
<file path=[Content_Types].xml><?xml version="1.0" encoding="utf-8"?>
<Types xmlns="http://schemas.openxmlformats.org/package/2006/content-types">
  <Default Extension="jpeg" ContentType="image/jpeg"/>
  <Default Extension="wav" ContentType="audio/x-wav"/>
  <Default Extension="png" ContentType="image/png"/>
  <Default Extension="tiff" ContentType="image/tif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5"/>
  </p:notesMasterIdLst>
  <p:sldIdLst>
    <p:sldId id="541" r:id="rId4"/>
    <p:sldId id="612" r:id="rId6"/>
    <p:sldId id="617" r:id="rId7"/>
    <p:sldId id="546" r:id="rId8"/>
    <p:sldId id="549" r:id="rId9"/>
    <p:sldId id="547" r:id="rId10"/>
    <p:sldId id="553" r:id="rId11"/>
    <p:sldId id="550" r:id="rId12"/>
    <p:sldId id="551" r:id="rId13"/>
    <p:sldId id="552" r:id="rId14"/>
    <p:sldId id="556" r:id="rId15"/>
    <p:sldId id="608" r:id="rId16"/>
    <p:sldId id="609" r:id="rId17"/>
    <p:sldId id="610" r:id="rId18"/>
    <p:sldId id="611" r:id="rId19"/>
    <p:sldId id="419" r:id="rId20"/>
    <p:sldId id="443" r:id="rId21"/>
    <p:sldId id="444" r:id="rId22"/>
    <p:sldId id="557" r:id="rId23"/>
    <p:sldId id="511" r:id="rId24"/>
    <p:sldId id="559" r:id="rId25"/>
    <p:sldId id="446" r:id="rId26"/>
    <p:sldId id="558" r:id="rId27"/>
    <p:sldId id="463" r:id="rId28"/>
    <p:sldId id="479" r:id="rId29"/>
    <p:sldId id="481" r:id="rId30"/>
    <p:sldId id="465" r:id="rId31"/>
    <p:sldId id="415" r:id="rId32"/>
    <p:sldId id="416" r:id="rId33"/>
    <p:sldId id="484" r:id="rId34"/>
    <p:sldId id="427" r:id="rId35"/>
    <p:sldId id="429" r:id="rId36"/>
    <p:sldId id="431" r:id="rId37"/>
  </p:sldIdLst>
  <p:sldSz cx="12192000" cy="6858000"/>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 Mind" initials="MM" lastIdx="2" clrIdx="0"/>
  <p:cmAuthor id="0" name="Windows 用户" initials="W用" lastIdx="8" clrIdx="0"/>
  <p:cmAuthor id="2" name="微软用户" initials="微" lastIdx="1" clrIdx="0"/>
  <p:cmAuthor id="3" name="新课标第一网" initials="新" lastIdx="2" clrIdx="0"/>
  <p:cmAuthor id="4" name="doudou" initials="d" lastIdx="1" clrIdx="0"/>
  <p:cmAuthor id="5" name="yyan liu"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853533"/>
    <a:srgbClr val="0000FF"/>
    <a:srgbClr val="FD8008"/>
    <a:srgbClr val="A20000"/>
    <a:srgbClr val="AFAFAF"/>
    <a:srgbClr val="DBA2A1"/>
    <a:srgbClr val="E08080"/>
    <a:srgbClr val="C7724B"/>
    <a:srgbClr val="BC5350"/>
    <a:srgbClr val="919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774" y="4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a:spcBef>
                <a:spcPct val="0"/>
              </a:spcBef>
            </a:pPr>
            <a:r>
              <a:rPr lang="zh-CN" altLang="en-US" dirty="0"/>
              <a:t>（</a:t>
            </a:r>
            <a:r>
              <a:rPr lang="en-US" altLang="zh-CN" dirty="0"/>
              <a:t>15</a:t>
            </a:r>
            <a:r>
              <a:rPr lang="zh-CN" altLang="en-US" dirty="0"/>
              <a:t>分）</a:t>
            </a:r>
            <a:endParaRPr lang="zh-CN" altLang="en-US" dirty="0"/>
          </a:p>
        </p:txBody>
      </p:sp>
      <p:sp>
        <p:nvSpPr>
          <p:cNvPr id="2355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07C6F87-CB0C-4E12-9250-52B348BC5829}" type="slidenum">
              <a:rPr lang="zh-CN" altLang="en-US"/>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TextEdit="1"/>
          </p:cNvSpPr>
          <p:nvPr>
            <p:ph type="sldImg"/>
          </p:nvPr>
        </p:nvSpPr>
        <p:spPr>
          <a:ln>
            <a:miter/>
          </a:ln>
        </p:spPr>
      </p:sp>
      <p:sp>
        <p:nvSpPr>
          <p:cNvPr id="14338" name="文本占位符 2"/>
          <p:cNvSpPr>
            <a:spLocks noGrp="1"/>
          </p:cNvSpPr>
          <p:nvPr>
            <p:ph type="body"/>
          </p:nvPr>
        </p:nvSpPr>
        <p:spPr/>
        <p:txBody>
          <a:bodyPr wrap="square" lIns="91440" tIns="45720" rIns="91440" bIns="45720" anchor="t"/>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a:defRPr/>
            </a:pPr>
            <a:fld id="{0890051C-5E3B-47F8-8531-4EAFA739ECE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先讲解年代尺，后概述时代特征</a:t>
            </a:r>
            <a:endParaRPr lang="zh-CN" altLang="en-US" dirty="0"/>
          </a:p>
        </p:txBody>
      </p:sp>
      <p:sp>
        <p:nvSpPr>
          <p:cNvPr id="4" name="灯片编号占位符 3"/>
          <p:cNvSpPr>
            <a:spLocks noGrp="1"/>
          </p:cNvSpPr>
          <p:nvPr>
            <p:ph type="sldNum" sz="quarter" idx="10"/>
          </p:nvPr>
        </p:nvSpPr>
        <p:spPr/>
        <p:txBody>
          <a:bodyPr/>
          <a:lstStyle/>
          <a:p>
            <a:fld id="{35248A13-BC59-4667-8715-0B6D4D928CC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BCB791B-25F4-438D-B7EF-22A9F67725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AB3184-5E41-4022-8762-29FA0C5A8A7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BCB791B-25F4-438D-B7EF-22A9F67725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AB3184-5E41-4022-8762-29FA0C5A8A7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BCB791B-25F4-438D-B7EF-22A9F67725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AB3184-5E41-4022-8762-29FA0C5A8A7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BCB791B-25F4-438D-B7EF-22A9F67725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AB3184-5E41-4022-8762-29FA0C5A8A7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bg>
      <p:bgPr>
        <a:solidFill>
          <a:srgbClr val="DFDFDF"/>
        </a:solidFill>
        <a:effectLst/>
      </p:bgPr>
    </p:bg>
    <p:spTree>
      <p:nvGrpSpPr>
        <p:cNvPr id="1" name=""/>
        <p:cNvGrpSpPr/>
        <p:nvPr/>
      </p:nvGrpSpPr>
      <p:grpSpPr>
        <a:xfrm>
          <a:off x="0" y="0"/>
          <a:ext cx="0" cy="0"/>
          <a:chOff x="0" y="0"/>
          <a:chExt cx="0" cy="0"/>
        </a:xfrm>
      </p:grpSpPr>
      <p:pic>
        <p:nvPicPr>
          <p:cNvPr id="6" name="图片 5" descr="微信图片_20200225122332"/>
          <p:cNvPicPr>
            <a:picLocks noChangeAspect="1"/>
          </p:cNvPicPr>
          <p:nvPr userDrawn="1"/>
        </p:nvPicPr>
        <p:blipFill>
          <a:blip r:embed="rId2"/>
          <a:stretch>
            <a:fillRect/>
          </a:stretch>
        </p:blipFill>
        <p:spPr>
          <a:xfrm>
            <a:off x="9848850" y="166370"/>
            <a:ext cx="2108835" cy="67881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
            <a:ext cx="12192635" cy="6858635"/>
          </a:xfrm>
          <a:prstGeom prst="rect">
            <a:avLst/>
          </a:prstGeom>
        </p:spPr>
      </p:pic>
      <p:pic>
        <p:nvPicPr>
          <p:cNvPr id="2" name="图片 1" descr="微信图片_20200225122332"/>
          <p:cNvPicPr>
            <a:picLocks noChangeAspect="1"/>
          </p:cNvPicPr>
          <p:nvPr userDrawn="1"/>
        </p:nvPicPr>
        <p:blipFill>
          <a:blip r:embed="rId3"/>
          <a:stretch>
            <a:fillRect/>
          </a:stretch>
        </p:blipFill>
        <p:spPr>
          <a:xfrm>
            <a:off x="9848850" y="166370"/>
            <a:ext cx="2108835" cy="678815"/>
          </a:xfrm>
          <a:prstGeom prst="rect">
            <a:avLst/>
          </a:prstGeom>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070D6819-B6C7-4E9D-95A7-7782467B736D}" type="datetimeFigureOut">
              <a:rPr lang="zh-CN" altLang="en-US" smtClean="0"/>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CA09E9E-9CA1-4D84-A7AA-73F9F75C4111}" type="slidenum">
              <a:rPr lang="zh-CN" altLang="en-US" smtClean="0"/>
            </a:fld>
            <a:endParaRPr lang="zh-CN" altLang="en-US"/>
          </a:p>
        </p:txBody>
      </p:sp>
      <p:pic>
        <p:nvPicPr>
          <p:cNvPr id="6" name="图片 5" descr="微信图片_20200225122332"/>
          <p:cNvPicPr>
            <a:picLocks noChangeAspect="1"/>
          </p:cNvPicPr>
          <p:nvPr userDrawn="1"/>
        </p:nvPicPr>
        <p:blipFill>
          <a:blip r:embed="rId2"/>
          <a:stretch>
            <a:fillRect/>
          </a:stretch>
        </p:blipFill>
        <p:spPr>
          <a:xfrm>
            <a:off x="9848850" y="166370"/>
            <a:ext cx="2108835" cy="678815"/>
          </a:xfrm>
          <a:prstGeom prst="rect">
            <a:avLst/>
          </a:prstGeom>
        </p:spPr>
      </p:pic>
    </p:spTree>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027"/>
          <p:cNvSpPr>
            <a:spLocks noGrp="1"/>
          </p:cNvSpPr>
          <p:nvPr>
            <p:ph type="dt" sz="half" idx="10"/>
          </p:nvPr>
        </p:nvSpPr>
        <p:spPr/>
        <p:txBody>
          <a:bodyPr/>
          <a:lstStyle>
            <a:lvl1pPr>
              <a:defRPr/>
            </a:lvl1pPr>
          </a:lstStyle>
          <a:p>
            <a:endParaRPr lang="zh-CN" altLang="en-US"/>
          </a:p>
        </p:txBody>
      </p:sp>
      <p:sp>
        <p:nvSpPr>
          <p:cNvPr id="5" name="页脚占位符 1028"/>
          <p:cNvSpPr>
            <a:spLocks noGrp="1"/>
          </p:cNvSpPr>
          <p:nvPr>
            <p:ph type="ftr" sz="quarter" idx="11"/>
          </p:nvPr>
        </p:nvSpPr>
        <p:spPr/>
        <p:txBody>
          <a:bodyPr/>
          <a:lstStyle>
            <a:lvl1pPr>
              <a:defRPr/>
            </a:lvl1pPr>
          </a:lstStyle>
          <a:p>
            <a:endParaRPr lang="zh-CN" altLang="en-US"/>
          </a:p>
        </p:txBody>
      </p:sp>
      <p:sp>
        <p:nvSpPr>
          <p:cNvPr id="6" name="灯片编号占位符 1029"/>
          <p:cNvSpPr>
            <a:spLocks noGrp="1"/>
          </p:cNvSpPr>
          <p:nvPr>
            <p:ph type="sldNum" sz="quarter" idx="12"/>
          </p:nvPr>
        </p:nvSpPr>
        <p:spPr/>
        <p:txBody>
          <a:bodyPr/>
          <a:lstStyle>
            <a:lvl1pPr>
              <a:defRPr/>
            </a:lvl1pPr>
          </a:lstStyle>
          <a:p>
            <a:fld id="{31DBEB56-BED1-4101-935E-98281C7340EB}"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SmartArt 占位符 2"/>
          <p:cNvSpPr>
            <a:spLocks noGrp="1"/>
          </p:cNvSpPr>
          <p:nvPr>
            <p:ph type="pic" idx="1"/>
          </p:nvPr>
        </p:nvSpPr>
        <p:spPr/>
        <p:txBody>
          <a:bodyPr/>
          <a:lstStyle/>
          <a:p>
            <a:endParaRPr lang="zh-CN" altLang="en-US"/>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BCB791B-25F4-438D-B7EF-22A9F67725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AB3184-5E41-4022-8762-29FA0C5A8A79}" type="slidenum">
              <a:rPr lang="zh-CN" altLang="en-US" smtClean="0"/>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29370" t="7778" r="31649" b="2029"/>
          <a:stretch>
            <a:fillRect/>
          </a:stretch>
        </p:blipFill>
        <p:spPr>
          <a:xfrm rot="5400000">
            <a:off x="4723726" y="744414"/>
            <a:ext cx="2744550" cy="948262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5" name="直接连接符 6"/>
          <p:cNvCxnSpPr/>
          <p:nvPr>
            <p:custDataLst>
              <p:tags r:id="rId2"/>
            </p:custDataLst>
          </p:nvPr>
        </p:nvCxnSpPr>
        <p:spPr>
          <a:xfrm>
            <a:off x="1912938" y="4314825"/>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3"/>
            </p:custDataLst>
          </p:nvPr>
        </p:nvCxnSpPr>
        <p:spPr>
          <a:xfrm>
            <a:off x="2032000" y="4314825"/>
            <a:ext cx="221456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4"/>
            </p:custDataLst>
          </p:nvPr>
        </p:nvSpPr>
        <p:spPr>
          <a:xfrm>
            <a:off x="1036938" y="3438525"/>
            <a:ext cx="4190400" cy="700727"/>
          </a:xfrm>
        </p:spPr>
        <p:txBody>
          <a:bodyPr anchor="b">
            <a:normAutofit/>
          </a:bodyPr>
          <a:lstStyle>
            <a:lvl1pPr algn="ctr">
              <a:defRPr sz="3600">
                <a:solidFill>
                  <a:schemeClr val="tx2"/>
                </a:solidFill>
                <a:latin typeface="微软雅黑" panose="020B0503020204020204" charset="-122"/>
                <a:ea typeface="微软雅黑" panose="020B0503020204020204" charset="-122"/>
              </a:defRPr>
            </a:lvl1pPr>
          </a:lstStyle>
          <a:p>
            <a:r>
              <a:rPr lang="zh-CN" altLang="en-US" noProof="1"/>
              <a:t>单击此处编辑标题</a:t>
            </a:r>
            <a:endParaRPr lang="zh-CN" altLang="en-US" noProof="1"/>
          </a:p>
        </p:txBody>
      </p:sp>
      <p:sp>
        <p:nvSpPr>
          <p:cNvPr id="3" name="副标题 2"/>
          <p:cNvSpPr>
            <a:spLocks noGrp="1"/>
          </p:cNvSpPr>
          <p:nvPr>
            <p:ph type="subTitle" idx="1"/>
            <p:custDataLst>
              <p:tags r:id="rId5"/>
            </p:custDataLst>
          </p:nvPr>
        </p:nvSpPr>
        <p:spPr>
          <a:xfrm>
            <a:off x="1036938" y="4514851"/>
            <a:ext cx="4190400" cy="317180"/>
          </a:xfrm>
        </p:spPr>
        <p:txBody>
          <a:bodyPr>
            <a:normAutofit/>
          </a:bodyPr>
          <a:lstStyle>
            <a:lvl1pPr marL="0" indent="0" algn="ctr">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14" name="日期占位符 3"/>
          <p:cNvSpPr>
            <a:spLocks noGrp="1"/>
          </p:cNvSpPr>
          <p:nvPr>
            <p:ph type="dt" sz="half" idx="13"/>
            <p:custDataLst>
              <p:tags r:id="rId6"/>
            </p:custDataLst>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fld id="{D997B5FA-0921-464F-AAE1-844C04324D75}" type="datetimeFigureOut">
              <a:rPr lang="zh-CN" altLang="en-US" smtClean="0"/>
            </a:fld>
            <a:endParaRPr lang="zh-CN" altLang="en-US" dirty="0"/>
          </a:p>
        </p:txBody>
      </p:sp>
      <p:sp>
        <p:nvSpPr>
          <p:cNvPr id="15" name="页脚占位符 4"/>
          <p:cNvSpPr>
            <a:spLocks noGrp="1"/>
          </p:cNvSpPr>
          <p:nvPr>
            <p:ph type="ftr" sz="quarter" idx="14"/>
            <p:custDataLst>
              <p:tags r:id="rId7"/>
            </p:custDataLst>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16" name="灯片编号占位符 5"/>
          <p:cNvSpPr>
            <a:spLocks noGrp="1"/>
          </p:cNvSpPr>
          <p:nvPr>
            <p:ph type="sldNum" sz="quarter" idx="15"/>
            <p:custDataLst>
              <p:tags r:id="rId8"/>
            </p:custDataLst>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rtlCol="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日期占位符 3"/>
          <p:cNvSpPr>
            <a:spLocks noGrp="1"/>
          </p:cNvSpPr>
          <p:nvPr>
            <p:ph type="dt" sz="half" idx="10"/>
            <p:custDataLst>
              <p:tags r:id="rId4"/>
            </p:custDataLst>
          </p:nvPr>
        </p:nvSpPr>
        <p:spPr/>
        <p:txBody>
          <a:bodyPr/>
          <a:lstStyle>
            <a:lvl1pPr>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5"/>
            </p:custDataLst>
          </p:nvPr>
        </p:nvSpPr>
        <p:spPr/>
        <p:txBody>
          <a:bodyPr/>
          <a:lstStyle>
            <a:lvl1pPr>
              <a:defRPr/>
            </a:lvl1pPr>
          </a:lstStyle>
          <a:p>
            <a:endParaRPr lang="zh-CN" altLang="en-US" dirty="0"/>
          </a:p>
        </p:txBody>
      </p:sp>
      <p:sp>
        <p:nvSpPr>
          <p:cNvPr id="6" name="灯片编号占位符 5"/>
          <p:cNvSpPr>
            <a:spLocks noGrp="1"/>
          </p:cNvSpPr>
          <p:nvPr>
            <p:ph type="sldNum" sz="quarter" idx="12"/>
            <p:custDataLst>
              <p:tags r:id="rId6"/>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cxnSp>
        <p:nvCxnSpPr>
          <p:cNvPr id="4" name="直接连接符 6"/>
          <p:cNvCxnSpPr/>
          <p:nvPr>
            <p:custDataLst>
              <p:tags r:id="rId2"/>
            </p:custDataLst>
          </p:nvPr>
        </p:nvCxnSpPr>
        <p:spPr>
          <a:xfrm flipH="1">
            <a:off x="4110038" y="3198813"/>
            <a:ext cx="80819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3"/>
            </p:custDataLst>
          </p:nvPr>
        </p:nvSpPr>
        <p:spPr>
          <a:xfrm>
            <a:off x="4097111" y="2382361"/>
            <a:ext cx="7904390" cy="701731"/>
          </a:xfrm>
        </p:spPr>
        <p:txBody>
          <a:bodyPr anchor="b">
            <a:normAutofit/>
          </a:bodyPr>
          <a:lstStyle>
            <a:lvl1pPr>
              <a:defRPr sz="4400" b="0">
                <a:solidFill>
                  <a:schemeClr val="tx1">
                    <a:lumMod val="65000"/>
                    <a:lumOff val="35000"/>
                  </a:schemeClr>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custDataLst>
              <p:tags r:id="rId4"/>
            </p:custDataLst>
          </p:nvPr>
        </p:nvSpPr>
        <p:spPr>
          <a:xfrm>
            <a:off x="4097110" y="3315284"/>
            <a:ext cx="7904390" cy="286232"/>
          </a:xfrm>
        </p:spPr>
        <p:txBody>
          <a:bodyPr>
            <a:normAutofit/>
          </a:bodyPr>
          <a:lstStyle>
            <a:lvl1pPr marL="0" indent="0">
              <a:buNone/>
              <a:defRPr sz="1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custDataLst>
              <p:tags r:id="rId5"/>
            </p:custDataLst>
          </p:nvPr>
        </p:nvSpPr>
        <p:spPr/>
        <p:txBody>
          <a:bodyPr/>
          <a:lstStyle>
            <a:lvl1pPr>
              <a:defRPr/>
            </a:lvl1pPr>
          </a:lstStyle>
          <a:p>
            <a:fld id="{6A4E8D55-E5D5-401F-9C18-CD0719F61390}" type="datetime1">
              <a:rPr lang="zh-CN" altLang="en-US" smtClean="0"/>
            </a:fld>
            <a:endParaRPr lang="zh-CN" altLang="en-US"/>
          </a:p>
        </p:txBody>
      </p:sp>
      <p:sp>
        <p:nvSpPr>
          <p:cNvPr id="6" name="页脚占位符 4"/>
          <p:cNvSpPr>
            <a:spLocks noGrp="1"/>
          </p:cNvSpPr>
          <p:nvPr>
            <p:ph type="ftr" sz="quarter" idx="11"/>
            <p:custDataLst>
              <p:tags r:id="rId6"/>
            </p:custDataLst>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fld id="{0073FC3B-59C7-4D9B-94F4-92A2D8E4C767}" type="slidenum">
              <a:rPr lang="zh-CN" altLang="en-US" smtClean="0"/>
            </a:fld>
            <a:endParaRPr lang="zh-CN" alt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custDataLst>
              <p:tags r:id="rId5"/>
            </p:custDataLst>
          </p:nvPr>
        </p:nvSpPr>
        <p:spPr/>
        <p:txBody>
          <a:bodyPr/>
          <a:lstStyle>
            <a:lvl1pPr>
              <a:defRPr/>
            </a:lvl1pPr>
          </a:lstStyle>
          <a:p>
            <a:fld id="{760FBDFE-C587-4B4C-A407-44438C67B59E}" type="datetimeFigureOut">
              <a:rPr lang="zh-CN" altLang="en-US" smtClean="0"/>
            </a:fld>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3"/>
            </p:custDataLst>
          </p:nvPr>
        </p:nvSpPr>
        <p:spPr>
          <a:xfrm>
            <a:off x="669930" y="952508"/>
            <a:ext cx="5283242" cy="381003"/>
          </a:xfrm>
        </p:spPr>
        <p:txBody>
          <a:bodyPr tIns="38100" rIns="76200" bIns="3810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custDataLst>
              <p:tags r:id="rId4"/>
            </p:custDataLst>
          </p:nvPr>
        </p:nvSpPr>
        <p:spPr>
          <a:xfrm>
            <a:off x="669925" y="1406525"/>
            <a:ext cx="5283200"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5"/>
            </p:custDataLst>
          </p:nvPr>
        </p:nvSpPr>
        <p:spPr>
          <a:xfrm>
            <a:off x="6235750" y="952508"/>
            <a:ext cx="528324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a:t>
            </a:r>
            <a:r>
              <a:rPr lang="zh-CN" altLang="en-US" noProof="1">
                <a:sym typeface="+mn-ea"/>
              </a:rPr>
              <a:t>编辑母版文本样式</a:t>
            </a:r>
            <a:endParaRPr lang="zh-CN" altLang="en-US" noProof="1">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5pPr>
          </a:lstStyle>
          <a:p>
            <a:pPr lvl="0"/>
            <a:r>
              <a:rPr lang="zh-CN" altLang="en-US" noProof="1"/>
              <a:t>单击此处</a:t>
            </a:r>
            <a:r>
              <a:rPr lang="zh-CN" altLang="en-US" noProof="1">
                <a:sym typeface="+mn-ea"/>
              </a:rPr>
              <a:t>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7"/>
            </p:custDataLst>
          </p:nvPr>
        </p:nvSpPr>
        <p:spPr/>
        <p:txBody>
          <a:bodyPr/>
          <a:lstStyle>
            <a:lvl1pPr>
              <a:defRPr/>
            </a:lvl1pPr>
          </a:lstStyle>
          <a:p>
            <a:fld id="{760FBDFE-C587-4B4C-A407-44438C67B59E}" type="datetimeFigureOut">
              <a:rPr lang="zh-CN" altLang="en-US" smtClean="0"/>
            </a:fld>
            <a:endParaRPr lang="zh-CN" altLang="en-US"/>
          </a:p>
        </p:txBody>
      </p:sp>
      <p:sp>
        <p:nvSpPr>
          <p:cNvPr id="8" name="页脚占位符 4"/>
          <p:cNvSpPr>
            <a:spLocks noGrp="1"/>
          </p:cNvSpPr>
          <p:nvPr>
            <p:ph type="ftr" sz="quarter" idx="11"/>
            <p:custDataLst>
              <p:tags r:id="rId8"/>
            </p:custDataLst>
          </p:nvPr>
        </p:nvSpPr>
        <p:spPr/>
        <p:txBody>
          <a:bodyPr/>
          <a:lstStyle>
            <a:lvl1pPr>
              <a:defRPr/>
            </a:lvl1pPr>
          </a:lstStyle>
          <a:p>
            <a:endParaRPr lang="zh-CN" altLang="en-US"/>
          </a:p>
        </p:txBody>
      </p:sp>
      <p:sp>
        <p:nvSpPr>
          <p:cNvPr id="9" name="灯片编号占位符 5"/>
          <p:cNvSpPr>
            <a:spLocks noGrp="1"/>
          </p:cNvSpPr>
          <p:nvPr>
            <p:ph type="sldNum" sz="quarter" idx="12"/>
            <p:custDataLst>
              <p:tags r:id="rId9"/>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3"/>
          <p:cNvSpPr>
            <a:spLocks noGrp="1"/>
          </p:cNvSpPr>
          <p:nvPr>
            <p:ph type="dt" sz="half" idx="10"/>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EFBAA113-0A0D-4826-9E23-1280D9003A42}" type="slidenum">
              <a:rPr lang="zh-CN" altLang="en-US"/>
            </a:fld>
            <a:endParaRPr lang="zh-CN" altLang="en-US" dirty="0"/>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smtClean="0"/>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endParaRPr lang="zh-CN" altLang="en-US" noProof="1">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t>单击此处</a:t>
            </a:r>
            <a:r>
              <a:rPr lang="zh-CN" altLang="en-US" noProof="1">
                <a:sym typeface="+mn-ea"/>
              </a:rPr>
              <a:t>编辑母版文本样式</a:t>
            </a:r>
            <a:endParaRPr lang="zh-CN" altLang="en-US" noProof="1">
              <a:sym typeface="+mn-ea"/>
            </a:endParaRPr>
          </a:p>
        </p:txBody>
      </p:sp>
      <p:sp>
        <p:nvSpPr>
          <p:cNvPr id="5" name="日期占位符 3"/>
          <p:cNvSpPr>
            <a:spLocks noGrp="1"/>
          </p:cNvSpPr>
          <p:nvPr>
            <p:ph type="dt" sz="half" idx="10"/>
            <p:custDataLst>
              <p:tags r:id="rId5"/>
            </p:custDataLst>
          </p:nvPr>
        </p:nvSpPr>
        <p:spPr/>
        <p:txBody>
          <a:bodyPr/>
          <a:lstStyle>
            <a:lvl1pPr>
              <a:defRPr/>
            </a:lvl1pPr>
          </a:lstStyle>
          <a:p>
            <a:fld id="{9EFD9D74-47D9-4702-A33C-335B63B48DBF}" type="datetimeFigureOut">
              <a:rPr lang="zh-CN" altLang="en-US" smtClean="0"/>
            </a:fld>
            <a:endParaRPr lang="zh-CN" altLang="en-US" dirty="0"/>
          </a:p>
        </p:txBody>
      </p:sp>
      <p:sp>
        <p:nvSpPr>
          <p:cNvPr id="6" name="页脚占位符 4"/>
          <p:cNvSpPr>
            <a:spLocks noGrp="1"/>
          </p:cNvSpPr>
          <p:nvPr>
            <p:ph type="ftr" sz="quarter" idx="11"/>
            <p:custDataLst>
              <p:tags r:id="rId6"/>
            </p:custDataLst>
          </p:nvPr>
        </p:nvSpPr>
        <p:spPr/>
        <p:txBody>
          <a:bodyPr/>
          <a:lstStyle>
            <a:lvl1pPr>
              <a:defRPr/>
            </a:lvl1pPr>
          </a:lstStyle>
          <a:p>
            <a:endParaRPr lang="zh-CN" altLang="en-US" dirty="0"/>
          </a:p>
        </p:txBody>
      </p:sp>
      <p:sp>
        <p:nvSpPr>
          <p:cNvPr id="7" name="灯片编号占位符 5"/>
          <p:cNvSpPr>
            <a:spLocks noGrp="1"/>
          </p:cNvSpPr>
          <p:nvPr>
            <p:ph type="sldNum" sz="quarter" idx="12"/>
            <p:custDataLst>
              <p:tags r:id="rId7"/>
            </p:custDataLst>
          </p:nvPr>
        </p:nvSpPr>
        <p:spPr/>
        <p:txBody>
          <a:bodyPr/>
          <a:lstStyle>
            <a:lvl1pPr>
              <a:defRPr/>
            </a:lvl1pPr>
          </a:lstStyle>
          <a:p>
            <a:fld id="{FABC47A4-756D-490B-A52F-7D9E2C9FC05F}" type="slidenum">
              <a:rPr lang="zh-CN" altLang="en-US" smtClean="0"/>
            </a:fld>
            <a:endParaRPr lang="zh-CN" altLang="en-US"/>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custDataLst>
              <p:tags r:id="rId4"/>
            </p:custDataLst>
          </p:nvPr>
        </p:nvSpPr>
        <p:spPr/>
        <p:txBody>
          <a:bodyPr/>
          <a:lstStyle>
            <a:lvl1pPr>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69930" y="952508"/>
            <a:ext cx="10852237" cy="5388907"/>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custDataLst>
              <p:tags r:id="rId3"/>
            </p:custDataLst>
          </p:nvPr>
        </p:nvSpPr>
        <p:spPr/>
        <p:txBody>
          <a:bodyPr/>
          <a:lstStyle>
            <a:lvl1pPr>
              <a:defRPr/>
            </a:lvl1pPr>
          </a:lstStyle>
          <a:p>
            <a:fld id="{760FBDFE-C587-4B4C-A407-44438C67B59E}" type="datetimeFigureOut">
              <a:rPr lang="zh-CN" altLang="en-US" smtClean="0"/>
            </a:fld>
            <a:endParaRPr lang="zh-CN" altLang="en-US"/>
          </a:p>
        </p:txBody>
      </p:sp>
      <p:sp>
        <p:nvSpPr>
          <p:cNvPr id="4" name="页脚占位符 4"/>
          <p:cNvSpPr>
            <a:spLocks noGrp="1"/>
          </p:cNvSpPr>
          <p:nvPr>
            <p:ph type="ftr" sz="quarter" idx="15"/>
            <p:custDataLst>
              <p:tags r:id="rId4"/>
            </p:custDataLst>
          </p:nvPr>
        </p:nvSpPr>
        <p:spPr/>
        <p:txBody>
          <a:bodyPr/>
          <a:lstStyle>
            <a:lvl1pPr>
              <a:defRPr/>
            </a:lvl1pPr>
          </a:lstStyle>
          <a:p>
            <a:endParaRPr lang="zh-CN" altLang="en-US"/>
          </a:p>
        </p:txBody>
      </p:sp>
      <p:sp>
        <p:nvSpPr>
          <p:cNvPr id="5" name="灯片编号占位符 5"/>
          <p:cNvSpPr>
            <a:spLocks noGrp="1"/>
          </p:cNvSpPr>
          <p:nvPr>
            <p:ph type="sldNum" sz="quarter" idx="16"/>
            <p:custDataLst>
              <p:tags r:id="rId5"/>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29372" t="14167" r="-218" b="10186"/>
          <a:stretch>
            <a:fillRect/>
          </a:stretch>
        </p:blipFill>
        <p:spPr>
          <a:xfrm>
            <a:off x="7899400" y="-1"/>
            <a:ext cx="4307804" cy="6868641"/>
          </a:xfrm>
          <a:prstGeom prst="rect">
            <a:avLst/>
          </a:prstGeom>
        </p:spPr>
      </p:pic>
      <p:pic>
        <p:nvPicPr>
          <p:cNvPr id="4" name="图片 3"/>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31722" r="17370"/>
          <a:stretch>
            <a:fillRect/>
          </a:stretch>
        </p:blipFill>
        <p:spPr>
          <a:xfrm flipH="1">
            <a:off x="-2" y="-10641"/>
            <a:ext cx="2311401" cy="1012277"/>
          </a:xfrm>
          <a:prstGeom prst="rect">
            <a:avLst/>
          </a:prstGeom>
        </p:spPr>
      </p:pic>
      <p:sp>
        <p:nvSpPr>
          <p:cNvPr id="5" name="矩形 4"/>
          <p:cNvSpPr/>
          <p:nvPr userDrawn="1"/>
        </p:nvSpPr>
        <p:spPr>
          <a:xfrm>
            <a:off x="0" y="520700"/>
            <a:ext cx="12192000" cy="608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2303175" y="2738120"/>
            <a:ext cx="5421600" cy="1090800"/>
          </a:xfrm>
        </p:spPr>
        <p:txBody>
          <a:bodyPr rIns="25400" rtlCol="0" anchor="ctr">
            <a:noAutofit/>
          </a:bodyPr>
          <a:lstStyle>
            <a:lvl1pPr marL="0" marR="0" algn="l" defTabSz="914400" rtl="0" eaLnBrk="1" fontAlgn="auto" latinLnBrk="0" hangingPunct="1">
              <a:lnSpc>
                <a:spcPct val="100000"/>
              </a:lnSpc>
              <a:buNone/>
              <a:defRPr kumimoji="0" lang="zh-CN" altLang="en-US" sz="5400" b="1" i="0" u="none" strike="noStrike" kern="1200" cap="none" spc="600" normalizeH="0" baseline="0" noProof="1" dirty="0">
                <a:solidFill>
                  <a:schemeClr val="tx2"/>
                </a:solidFill>
                <a:uFillTx/>
                <a:latin typeface="微软雅黑" panose="020B0503020204020204" charset="-122"/>
                <a:ea typeface="微软雅黑" panose="020B0503020204020204" charset="-122"/>
                <a:cs typeface="微软雅黑" panose="020B0503020204020204" charset="-122"/>
                <a:sym typeface="+mn-ea"/>
              </a:defRPr>
            </a:lvl1pPr>
          </a:lstStyle>
          <a:p>
            <a:pPr lvl="0"/>
            <a:r>
              <a:rPr lang="zh-CN" altLang="en-US" noProof="1">
                <a:sym typeface="+mn-ea"/>
              </a:rPr>
              <a:t>编辑标题</a:t>
            </a:r>
            <a:endParaRPr noProof="1">
              <a:sym typeface="+mn-ea"/>
            </a:endParaRPr>
          </a:p>
        </p:txBody>
      </p:sp>
      <p:sp>
        <p:nvSpPr>
          <p:cNvPr id="3" name="日期占位符 3"/>
          <p:cNvSpPr>
            <a:spLocks noGrp="1"/>
          </p:cNvSpPr>
          <p:nvPr>
            <p:ph type="dt" sz="half" idx="10"/>
            <p:custDataLst>
              <p:tags r:id="rId3"/>
            </p:custDataLst>
          </p:nvPr>
        </p:nvSpPr>
        <p:spPr/>
        <p:txBody>
          <a:bodyPr/>
          <a:lstStyle>
            <a:lvl1pPr>
              <a:defRPr/>
            </a:lvl1pPr>
          </a:lstStyle>
          <a:p>
            <a:fld id="{20DD7636-5BE1-44BC-BB5F-15739D9E18E1}" type="datetimeFigureOut">
              <a:rPr lang="zh-CN" altLang="en-US" smtClean="0"/>
            </a:fld>
            <a:endParaRPr lang="zh-CN" altLang="en-US"/>
          </a:p>
        </p:txBody>
      </p:sp>
      <p:sp>
        <p:nvSpPr>
          <p:cNvPr id="4" name="页脚占位符 4"/>
          <p:cNvSpPr>
            <a:spLocks noGrp="1"/>
          </p:cNvSpPr>
          <p:nvPr>
            <p:ph type="ftr" sz="quarter" idx="11"/>
            <p:custDataLst>
              <p:tags r:id="rId4"/>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5"/>
            </p:custDataLst>
          </p:nvPr>
        </p:nvSpPr>
        <p:spPr/>
        <p:txBody>
          <a:bodyPr/>
          <a:lstStyle>
            <a:lvl1pPr>
              <a:defRPr/>
            </a:lvl1pPr>
          </a:lstStyle>
          <a:p>
            <a:fld id="{E87C0E1D-24C4-406F-9615-DBDA8D2D1F93}" type="slidenum">
              <a:rPr lang="zh-CN" altLang="en-US" smtClean="0"/>
            </a:fld>
            <a:endParaRPr lang="zh-CN" altLang="en-US"/>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BCB791B-25F4-438D-B7EF-22A9F67725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AB3184-5E41-4022-8762-29FA0C5A8A7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BCB791B-25F4-438D-B7EF-22A9F67725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AB3184-5E41-4022-8762-29FA0C5A8A7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BCB791B-25F4-438D-B7EF-22A9F677255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AB3184-5E41-4022-8762-29FA0C5A8A7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BCB791B-25F4-438D-B7EF-22A9F677255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AB3184-5E41-4022-8762-29FA0C5A8A7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BCB791B-25F4-438D-B7EF-22A9F677255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AB3184-5E41-4022-8762-29FA0C5A8A7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BCB791B-25F4-438D-B7EF-22A9F67725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AB3184-5E41-4022-8762-29FA0C5A8A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1.pn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0" Type="http://schemas.openxmlformats.org/officeDocument/2006/relationships/theme" Target="../theme/theme2.xml"/><Relationship Id="rId2" Type="http://schemas.openxmlformats.org/officeDocument/2006/relationships/slideLayout" Target="../slideLayouts/slideLayout21.xml"/><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B791B-25F4-438D-B7EF-22A9F677255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B3184-5E41-4022-8762-29FA0C5A8A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E7E6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3"/>
            </p:custDataLst>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custDataLst>
              <p:tags r:id="rId14"/>
            </p:custDataLst>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5"/>
            </p:custDataLst>
          </p:nvPr>
        </p:nvSpPr>
        <p:spPr>
          <a:xfrm>
            <a:off x="879475" y="6350000"/>
            <a:ext cx="2700338" cy="315913"/>
          </a:xfrm>
          <a:prstGeom prst="rect">
            <a:avLst/>
          </a:prstGeom>
        </p:spPr>
        <p:txBody>
          <a:bodyPr vert="horz" lIns="91440" tIns="45720" rIns="91440" bIns="45720" rtlCol="0" anchor="ctr">
            <a:normAutofit/>
          </a:bodyPr>
          <a:lstStyle>
            <a:lvl1pPr algn="l">
              <a:buFontTx/>
              <a:buNone/>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custDataLst>
              <p:tags r:id="rId16"/>
            </p:custDataLst>
          </p:nvPr>
        </p:nvSpPr>
        <p:spPr>
          <a:xfrm>
            <a:off x="4116388" y="6350000"/>
            <a:ext cx="3959225" cy="315913"/>
          </a:xfrm>
          <a:prstGeom prst="rect">
            <a:avLst/>
          </a:prstGeom>
        </p:spPr>
        <p:txBody>
          <a:bodyPr vert="horz" lIns="91440" tIns="45720" rIns="91440" bIns="45720" rtlCol="0" anchor="ctr">
            <a:normAutofit/>
          </a:bodyPr>
          <a:lstStyle>
            <a:lvl1pPr algn="ctr">
              <a:buFontTx/>
              <a:buNone/>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50000"/>
            <a:ext cx="2700338" cy="315913"/>
          </a:xfrm>
          <a:prstGeom prst="rect">
            <a:avLst/>
          </a:prstGeom>
        </p:spPr>
        <p:txBody>
          <a:bodyPr vert="horz" lIns="91440" tIns="45720" rIns="91440" bIns="45720" rtlCol="0" anchor="ctr">
            <a:normAutofit/>
          </a:bodyPr>
          <a:lstStyle>
            <a:lvl1pPr algn="r">
              <a:buFontTx/>
              <a:buNone/>
              <a:defRPr sz="1200">
                <a:solidFill>
                  <a:schemeClr val="tx1">
                    <a:tint val="75000"/>
                  </a:schemeClr>
                </a:solidFill>
                <a:latin typeface="微软雅黑" panose="020B0503020204020204" charset="-122"/>
                <a:cs typeface="微软雅黑" panose="020B0503020204020204" charset="-122"/>
              </a:defRPr>
            </a:lvl1pPr>
          </a:lstStyle>
          <a:p>
            <a:fld id="{565CE74E-AB26-4998-AD42-012C4C1AD076}" type="slidenum">
              <a:rPr lang="zh-CN" altLang="en-US" smtClean="0"/>
            </a:fld>
            <a:endParaRPr lang="zh-CN" altLang="en-US"/>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noProof="1">
              <a:latin typeface="微软雅黑" panose="020B0503020204020204" charset="-122"/>
              <a:cs typeface="微软雅黑" panose="020B0503020204020204" charset="-122"/>
            </a:endParaRPr>
          </a:p>
        </p:txBody>
      </p:sp>
      <p:sp>
        <p:nvSpPr>
          <p:cNvPr id="2"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2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sldNum="0" hdr="0" ftr="0" dt="0"/>
  <p:txStyles>
    <p:titleStyle>
      <a:lvl1pPr algn="l" rtl="0" eaLnBrk="1" fontAlgn="base" hangingPunct="1">
        <a:spcBef>
          <a:spcPct val="0"/>
        </a:spcBef>
        <a:spcAft>
          <a:spcPct val="0"/>
        </a:spcAft>
        <a:defRPr sz="2400" b="1" kern="1200" spc="200">
          <a:solidFill>
            <a:schemeClr val="tx1"/>
          </a:solidFill>
          <a:latin typeface="微软雅黑" panose="020B0503020204020204" charset="-122"/>
          <a:ea typeface="微软雅黑" panose="020B0503020204020204" charset="-122"/>
          <a:cs typeface="微软雅黑" panose="020B0503020204020204" charset="-122"/>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p:titleStyle>
    <p:body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charset="-122"/>
          <a:ea typeface="微软雅黑" panose="020B0503020204020204" charset="-122"/>
          <a:cs typeface="微软雅黑" panose="020B0503020204020204" charset="-122"/>
        </a:defRPr>
      </a:lvl1pPr>
      <a:lvl2pPr marL="685800" indent="-228600" algn="l" defTabSz="0"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defTabSz="0"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defTabSz="0"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微软雅黑" panose="020B0503020204020204" charset="-122"/>
        </a:defRPr>
      </a:lvl4pPr>
      <a:lvl5pPr marL="2057400" indent="-228600" algn="l" defTabSz="0"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31.xml"/><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 Id="rId3" Type="http://schemas.openxmlformats.org/officeDocument/2006/relationships/image" Target="../media/image18.jpeg"/><Relationship Id="rId2" Type="http://schemas.microsoft.com/office/2007/relationships/hdphoto" Target="../media/image17.wdp"/><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2.png"/><Relationship Id="rId1" Type="http://schemas.openxmlformats.org/officeDocument/2006/relationships/tags" Target="../tags/tag6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6.xml"/><Relationship Id="rId4" Type="http://schemas.openxmlformats.org/officeDocument/2006/relationships/audio" Target="../media/audio3.wav"/><Relationship Id="rId3" Type="http://schemas.openxmlformats.org/officeDocument/2006/relationships/audio" Target="../media/audio2.wav"/><Relationship Id="rId2" Type="http://schemas.openxmlformats.org/officeDocument/2006/relationships/image" Target="../media/image1.tiff"/><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audio2.wav"/><Relationship Id="rId1" Type="http://schemas.openxmlformats.org/officeDocument/2006/relationships/image" Target="../media/image1.tif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audio2.wav"/><Relationship Id="rId1" Type="http://schemas.openxmlformats.org/officeDocument/2006/relationships/image" Target="../media/image1.tiff"/></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6.xml"/><Relationship Id="rId6" Type="http://schemas.openxmlformats.org/officeDocument/2006/relationships/audio" Target="../media/audio2.wav"/><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1.tiff"/></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hyperlink" Target="15-&#21016;&#21494;/&#22823;&#22269;&#23835;&#36215;.01_clip(1)(1).avi" TargetMode="External"/><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69.xml"/><Relationship Id="rId2" Type="http://schemas.openxmlformats.org/officeDocument/2006/relationships/image" Target="../media/image34.png"/><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6.png"/><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6.xml"/><Relationship Id="rId2" Type="http://schemas.openxmlformats.org/officeDocument/2006/relationships/slide" Target="slide1.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6.xml"/><Relationship Id="rId2" Type="http://schemas.openxmlformats.org/officeDocument/2006/relationships/image" Target="../media/image12.png"/><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42783" y="1866003"/>
            <a:ext cx="8306435" cy="1419225"/>
          </a:xfrm>
          <a:prstGeom prst="rect">
            <a:avLst/>
          </a:prstGeom>
          <a:noFill/>
          <a:ln>
            <a:noFill/>
          </a:ln>
        </p:spPr>
        <p:txBody>
          <a:bodyPr wrap="none" rtlCol="0" anchor="t">
            <a:spAutoFit/>
          </a:bodyPr>
          <a:p>
            <a:pPr algn="ctr"/>
            <a:r>
              <a:rPr lang="en-US" altLang="zh-CN" sz="8630" b="1">
                <a:solidFill>
                  <a:schemeClr val="bg1"/>
                </a:solidFill>
                <a:effectLst>
                  <a:outerShdw blurRad="38100" dist="19050" dir="2700000" algn="tl" rotWithShape="0">
                    <a:schemeClr val="dk1">
                      <a:alpha val="40000"/>
                    </a:schemeClr>
                  </a:outerShdw>
                </a:effectLst>
                <a:latin typeface="叶根友毛笔行书2.0版" panose="02010601030101010101" charset="-122"/>
                <a:ea typeface="叶根友毛笔行书2.0版" panose="02010601030101010101" charset="-122"/>
                <a:cs typeface="叶根友毛笔行书2.0版" panose="02010601030101010101" charset="-122"/>
              </a:rPr>
              <a:t> </a:t>
            </a:r>
            <a:r>
              <a:rPr lang="zh-CN" altLang="zh-CN" sz="8630" b="1">
                <a:solidFill>
                  <a:srgbClr val="FF0000"/>
                </a:solidFill>
                <a:effectLst>
                  <a:outerShdw blurRad="38100" dist="19050" dir="2700000" algn="tl" rotWithShape="0">
                    <a:schemeClr val="dk1">
                      <a:alpha val="40000"/>
                    </a:schemeClr>
                  </a:outerShdw>
                </a:effectLst>
                <a:latin typeface="叶根友毛笔行书2.0版" panose="02010601030101010101" charset="-122"/>
                <a:ea typeface="叶根友毛笔行书2.0版" panose="02010601030101010101" charset="-122"/>
                <a:cs typeface="叶根友毛笔行书2.0版" panose="02010601030101010101" charset="-122"/>
              </a:rPr>
              <a:t>世界近代史</a:t>
            </a:r>
            <a:r>
              <a:rPr lang="zh-CN" altLang="zh-CN" sz="6475" b="1">
                <a:solidFill>
                  <a:srgbClr val="FF0000"/>
                </a:solidFill>
                <a:effectLst>
                  <a:outerShdw blurRad="38100" dist="19050" dir="2700000" algn="tl" rotWithShape="0">
                    <a:schemeClr val="dk1">
                      <a:alpha val="40000"/>
                    </a:schemeClr>
                  </a:outerShdw>
                </a:effectLst>
                <a:latin typeface="叶根友毛笔行书2.0版" panose="02010601030101010101" charset="-122"/>
                <a:ea typeface="叶根友毛笔行书2.0版" panose="02010601030101010101" charset="-122"/>
                <a:cs typeface="叶根友毛笔行书2.0版" panose="02010601030101010101" charset="-122"/>
              </a:rPr>
              <a:t>（</a:t>
            </a:r>
            <a:r>
              <a:rPr lang="en-US" altLang="zh-CN" sz="6475" b="1">
                <a:solidFill>
                  <a:srgbClr val="FF0000"/>
                </a:solidFill>
                <a:effectLst>
                  <a:outerShdw blurRad="38100" dist="19050" dir="2700000" algn="tl" rotWithShape="0">
                    <a:schemeClr val="dk1">
                      <a:alpha val="40000"/>
                    </a:schemeClr>
                  </a:outerShdw>
                </a:effectLst>
                <a:latin typeface="叶根友毛笔行书2.0版" panose="02010601030101010101" charset="-122"/>
                <a:ea typeface="叶根友毛笔行书2.0版" panose="02010601030101010101" charset="-122"/>
                <a:cs typeface="叶根友毛笔行书2.0版" panose="02010601030101010101" charset="-122"/>
              </a:rPr>
              <a:t>1</a:t>
            </a:r>
            <a:r>
              <a:rPr lang="zh-CN" altLang="zh-CN" sz="6475" b="1">
                <a:solidFill>
                  <a:srgbClr val="FF0000"/>
                </a:solidFill>
                <a:effectLst>
                  <a:outerShdw blurRad="38100" dist="19050" dir="2700000" algn="tl" rotWithShape="0">
                    <a:schemeClr val="dk1">
                      <a:alpha val="40000"/>
                    </a:schemeClr>
                  </a:outerShdw>
                </a:effectLst>
                <a:latin typeface="叶根友毛笔行书2.0版" panose="02010601030101010101" charset="-122"/>
                <a:ea typeface="叶根友毛笔行书2.0版" panose="02010601030101010101" charset="-122"/>
                <a:cs typeface="叶根友毛笔行书2.0版" panose="02010601030101010101" charset="-122"/>
              </a:rPr>
              <a:t>）</a:t>
            </a:r>
            <a:endParaRPr lang="zh-CN" altLang="zh-CN" sz="6475" b="1">
              <a:solidFill>
                <a:srgbClr val="FF0000"/>
              </a:solidFill>
              <a:effectLst>
                <a:outerShdw blurRad="38100" dist="19050" dir="2700000" algn="tl" rotWithShape="0">
                  <a:schemeClr val="dk1">
                    <a:alpha val="40000"/>
                  </a:schemeClr>
                </a:outerShdw>
              </a:effectLst>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2" name="文本框 1"/>
          <p:cNvSpPr txBox="1"/>
          <p:nvPr/>
        </p:nvSpPr>
        <p:spPr>
          <a:xfrm>
            <a:off x="1803786" y="3503692"/>
            <a:ext cx="8583159" cy="1568450"/>
          </a:xfrm>
          <a:prstGeom prst="rect">
            <a:avLst/>
          </a:prstGeom>
          <a:noFill/>
        </p:spPr>
        <p:txBody>
          <a:bodyPr wrap="square" rtlCol="0">
            <a:spAutoFit/>
          </a:bodyPr>
          <a:p>
            <a:pPr algn="ctr"/>
            <a:r>
              <a:rPr lang="zh-CN" altLang="en-US" sz="4795" b="1">
                <a:gradFill>
                  <a:gsLst>
                    <a:gs pos="0">
                      <a:srgbClr val="012D86"/>
                    </a:gs>
                    <a:gs pos="100000">
                      <a:srgbClr val="0E2557"/>
                    </a:gs>
                  </a:gsLst>
                  <a:lin scaled="0"/>
                </a:gradFill>
                <a:latin typeface="微软雅黑" panose="020B0503020204020204" charset="-122"/>
                <a:ea typeface="微软雅黑" panose="020B0503020204020204" charset="-122"/>
              </a:rPr>
              <a:t>走向近代</a:t>
            </a:r>
            <a:endParaRPr lang="zh-CN" altLang="en-US" sz="4795" b="1">
              <a:gradFill>
                <a:gsLst>
                  <a:gs pos="0">
                    <a:srgbClr val="012D86"/>
                  </a:gs>
                  <a:gs pos="100000">
                    <a:srgbClr val="0E2557"/>
                  </a:gs>
                </a:gsLst>
                <a:lin scaled="0"/>
              </a:gradFill>
              <a:latin typeface="微软雅黑" panose="020B0503020204020204" charset="-122"/>
              <a:ea typeface="微软雅黑" panose="020B0503020204020204" charset="-122"/>
            </a:endParaRPr>
          </a:p>
          <a:p>
            <a:pPr algn="ctr"/>
            <a:endParaRPr lang="zh-CN" altLang="en-US" sz="4795" b="1">
              <a:gradFill>
                <a:gsLst>
                  <a:gs pos="0">
                    <a:srgbClr val="012D86"/>
                  </a:gs>
                  <a:gs pos="100000">
                    <a:srgbClr val="0E2557"/>
                  </a:gs>
                </a:gsLst>
                <a:lin scaled="0"/>
              </a:gradFill>
              <a:latin typeface="微软雅黑" panose="020B0503020204020204" charset="-122"/>
              <a:ea typeface="微软雅黑" panose="020B0503020204020204" charset="-122"/>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65538" descr="timg (1)"/>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0" b="99555" l="10000" r="100000">
                        <a14:foregroundMark x1="60333" y1="3341" x2="87000" y2="8018"/>
                        <a14:foregroundMark x1="68333" y1="2227" x2="80667" y2="3118"/>
                        <a14:foregroundMark x1="82333" y1="8463" x2="93667" y2="14031"/>
                      </a14:backgroundRemoval>
                    </a14:imgEffect>
                  </a14:imgLayer>
                </a14:imgProps>
              </a:ext>
              <a:ext uri="{28A0092B-C50C-407E-A947-70E740481C1C}">
                <a14:useLocalDpi xmlns:a14="http://schemas.microsoft.com/office/drawing/2010/main" val="0"/>
              </a:ext>
            </a:extLst>
          </a:blip>
          <a:srcRect/>
          <a:stretch>
            <a:fillRect/>
          </a:stretch>
        </p:blipFill>
        <p:spPr bwMode="auto">
          <a:xfrm>
            <a:off x="143219" y="1725685"/>
            <a:ext cx="2214391" cy="275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3"/>
          <a:srcRect b="5576"/>
          <a:stretch>
            <a:fillRect/>
          </a:stretch>
        </p:blipFill>
        <p:spPr bwMode="auto">
          <a:xfrm>
            <a:off x="2357610" y="4469626"/>
            <a:ext cx="2324559" cy="2388373"/>
          </a:xfrm>
          <a:prstGeom prst="rect">
            <a:avLst/>
          </a:prstGeom>
          <a:noFill/>
          <a:ln w="9525">
            <a:noFill/>
            <a:miter lim="800000"/>
            <a:headEnd/>
            <a:tailEnd/>
          </a:ln>
        </p:spPr>
      </p:pic>
      <p:pic>
        <p:nvPicPr>
          <p:cNvPr id="12" name="Picture 2" descr="https://gss3.bdstatic.com/7Po3dSag_xI4khGkpoWK1HF6hhy/baike/c0%3Dbaike220%2C5%2C5%2C220%2C73/sign=022c9f655bda81cb5aeb8b9f330fbb73/aec379310a55b3194486f5e449a98226cffc17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169" y="1756648"/>
            <a:ext cx="2254786" cy="273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a:blip r:embed="rId5"/>
          <a:stretch>
            <a:fillRect/>
          </a:stretch>
        </p:blipFill>
        <p:spPr>
          <a:xfrm>
            <a:off x="341106" y="4491802"/>
            <a:ext cx="2016504" cy="2314023"/>
          </a:xfrm>
          <a:prstGeom prst="rect">
            <a:avLst/>
          </a:prstGeom>
        </p:spPr>
      </p:pic>
      <p:pic>
        <p:nvPicPr>
          <p:cNvPr id="16" name="图片 1"/>
          <p:cNvPicPr>
            <a:picLocks noChangeAspect="1"/>
          </p:cNvPicPr>
          <p:nvPr/>
        </p:nvPicPr>
        <p:blipFill>
          <a:blip r:embed="rId6"/>
          <a:srcRect/>
          <a:stretch>
            <a:fillRect/>
          </a:stretch>
        </p:blipFill>
        <p:spPr bwMode="auto">
          <a:xfrm>
            <a:off x="2346593" y="1752232"/>
            <a:ext cx="2335576" cy="2707106"/>
          </a:xfrm>
          <a:prstGeom prst="rect">
            <a:avLst/>
          </a:prstGeom>
          <a:noFill/>
          <a:ln w="9525">
            <a:noFill/>
            <a:miter lim="800000"/>
            <a:headEnd/>
            <a:tailEnd/>
          </a:ln>
        </p:spPr>
      </p:pic>
      <p:pic>
        <p:nvPicPr>
          <p:cNvPr id="17" name="Picture 2" descr="http://p1.img.cctvpic.com/photoworkspace/contentimg/2015/12/02/201512021648596618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2169" y="4457903"/>
            <a:ext cx="2254786" cy="241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8923012" y="4797152"/>
            <a:ext cx="2554888" cy="769441"/>
          </a:xfrm>
          <a:prstGeom prst="rect">
            <a:avLst/>
          </a:prstGeom>
          <a:noFill/>
          <a:ln>
            <a:solidFill>
              <a:srgbClr val="C00000"/>
            </a:solidFill>
          </a:ln>
        </p:spPr>
        <p:txBody>
          <a:bodyPr wrap="square">
            <a:spAutoFit/>
          </a:bodyPr>
          <a:lstStyle/>
          <a:p>
            <a:pPr algn="r" fontAlgn="auto">
              <a:spcBef>
                <a:spcPts val="0"/>
              </a:spcBef>
              <a:spcAft>
                <a:spcPts val="0"/>
              </a:spcAft>
              <a:defRPr/>
            </a:pPr>
            <a:r>
              <a:rPr lang="zh-CN" altLang="en-US" sz="4400" dirty="0">
                <a:ln>
                  <a:solidFill>
                    <a:schemeClr val="tx1"/>
                  </a:solidFill>
                </a:ln>
                <a:solidFill>
                  <a:srgbClr val="C00000"/>
                </a:solidFill>
                <a:latin typeface="Impact" panose="020B0806030902050204"/>
                <a:ea typeface="+mn-ea"/>
                <a:cs typeface="+mn-cs"/>
              </a:rPr>
              <a:t>人文主义</a:t>
            </a:r>
            <a:endParaRPr lang="zh-CN" altLang="en-US" sz="4400" dirty="0">
              <a:ln>
                <a:solidFill>
                  <a:schemeClr val="tx1"/>
                </a:solidFill>
              </a:ln>
              <a:solidFill>
                <a:srgbClr val="C00000"/>
              </a:solidFill>
              <a:latin typeface="Impact" panose="020B0806030902050204"/>
              <a:ea typeface="+mn-ea"/>
              <a:cs typeface="+mn-cs"/>
            </a:endParaRPr>
          </a:p>
        </p:txBody>
      </p:sp>
      <p:sp>
        <p:nvSpPr>
          <p:cNvPr id="20" name="矩形 19"/>
          <p:cNvSpPr/>
          <p:nvPr/>
        </p:nvSpPr>
        <p:spPr>
          <a:xfrm>
            <a:off x="7006728" y="3501008"/>
            <a:ext cx="3193728" cy="707886"/>
          </a:xfrm>
          <a:prstGeom prst="rect">
            <a:avLst/>
          </a:prstGeom>
          <a:ln>
            <a:noFill/>
          </a:ln>
        </p:spPr>
        <p:txBody>
          <a:bodyPr wrap="square">
            <a:spAutoFit/>
          </a:bodyPr>
          <a:lstStyle/>
          <a:p>
            <a:pPr algn="r" fontAlgn="auto">
              <a:spcBef>
                <a:spcPts val="0"/>
              </a:spcBef>
              <a:spcAft>
                <a:spcPts val="0"/>
              </a:spcAft>
              <a:defRPr/>
            </a:pPr>
            <a:r>
              <a:rPr lang="zh-CN" altLang="en-US" sz="4000" dirty="0">
                <a:ln>
                  <a:solidFill>
                    <a:schemeClr val="tx1"/>
                  </a:solidFill>
                </a:ln>
                <a:solidFill>
                  <a:srgbClr val="FF0066"/>
                </a:solidFill>
                <a:latin typeface="Impact" panose="020B0806030902050204"/>
                <a:ea typeface="+mn-ea"/>
                <a:cs typeface="+mn-cs"/>
              </a:rPr>
              <a:t>核心思想：</a:t>
            </a:r>
            <a:endParaRPr lang="zh-CN" altLang="en-US" sz="4000" dirty="0">
              <a:ln>
                <a:solidFill>
                  <a:schemeClr val="tx1"/>
                </a:solidFill>
              </a:ln>
              <a:solidFill>
                <a:srgbClr val="FF0066"/>
              </a:solidFill>
              <a:latin typeface="Impact" panose="020B0806030902050204"/>
              <a:ea typeface="+mn-ea"/>
              <a:cs typeface="+mn-cs"/>
            </a:endParaRPr>
          </a:p>
        </p:txBody>
      </p:sp>
      <p:cxnSp>
        <p:nvCxnSpPr>
          <p:cNvPr id="21" name="直接连接符 20"/>
          <p:cNvCxnSpPr/>
          <p:nvPr/>
        </p:nvCxnSpPr>
        <p:spPr>
          <a:xfrm flipV="1">
            <a:off x="294176" y="787887"/>
            <a:ext cx="8939351" cy="22559"/>
          </a:xfrm>
          <a:prstGeom prst="line">
            <a:avLst/>
          </a:prstGeom>
          <a:ln w="12700">
            <a:solidFill>
              <a:srgbClr val="CC0000"/>
            </a:solidFill>
            <a:prstDash val="dash"/>
          </a:ln>
        </p:spPr>
        <p:style>
          <a:lnRef idx="1">
            <a:schemeClr val="accent1"/>
          </a:lnRef>
          <a:fillRef idx="0">
            <a:schemeClr val="accent1"/>
          </a:fillRef>
          <a:effectRef idx="0">
            <a:schemeClr val="accent1"/>
          </a:effectRef>
          <a:fontRef idx="minor">
            <a:schemeClr val="tx1"/>
          </a:fontRef>
        </p:style>
      </p:cxnSp>
      <p:sp>
        <p:nvSpPr>
          <p:cNvPr id="24" name="文本框 18"/>
          <p:cNvSpPr txBox="1"/>
          <p:nvPr/>
        </p:nvSpPr>
        <p:spPr>
          <a:xfrm>
            <a:off x="1703512" y="209590"/>
            <a:ext cx="6120680" cy="523220"/>
          </a:xfrm>
          <a:prstGeom prst="rect">
            <a:avLst/>
          </a:prstGeom>
          <a:noFill/>
        </p:spPr>
        <p:txBody>
          <a:bodyPr wrap="square" rtlCol="0">
            <a:spAutoFit/>
          </a:bodyPr>
          <a:lstStyle/>
          <a:p>
            <a:pPr defTabSz="685165"/>
            <a:r>
              <a:rPr lang="zh-CN" altLang="en-US" sz="2800" b="1" dirty="0">
                <a:gradFill>
                  <a:gsLst>
                    <a:gs pos="0">
                      <a:srgbClr val="C00000"/>
                    </a:gs>
                    <a:gs pos="76000">
                      <a:srgbClr val="FF0000"/>
                    </a:gs>
                  </a:gsLst>
                  <a:lin ang="0" scaled="1"/>
                </a:gradFill>
                <a:latin typeface="+mn-lt"/>
                <a:ea typeface="微软雅黑" panose="020B0503020204020204" charset="-122"/>
              </a:rPr>
              <a:t>梳理核心知识</a:t>
            </a:r>
            <a:endParaRPr lang="zh-CN" altLang="en-US" sz="2800" b="1" dirty="0">
              <a:gradFill>
                <a:gsLst>
                  <a:gs pos="0">
                    <a:srgbClr val="C00000"/>
                  </a:gs>
                  <a:gs pos="76000">
                    <a:srgbClr val="FF0000"/>
                  </a:gs>
                </a:gsLst>
                <a:lin ang="0" scaled="1"/>
              </a:gradFill>
              <a:latin typeface="+mn-lt"/>
              <a:ea typeface="微软雅黑" panose="020B0503020204020204" charset="-122"/>
            </a:endParaRPr>
          </a:p>
        </p:txBody>
      </p:sp>
      <p:sp>
        <p:nvSpPr>
          <p:cNvPr id="25" name="圆角矩形 24"/>
          <p:cNvSpPr/>
          <p:nvPr/>
        </p:nvSpPr>
        <p:spPr>
          <a:xfrm>
            <a:off x="553394" y="185732"/>
            <a:ext cx="761988" cy="484817"/>
          </a:xfrm>
          <a:prstGeom prst="roundRect">
            <a:avLst>
              <a:gd name="adj" fmla="val 220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dirty="0">
                <a:solidFill>
                  <a:prstClr val="white"/>
                </a:solidFill>
                <a:latin typeface="微软雅黑" panose="020B0503020204020204" charset="-122"/>
                <a:ea typeface="微软雅黑" panose="020B0503020204020204" charset="-122"/>
              </a:rPr>
              <a:t>一</a:t>
            </a:r>
            <a:endParaRPr kumimoji="0" lang="zh-CN" altLang="en-US" sz="2800" b="1" i="0" u="none" strike="noStrike" kern="1200" cap="none" spc="0" normalizeH="0" baseline="0" noProof="0" dirty="0">
              <a:ln>
                <a:noFill/>
              </a:ln>
              <a:solidFill>
                <a:prstClr val="white"/>
              </a:solidFill>
              <a:uLnTx/>
              <a:uFillTx/>
              <a:latin typeface="微软雅黑" panose="020B0503020204020204" charset="-122"/>
              <a:ea typeface="微软雅黑" panose="020B0503020204020204" charset="-122"/>
              <a:cs typeface="+mn-cs"/>
            </a:endParaRPr>
          </a:p>
        </p:txBody>
      </p:sp>
      <p:sp>
        <p:nvSpPr>
          <p:cNvPr id="26" name="矩形 25"/>
          <p:cNvSpPr/>
          <p:nvPr/>
        </p:nvSpPr>
        <p:spPr>
          <a:xfrm>
            <a:off x="912648" y="899585"/>
            <a:ext cx="2419252" cy="646331"/>
          </a:xfrm>
          <a:prstGeom prst="rect">
            <a:avLst/>
          </a:prstGeom>
        </p:spPr>
        <p:txBody>
          <a:bodyPr wrap="none">
            <a:spAutoFit/>
          </a:bodyPr>
          <a:lstStyle/>
          <a:p>
            <a:r>
              <a:rPr lang="en-US" altLang="zh-CN" sz="3600" b="1" dirty="0">
                <a:solidFill>
                  <a:srgbClr val="C00000"/>
                </a:solidFill>
                <a:latin typeface="方正启体简体" pitchFamily="65" charset="-122"/>
                <a:ea typeface="方正启体简体" pitchFamily="65" charset="-122"/>
                <a:cs typeface="宋体" panose="02010600030101010101" pitchFamily="2" charset="-122"/>
              </a:rPr>
              <a:t>2.</a:t>
            </a:r>
            <a:r>
              <a:rPr lang="zh-CN" altLang="en-US" sz="3600" b="1" dirty="0">
                <a:solidFill>
                  <a:srgbClr val="C00000"/>
                </a:solidFill>
                <a:latin typeface="方正启体简体" pitchFamily="65" charset="-122"/>
                <a:ea typeface="方正启体简体" pitchFamily="65" charset="-122"/>
                <a:cs typeface="宋体" panose="02010600030101010101" pitchFamily="2" charset="-122"/>
              </a:rPr>
              <a:t>文艺复兴</a:t>
            </a:r>
            <a:endParaRPr lang="zh-CN" altLang="en-US" sz="36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custDataLst>
              <p:tags r:id="rId1"/>
            </p:custDataLst>
          </p:nvPr>
        </p:nvGraphicFramePr>
        <p:xfrm>
          <a:off x="237067" y="1084580"/>
          <a:ext cx="11447780" cy="5171985"/>
        </p:xfrm>
        <a:graphic>
          <a:graphicData uri="http://schemas.openxmlformats.org/drawingml/2006/table">
            <a:tbl>
              <a:tblPr firstRow="1" bandRow="1">
                <a:tableStyleId>{5940675A-B579-460E-94D1-54222C63F5DA}</a:tableStyleId>
              </a:tblPr>
              <a:tblGrid>
                <a:gridCol w="630555"/>
                <a:gridCol w="1490980"/>
                <a:gridCol w="4649470"/>
                <a:gridCol w="4676775"/>
              </a:tblGrid>
              <a:tr h="516255">
                <a:tc gridSpan="2">
                  <a:txBody>
                    <a:bodyPr/>
                    <a:lstStyle/>
                    <a:p>
                      <a:pPr indent="0" algn="ctr" eaLnBrk="1" fontAlgn="auto" latinLnBrk="0" hangingPunct="1">
                        <a:lnSpc>
                          <a:spcPct val="100000"/>
                        </a:lnSpc>
                        <a:buNone/>
                      </a:pPr>
                      <a:r>
                        <a:rPr lang="en-US" sz="2135"/>
                        <a:t>项目</a:t>
                      </a:r>
                      <a:endParaRPr lang="en-US" altLang="en-US" sz="2135"/>
                    </a:p>
                  </a:txBody>
                  <a:tcPr marT="0" marB="0" anchor="ctr"/>
                </a:tc>
                <a:tc hMerge="1">
                  <a:tcPr marL="68580" marR="68580" marT="0" marB="0" anchor="ctr"/>
                </a:tc>
                <a:tc>
                  <a:txBody>
                    <a:bodyPr/>
                    <a:lstStyle/>
                    <a:p>
                      <a:pPr indent="0" algn="ctr" eaLnBrk="1" fontAlgn="auto" latinLnBrk="0" hangingPunct="1">
                        <a:lnSpc>
                          <a:spcPct val="100000"/>
                        </a:lnSpc>
                        <a:buNone/>
                      </a:pPr>
                      <a:r>
                        <a:rPr lang="en-US" sz="2135"/>
                        <a:t>新文化运动</a:t>
                      </a:r>
                      <a:endParaRPr lang="en-US" altLang="en-US" sz="2135"/>
                    </a:p>
                  </a:txBody>
                  <a:tcPr marT="0" marB="0" anchor="ctr"/>
                </a:tc>
                <a:tc>
                  <a:txBody>
                    <a:bodyPr/>
                    <a:lstStyle/>
                    <a:p>
                      <a:pPr indent="0" algn="ctr" eaLnBrk="1" fontAlgn="auto" latinLnBrk="0" hangingPunct="1">
                        <a:lnSpc>
                          <a:spcPct val="100000"/>
                        </a:lnSpc>
                        <a:buNone/>
                      </a:pPr>
                      <a:r>
                        <a:rPr lang="en-US" sz="2135"/>
                        <a:t>文艺复兴</a:t>
                      </a:r>
                      <a:endParaRPr lang="en-US" altLang="en-US" sz="2135"/>
                    </a:p>
                  </a:txBody>
                  <a:tcPr marT="0" marB="0" anchor="ctr"/>
                </a:tc>
              </a:tr>
              <a:tr h="767080">
                <a:tc rowSpan="4">
                  <a:txBody>
                    <a:bodyPr/>
                    <a:lstStyle/>
                    <a:p>
                      <a:pPr indent="0" algn="ctr" eaLnBrk="1" fontAlgn="auto" latinLnBrk="0" hangingPunct="1">
                        <a:lnSpc>
                          <a:spcPct val="100000"/>
                        </a:lnSpc>
                        <a:buNone/>
                      </a:pPr>
                      <a:r>
                        <a:rPr lang="en-US" sz="2135"/>
                        <a:t>不同点</a:t>
                      </a:r>
                      <a:endParaRPr lang="en-US" altLang="en-US" sz="2135"/>
                    </a:p>
                    <a:p>
                      <a:pPr indent="0" algn="ctr">
                        <a:buNone/>
                      </a:pPr>
                      <a:endParaRPr lang="en-US" altLang="en-US" sz="2135"/>
                    </a:p>
                  </a:txBody>
                  <a:tcPr marT="0" marB="0" anchor="ctr"/>
                </a:tc>
                <a:tc>
                  <a:txBody>
                    <a:bodyPr/>
                    <a:lstStyle/>
                    <a:p>
                      <a:pPr indent="0" algn="ctr" eaLnBrk="1" fontAlgn="auto" latinLnBrk="0" hangingPunct="1">
                        <a:lnSpc>
                          <a:spcPct val="100000"/>
                        </a:lnSpc>
                        <a:buNone/>
                      </a:pPr>
                      <a:r>
                        <a:rPr lang="en-US" sz="2135"/>
                        <a:t>目的</a:t>
                      </a:r>
                      <a:endParaRPr lang="en-US" altLang="en-US" sz="2135"/>
                    </a:p>
                  </a:txBody>
                  <a:tcPr marT="0" marB="0" anchor="ctr"/>
                </a:tc>
                <a:tc>
                  <a:txBody>
                    <a:bodyPr/>
                    <a:lstStyle/>
                    <a:p>
                      <a:pPr indent="0" algn="l" eaLnBrk="1" fontAlgn="auto" latinLnBrk="0" hangingPunct="1">
                        <a:lnSpc>
                          <a:spcPct val="100000"/>
                        </a:lnSpc>
                        <a:buNone/>
                      </a:pPr>
                      <a:endParaRPr lang="en-US" altLang="en-US" sz="2135"/>
                    </a:p>
                  </a:txBody>
                  <a:tcPr marT="0" marB="0" anchor="ctr"/>
                </a:tc>
                <a:tc>
                  <a:txBody>
                    <a:bodyPr/>
                    <a:lstStyle/>
                    <a:p>
                      <a:pPr indent="0" algn="ctr" eaLnBrk="1" fontAlgn="auto" latinLnBrk="0" hangingPunct="1">
                        <a:lnSpc>
                          <a:spcPct val="100000"/>
                        </a:lnSpc>
                        <a:buNone/>
                      </a:pPr>
                      <a:endParaRPr lang="en-US" altLang="en-US" sz="2135"/>
                    </a:p>
                  </a:txBody>
                  <a:tcPr marT="0" marB="0" anchor="ctr"/>
                </a:tc>
              </a:tr>
              <a:tr h="720000">
                <a:tc vMerge="1">
                  <a:tcPr marL="68580" marR="68580" marT="0" marB="0" anchor="ctr"/>
                </a:tc>
                <a:tc>
                  <a:txBody>
                    <a:bodyPr/>
                    <a:lstStyle/>
                    <a:p>
                      <a:pPr indent="0" algn="ctr" eaLnBrk="1" fontAlgn="auto" latinLnBrk="0" hangingPunct="1">
                        <a:lnSpc>
                          <a:spcPct val="100000"/>
                        </a:lnSpc>
                        <a:buNone/>
                      </a:pPr>
                      <a:r>
                        <a:rPr lang="en-US" sz="2135"/>
                        <a:t>主要思想</a:t>
                      </a:r>
                      <a:endParaRPr lang="en-US" altLang="en-US" sz="2135"/>
                    </a:p>
                  </a:txBody>
                  <a:tcPr marT="0" marB="0" anchor="ctr"/>
                </a:tc>
                <a:tc>
                  <a:txBody>
                    <a:bodyPr/>
                    <a:lstStyle/>
                    <a:p>
                      <a:pPr indent="0" algn="l" eaLnBrk="1" fontAlgn="auto" latinLnBrk="0" hangingPunct="1">
                        <a:lnSpc>
                          <a:spcPct val="100000"/>
                        </a:lnSpc>
                        <a:buNone/>
                      </a:pPr>
                      <a:endParaRPr lang="en-US" altLang="en-US" sz="2135"/>
                    </a:p>
                  </a:txBody>
                  <a:tcPr marT="0" marB="0" anchor="ctr"/>
                </a:tc>
                <a:tc>
                  <a:txBody>
                    <a:bodyPr/>
                    <a:lstStyle/>
                    <a:p>
                      <a:pPr indent="0" algn="l" eaLnBrk="1" fontAlgn="auto" latinLnBrk="0" hangingPunct="1">
                        <a:lnSpc>
                          <a:spcPct val="100000"/>
                        </a:lnSpc>
                        <a:buNone/>
                      </a:pPr>
                      <a:endParaRPr lang="en-US" altLang="en-US" sz="2135"/>
                    </a:p>
                  </a:txBody>
                  <a:tcPr marT="0" marB="0" anchor="ctr"/>
                </a:tc>
              </a:tr>
              <a:tr h="770255">
                <a:tc vMerge="1">
                  <a:tcPr marL="68580" marR="68580" marT="0" marB="0" anchor="ctr"/>
                </a:tc>
                <a:tc>
                  <a:txBody>
                    <a:bodyPr/>
                    <a:lstStyle/>
                    <a:p>
                      <a:pPr indent="0" algn="ctr" eaLnBrk="1" fontAlgn="auto" latinLnBrk="0" hangingPunct="1">
                        <a:lnSpc>
                          <a:spcPct val="100000"/>
                        </a:lnSpc>
                        <a:buNone/>
                      </a:pPr>
                      <a:r>
                        <a:rPr lang="en-US" sz="2135"/>
                        <a:t>方式</a:t>
                      </a:r>
                      <a:endParaRPr lang="en-US" altLang="en-US" sz="2135"/>
                    </a:p>
                  </a:txBody>
                  <a:tcPr marT="0" marB="0" anchor="ctr"/>
                </a:tc>
                <a:tc>
                  <a:txBody>
                    <a:bodyPr/>
                    <a:lstStyle/>
                    <a:p>
                      <a:pPr indent="0" algn="l" eaLnBrk="1" fontAlgn="auto" latinLnBrk="0" hangingPunct="1">
                        <a:lnSpc>
                          <a:spcPct val="100000"/>
                        </a:lnSpc>
                        <a:buNone/>
                      </a:pPr>
                      <a:endParaRPr lang="en-US" altLang="en-US" sz="2135"/>
                    </a:p>
                  </a:txBody>
                  <a:tcPr marT="0" marB="0" anchor="ctr"/>
                </a:tc>
                <a:tc>
                  <a:txBody>
                    <a:bodyPr/>
                    <a:lstStyle/>
                    <a:p>
                      <a:pPr indent="0" algn="ctr" eaLnBrk="1" fontAlgn="auto" latinLnBrk="0" hangingPunct="1">
                        <a:lnSpc>
                          <a:spcPct val="100000"/>
                        </a:lnSpc>
                        <a:buNone/>
                      </a:pPr>
                      <a:endParaRPr lang="en-US" altLang="en-US" sz="2135"/>
                    </a:p>
                  </a:txBody>
                  <a:tcPr marT="0" marB="0" anchor="ctr"/>
                </a:tc>
              </a:tr>
              <a:tr h="1062355">
                <a:tc vMerge="1">
                  <a:tcPr marL="68580" marR="68580" marT="0" marB="0" anchor="ctr"/>
                </a:tc>
                <a:tc>
                  <a:txBody>
                    <a:bodyPr/>
                    <a:lstStyle/>
                    <a:p>
                      <a:pPr indent="0" algn="ctr" eaLnBrk="1" fontAlgn="auto" latinLnBrk="0" hangingPunct="1">
                        <a:lnSpc>
                          <a:spcPct val="100000"/>
                        </a:lnSpc>
                        <a:buNone/>
                      </a:pPr>
                      <a:r>
                        <a:rPr lang="en-US" sz="2135"/>
                        <a:t>影响</a:t>
                      </a:r>
                      <a:endParaRPr lang="en-US" altLang="en-US" sz="2135"/>
                    </a:p>
                  </a:txBody>
                  <a:tcPr marT="0" marB="0" anchor="ctr"/>
                </a:tc>
                <a:tc>
                  <a:txBody>
                    <a:bodyPr/>
                    <a:lstStyle/>
                    <a:p>
                      <a:pPr indent="0" algn="ctr" eaLnBrk="1" fontAlgn="auto" latinLnBrk="0" hangingPunct="1">
                        <a:lnSpc>
                          <a:spcPct val="100000"/>
                        </a:lnSpc>
                        <a:buNone/>
                      </a:pPr>
                      <a:endParaRPr lang="zh-CN" altLang="en-US" sz="2135"/>
                    </a:p>
                  </a:txBody>
                  <a:tcPr marT="0" marB="0" anchor="ctr"/>
                </a:tc>
                <a:tc>
                  <a:txBody>
                    <a:bodyPr/>
                    <a:lstStyle/>
                    <a:p>
                      <a:pPr indent="0" algn="ctr" eaLnBrk="1" fontAlgn="auto" latinLnBrk="0" hangingPunct="1">
                        <a:lnSpc>
                          <a:spcPct val="100000"/>
                        </a:lnSpc>
                        <a:buNone/>
                      </a:pPr>
                      <a:endParaRPr lang="en-US" altLang="en-US" sz="2135"/>
                    </a:p>
                  </a:txBody>
                  <a:tcPr marT="0" marB="0" anchor="ctr"/>
                </a:tc>
              </a:tr>
              <a:tr h="1336040">
                <a:tc gridSpan="2">
                  <a:txBody>
                    <a:bodyPr/>
                    <a:lstStyle/>
                    <a:p>
                      <a:pPr indent="0" algn="ctr" eaLnBrk="1" fontAlgn="auto" latinLnBrk="0" hangingPunct="1">
                        <a:lnSpc>
                          <a:spcPct val="100000"/>
                        </a:lnSpc>
                        <a:buNone/>
                      </a:pPr>
                      <a:r>
                        <a:rPr lang="en-US" sz="2135"/>
                        <a:t>相同点</a:t>
                      </a:r>
                      <a:endParaRPr lang="en-US" altLang="en-US" sz="2135"/>
                    </a:p>
                  </a:txBody>
                  <a:tcPr marT="0" marB="0" anchor="ctr"/>
                </a:tc>
                <a:tc hMerge="1">
                  <a:tcPr marL="68580" marR="68580" marT="0" marB="0" anchor="ctr"/>
                </a:tc>
                <a:tc gridSpan="2">
                  <a:txBody>
                    <a:bodyPr/>
                    <a:lstStyle/>
                    <a:p>
                      <a:pPr indent="0" algn="l" eaLnBrk="1" fontAlgn="auto" latinLnBrk="0" hangingPunct="1">
                        <a:lnSpc>
                          <a:spcPct val="100000"/>
                        </a:lnSpc>
                        <a:buNone/>
                      </a:pPr>
                      <a:endParaRPr lang="en-US" altLang="zh-CN" sz="2135"/>
                    </a:p>
                  </a:txBody>
                  <a:tcPr marT="0" marB="0" anchor="ctr"/>
                </a:tc>
                <a:tc hMerge="1">
                  <a:tcPr marL="68580" marR="68580" marT="0" marB="0" anchor="ctr"/>
                </a:tc>
              </a:tr>
            </a:tbl>
          </a:graphicData>
        </a:graphic>
      </p:graphicFrame>
      <p:sp>
        <p:nvSpPr>
          <p:cNvPr id="2" name="文本框 1"/>
          <p:cNvSpPr txBox="1"/>
          <p:nvPr/>
        </p:nvSpPr>
        <p:spPr>
          <a:xfrm>
            <a:off x="2350347" y="1877060"/>
            <a:ext cx="4551680" cy="420370"/>
          </a:xfrm>
          <a:prstGeom prst="rect">
            <a:avLst/>
          </a:prstGeom>
          <a:noFill/>
        </p:spPr>
        <p:txBody>
          <a:bodyPr wrap="none" rtlCol="0">
            <a:spAutoFit/>
          </a:bodyPr>
          <a:lstStyle/>
          <a:p>
            <a:pPr algn="l"/>
            <a:r>
              <a:rPr lang="en-US" sz="2135" b="1">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rPr>
              <a:t>挽救民族危亡</a:t>
            </a:r>
            <a:r>
              <a:rPr lang="en-US" sz="2135" b="1">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a:t>
            </a:r>
            <a:r>
              <a:rPr lang="en-US" sz="2135" b="1">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rPr>
              <a:t>探索救国救民的真理</a:t>
            </a:r>
            <a:endParaRPr lang="en-US" altLang="en-US" sz="2135" b="1">
              <a:solidFill>
                <a:schemeClr val="tx1"/>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3" name="文本框 2"/>
          <p:cNvSpPr txBox="1"/>
          <p:nvPr/>
        </p:nvSpPr>
        <p:spPr>
          <a:xfrm>
            <a:off x="7019713" y="1712807"/>
            <a:ext cx="4665133" cy="749300"/>
          </a:xfrm>
          <a:prstGeom prst="rect">
            <a:avLst/>
          </a:prstGeom>
          <a:noFill/>
        </p:spPr>
        <p:txBody>
          <a:bodyPr wrap="square" rtlCol="0">
            <a:spAutoFit/>
          </a:bodyPr>
          <a:lstStyle/>
          <a:p>
            <a:pPr indent="0" algn="ctr" eaLnBrk="1" fontAlgn="auto" latinLnBrk="0" hangingPunct="1">
              <a:lnSpc>
                <a:spcPct val="100000"/>
              </a:lnSpc>
              <a:buNone/>
            </a:pPr>
            <a:r>
              <a:rPr lang="en-US" sz="2135">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rPr>
              <a:t>冲破封建制度和宗教神学思想对人的束缚</a:t>
            </a:r>
            <a:r>
              <a:rPr lang="en-US" sz="2135">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a:t>
            </a:r>
            <a:r>
              <a:rPr lang="en-US" sz="2135">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rPr>
              <a:t>发展资本主义</a:t>
            </a:r>
            <a:endParaRPr lang="en-US" altLang="en-US" sz="2135" b="0">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4" name="文本框 3"/>
          <p:cNvSpPr txBox="1"/>
          <p:nvPr/>
        </p:nvSpPr>
        <p:spPr>
          <a:xfrm>
            <a:off x="3691467" y="2490893"/>
            <a:ext cx="1548130" cy="420370"/>
          </a:xfrm>
          <a:prstGeom prst="rect">
            <a:avLst/>
          </a:prstGeom>
          <a:noFill/>
        </p:spPr>
        <p:txBody>
          <a:bodyPr wrap="none" rtlCol="0">
            <a:spAutoFit/>
          </a:bodyPr>
          <a:lstStyle/>
          <a:p>
            <a:pPr indent="0" algn="l" eaLnBrk="1" fontAlgn="auto" latinLnBrk="0" hangingPunct="1">
              <a:lnSpc>
                <a:spcPct val="100000"/>
              </a:lnSpc>
              <a:buNone/>
            </a:pPr>
            <a:r>
              <a:rPr lang="en-US" sz="2135" b="1">
                <a:solidFill>
                  <a:srgbClr val="C00000"/>
                </a:solidFill>
                <a:latin typeface="楷体" panose="02010609060101010101" pitchFamily="49" charset="-122"/>
                <a:ea typeface="楷体" panose="02010609060101010101" pitchFamily="49" charset="-122"/>
                <a:cs typeface="Times New Roman" panose="02020603050405020304" pitchFamily="18" charset="0"/>
                <a:sym typeface="+mn-ea"/>
              </a:rPr>
              <a:t>民主与科学</a:t>
            </a:r>
            <a:endParaRPr lang="en-US" altLang="en-US" sz="2135" b="1">
              <a:solidFill>
                <a:srgbClr val="C0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8" name="文本框 7"/>
          <p:cNvSpPr txBox="1"/>
          <p:nvPr/>
        </p:nvSpPr>
        <p:spPr>
          <a:xfrm>
            <a:off x="8591127" y="2490893"/>
            <a:ext cx="1275080" cy="420370"/>
          </a:xfrm>
          <a:prstGeom prst="rect">
            <a:avLst/>
          </a:prstGeom>
          <a:noFill/>
        </p:spPr>
        <p:txBody>
          <a:bodyPr wrap="none" rtlCol="0">
            <a:spAutoFit/>
          </a:bodyPr>
          <a:lstStyle/>
          <a:p>
            <a:pPr indent="0" algn="l" eaLnBrk="1" fontAlgn="auto" latinLnBrk="0" hangingPunct="1">
              <a:lnSpc>
                <a:spcPct val="100000"/>
              </a:lnSpc>
              <a:buNone/>
            </a:pPr>
            <a:r>
              <a:rPr lang="en-US" sz="2135" b="1">
                <a:solidFill>
                  <a:srgbClr val="C00000"/>
                </a:solidFill>
                <a:latin typeface="楷体" panose="02010609060101010101" pitchFamily="49" charset="-122"/>
                <a:ea typeface="楷体" panose="02010609060101010101" pitchFamily="49" charset="-122"/>
                <a:cs typeface="Times New Roman" panose="02020603050405020304" pitchFamily="18" charset="0"/>
                <a:sym typeface="+mn-ea"/>
              </a:rPr>
              <a:t>人文主义</a:t>
            </a:r>
            <a:endParaRPr lang="en-US" altLang="en-US" sz="2135" b="1">
              <a:solidFill>
                <a:srgbClr val="C0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9" name="文本框 8"/>
          <p:cNvSpPr txBox="1"/>
          <p:nvPr/>
        </p:nvSpPr>
        <p:spPr>
          <a:xfrm>
            <a:off x="2350347" y="3203787"/>
            <a:ext cx="4531360" cy="420370"/>
          </a:xfrm>
          <a:prstGeom prst="rect">
            <a:avLst/>
          </a:prstGeom>
          <a:noFill/>
        </p:spPr>
        <p:txBody>
          <a:bodyPr wrap="none" rtlCol="0">
            <a:spAutoFit/>
          </a:bodyPr>
          <a:lstStyle/>
          <a:p>
            <a:pPr algn="l"/>
            <a:r>
              <a:rPr lang="en-US" sz="2135">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rPr>
              <a:t>全盘否定传统文化</a:t>
            </a:r>
            <a:r>
              <a:rPr lang="en-US" sz="2135">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a:t>
            </a:r>
            <a:r>
              <a:rPr lang="en-US" sz="2135">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rPr>
              <a:t>宣传</a:t>
            </a:r>
            <a:r>
              <a:rPr lang="en-US" sz="2135">
                <a:solidFill>
                  <a:srgbClr val="C00000"/>
                </a:solidFill>
                <a:latin typeface="楷体" panose="02010609060101010101" pitchFamily="49" charset="-122"/>
                <a:ea typeface="楷体" panose="02010609060101010101" pitchFamily="49" charset="-122"/>
                <a:cs typeface="Times New Roman" panose="02020603050405020304" pitchFamily="18" charset="0"/>
                <a:sym typeface="+mn-ea"/>
              </a:rPr>
              <a:t>民主与科学</a:t>
            </a:r>
            <a:endParaRPr lang="en-US" altLang="en-US" sz="2135" b="0">
              <a:solidFill>
                <a:srgbClr val="C0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10" name="文本框 9"/>
          <p:cNvSpPr txBox="1"/>
          <p:nvPr/>
        </p:nvSpPr>
        <p:spPr>
          <a:xfrm>
            <a:off x="7300807" y="3039533"/>
            <a:ext cx="4103793" cy="749300"/>
          </a:xfrm>
          <a:prstGeom prst="rect">
            <a:avLst/>
          </a:prstGeom>
          <a:noFill/>
        </p:spPr>
        <p:txBody>
          <a:bodyPr wrap="square" rtlCol="0">
            <a:spAutoFit/>
          </a:bodyPr>
          <a:lstStyle/>
          <a:p>
            <a:pPr indent="0" algn="ctr" eaLnBrk="1" fontAlgn="auto" latinLnBrk="0" hangingPunct="1">
              <a:lnSpc>
                <a:spcPct val="100000"/>
              </a:lnSpc>
              <a:buNone/>
            </a:pPr>
            <a:r>
              <a:rPr lang="en-US" sz="2135">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rPr>
              <a:t>借助</a:t>
            </a:r>
            <a:r>
              <a:rPr lang="en-US" sz="2135">
                <a:solidFill>
                  <a:srgbClr val="C00000"/>
                </a:solidFill>
                <a:latin typeface="楷体" panose="02010609060101010101" pitchFamily="49" charset="-122"/>
                <a:ea typeface="楷体" panose="02010609060101010101" pitchFamily="49" charset="-122"/>
                <a:cs typeface="Times New Roman" panose="02020603050405020304" pitchFamily="18" charset="0"/>
                <a:sym typeface="+mn-ea"/>
              </a:rPr>
              <a:t>古希腊、罗马文化</a:t>
            </a:r>
            <a:r>
              <a:rPr lang="en-US" sz="2135">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a:t>
            </a:r>
            <a:r>
              <a:rPr lang="en-US" sz="2135">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rPr>
              <a:t>宣传资产阶级思想</a:t>
            </a:r>
            <a:endParaRPr lang="en-US" altLang="en-US" sz="2135" b="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1" name="文本框 10"/>
          <p:cNvSpPr txBox="1"/>
          <p:nvPr/>
        </p:nvSpPr>
        <p:spPr>
          <a:xfrm>
            <a:off x="2350347" y="3817620"/>
            <a:ext cx="4578773" cy="1078230"/>
          </a:xfrm>
          <a:prstGeom prst="rect">
            <a:avLst/>
          </a:prstGeom>
          <a:noFill/>
        </p:spPr>
        <p:txBody>
          <a:bodyPr wrap="square" rtlCol="0">
            <a:spAutoFit/>
          </a:bodyPr>
          <a:lstStyle/>
          <a:p>
            <a:pPr indent="0" algn="ctr" eaLnBrk="1" fontAlgn="auto" latinLnBrk="0" hangingPunct="1">
              <a:lnSpc>
                <a:spcPct val="100000"/>
              </a:lnSpc>
              <a:buNone/>
            </a:pPr>
            <a:r>
              <a:rPr lang="en-US" sz="2135">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rPr>
              <a:t>给专制主义以空前打击</a:t>
            </a:r>
            <a:r>
              <a:rPr lang="en-US" sz="2135">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a:t>
            </a:r>
            <a:r>
              <a:rPr lang="en-US" sz="2135">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rPr>
              <a:t>动摇了封建道德礼教的思想统治地位</a:t>
            </a:r>
            <a:r>
              <a:rPr lang="zh-CN" altLang="en-US" sz="2135">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rPr>
              <a:t>；为马克思主义在中国的传播创造了条件</a:t>
            </a:r>
            <a:endParaRPr lang="zh-CN" altLang="en-US" sz="2135" b="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2" name="文本框 11"/>
          <p:cNvSpPr txBox="1"/>
          <p:nvPr/>
        </p:nvSpPr>
        <p:spPr>
          <a:xfrm>
            <a:off x="7210213" y="3981873"/>
            <a:ext cx="3947160" cy="749300"/>
          </a:xfrm>
          <a:prstGeom prst="rect">
            <a:avLst/>
          </a:prstGeom>
          <a:noFill/>
        </p:spPr>
        <p:txBody>
          <a:bodyPr wrap="square" rtlCol="0">
            <a:spAutoFit/>
          </a:bodyPr>
          <a:lstStyle/>
          <a:p>
            <a:pPr indent="0" algn="ctr" eaLnBrk="1" fontAlgn="auto" latinLnBrk="0" hangingPunct="1">
              <a:lnSpc>
                <a:spcPct val="100000"/>
              </a:lnSpc>
              <a:buNone/>
            </a:pPr>
            <a:r>
              <a:rPr lang="en-US" sz="2135">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为欧洲资本主义社会的产生和发展奠定了思想文化基础</a:t>
            </a:r>
            <a:endParaRPr lang="en-US" altLang="en-US" sz="2135" b="0">
              <a:solidFill>
                <a:schemeClr val="tx1"/>
              </a:solidFill>
              <a:latin typeface="楷体" panose="02010609060101010101" pitchFamily="49" charset="-122"/>
              <a:ea typeface="楷体" panose="02010609060101010101" pitchFamily="49" charset="-122"/>
              <a:cs typeface="宋体" panose="02010600030101010101" pitchFamily="2" charset="-122"/>
            </a:endParaRPr>
          </a:p>
        </p:txBody>
      </p:sp>
      <p:sp>
        <p:nvSpPr>
          <p:cNvPr id="13" name="文本框 12"/>
          <p:cNvSpPr txBox="1"/>
          <p:nvPr/>
        </p:nvSpPr>
        <p:spPr>
          <a:xfrm>
            <a:off x="2350347" y="4924213"/>
            <a:ext cx="4259580" cy="1407160"/>
          </a:xfrm>
          <a:prstGeom prst="rect">
            <a:avLst/>
          </a:prstGeom>
          <a:noFill/>
        </p:spPr>
        <p:txBody>
          <a:bodyPr wrap="none" rtlCol="0">
            <a:spAutoFit/>
          </a:bodyPr>
          <a:lstStyle/>
          <a:p>
            <a:pPr indent="0" algn="l" eaLnBrk="1" fontAlgn="auto" latinLnBrk="0" hangingPunct="1">
              <a:lnSpc>
                <a:spcPct val="100000"/>
              </a:lnSpc>
              <a:buNone/>
            </a:pPr>
            <a:r>
              <a:rPr lang="en-US" sz="2135">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都反对封建制度</a:t>
            </a:r>
            <a:endParaRPr lang="en-US" sz="2135" b="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algn="l" eaLnBrk="1" fontAlgn="auto" latinLnBrk="0" hangingPunct="1">
              <a:lnSpc>
                <a:spcPct val="100000"/>
              </a:lnSpc>
              <a:buNone/>
            </a:pPr>
            <a:r>
              <a:rPr lang="zh-CN" altLang="en-US" sz="2135">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都促进了资本主义的发展</a:t>
            </a:r>
            <a:endParaRPr lang="en-US" sz="2135" b="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algn="l" eaLnBrk="1" fontAlgn="auto" latinLnBrk="0" hangingPunct="1">
              <a:lnSpc>
                <a:spcPct val="100000"/>
              </a:lnSpc>
              <a:buNone/>
            </a:pPr>
            <a:r>
              <a:rPr lang="zh-CN" altLang="en-US" sz="2135">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都</a:t>
            </a:r>
            <a:r>
              <a:rPr lang="en-US" sz="2135">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是资产阶级性质的思想解放运动</a:t>
            </a:r>
            <a:endParaRPr lang="en-US" sz="2135" b="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algn="l" eaLnBrk="1" fontAlgn="auto" latinLnBrk="0" hangingPunct="1">
              <a:lnSpc>
                <a:spcPct val="100000"/>
              </a:lnSpc>
              <a:buNone/>
            </a:pPr>
            <a:r>
              <a:rPr lang="en-US" sz="2135">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都推动了文学领域的发展</a:t>
            </a:r>
            <a:r>
              <a:rPr lang="en-US" altLang="zh-CN" sz="2135">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endParaRPr lang="en-US" altLang="zh-CN" sz="2135" b="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15" name="文本框 14"/>
          <p:cNvSpPr txBox="1"/>
          <p:nvPr/>
        </p:nvSpPr>
        <p:spPr>
          <a:xfrm>
            <a:off x="1244600" y="171027"/>
            <a:ext cx="4406053" cy="501650"/>
          </a:xfrm>
          <a:prstGeom prst="rect">
            <a:avLst/>
          </a:prstGeom>
          <a:noFill/>
        </p:spPr>
        <p:txBody>
          <a:bodyPr wrap="square" rtlCol="0">
            <a:spAutoFit/>
          </a:bodyPr>
          <a:lstStyle/>
          <a:p>
            <a:pPr algn="l">
              <a:buClrTx/>
              <a:buSzTx/>
              <a:buFontTx/>
            </a:pPr>
            <a:r>
              <a:rPr lang="zh-CN" altLang="en-US" sz="2665" b="1" dirty="0">
                <a:solidFill>
                  <a:srgbClr val="68704B"/>
                </a:solidFill>
                <a:effectLst/>
                <a:latin typeface="微软雅黑" panose="020B0503020204020204" charset="-122"/>
                <a:ea typeface="微软雅黑" panose="020B0503020204020204" charset="-122"/>
                <a:cs typeface="微软雅黑" panose="020B0503020204020204" charset="-122"/>
              </a:rPr>
              <a:t>考点</a:t>
            </a:r>
            <a:r>
              <a:rPr lang="en-US" altLang="zh-CN" sz="2665" b="1" dirty="0">
                <a:solidFill>
                  <a:srgbClr val="68704B"/>
                </a:solidFill>
                <a:effectLst/>
                <a:latin typeface="微软雅黑" panose="020B0503020204020204" charset="-122"/>
                <a:ea typeface="微软雅黑" panose="020B0503020204020204" charset="-122"/>
                <a:cs typeface="微软雅黑" panose="020B0503020204020204" charset="-122"/>
              </a:rPr>
              <a:t>2</a:t>
            </a:r>
            <a:r>
              <a:rPr lang="zh-CN" altLang="en-US" sz="2665" b="1" dirty="0">
                <a:solidFill>
                  <a:srgbClr val="68704B"/>
                </a:solidFill>
                <a:effectLst/>
                <a:latin typeface="微软雅黑" panose="020B0503020204020204" charset="-122"/>
                <a:ea typeface="微软雅黑" panose="020B0503020204020204" charset="-122"/>
                <a:cs typeface="微软雅黑" panose="020B0503020204020204" charset="-122"/>
              </a:rPr>
              <a:t> </a:t>
            </a:r>
            <a:r>
              <a:rPr lang="zh-CN" sz="2665" b="1" dirty="0">
                <a:solidFill>
                  <a:srgbClr val="68704B"/>
                </a:solidFill>
                <a:effectLst/>
                <a:latin typeface="微软雅黑" panose="020B0503020204020204" charset="-122"/>
                <a:ea typeface="微软雅黑" panose="020B0503020204020204" charset="-122"/>
                <a:cs typeface="微软雅黑" panose="020B0503020204020204" charset="-122"/>
                <a:sym typeface="+mn-ea"/>
              </a:rPr>
              <a:t>比较：新文化运动</a:t>
            </a:r>
            <a:endParaRPr lang="zh-CN" sz="2665" b="1" dirty="0">
              <a:solidFill>
                <a:srgbClr val="68704B"/>
              </a:solidFill>
              <a:effectLst/>
              <a:latin typeface="微软雅黑" panose="020B0503020204020204" charset="-122"/>
              <a:ea typeface="微软雅黑" panose="020B0503020204020204" charset="-122"/>
              <a:cs typeface="微软雅黑" panose="020B0503020204020204" charset="-122"/>
              <a:sym typeface="+mn-ea"/>
            </a:endParaRPr>
          </a:p>
        </p:txBody>
      </p:sp>
      <p:grpSp>
        <p:nvGrpSpPr>
          <p:cNvPr id="16" name="组合 15"/>
          <p:cNvGrpSpPr/>
          <p:nvPr/>
        </p:nvGrpSpPr>
        <p:grpSpPr>
          <a:xfrm>
            <a:off x="1098929" y="580488"/>
            <a:ext cx="4552725" cy="293473"/>
            <a:chOff x="1257" y="761"/>
            <a:chExt cx="4170" cy="243"/>
          </a:xfrm>
        </p:grpSpPr>
        <p:sp>
          <p:nvSpPr>
            <p:cNvPr id="33" name="Freeform 9"/>
            <p:cNvSpPr/>
            <p:nvPr/>
          </p:nvSpPr>
          <p:spPr bwMode="auto">
            <a:xfrm>
              <a:off x="1257" y="761"/>
              <a:ext cx="254" cy="237"/>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 name="Freeform 10"/>
            <p:cNvSpPr/>
            <p:nvPr/>
          </p:nvSpPr>
          <p:spPr bwMode="auto">
            <a:xfrm>
              <a:off x="1486" y="862"/>
              <a:ext cx="3756" cy="5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5" name="Freeform 11"/>
            <p:cNvSpPr/>
            <p:nvPr/>
          </p:nvSpPr>
          <p:spPr bwMode="auto">
            <a:xfrm>
              <a:off x="5216" y="768"/>
              <a:ext cx="211" cy="236"/>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pic>
        <p:nvPicPr>
          <p:cNvPr id="17" name="图片 16"/>
          <p:cNvPicPr>
            <a:picLocks noChangeAspect="1"/>
          </p:cNvPicPr>
          <p:nvPr/>
        </p:nvPicPr>
        <p:blipFill rotWithShape="1">
          <a:blip r:embed="rId2" cstate="screen"/>
          <a:srcRect/>
          <a:stretch>
            <a:fillRect/>
          </a:stretch>
        </p:blipFill>
        <p:spPr>
          <a:xfrm>
            <a:off x="138007" y="-148167"/>
            <a:ext cx="1250527" cy="139192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7875" name="图片 1"/>
          <p:cNvPicPr>
            <a:picLocks noChangeAspect="1"/>
          </p:cNvPicPr>
          <p:nvPr/>
        </p:nvPicPr>
        <p:blipFill>
          <a:blip r:embed="rId1"/>
          <a:stretch>
            <a:fillRect/>
          </a:stretch>
        </p:blipFill>
        <p:spPr>
          <a:xfrm>
            <a:off x="579755" y="1628775"/>
            <a:ext cx="11612880" cy="5229225"/>
          </a:xfrm>
          <a:prstGeom prst="rect">
            <a:avLst/>
          </a:prstGeom>
          <a:noFill/>
          <a:ln w="9525">
            <a:noFill/>
          </a:ln>
        </p:spPr>
      </p:pic>
      <p:sp>
        <p:nvSpPr>
          <p:cNvPr id="207877" name="文本框 207876"/>
          <p:cNvSpPr txBox="1"/>
          <p:nvPr/>
        </p:nvSpPr>
        <p:spPr>
          <a:xfrm>
            <a:off x="660400" y="4421823"/>
            <a:ext cx="6727825" cy="645160"/>
          </a:xfrm>
          <a:prstGeom prst="rect">
            <a:avLst/>
          </a:prstGeom>
          <a:solidFill>
            <a:schemeClr val="bg1"/>
          </a:solidFill>
          <a:ln w="9525">
            <a:noFill/>
          </a:ln>
        </p:spPr>
        <p:txBody>
          <a:bodyPr>
            <a:spAutoFit/>
          </a:bodyPr>
          <a:p>
            <a:pPr>
              <a:buFont typeface="Arial" panose="020B0604020202020204" pitchFamily="34" charset="0"/>
            </a:pPr>
            <a:r>
              <a:rPr lang="zh-CN" altLang="en-US" sz="3600" b="1" dirty="0">
                <a:solidFill>
                  <a:srgbClr val="0000FF"/>
                </a:solidFill>
                <a:latin typeface="Arial" panose="020B0604020202020204" pitchFamily="34" charset="0"/>
                <a:ea typeface="微软雅黑" panose="020B0503020204020204" charset="-122"/>
              </a:rPr>
              <a:t>西欧国家</a:t>
            </a:r>
            <a:r>
              <a:rPr lang="zh-CN" altLang="en-US" sz="3600" b="1" dirty="0">
                <a:solidFill>
                  <a:srgbClr val="FF0000"/>
                </a:solidFill>
                <a:latin typeface="Arial" panose="020B0604020202020204" pitchFamily="34" charset="0"/>
                <a:ea typeface="微软雅黑" panose="020B0503020204020204" charset="-122"/>
              </a:rPr>
              <a:t>为什么要</a:t>
            </a:r>
            <a:r>
              <a:rPr lang="zh-CN" altLang="en-US" sz="3600" b="1" dirty="0">
                <a:solidFill>
                  <a:srgbClr val="0000FF"/>
                </a:solidFill>
                <a:latin typeface="Arial" panose="020B0604020202020204" pitchFamily="34" charset="0"/>
                <a:ea typeface="微软雅黑" panose="020B0503020204020204" charset="-122"/>
              </a:rPr>
              <a:t>开辟新航路？</a:t>
            </a:r>
            <a:endParaRPr lang="zh-CN" altLang="en-US" sz="3600" b="1" dirty="0">
              <a:solidFill>
                <a:srgbClr val="0000FF"/>
              </a:solidFill>
              <a:latin typeface="Arial" panose="020B0604020202020204" pitchFamily="34" charset="0"/>
              <a:ea typeface="微软雅黑" panose="020B0503020204020204" charset="-122"/>
            </a:endParaRPr>
          </a:p>
        </p:txBody>
      </p:sp>
      <p:grpSp>
        <p:nvGrpSpPr>
          <p:cNvPr id="207878" name="组合 13"/>
          <p:cNvGrpSpPr/>
          <p:nvPr/>
        </p:nvGrpSpPr>
        <p:grpSpPr>
          <a:xfrm>
            <a:off x="1524000" y="0"/>
            <a:ext cx="1692275" cy="541338"/>
            <a:chOff x="2155" y="3533"/>
            <a:chExt cx="2696" cy="850"/>
          </a:xfrm>
        </p:grpSpPr>
        <p:pic>
          <p:nvPicPr>
            <p:cNvPr id="207879" name="图片 7" descr="14"/>
            <p:cNvPicPr>
              <a:picLocks noChangeAspect="1"/>
            </p:cNvPicPr>
            <p:nvPr/>
          </p:nvPicPr>
          <p:blipFill>
            <a:blip r:embed="rId2"/>
            <a:stretch>
              <a:fillRect/>
            </a:stretch>
          </p:blipFill>
          <p:spPr>
            <a:xfrm>
              <a:off x="2155" y="3533"/>
              <a:ext cx="2583" cy="850"/>
            </a:xfrm>
            <a:prstGeom prst="rect">
              <a:avLst/>
            </a:prstGeom>
            <a:noFill/>
            <a:ln w="9525">
              <a:noFill/>
            </a:ln>
          </p:spPr>
        </p:pic>
        <p:sp>
          <p:nvSpPr>
            <p:cNvPr id="207880" name="文本框 10"/>
            <p:cNvSpPr txBox="1"/>
            <p:nvPr/>
          </p:nvSpPr>
          <p:spPr>
            <a:xfrm>
              <a:off x="4005" y="3560"/>
              <a:ext cx="846" cy="820"/>
            </a:xfrm>
            <a:prstGeom prst="rect">
              <a:avLst/>
            </a:prstGeom>
            <a:noFill/>
            <a:ln w="9525">
              <a:noFill/>
            </a:ln>
          </p:spPr>
          <p:txBody>
            <a:bodyPr>
              <a:spAutoFit/>
            </a:bodyPr>
            <a:p>
              <a:r>
                <a:rPr lang="en-US" altLang="zh-CN" sz="2800" b="1">
                  <a:latin typeface="黑体" panose="02010609060101010101" charset="-122"/>
                  <a:ea typeface="黑体" panose="02010609060101010101" charset="-122"/>
                </a:rPr>
                <a:t>3</a:t>
              </a:r>
              <a:endParaRPr lang="en-US" altLang="zh-CN" sz="2800" b="1">
                <a:latin typeface="黑体" panose="02010609060101010101" charset="-122"/>
                <a:ea typeface="黑体" panose="02010609060101010101" charset="-122"/>
              </a:endParaRPr>
            </a:p>
          </p:txBody>
        </p:sp>
        <p:sp>
          <p:nvSpPr>
            <p:cNvPr id="207881" name="文本框 11"/>
            <p:cNvSpPr txBox="1"/>
            <p:nvPr/>
          </p:nvSpPr>
          <p:spPr>
            <a:xfrm>
              <a:off x="2448" y="3548"/>
              <a:ext cx="1508" cy="820"/>
            </a:xfrm>
            <a:prstGeom prst="rect">
              <a:avLst/>
            </a:prstGeom>
            <a:noFill/>
            <a:ln w="9525">
              <a:noFill/>
            </a:ln>
          </p:spPr>
          <p:txBody>
            <a:bodyPr>
              <a:spAutoFit/>
            </a:bodyPr>
            <a:p>
              <a:r>
                <a:rPr lang="zh-CN" altLang="en-US" sz="2800" b="1" dirty="0">
                  <a:solidFill>
                    <a:schemeClr val="bg1"/>
                  </a:solidFill>
                  <a:latin typeface="黑体" panose="02010609060101010101" charset="-122"/>
                  <a:ea typeface="黑体" panose="02010609060101010101" charset="-122"/>
                </a:rPr>
                <a:t>考点</a:t>
              </a:r>
              <a:endParaRPr lang="zh-CN" altLang="en-US" sz="2800" b="1" dirty="0">
                <a:solidFill>
                  <a:schemeClr val="bg1"/>
                </a:solidFill>
                <a:latin typeface="黑体" panose="02010609060101010101" charset="-122"/>
                <a:ea typeface="黑体" panose="02010609060101010101" charset="-122"/>
              </a:endParaRPr>
            </a:p>
          </p:txBody>
        </p:sp>
      </p:grpSp>
      <p:sp>
        <p:nvSpPr>
          <p:cNvPr id="207882" name="文本框 207881"/>
          <p:cNvSpPr txBox="1"/>
          <p:nvPr/>
        </p:nvSpPr>
        <p:spPr>
          <a:xfrm>
            <a:off x="3143250" y="0"/>
            <a:ext cx="1970405" cy="521970"/>
          </a:xfrm>
          <a:prstGeom prst="rect">
            <a:avLst/>
          </a:prstGeom>
          <a:noFill/>
          <a:ln w="9525">
            <a:noFill/>
          </a:ln>
        </p:spPr>
        <p:txBody>
          <a:bodyPr wrap="none" anchor="t">
            <a:spAutoFit/>
          </a:bodyPr>
          <a:p>
            <a:r>
              <a:rPr lang="zh-CN" altLang="en-US" sz="2800" b="1" dirty="0">
                <a:latin typeface="黑体" panose="02010609060101010101" charset="-122"/>
                <a:ea typeface="黑体" panose="02010609060101010101" charset="-122"/>
              </a:rPr>
              <a:t>探寻新航路</a:t>
            </a:r>
            <a:endParaRPr lang="en-US" altLang="zh-CN" sz="2800" b="1">
              <a:solidFill>
                <a:srgbClr val="FF0000"/>
              </a:solidFill>
              <a:latin typeface="黑体" panose="02010609060101010101" charset="-122"/>
              <a:ea typeface="黑体" panose="02010609060101010101" charset="-122"/>
            </a:endParaRPr>
          </a:p>
        </p:txBody>
      </p:sp>
      <p:sp>
        <p:nvSpPr>
          <p:cNvPr id="207883" name="文本框 99"/>
          <p:cNvSpPr txBox="1"/>
          <p:nvPr/>
        </p:nvSpPr>
        <p:spPr>
          <a:xfrm>
            <a:off x="1524000" y="549275"/>
            <a:ext cx="8964613" cy="1014730"/>
          </a:xfrm>
          <a:prstGeom prst="rect">
            <a:avLst/>
          </a:prstGeom>
          <a:noFill/>
          <a:ln w="9525">
            <a:noFill/>
          </a:ln>
        </p:spPr>
        <p:txBody>
          <a:bodyPr>
            <a:spAutoFit/>
          </a:bodyPr>
          <a:p>
            <a:pPr>
              <a:lnSpc>
                <a:spcPct val="125000"/>
              </a:lnSpc>
            </a:pPr>
            <a:r>
              <a:rPr lang="en-US" altLang="zh-CN" sz="2400" b="1">
                <a:latin typeface="宋体" panose="02010600030101010101" pitchFamily="2" charset="-122"/>
                <a:ea typeface="微软雅黑" panose="020B0503020204020204" charset="-122"/>
              </a:rPr>
              <a:t>    2011</a:t>
            </a:r>
            <a:r>
              <a:rPr lang="zh-CN" altLang="zh-CN" sz="2400" b="1">
                <a:latin typeface="Calibri" panose="020F0502020204030204" charset="0"/>
                <a:ea typeface="黑体" panose="02010609060101010101" charset="-122"/>
              </a:rPr>
              <a:t>版课标：</a:t>
            </a:r>
            <a:r>
              <a:rPr lang="zh-CN" altLang="zh-CN" sz="2400" b="1">
                <a:latin typeface="Calibri" panose="020F0502020204030204" charset="0"/>
                <a:ea typeface="楷体" panose="02010609060101010101" pitchFamily="49" charset="-122"/>
              </a:rPr>
              <a:t>通过哥伦布发现美洲、麦哲伦环球航行，初步理解新航路开辟的世界影响。</a:t>
            </a:r>
            <a:endParaRPr lang="zh-CN" altLang="zh-CN" sz="2400" b="1">
              <a:latin typeface="Calibri" panose="020F0502020204030204" charset="0"/>
              <a:ea typeface="楷体" panose="02010609060101010101" pitchFamily="49" charset="-122"/>
            </a:endParaRPr>
          </a:p>
        </p:txBody>
      </p:sp>
      <p:sp>
        <p:nvSpPr>
          <p:cNvPr id="207884" name="Rectangle 6"/>
          <p:cNvSpPr/>
          <p:nvPr/>
        </p:nvSpPr>
        <p:spPr>
          <a:xfrm>
            <a:off x="579755" y="1628775"/>
            <a:ext cx="11380470" cy="1788795"/>
          </a:xfrm>
          <a:prstGeom prst="rect">
            <a:avLst/>
          </a:prstGeom>
          <a:solidFill>
            <a:schemeClr val="bg1"/>
          </a:solidFill>
          <a:ln w="28575" cap="flat" cmpd="sng">
            <a:solidFill>
              <a:srgbClr val="8EB4E3"/>
            </a:solidFill>
            <a:prstDash val="solid"/>
            <a:miter/>
            <a:headEnd type="none" w="med" len="med"/>
            <a:tailEnd type="none" w="med" len="med"/>
          </a:ln>
        </p:spPr>
        <p:txBody>
          <a:bodyPr wrap="square">
            <a:spAutoFit/>
          </a:bodyPr>
          <a:p>
            <a:pPr>
              <a:lnSpc>
                <a:spcPct val="120000"/>
              </a:lnSpc>
              <a:spcBef>
                <a:spcPct val="50000"/>
              </a:spcBef>
            </a:pPr>
            <a:r>
              <a:rPr lang="zh-CN" altLang="en-US" sz="3600" b="1" dirty="0">
                <a:latin typeface="黑体" panose="02010609060101010101" charset="-122"/>
                <a:ea typeface="黑体" panose="02010609060101010101" charset="-122"/>
              </a:rPr>
              <a:t>   </a:t>
            </a:r>
            <a:r>
              <a:rPr lang="zh-CN" altLang="en-US" sz="2800" b="1" dirty="0">
                <a:solidFill>
                  <a:srgbClr val="FF0000"/>
                </a:solidFill>
                <a:latin typeface="黑体" panose="02010609060101010101" charset="-122"/>
                <a:ea typeface="黑体" panose="02010609060101010101" charset="-122"/>
              </a:rPr>
              <a:t>十五、十六世纪之交，西欧国家</a:t>
            </a:r>
            <a:r>
              <a:rPr lang="en-US" altLang="zh-CN" sz="2800" b="1">
                <a:solidFill>
                  <a:srgbClr val="FF0000"/>
                </a:solidFill>
                <a:latin typeface="黑体" panose="02010609060101010101" charset="-122"/>
                <a:ea typeface="黑体" panose="02010609060101010101" charset="-122"/>
              </a:rPr>
              <a:t>[</a:t>
            </a:r>
            <a:r>
              <a:rPr lang="zh-CN" altLang="en-US" sz="2800" b="1" dirty="0">
                <a:solidFill>
                  <a:srgbClr val="FF0000"/>
                </a:solidFill>
                <a:latin typeface="黑体" panose="02010609060101010101" charset="-122"/>
                <a:ea typeface="黑体" panose="02010609060101010101" charset="-122"/>
              </a:rPr>
              <a:t>最早葡萄牙、西班牙</a:t>
            </a:r>
            <a:r>
              <a:rPr lang="en-US" altLang="zh-CN" sz="2800" b="1">
                <a:solidFill>
                  <a:srgbClr val="FF0000"/>
                </a:solidFill>
                <a:latin typeface="黑体" panose="02010609060101010101" charset="-122"/>
                <a:ea typeface="黑体" panose="02010609060101010101" charset="-122"/>
              </a:rPr>
              <a:t>]</a:t>
            </a:r>
            <a:r>
              <a:rPr lang="zh-CN" altLang="en-US" sz="2800" b="1" dirty="0">
                <a:solidFill>
                  <a:srgbClr val="FF0000"/>
                </a:solidFill>
                <a:latin typeface="黑体" panose="02010609060101010101" charset="-122"/>
                <a:ea typeface="黑体" panose="02010609060101010101" charset="-122"/>
              </a:rPr>
              <a:t>开辟的通往印度和美洲等世界各地的航路</a:t>
            </a:r>
            <a:r>
              <a:rPr lang="zh-CN" altLang="en-US" sz="2800" b="1" dirty="0">
                <a:latin typeface="黑体" panose="02010609060101010101" charset="-122"/>
                <a:ea typeface="黑体" panose="02010609060101010101" charset="-122"/>
              </a:rPr>
              <a:t>，这些航路通常被叫做</a:t>
            </a:r>
            <a:r>
              <a:rPr lang="zh-CN" altLang="en-US" sz="2800" b="1" dirty="0">
                <a:latin typeface="华文中宋" panose="02010600040101010101" pitchFamily="2" charset="-122"/>
                <a:ea typeface="黑体" panose="02010609060101010101" charset="-122"/>
              </a:rPr>
              <a:t>“</a:t>
            </a:r>
            <a:r>
              <a:rPr lang="zh-CN" altLang="en-US" sz="2800" b="1" dirty="0">
                <a:latin typeface="黑体" panose="02010609060101010101" charset="-122"/>
                <a:ea typeface="黑体" panose="02010609060101010101" charset="-122"/>
              </a:rPr>
              <a:t>新航路</a:t>
            </a:r>
            <a:r>
              <a:rPr lang="zh-CN" altLang="en-US" sz="2800" b="1" dirty="0">
                <a:latin typeface="华文中宋" panose="02010600040101010101" pitchFamily="2" charset="-122"/>
                <a:ea typeface="黑体" panose="02010609060101010101" charset="-122"/>
              </a:rPr>
              <a:t>”</a:t>
            </a:r>
            <a:r>
              <a:rPr lang="zh-CN" altLang="en-US" sz="2800" b="1" dirty="0">
                <a:latin typeface="黑体" panose="02010609060101010101" charset="-122"/>
                <a:ea typeface="黑体" panose="02010609060101010101" charset="-122"/>
              </a:rPr>
              <a:t>，西欧史学界又称之为</a:t>
            </a:r>
            <a:r>
              <a:rPr lang="zh-CN" altLang="en-US" sz="2800" b="1" dirty="0">
                <a:latin typeface="华文中宋" panose="02010600040101010101" pitchFamily="2" charset="-122"/>
                <a:ea typeface="黑体" panose="02010609060101010101" charset="-122"/>
              </a:rPr>
              <a:t>“</a:t>
            </a:r>
            <a:r>
              <a:rPr lang="zh-CN" altLang="en-US" sz="2800" b="1" dirty="0">
                <a:solidFill>
                  <a:srgbClr val="FF0000"/>
                </a:solidFill>
                <a:latin typeface="黑体" panose="02010609060101010101" charset="-122"/>
                <a:ea typeface="黑体" panose="02010609060101010101" charset="-122"/>
              </a:rPr>
              <a:t>地理大发现</a:t>
            </a:r>
            <a:r>
              <a:rPr lang="zh-CN" altLang="en-US" sz="2800" b="1" dirty="0">
                <a:latin typeface="华文中宋" panose="02010600040101010101" pitchFamily="2" charset="-122"/>
                <a:ea typeface="黑体" panose="02010609060101010101" charset="-122"/>
              </a:rPr>
              <a:t>”</a:t>
            </a:r>
            <a:r>
              <a:rPr lang="zh-CN" altLang="en-US" sz="2800" b="1" dirty="0">
                <a:solidFill>
                  <a:srgbClr val="C00000"/>
                </a:solidFill>
                <a:latin typeface="黑体" panose="02010609060101010101" charset="-122"/>
                <a:ea typeface="黑体" panose="02010609060101010101" charset="-122"/>
              </a:rPr>
              <a:t>。</a:t>
            </a:r>
            <a:endParaRPr lang="zh-CN" altLang="en-US" sz="2800" b="1" dirty="0">
              <a:solidFill>
                <a:srgbClr val="C00000"/>
              </a:solidFill>
              <a:latin typeface="黑体" panose="02010609060101010101" charset="-122"/>
              <a:ea typeface="黑体" panose="02010609060101010101" charset="-122"/>
            </a:endParaRPr>
          </a:p>
        </p:txBody>
      </p:sp>
    </p:spTree>
  </p:cSld>
  <p:clrMapOvr>
    <a:masterClrMapping/>
  </p:clrMapOvr>
  <p:transition spd="med">
    <p:push dir="u"/>
    <p:sndAc>
      <p:stSnd>
        <p:snd r:embed="rId3" name="1.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7884"/>
                                        </p:tgtEl>
                                        <p:attrNameLst>
                                          <p:attrName>style.visibility</p:attrName>
                                        </p:attrNameLst>
                                      </p:cBhvr>
                                      <p:to>
                                        <p:strVal val="visible"/>
                                      </p:to>
                                    </p:set>
                                    <p:animEffect transition="in" filter="blinds(horizontal)">
                                      <p:cBhvr>
                                        <p:cTn id="7" dur="500"/>
                                        <p:tgtEl>
                                          <p:spTgt spid="207884"/>
                                        </p:tgtEl>
                                      </p:cBhvr>
                                    </p:animEffec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7877"/>
                                        </p:tgtEl>
                                        <p:attrNameLst>
                                          <p:attrName>style.visibility</p:attrName>
                                        </p:attrNameLst>
                                      </p:cBhvr>
                                      <p:to>
                                        <p:strVal val="visible"/>
                                      </p:to>
                                    </p:set>
                                    <p:anim calcmode="lin" valueType="num">
                                      <p:cBhvr additive="base">
                                        <p:cTn id="12" dur="500" fill="hold"/>
                                        <p:tgtEl>
                                          <p:spTgt spid="207877"/>
                                        </p:tgtEl>
                                        <p:attrNameLst>
                                          <p:attrName>ppt_x</p:attrName>
                                        </p:attrNameLst>
                                      </p:cBhvr>
                                      <p:tavLst>
                                        <p:tav tm="0">
                                          <p:val>
                                            <p:strVal val="#ppt_x"/>
                                          </p:val>
                                        </p:tav>
                                        <p:tav tm="100000">
                                          <p:val>
                                            <p:strVal val="#ppt_x"/>
                                          </p:val>
                                        </p:tav>
                                      </p:tavLst>
                                    </p:anim>
                                    <p:anim calcmode="lin" valueType="num">
                                      <p:cBhvr additive="base">
                                        <p:cTn id="13" dur="500" fill="hold"/>
                                        <p:tgtEl>
                                          <p:spTgt spid="2078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bldLvl="0" animBg="1"/>
      <p:bldP spid="20788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9378" name="组合 13"/>
          <p:cNvGrpSpPr/>
          <p:nvPr/>
        </p:nvGrpSpPr>
        <p:grpSpPr>
          <a:xfrm>
            <a:off x="1524000" y="0"/>
            <a:ext cx="1692275" cy="541338"/>
            <a:chOff x="2155" y="3533"/>
            <a:chExt cx="2696" cy="850"/>
          </a:xfrm>
        </p:grpSpPr>
        <p:pic>
          <p:nvPicPr>
            <p:cNvPr id="229379" name="图片 7" descr="14"/>
            <p:cNvPicPr>
              <a:picLocks noChangeAspect="1"/>
            </p:cNvPicPr>
            <p:nvPr/>
          </p:nvPicPr>
          <p:blipFill>
            <a:blip r:embed="rId1"/>
            <a:stretch>
              <a:fillRect/>
            </a:stretch>
          </p:blipFill>
          <p:spPr>
            <a:xfrm>
              <a:off x="2155" y="3533"/>
              <a:ext cx="2583" cy="850"/>
            </a:xfrm>
            <a:prstGeom prst="rect">
              <a:avLst/>
            </a:prstGeom>
            <a:noFill/>
            <a:ln w="9525">
              <a:noFill/>
            </a:ln>
          </p:spPr>
        </p:pic>
        <p:sp>
          <p:nvSpPr>
            <p:cNvPr id="229380" name="文本框 10"/>
            <p:cNvSpPr txBox="1"/>
            <p:nvPr/>
          </p:nvSpPr>
          <p:spPr>
            <a:xfrm>
              <a:off x="4005" y="3560"/>
              <a:ext cx="846" cy="820"/>
            </a:xfrm>
            <a:prstGeom prst="rect">
              <a:avLst/>
            </a:prstGeom>
            <a:noFill/>
            <a:ln w="9525">
              <a:noFill/>
            </a:ln>
          </p:spPr>
          <p:txBody>
            <a:bodyPr>
              <a:spAutoFit/>
            </a:bodyPr>
            <a:p>
              <a:r>
                <a:rPr lang="en-US" altLang="zh-CN" sz="2800" b="1">
                  <a:latin typeface="黑体" panose="02010609060101010101" charset="-122"/>
                  <a:ea typeface="黑体" panose="02010609060101010101" charset="-122"/>
                </a:rPr>
                <a:t>3</a:t>
              </a:r>
              <a:endParaRPr lang="en-US" altLang="zh-CN" sz="2800" b="1">
                <a:latin typeface="黑体" panose="02010609060101010101" charset="-122"/>
                <a:ea typeface="黑体" panose="02010609060101010101" charset="-122"/>
              </a:endParaRPr>
            </a:p>
          </p:txBody>
        </p:sp>
        <p:sp>
          <p:nvSpPr>
            <p:cNvPr id="229381" name="文本框 11"/>
            <p:cNvSpPr txBox="1"/>
            <p:nvPr/>
          </p:nvSpPr>
          <p:spPr>
            <a:xfrm>
              <a:off x="2448" y="3548"/>
              <a:ext cx="1508" cy="820"/>
            </a:xfrm>
            <a:prstGeom prst="rect">
              <a:avLst/>
            </a:prstGeom>
            <a:noFill/>
            <a:ln w="9525">
              <a:noFill/>
            </a:ln>
          </p:spPr>
          <p:txBody>
            <a:bodyPr>
              <a:spAutoFit/>
            </a:bodyPr>
            <a:p>
              <a:r>
                <a:rPr lang="zh-CN" altLang="en-US" sz="2800" b="1" dirty="0">
                  <a:solidFill>
                    <a:schemeClr val="bg1"/>
                  </a:solidFill>
                  <a:latin typeface="黑体" panose="02010609060101010101" charset="-122"/>
                  <a:ea typeface="黑体" panose="02010609060101010101" charset="-122"/>
                </a:rPr>
                <a:t>考点</a:t>
              </a:r>
              <a:endParaRPr lang="zh-CN" altLang="en-US" sz="2800" b="1" dirty="0">
                <a:solidFill>
                  <a:schemeClr val="bg1"/>
                </a:solidFill>
                <a:latin typeface="黑体" panose="02010609060101010101" charset="-122"/>
                <a:ea typeface="黑体" panose="02010609060101010101" charset="-122"/>
              </a:endParaRPr>
            </a:p>
          </p:txBody>
        </p:sp>
      </p:grpSp>
      <p:sp>
        <p:nvSpPr>
          <p:cNvPr id="229382" name="文本框 229381"/>
          <p:cNvSpPr txBox="1"/>
          <p:nvPr/>
        </p:nvSpPr>
        <p:spPr>
          <a:xfrm>
            <a:off x="3143250" y="0"/>
            <a:ext cx="1970405" cy="521970"/>
          </a:xfrm>
          <a:prstGeom prst="rect">
            <a:avLst/>
          </a:prstGeom>
          <a:noFill/>
          <a:ln w="9525">
            <a:noFill/>
          </a:ln>
        </p:spPr>
        <p:txBody>
          <a:bodyPr wrap="none" anchor="t">
            <a:spAutoFit/>
          </a:bodyPr>
          <a:p>
            <a:r>
              <a:rPr lang="zh-CN" altLang="en-US" sz="2800" b="1" dirty="0">
                <a:latin typeface="黑体" panose="02010609060101010101" charset="-122"/>
                <a:ea typeface="黑体" panose="02010609060101010101" charset="-122"/>
              </a:rPr>
              <a:t>探寻新航路</a:t>
            </a:r>
            <a:endParaRPr lang="en-US" altLang="zh-CN" sz="2800" b="1">
              <a:solidFill>
                <a:srgbClr val="FF0000"/>
              </a:solidFill>
              <a:latin typeface="黑体" panose="02010609060101010101" charset="-122"/>
              <a:ea typeface="黑体" panose="02010609060101010101" charset="-122"/>
            </a:endParaRPr>
          </a:p>
        </p:txBody>
      </p:sp>
      <p:sp>
        <p:nvSpPr>
          <p:cNvPr id="229383" name="文本框 99"/>
          <p:cNvSpPr txBox="1"/>
          <p:nvPr/>
        </p:nvSpPr>
        <p:spPr>
          <a:xfrm>
            <a:off x="577850" y="476250"/>
            <a:ext cx="11188065" cy="1014730"/>
          </a:xfrm>
          <a:prstGeom prst="rect">
            <a:avLst/>
          </a:prstGeom>
          <a:noFill/>
          <a:ln w="9525">
            <a:noFill/>
          </a:ln>
        </p:spPr>
        <p:txBody>
          <a:bodyPr wrap="square">
            <a:spAutoFit/>
          </a:bodyPr>
          <a:p>
            <a:pPr>
              <a:lnSpc>
                <a:spcPct val="125000"/>
              </a:lnSpc>
            </a:pPr>
            <a:r>
              <a:rPr lang="en-US" altLang="zh-CN" sz="2400" b="1">
                <a:latin typeface="宋体" panose="02010600030101010101" pitchFamily="2" charset="-122"/>
                <a:ea typeface="微软雅黑" panose="020B0503020204020204" charset="-122"/>
              </a:rPr>
              <a:t>    2011</a:t>
            </a:r>
            <a:r>
              <a:rPr lang="zh-CN" altLang="zh-CN" sz="2400" b="1">
                <a:latin typeface="Calibri" panose="020F0502020204030204" charset="0"/>
                <a:ea typeface="黑体" panose="02010609060101010101" charset="-122"/>
              </a:rPr>
              <a:t>版课标：</a:t>
            </a:r>
            <a:r>
              <a:rPr lang="zh-CN" altLang="zh-CN" sz="2400" b="1">
                <a:latin typeface="Calibri" panose="020F0502020204030204" charset="0"/>
                <a:ea typeface="楷体" panose="02010609060101010101" pitchFamily="49" charset="-122"/>
              </a:rPr>
              <a:t>通过哥伦布发现美洲、麦哲伦环球航行，初步理解新航路开辟的世界影响。</a:t>
            </a:r>
            <a:endParaRPr lang="zh-CN" altLang="zh-CN" sz="2400" b="1">
              <a:latin typeface="Calibri" panose="020F0502020204030204" charset="0"/>
              <a:ea typeface="楷体" panose="02010609060101010101" pitchFamily="49" charset="-122"/>
            </a:endParaRPr>
          </a:p>
        </p:txBody>
      </p:sp>
      <p:sp>
        <p:nvSpPr>
          <p:cNvPr id="229391" name="矩形 229390"/>
          <p:cNvSpPr/>
          <p:nvPr/>
        </p:nvSpPr>
        <p:spPr>
          <a:xfrm>
            <a:off x="577850" y="1557655"/>
            <a:ext cx="11372215" cy="1383665"/>
          </a:xfrm>
          <a:prstGeom prst="rect">
            <a:avLst/>
          </a:prstGeom>
          <a:noFill/>
          <a:ln w="9525">
            <a:noFill/>
          </a:ln>
        </p:spPr>
        <p:txBody>
          <a:bodyPr wrap="square">
            <a:spAutoFit/>
          </a:bodyPr>
          <a:p>
            <a:pPr>
              <a:buFont typeface="Arial" panose="020B0604020202020204" pitchFamily="34" charset="0"/>
            </a:pPr>
            <a:r>
              <a:rPr lang="zh-CN" altLang="en-US" sz="2800" b="1" dirty="0">
                <a:latin typeface="Arial" panose="020B0604020202020204" pitchFamily="34" charset="0"/>
                <a:ea typeface="黑体" panose="02010609060101010101" charset="-122"/>
              </a:rPr>
              <a:t>    材料一：</a:t>
            </a:r>
            <a:r>
              <a:rPr lang="zh-CN" altLang="en-US" sz="2800" b="1" dirty="0">
                <a:latin typeface="楷体" panose="02010609060101010101" pitchFamily="49" charset="-122"/>
                <a:ea typeface="楷体" panose="02010609060101010101" pitchFamily="49" charset="-122"/>
                <a:cs typeface="楷体" panose="02010609060101010101" pitchFamily="49" charset="-122"/>
              </a:rPr>
              <a:t>哥伦布说：“</a:t>
            </a:r>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黄金</a:t>
            </a:r>
            <a:r>
              <a:rPr lang="zh-CN" altLang="en-US" sz="2800" b="1" dirty="0">
                <a:latin typeface="楷体" panose="02010609060101010101" pitchFamily="49" charset="-122"/>
                <a:ea typeface="楷体" panose="02010609060101010101" pitchFamily="49" charset="-122"/>
                <a:cs typeface="楷体" panose="02010609060101010101" pitchFamily="49" charset="-122"/>
              </a:rPr>
              <a:t>是一切商品中最宝贵的，黄金是</a:t>
            </a:r>
            <a:r>
              <a:rPr lang="zh-CN" altLang="en-US" sz="2800" b="1" dirty="0">
                <a:solidFill>
                  <a:srgbClr val="FF3300"/>
                </a:solidFill>
                <a:latin typeface="楷体" panose="02010609060101010101" pitchFamily="49" charset="-122"/>
                <a:ea typeface="楷体" panose="02010609060101010101" pitchFamily="49" charset="-122"/>
                <a:cs typeface="楷体" panose="02010609060101010101" pitchFamily="49" charset="-122"/>
              </a:rPr>
              <a:t>财富</a:t>
            </a:r>
            <a:r>
              <a:rPr lang="zh-CN" altLang="en-US" sz="2800" b="1" dirty="0">
                <a:latin typeface="楷体" panose="02010609060101010101" pitchFamily="49" charset="-122"/>
                <a:ea typeface="楷体" panose="02010609060101010101" pitchFamily="49" charset="-122"/>
                <a:cs typeface="楷体" panose="02010609060101010101" pitchFamily="49" charset="-122"/>
              </a:rPr>
              <a:t>，谁占有黄金，就能获得他在世上所需要的一切，同时也就取得把灵魂从炼狱中拯救出来并使灵魂重享天堂之乐的手段。”</a:t>
            </a:r>
            <a:r>
              <a:rPr lang="zh-CN" altLang="en-US" sz="2800" b="1" dirty="0">
                <a:latin typeface="Arial" panose="020B0604020202020204" pitchFamily="34" charset="0"/>
                <a:ea typeface="黑体" panose="02010609060101010101" charset="-122"/>
              </a:rPr>
              <a:t>    </a:t>
            </a:r>
            <a:endParaRPr lang="zh-CN" altLang="en-US" sz="2800" b="1" dirty="0">
              <a:latin typeface="Arial" panose="020B0604020202020204" pitchFamily="34" charset="0"/>
              <a:ea typeface="楷体_GB2312" pitchFamily="1" charset="-122"/>
            </a:endParaRPr>
          </a:p>
        </p:txBody>
      </p:sp>
      <p:sp>
        <p:nvSpPr>
          <p:cNvPr id="229392" name="矩形 229391"/>
          <p:cNvSpPr/>
          <p:nvPr/>
        </p:nvSpPr>
        <p:spPr>
          <a:xfrm>
            <a:off x="577850" y="2941320"/>
            <a:ext cx="9264650" cy="583565"/>
          </a:xfrm>
          <a:prstGeom prst="rect">
            <a:avLst/>
          </a:prstGeom>
          <a:noFill/>
          <a:ln w="9525">
            <a:noFill/>
          </a:ln>
        </p:spPr>
        <p:txBody>
          <a:bodyPr wrap="square">
            <a:spAutoFit/>
          </a:bodyPr>
          <a:p>
            <a:pPr>
              <a:buFont typeface="Arial" panose="020B0604020202020204" pitchFamily="34" charset="0"/>
            </a:pPr>
            <a:r>
              <a:rPr lang="zh-CN" altLang="en-US" sz="3200" b="1" dirty="0">
                <a:latin typeface="Arial" panose="020B0604020202020204" pitchFamily="34" charset="0"/>
                <a:ea typeface="黑体" panose="02010609060101010101" charset="-122"/>
              </a:rPr>
              <a:t>根据材料，分析西欧国家开辟新航路的</a:t>
            </a:r>
            <a:r>
              <a:rPr lang="zh-CN" altLang="en-US" sz="3200" b="1" dirty="0">
                <a:solidFill>
                  <a:srgbClr val="FF0000"/>
                </a:solidFill>
                <a:latin typeface="Arial" panose="020B0604020202020204" pitchFamily="34" charset="0"/>
                <a:ea typeface="黑体" panose="02010609060101010101" charset="-122"/>
              </a:rPr>
              <a:t>主要动机</a:t>
            </a:r>
            <a:r>
              <a:rPr lang="zh-CN" altLang="en-US" sz="3200" b="1" dirty="0">
                <a:latin typeface="Arial" panose="020B0604020202020204" pitchFamily="34" charset="0"/>
                <a:ea typeface="黑体" panose="02010609060101010101" charset="-122"/>
              </a:rPr>
              <a:t>。</a:t>
            </a:r>
            <a:endParaRPr lang="zh-CN" altLang="en-US" sz="3200" b="1" dirty="0">
              <a:solidFill>
                <a:srgbClr val="FF0000"/>
              </a:solidFill>
              <a:latin typeface="Arial" panose="020B0604020202020204" pitchFamily="34" charset="0"/>
              <a:ea typeface="黑体" panose="02010609060101010101" charset="-122"/>
            </a:endParaRPr>
          </a:p>
        </p:txBody>
      </p:sp>
      <p:sp>
        <p:nvSpPr>
          <p:cNvPr id="229393" name="文本框 1"/>
          <p:cNvSpPr txBox="1"/>
          <p:nvPr/>
        </p:nvSpPr>
        <p:spPr>
          <a:xfrm>
            <a:off x="577215" y="3879215"/>
            <a:ext cx="9349105" cy="1076325"/>
          </a:xfrm>
          <a:prstGeom prst="rect">
            <a:avLst/>
          </a:prstGeom>
          <a:noFill/>
          <a:ln w="9525">
            <a:noFill/>
          </a:ln>
        </p:spPr>
        <p:txBody>
          <a:bodyPr wrap="square">
            <a:spAutoFit/>
          </a:bodyPr>
          <a:p>
            <a:pPr>
              <a:buFont typeface="Arial" panose="020B0604020202020204" pitchFamily="34" charset="0"/>
            </a:pPr>
            <a:r>
              <a:rPr lang="zh-CN" altLang="en-US" sz="3200" b="1" dirty="0">
                <a:solidFill>
                  <a:srgbClr val="0000FF"/>
                </a:solidFill>
                <a:latin typeface="微软雅黑" panose="020B0503020204020204" charset="-122"/>
                <a:ea typeface="微软雅黑" panose="020B0503020204020204" charset="-122"/>
              </a:rPr>
              <a:t>动机</a:t>
            </a:r>
            <a:r>
              <a:rPr lang="en-US" altLang="zh-CN" sz="3200" b="1">
                <a:solidFill>
                  <a:srgbClr val="0000FF"/>
                </a:solidFill>
                <a:latin typeface="微软雅黑" panose="020B0503020204020204" charset="-122"/>
                <a:ea typeface="微软雅黑" panose="020B0503020204020204" charset="-122"/>
              </a:rPr>
              <a:t>(</a:t>
            </a:r>
            <a:r>
              <a:rPr lang="zh-CN" altLang="en-US" sz="3200" b="1" dirty="0">
                <a:solidFill>
                  <a:srgbClr val="0000FF"/>
                </a:solidFill>
                <a:latin typeface="微软雅黑" panose="020B0503020204020204" charset="-122"/>
                <a:ea typeface="微软雅黑" panose="020B0503020204020204" charset="-122"/>
              </a:rPr>
              <a:t>直接目的）：  </a:t>
            </a:r>
            <a:r>
              <a:rPr lang="zh-CN" altLang="en-US" sz="3200" b="1" dirty="0">
                <a:solidFill>
                  <a:srgbClr val="FF0000"/>
                </a:solidFill>
                <a:latin typeface="微软雅黑" panose="020B0503020204020204" charset="-122"/>
                <a:ea typeface="微软雅黑" panose="020B0503020204020204" charset="-122"/>
              </a:rPr>
              <a:t>追求黄金</a:t>
            </a:r>
            <a:r>
              <a:rPr lang="zh-CN" altLang="en-US" sz="3200" b="1" dirty="0">
                <a:solidFill>
                  <a:srgbClr val="0000FF"/>
                </a:solidFill>
                <a:latin typeface="微软雅黑" panose="020B0503020204020204" charset="-122"/>
                <a:ea typeface="微软雅黑" panose="020B0503020204020204" charset="-122"/>
              </a:rPr>
              <a:t>（发财致富）</a:t>
            </a:r>
            <a:endParaRPr lang="zh-CN" altLang="en-US" sz="3200" b="1" dirty="0">
              <a:solidFill>
                <a:srgbClr val="0000FF"/>
              </a:solidFill>
              <a:latin typeface="微软雅黑" panose="020B0503020204020204" charset="-122"/>
              <a:ea typeface="微软雅黑" panose="020B0503020204020204" charset="-122"/>
            </a:endParaRPr>
          </a:p>
          <a:p>
            <a:pPr>
              <a:buFont typeface="Arial" panose="020B0604020202020204" pitchFamily="34" charset="0"/>
            </a:pPr>
            <a:endParaRPr lang="zh-CN" altLang="en-US" sz="3200" b="1">
              <a:solidFill>
                <a:srgbClr val="0000FF"/>
              </a:solidFill>
              <a:latin typeface="微软雅黑" panose="020B0503020204020204" charset="-122"/>
              <a:ea typeface="微软雅黑" panose="020B0503020204020204" charset="-122"/>
            </a:endParaRPr>
          </a:p>
        </p:txBody>
      </p:sp>
    </p:spTree>
  </p:cSld>
  <p:clrMapOvr>
    <a:masterClrMapping/>
  </p:clrMapOvr>
  <p:transition spd="med">
    <p:push dir="u"/>
    <p:sndAc>
      <p:stSnd>
        <p:snd r:embed="rId2" name="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9391"/>
                                        </p:tgtEl>
                                        <p:attrNameLst>
                                          <p:attrName>style.visibility</p:attrName>
                                        </p:attrNameLst>
                                      </p:cBhvr>
                                      <p:to>
                                        <p:strVal val="visible"/>
                                      </p:to>
                                    </p:set>
                                    <p:anim calcmode="lin" valueType="num">
                                      <p:cBhvr additive="base">
                                        <p:cTn id="7" dur="500" fill="hold"/>
                                        <p:tgtEl>
                                          <p:spTgt spid="229391"/>
                                        </p:tgtEl>
                                        <p:attrNameLst>
                                          <p:attrName>ppt_x</p:attrName>
                                        </p:attrNameLst>
                                      </p:cBhvr>
                                      <p:tavLst>
                                        <p:tav tm="0">
                                          <p:val>
                                            <p:strVal val="#ppt_x"/>
                                          </p:val>
                                        </p:tav>
                                        <p:tav tm="100000">
                                          <p:val>
                                            <p:strVal val="#ppt_x"/>
                                          </p:val>
                                        </p:tav>
                                      </p:tavLst>
                                    </p:anim>
                                    <p:anim calcmode="lin" valueType="num">
                                      <p:cBhvr additive="base">
                                        <p:cTn id="8" dur="500" fill="hold"/>
                                        <p:tgtEl>
                                          <p:spTgt spid="22939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29392"/>
                                        </p:tgtEl>
                                        <p:attrNameLst>
                                          <p:attrName>style.visibility</p:attrName>
                                        </p:attrNameLst>
                                      </p:cBhvr>
                                      <p:to>
                                        <p:strVal val="visible"/>
                                      </p:to>
                                    </p:set>
                                    <p:animEffect transition="in" filter="wipe(left)">
                                      <p:cBhvr>
                                        <p:cTn id="12" dur="500"/>
                                        <p:tgtEl>
                                          <p:spTgt spid="229392"/>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229393">
                                            <p:txEl>
                                              <p:charRg st="0" end="22"/>
                                            </p:txEl>
                                          </p:spTgt>
                                        </p:tgtEl>
                                        <p:attrNameLst>
                                          <p:attrName>style.visibility</p:attrName>
                                        </p:attrNameLst>
                                      </p:cBhvr>
                                      <p:to>
                                        <p:strVal val="visible"/>
                                      </p:to>
                                    </p:set>
                                    <p:anim calcmode="discrete" valueType="clr">
                                      <p:cBhvr override="childStyle">
                                        <p:cTn id="17" dur="80"/>
                                        <p:tgtEl>
                                          <p:spTgt spid="229393">
                                            <p:txEl>
                                              <p:charRg st="0" end="2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29393">
                                            <p:txEl>
                                              <p:charRg st="0" end="22"/>
                                            </p:txEl>
                                          </p:spTgt>
                                        </p:tgtEl>
                                        <p:attrNameLst>
                                          <p:attrName>fillcolor</p:attrName>
                                        </p:attrNameLst>
                                      </p:cBhvr>
                                      <p:tavLst>
                                        <p:tav tm="0">
                                          <p:val>
                                            <p:clrVal>
                                              <a:schemeClr val="accent2"/>
                                            </p:clrVal>
                                          </p:val>
                                        </p:tav>
                                        <p:tav tm="50000">
                                          <p:val>
                                            <p:clrVal>
                                              <a:schemeClr val="hlink"/>
                                            </p:clrVal>
                                          </p:val>
                                        </p:tav>
                                      </p:tavLst>
                                    </p:anim>
                                    <p:set>
                                      <p:cBhvr>
                                        <p:cTn id="19" dur="80"/>
                                        <p:tgtEl>
                                          <p:spTgt spid="229393">
                                            <p:txEl>
                                              <p:charRg st="0" end="2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1" grpId="0"/>
      <p:bldP spid="2293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0948" name="组合 13"/>
          <p:cNvGrpSpPr/>
          <p:nvPr/>
        </p:nvGrpSpPr>
        <p:grpSpPr>
          <a:xfrm>
            <a:off x="1524000" y="0"/>
            <a:ext cx="1692275" cy="541338"/>
            <a:chOff x="2155" y="3533"/>
            <a:chExt cx="2696" cy="850"/>
          </a:xfrm>
        </p:grpSpPr>
        <p:pic>
          <p:nvPicPr>
            <p:cNvPr id="210949" name="图片 7" descr="14"/>
            <p:cNvPicPr>
              <a:picLocks noChangeAspect="1"/>
            </p:cNvPicPr>
            <p:nvPr/>
          </p:nvPicPr>
          <p:blipFill>
            <a:blip r:embed="rId1"/>
            <a:stretch>
              <a:fillRect/>
            </a:stretch>
          </p:blipFill>
          <p:spPr>
            <a:xfrm>
              <a:off x="2155" y="3533"/>
              <a:ext cx="2583" cy="850"/>
            </a:xfrm>
            <a:prstGeom prst="rect">
              <a:avLst/>
            </a:prstGeom>
            <a:noFill/>
            <a:ln w="9525">
              <a:noFill/>
            </a:ln>
          </p:spPr>
        </p:pic>
        <p:sp>
          <p:nvSpPr>
            <p:cNvPr id="210950" name="文本框 10"/>
            <p:cNvSpPr txBox="1"/>
            <p:nvPr/>
          </p:nvSpPr>
          <p:spPr>
            <a:xfrm>
              <a:off x="4005" y="3560"/>
              <a:ext cx="846" cy="820"/>
            </a:xfrm>
            <a:prstGeom prst="rect">
              <a:avLst/>
            </a:prstGeom>
            <a:noFill/>
            <a:ln w="9525">
              <a:noFill/>
            </a:ln>
          </p:spPr>
          <p:txBody>
            <a:bodyPr>
              <a:spAutoFit/>
            </a:bodyPr>
            <a:p>
              <a:r>
                <a:rPr lang="en-US" altLang="zh-CN" sz="2800" b="1">
                  <a:latin typeface="黑体" panose="02010609060101010101" charset="-122"/>
                  <a:ea typeface="黑体" panose="02010609060101010101" charset="-122"/>
                </a:rPr>
                <a:t>3</a:t>
              </a:r>
              <a:endParaRPr lang="en-US" altLang="zh-CN" sz="2800" b="1">
                <a:latin typeface="黑体" panose="02010609060101010101" charset="-122"/>
                <a:ea typeface="黑体" panose="02010609060101010101" charset="-122"/>
              </a:endParaRPr>
            </a:p>
          </p:txBody>
        </p:sp>
        <p:sp>
          <p:nvSpPr>
            <p:cNvPr id="210951" name="文本框 11"/>
            <p:cNvSpPr txBox="1"/>
            <p:nvPr/>
          </p:nvSpPr>
          <p:spPr>
            <a:xfrm>
              <a:off x="2448" y="3548"/>
              <a:ext cx="1508" cy="820"/>
            </a:xfrm>
            <a:prstGeom prst="rect">
              <a:avLst/>
            </a:prstGeom>
            <a:noFill/>
            <a:ln w="9525">
              <a:noFill/>
            </a:ln>
          </p:spPr>
          <p:txBody>
            <a:bodyPr>
              <a:spAutoFit/>
            </a:bodyPr>
            <a:p>
              <a:r>
                <a:rPr lang="zh-CN" altLang="en-US" sz="2800" b="1" dirty="0">
                  <a:solidFill>
                    <a:schemeClr val="bg1"/>
                  </a:solidFill>
                  <a:latin typeface="黑体" panose="02010609060101010101" charset="-122"/>
                  <a:ea typeface="黑体" panose="02010609060101010101" charset="-122"/>
                </a:rPr>
                <a:t>考点</a:t>
              </a:r>
              <a:endParaRPr lang="zh-CN" altLang="en-US" sz="2800" b="1" dirty="0">
                <a:solidFill>
                  <a:schemeClr val="bg1"/>
                </a:solidFill>
                <a:latin typeface="黑体" panose="02010609060101010101" charset="-122"/>
                <a:ea typeface="黑体" panose="02010609060101010101" charset="-122"/>
              </a:endParaRPr>
            </a:p>
          </p:txBody>
        </p:sp>
      </p:grpSp>
      <p:sp>
        <p:nvSpPr>
          <p:cNvPr id="210952" name="文本框 210951"/>
          <p:cNvSpPr txBox="1"/>
          <p:nvPr/>
        </p:nvSpPr>
        <p:spPr>
          <a:xfrm>
            <a:off x="3143250" y="0"/>
            <a:ext cx="1970405" cy="521970"/>
          </a:xfrm>
          <a:prstGeom prst="rect">
            <a:avLst/>
          </a:prstGeom>
          <a:noFill/>
          <a:ln w="9525">
            <a:noFill/>
          </a:ln>
        </p:spPr>
        <p:txBody>
          <a:bodyPr wrap="none" anchor="t">
            <a:spAutoFit/>
          </a:bodyPr>
          <a:p>
            <a:r>
              <a:rPr lang="zh-CN" altLang="en-US" sz="2800" b="1" dirty="0">
                <a:latin typeface="黑体" panose="02010609060101010101" charset="-122"/>
                <a:ea typeface="黑体" panose="02010609060101010101" charset="-122"/>
              </a:rPr>
              <a:t>探寻新航路</a:t>
            </a:r>
            <a:endParaRPr lang="en-US" altLang="zh-CN" sz="2800" b="1">
              <a:solidFill>
                <a:srgbClr val="FF0000"/>
              </a:solidFill>
              <a:latin typeface="黑体" panose="02010609060101010101" charset="-122"/>
              <a:ea typeface="黑体" panose="02010609060101010101" charset="-122"/>
            </a:endParaRPr>
          </a:p>
        </p:txBody>
      </p:sp>
      <p:sp>
        <p:nvSpPr>
          <p:cNvPr id="210953" name="文本框 99"/>
          <p:cNvSpPr txBox="1"/>
          <p:nvPr/>
        </p:nvSpPr>
        <p:spPr>
          <a:xfrm>
            <a:off x="1524000" y="476250"/>
            <a:ext cx="8964613" cy="1014730"/>
          </a:xfrm>
          <a:prstGeom prst="rect">
            <a:avLst/>
          </a:prstGeom>
          <a:noFill/>
          <a:ln w="9525">
            <a:noFill/>
          </a:ln>
        </p:spPr>
        <p:txBody>
          <a:bodyPr>
            <a:spAutoFit/>
          </a:bodyPr>
          <a:p>
            <a:pPr>
              <a:lnSpc>
                <a:spcPct val="125000"/>
              </a:lnSpc>
            </a:pPr>
            <a:r>
              <a:rPr lang="en-US" altLang="zh-CN" sz="2400" b="1">
                <a:latin typeface="宋体" panose="02010600030101010101" pitchFamily="2" charset="-122"/>
                <a:ea typeface="微软雅黑" panose="020B0503020204020204" charset="-122"/>
              </a:rPr>
              <a:t>    2011</a:t>
            </a:r>
            <a:r>
              <a:rPr lang="zh-CN" altLang="zh-CN" sz="2400" b="1">
                <a:latin typeface="Calibri" panose="020F0502020204030204" charset="0"/>
                <a:ea typeface="黑体" panose="02010609060101010101" charset="-122"/>
              </a:rPr>
              <a:t>版课标：</a:t>
            </a:r>
            <a:r>
              <a:rPr lang="zh-CN" altLang="zh-CN" sz="2400" b="1">
                <a:latin typeface="Calibri" panose="020F0502020204030204" charset="0"/>
                <a:ea typeface="楷体" panose="02010609060101010101" pitchFamily="49" charset="-122"/>
              </a:rPr>
              <a:t>通过哥伦布发现美洲、麦哲伦环球航行，初步理解新航路开辟的世界影响。</a:t>
            </a:r>
            <a:endParaRPr lang="zh-CN" altLang="zh-CN" sz="2400" b="1">
              <a:latin typeface="Calibri" panose="020F0502020204030204" charset="0"/>
              <a:ea typeface="楷体" panose="02010609060101010101" pitchFamily="49" charset="-122"/>
            </a:endParaRPr>
          </a:p>
        </p:txBody>
      </p:sp>
      <p:sp>
        <p:nvSpPr>
          <p:cNvPr id="210955" name="矩形 210954"/>
          <p:cNvSpPr/>
          <p:nvPr/>
        </p:nvSpPr>
        <p:spPr>
          <a:xfrm>
            <a:off x="628650" y="1684655"/>
            <a:ext cx="11445240" cy="3107690"/>
          </a:xfrm>
          <a:prstGeom prst="rect">
            <a:avLst/>
          </a:prstGeom>
          <a:noFill/>
          <a:ln w="9525">
            <a:noFill/>
          </a:ln>
        </p:spPr>
        <p:txBody>
          <a:bodyPr wrap="square" anchor="ctr">
            <a:spAutoFit/>
          </a:bodyPr>
          <a:p>
            <a:r>
              <a:rPr lang="zh-CN" altLang="en-US" sz="2800" b="1" dirty="0">
                <a:latin typeface="黑体" panose="02010609060101010101" charset="-122"/>
                <a:ea typeface="黑体" panose="02010609060101010101" charset="-122"/>
              </a:rPr>
              <a:t>  阅读材料，回答问题。</a:t>
            </a:r>
            <a:endParaRPr lang="zh-CN" altLang="en-US" sz="2800" b="1" dirty="0">
              <a:latin typeface="黑体" panose="02010609060101010101" charset="-122"/>
              <a:ea typeface="黑体" panose="02010609060101010101" charset="-122"/>
            </a:endParaRPr>
          </a:p>
          <a:p>
            <a:r>
              <a:rPr lang="zh-CN" altLang="en-US" sz="2800" b="1" dirty="0">
                <a:latin typeface="黑体" panose="02010609060101010101" charset="-122"/>
                <a:ea typeface="黑体" panose="02010609060101010101" charset="-122"/>
              </a:rPr>
              <a:t>  材料二 </a:t>
            </a:r>
            <a:r>
              <a:rPr lang="zh-CN" altLang="en-US" sz="2800" b="1" dirty="0">
                <a:latin typeface="楷体" panose="02010609060101010101" pitchFamily="49" charset="-122"/>
                <a:ea typeface="楷体" panose="02010609060101010101" pitchFamily="49" charset="-122"/>
              </a:rPr>
              <a:t>新航路的开辟，有着深刻的经济根源和社会根源。由于欧洲各国商品经济的发展和资本主义萌芽，对铸造货币的黄金的需求量日益增大。商业危机促使欧洲人开辟新的航路。因为陆上交通被奥斯曼帝国切断，同时开辟新航路的客观条件也具备。欧洲的葡萄牙和西班牙率先开始了海上探险。</a:t>
            </a:r>
            <a:endParaRPr lang="zh-CN" altLang="en-US" sz="2800" b="1" dirty="0">
              <a:latin typeface="楷体" panose="02010609060101010101" pitchFamily="49" charset="-122"/>
              <a:ea typeface="楷体" panose="02010609060101010101" pitchFamily="49" charset="-122"/>
            </a:endParaRPr>
          </a:p>
          <a:p>
            <a:r>
              <a:rPr lang="zh-CN" altLang="en-US" sz="2800" b="1" dirty="0">
                <a:latin typeface="黑体" panose="02010609060101010101" charset="-122"/>
                <a:ea typeface="黑体" panose="02010609060101010101" charset="-122"/>
              </a:rPr>
              <a:t>  根据材料，说明新航路开辟的</a:t>
            </a:r>
            <a:r>
              <a:rPr lang="zh-CN" altLang="en-US" sz="2800" b="1" dirty="0">
                <a:solidFill>
                  <a:srgbClr val="FF0000"/>
                </a:solidFill>
                <a:latin typeface="黑体" panose="02010609060101010101" charset="-122"/>
                <a:ea typeface="黑体" panose="02010609060101010101" charset="-122"/>
              </a:rPr>
              <a:t>原因</a:t>
            </a:r>
            <a:r>
              <a:rPr lang="zh-CN" altLang="en-US" sz="2800" b="1" dirty="0">
                <a:latin typeface="黑体" panose="02010609060101010101" charset="-122"/>
                <a:ea typeface="黑体" panose="02010609060101010101" charset="-122"/>
              </a:rPr>
              <a:t>。</a:t>
            </a:r>
            <a:endParaRPr lang="zh-CN" altLang="en-US" sz="2800" b="1" dirty="0">
              <a:latin typeface="黑体" panose="02010609060101010101" charset="-122"/>
              <a:ea typeface="黑体" panose="02010609060101010101" charset="-122"/>
            </a:endParaRPr>
          </a:p>
        </p:txBody>
      </p:sp>
      <p:sp>
        <p:nvSpPr>
          <p:cNvPr id="210957" name="任意多边形 210956"/>
          <p:cNvSpPr/>
          <p:nvPr/>
        </p:nvSpPr>
        <p:spPr>
          <a:xfrm>
            <a:off x="1439545" y="2930525"/>
            <a:ext cx="2382838" cy="149225"/>
          </a:xfrm>
          <a:custGeom>
            <a:avLst/>
            <a:gdLst/>
            <a:ahLst/>
            <a:cxnLst/>
            <a:pathLst>
              <a:path w="1501" h="94">
                <a:moveTo>
                  <a:pt x="0" y="32"/>
                </a:moveTo>
                <a:cubicBezTo>
                  <a:pt x="54" y="51"/>
                  <a:pt x="37" y="66"/>
                  <a:pt x="104" y="49"/>
                </a:cubicBezTo>
                <a:cubicBezTo>
                  <a:pt x="122" y="45"/>
                  <a:pt x="157" y="32"/>
                  <a:pt x="157" y="32"/>
                </a:cubicBezTo>
                <a:cubicBezTo>
                  <a:pt x="163" y="26"/>
                  <a:pt x="166" y="14"/>
                  <a:pt x="174" y="14"/>
                </a:cubicBezTo>
                <a:cubicBezTo>
                  <a:pt x="214" y="14"/>
                  <a:pt x="246" y="43"/>
                  <a:pt x="279" y="58"/>
                </a:cubicBezTo>
                <a:cubicBezTo>
                  <a:pt x="296" y="65"/>
                  <a:pt x="335" y="77"/>
                  <a:pt x="357" y="84"/>
                </a:cubicBezTo>
                <a:cubicBezTo>
                  <a:pt x="370" y="82"/>
                  <a:pt x="412" y="76"/>
                  <a:pt x="427" y="67"/>
                </a:cubicBezTo>
                <a:cubicBezTo>
                  <a:pt x="482" y="33"/>
                  <a:pt x="404" y="62"/>
                  <a:pt x="471" y="41"/>
                </a:cubicBezTo>
                <a:cubicBezTo>
                  <a:pt x="509" y="0"/>
                  <a:pt x="533" y="16"/>
                  <a:pt x="593" y="23"/>
                </a:cubicBezTo>
                <a:cubicBezTo>
                  <a:pt x="621" y="33"/>
                  <a:pt x="635" y="48"/>
                  <a:pt x="663" y="58"/>
                </a:cubicBezTo>
                <a:cubicBezTo>
                  <a:pt x="753" y="50"/>
                  <a:pt x="741" y="59"/>
                  <a:pt x="794" y="41"/>
                </a:cubicBezTo>
                <a:cubicBezTo>
                  <a:pt x="811" y="35"/>
                  <a:pt x="846" y="23"/>
                  <a:pt x="846" y="23"/>
                </a:cubicBezTo>
                <a:cubicBezTo>
                  <a:pt x="889" y="29"/>
                  <a:pt x="927" y="36"/>
                  <a:pt x="968" y="49"/>
                </a:cubicBezTo>
                <a:cubicBezTo>
                  <a:pt x="1026" y="89"/>
                  <a:pt x="1056" y="74"/>
                  <a:pt x="1134" y="67"/>
                </a:cubicBezTo>
                <a:cubicBezTo>
                  <a:pt x="1222" y="37"/>
                  <a:pt x="1168" y="48"/>
                  <a:pt x="1300" y="58"/>
                </a:cubicBezTo>
                <a:cubicBezTo>
                  <a:pt x="1403" y="94"/>
                  <a:pt x="1262" y="89"/>
                  <a:pt x="1466" y="76"/>
                </a:cubicBezTo>
                <a:cubicBezTo>
                  <a:pt x="1496" y="66"/>
                  <a:pt x="1486" y="73"/>
                  <a:pt x="1501" y="58"/>
                </a:cubicBezTo>
              </a:path>
            </a:pathLst>
          </a:custGeom>
          <a:noFill/>
          <a:ln w="38100" cap="flat" cmpd="sng">
            <a:solidFill>
              <a:srgbClr val="FF0000"/>
            </a:solidFill>
            <a:prstDash val="solid"/>
            <a:headEnd type="none" w="med" len="med"/>
            <a:tailEnd type="none" w="med" len="med"/>
          </a:ln>
        </p:spPr>
        <p:txBody>
          <a:bodyPr/>
          <a:p>
            <a:endParaRPr lang="zh-CN" altLang="en-US"/>
          </a:p>
        </p:txBody>
      </p:sp>
      <p:sp>
        <p:nvSpPr>
          <p:cNvPr id="210958" name="任意多边形 210957"/>
          <p:cNvSpPr/>
          <p:nvPr/>
        </p:nvSpPr>
        <p:spPr>
          <a:xfrm>
            <a:off x="4310380" y="2930525"/>
            <a:ext cx="2382838" cy="149225"/>
          </a:xfrm>
          <a:custGeom>
            <a:avLst/>
            <a:gdLst/>
            <a:ahLst/>
            <a:cxnLst/>
            <a:pathLst>
              <a:path w="1501" h="94">
                <a:moveTo>
                  <a:pt x="0" y="32"/>
                </a:moveTo>
                <a:cubicBezTo>
                  <a:pt x="54" y="51"/>
                  <a:pt x="37" y="66"/>
                  <a:pt x="104" y="49"/>
                </a:cubicBezTo>
                <a:cubicBezTo>
                  <a:pt x="122" y="45"/>
                  <a:pt x="157" y="32"/>
                  <a:pt x="157" y="32"/>
                </a:cubicBezTo>
                <a:cubicBezTo>
                  <a:pt x="163" y="26"/>
                  <a:pt x="166" y="14"/>
                  <a:pt x="174" y="14"/>
                </a:cubicBezTo>
                <a:cubicBezTo>
                  <a:pt x="214" y="14"/>
                  <a:pt x="246" y="43"/>
                  <a:pt x="279" y="58"/>
                </a:cubicBezTo>
                <a:cubicBezTo>
                  <a:pt x="296" y="65"/>
                  <a:pt x="335" y="77"/>
                  <a:pt x="357" y="84"/>
                </a:cubicBezTo>
                <a:cubicBezTo>
                  <a:pt x="370" y="82"/>
                  <a:pt x="412" y="76"/>
                  <a:pt x="427" y="67"/>
                </a:cubicBezTo>
                <a:cubicBezTo>
                  <a:pt x="482" y="33"/>
                  <a:pt x="404" y="62"/>
                  <a:pt x="471" y="41"/>
                </a:cubicBezTo>
                <a:cubicBezTo>
                  <a:pt x="509" y="0"/>
                  <a:pt x="533" y="16"/>
                  <a:pt x="593" y="23"/>
                </a:cubicBezTo>
                <a:cubicBezTo>
                  <a:pt x="621" y="33"/>
                  <a:pt x="635" y="48"/>
                  <a:pt x="663" y="58"/>
                </a:cubicBezTo>
                <a:cubicBezTo>
                  <a:pt x="753" y="50"/>
                  <a:pt x="741" y="59"/>
                  <a:pt x="794" y="41"/>
                </a:cubicBezTo>
                <a:cubicBezTo>
                  <a:pt x="811" y="35"/>
                  <a:pt x="846" y="23"/>
                  <a:pt x="846" y="23"/>
                </a:cubicBezTo>
                <a:cubicBezTo>
                  <a:pt x="889" y="29"/>
                  <a:pt x="927" y="36"/>
                  <a:pt x="968" y="49"/>
                </a:cubicBezTo>
                <a:cubicBezTo>
                  <a:pt x="1026" y="89"/>
                  <a:pt x="1056" y="74"/>
                  <a:pt x="1134" y="67"/>
                </a:cubicBezTo>
                <a:cubicBezTo>
                  <a:pt x="1222" y="37"/>
                  <a:pt x="1168" y="48"/>
                  <a:pt x="1300" y="58"/>
                </a:cubicBezTo>
                <a:cubicBezTo>
                  <a:pt x="1403" y="94"/>
                  <a:pt x="1262" y="89"/>
                  <a:pt x="1466" y="76"/>
                </a:cubicBezTo>
                <a:cubicBezTo>
                  <a:pt x="1496" y="66"/>
                  <a:pt x="1486" y="73"/>
                  <a:pt x="1501" y="58"/>
                </a:cubicBezTo>
              </a:path>
            </a:pathLst>
          </a:custGeom>
          <a:noFill/>
          <a:ln w="38100" cap="flat" cmpd="sng">
            <a:solidFill>
              <a:srgbClr val="FF0000"/>
            </a:solidFill>
            <a:prstDash val="solid"/>
            <a:headEnd type="none" w="med" len="med"/>
            <a:tailEnd type="none" w="med" len="med"/>
          </a:ln>
        </p:spPr>
        <p:txBody>
          <a:bodyPr/>
          <a:p>
            <a:endParaRPr lang="zh-CN" altLang="en-US"/>
          </a:p>
        </p:txBody>
      </p:sp>
      <p:sp>
        <p:nvSpPr>
          <p:cNvPr id="210959" name="任意多边形 210958"/>
          <p:cNvSpPr/>
          <p:nvPr/>
        </p:nvSpPr>
        <p:spPr>
          <a:xfrm>
            <a:off x="7708265" y="2967355"/>
            <a:ext cx="3352800" cy="76200"/>
          </a:xfrm>
          <a:custGeom>
            <a:avLst/>
            <a:gdLst/>
            <a:ahLst/>
            <a:cxnLst/>
            <a:pathLst>
              <a:path w="1501" h="94">
                <a:moveTo>
                  <a:pt x="0" y="32"/>
                </a:moveTo>
                <a:cubicBezTo>
                  <a:pt x="54" y="51"/>
                  <a:pt x="37" y="66"/>
                  <a:pt x="104" y="49"/>
                </a:cubicBezTo>
                <a:cubicBezTo>
                  <a:pt x="122" y="45"/>
                  <a:pt x="157" y="32"/>
                  <a:pt x="157" y="32"/>
                </a:cubicBezTo>
                <a:cubicBezTo>
                  <a:pt x="163" y="26"/>
                  <a:pt x="166" y="14"/>
                  <a:pt x="174" y="14"/>
                </a:cubicBezTo>
                <a:cubicBezTo>
                  <a:pt x="214" y="14"/>
                  <a:pt x="246" y="43"/>
                  <a:pt x="279" y="58"/>
                </a:cubicBezTo>
                <a:cubicBezTo>
                  <a:pt x="296" y="65"/>
                  <a:pt x="335" y="77"/>
                  <a:pt x="357" y="84"/>
                </a:cubicBezTo>
                <a:cubicBezTo>
                  <a:pt x="370" y="82"/>
                  <a:pt x="412" y="76"/>
                  <a:pt x="427" y="67"/>
                </a:cubicBezTo>
                <a:cubicBezTo>
                  <a:pt x="482" y="33"/>
                  <a:pt x="404" y="62"/>
                  <a:pt x="471" y="41"/>
                </a:cubicBezTo>
                <a:cubicBezTo>
                  <a:pt x="509" y="0"/>
                  <a:pt x="533" y="16"/>
                  <a:pt x="593" y="23"/>
                </a:cubicBezTo>
                <a:cubicBezTo>
                  <a:pt x="621" y="33"/>
                  <a:pt x="635" y="48"/>
                  <a:pt x="663" y="58"/>
                </a:cubicBezTo>
                <a:cubicBezTo>
                  <a:pt x="753" y="50"/>
                  <a:pt x="741" y="59"/>
                  <a:pt x="794" y="41"/>
                </a:cubicBezTo>
                <a:cubicBezTo>
                  <a:pt x="811" y="35"/>
                  <a:pt x="846" y="23"/>
                  <a:pt x="846" y="23"/>
                </a:cubicBezTo>
                <a:cubicBezTo>
                  <a:pt x="889" y="29"/>
                  <a:pt x="927" y="36"/>
                  <a:pt x="968" y="49"/>
                </a:cubicBezTo>
                <a:cubicBezTo>
                  <a:pt x="1026" y="89"/>
                  <a:pt x="1056" y="74"/>
                  <a:pt x="1134" y="67"/>
                </a:cubicBezTo>
                <a:cubicBezTo>
                  <a:pt x="1222" y="37"/>
                  <a:pt x="1168" y="48"/>
                  <a:pt x="1300" y="58"/>
                </a:cubicBezTo>
                <a:cubicBezTo>
                  <a:pt x="1403" y="94"/>
                  <a:pt x="1262" y="89"/>
                  <a:pt x="1466" y="76"/>
                </a:cubicBezTo>
                <a:cubicBezTo>
                  <a:pt x="1496" y="66"/>
                  <a:pt x="1486" y="73"/>
                  <a:pt x="1501" y="58"/>
                </a:cubicBezTo>
              </a:path>
            </a:pathLst>
          </a:custGeom>
          <a:noFill/>
          <a:ln w="38100" cap="flat" cmpd="sng">
            <a:solidFill>
              <a:srgbClr val="FF0000"/>
            </a:solidFill>
            <a:prstDash val="solid"/>
            <a:headEnd type="none" w="med" len="med"/>
            <a:tailEnd type="none" w="med" len="med"/>
          </a:ln>
        </p:spPr>
        <p:txBody>
          <a:bodyPr/>
          <a:p>
            <a:endParaRPr lang="zh-CN" altLang="en-US"/>
          </a:p>
        </p:txBody>
      </p:sp>
      <p:sp>
        <p:nvSpPr>
          <p:cNvPr id="210960" name="任意多边形 210959"/>
          <p:cNvSpPr/>
          <p:nvPr/>
        </p:nvSpPr>
        <p:spPr>
          <a:xfrm>
            <a:off x="7833360" y="3390900"/>
            <a:ext cx="4038600" cy="76200"/>
          </a:xfrm>
          <a:custGeom>
            <a:avLst/>
            <a:gdLst/>
            <a:ahLst/>
            <a:cxnLst/>
            <a:pathLst>
              <a:path w="1501" h="94">
                <a:moveTo>
                  <a:pt x="0" y="32"/>
                </a:moveTo>
                <a:cubicBezTo>
                  <a:pt x="54" y="51"/>
                  <a:pt x="37" y="66"/>
                  <a:pt x="104" y="49"/>
                </a:cubicBezTo>
                <a:cubicBezTo>
                  <a:pt x="122" y="45"/>
                  <a:pt x="157" y="32"/>
                  <a:pt x="157" y="32"/>
                </a:cubicBezTo>
                <a:cubicBezTo>
                  <a:pt x="163" y="26"/>
                  <a:pt x="166" y="14"/>
                  <a:pt x="174" y="14"/>
                </a:cubicBezTo>
                <a:cubicBezTo>
                  <a:pt x="214" y="14"/>
                  <a:pt x="246" y="43"/>
                  <a:pt x="279" y="58"/>
                </a:cubicBezTo>
                <a:cubicBezTo>
                  <a:pt x="296" y="65"/>
                  <a:pt x="335" y="77"/>
                  <a:pt x="357" y="84"/>
                </a:cubicBezTo>
                <a:cubicBezTo>
                  <a:pt x="370" y="82"/>
                  <a:pt x="412" y="76"/>
                  <a:pt x="427" y="67"/>
                </a:cubicBezTo>
                <a:cubicBezTo>
                  <a:pt x="482" y="33"/>
                  <a:pt x="404" y="62"/>
                  <a:pt x="471" y="41"/>
                </a:cubicBezTo>
                <a:cubicBezTo>
                  <a:pt x="509" y="0"/>
                  <a:pt x="533" y="16"/>
                  <a:pt x="593" y="23"/>
                </a:cubicBezTo>
                <a:cubicBezTo>
                  <a:pt x="621" y="33"/>
                  <a:pt x="635" y="48"/>
                  <a:pt x="663" y="58"/>
                </a:cubicBezTo>
                <a:cubicBezTo>
                  <a:pt x="753" y="50"/>
                  <a:pt x="741" y="59"/>
                  <a:pt x="794" y="41"/>
                </a:cubicBezTo>
                <a:cubicBezTo>
                  <a:pt x="811" y="35"/>
                  <a:pt x="846" y="23"/>
                  <a:pt x="846" y="23"/>
                </a:cubicBezTo>
                <a:cubicBezTo>
                  <a:pt x="889" y="29"/>
                  <a:pt x="927" y="36"/>
                  <a:pt x="968" y="49"/>
                </a:cubicBezTo>
                <a:cubicBezTo>
                  <a:pt x="1026" y="89"/>
                  <a:pt x="1056" y="74"/>
                  <a:pt x="1134" y="67"/>
                </a:cubicBezTo>
                <a:cubicBezTo>
                  <a:pt x="1222" y="37"/>
                  <a:pt x="1168" y="48"/>
                  <a:pt x="1300" y="58"/>
                </a:cubicBezTo>
                <a:cubicBezTo>
                  <a:pt x="1403" y="94"/>
                  <a:pt x="1262" y="89"/>
                  <a:pt x="1466" y="76"/>
                </a:cubicBezTo>
                <a:cubicBezTo>
                  <a:pt x="1496" y="66"/>
                  <a:pt x="1486" y="73"/>
                  <a:pt x="1501" y="58"/>
                </a:cubicBezTo>
              </a:path>
            </a:pathLst>
          </a:custGeom>
          <a:noFill/>
          <a:ln w="38100" cap="flat" cmpd="sng">
            <a:solidFill>
              <a:srgbClr val="FF0000"/>
            </a:solidFill>
            <a:prstDash val="solid"/>
            <a:headEnd type="none" w="med" len="med"/>
            <a:tailEnd type="none" w="med" len="med"/>
          </a:ln>
        </p:spPr>
        <p:txBody>
          <a:bodyPr/>
          <a:p>
            <a:endParaRPr lang="zh-CN" altLang="en-US"/>
          </a:p>
        </p:txBody>
      </p:sp>
      <p:sp>
        <p:nvSpPr>
          <p:cNvPr id="210961" name="任意多边形 210960"/>
          <p:cNvSpPr/>
          <p:nvPr/>
        </p:nvSpPr>
        <p:spPr>
          <a:xfrm>
            <a:off x="3536950" y="3820795"/>
            <a:ext cx="2382838" cy="149225"/>
          </a:xfrm>
          <a:custGeom>
            <a:avLst/>
            <a:gdLst/>
            <a:ahLst/>
            <a:cxnLst/>
            <a:pathLst>
              <a:path w="1501" h="94">
                <a:moveTo>
                  <a:pt x="0" y="32"/>
                </a:moveTo>
                <a:cubicBezTo>
                  <a:pt x="54" y="51"/>
                  <a:pt x="37" y="66"/>
                  <a:pt x="104" y="49"/>
                </a:cubicBezTo>
                <a:cubicBezTo>
                  <a:pt x="122" y="45"/>
                  <a:pt x="157" y="32"/>
                  <a:pt x="157" y="32"/>
                </a:cubicBezTo>
                <a:cubicBezTo>
                  <a:pt x="163" y="26"/>
                  <a:pt x="166" y="14"/>
                  <a:pt x="174" y="14"/>
                </a:cubicBezTo>
                <a:cubicBezTo>
                  <a:pt x="214" y="14"/>
                  <a:pt x="246" y="43"/>
                  <a:pt x="279" y="58"/>
                </a:cubicBezTo>
                <a:cubicBezTo>
                  <a:pt x="296" y="65"/>
                  <a:pt x="335" y="77"/>
                  <a:pt x="357" y="84"/>
                </a:cubicBezTo>
                <a:cubicBezTo>
                  <a:pt x="370" y="82"/>
                  <a:pt x="412" y="76"/>
                  <a:pt x="427" y="67"/>
                </a:cubicBezTo>
                <a:cubicBezTo>
                  <a:pt x="482" y="33"/>
                  <a:pt x="404" y="62"/>
                  <a:pt x="471" y="41"/>
                </a:cubicBezTo>
                <a:cubicBezTo>
                  <a:pt x="509" y="0"/>
                  <a:pt x="533" y="16"/>
                  <a:pt x="593" y="23"/>
                </a:cubicBezTo>
                <a:cubicBezTo>
                  <a:pt x="621" y="33"/>
                  <a:pt x="635" y="48"/>
                  <a:pt x="663" y="58"/>
                </a:cubicBezTo>
                <a:cubicBezTo>
                  <a:pt x="753" y="50"/>
                  <a:pt x="741" y="59"/>
                  <a:pt x="794" y="41"/>
                </a:cubicBezTo>
                <a:cubicBezTo>
                  <a:pt x="811" y="35"/>
                  <a:pt x="846" y="23"/>
                  <a:pt x="846" y="23"/>
                </a:cubicBezTo>
                <a:cubicBezTo>
                  <a:pt x="889" y="29"/>
                  <a:pt x="927" y="36"/>
                  <a:pt x="968" y="49"/>
                </a:cubicBezTo>
                <a:cubicBezTo>
                  <a:pt x="1026" y="89"/>
                  <a:pt x="1056" y="74"/>
                  <a:pt x="1134" y="67"/>
                </a:cubicBezTo>
                <a:cubicBezTo>
                  <a:pt x="1222" y="37"/>
                  <a:pt x="1168" y="48"/>
                  <a:pt x="1300" y="58"/>
                </a:cubicBezTo>
                <a:cubicBezTo>
                  <a:pt x="1403" y="94"/>
                  <a:pt x="1262" y="89"/>
                  <a:pt x="1466" y="76"/>
                </a:cubicBezTo>
                <a:cubicBezTo>
                  <a:pt x="1496" y="66"/>
                  <a:pt x="1486" y="73"/>
                  <a:pt x="1501" y="58"/>
                </a:cubicBezTo>
              </a:path>
            </a:pathLst>
          </a:custGeom>
          <a:noFill/>
          <a:ln w="38100" cap="flat" cmpd="sng">
            <a:solidFill>
              <a:srgbClr val="FF0000"/>
            </a:solidFill>
            <a:prstDash val="solid"/>
            <a:headEnd type="none" w="med" len="med"/>
            <a:tailEnd type="none" w="med" len="med"/>
          </a:ln>
        </p:spPr>
        <p:txBody>
          <a:bodyPr/>
          <a:p>
            <a:endParaRPr lang="zh-CN" altLang="en-US"/>
          </a:p>
        </p:txBody>
      </p:sp>
    </p:spTree>
  </p:cSld>
  <p:clrMapOvr>
    <a:masterClrMapping/>
  </p:clrMapOvr>
  <p:transition spd="med">
    <p:push dir="u"/>
    <p:sndAc>
      <p:stSnd>
        <p:snd r:embed="rId2" name="1.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0957"/>
                                        </p:tgtEl>
                                        <p:attrNameLst>
                                          <p:attrName>style.visibility</p:attrName>
                                        </p:attrNameLst>
                                      </p:cBhvr>
                                      <p:to>
                                        <p:strVal val="visible"/>
                                      </p:to>
                                    </p:set>
                                    <p:animEffect transition="in" filter="wipe(left)">
                                      <p:cBhvr>
                                        <p:cTn id="7" dur="500"/>
                                        <p:tgtEl>
                                          <p:spTgt spid="21095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0958"/>
                                        </p:tgtEl>
                                        <p:attrNameLst>
                                          <p:attrName>style.visibility</p:attrName>
                                        </p:attrNameLst>
                                      </p:cBhvr>
                                      <p:to>
                                        <p:strVal val="visible"/>
                                      </p:to>
                                    </p:set>
                                    <p:animEffect transition="in" filter="wipe(left)">
                                      <p:cBhvr>
                                        <p:cTn id="11" dur="500"/>
                                        <p:tgtEl>
                                          <p:spTgt spid="21095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0959"/>
                                        </p:tgtEl>
                                        <p:attrNameLst>
                                          <p:attrName>style.visibility</p:attrName>
                                        </p:attrNameLst>
                                      </p:cBhvr>
                                      <p:to>
                                        <p:strVal val="visible"/>
                                      </p:to>
                                    </p:set>
                                    <p:animEffect transition="in" filter="wipe(left)">
                                      <p:cBhvr>
                                        <p:cTn id="16" dur="500"/>
                                        <p:tgtEl>
                                          <p:spTgt spid="21095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0960"/>
                                        </p:tgtEl>
                                        <p:attrNameLst>
                                          <p:attrName>style.visibility</p:attrName>
                                        </p:attrNameLst>
                                      </p:cBhvr>
                                      <p:to>
                                        <p:strVal val="visible"/>
                                      </p:to>
                                    </p:set>
                                    <p:animEffect transition="in" filter="wipe(left)">
                                      <p:cBhvr>
                                        <p:cTn id="21" dur="500"/>
                                        <p:tgtEl>
                                          <p:spTgt spid="2109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0961"/>
                                        </p:tgtEl>
                                        <p:attrNameLst>
                                          <p:attrName>style.visibility</p:attrName>
                                        </p:attrNameLst>
                                      </p:cBhvr>
                                      <p:to>
                                        <p:strVal val="visible"/>
                                      </p:to>
                                    </p:set>
                                    <p:animEffect transition="in" filter="wipe(left)">
                                      <p:cBhvr>
                                        <p:cTn id="26" dur="500"/>
                                        <p:tgtEl>
                                          <p:spTgt spid="21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2994" name="组合 13"/>
          <p:cNvGrpSpPr/>
          <p:nvPr/>
        </p:nvGrpSpPr>
        <p:grpSpPr>
          <a:xfrm>
            <a:off x="437515" y="76200"/>
            <a:ext cx="1692275" cy="541338"/>
            <a:chOff x="2155" y="3533"/>
            <a:chExt cx="2696" cy="850"/>
          </a:xfrm>
        </p:grpSpPr>
        <p:pic>
          <p:nvPicPr>
            <p:cNvPr id="212995" name="图片 7" descr="14"/>
            <p:cNvPicPr>
              <a:picLocks noChangeAspect="1"/>
            </p:cNvPicPr>
            <p:nvPr/>
          </p:nvPicPr>
          <p:blipFill>
            <a:blip r:embed="rId1"/>
            <a:stretch>
              <a:fillRect/>
            </a:stretch>
          </p:blipFill>
          <p:spPr>
            <a:xfrm>
              <a:off x="2155" y="3533"/>
              <a:ext cx="2583" cy="850"/>
            </a:xfrm>
            <a:prstGeom prst="rect">
              <a:avLst/>
            </a:prstGeom>
            <a:noFill/>
            <a:ln w="9525">
              <a:noFill/>
            </a:ln>
          </p:spPr>
        </p:pic>
        <p:sp>
          <p:nvSpPr>
            <p:cNvPr id="212996" name="文本框 10"/>
            <p:cNvSpPr txBox="1"/>
            <p:nvPr/>
          </p:nvSpPr>
          <p:spPr>
            <a:xfrm>
              <a:off x="4005" y="3560"/>
              <a:ext cx="846" cy="820"/>
            </a:xfrm>
            <a:prstGeom prst="rect">
              <a:avLst/>
            </a:prstGeom>
            <a:noFill/>
            <a:ln w="9525">
              <a:noFill/>
            </a:ln>
          </p:spPr>
          <p:txBody>
            <a:bodyPr>
              <a:spAutoFit/>
            </a:bodyPr>
            <a:p>
              <a:r>
                <a:rPr lang="en-US" altLang="zh-CN" sz="2800" b="1">
                  <a:latin typeface="黑体" panose="02010609060101010101" charset="-122"/>
                  <a:ea typeface="黑体" panose="02010609060101010101" charset="-122"/>
                </a:rPr>
                <a:t>3</a:t>
              </a:r>
              <a:endParaRPr lang="en-US" altLang="zh-CN" sz="2800" b="1">
                <a:latin typeface="黑体" panose="02010609060101010101" charset="-122"/>
                <a:ea typeface="黑体" panose="02010609060101010101" charset="-122"/>
              </a:endParaRPr>
            </a:p>
          </p:txBody>
        </p:sp>
        <p:sp>
          <p:nvSpPr>
            <p:cNvPr id="212997" name="文本框 11"/>
            <p:cNvSpPr txBox="1"/>
            <p:nvPr/>
          </p:nvSpPr>
          <p:spPr>
            <a:xfrm>
              <a:off x="2448" y="3548"/>
              <a:ext cx="1508" cy="820"/>
            </a:xfrm>
            <a:prstGeom prst="rect">
              <a:avLst/>
            </a:prstGeom>
            <a:noFill/>
            <a:ln w="9525">
              <a:noFill/>
            </a:ln>
          </p:spPr>
          <p:txBody>
            <a:bodyPr>
              <a:spAutoFit/>
            </a:bodyPr>
            <a:p>
              <a:r>
                <a:rPr lang="zh-CN" altLang="en-US" sz="2800" b="1" dirty="0">
                  <a:solidFill>
                    <a:schemeClr val="bg1"/>
                  </a:solidFill>
                  <a:latin typeface="黑体" panose="02010609060101010101" charset="-122"/>
                  <a:ea typeface="黑体" panose="02010609060101010101" charset="-122"/>
                </a:rPr>
                <a:t>考点</a:t>
              </a:r>
              <a:endParaRPr lang="zh-CN" altLang="en-US" sz="2800" b="1" dirty="0">
                <a:solidFill>
                  <a:schemeClr val="bg1"/>
                </a:solidFill>
                <a:latin typeface="黑体" panose="02010609060101010101" charset="-122"/>
                <a:ea typeface="黑体" panose="02010609060101010101" charset="-122"/>
              </a:endParaRPr>
            </a:p>
          </p:txBody>
        </p:sp>
      </p:grpSp>
      <p:sp>
        <p:nvSpPr>
          <p:cNvPr id="212998" name="文本框 212997"/>
          <p:cNvSpPr txBox="1"/>
          <p:nvPr/>
        </p:nvSpPr>
        <p:spPr>
          <a:xfrm>
            <a:off x="2129790" y="0"/>
            <a:ext cx="1970405" cy="521970"/>
          </a:xfrm>
          <a:prstGeom prst="rect">
            <a:avLst/>
          </a:prstGeom>
          <a:noFill/>
          <a:ln w="9525">
            <a:noFill/>
          </a:ln>
        </p:spPr>
        <p:txBody>
          <a:bodyPr wrap="none" anchor="t">
            <a:spAutoFit/>
          </a:bodyPr>
          <a:p>
            <a:r>
              <a:rPr lang="zh-CN" altLang="en-US" sz="2800" b="1" dirty="0">
                <a:latin typeface="黑体" panose="02010609060101010101" charset="-122"/>
                <a:ea typeface="黑体" panose="02010609060101010101" charset="-122"/>
              </a:rPr>
              <a:t>探寻新航路</a:t>
            </a:r>
            <a:endParaRPr lang="en-US" altLang="zh-CN" sz="2800" b="1">
              <a:solidFill>
                <a:srgbClr val="FF0000"/>
              </a:solidFill>
              <a:latin typeface="黑体" panose="02010609060101010101" charset="-122"/>
              <a:ea typeface="黑体" panose="02010609060101010101" charset="-122"/>
            </a:endParaRPr>
          </a:p>
        </p:txBody>
      </p:sp>
      <p:sp>
        <p:nvSpPr>
          <p:cNvPr id="212999" name="文本框 99"/>
          <p:cNvSpPr txBox="1"/>
          <p:nvPr/>
        </p:nvSpPr>
        <p:spPr>
          <a:xfrm>
            <a:off x="719455" y="476250"/>
            <a:ext cx="6384925" cy="1014730"/>
          </a:xfrm>
          <a:prstGeom prst="rect">
            <a:avLst/>
          </a:prstGeom>
          <a:noFill/>
          <a:ln w="9525">
            <a:noFill/>
          </a:ln>
        </p:spPr>
        <p:txBody>
          <a:bodyPr wrap="square">
            <a:spAutoFit/>
          </a:bodyPr>
          <a:p>
            <a:pPr>
              <a:lnSpc>
                <a:spcPct val="125000"/>
              </a:lnSpc>
            </a:pPr>
            <a:r>
              <a:rPr lang="en-US" altLang="zh-CN" sz="2400" b="1">
                <a:latin typeface="宋体" panose="02010600030101010101" pitchFamily="2" charset="-122"/>
                <a:ea typeface="微软雅黑" panose="020B0503020204020204" charset="-122"/>
              </a:rPr>
              <a:t>    2011</a:t>
            </a:r>
            <a:r>
              <a:rPr lang="zh-CN" altLang="zh-CN" sz="2400" b="1">
                <a:latin typeface="Calibri" panose="020F0502020204030204" charset="0"/>
                <a:ea typeface="黑体" panose="02010609060101010101" charset="-122"/>
              </a:rPr>
              <a:t>版课标：</a:t>
            </a:r>
            <a:r>
              <a:rPr lang="zh-CN" altLang="zh-CN" sz="2400" b="1">
                <a:latin typeface="Calibri" panose="020F0502020204030204" charset="0"/>
                <a:ea typeface="楷体" panose="02010609060101010101" pitchFamily="49" charset="-122"/>
              </a:rPr>
              <a:t>通过哥伦布发现美洲、麦哲伦环球航行，初步理解新航路开辟的世界影响。</a:t>
            </a:r>
            <a:endParaRPr lang="zh-CN" altLang="zh-CN" sz="2400" b="1">
              <a:latin typeface="Calibri" panose="020F0502020204030204" charset="0"/>
              <a:ea typeface="楷体" panose="02010609060101010101" pitchFamily="49" charset="-122"/>
            </a:endParaRPr>
          </a:p>
        </p:txBody>
      </p:sp>
      <p:pic>
        <p:nvPicPr>
          <p:cNvPr id="213007" name="图片 213006"/>
          <p:cNvPicPr>
            <a:picLocks noChangeAspect="1"/>
          </p:cNvPicPr>
          <p:nvPr/>
        </p:nvPicPr>
        <p:blipFill>
          <a:blip r:embed="rId2"/>
          <a:stretch>
            <a:fillRect/>
          </a:stretch>
        </p:blipFill>
        <p:spPr>
          <a:xfrm>
            <a:off x="7247255" y="0"/>
            <a:ext cx="4621530" cy="2465070"/>
          </a:xfrm>
          <a:prstGeom prst="rect">
            <a:avLst/>
          </a:prstGeom>
          <a:noFill/>
          <a:ln w="9525">
            <a:noFill/>
          </a:ln>
        </p:spPr>
      </p:pic>
      <p:grpSp>
        <p:nvGrpSpPr>
          <p:cNvPr id="213008" name="组合 18438"/>
          <p:cNvGrpSpPr/>
          <p:nvPr/>
        </p:nvGrpSpPr>
        <p:grpSpPr>
          <a:xfrm>
            <a:off x="7246620" y="2565400"/>
            <a:ext cx="4621530" cy="2052320"/>
            <a:chOff x="2640" y="1104"/>
            <a:chExt cx="2736" cy="1648"/>
          </a:xfrm>
        </p:grpSpPr>
        <p:grpSp>
          <p:nvGrpSpPr>
            <p:cNvPr id="213009" name="组合 18439"/>
            <p:cNvGrpSpPr/>
            <p:nvPr/>
          </p:nvGrpSpPr>
          <p:grpSpPr>
            <a:xfrm>
              <a:off x="4080" y="1104"/>
              <a:ext cx="1296" cy="1648"/>
              <a:chOff x="1990" y="1249"/>
              <a:chExt cx="1684" cy="2481"/>
            </a:xfrm>
          </p:grpSpPr>
          <p:pic>
            <p:nvPicPr>
              <p:cNvPr id="213010" name="图片 18440" descr="import52740_3"/>
              <p:cNvPicPr>
                <a:picLocks noChangeAspect="1"/>
              </p:cNvPicPr>
              <p:nvPr/>
            </p:nvPicPr>
            <p:blipFill>
              <a:blip r:embed="rId3"/>
              <a:stretch>
                <a:fillRect/>
              </a:stretch>
            </p:blipFill>
            <p:spPr>
              <a:xfrm>
                <a:off x="1990" y="1249"/>
                <a:ext cx="1684" cy="2111"/>
              </a:xfrm>
              <a:prstGeom prst="rect">
                <a:avLst/>
              </a:prstGeom>
              <a:noFill/>
              <a:ln w="9525">
                <a:noFill/>
              </a:ln>
            </p:spPr>
          </p:pic>
          <p:sp>
            <p:nvSpPr>
              <p:cNvPr id="213011" name="文本框 18441"/>
              <p:cNvSpPr txBox="1"/>
              <p:nvPr/>
            </p:nvSpPr>
            <p:spPr>
              <a:xfrm>
                <a:off x="2593" y="3359"/>
                <a:ext cx="1007" cy="371"/>
              </a:xfrm>
              <a:prstGeom prst="rect">
                <a:avLst/>
              </a:prstGeom>
              <a:noFill/>
              <a:ln w="9525">
                <a:noFill/>
              </a:ln>
            </p:spPr>
            <p:txBody>
              <a:bodyPr>
                <a:spAutoFit/>
              </a:bodyPr>
              <a:p>
                <a:pPr>
                  <a:spcBef>
                    <a:spcPct val="50000"/>
                  </a:spcBef>
                </a:pPr>
                <a:r>
                  <a:rPr lang="zh-CN" altLang="en-US" sz="1400" dirty="0">
                    <a:solidFill>
                      <a:srgbClr val="80552A"/>
                    </a:solidFill>
                    <a:latin typeface="Arial" panose="020B0604020202020204" pitchFamily="34" charset="0"/>
                  </a:rPr>
                  <a:t>星  盘</a:t>
                </a:r>
                <a:endParaRPr lang="zh-CN" altLang="en-US" sz="1400" dirty="0">
                  <a:solidFill>
                    <a:srgbClr val="80552A"/>
                  </a:solidFill>
                  <a:latin typeface="Arial" panose="020B0604020202020204" pitchFamily="34" charset="0"/>
                </a:endParaRPr>
              </a:p>
            </p:txBody>
          </p:sp>
        </p:grpSp>
        <p:pic>
          <p:nvPicPr>
            <p:cNvPr id="213012" name="图片 18442" descr="GDF5021B"/>
            <p:cNvPicPr>
              <a:picLocks noChangeAspect="1"/>
            </p:cNvPicPr>
            <p:nvPr/>
          </p:nvPicPr>
          <p:blipFill>
            <a:blip r:embed="rId4"/>
            <a:srcRect l="45961" b="10168"/>
            <a:stretch>
              <a:fillRect/>
            </a:stretch>
          </p:blipFill>
          <p:spPr>
            <a:xfrm>
              <a:off x="2640" y="1104"/>
              <a:ext cx="1384" cy="1440"/>
            </a:xfrm>
            <a:prstGeom prst="rect">
              <a:avLst/>
            </a:prstGeom>
            <a:noFill/>
            <a:ln w="9525">
              <a:noFill/>
            </a:ln>
          </p:spPr>
        </p:pic>
      </p:grpSp>
      <p:grpSp>
        <p:nvGrpSpPr>
          <p:cNvPr id="213013" name="组合 18435"/>
          <p:cNvGrpSpPr/>
          <p:nvPr/>
        </p:nvGrpSpPr>
        <p:grpSpPr>
          <a:xfrm>
            <a:off x="7245985" y="4869180"/>
            <a:ext cx="4622165" cy="1739900"/>
            <a:chOff x="3821" y="1746"/>
            <a:chExt cx="2360" cy="2102"/>
          </a:xfrm>
        </p:grpSpPr>
        <p:pic>
          <p:nvPicPr>
            <p:cNvPr id="213014" name="图片 18436"/>
            <p:cNvPicPr>
              <a:picLocks noChangeAspect="1"/>
            </p:cNvPicPr>
            <p:nvPr/>
          </p:nvPicPr>
          <p:blipFill>
            <a:blip r:embed="rId5"/>
            <a:stretch>
              <a:fillRect/>
            </a:stretch>
          </p:blipFill>
          <p:spPr>
            <a:xfrm>
              <a:off x="4344" y="1746"/>
              <a:ext cx="1837" cy="2102"/>
            </a:xfrm>
            <a:prstGeom prst="rect">
              <a:avLst/>
            </a:prstGeom>
            <a:noFill/>
            <a:ln w="9525">
              <a:noFill/>
            </a:ln>
          </p:spPr>
        </p:pic>
        <p:sp>
          <p:nvSpPr>
            <p:cNvPr id="213015" name="矩形 18437"/>
            <p:cNvSpPr/>
            <p:nvPr/>
          </p:nvSpPr>
          <p:spPr>
            <a:xfrm>
              <a:off x="3821" y="1871"/>
              <a:ext cx="388" cy="1448"/>
            </a:xfrm>
            <a:prstGeom prst="rect">
              <a:avLst/>
            </a:prstGeom>
            <a:noFill/>
            <a:ln w="9525">
              <a:noFill/>
            </a:ln>
          </p:spPr>
          <p:txBody>
            <a:bodyPr>
              <a:spAutoFit/>
            </a:bodyPr>
            <a:p>
              <a:r>
                <a:rPr lang="zh-CN" altLang="en-US" b="1" dirty="0">
                  <a:solidFill>
                    <a:srgbClr val="80552A"/>
                  </a:solidFill>
                  <a:latin typeface="Arial" panose="020B0604020202020204" pitchFamily="34" charset="0"/>
                </a:rPr>
                <a:t>多</a:t>
              </a:r>
              <a:endParaRPr lang="zh-CN" altLang="en-US" b="1" dirty="0">
                <a:solidFill>
                  <a:srgbClr val="80552A"/>
                </a:solidFill>
                <a:latin typeface="Arial" panose="020B0604020202020204" pitchFamily="34" charset="0"/>
              </a:endParaRPr>
            </a:p>
            <a:p>
              <a:r>
                <a:rPr lang="zh-CN" altLang="en-US" b="1" dirty="0">
                  <a:solidFill>
                    <a:srgbClr val="80552A"/>
                  </a:solidFill>
                  <a:latin typeface="Arial" panose="020B0604020202020204" pitchFamily="34" charset="0"/>
                </a:rPr>
                <a:t>桅</a:t>
              </a:r>
              <a:endParaRPr lang="zh-CN" altLang="en-US" b="1" dirty="0">
                <a:solidFill>
                  <a:srgbClr val="80552A"/>
                </a:solidFill>
                <a:latin typeface="Arial" panose="020B0604020202020204" pitchFamily="34" charset="0"/>
              </a:endParaRPr>
            </a:p>
            <a:p>
              <a:r>
                <a:rPr lang="zh-CN" altLang="en-US" b="1" dirty="0">
                  <a:solidFill>
                    <a:srgbClr val="80552A"/>
                  </a:solidFill>
                  <a:latin typeface="Arial" panose="020B0604020202020204" pitchFamily="34" charset="0"/>
                </a:rPr>
                <a:t>帆</a:t>
              </a:r>
              <a:endParaRPr lang="zh-CN" altLang="en-US" b="1" dirty="0">
                <a:solidFill>
                  <a:srgbClr val="80552A"/>
                </a:solidFill>
                <a:latin typeface="Arial" panose="020B0604020202020204" pitchFamily="34" charset="0"/>
              </a:endParaRPr>
            </a:p>
            <a:p>
              <a:r>
                <a:rPr lang="zh-CN" altLang="en-US" b="1" dirty="0">
                  <a:solidFill>
                    <a:srgbClr val="80552A"/>
                  </a:solidFill>
                  <a:latin typeface="Arial" panose="020B0604020202020204" pitchFamily="34" charset="0"/>
                </a:rPr>
                <a:t>船</a:t>
              </a:r>
              <a:endParaRPr lang="zh-CN" altLang="en-US" b="1" dirty="0">
                <a:solidFill>
                  <a:srgbClr val="80552A"/>
                </a:solidFill>
                <a:latin typeface="Arial" panose="020B0604020202020204" pitchFamily="34" charset="0"/>
              </a:endParaRPr>
            </a:p>
          </p:txBody>
        </p:sp>
      </p:grpSp>
      <p:sp>
        <p:nvSpPr>
          <p:cNvPr id="213025" name="矩形 213024"/>
          <p:cNvSpPr/>
          <p:nvPr/>
        </p:nvSpPr>
        <p:spPr>
          <a:xfrm>
            <a:off x="514985" y="1854518"/>
            <a:ext cx="5795963" cy="953135"/>
          </a:xfrm>
          <a:prstGeom prst="rect">
            <a:avLst/>
          </a:prstGeom>
          <a:noFill/>
          <a:ln w="9525">
            <a:noFill/>
          </a:ln>
        </p:spPr>
        <p:txBody>
          <a:bodyPr anchor="ctr">
            <a:spAutoFit/>
          </a:bodyPr>
          <a:p>
            <a:pPr>
              <a:buFont typeface="Arial" panose="020B0604020202020204" pitchFamily="34" charset="0"/>
            </a:pPr>
            <a:r>
              <a:rPr lang="en-US" altLang="zh-CN" sz="2800" b="1">
                <a:latin typeface="楷体_GB2312" pitchFamily="1" charset="-122"/>
                <a:ea typeface="楷体_GB2312" pitchFamily="1" charset="-122"/>
              </a:rPr>
              <a:t>【</a:t>
            </a:r>
            <a:r>
              <a:rPr lang="zh-CN" altLang="en-US" sz="2800" b="1" dirty="0">
                <a:latin typeface="楷体_GB2312" pitchFamily="1" charset="-122"/>
                <a:ea typeface="楷体_GB2312" pitchFamily="1" charset="-122"/>
              </a:rPr>
              <a:t>结合三图，阅读</a:t>
            </a:r>
            <a:r>
              <a:rPr lang="en-US" altLang="zh-CN" sz="2800" b="1">
                <a:latin typeface="楷体_GB2312" pitchFamily="1" charset="-122"/>
                <a:ea typeface="楷体_GB2312" pitchFamily="1" charset="-122"/>
              </a:rPr>
              <a:t>P71</a:t>
            </a:r>
            <a:r>
              <a:rPr lang="zh-CN" altLang="en-US" sz="2800" b="1" dirty="0">
                <a:latin typeface="楷体_GB2312" pitchFamily="1" charset="-122"/>
                <a:ea typeface="楷体_GB2312" pitchFamily="1" charset="-122"/>
              </a:rPr>
              <a:t>第</a:t>
            </a:r>
            <a:r>
              <a:rPr lang="en-US" altLang="zh-CN" sz="2800" b="1">
                <a:latin typeface="楷体_GB2312" pitchFamily="1" charset="-122"/>
                <a:ea typeface="楷体_GB2312" pitchFamily="1" charset="-122"/>
              </a:rPr>
              <a:t>2</a:t>
            </a:r>
            <a:r>
              <a:rPr lang="zh-CN" altLang="en-US" sz="2800" b="1" dirty="0">
                <a:latin typeface="楷体_GB2312" pitchFamily="1" charset="-122"/>
                <a:ea typeface="楷体_GB2312" pitchFamily="1" charset="-122"/>
              </a:rPr>
              <a:t>、</a:t>
            </a:r>
            <a:r>
              <a:rPr lang="en-US" altLang="zh-CN" sz="2800" b="1">
                <a:latin typeface="楷体_GB2312" pitchFamily="1" charset="-122"/>
                <a:ea typeface="楷体_GB2312" pitchFamily="1" charset="-122"/>
              </a:rPr>
              <a:t>3</a:t>
            </a:r>
            <a:r>
              <a:rPr lang="zh-CN" altLang="en-US" sz="2800" b="1" dirty="0">
                <a:latin typeface="楷体_GB2312" pitchFamily="1" charset="-122"/>
                <a:ea typeface="楷体_GB2312" pitchFamily="1" charset="-122"/>
              </a:rPr>
              <a:t>段</a:t>
            </a:r>
            <a:r>
              <a:rPr lang="en-US" altLang="zh-CN" sz="2800" b="1">
                <a:latin typeface="楷体_GB2312" pitchFamily="1" charset="-122"/>
                <a:ea typeface="楷体_GB2312" pitchFamily="1" charset="-122"/>
              </a:rPr>
              <a:t>】</a:t>
            </a:r>
            <a:endParaRPr lang="en-US" altLang="zh-CN" sz="2800" b="1">
              <a:latin typeface="楷体_GB2312" pitchFamily="1" charset="-122"/>
              <a:ea typeface="楷体_GB2312" pitchFamily="1" charset="-122"/>
            </a:endParaRPr>
          </a:p>
          <a:p>
            <a:pPr>
              <a:buFont typeface="Arial" panose="020B0604020202020204" pitchFamily="34" charset="0"/>
            </a:pPr>
            <a:r>
              <a:rPr lang="zh-CN" altLang="en-US" sz="2800" b="1" dirty="0">
                <a:latin typeface="黑体" panose="02010609060101010101" charset="-122"/>
                <a:ea typeface="黑体" panose="02010609060101010101" charset="-122"/>
              </a:rPr>
              <a:t>  分析：新航路开辟的</a:t>
            </a:r>
            <a:r>
              <a:rPr lang="zh-CN" altLang="en-US" sz="2800" b="1" dirty="0">
                <a:solidFill>
                  <a:srgbClr val="FF0000"/>
                </a:solidFill>
                <a:latin typeface="黑体" panose="02010609060101010101" charset="-122"/>
                <a:ea typeface="黑体" panose="02010609060101010101" charset="-122"/>
              </a:rPr>
              <a:t>条件</a:t>
            </a:r>
            <a:endParaRPr lang="en-US" altLang="zh-CN" sz="2800" b="1">
              <a:solidFill>
                <a:srgbClr val="FF0000"/>
              </a:solidFill>
              <a:latin typeface="黑体" panose="02010609060101010101" charset="-122"/>
              <a:ea typeface="黑体" panose="02010609060101010101" charset="-122"/>
            </a:endParaRPr>
          </a:p>
        </p:txBody>
      </p:sp>
      <p:sp>
        <p:nvSpPr>
          <p:cNvPr id="213026" name="Rectangle 6"/>
          <p:cNvSpPr/>
          <p:nvPr/>
        </p:nvSpPr>
        <p:spPr>
          <a:xfrm>
            <a:off x="514668" y="2807970"/>
            <a:ext cx="5472112" cy="2061210"/>
          </a:xfrm>
          <a:prstGeom prst="rect">
            <a:avLst/>
          </a:prstGeom>
          <a:noFill/>
          <a:ln w="9525">
            <a:noFill/>
          </a:ln>
        </p:spPr>
        <p:txBody>
          <a:bodyPr>
            <a:spAutoFit/>
          </a:bodyPr>
          <a:p>
            <a:pPr marL="443230" indent="-443230">
              <a:spcBef>
                <a:spcPct val="50000"/>
              </a:spcBef>
            </a:pPr>
            <a:r>
              <a:rPr lang="en-US" altLang="zh-CN" sz="3200" b="1">
                <a:solidFill>
                  <a:srgbClr val="FF0000"/>
                </a:solidFill>
                <a:latin typeface="Arial" panose="020B0604020202020204" pitchFamily="34" charset="0"/>
                <a:ea typeface="黑体" panose="02010609060101010101" charset="-122"/>
              </a:rPr>
              <a:t>⑴</a:t>
            </a:r>
            <a:r>
              <a:rPr lang="zh-CN" altLang="en-US" sz="3200" b="1" dirty="0">
                <a:solidFill>
                  <a:srgbClr val="FF0000"/>
                </a:solidFill>
                <a:latin typeface="Arial" panose="020B0604020202020204" pitchFamily="34" charset="0"/>
                <a:ea typeface="黑体" panose="02010609060101010101" charset="-122"/>
              </a:rPr>
              <a:t>地圆学说的流行；</a:t>
            </a:r>
            <a:endParaRPr lang="zh-CN" altLang="en-US" sz="3200" b="1" dirty="0">
              <a:solidFill>
                <a:srgbClr val="FF0000"/>
              </a:solidFill>
              <a:latin typeface="Arial" panose="020B0604020202020204" pitchFamily="34" charset="0"/>
              <a:ea typeface="黑体" panose="02010609060101010101" charset="-122"/>
            </a:endParaRPr>
          </a:p>
          <a:p>
            <a:pPr marL="443230" indent="-443230">
              <a:spcBef>
                <a:spcPct val="50000"/>
              </a:spcBef>
            </a:pPr>
            <a:r>
              <a:rPr lang="zh-CN" altLang="en-US" sz="3200" b="1" dirty="0">
                <a:solidFill>
                  <a:srgbClr val="FF0000"/>
                </a:solidFill>
                <a:latin typeface="Arial" panose="020B0604020202020204" pitchFamily="34" charset="0"/>
                <a:ea typeface="黑体" panose="02010609060101010101" charset="-122"/>
              </a:rPr>
              <a:t>⑵指南针的应用；</a:t>
            </a:r>
            <a:endParaRPr lang="zh-CN" altLang="en-US" sz="3200" b="1" dirty="0">
              <a:solidFill>
                <a:srgbClr val="FF0000"/>
              </a:solidFill>
              <a:latin typeface="Arial" panose="020B0604020202020204" pitchFamily="34" charset="0"/>
              <a:ea typeface="黑体" panose="02010609060101010101" charset="-122"/>
            </a:endParaRPr>
          </a:p>
          <a:p>
            <a:pPr marL="443230" indent="-443230">
              <a:spcBef>
                <a:spcPct val="50000"/>
              </a:spcBef>
            </a:pPr>
            <a:r>
              <a:rPr lang="zh-CN" altLang="en-US" sz="3200" b="1" dirty="0">
                <a:solidFill>
                  <a:srgbClr val="FF0000"/>
                </a:solidFill>
                <a:latin typeface="Arial" panose="020B0604020202020204" pitchFamily="34" charset="0"/>
                <a:ea typeface="黑体" panose="02010609060101010101" charset="-122"/>
              </a:rPr>
              <a:t>⑶造船、航海技术的进步</a:t>
            </a:r>
            <a:endParaRPr lang="zh-CN" altLang="en-US" sz="3200" b="1" dirty="0">
              <a:solidFill>
                <a:srgbClr val="FF0000"/>
              </a:solidFill>
              <a:latin typeface="Arial" panose="020B0604020202020204" pitchFamily="34" charset="0"/>
              <a:ea typeface="黑体" panose="02010609060101010101" charset="-122"/>
            </a:endParaRPr>
          </a:p>
        </p:txBody>
      </p:sp>
      <p:sp>
        <p:nvSpPr>
          <p:cNvPr id="213027" name="文本框 213026"/>
          <p:cNvSpPr txBox="1"/>
          <p:nvPr/>
        </p:nvSpPr>
        <p:spPr>
          <a:xfrm>
            <a:off x="621348" y="4922838"/>
            <a:ext cx="5041900" cy="521970"/>
          </a:xfrm>
          <a:prstGeom prst="rect">
            <a:avLst/>
          </a:prstGeom>
          <a:noFill/>
          <a:ln w="9525">
            <a:noFill/>
          </a:ln>
        </p:spPr>
        <p:txBody>
          <a:bodyPr>
            <a:spAutoFit/>
          </a:bodyPr>
          <a:p>
            <a:pPr>
              <a:buFont typeface="Arial" panose="020B0604020202020204" pitchFamily="34" charset="0"/>
            </a:pPr>
            <a:r>
              <a:rPr lang="zh-CN" altLang="en-US" sz="2800" b="1" i="1" dirty="0">
                <a:latin typeface="Arial" panose="020B0604020202020204" pitchFamily="34" charset="0"/>
                <a:ea typeface="黑体" panose="02010609060101010101" charset="-122"/>
              </a:rPr>
              <a:t>⑷航海家们的探险精神</a:t>
            </a:r>
            <a:endParaRPr lang="zh-CN" altLang="en-US" sz="1000" b="1" i="1" dirty="0">
              <a:latin typeface="Arial" panose="020B0604020202020204" pitchFamily="34" charset="0"/>
              <a:ea typeface="黑体" panose="02010609060101010101" charset="-122"/>
            </a:endParaRPr>
          </a:p>
        </p:txBody>
      </p:sp>
      <p:sp>
        <p:nvSpPr>
          <p:cNvPr id="18448" name="矩形 18447"/>
          <p:cNvSpPr/>
          <p:nvPr/>
        </p:nvSpPr>
        <p:spPr>
          <a:xfrm>
            <a:off x="621665" y="5445125"/>
            <a:ext cx="8267700" cy="521970"/>
          </a:xfrm>
          <a:prstGeom prst="rect">
            <a:avLst/>
          </a:prstGeom>
          <a:noFill/>
          <a:ln w="9525">
            <a:noFill/>
            <a:miter/>
          </a:ln>
        </p:spPr>
        <p:txBody>
          <a:bodyPr wrap="square">
            <a:spAutoFit/>
          </a:bodyPr>
          <a:p>
            <a:r>
              <a:rPr lang="en-US" altLang="en-US" sz="2800" b="1" i="1">
                <a:latin typeface="Arial" panose="020B0604020202020204" pitchFamily="34" charset="0"/>
                <a:ea typeface="黑体" panose="02010609060101010101" charset="-122"/>
              </a:rPr>
              <a:t>⑸</a:t>
            </a:r>
            <a:r>
              <a:rPr lang="zh-CN" altLang="en-US" sz="2800" b="1" i="1" dirty="0">
                <a:latin typeface="Arial" panose="020B0604020202020204" pitchFamily="34" charset="0"/>
                <a:ea typeface="黑体" panose="02010609060101010101" charset="-122"/>
              </a:rPr>
              <a:t>西班牙和葡萄牙王室的支持</a:t>
            </a:r>
            <a:r>
              <a:rPr lang="zh-CN" altLang="en-US" sz="1200" b="1" i="1" dirty="0">
                <a:latin typeface="Arial" panose="020B0604020202020204" pitchFamily="34" charset="0"/>
                <a:ea typeface="黑体" panose="02010609060101010101" charset="-122"/>
              </a:rPr>
              <a:t>（人力、财力等）</a:t>
            </a:r>
            <a:endParaRPr lang="zh-CN" altLang="en-US" sz="1200" b="1" i="1" dirty="0">
              <a:latin typeface="Arial" panose="020B0604020202020204" pitchFamily="34" charset="0"/>
              <a:ea typeface="黑体" panose="02010609060101010101" charset="-122"/>
            </a:endParaRPr>
          </a:p>
        </p:txBody>
      </p:sp>
      <p:sp>
        <p:nvSpPr>
          <p:cNvPr id="213029" name="文本框 213028"/>
          <p:cNvSpPr txBox="1"/>
          <p:nvPr/>
        </p:nvSpPr>
        <p:spPr>
          <a:xfrm>
            <a:off x="2495550" y="6092825"/>
            <a:ext cx="4105275" cy="521970"/>
          </a:xfrm>
          <a:prstGeom prst="rect">
            <a:avLst/>
          </a:prstGeom>
          <a:noFill/>
          <a:ln w="9525">
            <a:noFill/>
          </a:ln>
        </p:spPr>
        <p:txBody>
          <a:bodyPr>
            <a:spAutoFit/>
          </a:bodyPr>
          <a:p>
            <a:pPr>
              <a:buFont typeface="Arial" panose="020B0604020202020204" pitchFamily="34" charset="0"/>
            </a:pPr>
            <a:r>
              <a:rPr lang="zh-CN" altLang="en-US" sz="2800" b="1" dirty="0">
                <a:solidFill>
                  <a:srgbClr val="0000FF"/>
                </a:solidFill>
                <a:latin typeface="Arial" panose="020B0604020202020204" pitchFamily="34" charset="0"/>
                <a:ea typeface="微软雅黑" panose="020B0503020204020204" charset="-122"/>
              </a:rPr>
              <a:t>新航路</a:t>
            </a:r>
            <a:r>
              <a:rPr lang="zh-CN" altLang="en-US" sz="2800" b="1" dirty="0">
                <a:solidFill>
                  <a:srgbClr val="FF0000"/>
                </a:solidFill>
                <a:latin typeface="Arial" panose="020B0604020202020204" pitchFamily="34" charset="0"/>
                <a:ea typeface="微软雅黑" panose="020B0503020204020204" charset="-122"/>
              </a:rPr>
              <a:t>是怎样</a:t>
            </a:r>
            <a:r>
              <a:rPr lang="zh-CN" altLang="en-US" sz="2800" b="1" dirty="0">
                <a:solidFill>
                  <a:srgbClr val="0000FF"/>
                </a:solidFill>
                <a:latin typeface="Arial" panose="020B0604020202020204" pitchFamily="34" charset="0"/>
                <a:ea typeface="微软雅黑" panose="020B0503020204020204" charset="-122"/>
              </a:rPr>
              <a:t>开辟的？</a:t>
            </a:r>
            <a:endParaRPr lang="en-US" altLang="zh-CN" sz="2800" b="1">
              <a:solidFill>
                <a:srgbClr val="0000FF"/>
              </a:solidFill>
              <a:latin typeface="Arial" panose="020B0604020202020204" pitchFamily="34" charset="0"/>
              <a:ea typeface="微软雅黑" panose="020B0503020204020204" charset="-122"/>
            </a:endParaRPr>
          </a:p>
        </p:txBody>
      </p:sp>
    </p:spTree>
  </p:cSld>
  <p:clrMapOvr>
    <a:masterClrMapping/>
  </p:clrMapOvr>
  <p:transition spd="med">
    <p:push dir="u"/>
    <p:sndAc>
      <p:stSnd>
        <p:snd r:embed="rId6" name="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3007"/>
                                        </p:tgtEl>
                                        <p:attrNameLst>
                                          <p:attrName>style.visibility</p:attrName>
                                        </p:attrNameLst>
                                      </p:cBhvr>
                                      <p:to>
                                        <p:strVal val="visible"/>
                                      </p:to>
                                    </p:set>
                                    <p:anim calcmode="lin" valueType="num">
                                      <p:cBhvr additive="base">
                                        <p:cTn id="7" dur="500" fill="hold"/>
                                        <p:tgtEl>
                                          <p:spTgt spid="213007"/>
                                        </p:tgtEl>
                                        <p:attrNameLst>
                                          <p:attrName>ppt_x</p:attrName>
                                        </p:attrNameLst>
                                      </p:cBhvr>
                                      <p:tavLst>
                                        <p:tav tm="0">
                                          <p:val>
                                            <p:strVal val="#ppt_x"/>
                                          </p:val>
                                        </p:tav>
                                        <p:tav tm="100000">
                                          <p:val>
                                            <p:strVal val="#ppt_x"/>
                                          </p:val>
                                        </p:tav>
                                      </p:tavLst>
                                    </p:anim>
                                    <p:anim calcmode="lin" valueType="num">
                                      <p:cBhvr additive="base">
                                        <p:cTn id="8" dur="500" fill="hold"/>
                                        <p:tgtEl>
                                          <p:spTgt spid="2130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3008"/>
                                        </p:tgtEl>
                                        <p:attrNameLst>
                                          <p:attrName>style.visibility</p:attrName>
                                        </p:attrNameLst>
                                      </p:cBhvr>
                                      <p:to>
                                        <p:strVal val="visible"/>
                                      </p:to>
                                    </p:set>
                                    <p:anim calcmode="lin" valueType="num">
                                      <p:cBhvr additive="base">
                                        <p:cTn id="12" dur="500" fill="hold"/>
                                        <p:tgtEl>
                                          <p:spTgt spid="213008"/>
                                        </p:tgtEl>
                                        <p:attrNameLst>
                                          <p:attrName>ppt_x</p:attrName>
                                        </p:attrNameLst>
                                      </p:cBhvr>
                                      <p:tavLst>
                                        <p:tav tm="0">
                                          <p:val>
                                            <p:strVal val="#ppt_x"/>
                                          </p:val>
                                        </p:tav>
                                        <p:tav tm="100000">
                                          <p:val>
                                            <p:strVal val="#ppt_x"/>
                                          </p:val>
                                        </p:tav>
                                      </p:tavLst>
                                    </p:anim>
                                    <p:anim calcmode="lin" valueType="num">
                                      <p:cBhvr additive="base">
                                        <p:cTn id="13" dur="500" fill="hold"/>
                                        <p:tgtEl>
                                          <p:spTgt spid="21300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13013"/>
                                        </p:tgtEl>
                                        <p:attrNameLst>
                                          <p:attrName>style.visibility</p:attrName>
                                        </p:attrNameLst>
                                      </p:cBhvr>
                                      <p:to>
                                        <p:strVal val="visible"/>
                                      </p:to>
                                    </p:set>
                                    <p:anim calcmode="lin" valueType="num">
                                      <p:cBhvr additive="base">
                                        <p:cTn id="17" dur="500" fill="hold"/>
                                        <p:tgtEl>
                                          <p:spTgt spid="213013"/>
                                        </p:tgtEl>
                                        <p:attrNameLst>
                                          <p:attrName>ppt_x</p:attrName>
                                        </p:attrNameLst>
                                      </p:cBhvr>
                                      <p:tavLst>
                                        <p:tav tm="0">
                                          <p:val>
                                            <p:strVal val="#ppt_x"/>
                                          </p:val>
                                        </p:tav>
                                        <p:tav tm="100000">
                                          <p:val>
                                            <p:strVal val="#ppt_x"/>
                                          </p:val>
                                        </p:tav>
                                      </p:tavLst>
                                    </p:anim>
                                    <p:anim calcmode="lin" valueType="num">
                                      <p:cBhvr additive="base">
                                        <p:cTn id="18" dur="500" fill="hold"/>
                                        <p:tgtEl>
                                          <p:spTgt spid="2130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7" presetClass="entr" presetSubtype="0" fill="hold" nodeType="afterEffect">
                                  <p:stCondLst>
                                    <p:cond delay="0"/>
                                  </p:stCondLst>
                                  <p:iterate type="lt">
                                    <p:tmPct val="50000"/>
                                  </p:iterate>
                                  <p:childTnLst>
                                    <p:set>
                                      <p:cBhvr>
                                        <p:cTn id="21" dur="1" fill="hold">
                                          <p:stCondLst>
                                            <p:cond delay="0"/>
                                          </p:stCondLst>
                                        </p:cTn>
                                        <p:tgtEl>
                                          <p:spTgt spid="213025">
                                            <p:txEl>
                                              <p:charRg st="0" end="18"/>
                                            </p:txEl>
                                          </p:spTgt>
                                        </p:tgtEl>
                                        <p:attrNameLst>
                                          <p:attrName>style.visibility</p:attrName>
                                        </p:attrNameLst>
                                      </p:cBhvr>
                                      <p:to>
                                        <p:strVal val="visible"/>
                                      </p:to>
                                    </p:set>
                                    <p:anim calcmode="discrete" valueType="clr">
                                      <p:cBhvr override="childStyle">
                                        <p:cTn id="22" dur="80"/>
                                        <p:tgtEl>
                                          <p:spTgt spid="213025">
                                            <p:txEl>
                                              <p:charRg st="0" end="1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13025">
                                            <p:txEl>
                                              <p:charRg st="0" end="18"/>
                                            </p:txEl>
                                          </p:spTgt>
                                        </p:tgtEl>
                                        <p:attrNameLst>
                                          <p:attrName>fillcolor</p:attrName>
                                        </p:attrNameLst>
                                      </p:cBhvr>
                                      <p:tavLst>
                                        <p:tav tm="0">
                                          <p:val>
                                            <p:clrVal>
                                              <a:schemeClr val="accent2"/>
                                            </p:clrVal>
                                          </p:val>
                                        </p:tav>
                                        <p:tav tm="50000">
                                          <p:val>
                                            <p:clrVal>
                                              <a:schemeClr val="hlink"/>
                                            </p:clrVal>
                                          </p:val>
                                        </p:tav>
                                      </p:tavLst>
                                    </p:anim>
                                    <p:set>
                                      <p:cBhvr>
                                        <p:cTn id="24" dur="80"/>
                                        <p:tgtEl>
                                          <p:spTgt spid="213025">
                                            <p:txEl>
                                              <p:charRg st="0" end="18"/>
                                            </p:txEl>
                                          </p:spTgt>
                                        </p:tgtEl>
                                        <p:attrNameLst>
                                          <p:attrName>fill.type</p:attrName>
                                        </p:attrNameLst>
                                      </p:cBhvr>
                                      <p:to>
                                        <p:strVal val="solid"/>
                                      </p:to>
                                    </p:set>
                                  </p:childTnLst>
                                </p:cTn>
                              </p:par>
                            </p:childTnLst>
                          </p:cTn>
                        </p:par>
                        <p:par>
                          <p:cTn id="25" fill="hold">
                            <p:stCondLst>
                              <p:cond delay="222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213025">
                                            <p:txEl>
                                              <p:charRg st="18" end="32"/>
                                            </p:txEl>
                                          </p:spTgt>
                                        </p:tgtEl>
                                        <p:attrNameLst>
                                          <p:attrName>style.visibility</p:attrName>
                                        </p:attrNameLst>
                                      </p:cBhvr>
                                      <p:to>
                                        <p:strVal val="visible"/>
                                      </p:to>
                                    </p:set>
                                    <p:anim calcmode="discrete" valueType="clr">
                                      <p:cBhvr override="childStyle">
                                        <p:cTn id="28" dur="80"/>
                                        <p:tgtEl>
                                          <p:spTgt spid="213025">
                                            <p:txEl>
                                              <p:charRg st="18" end="3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13025">
                                            <p:txEl>
                                              <p:charRg st="18" end="32"/>
                                            </p:txEl>
                                          </p:spTgt>
                                        </p:tgtEl>
                                        <p:attrNameLst>
                                          <p:attrName>fillcolor</p:attrName>
                                        </p:attrNameLst>
                                      </p:cBhvr>
                                      <p:tavLst>
                                        <p:tav tm="0">
                                          <p:val>
                                            <p:clrVal>
                                              <a:schemeClr val="accent2"/>
                                            </p:clrVal>
                                          </p:val>
                                        </p:tav>
                                        <p:tav tm="50000">
                                          <p:val>
                                            <p:clrVal>
                                              <a:schemeClr val="hlink"/>
                                            </p:clrVal>
                                          </p:val>
                                        </p:tav>
                                      </p:tavLst>
                                    </p:anim>
                                    <p:set>
                                      <p:cBhvr>
                                        <p:cTn id="30" dur="80"/>
                                        <p:tgtEl>
                                          <p:spTgt spid="213025">
                                            <p:txEl>
                                              <p:charRg st="18" end="32"/>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13026">
                                            <p:txEl>
                                              <p:charRg st="0" end="10"/>
                                            </p:txEl>
                                          </p:spTgt>
                                        </p:tgtEl>
                                        <p:attrNameLst>
                                          <p:attrName>style.visibility</p:attrName>
                                        </p:attrNameLst>
                                      </p:cBhvr>
                                      <p:to>
                                        <p:strVal val="visible"/>
                                      </p:to>
                                    </p:set>
                                    <p:animEffect transition="in" filter="blinds(horizontal)">
                                      <p:cBhvr>
                                        <p:cTn id="35" dur="500"/>
                                        <p:tgtEl>
                                          <p:spTgt spid="213026">
                                            <p:txEl>
                                              <p:charRg st="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13026">
                                            <p:txEl>
                                              <p:charRg st="10" end="19"/>
                                            </p:txEl>
                                          </p:spTgt>
                                        </p:tgtEl>
                                        <p:attrNameLst>
                                          <p:attrName>style.visibility</p:attrName>
                                        </p:attrNameLst>
                                      </p:cBhvr>
                                      <p:to>
                                        <p:strVal val="visible"/>
                                      </p:to>
                                    </p:set>
                                    <p:animEffect transition="in" filter="blinds(horizontal)">
                                      <p:cBhvr>
                                        <p:cTn id="40" dur="500"/>
                                        <p:tgtEl>
                                          <p:spTgt spid="213026">
                                            <p:txEl>
                                              <p:charRg st="10" end="1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13026">
                                            <p:txEl>
                                              <p:charRg st="19" end="31"/>
                                            </p:txEl>
                                          </p:spTgt>
                                        </p:tgtEl>
                                        <p:attrNameLst>
                                          <p:attrName>style.visibility</p:attrName>
                                        </p:attrNameLst>
                                      </p:cBhvr>
                                      <p:to>
                                        <p:strVal val="visible"/>
                                      </p:to>
                                    </p:set>
                                    <p:animEffect transition="in" filter="blinds(horizontal)">
                                      <p:cBhvr>
                                        <p:cTn id="45" dur="500"/>
                                        <p:tgtEl>
                                          <p:spTgt spid="213026">
                                            <p:txEl>
                                              <p:charRg st="19" end="3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13027">
                                            <p:txEl>
                                              <p:charRg st="0" end="11"/>
                                            </p:txEl>
                                          </p:spTgt>
                                        </p:tgtEl>
                                        <p:attrNameLst>
                                          <p:attrName>style.visibility</p:attrName>
                                        </p:attrNameLst>
                                      </p:cBhvr>
                                      <p:to>
                                        <p:strVal val="visible"/>
                                      </p:to>
                                    </p:set>
                                    <p:anim calcmode="lin" valueType="num">
                                      <p:cBhvr additive="base">
                                        <p:cTn id="50" dur="500" fill="hold"/>
                                        <p:tgtEl>
                                          <p:spTgt spid="213027">
                                            <p:txEl>
                                              <p:charRg st="0"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13027">
                                            <p:txEl>
                                              <p:charRg st="0" end="11"/>
                                            </p:txEl>
                                          </p:spTgt>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3" presetClass="entr" presetSubtype="10" fill="hold" grpId="0" nodeType="afterEffect">
                                  <p:stCondLst>
                                    <p:cond delay="0"/>
                                  </p:stCondLst>
                                  <p:childTnLst>
                                    <p:set>
                                      <p:cBhvr>
                                        <p:cTn id="54" dur="1" fill="hold">
                                          <p:stCondLst>
                                            <p:cond delay="0"/>
                                          </p:stCondLst>
                                        </p:cTn>
                                        <p:tgtEl>
                                          <p:spTgt spid="18448"/>
                                        </p:tgtEl>
                                        <p:attrNameLst>
                                          <p:attrName>style.visibility</p:attrName>
                                        </p:attrNameLst>
                                      </p:cBhvr>
                                      <p:to>
                                        <p:strVal val="visible"/>
                                      </p:to>
                                    </p:set>
                                    <p:animEffect transition="in" filter="blinds(horizontal)">
                                      <p:cBhvr>
                                        <p:cTn id="55" dur="500"/>
                                        <p:tgtEl>
                                          <p:spTgt spid="18448"/>
                                        </p:tgtEl>
                                      </p:cBhvr>
                                    </p:animEffec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213029">
                                            <p:txEl>
                                              <p:charRg st="0" end="11"/>
                                            </p:txEl>
                                          </p:spTgt>
                                        </p:tgtEl>
                                        <p:attrNameLst>
                                          <p:attrName>style.visibility</p:attrName>
                                        </p:attrNameLst>
                                      </p:cBhvr>
                                      <p:to>
                                        <p:strVal val="visible"/>
                                      </p:to>
                                    </p:set>
                                    <p:anim calcmode="discrete" valueType="clr">
                                      <p:cBhvr override="childStyle">
                                        <p:cTn id="60" dur="80"/>
                                        <p:tgtEl>
                                          <p:spTgt spid="213029">
                                            <p:txEl>
                                              <p:charRg st="0"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213029">
                                            <p:txEl>
                                              <p:charRg st="0" end="11"/>
                                            </p:txEl>
                                          </p:spTgt>
                                        </p:tgtEl>
                                        <p:attrNameLst>
                                          <p:attrName>fillcolor</p:attrName>
                                        </p:attrNameLst>
                                      </p:cBhvr>
                                      <p:tavLst>
                                        <p:tav tm="0">
                                          <p:val>
                                            <p:clrVal>
                                              <a:schemeClr val="accent2"/>
                                            </p:clrVal>
                                          </p:val>
                                        </p:tav>
                                        <p:tav tm="50000">
                                          <p:val>
                                            <p:clrVal>
                                              <a:schemeClr val="hlink"/>
                                            </p:clrVal>
                                          </p:val>
                                        </p:tav>
                                      </p:tavLst>
                                    </p:anim>
                                    <p:set>
                                      <p:cBhvr>
                                        <p:cTn id="62" dur="80"/>
                                        <p:tgtEl>
                                          <p:spTgt spid="213029">
                                            <p:txEl>
                                              <p:charRg st="0"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89" name="Group 2"/>
          <p:cNvGrpSpPr/>
          <p:nvPr/>
        </p:nvGrpSpPr>
        <p:grpSpPr>
          <a:xfrm>
            <a:off x="1524000" y="697230"/>
            <a:ext cx="9046845" cy="6160770"/>
            <a:chOff x="68" y="-17"/>
            <a:chExt cx="5760" cy="4320"/>
          </a:xfrm>
        </p:grpSpPr>
        <p:pic>
          <p:nvPicPr>
            <p:cNvPr id="12290" name="Picture 3" descr="新航路"/>
            <p:cNvPicPr>
              <a:picLocks noChangeAspect="1"/>
            </p:cNvPicPr>
            <p:nvPr/>
          </p:nvPicPr>
          <p:blipFill>
            <a:blip r:embed="rId1"/>
            <a:stretch>
              <a:fillRect/>
            </a:stretch>
          </p:blipFill>
          <p:spPr>
            <a:xfrm>
              <a:off x="68" y="-17"/>
              <a:ext cx="5760" cy="4320"/>
            </a:xfrm>
            <a:prstGeom prst="rect">
              <a:avLst/>
            </a:prstGeom>
            <a:noFill/>
            <a:ln w="9525">
              <a:noFill/>
            </a:ln>
          </p:spPr>
        </p:pic>
        <p:sp>
          <p:nvSpPr>
            <p:cNvPr id="12291" name="Text Box 4"/>
            <p:cNvSpPr txBox="1"/>
            <p:nvPr/>
          </p:nvSpPr>
          <p:spPr>
            <a:xfrm>
              <a:off x="2608" y="2931"/>
              <a:ext cx="862" cy="258"/>
            </a:xfrm>
            <a:prstGeom prst="rect">
              <a:avLst/>
            </a:prstGeom>
            <a:noFill/>
            <a:ln w="9525">
              <a:noFill/>
            </a:ln>
          </p:spPr>
          <p:txBody>
            <a:bodyPr anchor="t">
              <a:spAutoFit/>
            </a:bodyPr>
            <a:p>
              <a:pPr indent="0" algn="ctr">
                <a:spcBef>
                  <a:spcPct val="50000"/>
                </a:spcBef>
                <a:buFont typeface="Arial" panose="020B0604020202020204" pitchFamily="34" charset="0"/>
                <a:buNone/>
              </a:pPr>
              <a:r>
                <a:rPr lang="zh-CN" altLang="en-US" b="1">
                  <a:solidFill>
                    <a:schemeClr val="tx2"/>
                  </a:solidFill>
                  <a:latin typeface="Calibri" panose="020F0502020204030204" charset="0"/>
                  <a:ea typeface="楷体_GB2312" pitchFamily="1" charset="-122"/>
                </a:rPr>
                <a:t>好望角</a:t>
              </a:r>
              <a:endParaRPr lang="zh-CN" altLang="en-US" b="1">
                <a:solidFill>
                  <a:schemeClr val="tx2"/>
                </a:solidFill>
                <a:latin typeface="Calibri" panose="020F0502020204030204" charset="0"/>
                <a:ea typeface="楷体_GB2312" pitchFamily="1" charset="-122"/>
              </a:endParaRPr>
            </a:p>
          </p:txBody>
        </p:sp>
      </p:grpSp>
      <p:sp>
        <p:nvSpPr>
          <p:cNvPr id="60418" name="Freeform 5"/>
          <p:cNvSpPr/>
          <p:nvPr/>
        </p:nvSpPr>
        <p:spPr>
          <a:xfrm rot="400771">
            <a:off x="2855913" y="2205038"/>
            <a:ext cx="1944687" cy="1008062"/>
          </a:xfrm>
          <a:custGeom>
            <a:avLst/>
            <a:gdLst/>
            <a:ahLst/>
            <a:cxnLst>
              <a:cxn ang="0">
                <a:pos x="0" y="874812"/>
              </a:cxn>
              <a:cxn ang="0">
                <a:pos x="412211" y="903780"/>
              </a:cxn>
              <a:cxn ang="0">
                <a:pos x="510825" y="874812"/>
              </a:cxn>
              <a:cxn ang="0">
                <a:pos x="737640" y="610244"/>
              </a:cxn>
              <a:cxn ang="0">
                <a:pos x="1179435" y="332158"/>
              </a:cxn>
              <a:cxn ang="0">
                <a:pos x="1291856" y="262637"/>
              </a:cxn>
              <a:cxn ang="0">
                <a:pos x="1433862" y="139043"/>
              </a:cxn>
              <a:cxn ang="0">
                <a:pos x="1660676" y="0"/>
              </a:cxn>
              <a:cxn ang="0">
                <a:pos x="1944687" y="27036"/>
              </a:cxn>
            </a:cxnLst>
            <a:pathLst>
              <a:path w="986" h="522">
                <a:moveTo>
                  <a:pt x="0" y="453"/>
                </a:moveTo>
                <a:cubicBezTo>
                  <a:pt x="22" y="522"/>
                  <a:pt x="152" y="474"/>
                  <a:pt x="209" y="468"/>
                </a:cubicBezTo>
                <a:cubicBezTo>
                  <a:pt x="211" y="467"/>
                  <a:pt x="253" y="456"/>
                  <a:pt x="259" y="453"/>
                </a:cubicBezTo>
                <a:cubicBezTo>
                  <a:pt x="310" y="423"/>
                  <a:pt x="328" y="350"/>
                  <a:pt x="374" y="316"/>
                </a:cubicBezTo>
                <a:cubicBezTo>
                  <a:pt x="444" y="264"/>
                  <a:pt x="515" y="202"/>
                  <a:pt x="598" y="172"/>
                </a:cubicBezTo>
                <a:cubicBezTo>
                  <a:pt x="615" y="146"/>
                  <a:pt x="627" y="147"/>
                  <a:pt x="655" y="136"/>
                </a:cubicBezTo>
                <a:cubicBezTo>
                  <a:pt x="679" y="114"/>
                  <a:pt x="699" y="90"/>
                  <a:pt x="727" y="72"/>
                </a:cubicBezTo>
                <a:cubicBezTo>
                  <a:pt x="767" y="12"/>
                  <a:pt x="769" y="12"/>
                  <a:pt x="842" y="0"/>
                </a:cubicBezTo>
                <a:cubicBezTo>
                  <a:pt x="896" y="9"/>
                  <a:pt x="929" y="14"/>
                  <a:pt x="986" y="14"/>
                </a:cubicBezTo>
              </a:path>
            </a:pathLst>
          </a:custGeom>
          <a:noFill/>
          <a:ln w="57150" cap="flat" cmpd="sng">
            <a:solidFill>
              <a:srgbClr val="CC00CC"/>
            </a:solidFill>
            <a:prstDash val="solid"/>
            <a:round/>
            <a:headEnd type="none" w="med" len="med"/>
            <a:tailEnd type="none" w="med" len="med"/>
          </a:ln>
        </p:spPr>
        <p:txBody>
          <a:bodyPr/>
          <a:p>
            <a:endParaRPr lang="zh-CN" altLang="en-US"/>
          </a:p>
        </p:txBody>
      </p:sp>
      <p:sp>
        <p:nvSpPr>
          <p:cNvPr id="60419" name="Freeform 6"/>
          <p:cNvSpPr/>
          <p:nvPr/>
        </p:nvSpPr>
        <p:spPr>
          <a:xfrm>
            <a:off x="2855913" y="2276475"/>
            <a:ext cx="2447925" cy="668338"/>
          </a:xfrm>
          <a:custGeom>
            <a:avLst/>
            <a:gdLst/>
            <a:ahLst/>
            <a:cxnLst>
              <a:cxn ang="0">
                <a:pos x="2447925" y="0"/>
              </a:cxn>
              <a:cxn ang="0">
                <a:pos x="2362442" y="28268"/>
              </a:cxn>
              <a:cxn ang="0">
                <a:pos x="2321643" y="42402"/>
              </a:cxn>
              <a:cxn ang="0">
                <a:pos x="2069079" y="129225"/>
              </a:cxn>
              <a:cxn ang="0">
                <a:pos x="1762117" y="274604"/>
              </a:cxn>
              <a:cxn ang="0">
                <a:pos x="1649435" y="347293"/>
              </a:cxn>
              <a:cxn ang="0">
                <a:pos x="1482355" y="492672"/>
              </a:cxn>
              <a:cxn ang="0">
                <a:pos x="1313331" y="537093"/>
              </a:cxn>
              <a:cxn ang="0">
                <a:pos x="376903" y="522959"/>
              </a:cxn>
              <a:cxn ang="0">
                <a:pos x="0" y="668338"/>
              </a:cxn>
            </a:cxnLst>
            <a:pathLst>
              <a:path w="1260" h="331">
                <a:moveTo>
                  <a:pt x="1260" y="0"/>
                </a:moveTo>
                <a:cubicBezTo>
                  <a:pt x="1245" y="5"/>
                  <a:pt x="1231" y="9"/>
                  <a:pt x="1216" y="14"/>
                </a:cubicBezTo>
                <a:cubicBezTo>
                  <a:pt x="1209" y="16"/>
                  <a:pt x="1195" y="21"/>
                  <a:pt x="1195" y="21"/>
                </a:cubicBezTo>
                <a:cubicBezTo>
                  <a:pt x="1157" y="47"/>
                  <a:pt x="1108" y="48"/>
                  <a:pt x="1065" y="64"/>
                </a:cubicBezTo>
                <a:cubicBezTo>
                  <a:pt x="1010" y="85"/>
                  <a:pt x="960" y="111"/>
                  <a:pt x="907" y="136"/>
                </a:cubicBezTo>
                <a:cubicBezTo>
                  <a:pt x="889" y="154"/>
                  <a:pt x="869" y="156"/>
                  <a:pt x="849" y="172"/>
                </a:cubicBezTo>
                <a:cubicBezTo>
                  <a:pt x="821" y="195"/>
                  <a:pt x="797" y="229"/>
                  <a:pt x="763" y="244"/>
                </a:cubicBezTo>
                <a:cubicBezTo>
                  <a:pt x="726" y="261"/>
                  <a:pt x="715" y="260"/>
                  <a:pt x="676" y="266"/>
                </a:cubicBezTo>
                <a:cubicBezTo>
                  <a:pt x="515" y="264"/>
                  <a:pt x="355" y="259"/>
                  <a:pt x="194" y="259"/>
                </a:cubicBezTo>
                <a:cubicBezTo>
                  <a:pt x="87" y="259"/>
                  <a:pt x="0" y="224"/>
                  <a:pt x="0" y="331"/>
                </a:cubicBezTo>
              </a:path>
            </a:pathLst>
          </a:custGeom>
          <a:noFill/>
          <a:ln w="57150" cap="flat" cmpd="sng">
            <a:solidFill>
              <a:srgbClr val="CC00CC"/>
            </a:solidFill>
            <a:prstDash val="solid"/>
            <a:round/>
            <a:headEnd type="none" w="med" len="med"/>
            <a:tailEnd type="none" w="med" len="med"/>
          </a:ln>
        </p:spPr>
        <p:txBody>
          <a:bodyPr/>
          <a:p>
            <a:endParaRPr lang="zh-CN" altLang="en-US"/>
          </a:p>
        </p:txBody>
      </p:sp>
      <p:sp>
        <p:nvSpPr>
          <p:cNvPr id="60420" name="Freeform 7"/>
          <p:cNvSpPr/>
          <p:nvPr/>
        </p:nvSpPr>
        <p:spPr>
          <a:xfrm rot="280733">
            <a:off x="3287713" y="2276475"/>
            <a:ext cx="1793875" cy="3382963"/>
          </a:xfrm>
          <a:custGeom>
            <a:avLst/>
            <a:gdLst/>
            <a:ahLst/>
            <a:cxnLst>
              <a:cxn ang="0">
                <a:pos x="1793875" y="0"/>
              </a:cxn>
              <a:cxn ang="0">
                <a:pos x="1725613" y="33338"/>
              </a:cxn>
              <a:cxn ang="0">
                <a:pos x="1714500" y="68263"/>
              </a:cxn>
              <a:cxn ang="0">
                <a:pos x="1690688" y="90488"/>
              </a:cxn>
              <a:cxn ang="0">
                <a:pos x="1611313" y="217488"/>
              </a:cxn>
              <a:cxn ang="0">
                <a:pos x="1530350" y="342900"/>
              </a:cxn>
              <a:cxn ang="0">
                <a:pos x="1473200" y="446088"/>
              </a:cxn>
              <a:cxn ang="0">
                <a:pos x="1416050" y="525463"/>
              </a:cxn>
              <a:cxn ang="0">
                <a:pos x="1301750" y="696913"/>
              </a:cxn>
              <a:cxn ang="0">
                <a:pos x="1187450" y="1062038"/>
              </a:cxn>
              <a:cxn ang="0">
                <a:pos x="1119188" y="1257300"/>
              </a:cxn>
              <a:cxn ang="0">
                <a:pos x="1004888" y="1668463"/>
              </a:cxn>
              <a:cxn ang="0">
                <a:pos x="982663" y="1771650"/>
              </a:cxn>
              <a:cxn ang="0">
                <a:pos x="958850" y="1839913"/>
              </a:cxn>
              <a:cxn ang="0">
                <a:pos x="868363" y="2114550"/>
              </a:cxn>
              <a:cxn ang="0">
                <a:pos x="811213" y="2205038"/>
              </a:cxn>
              <a:cxn ang="0">
                <a:pos x="776288" y="2274888"/>
              </a:cxn>
              <a:cxn ang="0">
                <a:pos x="730250" y="2376488"/>
              </a:cxn>
              <a:cxn ang="0">
                <a:pos x="650875" y="2514600"/>
              </a:cxn>
              <a:cxn ang="0">
                <a:pos x="628650" y="2582863"/>
              </a:cxn>
              <a:cxn ang="0">
                <a:pos x="582613" y="2640013"/>
              </a:cxn>
              <a:cxn ang="0">
                <a:pos x="387350" y="2925763"/>
              </a:cxn>
              <a:cxn ang="0">
                <a:pos x="250825" y="3108325"/>
              </a:cxn>
              <a:cxn ang="0">
                <a:pos x="182563" y="3154363"/>
              </a:cxn>
              <a:cxn ang="0">
                <a:pos x="114300" y="3233738"/>
              </a:cxn>
              <a:cxn ang="0">
                <a:pos x="79375" y="3303588"/>
              </a:cxn>
              <a:cxn ang="0">
                <a:pos x="44450" y="3314700"/>
              </a:cxn>
              <a:cxn ang="0">
                <a:pos x="0" y="3382963"/>
              </a:cxn>
            </a:cxnLst>
            <a:pathLst>
              <a:path w="1130" h="2131">
                <a:moveTo>
                  <a:pt x="1130" y="0"/>
                </a:moveTo>
                <a:cubicBezTo>
                  <a:pt x="1116" y="4"/>
                  <a:pt x="1097" y="8"/>
                  <a:pt x="1087" y="21"/>
                </a:cubicBezTo>
                <a:cubicBezTo>
                  <a:pt x="1082" y="27"/>
                  <a:pt x="1084" y="36"/>
                  <a:pt x="1080" y="43"/>
                </a:cubicBezTo>
                <a:cubicBezTo>
                  <a:pt x="1076" y="49"/>
                  <a:pt x="1070" y="52"/>
                  <a:pt x="1065" y="57"/>
                </a:cubicBezTo>
                <a:cubicBezTo>
                  <a:pt x="1054" y="91"/>
                  <a:pt x="1030" y="106"/>
                  <a:pt x="1015" y="137"/>
                </a:cubicBezTo>
                <a:cubicBezTo>
                  <a:pt x="1001" y="165"/>
                  <a:pt x="987" y="193"/>
                  <a:pt x="964" y="216"/>
                </a:cubicBezTo>
                <a:cubicBezTo>
                  <a:pt x="955" y="242"/>
                  <a:pt x="947" y="262"/>
                  <a:pt x="928" y="281"/>
                </a:cubicBezTo>
                <a:cubicBezTo>
                  <a:pt x="919" y="307"/>
                  <a:pt x="907" y="311"/>
                  <a:pt x="892" y="331"/>
                </a:cubicBezTo>
                <a:cubicBezTo>
                  <a:pt x="865" y="367"/>
                  <a:pt x="854" y="408"/>
                  <a:pt x="820" y="439"/>
                </a:cubicBezTo>
                <a:cubicBezTo>
                  <a:pt x="795" y="515"/>
                  <a:pt x="771" y="592"/>
                  <a:pt x="748" y="669"/>
                </a:cubicBezTo>
                <a:cubicBezTo>
                  <a:pt x="735" y="712"/>
                  <a:pt x="725" y="752"/>
                  <a:pt x="705" y="792"/>
                </a:cubicBezTo>
                <a:cubicBezTo>
                  <a:pt x="684" y="880"/>
                  <a:pt x="650" y="962"/>
                  <a:pt x="633" y="1051"/>
                </a:cubicBezTo>
                <a:cubicBezTo>
                  <a:pt x="630" y="1067"/>
                  <a:pt x="624" y="1099"/>
                  <a:pt x="619" y="1116"/>
                </a:cubicBezTo>
                <a:cubicBezTo>
                  <a:pt x="615" y="1131"/>
                  <a:pt x="604" y="1159"/>
                  <a:pt x="604" y="1159"/>
                </a:cubicBezTo>
                <a:cubicBezTo>
                  <a:pt x="597" y="1212"/>
                  <a:pt x="586" y="1291"/>
                  <a:pt x="547" y="1332"/>
                </a:cubicBezTo>
                <a:cubicBezTo>
                  <a:pt x="529" y="1383"/>
                  <a:pt x="545" y="1367"/>
                  <a:pt x="511" y="1389"/>
                </a:cubicBezTo>
                <a:cubicBezTo>
                  <a:pt x="487" y="1465"/>
                  <a:pt x="525" y="1352"/>
                  <a:pt x="489" y="1433"/>
                </a:cubicBezTo>
                <a:cubicBezTo>
                  <a:pt x="456" y="1507"/>
                  <a:pt x="493" y="1451"/>
                  <a:pt x="460" y="1497"/>
                </a:cubicBezTo>
                <a:cubicBezTo>
                  <a:pt x="449" y="1531"/>
                  <a:pt x="424" y="1552"/>
                  <a:pt x="410" y="1584"/>
                </a:cubicBezTo>
                <a:cubicBezTo>
                  <a:pt x="404" y="1598"/>
                  <a:pt x="401" y="1613"/>
                  <a:pt x="396" y="1627"/>
                </a:cubicBezTo>
                <a:cubicBezTo>
                  <a:pt x="391" y="1642"/>
                  <a:pt x="374" y="1649"/>
                  <a:pt x="367" y="1663"/>
                </a:cubicBezTo>
                <a:cubicBezTo>
                  <a:pt x="337" y="1726"/>
                  <a:pt x="287" y="1786"/>
                  <a:pt x="244" y="1843"/>
                </a:cubicBezTo>
                <a:cubicBezTo>
                  <a:pt x="218" y="1877"/>
                  <a:pt x="190" y="1930"/>
                  <a:pt x="158" y="1958"/>
                </a:cubicBezTo>
                <a:cubicBezTo>
                  <a:pt x="145" y="1969"/>
                  <a:pt x="128" y="1975"/>
                  <a:pt x="115" y="1987"/>
                </a:cubicBezTo>
                <a:cubicBezTo>
                  <a:pt x="99" y="2002"/>
                  <a:pt x="82" y="2017"/>
                  <a:pt x="72" y="2037"/>
                </a:cubicBezTo>
                <a:cubicBezTo>
                  <a:pt x="64" y="2052"/>
                  <a:pt x="65" y="2069"/>
                  <a:pt x="50" y="2081"/>
                </a:cubicBezTo>
                <a:cubicBezTo>
                  <a:pt x="44" y="2086"/>
                  <a:pt x="35" y="2086"/>
                  <a:pt x="28" y="2088"/>
                </a:cubicBezTo>
                <a:cubicBezTo>
                  <a:pt x="21" y="2108"/>
                  <a:pt x="15" y="2116"/>
                  <a:pt x="0" y="2131"/>
                </a:cubicBezTo>
              </a:path>
            </a:pathLst>
          </a:custGeom>
          <a:noFill/>
          <a:ln w="57150" cap="flat" cmpd="sng">
            <a:solidFill>
              <a:srgbClr val="FF0066"/>
            </a:solidFill>
            <a:prstDash val="dash"/>
            <a:round/>
            <a:headEnd type="none" w="med" len="med"/>
            <a:tailEnd type="none" w="med" len="med"/>
          </a:ln>
        </p:spPr>
        <p:txBody>
          <a:bodyPr/>
          <a:p>
            <a:endParaRPr lang="zh-CN" altLang="en-US"/>
          </a:p>
        </p:txBody>
      </p:sp>
      <p:sp>
        <p:nvSpPr>
          <p:cNvPr id="60421" name="未知"/>
          <p:cNvSpPr/>
          <p:nvPr/>
        </p:nvSpPr>
        <p:spPr>
          <a:xfrm>
            <a:off x="1470343" y="4381500"/>
            <a:ext cx="1581150" cy="1258888"/>
          </a:xfrm>
          <a:custGeom>
            <a:avLst/>
            <a:gdLst/>
            <a:ahLst/>
            <a:cxnLst>
              <a:cxn ang="0">
                <a:pos x="1581151" y="1234799"/>
              </a:cxn>
              <a:cxn ang="0">
                <a:pos x="1383507" y="1234799"/>
              </a:cxn>
              <a:cxn ang="0">
                <a:pos x="1401475" y="1149966"/>
              </a:cxn>
              <a:cxn ang="0">
                <a:pos x="1383507" y="980299"/>
              </a:cxn>
              <a:cxn ang="0">
                <a:pos x="1257734" y="772928"/>
              </a:cxn>
              <a:cxn ang="0">
                <a:pos x="1221799" y="527853"/>
              </a:cxn>
              <a:cxn ang="0">
                <a:pos x="1060090" y="386464"/>
              </a:cxn>
              <a:cxn ang="0">
                <a:pos x="970252" y="301630"/>
              </a:cxn>
              <a:cxn ang="0">
                <a:pos x="790576" y="169667"/>
              </a:cxn>
              <a:cxn ang="0">
                <a:pos x="287482" y="47130"/>
              </a:cxn>
              <a:cxn ang="0">
                <a:pos x="53903" y="9426"/>
              </a:cxn>
              <a:cxn ang="0">
                <a:pos x="0" y="0"/>
              </a:cxn>
            </a:cxnLst>
            <a:pathLst>
              <a:path w="792" h="1202">
                <a:moveTo>
                  <a:pt x="792" y="1179"/>
                </a:moveTo>
                <a:cubicBezTo>
                  <a:pt x="777" y="1182"/>
                  <a:pt x="705" y="1202"/>
                  <a:pt x="693" y="1179"/>
                </a:cubicBezTo>
                <a:cubicBezTo>
                  <a:pt x="681" y="1155"/>
                  <a:pt x="699" y="1125"/>
                  <a:pt x="702" y="1098"/>
                </a:cubicBezTo>
                <a:cubicBezTo>
                  <a:pt x="699" y="1044"/>
                  <a:pt x="700" y="990"/>
                  <a:pt x="693" y="936"/>
                </a:cubicBezTo>
                <a:cubicBezTo>
                  <a:pt x="686" y="883"/>
                  <a:pt x="648" y="793"/>
                  <a:pt x="630" y="738"/>
                </a:cubicBezTo>
                <a:cubicBezTo>
                  <a:pt x="625" y="643"/>
                  <a:pt x="632" y="584"/>
                  <a:pt x="612" y="504"/>
                </a:cubicBezTo>
                <a:cubicBezTo>
                  <a:pt x="599" y="451"/>
                  <a:pt x="548" y="419"/>
                  <a:pt x="531" y="369"/>
                </a:cubicBezTo>
                <a:cubicBezTo>
                  <a:pt x="502" y="283"/>
                  <a:pt x="531" y="342"/>
                  <a:pt x="486" y="288"/>
                </a:cubicBezTo>
                <a:cubicBezTo>
                  <a:pt x="451" y="246"/>
                  <a:pt x="445" y="195"/>
                  <a:pt x="396" y="162"/>
                </a:cubicBezTo>
                <a:cubicBezTo>
                  <a:pt x="346" y="88"/>
                  <a:pt x="226" y="72"/>
                  <a:pt x="144" y="45"/>
                </a:cubicBezTo>
                <a:cubicBezTo>
                  <a:pt x="105" y="32"/>
                  <a:pt x="66" y="22"/>
                  <a:pt x="27" y="9"/>
                </a:cubicBezTo>
                <a:cubicBezTo>
                  <a:pt x="18" y="6"/>
                  <a:pt x="0" y="0"/>
                  <a:pt x="0" y="0"/>
                </a:cubicBezTo>
              </a:path>
            </a:pathLst>
          </a:custGeom>
          <a:noFill/>
          <a:ln w="57150" cap="flat" cmpd="sng">
            <a:solidFill>
              <a:srgbClr val="FF0066"/>
            </a:solidFill>
            <a:prstDash val="dash"/>
            <a:round/>
            <a:headEnd type="none" w="med" len="med"/>
            <a:tailEnd type="none" w="med" len="med"/>
          </a:ln>
        </p:spPr>
        <p:txBody>
          <a:bodyPr/>
          <a:p>
            <a:endParaRPr lang="zh-CN" altLang="en-US"/>
          </a:p>
        </p:txBody>
      </p:sp>
      <p:sp>
        <p:nvSpPr>
          <p:cNvPr id="60422" name="未知"/>
          <p:cNvSpPr/>
          <p:nvPr/>
        </p:nvSpPr>
        <p:spPr>
          <a:xfrm>
            <a:off x="4800600" y="2205355"/>
            <a:ext cx="7374255" cy="2908300"/>
          </a:xfrm>
          <a:custGeom>
            <a:avLst/>
            <a:gdLst/>
            <a:ahLst/>
            <a:cxnLst>
              <a:cxn ang="0">
                <a:pos x="7561263" y="1851149"/>
              </a:cxn>
              <a:cxn ang="0">
                <a:pos x="7223707" y="1701424"/>
              </a:cxn>
              <a:cxn ang="0">
                <a:pos x="6970539" y="1619755"/>
              </a:cxn>
              <a:cxn ang="0">
                <a:pos x="6616105" y="1470030"/>
              </a:cxn>
              <a:cxn ang="0">
                <a:pos x="6362938" y="1374750"/>
              </a:cxn>
              <a:cxn ang="0">
                <a:pos x="6160404" y="1279471"/>
              </a:cxn>
              <a:cxn ang="0">
                <a:pos x="5805970" y="1129745"/>
              </a:cxn>
              <a:cxn ang="0">
                <a:pos x="5704703" y="1102522"/>
              </a:cxn>
              <a:cxn ang="0">
                <a:pos x="5502169" y="1020854"/>
              </a:cxn>
              <a:cxn ang="0">
                <a:pos x="5451536" y="993631"/>
              </a:cxn>
              <a:cxn ang="0">
                <a:pos x="5316513" y="980020"/>
              </a:cxn>
              <a:cxn ang="0">
                <a:pos x="4978957" y="993631"/>
              </a:cxn>
              <a:cxn ang="0">
                <a:pos x="4455744" y="1061688"/>
              </a:cxn>
              <a:cxn ang="0">
                <a:pos x="4607645" y="1156968"/>
              </a:cxn>
              <a:cxn ang="0">
                <a:pos x="4658278" y="1184191"/>
              </a:cxn>
              <a:cxn ang="0">
                <a:pos x="4776423" y="1293082"/>
              </a:cxn>
              <a:cxn ang="0">
                <a:pos x="4557011" y="1646978"/>
              </a:cxn>
              <a:cxn ang="0">
                <a:pos x="4472622" y="1715035"/>
              </a:cxn>
              <a:cxn ang="0">
                <a:pos x="4388233" y="1783092"/>
              </a:cxn>
              <a:cxn ang="0">
                <a:pos x="4354477" y="1823926"/>
              </a:cxn>
              <a:cxn ang="0">
                <a:pos x="4303844" y="1851149"/>
              </a:cxn>
              <a:cxn ang="0">
                <a:pos x="4286966" y="1891983"/>
              </a:cxn>
              <a:cxn ang="0">
                <a:pos x="4151944" y="2000874"/>
              </a:cxn>
              <a:cxn ang="0">
                <a:pos x="4118188" y="2041708"/>
              </a:cxn>
              <a:cxn ang="0">
                <a:pos x="4067554" y="2068931"/>
              </a:cxn>
              <a:cxn ang="0">
                <a:pos x="3949410" y="2177822"/>
              </a:cxn>
              <a:cxn ang="0">
                <a:pos x="3865021" y="2245879"/>
              </a:cxn>
              <a:cxn ang="0">
                <a:pos x="3831265" y="2286713"/>
              </a:cxn>
              <a:cxn ang="0">
                <a:pos x="3729998" y="2341159"/>
              </a:cxn>
              <a:cxn ang="0">
                <a:pos x="3594975" y="2436439"/>
              </a:cxn>
              <a:cxn ang="0">
                <a:pos x="3544342" y="2463661"/>
              </a:cxn>
              <a:cxn ang="0">
                <a:pos x="3308053" y="2572552"/>
              </a:cxn>
              <a:cxn ang="0">
                <a:pos x="2919863" y="2640609"/>
              </a:cxn>
              <a:cxn ang="0">
                <a:pos x="2616062" y="2667832"/>
              </a:cxn>
              <a:cxn ang="0">
                <a:pos x="1586515" y="2681444"/>
              </a:cxn>
              <a:cxn ang="0">
                <a:pos x="1502126" y="2831169"/>
              </a:cxn>
              <a:cxn ang="0">
                <a:pos x="1417737" y="2844780"/>
              </a:cxn>
              <a:cxn ang="0">
                <a:pos x="1147692" y="2749500"/>
              </a:cxn>
              <a:cxn ang="0">
                <a:pos x="1113936" y="2626998"/>
              </a:cxn>
              <a:cxn ang="0">
                <a:pos x="945158" y="2232268"/>
              </a:cxn>
              <a:cxn ang="0">
                <a:pos x="860769" y="2150599"/>
              </a:cxn>
              <a:cxn ang="0">
                <a:pos x="843891" y="2109765"/>
              </a:cxn>
              <a:cxn ang="0">
                <a:pos x="708868" y="1891983"/>
              </a:cxn>
              <a:cxn ang="0">
                <a:pos x="590724" y="1728646"/>
              </a:cxn>
              <a:cxn ang="0">
                <a:pos x="540090" y="1606144"/>
              </a:cxn>
              <a:cxn ang="0">
                <a:pos x="438823" y="1442807"/>
              </a:cxn>
              <a:cxn ang="0">
                <a:pos x="337556" y="1238636"/>
              </a:cxn>
              <a:cxn ang="0">
                <a:pos x="101267" y="952797"/>
              </a:cxn>
              <a:cxn ang="0">
                <a:pos x="16878" y="789461"/>
              </a:cxn>
              <a:cxn ang="0">
                <a:pos x="0" y="748626"/>
              </a:cxn>
              <a:cxn ang="0">
                <a:pos x="151900" y="367507"/>
              </a:cxn>
              <a:cxn ang="0">
                <a:pos x="286923" y="217782"/>
              </a:cxn>
              <a:cxn ang="0">
                <a:pos x="455701" y="0"/>
              </a:cxn>
            </a:cxnLst>
            <a:pathLst>
              <a:path w="4032" h="1923">
                <a:moveTo>
                  <a:pt x="4032" y="1224"/>
                </a:moveTo>
                <a:cubicBezTo>
                  <a:pt x="3963" y="1210"/>
                  <a:pt x="3910" y="1164"/>
                  <a:pt x="3852" y="1125"/>
                </a:cubicBezTo>
                <a:cubicBezTo>
                  <a:pt x="3815" y="1100"/>
                  <a:pt x="3754" y="1096"/>
                  <a:pt x="3717" y="1071"/>
                </a:cubicBezTo>
                <a:cubicBezTo>
                  <a:pt x="3656" y="1030"/>
                  <a:pt x="3593" y="1004"/>
                  <a:pt x="3528" y="972"/>
                </a:cubicBezTo>
                <a:cubicBezTo>
                  <a:pt x="3482" y="949"/>
                  <a:pt x="3443" y="926"/>
                  <a:pt x="3393" y="909"/>
                </a:cubicBezTo>
                <a:cubicBezTo>
                  <a:pt x="3365" y="900"/>
                  <a:pt x="3314" y="861"/>
                  <a:pt x="3285" y="846"/>
                </a:cubicBezTo>
                <a:cubicBezTo>
                  <a:pt x="3222" y="814"/>
                  <a:pt x="3161" y="776"/>
                  <a:pt x="3096" y="747"/>
                </a:cubicBezTo>
                <a:cubicBezTo>
                  <a:pt x="3079" y="739"/>
                  <a:pt x="3058" y="740"/>
                  <a:pt x="3042" y="729"/>
                </a:cubicBezTo>
                <a:cubicBezTo>
                  <a:pt x="3008" y="706"/>
                  <a:pt x="2970" y="693"/>
                  <a:pt x="2934" y="675"/>
                </a:cubicBezTo>
                <a:cubicBezTo>
                  <a:pt x="2924" y="670"/>
                  <a:pt x="2917" y="660"/>
                  <a:pt x="2907" y="657"/>
                </a:cubicBezTo>
                <a:cubicBezTo>
                  <a:pt x="2884" y="651"/>
                  <a:pt x="2859" y="651"/>
                  <a:pt x="2835" y="648"/>
                </a:cubicBezTo>
                <a:cubicBezTo>
                  <a:pt x="2775" y="651"/>
                  <a:pt x="2715" y="652"/>
                  <a:pt x="2655" y="657"/>
                </a:cubicBezTo>
                <a:cubicBezTo>
                  <a:pt x="2563" y="665"/>
                  <a:pt x="2470" y="694"/>
                  <a:pt x="2376" y="702"/>
                </a:cubicBezTo>
                <a:cubicBezTo>
                  <a:pt x="2418" y="744"/>
                  <a:pt x="2392" y="722"/>
                  <a:pt x="2457" y="765"/>
                </a:cubicBezTo>
                <a:cubicBezTo>
                  <a:pt x="2466" y="771"/>
                  <a:pt x="2484" y="783"/>
                  <a:pt x="2484" y="783"/>
                </a:cubicBezTo>
                <a:cubicBezTo>
                  <a:pt x="2504" y="812"/>
                  <a:pt x="2527" y="826"/>
                  <a:pt x="2547" y="855"/>
                </a:cubicBezTo>
                <a:cubicBezTo>
                  <a:pt x="2537" y="944"/>
                  <a:pt x="2509" y="1036"/>
                  <a:pt x="2430" y="1089"/>
                </a:cubicBezTo>
                <a:cubicBezTo>
                  <a:pt x="2382" y="1161"/>
                  <a:pt x="2445" y="1074"/>
                  <a:pt x="2385" y="1134"/>
                </a:cubicBezTo>
                <a:cubicBezTo>
                  <a:pt x="2325" y="1194"/>
                  <a:pt x="2412" y="1131"/>
                  <a:pt x="2340" y="1179"/>
                </a:cubicBezTo>
                <a:cubicBezTo>
                  <a:pt x="2334" y="1188"/>
                  <a:pt x="2330" y="1198"/>
                  <a:pt x="2322" y="1206"/>
                </a:cubicBezTo>
                <a:cubicBezTo>
                  <a:pt x="2314" y="1214"/>
                  <a:pt x="2302" y="1216"/>
                  <a:pt x="2295" y="1224"/>
                </a:cubicBezTo>
                <a:cubicBezTo>
                  <a:pt x="2289" y="1231"/>
                  <a:pt x="2291" y="1243"/>
                  <a:pt x="2286" y="1251"/>
                </a:cubicBezTo>
                <a:cubicBezTo>
                  <a:pt x="2268" y="1277"/>
                  <a:pt x="2240" y="1306"/>
                  <a:pt x="2214" y="1323"/>
                </a:cubicBezTo>
                <a:cubicBezTo>
                  <a:pt x="2208" y="1332"/>
                  <a:pt x="2204" y="1342"/>
                  <a:pt x="2196" y="1350"/>
                </a:cubicBezTo>
                <a:cubicBezTo>
                  <a:pt x="2188" y="1358"/>
                  <a:pt x="2176" y="1360"/>
                  <a:pt x="2169" y="1368"/>
                </a:cubicBezTo>
                <a:cubicBezTo>
                  <a:pt x="2095" y="1452"/>
                  <a:pt x="2167" y="1399"/>
                  <a:pt x="2106" y="1440"/>
                </a:cubicBezTo>
                <a:cubicBezTo>
                  <a:pt x="2058" y="1512"/>
                  <a:pt x="2121" y="1425"/>
                  <a:pt x="2061" y="1485"/>
                </a:cubicBezTo>
                <a:cubicBezTo>
                  <a:pt x="2053" y="1493"/>
                  <a:pt x="2051" y="1505"/>
                  <a:pt x="2043" y="1512"/>
                </a:cubicBezTo>
                <a:cubicBezTo>
                  <a:pt x="2027" y="1526"/>
                  <a:pt x="1989" y="1548"/>
                  <a:pt x="1989" y="1548"/>
                </a:cubicBezTo>
                <a:cubicBezTo>
                  <a:pt x="1959" y="1593"/>
                  <a:pt x="1980" y="1569"/>
                  <a:pt x="1917" y="1611"/>
                </a:cubicBezTo>
                <a:cubicBezTo>
                  <a:pt x="1908" y="1617"/>
                  <a:pt x="1890" y="1629"/>
                  <a:pt x="1890" y="1629"/>
                </a:cubicBezTo>
                <a:cubicBezTo>
                  <a:pt x="1860" y="1675"/>
                  <a:pt x="1812" y="1677"/>
                  <a:pt x="1764" y="1701"/>
                </a:cubicBezTo>
                <a:cubicBezTo>
                  <a:pt x="1694" y="1736"/>
                  <a:pt x="1634" y="1739"/>
                  <a:pt x="1557" y="1746"/>
                </a:cubicBezTo>
                <a:cubicBezTo>
                  <a:pt x="1491" y="1768"/>
                  <a:pt x="1520" y="1761"/>
                  <a:pt x="1395" y="1764"/>
                </a:cubicBezTo>
                <a:cubicBezTo>
                  <a:pt x="1212" y="1769"/>
                  <a:pt x="1029" y="1770"/>
                  <a:pt x="846" y="1773"/>
                </a:cubicBezTo>
                <a:cubicBezTo>
                  <a:pt x="834" y="1808"/>
                  <a:pt x="839" y="1853"/>
                  <a:pt x="801" y="1872"/>
                </a:cubicBezTo>
                <a:cubicBezTo>
                  <a:pt x="787" y="1879"/>
                  <a:pt x="771" y="1878"/>
                  <a:pt x="756" y="1881"/>
                </a:cubicBezTo>
                <a:cubicBezTo>
                  <a:pt x="692" y="1923"/>
                  <a:pt x="646" y="1870"/>
                  <a:pt x="612" y="1818"/>
                </a:cubicBezTo>
                <a:cubicBezTo>
                  <a:pt x="607" y="1791"/>
                  <a:pt x="597" y="1765"/>
                  <a:pt x="594" y="1737"/>
                </a:cubicBezTo>
                <a:cubicBezTo>
                  <a:pt x="583" y="1636"/>
                  <a:pt x="596" y="1538"/>
                  <a:pt x="504" y="1476"/>
                </a:cubicBezTo>
                <a:cubicBezTo>
                  <a:pt x="491" y="1457"/>
                  <a:pt x="472" y="1441"/>
                  <a:pt x="459" y="1422"/>
                </a:cubicBezTo>
                <a:cubicBezTo>
                  <a:pt x="454" y="1414"/>
                  <a:pt x="454" y="1403"/>
                  <a:pt x="450" y="1395"/>
                </a:cubicBezTo>
                <a:cubicBezTo>
                  <a:pt x="426" y="1348"/>
                  <a:pt x="404" y="1297"/>
                  <a:pt x="378" y="1251"/>
                </a:cubicBezTo>
                <a:cubicBezTo>
                  <a:pt x="357" y="1213"/>
                  <a:pt x="332" y="1182"/>
                  <a:pt x="315" y="1143"/>
                </a:cubicBezTo>
                <a:cubicBezTo>
                  <a:pt x="303" y="1117"/>
                  <a:pt x="304" y="1086"/>
                  <a:pt x="288" y="1062"/>
                </a:cubicBezTo>
                <a:cubicBezTo>
                  <a:pt x="268" y="1032"/>
                  <a:pt x="249" y="988"/>
                  <a:pt x="234" y="954"/>
                </a:cubicBezTo>
                <a:cubicBezTo>
                  <a:pt x="214" y="908"/>
                  <a:pt x="204" y="863"/>
                  <a:pt x="180" y="819"/>
                </a:cubicBezTo>
                <a:cubicBezTo>
                  <a:pt x="144" y="754"/>
                  <a:pt x="95" y="692"/>
                  <a:pt x="54" y="630"/>
                </a:cubicBezTo>
                <a:cubicBezTo>
                  <a:pt x="35" y="601"/>
                  <a:pt x="20" y="554"/>
                  <a:pt x="9" y="522"/>
                </a:cubicBezTo>
                <a:cubicBezTo>
                  <a:pt x="6" y="513"/>
                  <a:pt x="0" y="495"/>
                  <a:pt x="0" y="495"/>
                </a:cubicBezTo>
                <a:cubicBezTo>
                  <a:pt x="11" y="421"/>
                  <a:pt x="11" y="289"/>
                  <a:pt x="81" y="243"/>
                </a:cubicBezTo>
                <a:cubicBezTo>
                  <a:pt x="96" y="199"/>
                  <a:pt x="116" y="169"/>
                  <a:pt x="153" y="144"/>
                </a:cubicBezTo>
                <a:cubicBezTo>
                  <a:pt x="185" y="95"/>
                  <a:pt x="243" y="66"/>
                  <a:pt x="243" y="0"/>
                </a:cubicBezTo>
              </a:path>
            </a:pathLst>
          </a:custGeom>
          <a:noFill/>
          <a:ln w="57150" cap="flat" cmpd="sng">
            <a:solidFill>
              <a:srgbClr val="FF0066"/>
            </a:solidFill>
            <a:prstDash val="dash"/>
            <a:round/>
            <a:headEnd type="none" w="med" len="med"/>
            <a:tailEnd type="none" w="med" len="med"/>
          </a:ln>
        </p:spPr>
        <p:txBody>
          <a:bodyPr/>
          <a:p>
            <a:endParaRPr lang="zh-CN" altLang="en-US"/>
          </a:p>
        </p:txBody>
      </p:sp>
      <p:sp>
        <p:nvSpPr>
          <p:cNvPr id="50186" name="Text Box 10"/>
          <p:cNvSpPr txBox="1"/>
          <p:nvPr/>
        </p:nvSpPr>
        <p:spPr>
          <a:xfrm>
            <a:off x="274955" y="5991225"/>
            <a:ext cx="11823065" cy="953135"/>
          </a:xfrm>
          <a:prstGeom prst="rect">
            <a:avLst/>
          </a:prstGeom>
          <a:solidFill>
            <a:srgbClr val="FFFFFF"/>
          </a:solidFill>
          <a:ln w="9525">
            <a:noFill/>
          </a:ln>
        </p:spPr>
        <p:txBody>
          <a:bodyPr wrap="square" anchor="t">
            <a:spAutoFit/>
          </a:bodyPr>
          <a:p>
            <a:pPr indent="0">
              <a:spcBef>
                <a:spcPct val="50000"/>
              </a:spcBef>
              <a:buFont typeface="Arial" panose="020B0604020202020204" pitchFamily="34" charset="0"/>
              <a:buNone/>
            </a:pPr>
            <a:r>
              <a:rPr lang="en-US" altLang="zh-CN" sz="2800" b="1">
                <a:solidFill>
                  <a:srgbClr val="003300"/>
                </a:solidFill>
                <a:latin typeface="Calibri" panose="020F0502020204030204" charset="0"/>
                <a:ea typeface="楷体_GB2312" pitchFamily="1" charset="-122"/>
                <a:sym typeface="Arial" panose="020B0604020202020204" pitchFamily="34" charset="0"/>
              </a:rPr>
              <a:t>      </a:t>
            </a:r>
            <a:r>
              <a:rPr lang="en-US" altLang="zh-CN" sz="2800" b="1">
                <a:solidFill>
                  <a:srgbClr val="003300"/>
                </a:solidFill>
                <a:latin typeface="黑体-简" panose="02000000000000000000" charset="-122"/>
                <a:ea typeface="黑体-简" panose="02000000000000000000" charset="-122"/>
                <a:cs typeface="黑体-简" panose="02000000000000000000" charset="-122"/>
                <a:sym typeface="Arial" panose="020B0604020202020204" pitchFamily="34" charset="0"/>
              </a:rPr>
              <a:t> </a:t>
            </a:r>
            <a:r>
              <a:rPr lang="zh-CN" altLang="en-US" sz="2800" b="1">
                <a:latin typeface="黑体-简" panose="02000000000000000000" charset="-122"/>
                <a:ea typeface="黑体-简" panose="02000000000000000000" charset="-122"/>
                <a:cs typeface="黑体-简" panose="02000000000000000000" charset="-122"/>
                <a:sym typeface="Arial" panose="020B0604020202020204" pitchFamily="34" charset="0"/>
              </a:rPr>
              <a:t>请从国别、航行时间、支持国、航海路线等方面简单介绍航海家们远航之旅</a:t>
            </a:r>
            <a:r>
              <a:rPr lang="zh-CN" altLang="en-US" sz="2800" b="1">
                <a:latin typeface="黑体-简" panose="02000000000000000000" charset="-122"/>
                <a:ea typeface="黑体-简" panose="02000000000000000000" charset="-122"/>
                <a:cs typeface="黑体-简" panose="02000000000000000000" charset="-122"/>
              </a:rPr>
              <a:t>，并画出航海路线。</a:t>
            </a:r>
            <a:endParaRPr lang="zh-CN" altLang="en-US" sz="2800" b="1">
              <a:latin typeface="黑体-简" panose="02000000000000000000" charset="-122"/>
              <a:ea typeface="黑体-简" panose="02000000000000000000" charset="-122"/>
              <a:cs typeface="黑体-简" panose="02000000000000000000" charset="-122"/>
            </a:endParaRPr>
          </a:p>
        </p:txBody>
      </p:sp>
      <p:sp>
        <p:nvSpPr>
          <p:cNvPr id="50187" name="AutoShape 11">
            <a:hlinkClick r:id="rId2" action="ppaction://hlinkfile" highlightClick="1"/>
          </p:cNvPr>
          <p:cNvSpPr>
            <a:spLocks noChangeArrowheads="1"/>
          </p:cNvSpPr>
          <p:nvPr/>
        </p:nvSpPr>
        <p:spPr bwMode="auto">
          <a:xfrm>
            <a:off x="10201275" y="5445125"/>
            <a:ext cx="466725" cy="333375"/>
          </a:xfrm>
          <a:prstGeom prst="actionButtonBackPrevious">
            <a:avLst/>
          </a:prstGeom>
          <a:solidFill>
            <a:srgbClr val="0066CC"/>
          </a:solidFill>
          <a:ln w="9525">
            <a:solidFill>
              <a:srgbClr val="0066CC"/>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pic>
        <p:nvPicPr>
          <p:cNvPr id="50188" name="Picture 12"/>
          <p:cNvPicPr>
            <a:picLocks noChangeAspect="1"/>
          </p:cNvPicPr>
          <p:nvPr/>
        </p:nvPicPr>
        <p:blipFill>
          <a:blip r:embed="rId3">
            <a:clrChange>
              <a:clrFrom>
                <a:srgbClr val="FFFFFF"/>
              </a:clrFrom>
              <a:clrTo>
                <a:srgbClr val="FFFFFF">
                  <a:alpha val="0"/>
                </a:srgbClr>
              </a:clrTo>
            </a:clrChange>
          </a:blip>
          <a:stretch>
            <a:fillRect/>
          </a:stretch>
        </p:blipFill>
        <p:spPr>
          <a:xfrm>
            <a:off x="6096000" y="1916113"/>
            <a:ext cx="2057400" cy="3438525"/>
          </a:xfrm>
          <a:prstGeom prst="rect">
            <a:avLst/>
          </a:prstGeom>
          <a:noFill/>
          <a:ln w="9525">
            <a:noFill/>
          </a:ln>
        </p:spPr>
      </p:pic>
      <p:sp>
        <p:nvSpPr>
          <p:cNvPr id="60426" name="Freeform 13"/>
          <p:cNvSpPr/>
          <p:nvPr/>
        </p:nvSpPr>
        <p:spPr>
          <a:xfrm>
            <a:off x="4727575" y="2205038"/>
            <a:ext cx="1511300" cy="2879725"/>
          </a:xfrm>
          <a:custGeom>
            <a:avLst/>
            <a:gdLst/>
            <a:ahLst/>
            <a:cxnLst>
              <a:cxn ang="0">
                <a:pos x="313318" y="0"/>
              </a:cxn>
              <a:cxn ang="0">
                <a:pos x="221166" y="118586"/>
              </a:cxn>
              <a:cxn ang="0">
                <a:pos x="110583" y="329404"/>
              </a:cxn>
              <a:cxn ang="0">
                <a:pos x="18430" y="487518"/>
              </a:cxn>
              <a:cxn ang="0">
                <a:pos x="0" y="527047"/>
              </a:cxn>
              <a:cxn ang="0">
                <a:pos x="18430" y="685161"/>
              </a:cxn>
              <a:cxn ang="0">
                <a:pos x="165874" y="1001389"/>
              </a:cxn>
              <a:cxn ang="0">
                <a:pos x="313318" y="1199031"/>
              </a:cxn>
              <a:cxn ang="0">
                <a:pos x="497623" y="1291265"/>
              </a:cxn>
              <a:cxn ang="0">
                <a:pos x="589776" y="1304441"/>
              </a:cxn>
              <a:cxn ang="0">
                <a:pos x="1013677" y="1488907"/>
              </a:cxn>
              <a:cxn ang="0">
                <a:pos x="1032107" y="1884192"/>
              </a:cxn>
              <a:cxn ang="0">
                <a:pos x="1068968" y="1989602"/>
              </a:cxn>
              <a:cxn ang="0">
                <a:pos x="1124260" y="2226773"/>
              </a:cxn>
              <a:cxn ang="0">
                <a:pos x="1308565" y="2661586"/>
              </a:cxn>
              <a:cxn ang="0">
                <a:pos x="1456009" y="2753819"/>
              </a:cxn>
              <a:cxn ang="0">
                <a:pos x="1511300" y="2780172"/>
              </a:cxn>
              <a:cxn ang="0">
                <a:pos x="1456009" y="2819700"/>
              </a:cxn>
              <a:cxn ang="0">
                <a:pos x="1382287" y="2846053"/>
              </a:cxn>
            </a:cxnLst>
            <a:pathLst>
              <a:path w="738" h="1967">
                <a:moveTo>
                  <a:pt x="153" y="0"/>
                </a:moveTo>
                <a:cubicBezTo>
                  <a:pt x="143" y="29"/>
                  <a:pt x="118" y="52"/>
                  <a:pt x="108" y="81"/>
                </a:cubicBezTo>
                <a:cubicBezTo>
                  <a:pt x="91" y="131"/>
                  <a:pt x="77" y="178"/>
                  <a:pt x="54" y="225"/>
                </a:cubicBezTo>
                <a:cubicBezTo>
                  <a:pt x="36" y="260"/>
                  <a:pt x="22" y="295"/>
                  <a:pt x="9" y="333"/>
                </a:cubicBezTo>
                <a:cubicBezTo>
                  <a:pt x="6" y="342"/>
                  <a:pt x="0" y="360"/>
                  <a:pt x="0" y="360"/>
                </a:cubicBezTo>
                <a:cubicBezTo>
                  <a:pt x="3" y="396"/>
                  <a:pt x="3" y="432"/>
                  <a:pt x="9" y="468"/>
                </a:cubicBezTo>
                <a:cubicBezTo>
                  <a:pt x="21" y="539"/>
                  <a:pt x="58" y="615"/>
                  <a:pt x="81" y="684"/>
                </a:cubicBezTo>
                <a:cubicBezTo>
                  <a:pt x="98" y="736"/>
                  <a:pt x="107" y="784"/>
                  <a:pt x="153" y="819"/>
                </a:cubicBezTo>
                <a:cubicBezTo>
                  <a:pt x="182" y="841"/>
                  <a:pt x="210" y="867"/>
                  <a:pt x="243" y="882"/>
                </a:cubicBezTo>
                <a:cubicBezTo>
                  <a:pt x="257" y="888"/>
                  <a:pt x="273" y="887"/>
                  <a:pt x="288" y="891"/>
                </a:cubicBezTo>
                <a:cubicBezTo>
                  <a:pt x="372" y="914"/>
                  <a:pt x="445" y="942"/>
                  <a:pt x="495" y="1017"/>
                </a:cubicBezTo>
                <a:cubicBezTo>
                  <a:pt x="498" y="1107"/>
                  <a:pt x="497" y="1197"/>
                  <a:pt x="504" y="1287"/>
                </a:cubicBezTo>
                <a:cubicBezTo>
                  <a:pt x="506" y="1312"/>
                  <a:pt x="522" y="1359"/>
                  <a:pt x="522" y="1359"/>
                </a:cubicBezTo>
                <a:cubicBezTo>
                  <a:pt x="528" y="1416"/>
                  <a:pt x="538" y="1465"/>
                  <a:pt x="549" y="1521"/>
                </a:cubicBezTo>
                <a:cubicBezTo>
                  <a:pt x="555" y="1609"/>
                  <a:pt x="553" y="1761"/>
                  <a:pt x="639" y="1818"/>
                </a:cubicBezTo>
                <a:cubicBezTo>
                  <a:pt x="669" y="1863"/>
                  <a:pt x="648" y="1839"/>
                  <a:pt x="711" y="1881"/>
                </a:cubicBezTo>
                <a:cubicBezTo>
                  <a:pt x="720" y="1887"/>
                  <a:pt x="738" y="1899"/>
                  <a:pt x="738" y="1899"/>
                </a:cubicBezTo>
                <a:cubicBezTo>
                  <a:pt x="729" y="1908"/>
                  <a:pt x="722" y="1919"/>
                  <a:pt x="711" y="1926"/>
                </a:cubicBezTo>
                <a:cubicBezTo>
                  <a:pt x="649" y="1967"/>
                  <a:pt x="705" y="1914"/>
                  <a:pt x="675" y="1944"/>
                </a:cubicBezTo>
              </a:path>
            </a:pathLst>
          </a:custGeom>
          <a:noFill/>
          <a:ln w="57150" cap="flat" cmpd="sng">
            <a:solidFill>
              <a:srgbClr val="0000CC"/>
            </a:solidFill>
            <a:prstDash val="solid"/>
            <a:round/>
            <a:headEnd type="none" w="med" len="med"/>
            <a:tailEnd type="none" w="med" len="med"/>
          </a:ln>
        </p:spPr>
        <p:txBody>
          <a:bodyPr/>
          <a:p>
            <a:endParaRPr lang="zh-CN" altLang="en-US"/>
          </a:p>
        </p:txBody>
      </p:sp>
      <p:pic>
        <p:nvPicPr>
          <p:cNvPr id="50190" name="Picture 14"/>
          <p:cNvPicPr>
            <a:picLocks noChangeAspect="1"/>
          </p:cNvPicPr>
          <p:nvPr/>
        </p:nvPicPr>
        <p:blipFill>
          <a:blip r:embed="rId4">
            <a:clrChange>
              <a:clrFrom>
                <a:srgbClr val="FFFFFF"/>
              </a:clrFrom>
              <a:clrTo>
                <a:srgbClr val="FFFFFF">
                  <a:alpha val="0"/>
                </a:srgbClr>
              </a:clrTo>
            </a:clrChange>
          </a:blip>
          <a:stretch>
            <a:fillRect/>
          </a:stretch>
        </p:blipFill>
        <p:spPr>
          <a:xfrm rot="-356625">
            <a:off x="4656138" y="2081213"/>
            <a:ext cx="1370012" cy="3435350"/>
          </a:xfrm>
          <a:prstGeom prst="rect">
            <a:avLst/>
          </a:prstGeom>
          <a:noFill/>
          <a:ln w="9525">
            <a:noFill/>
          </a:ln>
        </p:spPr>
      </p:pic>
      <p:sp>
        <p:nvSpPr>
          <p:cNvPr id="12302" name="Text Box 15"/>
          <p:cNvSpPr txBox="1"/>
          <p:nvPr/>
        </p:nvSpPr>
        <p:spPr>
          <a:xfrm>
            <a:off x="5159375" y="1622425"/>
            <a:ext cx="1008063" cy="368300"/>
          </a:xfrm>
          <a:prstGeom prst="rect">
            <a:avLst/>
          </a:prstGeom>
          <a:solidFill>
            <a:srgbClr val="C4E8A0"/>
          </a:solidFill>
          <a:ln w="9525">
            <a:noFill/>
          </a:ln>
        </p:spPr>
        <p:txBody>
          <a:bodyPr anchor="t">
            <a:spAutoFit/>
          </a:bodyPr>
          <a:p>
            <a:pPr indent="0">
              <a:spcBef>
                <a:spcPct val="50000"/>
              </a:spcBef>
              <a:buFont typeface="Arial" panose="020B0604020202020204" pitchFamily="34" charset="0"/>
              <a:buNone/>
            </a:pPr>
            <a:r>
              <a:rPr lang="zh-CN" altLang="en-US" b="1">
                <a:solidFill>
                  <a:srgbClr val="FF0000"/>
                </a:solidFill>
                <a:latin typeface="Calibri" panose="020F0502020204030204" charset="0"/>
                <a:ea typeface="宋体" panose="02010600030101010101" pitchFamily="2" charset="-122"/>
              </a:rPr>
              <a:t>西班牙</a:t>
            </a:r>
            <a:endParaRPr lang="zh-CN" altLang="en-US" b="1">
              <a:solidFill>
                <a:srgbClr val="FF0000"/>
              </a:solidFill>
              <a:latin typeface="Calibri" panose="020F0502020204030204" charset="0"/>
              <a:ea typeface="宋体" panose="02010600030101010101" pitchFamily="2" charset="-122"/>
            </a:endParaRPr>
          </a:p>
        </p:txBody>
      </p:sp>
      <p:sp>
        <p:nvSpPr>
          <p:cNvPr id="12303" name="Text Box 16"/>
          <p:cNvSpPr txBox="1"/>
          <p:nvPr/>
        </p:nvSpPr>
        <p:spPr>
          <a:xfrm>
            <a:off x="4151313" y="1838325"/>
            <a:ext cx="936625" cy="368300"/>
          </a:xfrm>
          <a:prstGeom prst="rect">
            <a:avLst/>
          </a:prstGeom>
          <a:solidFill>
            <a:srgbClr val="CCECFF"/>
          </a:solidFill>
          <a:ln w="9525">
            <a:noFill/>
          </a:ln>
        </p:spPr>
        <p:txBody>
          <a:bodyPr anchor="t">
            <a:spAutoFit/>
          </a:bodyPr>
          <a:p>
            <a:pPr indent="0">
              <a:spcBef>
                <a:spcPct val="50000"/>
              </a:spcBef>
              <a:buFont typeface="Arial" panose="020B0604020202020204" pitchFamily="34" charset="0"/>
              <a:buNone/>
            </a:pPr>
            <a:r>
              <a:rPr lang="zh-CN" altLang="en-US" b="1">
                <a:solidFill>
                  <a:srgbClr val="0000CC"/>
                </a:solidFill>
                <a:latin typeface="Calibri" panose="020F0502020204030204" charset="0"/>
                <a:ea typeface="宋体" panose="02010600030101010101" pitchFamily="2" charset="-122"/>
              </a:rPr>
              <a:t>葡萄牙</a:t>
            </a:r>
            <a:endParaRPr lang="zh-CN" altLang="en-US" b="1">
              <a:solidFill>
                <a:srgbClr val="0000CC"/>
              </a:solidFill>
              <a:latin typeface="Calibri" panose="020F0502020204030204" charset="0"/>
              <a:ea typeface="宋体" panose="02010600030101010101" pitchFamily="2" charset="-122"/>
            </a:endParaRPr>
          </a:p>
        </p:txBody>
      </p:sp>
      <p:sp>
        <p:nvSpPr>
          <p:cNvPr id="60430" name="Freeform 17"/>
          <p:cNvSpPr/>
          <p:nvPr/>
        </p:nvSpPr>
        <p:spPr>
          <a:xfrm>
            <a:off x="5118100" y="1916113"/>
            <a:ext cx="401638" cy="369887"/>
          </a:xfrm>
          <a:custGeom>
            <a:avLst/>
            <a:gdLst/>
            <a:ahLst/>
            <a:cxnLst>
              <a:cxn ang="0">
                <a:pos x="0" y="23812"/>
              </a:cxn>
              <a:cxn ang="0">
                <a:pos x="401638" y="190500"/>
              </a:cxn>
              <a:cxn ang="0">
                <a:pos x="236538" y="369887"/>
              </a:cxn>
              <a:cxn ang="0">
                <a:pos x="152400" y="328612"/>
              </a:cxn>
              <a:cxn ang="0">
                <a:pos x="96838" y="190500"/>
              </a:cxn>
              <a:cxn ang="0">
                <a:pos x="55563" y="93662"/>
              </a:cxn>
            </a:cxnLst>
            <a:pathLst>
              <a:path w="253" h="233">
                <a:moveTo>
                  <a:pt x="0" y="15"/>
                </a:moveTo>
                <a:cubicBezTo>
                  <a:pt x="163" y="24"/>
                  <a:pt x="178" y="0"/>
                  <a:pt x="253" y="120"/>
                </a:cubicBezTo>
                <a:cubicBezTo>
                  <a:pt x="236" y="196"/>
                  <a:pt x="220" y="208"/>
                  <a:pt x="149" y="233"/>
                </a:cubicBezTo>
                <a:cubicBezTo>
                  <a:pt x="139" y="230"/>
                  <a:pt x="101" y="219"/>
                  <a:pt x="96" y="207"/>
                </a:cubicBezTo>
                <a:cubicBezTo>
                  <a:pt x="61" y="111"/>
                  <a:pt x="121" y="138"/>
                  <a:pt x="61" y="120"/>
                </a:cubicBezTo>
                <a:cubicBezTo>
                  <a:pt x="42" y="100"/>
                  <a:pt x="35" y="87"/>
                  <a:pt x="35" y="59"/>
                </a:cubicBezTo>
              </a:path>
            </a:pathLst>
          </a:custGeom>
          <a:solidFill>
            <a:srgbClr val="FF0000"/>
          </a:solidFill>
          <a:ln w="9525">
            <a:noFill/>
          </a:ln>
        </p:spPr>
        <p:txBody>
          <a:bodyPr/>
          <a:p>
            <a:endParaRPr lang="zh-CN" altLang="en-US"/>
          </a:p>
        </p:txBody>
      </p:sp>
      <p:sp>
        <p:nvSpPr>
          <p:cNvPr id="60431" name="Freeform 18"/>
          <p:cNvSpPr/>
          <p:nvPr/>
        </p:nvSpPr>
        <p:spPr>
          <a:xfrm>
            <a:off x="5075238" y="1916113"/>
            <a:ext cx="300037" cy="346075"/>
          </a:xfrm>
          <a:custGeom>
            <a:avLst/>
            <a:gdLst/>
            <a:ahLst/>
            <a:cxnLst>
              <a:cxn ang="0">
                <a:pos x="54552" y="0"/>
              </a:cxn>
              <a:cxn ang="0">
                <a:pos x="133350" y="152400"/>
              </a:cxn>
              <a:cxn ang="0">
                <a:pos x="239423" y="234950"/>
              </a:cxn>
              <a:cxn ang="0">
                <a:pos x="160626" y="346075"/>
              </a:cxn>
              <a:cxn ang="0">
                <a:pos x="27276" y="166688"/>
              </a:cxn>
              <a:cxn ang="0">
                <a:pos x="0" y="96838"/>
              </a:cxn>
            </a:cxnLst>
            <a:pathLst>
              <a:path w="99" h="218">
                <a:moveTo>
                  <a:pt x="18" y="0"/>
                </a:moveTo>
                <a:cubicBezTo>
                  <a:pt x="31" y="128"/>
                  <a:pt x="6" y="46"/>
                  <a:pt x="44" y="96"/>
                </a:cubicBezTo>
                <a:cubicBezTo>
                  <a:pt x="57" y="113"/>
                  <a:pt x="79" y="148"/>
                  <a:pt x="79" y="148"/>
                </a:cubicBezTo>
                <a:cubicBezTo>
                  <a:pt x="90" y="192"/>
                  <a:pt x="99" y="202"/>
                  <a:pt x="53" y="218"/>
                </a:cubicBezTo>
                <a:cubicBezTo>
                  <a:pt x="22" y="189"/>
                  <a:pt x="19" y="145"/>
                  <a:pt x="9" y="105"/>
                </a:cubicBezTo>
                <a:cubicBezTo>
                  <a:pt x="5" y="91"/>
                  <a:pt x="0" y="61"/>
                  <a:pt x="0" y="61"/>
                </a:cubicBezTo>
              </a:path>
            </a:pathLst>
          </a:custGeom>
          <a:solidFill>
            <a:srgbClr val="0000CC"/>
          </a:solidFill>
          <a:ln w="9525">
            <a:noFill/>
          </a:ln>
        </p:spPr>
        <p:txBody>
          <a:bodyPr/>
          <a:p>
            <a:endParaRPr lang="zh-CN" altLang="en-US"/>
          </a:p>
        </p:txBody>
      </p:sp>
      <p:sp>
        <p:nvSpPr>
          <p:cNvPr id="50195" name="Rectangle 19"/>
          <p:cNvSpPr>
            <a:spLocks noChangeArrowheads="1"/>
          </p:cNvSpPr>
          <p:nvPr/>
        </p:nvSpPr>
        <p:spPr bwMode="auto">
          <a:xfrm>
            <a:off x="5232400" y="2276475"/>
            <a:ext cx="576263" cy="368300"/>
          </a:xfrm>
          <a:prstGeom prst="rect">
            <a:avLst/>
          </a:prstGeom>
          <a:solidFill>
            <a:srgbClr val="C4E8A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50196" name="AutoShape 20"/>
          <p:cNvSpPr/>
          <p:nvPr/>
        </p:nvSpPr>
        <p:spPr>
          <a:xfrm>
            <a:off x="2208213" y="3213100"/>
            <a:ext cx="4824412" cy="576263"/>
          </a:xfrm>
          <a:prstGeom prst="wedgeRectCallout">
            <a:avLst>
              <a:gd name="adj1" fmla="val -13046"/>
              <a:gd name="adj2" fmla="val -110056"/>
            </a:avLst>
          </a:prstGeom>
          <a:solidFill>
            <a:schemeClr val="accent2"/>
          </a:solidFill>
          <a:ln w="9525">
            <a:noFill/>
          </a:ln>
        </p:spPr>
        <p:txBody>
          <a:bodyPr anchor="t"/>
          <a:p>
            <a:pPr indent="0" algn="ctr">
              <a:buFont typeface="Arial" panose="020B0604020202020204" pitchFamily="34" charset="0"/>
              <a:buNone/>
            </a:pPr>
            <a:r>
              <a:rPr lang="zh-CN" altLang="en-US" sz="2400" b="1">
                <a:latin typeface="宋体" panose="02010600030101010101" pitchFamily="2" charset="-122"/>
                <a:ea typeface="宋体" panose="02010600030101010101" pitchFamily="2" charset="-122"/>
              </a:rPr>
              <a:t>西班牙</a:t>
            </a:r>
            <a:r>
              <a:rPr lang="en-US"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横渡大西洋</a:t>
            </a:r>
            <a:r>
              <a:rPr lang="en-US"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美洲</a:t>
            </a:r>
            <a:endParaRPr lang="zh-CN" altLang="en-US" sz="2400" b="1">
              <a:latin typeface="宋体" panose="02010600030101010101" pitchFamily="2" charset="-122"/>
              <a:ea typeface="宋体" panose="02010600030101010101" pitchFamily="2" charset="-122"/>
            </a:endParaRPr>
          </a:p>
        </p:txBody>
      </p:sp>
      <p:sp>
        <p:nvSpPr>
          <p:cNvPr id="50197" name="AutoShape 21"/>
          <p:cNvSpPr/>
          <p:nvPr/>
        </p:nvSpPr>
        <p:spPr>
          <a:xfrm>
            <a:off x="1774825" y="5084763"/>
            <a:ext cx="8640763" cy="576262"/>
          </a:xfrm>
          <a:prstGeom prst="wedgeRectCallout">
            <a:avLst>
              <a:gd name="adj1" fmla="val -24995"/>
              <a:gd name="adj2" fmla="val -137880"/>
            </a:avLst>
          </a:prstGeom>
          <a:solidFill>
            <a:srgbClr val="99CCFF"/>
          </a:solidFill>
          <a:ln w="9525">
            <a:noFill/>
          </a:ln>
        </p:spPr>
        <p:txBody>
          <a:bodyPr anchor="t"/>
          <a:p>
            <a:pPr indent="0" algn="ctr">
              <a:buFont typeface="Arial" panose="020B0604020202020204" pitchFamily="34" charset="0"/>
              <a:buNone/>
            </a:pPr>
            <a:r>
              <a:rPr lang="zh-CN" altLang="en-US" sz="2400" b="1">
                <a:latin typeface="宋体" panose="02010600030101010101" pitchFamily="2" charset="-122"/>
                <a:ea typeface="宋体" panose="02010600030101010101" pitchFamily="2" charset="-122"/>
              </a:rPr>
              <a:t>西班牙</a:t>
            </a:r>
            <a:r>
              <a:rPr lang="en-US"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大西洋</a:t>
            </a:r>
            <a:r>
              <a:rPr lang="en-US"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太平洋</a:t>
            </a:r>
            <a:r>
              <a:rPr lang="en-US"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印度洋</a:t>
            </a:r>
            <a:r>
              <a:rPr lang="en-US"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大西洋</a:t>
            </a:r>
            <a:r>
              <a:rPr lang="en-US"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西班牙</a:t>
            </a:r>
            <a:endParaRPr lang="zh-CN" altLang="en-US" sz="2400" b="1">
              <a:latin typeface="宋体" panose="02010600030101010101" pitchFamily="2" charset="-122"/>
              <a:ea typeface="宋体" panose="02010600030101010101" pitchFamily="2" charset="-122"/>
            </a:endParaRPr>
          </a:p>
        </p:txBody>
      </p:sp>
      <p:sp>
        <p:nvSpPr>
          <p:cNvPr id="50198" name="AutoShape 22"/>
          <p:cNvSpPr/>
          <p:nvPr/>
        </p:nvSpPr>
        <p:spPr>
          <a:xfrm>
            <a:off x="5519738" y="5084763"/>
            <a:ext cx="3457575" cy="574675"/>
          </a:xfrm>
          <a:prstGeom prst="wedgeRectCallout">
            <a:avLst>
              <a:gd name="adj1" fmla="val -38981"/>
              <a:gd name="adj2" fmla="val -108009"/>
            </a:avLst>
          </a:prstGeom>
          <a:solidFill>
            <a:srgbClr val="6699FF"/>
          </a:solidFill>
          <a:ln w="9525">
            <a:noFill/>
          </a:ln>
        </p:spPr>
        <p:txBody>
          <a:bodyPr anchor="t"/>
          <a:p>
            <a:pPr indent="0" algn="ctr">
              <a:buFont typeface="Arial" panose="020B0604020202020204" pitchFamily="34" charset="0"/>
              <a:buNone/>
            </a:pPr>
            <a:r>
              <a:rPr lang="zh-CN" altLang="en-US" sz="2400" b="1">
                <a:latin typeface="宋体" panose="02010600030101010101" pitchFamily="2" charset="-122"/>
                <a:ea typeface="宋体" panose="02010600030101010101" pitchFamily="2" charset="-122"/>
              </a:rPr>
              <a:t>葡萄牙</a:t>
            </a:r>
            <a:r>
              <a:rPr lang="en-US"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好望角</a:t>
            </a:r>
            <a:endParaRPr lang="zh-CN" altLang="en-US" sz="2400" b="1">
              <a:latin typeface="宋体" panose="02010600030101010101" pitchFamily="2" charset="-122"/>
              <a:ea typeface="宋体" panose="02010600030101010101" pitchFamily="2" charset="-122"/>
            </a:endParaRPr>
          </a:p>
        </p:txBody>
      </p:sp>
      <p:sp>
        <p:nvSpPr>
          <p:cNvPr id="50199" name="AutoShape 23"/>
          <p:cNvSpPr/>
          <p:nvPr/>
        </p:nvSpPr>
        <p:spPr>
          <a:xfrm>
            <a:off x="3719513" y="5157788"/>
            <a:ext cx="4249737" cy="574675"/>
          </a:xfrm>
          <a:prstGeom prst="wedgeRectCallout">
            <a:avLst>
              <a:gd name="adj1" fmla="val -11190"/>
              <a:gd name="adj2" fmla="val -113537"/>
            </a:avLst>
          </a:prstGeom>
          <a:solidFill>
            <a:schemeClr val="folHlink"/>
          </a:solidFill>
          <a:ln w="9525">
            <a:noFill/>
          </a:ln>
        </p:spPr>
        <p:txBody>
          <a:bodyPr anchor="t"/>
          <a:p>
            <a:pPr indent="0" algn="ctr">
              <a:buFont typeface="Arial" panose="020B0604020202020204" pitchFamily="34" charset="0"/>
              <a:buNone/>
            </a:pPr>
            <a:r>
              <a:rPr lang="zh-CN" altLang="en-US" sz="2400" b="1">
                <a:latin typeface="宋体" panose="02010600030101010101" pitchFamily="2" charset="-122"/>
                <a:ea typeface="宋体" panose="02010600030101010101" pitchFamily="2" charset="-122"/>
              </a:rPr>
              <a:t>葡萄牙</a:t>
            </a:r>
            <a:r>
              <a:rPr lang="en-US"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好望角</a:t>
            </a:r>
            <a:r>
              <a:rPr lang="en-US"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印度</a:t>
            </a:r>
            <a:endParaRPr lang="zh-CN" altLang="en-US" sz="2400" b="1">
              <a:latin typeface="宋体" panose="02010600030101010101" pitchFamily="2" charset="-122"/>
              <a:ea typeface="宋体" panose="02010600030101010101" pitchFamily="2" charset="-122"/>
            </a:endParaRPr>
          </a:p>
        </p:txBody>
      </p:sp>
      <p:sp>
        <p:nvSpPr>
          <p:cNvPr id="3" name="TextBox 2"/>
          <p:cNvSpPr txBox="1"/>
          <p:nvPr/>
        </p:nvSpPr>
        <p:spPr>
          <a:xfrm>
            <a:off x="95885" y="1544320"/>
            <a:ext cx="1266190" cy="2245360"/>
          </a:xfrm>
          <a:prstGeom prst="rect">
            <a:avLst/>
          </a:prstGeom>
          <a:solidFill>
            <a:schemeClr val="accent1">
              <a:lumMod val="60000"/>
              <a:lumOff val="40000"/>
            </a:schemeClr>
          </a:solidFill>
        </p:spPr>
        <p:txBody>
          <a:bodyPr wrap="square" rtlCol="0">
            <a:spAutoFit/>
          </a:bodyPr>
          <a:p>
            <a:r>
              <a:rPr lang="zh-CN" altLang="en-US" sz="2800" b="1" dirty="0">
                <a:solidFill>
                  <a:srgbClr val="C00000"/>
                </a:solidFill>
                <a:latin typeface="微软雅黑" panose="020B0503020204020204" charset="-122"/>
                <a:ea typeface="微软雅黑" panose="020B0503020204020204" charset="-122"/>
              </a:rPr>
              <a:t>考点三  新航路开辟</a:t>
            </a:r>
            <a:r>
              <a:rPr lang="en-US" altLang="zh-CN" sz="2800" b="1" dirty="0">
                <a:solidFill>
                  <a:srgbClr val="C00000"/>
                </a:solidFill>
                <a:latin typeface="微软雅黑" panose="020B0503020204020204" charset="-122"/>
                <a:ea typeface="微软雅黑" panose="020B0503020204020204" charset="-122"/>
              </a:rPr>
              <a:t>/</a:t>
            </a:r>
            <a:r>
              <a:rPr lang="zh-CN" altLang="en-US" sz="2800" b="1" dirty="0">
                <a:solidFill>
                  <a:srgbClr val="C00000"/>
                </a:solidFill>
                <a:latin typeface="微软雅黑" panose="020B0503020204020204" charset="-122"/>
                <a:ea typeface="微软雅黑" panose="020B0503020204020204" charset="-122"/>
              </a:rPr>
              <a:t>早期殖民掠夺</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0186"/>
                                        </p:tgtEl>
                                        <p:attrNameLst>
                                          <p:attrName>style.visibility</p:attrName>
                                        </p:attrNameLst>
                                      </p:cBhvr>
                                      <p:to>
                                        <p:strVal val="visible"/>
                                      </p:to>
                                    </p:set>
                                    <p:animEffect transition="in" filter="blinds(vertical)">
                                      <p:cBhvr>
                                        <p:cTn id="7" dur="500"/>
                                        <p:tgtEl>
                                          <p:spTgt spid="5018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repeatCount="indefinite" fill="hold" nodeType="clickEffect">
                                  <p:stCondLst>
                                    <p:cond delay="0"/>
                                  </p:stCondLst>
                                  <p:childTnLst>
                                    <p:anim calcmode="discrete" valueType="str">
                                      <p:cBhvr>
                                        <p:cTn id="11" dur="1000" fill="hold"/>
                                        <p:tgtEl>
                                          <p:spTgt spid="60430"/>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60419"/>
                                        </p:tgtEl>
                                        <p:attrNameLst>
                                          <p:attrName>style.visibility</p:attrName>
                                        </p:attrNameLst>
                                      </p:cBhvr>
                                      <p:to>
                                        <p:strVal val="visible"/>
                                      </p:to>
                                    </p:set>
                                    <p:animEffect transition="in" filter="wipe(right)">
                                      <p:cBhvr>
                                        <p:cTn id="16" dur="2000"/>
                                        <p:tgtEl>
                                          <p:spTgt spid="60419"/>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60418"/>
                                        </p:tgtEl>
                                        <p:attrNameLst>
                                          <p:attrName>style.visibility</p:attrName>
                                        </p:attrNameLst>
                                      </p:cBhvr>
                                      <p:to>
                                        <p:strVal val="visible"/>
                                      </p:to>
                                    </p:set>
                                    <p:animEffect transition="in" filter="wipe(left)">
                                      <p:cBhvr>
                                        <p:cTn id="20" dur="2000"/>
                                        <p:tgtEl>
                                          <p:spTgt spid="60418"/>
                                        </p:tgtEl>
                                      </p:cBhvr>
                                    </p:animEffect>
                                  </p:childTnLst>
                                </p:cTn>
                              </p:par>
                            </p:childTnLst>
                          </p:cTn>
                        </p:par>
                        <p:par>
                          <p:cTn id="21" fill="hold">
                            <p:stCondLst>
                              <p:cond delay="4000"/>
                            </p:stCondLst>
                            <p:childTnLst>
                              <p:par>
                                <p:cTn id="22" presetID="3" presetClass="entr" presetSubtype="5" fill="hold" grpId="0" nodeType="afterEffect">
                                  <p:stCondLst>
                                    <p:cond delay="0"/>
                                  </p:stCondLst>
                                  <p:childTnLst>
                                    <p:set>
                                      <p:cBhvr>
                                        <p:cTn id="23" dur="1" fill="hold">
                                          <p:stCondLst>
                                            <p:cond delay="0"/>
                                          </p:stCondLst>
                                        </p:cTn>
                                        <p:tgtEl>
                                          <p:spTgt spid="50196"/>
                                        </p:tgtEl>
                                        <p:attrNameLst>
                                          <p:attrName>style.visibility</p:attrName>
                                        </p:attrNameLst>
                                      </p:cBhvr>
                                      <p:to>
                                        <p:strVal val="visible"/>
                                      </p:to>
                                    </p:set>
                                    <p:animEffect transition="in" filter="blinds(vertical)">
                                      <p:cBhvr>
                                        <p:cTn id="24" dur="500"/>
                                        <p:tgtEl>
                                          <p:spTgt spid="5019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50196"/>
                                        </p:tgtEl>
                                      </p:cBhvr>
                                    </p:animEffect>
                                    <p:set>
                                      <p:cBhvr>
                                        <p:cTn id="29" dur="1" fill="hold">
                                          <p:stCondLst>
                                            <p:cond delay="499"/>
                                          </p:stCondLst>
                                        </p:cTn>
                                        <p:tgtEl>
                                          <p:spTgt spid="5019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60420"/>
                                        </p:tgtEl>
                                        <p:attrNameLst>
                                          <p:attrName>style.visibility</p:attrName>
                                        </p:attrNameLst>
                                      </p:cBhvr>
                                      <p:to>
                                        <p:strVal val="visible"/>
                                      </p:to>
                                    </p:set>
                                    <p:animEffect transition="in" filter="wipe(up)">
                                      <p:cBhvr>
                                        <p:cTn id="34" dur="2000"/>
                                        <p:tgtEl>
                                          <p:spTgt spid="60420"/>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60421"/>
                                        </p:tgtEl>
                                        <p:attrNameLst>
                                          <p:attrName>style.visibility</p:attrName>
                                        </p:attrNameLst>
                                      </p:cBhvr>
                                      <p:to>
                                        <p:strVal val="visible"/>
                                      </p:to>
                                    </p:set>
                                    <p:animEffect transition="in" filter="wipe(down)">
                                      <p:cBhvr>
                                        <p:cTn id="38" dur="2000"/>
                                        <p:tgtEl>
                                          <p:spTgt spid="60421"/>
                                        </p:tgtEl>
                                      </p:cBhvr>
                                    </p:animEffect>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60422"/>
                                        </p:tgtEl>
                                        <p:attrNameLst>
                                          <p:attrName>style.visibility</p:attrName>
                                        </p:attrNameLst>
                                      </p:cBhvr>
                                      <p:to>
                                        <p:strVal val="visible"/>
                                      </p:to>
                                    </p:set>
                                    <p:animEffect transition="in" filter="wipe(right)">
                                      <p:cBhvr>
                                        <p:cTn id="42" dur="2000"/>
                                        <p:tgtEl>
                                          <p:spTgt spid="604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50197"/>
                                        </p:tgtEl>
                                        <p:attrNameLst>
                                          <p:attrName>style.visibility</p:attrName>
                                        </p:attrNameLst>
                                      </p:cBhvr>
                                      <p:to>
                                        <p:strVal val="visible"/>
                                      </p:to>
                                    </p:set>
                                    <p:animEffect transition="in" filter="blinds(vertical)">
                                      <p:cBhvr>
                                        <p:cTn id="47" dur="500"/>
                                        <p:tgtEl>
                                          <p:spTgt spid="5019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50197"/>
                                        </p:tgtEl>
                                      </p:cBhvr>
                                    </p:animEffect>
                                    <p:set>
                                      <p:cBhvr>
                                        <p:cTn id="52" dur="1" fill="hold">
                                          <p:stCondLst>
                                            <p:cond delay="499"/>
                                          </p:stCondLst>
                                        </p:cTn>
                                        <p:tgtEl>
                                          <p:spTgt spid="50197"/>
                                        </p:tgtEl>
                                        <p:attrNameLst>
                                          <p:attrName>style.visibility</p:attrName>
                                        </p:attrNameLst>
                                      </p:cBhvr>
                                      <p:to>
                                        <p:strVal val="hidden"/>
                                      </p:to>
                                    </p:set>
                                  </p:childTnLst>
                                </p:cTn>
                              </p:par>
                            </p:childTnLst>
                          </p:cTn>
                        </p:par>
                        <p:par>
                          <p:cTn id="53" fill="hold">
                            <p:stCondLst>
                              <p:cond delay="500"/>
                            </p:stCondLst>
                            <p:childTnLst>
                              <p:par>
                                <p:cTn id="54" presetID="35" presetClass="emph" presetSubtype="0" repeatCount="indefinite" fill="hold" nodeType="afterEffect">
                                  <p:stCondLst>
                                    <p:cond delay="0"/>
                                  </p:stCondLst>
                                  <p:childTnLst>
                                    <p:anim calcmode="discrete" valueType="str">
                                      <p:cBhvr>
                                        <p:cTn id="55" dur="1000" fill="hold"/>
                                        <p:tgtEl>
                                          <p:spTgt spid="60431"/>
                                        </p:tgtEl>
                                        <p:attrNameLst>
                                          <p:attrName>style.visibility</p:attrName>
                                        </p:attrNameLst>
                                      </p:cBhvr>
                                      <p:tavLst>
                                        <p:tav tm="0">
                                          <p:val>
                                            <p:strVal val="hidden"/>
                                          </p:val>
                                        </p:tav>
                                        <p:tav tm="50000">
                                          <p:val>
                                            <p:strVal val="visible"/>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60426"/>
                                        </p:tgtEl>
                                        <p:attrNameLst>
                                          <p:attrName>style.visibility</p:attrName>
                                        </p:attrNameLst>
                                      </p:cBhvr>
                                      <p:to>
                                        <p:strVal val="visible"/>
                                      </p:to>
                                    </p:set>
                                    <p:animEffect transition="in" filter="wipe(up)">
                                      <p:cBhvr>
                                        <p:cTn id="60" dur="1000"/>
                                        <p:tgtEl>
                                          <p:spTgt spid="60426"/>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5" fill="hold" grpId="0" nodeType="clickEffect">
                                  <p:stCondLst>
                                    <p:cond delay="0"/>
                                  </p:stCondLst>
                                  <p:childTnLst>
                                    <p:set>
                                      <p:cBhvr>
                                        <p:cTn id="64" dur="1" fill="hold">
                                          <p:stCondLst>
                                            <p:cond delay="0"/>
                                          </p:stCondLst>
                                        </p:cTn>
                                        <p:tgtEl>
                                          <p:spTgt spid="50198"/>
                                        </p:tgtEl>
                                        <p:attrNameLst>
                                          <p:attrName>style.visibility</p:attrName>
                                        </p:attrNameLst>
                                      </p:cBhvr>
                                      <p:to>
                                        <p:strVal val="visible"/>
                                      </p:to>
                                    </p:set>
                                    <p:animEffect transition="in" filter="blinds(vertical)">
                                      <p:cBhvr>
                                        <p:cTn id="65" dur="500"/>
                                        <p:tgtEl>
                                          <p:spTgt spid="5019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50198"/>
                                        </p:tgtEl>
                                      </p:cBhvr>
                                    </p:animEffect>
                                    <p:set>
                                      <p:cBhvr>
                                        <p:cTn id="70" dur="1" fill="hold">
                                          <p:stCondLst>
                                            <p:cond delay="499"/>
                                          </p:stCondLst>
                                        </p:cTn>
                                        <p:tgtEl>
                                          <p:spTgt spid="5019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50190"/>
                                        </p:tgtEl>
                                        <p:attrNameLst>
                                          <p:attrName>style.visibility</p:attrName>
                                        </p:attrNameLst>
                                      </p:cBhvr>
                                      <p:to>
                                        <p:strVal val="visible"/>
                                      </p:to>
                                    </p:set>
                                    <p:animEffect transition="in" filter="wipe(up)">
                                      <p:cBhvr>
                                        <p:cTn id="75" dur="2000"/>
                                        <p:tgtEl>
                                          <p:spTgt spid="50190"/>
                                        </p:tgtEl>
                                      </p:cBhvr>
                                    </p:animEffect>
                                  </p:childTnLst>
                                </p:cTn>
                              </p:par>
                            </p:childTnLst>
                          </p:cTn>
                        </p:par>
                        <p:par>
                          <p:cTn id="76" fill="hold">
                            <p:stCondLst>
                              <p:cond delay="2000"/>
                            </p:stCondLst>
                            <p:childTnLst>
                              <p:par>
                                <p:cTn id="77" presetID="22" presetClass="entr" presetSubtype="4" fill="hold" nodeType="afterEffect">
                                  <p:stCondLst>
                                    <p:cond delay="0"/>
                                  </p:stCondLst>
                                  <p:childTnLst>
                                    <p:set>
                                      <p:cBhvr>
                                        <p:cTn id="78" dur="1" fill="hold">
                                          <p:stCondLst>
                                            <p:cond delay="0"/>
                                          </p:stCondLst>
                                        </p:cTn>
                                        <p:tgtEl>
                                          <p:spTgt spid="50188"/>
                                        </p:tgtEl>
                                        <p:attrNameLst>
                                          <p:attrName>style.visibility</p:attrName>
                                        </p:attrNameLst>
                                      </p:cBhvr>
                                      <p:to>
                                        <p:strVal val="visible"/>
                                      </p:to>
                                    </p:set>
                                    <p:animEffect transition="in" filter="wipe(down)">
                                      <p:cBhvr>
                                        <p:cTn id="79" dur="2000"/>
                                        <p:tgtEl>
                                          <p:spTgt spid="50188"/>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5" fill="hold" grpId="0" nodeType="clickEffect">
                                  <p:stCondLst>
                                    <p:cond delay="0"/>
                                  </p:stCondLst>
                                  <p:childTnLst>
                                    <p:set>
                                      <p:cBhvr>
                                        <p:cTn id="83" dur="1" fill="hold">
                                          <p:stCondLst>
                                            <p:cond delay="0"/>
                                          </p:stCondLst>
                                        </p:cTn>
                                        <p:tgtEl>
                                          <p:spTgt spid="50199"/>
                                        </p:tgtEl>
                                        <p:attrNameLst>
                                          <p:attrName>style.visibility</p:attrName>
                                        </p:attrNameLst>
                                      </p:cBhvr>
                                      <p:to>
                                        <p:strVal val="visible"/>
                                      </p:to>
                                    </p:set>
                                    <p:animEffect transition="in" filter="blinds(vertical)">
                                      <p:cBhvr>
                                        <p:cTn id="84" dur="500"/>
                                        <p:tgtEl>
                                          <p:spTgt spid="5019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grpId="1" nodeType="clickEffect">
                                  <p:stCondLst>
                                    <p:cond delay="0"/>
                                  </p:stCondLst>
                                  <p:childTnLst>
                                    <p:animEffect transition="out" filter="blinds(horizontal)">
                                      <p:cBhvr>
                                        <p:cTn id="88" dur="500"/>
                                        <p:tgtEl>
                                          <p:spTgt spid="50199"/>
                                        </p:tgtEl>
                                      </p:cBhvr>
                                    </p:animEffect>
                                    <p:set>
                                      <p:cBhvr>
                                        <p:cTn id="89" dur="1" fill="hold">
                                          <p:stCondLst>
                                            <p:cond delay="499"/>
                                          </p:stCondLst>
                                        </p:cTn>
                                        <p:tgtEl>
                                          <p:spTgt spid="50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bldLvl="0" animBg="1"/>
      <p:bldP spid="50196" grpId="0" bldLvl="0" animBg="1"/>
      <p:bldP spid="50196" grpId="1" bldLvl="0" animBg="1"/>
      <p:bldP spid="50197" grpId="0" bldLvl="0" animBg="1"/>
      <p:bldP spid="50197" grpId="1" bldLvl="0" animBg="1"/>
      <p:bldP spid="50198" grpId="0" bldLvl="0" animBg="1"/>
      <p:bldP spid="50198" grpId="1" bldLvl="0" animBg="1"/>
      <p:bldP spid="50199" grpId="0" bldLvl="0" animBg="1"/>
      <p:bldP spid="50199"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27649"/>
          <p:cNvSpPr txBox="1"/>
          <p:nvPr/>
        </p:nvSpPr>
        <p:spPr>
          <a:xfrm>
            <a:off x="756285" y="673100"/>
            <a:ext cx="3522345" cy="521970"/>
          </a:xfrm>
          <a:prstGeom prst="rect">
            <a:avLst/>
          </a:prstGeom>
          <a:noFill/>
          <a:ln w="9525">
            <a:noFill/>
          </a:ln>
        </p:spPr>
        <p:txBody>
          <a:bodyPr wrap="square" anchor="t">
            <a:spAutoFit/>
          </a:bodyPr>
          <a:p>
            <a:pPr indent="0"/>
            <a:r>
              <a:rPr lang="zh-CN" altLang="en-US" sz="2800" b="1">
                <a:latin typeface="黑体-简" panose="02000000000000000000" charset="-122"/>
                <a:ea typeface="黑体-简" panose="02000000000000000000" charset="-122"/>
              </a:rPr>
              <a:t>新航路开辟的影响</a:t>
            </a:r>
            <a:endParaRPr lang="zh-CN" altLang="en-US" sz="2800" b="1">
              <a:latin typeface="黑体-简" panose="02000000000000000000" charset="-122"/>
              <a:ea typeface="黑体-简" panose="02000000000000000000" charset="-122"/>
            </a:endParaRPr>
          </a:p>
        </p:txBody>
      </p:sp>
      <p:sp>
        <p:nvSpPr>
          <p:cNvPr id="27651" name="文本框 27650"/>
          <p:cNvSpPr txBox="1"/>
          <p:nvPr/>
        </p:nvSpPr>
        <p:spPr>
          <a:xfrm>
            <a:off x="756920" y="1226185"/>
            <a:ext cx="11097895" cy="1050290"/>
          </a:xfrm>
          <a:prstGeom prst="rect">
            <a:avLst/>
          </a:prstGeom>
          <a:noFill/>
          <a:ln w="9525">
            <a:noFill/>
          </a:ln>
        </p:spPr>
        <p:txBody>
          <a:bodyPr wrap="square" anchor="t">
            <a:spAutoFit/>
          </a:bodyPr>
          <a:p>
            <a:pPr indent="0">
              <a:lnSpc>
                <a:spcPct val="130000"/>
              </a:lnSpc>
              <a:spcBef>
                <a:spcPct val="50000"/>
              </a:spcBef>
            </a:pPr>
            <a:r>
              <a:rPr lang="zh-CN" altLang="en-US" sz="2400" b="1">
                <a:solidFill>
                  <a:srgbClr val="800000"/>
                </a:solidFill>
                <a:latin typeface="黑体-简" panose="02000000000000000000" charset="-122"/>
                <a:ea typeface="黑体-简" panose="02000000000000000000" charset="-122"/>
                <a:cs typeface="黑体-简" panose="02000000000000000000" charset="-122"/>
              </a:rPr>
              <a:t>（1）新航路开辟</a:t>
            </a:r>
            <a:r>
              <a:rPr lang="zh-CN" altLang="en-US" sz="2400" b="1" dirty="0">
                <a:solidFill>
                  <a:srgbClr val="800000"/>
                </a:solidFill>
                <a:latin typeface="黑体-简" panose="02000000000000000000" charset="-122"/>
                <a:ea typeface="黑体-简" panose="02000000000000000000" charset="-122"/>
                <a:cs typeface="黑体-简" panose="02000000000000000000" charset="-122"/>
              </a:rPr>
              <a:t>以后，欧洲</a:t>
            </a:r>
            <a:r>
              <a:rPr lang="zh-CN" altLang="en-US" sz="2400" b="1" dirty="0">
                <a:solidFill>
                  <a:srgbClr val="FF0000"/>
                </a:solidFill>
                <a:latin typeface="黑体-简" panose="02000000000000000000" charset="-122"/>
                <a:ea typeface="黑体-简" panose="02000000000000000000" charset="-122"/>
                <a:cs typeface="黑体-简" panose="02000000000000000000" charset="-122"/>
              </a:rPr>
              <a:t>大西洋沿岸</a:t>
            </a:r>
            <a:r>
              <a:rPr lang="zh-CN" altLang="en-US" sz="2400" b="1" dirty="0">
                <a:solidFill>
                  <a:srgbClr val="800000"/>
                </a:solidFill>
                <a:latin typeface="黑体-简" panose="02000000000000000000" charset="-122"/>
                <a:ea typeface="黑体-简" panose="02000000000000000000" charset="-122"/>
                <a:cs typeface="黑体-简" panose="02000000000000000000" charset="-122"/>
              </a:rPr>
              <a:t>工商业经济繁荣起来，促进了资本主义   的产生和发展。</a:t>
            </a:r>
            <a:endParaRPr lang="zh-CN" altLang="en-US" sz="2400" b="1">
              <a:solidFill>
                <a:srgbClr val="800000"/>
              </a:solidFill>
              <a:latin typeface="黑体-简" panose="02000000000000000000" charset="-122"/>
              <a:ea typeface="黑体-简" panose="02000000000000000000" charset="-122"/>
              <a:cs typeface="黑体-简" panose="02000000000000000000" charset="-122"/>
            </a:endParaRPr>
          </a:p>
        </p:txBody>
      </p:sp>
      <p:sp>
        <p:nvSpPr>
          <p:cNvPr id="27652" name="文本框 27651"/>
          <p:cNvSpPr txBox="1"/>
          <p:nvPr/>
        </p:nvSpPr>
        <p:spPr>
          <a:xfrm>
            <a:off x="626110" y="2276475"/>
            <a:ext cx="10885805" cy="1899285"/>
          </a:xfrm>
          <a:prstGeom prst="rect">
            <a:avLst/>
          </a:prstGeom>
          <a:noFill/>
          <a:ln w="9525">
            <a:noFill/>
          </a:ln>
        </p:spPr>
        <p:txBody>
          <a:bodyPr wrap="square" anchor="t">
            <a:spAutoFit/>
          </a:bodyPr>
          <a:p>
            <a:pPr indent="0">
              <a:lnSpc>
                <a:spcPct val="130000"/>
              </a:lnSpc>
              <a:spcBef>
                <a:spcPct val="50000"/>
              </a:spcBef>
            </a:pPr>
            <a:r>
              <a:rPr lang="zh-CN" altLang="en-US" sz="2400" b="1">
                <a:solidFill>
                  <a:srgbClr val="800000"/>
                </a:solidFill>
                <a:latin typeface="黑体-简" panose="02000000000000000000" charset="-122"/>
                <a:ea typeface="黑体-简" panose="02000000000000000000" charset="-122"/>
                <a:cs typeface="黑体-简" panose="02000000000000000000" charset="-122"/>
              </a:rPr>
              <a:t>（2</a:t>
            </a:r>
            <a:r>
              <a:rPr lang="zh-CN" altLang="en-US" sz="2400" b="1" dirty="0">
                <a:solidFill>
                  <a:srgbClr val="800000"/>
                </a:solidFill>
                <a:latin typeface="黑体-简" panose="02000000000000000000" charset="-122"/>
                <a:ea typeface="黑体-简" panose="02000000000000000000" charset="-122"/>
                <a:cs typeface="黑体-简" panose="02000000000000000000" charset="-122"/>
              </a:rPr>
              <a:t>）欧洲与亚洲、美洲和非洲之间建立了直接的商业联系，往来日益密切。</a:t>
            </a:r>
            <a:endParaRPr lang="zh-CN" altLang="en-US" sz="2400" b="1" dirty="0">
              <a:solidFill>
                <a:srgbClr val="800000"/>
              </a:solidFill>
              <a:latin typeface="黑体-简" panose="02000000000000000000" charset="-122"/>
              <a:ea typeface="黑体-简" panose="02000000000000000000" charset="-122"/>
              <a:cs typeface="黑体-简" panose="02000000000000000000" charset="-122"/>
            </a:endParaRPr>
          </a:p>
          <a:p>
            <a:pPr indent="0">
              <a:lnSpc>
                <a:spcPct val="130000"/>
              </a:lnSpc>
              <a:spcBef>
                <a:spcPct val="50000"/>
              </a:spcBef>
            </a:pPr>
            <a:r>
              <a:rPr lang="zh-CN" altLang="en-US" sz="2400" b="1" dirty="0">
                <a:solidFill>
                  <a:srgbClr val="800000"/>
                </a:solidFill>
                <a:latin typeface="黑体-简" panose="02000000000000000000" charset="-122"/>
                <a:ea typeface="黑体-简" panose="02000000000000000000" charset="-122"/>
                <a:cs typeface="黑体-简" panose="02000000000000000000" charset="-122"/>
              </a:rPr>
              <a:t>（</a:t>
            </a:r>
            <a:r>
              <a:rPr lang="en-US" altLang="zh-CN" sz="2400" b="1">
                <a:solidFill>
                  <a:srgbClr val="800000"/>
                </a:solidFill>
                <a:latin typeface="黑体-简" panose="02000000000000000000" charset="-122"/>
                <a:ea typeface="黑体-简" panose="02000000000000000000" charset="-122"/>
                <a:cs typeface="黑体-简" panose="02000000000000000000" charset="-122"/>
              </a:rPr>
              <a:t>3</a:t>
            </a:r>
            <a:r>
              <a:rPr lang="zh-CN" altLang="en-US" sz="2400" b="1" dirty="0">
                <a:solidFill>
                  <a:srgbClr val="800000"/>
                </a:solidFill>
                <a:latin typeface="黑体-简" panose="02000000000000000000" charset="-122"/>
                <a:ea typeface="黑体-简" panose="02000000000000000000" charset="-122"/>
                <a:cs typeface="黑体-简" panose="02000000000000000000" charset="-122"/>
              </a:rPr>
              <a:t>）世界市场的雏形开始出现，是经济全球化开始的标志。</a:t>
            </a:r>
            <a:endParaRPr lang="zh-CN" altLang="en-US" sz="2400" b="1" dirty="0">
              <a:solidFill>
                <a:srgbClr val="800000"/>
              </a:solidFill>
              <a:latin typeface="楷体" panose="02010609060101010101" pitchFamily="49" charset="-122"/>
              <a:ea typeface="楷体" panose="02010609060101010101" pitchFamily="49" charset="-122"/>
            </a:endParaRPr>
          </a:p>
          <a:p>
            <a:pPr indent="0">
              <a:lnSpc>
                <a:spcPct val="130000"/>
              </a:lnSpc>
              <a:spcBef>
                <a:spcPct val="50000"/>
              </a:spcBef>
            </a:pPr>
            <a:endParaRPr lang="zh-CN" altLang="en-US" sz="2400">
              <a:latin typeface="楷体" panose="02010609060101010101" pitchFamily="49" charset="-122"/>
              <a:ea typeface="楷体" panose="02010609060101010101" pitchFamily="49" charset="-122"/>
            </a:endParaRPr>
          </a:p>
        </p:txBody>
      </p:sp>
      <p:sp>
        <p:nvSpPr>
          <p:cNvPr id="27653" name="矩形 3"/>
          <p:cNvSpPr/>
          <p:nvPr/>
        </p:nvSpPr>
        <p:spPr>
          <a:xfrm>
            <a:off x="136525" y="4718685"/>
            <a:ext cx="11635740" cy="1419860"/>
          </a:xfrm>
          <a:prstGeom prst="rect">
            <a:avLst/>
          </a:prstGeom>
          <a:noFill/>
          <a:ln w="9525" cap="flat" cmpd="sng">
            <a:solidFill>
              <a:srgbClr val="800000"/>
            </a:solidFill>
            <a:prstDash val="solid"/>
            <a:miter/>
            <a:headEnd type="none" w="med" len="med"/>
            <a:tailEnd type="none" w="med" len="med"/>
          </a:ln>
        </p:spPr>
        <p:txBody>
          <a:bodyPr wrap="square" anchor="t">
            <a:spAutoFit/>
          </a:bodyPr>
          <a:p>
            <a:pPr indent="0"/>
            <a:r>
              <a:rPr lang="zh-CN" altLang="en-US" sz="2400" b="1">
                <a:solidFill>
                  <a:srgbClr val="0000FF"/>
                </a:solidFill>
                <a:latin typeface="黑体-简" panose="02000000000000000000" charset="-122"/>
                <a:ea typeface="黑体-简" panose="02000000000000000000" charset="-122"/>
              </a:rPr>
              <a:t>消极影响：</a:t>
            </a:r>
            <a:endParaRPr lang="zh-CN" altLang="en-US" sz="2400" b="1">
              <a:solidFill>
                <a:srgbClr val="0000FF"/>
              </a:solidFill>
              <a:latin typeface="黑体-简" panose="02000000000000000000" charset="-122"/>
              <a:ea typeface="黑体-简" panose="02000000000000000000" charset="-122"/>
            </a:endParaRPr>
          </a:p>
          <a:p>
            <a:pPr indent="0">
              <a:lnSpc>
                <a:spcPct val="130000"/>
              </a:lnSpc>
            </a:pPr>
            <a:r>
              <a:rPr lang="zh-CN" altLang="en-US" sz="2400" b="1">
                <a:solidFill>
                  <a:srgbClr val="853533"/>
                </a:solidFill>
                <a:latin typeface="黑体-简" panose="02000000000000000000" charset="-122"/>
                <a:ea typeface="黑体-简" panose="02000000000000000000" charset="-122"/>
              </a:rPr>
              <a:t>从葡萄牙、西班牙开始，欧洲国家开始了殖民扩张时代，他们大量掠夺殖民地的财富，造成了亚非拉地区的贫困和落后。</a:t>
            </a:r>
            <a:endParaRPr lang="zh-CN" altLang="en-US" sz="2400" b="1">
              <a:solidFill>
                <a:srgbClr val="853533"/>
              </a:solidFill>
              <a:latin typeface="黑体-简" panose="02000000000000000000" charset="-122"/>
              <a:ea typeface="黑体-简" panose="02000000000000000000" charset="-122"/>
            </a:endParaRPr>
          </a:p>
        </p:txBody>
      </p:sp>
      <p:sp>
        <p:nvSpPr>
          <p:cNvPr id="24581" name="矩形 23557"/>
          <p:cNvSpPr/>
          <p:nvPr/>
        </p:nvSpPr>
        <p:spPr>
          <a:xfrm>
            <a:off x="626110" y="3715385"/>
            <a:ext cx="11826240" cy="460375"/>
          </a:xfrm>
          <a:prstGeom prst="rect">
            <a:avLst/>
          </a:prstGeom>
          <a:noFill/>
          <a:ln w="9525">
            <a:noFill/>
          </a:ln>
        </p:spPr>
        <p:txBody>
          <a:bodyPr wrap="square" anchor="t">
            <a:spAutoFit/>
          </a:bodyPr>
          <a:p>
            <a:pPr indent="0"/>
            <a:r>
              <a:rPr lang="zh-CN" altLang="en-US" sz="2400" b="1" dirty="0">
                <a:solidFill>
                  <a:srgbClr val="800000"/>
                </a:solidFill>
                <a:latin typeface="黑体-简" panose="02000000000000000000" charset="-122"/>
                <a:ea typeface="黑体-简" panose="02000000000000000000" charset="-122"/>
                <a:cs typeface="黑体-简" panose="02000000000000000000" charset="-122"/>
              </a:rPr>
              <a:t>（</a:t>
            </a:r>
            <a:r>
              <a:rPr lang="en-US" altLang="zh-CN" sz="2400" b="1">
                <a:solidFill>
                  <a:srgbClr val="800000"/>
                </a:solidFill>
                <a:latin typeface="黑体-简" panose="02000000000000000000" charset="-122"/>
                <a:ea typeface="黑体-简" panose="02000000000000000000" charset="-122"/>
                <a:cs typeface="黑体-简" panose="02000000000000000000" charset="-122"/>
              </a:rPr>
              <a:t>4</a:t>
            </a:r>
            <a:r>
              <a:rPr lang="zh-CN" altLang="en-US" sz="2400" b="1" dirty="0">
                <a:solidFill>
                  <a:srgbClr val="800000"/>
                </a:solidFill>
                <a:latin typeface="黑体-简" panose="02000000000000000000" charset="-122"/>
                <a:ea typeface="黑体-简" panose="02000000000000000000" charset="-122"/>
                <a:cs typeface="黑体-简" panose="02000000000000000000" charset="-122"/>
              </a:rPr>
              <a:t>）打破了相对隔绝孤立的局面，世界开始连成一个整体，世界的观念从此确立起来。</a:t>
            </a:r>
            <a:endParaRPr lang="zh-CN" altLang="en-US" sz="2400" b="1" dirty="0">
              <a:solidFill>
                <a:srgbClr val="800000"/>
              </a:solidFill>
              <a:latin typeface="黑体-简" panose="02000000000000000000" charset="-122"/>
              <a:ea typeface="黑体-简" panose="02000000000000000000" charset="-122"/>
              <a:cs typeface="黑体-简" panose="02000000000000000000" charset="-122"/>
            </a:endParaRPr>
          </a:p>
        </p:txBody>
      </p:sp>
      <p:sp>
        <p:nvSpPr>
          <p:cNvPr id="2" name="左大括号 1"/>
          <p:cNvSpPr/>
          <p:nvPr/>
        </p:nvSpPr>
        <p:spPr>
          <a:xfrm>
            <a:off x="487680" y="1348105"/>
            <a:ext cx="268605" cy="2706370"/>
          </a:xfrm>
          <a:prstGeom prst="leftBrace">
            <a:avLst>
              <a:gd name="adj1" fmla="val 8333"/>
              <a:gd name="adj2" fmla="val 503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 name="文本框 2"/>
          <p:cNvSpPr txBox="1"/>
          <p:nvPr/>
        </p:nvSpPr>
        <p:spPr>
          <a:xfrm>
            <a:off x="-64135" y="1931035"/>
            <a:ext cx="551815" cy="1858645"/>
          </a:xfrm>
          <a:prstGeom prst="rect">
            <a:avLst/>
          </a:prstGeom>
          <a:noFill/>
        </p:spPr>
        <p:txBody>
          <a:bodyPr vert="eaVert" wrap="square" rtlCol="0">
            <a:spAutoFit/>
          </a:bodyPr>
          <a:p>
            <a:r>
              <a:rPr lang="zh-CN" altLang="en-US" sz="2400" b="1">
                <a:solidFill>
                  <a:srgbClr val="0000FF"/>
                </a:solidFill>
                <a:latin typeface="黑体-简" panose="02000000000000000000" charset="-122"/>
                <a:ea typeface="黑体-简" panose="02000000000000000000" charset="-122"/>
              </a:rPr>
              <a:t>积极影响</a:t>
            </a:r>
            <a:endParaRPr lang="zh-CN" altLang="en-US" sz="2400" b="1">
              <a:solidFill>
                <a:srgbClr val="0000FF"/>
              </a:solidFill>
              <a:latin typeface="黑体-简" panose="02000000000000000000" charset="-122"/>
              <a:ea typeface="黑体-简"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wedge">
                                      <p:cBhvr>
                                        <p:cTn id="15" dur="1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P spid="2765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118796"/>
          <p:cNvSpPr txBox="1"/>
          <p:nvPr/>
        </p:nvSpPr>
        <p:spPr>
          <a:xfrm>
            <a:off x="3502343" y="633095"/>
            <a:ext cx="5726112" cy="414020"/>
          </a:xfrm>
          <a:prstGeom prst="rect">
            <a:avLst/>
          </a:prstGeom>
          <a:noFill/>
          <a:ln w="9525">
            <a:noFill/>
          </a:ln>
        </p:spPr>
        <p:txBody>
          <a:bodyPr anchor="t">
            <a:spAutoFit/>
          </a:bodyPr>
          <a:p>
            <a:pPr indent="0"/>
            <a:r>
              <a:rPr lang="en-US" altLang="zh-CN" sz="2100" b="1" dirty="0">
                <a:latin typeface="Arial" panose="020B0604020202020204" pitchFamily="34" charset="0"/>
                <a:ea typeface="黑体" panose="02010609060101010101" charset="-122"/>
              </a:rPr>
              <a:t>         </a:t>
            </a:r>
            <a:r>
              <a:rPr lang="zh-CN" altLang="en-US" sz="2100" b="1" dirty="0">
                <a:latin typeface="Arial" panose="020B0604020202020204" pitchFamily="34" charset="0"/>
                <a:ea typeface="黑体" panose="02010609060101010101" charset="-122"/>
              </a:rPr>
              <a:t>多维角度点评新航路开辟</a:t>
            </a:r>
            <a:endParaRPr lang="zh-CN" altLang="en-US" sz="2100" b="1" dirty="0">
              <a:latin typeface="Arial" panose="020B0604020202020204" pitchFamily="34" charset="0"/>
              <a:ea typeface="黑体" panose="02010609060101010101" charset="-122"/>
            </a:endParaRPr>
          </a:p>
        </p:txBody>
      </p:sp>
      <p:sp>
        <p:nvSpPr>
          <p:cNvPr id="22" name="折角形 21"/>
          <p:cNvSpPr/>
          <p:nvPr/>
        </p:nvSpPr>
        <p:spPr>
          <a:xfrm>
            <a:off x="913765" y="1324610"/>
            <a:ext cx="2494915" cy="2371725"/>
          </a:xfrm>
          <a:prstGeom prst="foldedCorne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fontAlgn="base">
              <a:lnSpc>
                <a:spcPct val="125000"/>
              </a:lnSpc>
              <a:spcBef>
                <a:spcPct val="30000"/>
              </a:spcBef>
            </a:pPr>
            <a:r>
              <a:rPr lang="zh-CN" altLang="en-US" sz="2000" b="1" strike="noStrike" noProof="1" dirty="0">
                <a:solidFill>
                  <a:schemeClr val="tx1"/>
                </a:solidFill>
                <a:effectLst>
                  <a:outerShdw blurRad="38100" dist="38100" dir="2700000">
                    <a:srgbClr val="C0C0C0"/>
                  </a:outerShdw>
                </a:effectLst>
                <a:latin typeface="黑体-简" panose="02000000000000000000" charset="-122"/>
                <a:ea typeface="黑体-简" panose="02000000000000000000" charset="-122"/>
                <a:cs typeface="+mn-ea"/>
                <a:sym typeface="+mn-ea"/>
              </a:rPr>
              <a:t>推动欧洲封建制度瓦解，资本主义发展；客观上冲击亚非拉地区落后的生产方式，推动其近代化进程。</a:t>
            </a:r>
            <a:endParaRPr lang="zh-CN" altLang="en-US" sz="2000" b="1" strike="noStrike" noProof="1" dirty="0">
              <a:solidFill>
                <a:schemeClr val="tx1"/>
              </a:solidFill>
              <a:effectLst>
                <a:outerShdw blurRad="38100" dist="38100" dir="2700000">
                  <a:srgbClr val="C0C0C0"/>
                </a:outerShdw>
              </a:effectLst>
              <a:latin typeface="黑体-简" panose="02000000000000000000" charset="-122"/>
              <a:ea typeface="黑体-简" panose="02000000000000000000" charset="-122"/>
              <a:cs typeface="+mn-ea"/>
              <a:sym typeface="+mn-ea"/>
            </a:endParaRPr>
          </a:p>
        </p:txBody>
      </p:sp>
      <p:sp>
        <p:nvSpPr>
          <p:cNvPr id="23" name="折角形 22"/>
          <p:cNvSpPr/>
          <p:nvPr/>
        </p:nvSpPr>
        <p:spPr>
          <a:xfrm>
            <a:off x="9125585" y="1092835"/>
            <a:ext cx="2341880" cy="2835910"/>
          </a:xfrm>
          <a:prstGeom prst="foldedCorne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fontAlgn="base">
              <a:lnSpc>
                <a:spcPct val="125000"/>
              </a:lnSpc>
              <a:spcBef>
                <a:spcPct val="30000"/>
              </a:spcBef>
            </a:pPr>
            <a:endParaRPr lang="zh-CN" altLang="en-US" sz="2400" b="1" strike="noStrike" noProof="1" dirty="0">
              <a:solidFill>
                <a:schemeClr val="tx1"/>
              </a:solidFill>
              <a:effectLst>
                <a:outerShdw blurRad="38100" dist="38100" dir="2700000">
                  <a:srgbClr val="C0C0C0"/>
                </a:outerShdw>
              </a:effectLst>
              <a:latin typeface="华文楷体" panose="02010600040101010101" charset="-122"/>
              <a:ea typeface="华文楷体" panose="02010600040101010101" charset="-122"/>
              <a:cs typeface="+mn-ea"/>
              <a:sym typeface="+mn-ea"/>
            </a:endParaRPr>
          </a:p>
          <a:p>
            <a:pPr lvl="0" fontAlgn="base">
              <a:lnSpc>
                <a:spcPct val="125000"/>
              </a:lnSpc>
              <a:spcBef>
                <a:spcPct val="30000"/>
              </a:spcBef>
            </a:pPr>
            <a:r>
              <a:rPr lang="zh-CN" altLang="en-US" sz="2400" b="1" strike="noStrike" noProof="1" dirty="0">
                <a:solidFill>
                  <a:schemeClr val="tx1"/>
                </a:solidFill>
                <a:effectLst>
                  <a:outerShdw blurRad="38100" dist="38100" dir="2700000">
                    <a:srgbClr val="C0C0C0"/>
                  </a:outerShdw>
                </a:effectLst>
                <a:latin typeface="黑体-简" panose="02000000000000000000" charset="-122"/>
                <a:ea typeface="黑体-简" panose="02000000000000000000" charset="-122"/>
                <a:cs typeface="+mn-ea"/>
                <a:sym typeface="+mn-ea"/>
              </a:rPr>
              <a:t>推动世界由孤立走向整体；世界市场雏形出现，迈出了全球化的第一步。</a:t>
            </a:r>
            <a:endParaRPr lang="zh-CN" altLang="en-US" sz="2400" b="1" strike="noStrike" noProof="1" dirty="0">
              <a:solidFill>
                <a:schemeClr val="tx1"/>
              </a:solidFill>
              <a:effectLst>
                <a:outerShdw blurRad="38100" dist="38100" dir="2700000">
                  <a:srgbClr val="C0C0C0"/>
                </a:outerShdw>
              </a:effectLst>
              <a:latin typeface="黑体-简" panose="02000000000000000000" charset="-122"/>
              <a:ea typeface="黑体-简" panose="02000000000000000000" charset="-122"/>
              <a:cs typeface="+mn-ea"/>
              <a:sym typeface="+mn-ea"/>
            </a:endParaRPr>
          </a:p>
        </p:txBody>
      </p:sp>
      <p:sp>
        <p:nvSpPr>
          <p:cNvPr id="24" name="折角形 23"/>
          <p:cNvSpPr/>
          <p:nvPr/>
        </p:nvSpPr>
        <p:spPr>
          <a:xfrm>
            <a:off x="4812030" y="1924685"/>
            <a:ext cx="1579563" cy="1171575"/>
          </a:xfrm>
          <a:prstGeom prst="foldedCorner">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fontAlgn="base">
              <a:lnSpc>
                <a:spcPct val="90000"/>
              </a:lnSpc>
            </a:pPr>
            <a:r>
              <a:rPr lang="zh-CN" altLang="en-US" sz="2400" b="1" strike="noStrike" noProof="1" dirty="0">
                <a:solidFill>
                  <a:schemeClr val="tx1"/>
                </a:solidFill>
                <a:effectLst>
                  <a:outerShdw blurRad="38100" dist="38100" dir="2700000">
                    <a:srgbClr val="C0C0C0"/>
                  </a:outerShdw>
                </a:effectLst>
                <a:latin typeface="黑体-简" panose="02000000000000000000" charset="-122"/>
                <a:ea typeface="黑体-简" panose="02000000000000000000" charset="-122"/>
                <a:cs typeface="+mn-ea"/>
                <a:sym typeface="+mn-ea"/>
              </a:rPr>
              <a:t>加强各文明之间的交流融合</a:t>
            </a:r>
            <a:endParaRPr lang="zh-CN" altLang="en-US" sz="2400" b="1" strike="noStrike" noProof="1" dirty="0">
              <a:solidFill>
                <a:schemeClr val="tx1"/>
              </a:solidFill>
              <a:effectLst>
                <a:outerShdw blurRad="38100" dist="38100" dir="2700000">
                  <a:srgbClr val="C0C0C0"/>
                </a:outerShdw>
              </a:effectLst>
              <a:latin typeface="黑体-简" panose="02000000000000000000" charset="-122"/>
              <a:ea typeface="黑体-简" panose="02000000000000000000" charset="-122"/>
              <a:cs typeface="+mn-ea"/>
              <a:sym typeface="+mn-ea"/>
            </a:endParaRPr>
          </a:p>
        </p:txBody>
      </p:sp>
      <p:sp>
        <p:nvSpPr>
          <p:cNvPr id="25" name="折角形 24"/>
          <p:cNvSpPr/>
          <p:nvPr/>
        </p:nvSpPr>
        <p:spPr>
          <a:xfrm>
            <a:off x="6964680" y="4392930"/>
            <a:ext cx="2160588" cy="1766888"/>
          </a:xfrm>
          <a:prstGeom prst="foldedCorner">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fontAlgn="base">
              <a:lnSpc>
                <a:spcPct val="90000"/>
              </a:lnSpc>
            </a:pPr>
            <a:r>
              <a:rPr lang="zh-CN" altLang="en-US" sz="2400" b="1" strike="noStrike" noProof="1" dirty="0">
                <a:solidFill>
                  <a:schemeClr val="tx1"/>
                </a:solidFill>
                <a:effectLst>
                  <a:outerShdw blurRad="38100" dist="38100" dir="2700000">
                    <a:srgbClr val="C0C0C0"/>
                  </a:outerShdw>
                </a:effectLst>
                <a:latin typeface="黑体-简" panose="02000000000000000000" charset="-122"/>
                <a:ea typeface="黑体-简" panose="02000000000000000000" charset="-122"/>
                <a:cs typeface="+mn-ea"/>
                <a:sym typeface="+mn-ea"/>
              </a:rPr>
              <a:t>早期殖民扩张，给东方带来灾难和屈辱，导致落后。</a:t>
            </a:r>
            <a:endParaRPr lang="zh-CN" altLang="en-US" sz="2400" b="1" strike="noStrike" noProof="1" dirty="0">
              <a:solidFill>
                <a:schemeClr val="tx1"/>
              </a:solidFill>
              <a:effectLst>
                <a:outerShdw blurRad="38100" dist="38100" dir="2700000">
                  <a:srgbClr val="C0C0C0"/>
                </a:outerShdw>
              </a:effectLst>
              <a:latin typeface="黑体-简" panose="02000000000000000000" charset="-122"/>
              <a:ea typeface="黑体-简" panose="02000000000000000000" charset="-122"/>
              <a:cs typeface="+mn-ea"/>
              <a:sym typeface="+mn-ea"/>
            </a:endParaRPr>
          </a:p>
        </p:txBody>
      </p:sp>
      <p:sp>
        <p:nvSpPr>
          <p:cNvPr id="28" name="折角形 27"/>
          <p:cNvSpPr/>
          <p:nvPr/>
        </p:nvSpPr>
        <p:spPr>
          <a:xfrm>
            <a:off x="3869055" y="4299585"/>
            <a:ext cx="1953895" cy="1954530"/>
          </a:xfrm>
          <a:prstGeom prst="foldedCorner">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fontAlgn="base">
              <a:lnSpc>
                <a:spcPct val="90000"/>
              </a:lnSpc>
            </a:pPr>
            <a:r>
              <a:rPr lang="zh-CN" altLang="en-US" sz="2400" b="1" strike="noStrike" noProof="1" dirty="0">
                <a:solidFill>
                  <a:schemeClr val="tx1"/>
                </a:solidFill>
                <a:effectLst>
                  <a:outerShdw blurRad="38100" dist="38100" dir="2700000">
                    <a:srgbClr val="C0C0C0"/>
                  </a:outerShdw>
                </a:effectLst>
                <a:latin typeface="黑体-简" panose="02000000000000000000" charset="-122"/>
                <a:ea typeface="黑体-简" panose="02000000000000000000" charset="-122"/>
                <a:cs typeface="+mn-ea"/>
                <a:sym typeface="+mn-ea"/>
              </a:rPr>
              <a:t>促进物种交流，丰富世界各国人民的物质文化生活。</a:t>
            </a:r>
            <a:endParaRPr lang="zh-CN" altLang="en-US" sz="2400" b="1" strike="noStrike" noProof="1" dirty="0">
              <a:solidFill>
                <a:schemeClr val="tx1"/>
              </a:solidFill>
              <a:effectLst>
                <a:outerShdw blurRad="38100" dist="38100" dir="2700000">
                  <a:srgbClr val="C0C0C0"/>
                </a:outerShdw>
              </a:effectLst>
              <a:latin typeface="黑体-简" panose="02000000000000000000" charset="-122"/>
              <a:ea typeface="黑体-简" panose="02000000000000000000" charset="-122"/>
              <a:cs typeface="+mn-ea"/>
              <a:sym typeface="+mn-ea"/>
            </a:endParaRPr>
          </a:p>
        </p:txBody>
      </p:sp>
      <p:sp>
        <p:nvSpPr>
          <p:cNvPr id="30" name="剪去对角的矩形 29"/>
          <p:cNvSpPr/>
          <p:nvPr/>
        </p:nvSpPr>
        <p:spPr>
          <a:xfrm>
            <a:off x="1350963" y="3759518"/>
            <a:ext cx="1619250" cy="539750"/>
          </a:xfrm>
          <a:prstGeom prst="snip2Diag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100" b="1" strike="noStrike" noProof="1">
                <a:solidFill>
                  <a:srgbClr val="0000FF"/>
                </a:solidFill>
                <a:latin typeface="微软雅黑" panose="020B0503020204020204" charset="-122"/>
                <a:ea typeface="微软雅黑" panose="020B0503020204020204" charset="-122"/>
              </a:rPr>
              <a:t>现代化史观</a:t>
            </a:r>
            <a:endParaRPr lang="zh-CN" altLang="en-US" sz="2100" b="1" strike="noStrike" noProof="1">
              <a:solidFill>
                <a:srgbClr val="0000FF"/>
              </a:solidFill>
              <a:latin typeface="微软雅黑" panose="020B0503020204020204" charset="-122"/>
              <a:ea typeface="微软雅黑" panose="020B0503020204020204" charset="-122"/>
            </a:endParaRPr>
          </a:p>
        </p:txBody>
      </p:sp>
      <p:sp>
        <p:nvSpPr>
          <p:cNvPr id="31" name="剪去对角的矩形 30"/>
          <p:cNvSpPr/>
          <p:nvPr/>
        </p:nvSpPr>
        <p:spPr>
          <a:xfrm>
            <a:off x="4811713" y="1324293"/>
            <a:ext cx="1620838" cy="539750"/>
          </a:xfrm>
          <a:prstGeom prst="snip2Diag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100" b="1" strike="noStrike" noProof="1">
                <a:solidFill>
                  <a:srgbClr val="0000FF"/>
                </a:solidFill>
                <a:latin typeface="微软雅黑" panose="020B0503020204020204" charset="-122"/>
                <a:ea typeface="微软雅黑" panose="020B0503020204020204" charset="-122"/>
              </a:rPr>
              <a:t>文明史观</a:t>
            </a:r>
            <a:endParaRPr lang="zh-CN" altLang="en-US" sz="2100" b="1" strike="noStrike" noProof="1">
              <a:solidFill>
                <a:srgbClr val="0000FF"/>
              </a:solidFill>
              <a:latin typeface="微软雅黑" panose="020B0503020204020204" charset="-122"/>
              <a:ea typeface="微软雅黑" panose="020B0503020204020204" charset="-122"/>
            </a:endParaRPr>
          </a:p>
        </p:txBody>
      </p:sp>
      <p:sp>
        <p:nvSpPr>
          <p:cNvPr id="32" name="剪去对角的矩形 31"/>
          <p:cNvSpPr/>
          <p:nvPr/>
        </p:nvSpPr>
        <p:spPr>
          <a:xfrm>
            <a:off x="9446260" y="3928428"/>
            <a:ext cx="1700213" cy="436563"/>
          </a:xfrm>
          <a:prstGeom prst="snip2DiagRect">
            <a:avLst>
              <a:gd name="adj1" fmla="val 0"/>
              <a:gd name="adj2"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100" b="1" strike="noStrike" noProof="1">
                <a:solidFill>
                  <a:srgbClr val="0000FF"/>
                </a:solidFill>
                <a:latin typeface="微软雅黑" panose="020B0503020204020204" charset="-122"/>
                <a:ea typeface="微软雅黑" panose="020B0503020204020204" charset="-122"/>
              </a:rPr>
              <a:t>全球化史观</a:t>
            </a:r>
            <a:endParaRPr lang="zh-CN" altLang="en-US" sz="2100" b="1" strike="noStrike" noProof="1">
              <a:solidFill>
                <a:srgbClr val="0000FF"/>
              </a:solidFill>
              <a:latin typeface="微软雅黑" panose="020B0503020204020204" charset="-122"/>
              <a:ea typeface="微软雅黑" panose="020B0503020204020204" charset="-122"/>
            </a:endParaRPr>
          </a:p>
        </p:txBody>
      </p:sp>
      <p:sp>
        <p:nvSpPr>
          <p:cNvPr id="33" name="剪去对角的矩形 32"/>
          <p:cNvSpPr/>
          <p:nvPr/>
        </p:nvSpPr>
        <p:spPr>
          <a:xfrm>
            <a:off x="4117023" y="6159818"/>
            <a:ext cx="1457325" cy="461963"/>
          </a:xfrm>
          <a:prstGeom prst="snip2Diag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100" b="1" strike="noStrike" noProof="1">
                <a:solidFill>
                  <a:srgbClr val="0000FF"/>
                </a:solidFill>
                <a:latin typeface="微软雅黑" panose="020B0503020204020204" charset="-122"/>
                <a:ea typeface="微软雅黑" panose="020B0503020204020204" charset="-122"/>
              </a:rPr>
              <a:t>社会史观</a:t>
            </a:r>
            <a:endParaRPr lang="zh-CN" altLang="en-US" sz="2100" b="1" strike="noStrike" noProof="1">
              <a:solidFill>
                <a:srgbClr val="0000FF"/>
              </a:solidFill>
              <a:latin typeface="微软雅黑" panose="020B0503020204020204" charset="-122"/>
              <a:ea typeface="微软雅黑" panose="020B0503020204020204" charset="-122"/>
            </a:endParaRPr>
          </a:p>
        </p:txBody>
      </p:sp>
      <p:sp>
        <p:nvSpPr>
          <p:cNvPr id="34" name="剪去对角的矩形 33"/>
          <p:cNvSpPr/>
          <p:nvPr/>
        </p:nvSpPr>
        <p:spPr>
          <a:xfrm>
            <a:off x="6964680" y="6160135"/>
            <a:ext cx="1792605" cy="405130"/>
          </a:xfrm>
          <a:prstGeom prst="snip2DiagRect">
            <a:avLst>
              <a:gd name="adj1" fmla="val 0"/>
              <a:gd name="adj2"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100" b="1" strike="noStrike" noProof="1">
                <a:solidFill>
                  <a:srgbClr val="0000FF"/>
                </a:solidFill>
                <a:latin typeface="微软雅黑" panose="020B0503020204020204" charset="-122"/>
                <a:ea typeface="微软雅黑" panose="020B0503020204020204" charset="-122"/>
              </a:rPr>
              <a:t>革命史观</a:t>
            </a:r>
            <a:endParaRPr lang="zh-CN" altLang="en-US" sz="2100" b="1" strike="noStrike" noProof="1">
              <a:solidFill>
                <a:srgbClr val="0000FF"/>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5" grpId="0" bldLvl="0" animBg="1"/>
      <p:bldP spid="2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9218" name="Rectangle 2"/>
          <p:cNvSpPr/>
          <p:nvPr/>
        </p:nvSpPr>
        <p:spPr>
          <a:xfrm>
            <a:off x="281305" y="1837055"/>
            <a:ext cx="11629390" cy="1691640"/>
          </a:xfrm>
          <a:prstGeom prst="rect">
            <a:avLst/>
          </a:prstGeom>
          <a:solidFill>
            <a:schemeClr val="bg1"/>
          </a:solidFill>
          <a:ln w="9525">
            <a:noFill/>
          </a:ln>
        </p:spPr>
        <p:txBody>
          <a:bodyPr wrap="square" anchor="ctr">
            <a:spAutoFit/>
          </a:bodyPr>
          <a:p>
            <a:pPr eaLnBrk="0" hangingPunct="0"/>
            <a:r>
              <a:rPr lang="zh-CN" altLang="en-US" sz="2000" b="1" dirty="0">
                <a:solidFill>
                  <a:srgbClr val="000000"/>
                </a:solidFill>
                <a:latin typeface="宋体" panose="02010600030101010101" pitchFamily="2" charset="-122"/>
              </a:rPr>
              <a:t>材料二</a:t>
            </a:r>
            <a:r>
              <a:rPr lang="en-US" altLang="zh-CN" sz="2000" b="1" dirty="0">
                <a:solidFill>
                  <a:srgbClr val="000000"/>
                </a:solidFill>
                <a:latin typeface="宋体" panose="02010600030101010101" pitchFamily="2" charset="-122"/>
              </a:rPr>
              <a:t>:</a:t>
            </a:r>
            <a:r>
              <a:rPr lang="zh-CN" altLang="en-US" sz="2000" b="1" dirty="0">
                <a:solidFill>
                  <a:srgbClr val="000000"/>
                </a:solidFill>
                <a:latin typeface="宋体" panose="02010600030101010101" pitchFamily="2" charset="-122"/>
              </a:rPr>
              <a:t>  </a:t>
            </a:r>
            <a:r>
              <a:rPr lang="zh-CN" altLang="en-US" sz="2000" b="1" dirty="0">
                <a:solidFill>
                  <a:srgbClr val="000000"/>
                </a:solidFill>
                <a:latin typeface="楷体" panose="02010609060101010101" pitchFamily="49" charset="-122"/>
                <a:ea typeface="楷体" panose="02010609060101010101" pitchFamily="49" charset="-122"/>
                <a:cs typeface="楷体" panose="02010609060101010101" pitchFamily="49" charset="-122"/>
              </a:rPr>
              <a:t>经过漫长的航行后，他和同伴于</a:t>
            </a:r>
            <a:r>
              <a:rPr lang="en-US" altLang="zh-CN" sz="2000" b="1" dirty="0">
                <a:solidFill>
                  <a:srgbClr val="000000"/>
                </a:solidFill>
                <a:latin typeface="楷体" panose="02010609060101010101" pitchFamily="49" charset="-122"/>
                <a:ea typeface="楷体" panose="02010609060101010101" pitchFamily="49" charset="-122"/>
                <a:cs typeface="楷体" panose="02010609060101010101" pitchFamily="49" charset="-122"/>
              </a:rPr>
              <a:t>1492</a:t>
            </a:r>
            <a:r>
              <a:rPr lang="zh-CN" altLang="en-US" sz="2000" b="1" dirty="0">
                <a:solidFill>
                  <a:srgbClr val="000000"/>
                </a:solidFill>
                <a:latin typeface="楷体" panose="02010609060101010101" pitchFamily="49" charset="-122"/>
                <a:ea typeface="楷体" panose="02010609060101010101" pitchFamily="49" charset="-122"/>
                <a:cs typeface="楷体" panose="02010609060101010101" pitchFamily="49" charset="-122"/>
              </a:rPr>
              <a:t>年</a:t>
            </a:r>
            <a:r>
              <a:rPr lang="en-US" altLang="zh-CN" sz="2000" b="1" dirty="0">
                <a:solidFill>
                  <a:srgbClr val="000000"/>
                </a:solidFill>
                <a:latin typeface="楷体" panose="02010609060101010101" pitchFamily="49" charset="-122"/>
                <a:ea typeface="楷体" panose="02010609060101010101" pitchFamily="49" charset="-122"/>
                <a:cs typeface="楷体" panose="02010609060101010101" pitchFamily="49" charset="-122"/>
              </a:rPr>
              <a:t>10</a:t>
            </a:r>
            <a:r>
              <a:rPr lang="zh-CN" altLang="en-US" sz="2000" b="1" dirty="0">
                <a:solidFill>
                  <a:srgbClr val="000000"/>
                </a:solidFill>
                <a:latin typeface="楷体" panose="02010609060101010101" pitchFamily="49" charset="-122"/>
                <a:ea typeface="楷体" panose="02010609060101010101" pitchFamily="49" charset="-122"/>
                <a:cs typeface="楷体" panose="02010609060101010101" pitchFamily="49" charset="-122"/>
              </a:rPr>
              <a:t>月</a:t>
            </a:r>
            <a:r>
              <a:rPr lang="en-US" altLang="zh-CN" sz="2000" b="1" dirty="0">
                <a:solidFill>
                  <a:srgbClr val="000000"/>
                </a:solidFill>
                <a:latin typeface="楷体" panose="02010609060101010101" pitchFamily="49" charset="-122"/>
                <a:ea typeface="楷体" panose="02010609060101010101" pitchFamily="49" charset="-122"/>
                <a:cs typeface="楷体" panose="02010609060101010101" pitchFamily="49" charset="-122"/>
              </a:rPr>
              <a:t>12</a:t>
            </a:r>
            <a:r>
              <a:rPr lang="zh-CN" altLang="en-US" sz="2000" b="1" dirty="0">
                <a:solidFill>
                  <a:srgbClr val="000000"/>
                </a:solidFill>
                <a:latin typeface="楷体" panose="02010609060101010101" pitchFamily="49" charset="-122"/>
                <a:ea typeface="楷体" panose="02010609060101010101" pitchFamily="49" charset="-122"/>
                <a:cs typeface="楷体" panose="02010609060101010101" pitchFamily="49" charset="-122"/>
              </a:rPr>
              <a:t>日突然发现远处有陆地，于是高兴地前往，到了近处一看，原来是座海岛，这个岛就是现在美洲加勒比海上巴哈马群岛中的瓜纳哈尼岛。</a:t>
            </a:r>
            <a:endParaRPr lang="zh-CN" altLang="en-US" sz="2000" b="1" dirty="0">
              <a:solidFill>
                <a:srgbClr val="000000"/>
              </a:solidFill>
              <a:latin typeface="宋体" panose="02010600030101010101" pitchFamily="2" charset="-122"/>
            </a:endParaRPr>
          </a:p>
          <a:p>
            <a:pPr eaLnBrk="0" hangingPunct="0"/>
            <a:endParaRPr lang="en-US" altLang="zh-CN" sz="2000" b="1" dirty="0">
              <a:solidFill>
                <a:srgbClr val="000000"/>
              </a:solidFill>
              <a:latin typeface="宋体" panose="02010600030101010101" pitchFamily="2" charset="-122"/>
            </a:endParaRPr>
          </a:p>
          <a:p>
            <a:pPr eaLnBrk="0" hangingPunct="0"/>
            <a:r>
              <a:rPr lang="zh-CN" altLang="en-US" sz="2000" b="1" dirty="0">
                <a:gradFill>
                  <a:gsLst>
                    <a:gs pos="0">
                      <a:srgbClr val="012D86"/>
                    </a:gs>
                    <a:gs pos="100000">
                      <a:srgbClr val="0E2557"/>
                    </a:gs>
                  </a:gsLst>
                  <a:lin scaled="0"/>
                </a:gradFill>
                <a:latin typeface="宋体" panose="02010600030101010101" pitchFamily="2" charset="-122"/>
              </a:rPr>
              <a:t>材料三</a:t>
            </a:r>
            <a:r>
              <a:rPr lang="en-US" altLang="zh-CN" sz="2000" b="1" dirty="0">
                <a:gradFill>
                  <a:gsLst>
                    <a:gs pos="0">
                      <a:srgbClr val="012D86"/>
                    </a:gs>
                    <a:gs pos="100000">
                      <a:srgbClr val="0E2557"/>
                    </a:gs>
                  </a:gsLst>
                  <a:lin scaled="0"/>
                </a:gradFill>
                <a:latin typeface="宋体" panose="02010600030101010101" pitchFamily="2" charset="-122"/>
              </a:rPr>
              <a:t>:</a:t>
            </a:r>
            <a:endParaRPr lang="zh-CN" altLang="en-US" sz="2000" b="1" dirty="0">
              <a:gradFill>
                <a:gsLst>
                  <a:gs pos="0">
                    <a:srgbClr val="012D86"/>
                  </a:gs>
                  <a:gs pos="100000">
                    <a:srgbClr val="0E2557"/>
                  </a:gs>
                </a:gsLst>
                <a:lin scaled="0"/>
              </a:gradFill>
              <a:latin typeface="宋体" panose="02010600030101010101" pitchFamily="2" charset="-122"/>
            </a:endParaRPr>
          </a:p>
          <a:p>
            <a:pPr eaLnBrk="0" hangingPunct="0"/>
            <a:endParaRPr lang="zh-CN" altLang="en-US" sz="2000" b="1" dirty="0">
              <a:gradFill>
                <a:gsLst>
                  <a:gs pos="0">
                    <a:srgbClr val="012D86"/>
                  </a:gs>
                  <a:gs pos="100000">
                    <a:srgbClr val="0E2557"/>
                  </a:gs>
                </a:gsLst>
                <a:lin scaled="0"/>
              </a:gradFill>
              <a:latin typeface="宋体" panose="02010600030101010101" pitchFamily="2" charset="-122"/>
            </a:endParaRPr>
          </a:p>
        </p:txBody>
      </p:sp>
      <p:pic>
        <p:nvPicPr>
          <p:cNvPr id="9219" name="Picture 3"/>
          <p:cNvPicPr>
            <a:picLocks noChangeAspect="1"/>
          </p:cNvPicPr>
          <p:nvPr/>
        </p:nvPicPr>
        <p:blipFill>
          <a:blip r:embed="rId1"/>
          <a:stretch>
            <a:fillRect/>
          </a:stretch>
        </p:blipFill>
        <p:spPr>
          <a:xfrm>
            <a:off x="1920875" y="2738120"/>
            <a:ext cx="8731885" cy="1985010"/>
          </a:xfrm>
          <a:prstGeom prst="rect">
            <a:avLst/>
          </a:prstGeom>
          <a:noFill/>
          <a:ln w="9525">
            <a:noFill/>
          </a:ln>
        </p:spPr>
      </p:pic>
      <p:sp>
        <p:nvSpPr>
          <p:cNvPr id="30724" name="Rectangle 4"/>
          <p:cNvSpPr>
            <a:spLocks noChangeArrowheads="1"/>
          </p:cNvSpPr>
          <p:nvPr/>
        </p:nvSpPr>
        <p:spPr bwMode="auto">
          <a:xfrm>
            <a:off x="506413" y="4889500"/>
            <a:ext cx="8475663" cy="1936750"/>
          </a:xfrm>
          <a:prstGeom prst="rect">
            <a:avLst/>
          </a:prstGeom>
          <a:noFill/>
          <a:ln w="9525">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请回答：</a:t>
            </a:r>
            <a:endParaRPr kumimoji="1"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sz="2000" b="1" i="0" u="none" strike="noStrike" kern="1200" cap="none" spc="0" normalizeH="0" baseline="0" noProof="0" dirty="0">
                <a:ln>
                  <a:noFill/>
                </a:ln>
                <a:solidFill>
                  <a:schemeClr val="tx1"/>
                </a:solidFill>
                <a:effectLst/>
                <a:uLnTx/>
                <a:uFillTx/>
                <a:latin typeface="宋体" panose="02010600030101010101" pitchFamily="2" charset="-122"/>
                <a:ea typeface="黑体" panose="02010609060101010101" charset="-122"/>
                <a:cs typeface="Times New Roman" panose="02020603050405020304" pitchFamily="18" charset="0"/>
              </a:rPr>
              <a:t>（</a:t>
            </a:r>
            <a:r>
              <a:rPr kumimoji="0" lang="zh-CN" altLang="zh-CN" sz="2000" b="1" i="0" u="none" strike="noStrike" kern="1200" cap="none" spc="0" normalizeH="0" baseline="0" noProof="0" dirty="0">
                <a:ln>
                  <a:noFill/>
                </a:ln>
                <a:solidFill>
                  <a:schemeClr val="tx1"/>
                </a:solidFill>
                <a:effectLst/>
                <a:uLnTx/>
                <a:uFillTx/>
                <a:latin typeface="宋体" panose="02010600030101010101" pitchFamily="2" charset="-122"/>
                <a:ea typeface="黑体" panose="02010609060101010101" charset="-122"/>
                <a:cs typeface="Times New Roman" panose="02020603050405020304" pitchFamily="18" charset="0"/>
              </a:rPr>
              <a:t>1</a:t>
            </a:r>
            <a:r>
              <a:rPr kumimoji="0" lang="zh-CN" sz="2000" b="1" i="0" u="none" strike="noStrike" kern="1200" cap="none" spc="0" normalizeH="0" baseline="0" noProof="0" dirty="0">
                <a:ln>
                  <a:noFill/>
                </a:ln>
                <a:solidFill>
                  <a:schemeClr val="tx1"/>
                </a:solidFill>
                <a:effectLst/>
                <a:uLnTx/>
                <a:uFillTx/>
                <a:latin typeface="宋体" panose="02010600030101010101" pitchFamily="2" charset="-122"/>
                <a:ea typeface="黑体" panose="02010609060101010101" charset="-122"/>
                <a:cs typeface="Times New Roman" panose="02020603050405020304" pitchFamily="18" charset="0"/>
              </a:rPr>
              <a:t>）</a:t>
            </a:r>
            <a:r>
              <a:rPr kumimoji="0" lang="zh-CN" sz="20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根据材料一说明开辟新航路的原因。</a:t>
            </a:r>
            <a:endParaRPr kumimoji="0" lang="zh-CN" sz="2000" b="1" i="0" u="none" strike="noStrike" kern="1200" cap="none" spc="0" normalizeH="0" baseline="0" noProof="0" dirty="0">
              <a:ln>
                <a:noFill/>
              </a:ln>
              <a:solidFill>
                <a:schemeClr val="tx2"/>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1" lang="en-US" altLang="zh-CN"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2</a:t>
            </a:r>
            <a:r>
              <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）材料二中的</a:t>
            </a:r>
            <a:r>
              <a:rPr kumimoji="1" lang="zh-CN" altLang="en-US" sz="2000"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a:t>
            </a:r>
            <a:r>
              <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他</a:t>
            </a:r>
            <a:r>
              <a:rPr kumimoji="1" lang="zh-CN" altLang="en-US" sz="2000"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a:t>
            </a:r>
            <a:r>
              <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是指哪一位航海家？</a:t>
            </a:r>
            <a:endParaRPr kumimoji="1"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1" lang="en-US" altLang="zh-CN"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3</a:t>
            </a:r>
            <a:r>
              <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）材料三中有</a:t>
            </a:r>
            <a:r>
              <a:rPr kumimoji="1" lang="en-US" altLang="zh-CN"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a:t>
            </a:r>
            <a:r>
              <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1" lang="en-US" altLang="zh-CN"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B</a:t>
            </a:r>
            <a:r>
              <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1" lang="en-US" altLang="zh-CN"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C</a:t>
            </a:r>
            <a:r>
              <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三条航线，哪一条是环球航行路线？</a:t>
            </a:r>
            <a:endPar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率领这支环球航行船队的航海家是谁？</a:t>
            </a:r>
            <a:endParaRPr kumimoji="1"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1" lang="en-US" altLang="zh-CN"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4</a:t>
            </a:r>
            <a:r>
              <a:rPr kumimoji="1" lang="zh-CN" altLang="en-US" sz="20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）最早开辟新航路的是哪两个国家？谈谈新航路开辟的影响。</a:t>
            </a:r>
            <a:endParaRPr kumimoji="1"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9221" name="Text Box 5"/>
          <p:cNvSpPr txBox="1"/>
          <p:nvPr/>
        </p:nvSpPr>
        <p:spPr>
          <a:xfrm>
            <a:off x="206375" y="-1587"/>
            <a:ext cx="1714500" cy="644525"/>
          </a:xfrm>
          <a:prstGeom prst="rect">
            <a:avLst/>
          </a:prstGeom>
          <a:solidFill>
            <a:srgbClr val="FF9900"/>
          </a:solidFill>
          <a:ln w="9525">
            <a:noFill/>
          </a:ln>
        </p:spPr>
        <p:txBody>
          <a:bodyPr>
            <a:spAutoFit/>
          </a:bodyPr>
          <a:p>
            <a:pPr eaLnBrk="0" hangingPunct="0">
              <a:spcBef>
                <a:spcPct val="50000"/>
              </a:spcBef>
            </a:pPr>
            <a:r>
              <a:rPr lang="zh-CN" altLang="en-US" sz="3600" b="1" dirty="0">
                <a:latin typeface="Arial" panose="020B0604020202020204" pitchFamily="34" charset="0"/>
              </a:rPr>
              <a:t>考考你</a:t>
            </a:r>
            <a:endParaRPr lang="zh-CN" altLang="en-US" sz="3600" b="1" dirty="0">
              <a:latin typeface="Arial" panose="020B0604020202020204" pitchFamily="34" charset="0"/>
            </a:endParaRPr>
          </a:p>
        </p:txBody>
      </p:sp>
      <p:sp>
        <p:nvSpPr>
          <p:cNvPr id="6" name="矩形 5"/>
          <p:cNvSpPr/>
          <p:nvPr/>
        </p:nvSpPr>
        <p:spPr>
          <a:xfrm>
            <a:off x="393700" y="643255"/>
            <a:ext cx="11798300" cy="101473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none" spc="0" normalizeH="0" baseline="0" noProof="0" dirty="0">
                <a:ln>
                  <a:noFill/>
                </a:ln>
                <a:solidFill>
                  <a:srgbClr val="FF0000"/>
                </a:solidFill>
                <a:effectLst/>
                <a:uLnTx/>
                <a:uFillTx/>
                <a:latin typeface="+mn-ea"/>
                <a:ea typeface="+mn-ea"/>
                <a:cs typeface="Times New Roman" panose="02020603050405020304" pitchFamily="18" charset="0"/>
              </a:rPr>
              <a:t>材料一：</a:t>
            </a:r>
            <a:r>
              <a:rPr kumimoji="0" lang="zh-CN"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新航路的开辟，有着深刻的经济根源和社会根源。由于欧洲各国商品经济的发展和资本主义萌芽，对铸造货币的黄金的需求量日益增大。商业危机促使欧洲人开辟新的航路。因为陆上交通被奥斯曼帝国切断，同时开辟新航路的客观条件也具备。欧洲的葡萄牙和西班牙率先开始了海上</a:t>
            </a:r>
            <a:r>
              <a:rPr kumimoji="0" lang="en-US" altLang="zh-CN"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探险。</a:t>
            </a:r>
            <a:endParaRPr kumimoji="0" lang="zh-CN"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sp>
        <p:nvSpPr>
          <p:cNvPr id="7" name="矩形 6"/>
          <p:cNvSpPr/>
          <p:nvPr/>
        </p:nvSpPr>
        <p:spPr>
          <a:xfrm>
            <a:off x="5545138" y="4722813"/>
            <a:ext cx="5538787" cy="706437"/>
          </a:xfrm>
          <a:prstGeom prst="rect">
            <a:avLst/>
          </a:prstGeom>
          <a:noFill/>
          <a:ln w="9525">
            <a:noFill/>
          </a:ln>
        </p:spPr>
        <p:txBody>
          <a:bodyPr>
            <a:spAutoFit/>
          </a:bodyPr>
          <a:p>
            <a:pPr eaLnBrk="0" hangingPunct="0"/>
            <a:r>
              <a:rPr lang="zh-CN" altLang="en-US" sz="2000" b="1" dirty="0">
                <a:solidFill>
                  <a:srgbClr val="FF0000"/>
                </a:solidFill>
                <a:latin typeface="黑体" panose="02010609060101010101" charset="-122"/>
              </a:rPr>
              <a:t>商品经济的发展激起欧洲人对黄金的追求；</a:t>
            </a:r>
            <a:endParaRPr lang="zh-CN" altLang="en-US" sz="2000" b="1" dirty="0">
              <a:solidFill>
                <a:srgbClr val="FF0000"/>
              </a:solidFill>
              <a:latin typeface="黑体" panose="02010609060101010101" charset="-122"/>
            </a:endParaRPr>
          </a:p>
          <a:p>
            <a:pPr eaLnBrk="0" hangingPunct="0"/>
            <a:r>
              <a:rPr lang="zh-CN" altLang="en-US" sz="2000" b="1" dirty="0">
                <a:solidFill>
                  <a:srgbClr val="FF0000"/>
                </a:solidFill>
                <a:latin typeface="黑体" panose="02010609060101010101" charset="-122"/>
              </a:rPr>
              <a:t>原有的东西方商路受阻</a:t>
            </a:r>
            <a:endParaRPr lang="zh-CN" altLang="en-US" sz="2000" dirty="0">
              <a:solidFill>
                <a:srgbClr val="FF0000"/>
              </a:solidFill>
              <a:latin typeface="黑体" panose="02010609060101010101" charset="-122"/>
            </a:endParaRPr>
          </a:p>
        </p:txBody>
      </p:sp>
      <p:sp>
        <p:nvSpPr>
          <p:cNvPr id="8" name="矩形 7"/>
          <p:cNvSpPr/>
          <p:nvPr/>
        </p:nvSpPr>
        <p:spPr>
          <a:xfrm>
            <a:off x="7657148" y="5429250"/>
            <a:ext cx="1928812" cy="398463"/>
          </a:xfrm>
          <a:prstGeom prst="rect">
            <a:avLst/>
          </a:prstGeom>
          <a:noFill/>
          <a:ln w="9525">
            <a:noFill/>
          </a:ln>
        </p:spPr>
        <p:txBody>
          <a:bodyPr>
            <a:spAutoFit/>
          </a:bodyPr>
          <a:p>
            <a:pPr eaLnBrk="0" hangingPunct="0"/>
            <a:r>
              <a:rPr lang="zh-CN" altLang="en-US" sz="2000" b="1" dirty="0">
                <a:solidFill>
                  <a:srgbClr val="FF0000"/>
                </a:solidFill>
                <a:latin typeface="黑体" panose="02010609060101010101" charset="-122"/>
              </a:rPr>
              <a:t>哥伦布</a:t>
            </a:r>
            <a:endParaRPr lang="zh-CN" altLang="en-US" sz="2000" b="1" dirty="0">
              <a:solidFill>
                <a:srgbClr val="FF0000"/>
              </a:solidFill>
              <a:latin typeface="黑体" panose="02010609060101010101" charset="-122"/>
            </a:endParaRPr>
          </a:p>
        </p:txBody>
      </p:sp>
      <p:sp>
        <p:nvSpPr>
          <p:cNvPr id="9" name="矩形 8"/>
          <p:cNvSpPr/>
          <p:nvPr/>
        </p:nvSpPr>
        <p:spPr>
          <a:xfrm>
            <a:off x="7657148" y="5827713"/>
            <a:ext cx="1571625" cy="398462"/>
          </a:xfrm>
          <a:prstGeom prst="rect">
            <a:avLst/>
          </a:prstGeom>
          <a:noFill/>
          <a:ln w="9525">
            <a:noFill/>
          </a:ln>
        </p:spPr>
        <p:txBody>
          <a:bodyPr>
            <a:spAutoFit/>
          </a:bodyPr>
          <a:p>
            <a:pPr eaLnBrk="0" hangingPunct="0"/>
            <a:r>
              <a:rPr lang="en-US" altLang="zh-CN" sz="2000" b="1" dirty="0">
                <a:solidFill>
                  <a:srgbClr val="FF0000"/>
                </a:solidFill>
                <a:latin typeface="黑体" panose="02010609060101010101" charset="-122"/>
              </a:rPr>
              <a:t>A  </a:t>
            </a:r>
            <a:r>
              <a:rPr lang="zh-CN" altLang="en-US" sz="2000" b="1" dirty="0">
                <a:solidFill>
                  <a:srgbClr val="FF0000"/>
                </a:solidFill>
                <a:latin typeface="黑体" panose="02010609060101010101" charset="-122"/>
              </a:rPr>
              <a:t>麦哲伦</a:t>
            </a:r>
            <a:endParaRPr lang="zh-CN" altLang="en-US" sz="2000" b="1" dirty="0">
              <a:solidFill>
                <a:srgbClr val="FF0000"/>
              </a:solidFill>
              <a:latin typeface="黑体" panose="02010609060101010101" charset="-122"/>
            </a:endParaRPr>
          </a:p>
        </p:txBody>
      </p:sp>
      <p:sp>
        <p:nvSpPr>
          <p:cNvPr id="10" name="矩形 9"/>
          <p:cNvSpPr/>
          <p:nvPr/>
        </p:nvSpPr>
        <p:spPr>
          <a:xfrm>
            <a:off x="8007985" y="6151245"/>
            <a:ext cx="1357313" cy="706438"/>
          </a:xfrm>
          <a:prstGeom prst="rect">
            <a:avLst/>
          </a:prstGeom>
          <a:noFill/>
          <a:ln w="9525">
            <a:noFill/>
          </a:ln>
        </p:spPr>
        <p:txBody>
          <a:bodyPr>
            <a:spAutoFit/>
          </a:bodyPr>
          <a:p>
            <a:pPr eaLnBrk="0" hangingPunct="0"/>
            <a:r>
              <a:rPr lang="zh-CN" altLang="en-US" sz="2000" b="1" dirty="0">
                <a:solidFill>
                  <a:srgbClr val="FF0000"/>
                </a:solidFill>
                <a:latin typeface="黑体" panose="02010609060101010101" charset="-122"/>
              </a:rPr>
              <a:t>葡萄牙</a:t>
            </a:r>
            <a:r>
              <a:rPr lang="en-US" altLang="zh-CN" sz="2000" b="1" dirty="0">
                <a:solidFill>
                  <a:srgbClr val="FF0000"/>
                </a:solidFill>
                <a:latin typeface="黑体" panose="02010609060101010101" charset="-122"/>
              </a:rPr>
              <a:t>  </a:t>
            </a:r>
            <a:r>
              <a:rPr lang="zh-CN" altLang="en-US" sz="2000" b="1" dirty="0">
                <a:solidFill>
                  <a:srgbClr val="FF0000"/>
                </a:solidFill>
                <a:latin typeface="黑体" panose="02010609060101010101" charset="-122"/>
              </a:rPr>
              <a:t>西班牙</a:t>
            </a:r>
            <a:endParaRPr lang="zh-CN" altLang="en-US" sz="2000" b="1" dirty="0">
              <a:solidFill>
                <a:srgbClr val="FF0000"/>
              </a:solidFill>
              <a:latin typeface="黑体" panose="02010609060101010101" charset="-122"/>
            </a:endParaRPr>
          </a:p>
        </p:txBody>
      </p:sp>
      <p:sp>
        <p:nvSpPr>
          <p:cNvPr id="2" name="矩形 9"/>
          <p:cNvSpPr/>
          <p:nvPr/>
        </p:nvSpPr>
        <p:spPr>
          <a:xfrm>
            <a:off x="9229090" y="6072505"/>
            <a:ext cx="2179638" cy="706438"/>
          </a:xfrm>
          <a:prstGeom prst="rect">
            <a:avLst/>
          </a:prstGeom>
          <a:noFill/>
          <a:ln w="9525">
            <a:noFill/>
          </a:ln>
        </p:spPr>
        <p:txBody>
          <a:bodyPr>
            <a:spAutoFit/>
          </a:bodyPr>
          <a:p>
            <a:pPr eaLnBrk="0" hangingPunct="0"/>
            <a:r>
              <a:rPr lang="zh-CN" altLang="en-US" sz="2000" b="1" dirty="0">
                <a:solidFill>
                  <a:srgbClr val="FF0000"/>
                </a:solidFill>
                <a:latin typeface="黑体" panose="02010609060101010101" charset="-122"/>
              </a:rPr>
              <a:t>积极影响：</a:t>
            </a:r>
            <a:endParaRPr lang="zh-CN" altLang="en-US" sz="2000" b="1" dirty="0">
              <a:solidFill>
                <a:srgbClr val="FF0000"/>
              </a:solidFill>
              <a:latin typeface="黑体" panose="02010609060101010101" charset="-122"/>
            </a:endParaRPr>
          </a:p>
          <a:p>
            <a:pPr eaLnBrk="0" hangingPunct="0"/>
            <a:r>
              <a:rPr lang="zh-CN" altLang="en-US" sz="2000" b="1" dirty="0">
                <a:solidFill>
                  <a:srgbClr val="FF0000"/>
                </a:solidFill>
                <a:latin typeface="黑体" panose="02010609060101010101" charset="-122"/>
              </a:rPr>
              <a:t> 消极影响：</a:t>
            </a:r>
            <a:endParaRPr lang="zh-CN" altLang="en-US" sz="2000" b="1" dirty="0">
              <a:solidFill>
                <a:srgbClr val="FF0000"/>
              </a:solidFill>
              <a:latin typeface="黑体" panose="02010609060101010101" charset="-122"/>
            </a:endParaRPr>
          </a:p>
        </p:txBody>
      </p:sp>
      <p:sp>
        <p:nvSpPr>
          <p:cNvPr id="9228" name="文本框 2"/>
          <p:cNvSpPr txBox="1"/>
          <p:nvPr/>
        </p:nvSpPr>
        <p:spPr>
          <a:xfrm>
            <a:off x="3648075" y="0"/>
            <a:ext cx="3551238" cy="583565"/>
          </a:xfrm>
          <a:prstGeom prst="rect">
            <a:avLst/>
          </a:prstGeom>
          <a:noFill/>
          <a:ln w="9525">
            <a:noFill/>
          </a:ln>
        </p:spPr>
        <p:txBody>
          <a:bodyPr>
            <a:spAutoFit/>
          </a:bodyPr>
          <a:p>
            <a:pPr eaLnBrk="0" hangingPunct="0">
              <a:spcBef>
                <a:spcPct val="50000"/>
              </a:spcBef>
            </a:pPr>
            <a:r>
              <a:rPr lang="en-US" altLang="zh-CN" sz="3200" b="1" dirty="0">
                <a:solidFill>
                  <a:srgbClr val="060030"/>
                </a:solidFill>
                <a:latin typeface="Times New Roman" panose="02020603050405020304" pitchFamily="18" charset="0"/>
              </a:rPr>
              <a:t>         </a:t>
            </a:r>
            <a:r>
              <a:rPr lang="zh-CN" altLang="en-US" sz="3200" b="1" dirty="0">
                <a:solidFill>
                  <a:srgbClr val="060030"/>
                </a:solidFill>
                <a:latin typeface="Times New Roman" panose="02020603050405020304" pitchFamily="18" charset="0"/>
              </a:rPr>
              <a:t>新航路的开辟</a:t>
            </a:r>
            <a:endParaRPr lang="zh-CN" altLang="en-US" sz="3200" b="1" dirty="0">
              <a:solidFill>
                <a:srgbClr val="060030"/>
              </a:solidFill>
              <a:latin typeface="Times New Roman" panose="02020603050405020304" pitchFamily="18" charset="0"/>
            </a:endParaRPr>
          </a:p>
        </p:txBody>
      </p:sp>
      <p:cxnSp>
        <p:nvCxnSpPr>
          <p:cNvPr id="14" name="直接连接符 13"/>
          <p:cNvCxnSpPr/>
          <p:nvPr/>
        </p:nvCxnSpPr>
        <p:spPr>
          <a:xfrm flipV="1">
            <a:off x="7535863" y="981075"/>
            <a:ext cx="3960813" cy="71438"/>
          </a:xfrm>
          <a:prstGeom prst="line">
            <a:avLst/>
          </a:prstGeom>
        </p:spPr>
        <p:style>
          <a:lnRef idx="3">
            <a:schemeClr val="dk1"/>
          </a:lnRef>
          <a:fillRef idx="0">
            <a:schemeClr val="dk1"/>
          </a:fillRef>
          <a:effectRef idx="2">
            <a:schemeClr val="dk1"/>
          </a:effectRef>
          <a:fontRef idx="minor">
            <a:schemeClr val="tx1"/>
          </a:fontRef>
        </p:style>
      </p:cxnSp>
      <p:cxnSp>
        <p:nvCxnSpPr>
          <p:cNvPr id="24" name="直接连接符 23"/>
          <p:cNvCxnSpPr/>
          <p:nvPr/>
        </p:nvCxnSpPr>
        <p:spPr>
          <a:xfrm>
            <a:off x="1558925" y="1268413"/>
            <a:ext cx="3889375" cy="0"/>
          </a:xfrm>
          <a:prstGeom prst="line">
            <a:avLst/>
          </a:prstGeom>
        </p:spPr>
        <p:style>
          <a:lnRef idx="3">
            <a:schemeClr val="dk1"/>
          </a:lnRef>
          <a:fillRef idx="0">
            <a:schemeClr val="dk1"/>
          </a:fillRef>
          <a:effectRef idx="2">
            <a:schemeClr val="dk1"/>
          </a:effectRef>
          <a:fontRef idx="minor">
            <a:schemeClr val="tx1"/>
          </a:fontRef>
        </p:style>
      </p:cxnSp>
      <p:cxnSp>
        <p:nvCxnSpPr>
          <p:cNvPr id="31" name="直接连接符 30"/>
          <p:cNvCxnSpPr/>
          <p:nvPr/>
        </p:nvCxnSpPr>
        <p:spPr>
          <a:xfrm>
            <a:off x="10199688" y="1268413"/>
            <a:ext cx="1368425" cy="0"/>
          </a:xfrm>
          <a:prstGeom prst="line">
            <a:avLst/>
          </a:prstGeom>
        </p:spPr>
        <p:style>
          <a:lnRef idx="3">
            <a:schemeClr val="dk1"/>
          </a:lnRef>
          <a:fillRef idx="0">
            <a:schemeClr val="dk1"/>
          </a:fillRef>
          <a:effectRef idx="2">
            <a:schemeClr val="dk1"/>
          </a:effectRef>
          <a:fontRef idx="minor">
            <a:schemeClr val="tx1"/>
          </a:fontRef>
        </p:style>
      </p:cxnSp>
      <p:cxnSp>
        <p:nvCxnSpPr>
          <p:cNvPr id="33" name="直接连接符 32"/>
          <p:cNvCxnSpPr/>
          <p:nvPr/>
        </p:nvCxnSpPr>
        <p:spPr>
          <a:xfrm>
            <a:off x="550863" y="1628775"/>
            <a:ext cx="1944688"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ppt_x</p:attrName>
                                        </p:attrNameLst>
                                      </p:cBhvr>
                                      <p:tavLst>
                                        <p:tav tm="0">
                                          <p:val>
                                            <p:strVal val="#ppt_x"/>
                                          </p:val>
                                        </p:tav>
                                        <p:tav tm="100000">
                                          <p:val>
                                            <p:strVal val="#ppt_x"/>
                                          </p:val>
                                        </p:tav>
                                      </p:tavLst>
                                    </p:anim>
                                    <p:anim calcmode="lin" valueType="num">
                                      <p:cBhvr>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0" grpId="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7"/>
          <p:cNvGraphicFramePr>
            <a:graphicFrameLocks noGrp="1"/>
          </p:cNvGraphicFramePr>
          <p:nvPr/>
        </p:nvGraphicFramePr>
        <p:xfrm>
          <a:off x="339598" y="2048845"/>
          <a:ext cx="11547602" cy="4144565"/>
        </p:xfrm>
        <a:graphic>
          <a:graphicData uri="http://schemas.openxmlformats.org/drawingml/2006/table">
            <a:tbl>
              <a:tblPr firstRow="1" bandRow="1">
                <a:tableStyleId>{21E4AEA4-8DFA-4A89-87EB-49C32662AFE0}</a:tableStyleId>
              </a:tblPr>
              <a:tblGrid>
                <a:gridCol w="5773801"/>
                <a:gridCol w="5773801"/>
              </a:tblGrid>
              <a:tr h="597099">
                <a:tc>
                  <a:txBody>
                    <a:bodyPr/>
                    <a:lstStyle/>
                    <a:p>
                      <a:pPr algn="ctr"/>
                      <a:r>
                        <a:rPr lang="zh-CN" altLang="en-US" sz="2800" dirty="0">
                          <a:latin typeface="微软雅黑" panose="020B0503020204020204" charset="-122"/>
                          <a:ea typeface="微软雅黑" panose="020B0503020204020204" charset="-122"/>
                        </a:rPr>
                        <a:t>世界</a:t>
                      </a:r>
                      <a:endParaRPr lang="zh-CN" altLang="en-US" sz="2800" dirty="0">
                        <a:latin typeface="微软雅黑" panose="020B0503020204020204" charset="-122"/>
                        <a:ea typeface="微软雅黑" panose="020B0503020204020204" charset="-122"/>
                      </a:endParaRPr>
                    </a:p>
                  </a:txBody>
                  <a:tcPr anchor="ctr"/>
                </a:tc>
                <a:tc>
                  <a:txBody>
                    <a:bodyPr/>
                    <a:lstStyle/>
                    <a:p>
                      <a:pPr algn="ctr"/>
                      <a:r>
                        <a:rPr lang="zh-CN" altLang="en-US" sz="2800" dirty="0">
                          <a:latin typeface="微软雅黑" panose="020B0503020204020204" charset="-122"/>
                          <a:ea typeface="微软雅黑" panose="020B0503020204020204" charset="-122"/>
                        </a:rPr>
                        <a:t>中国</a:t>
                      </a:r>
                      <a:endParaRPr lang="zh-CN" altLang="en-US" sz="2800" dirty="0">
                        <a:latin typeface="微软雅黑" panose="020B0503020204020204" charset="-122"/>
                        <a:ea typeface="微软雅黑" panose="020B0503020204020204" charset="-122"/>
                      </a:endParaRPr>
                    </a:p>
                  </a:txBody>
                  <a:tcPr anchor="ctr"/>
                </a:tc>
              </a:tr>
              <a:tr h="3547466">
                <a:tc>
                  <a:txBody>
                    <a:bodyPr/>
                    <a:lstStyle/>
                    <a:p>
                      <a:pPr algn="l"/>
                      <a:r>
                        <a:rPr lang="zh-CN" altLang="en-US" sz="2800" dirty="0">
                          <a:latin typeface="微软雅黑" panose="020B0503020204020204" charset="-122"/>
                          <a:ea typeface="微软雅黑" panose="020B0503020204020204" charset="-122"/>
                        </a:rPr>
                        <a:t>资本主义形成的基础：</a:t>
                      </a:r>
                      <a:endParaRPr lang="zh-CN" altLang="en-US" sz="2800" dirty="0">
                        <a:latin typeface="微软雅黑" panose="020B0503020204020204" charset="-122"/>
                        <a:ea typeface="微软雅黑" panose="020B0503020204020204" charset="-122"/>
                      </a:endParaRPr>
                    </a:p>
                    <a:p>
                      <a:pPr algn="l"/>
                      <a:r>
                        <a:rPr lang="en-US" altLang="zh-CN" sz="2800" b="1" dirty="0">
                          <a:latin typeface="微软雅黑" panose="020B0503020204020204" charset="-122"/>
                          <a:ea typeface="微软雅黑" panose="020B0503020204020204" charset="-122"/>
                        </a:rPr>
                        <a:t>1.</a:t>
                      </a:r>
                      <a:r>
                        <a:rPr lang="zh-CN" altLang="en-US" sz="2800" dirty="0">
                          <a:latin typeface="微软雅黑" panose="020B0503020204020204" charset="-122"/>
                          <a:ea typeface="微软雅黑" panose="020B0503020204020204" charset="-122"/>
                        </a:rPr>
                        <a:t>资本主义工商业萌芽并逐步发展，新兴阶级提出政治主张</a:t>
                      </a:r>
                      <a:endParaRPr lang="zh-CN" altLang="en-US" sz="2800" dirty="0">
                        <a:latin typeface="微软雅黑" panose="020B0503020204020204" charset="-122"/>
                        <a:ea typeface="微软雅黑" panose="020B0503020204020204" charset="-122"/>
                      </a:endParaRPr>
                    </a:p>
                    <a:p>
                      <a:pPr algn="l"/>
                      <a:r>
                        <a:rPr lang="en-US" altLang="zh-CN" sz="2800" b="1" dirty="0">
                          <a:latin typeface="微软雅黑" panose="020B0503020204020204" charset="-122"/>
                          <a:ea typeface="微软雅黑" panose="020B0503020204020204" charset="-122"/>
                        </a:rPr>
                        <a:t>2.</a:t>
                      </a:r>
                      <a:r>
                        <a:rPr lang="zh-CN" altLang="en-US" sz="2800" dirty="0">
                          <a:latin typeface="微软雅黑" panose="020B0503020204020204" charset="-122"/>
                          <a:ea typeface="微软雅黑" panose="020B0503020204020204" charset="-122"/>
                        </a:rPr>
                        <a:t>文艺复兴，为资本主义的发展提供了思想基础</a:t>
                      </a:r>
                      <a:endParaRPr lang="zh-CN" altLang="en-US" sz="2800" dirty="0">
                        <a:latin typeface="微软雅黑" panose="020B0503020204020204" charset="-122"/>
                        <a:ea typeface="微软雅黑" panose="020B0503020204020204" charset="-122"/>
                      </a:endParaRPr>
                    </a:p>
                    <a:p>
                      <a:pPr algn="l"/>
                      <a:r>
                        <a:rPr lang="en-US" altLang="zh-CN" sz="2800" b="1" dirty="0">
                          <a:latin typeface="微软雅黑" panose="020B0503020204020204" charset="-122"/>
                          <a:ea typeface="微软雅黑" panose="020B0503020204020204" charset="-122"/>
                        </a:rPr>
                        <a:t>3.</a:t>
                      </a:r>
                      <a:r>
                        <a:rPr lang="zh-CN" altLang="en-US" sz="2800" dirty="0">
                          <a:latin typeface="微软雅黑" panose="020B0503020204020204" charset="-122"/>
                          <a:ea typeface="微软雅黑" panose="020B0503020204020204" charset="-122"/>
                        </a:rPr>
                        <a:t>新航路开辟，为资产阶级的兴起准备了物质条件</a:t>
                      </a:r>
                      <a:endParaRPr lang="zh-CN" altLang="en-US" sz="2800" dirty="0">
                        <a:latin typeface="微软雅黑" panose="020B0503020204020204" charset="-122"/>
                        <a:ea typeface="微软雅黑" panose="020B0503020204020204" charset="-122"/>
                      </a:endParaRPr>
                    </a:p>
                  </a:txBody>
                  <a:tcPr anchor="ctr"/>
                </a:tc>
                <a:tc>
                  <a:txBody>
                    <a:bodyPr/>
                    <a:lstStyle/>
                    <a:p>
                      <a:pPr algn="l"/>
                      <a:r>
                        <a:rPr lang="en-US" altLang="zh-CN" sz="2800" b="1" dirty="0">
                          <a:latin typeface="微软雅黑" panose="020B0503020204020204" charset="-122"/>
                          <a:ea typeface="微软雅黑" panose="020B0503020204020204" charset="-122"/>
                        </a:rPr>
                        <a:t>1.</a:t>
                      </a:r>
                      <a:r>
                        <a:rPr lang="zh-CN" altLang="en-US" sz="2800" dirty="0">
                          <a:latin typeface="微软雅黑" panose="020B0503020204020204" charset="-122"/>
                          <a:ea typeface="微软雅黑" panose="020B0503020204020204" charset="-122"/>
                        </a:rPr>
                        <a:t>中国处于明清时期，封建君主集权进一步强化</a:t>
                      </a:r>
                      <a:endParaRPr lang="zh-CN" altLang="en-US" sz="2800" dirty="0">
                        <a:latin typeface="微软雅黑" panose="020B0503020204020204" charset="-122"/>
                        <a:ea typeface="微软雅黑" panose="020B0503020204020204" charset="-122"/>
                      </a:endParaRPr>
                    </a:p>
                    <a:p>
                      <a:pPr algn="l"/>
                      <a:r>
                        <a:rPr lang="en-US" altLang="zh-CN" sz="2800" b="1" dirty="0">
                          <a:latin typeface="微软雅黑" panose="020B0503020204020204" charset="-122"/>
                          <a:ea typeface="微软雅黑" panose="020B0503020204020204" charset="-122"/>
                        </a:rPr>
                        <a:t>2.</a:t>
                      </a:r>
                      <a:r>
                        <a:rPr lang="zh-CN" altLang="en-US" sz="2800" dirty="0">
                          <a:latin typeface="微软雅黑" panose="020B0503020204020204" charset="-122"/>
                          <a:ea typeface="微软雅黑" panose="020B0503020204020204" charset="-122"/>
                        </a:rPr>
                        <a:t>实行思想文化专制，禁锢思想，阻碍了社会的进步和发展</a:t>
                      </a:r>
                      <a:endParaRPr lang="zh-CN" altLang="en-US" sz="2800" dirty="0">
                        <a:latin typeface="微软雅黑" panose="020B0503020204020204" charset="-122"/>
                        <a:ea typeface="微软雅黑" panose="020B0503020204020204" charset="-122"/>
                      </a:endParaRPr>
                    </a:p>
                    <a:p>
                      <a:pPr algn="l"/>
                      <a:r>
                        <a:rPr lang="en-US" altLang="zh-CN" sz="2800" b="1" dirty="0">
                          <a:latin typeface="微软雅黑" panose="020B0503020204020204" charset="-122"/>
                          <a:ea typeface="微软雅黑" panose="020B0503020204020204" charset="-122"/>
                        </a:rPr>
                        <a:t>3.</a:t>
                      </a:r>
                      <a:r>
                        <a:rPr lang="zh-CN" altLang="en-US" sz="2800" dirty="0">
                          <a:latin typeface="微软雅黑" panose="020B0503020204020204" charset="-122"/>
                          <a:ea typeface="微软雅黑" panose="020B0503020204020204" charset="-122"/>
                        </a:rPr>
                        <a:t>对外实行闭关锁国政策，中西方差距逐渐扩大</a:t>
                      </a:r>
                      <a:endParaRPr lang="zh-CN" altLang="en-US" sz="2800" dirty="0">
                        <a:latin typeface="微软雅黑" panose="020B0503020204020204" charset="-122"/>
                        <a:ea typeface="微软雅黑" panose="020B0503020204020204" charset="-122"/>
                      </a:endParaRPr>
                    </a:p>
                  </a:txBody>
                  <a:tcPr anchor="ctr"/>
                </a:tc>
              </a:tr>
            </a:tbl>
          </a:graphicData>
        </a:graphic>
      </p:graphicFrame>
      <p:grpSp>
        <p:nvGrpSpPr>
          <p:cNvPr id="8" name="组合 7"/>
          <p:cNvGrpSpPr/>
          <p:nvPr/>
        </p:nvGrpSpPr>
        <p:grpSpPr>
          <a:xfrm>
            <a:off x="440385" y="879777"/>
            <a:ext cx="3104093" cy="1080997"/>
            <a:chOff x="363876" y="917486"/>
            <a:chExt cx="2962856" cy="1046440"/>
          </a:xfrm>
        </p:grpSpPr>
        <p:sp>
          <p:nvSpPr>
            <p:cNvPr id="9" name="矩形 8"/>
            <p:cNvSpPr/>
            <p:nvPr/>
          </p:nvSpPr>
          <p:spPr>
            <a:xfrm>
              <a:off x="363876" y="917486"/>
              <a:ext cx="2339102" cy="523220"/>
            </a:xfrm>
            <a:prstGeom prst="rect">
              <a:avLst/>
            </a:prstGeom>
          </p:spPr>
          <p:txBody>
            <a:bodyPr wrap="none">
              <a:spAutoFit/>
            </a:bodyPr>
            <a:lstStyle/>
            <a:p>
              <a:pPr lvl="0"/>
              <a:r>
                <a:rPr lang="zh-CN" altLang="en-US" sz="2800" b="1" dirty="0">
                  <a:solidFill>
                    <a:srgbClr val="D7726C"/>
                  </a:solidFill>
                  <a:latin typeface="微软雅黑" panose="020B0503020204020204" charset="-122"/>
                  <a:ea typeface="微软雅黑" panose="020B0503020204020204" charset="-122"/>
                </a:rPr>
                <a:t>主题总体概览</a:t>
              </a:r>
              <a:endParaRPr lang="zh-CN" altLang="en-US" sz="2800" b="1" dirty="0">
                <a:solidFill>
                  <a:srgbClr val="D7726C"/>
                </a:solidFill>
                <a:latin typeface="微软雅黑" panose="020B0503020204020204" charset="-122"/>
                <a:ea typeface="微软雅黑" panose="020B0503020204020204" charset="-122"/>
              </a:endParaRPr>
            </a:p>
          </p:txBody>
        </p:sp>
        <p:grpSp>
          <p:nvGrpSpPr>
            <p:cNvPr id="10" name="组合 9"/>
            <p:cNvGrpSpPr/>
            <p:nvPr/>
          </p:nvGrpSpPr>
          <p:grpSpPr>
            <a:xfrm>
              <a:off x="521924" y="1440706"/>
              <a:ext cx="2804808" cy="523220"/>
              <a:chOff x="521924" y="1440706"/>
              <a:chExt cx="2804808" cy="523220"/>
            </a:xfrm>
            <a:solidFill>
              <a:srgbClr val="E44B42"/>
            </a:solidFill>
          </p:grpSpPr>
          <p:sp>
            <p:nvSpPr>
              <p:cNvPr id="11" name="文本框 10"/>
              <p:cNvSpPr txBox="1"/>
              <p:nvPr/>
            </p:nvSpPr>
            <p:spPr>
              <a:xfrm>
                <a:off x="987629" y="1440706"/>
                <a:ext cx="2339103" cy="523220"/>
              </a:xfrm>
              <a:prstGeom prst="rect">
                <a:avLst/>
              </a:prstGeom>
              <a:solidFill>
                <a:schemeClr val="bg1"/>
              </a:solidFill>
            </p:spPr>
            <p:txBody>
              <a:bodyPr wrap="square" rtlCol="0">
                <a:spAutoFit/>
              </a:bodyPr>
              <a:lstStyle/>
              <a:p>
                <a:r>
                  <a:rPr lang="zh-CN" altLang="en-US" sz="2800" b="1" dirty="0">
                    <a:solidFill>
                      <a:srgbClr val="E44B42"/>
                    </a:solidFill>
                    <a:latin typeface="微软雅黑" panose="020B0503020204020204" charset="-122"/>
                    <a:ea typeface="微软雅黑" panose="020B0503020204020204" charset="-122"/>
                  </a:rPr>
                  <a:t>横看中外</a:t>
                </a:r>
                <a:endParaRPr lang="zh-CN" altLang="en-US" sz="2800" b="1" dirty="0">
                  <a:solidFill>
                    <a:srgbClr val="E44B42"/>
                  </a:solidFill>
                  <a:latin typeface="微软雅黑" panose="020B0503020204020204" charset="-122"/>
                  <a:ea typeface="微软雅黑" panose="020B0503020204020204" charset="-122"/>
                </a:endParaRPr>
              </a:p>
            </p:txBody>
          </p:sp>
          <p:sp>
            <p:nvSpPr>
              <p:cNvPr id="12" name="Shape 16867"/>
              <p:cNvSpPr/>
              <p:nvPr/>
            </p:nvSpPr>
            <p:spPr bwMode="auto">
              <a:xfrm>
                <a:off x="521924" y="1440706"/>
                <a:ext cx="366606" cy="464400"/>
              </a:xfrm>
              <a:custGeom>
                <a:avLst/>
                <a:gdLst>
                  <a:gd name="T0" fmla="*/ 52829254 w 21600"/>
                  <a:gd name="T1" fmla="*/ 149830331 h 21600"/>
                  <a:gd name="T2" fmla="*/ 52829254 w 21600"/>
                  <a:gd name="T3" fmla="*/ 149830331 h 21600"/>
                  <a:gd name="T4" fmla="*/ 52829254 w 21600"/>
                  <a:gd name="T5" fmla="*/ 149830331 h 21600"/>
                  <a:gd name="T6" fmla="*/ 52829254 w 21600"/>
                  <a:gd name="T7" fmla="*/ 14983033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793" y="3411"/>
                    </a:moveTo>
                    <a:cubicBezTo>
                      <a:pt x="18168" y="3411"/>
                      <a:pt x="18168" y="3411"/>
                      <a:pt x="18168" y="3411"/>
                    </a:cubicBezTo>
                    <a:cubicBezTo>
                      <a:pt x="18168" y="2274"/>
                      <a:pt x="18168" y="2274"/>
                      <a:pt x="18168" y="2274"/>
                    </a:cubicBezTo>
                    <a:cubicBezTo>
                      <a:pt x="15746" y="2274"/>
                      <a:pt x="15746" y="2274"/>
                      <a:pt x="15746" y="2274"/>
                    </a:cubicBezTo>
                    <a:cubicBezTo>
                      <a:pt x="15746" y="568"/>
                      <a:pt x="15746" y="568"/>
                      <a:pt x="15746" y="568"/>
                    </a:cubicBezTo>
                    <a:cubicBezTo>
                      <a:pt x="15746" y="284"/>
                      <a:pt x="15342" y="0"/>
                      <a:pt x="14938" y="0"/>
                    </a:cubicBezTo>
                    <a:cubicBezTo>
                      <a:pt x="6662" y="0"/>
                      <a:pt x="6662" y="0"/>
                      <a:pt x="6662" y="0"/>
                    </a:cubicBezTo>
                    <a:cubicBezTo>
                      <a:pt x="6056" y="0"/>
                      <a:pt x="5854" y="284"/>
                      <a:pt x="5854" y="568"/>
                    </a:cubicBezTo>
                    <a:cubicBezTo>
                      <a:pt x="5854" y="2274"/>
                      <a:pt x="5854" y="2274"/>
                      <a:pt x="5854" y="2274"/>
                    </a:cubicBezTo>
                    <a:cubicBezTo>
                      <a:pt x="3230" y="2274"/>
                      <a:pt x="3230" y="2274"/>
                      <a:pt x="3230" y="2274"/>
                    </a:cubicBezTo>
                    <a:cubicBezTo>
                      <a:pt x="3230" y="3411"/>
                      <a:pt x="3230" y="3411"/>
                      <a:pt x="3230" y="3411"/>
                    </a:cubicBezTo>
                    <a:cubicBezTo>
                      <a:pt x="606" y="3411"/>
                      <a:pt x="606" y="3411"/>
                      <a:pt x="606" y="3411"/>
                    </a:cubicBezTo>
                    <a:cubicBezTo>
                      <a:pt x="202" y="3411"/>
                      <a:pt x="0" y="3695"/>
                      <a:pt x="0" y="3979"/>
                    </a:cubicBezTo>
                    <a:cubicBezTo>
                      <a:pt x="0" y="21032"/>
                      <a:pt x="0" y="21032"/>
                      <a:pt x="0" y="21032"/>
                    </a:cubicBezTo>
                    <a:cubicBezTo>
                      <a:pt x="0" y="21316"/>
                      <a:pt x="202" y="21600"/>
                      <a:pt x="606" y="21600"/>
                    </a:cubicBezTo>
                    <a:cubicBezTo>
                      <a:pt x="20793" y="21600"/>
                      <a:pt x="20793" y="21600"/>
                      <a:pt x="20793" y="21600"/>
                    </a:cubicBezTo>
                    <a:cubicBezTo>
                      <a:pt x="21196" y="21600"/>
                      <a:pt x="21600" y="21316"/>
                      <a:pt x="21600" y="21032"/>
                    </a:cubicBezTo>
                    <a:cubicBezTo>
                      <a:pt x="21600" y="3979"/>
                      <a:pt x="21600" y="3979"/>
                      <a:pt x="21600" y="3979"/>
                    </a:cubicBezTo>
                    <a:cubicBezTo>
                      <a:pt x="21600" y="3695"/>
                      <a:pt x="21196" y="3411"/>
                      <a:pt x="20793" y="3411"/>
                    </a:cubicBezTo>
                    <a:close/>
                    <a:moveTo>
                      <a:pt x="7469" y="1705"/>
                    </a:moveTo>
                    <a:cubicBezTo>
                      <a:pt x="7469" y="1421"/>
                      <a:pt x="7873" y="1137"/>
                      <a:pt x="8277" y="1137"/>
                    </a:cubicBezTo>
                    <a:cubicBezTo>
                      <a:pt x="13323" y="1137"/>
                      <a:pt x="13323" y="1137"/>
                      <a:pt x="13323" y="1137"/>
                    </a:cubicBezTo>
                    <a:cubicBezTo>
                      <a:pt x="13727" y="1137"/>
                      <a:pt x="14131" y="1421"/>
                      <a:pt x="14131" y="1705"/>
                    </a:cubicBezTo>
                    <a:cubicBezTo>
                      <a:pt x="14131" y="2274"/>
                      <a:pt x="14131" y="2274"/>
                      <a:pt x="14131" y="2274"/>
                    </a:cubicBezTo>
                    <a:cubicBezTo>
                      <a:pt x="14131" y="2558"/>
                      <a:pt x="13727" y="2842"/>
                      <a:pt x="13323" y="2842"/>
                    </a:cubicBezTo>
                    <a:cubicBezTo>
                      <a:pt x="8277" y="2842"/>
                      <a:pt x="8277" y="2842"/>
                      <a:pt x="8277" y="2842"/>
                    </a:cubicBezTo>
                    <a:cubicBezTo>
                      <a:pt x="7873" y="2842"/>
                      <a:pt x="7469" y="2558"/>
                      <a:pt x="7469" y="2274"/>
                    </a:cubicBezTo>
                    <a:lnTo>
                      <a:pt x="7469" y="1705"/>
                    </a:lnTo>
                    <a:close/>
                    <a:moveTo>
                      <a:pt x="19985" y="16484"/>
                    </a:moveTo>
                    <a:cubicBezTo>
                      <a:pt x="19985" y="18758"/>
                      <a:pt x="16553" y="18047"/>
                      <a:pt x="16553" y="18047"/>
                    </a:cubicBezTo>
                    <a:cubicBezTo>
                      <a:pt x="16553" y="18047"/>
                      <a:pt x="17764" y="20463"/>
                      <a:pt x="14938" y="20463"/>
                    </a:cubicBezTo>
                    <a:cubicBezTo>
                      <a:pt x="9488" y="20463"/>
                      <a:pt x="1615" y="20463"/>
                      <a:pt x="1615" y="20463"/>
                    </a:cubicBezTo>
                    <a:cubicBezTo>
                      <a:pt x="1615" y="4689"/>
                      <a:pt x="1615" y="4689"/>
                      <a:pt x="1615" y="4689"/>
                    </a:cubicBezTo>
                    <a:cubicBezTo>
                      <a:pt x="3230" y="4689"/>
                      <a:pt x="3230" y="4689"/>
                      <a:pt x="3230" y="4689"/>
                    </a:cubicBezTo>
                    <a:cubicBezTo>
                      <a:pt x="3230" y="5258"/>
                      <a:pt x="3230" y="5258"/>
                      <a:pt x="3230" y="5258"/>
                    </a:cubicBezTo>
                    <a:cubicBezTo>
                      <a:pt x="18168" y="5258"/>
                      <a:pt x="18168" y="5258"/>
                      <a:pt x="18168" y="5258"/>
                    </a:cubicBezTo>
                    <a:cubicBezTo>
                      <a:pt x="18168" y="4689"/>
                      <a:pt x="18168" y="4689"/>
                      <a:pt x="18168" y="4689"/>
                    </a:cubicBezTo>
                    <a:cubicBezTo>
                      <a:pt x="19985" y="4689"/>
                      <a:pt x="19985" y="4689"/>
                      <a:pt x="19985" y="4689"/>
                    </a:cubicBezTo>
                    <a:cubicBezTo>
                      <a:pt x="19985" y="4689"/>
                      <a:pt x="19985" y="11653"/>
                      <a:pt x="19985" y="16484"/>
                    </a:cubicBezTo>
                    <a:close/>
                    <a:moveTo>
                      <a:pt x="7065" y="14779"/>
                    </a:moveTo>
                    <a:cubicBezTo>
                      <a:pt x="5047" y="16626"/>
                      <a:pt x="5047" y="16626"/>
                      <a:pt x="5047" y="16626"/>
                    </a:cubicBezTo>
                    <a:cubicBezTo>
                      <a:pt x="4643" y="15774"/>
                      <a:pt x="4643" y="15774"/>
                      <a:pt x="4643" y="15774"/>
                    </a:cubicBezTo>
                    <a:cubicBezTo>
                      <a:pt x="4441" y="15489"/>
                      <a:pt x="4037" y="15347"/>
                      <a:pt x="3634" y="15489"/>
                    </a:cubicBezTo>
                    <a:cubicBezTo>
                      <a:pt x="3432" y="15632"/>
                      <a:pt x="3230" y="15774"/>
                      <a:pt x="3432" y="16058"/>
                    </a:cubicBezTo>
                    <a:cubicBezTo>
                      <a:pt x="4239" y="17763"/>
                      <a:pt x="4239" y="17763"/>
                      <a:pt x="4239" y="17763"/>
                    </a:cubicBezTo>
                    <a:cubicBezTo>
                      <a:pt x="4441" y="17905"/>
                      <a:pt x="4643" y="18047"/>
                      <a:pt x="4845" y="18047"/>
                    </a:cubicBezTo>
                    <a:cubicBezTo>
                      <a:pt x="4845" y="18047"/>
                      <a:pt x="4845" y="18047"/>
                      <a:pt x="4845" y="18047"/>
                    </a:cubicBezTo>
                    <a:cubicBezTo>
                      <a:pt x="4845" y="18047"/>
                      <a:pt x="4845" y="18047"/>
                      <a:pt x="5047" y="18047"/>
                    </a:cubicBezTo>
                    <a:cubicBezTo>
                      <a:pt x="5047" y="18047"/>
                      <a:pt x="5047" y="18047"/>
                      <a:pt x="5047" y="18047"/>
                    </a:cubicBezTo>
                    <a:cubicBezTo>
                      <a:pt x="5249" y="18047"/>
                      <a:pt x="5249" y="18047"/>
                      <a:pt x="5249" y="18047"/>
                    </a:cubicBezTo>
                    <a:cubicBezTo>
                      <a:pt x="5249" y="18047"/>
                      <a:pt x="5249" y="18047"/>
                      <a:pt x="5249" y="18047"/>
                    </a:cubicBezTo>
                    <a:cubicBezTo>
                      <a:pt x="5249" y="18047"/>
                      <a:pt x="5450" y="17905"/>
                      <a:pt x="5450" y="17905"/>
                    </a:cubicBezTo>
                    <a:cubicBezTo>
                      <a:pt x="8075" y="15347"/>
                      <a:pt x="8075" y="15347"/>
                      <a:pt x="8075" y="15347"/>
                    </a:cubicBezTo>
                    <a:cubicBezTo>
                      <a:pt x="8277" y="15063"/>
                      <a:pt x="8277" y="14779"/>
                      <a:pt x="8075" y="14637"/>
                    </a:cubicBezTo>
                    <a:cubicBezTo>
                      <a:pt x="7671" y="14495"/>
                      <a:pt x="7267" y="14495"/>
                      <a:pt x="7065" y="14779"/>
                    </a:cubicBezTo>
                    <a:close/>
                    <a:moveTo>
                      <a:pt x="7065" y="10658"/>
                    </a:moveTo>
                    <a:cubicBezTo>
                      <a:pt x="5047" y="12505"/>
                      <a:pt x="5047" y="12505"/>
                      <a:pt x="5047" y="12505"/>
                    </a:cubicBezTo>
                    <a:cubicBezTo>
                      <a:pt x="4643" y="11653"/>
                      <a:pt x="4643" y="11653"/>
                      <a:pt x="4643" y="11653"/>
                    </a:cubicBezTo>
                    <a:cubicBezTo>
                      <a:pt x="4441" y="11368"/>
                      <a:pt x="4037" y="11226"/>
                      <a:pt x="3634" y="11368"/>
                    </a:cubicBezTo>
                    <a:cubicBezTo>
                      <a:pt x="3432" y="11511"/>
                      <a:pt x="3230" y="11795"/>
                      <a:pt x="3432" y="11937"/>
                    </a:cubicBezTo>
                    <a:cubicBezTo>
                      <a:pt x="4239" y="13642"/>
                      <a:pt x="4239" y="13642"/>
                      <a:pt x="4239" y="13642"/>
                    </a:cubicBezTo>
                    <a:cubicBezTo>
                      <a:pt x="4441" y="13784"/>
                      <a:pt x="4643" y="13926"/>
                      <a:pt x="4845" y="13926"/>
                    </a:cubicBezTo>
                    <a:cubicBezTo>
                      <a:pt x="4845" y="13926"/>
                      <a:pt x="4845" y="13926"/>
                      <a:pt x="4845" y="13926"/>
                    </a:cubicBezTo>
                    <a:cubicBezTo>
                      <a:pt x="4845" y="13926"/>
                      <a:pt x="4845" y="13926"/>
                      <a:pt x="5047" y="13926"/>
                    </a:cubicBezTo>
                    <a:cubicBezTo>
                      <a:pt x="5047" y="13926"/>
                      <a:pt x="5047" y="13926"/>
                      <a:pt x="5047" y="13926"/>
                    </a:cubicBezTo>
                    <a:cubicBezTo>
                      <a:pt x="5249" y="13926"/>
                      <a:pt x="5249" y="13926"/>
                      <a:pt x="5249" y="13926"/>
                    </a:cubicBezTo>
                    <a:cubicBezTo>
                      <a:pt x="5249" y="13926"/>
                      <a:pt x="5249" y="13926"/>
                      <a:pt x="5249" y="13926"/>
                    </a:cubicBezTo>
                    <a:cubicBezTo>
                      <a:pt x="5249" y="13926"/>
                      <a:pt x="5450" y="13926"/>
                      <a:pt x="5450" y="13784"/>
                    </a:cubicBezTo>
                    <a:cubicBezTo>
                      <a:pt x="8075" y="11226"/>
                      <a:pt x="8075" y="11226"/>
                      <a:pt x="8075" y="11226"/>
                    </a:cubicBezTo>
                    <a:cubicBezTo>
                      <a:pt x="8277" y="11084"/>
                      <a:pt x="8277" y="10800"/>
                      <a:pt x="8075" y="10658"/>
                    </a:cubicBezTo>
                    <a:cubicBezTo>
                      <a:pt x="7671" y="10374"/>
                      <a:pt x="7267" y="10516"/>
                      <a:pt x="7065" y="10658"/>
                    </a:cubicBezTo>
                    <a:close/>
                    <a:moveTo>
                      <a:pt x="17361" y="11653"/>
                    </a:moveTo>
                    <a:cubicBezTo>
                      <a:pt x="9892" y="11653"/>
                      <a:pt x="9892" y="11653"/>
                      <a:pt x="9892" y="11653"/>
                    </a:cubicBezTo>
                    <a:cubicBezTo>
                      <a:pt x="9488" y="11653"/>
                      <a:pt x="9084" y="11937"/>
                      <a:pt x="9084" y="12221"/>
                    </a:cubicBezTo>
                    <a:cubicBezTo>
                      <a:pt x="9084" y="12505"/>
                      <a:pt x="9488" y="12789"/>
                      <a:pt x="9892" y="12789"/>
                    </a:cubicBezTo>
                    <a:cubicBezTo>
                      <a:pt x="17361" y="12789"/>
                      <a:pt x="17361" y="12789"/>
                      <a:pt x="17361" y="12789"/>
                    </a:cubicBezTo>
                    <a:cubicBezTo>
                      <a:pt x="17764" y="12789"/>
                      <a:pt x="18168" y="12505"/>
                      <a:pt x="18168" y="12221"/>
                    </a:cubicBezTo>
                    <a:cubicBezTo>
                      <a:pt x="18168" y="11937"/>
                      <a:pt x="17764" y="11653"/>
                      <a:pt x="17361" y="11653"/>
                    </a:cubicBezTo>
                    <a:close/>
                    <a:moveTo>
                      <a:pt x="17361" y="7532"/>
                    </a:moveTo>
                    <a:cubicBezTo>
                      <a:pt x="9892" y="7532"/>
                      <a:pt x="9892" y="7532"/>
                      <a:pt x="9892" y="7532"/>
                    </a:cubicBezTo>
                    <a:cubicBezTo>
                      <a:pt x="9488" y="7532"/>
                      <a:pt x="9084" y="7816"/>
                      <a:pt x="9084" y="8100"/>
                    </a:cubicBezTo>
                    <a:cubicBezTo>
                      <a:pt x="9084" y="8526"/>
                      <a:pt x="9488" y="8668"/>
                      <a:pt x="9892" y="8668"/>
                    </a:cubicBezTo>
                    <a:cubicBezTo>
                      <a:pt x="17361" y="8668"/>
                      <a:pt x="17361" y="8668"/>
                      <a:pt x="17361" y="8668"/>
                    </a:cubicBezTo>
                    <a:cubicBezTo>
                      <a:pt x="17764" y="8668"/>
                      <a:pt x="18168" y="8526"/>
                      <a:pt x="18168" y="8100"/>
                    </a:cubicBezTo>
                    <a:cubicBezTo>
                      <a:pt x="18168" y="7816"/>
                      <a:pt x="17764" y="7532"/>
                      <a:pt x="17361" y="7532"/>
                    </a:cubicBezTo>
                    <a:close/>
                    <a:moveTo>
                      <a:pt x="7065" y="6537"/>
                    </a:moveTo>
                    <a:cubicBezTo>
                      <a:pt x="5047" y="8526"/>
                      <a:pt x="5047" y="8526"/>
                      <a:pt x="5047" y="8526"/>
                    </a:cubicBezTo>
                    <a:cubicBezTo>
                      <a:pt x="4643" y="7532"/>
                      <a:pt x="4643" y="7532"/>
                      <a:pt x="4643" y="7532"/>
                    </a:cubicBezTo>
                    <a:cubicBezTo>
                      <a:pt x="4441" y="7247"/>
                      <a:pt x="4037" y="7247"/>
                      <a:pt x="3634" y="7247"/>
                    </a:cubicBezTo>
                    <a:cubicBezTo>
                      <a:pt x="3432" y="7389"/>
                      <a:pt x="3230" y="7674"/>
                      <a:pt x="3432" y="7816"/>
                    </a:cubicBezTo>
                    <a:cubicBezTo>
                      <a:pt x="4239" y="9521"/>
                      <a:pt x="4239" y="9521"/>
                      <a:pt x="4239" y="9521"/>
                    </a:cubicBezTo>
                    <a:cubicBezTo>
                      <a:pt x="4441" y="9663"/>
                      <a:pt x="4643" y="9805"/>
                      <a:pt x="4845" y="9805"/>
                    </a:cubicBezTo>
                    <a:cubicBezTo>
                      <a:pt x="4845" y="9805"/>
                      <a:pt x="4845" y="9805"/>
                      <a:pt x="4845" y="9805"/>
                    </a:cubicBezTo>
                    <a:cubicBezTo>
                      <a:pt x="4845" y="9805"/>
                      <a:pt x="4845" y="9947"/>
                      <a:pt x="5047" y="9805"/>
                    </a:cubicBezTo>
                    <a:cubicBezTo>
                      <a:pt x="5047" y="9805"/>
                      <a:pt x="5047" y="9805"/>
                      <a:pt x="5047" y="9805"/>
                    </a:cubicBezTo>
                    <a:cubicBezTo>
                      <a:pt x="5249" y="9805"/>
                      <a:pt x="5249" y="9805"/>
                      <a:pt x="5249" y="9805"/>
                    </a:cubicBezTo>
                    <a:cubicBezTo>
                      <a:pt x="5249" y="9805"/>
                      <a:pt x="5249" y="9805"/>
                      <a:pt x="5249" y="9805"/>
                    </a:cubicBezTo>
                    <a:cubicBezTo>
                      <a:pt x="5249" y="9805"/>
                      <a:pt x="5450" y="9805"/>
                      <a:pt x="5450" y="9663"/>
                    </a:cubicBezTo>
                    <a:cubicBezTo>
                      <a:pt x="8075" y="7105"/>
                      <a:pt x="8075" y="7105"/>
                      <a:pt x="8075" y="7105"/>
                    </a:cubicBezTo>
                    <a:cubicBezTo>
                      <a:pt x="8277" y="6963"/>
                      <a:pt x="8277" y="6679"/>
                      <a:pt x="8075" y="6537"/>
                    </a:cubicBezTo>
                    <a:cubicBezTo>
                      <a:pt x="7671" y="6395"/>
                      <a:pt x="7267" y="6395"/>
                      <a:pt x="7065" y="6537"/>
                    </a:cubicBezTo>
                    <a:close/>
                    <a:moveTo>
                      <a:pt x="17361" y="15774"/>
                    </a:moveTo>
                    <a:cubicBezTo>
                      <a:pt x="9892" y="15774"/>
                      <a:pt x="9892" y="15774"/>
                      <a:pt x="9892" y="15774"/>
                    </a:cubicBezTo>
                    <a:cubicBezTo>
                      <a:pt x="9488" y="15774"/>
                      <a:pt x="9084" y="16058"/>
                      <a:pt x="9084" y="16342"/>
                    </a:cubicBezTo>
                    <a:cubicBezTo>
                      <a:pt x="9084" y="16626"/>
                      <a:pt x="9488" y="16911"/>
                      <a:pt x="9892" y="16911"/>
                    </a:cubicBezTo>
                    <a:cubicBezTo>
                      <a:pt x="17361" y="16911"/>
                      <a:pt x="17361" y="16911"/>
                      <a:pt x="17361" y="16911"/>
                    </a:cubicBezTo>
                    <a:cubicBezTo>
                      <a:pt x="17764" y="16911"/>
                      <a:pt x="18168" y="16626"/>
                      <a:pt x="18168" y="16342"/>
                    </a:cubicBezTo>
                    <a:cubicBezTo>
                      <a:pt x="18168" y="16058"/>
                      <a:pt x="17764" y="15774"/>
                      <a:pt x="17361" y="15774"/>
                    </a:cubicBezTo>
                    <a:close/>
                  </a:path>
                </a:pathLst>
              </a:custGeom>
              <a:grpFill/>
              <a:ln>
                <a:noFill/>
              </a:ln>
            </p:spPr>
            <p:txBody>
              <a:bodyPr lIns="0" tIns="0" rIns="0" bIns="0"/>
              <a:lstStyle/>
              <a:p>
                <a:endParaRPr lang="zh-CN" altLang="en-US"/>
              </a:p>
            </p:txBody>
          </p:sp>
        </p:grpSp>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矩形 90117"/>
          <p:cNvSpPr>
            <a:spLocks noTextEdit="1"/>
          </p:cNvSpPr>
          <p:nvPr/>
        </p:nvSpPr>
        <p:spPr>
          <a:xfrm rot="-671045">
            <a:off x="3733800" y="228600"/>
            <a:ext cx="1524000" cy="1030288"/>
          </a:xfrm>
          <a:prstGeom prst="rect">
            <a:avLst/>
          </a:prstGeom>
        </p:spPr>
        <p:txBody>
          <a:bodyPr wrap="none" fromWordArt="1">
            <a:prstTxWarp prst="textWave1">
              <a:avLst>
                <a:gd name="adj1" fmla="val 13005"/>
                <a:gd name="adj2" fmla="val 0"/>
              </a:avLst>
            </a:prstTxWarp>
            <a:normAutofit/>
          </a:bodyPr>
          <a:p>
            <a:pPr algn="ctr"/>
            <a:endParaRPr lang="zh-CN" altLang="en-US" sz="6000" b="1" i="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11400000" scaled="1"/>
                <a:tileRect/>
              </a:gradFill>
              <a:effectLst>
                <a:outerShdw dist="35921" dir="2699999" sy="50000" kx="2115830" algn="bl" rotWithShape="0">
                  <a:srgbClr val="C0C0C0">
                    <a:alpha val="79999"/>
                  </a:srgbClr>
                </a:outerShdw>
              </a:effectLst>
              <a:latin typeface="黑体" panose="02010609060101010101" charset="-122"/>
              <a:ea typeface="黑体" panose="02010609060101010101" charset="-122"/>
            </a:endParaRPr>
          </a:p>
        </p:txBody>
      </p:sp>
      <p:graphicFrame>
        <p:nvGraphicFramePr>
          <p:cNvPr id="27706" name="内容占位符 27705"/>
          <p:cNvGraphicFramePr/>
          <p:nvPr>
            <p:ph sz="half" idx="1"/>
          </p:nvPr>
        </p:nvGraphicFramePr>
        <p:xfrm>
          <a:off x="607060" y="1221105"/>
          <a:ext cx="9879965" cy="2903855"/>
        </p:xfrm>
        <a:graphic>
          <a:graphicData uri="http://schemas.openxmlformats.org/drawingml/2006/table">
            <a:tbl>
              <a:tblPr/>
              <a:tblGrid>
                <a:gridCol w="1767205"/>
                <a:gridCol w="1735455"/>
                <a:gridCol w="1901190"/>
                <a:gridCol w="1558290"/>
                <a:gridCol w="2917825"/>
              </a:tblGrid>
              <a:tr h="535940">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2400" b="1" dirty="0">
                          <a:latin typeface="黑体-简" panose="02000000000000000000" charset="-122"/>
                          <a:ea typeface="黑体-简" panose="02000000000000000000" charset="-122"/>
                        </a:rPr>
                        <a:t>航海家</a:t>
                      </a:r>
                      <a:endParaRPr lang="zh-CN" altLang="en-US" sz="2400" b="1" dirty="0">
                        <a:latin typeface="黑体-简" panose="02000000000000000000" charset="-122"/>
                        <a:ea typeface="黑体-简" panose="02000000000000000000" charset="-122"/>
                      </a:endParaRPr>
                    </a:p>
                  </a:txBody>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2400" b="1" dirty="0">
                          <a:latin typeface="黑体-简" panose="02000000000000000000" charset="-122"/>
                          <a:ea typeface="黑体-简" panose="02000000000000000000" charset="-122"/>
                        </a:rPr>
                        <a:t>背景</a:t>
                      </a:r>
                      <a:endParaRPr lang="zh-CN" altLang="en-US" sz="2400" b="1" dirty="0">
                        <a:latin typeface="黑体-简" panose="02000000000000000000" charset="-122"/>
                        <a:ea typeface="黑体-简" panose="02000000000000000000"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2400" b="1" dirty="0">
                          <a:latin typeface="黑体-简" panose="02000000000000000000" charset="-122"/>
                          <a:ea typeface="黑体-简" panose="02000000000000000000" charset="-122"/>
                        </a:rPr>
                        <a:t>目的</a:t>
                      </a:r>
                      <a:endParaRPr lang="zh-CN" altLang="en-US" sz="2400" b="1" dirty="0">
                        <a:latin typeface="黑体-简" panose="02000000000000000000" charset="-122"/>
                        <a:ea typeface="黑体-简" panose="02000000000000000000"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2400" b="1" dirty="0">
                          <a:latin typeface="黑体-简" panose="02000000000000000000" charset="-122"/>
                          <a:ea typeface="黑体-简" panose="02000000000000000000" charset="-122"/>
                        </a:rPr>
                        <a:t>性质</a:t>
                      </a:r>
                      <a:endParaRPr lang="zh-CN" altLang="en-US" sz="2400" b="1" dirty="0">
                        <a:latin typeface="黑体-简" panose="02000000000000000000" charset="-122"/>
                        <a:ea typeface="黑体-简" panose="02000000000000000000"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2400" b="1" dirty="0">
                          <a:latin typeface="黑体-简" panose="02000000000000000000" charset="-122"/>
                          <a:ea typeface="黑体-简" panose="02000000000000000000" charset="-122"/>
                        </a:rPr>
                        <a:t>影响</a:t>
                      </a:r>
                      <a:endParaRPr lang="zh-CN" altLang="en-US" sz="2400" b="1" dirty="0">
                        <a:latin typeface="黑体-简" panose="02000000000000000000" charset="-122"/>
                        <a:ea typeface="黑体-简" panose="02000000000000000000" charset="-122"/>
                      </a:endParaRPr>
                    </a:p>
                  </a:txBody>
                  <a:tcP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10285">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400" b="1" dirty="0">
                          <a:latin typeface="黑体-简" panose="02000000000000000000" charset="-122"/>
                          <a:ea typeface="黑体-简" panose="02000000000000000000" charset="-122"/>
                        </a:rPr>
                        <a:t>郑和</a:t>
                      </a:r>
                      <a:endParaRPr lang="zh-CN" altLang="en-US" sz="2400" b="1" dirty="0">
                        <a:latin typeface="黑体-简" panose="02000000000000000000" charset="-122"/>
                        <a:ea typeface="黑体-简" panose="02000000000000000000" charset="-122"/>
                      </a:endParaRPr>
                    </a:p>
                  </a:txBody>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400" b="1" dirty="0">
                          <a:solidFill>
                            <a:srgbClr val="FF0000"/>
                          </a:solidFill>
                          <a:latin typeface="黑体-简" panose="02000000000000000000" charset="-122"/>
                          <a:ea typeface="黑体-简" panose="02000000000000000000" charset="-122"/>
                        </a:rPr>
                        <a:t>自然经济占主导地位</a:t>
                      </a:r>
                      <a:endParaRPr lang="zh-CN" altLang="en-US" sz="2400" b="1" dirty="0">
                        <a:solidFill>
                          <a:srgbClr val="FF0000"/>
                        </a:solidFill>
                        <a:latin typeface="黑体-简" panose="02000000000000000000" charset="-122"/>
                        <a:ea typeface="黑体-简" panose="02000000000000000000"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sz="2400" dirty="0">
                        <a:latin typeface="黑体-简" panose="02000000000000000000" charset="-122"/>
                        <a:ea typeface="黑体-简" panose="02000000000000000000"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sz="2400" dirty="0">
                        <a:latin typeface="黑体-简" panose="02000000000000000000" charset="-122"/>
                        <a:ea typeface="黑体-简" panose="02000000000000000000"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sz="2400" dirty="0">
                        <a:latin typeface="黑体-简" panose="02000000000000000000" charset="-122"/>
                        <a:ea typeface="黑体-简" panose="02000000000000000000" charset="-122"/>
                      </a:endParaRPr>
                    </a:p>
                  </a:txBody>
                  <a:tcP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57630">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400" b="1" dirty="0">
                          <a:latin typeface="黑体-简" panose="02000000000000000000" charset="-122"/>
                          <a:ea typeface="黑体-简" panose="02000000000000000000" charset="-122"/>
                        </a:rPr>
                        <a:t>哥伦布等人</a:t>
                      </a:r>
                      <a:endParaRPr lang="zh-CN" altLang="en-US" sz="2400" b="1" dirty="0">
                        <a:latin typeface="黑体-简" panose="02000000000000000000" charset="-122"/>
                        <a:ea typeface="黑体-简" panose="02000000000000000000" charset="-122"/>
                      </a:endParaRPr>
                    </a:p>
                  </a:txBody>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400" b="1" dirty="0">
                          <a:solidFill>
                            <a:srgbClr val="FF0000"/>
                          </a:solidFill>
                          <a:latin typeface="黑体-简" panose="02000000000000000000" charset="-122"/>
                          <a:ea typeface="黑体-简" panose="02000000000000000000" charset="-122"/>
                        </a:rPr>
                        <a:t>商品经济发展资本主义萌芽</a:t>
                      </a:r>
                      <a:endParaRPr lang="zh-CN" altLang="en-US" sz="2400" b="1" dirty="0">
                        <a:solidFill>
                          <a:srgbClr val="FF0000"/>
                        </a:solidFill>
                        <a:latin typeface="黑体-简" panose="02000000000000000000" charset="-122"/>
                        <a:ea typeface="黑体-简" panose="02000000000000000000"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sz="2400" dirty="0">
                        <a:latin typeface="黑体-简" panose="02000000000000000000" charset="-122"/>
                        <a:ea typeface="黑体-简" panose="02000000000000000000"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sz="2400" dirty="0">
                        <a:latin typeface="黑体-简" panose="02000000000000000000" charset="-122"/>
                        <a:ea typeface="黑体-简" panose="02000000000000000000"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sz="2400" dirty="0">
                        <a:latin typeface="黑体-简" panose="02000000000000000000" charset="-122"/>
                        <a:ea typeface="黑体-简" panose="02000000000000000000" charset="-122"/>
                      </a:endParaRPr>
                    </a:p>
                  </a:txBody>
                  <a:tcP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90148" name="矩形 90147"/>
          <p:cNvSpPr/>
          <p:nvPr/>
        </p:nvSpPr>
        <p:spPr>
          <a:xfrm>
            <a:off x="4297045" y="1896110"/>
            <a:ext cx="1675765" cy="829945"/>
          </a:xfrm>
          <a:prstGeom prst="rect">
            <a:avLst/>
          </a:prstGeom>
          <a:noFill/>
          <a:ln w="19050">
            <a:noFill/>
            <a:miter/>
          </a:ln>
          <a:effectLst>
            <a:outerShdw dist="35921" dir="2699999" algn="ctr" rotWithShape="0">
              <a:schemeClr val="bg2"/>
            </a:outerShdw>
          </a:effectLst>
        </p:spPr>
        <p:txBody>
          <a:bodyPr wrap="square">
            <a:spAutoFit/>
          </a:bodyPr>
          <a:p>
            <a:pPr algn="ctr" fontAlgn="base"/>
            <a:r>
              <a:rPr lang="zh-CN" altLang="en-US" sz="2400" b="1" strike="noStrike" noProof="1">
                <a:solidFill>
                  <a:srgbClr val="FF0000"/>
                </a:solidFill>
                <a:effectLst>
                  <a:outerShdw blurRad="38100" dist="38100" dir="2700000">
                    <a:srgbClr val="C0C0C0"/>
                  </a:outerShdw>
                </a:effectLst>
                <a:latin typeface="黑体-简" panose="02000000000000000000" charset="-122"/>
                <a:ea typeface="黑体-简" panose="02000000000000000000" charset="-122"/>
                <a:cs typeface="+mn-cs"/>
              </a:rPr>
              <a:t>宣扬国威</a:t>
            </a:r>
            <a:endParaRPr lang="zh-CN" altLang="en-US" sz="2400" b="1" strike="noStrike" noProof="1">
              <a:solidFill>
                <a:srgbClr val="FF0000"/>
              </a:solidFill>
              <a:effectLst>
                <a:outerShdw blurRad="38100" dist="38100" dir="2700000">
                  <a:srgbClr val="C0C0C0"/>
                </a:outerShdw>
              </a:effectLst>
              <a:latin typeface="黑体-简" panose="02000000000000000000" charset="-122"/>
              <a:ea typeface="黑体-简" panose="02000000000000000000" charset="-122"/>
            </a:endParaRPr>
          </a:p>
          <a:p>
            <a:pPr algn="ctr" fontAlgn="base"/>
            <a:r>
              <a:rPr lang="zh-CN" altLang="en-US" sz="2400" b="1" strike="noStrike" noProof="1">
                <a:solidFill>
                  <a:srgbClr val="FF0000"/>
                </a:solidFill>
                <a:effectLst>
                  <a:outerShdw blurRad="38100" dist="38100" dir="2700000">
                    <a:srgbClr val="C0C0C0"/>
                  </a:outerShdw>
                </a:effectLst>
                <a:latin typeface="黑体-简" panose="02000000000000000000" charset="-122"/>
                <a:ea typeface="黑体-简" panose="02000000000000000000" charset="-122"/>
                <a:cs typeface="+mn-cs"/>
              </a:rPr>
              <a:t>加强联系</a:t>
            </a:r>
            <a:endParaRPr lang="zh-CN" altLang="en-US" sz="2400" b="1" strike="noStrike" noProof="1">
              <a:solidFill>
                <a:srgbClr val="FF0000"/>
              </a:solidFill>
              <a:effectLst>
                <a:outerShdw blurRad="38100" dist="38100" dir="2700000">
                  <a:srgbClr val="C0C0C0"/>
                </a:outerShdw>
              </a:effectLst>
              <a:latin typeface="黑体-简" panose="02000000000000000000" charset="-122"/>
              <a:ea typeface="黑体-简" panose="02000000000000000000" charset="-122"/>
            </a:endParaRPr>
          </a:p>
        </p:txBody>
      </p:sp>
      <p:sp>
        <p:nvSpPr>
          <p:cNvPr id="27679" name="矩形 90148"/>
          <p:cNvSpPr/>
          <p:nvPr/>
        </p:nvSpPr>
        <p:spPr>
          <a:xfrm>
            <a:off x="5993765" y="2080895"/>
            <a:ext cx="1534795" cy="460375"/>
          </a:xfrm>
          <a:prstGeom prst="rect">
            <a:avLst/>
          </a:prstGeom>
          <a:noFill/>
          <a:ln w="19050">
            <a:noFill/>
          </a:ln>
          <a:effectLst>
            <a:outerShdw dist="35921" dir="2699999" algn="ctr" rotWithShape="0">
              <a:schemeClr val="bg2"/>
            </a:outerShdw>
          </a:effectLst>
        </p:spPr>
        <p:txBody>
          <a:bodyPr wrap="square">
            <a:spAutoFit/>
          </a:bodyPr>
          <a:p>
            <a:pPr algn="ctr" fontAlgn="base"/>
            <a:r>
              <a:rPr lang="zh-CN" altLang="en-US" sz="2400" b="1" strike="noStrike" noProof="1">
                <a:solidFill>
                  <a:srgbClr val="FF0000"/>
                </a:solidFill>
                <a:effectLst>
                  <a:outerShdw blurRad="38100" dist="38100" dir="2700000">
                    <a:srgbClr val="C0C0C0"/>
                  </a:outerShdw>
                </a:effectLst>
                <a:latin typeface="黑体-简" panose="02000000000000000000" charset="-122"/>
                <a:ea typeface="黑体-简" panose="02000000000000000000" charset="-122"/>
              </a:rPr>
              <a:t>友好交往</a:t>
            </a:r>
            <a:endParaRPr lang="zh-CN" altLang="en-US" sz="2400" b="1" strike="noStrike" noProof="1">
              <a:solidFill>
                <a:srgbClr val="FF0000"/>
              </a:solidFill>
              <a:effectLst>
                <a:outerShdw blurRad="38100" dist="38100" dir="2700000">
                  <a:srgbClr val="C0C0C0"/>
                </a:outerShdw>
              </a:effectLst>
              <a:latin typeface="黑体-简" panose="02000000000000000000" charset="-122"/>
              <a:ea typeface="黑体-简" panose="02000000000000000000" charset="-122"/>
            </a:endParaRPr>
          </a:p>
        </p:txBody>
      </p:sp>
      <p:sp>
        <p:nvSpPr>
          <p:cNvPr id="90150" name="矩形 90149"/>
          <p:cNvSpPr/>
          <p:nvPr/>
        </p:nvSpPr>
        <p:spPr>
          <a:xfrm>
            <a:off x="7812405" y="1896745"/>
            <a:ext cx="2411730" cy="829945"/>
          </a:xfrm>
          <a:prstGeom prst="rect">
            <a:avLst/>
          </a:prstGeom>
          <a:noFill/>
          <a:ln w="19050">
            <a:noFill/>
            <a:miter/>
          </a:ln>
          <a:effectLst>
            <a:outerShdw dist="35921" dir="2699999" algn="ctr" rotWithShape="0">
              <a:schemeClr val="bg2"/>
            </a:outerShdw>
          </a:effectLst>
        </p:spPr>
        <p:txBody>
          <a:bodyPr wrap="square">
            <a:spAutoFit/>
          </a:bodyPr>
          <a:p>
            <a:pPr fontAlgn="base">
              <a:spcBef>
                <a:spcPct val="20000"/>
              </a:spcBef>
              <a:buClr>
                <a:schemeClr val="hlink"/>
              </a:buClr>
              <a:buSzPct val="75000"/>
              <a:buFont typeface="Wingdings" panose="05000000000000000000" pitchFamily="2" charset="2"/>
            </a:pPr>
            <a:r>
              <a:rPr lang="zh-CN" altLang="en-US" sz="2400" b="1" strike="noStrike" noProof="1">
                <a:solidFill>
                  <a:srgbClr val="FF0000"/>
                </a:solidFill>
                <a:effectLst>
                  <a:outerShdw blurRad="38100" dist="38100" dir="2700000">
                    <a:srgbClr val="C0C0C0"/>
                  </a:outerShdw>
                </a:effectLst>
                <a:latin typeface="黑体-简" panose="02000000000000000000" charset="-122"/>
                <a:ea typeface="黑体-简" panose="02000000000000000000" charset="-122"/>
                <a:cs typeface="+mn-cs"/>
              </a:rPr>
              <a:t>促进国家友好和经济、</a:t>
            </a:r>
            <a:r>
              <a:rPr lang="zh-CN" altLang="en-US" sz="2400" b="1" strike="noStrike" noProof="1" dirty="0">
                <a:solidFill>
                  <a:srgbClr val="FF0000"/>
                </a:solidFill>
                <a:effectLst>
                  <a:outerShdw blurRad="38100" dist="38100" dir="2700000">
                    <a:srgbClr val="C0C0C0"/>
                  </a:outerShdw>
                </a:effectLst>
                <a:latin typeface="黑体-简" panose="02000000000000000000" charset="-122"/>
                <a:ea typeface="黑体-简" panose="02000000000000000000" charset="-122"/>
                <a:cs typeface="+mn-cs"/>
              </a:rPr>
              <a:t>文化交流</a:t>
            </a:r>
            <a:endParaRPr lang="zh-CN" altLang="en-US" sz="2400" b="1" strike="noStrike" noProof="1">
              <a:solidFill>
                <a:srgbClr val="FF0000"/>
              </a:solidFill>
              <a:effectLst>
                <a:outerShdw blurRad="38100" dist="38100" dir="2700000">
                  <a:srgbClr val="C0C0C0"/>
                </a:outerShdw>
              </a:effectLst>
              <a:latin typeface="黑体-简" panose="02000000000000000000" charset="-122"/>
              <a:ea typeface="黑体-简" panose="02000000000000000000" charset="-122"/>
            </a:endParaRPr>
          </a:p>
        </p:txBody>
      </p:sp>
      <p:sp>
        <p:nvSpPr>
          <p:cNvPr id="90152" name="文本框 90151"/>
          <p:cNvSpPr txBox="1"/>
          <p:nvPr/>
        </p:nvSpPr>
        <p:spPr>
          <a:xfrm>
            <a:off x="4296728" y="3175318"/>
            <a:ext cx="1655762" cy="829945"/>
          </a:xfrm>
          <a:prstGeom prst="rect">
            <a:avLst/>
          </a:prstGeom>
          <a:noFill/>
          <a:ln w="19050">
            <a:noFill/>
          </a:ln>
          <a:effectLst>
            <a:outerShdw dist="35921" dir="2699999" algn="ctr" rotWithShape="0">
              <a:schemeClr val="bg2"/>
            </a:outerShdw>
          </a:effectLst>
        </p:spPr>
        <p:txBody>
          <a:bodyPr anchor="t">
            <a:spAutoFit/>
          </a:bodyPr>
          <a:p>
            <a:pPr indent="0" algn="ctr">
              <a:spcBef>
                <a:spcPct val="50000"/>
              </a:spcBef>
            </a:pPr>
            <a:r>
              <a:rPr lang="zh-CN" altLang="en-US" sz="2400" b="1" dirty="0">
                <a:solidFill>
                  <a:srgbClr val="FF0000"/>
                </a:solidFill>
                <a:latin typeface="黑体-简" panose="02000000000000000000" charset="-122"/>
                <a:ea typeface="黑体-简" panose="02000000000000000000" charset="-122"/>
              </a:rPr>
              <a:t>开拓市场掠夺财富</a:t>
            </a:r>
            <a:endParaRPr lang="zh-CN" altLang="en-US" sz="2400" b="1" dirty="0">
              <a:solidFill>
                <a:srgbClr val="FF0000"/>
              </a:solidFill>
              <a:latin typeface="黑体-简" panose="02000000000000000000" charset="-122"/>
              <a:ea typeface="黑体-简" panose="02000000000000000000" charset="-122"/>
            </a:endParaRPr>
          </a:p>
        </p:txBody>
      </p:sp>
      <p:sp>
        <p:nvSpPr>
          <p:cNvPr id="27682" name="矩形 90152"/>
          <p:cNvSpPr/>
          <p:nvPr/>
        </p:nvSpPr>
        <p:spPr>
          <a:xfrm>
            <a:off x="6094095" y="2911475"/>
            <a:ext cx="1379855" cy="1198880"/>
          </a:xfrm>
          <a:prstGeom prst="rect">
            <a:avLst/>
          </a:prstGeom>
          <a:noFill/>
          <a:ln w="19050">
            <a:noFill/>
          </a:ln>
          <a:effectLst>
            <a:outerShdw dist="35921" dir="2699999" algn="ctr" rotWithShape="0">
              <a:schemeClr val="bg2"/>
            </a:outerShdw>
          </a:effectLst>
        </p:spPr>
        <p:txBody>
          <a:bodyPr wrap="square">
            <a:spAutoFit/>
          </a:bodyPr>
          <a:p>
            <a:pPr algn="ctr" fontAlgn="base"/>
            <a:r>
              <a:rPr lang="zh-CN" altLang="en-US" sz="2400" b="1" strike="noStrike" noProof="1" dirty="0">
                <a:solidFill>
                  <a:srgbClr val="FF0000"/>
                </a:solidFill>
                <a:effectLst>
                  <a:outerShdw blurRad="38100" dist="38100" dir="2700000">
                    <a:srgbClr val="C0C0C0"/>
                  </a:outerShdw>
                </a:effectLst>
                <a:latin typeface="黑体-简" panose="02000000000000000000" charset="-122"/>
                <a:ea typeface="黑体-简" panose="02000000000000000000" charset="-122"/>
                <a:cs typeface="+mn-cs"/>
              </a:rPr>
              <a:t>殖民扩</a:t>
            </a:r>
            <a:endParaRPr lang="zh-CN" altLang="en-US" sz="2400" b="1" strike="noStrike" noProof="1" dirty="0">
              <a:solidFill>
                <a:srgbClr val="FF0000"/>
              </a:solidFill>
              <a:effectLst>
                <a:outerShdw blurRad="38100" dist="38100" dir="2700000">
                  <a:srgbClr val="C0C0C0"/>
                </a:outerShdw>
              </a:effectLst>
              <a:latin typeface="黑体-简" panose="02000000000000000000" charset="-122"/>
              <a:ea typeface="黑体-简" panose="02000000000000000000" charset="-122"/>
            </a:endParaRPr>
          </a:p>
          <a:p>
            <a:pPr algn="ctr" fontAlgn="base"/>
            <a:r>
              <a:rPr lang="zh-CN" altLang="en-US" sz="2400" b="1" strike="noStrike" noProof="1" dirty="0">
                <a:solidFill>
                  <a:srgbClr val="FF0000"/>
                </a:solidFill>
                <a:effectLst>
                  <a:outerShdw blurRad="38100" dist="38100" dir="2700000">
                    <a:srgbClr val="C0C0C0"/>
                  </a:outerShdw>
                </a:effectLst>
                <a:latin typeface="黑体-简" panose="02000000000000000000" charset="-122"/>
                <a:ea typeface="黑体-简" panose="02000000000000000000" charset="-122"/>
                <a:cs typeface="+mn-cs"/>
              </a:rPr>
              <a:t>张</a:t>
            </a:r>
            <a:endParaRPr lang="zh-CN" altLang="en-US" sz="2400" b="1" strike="noStrike" noProof="1">
              <a:solidFill>
                <a:srgbClr val="FF0000"/>
              </a:solidFill>
              <a:effectLst>
                <a:outerShdw blurRad="38100" dist="38100" dir="2700000">
                  <a:srgbClr val="C0C0C0"/>
                </a:outerShdw>
              </a:effectLst>
              <a:latin typeface="黑体-简" panose="02000000000000000000" charset="-122"/>
              <a:ea typeface="黑体-简" panose="02000000000000000000" charset="-122"/>
            </a:endParaRPr>
          </a:p>
          <a:p>
            <a:pPr algn="ctr" fontAlgn="base"/>
            <a:r>
              <a:rPr lang="zh-CN" altLang="en-US" sz="2400" b="1" strike="noStrike" noProof="1">
                <a:solidFill>
                  <a:srgbClr val="FF0000"/>
                </a:solidFill>
                <a:effectLst>
                  <a:outerShdw blurRad="38100" dist="38100" dir="2700000">
                    <a:srgbClr val="C0C0C0"/>
                  </a:outerShdw>
                </a:effectLst>
                <a:latin typeface="黑体-简" panose="02000000000000000000" charset="-122"/>
                <a:ea typeface="黑体-简" panose="02000000000000000000" charset="-122"/>
                <a:cs typeface="+mn-cs"/>
              </a:rPr>
              <a:t>活动</a:t>
            </a:r>
            <a:endParaRPr lang="zh-CN" altLang="en-US" sz="2400" b="1" strike="noStrike" noProof="1">
              <a:solidFill>
                <a:srgbClr val="FF0000"/>
              </a:solidFill>
              <a:effectLst>
                <a:outerShdw blurRad="38100" dist="38100" dir="2700000">
                  <a:srgbClr val="C0C0C0"/>
                </a:outerShdw>
              </a:effectLst>
              <a:latin typeface="黑体-简" panose="02000000000000000000" charset="-122"/>
              <a:ea typeface="黑体-简" panose="02000000000000000000" charset="-122"/>
            </a:endParaRPr>
          </a:p>
        </p:txBody>
      </p:sp>
      <p:sp>
        <p:nvSpPr>
          <p:cNvPr id="90154" name="矩形 90153"/>
          <p:cNvSpPr/>
          <p:nvPr/>
        </p:nvSpPr>
        <p:spPr>
          <a:xfrm>
            <a:off x="7592060" y="2726690"/>
            <a:ext cx="2853055" cy="1765300"/>
          </a:xfrm>
          <a:prstGeom prst="rect">
            <a:avLst/>
          </a:prstGeom>
          <a:noFill/>
          <a:ln w="19050">
            <a:noFill/>
            <a:miter/>
          </a:ln>
          <a:effectLst>
            <a:outerShdw dist="35921" dir="2699999" algn="ctr" rotWithShape="0">
              <a:schemeClr val="bg2"/>
            </a:outerShdw>
          </a:effectLst>
        </p:spPr>
        <p:txBody>
          <a:bodyPr wrap="square">
            <a:spAutoFit/>
          </a:bodyPr>
          <a:p>
            <a:pPr fontAlgn="base">
              <a:spcBef>
                <a:spcPct val="20000"/>
              </a:spcBef>
              <a:buClr>
                <a:schemeClr val="hlink"/>
              </a:buClr>
              <a:buSzPct val="75000"/>
              <a:buFont typeface="Arial" panose="020B0604020202020204" pitchFamily="34" charset="0"/>
            </a:pPr>
            <a:r>
              <a:rPr lang="zh-CN" altLang="en-US" sz="2000" b="1" strike="noStrike" noProof="1">
                <a:solidFill>
                  <a:srgbClr val="FF0000"/>
                </a:solidFill>
                <a:effectLst>
                  <a:outerShdw blurRad="38100" dist="38100" dir="2700000">
                    <a:srgbClr val="C0C0C0"/>
                  </a:outerShdw>
                </a:effectLst>
                <a:latin typeface="黑体-简" panose="02000000000000000000" charset="-122"/>
                <a:ea typeface="黑体-简" panose="02000000000000000000" charset="-122"/>
                <a:cs typeface="+mn-cs"/>
              </a:rPr>
              <a:t>①世界开始连成一个整体；②促进资本主义产生、发展；</a:t>
            </a:r>
            <a:r>
              <a:rPr lang="zh-CN" altLang="en-US" sz="2000" b="1" strike="noStrike" noProof="1" dirty="0">
                <a:solidFill>
                  <a:srgbClr val="FF0000"/>
                </a:solidFill>
                <a:latin typeface="黑体-简" panose="02000000000000000000" charset="-122"/>
                <a:ea typeface="黑体-简" panose="02000000000000000000" charset="-122"/>
                <a:cs typeface="+mn-cs"/>
              </a:rPr>
              <a:t>造成亚、非、拉美的长期贫困落后。</a:t>
            </a:r>
            <a:endParaRPr lang="zh-CN" altLang="en-US" sz="2400" b="1" strike="noStrike" noProof="1" dirty="0">
              <a:solidFill>
                <a:srgbClr val="FF0000"/>
              </a:solidFill>
              <a:latin typeface="黑体" panose="02010609060101010101" charset="-122"/>
              <a:ea typeface="楷体" panose="02010609060101010101" pitchFamily="49" charset="-122"/>
            </a:endParaRPr>
          </a:p>
          <a:p>
            <a:pPr fontAlgn="base">
              <a:spcBef>
                <a:spcPct val="20000"/>
              </a:spcBef>
              <a:buClr>
                <a:schemeClr val="hlink"/>
              </a:buClr>
              <a:buSzPct val="75000"/>
              <a:buFont typeface="Wingdings" panose="05000000000000000000" pitchFamily="2" charset="2"/>
            </a:pPr>
            <a:endParaRPr lang="zh-CN" altLang="en-US" sz="2400" b="1" strike="noStrike" noProof="1">
              <a:solidFill>
                <a:srgbClr val="FF0000"/>
              </a:solidFill>
              <a:effectLst>
                <a:outerShdw blurRad="38100" dist="38100" dir="2700000">
                  <a:srgbClr val="C0C0C0"/>
                </a:outerShdw>
              </a:effectLst>
              <a:latin typeface="Arial" panose="020B0604020202020204" pitchFamily="34" charset="0"/>
              <a:ea typeface="楷体" panose="02010609060101010101" pitchFamily="49" charset="-122"/>
            </a:endParaRPr>
          </a:p>
        </p:txBody>
      </p:sp>
      <p:sp>
        <p:nvSpPr>
          <p:cNvPr id="27684" name="动作按钮: 后退或前一项 90154"/>
          <p:cNvSpPr/>
          <p:nvPr/>
        </p:nvSpPr>
        <p:spPr>
          <a:xfrm>
            <a:off x="10417175" y="6669088"/>
            <a:ext cx="250825" cy="188912"/>
          </a:xfrm>
          <a:prstGeom prst="actionButtonBackPrevious">
            <a:avLst/>
          </a:prstGeom>
          <a:solidFill>
            <a:schemeClr val="accent1"/>
          </a:solidFill>
          <a:ln w="19050">
            <a:noFill/>
          </a:ln>
          <a:effectLst>
            <a:outerShdw dist="35921" dir="2699999" algn="ctr" rotWithShape="0">
              <a:schemeClr val="bg2"/>
            </a:outerShdw>
          </a:effectLst>
        </p:spPr>
        <p:txBody>
          <a:bodyPr anchor="t"/>
          <a:p>
            <a:pPr indent="0"/>
            <a:endParaRPr lang="zh-CN" altLang="en-US" dirty="0">
              <a:latin typeface="Calibri" panose="020F0502020204030204" charset="0"/>
              <a:ea typeface="宋体" panose="02010600030101010101" pitchFamily="2" charset="-122"/>
            </a:endParaRPr>
          </a:p>
        </p:txBody>
      </p:sp>
      <p:sp>
        <p:nvSpPr>
          <p:cNvPr id="2" name="文本框 1"/>
          <p:cNvSpPr txBox="1"/>
          <p:nvPr/>
        </p:nvSpPr>
        <p:spPr>
          <a:xfrm>
            <a:off x="2433955" y="723265"/>
            <a:ext cx="6583680" cy="368300"/>
          </a:xfrm>
          <a:prstGeom prst="rect">
            <a:avLst/>
          </a:prstGeom>
          <a:noFill/>
        </p:spPr>
        <p:txBody>
          <a:bodyPr wrap="none" rtlCol="0" anchor="t">
            <a:spAutoFit/>
          </a:bodyPr>
          <a:p>
            <a:r>
              <a:rPr lang="zh-CN" altLang="en-US">
                <a:latin typeface="黑体" panose="02010609060101010101" charset="-122"/>
                <a:ea typeface="黑体" panose="02010609060101010101" charset="-122"/>
                <a:cs typeface="黑体" panose="02010609060101010101" charset="-122"/>
                <a:sym typeface="+mn-ea"/>
              </a:rPr>
              <a:t>海上丝绸之路、明代郑和下西洋、新航路开辟、三角贸易的比较</a:t>
            </a:r>
            <a:endParaRPr lang="zh-CN" altLang="en-US"/>
          </a:p>
        </p:txBody>
      </p:sp>
      <p:pic>
        <p:nvPicPr>
          <p:cNvPr id="3" name="图片 1562"/>
          <p:cNvPicPr>
            <a:picLocks noChangeAspect="1"/>
          </p:cNvPicPr>
          <p:nvPr/>
        </p:nvPicPr>
        <p:blipFill>
          <a:blip r:embed="rId1"/>
          <a:stretch>
            <a:fillRect/>
          </a:stretch>
        </p:blipFill>
        <p:spPr>
          <a:xfrm>
            <a:off x="607060" y="4187190"/>
            <a:ext cx="10028555" cy="25641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0148"/>
                                        </p:tgtEl>
                                        <p:attrNameLst>
                                          <p:attrName>style.visibility</p:attrName>
                                        </p:attrNameLst>
                                      </p:cBhvr>
                                      <p:to>
                                        <p:strVal val="visible"/>
                                      </p:to>
                                    </p:set>
                                    <p:animEffect transition="in" filter="diamond(in)">
                                      <p:cBhvr>
                                        <p:cTn id="7" dur="500"/>
                                        <p:tgtEl>
                                          <p:spTgt spid="9014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679"/>
                                        </p:tgtEl>
                                        <p:attrNameLst>
                                          <p:attrName>style.visibility</p:attrName>
                                        </p:attrNameLst>
                                      </p:cBhvr>
                                      <p:to>
                                        <p:strVal val="visible"/>
                                      </p:to>
                                    </p:set>
                                    <p:animEffect transition="in" filter="diamond(in)">
                                      <p:cBhvr>
                                        <p:cTn id="12" dur="500"/>
                                        <p:tgtEl>
                                          <p:spTgt spid="2767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0150"/>
                                        </p:tgtEl>
                                        <p:attrNameLst>
                                          <p:attrName>style.visibility</p:attrName>
                                        </p:attrNameLst>
                                      </p:cBhvr>
                                      <p:to>
                                        <p:strVal val="visible"/>
                                      </p:to>
                                    </p:set>
                                    <p:animEffect transition="in" filter="diamond(in)">
                                      <p:cBhvr>
                                        <p:cTn id="17" dur="500"/>
                                        <p:tgtEl>
                                          <p:spTgt spid="9015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0152"/>
                                        </p:tgtEl>
                                        <p:attrNameLst>
                                          <p:attrName>style.visibility</p:attrName>
                                        </p:attrNameLst>
                                      </p:cBhvr>
                                      <p:to>
                                        <p:strVal val="visible"/>
                                      </p:to>
                                    </p:set>
                                    <p:animEffect transition="in" filter="diamond(in)">
                                      <p:cBhvr>
                                        <p:cTn id="22" dur="500"/>
                                        <p:tgtEl>
                                          <p:spTgt spid="9015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7682"/>
                                        </p:tgtEl>
                                        <p:attrNameLst>
                                          <p:attrName>style.visibility</p:attrName>
                                        </p:attrNameLst>
                                      </p:cBhvr>
                                      <p:to>
                                        <p:strVal val="visible"/>
                                      </p:to>
                                    </p:set>
                                    <p:animEffect transition="in" filter="diamond(in)">
                                      <p:cBhvr>
                                        <p:cTn id="27" dur="500"/>
                                        <p:tgtEl>
                                          <p:spTgt spid="2768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0154"/>
                                        </p:tgtEl>
                                        <p:attrNameLst>
                                          <p:attrName>style.visibility</p:attrName>
                                        </p:attrNameLst>
                                      </p:cBhvr>
                                      <p:to>
                                        <p:strVal val="visible"/>
                                      </p:to>
                                    </p:set>
                                    <p:animEffect transition="in" filter="diamond(in)">
                                      <p:cBhvr>
                                        <p:cTn id="32" dur="500"/>
                                        <p:tgtEl>
                                          <p:spTgt spid="90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8" grpId="0" bldLvl="0" animBg="1"/>
      <p:bldP spid="27679" grpId="0" bldLvl="0" animBg="1"/>
      <p:bldP spid="90150" grpId="0" bldLvl="0" animBg="1"/>
      <p:bldP spid="90152" grpId="0" bldLvl="0" animBg="1"/>
      <p:bldP spid="27682" grpId="0" bldLvl="0" animBg="1"/>
      <p:bldP spid="9015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40" name="矩形 65539"/>
          <p:cNvSpPr/>
          <p:nvPr/>
        </p:nvSpPr>
        <p:spPr>
          <a:xfrm>
            <a:off x="406400" y="668020"/>
            <a:ext cx="10972800" cy="812800"/>
          </a:xfrm>
          <a:prstGeom prst="rect">
            <a:avLst/>
          </a:prstGeom>
          <a:noFill/>
          <a:ln w="9525">
            <a:noFill/>
          </a:ln>
        </p:spPr>
        <p:txBody>
          <a:bodyPr/>
          <a:lstStyle>
            <a:lvl1pPr marL="342900" lvl="0" indent="-342900" algn="l" rtl="0" fontAlgn="base">
              <a:spcBef>
                <a:spcPct val="20000"/>
              </a:spcBef>
              <a:spcAft>
                <a:spcPct val="0"/>
              </a:spcAft>
              <a:buBlip>
                <a:blip r:embed="rId1"/>
              </a:buBlip>
              <a:defRPr sz="2800">
                <a:solidFill>
                  <a:schemeClr val="tx1"/>
                </a:solidFill>
                <a:latin typeface="+mn-lt"/>
                <a:ea typeface="+mn-ea"/>
                <a:cs typeface="+mn-cs"/>
              </a:defRPr>
            </a:lvl1pPr>
            <a:lvl2pPr marL="742950" lvl="1" indent="-285750" algn="l" rtl="0" fontAlgn="base">
              <a:spcBef>
                <a:spcPct val="20000"/>
              </a:spcBef>
              <a:spcAft>
                <a:spcPct val="0"/>
              </a:spcAft>
              <a:buBlip>
                <a:blip r:embed="rId2"/>
              </a:buBlip>
              <a:defRPr sz="2400">
                <a:solidFill>
                  <a:schemeClr val="tx1"/>
                </a:solidFill>
                <a:latin typeface="+mn-lt"/>
                <a:ea typeface="+mn-ea"/>
              </a:defRPr>
            </a:lvl2pPr>
            <a:lvl3pPr marL="1143000" lvl="2" indent="-228600" algn="l" rtl="0" fontAlgn="base">
              <a:spcBef>
                <a:spcPct val="20000"/>
              </a:spcBef>
              <a:spcAft>
                <a:spcPct val="0"/>
              </a:spcAft>
              <a:buBlip>
                <a:blip r:embed="rId1"/>
              </a:buBlip>
              <a:defRPr sz="2000">
                <a:solidFill>
                  <a:schemeClr val="tx1"/>
                </a:solidFill>
                <a:latin typeface="+mn-lt"/>
                <a:ea typeface="+mn-ea"/>
              </a:defRPr>
            </a:lvl3pPr>
            <a:lvl4pPr marL="1600200" lvl="3" indent="-228600" algn="l" rtl="0" fontAlgn="base">
              <a:spcBef>
                <a:spcPct val="20000"/>
              </a:spcBef>
              <a:spcAft>
                <a:spcPct val="0"/>
              </a:spcAft>
              <a:buBlip>
                <a:blip r:embed="rId2"/>
              </a:buBlip>
              <a:defRPr sz="1800">
                <a:solidFill>
                  <a:schemeClr val="tx1"/>
                </a:solidFill>
                <a:latin typeface="+mn-lt"/>
                <a:ea typeface="+mn-ea"/>
              </a:defRPr>
            </a:lvl4pPr>
            <a:lvl5pPr marL="2057400" lvl="4" indent="-228600" algn="l" rtl="0" fontAlgn="base">
              <a:spcBef>
                <a:spcPct val="20000"/>
              </a:spcBef>
              <a:spcAft>
                <a:spcPct val="0"/>
              </a:spcAft>
              <a:buBlip>
                <a:blip r:embed="rId1"/>
              </a:buBlip>
              <a:defRPr sz="1800">
                <a:solidFill>
                  <a:schemeClr val="tx1"/>
                </a:solidFill>
                <a:latin typeface="+mn-lt"/>
                <a:ea typeface="+mn-ea"/>
              </a:defRPr>
            </a:lvl5pPr>
          </a:lstStyle>
          <a:p>
            <a:pPr lvl="0">
              <a:buNone/>
            </a:pPr>
            <a:r>
              <a:rPr lang="zh-CN" altLang="en-US" sz="3735" b="1" dirty="0">
                <a:solidFill>
                  <a:srgbClr val="FF0000"/>
                </a:solidFill>
                <a:ea typeface="黑体" panose="02010609060101010101" charset="-122"/>
              </a:rPr>
              <a:t>四、早期殖民掠夺</a:t>
            </a:r>
            <a:endParaRPr lang="zh-CN" altLang="en-US" sz="3735" b="1" dirty="0">
              <a:solidFill>
                <a:srgbClr val="FF0000"/>
              </a:solidFill>
              <a:ea typeface="黑体" panose="02010609060101010101" charset="-122"/>
            </a:endParaRPr>
          </a:p>
        </p:txBody>
      </p:sp>
      <p:sp>
        <p:nvSpPr>
          <p:cNvPr id="65543" name="文本框 65542"/>
          <p:cNvSpPr txBox="1"/>
          <p:nvPr/>
        </p:nvSpPr>
        <p:spPr>
          <a:xfrm>
            <a:off x="9855200" y="5461000"/>
            <a:ext cx="3759200" cy="583565"/>
          </a:xfrm>
          <a:prstGeom prst="rect">
            <a:avLst/>
          </a:prstGeom>
          <a:noFill/>
          <a:ln w="9525">
            <a:noFill/>
          </a:ln>
        </p:spPr>
        <p:txBody>
          <a:bodyPr>
            <a:spAutoFit/>
          </a:bodyPr>
          <a:p>
            <a:pPr>
              <a:spcBef>
                <a:spcPct val="50000"/>
              </a:spcBef>
            </a:pPr>
            <a:endParaRPr lang="zh-CN" altLang="en-US" sz="3200" b="1" dirty="0">
              <a:latin typeface="Arial" panose="020B0604020202020204" pitchFamily="34" charset="0"/>
              <a:ea typeface="黑体" panose="02010609060101010101" charset="-122"/>
            </a:endParaRPr>
          </a:p>
        </p:txBody>
      </p:sp>
      <p:sp>
        <p:nvSpPr>
          <p:cNvPr id="65552" name="文本框 65551"/>
          <p:cNvSpPr txBox="1"/>
          <p:nvPr/>
        </p:nvSpPr>
        <p:spPr>
          <a:xfrm>
            <a:off x="406400" y="5664200"/>
            <a:ext cx="9347200" cy="583565"/>
          </a:xfrm>
          <a:prstGeom prst="rect">
            <a:avLst/>
          </a:prstGeom>
          <a:noFill/>
          <a:ln w="9525">
            <a:noFill/>
          </a:ln>
        </p:spPr>
        <p:txBody>
          <a:bodyPr>
            <a:spAutoFit/>
          </a:bodyPr>
          <a:p>
            <a:pPr>
              <a:spcBef>
                <a:spcPct val="50000"/>
              </a:spcBef>
            </a:pPr>
            <a:endParaRPr lang="zh-CN" altLang="en-US" sz="3200" b="1" dirty="0">
              <a:latin typeface="Arial" panose="020B0604020202020204" pitchFamily="34" charset="0"/>
              <a:ea typeface="黑体" panose="02010609060101010101" charset="-122"/>
            </a:endParaRPr>
          </a:p>
        </p:txBody>
      </p:sp>
      <p:sp>
        <p:nvSpPr>
          <p:cNvPr id="65553" name="文本框 65552"/>
          <p:cNvSpPr txBox="1"/>
          <p:nvPr/>
        </p:nvSpPr>
        <p:spPr>
          <a:xfrm>
            <a:off x="2438400" y="6985000"/>
            <a:ext cx="9347200" cy="583565"/>
          </a:xfrm>
          <a:prstGeom prst="rect">
            <a:avLst/>
          </a:prstGeom>
          <a:noFill/>
          <a:ln w="9525">
            <a:noFill/>
          </a:ln>
        </p:spPr>
        <p:txBody>
          <a:bodyPr>
            <a:spAutoFit/>
          </a:bodyPr>
          <a:p>
            <a:pPr>
              <a:spcBef>
                <a:spcPct val="50000"/>
              </a:spcBef>
            </a:pPr>
            <a:endParaRPr lang="zh-CN" altLang="en-US" sz="3200" b="1" dirty="0">
              <a:latin typeface="Arial" panose="020B0604020202020204" pitchFamily="34" charset="0"/>
              <a:ea typeface="黑体" panose="02010609060101010101" charset="-122"/>
            </a:endParaRPr>
          </a:p>
        </p:txBody>
      </p:sp>
      <p:graphicFrame>
        <p:nvGraphicFramePr>
          <p:cNvPr id="65639" name="内容占位符 65638"/>
          <p:cNvGraphicFramePr/>
          <p:nvPr>
            <p:ph idx="1"/>
            <p:custDataLst>
              <p:tags r:id="rId3"/>
            </p:custDataLst>
          </p:nvPr>
        </p:nvGraphicFramePr>
        <p:xfrm>
          <a:off x="304800" y="1570990"/>
          <a:ext cx="11480800" cy="4594860"/>
        </p:xfrm>
        <a:graphic>
          <a:graphicData uri="http://schemas.openxmlformats.org/drawingml/2006/table">
            <a:tbl>
              <a:tblPr/>
              <a:tblGrid>
                <a:gridCol w="1422400"/>
                <a:gridCol w="10058400"/>
              </a:tblGrid>
              <a:tr h="655955">
                <a:tc>
                  <a:txBody>
                    <a:bodyPr/>
                    <a:lstStyle>
                      <a:lvl1pPr marL="342900" lvl="0" indent="-342900" algn="l" rtl="0" fontAlgn="base">
                        <a:spcBef>
                          <a:spcPct val="20000"/>
                        </a:spcBef>
                        <a:spcAft>
                          <a:spcPct val="0"/>
                        </a:spcAft>
                        <a:buBlip>
                          <a:blip r:embed="rId1"/>
                        </a:buBlip>
                        <a:defRPr sz="2800">
                          <a:solidFill>
                            <a:schemeClr val="tx1"/>
                          </a:solidFill>
                          <a:latin typeface="+mn-lt"/>
                          <a:ea typeface="+mn-ea"/>
                          <a:cs typeface="+mn-cs"/>
                        </a:defRPr>
                      </a:lvl1pPr>
                      <a:lvl2pPr marL="742950" lvl="1" indent="-285750" algn="l" rtl="0" fontAlgn="base">
                        <a:spcBef>
                          <a:spcPct val="20000"/>
                        </a:spcBef>
                        <a:spcAft>
                          <a:spcPct val="0"/>
                        </a:spcAft>
                        <a:buBlip>
                          <a:blip r:embed="rId2"/>
                        </a:buBlip>
                        <a:defRPr sz="2400">
                          <a:solidFill>
                            <a:schemeClr val="tx1"/>
                          </a:solidFill>
                          <a:latin typeface="+mn-lt"/>
                          <a:ea typeface="+mn-ea"/>
                        </a:defRPr>
                      </a:lvl2pPr>
                      <a:lvl3pPr marL="1143000" lvl="2" indent="-228600" algn="l" rtl="0" fontAlgn="base">
                        <a:spcBef>
                          <a:spcPct val="20000"/>
                        </a:spcBef>
                        <a:spcAft>
                          <a:spcPct val="0"/>
                        </a:spcAft>
                        <a:buBlip>
                          <a:blip r:embed="rId1"/>
                        </a:buBlip>
                        <a:defRPr sz="2000">
                          <a:solidFill>
                            <a:schemeClr val="tx1"/>
                          </a:solidFill>
                          <a:latin typeface="+mn-lt"/>
                          <a:ea typeface="+mn-ea"/>
                        </a:defRPr>
                      </a:lvl3pPr>
                      <a:lvl4pPr marL="1600200" lvl="3" indent="-228600" algn="l" rtl="0" fontAlgn="base">
                        <a:spcBef>
                          <a:spcPct val="20000"/>
                        </a:spcBef>
                        <a:spcAft>
                          <a:spcPct val="0"/>
                        </a:spcAft>
                        <a:buBlip>
                          <a:blip r:embed="rId2"/>
                        </a:buBlip>
                        <a:defRPr sz="1800">
                          <a:solidFill>
                            <a:schemeClr val="tx1"/>
                          </a:solidFill>
                          <a:latin typeface="+mn-lt"/>
                          <a:ea typeface="+mn-ea"/>
                        </a:defRPr>
                      </a:lvl4pPr>
                      <a:lvl5pPr marL="2057400" lvl="4" indent="-228600" algn="l" rtl="0" fontAlgn="base">
                        <a:spcBef>
                          <a:spcPct val="20000"/>
                        </a:spcBef>
                        <a:spcAft>
                          <a:spcPct val="0"/>
                        </a:spcAft>
                        <a:buBlip>
                          <a:blip r:embed="rId1"/>
                        </a:buBlip>
                        <a:defRPr sz="1800">
                          <a:solidFill>
                            <a:schemeClr val="tx1"/>
                          </a:solidFill>
                          <a:latin typeface="+mn-lt"/>
                          <a:ea typeface="+mn-ea"/>
                        </a:defRPr>
                      </a:lvl5pPr>
                    </a:lstStyle>
                    <a:p>
                      <a:pPr marL="0" lvl="0" indent="0">
                        <a:buNone/>
                      </a:pPr>
                      <a:r>
                        <a:rPr lang="zh-CN" altLang="en-US" sz="2665" b="1" dirty="0">
                          <a:solidFill>
                            <a:srgbClr val="3333FF"/>
                          </a:solidFill>
                        </a:rPr>
                        <a:t>葡萄牙</a:t>
                      </a:r>
                      <a:endParaRPr lang="zh-CN" altLang="en-US" sz="2665" b="1" dirty="0">
                        <a:solidFill>
                          <a:srgbClr val="3333FF"/>
                        </a:solidFill>
                      </a:endParaRPr>
                    </a:p>
                  </a:txBody>
                  <a:tcPr marL="121920" marR="121920" marT="60960" marB="6096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fontAlgn="base">
                        <a:spcBef>
                          <a:spcPct val="20000"/>
                        </a:spcBef>
                        <a:spcAft>
                          <a:spcPct val="0"/>
                        </a:spcAft>
                        <a:buBlip>
                          <a:blip r:embed="rId1"/>
                        </a:buBlip>
                        <a:defRPr sz="2800">
                          <a:solidFill>
                            <a:schemeClr val="tx1"/>
                          </a:solidFill>
                          <a:latin typeface="+mn-lt"/>
                          <a:ea typeface="+mn-ea"/>
                          <a:cs typeface="+mn-cs"/>
                        </a:defRPr>
                      </a:lvl1pPr>
                      <a:lvl2pPr marL="742950" lvl="1" indent="-285750" algn="l" rtl="0" fontAlgn="base">
                        <a:spcBef>
                          <a:spcPct val="20000"/>
                        </a:spcBef>
                        <a:spcAft>
                          <a:spcPct val="0"/>
                        </a:spcAft>
                        <a:buBlip>
                          <a:blip r:embed="rId2"/>
                        </a:buBlip>
                        <a:defRPr sz="2400">
                          <a:solidFill>
                            <a:schemeClr val="tx1"/>
                          </a:solidFill>
                          <a:latin typeface="+mn-lt"/>
                          <a:ea typeface="+mn-ea"/>
                        </a:defRPr>
                      </a:lvl2pPr>
                      <a:lvl3pPr marL="1143000" lvl="2" indent="-228600" algn="l" rtl="0" fontAlgn="base">
                        <a:spcBef>
                          <a:spcPct val="20000"/>
                        </a:spcBef>
                        <a:spcAft>
                          <a:spcPct val="0"/>
                        </a:spcAft>
                        <a:buBlip>
                          <a:blip r:embed="rId1"/>
                        </a:buBlip>
                        <a:defRPr sz="2000">
                          <a:solidFill>
                            <a:schemeClr val="tx1"/>
                          </a:solidFill>
                          <a:latin typeface="+mn-lt"/>
                          <a:ea typeface="+mn-ea"/>
                        </a:defRPr>
                      </a:lvl3pPr>
                      <a:lvl4pPr marL="1600200" lvl="3" indent="-228600" algn="l" rtl="0" fontAlgn="base">
                        <a:spcBef>
                          <a:spcPct val="20000"/>
                        </a:spcBef>
                        <a:spcAft>
                          <a:spcPct val="0"/>
                        </a:spcAft>
                        <a:buBlip>
                          <a:blip r:embed="rId2"/>
                        </a:buBlip>
                        <a:defRPr sz="1800">
                          <a:solidFill>
                            <a:schemeClr val="tx1"/>
                          </a:solidFill>
                          <a:latin typeface="+mn-lt"/>
                          <a:ea typeface="+mn-ea"/>
                        </a:defRPr>
                      </a:lvl4pPr>
                      <a:lvl5pPr marL="2057400" lvl="4" indent="-228600" algn="l" rtl="0" fontAlgn="base">
                        <a:spcBef>
                          <a:spcPct val="20000"/>
                        </a:spcBef>
                        <a:spcAft>
                          <a:spcPct val="0"/>
                        </a:spcAft>
                        <a:buBlip>
                          <a:blip r:embed="rId1"/>
                        </a:buBlip>
                        <a:defRPr sz="1800">
                          <a:solidFill>
                            <a:schemeClr val="tx1"/>
                          </a:solidFill>
                          <a:latin typeface="+mn-lt"/>
                          <a:ea typeface="+mn-ea"/>
                        </a:defRPr>
                      </a:lvl5pPr>
                    </a:lstStyle>
                    <a:p>
                      <a:pPr marL="0" lvl="0" indent="0">
                        <a:buNone/>
                      </a:pPr>
                      <a:r>
                        <a:rPr lang="zh-CN" altLang="en-US" sz="2665" b="1" dirty="0"/>
                        <a:t>亚洲（</a:t>
                      </a:r>
                      <a:r>
                        <a:rPr lang="zh-CN" altLang="en-US" sz="2665" b="1" dirty="0">
                          <a:solidFill>
                            <a:srgbClr val="C00000"/>
                          </a:solidFill>
                        </a:rPr>
                        <a:t>澳门</a:t>
                      </a:r>
                      <a:r>
                        <a:rPr lang="zh-CN" altLang="en-US" sz="2665" b="1" dirty="0"/>
                        <a:t>）、非洲、拉丁美洲（巴西）；印度洋至太平洋。</a:t>
                      </a:r>
                      <a:endParaRPr lang="zh-CN" altLang="en-US" sz="2665" b="1" dirty="0"/>
                    </a:p>
                  </a:txBody>
                  <a:tcPr marL="121920" marR="121920" marT="60960" marB="6096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56590">
                <a:tc>
                  <a:txBody>
                    <a:bodyPr/>
                    <a:lstStyle>
                      <a:lvl1pPr marL="342900" lvl="0" indent="-342900" algn="l" rtl="0" fontAlgn="base">
                        <a:spcBef>
                          <a:spcPct val="20000"/>
                        </a:spcBef>
                        <a:spcAft>
                          <a:spcPct val="0"/>
                        </a:spcAft>
                        <a:buBlip>
                          <a:blip r:embed="rId1"/>
                        </a:buBlip>
                        <a:defRPr sz="2800">
                          <a:solidFill>
                            <a:schemeClr val="tx1"/>
                          </a:solidFill>
                          <a:latin typeface="+mn-lt"/>
                          <a:ea typeface="+mn-ea"/>
                          <a:cs typeface="+mn-cs"/>
                        </a:defRPr>
                      </a:lvl1pPr>
                      <a:lvl2pPr marL="742950" lvl="1" indent="-285750" algn="l" rtl="0" fontAlgn="base">
                        <a:spcBef>
                          <a:spcPct val="20000"/>
                        </a:spcBef>
                        <a:spcAft>
                          <a:spcPct val="0"/>
                        </a:spcAft>
                        <a:buBlip>
                          <a:blip r:embed="rId2"/>
                        </a:buBlip>
                        <a:defRPr sz="2400">
                          <a:solidFill>
                            <a:schemeClr val="tx1"/>
                          </a:solidFill>
                          <a:latin typeface="+mn-lt"/>
                          <a:ea typeface="+mn-ea"/>
                        </a:defRPr>
                      </a:lvl2pPr>
                      <a:lvl3pPr marL="1143000" lvl="2" indent="-228600" algn="l" rtl="0" fontAlgn="base">
                        <a:spcBef>
                          <a:spcPct val="20000"/>
                        </a:spcBef>
                        <a:spcAft>
                          <a:spcPct val="0"/>
                        </a:spcAft>
                        <a:buBlip>
                          <a:blip r:embed="rId1"/>
                        </a:buBlip>
                        <a:defRPr sz="2000">
                          <a:solidFill>
                            <a:schemeClr val="tx1"/>
                          </a:solidFill>
                          <a:latin typeface="+mn-lt"/>
                          <a:ea typeface="+mn-ea"/>
                        </a:defRPr>
                      </a:lvl3pPr>
                      <a:lvl4pPr marL="1600200" lvl="3" indent="-228600" algn="l" rtl="0" fontAlgn="base">
                        <a:spcBef>
                          <a:spcPct val="20000"/>
                        </a:spcBef>
                        <a:spcAft>
                          <a:spcPct val="0"/>
                        </a:spcAft>
                        <a:buBlip>
                          <a:blip r:embed="rId2"/>
                        </a:buBlip>
                        <a:defRPr sz="1800">
                          <a:solidFill>
                            <a:schemeClr val="tx1"/>
                          </a:solidFill>
                          <a:latin typeface="+mn-lt"/>
                          <a:ea typeface="+mn-ea"/>
                        </a:defRPr>
                      </a:lvl4pPr>
                      <a:lvl5pPr marL="2057400" lvl="4" indent="-228600" algn="l" rtl="0" fontAlgn="base">
                        <a:spcBef>
                          <a:spcPct val="20000"/>
                        </a:spcBef>
                        <a:spcAft>
                          <a:spcPct val="0"/>
                        </a:spcAft>
                        <a:buBlip>
                          <a:blip r:embed="rId1"/>
                        </a:buBlip>
                        <a:defRPr sz="1800">
                          <a:solidFill>
                            <a:schemeClr val="tx1"/>
                          </a:solidFill>
                          <a:latin typeface="+mn-lt"/>
                          <a:ea typeface="+mn-ea"/>
                        </a:defRPr>
                      </a:lvl5pPr>
                    </a:lstStyle>
                    <a:p>
                      <a:pPr marL="0" lvl="0" indent="0">
                        <a:buNone/>
                      </a:pPr>
                      <a:r>
                        <a:rPr lang="zh-CN" altLang="en-US" sz="2665" b="1" dirty="0">
                          <a:solidFill>
                            <a:srgbClr val="3333FF"/>
                          </a:solidFill>
                        </a:rPr>
                        <a:t>西班牙</a:t>
                      </a:r>
                      <a:endParaRPr lang="zh-CN" altLang="en-US" sz="2665" b="1" dirty="0">
                        <a:solidFill>
                          <a:srgbClr val="3333FF"/>
                        </a:solidFill>
                      </a:endParaRPr>
                    </a:p>
                  </a:txBody>
                  <a:tcPr marL="121920" marR="121920" marT="60960" marB="6096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fontAlgn="base">
                        <a:spcBef>
                          <a:spcPct val="20000"/>
                        </a:spcBef>
                        <a:spcAft>
                          <a:spcPct val="0"/>
                        </a:spcAft>
                        <a:buBlip>
                          <a:blip r:embed="rId1"/>
                        </a:buBlip>
                        <a:defRPr sz="2800">
                          <a:solidFill>
                            <a:schemeClr val="tx1"/>
                          </a:solidFill>
                          <a:latin typeface="+mn-lt"/>
                          <a:ea typeface="+mn-ea"/>
                          <a:cs typeface="+mn-cs"/>
                        </a:defRPr>
                      </a:lvl1pPr>
                      <a:lvl2pPr marL="742950" lvl="1" indent="-285750" algn="l" rtl="0" fontAlgn="base">
                        <a:spcBef>
                          <a:spcPct val="20000"/>
                        </a:spcBef>
                        <a:spcAft>
                          <a:spcPct val="0"/>
                        </a:spcAft>
                        <a:buBlip>
                          <a:blip r:embed="rId2"/>
                        </a:buBlip>
                        <a:defRPr sz="2400">
                          <a:solidFill>
                            <a:schemeClr val="tx1"/>
                          </a:solidFill>
                          <a:latin typeface="+mn-lt"/>
                          <a:ea typeface="+mn-ea"/>
                        </a:defRPr>
                      </a:lvl2pPr>
                      <a:lvl3pPr marL="1143000" lvl="2" indent="-228600" algn="l" rtl="0" fontAlgn="base">
                        <a:spcBef>
                          <a:spcPct val="20000"/>
                        </a:spcBef>
                        <a:spcAft>
                          <a:spcPct val="0"/>
                        </a:spcAft>
                        <a:buBlip>
                          <a:blip r:embed="rId1"/>
                        </a:buBlip>
                        <a:defRPr sz="2000">
                          <a:solidFill>
                            <a:schemeClr val="tx1"/>
                          </a:solidFill>
                          <a:latin typeface="+mn-lt"/>
                          <a:ea typeface="+mn-ea"/>
                        </a:defRPr>
                      </a:lvl3pPr>
                      <a:lvl4pPr marL="1600200" lvl="3" indent="-228600" algn="l" rtl="0" fontAlgn="base">
                        <a:spcBef>
                          <a:spcPct val="20000"/>
                        </a:spcBef>
                        <a:spcAft>
                          <a:spcPct val="0"/>
                        </a:spcAft>
                        <a:buBlip>
                          <a:blip r:embed="rId2"/>
                        </a:buBlip>
                        <a:defRPr sz="1800">
                          <a:solidFill>
                            <a:schemeClr val="tx1"/>
                          </a:solidFill>
                          <a:latin typeface="+mn-lt"/>
                          <a:ea typeface="+mn-ea"/>
                        </a:defRPr>
                      </a:lvl4pPr>
                      <a:lvl5pPr marL="2057400" lvl="4" indent="-228600" algn="l" rtl="0" fontAlgn="base">
                        <a:spcBef>
                          <a:spcPct val="20000"/>
                        </a:spcBef>
                        <a:spcAft>
                          <a:spcPct val="0"/>
                        </a:spcAft>
                        <a:buBlip>
                          <a:blip r:embed="rId1"/>
                        </a:buBlip>
                        <a:defRPr sz="1800">
                          <a:solidFill>
                            <a:schemeClr val="tx1"/>
                          </a:solidFill>
                          <a:latin typeface="+mn-lt"/>
                          <a:ea typeface="+mn-ea"/>
                        </a:defRPr>
                      </a:lvl5pPr>
                    </a:lstStyle>
                    <a:p>
                      <a:pPr marL="0" lvl="0" indent="0">
                        <a:buNone/>
                      </a:pPr>
                      <a:r>
                        <a:rPr lang="zh-CN" altLang="en-US" sz="2665" b="1" dirty="0"/>
                        <a:t>美洲（除巴西外）；</a:t>
                      </a:r>
                      <a:r>
                        <a:rPr lang="zh-CN" altLang="en-US" sz="2665" b="1" dirty="0">
                          <a:solidFill>
                            <a:srgbClr val="C00000"/>
                          </a:solidFill>
                        </a:rPr>
                        <a:t>无敌舰队</a:t>
                      </a:r>
                      <a:r>
                        <a:rPr lang="zh-CN" altLang="en-US" sz="2665" b="1" dirty="0"/>
                        <a:t>；地中海和大西洋。</a:t>
                      </a:r>
                      <a:endParaRPr lang="zh-CN" altLang="en-US" sz="2665" b="1" dirty="0"/>
                    </a:p>
                  </a:txBody>
                  <a:tcPr marL="121920" marR="121920" marT="60960" marB="6096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83970">
                <a:tc>
                  <a:txBody>
                    <a:bodyPr/>
                    <a:lstStyle>
                      <a:lvl1pPr marL="342900" lvl="0" indent="-342900" algn="l" rtl="0" fontAlgn="base">
                        <a:spcBef>
                          <a:spcPct val="20000"/>
                        </a:spcBef>
                        <a:spcAft>
                          <a:spcPct val="0"/>
                        </a:spcAft>
                        <a:buBlip>
                          <a:blip r:embed="rId1"/>
                        </a:buBlip>
                        <a:defRPr sz="2800">
                          <a:solidFill>
                            <a:schemeClr val="tx1"/>
                          </a:solidFill>
                          <a:latin typeface="+mn-lt"/>
                          <a:ea typeface="+mn-ea"/>
                          <a:cs typeface="+mn-cs"/>
                        </a:defRPr>
                      </a:lvl1pPr>
                      <a:lvl2pPr marL="742950" lvl="1" indent="-285750" algn="l" rtl="0" fontAlgn="base">
                        <a:spcBef>
                          <a:spcPct val="20000"/>
                        </a:spcBef>
                        <a:spcAft>
                          <a:spcPct val="0"/>
                        </a:spcAft>
                        <a:buBlip>
                          <a:blip r:embed="rId2"/>
                        </a:buBlip>
                        <a:defRPr sz="2400">
                          <a:solidFill>
                            <a:schemeClr val="tx1"/>
                          </a:solidFill>
                          <a:latin typeface="+mn-lt"/>
                          <a:ea typeface="+mn-ea"/>
                        </a:defRPr>
                      </a:lvl2pPr>
                      <a:lvl3pPr marL="1143000" lvl="2" indent="-228600" algn="l" rtl="0" fontAlgn="base">
                        <a:spcBef>
                          <a:spcPct val="20000"/>
                        </a:spcBef>
                        <a:spcAft>
                          <a:spcPct val="0"/>
                        </a:spcAft>
                        <a:buBlip>
                          <a:blip r:embed="rId1"/>
                        </a:buBlip>
                        <a:defRPr sz="2000">
                          <a:solidFill>
                            <a:schemeClr val="tx1"/>
                          </a:solidFill>
                          <a:latin typeface="+mn-lt"/>
                          <a:ea typeface="+mn-ea"/>
                        </a:defRPr>
                      </a:lvl3pPr>
                      <a:lvl4pPr marL="1600200" lvl="3" indent="-228600" algn="l" rtl="0" fontAlgn="base">
                        <a:spcBef>
                          <a:spcPct val="20000"/>
                        </a:spcBef>
                        <a:spcAft>
                          <a:spcPct val="0"/>
                        </a:spcAft>
                        <a:buBlip>
                          <a:blip r:embed="rId2"/>
                        </a:buBlip>
                        <a:defRPr sz="1800">
                          <a:solidFill>
                            <a:schemeClr val="tx1"/>
                          </a:solidFill>
                          <a:latin typeface="+mn-lt"/>
                          <a:ea typeface="+mn-ea"/>
                        </a:defRPr>
                      </a:lvl4pPr>
                      <a:lvl5pPr marL="2057400" lvl="4" indent="-228600" algn="l" rtl="0" fontAlgn="base">
                        <a:spcBef>
                          <a:spcPct val="20000"/>
                        </a:spcBef>
                        <a:spcAft>
                          <a:spcPct val="0"/>
                        </a:spcAft>
                        <a:buBlip>
                          <a:blip r:embed="rId1"/>
                        </a:buBlip>
                        <a:defRPr sz="1800">
                          <a:solidFill>
                            <a:schemeClr val="tx1"/>
                          </a:solidFill>
                          <a:latin typeface="+mn-lt"/>
                          <a:ea typeface="+mn-ea"/>
                        </a:defRPr>
                      </a:lvl5pPr>
                    </a:lstStyle>
                    <a:p>
                      <a:pPr marL="0" lvl="0" indent="0">
                        <a:buNone/>
                      </a:pPr>
                      <a:r>
                        <a:rPr lang="zh-CN" altLang="en-US" sz="2665" b="1" dirty="0">
                          <a:solidFill>
                            <a:srgbClr val="3333FF"/>
                          </a:solidFill>
                        </a:rPr>
                        <a:t>英国</a:t>
                      </a:r>
                      <a:endParaRPr lang="zh-CN" altLang="en-US" sz="2665" b="1" dirty="0">
                        <a:solidFill>
                          <a:srgbClr val="3333FF"/>
                        </a:solidFill>
                      </a:endParaRPr>
                    </a:p>
                  </a:txBody>
                  <a:tcPr marL="121920" marR="121920" marT="60960" marB="6096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fontAlgn="base">
                        <a:spcBef>
                          <a:spcPct val="20000"/>
                        </a:spcBef>
                        <a:spcAft>
                          <a:spcPct val="0"/>
                        </a:spcAft>
                        <a:buBlip>
                          <a:blip r:embed="rId1"/>
                        </a:buBlip>
                        <a:defRPr sz="2800">
                          <a:solidFill>
                            <a:schemeClr val="tx1"/>
                          </a:solidFill>
                          <a:latin typeface="+mn-lt"/>
                          <a:ea typeface="+mn-ea"/>
                          <a:cs typeface="+mn-cs"/>
                        </a:defRPr>
                      </a:lvl1pPr>
                      <a:lvl2pPr marL="742950" lvl="1" indent="-285750" algn="l" rtl="0" fontAlgn="base">
                        <a:spcBef>
                          <a:spcPct val="20000"/>
                        </a:spcBef>
                        <a:spcAft>
                          <a:spcPct val="0"/>
                        </a:spcAft>
                        <a:buBlip>
                          <a:blip r:embed="rId2"/>
                        </a:buBlip>
                        <a:defRPr sz="2400">
                          <a:solidFill>
                            <a:schemeClr val="tx1"/>
                          </a:solidFill>
                          <a:latin typeface="+mn-lt"/>
                          <a:ea typeface="+mn-ea"/>
                        </a:defRPr>
                      </a:lvl2pPr>
                      <a:lvl3pPr marL="1143000" lvl="2" indent="-228600" algn="l" rtl="0" fontAlgn="base">
                        <a:spcBef>
                          <a:spcPct val="20000"/>
                        </a:spcBef>
                        <a:spcAft>
                          <a:spcPct val="0"/>
                        </a:spcAft>
                        <a:buBlip>
                          <a:blip r:embed="rId1"/>
                        </a:buBlip>
                        <a:defRPr sz="2000">
                          <a:solidFill>
                            <a:schemeClr val="tx1"/>
                          </a:solidFill>
                          <a:latin typeface="+mn-lt"/>
                          <a:ea typeface="+mn-ea"/>
                        </a:defRPr>
                      </a:lvl3pPr>
                      <a:lvl4pPr marL="1600200" lvl="3" indent="-228600" algn="l" rtl="0" fontAlgn="base">
                        <a:spcBef>
                          <a:spcPct val="20000"/>
                        </a:spcBef>
                        <a:spcAft>
                          <a:spcPct val="0"/>
                        </a:spcAft>
                        <a:buBlip>
                          <a:blip r:embed="rId2"/>
                        </a:buBlip>
                        <a:defRPr sz="1800">
                          <a:solidFill>
                            <a:schemeClr val="tx1"/>
                          </a:solidFill>
                          <a:latin typeface="+mn-lt"/>
                          <a:ea typeface="+mn-ea"/>
                        </a:defRPr>
                      </a:lvl4pPr>
                      <a:lvl5pPr marL="2057400" lvl="4" indent="-228600" algn="l" rtl="0" fontAlgn="base">
                        <a:spcBef>
                          <a:spcPct val="20000"/>
                        </a:spcBef>
                        <a:spcAft>
                          <a:spcPct val="0"/>
                        </a:spcAft>
                        <a:buBlip>
                          <a:blip r:embed="rId1"/>
                        </a:buBlip>
                        <a:defRPr sz="1800">
                          <a:solidFill>
                            <a:schemeClr val="tx1"/>
                          </a:solidFill>
                          <a:latin typeface="+mn-lt"/>
                          <a:ea typeface="+mn-ea"/>
                        </a:defRPr>
                      </a:lvl5pPr>
                    </a:lstStyle>
                    <a:p>
                      <a:pPr marL="0" lvl="0" indent="0">
                        <a:buNone/>
                      </a:pPr>
                      <a:r>
                        <a:rPr lang="en-US" altLang="zh-CN" sz="2665" b="1"/>
                        <a:t>1588</a:t>
                      </a:r>
                      <a:r>
                        <a:rPr lang="zh-CN" altLang="en-US" sz="2665" b="1" dirty="0"/>
                        <a:t>年，打败无敌舰队；北美建立种植园、</a:t>
                      </a:r>
                      <a:r>
                        <a:rPr lang="zh-CN" altLang="en-US" sz="2665" b="1" dirty="0">
                          <a:solidFill>
                            <a:srgbClr val="C00000"/>
                          </a:solidFill>
                        </a:rPr>
                        <a:t>三角贸易</a:t>
                      </a:r>
                      <a:r>
                        <a:rPr lang="zh-CN" altLang="en-US" sz="2665" b="1" dirty="0"/>
                        <a:t>；</a:t>
                      </a:r>
                      <a:endParaRPr lang="zh-CN" altLang="en-US" sz="2665" b="1" dirty="0"/>
                    </a:p>
                    <a:p>
                      <a:pPr marL="0" lvl="0" indent="0">
                        <a:buNone/>
                      </a:pPr>
                      <a:r>
                        <a:rPr lang="en-US" altLang="zh-CN" sz="2665" b="1"/>
                        <a:t>17</a:t>
                      </a:r>
                      <a:r>
                        <a:rPr lang="zh-CN" altLang="en-US" sz="2665" b="1" dirty="0"/>
                        <a:t>世纪下半叶，击败荷、法，成为“</a:t>
                      </a:r>
                      <a:r>
                        <a:rPr lang="zh-CN" altLang="en-US" sz="2665" b="1" dirty="0">
                          <a:solidFill>
                            <a:srgbClr val="C00000"/>
                          </a:solidFill>
                        </a:rPr>
                        <a:t>日不落帝国</a:t>
                      </a:r>
                      <a:r>
                        <a:rPr lang="zh-CN" altLang="en-US" sz="2665" b="1" dirty="0"/>
                        <a:t>”。</a:t>
                      </a:r>
                      <a:endParaRPr lang="zh-CN" altLang="en-US" sz="2665" b="1" dirty="0"/>
                    </a:p>
                  </a:txBody>
                  <a:tcPr marL="121920" marR="121920" marT="60960" marB="6096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8320">
                <a:tc>
                  <a:txBody>
                    <a:bodyPr/>
                    <a:lstStyle>
                      <a:lvl1pPr marL="342900" lvl="0" indent="-342900" algn="l" rtl="0" fontAlgn="base">
                        <a:spcBef>
                          <a:spcPct val="20000"/>
                        </a:spcBef>
                        <a:spcAft>
                          <a:spcPct val="0"/>
                        </a:spcAft>
                        <a:buBlip>
                          <a:blip r:embed="rId1"/>
                        </a:buBlip>
                        <a:defRPr sz="2800">
                          <a:solidFill>
                            <a:schemeClr val="tx1"/>
                          </a:solidFill>
                          <a:latin typeface="+mn-lt"/>
                          <a:ea typeface="+mn-ea"/>
                          <a:cs typeface="+mn-cs"/>
                        </a:defRPr>
                      </a:lvl1pPr>
                      <a:lvl2pPr marL="742950" lvl="1" indent="-285750" algn="l" rtl="0" fontAlgn="base">
                        <a:spcBef>
                          <a:spcPct val="20000"/>
                        </a:spcBef>
                        <a:spcAft>
                          <a:spcPct val="0"/>
                        </a:spcAft>
                        <a:buBlip>
                          <a:blip r:embed="rId2"/>
                        </a:buBlip>
                        <a:defRPr sz="2400">
                          <a:solidFill>
                            <a:schemeClr val="tx1"/>
                          </a:solidFill>
                          <a:latin typeface="+mn-lt"/>
                          <a:ea typeface="+mn-ea"/>
                        </a:defRPr>
                      </a:lvl2pPr>
                      <a:lvl3pPr marL="1143000" lvl="2" indent="-228600" algn="l" rtl="0" fontAlgn="base">
                        <a:spcBef>
                          <a:spcPct val="20000"/>
                        </a:spcBef>
                        <a:spcAft>
                          <a:spcPct val="0"/>
                        </a:spcAft>
                        <a:buBlip>
                          <a:blip r:embed="rId1"/>
                        </a:buBlip>
                        <a:defRPr sz="2000">
                          <a:solidFill>
                            <a:schemeClr val="tx1"/>
                          </a:solidFill>
                          <a:latin typeface="+mn-lt"/>
                          <a:ea typeface="+mn-ea"/>
                        </a:defRPr>
                      </a:lvl3pPr>
                      <a:lvl4pPr marL="1600200" lvl="3" indent="-228600" algn="l" rtl="0" fontAlgn="base">
                        <a:spcBef>
                          <a:spcPct val="20000"/>
                        </a:spcBef>
                        <a:spcAft>
                          <a:spcPct val="0"/>
                        </a:spcAft>
                        <a:buBlip>
                          <a:blip r:embed="rId2"/>
                        </a:buBlip>
                        <a:defRPr sz="1800">
                          <a:solidFill>
                            <a:schemeClr val="tx1"/>
                          </a:solidFill>
                          <a:latin typeface="+mn-lt"/>
                          <a:ea typeface="+mn-ea"/>
                        </a:defRPr>
                      </a:lvl4pPr>
                      <a:lvl5pPr marL="2057400" lvl="4" indent="-228600" algn="l" rtl="0" fontAlgn="base">
                        <a:spcBef>
                          <a:spcPct val="20000"/>
                        </a:spcBef>
                        <a:spcAft>
                          <a:spcPct val="0"/>
                        </a:spcAft>
                        <a:buBlip>
                          <a:blip r:embed="rId1"/>
                        </a:buBlip>
                        <a:defRPr sz="1800">
                          <a:solidFill>
                            <a:schemeClr val="tx1"/>
                          </a:solidFill>
                          <a:latin typeface="+mn-lt"/>
                          <a:ea typeface="+mn-ea"/>
                        </a:defRPr>
                      </a:lvl5pPr>
                    </a:lstStyle>
                    <a:p>
                      <a:pPr marL="0" lvl="0" indent="0">
                        <a:buNone/>
                      </a:pPr>
                      <a:r>
                        <a:rPr lang="zh-CN" altLang="en-US" sz="2665" b="1" dirty="0">
                          <a:solidFill>
                            <a:srgbClr val="3333FF"/>
                          </a:solidFill>
                        </a:rPr>
                        <a:t>荷兰</a:t>
                      </a:r>
                      <a:endParaRPr lang="zh-CN" altLang="en-US" sz="2665" b="1" dirty="0">
                        <a:solidFill>
                          <a:srgbClr val="3333FF"/>
                        </a:solidFill>
                      </a:endParaRPr>
                    </a:p>
                  </a:txBody>
                  <a:tcPr marL="121920" marR="121920" marT="60960" marB="6096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fontAlgn="base">
                        <a:spcBef>
                          <a:spcPct val="20000"/>
                        </a:spcBef>
                        <a:spcAft>
                          <a:spcPct val="0"/>
                        </a:spcAft>
                        <a:buBlip>
                          <a:blip r:embed="rId1"/>
                        </a:buBlip>
                        <a:defRPr sz="2800">
                          <a:solidFill>
                            <a:schemeClr val="tx1"/>
                          </a:solidFill>
                          <a:latin typeface="+mn-lt"/>
                          <a:ea typeface="+mn-ea"/>
                          <a:cs typeface="+mn-cs"/>
                        </a:defRPr>
                      </a:lvl1pPr>
                      <a:lvl2pPr marL="742950" lvl="1" indent="-285750" algn="l" rtl="0" fontAlgn="base">
                        <a:spcBef>
                          <a:spcPct val="20000"/>
                        </a:spcBef>
                        <a:spcAft>
                          <a:spcPct val="0"/>
                        </a:spcAft>
                        <a:buBlip>
                          <a:blip r:embed="rId2"/>
                        </a:buBlip>
                        <a:defRPr sz="2400">
                          <a:solidFill>
                            <a:schemeClr val="tx1"/>
                          </a:solidFill>
                          <a:latin typeface="+mn-lt"/>
                          <a:ea typeface="+mn-ea"/>
                        </a:defRPr>
                      </a:lvl2pPr>
                      <a:lvl3pPr marL="1143000" lvl="2" indent="-228600" algn="l" rtl="0" fontAlgn="base">
                        <a:spcBef>
                          <a:spcPct val="20000"/>
                        </a:spcBef>
                        <a:spcAft>
                          <a:spcPct val="0"/>
                        </a:spcAft>
                        <a:buBlip>
                          <a:blip r:embed="rId1"/>
                        </a:buBlip>
                        <a:defRPr sz="2000">
                          <a:solidFill>
                            <a:schemeClr val="tx1"/>
                          </a:solidFill>
                          <a:latin typeface="+mn-lt"/>
                          <a:ea typeface="+mn-ea"/>
                        </a:defRPr>
                      </a:lvl3pPr>
                      <a:lvl4pPr marL="1600200" lvl="3" indent="-228600" algn="l" rtl="0" fontAlgn="base">
                        <a:spcBef>
                          <a:spcPct val="20000"/>
                        </a:spcBef>
                        <a:spcAft>
                          <a:spcPct val="0"/>
                        </a:spcAft>
                        <a:buBlip>
                          <a:blip r:embed="rId2"/>
                        </a:buBlip>
                        <a:defRPr sz="1800">
                          <a:solidFill>
                            <a:schemeClr val="tx1"/>
                          </a:solidFill>
                          <a:latin typeface="+mn-lt"/>
                          <a:ea typeface="+mn-ea"/>
                        </a:defRPr>
                      </a:lvl4pPr>
                      <a:lvl5pPr marL="2057400" lvl="4" indent="-228600" algn="l" rtl="0" fontAlgn="base">
                        <a:spcBef>
                          <a:spcPct val="20000"/>
                        </a:spcBef>
                        <a:spcAft>
                          <a:spcPct val="0"/>
                        </a:spcAft>
                        <a:buBlip>
                          <a:blip r:embed="rId1"/>
                        </a:buBlip>
                        <a:defRPr sz="1800">
                          <a:solidFill>
                            <a:schemeClr val="tx1"/>
                          </a:solidFill>
                          <a:latin typeface="+mn-lt"/>
                          <a:ea typeface="+mn-ea"/>
                        </a:defRPr>
                      </a:lvl5pPr>
                    </a:lstStyle>
                    <a:p>
                      <a:pPr marL="0" lvl="0" indent="0">
                        <a:buNone/>
                      </a:pPr>
                      <a:r>
                        <a:rPr lang="en-US" altLang="zh-CN" sz="2665" b="1"/>
                        <a:t>17</a:t>
                      </a:r>
                      <a:r>
                        <a:rPr lang="zh-CN" altLang="en-US" sz="2665" b="1" dirty="0"/>
                        <a:t>世纪，</a:t>
                      </a:r>
                      <a:r>
                        <a:rPr lang="zh-CN" altLang="en-US" sz="2665" b="1" dirty="0">
                          <a:solidFill>
                            <a:srgbClr val="C00000"/>
                          </a:solidFill>
                        </a:rPr>
                        <a:t>“海上马车夫”</a:t>
                      </a:r>
                      <a:r>
                        <a:rPr lang="zh-CN" altLang="en-US" sz="2665" b="1" dirty="0"/>
                        <a:t>。</a:t>
                      </a:r>
                      <a:endParaRPr lang="zh-CN" altLang="en-US" sz="2665" b="1" dirty="0"/>
                    </a:p>
                  </a:txBody>
                  <a:tcPr marL="121920" marR="121920" marT="60960" marB="6096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8320">
                <a:tc>
                  <a:txBody>
                    <a:bodyPr/>
                    <a:lstStyle>
                      <a:lvl1pPr marL="342900" lvl="0" indent="-342900" algn="l" rtl="0" fontAlgn="base">
                        <a:spcBef>
                          <a:spcPct val="20000"/>
                        </a:spcBef>
                        <a:spcAft>
                          <a:spcPct val="0"/>
                        </a:spcAft>
                        <a:buBlip>
                          <a:blip r:embed="rId1"/>
                        </a:buBlip>
                        <a:defRPr sz="2800">
                          <a:solidFill>
                            <a:schemeClr val="tx1"/>
                          </a:solidFill>
                          <a:latin typeface="+mn-lt"/>
                          <a:ea typeface="+mn-ea"/>
                          <a:cs typeface="+mn-cs"/>
                        </a:defRPr>
                      </a:lvl1pPr>
                      <a:lvl2pPr marL="742950" lvl="1" indent="-285750" algn="l" rtl="0" fontAlgn="base">
                        <a:spcBef>
                          <a:spcPct val="20000"/>
                        </a:spcBef>
                        <a:spcAft>
                          <a:spcPct val="0"/>
                        </a:spcAft>
                        <a:buBlip>
                          <a:blip r:embed="rId2"/>
                        </a:buBlip>
                        <a:defRPr sz="2400">
                          <a:solidFill>
                            <a:schemeClr val="tx1"/>
                          </a:solidFill>
                          <a:latin typeface="+mn-lt"/>
                          <a:ea typeface="+mn-ea"/>
                        </a:defRPr>
                      </a:lvl2pPr>
                      <a:lvl3pPr marL="1143000" lvl="2" indent="-228600" algn="l" rtl="0" fontAlgn="base">
                        <a:spcBef>
                          <a:spcPct val="20000"/>
                        </a:spcBef>
                        <a:spcAft>
                          <a:spcPct val="0"/>
                        </a:spcAft>
                        <a:buBlip>
                          <a:blip r:embed="rId1"/>
                        </a:buBlip>
                        <a:defRPr sz="2000">
                          <a:solidFill>
                            <a:schemeClr val="tx1"/>
                          </a:solidFill>
                          <a:latin typeface="+mn-lt"/>
                          <a:ea typeface="+mn-ea"/>
                        </a:defRPr>
                      </a:lvl3pPr>
                      <a:lvl4pPr marL="1600200" lvl="3" indent="-228600" algn="l" rtl="0" fontAlgn="base">
                        <a:spcBef>
                          <a:spcPct val="20000"/>
                        </a:spcBef>
                        <a:spcAft>
                          <a:spcPct val="0"/>
                        </a:spcAft>
                        <a:buBlip>
                          <a:blip r:embed="rId2"/>
                        </a:buBlip>
                        <a:defRPr sz="1800">
                          <a:solidFill>
                            <a:schemeClr val="tx1"/>
                          </a:solidFill>
                          <a:latin typeface="+mn-lt"/>
                          <a:ea typeface="+mn-ea"/>
                        </a:defRPr>
                      </a:lvl4pPr>
                      <a:lvl5pPr marL="2057400" lvl="4" indent="-228600" algn="l" rtl="0" fontAlgn="base">
                        <a:spcBef>
                          <a:spcPct val="20000"/>
                        </a:spcBef>
                        <a:spcAft>
                          <a:spcPct val="0"/>
                        </a:spcAft>
                        <a:buBlip>
                          <a:blip r:embed="rId1"/>
                        </a:buBlip>
                        <a:defRPr sz="1800">
                          <a:solidFill>
                            <a:schemeClr val="tx1"/>
                          </a:solidFill>
                          <a:latin typeface="+mn-lt"/>
                          <a:ea typeface="+mn-ea"/>
                        </a:defRPr>
                      </a:lvl5pPr>
                    </a:lstStyle>
                    <a:p>
                      <a:pPr marL="0" lvl="0" indent="0">
                        <a:buNone/>
                      </a:pPr>
                      <a:r>
                        <a:rPr lang="zh-CN" altLang="en-US" sz="2665" b="1" dirty="0">
                          <a:solidFill>
                            <a:srgbClr val="3333FF"/>
                          </a:solidFill>
                        </a:rPr>
                        <a:t>法国</a:t>
                      </a:r>
                      <a:endParaRPr lang="zh-CN" altLang="en-US" sz="2665" b="1" dirty="0">
                        <a:solidFill>
                          <a:srgbClr val="3333FF"/>
                        </a:solidFill>
                      </a:endParaRPr>
                    </a:p>
                  </a:txBody>
                  <a:tcPr marL="121920" marR="121920" marT="60960" marB="6096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fontAlgn="base">
                        <a:spcBef>
                          <a:spcPct val="20000"/>
                        </a:spcBef>
                        <a:spcAft>
                          <a:spcPct val="0"/>
                        </a:spcAft>
                        <a:buBlip>
                          <a:blip r:embed="rId1"/>
                        </a:buBlip>
                        <a:defRPr sz="2800">
                          <a:solidFill>
                            <a:schemeClr val="tx1"/>
                          </a:solidFill>
                          <a:latin typeface="+mn-lt"/>
                          <a:ea typeface="+mn-ea"/>
                          <a:cs typeface="+mn-cs"/>
                        </a:defRPr>
                      </a:lvl1pPr>
                      <a:lvl2pPr marL="742950" lvl="1" indent="-285750" algn="l" rtl="0" fontAlgn="base">
                        <a:spcBef>
                          <a:spcPct val="20000"/>
                        </a:spcBef>
                        <a:spcAft>
                          <a:spcPct val="0"/>
                        </a:spcAft>
                        <a:buBlip>
                          <a:blip r:embed="rId2"/>
                        </a:buBlip>
                        <a:defRPr sz="2400">
                          <a:solidFill>
                            <a:schemeClr val="tx1"/>
                          </a:solidFill>
                          <a:latin typeface="+mn-lt"/>
                          <a:ea typeface="+mn-ea"/>
                        </a:defRPr>
                      </a:lvl2pPr>
                      <a:lvl3pPr marL="1143000" lvl="2" indent="-228600" algn="l" rtl="0" fontAlgn="base">
                        <a:spcBef>
                          <a:spcPct val="20000"/>
                        </a:spcBef>
                        <a:spcAft>
                          <a:spcPct val="0"/>
                        </a:spcAft>
                        <a:buBlip>
                          <a:blip r:embed="rId1"/>
                        </a:buBlip>
                        <a:defRPr sz="2000">
                          <a:solidFill>
                            <a:schemeClr val="tx1"/>
                          </a:solidFill>
                          <a:latin typeface="+mn-lt"/>
                          <a:ea typeface="+mn-ea"/>
                        </a:defRPr>
                      </a:lvl3pPr>
                      <a:lvl4pPr marL="1600200" lvl="3" indent="-228600" algn="l" rtl="0" fontAlgn="base">
                        <a:spcBef>
                          <a:spcPct val="20000"/>
                        </a:spcBef>
                        <a:spcAft>
                          <a:spcPct val="0"/>
                        </a:spcAft>
                        <a:buBlip>
                          <a:blip r:embed="rId2"/>
                        </a:buBlip>
                        <a:defRPr sz="1800">
                          <a:solidFill>
                            <a:schemeClr val="tx1"/>
                          </a:solidFill>
                          <a:latin typeface="+mn-lt"/>
                          <a:ea typeface="+mn-ea"/>
                        </a:defRPr>
                      </a:lvl4pPr>
                      <a:lvl5pPr marL="2057400" lvl="4" indent="-228600" algn="l" rtl="0" fontAlgn="base">
                        <a:spcBef>
                          <a:spcPct val="20000"/>
                        </a:spcBef>
                        <a:spcAft>
                          <a:spcPct val="0"/>
                        </a:spcAft>
                        <a:buBlip>
                          <a:blip r:embed="rId1"/>
                        </a:buBlip>
                        <a:defRPr sz="1800">
                          <a:solidFill>
                            <a:schemeClr val="tx1"/>
                          </a:solidFill>
                          <a:latin typeface="+mn-lt"/>
                          <a:ea typeface="+mn-ea"/>
                        </a:defRPr>
                      </a:lvl5pPr>
                    </a:lstStyle>
                    <a:p>
                      <a:pPr marL="0" lvl="0" indent="0">
                        <a:buNone/>
                      </a:pPr>
                      <a:r>
                        <a:rPr lang="en-US" altLang="zh-CN" sz="2665" b="1"/>
                        <a:t>17</a:t>
                      </a:r>
                      <a:r>
                        <a:rPr lang="zh-CN" altLang="en-US" sz="2665" b="1" dirty="0"/>
                        <a:t>世纪下半叶，加入殖民争霸行列。</a:t>
                      </a:r>
                      <a:endParaRPr lang="zh-CN" altLang="en-US" sz="2665" b="1" dirty="0"/>
                    </a:p>
                  </a:txBody>
                  <a:tcPr marL="121920" marR="121920" marT="60960" marB="6096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705">
                <a:tc gridSpan="2">
                  <a:txBody>
                    <a:bodyPr/>
                    <a:lstStyle>
                      <a:lvl1pPr marL="342900" lvl="0" indent="-342900" algn="l" rtl="0" fontAlgn="base">
                        <a:spcBef>
                          <a:spcPct val="20000"/>
                        </a:spcBef>
                        <a:spcAft>
                          <a:spcPct val="0"/>
                        </a:spcAft>
                        <a:buBlip>
                          <a:blip r:embed="rId1"/>
                        </a:buBlip>
                        <a:defRPr sz="2800">
                          <a:solidFill>
                            <a:schemeClr val="tx1"/>
                          </a:solidFill>
                          <a:latin typeface="+mn-lt"/>
                          <a:ea typeface="+mn-ea"/>
                          <a:cs typeface="+mn-cs"/>
                        </a:defRPr>
                      </a:lvl1pPr>
                      <a:lvl2pPr marL="742950" lvl="1" indent="-285750" algn="l" rtl="0" fontAlgn="base">
                        <a:spcBef>
                          <a:spcPct val="20000"/>
                        </a:spcBef>
                        <a:spcAft>
                          <a:spcPct val="0"/>
                        </a:spcAft>
                        <a:buBlip>
                          <a:blip r:embed="rId2"/>
                        </a:buBlip>
                        <a:defRPr sz="2400">
                          <a:solidFill>
                            <a:schemeClr val="tx1"/>
                          </a:solidFill>
                          <a:latin typeface="+mn-lt"/>
                          <a:ea typeface="+mn-ea"/>
                        </a:defRPr>
                      </a:lvl2pPr>
                      <a:lvl3pPr marL="1143000" lvl="2" indent="-228600" algn="l" rtl="0" fontAlgn="base">
                        <a:spcBef>
                          <a:spcPct val="20000"/>
                        </a:spcBef>
                        <a:spcAft>
                          <a:spcPct val="0"/>
                        </a:spcAft>
                        <a:buBlip>
                          <a:blip r:embed="rId1"/>
                        </a:buBlip>
                        <a:defRPr sz="2000">
                          <a:solidFill>
                            <a:schemeClr val="tx1"/>
                          </a:solidFill>
                          <a:latin typeface="+mn-lt"/>
                          <a:ea typeface="+mn-ea"/>
                        </a:defRPr>
                      </a:lvl3pPr>
                      <a:lvl4pPr marL="1600200" lvl="3" indent="-228600" algn="l" rtl="0" fontAlgn="base">
                        <a:spcBef>
                          <a:spcPct val="20000"/>
                        </a:spcBef>
                        <a:spcAft>
                          <a:spcPct val="0"/>
                        </a:spcAft>
                        <a:buBlip>
                          <a:blip r:embed="rId2"/>
                        </a:buBlip>
                        <a:defRPr sz="1800">
                          <a:solidFill>
                            <a:schemeClr val="tx1"/>
                          </a:solidFill>
                          <a:latin typeface="+mn-lt"/>
                          <a:ea typeface="+mn-ea"/>
                        </a:defRPr>
                      </a:lvl4pPr>
                      <a:lvl5pPr marL="2057400" lvl="4" indent="-228600" algn="l" rtl="0" fontAlgn="base">
                        <a:spcBef>
                          <a:spcPct val="20000"/>
                        </a:spcBef>
                        <a:spcAft>
                          <a:spcPct val="0"/>
                        </a:spcAft>
                        <a:buBlip>
                          <a:blip r:embed="rId1"/>
                        </a:buBlip>
                        <a:defRPr sz="1800">
                          <a:solidFill>
                            <a:schemeClr val="tx1"/>
                          </a:solidFill>
                          <a:latin typeface="+mn-lt"/>
                          <a:ea typeface="+mn-ea"/>
                        </a:defRPr>
                      </a:lvl5pPr>
                    </a:lstStyle>
                    <a:p>
                      <a:pPr marL="0" lvl="0" indent="0" eaLnBrk="1" hangingPunct="1">
                        <a:spcBef>
                          <a:spcPct val="50000"/>
                        </a:spcBef>
                        <a:buNone/>
                      </a:pPr>
                      <a:r>
                        <a:rPr lang="zh-CN" altLang="en-US" sz="2665" b="1" dirty="0"/>
                        <a:t>影响：有利于欧洲殖民国家资本原始积累；世界市场逐渐形成；给殖民地人民带来灾难，客观上推动殖民地社会发展。</a:t>
                      </a:r>
                      <a:endParaRPr lang="zh-CN" altLang="en-US" sz="2665" b="1" dirty="0"/>
                    </a:p>
                  </a:txBody>
                  <a:tcPr marL="121920" marR="121920" marT="60960" marB="6096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Picture 2" descr="图片002"/>
          <p:cNvPicPr>
            <a:picLocks noChangeAspect="1"/>
          </p:cNvPicPr>
          <p:nvPr/>
        </p:nvPicPr>
        <p:blipFill>
          <a:blip r:embed="rId1"/>
          <a:srcRect l="1759" t="3218" r="3769" b="4140"/>
          <a:stretch>
            <a:fillRect/>
          </a:stretch>
        </p:blipFill>
        <p:spPr>
          <a:xfrm>
            <a:off x="1177925" y="135890"/>
            <a:ext cx="10497820" cy="6642100"/>
          </a:xfrm>
          <a:prstGeom prst="rect">
            <a:avLst/>
          </a:prstGeom>
          <a:solidFill>
            <a:srgbClr val="33CCFF"/>
          </a:solidFill>
          <a:ln w="38100" cap="flat" cmpd="sng">
            <a:solidFill>
              <a:srgbClr val="FF0000"/>
            </a:solidFill>
            <a:prstDash val="solid"/>
            <a:miter/>
            <a:headEnd type="none" w="med" len="med"/>
            <a:tailEnd type="none" w="med" len="med"/>
          </a:ln>
        </p:spPr>
      </p:pic>
      <p:sp>
        <p:nvSpPr>
          <p:cNvPr id="53251" name="Oval 3"/>
          <p:cNvSpPr>
            <a:spLocks noChangeArrowheads="1"/>
          </p:cNvSpPr>
          <p:nvPr/>
        </p:nvSpPr>
        <p:spPr bwMode="auto">
          <a:xfrm>
            <a:off x="7998143" y="346710"/>
            <a:ext cx="1408113" cy="1752600"/>
          </a:xfrm>
          <a:prstGeom prst="ellipse">
            <a:avLst/>
          </a:prstGeom>
          <a:solidFill>
            <a:srgbClr val="CCECFF"/>
          </a:solidFill>
          <a:ln w="9525">
            <a:solidFill>
              <a:schemeClr val="tx1"/>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3200" b="1" i="0" u="none" strike="noStrike" kern="1200" cap="none" spc="0" normalizeH="0" baseline="0" noProof="0" smtClean="0">
                <a:ln>
                  <a:noFill/>
                </a:ln>
                <a:solidFill>
                  <a:schemeClr val="tx1"/>
                </a:solidFill>
                <a:effectLst/>
                <a:uLnTx/>
                <a:uFillTx/>
                <a:latin typeface="黑体-简" panose="02000000000000000000" charset="-122"/>
                <a:ea typeface="黑体-简" panose="02000000000000000000" charset="-122"/>
                <a:cs typeface="+mn-cs"/>
                <a:sym typeface="+mn-ea"/>
              </a:rPr>
              <a:t>欧洲</a:t>
            </a:r>
            <a:endParaRPr kumimoji="1" lang="zh-CN" altLang="en-US" sz="3200" b="1" i="0" u="none" strike="noStrike" kern="1200" cap="none" spc="0" normalizeH="0" baseline="0" noProof="0" smtClean="0">
              <a:ln>
                <a:noFill/>
              </a:ln>
              <a:solidFill>
                <a:schemeClr val="tx1"/>
              </a:solidFill>
              <a:effectLst/>
              <a:uLnTx/>
              <a:uFillTx/>
              <a:latin typeface="黑体-简" panose="02000000000000000000" charset="-122"/>
              <a:ea typeface="黑体-简" panose="02000000000000000000" charset="-122"/>
              <a:cs typeface="+mn-cs"/>
              <a:sym typeface="+mn-ea"/>
            </a:endParaRPr>
          </a:p>
        </p:txBody>
      </p:sp>
      <p:sp>
        <p:nvSpPr>
          <p:cNvPr id="53252" name="Oval 4"/>
          <p:cNvSpPr>
            <a:spLocks noChangeArrowheads="1"/>
          </p:cNvSpPr>
          <p:nvPr/>
        </p:nvSpPr>
        <p:spPr bwMode="auto">
          <a:xfrm>
            <a:off x="8905875" y="3721100"/>
            <a:ext cx="1123950" cy="1676400"/>
          </a:xfrm>
          <a:prstGeom prst="ellipse">
            <a:avLst/>
          </a:prstGeom>
          <a:solidFill>
            <a:srgbClr val="CCECFF"/>
          </a:solidFill>
          <a:ln w="9525">
            <a:solidFill>
              <a:schemeClr val="tx1"/>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3200" b="1" i="0" u="none" strike="noStrike" kern="1200" cap="none" spc="0" normalizeH="0" baseline="0" noProof="0" smtClean="0">
                <a:ln>
                  <a:noFill/>
                </a:ln>
                <a:solidFill>
                  <a:schemeClr val="tx1"/>
                </a:solidFill>
                <a:effectLst/>
                <a:uLnTx/>
                <a:uFillTx/>
                <a:latin typeface="黑体-简" panose="02000000000000000000" charset="-122"/>
                <a:ea typeface="黑体-简" panose="02000000000000000000" charset="-122"/>
                <a:cs typeface="+mn-cs"/>
                <a:sym typeface="+mn-ea"/>
              </a:rPr>
              <a:t>非洲</a:t>
            </a:r>
            <a:endParaRPr kumimoji="1" lang="zh-CN" altLang="en-US" sz="3200" b="1" i="0" u="none" strike="noStrike" kern="1200" cap="none" spc="0" normalizeH="0" baseline="0" noProof="0" smtClean="0">
              <a:ln>
                <a:noFill/>
              </a:ln>
              <a:solidFill>
                <a:schemeClr val="tx1"/>
              </a:solidFill>
              <a:effectLst/>
              <a:uLnTx/>
              <a:uFillTx/>
              <a:latin typeface="黑体-简" panose="02000000000000000000" charset="-122"/>
              <a:ea typeface="黑体-简" panose="02000000000000000000" charset="-122"/>
              <a:cs typeface="+mn-cs"/>
              <a:sym typeface="+mn-ea"/>
            </a:endParaRPr>
          </a:p>
        </p:txBody>
      </p:sp>
      <p:sp>
        <p:nvSpPr>
          <p:cNvPr id="53253" name="Oval 5"/>
          <p:cNvSpPr>
            <a:spLocks noChangeArrowheads="1"/>
          </p:cNvSpPr>
          <p:nvPr/>
        </p:nvSpPr>
        <p:spPr bwMode="auto">
          <a:xfrm>
            <a:off x="2424113" y="1989138"/>
            <a:ext cx="1209675" cy="1833563"/>
          </a:xfrm>
          <a:prstGeom prst="ellipse">
            <a:avLst/>
          </a:prstGeom>
          <a:solidFill>
            <a:srgbClr val="CCECFF"/>
          </a:solidFill>
          <a:ln w="9525">
            <a:solidFill>
              <a:schemeClr val="tx1"/>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3200" b="1" i="0" u="none" strike="noStrike" kern="1200" cap="none" spc="0" normalizeH="0" baseline="0" noProof="0" smtClean="0">
                <a:ln>
                  <a:noFill/>
                </a:ln>
                <a:solidFill>
                  <a:schemeClr val="tx1"/>
                </a:solidFill>
                <a:effectLst/>
                <a:uLnTx/>
                <a:uFillTx/>
                <a:latin typeface="黑体-简" panose="02000000000000000000" charset="-122"/>
                <a:ea typeface="黑体-简" panose="02000000000000000000" charset="-122"/>
                <a:cs typeface="+mn-cs"/>
                <a:sym typeface="+mn-ea"/>
              </a:rPr>
              <a:t>美洲</a:t>
            </a:r>
            <a:endParaRPr kumimoji="1" lang="zh-CN" altLang="en-US" sz="3200" b="1" i="0" u="none" strike="noStrike" kern="1200" cap="none" spc="0" normalizeH="0" baseline="0" noProof="0" smtClean="0">
              <a:ln>
                <a:noFill/>
              </a:ln>
              <a:solidFill>
                <a:schemeClr val="tx1"/>
              </a:solidFill>
              <a:effectLst/>
              <a:uLnTx/>
              <a:uFillTx/>
              <a:latin typeface="黑体-简" panose="02000000000000000000" charset="-122"/>
              <a:ea typeface="黑体-简" panose="02000000000000000000" charset="-122"/>
              <a:cs typeface="+mn-cs"/>
              <a:sym typeface="+mn-ea"/>
              <a:hlinkClick r:id="" action="ppaction://noaction"/>
            </a:endParaRPr>
          </a:p>
        </p:txBody>
      </p:sp>
      <p:sp>
        <p:nvSpPr>
          <p:cNvPr id="53254" name="Line 6"/>
          <p:cNvSpPr>
            <a:spLocks noChangeShapeType="1"/>
          </p:cNvSpPr>
          <p:nvPr/>
        </p:nvSpPr>
        <p:spPr bwMode="auto">
          <a:xfrm flipH="1" flipV="1">
            <a:off x="4049395" y="3141663"/>
            <a:ext cx="4351338" cy="1763713"/>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53255" name="Line 7"/>
          <p:cNvSpPr>
            <a:spLocks noChangeShapeType="1"/>
          </p:cNvSpPr>
          <p:nvPr/>
        </p:nvSpPr>
        <p:spPr bwMode="auto">
          <a:xfrm flipV="1">
            <a:off x="3589655" y="1084580"/>
            <a:ext cx="4408170" cy="1217930"/>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53256" name="Line 8"/>
          <p:cNvSpPr>
            <a:spLocks noChangeShapeType="1"/>
          </p:cNvSpPr>
          <p:nvPr/>
        </p:nvSpPr>
        <p:spPr bwMode="auto">
          <a:xfrm>
            <a:off x="8903970" y="2302510"/>
            <a:ext cx="635" cy="1918970"/>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libri" panose="020F0502020204030204" charset="0"/>
              <a:ea typeface="宋体" panose="02010600030101010101" pitchFamily="2" charset="-122"/>
              <a:cs typeface="+mn-cs"/>
            </a:endParaRPr>
          </a:p>
        </p:txBody>
      </p:sp>
      <p:sp>
        <p:nvSpPr>
          <p:cNvPr id="53257" name="Text Box 9"/>
          <p:cNvSpPr txBox="1"/>
          <p:nvPr/>
        </p:nvSpPr>
        <p:spPr>
          <a:xfrm>
            <a:off x="8793163" y="2574608"/>
            <a:ext cx="613410" cy="939800"/>
          </a:xfrm>
          <a:prstGeom prst="rect">
            <a:avLst/>
          </a:prstGeom>
          <a:solidFill>
            <a:srgbClr val="FF3300"/>
          </a:solidFill>
          <a:ln w="9525">
            <a:noFill/>
          </a:ln>
        </p:spPr>
        <p:txBody>
          <a:bodyPr vert="eaVert" anchor="t">
            <a:spAutoFit/>
          </a:bodyPr>
          <a:p>
            <a:pPr indent="0">
              <a:spcBef>
                <a:spcPct val="50000"/>
              </a:spcBef>
              <a:buFont typeface="Arial" panose="020B0604020202020204" pitchFamily="34" charset="0"/>
              <a:buNone/>
            </a:pPr>
            <a:r>
              <a:rPr lang="en-US" altLang="zh-CN" sz="2800" b="1">
                <a:solidFill>
                  <a:srgbClr val="FFFF00"/>
                </a:solidFill>
                <a:latin typeface="Times New Roman" panose="02020603050405020304" pitchFamily="18" charset="0"/>
                <a:ea typeface="宋体" panose="02010600030101010101" pitchFamily="2" charset="-122"/>
              </a:rPr>
              <a:t> </a:t>
            </a:r>
            <a:r>
              <a:rPr lang="zh-CN" altLang="en-US" sz="2800" b="1">
                <a:solidFill>
                  <a:srgbClr val="FFFF00"/>
                </a:solidFill>
                <a:latin typeface="黑体-简" panose="02000000000000000000" charset="-122"/>
                <a:ea typeface="黑体-简" panose="02000000000000000000" charset="-122"/>
              </a:rPr>
              <a:t>出程</a:t>
            </a:r>
            <a:endParaRPr lang="zh-CN" altLang="en-US" sz="2800" b="1">
              <a:solidFill>
                <a:srgbClr val="FFFF00"/>
              </a:solidFill>
              <a:latin typeface="黑体-简" panose="02000000000000000000" charset="-122"/>
              <a:ea typeface="黑体-简" panose="02000000000000000000" charset="-122"/>
            </a:endParaRPr>
          </a:p>
        </p:txBody>
      </p:sp>
      <p:sp>
        <p:nvSpPr>
          <p:cNvPr id="53258" name="Text Box 10"/>
          <p:cNvSpPr txBox="1">
            <a:spLocks noChangeArrowheads="1"/>
          </p:cNvSpPr>
          <p:nvPr/>
        </p:nvSpPr>
        <p:spPr bwMode="auto">
          <a:xfrm>
            <a:off x="4943475" y="4005263"/>
            <a:ext cx="965200" cy="52197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R="0" defTabSz="914400">
              <a:spcBef>
                <a:spcPct val="50000"/>
              </a:spcBef>
              <a:buClrTx/>
              <a:buSzTx/>
              <a:buFont typeface="Arial" panose="020B0604020202020204" pitchFamily="34" charset="0"/>
              <a:buNone/>
              <a:defRPr/>
            </a:pPr>
            <a:r>
              <a:rPr kumimoji="1" lang="zh-CN" altLang="en-US" sz="2800" b="1" kern="1200" cap="none" spc="0" normalizeH="0" baseline="0" noProof="0" smtClean="0">
                <a:solidFill>
                  <a:srgbClr val="FFFF00"/>
                </a:solidFill>
                <a:effectLst>
                  <a:outerShdw blurRad="38100" dist="38100" dir="2700000" algn="tl">
                    <a:srgbClr val="000000"/>
                  </a:outerShdw>
                </a:effectLst>
                <a:latin typeface="黑体-简" panose="02000000000000000000" charset="-122"/>
                <a:ea typeface="黑体-简" panose="02000000000000000000" charset="-122"/>
                <a:cs typeface="+mn-cs"/>
                <a:sym typeface="+mn-ea"/>
              </a:rPr>
              <a:t>中程</a:t>
            </a:r>
            <a:endParaRPr kumimoji="1" lang="zh-CN" altLang="en-US" sz="2800" b="1" kern="1200" cap="none" spc="0" normalizeH="0" baseline="0" noProof="0" smtClean="0">
              <a:solidFill>
                <a:srgbClr val="FFFF00"/>
              </a:solidFill>
              <a:latin typeface="黑体-简" panose="02000000000000000000" charset="-122"/>
              <a:ea typeface="黑体-简" panose="02000000000000000000" charset="-122"/>
              <a:cs typeface="+mn-cs"/>
              <a:sym typeface="+mn-ea"/>
            </a:endParaRPr>
          </a:p>
        </p:txBody>
      </p:sp>
      <p:sp>
        <p:nvSpPr>
          <p:cNvPr id="53259" name="Text Box 11"/>
          <p:cNvSpPr txBox="1">
            <a:spLocks noChangeArrowheads="1"/>
          </p:cNvSpPr>
          <p:nvPr/>
        </p:nvSpPr>
        <p:spPr bwMode="auto">
          <a:xfrm>
            <a:off x="4953000" y="990600"/>
            <a:ext cx="927100" cy="52197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p>
            <a:pPr marR="0" defTabSz="914400">
              <a:spcBef>
                <a:spcPct val="50000"/>
              </a:spcBef>
              <a:buFont typeface="Arial" panose="020B0604020202020204" pitchFamily="34" charset="0"/>
              <a:buNone/>
            </a:pPr>
            <a:r>
              <a:rPr kumimoji="0" lang="zh-CN" altLang="en-US" sz="2800" b="1" kern="1200" cap="none" spc="0" normalizeH="0" baseline="0" noProof="1">
                <a:solidFill>
                  <a:srgbClr val="FFFF00"/>
                </a:solidFill>
                <a:effectLst>
                  <a:outerShdw blurRad="38100" dist="38100" dir="2700000">
                    <a:srgbClr val="C0C0C0"/>
                  </a:outerShdw>
                </a:effectLst>
                <a:latin typeface="黑体-简" panose="02000000000000000000" charset="-122"/>
                <a:ea typeface="黑体-简" panose="02000000000000000000" charset="-122"/>
                <a:cs typeface="+mn-cs"/>
                <a:sym typeface="+mn-ea"/>
              </a:rPr>
              <a:t>归程</a:t>
            </a:r>
            <a:endParaRPr kumimoji="0" lang="zh-CN" altLang="en-US" sz="2800" b="1" kern="1200" cap="none" spc="0" normalizeH="0" baseline="0" noProof="1">
              <a:solidFill>
                <a:srgbClr val="FFFF00"/>
              </a:solidFill>
              <a:latin typeface="黑体-简" panose="02000000000000000000" charset="-122"/>
              <a:ea typeface="黑体-简" panose="02000000000000000000" charset="-122"/>
              <a:cs typeface="+mn-cs"/>
              <a:sym typeface="+mn-ea"/>
            </a:endParaRPr>
          </a:p>
        </p:txBody>
      </p:sp>
      <p:sp>
        <p:nvSpPr>
          <p:cNvPr id="53260" name="Text Box 12"/>
          <p:cNvSpPr txBox="1"/>
          <p:nvPr/>
        </p:nvSpPr>
        <p:spPr>
          <a:xfrm>
            <a:off x="8400415" y="4782820"/>
            <a:ext cx="903288" cy="521970"/>
          </a:xfrm>
          <a:prstGeom prst="rect">
            <a:avLst/>
          </a:prstGeom>
          <a:solidFill>
            <a:srgbClr val="FFFF99"/>
          </a:solidFill>
          <a:ln w="9525">
            <a:noFill/>
          </a:ln>
        </p:spPr>
        <p:txBody>
          <a:bodyPr anchor="t">
            <a:spAutoFit/>
          </a:bodyPr>
          <a:p>
            <a:pPr indent="0">
              <a:spcBef>
                <a:spcPct val="50000"/>
              </a:spcBef>
              <a:buFont typeface="Arial" panose="020B0604020202020204" pitchFamily="34" charset="0"/>
              <a:buNone/>
            </a:pPr>
            <a:r>
              <a:rPr lang="zh-CN" altLang="en-US" sz="2800" b="1">
                <a:solidFill>
                  <a:srgbClr val="CC3300"/>
                </a:solidFill>
                <a:latin typeface="黑体-简" panose="02000000000000000000" charset="-122"/>
                <a:ea typeface="黑体-简" panose="02000000000000000000" charset="-122"/>
              </a:rPr>
              <a:t>黑人</a:t>
            </a:r>
            <a:endParaRPr lang="zh-CN" altLang="en-US" sz="2800" b="1">
              <a:solidFill>
                <a:srgbClr val="CC3300"/>
              </a:solidFill>
              <a:latin typeface="黑体-简" panose="02000000000000000000" charset="-122"/>
              <a:ea typeface="黑体-简" panose="02000000000000000000" charset="-122"/>
            </a:endParaRPr>
          </a:p>
        </p:txBody>
      </p:sp>
      <p:pic>
        <p:nvPicPr>
          <p:cNvPr id="53261" name="Picture 13" descr="At028酷帆"/>
          <p:cNvPicPr>
            <a:picLocks noChangeAspect="1"/>
          </p:cNvPicPr>
          <p:nvPr/>
        </p:nvPicPr>
        <p:blipFill>
          <a:blip r:embed="rId2"/>
          <a:stretch>
            <a:fillRect/>
          </a:stretch>
        </p:blipFill>
        <p:spPr>
          <a:xfrm>
            <a:off x="8183563" y="4038600"/>
            <a:ext cx="609600" cy="579438"/>
          </a:xfrm>
          <a:prstGeom prst="rect">
            <a:avLst/>
          </a:prstGeom>
          <a:noFill/>
          <a:ln w="9525">
            <a:noFill/>
          </a:ln>
        </p:spPr>
      </p:pic>
      <p:pic>
        <p:nvPicPr>
          <p:cNvPr id="53262" name="Picture 14" descr="At028酷帆"/>
          <p:cNvPicPr>
            <a:picLocks noChangeAspect="1"/>
          </p:cNvPicPr>
          <p:nvPr/>
        </p:nvPicPr>
        <p:blipFill>
          <a:blip r:embed="rId2"/>
          <a:stretch>
            <a:fillRect/>
          </a:stretch>
        </p:blipFill>
        <p:spPr>
          <a:xfrm>
            <a:off x="2711450" y="3141663"/>
            <a:ext cx="609600" cy="579437"/>
          </a:xfrm>
          <a:prstGeom prst="rect">
            <a:avLst/>
          </a:prstGeom>
          <a:noFill/>
          <a:ln w="9525">
            <a:noFill/>
          </a:ln>
        </p:spPr>
      </p:pic>
      <p:pic>
        <p:nvPicPr>
          <p:cNvPr id="53263" name="Picture 15" descr="At028酷帆"/>
          <p:cNvPicPr>
            <a:picLocks noChangeAspect="1"/>
          </p:cNvPicPr>
          <p:nvPr/>
        </p:nvPicPr>
        <p:blipFill>
          <a:blip r:embed="rId2"/>
          <a:stretch>
            <a:fillRect/>
          </a:stretch>
        </p:blipFill>
        <p:spPr>
          <a:xfrm>
            <a:off x="8401050" y="351473"/>
            <a:ext cx="609600" cy="579437"/>
          </a:xfrm>
          <a:prstGeom prst="rect">
            <a:avLst/>
          </a:prstGeom>
          <a:noFill/>
          <a:ln w="9525">
            <a:noFill/>
          </a:ln>
        </p:spPr>
      </p:pic>
      <p:sp>
        <p:nvSpPr>
          <p:cNvPr id="13327" name="Text Box 16"/>
          <p:cNvSpPr txBox="1"/>
          <p:nvPr/>
        </p:nvSpPr>
        <p:spPr>
          <a:xfrm>
            <a:off x="334645" y="1386840"/>
            <a:ext cx="673100" cy="5507990"/>
          </a:xfrm>
          <a:prstGeom prst="rect">
            <a:avLst/>
          </a:prstGeom>
          <a:noFill/>
          <a:ln w="9525">
            <a:noFill/>
          </a:ln>
        </p:spPr>
        <p:txBody>
          <a:bodyPr wrap="square" anchor="t">
            <a:spAutoFit/>
          </a:bodyPr>
          <a:p>
            <a:pPr indent="0">
              <a:spcBef>
                <a:spcPct val="50000"/>
              </a:spcBef>
              <a:buFont typeface="Arial" panose="020B0604020202020204" pitchFamily="34" charset="0"/>
              <a:buNone/>
            </a:pPr>
            <a:r>
              <a:rPr lang="zh-CN" altLang="en-US" sz="3200" b="1">
                <a:solidFill>
                  <a:srgbClr val="0033CC"/>
                </a:solidFill>
                <a:latin typeface="黑体-简" panose="02000000000000000000" charset="-122"/>
                <a:ea typeface="黑体-简" panose="02000000000000000000" charset="-122"/>
              </a:rPr>
              <a:t>考点四</a:t>
            </a:r>
            <a:endParaRPr lang="zh-CN" altLang="en-US" sz="3200" b="1">
              <a:solidFill>
                <a:srgbClr val="0033CC"/>
              </a:solidFill>
              <a:latin typeface="黑体-简" panose="02000000000000000000" charset="-122"/>
              <a:ea typeface="黑体-简" panose="02000000000000000000" charset="-122"/>
            </a:endParaRPr>
          </a:p>
          <a:p>
            <a:pPr indent="0">
              <a:spcBef>
                <a:spcPct val="50000"/>
              </a:spcBef>
              <a:buFont typeface="Arial" panose="020B0604020202020204" pitchFamily="34" charset="0"/>
              <a:buNone/>
            </a:pPr>
            <a:endParaRPr lang="zh-CN" altLang="en-US" sz="3200" b="1">
              <a:solidFill>
                <a:srgbClr val="0033CC"/>
              </a:solidFill>
              <a:latin typeface="黑体-简" panose="02000000000000000000" charset="-122"/>
              <a:ea typeface="黑体-简" panose="02000000000000000000" charset="-122"/>
            </a:endParaRPr>
          </a:p>
          <a:p>
            <a:pPr indent="0">
              <a:spcBef>
                <a:spcPct val="50000"/>
              </a:spcBef>
              <a:buFont typeface="Arial" panose="020B0604020202020204" pitchFamily="34" charset="0"/>
              <a:buNone/>
            </a:pPr>
            <a:r>
              <a:rPr lang="zh-CN" altLang="en-US" sz="3200" b="1">
                <a:solidFill>
                  <a:srgbClr val="0033CC"/>
                </a:solidFill>
                <a:latin typeface="黑体-简" panose="02000000000000000000" charset="-122"/>
                <a:ea typeface="黑体-简" panose="02000000000000000000" charset="-122"/>
              </a:rPr>
              <a:t>三角贸易概况</a:t>
            </a:r>
            <a:endParaRPr lang="zh-CN" altLang="en-US" sz="3200" b="1">
              <a:solidFill>
                <a:srgbClr val="0033CC"/>
              </a:solidFill>
              <a:latin typeface="黑体-简" panose="02000000000000000000" charset="-122"/>
              <a:ea typeface="黑体-简" panose="02000000000000000000" charset="-122"/>
            </a:endParaRPr>
          </a:p>
        </p:txBody>
      </p:sp>
      <p:sp>
        <p:nvSpPr>
          <p:cNvPr id="53265" name="Text Box 17"/>
          <p:cNvSpPr txBox="1"/>
          <p:nvPr/>
        </p:nvSpPr>
        <p:spPr>
          <a:xfrm>
            <a:off x="8400415" y="1386840"/>
            <a:ext cx="2059305" cy="1168400"/>
          </a:xfrm>
          <a:prstGeom prst="rect">
            <a:avLst/>
          </a:prstGeom>
          <a:solidFill>
            <a:srgbClr val="FFFF99"/>
          </a:solidFill>
          <a:ln w="9525">
            <a:noFill/>
          </a:ln>
        </p:spPr>
        <p:txBody>
          <a:bodyPr wrap="square" anchor="t">
            <a:spAutoFit/>
          </a:bodyPr>
          <a:p>
            <a:pPr indent="0">
              <a:spcBef>
                <a:spcPct val="50000"/>
              </a:spcBef>
              <a:buFont typeface="Arial" panose="020B0604020202020204" pitchFamily="34" charset="0"/>
              <a:buNone/>
            </a:pPr>
            <a:r>
              <a:rPr lang="zh-CN" altLang="en-US" sz="2800" b="1">
                <a:solidFill>
                  <a:srgbClr val="CC3300"/>
                </a:solidFill>
                <a:latin typeface="黑体-简" panose="02000000000000000000" charset="-122"/>
                <a:ea typeface="黑体-简" panose="02000000000000000000" charset="-122"/>
              </a:rPr>
              <a:t>武器</a:t>
            </a:r>
            <a:endParaRPr lang="zh-CN" altLang="en-US" sz="2800" b="1">
              <a:solidFill>
                <a:srgbClr val="CC3300"/>
              </a:solidFill>
              <a:latin typeface="黑体-简" panose="02000000000000000000" charset="-122"/>
              <a:ea typeface="黑体-简" panose="02000000000000000000" charset="-122"/>
            </a:endParaRPr>
          </a:p>
          <a:p>
            <a:pPr indent="0">
              <a:spcBef>
                <a:spcPct val="50000"/>
              </a:spcBef>
              <a:buFont typeface="Arial" panose="020B0604020202020204" pitchFamily="34" charset="0"/>
              <a:buNone/>
            </a:pPr>
            <a:r>
              <a:rPr lang="zh-CN" altLang="en-US" sz="2800" b="1">
                <a:solidFill>
                  <a:srgbClr val="CC3300"/>
                </a:solidFill>
                <a:latin typeface="黑体-简" panose="02000000000000000000" charset="-122"/>
                <a:ea typeface="黑体-简" panose="02000000000000000000" charset="-122"/>
              </a:rPr>
              <a:t>廉价工业品</a:t>
            </a:r>
            <a:endParaRPr lang="zh-CN" altLang="en-US" sz="2800" b="1">
              <a:solidFill>
                <a:srgbClr val="CC3300"/>
              </a:solidFill>
              <a:latin typeface="黑体-简" panose="02000000000000000000" charset="-122"/>
              <a:ea typeface="黑体-简" panose="02000000000000000000" charset="-122"/>
            </a:endParaRPr>
          </a:p>
        </p:txBody>
      </p:sp>
      <p:sp>
        <p:nvSpPr>
          <p:cNvPr id="53266" name="Text Box 18"/>
          <p:cNvSpPr txBox="1"/>
          <p:nvPr/>
        </p:nvSpPr>
        <p:spPr>
          <a:xfrm>
            <a:off x="1952308" y="930593"/>
            <a:ext cx="2154237" cy="1168400"/>
          </a:xfrm>
          <a:prstGeom prst="rect">
            <a:avLst/>
          </a:prstGeom>
          <a:solidFill>
            <a:srgbClr val="FFFF99"/>
          </a:solidFill>
          <a:ln w="9525">
            <a:noFill/>
          </a:ln>
        </p:spPr>
        <p:txBody>
          <a:bodyPr anchor="t">
            <a:spAutoFit/>
          </a:bodyPr>
          <a:p>
            <a:pPr indent="0">
              <a:spcBef>
                <a:spcPct val="50000"/>
              </a:spcBef>
              <a:buFont typeface="Arial" panose="020B0604020202020204" pitchFamily="34" charset="0"/>
              <a:buNone/>
            </a:pPr>
            <a:r>
              <a:rPr lang="zh-CN" altLang="en-US" sz="2800" b="1">
                <a:solidFill>
                  <a:srgbClr val="CC3300"/>
                </a:solidFill>
                <a:latin typeface="黑体-简" panose="02000000000000000000" charset="-122"/>
                <a:ea typeface="黑体-简" panose="02000000000000000000" charset="-122"/>
                <a:cs typeface="黑体-简" panose="02000000000000000000" charset="-122"/>
              </a:rPr>
              <a:t>黄金、白银</a:t>
            </a:r>
            <a:endParaRPr lang="zh-CN" altLang="en-US" sz="2800" b="1">
              <a:solidFill>
                <a:srgbClr val="CC3300"/>
              </a:solidFill>
              <a:latin typeface="黑体-简" panose="02000000000000000000" charset="-122"/>
              <a:ea typeface="黑体-简" panose="02000000000000000000" charset="-122"/>
              <a:cs typeface="黑体-简" panose="02000000000000000000" charset="-122"/>
            </a:endParaRPr>
          </a:p>
          <a:p>
            <a:pPr indent="0">
              <a:spcBef>
                <a:spcPct val="50000"/>
              </a:spcBef>
              <a:buFont typeface="Arial" panose="020B0604020202020204" pitchFamily="34" charset="0"/>
              <a:buNone/>
            </a:pPr>
            <a:r>
              <a:rPr lang="zh-CN" altLang="en-US" sz="2800" b="1">
                <a:solidFill>
                  <a:srgbClr val="CC3300"/>
                </a:solidFill>
                <a:latin typeface="黑体-简" panose="02000000000000000000" charset="-122"/>
                <a:ea typeface="黑体-简" panose="02000000000000000000" charset="-122"/>
                <a:cs typeface="黑体-简" panose="02000000000000000000" charset="-122"/>
              </a:rPr>
              <a:t>   经济作物</a:t>
            </a:r>
            <a:endParaRPr lang="zh-CN" altLang="en-US" sz="2800" b="1">
              <a:solidFill>
                <a:srgbClr val="CC3300"/>
              </a:solidFill>
              <a:latin typeface="黑体-简" panose="02000000000000000000" charset="-122"/>
              <a:ea typeface="黑体-简" panose="02000000000000000000" charset="-122"/>
              <a:cs typeface="黑体-简" panose="02000000000000000000" charset="-122"/>
            </a:endParaRPr>
          </a:p>
        </p:txBody>
      </p:sp>
      <p:sp>
        <p:nvSpPr>
          <p:cNvPr id="53267" name="Text Box 19"/>
          <p:cNvSpPr txBox="1"/>
          <p:nvPr/>
        </p:nvSpPr>
        <p:spPr>
          <a:xfrm>
            <a:off x="4367213" y="1989138"/>
            <a:ext cx="4081462" cy="1383665"/>
          </a:xfrm>
          <a:prstGeom prst="rect">
            <a:avLst/>
          </a:prstGeom>
          <a:solidFill>
            <a:srgbClr val="FFFF99"/>
          </a:solidFill>
          <a:ln w="9525">
            <a:noFill/>
          </a:ln>
        </p:spPr>
        <p:txBody>
          <a:bodyPr anchor="t">
            <a:spAutoFit/>
          </a:bodyPr>
          <a:p>
            <a:pPr indent="0">
              <a:spcBef>
                <a:spcPct val="50000"/>
              </a:spcBef>
              <a:buFont typeface="Arial" panose="020B0604020202020204" pitchFamily="34" charset="0"/>
              <a:buNone/>
            </a:pPr>
            <a:r>
              <a:rPr lang="zh-CN" altLang="en-US" sz="2800" b="1">
                <a:solidFill>
                  <a:srgbClr val="0033CC"/>
                </a:solidFill>
                <a:latin typeface="黑体-简" panose="02000000000000000000" charset="-122"/>
                <a:ea typeface="黑体-简" panose="02000000000000000000" charset="-122"/>
                <a:cs typeface="黑体-简" panose="02000000000000000000" charset="-122"/>
              </a:rPr>
              <a:t>三角航程一次航行六个月，做三次买卖，获利</a:t>
            </a:r>
            <a:r>
              <a:rPr lang="en-US" altLang="zh-CN" sz="2800" b="1">
                <a:solidFill>
                  <a:srgbClr val="FF0000"/>
                </a:solidFill>
                <a:latin typeface="黑体-简" panose="02000000000000000000" charset="-122"/>
                <a:ea typeface="黑体-简" panose="02000000000000000000" charset="-122"/>
                <a:cs typeface="黑体-简" panose="02000000000000000000" charset="-122"/>
              </a:rPr>
              <a:t>100</a:t>
            </a:r>
            <a:r>
              <a:rPr lang="zh-CN" altLang="en-US" sz="2800" b="1">
                <a:solidFill>
                  <a:srgbClr val="FF0000"/>
                </a:solidFill>
                <a:latin typeface="黑体-简" panose="02000000000000000000" charset="-122"/>
                <a:ea typeface="黑体-简" panose="02000000000000000000" charset="-122"/>
                <a:cs typeface="黑体-简" panose="02000000000000000000" charset="-122"/>
              </a:rPr>
              <a:t>％－</a:t>
            </a:r>
            <a:r>
              <a:rPr lang="en-US" altLang="zh-CN" sz="2800" b="1">
                <a:solidFill>
                  <a:srgbClr val="FF0000"/>
                </a:solidFill>
                <a:latin typeface="黑体-简" panose="02000000000000000000" charset="-122"/>
                <a:ea typeface="黑体-简" panose="02000000000000000000" charset="-122"/>
                <a:cs typeface="黑体-简" panose="02000000000000000000" charset="-122"/>
              </a:rPr>
              <a:t>300</a:t>
            </a:r>
            <a:r>
              <a:rPr lang="zh-CN" altLang="en-US" sz="2800" b="1">
                <a:solidFill>
                  <a:srgbClr val="FF0000"/>
                </a:solidFill>
                <a:latin typeface="黑体-简" panose="02000000000000000000" charset="-122"/>
                <a:ea typeface="黑体-简" panose="02000000000000000000" charset="-122"/>
                <a:cs typeface="黑体-简" panose="02000000000000000000" charset="-122"/>
              </a:rPr>
              <a:t>％。</a:t>
            </a:r>
            <a:endParaRPr lang="zh-CN" altLang="en-US" sz="2800" b="1">
              <a:solidFill>
                <a:srgbClr val="FF0000"/>
              </a:solidFill>
              <a:latin typeface="黑体-简" panose="02000000000000000000" charset="-122"/>
              <a:ea typeface="黑体-简" panose="02000000000000000000" charset="-122"/>
              <a:cs typeface="黑体-简" panose="02000000000000000000" charset="-122"/>
            </a:endParaRPr>
          </a:p>
        </p:txBody>
      </p:sp>
      <p:sp>
        <p:nvSpPr>
          <p:cNvPr id="2" name="文本框 1"/>
          <p:cNvSpPr txBox="1"/>
          <p:nvPr/>
        </p:nvSpPr>
        <p:spPr>
          <a:xfrm>
            <a:off x="2136775" y="5865813"/>
            <a:ext cx="6769100" cy="521970"/>
          </a:xfrm>
          <a:prstGeom prst="rect">
            <a:avLst/>
          </a:prstGeom>
          <a:solidFill>
            <a:srgbClr val="FFFF00"/>
          </a:solidFill>
          <a:ln w="9525">
            <a:noFill/>
          </a:ln>
        </p:spPr>
        <p:txBody>
          <a:bodyPr wrap="square" anchor="t">
            <a:spAutoFit/>
          </a:bodyPr>
          <a:p>
            <a:pPr indent="0"/>
            <a:r>
              <a:rPr lang="zh-CN" altLang="en-US" sz="2800" b="1" i="1" dirty="0">
                <a:solidFill>
                  <a:srgbClr val="FF0000"/>
                </a:solidFill>
                <a:latin typeface="黑体-简" panose="02000000000000000000" charset="-122"/>
                <a:ea typeface="黑体-简" panose="02000000000000000000" charset="-122"/>
                <a:cs typeface="黑体-简" panose="02000000000000000000" charset="-122"/>
                <a:sym typeface="宋体" panose="02010600030101010101" pitchFamily="2" charset="-122"/>
              </a:rPr>
              <a:t>资本原始积累</a:t>
            </a:r>
            <a:r>
              <a:rPr lang="zh-CN" altLang="en-US" sz="2800" b="1" dirty="0">
                <a:latin typeface="黑体-简" panose="02000000000000000000" charset="-122"/>
                <a:ea typeface="黑体-简" panose="02000000000000000000" charset="-122"/>
                <a:cs typeface="黑体-简" panose="02000000000000000000" charset="-122"/>
                <a:sym typeface="宋体" panose="02010600030101010101" pitchFamily="2" charset="-122"/>
              </a:rPr>
              <a:t>的</a:t>
            </a:r>
            <a:r>
              <a:rPr lang="zh-CN" altLang="en-US" sz="2800" b="1" dirty="0">
                <a:solidFill>
                  <a:srgbClr val="FF0000"/>
                </a:solidFill>
                <a:latin typeface="黑体-简" panose="02000000000000000000" charset="-122"/>
                <a:ea typeface="黑体-简" panose="02000000000000000000" charset="-122"/>
                <a:cs typeface="黑体-简" panose="02000000000000000000" charset="-122"/>
                <a:sym typeface="宋体" panose="02010600030101010101" pitchFamily="2" charset="-122"/>
              </a:rPr>
              <a:t>野</a:t>
            </a:r>
            <a:r>
              <a:rPr lang="zh-CN" altLang="en-US" sz="2800" b="1" i="1" dirty="0">
                <a:solidFill>
                  <a:srgbClr val="FF0000"/>
                </a:solidFill>
                <a:latin typeface="黑体-简" panose="02000000000000000000" charset="-122"/>
                <a:ea typeface="黑体-简" panose="02000000000000000000" charset="-122"/>
                <a:cs typeface="黑体-简" panose="02000000000000000000" charset="-122"/>
                <a:sym typeface="宋体" panose="02010600030101010101" pitchFamily="2" charset="-122"/>
              </a:rPr>
              <a:t>蛮性、残酷性 </a:t>
            </a:r>
            <a:r>
              <a:rPr lang="zh-CN" altLang="en-US" sz="2800" b="1" dirty="0">
                <a:latin typeface="黑体-简" panose="02000000000000000000" charset="-122"/>
                <a:ea typeface="黑体-简" panose="02000000000000000000" charset="-122"/>
                <a:cs typeface="黑体-简" panose="02000000000000000000" charset="-122"/>
                <a:sym typeface="宋体" panose="02010600030101010101" pitchFamily="2" charset="-122"/>
              </a:rPr>
              <a:t>和</a:t>
            </a:r>
            <a:r>
              <a:rPr lang="zh-CN" altLang="en-US" sz="2800" b="1" i="1" dirty="0">
                <a:solidFill>
                  <a:srgbClr val="FF0000"/>
                </a:solidFill>
                <a:latin typeface="黑体-简" panose="02000000000000000000" charset="-122"/>
                <a:ea typeface="黑体-简" panose="02000000000000000000" charset="-122"/>
                <a:cs typeface="黑体-简" panose="02000000000000000000" charset="-122"/>
                <a:sym typeface="宋体" panose="02010600030101010101" pitchFamily="2" charset="-122"/>
              </a:rPr>
              <a:t>血腥性</a:t>
            </a:r>
            <a:r>
              <a:rPr lang="zh-CN" altLang="en-US" sz="2800" b="1" dirty="0">
                <a:latin typeface="黑体-简" panose="02000000000000000000" charset="-122"/>
                <a:ea typeface="黑体-简" panose="02000000000000000000" charset="-122"/>
                <a:cs typeface="黑体-简" panose="02000000000000000000" charset="-122"/>
                <a:sym typeface="宋体" panose="02010600030101010101" pitchFamily="2" charset="-122"/>
              </a:rPr>
              <a:t>。</a:t>
            </a:r>
            <a:endParaRPr lang="en-US" altLang="zh-CN" sz="2800" b="1">
              <a:latin typeface="黑体-简" panose="02000000000000000000" charset="-122"/>
              <a:ea typeface="黑体-简" panose="02000000000000000000" charset="-122"/>
              <a:cs typeface="黑体-简" panose="02000000000000000000" charset="-122"/>
            </a:endParaRPr>
          </a:p>
        </p:txBody>
      </p:sp>
      <p:cxnSp>
        <p:nvCxnSpPr>
          <p:cNvPr id="3" name="直接连接符 2"/>
          <p:cNvCxnSpPr/>
          <p:nvPr/>
        </p:nvCxnSpPr>
        <p:spPr>
          <a:xfrm>
            <a:off x="666115" y="2929890"/>
            <a:ext cx="10160" cy="89344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dissolve">
                                      <p:cBhvr>
                                        <p:cTn id="7" dur="5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dissolve">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253"/>
                                        </p:tgtEl>
                                        <p:attrNameLst>
                                          <p:attrName>style.visibility</p:attrName>
                                        </p:attrNameLst>
                                      </p:cBhvr>
                                      <p:to>
                                        <p:strVal val="visible"/>
                                      </p:to>
                                    </p:set>
                                    <p:animEffect transition="in" filter="dissolve">
                                      <p:cBhvr>
                                        <p:cTn id="17" dur="500"/>
                                        <p:tgtEl>
                                          <p:spTgt spid="5325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53263"/>
                                        </p:tgtEl>
                                        <p:attrNameLst>
                                          <p:attrName>style.visibility</p:attrName>
                                        </p:attrNameLst>
                                      </p:cBhvr>
                                      <p:to>
                                        <p:strVal val="visible"/>
                                      </p:to>
                                    </p:se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53265"/>
                                        </p:tgtEl>
                                        <p:attrNameLst>
                                          <p:attrName>style.visibility</p:attrName>
                                        </p:attrNameLst>
                                      </p:cBhvr>
                                      <p:to>
                                        <p:strVal val="visible"/>
                                      </p:to>
                                    </p:set>
                                    <p:animEffect transition="in" filter="dissolve">
                                      <p:cBhvr>
                                        <p:cTn id="25" dur="500"/>
                                        <p:tgtEl>
                                          <p:spTgt spid="5326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nodeType="clickEffect">
                                  <p:stCondLst>
                                    <p:cond delay="0"/>
                                  </p:stCondLst>
                                  <p:childTnLst>
                                    <p:set>
                                      <p:cBhvr>
                                        <p:cTn id="29" dur="1" fill="hold">
                                          <p:stCondLst>
                                            <p:cond delay="0"/>
                                          </p:stCondLst>
                                        </p:cTn>
                                        <p:tgtEl>
                                          <p:spTgt spid="53256"/>
                                        </p:tgtEl>
                                        <p:attrNameLst>
                                          <p:attrName>style.visibility</p:attrName>
                                        </p:attrNameLst>
                                      </p:cBhvr>
                                      <p:to>
                                        <p:strVal val="visible"/>
                                      </p:to>
                                    </p:set>
                                    <p:anim calcmode="lin" valueType="num">
                                      <p:cBhvr>
                                        <p:cTn id="30" dur="500" fill="hold"/>
                                        <p:tgtEl>
                                          <p:spTgt spid="53256"/>
                                        </p:tgtEl>
                                        <p:attrNameLst>
                                          <p:attrName>ppt_x</p:attrName>
                                        </p:attrNameLst>
                                      </p:cBhvr>
                                      <p:tavLst>
                                        <p:tav tm="0">
                                          <p:val>
                                            <p:strVal val="#ppt_x"/>
                                          </p:val>
                                        </p:tav>
                                        <p:tav tm="100000">
                                          <p:val>
                                            <p:strVal val="#ppt_x"/>
                                          </p:val>
                                        </p:tav>
                                      </p:tavLst>
                                    </p:anim>
                                    <p:anim calcmode="lin" valueType="num">
                                      <p:cBhvr>
                                        <p:cTn id="31" dur="500" fill="hold"/>
                                        <p:tgtEl>
                                          <p:spTgt spid="53256"/>
                                        </p:tgtEl>
                                        <p:attrNameLst>
                                          <p:attrName>ppt_y</p:attrName>
                                        </p:attrNameLst>
                                      </p:cBhvr>
                                      <p:tavLst>
                                        <p:tav tm="0">
                                          <p:val>
                                            <p:strVal val="#ppt_y-#ppt_h/2"/>
                                          </p:val>
                                        </p:tav>
                                        <p:tav tm="100000">
                                          <p:val>
                                            <p:strVal val="#ppt_y"/>
                                          </p:val>
                                        </p:tav>
                                      </p:tavLst>
                                    </p:anim>
                                    <p:anim calcmode="lin" valueType="num">
                                      <p:cBhvr>
                                        <p:cTn id="32" dur="500" fill="hold"/>
                                        <p:tgtEl>
                                          <p:spTgt spid="53256"/>
                                        </p:tgtEl>
                                        <p:attrNameLst>
                                          <p:attrName>ppt_w</p:attrName>
                                        </p:attrNameLst>
                                      </p:cBhvr>
                                      <p:tavLst>
                                        <p:tav tm="0">
                                          <p:val>
                                            <p:strVal val="#ppt_w"/>
                                          </p:val>
                                        </p:tav>
                                        <p:tav tm="100000">
                                          <p:val>
                                            <p:strVal val="#ppt_w"/>
                                          </p:val>
                                        </p:tav>
                                      </p:tavLst>
                                    </p:anim>
                                    <p:anim calcmode="lin" valueType="num">
                                      <p:cBhvr>
                                        <p:cTn id="33" dur="500" fill="hold"/>
                                        <p:tgtEl>
                                          <p:spTgt spid="53256"/>
                                        </p:tgtEl>
                                        <p:attrNameLst>
                                          <p:attrName>ppt_h</p:attrName>
                                        </p:attrNameLst>
                                      </p:cBhvr>
                                      <p:tavLst>
                                        <p:tav tm="0">
                                          <p:val>
                                            <p:fltVal val="0.000000"/>
                                          </p:val>
                                        </p:tav>
                                        <p:tav tm="100000">
                                          <p:val>
                                            <p:strVal val="#ppt_h"/>
                                          </p:val>
                                        </p:tav>
                                      </p:tavLst>
                                    </p:anim>
                                  </p:childTnLst>
                                </p:cTn>
                              </p:par>
                            </p:childTnLst>
                          </p:cTn>
                        </p:par>
                        <p:par>
                          <p:cTn id="34" fill="hold">
                            <p:stCondLst>
                              <p:cond delay="500"/>
                            </p:stCondLst>
                            <p:childTnLst>
                              <p:par>
                                <p:cTn id="35" presetID="3" presetClass="entr" presetSubtype="5" fill="hold" grpId="0" nodeType="afterEffect">
                                  <p:stCondLst>
                                    <p:cond delay="0"/>
                                  </p:stCondLst>
                                  <p:childTnLst>
                                    <p:set>
                                      <p:cBhvr>
                                        <p:cTn id="36" dur="1" fill="hold">
                                          <p:stCondLst>
                                            <p:cond delay="0"/>
                                          </p:stCondLst>
                                        </p:cTn>
                                        <p:tgtEl>
                                          <p:spTgt spid="53257"/>
                                        </p:tgtEl>
                                        <p:attrNameLst>
                                          <p:attrName>style.visibility</p:attrName>
                                        </p:attrNameLst>
                                      </p:cBhvr>
                                      <p:to>
                                        <p:strVal val="visible"/>
                                      </p:to>
                                    </p:set>
                                    <p:animEffect transition="in" filter="blinds(vertical)">
                                      <p:cBhvr>
                                        <p:cTn id="37" dur="500"/>
                                        <p:tgtEl>
                                          <p:spTgt spid="5325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53261"/>
                                        </p:tgtEl>
                                        <p:attrNameLst>
                                          <p:attrName>style.visibility</p:attrName>
                                        </p:attrNameLst>
                                      </p:cBhvr>
                                      <p:to>
                                        <p:strVal val="visible"/>
                                      </p:to>
                                    </p:set>
                                  </p:childTnLst>
                                </p:cTn>
                              </p:par>
                            </p:childTnLst>
                          </p:cTn>
                        </p:par>
                        <p:par>
                          <p:cTn id="42" fill="hold">
                            <p:stCondLst>
                              <p:cond delay="500"/>
                            </p:stCondLst>
                            <p:childTnLst>
                              <p:par>
                                <p:cTn id="43" presetID="7" presetClass="entr" presetSubtype="4" fill="hold" grpId="0" nodeType="afterEffect">
                                  <p:stCondLst>
                                    <p:cond delay="0"/>
                                  </p:stCondLst>
                                  <p:childTnLst>
                                    <p:set>
                                      <p:cBhvr>
                                        <p:cTn id="44" dur="1" fill="hold">
                                          <p:stCondLst>
                                            <p:cond delay="0"/>
                                          </p:stCondLst>
                                        </p:cTn>
                                        <p:tgtEl>
                                          <p:spTgt spid="53260"/>
                                        </p:tgtEl>
                                        <p:attrNameLst>
                                          <p:attrName>style.visibility</p:attrName>
                                        </p:attrNameLst>
                                      </p:cBhvr>
                                      <p:to>
                                        <p:strVal val="visible"/>
                                      </p:to>
                                    </p:set>
                                    <p:anim calcmode="lin" valueType="num">
                                      <p:cBhvr additive="base">
                                        <p:cTn id="45" dur="500" fill="hold"/>
                                        <p:tgtEl>
                                          <p:spTgt spid="53260"/>
                                        </p:tgtEl>
                                        <p:attrNameLst>
                                          <p:attrName>ppt_x</p:attrName>
                                        </p:attrNameLst>
                                      </p:cBhvr>
                                      <p:tavLst>
                                        <p:tav tm="0">
                                          <p:val>
                                            <p:strVal val="#ppt_x"/>
                                          </p:val>
                                        </p:tav>
                                        <p:tav tm="100000">
                                          <p:val>
                                            <p:strVal val="#ppt_x"/>
                                          </p:val>
                                        </p:tav>
                                      </p:tavLst>
                                    </p:anim>
                                    <p:anim calcmode="lin" valueType="num">
                                      <p:cBhvr additive="base">
                                        <p:cTn id="46" dur="500" fill="hold"/>
                                        <p:tgtEl>
                                          <p:spTgt spid="5326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3254"/>
                                        </p:tgtEl>
                                        <p:attrNameLst>
                                          <p:attrName>style.visibility</p:attrName>
                                        </p:attrNameLst>
                                      </p:cBhvr>
                                      <p:to>
                                        <p:strVal val="visible"/>
                                      </p:to>
                                    </p:set>
                                    <p:animEffect transition="in" filter="wipe(down)">
                                      <p:cBhvr>
                                        <p:cTn id="51" dur="500"/>
                                        <p:tgtEl>
                                          <p:spTgt spid="53254"/>
                                        </p:tgtEl>
                                      </p:cBhvr>
                                    </p:animEffect>
                                  </p:childTnLst>
                                </p:cTn>
                              </p:par>
                            </p:childTnLst>
                          </p:cTn>
                        </p:par>
                        <p:par>
                          <p:cTn id="52" fill="hold">
                            <p:stCondLst>
                              <p:cond delay="500"/>
                            </p:stCondLst>
                            <p:childTnLst>
                              <p:par>
                                <p:cTn id="53" presetID="3" presetClass="entr" presetSubtype="5" fill="hold" grpId="0" nodeType="afterEffect">
                                  <p:stCondLst>
                                    <p:cond delay="0"/>
                                  </p:stCondLst>
                                  <p:childTnLst>
                                    <p:set>
                                      <p:cBhvr>
                                        <p:cTn id="54" dur="1" fill="hold">
                                          <p:stCondLst>
                                            <p:cond delay="0"/>
                                          </p:stCondLst>
                                        </p:cTn>
                                        <p:tgtEl>
                                          <p:spTgt spid="53258"/>
                                        </p:tgtEl>
                                        <p:attrNameLst>
                                          <p:attrName>style.visibility</p:attrName>
                                        </p:attrNameLst>
                                      </p:cBhvr>
                                      <p:to>
                                        <p:strVal val="visible"/>
                                      </p:to>
                                    </p:set>
                                    <p:animEffect transition="in" filter="blinds(vertical)">
                                      <p:cBhvr>
                                        <p:cTn id="55" dur="500"/>
                                        <p:tgtEl>
                                          <p:spTgt spid="53258"/>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499"/>
                                          </p:stCondLst>
                                        </p:cTn>
                                        <p:tgtEl>
                                          <p:spTgt spid="53262"/>
                                        </p:tgtEl>
                                        <p:attrNameLst>
                                          <p:attrName>style.visibility</p:attrName>
                                        </p:attrNameLst>
                                      </p:cBhvr>
                                      <p:to>
                                        <p:strVal val="visible"/>
                                      </p:to>
                                    </p:set>
                                  </p:childTnLst>
                                </p:cTn>
                              </p:par>
                            </p:childTnLst>
                          </p:cTn>
                        </p:par>
                        <p:par>
                          <p:cTn id="60" fill="hold">
                            <p:stCondLst>
                              <p:cond delay="500"/>
                            </p:stCondLst>
                            <p:childTnLst>
                              <p:par>
                                <p:cTn id="61" presetID="7" presetClass="entr" presetSubtype="8" fill="hold" grpId="0" nodeType="afterEffect">
                                  <p:stCondLst>
                                    <p:cond delay="0"/>
                                  </p:stCondLst>
                                  <p:childTnLst>
                                    <p:set>
                                      <p:cBhvr>
                                        <p:cTn id="62" dur="1" fill="hold">
                                          <p:stCondLst>
                                            <p:cond delay="0"/>
                                          </p:stCondLst>
                                        </p:cTn>
                                        <p:tgtEl>
                                          <p:spTgt spid="53266"/>
                                        </p:tgtEl>
                                        <p:attrNameLst>
                                          <p:attrName>style.visibility</p:attrName>
                                        </p:attrNameLst>
                                      </p:cBhvr>
                                      <p:to>
                                        <p:strVal val="visible"/>
                                      </p:to>
                                    </p:set>
                                    <p:anim calcmode="lin" valueType="num">
                                      <p:cBhvr additive="base">
                                        <p:cTn id="63" dur="5000" fill="hold"/>
                                        <p:tgtEl>
                                          <p:spTgt spid="53266"/>
                                        </p:tgtEl>
                                        <p:attrNameLst>
                                          <p:attrName>ppt_x</p:attrName>
                                        </p:attrNameLst>
                                      </p:cBhvr>
                                      <p:tavLst>
                                        <p:tav tm="0">
                                          <p:val>
                                            <p:strVal val="0-#ppt_w/2"/>
                                          </p:val>
                                        </p:tav>
                                        <p:tav tm="100000">
                                          <p:val>
                                            <p:strVal val="#ppt_x"/>
                                          </p:val>
                                        </p:tav>
                                      </p:tavLst>
                                    </p:anim>
                                    <p:anim calcmode="lin" valueType="num">
                                      <p:cBhvr additive="base">
                                        <p:cTn id="64" dur="5000" fill="hold"/>
                                        <p:tgtEl>
                                          <p:spTgt spid="5326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8" presetClass="entr" presetSubtype="3" fill="hold" nodeType="clickEffect">
                                  <p:stCondLst>
                                    <p:cond delay="0"/>
                                  </p:stCondLst>
                                  <p:childTnLst>
                                    <p:set>
                                      <p:cBhvr>
                                        <p:cTn id="68" dur="1" fill="hold">
                                          <p:stCondLst>
                                            <p:cond delay="0"/>
                                          </p:stCondLst>
                                        </p:cTn>
                                        <p:tgtEl>
                                          <p:spTgt spid="53255"/>
                                        </p:tgtEl>
                                        <p:attrNameLst>
                                          <p:attrName>style.visibility</p:attrName>
                                        </p:attrNameLst>
                                      </p:cBhvr>
                                      <p:to>
                                        <p:strVal val="visible"/>
                                      </p:to>
                                    </p:set>
                                    <p:animEffect transition="in" filter="strips(upRight)">
                                      <p:cBhvr>
                                        <p:cTn id="69" dur="500"/>
                                        <p:tgtEl>
                                          <p:spTgt spid="53255"/>
                                        </p:tgtEl>
                                      </p:cBhvr>
                                    </p:animEffect>
                                  </p:childTnLst>
                                </p:cTn>
                              </p:par>
                            </p:childTnLst>
                          </p:cTn>
                        </p:par>
                        <p:par>
                          <p:cTn id="70" fill="hold">
                            <p:stCondLst>
                              <p:cond delay="500"/>
                            </p:stCondLst>
                            <p:childTnLst>
                              <p:par>
                                <p:cTn id="71" presetID="3" presetClass="entr" presetSubtype="5" fill="hold" grpId="0" nodeType="afterEffect">
                                  <p:stCondLst>
                                    <p:cond delay="0"/>
                                  </p:stCondLst>
                                  <p:childTnLst>
                                    <p:set>
                                      <p:cBhvr>
                                        <p:cTn id="72" dur="1" fill="hold">
                                          <p:stCondLst>
                                            <p:cond delay="0"/>
                                          </p:stCondLst>
                                        </p:cTn>
                                        <p:tgtEl>
                                          <p:spTgt spid="53259"/>
                                        </p:tgtEl>
                                        <p:attrNameLst>
                                          <p:attrName>style.visibility</p:attrName>
                                        </p:attrNameLst>
                                      </p:cBhvr>
                                      <p:to>
                                        <p:strVal val="visible"/>
                                      </p:to>
                                    </p:set>
                                    <p:animEffect transition="in" filter="blinds(vertical)">
                                      <p:cBhvr>
                                        <p:cTn id="73" dur="500"/>
                                        <p:tgtEl>
                                          <p:spTgt spid="53259"/>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32" fill="hold" grpId="0" nodeType="clickEffect">
                                  <p:stCondLst>
                                    <p:cond delay="0"/>
                                  </p:stCondLst>
                                  <p:childTnLst>
                                    <p:set>
                                      <p:cBhvr>
                                        <p:cTn id="77" dur="1" fill="hold">
                                          <p:stCondLst>
                                            <p:cond delay="0"/>
                                          </p:stCondLst>
                                        </p:cTn>
                                        <p:tgtEl>
                                          <p:spTgt spid="53267"/>
                                        </p:tgtEl>
                                        <p:attrNameLst>
                                          <p:attrName>style.visibility</p:attrName>
                                        </p:attrNameLst>
                                      </p:cBhvr>
                                      <p:to>
                                        <p:strVal val="visible"/>
                                      </p:to>
                                    </p:set>
                                    <p:animEffect transition="in" filter="box(out)">
                                      <p:cBhvr>
                                        <p:cTn id="78" dur="500"/>
                                        <p:tgtEl>
                                          <p:spTgt spid="53267"/>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2">
                                            <p:txEl>
                                              <p:charRg st="0" end="21"/>
                                            </p:txEl>
                                          </p:spTgt>
                                        </p:tgtEl>
                                        <p:attrNameLst>
                                          <p:attrName>style.visibility</p:attrName>
                                        </p:attrNameLst>
                                      </p:cBhvr>
                                      <p:to>
                                        <p:strVal val="visible"/>
                                      </p:to>
                                    </p:set>
                                    <p:animEffect transition="in" filter="blinds(horizontal)">
                                      <p:cBhvr>
                                        <p:cTn id="83" dur="500"/>
                                        <p:tgtEl>
                                          <p:spTgt spid="2">
                                            <p:txEl>
                                              <p:charRg st="0"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ldLvl="0" animBg="1"/>
      <p:bldP spid="53252" grpId="0" bldLvl="0" animBg="1"/>
      <p:bldP spid="53253" grpId="0" bldLvl="0" animBg="1"/>
      <p:bldP spid="53257" grpId="0" bldLvl="0" animBg="1"/>
      <p:bldP spid="53258" grpId="0" bldLvl="0" animBg="1"/>
      <p:bldP spid="53259" grpId="0" bldLvl="0" animBg="1"/>
      <p:bldP spid="53260" grpId="0" bldLvl="0" animBg="1"/>
      <p:bldP spid="53265" grpId="0" bldLvl="0" animBg="1"/>
      <p:bldP spid="53266" grpId="0" bldLvl="0" animBg="1"/>
      <p:bldP spid="5326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2" descr="03501116"/>
          <p:cNvPicPr>
            <a:picLocks noChangeAspect="1"/>
          </p:cNvPicPr>
          <p:nvPr/>
        </p:nvPicPr>
        <p:blipFill>
          <a:blip r:embed="rId1">
            <a:clrChange>
              <a:clrFrom>
                <a:srgbClr val="FFFFFF"/>
              </a:clrFrom>
              <a:clrTo>
                <a:srgbClr val="FFFFFF">
                  <a:alpha val="0"/>
                </a:srgbClr>
              </a:clrTo>
            </a:clrChange>
          </a:blip>
          <a:srcRect l="2962" t="1843" r="2271" b="2335"/>
          <a:stretch>
            <a:fillRect/>
          </a:stretch>
        </p:blipFill>
        <p:spPr>
          <a:xfrm>
            <a:off x="1468755" y="1454150"/>
            <a:ext cx="5387975" cy="2705100"/>
          </a:xfrm>
          <a:prstGeom prst="rect">
            <a:avLst/>
          </a:prstGeom>
          <a:noFill/>
          <a:ln w="9525">
            <a:noFill/>
          </a:ln>
        </p:spPr>
      </p:pic>
      <p:sp>
        <p:nvSpPr>
          <p:cNvPr id="14339" name="文本框 1"/>
          <p:cNvSpPr txBox="1"/>
          <p:nvPr/>
        </p:nvSpPr>
        <p:spPr>
          <a:xfrm>
            <a:off x="333375" y="1628775"/>
            <a:ext cx="1401763" cy="584200"/>
          </a:xfrm>
          <a:prstGeom prst="rect">
            <a:avLst/>
          </a:prstGeom>
          <a:noFill/>
          <a:ln w="9525">
            <a:noFill/>
          </a:ln>
        </p:spPr>
        <p:txBody>
          <a:bodyPr wrap="none">
            <a:spAutoFit/>
          </a:bodyPr>
          <a:p>
            <a:pPr eaLnBrk="0" hangingPunct="0"/>
            <a:r>
              <a:rPr lang="zh-CN" altLang="en-US" sz="3200" dirty="0">
                <a:solidFill>
                  <a:srgbClr val="2C06EA"/>
                </a:solidFill>
                <a:latin typeface="黑体" panose="02010609060101010101" charset="-122"/>
                <a:ea typeface="黑体" panose="02010609060101010101" charset="-122"/>
              </a:rPr>
              <a:t>材料一</a:t>
            </a:r>
            <a:endParaRPr lang="zh-CN" altLang="en-US" sz="3200" dirty="0">
              <a:solidFill>
                <a:srgbClr val="2C06EA"/>
              </a:solidFill>
              <a:latin typeface="黑体" panose="02010609060101010101" charset="-122"/>
              <a:ea typeface="黑体" panose="02010609060101010101" charset="-122"/>
            </a:endParaRPr>
          </a:p>
        </p:txBody>
      </p:sp>
      <p:sp>
        <p:nvSpPr>
          <p:cNvPr id="14340" name="TextBox 7"/>
          <p:cNvSpPr txBox="1"/>
          <p:nvPr/>
        </p:nvSpPr>
        <p:spPr>
          <a:xfrm>
            <a:off x="436563" y="360363"/>
            <a:ext cx="9971087" cy="582612"/>
          </a:xfrm>
          <a:prstGeom prst="rect">
            <a:avLst/>
          </a:prstGeom>
          <a:noFill/>
          <a:ln w="9525">
            <a:noFill/>
          </a:ln>
        </p:spPr>
        <p:txBody>
          <a:bodyPr>
            <a:spAutoFit/>
          </a:bodyPr>
          <a:p>
            <a:pPr eaLnBrk="0" hangingPunct="0"/>
            <a:r>
              <a:rPr lang="zh-CN" altLang="en-US" sz="3200" dirty="0">
                <a:solidFill>
                  <a:srgbClr val="2C06EA"/>
                </a:solidFill>
                <a:latin typeface="黑体" panose="02010609060101010101" charset="-122"/>
                <a:ea typeface="黑体" panose="02010609060101010101" charset="-122"/>
              </a:rPr>
              <a:t>阅读以下材料，并结合课本概括殖民扩张的影响。</a:t>
            </a:r>
            <a:endParaRPr lang="zh-CN" altLang="en-US" sz="3200" dirty="0">
              <a:solidFill>
                <a:srgbClr val="2C06EA"/>
              </a:solidFill>
              <a:latin typeface="黑体" panose="02010609060101010101" charset="-122"/>
              <a:ea typeface="黑体" panose="02010609060101010101" charset="-122"/>
            </a:endParaRPr>
          </a:p>
        </p:txBody>
      </p:sp>
      <p:sp>
        <p:nvSpPr>
          <p:cNvPr id="63492" name="文本框 1"/>
          <p:cNvSpPr txBox="1"/>
          <p:nvPr/>
        </p:nvSpPr>
        <p:spPr>
          <a:xfrm>
            <a:off x="7322185" y="1454150"/>
            <a:ext cx="4064000" cy="2659380"/>
          </a:xfrm>
          <a:prstGeom prst="rect">
            <a:avLst/>
          </a:prstGeom>
          <a:noFill/>
          <a:ln w="9525">
            <a:noFill/>
          </a:ln>
        </p:spPr>
        <p:txBody>
          <a:bodyPr wrap="square">
            <a:spAutoFit/>
          </a:bodyPr>
          <a:lstStyle/>
          <a:p>
            <a:pPr marR="0" defTabSz="914400" eaLnBrk="0" hangingPunct="0">
              <a:lnSpc>
                <a:spcPct val="125000"/>
              </a:lnSpc>
              <a:buClrTx/>
              <a:buSzTx/>
              <a:buFontTx/>
              <a:defRPr/>
            </a:pPr>
            <a:r>
              <a:rPr kumimoji="0" lang="en-US" altLang="zh-CN" sz="2665" kern="1200" cap="none" spc="0" normalizeH="0" baseline="0" noProof="1">
                <a:solidFill>
                  <a:srgbClr val="0033CC"/>
                </a:solidFill>
                <a:latin typeface="黑体" panose="02010609060101010101" charset="-122"/>
                <a:ea typeface="黑体" panose="02010609060101010101" charset="-122"/>
                <a:cs typeface="+mn-cs"/>
              </a:rPr>
              <a:t>   </a:t>
            </a:r>
            <a:r>
              <a:rPr kumimoji="0" lang="zh-CN" altLang="en-US" sz="2665" kern="1200" cap="none" spc="0" normalizeH="0" baseline="0" noProof="1">
                <a:solidFill>
                  <a:srgbClr val="0033CC"/>
                </a:solidFill>
                <a:latin typeface="黑体" panose="02010609060101010101" charset="-122"/>
                <a:ea typeface="黑体" panose="02010609060101010101" charset="-122"/>
                <a:cs typeface="+mn-cs"/>
              </a:rPr>
              <a:t>材料二 </a:t>
            </a:r>
            <a:r>
              <a:rPr kumimoji="0" lang="zh-CN" altLang="en-US" sz="2665" kern="1200" cap="none" spc="0" normalizeH="0" baseline="0" noProof="1">
                <a:latin typeface="黑体" panose="02010609060101010101" charset="-122"/>
                <a:ea typeface="黑体" panose="02010609060101010101" charset="-122"/>
                <a:cs typeface="+mn-cs"/>
              </a:rPr>
              <a:t> </a:t>
            </a:r>
            <a:r>
              <a:rPr kumimoji="0" lang="zh-CN" altLang="en-US" sz="2665" kern="1200" cap="none" spc="0" normalizeH="0" baseline="0" noProof="1">
                <a:latin typeface="楷体" panose="02010609060101010101" pitchFamily="49" charset="-122"/>
                <a:ea typeface="楷体" panose="02010609060101010101" pitchFamily="49" charset="-122"/>
                <a:cs typeface="+mn-cs"/>
              </a:rPr>
              <a:t>在欧洲以外直接靠掠夺、奴役和杀人越货而夺得的财宝，源源不断流入宗主国，在这里转化为资本。</a:t>
            </a:r>
            <a:endParaRPr kumimoji="0" lang="zh-CN" altLang="en-US" sz="2665" kern="1200" cap="none" spc="0" normalizeH="0" baseline="0" noProof="1">
              <a:latin typeface="楷体" panose="02010609060101010101" pitchFamily="49" charset="-122"/>
              <a:ea typeface="楷体" panose="02010609060101010101" pitchFamily="49" charset="-122"/>
              <a:cs typeface="+mn-cs"/>
            </a:endParaRPr>
          </a:p>
        </p:txBody>
      </p:sp>
      <p:sp>
        <p:nvSpPr>
          <p:cNvPr id="63493" name="矩形 18"/>
          <p:cNvSpPr/>
          <p:nvPr/>
        </p:nvSpPr>
        <p:spPr>
          <a:xfrm>
            <a:off x="1268413" y="4246563"/>
            <a:ext cx="8732838" cy="1728788"/>
          </a:xfrm>
          <a:prstGeom prst="rect">
            <a:avLst/>
          </a:prstGeom>
          <a:noFill/>
          <a:ln w="9525">
            <a:noFill/>
          </a:ln>
        </p:spPr>
        <p:txBody>
          <a:bodyPr>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zh-CN" altLang="en-US" sz="2800" b="0" i="0" u="none" strike="noStrike" kern="1200" cap="none" spc="0" normalizeH="0" baseline="0" noProof="1">
                <a:ln>
                  <a:noFill/>
                </a:ln>
                <a:solidFill>
                  <a:srgbClr val="FF0000"/>
                </a:solidFill>
                <a:effectLst/>
                <a:uLnTx/>
                <a:uFillTx/>
                <a:latin typeface="黑体" panose="02010609060101010101" charset="-122"/>
                <a:ea typeface="黑体" panose="02010609060101010101" charset="-122"/>
                <a:cs typeface="+mn-cs"/>
              </a:rPr>
              <a:t>对欧洲：</a:t>
            </a:r>
            <a:endParaRPr kumimoji="0" lang="zh-CN" altLang="en-US" sz="2800" b="0" i="0" u="none" strike="noStrike" kern="1200" cap="none" spc="0" normalizeH="0" baseline="0" noProof="1">
              <a:ln>
                <a:noFill/>
              </a:ln>
              <a:solidFill>
                <a:srgbClr val="FF0000"/>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25000"/>
              </a:lnSpc>
              <a:spcBef>
                <a:spcPct val="0"/>
              </a:spcBef>
              <a:spcAft>
                <a:spcPct val="0"/>
              </a:spcAft>
              <a:buClrTx/>
              <a:buSzTx/>
              <a:buFontTx/>
              <a:buNone/>
              <a:defRPr/>
            </a:pPr>
            <a:r>
              <a:rPr kumimoji="0" lang="zh-CN" altLang="en-US" sz="2800" b="0" i="0" u="none" strike="noStrike" kern="1200" cap="none" spc="0" normalizeH="0" baseline="0" noProof="1">
                <a:ln>
                  <a:noFill/>
                </a:ln>
                <a:solidFill>
                  <a:srgbClr val="FF0000"/>
                </a:solidFill>
                <a:effectLst/>
                <a:uLnTx/>
                <a:uFillTx/>
                <a:latin typeface="黑体" panose="02010609060101010101" charset="-122"/>
                <a:ea typeface="黑体" panose="02010609060101010101" charset="-122"/>
                <a:cs typeface="+mn-cs"/>
              </a:rPr>
              <a:t>对世界：</a:t>
            </a:r>
            <a:endParaRPr kumimoji="0" lang="zh-CN" altLang="en-US" sz="2800" b="0" i="0" u="none" strike="noStrike" kern="1200" cap="none" spc="0" normalizeH="0" baseline="0" noProof="1">
              <a:ln>
                <a:noFill/>
              </a:ln>
              <a:solidFill>
                <a:srgbClr val="FF0000"/>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25000"/>
              </a:lnSpc>
              <a:spcBef>
                <a:spcPct val="0"/>
              </a:spcBef>
              <a:spcAft>
                <a:spcPct val="0"/>
              </a:spcAft>
              <a:buClrTx/>
              <a:buSzTx/>
              <a:buFontTx/>
              <a:buNone/>
              <a:defRPr/>
            </a:pPr>
            <a:r>
              <a:rPr kumimoji="0" lang="zh-CN" altLang="en-US" sz="2800" b="0" i="0" u="none" strike="noStrike" kern="1200" cap="none" spc="0" normalizeH="0" baseline="0" noProof="1">
                <a:ln>
                  <a:noFill/>
                </a:ln>
                <a:solidFill>
                  <a:srgbClr val="FF0000"/>
                </a:solidFill>
                <a:effectLst/>
                <a:uLnTx/>
                <a:uFillTx/>
                <a:latin typeface="黑体" panose="02010609060101010101" charset="-122"/>
                <a:ea typeface="黑体" panose="02010609060101010101" charset="-122"/>
                <a:cs typeface="+mn-cs"/>
              </a:rPr>
              <a:t>对殖民地：</a:t>
            </a:r>
            <a:endParaRPr kumimoji="0" lang="zh-CN" altLang="en-US" sz="2800" b="0" i="0" u="none" strike="noStrike" kern="1200" cap="none" spc="0" normalizeH="0" baseline="0" noProof="1">
              <a:ln>
                <a:noFill/>
              </a:ln>
              <a:solidFill>
                <a:srgbClr val="FF0000"/>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35" b="0" i="0" u="none" strike="noStrike" kern="1200" cap="none" spc="0" normalizeH="0" baseline="0" noProof="1">
                <a:ln>
                  <a:noFill/>
                </a:ln>
                <a:solidFill>
                  <a:srgbClr val="FF0000"/>
                </a:solidFill>
                <a:effectLst/>
                <a:uLnTx/>
                <a:uFillTx/>
                <a:latin typeface="黑体" panose="02010609060101010101" charset="-122"/>
                <a:ea typeface="黑体" panose="02010609060101010101" charset="-122"/>
                <a:cs typeface="+mn-cs"/>
              </a:rPr>
              <a:t> </a:t>
            </a:r>
            <a:endParaRPr kumimoji="0" lang="zh-CN" altLang="en-US" sz="135" b="0" i="0" u="none" strike="noStrike" kern="1200" cap="none" spc="0" normalizeH="0" baseline="0" noProof="1">
              <a:ln>
                <a:noFill/>
              </a:ln>
              <a:solidFill>
                <a:srgbClr val="FF0000"/>
              </a:solidFill>
              <a:effectLst/>
              <a:uLnTx/>
              <a:uFillTx/>
              <a:latin typeface="黑体" panose="02010609060101010101" charset="-122"/>
              <a:ea typeface="黑体" panose="02010609060101010101" charset="-122"/>
              <a:cs typeface="+mn-cs"/>
            </a:endParaRPr>
          </a:p>
        </p:txBody>
      </p:sp>
      <p:sp>
        <p:nvSpPr>
          <p:cNvPr id="20" name="矩形 19"/>
          <p:cNvSpPr/>
          <p:nvPr/>
        </p:nvSpPr>
        <p:spPr>
          <a:xfrm>
            <a:off x="2724150" y="4379913"/>
            <a:ext cx="8355013" cy="501650"/>
          </a:xfrm>
          <a:prstGeom prst="rect">
            <a:avLst/>
          </a:prstGeom>
          <a:noFill/>
          <a:ln w="9525">
            <a:no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665" b="0" i="0" u="none" strike="noStrike" kern="1200" cap="none" spc="0" normalizeH="0" baseline="0" noProof="1">
                <a:ln>
                  <a:noFill/>
                </a:ln>
                <a:solidFill>
                  <a:srgbClr val="0033CC"/>
                </a:solidFill>
                <a:effectLst/>
                <a:uLnTx/>
                <a:uFillTx/>
                <a:latin typeface="黑体" panose="02010609060101010101" charset="-122"/>
                <a:ea typeface="黑体" panose="02010609060101010101" charset="-122"/>
                <a:cs typeface="+mn-cs"/>
              </a:rPr>
              <a:t>客观上有利于欧洲国家的资本主义原始积累</a:t>
            </a:r>
            <a:r>
              <a:rPr kumimoji="0" lang="zh-CN" altLang="en-US" sz="265" b="0" i="0" u="none" strike="noStrike" kern="1200" cap="none" spc="0" normalizeH="0" baseline="0" noProof="1">
                <a:ln>
                  <a:noFill/>
                </a:ln>
                <a:solidFill>
                  <a:srgbClr val="0033CC"/>
                </a:solidFill>
                <a:effectLst/>
                <a:uLnTx/>
                <a:uFillTx/>
                <a:latin typeface="黑体" panose="02010609060101010101" charset="-122"/>
                <a:ea typeface="黑体" panose="02010609060101010101" charset="-122"/>
                <a:cs typeface="+mn-cs"/>
              </a:rPr>
              <a:t>。</a:t>
            </a:r>
            <a:endParaRPr kumimoji="0" lang="zh-CN" altLang="en-US" sz="265" b="0" i="0" u="none" strike="noStrike" kern="1200" cap="none" spc="0" normalizeH="0" baseline="0" noProof="1">
              <a:ln>
                <a:noFill/>
              </a:ln>
              <a:solidFill>
                <a:srgbClr val="0033CC"/>
              </a:solidFill>
              <a:effectLst/>
              <a:uLnTx/>
              <a:uFillTx/>
              <a:latin typeface="黑体" panose="02010609060101010101" charset="-122"/>
              <a:ea typeface="黑体" panose="02010609060101010101" charset="-122"/>
              <a:cs typeface="+mn-cs"/>
            </a:endParaRPr>
          </a:p>
        </p:txBody>
      </p:sp>
      <p:sp>
        <p:nvSpPr>
          <p:cNvPr id="21" name="矩形 20"/>
          <p:cNvSpPr/>
          <p:nvPr/>
        </p:nvSpPr>
        <p:spPr>
          <a:xfrm>
            <a:off x="2724150" y="4857750"/>
            <a:ext cx="5829300" cy="501650"/>
          </a:xfrm>
          <a:prstGeom prst="rect">
            <a:avLst/>
          </a:prstGeom>
          <a:noFill/>
          <a:ln w="9525">
            <a:no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665" b="0" i="0" u="none" strike="noStrike" kern="1200" cap="none" spc="0" normalizeH="0" baseline="0" noProof="1">
                <a:ln>
                  <a:noFill/>
                </a:ln>
                <a:solidFill>
                  <a:srgbClr val="0033CC"/>
                </a:solidFill>
                <a:effectLst/>
                <a:uLnTx/>
                <a:uFillTx/>
                <a:latin typeface="黑体" panose="02010609060101010101" charset="-122"/>
                <a:ea typeface="黑体" panose="02010609060101010101" charset="-122"/>
                <a:cs typeface="+mn-cs"/>
              </a:rPr>
              <a:t>有助于世界市场逐渐形成</a:t>
            </a:r>
            <a:r>
              <a:rPr kumimoji="0" lang="zh-CN" altLang="en-US" sz="265" b="0" i="0" u="none" strike="noStrike" kern="1200" cap="none" spc="0" normalizeH="0" baseline="0" noProof="1">
                <a:ln>
                  <a:noFill/>
                </a:ln>
                <a:solidFill>
                  <a:srgbClr val="0033CC"/>
                </a:solidFill>
                <a:effectLst/>
                <a:uLnTx/>
                <a:uFillTx/>
                <a:latin typeface="黑体" panose="02010609060101010101" charset="-122"/>
                <a:ea typeface="黑体" panose="02010609060101010101" charset="-122"/>
                <a:cs typeface="+mn-cs"/>
              </a:rPr>
              <a:t>。</a:t>
            </a:r>
            <a:endParaRPr kumimoji="0" lang="zh-CN" altLang="en-US" sz="265" b="0" i="0" u="none" strike="noStrike" kern="1200" cap="none" spc="0" normalizeH="0" baseline="0" noProof="1">
              <a:ln>
                <a:noFill/>
              </a:ln>
              <a:solidFill>
                <a:srgbClr val="0033CC"/>
              </a:solidFill>
              <a:effectLst/>
              <a:uLnTx/>
              <a:uFillTx/>
              <a:latin typeface="黑体" panose="02010609060101010101" charset="-122"/>
              <a:ea typeface="黑体" panose="02010609060101010101" charset="-122"/>
              <a:cs typeface="+mn-cs"/>
            </a:endParaRPr>
          </a:p>
        </p:txBody>
      </p:sp>
      <p:sp>
        <p:nvSpPr>
          <p:cNvPr id="24" name="矩形 23"/>
          <p:cNvSpPr/>
          <p:nvPr/>
        </p:nvSpPr>
        <p:spPr>
          <a:xfrm>
            <a:off x="2967038" y="5391150"/>
            <a:ext cx="9313863" cy="911225"/>
          </a:xfrm>
          <a:prstGeom prst="rect">
            <a:avLst/>
          </a:prstGeom>
          <a:noFill/>
          <a:ln w="9525">
            <a:no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665" b="0" i="0" u="none" strike="noStrike" kern="1200" cap="none" spc="0" normalizeH="0" baseline="0" noProof="1">
                <a:ln>
                  <a:noFill/>
                </a:ln>
                <a:solidFill>
                  <a:srgbClr val="0033CC"/>
                </a:solidFill>
                <a:effectLst/>
                <a:uLnTx/>
                <a:uFillTx/>
                <a:latin typeface="黑体" panose="02010609060101010101" charset="-122"/>
                <a:ea typeface="黑体" panose="02010609060101010101" charset="-122"/>
                <a:cs typeface="+mn-cs"/>
                <a:sym typeface="黑体" panose="02010609060101010101" charset="-122"/>
              </a:rPr>
              <a:t>给殖民地人民带来深重的灾难；</a:t>
            </a:r>
            <a:endParaRPr kumimoji="0" lang="zh-CN" altLang="en-US" sz="2665" b="0" i="0" u="none" strike="noStrike" kern="1200" cap="none" spc="0" normalizeH="0" baseline="0" noProof="1">
              <a:ln>
                <a:noFill/>
              </a:ln>
              <a:solidFill>
                <a:srgbClr val="0033CC"/>
              </a:solidFill>
              <a:effectLst/>
              <a:uLnTx/>
              <a:uFillTx/>
              <a:latin typeface="黑体" panose="02010609060101010101" charset="-122"/>
              <a:ea typeface="黑体" panose="02010609060101010101" charset="-122"/>
              <a:cs typeface="+mn-cs"/>
              <a:sym typeface="黑体" panose="02010609060101010101"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665" b="0" i="0" u="none" strike="noStrike" kern="1200" cap="none" spc="0" normalizeH="0" baseline="0" noProof="1">
                <a:ln>
                  <a:noFill/>
                </a:ln>
                <a:solidFill>
                  <a:srgbClr val="0033CC"/>
                </a:solidFill>
                <a:effectLst/>
                <a:uLnTx/>
                <a:uFillTx/>
                <a:latin typeface="黑体" panose="02010609060101010101" charset="-122"/>
                <a:ea typeface="黑体" panose="02010609060101010101" charset="-122"/>
                <a:cs typeface="+mn-cs"/>
              </a:rPr>
              <a:t>欧洲近代文化传到殖民地，影响殖民地社会的发展。</a:t>
            </a:r>
            <a:endParaRPr kumimoji="0" lang="zh-CN" altLang="en-US" sz="2665" b="0" i="0" u="none" strike="noStrike" kern="1200" cap="none" spc="0" normalizeH="0" baseline="0" noProof="1">
              <a:ln>
                <a:noFill/>
              </a:ln>
              <a:solidFill>
                <a:srgbClr val="0033CC"/>
              </a:solidFill>
              <a:effectLst/>
              <a:uLnTx/>
              <a:uFillTx/>
              <a:latin typeface="黑体" panose="02010609060101010101" charset="-122"/>
              <a:ea typeface="黑体" panose="0201060906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79450" y="1110615"/>
            <a:ext cx="10833100" cy="3969385"/>
          </a:xfrm>
          <a:prstGeom prst="rect">
            <a:avLst/>
          </a:prstGeom>
          <a:noFill/>
        </p:spPr>
        <p:txBody>
          <a:bodyPr wrap="square" rtlCol="0" anchor="t">
            <a:spAutoFit/>
          </a:bodyPr>
          <a:p>
            <a:pPr>
              <a:lnSpc>
                <a:spcPct val="150000"/>
              </a:lnSpc>
            </a:pPr>
            <a:r>
              <a:rPr lang="zh-CN" altLang="en-US" sz="2800">
                <a:latin typeface="黑体-简" panose="02000000000000000000" charset="-122"/>
                <a:ea typeface="黑体-简" panose="02000000000000000000" charset="-122"/>
                <a:cs typeface="黑体-简" panose="02000000000000000000" charset="-122"/>
                <a:sym typeface="+mn-ea"/>
              </a:rPr>
              <a:t>殖民侵略大致经历的四个阶段</a:t>
            </a:r>
            <a:endParaRPr lang="zh-CN" altLang="en-US" sz="2800">
              <a:latin typeface="黑体-简" panose="02000000000000000000" charset="-122"/>
              <a:ea typeface="黑体-简" panose="02000000000000000000" charset="-122"/>
              <a:cs typeface="黑体-简" panose="02000000000000000000" charset="-122"/>
            </a:endParaRPr>
          </a:p>
          <a:p>
            <a:pPr>
              <a:lnSpc>
                <a:spcPct val="150000"/>
              </a:lnSpc>
            </a:pPr>
            <a:r>
              <a:rPr lang="zh-CN" altLang="en-US" sz="2800">
                <a:latin typeface="黑体-简" panose="02000000000000000000" charset="-122"/>
                <a:ea typeface="黑体-简" panose="02000000000000000000" charset="-122"/>
                <a:cs typeface="黑体-简" panose="02000000000000000000" charset="-122"/>
                <a:sym typeface="+mn-ea"/>
              </a:rPr>
              <a:t>(1)16世纪初至19世纪中期：</a:t>
            </a:r>
            <a:r>
              <a:rPr lang="zh-CN" altLang="en-US" sz="2800">
                <a:solidFill>
                  <a:srgbClr val="FF0000"/>
                </a:solidFill>
                <a:latin typeface="黑体-简" panose="02000000000000000000" charset="-122"/>
                <a:ea typeface="黑体-简" panose="02000000000000000000" charset="-122"/>
                <a:cs typeface="黑体-简" panose="02000000000000000000" charset="-122"/>
                <a:sym typeface="+mn-ea"/>
              </a:rPr>
              <a:t>武力征服、大肆掠夺、贩卖黑奴、公开</a:t>
            </a:r>
            <a:endParaRPr lang="zh-CN" altLang="en-US" sz="2800">
              <a:solidFill>
                <a:srgbClr val="FF0000"/>
              </a:solidFill>
              <a:latin typeface="黑体-简" panose="02000000000000000000" charset="-122"/>
              <a:ea typeface="黑体-简" panose="02000000000000000000" charset="-122"/>
              <a:cs typeface="黑体-简" panose="02000000000000000000" charset="-122"/>
              <a:sym typeface="+mn-ea"/>
            </a:endParaRPr>
          </a:p>
          <a:p>
            <a:pPr>
              <a:lnSpc>
                <a:spcPct val="150000"/>
              </a:lnSpc>
            </a:pPr>
            <a:r>
              <a:rPr lang="zh-CN" altLang="en-US" sz="2800">
                <a:solidFill>
                  <a:srgbClr val="FF0000"/>
                </a:solidFill>
                <a:latin typeface="黑体-简" panose="02000000000000000000" charset="-122"/>
                <a:ea typeface="黑体-简" panose="02000000000000000000" charset="-122"/>
                <a:cs typeface="黑体-简" panose="02000000000000000000" charset="-122"/>
                <a:sym typeface="+mn-ea"/>
              </a:rPr>
              <a:t>     抢劫</a:t>
            </a:r>
            <a:r>
              <a:rPr lang="zh-CN" altLang="en-US" sz="2800">
                <a:latin typeface="黑体-简" panose="02000000000000000000" charset="-122"/>
                <a:ea typeface="黑体-简" panose="02000000000000000000" charset="-122"/>
                <a:cs typeface="黑体-简" panose="02000000000000000000" charset="-122"/>
                <a:sym typeface="+mn-ea"/>
              </a:rPr>
              <a:t>等野蛮、残暴的手段。</a:t>
            </a:r>
            <a:endParaRPr lang="zh-CN" altLang="en-US" sz="2800">
              <a:latin typeface="黑体-简" panose="02000000000000000000" charset="-122"/>
              <a:ea typeface="黑体-简" panose="02000000000000000000" charset="-122"/>
              <a:cs typeface="黑体-简" panose="02000000000000000000" charset="-122"/>
            </a:endParaRPr>
          </a:p>
          <a:p>
            <a:pPr>
              <a:lnSpc>
                <a:spcPct val="150000"/>
              </a:lnSpc>
            </a:pPr>
            <a:r>
              <a:rPr lang="zh-CN" altLang="en-US" sz="2800">
                <a:latin typeface="黑体-简" panose="02000000000000000000" charset="-122"/>
                <a:ea typeface="黑体-简" panose="02000000000000000000" charset="-122"/>
                <a:cs typeface="黑体-简" panose="02000000000000000000" charset="-122"/>
                <a:sym typeface="+mn-ea"/>
              </a:rPr>
              <a:t>(2)19世纪中期至20世纪初：</a:t>
            </a:r>
            <a:r>
              <a:rPr lang="zh-CN" altLang="en-US" sz="2800">
                <a:solidFill>
                  <a:srgbClr val="FF0000"/>
                </a:solidFill>
                <a:latin typeface="黑体-简" panose="02000000000000000000" charset="-122"/>
                <a:ea typeface="黑体-简" panose="02000000000000000000" charset="-122"/>
                <a:cs typeface="黑体-简" panose="02000000000000000000" charset="-122"/>
                <a:sym typeface="+mn-ea"/>
              </a:rPr>
              <a:t>商品输出</a:t>
            </a:r>
            <a:r>
              <a:rPr lang="zh-CN" altLang="en-US" sz="2800">
                <a:latin typeface="黑体-简" panose="02000000000000000000" charset="-122"/>
                <a:ea typeface="黑体-简" panose="02000000000000000000" charset="-122"/>
                <a:cs typeface="黑体-简" panose="02000000000000000000" charset="-122"/>
                <a:sym typeface="+mn-ea"/>
              </a:rPr>
              <a:t>(工业革命的必然结果)。</a:t>
            </a:r>
            <a:endParaRPr lang="zh-CN" altLang="en-US" sz="2800">
              <a:latin typeface="黑体-简" panose="02000000000000000000" charset="-122"/>
              <a:ea typeface="黑体-简" panose="02000000000000000000" charset="-122"/>
              <a:cs typeface="黑体-简" panose="02000000000000000000" charset="-122"/>
            </a:endParaRPr>
          </a:p>
          <a:p>
            <a:pPr>
              <a:lnSpc>
                <a:spcPct val="150000"/>
              </a:lnSpc>
            </a:pPr>
            <a:r>
              <a:rPr lang="zh-CN" altLang="en-US" sz="2800">
                <a:latin typeface="黑体-简" panose="02000000000000000000" charset="-122"/>
                <a:ea typeface="黑体-简" panose="02000000000000000000" charset="-122"/>
                <a:cs typeface="黑体-简" panose="02000000000000000000" charset="-122"/>
                <a:sym typeface="+mn-ea"/>
              </a:rPr>
              <a:t>(3)20世纪初至20世纪中期：</a:t>
            </a:r>
            <a:r>
              <a:rPr lang="zh-CN" altLang="en-US" sz="2800">
                <a:solidFill>
                  <a:srgbClr val="FF0000"/>
                </a:solidFill>
                <a:latin typeface="黑体-简" panose="02000000000000000000" charset="-122"/>
                <a:ea typeface="黑体-简" panose="02000000000000000000" charset="-122"/>
                <a:cs typeface="黑体-简" panose="02000000000000000000" charset="-122"/>
                <a:sym typeface="+mn-ea"/>
              </a:rPr>
              <a:t>资本输出</a:t>
            </a:r>
            <a:r>
              <a:rPr lang="zh-CN" altLang="en-US" sz="2800">
                <a:latin typeface="黑体-简" panose="02000000000000000000" charset="-122"/>
                <a:ea typeface="黑体-简" panose="02000000000000000000" charset="-122"/>
                <a:cs typeface="黑体-简" panose="02000000000000000000" charset="-122"/>
                <a:sym typeface="+mn-ea"/>
              </a:rPr>
              <a:t>(第二次工业革命的结果)。</a:t>
            </a:r>
            <a:endParaRPr lang="zh-CN" altLang="en-US" sz="2800">
              <a:latin typeface="黑体-简" panose="02000000000000000000" charset="-122"/>
              <a:ea typeface="黑体-简" panose="02000000000000000000" charset="-122"/>
              <a:cs typeface="黑体-简" panose="02000000000000000000" charset="-122"/>
            </a:endParaRPr>
          </a:p>
          <a:p>
            <a:pPr>
              <a:lnSpc>
                <a:spcPct val="150000"/>
              </a:lnSpc>
            </a:pPr>
            <a:r>
              <a:rPr lang="zh-CN" altLang="en-US" sz="2800">
                <a:latin typeface="黑体-简" panose="02000000000000000000" charset="-122"/>
                <a:ea typeface="黑体-简" panose="02000000000000000000" charset="-122"/>
                <a:cs typeface="黑体-简" panose="02000000000000000000" charset="-122"/>
                <a:sym typeface="+mn-ea"/>
              </a:rPr>
              <a:t>(4)20世纪中期至今：对欠发达地区进行</a:t>
            </a:r>
            <a:r>
              <a:rPr lang="zh-CN" altLang="en-US" sz="2800">
                <a:solidFill>
                  <a:srgbClr val="FF0000"/>
                </a:solidFill>
                <a:latin typeface="黑体-简" panose="02000000000000000000" charset="-122"/>
                <a:ea typeface="黑体-简" panose="02000000000000000000" charset="-122"/>
                <a:cs typeface="黑体-简" panose="02000000000000000000" charset="-122"/>
                <a:sym typeface="+mn-ea"/>
              </a:rPr>
              <a:t>经济渗透</a:t>
            </a:r>
            <a:r>
              <a:rPr lang="zh-CN" altLang="en-US" sz="2800">
                <a:latin typeface="黑体-简" panose="02000000000000000000" charset="-122"/>
                <a:ea typeface="黑体-简" panose="02000000000000000000" charset="-122"/>
                <a:cs typeface="黑体-简" panose="02000000000000000000" charset="-122"/>
                <a:sym typeface="+mn-ea"/>
              </a:rPr>
              <a:t>。</a:t>
            </a:r>
            <a:endParaRPr lang="zh-CN" altLang="en-US" sz="2800">
              <a:latin typeface="黑体-简" panose="02000000000000000000" charset="-122"/>
              <a:ea typeface="黑体-简" panose="02000000000000000000" charset="-122"/>
              <a:cs typeface="黑体-简" panose="02000000000000000000"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62255" y="405765"/>
            <a:ext cx="2706370" cy="737235"/>
          </a:xfrm>
          <a:prstGeom prst="rect">
            <a:avLst/>
          </a:prstGeom>
          <a:noFill/>
          <a:ln w="9525">
            <a:noFill/>
            <a:miter lim="800000"/>
          </a:ln>
          <a:effectLst/>
        </p:spPr>
        <p:txBody>
          <a:bodyPr wrap="square">
            <a:spAutoFit/>
          </a:bodyPr>
          <a:lstStyle/>
          <a:p>
            <a:pPr>
              <a:lnSpc>
                <a:spcPct val="150000"/>
              </a:lnSpc>
            </a:pPr>
            <a:r>
              <a:rPr lang="en-US" altLang="zh-CN" sz="2800" dirty="0" smtClean="0">
                <a:solidFill>
                  <a:srgbClr val="FF0000"/>
                </a:solidFill>
              </a:rPr>
              <a:t>【</a:t>
            </a:r>
            <a:r>
              <a:rPr lang="zh-CN" altLang="en-US" sz="2800" dirty="0" smtClean="0">
                <a:solidFill>
                  <a:srgbClr val="FF0000"/>
                </a:solidFill>
              </a:rPr>
              <a:t>时空坐标</a:t>
            </a:r>
            <a:r>
              <a:rPr lang="en-US" altLang="zh-CN" sz="2800" dirty="0" smtClean="0">
                <a:solidFill>
                  <a:srgbClr val="FF0000"/>
                </a:solidFill>
              </a:rPr>
              <a:t>】</a:t>
            </a:r>
            <a:endParaRPr lang="en-US" altLang="zh-CN" sz="2800" dirty="0" smtClean="0">
              <a:solidFill>
                <a:srgbClr val="FF0000"/>
              </a:solidFill>
            </a:endParaRPr>
          </a:p>
        </p:txBody>
      </p:sp>
      <p:cxnSp>
        <p:nvCxnSpPr>
          <p:cNvPr id="5" name="直接箭头连接符 4"/>
          <p:cNvCxnSpPr/>
          <p:nvPr/>
        </p:nvCxnSpPr>
        <p:spPr>
          <a:xfrm>
            <a:off x="285115" y="3369310"/>
            <a:ext cx="11349990" cy="304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4045" y="1969135"/>
            <a:ext cx="5080" cy="14376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3363439" y="3270705"/>
            <a:ext cx="296885" cy="514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H="1">
            <a:off x="5329314" y="3273847"/>
            <a:ext cx="292525" cy="357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560570" y="2733040"/>
            <a:ext cx="14605" cy="6667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6980218" y="3262266"/>
            <a:ext cx="270756" cy="514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388745" y="2843530"/>
            <a:ext cx="635" cy="5784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9762064" y="3286311"/>
            <a:ext cx="262050" cy="7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0946765" y="1888490"/>
            <a:ext cx="13335" cy="15398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175" y="3511550"/>
            <a:ext cx="1016000" cy="368300"/>
          </a:xfrm>
          <a:prstGeom prst="rect">
            <a:avLst/>
          </a:prstGeom>
          <a:noFill/>
        </p:spPr>
        <p:txBody>
          <a:bodyPr wrap="square" rtlCol="0">
            <a:spAutoFit/>
          </a:bodyPr>
          <a:lstStyle/>
          <a:p>
            <a:r>
              <a:rPr lang="en-US" dirty="0" smtClean="0">
                <a:latin typeface="黑体-简" panose="02000000000000000000" charset="-122"/>
                <a:ea typeface="黑体-简" panose="02000000000000000000" charset="-122"/>
                <a:cs typeface="黑体-简" panose="02000000000000000000" charset="-122"/>
              </a:rPr>
              <a:t>14</a:t>
            </a:r>
            <a:r>
              <a:rPr lang="zh-CN" altLang="en-US" dirty="0" smtClean="0">
                <a:latin typeface="黑体-简" panose="02000000000000000000" charset="-122"/>
                <a:ea typeface="黑体-简" panose="02000000000000000000" charset="-122"/>
                <a:cs typeface="黑体-简" panose="02000000000000000000" charset="-122"/>
              </a:rPr>
              <a:t>世纪</a:t>
            </a:r>
            <a:endParaRPr lang="zh-CN" altLang="en-US" dirty="0" smtClean="0">
              <a:latin typeface="黑体-简" panose="02000000000000000000" charset="-122"/>
              <a:ea typeface="黑体-简" panose="02000000000000000000" charset="-122"/>
              <a:cs typeface="黑体-简" panose="02000000000000000000" charset="-122"/>
            </a:endParaRPr>
          </a:p>
        </p:txBody>
      </p:sp>
      <p:sp>
        <p:nvSpPr>
          <p:cNvPr id="69" name="TextBox 68"/>
          <p:cNvSpPr txBox="1"/>
          <p:nvPr/>
        </p:nvSpPr>
        <p:spPr>
          <a:xfrm>
            <a:off x="873125" y="3495040"/>
            <a:ext cx="1045210" cy="368300"/>
          </a:xfrm>
          <a:prstGeom prst="rect">
            <a:avLst/>
          </a:prstGeom>
          <a:noFill/>
        </p:spPr>
        <p:txBody>
          <a:bodyPr wrap="square" rtlCol="0">
            <a:spAutoFit/>
          </a:bodyPr>
          <a:lstStyle/>
          <a:p>
            <a:r>
              <a:rPr lang="en-US" dirty="0" smtClean="0"/>
              <a:t>15</a:t>
            </a:r>
            <a:r>
              <a:rPr lang="zh-CN" altLang="en-US" dirty="0" smtClean="0"/>
              <a:t>世纪</a:t>
            </a:r>
            <a:endParaRPr lang="zh-CN" altLang="en-US" dirty="0" smtClean="0"/>
          </a:p>
        </p:txBody>
      </p:sp>
      <p:sp>
        <p:nvSpPr>
          <p:cNvPr id="70" name="TextBox 69"/>
          <p:cNvSpPr txBox="1"/>
          <p:nvPr/>
        </p:nvSpPr>
        <p:spPr>
          <a:xfrm>
            <a:off x="3046095" y="3535680"/>
            <a:ext cx="931545" cy="368300"/>
          </a:xfrm>
          <a:prstGeom prst="rect">
            <a:avLst/>
          </a:prstGeom>
          <a:noFill/>
        </p:spPr>
        <p:txBody>
          <a:bodyPr wrap="square" rtlCol="0">
            <a:spAutoFit/>
          </a:bodyPr>
          <a:lstStyle/>
          <a:p>
            <a:r>
              <a:rPr lang="en-US" altLang="zh-CN" dirty="0" smtClean="0"/>
              <a:t>1492</a:t>
            </a:r>
            <a:r>
              <a:rPr lang="zh-CN" altLang="en-US" dirty="0" smtClean="0"/>
              <a:t>年</a:t>
            </a:r>
            <a:endParaRPr lang="zh-CN" altLang="en-US" dirty="0"/>
          </a:p>
        </p:txBody>
      </p:sp>
      <p:sp>
        <p:nvSpPr>
          <p:cNvPr id="71" name="TextBox 70"/>
          <p:cNvSpPr txBox="1"/>
          <p:nvPr/>
        </p:nvSpPr>
        <p:spPr>
          <a:xfrm>
            <a:off x="4039235" y="3535680"/>
            <a:ext cx="1059180" cy="368300"/>
          </a:xfrm>
          <a:prstGeom prst="rect">
            <a:avLst/>
          </a:prstGeom>
          <a:noFill/>
        </p:spPr>
        <p:txBody>
          <a:bodyPr wrap="square" rtlCol="0">
            <a:spAutoFit/>
          </a:bodyPr>
          <a:lstStyle/>
          <a:p>
            <a:r>
              <a:rPr lang="en-US" dirty="0" smtClean="0"/>
              <a:t>16</a:t>
            </a:r>
            <a:r>
              <a:rPr lang="zh-CN" altLang="en-US" dirty="0" smtClean="0"/>
              <a:t>世纪</a:t>
            </a:r>
            <a:endParaRPr lang="zh-CN" altLang="en-US" dirty="0" smtClean="0"/>
          </a:p>
        </p:txBody>
      </p:sp>
      <p:sp>
        <p:nvSpPr>
          <p:cNvPr id="72" name="TextBox 71"/>
          <p:cNvSpPr txBox="1"/>
          <p:nvPr/>
        </p:nvSpPr>
        <p:spPr>
          <a:xfrm>
            <a:off x="7491095" y="3561715"/>
            <a:ext cx="981075" cy="368300"/>
          </a:xfrm>
          <a:prstGeom prst="rect">
            <a:avLst/>
          </a:prstGeom>
          <a:noFill/>
        </p:spPr>
        <p:txBody>
          <a:bodyPr wrap="square" rtlCol="0">
            <a:spAutoFit/>
          </a:bodyPr>
          <a:lstStyle/>
          <a:p>
            <a:r>
              <a:rPr lang="en-US" altLang="zh-CN" dirty="0" smtClean="0"/>
              <a:t>1588</a:t>
            </a:r>
            <a:r>
              <a:rPr lang="zh-CN" altLang="en-US" dirty="0" smtClean="0"/>
              <a:t>年</a:t>
            </a:r>
            <a:endParaRPr lang="zh-CN" altLang="en-US" dirty="0"/>
          </a:p>
        </p:txBody>
      </p:sp>
      <p:sp>
        <p:nvSpPr>
          <p:cNvPr id="73" name="TextBox 72"/>
          <p:cNvSpPr txBox="1"/>
          <p:nvPr/>
        </p:nvSpPr>
        <p:spPr>
          <a:xfrm>
            <a:off x="10452100" y="3526155"/>
            <a:ext cx="1438275" cy="368300"/>
          </a:xfrm>
          <a:prstGeom prst="rect">
            <a:avLst/>
          </a:prstGeom>
          <a:noFill/>
        </p:spPr>
        <p:txBody>
          <a:bodyPr wrap="square" rtlCol="0">
            <a:spAutoFit/>
          </a:bodyPr>
          <a:lstStyle/>
          <a:p>
            <a:r>
              <a:rPr lang="en-US" dirty="0" smtClean="0"/>
              <a:t>19</a:t>
            </a:r>
            <a:r>
              <a:rPr lang="zh-CN" altLang="en-US" dirty="0" smtClean="0"/>
              <a:t>世纪中期</a:t>
            </a:r>
            <a:endParaRPr lang="zh-CN" altLang="en-US" dirty="0" smtClean="0"/>
          </a:p>
        </p:txBody>
      </p:sp>
      <p:cxnSp>
        <p:nvCxnSpPr>
          <p:cNvPr id="130" name="直接箭头连接符 129"/>
          <p:cNvCxnSpPr/>
          <p:nvPr/>
        </p:nvCxnSpPr>
        <p:spPr>
          <a:xfrm flipV="1">
            <a:off x="1389380" y="2914015"/>
            <a:ext cx="3108325" cy="762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2" name="直接箭头连接符 131"/>
          <p:cNvCxnSpPr/>
          <p:nvPr/>
        </p:nvCxnSpPr>
        <p:spPr>
          <a:xfrm flipV="1">
            <a:off x="4617720" y="2902585"/>
            <a:ext cx="6329045" cy="1143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p:nvPr/>
        </p:nvCxnSpPr>
        <p:spPr>
          <a:xfrm flipV="1">
            <a:off x="667385" y="2102485"/>
            <a:ext cx="10201275" cy="26035"/>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4434205" y="1570355"/>
            <a:ext cx="4371340" cy="398780"/>
          </a:xfrm>
          <a:prstGeom prst="rect">
            <a:avLst/>
          </a:prstGeom>
          <a:noFill/>
        </p:spPr>
        <p:txBody>
          <a:bodyPr wrap="square" rtlCol="0">
            <a:spAutoFit/>
          </a:bodyPr>
          <a:lstStyle/>
          <a:p>
            <a:r>
              <a:rPr lang="en-US" altLang="zh-CN" sz="2000" dirty="0"/>
              <a:t>     </a:t>
            </a:r>
            <a:r>
              <a:rPr lang="zh-CN" altLang="en-US" sz="2000" dirty="0">
                <a:latin typeface="黑体-简" panose="02000000000000000000" charset="-122"/>
                <a:ea typeface="黑体-简" panose="02000000000000000000" charset="-122"/>
              </a:rPr>
              <a:t>走向近代（资本主义社会）</a:t>
            </a:r>
            <a:endParaRPr lang="zh-CN" altLang="en-US" sz="2000" dirty="0">
              <a:latin typeface="黑体-简" panose="02000000000000000000" charset="-122"/>
              <a:ea typeface="黑体-简" panose="02000000000000000000" charset="-122"/>
            </a:endParaRPr>
          </a:p>
        </p:txBody>
      </p:sp>
      <p:sp>
        <p:nvSpPr>
          <p:cNvPr id="139" name="TextBox 138"/>
          <p:cNvSpPr txBox="1"/>
          <p:nvPr/>
        </p:nvSpPr>
        <p:spPr>
          <a:xfrm>
            <a:off x="2207895" y="2503805"/>
            <a:ext cx="1604010" cy="398780"/>
          </a:xfrm>
          <a:prstGeom prst="rect">
            <a:avLst/>
          </a:prstGeom>
          <a:noFill/>
        </p:spPr>
        <p:txBody>
          <a:bodyPr wrap="square" rtlCol="0">
            <a:spAutoFit/>
          </a:bodyPr>
          <a:lstStyle/>
          <a:p>
            <a:r>
              <a:rPr lang="zh-CN" altLang="en-US" sz="2000" dirty="0" smtClean="0">
                <a:latin typeface="黑体-简" panose="02000000000000000000" charset="-122"/>
                <a:ea typeface="黑体-简" panose="02000000000000000000" charset="-122"/>
              </a:rPr>
              <a:t>新航路开辟</a:t>
            </a:r>
            <a:endParaRPr lang="zh-CN" altLang="en-US" sz="2000" dirty="0" smtClean="0">
              <a:latin typeface="黑体-简" panose="02000000000000000000" charset="-122"/>
              <a:ea typeface="黑体-简" panose="02000000000000000000" charset="-122"/>
            </a:endParaRPr>
          </a:p>
        </p:txBody>
      </p:sp>
      <p:sp>
        <p:nvSpPr>
          <p:cNvPr id="140" name="TextBox 139"/>
          <p:cNvSpPr txBox="1"/>
          <p:nvPr/>
        </p:nvSpPr>
        <p:spPr>
          <a:xfrm>
            <a:off x="6828790" y="2334260"/>
            <a:ext cx="1564640" cy="398780"/>
          </a:xfrm>
          <a:prstGeom prst="rect">
            <a:avLst/>
          </a:prstGeom>
          <a:noFill/>
        </p:spPr>
        <p:txBody>
          <a:bodyPr wrap="square" rtlCol="0">
            <a:spAutoFit/>
          </a:bodyPr>
          <a:lstStyle/>
          <a:p>
            <a:r>
              <a:rPr lang="en-US" altLang="zh-CN" sz="2000" dirty="0" smtClean="0"/>
              <a:t>“</a:t>
            </a:r>
            <a:r>
              <a:rPr lang="zh-CN" altLang="en-US" sz="2000" dirty="0" smtClean="0">
                <a:latin typeface="黑体-简" panose="02000000000000000000" charset="-122"/>
                <a:ea typeface="黑体-简" panose="02000000000000000000" charset="-122"/>
                <a:cs typeface="黑体-简" panose="02000000000000000000" charset="-122"/>
              </a:rPr>
              <a:t>三角贸易</a:t>
            </a:r>
            <a:r>
              <a:rPr lang="en-US" altLang="zh-CN" sz="2000" dirty="0" smtClean="0">
                <a:latin typeface="黑体-简" panose="02000000000000000000" charset="-122"/>
                <a:ea typeface="黑体-简" panose="02000000000000000000" charset="-122"/>
                <a:cs typeface="黑体-简" panose="02000000000000000000" charset="-122"/>
              </a:rPr>
              <a:t>”</a:t>
            </a:r>
            <a:endParaRPr lang="en-US" altLang="zh-CN" sz="2000" dirty="0" smtClean="0">
              <a:latin typeface="黑体-简" panose="02000000000000000000" charset="-122"/>
              <a:ea typeface="黑体-简" panose="02000000000000000000" charset="-122"/>
              <a:cs typeface="黑体-简" panose="02000000000000000000" charset="-122"/>
            </a:endParaRPr>
          </a:p>
        </p:txBody>
      </p:sp>
      <p:sp>
        <p:nvSpPr>
          <p:cNvPr id="38" name="TextBox 37"/>
          <p:cNvSpPr txBox="1"/>
          <p:nvPr/>
        </p:nvSpPr>
        <p:spPr>
          <a:xfrm>
            <a:off x="-19685" y="2135505"/>
            <a:ext cx="2988310" cy="368300"/>
          </a:xfrm>
          <a:prstGeom prst="rect">
            <a:avLst/>
          </a:prstGeom>
          <a:noFill/>
        </p:spPr>
        <p:txBody>
          <a:bodyPr wrap="square" rtlCol="0">
            <a:spAutoFit/>
          </a:bodyPr>
          <a:lstStyle/>
          <a:p>
            <a:r>
              <a:rPr lang="zh-CN" altLang="en-US" dirty="0">
                <a:latin typeface="黑体-简" panose="02000000000000000000" charset="-122"/>
                <a:ea typeface="黑体-简" panose="02000000000000000000" charset="-122"/>
                <a:cs typeface="黑体-简" panose="02000000000000000000" charset="-122"/>
              </a:rPr>
              <a:t>手工  工场、租地农场出现</a:t>
            </a:r>
            <a:endParaRPr lang="zh-CN" altLang="en-US" dirty="0">
              <a:latin typeface="黑体-简" panose="02000000000000000000" charset="-122"/>
              <a:ea typeface="黑体-简" panose="02000000000000000000" charset="-122"/>
              <a:cs typeface="黑体-简" panose="02000000000000000000" charset="-122"/>
            </a:endParaRPr>
          </a:p>
        </p:txBody>
      </p:sp>
      <p:sp>
        <p:nvSpPr>
          <p:cNvPr id="41" name="TextBox 40"/>
          <p:cNvSpPr txBox="1"/>
          <p:nvPr/>
        </p:nvSpPr>
        <p:spPr>
          <a:xfrm>
            <a:off x="3025775" y="3930015"/>
            <a:ext cx="951865" cy="922020"/>
          </a:xfrm>
          <a:prstGeom prst="rect">
            <a:avLst/>
          </a:prstGeom>
          <a:noFill/>
        </p:spPr>
        <p:txBody>
          <a:bodyPr wrap="square" rtlCol="0">
            <a:spAutoFit/>
          </a:bodyPr>
          <a:lstStyle/>
          <a:p>
            <a:r>
              <a:rPr lang="zh-CN" altLang="en-US" dirty="0" smtClean="0">
                <a:latin typeface="黑体-简" panose="02000000000000000000" charset="-122"/>
                <a:ea typeface="黑体-简" panose="02000000000000000000" charset="-122"/>
              </a:rPr>
              <a:t>哥伦布发现美洲</a:t>
            </a:r>
            <a:endParaRPr lang="zh-CN" altLang="en-US" dirty="0" smtClean="0">
              <a:latin typeface="黑体-简" panose="02000000000000000000" charset="-122"/>
              <a:ea typeface="黑体-简" panose="02000000000000000000" charset="-122"/>
            </a:endParaRPr>
          </a:p>
        </p:txBody>
      </p:sp>
      <p:sp>
        <p:nvSpPr>
          <p:cNvPr id="42" name="TextBox 41"/>
          <p:cNvSpPr txBox="1"/>
          <p:nvPr/>
        </p:nvSpPr>
        <p:spPr>
          <a:xfrm>
            <a:off x="4063365" y="3931920"/>
            <a:ext cx="1059180" cy="1014730"/>
          </a:xfrm>
          <a:prstGeom prst="rect">
            <a:avLst/>
          </a:prstGeom>
          <a:noFill/>
        </p:spPr>
        <p:txBody>
          <a:bodyPr wrap="square" rtlCol="0">
            <a:spAutoFit/>
          </a:bodyPr>
          <a:lstStyle/>
          <a:p>
            <a:r>
              <a:rPr lang="zh-CN" altLang="en-US" sz="2000" dirty="0" smtClean="0">
                <a:latin typeface="黑体-简" panose="02000000000000000000" charset="-122"/>
                <a:ea typeface="黑体-简" panose="02000000000000000000" charset="-122"/>
              </a:rPr>
              <a:t>早期殖民活动开始</a:t>
            </a:r>
            <a:endParaRPr lang="zh-CN" altLang="en-US" sz="2000" dirty="0" smtClean="0">
              <a:latin typeface="黑体-简" panose="02000000000000000000" charset="-122"/>
              <a:ea typeface="黑体-简" panose="02000000000000000000" charset="-122"/>
            </a:endParaRPr>
          </a:p>
        </p:txBody>
      </p:sp>
      <p:sp>
        <p:nvSpPr>
          <p:cNvPr id="4" name="文本框 3"/>
          <p:cNvSpPr txBox="1"/>
          <p:nvPr/>
        </p:nvSpPr>
        <p:spPr>
          <a:xfrm>
            <a:off x="-88265" y="3038475"/>
            <a:ext cx="755650" cy="368300"/>
          </a:xfrm>
          <a:prstGeom prst="rect">
            <a:avLst/>
          </a:prstGeom>
          <a:noFill/>
        </p:spPr>
        <p:txBody>
          <a:bodyPr wrap="square" rtlCol="0">
            <a:spAutoFit/>
          </a:bodyPr>
          <a:p>
            <a:r>
              <a:rPr lang="zh-CN" altLang="en-US">
                <a:solidFill>
                  <a:srgbClr val="FF0000"/>
                </a:solidFill>
                <a:latin typeface="黑体-简" panose="02000000000000000000" charset="-122"/>
                <a:ea typeface="黑体-简" panose="02000000000000000000" charset="-122"/>
              </a:rPr>
              <a:t>世界</a:t>
            </a:r>
            <a:endParaRPr lang="zh-CN" altLang="en-US">
              <a:solidFill>
                <a:srgbClr val="FF0000"/>
              </a:solidFill>
              <a:latin typeface="黑体-简" panose="02000000000000000000" charset="-122"/>
              <a:ea typeface="黑体-简" panose="02000000000000000000" charset="-122"/>
            </a:endParaRPr>
          </a:p>
        </p:txBody>
      </p:sp>
      <p:cxnSp>
        <p:nvCxnSpPr>
          <p:cNvPr id="8" name="直接连接符 7"/>
          <p:cNvCxnSpPr/>
          <p:nvPr/>
        </p:nvCxnSpPr>
        <p:spPr>
          <a:xfrm rot="5400000">
            <a:off x="7756099" y="3281231"/>
            <a:ext cx="262050" cy="7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42"/>
          <p:cNvSpPr txBox="1"/>
          <p:nvPr/>
        </p:nvSpPr>
        <p:spPr>
          <a:xfrm>
            <a:off x="7491095" y="3894455"/>
            <a:ext cx="1210945" cy="922020"/>
          </a:xfrm>
          <a:prstGeom prst="rect">
            <a:avLst/>
          </a:prstGeom>
          <a:noFill/>
        </p:spPr>
        <p:txBody>
          <a:bodyPr wrap="square" rtlCol="0">
            <a:spAutoFit/>
          </a:bodyPr>
          <a:p>
            <a:r>
              <a:rPr lang="zh-CN" altLang="en-US" dirty="0" smtClean="0">
                <a:latin typeface="黑体-简" panose="02000000000000000000" charset="-122"/>
                <a:ea typeface="黑体-简" panose="02000000000000000000" charset="-122"/>
              </a:rPr>
              <a:t>英国打败西班牙无敌舰队</a:t>
            </a:r>
            <a:r>
              <a:rPr lang="zh-CN" altLang="en-US" dirty="0" smtClean="0"/>
              <a:t>     </a:t>
            </a:r>
            <a:endParaRPr lang="zh-CN" altLang="en-US" dirty="0" smtClean="0"/>
          </a:p>
        </p:txBody>
      </p:sp>
      <p:sp>
        <p:nvSpPr>
          <p:cNvPr id="10" name="文本框 9"/>
          <p:cNvSpPr txBox="1"/>
          <p:nvPr/>
        </p:nvSpPr>
        <p:spPr>
          <a:xfrm>
            <a:off x="9423400" y="3535680"/>
            <a:ext cx="1202055" cy="368300"/>
          </a:xfrm>
          <a:prstGeom prst="rect">
            <a:avLst/>
          </a:prstGeom>
          <a:noFill/>
        </p:spPr>
        <p:txBody>
          <a:bodyPr wrap="square" rtlCol="0" anchor="t">
            <a:spAutoFit/>
          </a:bodyPr>
          <a:p>
            <a:r>
              <a:rPr lang="en-US" dirty="0" smtClean="0">
                <a:sym typeface="+mn-ea"/>
              </a:rPr>
              <a:t>17</a:t>
            </a:r>
            <a:r>
              <a:rPr lang="zh-CN" altLang="en-US" dirty="0" smtClean="0">
                <a:sym typeface="+mn-ea"/>
              </a:rPr>
              <a:t>世纪末</a:t>
            </a:r>
            <a:endParaRPr lang="zh-CN" altLang="en-US" dirty="0" smtClean="0">
              <a:sym typeface="+mn-ea"/>
            </a:endParaRPr>
          </a:p>
        </p:txBody>
      </p:sp>
      <p:sp>
        <p:nvSpPr>
          <p:cNvPr id="11" name="文本框 10"/>
          <p:cNvSpPr txBox="1"/>
          <p:nvPr/>
        </p:nvSpPr>
        <p:spPr>
          <a:xfrm>
            <a:off x="9526905" y="3903980"/>
            <a:ext cx="1052195" cy="1322070"/>
          </a:xfrm>
          <a:prstGeom prst="rect">
            <a:avLst/>
          </a:prstGeom>
          <a:noFill/>
        </p:spPr>
        <p:txBody>
          <a:bodyPr wrap="square" rtlCol="0">
            <a:spAutoFit/>
          </a:bodyPr>
          <a:p>
            <a:r>
              <a:rPr lang="zh-CN" altLang="en-US" sz="2000" dirty="0" smtClean="0">
                <a:latin typeface="黑体-简" panose="02000000000000000000" charset="-122"/>
                <a:ea typeface="黑体-简" panose="02000000000000000000" charset="-122"/>
                <a:cs typeface="黑体-简" panose="02000000000000000000" charset="-122"/>
                <a:sym typeface="+mn-ea"/>
              </a:rPr>
              <a:t>英国成为</a:t>
            </a:r>
            <a:r>
              <a:rPr lang="en-US" altLang="zh-CN" sz="2000" dirty="0" smtClean="0">
                <a:latin typeface="黑体-简" panose="02000000000000000000" charset="-122"/>
                <a:ea typeface="黑体-简" panose="02000000000000000000" charset="-122"/>
                <a:cs typeface="黑体-简" panose="02000000000000000000" charset="-122"/>
                <a:sym typeface="+mn-ea"/>
              </a:rPr>
              <a:t>“</a:t>
            </a:r>
            <a:r>
              <a:rPr lang="zh-CN" altLang="en-US" sz="2000" dirty="0" smtClean="0">
                <a:latin typeface="黑体-简" panose="02000000000000000000" charset="-122"/>
                <a:ea typeface="黑体-简" panose="02000000000000000000" charset="-122"/>
                <a:cs typeface="黑体-简" panose="02000000000000000000" charset="-122"/>
                <a:sym typeface="+mn-ea"/>
              </a:rPr>
              <a:t>日不落帝国</a:t>
            </a:r>
            <a:r>
              <a:rPr lang="en-US" altLang="zh-CN" sz="2000" dirty="0" smtClean="0">
                <a:latin typeface="黑体-简" panose="02000000000000000000" charset="-122"/>
                <a:ea typeface="黑体-简" panose="02000000000000000000" charset="-122"/>
                <a:cs typeface="黑体-简" panose="02000000000000000000" charset="-122"/>
                <a:sym typeface="+mn-ea"/>
              </a:rPr>
              <a:t>”</a:t>
            </a:r>
            <a:endParaRPr lang="en-US" altLang="zh-CN" sz="2000" dirty="0" smtClean="0">
              <a:latin typeface="黑体-简" panose="02000000000000000000" charset="-122"/>
              <a:ea typeface="黑体-简" panose="02000000000000000000" charset="-122"/>
              <a:cs typeface="黑体-简" panose="02000000000000000000" charset="-122"/>
              <a:sym typeface="+mn-ea"/>
            </a:endParaRPr>
          </a:p>
        </p:txBody>
      </p:sp>
      <p:cxnSp>
        <p:nvCxnSpPr>
          <p:cNvPr id="12" name="直接连接符 11"/>
          <p:cNvCxnSpPr/>
          <p:nvPr/>
        </p:nvCxnSpPr>
        <p:spPr>
          <a:xfrm>
            <a:off x="6268085" y="3133725"/>
            <a:ext cx="6350" cy="2844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8770194" y="3274881"/>
            <a:ext cx="262050" cy="7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893945" y="3563620"/>
            <a:ext cx="968375" cy="368300"/>
          </a:xfrm>
          <a:prstGeom prst="rect">
            <a:avLst/>
          </a:prstGeom>
          <a:noFill/>
        </p:spPr>
        <p:txBody>
          <a:bodyPr wrap="square" rtlCol="0">
            <a:spAutoFit/>
          </a:bodyPr>
          <a:p>
            <a:r>
              <a:rPr lang="en-US" altLang="zh-CN"/>
              <a:t>1519</a:t>
            </a:r>
            <a:r>
              <a:rPr lang="zh-CN" altLang="en-US"/>
              <a:t>年</a:t>
            </a:r>
            <a:endParaRPr lang="zh-CN" altLang="en-US"/>
          </a:p>
        </p:txBody>
      </p:sp>
      <p:sp>
        <p:nvSpPr>
          <p:cNvPr id="22" name="文本框 21"/>
          <p:cNvSpPr txBox="1"/>
          <p:nvPr/>
        </p:nvSpPr>
        <p:spPr>
          <a:xfrm>
            <a:off x="5789295" y="3535680"/>
            <a:ext cx="942340" cy="368300"/>
          </a:xfrm>
          <a:prstGeom prst="rect">
            <a:avLst/>
          </a:prstGeom>
          <a:noFill/>
        </p:spPr>
        <p:txBody>
          <a:bodyPr wrap="square" rtlCol="0">
            <a:spAutoFit/>
          </a:bodyPr>
          <a:p>
            <a:r>
              <a:rPr lang="en-US" altLang="zh-CN"/>
              <a:t>1522</a:t>
            </a:r>
            <a:r>
              <a:rPr lang="zh-CN" altLang="en-US"/>
              <a:t>年</a:t>
            </a:r>
            <a:endParaRPr lang="zh-CN" altLang="en-US"/>
          </a:p>
        </p:txBody>
      </p:sp>
      <p:cxnSp>
        <p:nvCxnSpPr>
          <p:cNvPr id="23" name="直接箭头连接符 22"/>
          <p:cNvCxnSpPr/>
          <p:nvPr/>
        </p:nvCxnSpPr>
        <p:spPr>
          <a:xfrm>
            <a:off x="1932305" y="4020185"/>
            <a:ext cx="648970" cy="381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344795" y="4239895"/>
            <a:ext cx="1062990" cy="922020"/>
          </a:xfrm>
          <a:prstGeom prst="rect">
            <a:avLst/>
          </a:prstGeom>
          <a:noFill/>
        </p:spPr>
        <p:txBody>
          <a:bodyPr wrap="square" rtlCol="0">
            <a:spAutoFit/>
          </a:bodyPr>
          <a:p>
            <a:r>
              <a:rPr lang="zh-CN" altLang="en-US"/>
              <a:t>麦哲伦船队环球航行</a:t>
            </a:r>
            <a:endParaRPr lang="zh-CN" altLang="en-US"/>
          </a:p>
        </p:txBody>
      </p:sp>
      <p:cxnSp>
        <p:nvCxnSpPr>
          <p:cNvPr id="25" name="直接连接符 24"/>
          <p:cNvCxnSpPr/>
          <p:nvPr/>
        </p:nvCxnSpPr>
        <p:spPr>
          <a:xfrm>
            <a:off x="5477510" y="3903980"/>
            <a:ext cx="6350" cy="2844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6170504" y="4060376"/>
            <a:ext cx="262050" cy="7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7145" y="2503805"/>
            <a:ext cx="1915160" cy="368300"/>
          </a:xfrm>
          <a:prstGeom prst="rect">
            <a:avLst/>
          </a:prstGeom>
          <a:noFill/>
        </p:spPr>
        <p:txBody>
          <a:bodyPr wrap="square" rtlCol="0">
            <a:spAutoFit/>
          </a:bodyPr>
          <a:p>
            <a:r>
              <a:rPr lang="zh-CN" altLang="en-US">
                <a:latin typeface="黑体-简" panose="02000000000000000000" charset="-122"/>
                <a:ea typeface="黑体-简" panose="02000000000000000000" charset="-122"/>
                <a:cs typeface="黑体-简" panose="02000000000000000000" charset="-122"/>
              </a:rPr>
              <a:t>文艺  复兴开始</a:t>
            </a:r>
            <a:endParaRPr lang="zh-CN" altLang="en-US">
              <a:latin typeface="黑体-简" panose="02000000000000000000" charset="-122"/>
              <a:ea typeface="黑体-简" panose="02000000000000000000" charset="-122"/>
              <a:cs typeface="黑体-简" panose="02000000000000000000" charset="-122"/>
            </a:endParaRPr>
          </a:p>
        </p:txBody>
      </p:sp>
      <p:cxnSp>
        <p:nvCxnSpPr>
          <p:cNvPr id="28" name="直接连接符 27"/>
          <p:cNvCxnSpPr/>
          <p:nvPr/>
        </p:nvCxnSpPr>
        <p:spPr>
          <a:xfrm rot="5400000">
            <a:off x="2439514" y="3261815"/>
            <a:ext cx="296885" cy="514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200000" flipH="1">
            <a:off x="1784109" y="3251622"/>
            <a:ext cx="292525" cy="357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6612890" y="3535680"/>
            <a:ext cx="930275" cy="368300"/>
          </a:xfrm>
          <a:prstGeom prst="rect">
            <a:avLst/>
          </a:prstGeom>
          <a:noFill/>
        </p:spPr>
        <p:txBody>
          <a:bodyPr wrap="square" rtlCol="0">
            <a:spAutoFit/>
          </a:bodyPr>
          <a:p>
            <a:r>
              <a:rPr lang="en-US" altLang="zh-CN"/>
              <a:t>1553</a:t>
            </a:r>
            <a:r>
              <a:rPr lang="zh-CN" altLang="en-US"/>
              <a:t>年</a:t>
            </a:r>
            <a:endParaRPr lang="zh-CN" altLang="en-US"/>
          </a:p>
        </p:txBody>
      </p:sp>
      <p:sp>
        <p:nvSpPr>
          <p:cNvPr id="32" name="文本框 31"/>
          <p:cNvSpPr txBox="1"/>
          <p:nvPr/>
        </p:nvSpPr>
        <p:spPr>
          <a:xfrm>
            <a:off x="8472170" y="3563620"/>
            <a:ext cx="965200" cy="368300"/>
          </a:xfrm>
          <a:prstGeom prst="rect">
            <a:avLst/>
          </a:prstGeom>
          <a:noFill/>
        </p:spPr>
        <p:txBody>
          <a:bodyPr wrap="square" rtlCol="0">
            <a:spAutoFit/>
          </a:bodyPr>
          <a:p>
            <a:r>
              <a:rPr lang="en-US" altLang="zh-CN"/>
              <a:t>1624</a:t>
            </a:r>
            <a:r>
              <a:rPr lang="zh-CN" altLang="en-US"/>
              <a:t>年</a:t>
            </a:r>
            <a:endParaRPr lang="zh-CN" altLang="en-US"/>
          </a:p>
        </p:txBody>
      </p:sp>
      <p:sp>
        <p:nvSpPr>
          <p:cNvPr id="33" name="文本框 32"/>
          <p:cNvSpPr txBox="1"/>
          <p:nvPr/>
        </p:nvSpPr>
        <p:spPr>
          <a:xfrm>
            <a:off x="8566150" y="3931920"/>
            <a:ext cx="1033780" cy="922020"/>
          </a:xfrm>
          <a:prstGeom prst="rect">
            <a:avLst/>
          </a:prstGeom>
          <a:noFill/>
        </p:spPr>
        <p:txBody>
          <a:bodyPr wrap="square" rtlCol="0">
            <a:spAutoFit/>
          </a:bodyPr>
          <a:p>
            <a:r>
              <a:rPr lang="zh-CN" altLang="en-US">
                <a:latin typeface="黑体-简" panose="02000000000000000000" charset="-122"/>
                <a:ea typeface="黑体-简" panose="02000000000000000000" charset="-122"/>
              </a:rPr>
              <a:t>荷兰殖民者占领台湾</a:t>
            </a:r>
            <a:endParaRPr lang="zh-CN" altLang="en-US">
              <a:latin typeface="黑体-简" panose="02000000000000000000" charset="-122"/>
              <a:ea typeface="黑体-简" panose="02000000000000000000" charset="-122"/>
            </a:endParaRPr>
          </a:p>
        </p:txBody>
      </p:sp>
      <p:sp>
        <p:nvSpPr>
          <p:cNvPr id="34" name="文本框 33"/>
          <p:cNvSpPr txBox="1"/>
          <p:nvPr/>
        </p:nvSpPr>
        <p:spPr>
          <a:xfrm>
            <a:off x="6593840" y="3931920"/>
            <a:ext cx="1043940" cy="1198880"/>
          </a:xfrm>
          <a:prstGeom prst="rect">
            <a:avLst/>
          </a:prstGeom>
          <a:noFill/>
        </p:spPr>
        <p:txBody>
          <a:bodyPr wrap="square" rtlCol="0">
            <a:spAutoFit/>
          </a:bodyPr>
          <a:p>
            <a:r>
              <a:rPr lang="zh-CN" altLang="en-US">
                <a:latin typeface="黑体-简" panose="02000000000000000000" charset="-122"/>
                <a:ea typeface="黑体-简" panose="02000000000000000000" charset="-122"/>
              </a:rPr>
              <a:t>葡萄牙攫取澳门居住权</a:t>
            </a:r>
            <a:endParaRPr lang="zh-CN" altLang="en-US">
              <a:latin typeface="黑体-简" panose="02000000000000000000" charset="-122"/>
              <a:ea typeface="黑体-简" panose="02000000000000000000" charset="-122"/>
            </a:endParaRPr>
          </a:p>
        </p:txBody>
      </p:sp>
      <p:sp>
        <p:nvSpPr>
          <p:cNvPr id="35" name="文本框 34"/>
          <p:cNvSpPr txBox="1"/>
          <p:nvPr/>
        </p:nvSpPr>
        <p:spPr>
          <a:xfrm>
            <a:off x="1631315" y="3515995"/>
            <a:ext cx="949960" cy="337185"/>
          </a:xfrm>
          <a:prstGeom prst="rect">
            <a:avLst/>
          </a:prstGeom>
          <a:noFill/>
        </p:spPr>
        <p:txBody>
          <a:bodyPr wrap="square" rtlCol="0">
            <a:spAutoFit/>
          </a:bodyPr>
          <a:p>
            <a:r>
              <a:rPr lang="en-US" altLang="zh-CN" sz="1600" b="1">
                <a:latin typeface="黑体-简" panose="02000000000000000000" charset="-122"/>
                <a:ea typeface="黑体-简" panose="02000000000000000000" charset="-122"/>
                <a:cs typeface="黑体-简" panose="02000000000000000000" charset="-122"/>
              </a:rPr>
              <a:t>1405</a:t>
            </a:r>
            <a:r>
              <a:rPr lang="zh-CN" altLang="en-US" sz="1600" b="1">
                <a:latin typeface="黑体-简" panose="02000000000000000000" charset="-122"/>
                <a:ea typeface="黑体-简" panose="02000000000000000000" charset="-122"/>
                <a:cs typeface="黑体-简" panose="02000000000000000000" charset="-122"/>
              </a:rPr>
              <a:t>年</a:t>
            </a:r>
            <a:endParaRPr lang="zh-CN" altLang="en-US" sz="1600" b="1">
              <a:latin typeface="黑体-简" panose="02000000000000000000" charset="-122"/>
              <a:ea typeface="黑体-简" panose="02000000000000000000" charset="-122"/>
              <a:cs typeface="黑体-简" panose="02000000000000000000" charset="-122"/>
            </a:endParaRPr>
          </a:p>
        </p:txBody>
      </p:sp>
      <p:sp>
        <p:nvSpPr>
          <p:cNvPr id="36" name="文本框 35"/>
          <p:cNvSpPr txBox="1"/>
          <p:nvPr/>
        </p:nvSpPr>
        <p:spPr>
          <a:xfrm>
            <a:off x="2300605" y="3495040"/>
            <a:ext cx="894080" cy="337185"/>
          </a:xfrm>
          <a:prstGeom prst="rect">
            <a:avLst/>
          </a:prstGeom>
          <a:noFill/>
        </p:spPr>
        <p:txBody>
          <a:bodyPr wrap="square" rtlCol="0">
            <a:spAutoFit/>
          </a:bodyPr>
          <a:p>
            <a:r>
              <a:rPr lang="en-US" altLang="zh-CN" sz="1600" b="1"/>
              <a:t>1433</a:t>
            </a:r>
            <a:r>
              <a:rPr lang="zh-CN" altLang="en-US" sz="1600" b="1"/>
              <a:t>年</a:t>
            </a:r>
            <a:endParaRPr lang="zh-CN" altLang="en-US" sz="1600" b="1"/>
          </a:p>
        </p:txBody>
      </p:sp>
      <p:sp>
        <p:nvSpPr>
          <p:cNvPr id="45" name="文本框 44"/>
          <p:cNvSpPr txBox="1"/>
          <p:nvPr/>
        </p:nvSpPr>
        <p:spPr>
          <a:xfrm>
            <a:off x="1467485" y="4239895"/>
            <a:ext cx="1578610" cy="398780"/>
          </a:xfrm>
          <a:prstGeom prst="rect">
            <a:avLst/>
          </a:prstGeom>
          <a:noFill/>
        </p:spPr>
        <p:txBody>
          <a:bodyPr wrap="square" rtlCol="0">
            <a:spAutoFit/>
          </a:bodyPr>
          <a:p>
            <a:r>
              <a:rPr lang="zh-CN" altLang="en-US" sz="2000">
                <a:latin typeface="黑体-简" panose="02000000000000000000" charset="-122"/>
                <a:ea typeface="黑体-简" panose="02000000000000000000" charset="-122"/>
              </a:rPr>
              <a:t>郑和下西洋</a:t>
            </a:r>
            <a:endParaRPr lang="zh-CN" altLang="en-US" sz="2000">
              <a:latin typeface="黑体-简" panose="02000000000000000000" charset="-122"/>
              <a:ea typeface="黑体-简" panose="02000000000000000000" charset="-122"/>
            </a:endParaRPr>
          </a:p>
        </p:txBody>
      </p:sp>
      <p:sp>
        <p:nvSpPr>
          <p:cNvPr id="46" name="文本框 45"/>
          <p:cNvSpPr txBox="1"/>
          <p:nvPr/>
        </p:nvSpPr>
        <p:spPr>
          <a:xfrm>
            <a:off x="3175" y="5711190"/>
            <a:ext cx="650240" cy="368300"/>
          </a:xfrm>
          <a:prstGeom prst="rect">
            <a:avLst/>
          </a:prstGeom>
          <a:noFill/>
        </p:spPr>
        <p:txBody>
          <a:bodyPr wrap="square" rtlCol="0">
            <a:spAutoFit/>
          </a:bodyPr>
          <a:p>
            <a:r>
              <a:rPr lang="zh-CN" altLang="en-US">
                <a:solidFill>
                  <a:srgbClr val="FF0000"/>
                </a:solidFill>
                <a:latin typeface="黑体-简" panose="02000000000000000000" charset="-122"/>
                <a:ea typeface="黑体-简" panose="02000000000000000000" charset="-122"/>
              </a:rPr>
              <a:t>中国</a:t>
            </a:r>
            <a:endParaRPr lang="zh-CN" altLang="en-US">
              <a:solidFill>
                <a:srgbClr val="FF0000"/>
              </a:solidFill>
              <a:latin typeface="黑体-简" panose="02000000000000000000" charset="-122"/>
              <a:ea typeface="黑体-简" panose="02000000000000000000" charset="-122"/>
            </a:endParaRPr>
          </a:p>
        </p:txBody>
      </p:sp>
      <p:cxnSp>
        <p:nvCxnSpPr>
          <p:cNvPr id="47" name="直接箭头连接符 46"/>
          <p:cNvCxnSpPr/>
          <p:nvPr/>
        </p:nvCxnSpPr>
        <p:spPr>
          <a:xfrm>
            <a:off x="6828790" y="5898515"/>
            <a:ext cx="4525010" cy="19685"/>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8702040" y="5226050"/>
            <a:ext cx="2715895" cy="398780"/>
          </a:xfrm>
          <a:prstGeom prst="rect">
            <a:avLst/>
          </a:prstGeom>
          <a:noFill/>
        </p:spPr>
        <p:txBody>
          <a:bodyPr wrap="square" rtlCol="0">
            <a:spAutoFit/>
          </a:bodyPr>
          <a:p>
            <a:r>
              <a:rPr lang="en-US" altLang="zh-CN"/>
              <a:t>  </a:t>
            </a:r>
            <a:r>
              <a:rPr lang="zh-CN" altLang="en-US" sz="2000">
                <a:latin typeface="黑体-简" panose="02000000000000000000" charset="-122"/>
                <a:ea typeface="黑体-简" panose="02000000000000000000" charset="-122"/>
              </a:rPr>
              <a:t>中国逐步落后于世界</a:t>
            </a:r>
            <a:endParaRPr lang="zh-CN" altLang="en-US" sz="2000">
              <a:latin typeface="黑体-简" panose="02000000000000000000" charset="-122"/>
              <a:ea typeface="黑体-简" panose="02000000000000000000" charset="-122"/>
            </a:endParaRPr>
          </a:p>
        </p:txBody>
      </p:sp>
      <p:sp>
        <p:nvSpPr>
          <p:cNvPr id="49" name="文本框 48"/>
          <p:cNvSpPr txBox="1"/>
          <p:nvPr/>
        </p:nvSpPr>
        <p:spPr>
          <a:xfrm>
            <a:off x="7652385" y="5004435"/>
            <a:ext cx="1248410" cy="706755"/>
          </a:xfrm>
          <a:prstGeom prst="rect">
            <a:avLst/>
          </a:prstGeom>
          <a:noFill/>
        </p:spPr>
        <p:txBody>
          <a:bodyPr wrap="square" rtlCol="0">
            <a:spAutoFit/>
          </a:bodyPr>
          <a:p>
            <a:r>
              <a:rPr lang="zh-CN" altLang="en-US" sz="2000">
                <a:latin typeface="黑体-简" panose="02000000000000000000" charset="-122"/>
                <a:ea typeface="黑体-简" panose="02000000000000000000" charset="-122"/>
              </a:rPr>
              <a:t>清朝实行闭关锁国</a:t>
            </a:r>
            <a:endParaRPr lang="zh-CN" altLang="en-US" sz="2000">
              <a:latin typeface="黑体-简" panose="02000000000000000000" charset="-122"/>
              <a:ea typeface="黑体-简" panose="02000000000000000000" charset="-122"/>
            </a:endParaRPr>
          </a:p>
        </p:txBody>
      </p:sp>
      <p:cxnSp>
        <p:nvCxnSpPr>
          <p:cNvPr id="50" name="直接连接符 49"/>
          <p:cNvCxnSpPr/>
          <p:nvPr/>
        </p:nvCxnSpPr>
        <p:spPr>
          <a:xfrm>
            <a:off x="741045" y="5890895"/>
            <a:ext cx="6087745" cy="9525"/>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908175" y="3879850"/>
            <a:ext cx="6350" cy="2844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581275" y="3879850"/>
            <a:ext cx="3810" cy="25463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5483860" y="4066540"/>
            <a:ext cx="784225" cy="4445"/>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框 1"/>
          <p:cNvSpPr txBox="1"/>
          <p:nvPr/>
        </p:nvSpPr>
        <p:spPr>
          <a:xfrm>
            <a:off x="1653540" y="2144395"/>
            <a:ext cx="487363" cy="1753235"/>
          </a:xfrm>
          <a:prstGeom prst="rect">
            <a:avLst/>
          </a:prstGeom>
          <a:noFill/>
          <a:ln w="9525" cap="flat" cmpd="sng">
            <a:solidFill>
              <a:srgbClr val="9D2D0F"/>
            </a:solidFill>
            <a:prstDash val="solid"/>
            <a:round/>
            <a:headEnd type="none" w="med" len="med"/>
            <a:tailEnd type="none" w="med" len="med"/>
          </a:ln>
        </p:spPr>
        <p:txBody>
          <a:bodyPr anchor="t">
            <a:spAutoFit/>
          </a:bodyPr>
          <a:p>
            <a:pPr indent="0" defTabSz="457200"/>
            <a:r>
              <a:rPr lang="zh-CN" altLang="en-US" sz="2700" b="1" dirty="0">
                <a:latin typeface="黑体-简" panose="02000000000000000000" charset="-122"/>
                <a:ea typeface="黑体-简" panose="02000000000000000000" charset="-122"/>
              </a:rPr>
              <a:t>步</a:t>
            </a:r>
            <a:endParaRPr lang="en-US" altLang="zh-CN" sz="2700" b="1">
              <a:latin typeface="黑体-简" panose="02000000000000000000" charset="-122"/>
              <a:ea typeface="黑体-简" panose="02000000000000000000" charset="-122"/>
            </a:endParaRPr>
          </a:p>
          <a:p>
            <a:pPr indent="0" defTabSz="457200"/>
            <a:r>
              <a:rPr lang="zh-CN" altLang="en-US" sz="2700" b="1" dirty="0">
                <a:latin typeface="黑体-简" panose="02000000000000000000" charset="-122"/>
                <a:ea typeface="黑体-简" panose="02000000000000000000" charset="-122"/>
              </a:rPr>
              <a:t>入</a:t>
            </a:r>
            <a:endParaRPr lang="en-US" altLang="zh-CN" sz="2700" b="1">
              <a:latin typeface="黑体-简" panose="02000000000000000000" charset="-122"/>
              <a:ea typeface="黑体-简" panose="02000000000000000000" charset="-122"/>
            </a:endParaRPr>
          </a:p>
          <a:p>
            <a:pPr indent="0" defTabSz="457200"/>
            <a:r>
              <a:rPr lang="zh-CN" altLang="en-US" sz="2700" b="1" dirty="0">
                <a:latin typeface="黑体-简" panose="02000000000000000000" charset="-122"/>
                <a:ea typeface="黑体-简" panose="02000000000000000000" charset="-122"/>
              </a:rPr>
              <a:t>近</a:t>
            </a:r>
            <a:endParaRPr lang="en-US" altLang="zh-CN" sz="2700" b="1">
              <a:latin typeface="黑体-简" panose="02000000000000000000" charset="-122"/>
              <a:ea typeface="黑体-简" panose="02000000000000000000" charset="-122"/>
            </a:endParaRPr>
          </a:p>
          <a:p>
            <a:pPr indent="0" defTabSz="457200"/>
            <a:r>
              <a:rPr lang="zh-CN" altLang="en-US" sz="2700" b="1" dirty="0">
                <a:latin typeface="黑体-简" panose="02000000000000000000" charset="-122"/>
                <a:ea typeface="黑体-简" panose="02000000000000000000" charset="-122"/>
              </a:rPr>
              <a:t>代</a:t>
            </a:r>
            <a:endParaRPr lang="zh-CN" altLang="en-US" sz="2700" b="1" dirty="0">
              <a:latin typeface="黑体-简" panose="02000000000000000000" charset="-122"/>
              <a:ea typeface="黑体-简" panose="02000000000000000000" charset="-122"/>
            </a:endParaRPr>
          </a:p>
        </p:txBody>
      </p:sp>
      <p:sp>
        <p:nvSpPr>
          <p:cNvPr id="3" name="左中括号 2"/>
          <p:cNvSpPr/>
          <p:nvPr/>
        </p:nvSpPr>
        <p:spPr>
          <a:xfrm>
            <a:off x="2894330" y="1480820"/>
            <a:ext cx="220980" cy="3678555"/>
          </a:xfrm>
          <a:prstGeom prst="leftBracket">
            <a:avLst/>
          </a:prstGeom>
        </p:spPr>
        <p:style>
          <a:lnRef idx="3">
            <a:schemeClr val="dk1"/>
          </a:lnRef>
          <a:fillRef idx="0">
            <a:schemeClr val="dk1"/>
          </a:fillRef>
          <a:effectRef idx="2">
            <a:schemeClr val="dk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cxnSp>
        <p:nvCxnSpPr>
          <p:cNvPr id="5" name="直接箭头连接符 4"/>
          <p:cNvCxnSpPr/>
          <p:nvPr/>
        </p:nvCxnSpPr>
        <p:spPr>
          <a:xfrm flipV="1">
            <a:off x="2226945" y="3015933"/>
            <a:ext cx="504825" cy="7938"/>
          </a:xfrm>
          <a:prstGeom prst="straightConnector1">
            <a:avLst/>
          </a:prstGeom>
          <a:ln>
            <a:tailEnd type="triangle" w="med" len="med"/>
          </a:ln>
        </p:spPr>
        <p:style>
          <a:lnRef idx="3">
            <a:schemeClr val="accent2"/>
          </a:lnRef>
          <a:fillRef idx="0">
            <a:schemeClr val="accent2"/>
          </a:fillRef>
          <a:effectRef idx="2">
            <a:schemeClr val="accent2"/>
          </a:effectRef>
          <a:fontRef idx="minor">
            <a:schemeClr val="tx1"/>
          </a:fontRef>
        </p:style>
      </p:cxnSp>
      <p:sp>
        <p:nvSpPr>
          <p:cNvPr id="5124" name="文本框 5"/>
          <p:cNvSpPr txBox="1"/>
          <p:nvPr/>
        </p:nvSpPr>
        <p:spPr>
          <a:xfrm>
            <a:off x="3228975" y="1312228"/>
            <a:ext cx="1352550" cy="645160"/>
          </a:xfrm>
          <a:prstGeom prst="rect">
            <a:avLst/>
          </a:prstGeom>
          <a:noFill/>
          <a:ln w="9525" cap="flat" cmpd="sng">
            <a:solidFill>
              <a:srgbClr val="7030A0"/>
            </a:solidFill>
            <a:prstDash val="solid"/>
            <a:miter/>
            <a:headEnd type="none" w="med" len="med"/>
            <a:tailEnd type="none" w="med" len="med"/>
          </a:ln>
        </p:spPr>
        <p:txBody>
          <a:bodyPr anchor="t">
            <a:spAutoFit/>
          </a:bodyPr>
          <a:p>
            <a:pPr indent="0"/>
            <a:r>
              <a:rPr lang="zh-CN" altLang="en-US" b="1" dirty="0">
                <a:latin typeface="黑体-简" panose="02000000000000000000" charset="-122"/>
                <a:ea typeface="黑体-简" panose="02000000000000000000" charset="-122"/>
              </a:rPr>
              <a:t>西欧经济和</a:t>
            </a:r>
            <a:endParaRPr lang="en-US" altLang="zh-CN" b="1">
              <a:latin typeface="黑体-简" panose="02000000000000000000" charset="-122"/>
              <a:ea typeface="黑体-简" panose="02000000000000000000" charset="-122"/>
            </a:endParaRPr>
          </a:p>
          <a:p>
            <a:pPr indent="0"/>
            <a:r>
              <a:rPr lang="zh-CN" altLang="en-US" b="1" dirty="0">
                <a:latin typeface="黑体-简" panose="02000000000000000000" charset="-122"/>
                <a:ea typeface="黑体-简" panose="02000000000000000000" charset="-122"/>
              </a:rPr>
              <a:t>社会发展</a:t>
            </a:r>
            <a:endParaRPr lang="zh-CN" altLang="en-US" b="1" dirty="0">
              <a:latin typeface="黑体-简" panose="02000000000000000000" charset="-122"/>
              <a:ea typeface="黑体-简" panose="02000000000000000000" charset="-122"/>
            </a:endParaRPr>
          </a:p>
        </p:txBody>
      </p:sp>
      <p:sp>
        <p:nvSpPr>
          <p:cNvPr id="7" name="箭头: 右 6"/>
          <p:cNvSpPr/>
          <p:nvPr/>
        </p:nvSpPr>
        <p:spPr>
          <a:xfrm>
            <a:off x="4581525" y="1588770"/>
            <a:ext cx="304800" cy="920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9" name="左中括号 8"/>
          <p:cNvSpPr/>
          <p:nvPr/>
        </p:nvSpPr>
        <p:spPr>
          <a:xfrm>
            <a:off x="4914900" y="955040"/>
            <a:ext cx="130810" cy="1413510"/>
          </a:xfrm>
          <a:prstGeom prst="leftBracket">
            <a:avLst/>
          </a:prstGeom>
        </p:spPr>
        <p:style>
          <a:lnRef idx="3">
            <a:schemeClr val="dk1"/>
          </a:lnRef>
          <a:fillRef idx="0">
            <a:schemeClr val="dk1"/>
          </a:fillRef>
          <a:effectRef idx="2">
            <a:schemeClr val="dk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127" name="文本框 9"/>
          <p:cNvSpPr txBox="1"/>
          <p:nvPr/>
        </p:nvSpPr>
        <p:spPr>
          <a:xfrm>
            <a:off x="5120640" y="541973"/>
            <a:ext cx="1398588" cy="645160"/>
          </a:xfrm>
          <a:prstGeom prst="rect">
            <a:avLst/>
          </a:prstGeom>
          <a:noFill/>
          <a:ln w="9525" cap="flat" cmpd="sng">
            <a:solidFill>
              <a:srgbClr val="9D2D0F"/>
            </a:solidFill>
            <a:prstDash val="solid"/>
            <a:round/>
            <a:headEnd type="none" w="med" len="med"/>
            <a:tailEnd type="none" w="med" len="med"/>
          </a:ln>
        </p:spPr>
        <p:txBody>
          <a:bodyPr wrap="square" anchor="t">
            <a:spAutoFit/>
          </a:bodyPr>
          <a:p>
            <a:pPr indent="0" defTabSz="457200"/>
            <a:r>
              <a:rPr lang="zh-CN" altLang="en-US" sz="1500" b="1" dirty="0">
                <a:latin typeface="Century Gothic" panose="020B0502020202020204" pitchFamily="34" charset="0"/>
                <a:ea typeface="幼圆" panose="02010509060101010101" pitchFamily="49" charset="-122"/>
              </a:rPr>
              <a:t> </a:t>
            </a:r>
            <a:r>
              <a:rPr lang="zh-CN" altLang="en-US" b="1" dirty="0">
                <a:solidFill>
                  <a:srgbClr val="7030A0"/>
                </a:solidFill>
                <a:latin typeface="黑体-简" panose="02000000000000000000" charset="-122"/>
                <a:ea typeface="黑体-简" panose="02000000000000000000" charset="-122"/>
              </a:rPr>
              <a:t>新的生产</a:t>
            </a:r>
            <a:endParaRPr lang="en-US" altLang="zh-CN" b="1">
              <a:solidFill>
                <a:srgbClr val="7030A0"/>
              </a:solidFill>
              <a:latin typeface="黑体-简" panose="02000000000000000000" charset="-122"/>
              <a:ea typeface="黑体-简" panose="02000000000000000000" charset="-122"/>
            </a:endParaRPr>
          </a:p>
          <a:p>
            <a:pPr indent="0" defTabSz="457200"/>
            <a:r>
              <a:rPr lang="zh-CN" altLang="en-US" b="1" dirty="0">
                <a:solidFill>
                  <a:srgbClr val="7030A0"/>
                </a:solidFill>
                <a:latin typeface="黑体-简" panose="02000000000000000000" charset="-122"/>
                <a:ea typeface="黑体-简" panose="02000000000000000000" charset="-122"/>
              </a:rPr>
              <a:t>和经营方式</a:t>
            </a:r>
            <a:endParaRPr lang="zh-CN" altLang="en-US" b="1" dirty="0">
              <a:solidFill>
                <a:srgbClr val="7030A0"/>
              </a:solidFill>
              <a:latin typeface="黑体-简" panose="02000000000000000000" charset="-122"/>
              <a:ea typeface="黑体-简" panose="02000000000000000000" charset="-122"/>
            </a:endParaRPr>
          </a:p>
        </p:txBody>
      </p:sp>
      <p:cxnSp>
        <p:nvCxnSpPr>
          <p:cNvPr id="15" name="直接箭头连接符 14"/>
          <p:cNvCxnSpPr/>
          <p:nvPr/>
        </p:nvCxnSpPr>
        <p:spPr>
          <a:xfrm>
            <a:off x="6796405" y="2350770"/>
            <a:ext cx="342265" cy="256540"/>
          </a:xfrm>
          <a:prstGeom prst="straightConnector1">
            <a:avLst/>
          </a:prstGeom>
          <a:ln>
            <a:tailEnd type="triangle" w="med" len="med"/>
          </a:ln>
        </p:spPr>
        <p:style>
          <a:lnRef idx="3">
            <a:schemeClr val="dk1"/>
          </a:lnRef>
          <a:fillRef idx="0">
            <a:schemeClr val="dk1"/>
          </a:fillRef>
          <a:effectRef idx="2">
            <a:schemeClr val="dk1"/>
          </a:effectRef>
          <a:fontRef idx="minor">
            <a:schemeClr val="tx1"/>
          </a:fontRef>
        </p:style>
      </p:cxnSp>
      <p:cxnSp>
        <p:nvCxnSpPr>
          <p:cNvPr id="17" name="直接箭头连接符 16"/>
          <p:cNvCxnSpPr/>
          <p:nvPr/>
        </p:nvCxnSpPr>
        <p:spPr>
          <a:xfrm flipV="1">
            <a:off x="6788150" y="1829435"/>
            <a:ext cx="355600" cy="314960"/>
          </a:xfrm>
          <a:prstGeom prst="straightConnector1">
            <a:avLst/>
          </a:prstGeom>
          <a:ln>
            <a:tailEnd type="triangle" w="med" len="med"/>
          </a:ln>
        </p:spPr>
        <p:style>
          <a:lnRef idx="3">
            <a:schemeClr val="dk1"/>
          </a:lnRef>
          <a:fillRef idx="0">
            <a:schemeClr val="dk1"/>
          </a:fillRef>
          <a:effectRef idx="2">
            <a:schemeClr val="dk1"/>
          </a:effectRef>
          <a:fontRef idx="minor">
            <a:schemeClr val="tx1"/>
          </a:fontRef>
        </p:style>
      </p:cxnSp>
      <p:sp>
        <p:nvSpPr>
          <p:cNvPr id="5130" name="文本框 17"/>
          <p:cNvSpPr txBox="1"/>
          <p:nvPr/>
        </p:nvSpPr>
        <p:spPr>
          <a:xfrm>
            <a:off x="7334250" y="304800"/>
            <a:ext cx="1238250" cy="368300"/>
          </a:xfrm>
          <a:prstGeom prst="rect">
            <a:avLst/>
          </a:prstGeom>
          <a:noFill/>
          <a:ln w="9525" cap="flat" cmpd="sng">
            <a:solidFill>
              <a:srgbClr val="9D2D0F"/>
            </a:solidFill>
            <a:prstDash val="solid"/>
            <a:round/>
            <a:headEnd type="none" w="med" len="med"/>
            <a:tailEnd type="none" w="med" len="med"/>
          </a:ln>
        </p:spPr>
        <p:txBody>
          <a:bodyPr wrap="square" anchor="t">
            <a:spAutoFit/>
          </a:bodyPr>
          <a:p>
            <a:pPr indent="0" defTabSz="457200"/>
            <a:r>
              <a:rPr lang="en-US" altLang="zh-CN" sz="1500" b="1">
                <a:latin typeface="Century Gothic" panose="020B0502020202020204" pitchFamily="34" charset="0"/>
                <a:ea typeface="幼圆" panose="02010509060101010101" pitchFamily="49" charset="-122"/>
              </a:rPr>
              <a:t> </a:t>
            </a:r>
            <a:r>
              <a:rPr lang="zh-CN" altLang="en-US" b="1" dirty="0">
                <a:solidFill>
                  <a:srgbClr val="FF0000"/>
                </a:solidFill>
                <a:latin typeface="黑体-简" panose="02000000000000000000" charset="-122"/>
                <a:ea typeface="黑体-简" panose="02000000000000000000" charset="-122"/>
              </a:rPr>
              <a:t>租地农场</a:t>
            </a:r>
            <a:endParaRPr lang="zh-CN" altLang="en-US" b="1" dirty="0">
              <a:solidFill>
                <a:srgbClr val="FF0000"/>
              </a:solidFill>
              <a:latin typeface="黑体-简" panose="02000000000000000000" charset="-122"/>
              <a:ea typeface="黑体-简" panose="02000000000000000000" charset="-122"/>
            </a:endParaRPr>
          </a:p>
        </p:txBody>
      </p:sp>
      <p:sp>
        <p:nvSpPr>
          <p:cNvPr id="5131" name="文本框 18"/>
          <p:cNvSpPr txBox="1"/>
          <p:nvPr/>
        </p:nvSpPr>
        <p:spPr>
          <a:xfrm>
            <a:off x="7290753" y="1002665"/>
            <a:ext cx="1238250" cy="368300"/>
          </a:xfrm>
          <a:prstGeom prst="rect">
            <a:avLst/>
          </a:prstGeom>
          <a:noFill/>
          <a:ln w="9525" cap="flat" cmpd="sng">
            <a:solidFill>
              <a:srgbClr val="9D2D0F"/>
            </a:solidFill>
            <a:prstDash val="solid"/>
            <a:round/>
            <a:headEnd type="none" w="med" len="med"/>
            <a:tailEnd type="none" w="med" len="med"/>
          </a:ln>
        </p:spPr>
        <p:txBody>
          <a:bodyPr wrap="square" anchor="t">
            <a:spAutoFit/>
          </a:bodyPr>
          <a:p>
            <a:pPr indent="0" defTabSz="457200"/>
            <a:r>
              <a:rPr lang="zh-CN" altLang="en-US" b="1" dirty="0">
                <a:solidFill>
                  <a:srgbClr val="FF0000"/>
                </a:solidFill>
                <a:latin typeface="黑体-简" panose="02000000000000000000" charset="-122"/>
                <a:ea typeface="黑体-简" panose="02000000000000000000" charset="-122"/>
              </a:rPr>
              <a:t>手工工场</a:t>
            </a:r>
            <a:endParaRPr lang="zh-CN" altLang="en-US" b="1" dirty="0">
              <a:solidFill>
                <a:srgbClr val="FF0000"/>
              </a:solidFill>
              <a:latin typeface="黑体-简" panose="02000000000000000000" charset="-122"/>
              <a:ea typeface="黑体-简" panose="02000000000000000000" charset="-122"/>
            </a:endParaRPr>
          </a:p>
        </p:txBody>
      </p:sp>
      <p:sp>
        <p:nvSpPr>
          <p:cNvPr id="21" name="箭头: 右 20"/>
          <p:cNvSpPr/>
          <p:nvPr/>
        </p:nvSpPr>
        <p:spPr>
          <a:xfrm flipV="1">
            <a:off x="8575358" y="764858"/>
            <a:ext cx="358775" cy="76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133" name="文本框 21"/>
          <p:cNvSpPr txBox="1"/>
          <p:nvPr/>
        </p:nvSpPr>
        <p:spPr>
          <a:xfrm>
            <a:off x="8990965" y="480695"/>
            <a:ext cx="1104900" cy="645160"/>
          </a:xfrm>
          <a:prstGeom prst="rect">
            <a:avLst/>
          </a:prstGeom>
          <a:noFill/>
          <a:ln w="9525" cap="flat" cmpd="sng">
            <a:solidFill>
              <a:srgbClr val="782009"/>
            </a:solidFill>
            <a:prstDash val="solid"/>
            <a:round/>
            <a:headEnd type="none" w="med" len="med"/>
            <a:tailEnd type="none" w="med" len="med"/>
          </a:ln>
        </p:spPr>
        <p:txBody>
          <a:bodyPr anchor="t">
            <a:spAutoFit/>
          </a:bodyPr>
          <a:p>
            <a:pPr indent="0" defTabSz="457200"/>
            <a:r>
              <a:rPr lang="zh-CN" altLang="en-US" sz="1500" b="1" dirty="0">
                <a:latin typeface="宋体" panose="02010600030101010101" pitchFamily="2" charset="-122"/>
                <a:ea typeface="宋体" panose="02010600030101010101" pitchFamily="2" charset="-122"/>
              </a:rPr>
              <a:t> </a:t>
            </a:r>
            <a:r>
              <a:rPr lang="zh-CN" altLang="en-US" sz="1500" b="1" dirty="0">
                <a:latin typeface="黑体-简" panose="02000000000000000000" charset="-122"/>
                <a:ea typeface="黑体-简" panose="02000000000000000000" charset="-122"/>
                <a:cs typeface="黑体-简" panose="02000000000000000000" charset="-122"/>
              </a:rPr>
              <a:t> </a:t>
            </a:r>
            <a:r>
              <a:rPr lang="zh-CN" altLang="en-US" b="1" dirty="0">
                <a:latin typeface="黑体-简" panose="02000000000000000000" charset="-122"/>
                <a:ea typeface="黑体-简" panose="02000000000000000000" charset="-122"/>
                <a:cs typeface="黑体-简" panose="02000000000000000000" charset="-122"/>
              </a:rPr>
              <a:t>奠定</a:t>
            </a:r>
            <a:endParaRPr lang="en-US" altLang="zh-CN" b="1">
              <a:latin typeface="黑体-简" panose="02000000000000000000" charset="-122"/>
              <a:ea typeface="黑体-简" panose="02000000000000000000" charset="-122"/>
              <a:cs typeface="黑体-简" panose="02000000000000000000" charset="-122"/>
            </a:endParaRPr>
          </a:p>
          <a:p>
            <a:pPr indent="0" defTabSz="457200"/>
            <a:r>
              <a:rPr lang="zh-CN" altLang="en-US" b="1" dirty="0">
                <a:latin typeface="黑体-简" panose="02000000000000000000" charset="-122"/>
                <a:ea typeface="黑体-简" panose="02000000000000000000" charset="-122"/>
                <a:cs typeface="黑体-简" panose="02000000000000000000" charset="-122"/>
              </a:rPr>
              <a:t>经济基础</a:t>
            </a:r>
            <a:endParaRPr lang="zh-CN" altLang="en-US" b="1" dirty="0">
              <a:latin typeface="黑体-简" panose="02000000000000000000" charset="-122"/>
              <a:ea typeface="黑体-简" panose="02000000000000000000" charset="-122"/>
              <a:cs typeface="黑体-简" panose="02000000000000000000" charset="-122"/>
            </a:endParaRPr>
          </a:p>
        </p:txBody>
      </p:sp>
      <p:sp>
        <p:nvSpPr>
          <p:cNvPr id="5134" name="文本框 22"/>
          <p:cNvSpPr txBox="1"/>
          <p:nvPr/>
        </p:nvSpPr>
        <p:spPr>
          <a:xfrm>
            <a:off x="5045710" y="2144395"/>
            <a:ext cx="1677670" cy="368300"/>
          </a:xfrm>
          <a:prstGeom prst="rect">
            <a:avLst/>
          </a:prstGeom>
          <a:noFill/>
          <a:ln w="9525" cap="flat" cmpd="sng">
            <a:solidFill>
              <a:srgbClr val="782009"/>
            </a:solidFill>
            <a:prstDash val="solid"/>
            <a:round/>
            <a:headEnd type="none" w="med" len="med"/>
            <a:tailEnd type="none" w="med" len="med"/>
          </a:ln>
        </p:spPr>
        <p:txBody>
          <a:bodyPr wrap="square" anchor="t">
            <a:spAutoFit/>
          </a:bodyPr>
          <a:p>
            <a:pPr indent="0" defTabSz="457200"/>
            <a:r>
              <a:rPr lang="zh-CN" altLang="en-US" b="1" dirty="0">
                <a:solidFill>
                  <a:srgbClr val="7030A0"/>
                </a:solidFill>
                <a:latin typeface="黑体-简" panose="02000000000000000000" charset="-122"/>
                <a:ea typeface="黑体-简" panose="02000000000000000000" charset="-122"/>
              </a:rPr>
              <a:t>新的社会阶层</a:t>
            </a:r>
            <a:endParaRPr lang="zh-CN" altLang="en-US" b="1" dirty="0">
              <a:solidFill>
                <a:srgbClr val="7030A0"/>
              </a:solidFill>
              <a:latin typeface="黑体-简" panose="02000000000000000000" charset="-122"/>
              <a:ea typeface="黑体-简" panose="02000000000000000000" charset="-122"/>
            </a:endParaRPr>
          </a:p>
        </p:txBody>
      </p:sp>
      <p:cxnSp>
        <p:nvCxnSpPr>
          <p:cNvPr id="25" name="直接箭头连接符 24"/>
          <p:cNvCxnSpPr/>
          <p:nvPr/>
        </p:nvCxnSpPr>
        <p:spPr>
          <a:xfrm flipV="1">
            <a:off x="6581140" y="443865"/>
            <a:ext cx="670560" cy="229235"/>
          </a:xfrm>
          <a:prstGeom prst="straightConnector1">
            <a:avLst/>
          </a:prstGeom>
          <a:ln>
            <a:tailEnd type="triangle" w="med" len="med"/>
          </a:ln>
        </p:spPr>
        <p:style>
          <a:lnRef idx="3">
            <a:schemeClr val="dk1"/>
          </a:lnRef>
          <a:fillRef idx="0">
            <a:schemeClr val="dk1"/>
          </a:fillRef>
          <a:effectRef idx="2">
            <a:schemeClr val="dk1"/>
          </a:effectRef>
          <a:fontRef idx="minor">
            <a:schemeClr val="tx1"/>
          </a:fontRef>
        </p:style>
      </p:cxnSp>
      <p:cxnSp>
        <p:nvCxnSpPr>
          <p:cNvPr id="27" name="直接箭头连接符 26"/>
          <p:cNvCxnSpPr/>
          <p:nvPr/>
        </p:nvCxnSpPr>
        <p:spPr>
          <a:xfrm>
            <a:off x="6572250" y="955040"/>
            <a:ext cx="571500" cy="256540"/>
          </a:xfrm>
          <a:prstGeom prst="straightConnector1">
            <a:avLst/>
          </a:prstGeom>
          <a:ln>
            <a:tailEnd type="triangle" w="med" len="med"/>
          </a:ln>
        </p:spPr>
        <p:style>
          <a:lnRef idx="3">
            <a:schemeClr val="dk1"/>
          </a:lnRef>
          <a:fillRef idx="0">
            <a:schemeClr val="dk1"/>
          </a:fillRef>
          <a:effectRef idx="2">
            <a:schemeClr val="dk1"/>
          </a:effectRef>
          <a:fontRef idx="minor">
            <a:schemeClr val="tx1"/>
          </a:fontRef>
        </p:style>
      </p:cxnSp>
      <p:sp>
        <p:nvSpPr>
          <p:cNvPr id="5137" name="文本框 27"/>
          <p:cNvSpPr txBox="1"/>
          <p:nvPr/>
        </p:nvSpPr>
        <p:spPr>
          <a:xfrm>
            <a:off x="7220903" y="1680528"/>
            <a:ext cx="1308100" cy="368300"/>
          </a:xfrm>
          <a:prstGeom prst="rect">
            <a:avLst/>
          </a:prstGeom>
          <a:noFill/>
          <a:ln w="9525" cap="flat" cmpd="sng">
            <a:solidFill>
              <a:srgbClr val="9D2D0F"/>
            </a:solidFill>
            <a:prstDash val="solid"/>
            <a:round/>
            <a:headEnd type="none" w="med" len="med"/>
            <a:tailEnd type="none" w="med" len="med"/>
          </a:ln>
        </p:spPr>
        <p:txBody>
          <a:bodyPr anchor="t">
            <a:spAutoFit/>
          </a:bodyPr>
          <a:p>
            <a:pPr indent="0" defTabSz="457200"/>
            <a:r>
              <a:rPr lang="en-US" altLang="zh-CN" sz="1500" b="1">
                <a:latin typeface="宋体" panose="02010600030101010101" pitchFamily="2" charset="-122"/>
                <a:ea typeface="宋体" panose="02010600030101010101" pitchFamily="2" charset="-122"/>
              </a:rPr>
              <a:t> </a:t>
            </a:r>
            <a:r>
              <a:rPr lang="zh-CN" altLang="en-US" b="1" dirty="0">
                <a:latin typeface="黑体-简" panose="02000000000000000000" charset="-122"/>
                <a:ea typeface="黑体-简" panose="02000000000000000000" charset="-122"/>
              </a:rPr>
              <a:t>富裕农民</a:t>
            </a:r>
            <a:endParaRPr lang="zh-CN" altLang="en-US" b="1" dirty="0">
              <a:latin typeface="黑体-简" panose="02000000000000000000" charset="-122"/>
              <a:ea typeface="黑体-简" panose="02000000000000000000" charset="-122"/>
            </a:endParaRPr>
          </a:p>
        </p:txBody>
      </p:sp>
      <p:sp>
        <p:nvSpPr>
          <p:cNvPr id="5138" name="文本框 28"/>
          <p:cNvSpPr txBox="1"/>
          <p:nvPr/>
        </p:nvSpPr>
        <p:spPr>
          <a:xfrm>
            <a:off x="7221220" y="2368550"/>
            <a:ext cx="1117600" cy="368300"/>
          </a:xfrm>
          <a:prstGeom prst="rect">
            <a:avLst/>
          </a:prstGeom>
          <a:noFill/>
          <a:ln w="9525" cap="flat" cmpd="sng">
            <a:solidFill>
              <a:srgbClr val="9D2D0F"/>
            </a:solidFill>
            <a:prstDash val="solid"/>
            <a:round/>
            <a:headEnd type="none" w="med" len="med"/>
            <a:tailEnd type="none" w="med" len="med"/>
          </a:ln>
        </p:spPr>
        <p:txBody>
          <a:bodyPr anchor="t">
            <a:spAutoFit/>
          </a:bodyPr>
          <a:p>
            <a:pPr indent="0" defTabSz="457200"/>
            <a:r>
              <a:rPr lang="zh-CN" altLang="en-US" b="1" dirty="0">
                <a:latin typeface="黑体-简" panose="02000000000000000000" charset="-122"/>
                <a:ea typeface="黑体-简" panose="02000000000000000000" charset="-122"/>
              </a:rPr>
              <a:t>市民阶级</a:t>
            </a:r>
            <a:endParaRPr lang="zh-CN" altLang="en-US" b="1" dirty="0">
              <a:latin typeface="黑体-简" panose="02000000000000000000" charset="-122"/>
              <a:ea typeface="黑体-简" panose="02000000000000000000" charset="-122"/>
            </a:endParaRPr>
          </a:p>
        </p:txBody>
      </p:sp>
      <p:sp>
        <p:nvSpPr>
          <p:cNvPr id="30" name="箭头: 右 29"/>
          <p:cNvSpPr/>
          <p:nvPr/>
        </p:nvSpPr>
        <p:spPr>
          <a:xfrm>
            <a:off x="8572500" y="2181860"/>
            <a:ext cx="357188" cy="523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140" name="文本框 30"/>
          <p:cNvSpPr txBox="1"/>
          <p:nvPr/>
        </p:nvSpPr>
        <p:spPr>
          <a:xfrm>
            <a:off x="9045575" y="1884998"/>
            <a:ext cx="1008063" cy="645160"/>
          </a:xfrm>
          <a:prstGeom prst="rect">
            <a:avLst/>
          </a:prstGeom>
          <a:noFill/>
          <a:ln w="9525" cap="flat" cmpd="sng">
            <a:solidFill>
              <a:srgbClr val="782009"/>
            </a:solidFill>
            <a:prstDash val="solid"/>
            <a:round/>
            <a:headEnd type="none" w="med" len="med"/>
            <a:tailEnd type="none" w="med" len="med"/>
          </a:ln>
        </p:spPr>
        <p:txBody>
          <a:bodyPr anchor="t">
            <a:spAutoFit/>
          </a:bodyPr>
          <a:p>
            <a:pPr indent="0" defTabSz="457200"/>
            <a:r>
              <a:rPr lang="zh-CN" altLang="en-US" b="1" dirty="0">
                <a:latin typeface="黑体-简" panose="02000000000000000000" charset="-122"/>
                <a:ea typeface="黑体-简" panose="02000000000000000000" charset="-122"/>
              </a:rPr>
              <a:t>政治力量壮大</a:t>
            </a:r>
            <a:endParaRPr lang="zh-CN" altLang="en-US" b="1" dirty="0">
              <a:latin typeface="黑体-简" panose="02000000000000000000" charset="-122"/>
              <a:ea typeface="黑体-简" panose="02000000000000000000" charset="-122"/>
            </a:endParaRPr>
          </a:p>
        </p:txBody>
      </p:sp>
      <p:sp>
        <p:nvSpPr>
          <p:cNvPr id="5141" name="文本框 31"/>
          <p:cNvSpPr txBox="1"/>
          <p:nvPr/>
        </p:nvSpPr>
        <p:spPr>
          <a:xfrm>
            <a:off x="3331845" y="2697480"/>
            <a:ext cx="1379855" cy="645160"/>
          </a:xfrm>
          <a:prstGeom prst="rect">
            <a:avLst/>
          </a:prstGeom>
          <a:noFill/>
          <a:ln w="9525" cap="flat" cmpd="sng">
            <a:solidFill>
              <a:srgbClr val="782009"/>
            </a:solidFill>
            <a:prstDash val="solid"/>
            <a:round/>
            <a:headEnd type="none" w="med" len="med"/>
            <a:tailEnd type="none" w="med" len="med"/>
          </a:ln>
        </p:spPr>
        <p:txBody>
          <a:bodyPr wrap="square" anchor="t">
            <a:spAutoFit/>
          </a:bodyPr>
          <a:p>
            <a:pPr indent="0" defTabSz="457200"/>
            <a:r>
              <a:rPr lang="zh-CN" altLang="en-US" b="1" dirty="0">
                <a:solidFill>
                  <a:srgbClr val="FF0000"/>
                </a:solidFill>
                <a:latin typeface="黑体-简" panose="02000000000000000000" charset="-122"/>
                <a:ea typeface="黑体-简" panose="02000000000000000000" charset="-122"/>
                <a:cs typeface="黑体-简" panose="02000000000000000000" charset="-122"/>
              </a:rPr>
              <a:t>文艺复兴</a:t>
            </a:r>
            <a:endParaRPr lang="en-US" altLang="zh-CN" b="1">
              <a:solidFill>
                <a:srgbClr val="FF0000"/>
              </a:solidFill>
              <a:latin typeface="黑体-简" panose="02000000000000000000" charset="-122"/>
              <a:ea typeface="黑体-简" panose="02000000000000000000" charset="-122"/>
              <a:cs typeface="黑体-简" panose="02000000000000000000" charset="-122"/>
            </a:endParaRPr>
          </a:p>
          <a:p>
            <a:pPr indent="0" defTabSz="457200"/>
            <a:r>
              <a:rPr lang="en-US" altLang="zh-CN" b="1">
                <a:solidFill>
                  <a:srgbClr val="FF0000"/>
                </a:solidFill>
                <a:latin typeface="黑体-简" panose="02000000000000000000" charset="-122"/>
                <a:ea typeface="黑体-简" panose="02000000000000000000" charset="-122"/>
                <a:cs typeface="黑体-简" panose="02000000000000000000" charset="-122"/>
              </a:rPr>
              <a:t>  </a:t>
            </a:r>
            <a:r>
              <a:rPr lang="zh-CN" altLang="en-US" b="1" dirty="0">
                <a:solidFill>
                  <a:srgbClr val="FF0000"/>
                </a:solidFill>
                <a:latin typeface="黑体-简" panose="02000000000000000000" charset="-122"/>
                <a:ea typeface="黑体-简" panose="02000000000000000000" charset="-122"/>
                <a:cs typeface="黑体-简" panose="02000000000000000000" charset="-122"/>
              </a:rPr>
              <a:t>运动</a:t>
            </a:r>
            <a:endParaRPr lang="zh-CN" altLang="en-US" b="1" dirty="0">
              <a:solidFill>
                <a:srgbClr val="FF0000"/>
              </a:solidFill>
              <a:latin typeface="黑体-简" panose="02000000000000000000" charset="-122"/>
              <a:ea typeface="黑体-简" panose="02000000000000000000" charset="-122"/>
              <a:cs typeface="黑体-简" panose="02000000000000000000" charset="-122"/>
            </a:endParaRPr>
          </a:p>
        </p:txBody>
      </p:sp>
      <p:sp>
        <p:nvSpPr>
          <p:cNvPr id="33" name="箭头: 右 32"/>
          <p:cNvSpPr/>
          <p:nvPr/>
        </p:nvSpPr>
        <p:spPr>
          <a:xfrm>
            <a:off x="4914900" y="3016250"/>
            <a:ext cx="466725" cy="908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143" name="文本框 33"/>
          <p:cNvSpPr txBox="1"/>
          <p:nvPr/>
        </p:nvSpPr>
        <p:spPr>
          <a:xfrm>
            <a:off x="5621020" y="2896870"/>
            <a:ext cx="1600200" cy="368300"/>
          </a:xfrm>
          <a:prstGeom prst="rect">
            <a:avLst/>
          </a:prstGeom>
          <a:noFill/>
          <a:ln w="9525" cap="flat" cmpd="sng">
            <a:solidFill>
              <a:srgbClr val="782009"/>
            </a:solidFill>
            <a:prstDash val="solid"/>
            <a:round/>
            <a:headEnd type="none" w="med" len="med"/>
            <a:tailEnd type="none" w="med" len="med"/>
          </a:ln>
        </p:spPr>
        <p:txBody>
          <a:bodyPr anchor="t">
            <a:spAutoFit/>
          </a:bodyPr>
          <a:p>
            <a:pPr indent="0" defTabSz="457200"/>
            <a:r>
              <a:rPr lang="zh-CN" altLang="en-US" b="1" dirty="0">
                <a:solidFill>
                  <a:srgbClr val="FF0000"/>
                </a:solidFill>
                <a:latin typeface="黑体-简" panose="02000000000000000000" charset="-122"/>
                <a:ea typeface="黑体-简" panose="02000000000000000000" charset="-122"/>
              </a:rPr>
              <a:t>人文主义</a:t>
            </a:r>
            <a:r>
              <a:rPr lang="zh-CN" altLang="en-US" b="1" dirty="0">
                <a:latin typeface="黑体-简" panose="02000000000000000000" charset="-122"/>
                <a:ea typeface="黑体-简" panose="02000000000000000000" charset="-122"/>
              </a:rPr>
              <a:t>思潮</a:t>
            </a:r>
            <a:endParaRPr lang="zh-CN" altLang="en-US" b="1" dirty="0">
              <a:latin typeface="黑体-简" panose="02000000000000000000" charset="-122"/>
              <a:ea typeface="黑体-简" panose="02000000000000000000" charset="-122"/>
            </a:endParaRPr>
          </a:p>
        </p:txBody>
      </p:sp>
      <p:sp>
        <p:nvSpPr>
          <p:cNvPr id="35" name="箭头: 右 34"/>
          <p:cNvSpPr/>
          <p:nvPr/>
        </p:nvSpPr>
        <p:spPr>
          <a:xfrm flipV="1">
            <a:off x="7537450" y="3042603"/>
            <a:ext cx="423863" cy="76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145" name="文本框 35"/>
          <p:cNvSpPr txBox="1"/>
          <p:nvPr/>
        </p:nvSpPr>
        <p:spPr>
          <a:xfrm>
            <a:off x="8495665" y="2877820"/>
            <a:ext cx="1600200" cy="368300"/>
          </a:xfrm>
          <a:prstGeom prst="rect">
            <a:avLst/>
          </a:prstGeom>
          <a:noFill/>
          <a:ln w="9525" cap="flat" cmpd="sng">
            <a:solidFill>
              <a:srgbClr val="782009"/>
            </a:solidFill>
            <a:prstDash val="solid"/>
            <a:round/>
            <a:headEnd type="none" w="med" len="med"/>
            <a:tailEnd type="none" w="med" len="med"/>
          </a:ln>
        </p:spPr>
        <p:txBody>
          <a:bodyPr anchor="t">
            <a:spAutoFit/>
          </a:bodyPr>
          <a:p>
            <a:pPr indent="0" defTabSz="457200"/>
            <a:r>
              <a:rPr lang="zh-CN" altLang="en-US" b="1" dirty="0">
                <a:solidFill>
                  <a:srgbClr val="FF0000"/>
                </a:solidFill>
                <a:latin typeface="黑体-简" panose="02000000000000000000" charset="-122"/>
                <a:ea typeface="黑体-简" panose="02000000000000000000" charset="-122"/>
              </a:rPr>
              <a:t>思想文化</a:t>
            </a:r>
            <a:r>
              <a:rPr lang="zh-CN" altLang="en-US" b="1" dirty="0">
                <a:latin typeface="黑体-简" panose="02000000000000000000" charset="-122"/>
                <a:ea typeface="黑体-简" panose="02000000000000000000" charset="-122"/>
              </a:rPr>
              <a:t>基础</a:t>
            </a:r>
            <a:endParaRPr lang="zh-CN" altLang="en-US" b="1" dirty="0">
              <a:latin typeface="黑体-简" panose="02000000000000000000" charset="-122"/>
              <a:ea typeface="黑体-简" panose="02000000000000000000" charset="-122"/>
            </a:endParaRPr>
          </a:p>
        </p:txBody>
      </p:sp>
      <p:sp>
        <p:nvSpPr>
          <p:cNvPr id="5146" name="文本框 38"/>
          <p:cNvSpPr txBox="1"/>
          <p:nvPr/>
        </p:nvSpPr>
        <p:spPr>
          <a:xfrm>
            <a:off x="3316605" y="3970338"/>
            <a:ext cx="1395413" cy="368300"/>
          </a:xfrm>
          <a:prstGeom prst="rect">
            <a:avLst/>
          </a:prstGeom>
          <a:noFill/>
          <a:ln w="9525" cap="flat" cmpd="sng">
            <a:solidFill>
              <a:srgbClr val="9D2D0F"/>
            </a:solidFill>
            <a:prstDash val="solid"/>
            <a:round/>
            <a:headEnd type="none" w="med" len="med"/>
            <a:tailEnd type="none" w="med" len="med"/>
          </a:ln>
        </p:spPr>
        <p:txBody>
          <a:bodyPr anchor="t">
            <a:spAutoFit/>
          </a:bodyPr>
          <a:p>
            <a:pPr indent="0" defTabSz="457200"/>
            <a:r>
              <a:rPr lang="zh-CN" altLang="en-US" b="1" dirty="0">
                <a:solidFill>
                  <a:srgbClr val="FF0000"/>
                </a:solidFill>
                <a:latin typeface="黑体-简" panose="02000000000000000000" charset="-122"/>
                <a:ea typeface="黑体-简" panose="02000000000000000000" charset="-122"/>
              </a:rPr>
              <a:t>新航路开辟</a:t>
            </a:r>
            <a:endParaRPr lang="zh-CN" altLang="en-US" b="1" dirty="0">
              <a:solidFill>
                <a:srgbClr val="FF0000"/>
              </a:solidFill>
              <a:latin typeface="黑体-简" panose="02000000000000000000" charset="-122"/>
              <a:ea typeface="黑体-简" panose="02000000000000000000" charset="-122"/>
            </a:endParaRPr>
          </a:p>
        </p:txBody>
      </p:sp>
      <p:sp>
        <p:nvSpPr>
          <p:cNvPr id="45" name="箭头: 右 44"/>
          <p:cNvSpPr/>
          <p:nvPr/>
        </p:nvSpPr>
        <p:spPr>
          <a:xfrm>
            <a:off x="4914900" y="4082733"/>
            <a:ext cx="304800" cy="730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148" name="文本框 45"/>
          <p:cNvSpPr txBox="1"/>
          <p:nvPr/>
        </p:nvSpPr>
        <p:spPr>
          <a:xfrm>
            <a:off x="5241925" y="3996055"/>
            <a:ext cx="2295525" cy="368300"/>
          </a:xfrm>
          <a:prstGeom prst="rect">
            <a:avLst/>
          </a:prstGeom>
          <a:noFill/>
          <a:ln w="9525" cap="flat" cmpd="sng">
            <a:solidFill>
              <a:srgbClr val="782009"/>
            </a:solidFill>
            <a:prstDash val="solid"/>
            <a:round/>
            <a:headEnd type="none" w="med" len="med"/>
            <a:tailEnd type="none" w="med" len="med"/>
          </a:ln>
        </p:spPr>
        <p:txBody>
          <a:bodyPr anchor="t">
            <a:spAutoFit/>
          </a:bodyPr>
          <a:p>
            <a:pPr indent="0" defTabSz="457200"/>
            <a:r>
              <a:rPr lang="zh-CN" altLang="en-US" b="1" dirty="0">
                <a:latin typeface="黑体-简" panose="02000000000000000000" charset="-122"/>
                <a:ea typeface="黑体-简" panose="02000000000000000000" charset="-122"/>
              </a:rPr>
              <a:t>寻求</a:t>
            </a:r>
            <a:r>
              <a:rPr lang="zh-CN" altLang="en-US" b="1" dirty="0">
                <a:solidFill>
                  <a:srgbClr val="FF0000"/>
                </a:solidFill>
                <a:latin typeface="黑体-简" panose="02000000000000000000" charset="-122"/>
                <a:ea typeface="黑体-简" panose="02000000000000000000" charset="-122"/>
              </a:rPr>
              <a:t>财富</a:t>
            </a:r>
            <a:r>
              <a:rPr lang="zh-CN" altLang="en-US" b="1" dirty="0">
                <a:latin typeface="黑体-简" panose="02000000000000000000" charset="-122"/>
                <a:ea typeface="黑体-简" panose="02000000000000000000" charset="-122"/>
              </a:rPr>
              <a:t>，开拓</a:t>
            </a:r>
            <a:r>
              <a:rPr lang="zh-CN" altLang="en-US" b="1" dirty="0">
                <a:solidFill>
                  <a:srgbClr val="FF0000"/>
                </a:solidFill>
                <a:latin typeface="黑体-简" panose="02000000000000000000" charset="-122"/>
                <a:ea typeface="黑体-简" panose="02000000000000000000" charset="-122"/>
              </a:rPr>
              <a:t>市场</a:t>
            </a:r>
            <a:endParaRPr lang="zh-CN" altLang="en-US" b="1" dirty="0">
              <a:solidFill>
                <a:srgbClr val="FF0000"/>
              </a:solidFill>
              <a:latin typeface="黑体-简" panose="02000000000000000000" charset="-122"/>
              <a:ea typeface="黑体-简" panose="02000000000000000000" charset="-122"/>
            </a:endParaRPr>
          </a:p>
        </p:txBody>
      </p:sp>
      <p:sp>
        <p:nvSpPr>
          <p:cNvPr id="47" name="箭头: 右 46"/>
          <p:cNvSpPr/>
          <p:nvPr/>
        </p:nvSpPr>
        <p:spPr>
          <a:xfrm>
            <a:off x="7716520" y="4112895"/>
            <a:ext cx="473075" cy="841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150" name="文本框 47"/>
          <p:cNvSpPr txBox="1"/>
          <p:nvPr/>
        </p:nvSpPr>
        <p:spPr>
          <a:xfrm>
            <a:off x="8338820" y="3792855"/>
            <a:ext cx="1240790" cy="645160"/>
          </a:xfrm>
          <a:prstGeom prst="rect">
            <a:avLst/>
          </a:prstGeom>
          <a:noFill/>
          <a:ln w="9525" cap="flat" cmpd="sng">
            <a:solidFill>
              <a:srgbClr val="782009"/>
            </a:solidFill>
            <a:prstDash val="solid"/>
            <a:round/>
            <a:headEnd type="none" w="med" len="med"/>
            <a:tailEnd type="none" w="med" len="med"/>
          </a:ln>
        </p:spPr>
        <p:txBody>
          <a:bodyPr wrap="square" anchor="t">
            <a:spAutoFit/>
          </a:bodyPr>
          <a:p>
            <a:pPr indent="0" defTabSz="457200"/>
            <a:r>
              <a:rPr lang="zh-CN" altLang="en-US" b="1" dirty="0">
                <a:solidFill>
                  <a:srgbClr val="FF0000"/>
                </a:solidFill>
                <a:latin typeface="黑体-简" panose="02000000000000000000" charset="-122"/>
                <a:ea typeface="黑体-简" panose="02000000000000000000" charset="-122"/>
              </a:rPr>
              <a:t>世界市场经济动力</a:t>
            </a:r>
            <a:endParaRPr lang="zh-CN" altLang="en-US" b="1" dirty="0">
              <a:solidFill>
                <a:srgbClr val="FF0000"/>
              </a:solidFill>
              <a:latin typeface="黑体-简" panose="02000000000000000000" charset="-122"/>
              <a:ea typeface="黑体-简" panose="02000000000000000000" charset="-122"/>
            </a:endParaRPr>
          </a:p>
        </p:txBody>
      </p:sp>
      <p:sp>
        <p:nvSpPr>
          <p:cNvPr id="5151" name="文本框 48"/>
          <p:cNvSpPr txBox="1"/>
          <p:nvPr/>
        </p:nvSpPr>
        <p:spPr>
          <a:xfrm>
            <a:off x="3279458" y="4958398"/>
            <a:ext cx="1570037" cy="368300"/>
          </a:xfrm>
          <a:prstGeom prst="rect">
            <a:avLst/>
          </a:prstGeom>
          <a:noFill/>
          <a:ln w="9525" cap="flat" cmpd="sng">
            <a:solidFill>
              <a:srgbClr val="782009"/>
            </a:solidFill>
            <a:prstDash val="solid"/>
            <a:round/>
            <a:headEnd type="none" w="med" len="med"/>
            <a:tailEnd type="none" w="med" len="med"/>
          </a:ln>
        </p:spPr>
        <p:txBody>
          <a:bodyPr anchor="t">
            <a:spAutoFit/>
          </a:bodyPr>
          <a:p>
            <a:pPr indent="0" defTabSz="457200"/>
            <a:r>
              <a:rPr lang="zh-CN" altLang="en-US" b="1" dirty="0">
                <a:latin typeface="黑体-简" panose="02000000000000000000" charset="-122"/>
                <a:ea typeface="黑体-简" panose="02000000000000000000" charset="-122"/>
              </a:rPr>
              <a:t>早期殖民扩张</a:t>
            </a:r>
            <a:endParaRPr lang="zh-CN" altLang="en-US" b="1" dirty="0">
              <a:latin typeface="黑体-简" panose="02000000000000000000" charset="-122"/>
              <a:ea typeface="黑体-简" panose="02000000000000000000" charset="-122"/>
            </a:endParaRPr>
          </a:p>
        </p:txBody>
      </p:sp>
      <p:sp>
        <p:nvSpPr>
          <p:cNvPr id="50" name="箭头: 右 49"/>
          <p:cNvSpPr/>
          <p:nvPr/>
        </p:nvSpPr>
        <p:spPr>
          <a:xfrm>
            <a:off x="6763703" y="5159693"/>
            <a:ext cx="304800" cy="714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153" name="文本框 50"/>
          <p:cNvSpPr txBox="1"/>
          <p:nvPr/>
        </p:nvSpPr>
        <p:spPr>
          <a:xfrm>
            <a:off x="7121525" y="4875530"/>
            <a:ext cx="1641475" cy="645160"/>
          </a:xfrm>
          <a:prstGeom prst="rect">
            <a:avLst/>
          </a:prstGeom>
          <a:noFill/>
          <a:ln w="9525" cap="flat" cmpd="sng">
            <a:solidFill>
              <a:srgbClr val="782009"/>
            </a:solidFill>
            <a:prstDash val="solid"/>
            <a:round/>
            <a:headEnd type="none" w="med" len="med"/>
            <a:tailEnd type="none" w="med" len="med"/>
          </a:ln>
        </p:spPr>
        <p:txBody>
          <a:bodyPr wrap="square" anchor="t">
            <a:spAutoFit/>
          </a:bodyPr>
          <a:p>
            <a:pPr indent="0" defTabSz="457200"/>
            <a:r>
              <a:rPr lang="zh-CN" altLang="en-US" b="1" dirty="0">
                <a:solidFill>
                  <a:srgbClr val="FF0000"/>
                </a:solidFill>
                <a:latin typeface="黑体-简" panose="02000000000000000000" charset="-122"/>
                <a:ea typeface="黑体-简" panose="02000000000000000000" charset="-122"/>
              </a:rPr>
              <a:t>积累财富，市场联系密切</a:t>
            </a:r>
            <a:endParaRPr lang="zh-CN" altLang="en-US" b="1" dirty="0">
              <a:solidFill>
                <a:srgbClr val="FF0000"/>
              </a:solidFill>
              <a:latin typeface="黑体-简" panose="02000000000000000000" charset="-122"/>
              <a:ea typeface="黑体-简" panose="02000000000000000000" charset="-122"/>
            </a:endParaRPr>
          </a:p>
        </p:txBody>
      </p:sp>
      <p:sp>
        <p:nvSpPr>
          <p:cNvPr id="52" name="箭头: 右 51"/>
          <p:cNvSpPr/>
          <p:nvPr/>
        </p:nvSpPr>
        <p:spPr>
          <a:xfrm flipV="1">
            <a:off x="8797290" y="5094923"/>
            <a:ext cx="393700" cy="76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155" name="文本框 52"/>
          <p:cNvSpPr txBox="1"/>
          <p:nvPr/>
        </p:nvSpPr>
        <p:spPr>
          <a:xfrm>
            <a:off x="9190990" y="4875213"/>
            <a:ext cx="1169988" cy="645160"/>
          </a:xfrm>
          <a:prstGeom prst="rect">
            <a:avLst/>
          </a:prstGeom>
          <a:noFill/>
          <a:ln w="9525" cap="flat" cmpd="sng">
            <a:solidFill>
              <a:srgbClr val="782009"/>
            </a:solidFill>
            <a:prstDash val="solid"/>
            <a:round/>
            <a:headEnd type="none" w="med" len="med"/>
            <a:tailEnd type="none" w="med" len="med"/>
          </a:ln>
        </p:spPr>
        <p:txBody>
          <a:bodyPr anchor="t">
            <a:spAutoFit/>
          </a:bodyPr>
          <a:p>
            <a:pPr indent="0" defTabSz="457200"/>
            <a:r>
              <a:rPr lang="zh-CN" altLang="en-US" b="1" dirty="0">
                <a:solidFill>
                  <a:srgbClr val="FF0000"/>
                </a:solidFill>
                <a:latin typeface="黑体-简" panose="02000000000000000000" charset="-122"/>
                <a:ea typeface="黑体-简" panose="02000000000000000000" charset="-122"/>
                <a:cs typeface="黑体-简" panose="02000000000000000000" charset="-122"/>
              </a:rPr>
              <a:t>扩大市场</a:t>
            </a:r>
            <a:r>
              <a:rPr lang="en-US" altLang="zh-CN" b="1">
                <a:solidFill>
                  <a:srgbClr val="FF0000"/>
                </a:solidFill>
                <a:latin typeface="黑体-简" panose="02000000000000000000" charset="-122"/>
                <a:ea typeface="黑体-简" panose="02000000000000000000" charset="-122"/>
                <a:cs typeface="黑体-简" panose="02000000000000000000" charset="-122"/>
              </a:rPr>
              <a:t>,</a:t>
            </a:r>
            <a:r>
              <a:rPr lang="zh-CN" altLang="en-US" b="1" dirty="0">
                <a:solidFill>
                  <a:srgbClr val="FF0000"/>
                </a:solidFill>
                <a:latin typeface="黑体-简" panose="02000000000000000000" charset="-122"/>
                <a:ea typeface="黑体-简" panose="02000000000000000000" charset="-122"/>
                <a:cs typeface="黑体-简" panose="02000000000000000000" charset="-122"/>
              </a:rPr>
              <a:t>加强联系</a:t>
            </a:r>
            <a:endParaRPr lang="zh-CN" altLang="en-US" b="1" dirty="0">
              <a:solidFill>
                <a:srgbClr val="FF0000"/>
              </a:solidFill>
              <a:latin typeface="黑体-简" panose="02000000000000000000" charset="-122"/>
              <a:ea typeface="黑体-简" panose="02000000000000000000" charset="-122"/>
              <a:cs typeface="黑体-简" panose="02000000000000000000" charset="-122"/>
            </a:endParaRPr>
          </a:p>
        </p:txBody>
      </p:sp>
      <p:sp>
        <p:nvSpPr>
          <p:cNvPr id="54" name="右中括号 53"/>
          <p:cNvSpPr/>
          <p:nvPr/>
        </p:nvSpPr>
        <p:spPr>
          <a:xfrm>
            <a:off x="10446385" y="879475"/>
            <a:ext cx="342900" cy="4280535"/>
          </a:xfrm>
          <a:prstGeom prst="rightBracket">
            <a:avLst>
              <a:gd name="adj" fmla="val 0"/>
            </a:avLst>
          </a:prstGeom>
        </p:spPr>
        <p:style>
          <a:lnRef idx="3">
            <a:schemeClr val="dk1"/>
          </a:lnRef>
          <a:fillRef idx="0">
            <a:schemeClr val="dk1"/>
          </a:fillRef>
          <a:effectRef idx="2">
            <a:schemeClr val="dk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157" name="文本框 54"/>
          <p:cNvSpPr txBox="1"/>
          <p:nvPr/>
        </p:nvSpPr>
        <p:spPr>
          <a:xfrm>
            <a:off x="11356340" y="1603375"/>
            <a:ext cx="505460" cy="2565400"/>
          </a:xfrm>
          <a:prstGeom prst="rect">
            <a:avLst/>
          </a:prstGeom>
          <a:noFill/>
          <a:ln w="9525" cap="flat" cmpd="sng">
            <a:solidFill>
              <a:srgbClr val="9D2D0F"/>
            </a:solidFill>
            <a:prstDash val="solid"/>
            <a:round/>
            <a:headEnd type="none" w="med" len="med"/>
            <a:tailEnd type="none" w="med" len="med"/>
          </a:ln>
        </p:spPr>
        <p:txBody>
          <a:bodyPr vert="eaVert" anchor="t">
            <a:spAutoFit/>
          </a:bodyPr>
          <a:p>
            <a:pPr indent="0" defTabSz="457200"/>
            <a:r>
              <a:rPr lang="zh-CN" altLang="en-US" sz="2100" b="1" dirty="0">
                <a:latin typeface="黑体-简" panose="02000000000000000000" charset="-122"/>
                <a:ea typeface="黑体-简" panose="02000000000000000000" charset="-122"/>
              </a:rPr>
              <a:t>资本主义产生、发展</a:t>
            </a:r>
            <a:endParaRPr lang="zh-CN" altLang="en-US" sz="2100" b="1" dirty="0">
              <a:latin typeface="黑体-简" panose="02000000000000000000" charset="-122"/>
              <a:ea typeface="黑体-简" panose="02000000000000000000" charset="-122"/>
            </a:endParaRPr>
          </a:p>
        </p:txBody>
      </p:sp>
      <p:sp>
        <p:nvSpPr>
          <p:cNvPr id="56" name="箭头: 右 55"/>
          <p:cNvSpPr/>
          <p:nvPr/>
        </p:nvSpPr>
        <p:spPr>
          <a:xfrm>
            <a:off x="10953115" y="2819400"/>
            <a:ext cx="325755" cy="76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cxnSp>
        <p:nvCxnSpPr>
          <p:cNvPr id="4" name="直接箭头连接符 3"/>
          <p:cNvCxnSpPr>
            <a:endCxn id="19" idx="1"/>
          </p:cNvCxnSpPr>
          <p:nvPr/>
        </p:nvCxnSpPr>
        <p:spPr>
          <a:xfrm>
            <a:off x="4903470" y="5171440"/>
            <a:ext cx="243840" cy="476250"/>
          </a:xfrm>
          <a:prstGeom prst="straightConnector1">
            <a:avLst/>
          </a:prstGeom>
          <a:ln>
            <a:tailEnd type="triangle" w="med" len="med"/>
          </a:ln>
        </p:spPr>
        <p:style>
          <a:lnRef idx="3">
            <a:schemeClr val="dk1"/>
          </a:lnRef>
          <a:fillRef idx="0">
            <a:schemeClr val="dk1"/>
          </a:fillRef>
          <a:effectRef idx="2">
            <a:schemeClr val="dk1"/>
          </a:effectRef>
          <a:fontRef idx="minor">
            <a:schemeClr val="tx1"/>
          </a:fontRef>
        </p:style>
      </p:cxnSp>
      <p:cxnSp>
        <p:nvCxnSpPr>
          <p:cNvPr id="6" name="直接箭头连接符 5"/>
          <p:cNvCxnSpPr/>
          <p:nvPr/>
        </p:nvCxnSpPr>
        <p:spPr>
          <a:xfrm>
            <a:off x="3972560" y="3395345"/>
            <a:ext cx="8890" cy="575310"/>
          </a:xfrm>
          <a:prstGeom prst="straightConnector1">
            <a:avLst/>
          </a:prstGeom>
          <a:ln>
            <a:tailEnd type="triangle" w="med" len="med"/>
          </a:ln>
        </p:spPr>
        <p:style>
          <a:lnRef idx="3">
            <a:schemeClr val="dk1"/>
          </a:lnRef>
          <a:fillRef idx="0">
            <a:schemeClr val="dk1"/>
          </a:fillRef>
          <a:effectRef idx="2">
            <a:schemeClr val="dk1"/>
          </a:effectRef>
          <a:fontRef idx="minor">
            <a:schemeClr val="tx1"/>
          </a:fontRef>
        </p:style>
      </p:cxnSp>
      <p:sp>
        <p:nvSpPr>
          <p:cNvPr id="2" name="文本框 1"/>
          <p:cNvSpPr txBox="1"/>
          <p:nvPr/>
        </p:nvSpPr>
        <p:spPr>
          <a:xfrm>
            <a:off x="337185" y="1020445"/>
            <a:ext cx="1950085" cy="460375"/>
          </a:xfrm>
          <a:prstGeom prst="rect">
            <a:avLst/>
          </a:prstGeom>
          <a:noFill/>
        </p:spPr>
        <p:txBody>
          <a:bodyPr wrap="square" rtlCol="0">
            <a:spAutoFit/>
          </a:bodyPr>
          <a:p>
            <a:r>
              <a:rPr lang="zh-CN" altLang="en-US" sz="2400" b="1" dirty="0">
                <a:latin typeface="黑体" panose="02010609060101010101" charset="-122"/>
                <a:ea typeface="黑体" panose="02010609060101010101" charset="-122"/>
                <a:sym typeface="+mn-ea"/>
              </a:rPr>
              <a:t>【知识体系】</a:t>
            </a:r>
            <a:endParaRPr lang="zh-CN" altLang="en-US" sz="2400"/>
          </a:p>
        </p:txBody>
      </p:sp>
      <p:sp>
        <p:nvSpPr>
          <p:cNvPr id="8" name="文本框 7"/>
          <p:cNvSpPr txBox="1"/>
          <p:nvPr/>
        </p:nvSpPr>
        <p:spPr>
          <a:xfrm>
            <a:off x="3352800" y="3498850"/>
            <a:ext cx="1496695" cy="368300"/>
          </a:xfrm>
          <a:prstGeom prst="rect">
            <a:avLst/>
          </a:prstGeom>
          <a:noFill/>
        </p:spPr>
        <p:txBody>
          <a:bodyPr wrap="square" rtlCol="0">
            <a:spAutoFit/>
          </a:bodyPr>
          <a:p>
            <a:r>
              <a:rPr lang="zh-CN" altLang="en-US">
                <a:latin typeface="黑体-简" panose="02000000000000000000" charset="-122"/>
                <a:ea typeface="黑体-简" panose="02000000000000000000" charset="-122"/>
                <a:cs typeface="黑体-简" panose="02000000000000000000" charset="-122"/>
              </a:rPr>
              <a:t>精神  动力</a:t>
            </a:r>
            <a:endParaRPr lang="zh-CN" altLang="en-US">
              <a:latin typeface="黑体-简" panose="02000000000000000000" charset="-122"/>
              <a:ea typeface="黑体-简" panose="02000000000000000000" charset="-122"/>
              <a:cs typeface="黑体-简" panose="02000000000000000000" charset="-122"/>
            </a:endParaRPr>
          </a:p>
        </p:txBody>
      </p:sp>
      <p:cxnSp>
        <p:nvCxnSpPr>
          <p:cNvPr id="10" name="直接箭头连接符 9"/>
          <p:cNvCxnSpPr/>
          <p:nvPr/>
        </p:nvCxnSpPr>
        <p:spPr>
          <a:xfrm>
            <a:off x="4012565" y="4364355"/>
            <a:ext cx="3175" cy="511175"/>
          </a:xfrm>
          <a:prstGeom prst="straightConnector1">
            <a:avLst/>
          </a:prstGeom>
          <a:ln>
            <a:tailEnd type="triangle" w="med" len="med"/>
          </a:ln>
        </p:spPr>
        <p:style>
          <a:lnRef idx="3">
            <a:schemeClr val="dk1"/>
          </a:lnRef>
          <a:fillRef idx="0">
            <a:schemeClr val="dk1"/>
          </a:fillRef>
          <a:effectRef idx="2">
            <a:schemeClr val="dk1"/>
          </a:effectRef>
          <a:fontRef idx="minor">
            <a:schemeClr val="tx1"/>
          </a:fontRef>
        </p:style>
      </p:cxnSp>
      <p:sp>
        <p:nvSpPr>
          <p:cNvPr id="11" name="文本框 10"/>
          <p:cNvSpPr txBox="1"/>
          <p:nvPr/>
        </p:nvSpPr>
        <p:spPr>
          <a:xfrm>
            <a:off x="3516630" y="4507230"/>
            <a:ext cx="1061085" cy="368300"/>
          </a:xfrm>
          <a:prstGeom prst="rect">
            <a:avLst/>
          </a:prstGeom>
          <a:noFill/>
        </p:spPr>
        <p:txBody>
          <a:bodyPr wrap="square" rtlCol="0">
            <a:spAutoFit/>
          </a:bodyPr>
          <a:p>
            <a:r>
              <a:rPr lang="zh-CN" altLang="en-US">
                <a:latin typeface="黑体-简" panose="02000000000000000000" charset="-122"/>
                <a:ea typeface="黑体-简" panose="02000000000000000000" charset="-122"/>
                <a:cs typeface="黑体-简" panose="02000000000000000000" charset="-122"/>
              </a:rPr>
              <a:t>导   致</a:t>
            </a:r>
            <a:endParaRPr lang="zh-CN" altLang="en-US">
              <a:latin typeface="黑体-简" panose="02000000000000000000" charset="-122"/>
              <a:ea typeface="黑体-简" panose="02000000000000000000" charset="-122"/>
              <a:cs typeface="黑体-简" panose="02000000000000000000" charset="-122"/>
            </a:endParaRPr>
          </a:p>
        </p:txBody>
      </p:sp>
      <p:cxnSp>
        <p:nvCxnSpPr>
          <p:cNvPr id="13" name="直接箭头连接符 12"/>
          <p:cNvCxnSpPr/>
          <p:nvPr/>
        </p:nvCxnSpPr>
        <p:spPr>
          <a:xfrm flipH="1">
            <a:off x="3906520" y="2025650"/>
            <a:ext cx="8255" cy="5562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228975" y="2120265"/>
            <a:ext cx="1352550" cy="368300"/>
          </a:xfrm>
          <a:prstGeom prst="rect">
            <a:avLst/>
          </a:prstGeom>
          <a:noFill/>
        </p:spPr>
        <p:txBody>
          <a:bodyPr wrap="square" rtlCol="0">
            <a:spAutoFit/>
          </a:bodyPr>
          <a:p>
            <a:r>
              <a:rPr lang="zh-CN" altLang="en-US">
                <a:latin typeface="黑体-简" panose="02000000000000000000" charset="-122"/>
                <a:ea typeface="黑体-简" panose="02000000000000000000" charset="-122"/>
                <a:cs typeface="黑体-简" panose="02000000000000000000" charset="-122"/>
              </a:rPr>
              <a:t>物质  基础</a:t>
            </a:r>
            <a:endParaRPr lang="zh-CN" altLang="en-US">
              <a:latin typeface="黑体-简" panose="02000000000000000000" charset="-122"/>
              <a:ea typeface="黑体-简" panose="02000000000000000000" charset="-122"/>
              <a:cs typeface="黑体-简" panose="02000000000000000000" charset="-122"/>
            </a:endParaRPr>
          </a:p>
        </p:txBody>
      </p:sp>
      <p:cxnSp>
        <p:nvCxnSpPr>
          <p:cNvPr id="16" name="直接箭头连接符 15"/>
          <p:cNvCxnSpPr/>
          <p:nvPr/>
        </p:nvCxnSpPr>
        <p:spPr>
          <a:xfrm flipV="1">
            <a:off x="4891405" y="4761230"/>
            <a:ext cx="268605" cy="197485"/>
          </a:xfrm>
          <a:prstGeom prst="straightConnector1">
            <a:avLst/>
          </a:prstGeom>
          <a:ln>
            <a:tailEnd type="triangle" w="med" len="med"/>
          </a:ln>
        </p:spPr>
        <p:style>
          <a:lnRef idx="3">
            <a:schemeClr val="dk1"/>
          </a:lnRef>
          <a:fillRef idx="0">
            <a:schemeClr val="dk1"/>
          </a:fillRef>
          <a:effectRef idx="2">
            <a:schemeClr val="dk1"/>
          </a:effectRef>
          <a:fontRef idx="minor">
            <a:schemeClr val="tx1"/>
          </a:fontRef>
        </p:style>
      </p:cxnSp>
      <p:sp>
        <p:nvSpPr>
          <p:cNvPr id="18" name="文本框 33"/>
          <p:cNvSpPr txBox="1"/>
          <p:nvPr/>
        </p:nvSpPr>
        <p:spPr>
          <a:xfrm>
            <a:off x="5155565" y="4590415"/>
            <a:ext cx="1640840" cy="368300"/>
          </a:xfrm>
          <a:prstGeom prst="rect">
            <a:avLst/>
          </a:prstGeom>
          <a:noFill/>
          <a:ln w="9525" cap="flat" cmpd="sng">
            <a:solidFill>
              <a:srgbClr val="782009"/>
            </a:solidFill>
            <a:prstDash val="solid"/>
            <a:round/>
            <a:headEnd type="none" w="med" len="med"/>
            <a:tailEnd type="none" w="med" len="med"/>
          </a:ln>
        </p:spPr>
        <p:txBody>
          <a:bodyPr wrap="square" anchor="t">
            <a:spAutoFit/>
          </a:bodyPr>
          <a:p>
            <a:pPr indent="0" defTabSz="457200"/>
            <a:r>
              <a:rPr lang="en-US" altLang="zh-CN" b="1" dirty="0">
                <a:solidFill>
                  <a:srgbClr val="FF0000"/>
                </a:solidFill>
                <a:latin typeface="黑体-简" panose="02000000000000000000" charset="-122"/>
                <a:ea typeface="黑体-简" panose="02000000000000000000" charset="-122"/>
                <a:cs typeface="黑体-简" panose="02000000000000000000" charset="-122"/>
              </a:rPr>
              <a:t>“</a:t>
            </a:r>
            <a:r>
              <a:rPr lang="zh-CN" altLang="en-US" b="1" dirty="0">
                <a:solidFill>
                  <a:srgbClr val="FF0000"/>
                </a:solidFill>
                <a:latin typeface="黑体-简" panose="02000000000000000000" charset="-122"/>
                <a:ea typeface="黑体-简" panose="02000000000000000000" charset="-122"/>
                <a:cs typeface="黑体-简" panose="02000000000000000000" charset="-122"/>
              </a:rPr>
              <a:t>三角贸易</a:t>
            </a:r>
            <a:r>
              <a:rPr lang="en-US" altLang="zh-CN" b="1" dirty="0">
                <a:solidFill>
                  <a:srgbClr val="FF0000"/>
                </a:solidFill>
                <a:latin typeface="黑体-简" panose="02000000000000000000" charset="-122"/>
                <a:ea typeface="黑体-简" panose="02000000000000000000" charset="-122"/>
                <a:cs typeface="黑体-简" panose="02000000000000000000" charset="-122"/>
              </a:rPr>
              <a:t>”</a:t>
            </a:r>
            <a:endParaRPr lang="en-US" altLang="zh-CN" b="1" dirty="0">
              <a:solidFill>
                <a:srgbClr val="FF0000"/>
              </a:solidFill>
              <a:latin typeface="黑体-简" panose="02000000000000000000" charset="-122"/>
              <a:ea typeface="黑体-简" panose="02000000000000000000" charset="-122"/>
              <a:cs typeface="黑体-简" panose="02000000000000000000" charset="-122"/>
            </a:endParaRPr>
          </a:p>
        </p:txBody>
      </p:sp>
      <p:sp>
        <p:nvSpPr>
          <p:cNvPr id="19" name="文本框 33"/>
          <p:cNvSpPr txBox="1"/>
          <p:nvPr/>
        </p:nvSpPr>
        <p:spPr>
          <a:xfrm>
            <a:off x="5147310" y="5325110"/>
            <a:ext cx="1640840" cy="645160"/>
          </a:xfrm>
          <a:prstGeom prst="rect">
            <a:avLst/>
          </a:prstGeom>
          <a:noFill/>
          <a:ln w="9525" cap="flat" cmpd="sng">
            <a:solidFill>
              <a:srgbClr val="782009"/>
            </a:solidFill>
            <a:prstDash val="solid"/>
            <a:round/>
            <a:headEnd type="none" w="med" len="med"/>
            <a:tailEnd type="none" w="med" len="med"/>
          </a:ln>
        </p:spPr>
        <p:txBody>
          <a:bodyPr wrap="square" anchor="t">
            <a:spAutoFit/>
          </a:bodyPr>
          <a:p>
            <a:pPr indent="0" defTabSz="457200"/>
            <a:r>
              <a:rPr lang="zh-CN" altLang="en-US" b="1" dirty="0">
                <a:solidFill>
                  <a:srgbClr val="FF0000"/>
                </a:solidFill>
                <a:latin typeface="黑体-简" panose="02000000000000000000" charset="-122"/>
                <a:ea typeface="黑体-简" panose="02000000000000000000" charset="-122"/>
              </a:rPr>
              <a:t>英国</a:t>
            </a:r>
            <a:r>
              <a:rPr lang="zh-CN" altLang="en-US" b="1" dirty="0">
                <a:solidFill>
                  <a:schemeClr val="tx1"/>
                </a:solidFill>
                <a:latin typeface="黑体-简" panose="02000000000000000000" charset="-122"/>
                <a:ea typeface="黑体-简" panose="02000000000000000000" charset="-122"/>
              </a:rPr>
              <a:t>对</a:t>
            </a:r>
            <a:r>
              <a:rPr lang="zh-CN" altLang="en-US" b="1" dirty="0">
                <a:solidFill>
                  <a:srgbClr val="FF0000"/>
                </a:solidFill>
                <a:latin typeface="黑体-简" panose="02000000000000000000" charset="-122"/>
                <a:ea typeface="黑体-简" panose="02000000000000000000" charset="-122"/>
              </a:rPr>
              <a:t>印度</a:t>
            </a:r>
            <a:r>
              <a:rPr lang="zh-CN" altLang="en-US" b="1" dirty="0">
                <a:solidFill>
                  <a:schemeClr val="tx1"/>
                </a:solidFill>
                <a:latin typeface="黑体-简" panose="02000000000000000000" charset="-122"/>
                <a:ea typeface="黑体-简" panose="02000000000000000000" charset="-122"/>
              </a:rPr>
              <a:t>的殖民掠夺</a:t>
            </a:r>
            <a:endParaRPr lang="zh-CN" altLang="en-US" b="1" dirty="0">
              <a:solidFill>
                <a:schemeClr val="tx1"/>
              </a:solidFill>
              <a:latin typeface="黑体-简" panose="02000000000000000000" charset="-122"/>
              <a:ea typeface="黑体-简" panose="02000000000000000000"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r="2132"/>
          <a:stretch>
            <a:fillRect/>
          </a:stretch>
        </p:blipFill>
        <p:spPr>
          <a:xfrm>
            <a:off x="1125220" y="675640"/>
            <a:ext cx="10262235" cy="1861820"/>
          </a:xfrm>
          <a:prstGeom prst="rect">
            <a:avLst/>
          </a:prstGeom>
        </p:spPr>
      </p:pic>
      <p:sp>
        <p:nvSpPr>
          <p:cNvPr id="4" name="文本框 3"/>
          <p:cNvSpPr txBox="1"/>
          <p:nvPr/>
        </p:nvSpPr>
        <p:spPr>
          <a:xfrm>
            <a:off x="84455" y="43180"/>
            <a:ext cx="3879850" cy="460375"/>
          </a:xfrm>
          <a:prstGeom prst="rect">
            <a:avLst/>
          </a:prstGeom>
          <a:noFill/>
        </p:spPr>
        <p:txBody>
          <a:bodyPr wrap="square" rtlCol="0">
            <a:spAutoFit/>
          </a:bodyPr>
          <a:p>
            <a:r>
              <a:rPr lang="zh-CN" altLang="en-US" sz="2400">
                <a:latin typeface="黑体-简" panose="02000000000000000000" charset="-122"/>
                <a:ea typeface="黑体-简" panose="02000000000000000000" charset="-122"/>
              </a:rPr>
              <a:t>【时空观念、史料实证】</a:t>
            </a:r>
            <a:endParaRPr lang="zh-CN" altLang="en-US" sz="2400">
              <a:latin typeface="黑体-简" panose="02000000000000000000" charset="-122"/>
              <a:ea typeface="黑体-简" panose="02000000000000000000" charset="-122"/>
            </a:endParaRPr>
          </a:p>
        </p:txBody>
      </p:sp>
      <p:sp>
        <p:nvSpPr>
          <p:cNvPr id="5" name="文本框 4"/>
          <p:cNvSpPr txBox="1"/>
          <p:nvPr/>
        </p:nvSpPr>
        <p:spPr>
          <a:xfrm>
            <a:off x="445135" y="2334895"/>
            <a:ext cx="11301095" cy="4523105"/>
          </a:xfrm>
          <a:prstGeom prst="rect">
            <a:avLst/>
          </a:prstGeom>
          <a:noFill/>
        </p:spPr>
        <p:txBody>
          <a:bodyPr wrap="square" rtlCol="0" anchor="t">
            <a:spAutoFit/>
          </a:bodyPr>
          <a:p>
            <a:pPr fontAlgn="auto">
              <a:lnSpc>
                <a:spcPct val="150000"/>
              </a:lnSpc>
              <a:spcBef>
                <a:spcPts val="0"/>
              </a:spcBef>
              <a:spcAft>
                <a:spcPts val="0"/>
              </a:spcAft>
            </a:pPr>
            <a:r>
              <a:rPr lang="zh-CN" altLang="en-US" sz="2400">
                <a:latin typeface="黑体-简" panose="02000000000000000000" charset="-122"/>
                <a:ea typeface="黑体-简" panose="02000000000000000000" charset="-122"/>
                <a:cs typeface="黑体-简" panose="02000000000000000000" charset="-122"/>
                <a:sym typeface="+mn-ea"/>
              </a:rPr>
              <a:t>(1)写出图一历史事件对图三有什么影响？图一、图三反映的事件有什么共同作用？</a:t>
            </a:r>
            <a:endParaRPr lang="zh-CN" altLang="en-US" sz="2400">
              <a:latin typeface="黑体-简" panose="02000000000000000000" charset="-122"/>
              <a:ea typeface="黑体-简" panose="02000000000000000000" charset="-122"/>
              <a:cs typeface="黑体-简" panose="02000000000000000000" charset="-122"/>
              <a:sym typeface="+mn-ea"/>
            </a:endParaRPr>
          </a:p>
          <a:p>
            <a:pPr fontAlgn="auto">
              <a:lnSpc>
                <a:spcPct val="150000"/>
              </a:lnSpc>
              <a:spcBef>
                <a:spcPts val="0"/>
              </a:spcBef>
              <a:spcAft>
                <a:spcPts val="0"/>
              </a:spcAft>
            </a:pPr>
            <a:r>
              <a:rPr lang="zh-CN" altLang="en-US" sz="2400">
                <a:solidFill>
                  <a:srgbClr val="FF0000"/>
                </a:solidFill>
                <a:latin typeface="黑体-简" panose="02000000000000000000" charset="-122"/>
                <a:ea typeface="黑体-简" panose="02000000000000000000" charset="-122"/>
                <a:cs typeface="黑体-简" panose="02000000000000000000" charset="-122"/>
                <a:sym typeface="+mn-ea"/>
              </a:rPr>
              <a:t>答：影响：文艺复兴为新航路开辟注入了精神动力。共同作用：促进了资本主义的产生和发展。</a:t>
            </a:r>
            <a:endParaRPr lang="zh-CN" altLang="en-US" sz="2400">
              <a:latin typeface="黑体-简" panose="02000000000000000000" charset="-122"/>
              <a:ea typeface="黑体-简" panose="02000000000000000000" charset="-122"/>
              <a:cs typeface="黑体-简" panose="02000000000000000000" charset="-122"/>
              <a:sym typeface="+mn-ea"/>
            </a:endParaRPr>
          </a:p>
          <a:p>
            <a:pPr fontAlgn="auto">
              <a:lnSpc>
                <a:spcPct val="150000"/>
              </a:lnSpc>
              <a:spcBef>
                <a:spcPts val="0"/>
              </a:spcBef>
              <a:spcAft>
                <a:spcPts val="0"/>
              </a:spcAft>
            </a:pPr>
            <a:r>
              <a:rPr lang="zh-CN" altLang="en-US" sz="2400">
                <a:latin typeface="黑体-简" panose="02000000000000000000" charset="-122"/>
                <a:ea typeface="黑体-简" panose="02000000000000000000" charset="-122"/>
                <a:cs typeface="黑体-简" panose="02000000000000000000" charset="-122"/>
                <a:sym typeface="+mn-ea"/>
              </a:rPr>
              <a:t>(2)简述图二和图三的关系。</a:t>
            </a:r>
            <a:endParaRPr lang="zh-CN" altLang="en-US" sz="2400">
              <a:latin typeface="黑体-简" panose="02000000000000000000" charset="-122"/>
              <a:ea typeface="黑体-简" panose="02000000000000000000" charset="-122"/>
              <a:cs typeface="黑体-简" panose="02000000000000000000" charset="-122"/>
              <a:sym typeface="+mn-ea"/>
            </a:endParaRPr>
          </a:p>
          <a:p>
            <a:pPr fontAlgn="auto">
              <a:lnSpc>
                <a:spcPct val="150000"/>
              </a:lnSpc>
              <a:spcBef>
                <a:spcPts val="0"/>
              </a:spcBef>
              <a:spcAft>
                <a:spcPts val="0"/>
              </a:spcAft>
            </a:pPr>
            <a:r>
              <a:rPr lang="zh-CN" altLang="en-US" sz="2400">
                <a:solidFill>
                  <a:srgbClr val="FF0000"/>
                </a:solidFill>
                <a:latin typeface="黑体-简" panose="02000000000000000000" charset="-122"/>
                <a:ea typeface="黑体-简" panose="02000000000000000000" charset="-122"/>
                <a:cs typeface="黑体-简" panose="02000000000000000000" charset="-122"/>
                <a:sym typeface="+mn-ea"/>
              </a:rPr>
              <a:t>答：新航路的开辟伴随着殖民掠夺、殖民扩张和侵略活动，三角贸易就是西欧殖民活动的一项内容，亚非拉国家和地区沦为殖民地或半殖民地。</a:t>
            </a:r>
            <a:endParaRPr lang="zh-CN" altLang="en-US" sz="2400">
              <a:latin typeface="黑体-简" panose="02000000000000000000" charset="-122"/>
              <a:ea typeface="黑体-简" panose="02000000000000000000" charset="-122"/>
              <a:cs typeface="黑体-简" panose="02000000000000000000" charset="-122"/>
              <a:sym typeface="+mn-ea"/>
            </a:endParaRPr>
          </a:p>
          <a:p>
            <a:pPr fontAlgn="auto">
              <a:lnSpc>
                <a:spcPct val="150000"/>
              </a:lnSpc>
              <a:spcBef>
                <a:spcPts val="0"/>
              </a:spcBef>
              <a:spcAft>
                <a:spcPts val="0"/>
              </a:spcAft>
            </a:pPr>
            <a:r>
              <a:rPr lang="zh-CN" altLang="en-US" sz="2400">
                <a:latin typeface="黑体-简" panose="02000000000000000000" charset="-122"/>
                <a:ea typeface="黑体-简" panose="02000000000000000000" charset="-122"/>
                <a:cs typeface="黑体-简" panose="02000000000000000000" charset="-122"/>
                <a:sym typeface="+mn-ea"/>
              </a:rPr>
              <a:t>(3)三幅图共同体现了哪一时代发展趋势？</a:t>
            </a:r>
            <a:endParaRPr lang="zh-CN" altLang="en-US" sz="2400">
              <a:latin typeface="黑体-简" panose="02000000000000000000" charset="-122"/>
              <a:ea typeface="黑体-简" panose="02000000000000000000" charset="-122"/>
              <a:cs typeface="黑体-简" panose="02000000000000000000" charset="-122"/>
              <a:sym typeface="+mn-ea"/>
            </a:endParaRPr>
          </a:p>
          <a:p>
            <a:pPr fontAlgn="auto">
              <a:lnSpc>
                <a:spcPct val="150000"/>
              </a:lnSpc>
              <a:spcBef>
                <a:spcPts val="0"/>
              </a:spcBef>
              <a:spcAft>
                <a:spcPts val="0"/>
              </a:spcAft>
            </a:pPr>
            <a:r>
              <a:rPr lang="zh-CN" altLang="en-US" sz="2400">
                <a:solidFill>
                  <a:srgbClr val="FF0000"/>
                </a:solidFill>
                <a:latin typeface="黑体-简" panose="02000000000000000000" charset="-122"/>
                <a:ea typeface="黑体-简" panose="02000000000000000000" charset="-122"/>
                <a:cs typeface="黑体-简" panose="02000000000000000000" charset="-122"/>
                <a:sym typeface="+mn-ea"/>
              </a:rPr>
              <a:t>答：走向近代。</a:t>
            </a:r>
            <a:endParaRPr lang="zh-CN" altLang="en-US" sz="2400">
              <a:latin typeface="黑体-简" panose="02000000000000000000" charset="-122"/>
              <a:ea typeface="黑体-简" panose="02000000000000000000" charset="-122"/>
              <a:cs typeface="黑体-简"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linds(horizontal)">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078" y="887896"/>
            <a:ext cx="10787270" cy="3507740"/>
          </a:xfrm>
          <a:prstGeom prst="rect">
            <a:avLst/>
          </a:prstGeom>
          <a:noFill/>
        </p:spPr>
        <p:txBody>
          <a:bodyPr wrap="square" rtlCol="0">
            <a:spAutoFit/>
          </a:bodyPr>
          <a:lstStyle/>
          <a:p>
            <a:r>
              <a:rPr lang="zh-CN" altLang="en-US" sz="2400">
                <a:latin typeface="黑体-简" panose="02000000000000000000" charset="-122"/>
                <a:ea typeface="黑体-简" panose="02000000000000000000" charset="-122"/>
                <a:cs typeface="黑体-简" panose="02000000000000000000" charset="-122"/>
                <a:sym typeface="+mn-ea"/>
              </a:rPr>
              <a:t>【考点1】手工工场/租地农场</a:t>
            </a:r>
            <a:endParaRPr lang="zh-CN" altLang="en-US" sz="2400">
              <a:latin typeface="黑体-简" panose="02000000000000000000" charset="-122"/>
              <a:ea typeface="黑体-简" panose="02000000000000000000" charset="-122"/>
              <a:cs typeface="黑体-简" panose="02000000000000000000" charset="-122"/>
            </a:endParaRPr>
          </a:p>
          <a:p>
            <a:r>
              <a:rPr lang="zh-CN" altLang="en-US" sz="2400">
                <a:latin typeface="黑体-简" panose="02000000000000000000" charset="-122"/>
                <a:ea typeface="黑体-简" panose="02000000000000000000" charset="-122"/>
                <a:cs typeface="黑体-简" panose="02000000000000000000" charset="-122"/>
                <a:sym typeface="+mn-ea"/>
              </a:rPr>
              <a:t>1. “在租地农场，土地所有者出租土地，有的提供一部分经营资本；经济实力较强的实际经营者承租土地，提供种子、牲畜、农具和其余资本，使用少量雇佣工人来耕种土地。他们之间彼此签订契约，按规定的比例分配全部产品。”下列与这一经济现象中产生的三大阶级无关的是 （ </a:t>
            </a:r>
            <a:r>
              <a:rPr lang="zh-CN" altLang="en-US" sz="2400">
                <a:solidFill>
                  <a:srgbClr val="FF0000"/>
                </a:solidFill>
                <a:latin typeface="黑体-简" panose="02000000000000000000" charset="-122"/>
                <a:ea typeface="黑体-简" panose="02000000000000000000" charset="-122"/>
                <a:cs typeface="黑体-简" panose="02000000000000000000" charset="-122"/>
                <a:sym typeface="+mn-ea"/>
              </a:rPr>
              <a:t>  </a:t>
            </a:r>
            <a:r>
              <a:rPr lang="zh-CN" altLang="en-US" sz="2400">
                <a:latin typeface="黑体-简" panose="02000000000000000000" charset="-122"/>
                <a:ea typeface="黑体-简" panose="02000000000000000000" charset="-122"/>
                <a:cs typeface="黑体-简" panose="02000000000000000000" charset="-122"/>
                <a:sym typeface="+mn-ea"/>
              </a:rPr>
              <a:t>）</a:t>
            </a:r>
            <a:endParaRPr lang="zh-CN" altLang="en-US" sz="2400">
              <a:latin typeface="黑体-简" panose="02000000000000000000" charset="-122"/>
              <a:ea typeface="黑体-简" panose="02000000000000000000" charset="-122"/>
              <a:cs typeface="黑体-简" panose="02000000000000000000" charset="-122"/>
            </a:endParaRPr>
          </a:p>
          <a:p>
            <a:r>
              <a:rPr lang="zh-CN" altLang="en-US" sz="2400">
                <a:latin typeface="黑体-简" panose="02000000000000000000" charset="-122"/>
                <a:ea typeface="黑体-简" panose="02000000000000000000" charset="-122"/>
                <a:cs typeface="黑体-简" panose="02000000000000000000" charset="-122"/>
                <a:sym typeface="+mn-ea"/>
              </a:rPr>
              <a:t>A. 地主					B. 市民阶级		</a:t>
            </a:r>
            <a:endParaRPr lang="zh-CN" altLang="en-US" sz="2400">
              <a:latin typeface="黑体-简" panose="02000000000000000000" charset="-122"/>
              <a:ea typeface="黑体-简" panose="02000000000000000000" charset="-122"/>
              <a:cs typeface="黑体-简" panose="02000000000000000000" charset="-122"/>
            </a:endParaRPr>
          </a:p>
          <a:p>
            <a:r>
              <a:rPr lang="zh-CN" altLang="en-US" sz="2400">
                <a:latin typeface="黑体-简" panose="02000000000000000000" charset="-122"/>
                <a:ea typeface="黑体-简" panose="02000000000000000000" charset="-122"/>
                <a:cs typeface="黑体-简" panose="02000000000000000000" charset="-122"/>
                <a:sym typeface="+mn-ea"/>
              </a:rPr>
              <a:t>C. 租地农场主				D. 农业工人</a:t>
            </a:r>
            <a:endParaRPr lang="zh-CN" altLang="en-US" sz="2400">
              <a:latin typeface="黑体-简" panose="02000000000000000000" charset="-122"/>
              <a:ea typeface="黑体-简" panose="02000000000000000000" charset="-122"/>
              <a:cs typeface="黑体-简" panose="02000000000000000000" charset="-122"/>
            </a:endParaRPr>
          </a:p>
          <a:p>
            <a:endParaRPr lang="en-US" altLang="zh-CN" sz="1800" dirty="0" smtClean="0">
              <a:solidFill>
                <a:srgbClr val="000000"/>
              </a:solidFill>
              <a:latin typeface="黑体-简" panose="02000000000000000000" charset="-122"/>
              <a:ea typeface="黑体-简" panose="02000000000000000000" charset="-122"/>
              <a:cs typeface="黑体-简" panose="02000000000000000000" charset="-122"/>
            </a:endParaRPr>
          </a:p>
          <a:p>
            <a:endParaRPr lang="en-US" altLang="zh-CN" dirty="0" smtClean="0">
              <a:latin typeface="黑体-简" panose="02000000000000000000" charset="-122"/>
              <a:ea typeface="黑体-简" panose="02000000000000000000" charset="-122"/>
              <a:cs typeface="黑体-简" panose="02000000000000000000" charset="-122"/>
            </a:endParaRPr>
          </a:p>
          <a:p>
            <a:endParaRPr lang="zh-CN" altLang="en-US" dirty="0">
              <a:latin typeface="黑体-简" panose="02000000000000000000" charset="-122"/>
              <a:ea typeface="黑体-简" panose="02000000000000000000" charset="-122"/>
              <a:cs typeface="黑体-简" panose="02000000000000000000" charset="-122"/>
            </a:endParaRPr>
          </a:p>
        </p:txBody>
      </p:sp>
      <p:sp>
        <p:nvSpPr>
          <p:cNvPr id="4" name="矩形 3"/>
          <p:cNvSpPr/>
          <p:nvPr/>
        </p:nvSpPr>
        <p:spPr>
          <a:xfrm>
            <a:off x="629476" y="4004454"/>
            <a:ext cx="10482471" cy="1938020"/>
          </a:xfrm>
          <a:prstGeom prst="rect">
            <a:avLst/>
          </a:prstGeom>
          <a:ln w="19050">
            <a:solidFill>
              <a:srgbClr val="FF0000"/>
            </a:solidFill>
            <a:prstDash val="sysDash"/>
          </a:ln>
        </p:spPr>
        <p:txBody>
          <a:bodyPr wrap="square">
            <a:spAutoFit/>
          </a:bodyPr>
          <a:lstStyle/>
          <a:p>
            <a:r>
              <a:rPr lang="en-US" altLang="zh-CN" sz="2400" dirty="0" smtClean="0">
                <a:latin typeface="黑体-简" panose="02000000000000000000" charset="-122"/>
                <a:ea typeface="黑体-简" panose="02000000000000000000" charset="-122"/>
                <a:cs typeface="黑体-简" panose="02000000000000000000" charset="-122"/>
              </a:rPr>
              <a:t>【</a:t>
            </a:r>
            <a:r>
              <a:rPr lang="zh-CN" altLang="en-US" sz="2400" dirty="0" smtClean="0">
                <a:latin typeface="黑体-简" panose="02000000000000000000" charset="-122"/>
                <a:ea typeface="黑体-简" panose="02000000000000000000" charset="-122"/>
                <a:cs typeface="黑体-简" panose="02000000000000000000" charset="-122"/>
              </a:rPr>
              <a:t>解题思路</a:t>
            </a:r>
            <a:r>
              <a:rPr lang="en-US" altLang="zh-CN" sz="2400" dirty="0" smtClean="0">
                <a:latin typeface="黑体-简" panose="02000000000000000000" charset="-122"/>
                <a:ea typeface="黑体-简" panose="02000000000000000000" charset="-122"/>
                <a:cs typeface="黑体-简" panose="02000000000000000000" charset="-122"/>
              </a:rPr>
              <a:t>】</a:t>
            </a:r>
            <a:r>
              <a:rPr lang="zh-CN" altLang="en-US" sz="2400" dirty="0" smtClean="0">
                <a:latin typeface="黑体-简" panose="02000000000000000000" charset="-122"/>
                <a:ea typeface="黑体-简" panose="02000000000000000000" charset="-122"/>
                <a:cs typeface="黑体-简" panose="02000000000000000000" charset="-122"/>
              </a:rPr>
              <a:t>：</a:t>
            </a:r>
            <a:r>
              <a:rPr lang="zh-CN" altLang="en-US" sz="2400">
                <a:latin typeface="黑体-简" panose="02000000000000000000" charset="-122"/>
                <a:ea typeface="黑体-简" panose="02000000000000000000" charset="-122"/>
                <a:cs typeface="黑体-简" panose="02000000000000000000" charset="-122"/>
                <a:sym typeface="+mn-ea"/>
              </a:rPr>
              <a:t>题干关键词是“租地农场”。</a:t>
            </a:r>
            <a:endParaRPr lang="zh-CN" altLang="en-US" sz="2400">
              <a:latin typeface="黑体-简" panose="02000000000000000000" charset="-122"/>
              <a:ea typeface="黑体-简" panose="02000000000000000000" charset="-122"/>
              <a:cs typeface="黑体-简" panose="02000000000000000000" charset="-122"/>
            </a:endParaRPr>
          </a:p>
          <a:p>
            <a:r>
              <a:rPr lang="zh-CN" altLang="en-US" sz="2400">
                <a:latin typeface="黑体-简" panose="02000000000000000000" charset="-122"/>
                <a:ea typeface="黑体-简" panose="02000000000000000000" charset="-122"/>
                <a:cs typeface="黑体-简" panose="02000000000000000000" charset="-122"/>
                <a:sym typeface="+mn-ea"/>
              </a:rPr>
              <a:t>A项，地主即“</a:t>
            </a:r>
            <a:r>
              <a:rPr lang="zh-CN" altLang="en-US" sz="2400" u="sng">
                <a:latin typeface="黑体-简" panose="02000000000000000000" charset="-122"/>
                <a:ea typeface="黑体-简" panose="02000000000000000000" charset="-122"/>
                <a:cs typeface="黑体-简" panose="02000000000000000000" charset="-122"/>
                <a:sym typeface="+mn-ea"/>
              </a:rPr>
              <a:t>                         </a:t>
            </a:r>
            <a:r>
              <a:rPr lang="zh-CN" altLang="en-US" sz="2400">
                <a:latin typeface="黑体-简" panose="02000000000000000000" charset="-122"/>
                <a:ea typeface="黑体-简" panose="02000000000000000000" charset="-122"/>
                <a:cs typeface="黑体-简" panose="02000000000000000000" charset="-122"/>
                <a:sym typeface="+mn-ea"/>
              </a:rPr>
              <a:t>”。</a:t>
            </a:r>
            <a:endParaRPr lang="zh-CN" altLang="en-US" sz="2400">
              <a:latin typeface="黑体-简" panose="02000000000000000000" charset="-122"/>
              <a:ea typeface="黑体-简" panose="02000000000000000000" charset="-122"/>
              <a:cs typeface="黑体-简" panose="02000000000000000000" charset="-122"/>
            </a:endParaRPr>
          </a:p>
          <a:p>
            <a:r>
              <a:rPr lang="zh-CN" altLang="en-US" sz="2400">
                <a:latin typeface="黑体-简" panose="02000000000000000000" charset="-122"/>
                <a:ea typeface="黑体-简" panose="02000000000000000000" charset="-122"/>
                <a:cs typeface="黑体-简" panose="02000000000000000000" charset="-122"/>
                <a:sym typeface="+mn-ea"/>
              </a:rPr>
              <a:t>B项，市民阶级是城市居民，与题干无关。</a:t>
            </a:r>
            <a:endParaRPr lang="zh-CN" altLang="en-US" sz="2400">
              <a:latin typeface="黑体-简" panose="02000000000000000000" charset="-122"/>
              <a:ea typeface="黑体-简" panose="02000000000000000000" charset="-122"/>
              <a:cs typeface="黑体-简" panose="02000000000000000000" charset="-122"/>
            </a:endParaRPr>
          </a:p>
          <a:p>
            <a:r>
              <a:rPr lang="zh-CN" altLang="en-US" sz="2400">
                <a:latin typeface="黑体-简" panose="02000000000000000000" charset="-122"/>
                <a:ea typeface="黑体-简" panose="02000000000000000000" charset="-122"/>
                <a:cs typeface="黑体-简" panose="02000000000000000000" charset="-122"/>
                <a:sym typeface="+mn-ea"/>
              </a:rPr>
              <a:t>C项，租地农场主即“经济实力较强的实际经营者”。</a:t>
            </a:r>
            <a:endParaRPr lang="zh-CN" altLang="en-US" sz="2400">
              <a:latin typeface="黑体-简" panose="02000000000000000000" charset="-122"/>
              <a:ea typeface="黑体-简" panose="02000000000000000000" charset="-122"/>
              <a:cs typeface="黑体-简" panose="02000000000000000000" charset="-122"/>
            </a:endParaRPr>
          </a:p>
          <a:p>
            <a:r>
              <a:rPr lang="zh-CN" altLang="en-US" sz="2400">
                <a:latin typeface="黑体-简" panose="02000000000000000000" charset="-122"/>
                <a:ea typeface="黑体-简" panose="02000000000000000000" charset="-122"/>
                <a:cs typeface="黑体-简" panose="02000000000000000000" charset="-122"/>
                <a:sym typeface="+mn-ea"/>
              </a:rPr>
              <a:t>D项，农业工人即“</a:t>
            </a:r>
            <a:r>
              <a:rPr lang="zh-CN" altLang="en-US" sz="2400" u="sng">
                <a:latin typeface="黑体-简" panose="02000000000000000000" charset="-122"/>
                <a:ea typeface="黑体-简" panose="02000000000000000000" charset="-122"/>
                <a:cs typeface="黑体-简" panose="02000000000000000000" charset="-122"/>
                <a:sym typeface="+mn-ea"/>
              </a:rPr>
              <a:t>                   </a:t>
            </a:r>
            <a:r>
              <a:rPr lang="zh-CN" altLang="en-US" sz="2400">
                <a:latin typeface="黑体-简" panose="02000000000000000000" charset="-122"/>
                <a:ea typeface="黑体-简" panose="02000000000000000000" charset="-122"/>
                <a:cs typeface="黑体-简" panose="02000000000000000000" charset="-122"/>
                <a:sym typeface="+mn-ea"/>
              </a:rPr>
              <a:t>”。</a:t>
            </a:r>
            <a:endParaRPr lang="en-US" altLang="zh-CN" sz="2400" dirty="0" smtClean="0">
              <a:solidFill>
                <a:srgbClr val="000000"/>
              </a:solidFill>
              <a:latin typeface="黑体-简" panose="02000000000000000000" charset="-122"/>
              <a:ea typeface="黑体-简" panose="02000000000000000000" charset="-122"/>
              <a:cs typeface="黑体-简" panose="02000000000000000000" charset="-122"/>
            </a:endParaRPr>
          </a:p>
        </p:txBody>
      </p:sp>
      <p:sp>
        <p:nvSpPr>
          <p:cNvPr id="5" name="文本框 4"/>
          <p:cNvSpPr txBox="1"/>
          <p:nvPr/>
        </p:nvSpPr>
        <p:spPr>
          <a:xfrm>
            <a:off x="2738755" y="4321810"/>
            <a:ext cx="2010410" cy="460375"/>
          </a:xfrm>
          <a:prstGeom prst="rect">
            <a:avLst/>
          </a:prstGeom>
          <a:noFill/>
        </p:spPr>
        <p:txBody>
          <a:bodyPr wrap="square" rtlCol="0">
            <a:spAutoFit/>
          </a:bodyPr>
          <a:p>
            <a:r>
              <a:rPr lang="zh-CN" altLang="en-US" sz="2400">
                <a:solidFill>
                  <a:srgbClr val="FF0000"/>
                </a:solidFill>
                <a:latin typeface="黑体-简" panose="02000000000000000000" charset="-122"/>
                <a:ea typeface="黑体-简" panose="02000000000000000000" charset="-122"/>
              </a:rPr>
              <a:t>土地所有者</a:t>
            </a:r>
            <a:endParaRPr lang="zh-CN" altLang="en-US" sz="2400">
              <a:solidFill>
                <a:srgbClr val="FF0000"/>
              </a:solidFill>
              <a:latin typeface="黑体-简" panose="02000000000000000000" charset="-122"/>
              <a:ea typeface="黑体-简" panose="02000000000000000000" charset="-122"/>
            </a:endParaRPr>
          </a:p>
        </p:txBody>
      </p:sp>
      <p:sp>
        <p:nvSpPr>
          <p:cNvPr id="7" name="文本框 6"/>
          <p:cNvSpPr txBox="1"/>
          <p:nvPr/>
        </p:nvSpPr>
        <p:spPr>
          <a:xfrm>
            <a:off x="3467100" y="5481955"/>
            <a:ext cx="1538605" cy="460375"/>
          </a:xfrm>
          <a:prstGeom prst="rect">
            <a:avLst/>
          </a:prstGeom>
          <a:noFill/>
        </p:spPr>
        <p:txBody>
          <a:bodyPr wrap="square" rtlCol="0">
            <a:spAutoFit/>
          </a:bodyPr>
          <a:p>
            <a:r>
              <a:rPr lang="zh-CN" altLang="en-US" sz="2400">
                <a:solidFill>
                  <a:srgbClr val="FF0000"/>
                </a:solidFill>
                <a:latin typeface="黑体-简" panose="02000000000000000000" charset="-122"/>
                <a:ea typeface="黑体-简" panose="02000000000000000000" charset="-122"/>
              </a:rPr>
              <a:t>雇佣工人</a:t>
            </a:r>
            <a:endParaRPr lang="zh-CN" altLang="en-US" sz="2400">
              <a:solidFill>
                <a:srgbClr val="FF0000"/>
              </a:solidFill>
              <a:latin typeface="黑体-简" panose="02000000000000000000" charset="-122"/>
              <a:ea typeface="黑体-简" panose="02000000000000000000" charset="-122"/>
            </a:endParaRPr>
          </a:p>
        </p:txBody>
      </p:sp>
      <p:sp>
        <p:nvSpPr>
          <p:cNvPr id="2" name="文本框 1"/>
          <p:cNvSpPr txBox="1"/>
          <p:nvPr/>
        </p:nvSpPr>
        <p:spPr>
          <a:xfrm>
            <a:off x="7446010" y="2380615"/>
            <a:ext cx="474980" cy="521970"/>
          </a:xfrm>
          <a:prstGeom prst="rect">
            <a:avLst/>
          </a:prstGeom>
          <a:noFill/>
        </p:spPr>
        <p:txBody>
          <a:bodyPr wrap="none" rtlCol="0">
            <a:spAutoFit/>
          </a:bodyPr>
          <a:p>
            <a:pPr algn="l"/>
            <a:r>
              <a:rPr lang="zh-CN" altLang="en-US">
                <a:solidFill>
                  <a:srgbClr val="FF0000"/>
                </a:solidFill>
                <a:latin typeface="黑体-简" panose="02000000000000000000" charset="-122"/>
                <a:ea typeface="黑体-简" panose="02000000000000000000" charset="-122"/>
                <a:cs typeface="黑体-简" panose="02000000000000000000" charset="-122"/>
                <a:sym typeface="+mn-ea"/>
              </a:rPr>
              <a:t> </a:t>
            </a:r>
            <a:r>
              <a:rPr lang="zh-CN" altLang="en-US" sz="2800">
                <a:solidFill>
                  <a:srgbClr val="FF0000"/>
                </a:solidFill>
                <a:latin typeface="黑体-简" panose="02000000000000000000" charset="-122"/>
                <a:ea typeface="黑体-简" panose="02000000000000000000" charset="-122"/>
                <a:cs typeface="黑体-简" panose="02000000000000000000" charset="-122"/>
                <a:sym typeface="+mn-ea"/>
              </a:rPr>
              <a:t>B</a:t>
            </a:r>
            <a:endParaRPr lang="zh-CN" altLang="en-US" sz="280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6885" y="887730"/>
            <a:ext cx="11484610" cy="3448685"/>
          </a:xfrm>
          <a:prstGeom prst="rect">
            <a:avLst/>
          </a:prstGeom>
          <a:noFill/>
        </p:spPr>
        <p:txBody>
          <a:bodyPr wrap="square" rtlCol="0">
            <a:spAutoFit/>
          </a:bodyPr>
          <a:lstStyle/>
          <a:p>
            <a:pPr>
              <a:lnSpc>
                <a:spcPct val="130000"/>
              </a:lnSpc>
            </a:pPr>
            <a:r>
              <a:rPr lang="zh-CN" altLang="en-US" sz="2400">
                <a:latin typeface="黑体-简" panose="02000000000000000000" charset="-122"/>
                <a:ea typeface="黑体-简" panose="02000000000000000000" charset="-122"/>
                <a:cs typeface="黑体-简" panose="02000000000000000000" charset="-122"/>
                <a:sym typeface="+mn-ea"/>
              </a:rPr>
              <a:t>【考点</a:t>
            </a:r>
            <a:r>
              <a:rPr lang="en-US" altLang="zh-CN" sz="2400">
                <a:latin typeface="黑体-简" panose="02000000000000000000" charset="-122"/>
                <a:ea typeface="黑体-简" panose="02000000000000000000" charset="-122"/>
                <a:cs typeface="黑体-简" panose="02000000000000000000" charset="-122"/>
                <a:sym typeface="+mn-ea"/>
              </a:rPr>
              <a:t>2</a:t>
            </a:r>
            <a:r>
              <a:rPr lang="zh-CN" altLang="en-US" sz="2400">
                <a:latin typeface="黑体-简" panose="02000000000000000000" charset="-122"/>
                <a:ea typeface="黑体-简" panose="02000000000000000000" charset="-122"/>
                <a:cs typeface="黑体-简" panose="02000000000000000000" charset="-122"/>
                <a:sym typeface="+mn-ea"/>
              </a:rPr>
              <a:t>】新航路的开辟</a:t>
            </a:r>
            <a:endParaRPr lang="zh-CN" altLang="en-US" sz="2400">
              <a:latin typeface="黑体-简" panose="02000000000000000000" charset="-122"/>
              <a:ea typeface="黑体-简" panose="02000000000000000000" charset="-122"/>
              <a:cs typeface="黑体-简" panose="02000000000000000000" charset="-122"/>
            </a:endParaRPr>
          </a:p>
          <a:p>
            <a:pPr>
              <a:lnSpc>
                <a:spcPct val="130000"/>
              </a:lnSpc>
            </a:pPr>
            <a:r>
              <a:rPr lang="en-US" altLang="zh-CN" sz="2400">
                <a:latin typeface="黑体-简" panose="02000000000000000000" charset="-122"/>
                <a:ea typeface="黑体-简" panose="02000000000000000000" charset="-122"/>
                <a:cs typeface="黑体-简" panose="02000000000000000000" charset="-122"/>
                <a:sym typeface="+mn-ea"/>
              </a:rPr>
              <a:t>2</a:t>
            </a:r>
            <a:r>
              <a:rPr lang="zh-CN" altLang="en-US" sz="2400">
                <a:latin typeface="黑体-简" panose="02000000000000000000" charset="-122"/>
                <a:ea typeface="黑体-简" panose="02000000000000000000" charset="-122"/>
                <a:cs typeface="黑体-简" panose="02000000000000000000" charset="-122"/>
                <a:sym typeface="+mn-ea"/>
              </a:rPr>
              <a:t>. 有学者认为，明末以来，美洲的豆类、番茄、玉米、甘薯、辣椒、花生等作物向中国、东南亚的广大地区传播，以其丰厚的产出和充足的营养支撑着众多的人口，打破了传统的粮食结构。他把这些现象称为“餐桌革命”。“餐桌革命”出现的主要原因是 （   ）</a:t>
            </a:r>
            <a:endParaRPr lang="zh-CN" altLang="en-US" sz="2400">
              <a:latin typeface="黑体-简" panose="02000000000000000000" charset="-122"/>
              <a:ea typeface="黑体-简" panose="02000000000000000000" charset="-122"/>
              <a:cs typeface="黑体-简" panose="02000000000000000000" charset="-122"/>
            </a:endParaRPr>
          </a:p>
          <a:p>
            <a:pPr>
              <a:lnSpc>
                <a:spcPct val="130000"/>
              </a:lnSpc>
            </a:pPr>
            <a:r>
              <a:rPr lang="zh-CN" altLang="en-US" sz="2400">
                <a:latin typeface="黑体-简" panose="02000000000000000000" charset="-122"/>
                <a:ea typeface="黑体-简" panose="02000000000000000000" charset="-122"/>
                <a:cs typeface="黑体-简" panose="02000000000000000000" charset="-122"/>
                <a:sym typeface="+mn-ea"/>
              </a:rPr>
              <a:t>A. 新航路的开辟   		B. 工业革命的开展</a:t>
            </a:r>
            <a:endParaRPr lang="zh-CN" altLang="en-US" sz="2400">
              <a:latin typeface="黑体-简" panose="02000000000000000000" charset="-122"/>
              <a:ea typeface="黑体-简" panose="02000000000000000000" charset="-122"/>
              <a:cs typeface="黑体-简" panose="02000000000000000000" charset="-122"/>
            </a:endParaRPr>
          </a:p>
          <a:p>
            <a:pPr>
              <a:lnSpc>
                <a:spcPct val="130000"/>
              </a:lnSpc>
            </a:pPr>
            <a:r>
              <a:rPr lang="zh-CN" altLang="en-US" sz="2400">
                <a:latin typeface="黑体-简" panose="02000000000000000000" charset="-122"/>
                <a:ea typeface="黑体-简" panose="02000000000000000000" charset="-122"/>
                <a:cs typeface="黑体-简" panose="02000000000000000000" charset="-122"/>
                <a:sym typeface="+mn-ea"/>
              </a:rPr>
              <a:t>C. 文艺复兴的影响  	      D. 亚洲人口的膨胀</a:t>
            </a:r>
            <a:endParaRPr lang="zh-CN" altLang="en-US" dirty="0">
              <a:latin typeface="黑体-简" panose="02000000000000000000" charset="-122"/>
              <a:ea typeface="黑体-简" panose="02000000000000000000" charset="-122"/>
              <a:cs typeface="黑体-简" panose="02000000000000000000" charset="-122"/>
            </a:endParaRPr>
          </a:p>
        </p:txBody>
      </p:sp>
      <p:sp>
        <p:nvSpPr>
          <p:cNvPr id="4" name="矩形 3"/>
          <p:cNvSpPr/>
          <p:nvPr/>
        </p:nvSpPr>
        <p:spPr>
          <a:xfrm>
            <a:off x="476885" y="4815205"/>
            <a:ext cx="11484610" cy="1641475"/>
          </a:xfrm>
          <a:prstGeom prst="rect">
            <a:avLst/>
          </a:prstGeom>
          <a:ln w="19050">
            <a:solidFill>
              <a:srgbClr val="FF0000"/>
            </a:solidFill>
            <a:prstDash val="sysDash"/>
          </a:ln>
        </p:spPr>
        <p:txBody>
          <a:bodyPr wrap="square">
            <a:spAutoFit/>
          </a:bodyPr>
          <a:lstStyle/>
          <a:p>
            <a:pPr>
              <a:lnSpc>
                <a:spcPct val="140000"/>
              </a:lnSpc>
            </a:pPr>
            <a:r>
              <a:rPr lang="en-US" altLang="zh-CN" sz="2400" dirty="0" smtClean="0">
                <a:latin typeface="黑体-简" panose="02000000000000000000" charset="-122"/>
                <a:ea typeface="黑体-简" panose="02000000000000000000" charset="-122"/>
                <a:cs typeface="黑体-简" panose="02000000000000000000" charset="-122"/>
              </a:rPr>
              <a:t>【</a:t>
            </a:r>
            <a:r>
              <a:rPr lang="zh-CN" altLang="en-US" sz="2400" dirty="0" smtClean="0">
                <a:latin typeface="黑体-简" panose="02000000000000000000" charset="-122"/>
                <a:ea typeface="黑体-简" panose="02000000000000000000" charset="-122"/>
                <a:cs typeface="黑体-简" panose="02000000000000000000" charset="-122"/>
              </a:rPr>
              <a:t>解题思路</a:t>
            </a:r>
            <a:r>
              <a:rPr lang="en-US" altLang="zh-CN" sz="2400" dirty="0" smtClean="0">
                <a:latin typeface="黑体-简" panose="02000000000000000000" charset="-122"/>
                <a:ea typeface="黑体-简" panose="02000000000000000000" charset="-122"/>
                <a:cs typeface="黑体-简" panose="02000000000000000000" charset="-122"/>
              </a:rPr>
              <a:t>】</a:t>
            </a:r>
            <a:r>
              <a:rPr lang="zh-CN" altLang="en-US" sz="2400" dirty="0" smtClean="0">
                <a:latin typeface="黑体-简" panose="02000000000000000000" charset="-122"/>
                <a:ea typeface="黑体-简" panose="02000000000000000000" charset="-122"/>
                <a:cs typeface="黑体-简" panose="02000000000000000000" charset="-122"/>
              </a:rPr>
              <a:t>：</a:t>
            </a:r>
            <a:r>
              <a:rPr lang="zh-CN" altLang="en-US" sz="2400" dirty="0">
                <a:latin typeface="黑体-简" panose="02000000000000000000" charset="-122"/>
                <a:ea typeface="黑体-简" panose="02000000000000000000" charset="-122"/>
                <a:cs typeface="黑体-简" panose="02000000000000000000" charset="-122"/>
                <a:sym typeface="+mn-ea"/>
              </a:rPr>
              <a:t>第一步：明确时空，“</a:t>
            </a:r>
            <a:r>
              <a:rPr lang="zh-CN" altLang="en-US" sz="2400" u="sng" dirty="0">
                <a:latin typeface="黑体-简" panose="02000000000000000000" charset="-122"/>
                <a:ea typeface="黑体-简" panose="02000000000000000000" charset="-122"/>
                <a:cs typeface="黑体-简" panose="02000000000000000000" charset="-122"/>
                <a:sym typeface="+mn-ea"/>
              </a:rPr>
              <a:t>          </a:t>
            </a:r>
            <a:r>
              <a:rPr lang="zh-CN" altLang="en-US" sz="2400" dirty="0">
                <a:latin typeface="黑体-简" panose="02000000000000000000" charset="-122"/>
                <a:ea typeface="黑体-简" panose="02000000000000000000" charset="-122"/>
                <a:cs typeface="黑体-简" panose="02000000000000000000" charset="-122"/>
                <a:sym typeface="+mn-ea"/>
              </a:rPr>
              <a:t>以来”“美洲向</a:t>
            </a:r>
            <a:r>
              <a:rPr lang="zh-CN" altLang="en-US" sz="2400" u="sng" dirty="0">
                <a:latin typeface="黑体-简" panose="02000000000000000000" charset="-122"/>
                <a:ea typeface="黑体-简" panose="02000000000000000000" charset="-122"/>
                <a:cs typeface="黑体-简" panose="02000000000000000000" charset="-122"/>
                <a:sym typeface="+mn-ea"/>
              </a:rPr>
              <a:t>           </a:t>
            </a:r>
            <a:r>
              <a:rPr lang="zh-CN" altLang="en-US" sz="2400" dirty="0">
                <a:latin typeface="黑体-简" panose="02000000000000000000" charset="-122"/>
                <a:ea typeface="黑体-简" panose="02000000000000000000" charset="-122"/>
                <a:cs typeface="黑体-简" panose="02000000000000000000" charset="-122"/>
                <a:sym typeface="+mn-ea"/>
              </a:rPr>
              <a:t>、东南亚的广大地区传播”。第二步：B工业革命、D亚洲人口膨胀，不符合明末时间；C文艺复兴与作物传播无关</a:t>
            </a:r>
            <a:r>
              <a:rPr lang="zh-CN" altLang="en-US" sz="2000" dirty="0">
                <a:latin typeface="黑体-简" panose="02000000000000000000" charset="-122"/>
                <a:ea typeface="黑体-简" panose="02000000000000000000" charset="-122"/>
                <a:cs typeface="黑体-简" panose="02000000000000000000" charset="-122"/>
                <a:sym typeface="+mn-ea"/>
              </a:rPr>
              <a:t>。</a:t>
            </a:r>
            <a:endParaRPr lang="en-US" altLang="zh-CN" sz="2000" dirty="0" smtClean="0">
              <a:solidFill>
                <a:srgbClr val="000000"/>
              </a:solidFill>
              <a:latin typeface="黑体-简" panose="02000000000000000000" charset="-122"/>
              <a:ea typeface="黑体-简" panose="02000000000000000000" charset="-122"/>
              <a:cs typeface="黑体-简" panose="02000000000000000000" charset="-122"/>
            </a:endParaRPr>
          </a:p>
        </p:txBody>
      </p:sp>
      <p:sp>
        <p:nvSpPr>
          <p:cNvPr id="5" name="文本框 4"/>
          <p:cNvSpPr txBox="1"/>
          <p:nvPr/>
        </p:nvSpPr>
        <p:spPr>
          <a:xfrm>
            <a:off x="5739765" y="4881880"/>
            <a:ext cx="904240" cy="460375"/>
          </a:xfrm>
          <a:prstGeom prst="rect">
            <a:avLst/>
          </a:prstGeom>
          <a:noFill/>
        </p:spPr>
        <p:txBody>
          <a:bodyPr wrap="square" rtlCol="0">
            <a:spAutoFit/>
          </a:bodyPr>
          <a:p>
            <a:r>
              <a:rPr lang="zh-CN" altLang="en-US" sz="2400">
                <a:solidFill>
                  <a:srgbClr val="FF0000"/>
                </a:solidFill>
                <a:latin typeface="黑体-简" panose="02000000000000000000" charset="-122"/>
                <a:ea typeface="黑体-简" panose="02000000000000000000" charset="-122"/>
              </a:rPr>
              <a:t>明末</a:t>
            </a:r>
            <a:endParaRPr lang="zh-CN" altLang="en-US" sz="2400">
              <a:solidFill>
                <a:srgbClr val="FF0000"/>
              </a:solidFill>
              <a:latin typeface="黑体-简" panose="02000000000000000000" charset="-122"/>
              <a:ea typeface="黑体-简" panose="02000000000000000000" charset="-122"/>
            </a:endParaRPr>
          </a:p>
        </p:txBody>
      </p:sp>
      <p:sp>
        <p:nvSpPr>
          <p:cNvPr id="7" name="文本框 6"/>
          <p:cNvSpPr txBox="1"/>
          <p:nvPr/>
        </p:nvSpPr>
        <p:spPr>
          <a:xfrm>
            <a:off x="9759315" y="4881880"/>
            <a:ext cx="803275" cy="460375"/>
          </a:xfrm>
          <a:prstGeom prst="rect">
            <a:avLst/>
          </a:prstGeom>
          <a:noFill/>
        </p:spPr>
        <p:txBody>
          <a:bodyPr wrap="square" rtlCol="0">
            <a:spAutoFit/>
          </a:bodyPr>
          <a:p>
            <a:r>
              <a:rPr lang="zh-CN" altLang="en-US" sz="2400">
                <a:solidFill>
                  <a:srgbClr val="FF0000"/>
                </a:solidFill>
                <a:latin typeface="黑体-简" panose="02000000000000000000" charset="-122"/>
                <a:ea typeface="黑体-简" panose="02000000000000000000" charset="-122"/>
              </a:rPr>
              <a:t>中国</a:t>
            </a:r>
            <a:endParaRPr lang="zh-CN" altLang="en-US" sz="2400">
              <a:solidFill>
                <a:srgbClr val="FF0000"/>
              </a:solidFill>
              <a:latin typeface="黑体-简" panose="02000000000000000000" charset="-122"/>
              <a:ea typeface="黑体-简" panose="02000000000000000000" charset="-122"/>
            </a:endParaRPr>
          </a:p>
        </p:txBody>
      </p:sp>
      <p:sp>
        <p:nvSpPr>
          <p:cNvPr id="2" name="文本框 1"/>
          <p:cNvSpPr txBox="1"/>
          <p:nvPr/>
        </p:nvSpPr>
        <p:spPr>
          <a:xfrm>
            <a:off x="1576705" y="2873375"/>
            <a:ext cx="487680" cy="460375"/>
          </a:xfrm>
          <a:prstGeom prst="rect">
            <a:avLst/>
          </a:prstGeom>
          <a:noFill/>
        </p:spPr>
        <p:txBody>
          <a:bodyPr wrap="none" rtlCol="0">
            <a:spAutoFit/>
          </a:bodyPr>
          <a:p>
            <a:pPr algn="l"/>
            <a:r>
              <a:rPr lang="zh-CN" altLang="en-US" sz="2400">
                <a:solidFill>
                  <a:srgbClr val="FF0000"/>
                </a:solidFill>
                <a:latin typeface="黑体-简" panose="02000000000000000000" charset="-122"/>
                <a:ea typeface="黑体-简" panose="02000000000000000000" charset="-122"/>
                <a:cs typeface="黑体-简" panose="02000000000000000000" charset="-122"/>
                <a:sym typeface="+mn-ea"/>
              </a:rPr>
              <a:t>Ａ</a:t>
            </a:r>
            <a:endParaRPr lang="zh-CN" altLang="en-US" sz="2400">
              <a:solidFill>
                <a:srgbClr val="FF0000"/>
              </a:solidFill>
              <a:latin typeface="黑体-简" panose="02000000000000000000" charset="-122"/>
              <a:ea typeface="黑体-简" panose="02000000000000000000" charset="-122"/>
              <a:cs typeface="黑体-简" panose="02000000000000000000"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图片 7169" descr="思维导图·体系构建"/>
          <p:cNvPicPr>
            <a:picLocks noChangeAspect="1"/>
          </p:cNvPicPr>
          <p:nvPr/>
        </p:nvPicPr>
        <p:blipFill>
          <a:blip r:embed="rId1"/>
          <a:stretch>
            <a:fillRect/>
          </a:stretch>
        </p:blipFill>
        <p:spPr>
          <a:xfrm>
            <a:off x="3399155" y="238125"/>
            <a:ext cx="5394325" cy="554038"/>
          </a:xfrm>
          <a:prstGeom prst="rect">
            <a:avLst/>
          </a:prstGeom>
          <a:noFill/>
          <a:ln w="9525">
            <a:noFill/>
          </a:ln>
        </p:spPr>
      </p:pic>
      <p:pic>
        <p:nvPicPr>
          <p:cNvPr id="6146" name="20flsr569.jpg" descr="说明: id:2147501380;FounderCES"/>
          <p:cNvPicPr>
            <a:picLocks noChangeAspect="1"/>
          </p:cNvPicPr>
          <p:nvPr/>
        </p:nvPicPr>
        <p:blipFill>
          <a:blip r:embed="rId2"/>
          <a:stretch>
            <a:fillRect/>
          </a:stretch>
        </p:blipFill>
        <p:spPr>
          <a:xfrm>
            <a:off x="354330" y="1020445"/>
            <a:ext cx="11490960" cy="565848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777875"/>
            <a:ext cx="10800080" cy="2676525"/>
          </a:xfrm>
          <a:prstGeom prst="rect">
            <a:avLst/>
          </a:prstGeom>
          <a:noFill/>
        </p:spPr>
        <p:txBody>
          <a:bodyPr wrap="square" rtlCol="0" anchor="t">
            <a:spAutoFit/>
          </a:bodyPr>
          <a:p>
            <a:r>
              <a:rPr lang="zh-CN" altLang="en-US" sz="2800">
                <a:latin typeface="黑体-简" panose="02000000000000000000" charset="-122"/>
                <a:ea typeface="黑体-简" panose="02000000000000000000" charset="-122"/>
                <a:cs typeface="黑体-简" panose="02000000000000000000" charset="-122"/>
                <a:sym typeface="+mn-ea"/>
              </a:rPr>
              <a:t>３、（2017·山西）对比同类历史事件是历史学习的重要方法之一。下列关于文艺复兴和新文化运动相同点的叙述，不正确的是 （ </a:t>
            </a:r>
            <a:r>
              <a:rPr lang="zh-CN" altLang="en-US" sz="2800">
                <a:solidFill>
                  <a:srgbClr val="FF0000"/>
                </a:solidFill>
                <a:latin typeface="黑体-简" panose="02000000000000000000" charset="-122"/>
                <a:ea typeface="黑体-简" panose="02000000000000000000" charset="-122"/>
                <a:cs typeface="黑体-简" panose="02000000000000000000" charset="-122"/>
                <a:sym typeface="+mn-ea"/>
              </a:rPr>
              <a:t> </a:t>
            </a:r>
            <a:r>
              <a:rPr lang="zh-CN" altLang="en-US" sz="2800">
                <a:latin typeface="黑体-简" panose="02000000000000000000" charset="-122"/>
                <a:ea typeface="黑体-简" panose="02000000000000000000" charset="-122"/>
                <a:cs typeface="黑体-简" panose="02000000000000000000" charset="-122"/>
                <a:sym typeface="+mn-ea"/>
              </a:rPr>
              <a:t>）</a:t>
            </a:r>
            <a:endParaRPr lang="zh-CN" altLang="en-US" sz="2800">
              <a:latin typeface="黑体-简" panose="02000000000000000000" charset="-122"/>
              <a:ea typeface="黑体-简" panose="02000000000000000000" charset="-122"/>
              <a:cs typeface="黑体-简" panose="02000000000000000000" charset="-122"/>
            </a:endParaRPr>
          </a:p>
          <a:p>
            <a:r>
              <a:rPr lang="zh-CN" altLang="en-US" sz="2800">
                <a:latin typeface="黑体-简" panose="02000000000000000000" charset="-122"/>
                <a:ea typeface="黑体-简" panose="02000000000000000000" charset="-122"/>
                <a:cs typeface="黑体-简" panose="02000000000000000000" charset="-122"/>
                <a:sym typeface="+mn-ea"/>
              </a:rPr>
              <a:t>A. 都反对封建制度的黑暗    				</a:t>
            </a:r>
            <a:endParaRPr lang="zh-CN" altLang="en-US" sz="2800">
              <a:latin typeface="黑体-简" panose="02000000000000000000" charset="-122"/>
              <a:ea typeface="黑体-简" panose="02000000000000000000" charset="-122"/>
              <a:cs typeface="黑体-简" panose="02000000000000000000" charset="-122"/>
            </a:endParaRPr>
          </a:p>
          <a:p>
            <a:r>
              <a:rPr lang="zh-CN" altLang="en-US" sz="2800">
                <a:latin typeface="黑体-简" panose="02000000000000000000" charset="-122"/>
                <a:ea typeface="黑体-简" panose="02000000000000000000" charset="-122"/>
                <a:cs typeface="黑体-简" panose="02000000000000000000" charset="-122"/>
                <a:sym typeface="+mn-ea"/>
              </a:rPr>
              <a:t>B. 都主张建立资产阶级民主共和政体</a:t>
            </a:r>
            <a:endParaRPr lang="zh-CN" altLang="en-US" sz="2800">
              <a:latin typeface="黑体-简" panose="02000000000000000000" charset="-122"/>
              <a:ea typeface="黑体-简" panose="02000000000000000000" charset="-122"/>
              <a:cs typeface="黑体-简" panose="02000000000000000000" charset="-122"/>
            </a:endParaRPr>
          </a:p>
          <a:p>
            <a:r>
              <a:rPr lang="zh-CN" altLang="en-US" sz="2800">
                <a:latin typeface="黑体-简" panose="02000000000000000000" charset="-122"/>
                <a:ea typeface="黑体-简" panose="02000000000000000000" charset="-122"/>
                <a:cs typeface="黑体-简" panose="02000000000000000000" charset="-122"/>
                <a:sym typeface="+mn-ea"/>
              </a:rPr>
              <a:t>C. 都促进了资本主义发展    			</a:t>
            </a:r>
            <a:endParaRPr lang="zh-CN" altLang="en-US" sz="2800">
              <a:latin typeface="黑体-简" panose="02000000000000000000" charset="-122"/>
              <a:ea typeface="黑体-简" panose="02000000000000000000" charset="-122"/>
              <a:cs typeface="黑体-简" panose="02000000000000000000" charset="-122"/>
            </a:endParaRPr>
          </a:p>
          <a:p>
            <a:r>
              <a:rPr lang="zh-CN" altLang="en-US" sz="2800">
                <a:latin typeface="黑体-简" panose="02000000000000000000" charset="-122"/>
                <a:ea typeface="黑体-简" panose="02000000000000000000" charset="-122"/>
                <a:cs typeface="黑体-简" panose="02000000000000000000" charset="-122"/>
                <a:sym typeface="+mn-ea"/>
              </a:rPr>
              <a:t>D. 都是资产阶级性质的思想解放运动</a:t>
            </a:r>
            <a:endParaRPr lang="zh-CN" altLang="en-US" sz="2800">
              <a:latin typeface="黑体-简" panose="02000000000000000000" charset="-122"/>
              <a:ea typeface="黑体-简" panose="02000000000000000000" charset="-122"/>
              <a:cs typeface="黑体-简" panose="02000000000000000000" charset="-122"/>
            </a:endParaRPr>
          </a:p>
        </p:txBody>
      </p:sp>
      <p:sp>
        <p:nvSpPr>
          <p:cNvPr id="4" name="文本框 3"/>
          <p:cNvSpPr txBox="1"/>
          <p:nvPr/>
        </p:nvSpPr>
        <p:spPr>
          <a:xfrm>
            <a:off x="417195" y="3684905"/>
            <a:ext cx="10706100" cy="2676525"/>
          </a:xfrm>
          <a:prstGeom prst="rect">
            <a:avLst/>
          </a:prstGeom>
          <a:noFill/>
        </p:spPr>
        <p:txBody>
          <a:bodyPr wrap="square" rtlCol="0">
            <a:spAutoFit/>
          </a:bodyPr>
          <a:p>
            <a:r>
              <a:rPr lang="zh-CN" altLang="en-US" sz="2800">
                <a:latin typeface="黑体-简" panose="02000000000000000000" charset="-122"/>
                <a:ea typeface="黑体-简" panose="02000000000000000000" charset="-122"/>
                <a:cs typeface="黑体-简" panose="02000000000000000000" charset="-122"/>
                <a:sym typeface="+mn-ea"/>
              </a:rPr>
              <a:t>核心素养考查：时空观念、历史解释</a:t>
            </a:r>
            <a:endParaRPr lang="zh-CN" altLang="en-US" sz="2800">
              <a:latin typeface="黑体-简" panose="02000000000000000000" charset="-122"/>
              <a:ea typeface="黑体-简" panose="02000000000000000000" charset="-122"/>
              <a:cs typeface="黑体-简" panose="02000000000000000000" charset="-122"/>
            </a:endParaRPr>
          </a:p>
          <a:p>
            <a:r>
              <a:rPr lang="zh-CN" altLang="en-US" sz="2800">
                <a:latin typeface="黑体-简" panose="02000000000000000000" charset="-122"/>
                <a:ea typeface="黑体-简" panose="02000000000000000000" charset="-122"/>
                <a:cs typeface="黑体-简" panose="02000000000000000000" charset="-122"/>
                <a:sym typeface="+mn-ea"/>
              </a:rPr>
              <a:t>解析：本题为比较型选择题，考查文艺复兴和</a:t>
            </a:r>
            <a:r>
              <a:rPr lang="zh-CN" altLang="en-US" sz="2800" u="sng">
                <a:latin typeface="黑体-简" panose="02000000000000000000" charset="-122"/>
                <a:ea typeface="黑体-简" panose="02000000000000000000" charset="-122"/>
                <a:cs typeface="黑体-简" panose="02000000000000000000" charset="-122"/>
                <a:sym typeface="+mn-ea"/>
              </a:rPr>
              <a:t>                      </a:t>
            </a:r>
            <a:r>
              <a:rPr lang="zh-CN" altLang="en-US" sz="2800">
                <a:latin typeface="黑体-简" panose="02000000000000000000" charset="-122"/>
                <a:ea typeface="黑体-简" panose="02000000000000000000" charset="-122"/>
                <a:cs typeface="黑体-简" panose="02000000000000000000" charset="-122"/>
                <a:sym typeface="+mn-ea"/>
              </a:rPr>
              <a:t>的相同点。文艺复兴和新文化运动都是反对封建制度的资产阶级性质的思想解放运动，对资本主义的发展都有促进作用。新文化运动两面旗帜中的“民主”涉及政体，而文艺复兴的核心思想是</a:t>
            </a:r>
            <a:r>
              <a:rPr lang="zh-CN" altLang="en-US" sz="2800" u="sng">
                <a:latin typeface="黑体-简" panose="02000000000000000000" charset="-122"/>
                <a:ea typeface="黑体-简" panose="02000000000000000000" charset="-122"/>
                <a:cs typeface="黑体-简" panose="02000000000000000000" charset="-122"/>
                <a:sym typeface="+mn-ea"/>
              </a:rPr>
              <a:t>                    </a:t>
            </a:r>
            <a:r>
              <a:rPr lang="zh-CN" altLang="en-US" sz="2800">
                <a:latin typeface="黑体-简" panose="02000000000000000000" charset="-122"/>
                <a:ea typeface="黑体-简" panose="02000000000000000000" charset="-122"/>
                <a:cs typeface="黑体-简" panose="02000000000000000000" charset="-122"/>
                <a:sym typeface="+mn-ea"/>
              </a:rPr>
              <a:t>，未涉及与政体相关的内容。故选B。</a:t>
            </a:r>
            <a:endParaRPr lang="zh-CN" altLang="en-US" sz="2800">
              <a:latin typeface="黑体-简" panose="02000000000000000000" charset="-122"/>
              <a:ea typeface="黑体-简" panose="02000000000000000000" charset="-122"/>
              <a:cs typeface="黑体-简" panose="02000000000000000000" charset="-122"/>
            </a:endParaRPr>
          </a:p>
        </p:txBody>
      </p:sp>
      <p:sp>
        <p:nvSpPr>
          <p:cNvPr id="5" name="文本框 4"/>
          <p:cNvSpPr txBox="1"/>
          <p:nvPr/>
        </p:nvSpPr>
        <p:spPr>
          <a:xfrm>
            <a:off x="7888605" y="4091940"/>
            <a:ext cx="2019935" cy="521970"/>
          </a:xfrm>
          <a:prstGeom prst="rect">
            <a:avLst/>
          </a:prstGeom>
          <a:noFill/>
        </p:spPr>
        <p:txBody>
          <a:bodyPr wrap="square" rtlCol="0">
            <a:spAutoFit/>
          </a:bodyPr>
          <a:p>
            <a:r>
              <a:rPr lang="zh-CN" altLang="en-US" sz="2800">
                <a:solidFill>
                  <a:srgbClr val="FF0000"/>
                </a:solidFill>
                <a:latin typeface="黑体-简" panose="02000000000000000000" charset="-122"/>
                <a:ea typeface="黑体-简" panose="02000000000000000000" charset="-122"/>
              </a:rPr>
              <a:t>新文化运动</a:t>
            </a:r>
            <a:endParaRPr lang="zh-CN" altLang="en-US" sz="2800">
              <a:solidFill>
                <a:srgbClr val="FF0000"/>
              </a:solidFill>
              <a:latin typeface="黑体-简" panose="02000000000000000000" charset="-122"/>
              <a:ea typeface="黑体-简" panose="02000000000000000000" charset="-122"/>
            </a:endParaRPr>
          </a:p>
        </p:txBody>
      </p:sp>
      <p:sp>
        <p:nvSpPr>
          <p:cNvPr id="6" name="文本框 5"/>
          <p:cNvSpPr txBox="1"/>
          <p:nvPr/>
        </p:nvSpPr>
        <p:spPr>
          <a:xfrm>
            <a:off x="1924685" y="5839460"/>
            <a:ext cx="1681480" cy="521970"/>
          </a:xfrm>
          <a:prstGeom prst="rect">
            <a:avLst/>
          </a:prstGeom>
          <a:noFill/>
        </p:spPr>
        <p:txBody>
          <a:bodyPr wrap="square" rtlCol="0">
            <a:spAutoFit/>
          </a:bodyPr>
          <a:p>
            <a:r>
              <a:rPr lang="zh-CN" altLang="en-US" sz="2800">
                <a:solidFill>
                  <a:srgbClr val="FF0000"/>
                </a:solidFill>
                <a:latin typeface="黑体-简" panose="02000000000000000000" charset="-122"/>
                <a:ea typeface="黑体-简" panose="02000000000000000000" charset="-122"/>
              </a:rPr>
              <a:t>人文主义</a:t>
            </a:r>
            <a:endParaRPr lang="zh-CN" altLang="en-US" sz="2800">
              <a:solidFill>
                <a:srgbClr val="FF0000"/>
              </a:solidFill>
              <a:latin typeface="黑体-简" panose="02000000000000000000" charset="-122"/>
              <a:ea typeface="黑体-简" panose="02000000000000000000" charset="-122"/>
            </a:endParaRPr>
          </a:p>
        </p:txBody>
      </p:sp>
      <p:sp>
        <p:nvSpPr>
          <p:cNvPr id="7" name="文本框 6"/>
          <p:cNvSpPr txBox="1"/>
          <p:nvPr/>
        </p:nvSpPr>
        <p:spPr>
          <a:xfrm>
            <a:off x="10340340" y="1242060"/>
            <a:ext cx="386080" cy="583565"/>
          </a:xfrm>
          <a:prstGeom prst="rect">
            <a:avLst/>
          </a:prstGeom>
          <a:noFill/>
        </p:spPr>
        <p:txBody>
          <a:bodyPr wrap="none" rtlCol="0">
            <a:spAutoFit/>
          </a:bodyPr>
          <a:p>
            <a:pPr algn="l"/>
            <a:r>
              <a:rPr lang="zh-CN" altLang="en-US" sz="3200">
                <a:solidFill>
                  <a:srgbClr val="FF0000"/>
                </a:solidFill>
                <a:latin typeface="黑体-简" panose="02000000000000000000" charset="-122"/>
                <a:ea typeface="黑体-简" panose="02000000000000000000" charset="-122"/>
                <a:cs typeface="黑体-简" panose="02000000000000000000" charset="-122"/>
                <a:sym typeface="+mn-ea"/>
              </a:rPr>
              <a:t>B</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2"/>
          <p:cNvSpPr txBox="1"/>
          <p:nvPr/>
        </p:nvSpPr>
        <p:spPr>
          <a:xfrm>
            <a:off x="215265" y="3579495"/>
            <a:ext cx="11611610" cy="3081655"/>
          </a:xfrm>
          <a:prstGeom prst="rect">
            <a:avLst/>
          </a:prstGeom>
          <a:noFill/>
        </p:spPr>
        <p:txBody>
          <a:bodyPr wrap="square" rtlCol="0">
            <a:spAutoFit/>
          </a:bodyPr>
          <a:lstStyle/>
          <a:p>
            <a:pPr>
              <a:lnSpc>
                <a:spcPct val="120000"/>
              </a:lnSpc>
            </a:pPr>
            <a:r>
              <a:rPr sz="2000" dirty="0">
                <a:latin typeface="黑体-简" panose="02000000000000000000" charset="-122"/>
                <a:ea typeface="黑体-简" panose="02000000000000000000" charset="-122"/>
                <a:cs typeface="黑体-简" panose="02000000000000000000" charset="-122"/>
              </a:rPr>
              <a:t>第一步，观察图片可知，两幅图片分别是</a:t>
            </a:r>
            <a:r>
              <a:rPr sz="2000" u="sng" dirty="0">
                <a:latin typeface="黑体-简" panose="02000000000000000000" charset="-122"/>
                <a:ea typeface="黑体-简" panose="02000000000000000000" charset="-122"/>
                <a:cs typeface="黑体-简" panose="02000000000000000000" charset="-122"/>
              </a:rPr>
              <a:t>                      </a:t>
            </a:r>
            <a:r>
              <a:rPr sz="2000" dirty="0">
                <a:latin typeface="黑体-简" panose="02000000000000000000" charset="-122"/>
                <a:ea typeface="黑体-简" panose="02000000000000000000" charset="-122"/>
                <a:cs typeface="黑体-简" panose="02000000000000000000" charset="-122"/>
              </a:rPr>
              <a:t>和“三角贸易”。</a:t>
            </a:r>
            <a:endParaRPr sz="2000" dirty="0">
              <a:latin typeface="黑体-简" panose="02000000000000000000" charset="-122"/>
              <a:ea typeface="黑体-简" panose="02000000000000000000" charset="-122"/>
              <a:cs typeface="黑体-简" panose="02000000000000000000" charset="-122"/>
            </a:endParaRPr>
          </a:p>
          <a:p>
            <a:pPr>
              <a:lnSpc>
                <a:spcPct val="120000"/>
              </a:lnSpc>
            </a:pPr>
            <a:r>
              <a:rPr sz="2000" dirty="0">
                <a:latin typeface="黑体-简" panose="02000000000000000000" charset="-122"/>
                <a:ea typeface="黑体-简" panose="02000000000000000000" charset="-122"/>
                <a:cs typeface="黑体-简" panose="02000000000000000000" charset="-122"/>
              </a:rPr>
              <a:t>第二步，新航路的开辟，向西航行的航海家分别是</a:t>
            </a:r>
            <a:r>
              <a:rPr sz="2000" u="sng" dirty="0">
                <a:latin typeface="黑体-简" panose="02000000000000000000" charset="-122"/>
                <a:ea typeface="黑体-简" panose="02000000000000000000" charset="-122"/>
                <a:cs typeface="黑体-简" panose="02000000000000000000" charset="-122"/>
              </a:rPr>
              <a:t>            </a:t>
            </a:r>
            <a:r>
              <a:rPr sz="2000" dirty="0">
                <a:latin typeface="黑体-简" panose="02000000000000000000" charset="-122"/>
                <a:ea typeface="黑体-简" panose="02000000000000000000" charset="-122"/>
                <a:cs typeface="黑体-简" panose="02000000000000000000" charset="-122"/>
              </a:rPr>
              <a:t>和</a:t>
            </a:r>
            <a:r>
              <a:rPr sz="2000" u="sng" dirty="0">
                <a:latin typeface="黑体-简" panose="02000000000000000000" charset="-122"/>
                <a:ea typeface="黑体-简" panose="02000000000000000000" charset="-122"/>
                <a:cs typeface="黑体-简" panose="02000000000000000000" charset="-122"/>
              </a:rPr>
              <a:t>             </a:t>
            </a:r>
            <a:r>
              <a:rPr sz="2000" dirty="0">
                <a:latin typeface="黑体-简" panose="02000000000000000000" charset="-122"/>
                <a:ea typeface="黑体-简" panose="02000000000000000000" charset="-122"/>
                <a:cs typeface="黑体-简" panose="02000000000000000000" charset="-122"/>
              </a:rPr>
              <a:t>。“三角贸易”是以贩卖 黑奴 为中心的贸易，中程从非洲带到美洲卖给当地种植园主的是</a:t>
            </a:r>
            <a:r>
              <a:rPr sz="2000" u="sng" dirty="0">
                <a:latin typeface="黑体-简" panose="02000000000000000000" charset="-122"/>
                <a:ea typeface="黑体-简" panose="02000000000000000000" charset="-122"/>
                <a:cs typeface="黑体-简" panose="02000000000000000000" charset="-122"/>
              </a:rPr>
              <a:t>         </a:t>
            </a:r>
            <a:r>
              <a:rPr sz="2000" dirty="0">
                <a:latin typeface="黑体-简" panose="02000000000000000000" charset="-122"/>
                <a:ea typeface="黑体-简" panose="02000000000000000000" charset="-122"/>
                <a:cs typeface="黑体-简" panose="02000000000000000000" charset="-122"/>
              </a:rPr>
              <a:t>。</a:t>
            </a:r>
            <a:endParaRPr sz="2000" dirty="0">
              <a:latin typeface="黑体-简" panose="02000000000000000000" charset="-122"/>
              <a:ea typeface="黑体-简" panose="02000000000000000000" charset="-122"/>
              <a:cs typeface="黑体-简" panose="02000000000000000000" charset="-122"/>
            </a:endParaRPr>
          </a:p>
          <a:p>
            <a:pPr>
              <a:lnSpc>
                <a:spcPct val="120000"/>
              </a:lnSpc>
            </a:pPr>
            <a:r>
              <a:rPr sz="2000" dirty="0">
                <a:latin typeface="黑体-简" panose="02000000000000000000" charset="-122"/>
                <a:ea typeface="黑体-简" panose="02000000000000000000" charset="-122"/>
                <a:cs typeface="黑体-简" panose="02000000000000000000" charset="-122"/>
              </a:rPr>
              <a:t>第三步，考查两者之间的联系。历史事件之间的内在联系一般是因果关系，需讲清楚前一事件对后一事件的影响，即后一事件发生的原因或目的。可以从新航路开辟的影响和“三角贸易”的原因两个方面来回答。</a:t>
            </a:r>
            <a:endParaRPr sz="2000" dirty="0">
              <a:latin typeface="黑体-简" panose="02000000000000000000" charset="-122"/>
              <a:ea typeface="黑体-简" panose="02000000000000000000" charset="-122"/>
              <a:cs typeface="黑体-简" panose="02000000000000000000" charset="-122"/>
            </a:endParaRPr>
          </a:p>
          <a:p>
            <a:pPr>
              <a:lnSpc>
                <a:spcPct val="140000"/>
              </a:lnSpc>
            </a:pPr>
            <a:r>
              <a:rPr lang="zh-CN" altLang="en-US">
                <a:solidFill>
                  <a:srgbClr val="FF0000"/>
                </a:solidFill>
                <a:latin typeface="黑体-简" panose="02000000000000000000" charset="-122"/>
                <a:ea typeface="黑体-简" panose="02000000000000000000" charset="-122"/>
                <a:cs typeface="黑体-简" panose="02000000000000000000" charset="-122"/>
                <a:sym typeface="+mn-ea"/>
              </a:rPr>
              <a:t>联系：新航路开辟后，西欧国家相继走上殖民掠夺与扩张的道路，在殖民扩张中，西欧国家为了掠夺原料、资本，逐渐形成了罪恶的“三角贸易”。（1 分）</a:t>
            </a:r>
            <a:endParaRPr dirty="0">
              <a:latin typeface="黑体-简" panose="02000000000000000000" charset="-122"/>
              <a:ea typeface="黑体-简" panose="02000000000000000000" charset="-122"/>
              <a:cs typeface="黑体-简" panose="02000000000000000000" charset="-122"/>
            </a:endParaRPr>
          </a:p>
        </p:txBody>
      </p:sp>
      <p:grpSp>
        <p:nvGrpSpPr>
          <p:cNvPr id="23" name="组合 22"/>
          <p:cNvGrpSpPr/>
          <p:nvPr/>
        </p:nvGrpSpPr>
        <p:grpSpPr>
          <a:xfrm>
            <a:off x="214630" y="3169920"/>
            <a:ext cx="11467465" cy="3491230"/>
            <a:chOff x="2407812" y="8138548"/>
            <a:chExt cx="20219579" cy="3295282"/>
          </a:xfrm>
        </p:grpSpPr>
        <p:sp>
          <p:nvSpPr>
            <p:cNvPr id="25" name="矩形 24"/>
            <p:cNvSpPr/>
            <p:nvPr/>
          </p:nvSpPr>
          <p:spPr>
            <a:xfrm>
              <a:off x="2408142" y="8138548"/>
              <a:ext cx="20219249" cy="3295282"/>
            </a:xfrm>
            <a:prstGeom prst="rect">
              <a:avLst/>
            </a:prstGeom>
            <a:noFill/>
            <a:ln>
              <a:solidFill>
                <a:srgbClr val="F39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26" name="文本框 25"/>
            <p:cNvSpPr txBox="1"/>
            <p:nvPr/>
          </p:nvSpPr>
          <p:spPr>
            <a:xfrm>
              <a:off x="2407812" y="8186164"/>
              <a:ext cx="2803184" cy="434536"/>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ctr"/>
              <a:r>
                <a:rPr lang="zh-CN" altLang="en-US" sz="2400" dirty="0">
                  <a:solidFill>
                    <a:schemeClr val="tx1"/>
                  </a:solidFill>
                  <a:latin typeface="黑体-简" panose="02000000000000000000" charset="-122"/>
                  <a:ea typeface="黑体-简" panose="02000000000000000000" charset="-122"/>
                </a:rPr>
                <a:t>解题思路</a:t>
              </a:r>
              <a:endParaRPr lang="zh-CN" altLang="en-US" sz="2400" dirty="0">
                <a:solidFill>
                  <a:schemeClr val="tx1"/>
                </a:solidFill>
                <a:latin typeface="黑体-简" panose="02000000000000000000" charset="-122"/>
                <a:ea typeface="黑体-简" panose="02000000000000000000" charset="-122"/>
              </a:endParaRPr>
            </a:p>
          </p:txBody>
        </p:sp>
      </p:grpSp>
      <p:sp>
        <p:nvSpPr>
          <p:cNvPr id="2" name="文本框 1"/>
          <p:cNvSpPr txBox="1"/>
          <p:nvPr/>
        </p:nvSpPr>
        <p:spPr>
          <a:xfrm>
            <a:off x="214630" y="262255"/>
            <a:ext cx="10749280" cy="1568450"/>
          </a:xfrm>
          <a:prstGeom prst="rect">
            <a:avLst/>
          </a:prstGeom>
          <a:noFill/>
        </p:spPr>
        <p:txBody>
          <a:bodyPr wrap="square" rtlCol="0" anchor="t">
            <a:spAutoFit/>
          </a:bodyPr>
          <a:p>
            <a:r>
              <a:rPr lang="zh-CN" altLang="en-US" sz="2400">
                <a:latin typeface="黑体-简" panose="02000000000000000000" charset="-122"/>
                <a:ea typeface="黑体-简" panose="02000000000000000000" charset="-122"/>
                <a:cs typeface="黑体-简" panose="02000000000000000000" charset="-122"/>
              </a:rPr>
              <a:t>【考点４】 殖民扩张</a:t>
            </a:r>
            <a:endParaRPr lang="zh-CN" altLang="en-US" sz="2400">
              <a:latin typeface="黑体-简" panose="02000000000000000000" charset="-122"/>
              <a:ea typeface="黑体-简" panose="02000000000000000000" charset="-122"/>
              <a:cs typeface="黑体-简" panose="02000000000000000000" charset="-122"/>
            </a:endParaRPr>
          </a:p>
          <a:p>
            <a:r>
              <a:rPr lang="zh-CN" altLang="en-US" sz="2400">
                <a:latin typeface="黑体-简" panose="02000000000000000000" charset="-122"/>
                <a:ea typeface="黑体-简" panose="02000000000000000000" charset="-122"/>
                <a:cs typeface="黑体-简" panose="02000000000000000000" charset="-122"/>
              </a:rPr>
              <a:t>４、中共十九大报告提出：推动建设相互尊重、公平正义、合作共赢的新型国际关系。观察下面两幅示意图，写出与①②③相对应的内容，并指出图示所反映史实之间的联系。（4 分）</a:t>
            </a:r>
            <a:endParaRPr lang="zh-CN" altLang="en-US" sz="2400">
              <a:latin typeface="黑体-简" panose="02000000000000000000" charset="-122"/>
              <a:ea typeface="黑体-简" panose="02000000000000000000" charset="-122"/>
              <a:cs typeface="黑体-简" panose="02000000000000000000" charset="-122"/>
            </a:endParaRPr>
          </a:p>
        </p:txBody>
      </p:sp>
      <p:sp>
        <p:nvSpPr>
          <p:cNvPr id="5" name="文本框 4"/>
          <p:cNvSpPr txBox="1"/>
          <p:nvPr/>
        </p:nvSpPr>
        <p:spPr>
          <a:xfrm>
            <a:off x="4727575" y="3517900"/>
            <a:ext cx="1791970" cy="398780"/>
          </a:xfrm>
          <a:prstGeom prst="rect">
            <a:avLst/>
          </a:prstGeom>
          <a:noFill/>
        </p:spPr>
        <p:txBody>
          <a:bodyPr wrap="square" rtlCol="0" anchor="t">
            <a:spAutoFit/>
          </a:bodyPr>
          <a:p>
            <a:r>
              <a:rPr lang="zh-CN" altLang="en-US" sz="2000" dirty="0">
                <a:solidFill>
                  <a:srgbClr val="FF0000"/>
                </a:solidFill>
                <a:latin typeface="黑体-简" panose="02000000000000000000" charset="-122"/>
                <a:ea typeface="黑体-简" panose="02000000000000000000" charset="-122"/>
                <a:sym typeface="+mn-ea"/>
              </a:rPr>
              <a:t>新航路的开辟</a:t>
            </a:r>
            <a:endParaRPr lang="zh-CN" altLang="en-US" sz="2000" dirty="0">
              <a:solidFill>
                <a:srgbClr val="FF0000"/>
              </a:solidFill>
              <a:latin typeface="黑体-简" panose="02000000000000000000" charset="-122"/>
              <a:ea typeface="黑体-简" panose="02000000000000000000" charset="-122"/>
              <a:sym typeface="+mn-ea"/>
            </a:endParaRPr>
          </a:p>
        </p:txBody>
      </p:sp>
      <p:pic>
        <p:nvPicPr>
          <p:cNvPr id="3" name="图片 2"/>
          <p:cNvPicPr>
            <a:picLocks noChangeAspect="1"/>
          </p:cNvPicPr>
          <p:nvPr/>
        </p:nvPicPr>
        <p:blipFill>
          <a:blip r:embed="rId1"/>
          <a:stretch>
            <a:fillRect/>
          </a:stretch>
        </p:blipFill>
        <p:spPr>
          <a:xfrm>
            <a:off x="5093335" y="1471295"/>
            <a:ext cx="6588760" cy="2047240"/>
          </a:xfrm>
          <a:prstGeom prst="rect">
            <a:avLst/>
          </a:prstGeom>
        </p:spPr>
      </p:pic>
      <p:sp>
        <p:nvSpPr>
          <p:cNvPr id="6" name="文本框 5"/>
          <p:cNvSpPr txBox="1"/>
          <p:nvPr/>
        </p:nvSpPr>
        <p:spPr>
          <a:xfrm>
            <a:off x="6519545" y="3916680"/>
            <a:ext cx="911860" cy="368300"/>
          </a:xfrm>
          <a:prstGeom prst="rect">
            <a:avLst/>
          </a:prstGeom>
          <a:noFill/>
        </p:spPr>
        <p:txBody>
          <a:bodyPr wrap="square" rtlCol="0" anchor="t">
            <a:spAutoFit/>
          </a:bodyPr>
          <a:p>
            <a:r>
              <a:rPr lang="zh-CN" altLang="en-US" dirty="0">
                <a:solidFill>
                  <a:srgbClr val="FF0000"/>
                </a:solidFill>
                <a:latin typeface="黑体-简" panose="02000000000000000000" charset="-122"/>
                <a:ea typeface="黑体-简" panose="02000000000000000000" charset="-122"/>
                <a:sym typeface="+mn-ea"/>
              </a:rPr>
              <a:t>哥伦布</a:t>
            </a:r>
            <a:endParaRPr lang="zh-CN" altLang="en-US" dirty="0">
              <a:solidFill>
                <a:srgbClr val="FF0000"/>
              </a:solidFill>
              <a:latin typeface="黑体-简" panose="02000000000000000000" charset="-122"/>
              <a:ea typeface="黑体-简" panose="02000000000000000000" charset="-122"/>
              <a:sym typeface="+mn-ea"/>
            </a:endParaRPr>
          </a:p>
        </p:txBody>
      </p:sp>
      <p:sp>
        <p:nvSpPr>
          <p:cNvPr id="7" name="文本框 6"/>
          <p:cNvSpPr txBox="1"/>
          <p:nvPr/>
        </p:nvSpPr>
        <p:spPr>
          <a:xfrm>
            <a:off x="8131639" y="3916601"/>
            <a:ext cx="868680" cy="368300"/>
          </a:xfrm>
          <a:prstGeom prst="rect">
            <a:avLst/>
          </a:prstGeom>
          <a:noFill/>
        </p:spPr>
        <p:txBody>
          <a:bodyPr wrap="none" rtlCol="0" anchor="t">
            <a:spAutoFit/>
          </a:bodyPr>
          <a:p>
            <a:r>
              <a:rPr lang="zh-CN" altLang="en-US" dirty="0">
                <a:solidFill>
                  <a:srgbClr val="FF0000"/>
                </a:solidFill>
                <a:latin typeface="黑体-简" panose="02000000000000000000" charset="-122"/>
                <a:ea typeface="黑体-简" panose="02000000000000000000" charset="-122"/>
                <a:sym typeface="+mn-ea"/>
              </a:rPr>
              <a:t>麦哲伦</a:t>
            </a:r>
            <a:endParaRPr lang="zh-CN" altLang="en-US" dirty="0">
              <a:solidFill>
                <a:srgbClr val="FF0000"/>
              </a:solidFill>
              <a:latin typeface="黑体-简" panose="02000000000000000000" charset="-122"/>
              <a:ea typeface="黑体-简" panose="02000000000000000000" charset="-122"/>
              <a:sym typeface="+mn-ea"/>
            </a:endParaRPr>
          </a:p>
        </p:txBody>
      </p:sp>
      <p:sp>
        <p:nvSpPr>
          <p:cNvPr id="8" name="文本框 7"/>
          <p:cNvSpPr txBox="1"/>
          <p:nvPr/>
        </p:nvSpPr>
        <p:spPr>
          <a:xfrm>
            <a:off x="8360410" y="4370070"/>
            <a:ext cx="887730" cy="368300"/>
          </a:xfrm>
          <a:prstGeom prst="rect">
            <a:avLst/>
          </a:prstGeom>
          <a:noFill/>
        </p:spPr>
        <p:txBody>
          <a:bodyPr wrap="square" rtlCol="0" anchor="t">
            <a:spAutoFit/>
          </a:bodyPr>
          <a:p>
            <a:r>
              <a:rPr lang="zh-CN" altLang="en-US" dirty="0">
                <a:solidFill>
                  <a:srgbClr val="FF0000"/>
                </a:solidFill>
                <a:latin typeface="黑体-简" panose="02000000000000000000" charset="-122"/>
                <a:ea typeface="黑体-简" panose="02000000000000000000" charset="-122"/>
                <a:sym typeface="+mn-ea"/>
              </a:rPr>
              <a:t>黑奴</a:t>
            </a:r>
            <a:endParaRPr lang="zh-CN" altLang="en-US" dirty="0">
              <a:solidFill>
                <a:srgbClr val="FF0000"/>
              </a:solidFill>
              <a:latin typeface="黑体-简" panose="02000000000000000000" charset="-122"/>
              <a:ea typeface="黑体-简" panose="02000000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wipe(down)">
                                      <p:cBhvr>
                                        <p:cTn id="2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5" grpId="0"/>
      <p:bldP spid="5" grpId="1"/>
      <p:bldP spid="6" grpId="0"/>
      <p:bldP spid="6" grpId="1"/>
      <p:bldP spid="7" grpId="0"/>
      <p:bldP spid="7" grpId="1"/>
      <p:bldP spid="8" grpId="0"/>
      <p:bldP spid="8"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9265" y="675640"/>
            <a:ext cx="11355070" cy="3969385"/>
          </a:xfrm>
          <a:prstGeom prst="rect">
            <a:avLst/>
          </a:prstGeom>
          <a:noFill/>
        </p:spPr>
        <p:txBody>
          <a:bodyPr wrap="square" rtlCol="0" anchor="t">
            <a:spAutoFit/>
          </a:bodyPr>
          <a:p>
            <a:pPr fontAlgn="auto">
              <a:lnSpc>
                <a:spcPct val="100000"/>
              </a:lnSpc>
            </a:pPr>
            <a:r>
              <a:rPr lang="zh-CN" altLang="en-US" sz="2400">
                <a:latin typeface="黑体-简" panose="02000000000000000000" charset="-122"/>
                <a:ea typeface="黑体-简" panose="02000000000000000000" charset="-122"/>
                <a:cs typeface="黑体-简" panose="02000000000000000000" charset="-122"/>
                <a:sym typeface="+mn-ea"/>
              </a:rPr>
              <a:t>５、（2019·山西节选）人类对文明的追求既需要薪火相传，代代守护，更需要交流互鉴，推陈出新。李老师以“文明之光”为主题设计了下面的学习任务单。请你完成相关学习任务。</a:t>
            </a:r>
            <a:endParaRPr lang="zh-CN" altLang="en-US" sz="2400">
              <a:latin typeface="黑体-简" panose="02000000000000000000" charset="-122"/>
              <a:ea typeface="黑体-简" panose="02000000000000000000" charset="-122"/>
              <a:cs typeface="黑体-简" panose="02000000000000000000" charset="-122"/>
            </a:endParaRPr>
          </a:p>
          <a:p>
            <a:pPr fontAlgn="auto">
              <a:lnSpc>
                <a:spcPct val="100000"/>
              </a:lnSpc>
            </a:pPr>
            <a:r>
              <a:rPr lang="zh-CN" altLang="en-US" sz="2400">
                <a:latin typeface="黑体-简" panose="02000000000000000000" charset="-122"/>
                <a:ea typeface="黑体-简" panose="02000000000000000000" charset="-122"/>
                <a:cs typeface="黑体-简" panose="02000000000000000000" charset="-122"/>
                <a:sym typeface="+mn-ea"/>
              </a:rPr>
              <a:t>  任务二 【解放思想——传承精神文明】（3分）</a:t>
            </a:r>
            <a:endParaRPr lang="zh-CN" altLang="en-US" sz="2400">
              <a:latin typeface="黑体-简" panose="02000000000000000000" charset="-122"/>
              <a:ea typeface="黑体-简" panose="02000000000000000000" charset="-122"/>
              <a:cs typeface="黑体-简" panose="02000000000000000000" charset="-122"/>
            </a:endParaRPr>
          </a:p>
          <a:p>
            <a:pPr fontAlgn="auto">
              <a:lnSpc>
                <a:spcPct val="100000"/>
              </a:lnSpc>
            </a:pPr>
            <a:r>
              <a:rPr lang="zh-CN" altLang="en-US" sz="2400">
                <a:latin typeface="黑体-简" panose="02000000000000000000" charset="-122"/>
                <a:ea typeface="黑体-简" panose="02000000000000000000" charset="-122"/>
                <a:cs typeface="黑体-简" panose="02000000000000000000" charset="-122"/>
                <a:sym typeface="+mn-ea"/>
              </a:rPr>
              <a:t>（2）下面的材料分别体现了怎样的思想主张？概括两场思想解放运动的共同影响。</a:t>
            </a:r>
            <a:endParaRPr lang="zh-CN" altLang="en-US" sz="2400">
              <a:latin typeface="黑体-简" panose="02000000000000000000" charset="-122"/>
              <a:ea typeface="黑体-简" panose="02000000000000000000" charset="-122"/>
              <a:cs typeface="黑体-简" panose="02000000000000000000" charset="-122"/>
              <a:sym typeface="+mn-ea"/>
            </a:endParaRPr>
          </a:p>
          <a:p>
            <a:pPr fontAlgn="auto">
              <a:lnSpc>
                <a:spcPct val="100000"/>
              </a:lnSpc>
            </a:pPr>
            <a:endParaRPr lang="zh-CN" altLang="en-US" sz="2400">
              <a:latin typeface="黑体-简" panose="02000000000000000000" charset="-122"/>
              <a:ea typeface="黑体-简" panose="02000000000000000000" charset="-122"/>
              <a:cs typeface="黑体-简" panose="02000000000000000000" charset="-122"/>
            </a:endParaRPr>
          </a:p>
          <a:p>
            <a:pPr fontAlgn="auto">
              <a:lnSpc>
                <a:spcPct val="100000"/>
              </a:lnSpc>
            </a:pPr>
            <a:endParaRPr lang="zh-CN" altLang="en-US" sz="2400">
              <a:latin typeface="黑体-简" panose="02000000000000000000" charset="-122"/>
              <a:ea typeface="黑体-简" panose="02000000000000000000" charset="-122"/>
              <a:cs typeface="黑体-简" panose="02000000000000000000" charset="-122"/>
            </a:endParaRPr>
          </a:p>
          <a:p>
            <a:pPr fontAlgn="auto">
              <a:lnSpc>
                <a:spcPct val="100000"/>
              </a:lnSpc>
            </a:pPr>
            <a:endParaRPr lang="zh-CN" altLang="en-US" sz="2400">
              <a:latin typeface="黑体-简" panose="02000000000000000000" charset="-122"/>
              <a:ea typeface="黑体-简" panose="02000000000000000000" charset="-122"/>
              <a:cs typeface="黑体-简" panose="02000000000000000000" charset="-122"/>
            </a:endParaRPr>
          </a:p>
          <a:p>
            <a:pPr fontAlgn="auto">
              <a:lnSpc>
                <a:spcPct val="100000"/>
              </a:lnSpc>
            </a:pPr>
            <a:endParaRPr lang="zh-CN" altLang="en-US" sz="2400">
              <a:latin typeface="黑体-简" panose="02000000000000000000" charset="-122"/>
              <a:ea typeface="黑体-简" panose="02000000000000000000" charset="-122"/>
              <a:cs typeface="黑体-简" panose="02000000000000000000" charset="-122"/>
            </a:endParaRPr>
          </a:p>
          <a:p>
            <a:pPr fontAlgn="auto">
              <a:lnSpc>
                <a:spcPct val="100000"/>
              </a:lnSpc>
            </a:pPr>
            <a:endParaRPr lang="zh-CN" altLang="en-US"/>
          </a:p>
          <a:p>
            <a:pPr fontAlgn="auto">
              <a:lnSpc>
                <a:spcPct val="100000"/>
              </a:lnSpc>
            </a:pPr>
            <a:endParaRPr lang="zh-CN" altLang="en-US"/>
          </a:p>
        </p:txBody>
      </p:sp>
      <p:sp>
        <p:nvSpPr>
          <p:cNvPr id="5" name="文本框 4"/>
          <p:cNvSpPr txBox="1"/>
          <p:nvPr/>
        </p:nvSpPr>
        <p:spPr>
          <a:xfrm>
            <a:off x="469265" y="5134610"/>
            <a:ext cx="11630025" cy="1476375"/>
          </a:xfrm>
          <a:prstGeom prst="rect">
            <a:avLst/>
          </a:prstGeom>
          <a:noFill/>
        </p:spPr>
        <p:txBody>
          <a:bodyPr wrap="square" rtlCol="0" anchor="t">
            <a:spAutoFit/>
          </a:bodyPr>
          <a:p>
            <a:pPr>
              <a:lnSpc>
                <a:spcPct val="150000"/>
              </a:lnSpc>
            </a:pPr>
            <a:r>
              <a:rPr lang="zh-CN" altLang="en-US" sz="2000">
                <a:solidFill>
                  <a:srgbClr val="FF0000"/>
                </a:solidFill>
                <a:latin typeface="黑体-简" panose="02000000000000000000" charset="-122"/>
                <a:ea typeface="黑体-简" panose="02000000000000000000" charset="-122"/>
                <a:cs typeface="黑体-简" panose="02000000000000000000" charset="-122"/>
                <a:sym typeface="+mn-ea"/>
              </a:rPr>
              <a:t>（2）文艺复兴：人文主义。（1分）新文化运动：民主、科学。（1分）共同影响：都抨击了封建统治；都传播了自由平等的思想；都起到了解放思想的作用；都推动社会进步等。（答出符合题意的任意一点得1分）</a:t>
            </a:r>
            <a:endParaRPr lang="zh-CN" altLang="en-US" sz="2000">
              <a:latin typeface="黑体-简" panose="02000000000000000000" charset="-122"/>
              <a:ea typeface="黑体-简" panose="02000000000000000000" charset="-122"/>
              <a:cs typeface="黑体-简" panose="02000000000000000000" charset="-122"/>
            </a:endParaRPr>
          </a:p>
        </p:txBody>
      </p:sp>
      <p:sp>
        <p:nvSpPr>
          <p:cNvPr id="6" name="文本框 5"/>
          <p:cNvSpPr txBox="1"/>
          <p:nvPr/>
        </p:nvSpPr>
        <p:spPr>
          <a:xfrm>
            <a:off x="708025" y="2664460"/>
            <a:ext cx="5248910" cy="2306955"/>
          </a:xfrm>
          <a:prstGeom prst="rect">
            <a:avLst/>
          </a:prstGeom>
          <a:noFill/>
          <a:ln w="19050">
            <a:solidFill>
              <a:schemeClr val="tx1"/>
            </a:solidFill>
            <a:prstDash val="sysDash"/>
          </a:ln>
        </p:spPr>
        <p:txBody>
          <a:bodyPr wrap="square" rtlCol="0">
            <a:spAutoFit/>
          </a:bodyPr>
          <a:p>
            <a:r>
              <a:rPr lang="zh-CN" altLang="en-US" sz="2400">
                <a:latin typeface="楷体" panose="02010609060101010101" pitchFamily="49" charset="-122"/>
                <a:ea typeface="楷体" panose="02010609060101010101" pitchFamily="49" charset="-122"/>
                <a:cs typeface="楷体" panose="02010609060101010101" pitchFamily="49" charset="-122"/>
              </a:rPr>
              <a:t>文艺复兴的代表人物莎士比亚写道：“人是一件多么了不起的杰作！多么高贵的理由！多么伟大的力量！……在行动上多么像一个天使！在智慧上多么像一个天神！</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rPr>
              <a:t>宇宙的精华！万物的灵长！”</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6200775" y="2664460"/>
            <a:ext cx="5248910" cy="2306955"/>
          </a:xfrm>
          <a:prstGeom prst="rect">
            <a:avLst/>
          </a:prstGeom>
          <a:noFill/>
          <a:ln w="19050">
            <a:solidFill>
              <a:schemeClr val="tx1"/>
            </a:solidFill>
            <a:prstDash val="sysDash"/>
          </a:ln>
        </p:spPr>
        <p:txBody>
          <a:bodyPr wrap="square" rtlCol="0">
            <a:spAutoFit/>
          </a:bodyPr>
          <a:p>
            <a:r>
              <a:rPr lang="zh-CN" altLang="en-US" sz="2400">
                <a:latin typeface="楷体" panose="02010609060101010101" pitchFamily="49" charset="-122"/>
                <a:ea typeface="楷体" panose="02010609060101010101" pitchFamily="49" charset="-122"/>
                <a:cs typeface="楷体" panose="02010609060101010101" pitchFamily="49" charset="-122"/>
              </a:rPr>
              <a:t>新文化运动的代表人物陈独秀指出：“我们现在认定只有这两位先生（德先生即ｄｅｍｏｃｒａｃｙ和赛先生即ｓｃｉｅｎｃｅ）可以救治中国政治上、道德上、学术上、思想上的一切黑暗。”</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7155" y="226695"/>
            <a:ext cx="11313795" cy="4030980"/>
          </a:xfrm>
          <a:prstGeom prst="rect">
            <a:avLst/>
          </a:prstGeom>
          <a:noFill/>
        </p:spPr>
        <p:txBody>
          <a:bodyPr wrap="square" rtlCol="0">
            <a:spAutoFit/>
          </a:bodyPr>
          <a:p>
            <a:pPr fontAlgn="auto">
              <a:lnSpc>
                <a:spcPct val="100000"/>
              </a:lnSpc>
            </a:pPr>
            <a:r>
              <a:rPr lang="zh-CN" altLang="en-US" sz="2000">
                <a:latin typeface="黑体-简" panose="02000000000000000000" charset="-122"/>
                <a:ea typeface="黑体-简" panose="02000000000000000000" charset="-122"/>
                <a:cs typeface="黑体-简" panose="02000000000000000000" charset="-122"/>
                <a:sym typeface="+mn-ea"/>
              </a:rPr>
              <a:t>６、（2018·山西节选）不断扩大的交往将人类世界的命运紧密相连。阅读下列材料，结合所学知识回答问题。</a:t>
            </a:r>
            <a:endParaRPr lang="zh-CN" altLang="en-US" sz="2000">
              <a:latin typeface="黑体-简" panose="02000000000000000000" charset="-122"/>
              <a:ea typeface="黑体-简" panose="02000000000000000000" charset="-122"/>
              <a:cs typeface="黑体-简" panose="02000000000000000000" charset="-122"/>
            </a:endParaRPr>
          </a:p>
          <a:p>
            <a:pPr fontAlgn="auto">
              <a:lnSpc>
                <a:spcPct val="100000"/>
              </a:lnSpc>
            </a:pPr>
            <a:r>
              <a:rPr lang="zh-CN" altLang="en-US" sz="2400">
                <a:latin typeface="黑体-简" panose="02000000000000000000" charset="-122"/>
                <a:ea typeface="黑体-简" panose="02000000000000000000" charset="-122"/>
                <a:cs typeface="黑体-简" panose="02000000000000000000" charset="-122"/>
                <a:sym typeface="+mn-ea"/>
              </a:rPr>
              <a:t>材料一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郑和所率的船队，满载着中国的优质丝绸、精美瓷器、上等茶叶和漆器等各类物品。这些物品有的用于慷慨送礼，展现大国风度，发展相互之间的友好关系；有的用于贸易，互通有无，互补互利。</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pPr fontAlgn="auto">
              <a:lnSpc>
                <a:spcPct val="100000"/>
              </a:lnSpc>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                                             ——摘自统编教材七年级下册</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algn="l" fontAlgn="auto">
              <a:lnSpc>
                <a:spcPct val="100000"/>
              </a:lnSpc>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哥伦布希望探索出一条通往东方的新航路，找到马可·波罗所描述的黄金、珠宝和香料之国。他曾说过：“谁占有黄金，谁就能获得他在世上所需的一切。”他明白地表露过，在追求黄金和传播宗教之间，更侧重于前者。                                    ——摘自《史学阅读与微课设计》</a:t>
            </a:r>
            <a:endParaRPr lang="zh-CN" altLang="en-US" sz="2400">
              <a:latin typeface="黑体-简" panose="02000000000000000000" charset="-122"/>
              <a:ea typeface="黑体-简" panose="02000000000000000000" charset="-122"/>
              <a:cs typeface="黑体-简" panose="02000000000000000000" charset="-122"/>
            </a:endParaRPr>
          </a:p>
          <a:p>
            <a:pPr fontAlgn="auto">
              <a:lnSpc>
                <a:spcPct val="100000"/>
              </a:lnSpc>
            </a:pPr>
            <a:r>
              <a:rPr lang="zh-CN" altLang="en-US" sz="2400">
                <a:latin typeface="黑体-简" panose="02000000000000000000" charset="-122"/>
                <a:ea typeface="黑体-简" panose="02000000000000000000" charset="-122"/>
                <a:cs typeface="黑体-简" panose="02000000000000000000" charset="-122"/>
                <a:sym typeface="+mn-ea"/>
              </a:rPr>
              <a:t>（1）材料一中的两次远航有何异同之处？（4分）</a:t>
            </a:r>
            <a:endParaRPr lang="zh-CN" altLang="en-US" sz="2400">
              <a:latin typeface="黑体-简" panose="02000000000000000000" charset="-122"/>
              <a:ea typeface="黑体-简" panose="02000000000000000000" charset="-122"/>
              <a:cs typeface="黑体-简" panose="02000000000000000000" charset="-122"/>
            </a:endParaRPr>
          </a:p>
        </p:txBody>
      </p:sp>
      <p:sp>
        <p:nvSpPr>
          <p:cNvPr id="7" name="文本框 6"/>
          <p:cNvSpPr txBox="1"/>
          <p:nvPr/>
        </p:nvSpPr>
        <p:spPr>
          <a:xfrm>
            <a:off x="247650" y="3596005"/>
            <a:ext cx="11866880" cy="3107690"/>
          </a:xfrm>
          <a:prstGeom prst="rect">
            <a:avLst/>
          </a:prstGeom>
          <a:solidFill>
            <a:schemeClr val="accent1"/>
          </a:solidFill>
        </p:spPr>
        <p:txBody>
          <a:bodyPr wrap="square" rtlCol="0" anchor="t">
            <a:spAutoFit/>
          </a:bodyPr>
          <a:p>
            <a:r>
              <a:rPr lang="zh-CN" altLang="en-US" sz="2800">
                <a:ln>
                  <a:noFill/>
                </a:ln>
                <a:solidFill>
                  <a:srgbClr val="C00000"/>
                </a:solidFill>
                <a:latin typeface="黑体-简" panose="02000000000000000000" charset="-122"/>
                <a:ea typeface="黑体-简" panose="02000000000000000000" charset="-122"/>
                <a:cs typeface="黑体-简" panose="02000000000000000000" charset="-122"/>
                <a:sym typeface="+mn-ea"/>
              </a:rPr>
              <a:t>（1）相同：都是世界航海史上的壮举；都促进了各地区之间的经济文化交流；都有王室的支持；都有航海家的冒险精神；都增进了友好往来，促进了文明的传播等。</a:t>
            </a:r>
            <a:endParaRPr lang="zh-CN" altLang="en-US" sz="2800">
              <a:ln>
                <a:noFill/>
              </a:ln>
              <a:solidFill>
                <a:srgbClr val="C00000"/>
              </a:solidFill>
              <a:latin typeface="黑体-简" panose="02000000000000000000" charset="-122"/>
              <a:ea typeface="黑体-简" panose="02000000000000000000" charset="-122"/>
              <a:cs typeface="黑体-简" panose="02000000000000000000" charset="-122"/>
              <a:sym typeface="+mn-ea"/>
            </a:endParaRPr>
          </a:p>
          <a:p>
            <a:r>
              <a:rPr lang="zh-CN" altLang="en-US" sz="2800">
                <a:ln>
                  <a:noFill/>
                </a:ln>
                <a:solidFill>
                  <a:srgbClr val="C00000"/>
                </a:solidFill>
                <a:latin typeface="黑体-简" panose="02000000000000000000" charset="-122"/>
                <a:ea typeface="黑体-简" panose="02000000000000000000" charset="-122"/>
                <a:cs typeface="黑体-简" panose="02000000000000000000" charset="-122"/>
                <a:sym typeface="+mn-ea"/>
              </a:rPr>
              <a:t>不同：郑和远航以友好交往为目的，哥伦布远航以掠夺财富为目的；郑和远航增进了中国同亚、非国家之间的相互了解和友好往来，哥伦布远航带来了早期的殖民掠夺；郑和远航最远到达非洲东海岸和红海沿岸，哥伦布远航横穿大西洋到达美洲等。</a:t>
            </a:r>
            <a:endParaRPr lang="zh-CN" altLang="en-US" sz="2800">
              <a:ln>
                <a:noFill/>
              </a:ln>
              <a:solidFill>
                <a:srgbClr val="C00000"/>
              </a:solidFill>
              <a:latin typeface="黑体-简" panose="02000000000000000000" charset="-122"/>
              <a:ea typeface="黑体-简" panose="02000000000000000000" charset="-122"/>
              <a:cs typeface="黑体-简"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flipV="1">
            <a:off x="1140566" y="6487911"/>
            <a:ext cx="9867294" cy="39154"/>
          </a:xfrm>
          <a:prstGeom prst="rect">
            <a:avLst/>
          </a:prstGeom>
          <a:solidFill>
            <a:srgbClr val="663300"/>
          </a:solidFill>
          <a:ln w="9525" cap="flat" cmpd="sng" algn="ctr">
            <a:solidFill>
              <a:schemeClr val="tx1"/>
            </a:solidFill>
            <a:prstDash val="solid"/>
            <a:round/>
            <a:headEnd type="none" w="med" len="med"/>
            <a:tailEnd type="none" w="med" len="med"/>
          </a:ln>
          <a:effectLst>
            <a:glow rad="139700">
              <a:schemeClr val="accent2">
                <a:lumMod val="60000"/>
                <a:lumOff val="40000"/>
                <a:alpha val="40000"/>
              </a:schemeClr>
            </a:glow>
          </a:effec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sz="1540" dirty="0">
              <a:ln>
                <a:solidFill>
                  <a:srgbClr val="660033"/>
                </a:solidFill>
              </a:ln>
            </a:endParaRPr>
          </a:p>
        </p:txBody>
      </p:sp>
      <p:sp>
        <p:nvSpPr>
          <p:cNvPr id="44" name="AutoShape 12"/>
          <p:cNvSpPr/>
          <p:nvPr/>
        </p:nvSpPr>
        <p:spPr bwMode="auto">
          <a:xfrm>
            <a:off x="1723340" y="1719449"/>
            <a:ext cx="216406" cy="4036917"/>
          </a:xfrm>
          <a:prstGeom prst="leftBrace">
            <a:avLst>
              <a:gd name="adj1" fmla="val 182592"/>
              <a:gd name="adj2" fmla="val 47500"/>
            </a:avLst>
          </a:prstGeom>
          <a:noFill/>
          <a:ln w="38100">
            <a:solidFill>
              <a:schemeClr val="tx1">
                <a:lumMod val="95000"/>
                <a:lumOff val="5000"/>
              </a:schemeClr>
            </a:solidFill>
            <a:round/>
          </a:ln>
          <a:effectLst/>
        </p:spPr>
        <p:txBody>
          <a:bodyPr wrap="none" anchor="ctr"/>
          <a:lstStyle/>
          <a:p>
            <a:pPr algn="ctr"/>
            <a:endParaRPr lang="zh-CN" altLang="zh-CN" sz="2745">
              <a:solidFill>
                <a:srgbClr val="760000"/>
              </a:solidFill>
              <a:effectLst>
                <a:outerShdw blurRad="38100" dist="38100" dir="2700000" algn="tl">
                  <a:srgbClr val="C0C0C0"/>
                </a:outerShdw>
              </a:effectLst>
              <a:latin typeface="华文新魏" panose="02010800040101010101" pitchFamily="2" charset="-122"/>
              <a:ea typeface="华文新魏" panose="02010800040101010101" pitchFamily="2" charset="-122"/>
            </a:endParaRPr>
          </a:p>
        </p:txBody>
      </p:sp>
      <p:grpSp>
        <p:nvGrpSpPr>
          <p:cNvPr id="45" name="组合 47"/>
          <p:cNvGrpSpPr/>
          <p:nvPr/>
        </p:nvGrpSpPr>
        <p:grpSpPr>
          <a:xfrm>
            <a:off x="844583" y="1134181"/>
            <a:ext cx="1140272" cy="5193177"/>
            <a:chOff x="210704" y="1909371"/>
            <a:chExt cx="1364465" cy="4993041"/>
          </a:xfrm>
        </p:grpSpPr>
        <p:pic>
          <p:nvPicPr>
            <p:cNvPr id="47" name="Picture 271" descr="21"/>
            <p:cNvPicPr>
              <a:picLocks noChangeAspect="1" noChangeArrowheads="1"/>
            </p:cNvPicPr>
            <p:nvPr/>
          </p:nvPicPr>
          <p:blipFill>
            <a:blip r:embed="rId1" cstate="print">
              <a:lum contrast="-32000"/>
              <a:extLst>
                <a:ext uri="{28A0092B-C50C-407E-A947-70E740481C1C}">
                  <a14:useLocalDpi xmlns:a14="http://schemas.microsoft.com/office/drawing/2010/main" val="0"/>
                </a:ext>
              </a:extLst>
            </a:blip>
            <a:srcRect/>
            <a:stretch>
              <a:fillRect/>
            </a:stretch>
          </p:blipFill>
          <p:spPr bwMode="auto">
            <a:xfrm>
              <a:off x="210704" y="1909371"/>
              <a:ext cx="1364465" cy="499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hlinkClick r:id="rId2" action="ppaction://hlinksldjump"/>
            </p:cNvPr>
            <p:cNvSpPr txBox="1"/>
            <p:nvPr/>
          </p:nvSpPr>
          <p:spPr>
            <a:xfrm>
              <a:off x="486972" y="2262990"/>
              <a:ext cx="801642" cy="4511394"/>
            </a:xfrm>
            <a:prstGeom prst="rect">
              <a:avLst/>
            </a:prstGeom>
            <a:noFill/>
          </p:spPr>
          <p:txBody>
            <a:bodyPr vert="eaVert" wrap="square" rtlCol="0">
              <a:spAutoFit/>
            </a:bodyPr>
            <a:lstStyle/>
            <a:p>
              <a:pPr>
                <a:lnSpc>
                  <a:spcPct val="110000"/>
                </a:lnSpc>
              </a:pPr>
              <a:r>
                <a:rPr lang="zh-CN" altLang="en-US" sz="2875" b="1" dirty="0" smtClean="0">
                  <a:solidFill>
                    <a:schemeClr val="bg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西欧经济和社会的发展</a:t>
              </a:r>
              <a:endParaRPr lang="zh-CN" altLang="en-US" sz="2875" b="1" dirty="0" smtClean="0">
                <a:solidFill>
                  <a:schemeClr val="bg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49" name="TextBox 48"/>
          <p:cNvSpPr txBox="1"/>
          <p:nvPr/>
        </p:nvSpPr>
        <p:spPr>
          <a:xfrm>
            <a:off x="1783104" y="1538634"/>
            <a:ext cx="2452984" cy="1124585"/>
          </a:xfrm>
          <a:prstGeom prst="rect">
            <a:avLst/>
          </a:prstGeom>
          <a:noFill/>
        </p:spPr>
        <p:txBody>
          <a:bodyPr wrap="square" rtlCol="0">
            <a:spAutoFit/>
          </a:bodyPr>
          <a:lstStyle/>
          <a:p>
            <a:pPr algn="l"/>
            <a:r>
              <a:rPr lang="zh-CN" altLang="en-US" sz="3355" b="1" dirty="0" smtClean="0">
                <a:solidFill>
                  <a:srgbClr val="002060"/>
                </a:solidFill>
                <a:latin typeface="华文新魏" panose="02010800040101010101" pitchFamily="2" charset="-122"/>
                <a:ea typeface="华文新魏" panose="02010800040101010101" pitchFamily="2" charset="-122"/>
              </a:rPr>
              <a:t>新的生产和经营方式</a:t>
            </a:r>
            <a:endParaRPr lang="zh-CN" altLang="en-US" sz="3355" b="1" dirty="0" smtClean="0">
              <a:solidFill>
                <a:srgbClr val="002060"/>
              </a:solidFill>
              <a:latin typeface="华文新魏" panose="02010800040101010101" pitchFamily="2" charset="-122"/>
              <a:ea typeface="华文新魏" panose="02010800040101010101" pitchFamily="2" charset="-122"/>
            </a:endParaRPr>
          </a:p>
        </p:txBody>
      </p:sp>
      <p:sp>
        <p:nvSpPr>
          <p:cNvPr id="67" name="AutoShape 12"/>
          <p:cNvSpPr/>
          <p:nvPr/>
        </p:nvSpPr>
        <p:spPr bwMode="auto">
          <a:xfrm>
            <a:off x="4025010" y="1374570"/>
            <a:ext cx="107347" cy="3696034"/>
          </a:xfrm>
          <a:prstGeom prst="leftBrace">
            <a:avLst>
              <a:gd name="adj1" fmla="val 182592"/>
              <a:gd name="adj2" fmla="val 47500"/>
            </a:avLst>
          </a:prstGeom>
          <a:noFill/>
          <a:ln w="38100">
            <a:solidFill>
              <a:schemeClr val="tx1"/>
            </a:solidFill>
            <a:round/>
          </a:ln>
          <a:effectLst/>
        </p:spPr>
        <p:txBody>
          <a:bodyPr wrap="none" anchor="ctr"/>
          <a:lstStyle/>
          <a:p>
            <a:pPr algn="ctr"/>
            <a:endParaRPr lang="zh-CN" altLang="zh-CN" sz="3085">
              <a:effectLst>
                <a:outerShdw blurRad="38100" dist="38100" dir="2700000" algn="tl">
                  <a:srgbClr val="C0C0C0"/>
                </a:outerShdw>
              </a:effectLst>
              <a:latin typeface="华文新魏" panose="02010800040101010101" pitchFamily="2" charset="-122"/>
              <a:ea typeface="华文新魏" panose="02010800040101010101" pitchFamily="2" charset="-122"/>
            </a:endParaRPr>
          </a:p>
        </p:txBody>
      </p:sp>
      <p:sp>
        <p:nvSpPr>
          <p:cNvPr id="71" name="Rectangle 2"/>
          <p:cNvSpPr>
            <a:spLocks noChangeArrowheads="1"/>
          </p:cNvSpPr>
          <p:nvPr/>
        </p:nvSpPr>
        <p:spPr bwMode="auto">
          <a:xfrm>
            <a:off x="7623378" y="726205"/>
            <a:ext cx="1932305" cy="514350"/>
          </a:xfrm>
          <a:prstGeom prst="rect">
            <a:avLst/>
          </a:prstGeom>
          <a:noFill/>
          <a:ln w="9525">
            <a:noFill/>
            <a:miter lim="800000"/>
          </a:ln>
        </p:spPr>
        <p:txBody>
          <a:bodyPr wrap="none">
            <a:spAutoFit/>
          </a:bodyPr>
          <a:lstStyle/>
          <a:p>
            <a:pPr algn="ctr"/>
            <a:r>
              <a:rPr lang="zh-CN" altLang="en-US" sz="2745" b="1" dirty="0" smtClean="0">
                <a:solidFill>
                  <a:srgbClr val="002060"/>
                </a:solidFill>
                <a:latin typeface="华文新魏" panose="02010800040101010101" pitchFamily="2" charset="-122"/>
                <a:ea typeface="华文新魏" panose="02010800040101010101" pitchFamily="2" charset="-122"/>
              </a:rPr>
              <a:t>①</a:t>
            </a:r>
            <a:r>
              <a:rPr lang="zh-CN" altLang="en-US" sz="2745" b="1" u="sng" dirty="0" smtClean="0">
                <a:solidFill>
                  <a:srgbClr val="002060"/>
                </a:solidFill>
                <a:latin typeface="华文新魏" panose="02010800040101010101" pitchFamily="2" charset="-122"/>
                <a:ea typeface="华文新魏" panose="02010800040101010101" pitchFamily="2" charset="-122"/>
              </a:rPr>
              <a:t>垦殖运动</a:t>
            </a:r>
            <a:endParaRPr lang="zh-CN" altLang="en-US" sz="2745" b="1" u="sng" dirty="0" smtClean="0">
              <a:solidFill>
                <a:srgbClr val="002060"/>
              </a:solidFill>
              <a:latin typeface="华文新魏" panose="02010800040101010101" pitchFamily="2" charset="-122"/>
              <a:ea typeface="华文新魏" panose="02010800040101010101" pitchFamily="2" charset="-122"/>
            </a:endParaRPr>
          </a:p>
        </p:txBody>
      </p:sp>
      <p:sp>
        <p:nvSpPr>
          <p:cNvPr id="72" name="Rectangle 2"/>
          <p:cNvSpPr>
            <a:spLocks noChangeArrowheads="1"/>
          </p:cNvSpPr>
          <p:nvPr/>
        </p:nvSpPr>
        <p:spPr bwMode="auto">
          <a:xfrm>
            <a:off x="7600635" y="1272675"/>
            <a:ext cx="3331845" cy="514350"/>
          </a:xfrm>
          <a:prstGeom prst="rect">
            <a:avLst/>
          </a:prstGeom>
          <a:noFill/>
          <a:ln w="9525">
            <a:noFill/>
            <a:miter lim="800000"/>
          </a:ln>
        </p:spPr>
        <p:txBody>
          <a:bodyPr wrap="none">
            <a:spAutoFit/>
          </a:bodyPr>
          <a:lstStyle/>
          <a:p>
            <a:pPr algn="ctr"/>
            <a:r>
              <a:rPr lang="zh-CN" altLang="en-US" sz="2745" b="1" dirty="0" smtClean="0">
                <a:solidFill>
                  <a:srgbClr val="002060"/>
                </a:solidFill>
                <a:latin typeface="华文新魏" panose="02010800040101010101" pitchFamily="2" charset="-122"/>
                <a:ea typeface="华文新魏" panose="02010800040101010101" pitchFamily="2" charset="-122"/>
              </a:rPr>
              <a:t>②</a:t>
            </a:r>
            <a:r>
              <a:rPr lang="zh-CN" altLang="en-US" sz="2745" b="1" u="sng" dirty="0" smtClean="0">
                <a:solidFill>
                  <a:srgbClr val="002060"/>
                </a:solidFill>
                <a:latin typeface="华文新魏" panose="02010800040101010101" pitchFamily="2" charset="-122"/>
                <a:ea typeface="华文新魏" panose="02010800040101010101" pitchFamily="2" charset="-122"/>
              </a:rPr>
              <a:t>庄园的衰落和瓦解</a:t>
            </a:r>
            <a:endParaRPr lang="zh-CN" altLang="en-US" sz="2745" b="1" u="sng" dirty="0" smtClean="0">
              <a:solidFill>
                <a:srgbClr val="002060"/>
              </a:solidFill>
              <a:latin typeface="华文新魏" panose="02010800040101010101" pitchFamily="2" charset="-122"/>
              <a:ea typeface="华文新魏" panose="02010800040101010101" pitchFamily="2" charset="-122"/>
            </a:endParaRPr>
          </a:p>
        </p:txBody>
      </p:sp>
      <p:sp>
        <p:nvSpPr>
          <p:cNvPr id="80" name="Rectangle 2"/>
          <p:cNvSpPr>
            <a:spLocks noChangeArrowheads="1"/>
          </p:cNvSpPr>
          <p:nvPr/>
        </p:nvSpPr>
        <p:spPr bwMode="auto">
          <a:xfrm>
            <a:off x="3923945" y="1655878"/>
            <a:ext cx="2069277" cy="977265"/>
          </a:xfrm>
          <a:prstGeom prst="rect">
            <a:avLst/>
          </a:prstGeom>
          <a:noFill/>
          <a:ln w="38100">
            <a:solidFill>
              <a:srgbClr val="00B0F0"/>
            </a:solidFill>
            <a:miter lim="800000"/>
          </a:ln>
        </p:spPr>
        <p:txBody>
          <a:bodyPr wrap="square">
            <a:spAutoFit/>
          </a:bodyPr>
          <a:lstStyle/>
          <a:p>
            <a:pPr algn="ctr"/>
            <a:r>
              <a:rPr lang="zh-CN" altLang="en-US" sz="2875" b="1" dirty="0" smtClean="0">
                <a:solidFill>
                  <a:srgbClr val="C00000"/>
                </a:solidFill>
                <a:latin typeface="华文新魏" panose="02010800040101010101" pitchFamily="2" charset="-122"/>
                <a:ea typeface="华文新魏" panose="02010800040101010101" pitchFamily="2" charset="-122"/>
              </a:rPr>
              <a:t>租地农场</a:t>
            </a:r>
            <a:endParaRPr lang="zh-CN" altLang="en-US" sz="2875" b="1" dirty="0" smtClean="0">
              <a:solidFill>
                <a:srgbClr val="C00000"/>
              </a:solidFill>
              <a:latin typeface="华文新魏" panose="02010800040101010101" pitchFamily="2" charset="-122"/>
              <a:ea typeface="华文新魏" panose="02010800040101010101" pitchFamily="2" charset="-122"/>
            </a:endParaRPr>
          </a:p>
          <a:p>
            <a:pPr algn="ctr"/>
            <a:r>
              <a:rPr lang="en-US" altLang="zh-CN" sz="2875" b="1" u="sng" dirty="0" smtClean="0">
                <a:solidFill>
                  <a:srgbClr val="C00000"/>
                </a:solidFill>
                <a:latin typeface="华文新魏" panose="02010800040101010101" pitchFamily="2" charset="-122"/>
                <a:ea typeface="华文新魏" panose="02010800040101010101" pitchFamily="2" charset="-122"/>
              </a:rPr>
              <a:t>14</a:t>
            </a:r>
            <a:r>
              <a:rPr lang="zh-CN" altLang="en-US" sz="2875" b="1" u="sng" dirty="0" smtClean="0">
                <a:solidFill>
                  <a:srgbClr val="C00000"/>
                </a:solidFill>
                <a:latin typeface="华文新魏" panose="02010800040101010101" pitchFamily="2" charset="-122"/>
                <a:ea typeface="华文新魏" panose="02010800040101010101" pitchFamily="2" charset="-122"/>
              </a:rPr>
              <a:t>世纪中叶</a:t>
            </a:r>
            <a:endParaRPr lang="zh-CN" altLang="en-US" sz="2875" b="1" u="sng" dirty="0" smtClean="0">
              <a:solidFill>
                <a:srgbClr val="C00000"/>
              </a:solidFill>
              <a:latin typeface="华文新魏" panose="02010800040101010101" pitchFamily="2" charset="-122"/>
              <a:ea typeface="华文新魏" panose="02010800040101010101" pitchFamily="2" charset="-122"/>
            </a:endParaRPr>
          </a:p>
        </p:txBody>
      </p:sp>
      <p:sp>
        <p:nvSpPr>
          <p:cNvPr id="78" name="Rectangle 2"/>
          <p:cNvSpPr>
            <a:spLocks noChangeArrowheads="1"/>
          </p:cNvSpPr>
          <p:nvPr/>
        </p:nvSpPr>
        <p:spPr bwMode="auto">
          <a:xfrm>
            <a:off x="4073818" y="1165358"/>
            <a:ext cx="1899285" cy="534035"/>
          </a:xfrm>
          <a:prstGeom prst="rect">
            <a:avLst/>
          </a:prstGeom>
          <a:noFill/>
          <a:ln w="9525">
            <a:noFill/>
            <a:miter lim="800000"/>
          </a:ln>
        </p:spPr>
        <p:txBody>
          <a:bodyPr wrap="none">
            <a:spAutoFit/>
          </a:bodyPr>
          <a:lstStyle/>
          <a:p>
            <a:pPr algn="ctr"/>
            <a:r>
              <a:rPr lang="en-US" altLang="zh-CN" sz="2875" b="1" dirty="0" smtClean="0">
                <a:solidFill>
                  <a:srgbClr val="002060"/>
                </a:solidFill>
                <a:latin typeface="华文新魏" panose="02010800040101010101" pitchFamily="2" charset="-122"/>
                <a:ea typeface="华文新魏" panose="02010800040101010101" pitchFamily="2" charset="-122"/>
              </a:rPr>
              <a:t>1.</a:t>
            </a:r>
            <a:r>
              <a:rPr lang="zh-CN" altLang="en-US" sz="2875" b="1" dirty="0" smtClean="0">
                <a:solidFill>
                  <a:srgbClr val="002060"/>
                </a:solidFill>
                <a:latin typeface="华文新魏" panose="02010800040101010101" pitchFamily="2" charset="-122"/>
                <a:ea typeface="华文新魏" panose="02010800040101010101" pitchFamily="2" charset="-122"/>
              </a:rPr>
              <a:t>（农业）</a:t>
            </a:r>
            <a:endParaRPr lang="zh-CN" altLang="en-US" sz="2875" b="1" u="sng" dirty="0" smtClean="0">
              <a:solidFill>
                <a:srgbClr val="002060"/>
              </a:solidFill>
              <a:latin typeface="华文新魏" panose="02010800040101010101" pitchFamily="2" charset="-122"/>
              <a:ea typeface="华文新魏" panose="02010800040101010101" pitchFamily="2" charset="-122"/>
            </a:endParaRPr>
          </a:p>
        </p:txBody>
      </p:sp>
      <p:sp>
        <p:nvSpPr>
          <p:cNvPr id="86" name="Rectangle 2"/>
          <p:cNvSpPr>
            <a:spLocks noChangeArrowheads="1"/>
          </p:cNvSpPr>
          <p:nvPr/>
        </p:nvSpPr>
        <p:spPr bwMode="auto">
          <a:xfrm>
            <a:off x="6076623" y="2822603"/>
            <a:ext cx="4213225" cy="534035"/>
          </a:xfrm>
          <a:prstGeom prst="rect">
            <a:avLst/>
          </a:prstGeom>
          <a:noFill/>
          <a:ln w="9525">
            <a:noFill/>
            <a:miter lim="800000"/>
          </a:ln>
        </p:spPr>
        <p:txBody>
          <a:bodyPr wrap="none">
            <a:spAutoFit/>
          </a:bodyPr>
          <a:lstStyle/>
          <a:p>
            <a:pPr algn="ctr"/>
            <a:r>
              <a:rPr lang="zh-CN" altLang="en-US" sz="2875" b="1" dirty="0" smtClean="0">
                <a:solidFill>
                  <a:srgbClr val="002060"/>
                </a:solidFill>
                <a:latin typeface="华文新魏" panose="02010800040101010101" pitchFamily="2" charset="-122"/>
                <a:ea typeface="华文新魏" panose="02010800040101010101" pitchFamily="2" charset="-122"/>
              </a:rPr>
              <a:t>①</a:t>
            </a:r>
            <a:r>
              <a:rPr lang="zh-CN" altLang="en-US" sz="2875" b="1" u="sng" dirty="0" smtClean="0">
                <a:solidFill>
                  <a:srgbClr val="002060"/>
                </a:solidFill>
                <a:latin typeface="华文新魏" panose="02010800040101010101" pitchFamily="2" charset="-122"/>
                <a:ea typeface="华文新魏" panose="02010800040101010101" pitchFamily="2" charset="-122"/>
              </a:rPr>
              <a:t>小型手工作坊</a:t>
            </a:r>
            <a:r>
              <a:rPr lang="zh-CN" altLang="en-US" sz="2875" b="1" dirty="0" smtClean="0">
                <a:solidFill>
                  <a:srgbClr val="002060"/>
                </a:solidFill>
                <a:latin typeface="华文新魏" panose="02010800040101010101" pitchFamily="2" charset="-122"/>
                <a:ea typeface="华文新魏" panose="02010800040101010101" pitchFamily="2" charset="-122"/>
              </a:rPr>
              <a:t>得到发展</a:t>
            </a:r>
            <a:endParaRPr lang="zh-CN" altLang="en-US" sz="2875" b="1" u="sng" dirty="0" smtClean="0">
              <a:solidFill>
                <a:srgbClr val="002060"/>
              </a:solidFill>
              <a:latin typeface="华文新魏" panose="02010800040101010101" pitchFamily="2" charset="-122"/>
              <a:ea typeface="华文新魏" panose="02010800040101010101" pitchFamily="2" charset="-122"/>
            </a:endParaRPr>
          </a:p>
        </p:txBody>
      </p:sp>
      <p:sp>
        <p:nvSpPr>
          <p:cNvPr id="87" name="Rectangle 2">
            <a:hlinkClick r:id="" action="ppaction://noaction"/>
          </p:cNvPr>
          <p:cNvSpPr>
            <a:spLocks noChangeArrowheads="1"/>
          </p:cNvSpPr>
          <p:nvPr/>
        </p:nvSpPr>
        <p:spPr bwMode="auto">
          <a:xfrm>
            <a:off x="6084572" y="3469025"/>
            <a:ext cx="3846830" cy="534035"/>
          </a:xfrm>
          <a:prstGeom prst="rect">
            <a:avLst/>
          </a:prstGeom>
          <a:noFill/>
          <a:ln w="9525">
            <a:noFill/>
            <a:miter lim="800000"/>
          </a:ln>
        </p:spPr>
        <p:txBody>
          <a:bodyPr wrap="none">
            <a:spAutoFit/>
          </a:bodyPr>
          <a:lstStyle/>
          <a:p>
            <a:pPr algn="ctr"/>
            <a:r>
              <a:rPr lang="zh-CN" altLang="en-US" sz="2875" b="1" dirty="0" smtClean="0">
                <a:solidFill>
                  <a:srgbClr val="002060"/>
                </a:solidFill>
                <a:latin typeface="华文新魏" panose="02010800040101010101" pitchFamily="2" charset="-122"/>
                <a:ea typeface="华文新魏" panose="02010800040101010101" pitchFamily="2" charset="-122"/>
              </a:rPr>
              <a:t>②出现</a:t>
            </a:r>
            <a:r>
              <a:rPr lang="zh-CN" altLang="en-US" sz="2875" b="1" u="sng" dirty="0" smtClean="0">
                <a:solidFill>
                  <a:srgbClr val="002060"/>
                </a:solidFill>
                <a:latin typeface="华文新魏" panose="02010800040101010101" pitchFamily="2" charset="-122"/>
                <a:ea typeface="华文新魏" panose="02010800040101010101" pitchFamily="2" charset="-122"/>
              </a:rPr>
              <a:t>分散的手工工场</a:t>
            </a:r>
            <a:endParaRPr lang="zh-CN" altLang="en-US" sz="2875" b="1" u="sng" dirty="0" smtClean="0">
              <a:solidFill>
                <a:srgbClr val="002060"/>
              </a:solidFill>
              <a:latin typeface="华文新魏" panose="02010800040101010101" pitchFamily="2" charset="-122"/>
              <a:ea typeface="华文新魏" panose="02010800040101010101" pitchFamily="2" charset="-122"/>
            </a:endParaRPr>
          </a:p>
        </p:txBody>
      </p:sp>
      <p:sp>
        <p:nvSpPr>
          <p:cNvPr id="88" name="Rectangle 2">
            <a:hlinkClick r:id="" action="ppaction://noaction"/>
          </p:cNvPr>
          <p:cNvSpPr>
            <a:spLocks noChangeArrowheads="1"/>
          </p:cNvSpPr>
          <p:nvPr/>
        </p:nvSpPr>
        <p:spPr bwMode="auto">
          <a:xfrm>
            <a:off x="6145510" y="4127521"/>
            <a:ext cx="3846830" cy="534035"/>
          </a:xfrm>
          <a:prstGeom prst="rect">
            <a:avLst/>
          </a:prstGeom>
          <a:noFill/>
          <a:ln w="9525">
            <a:noFill/>
            <a:miter lim="800000"/>
          </a:ln>
        </p:spPr>
        <p:txBody>
          <a:bodyPr wrap="none">
            <a:spAutoFit/>
          </a:bodyPr>
          <a:lstStyle/>
          <a:p>
            <a:pPr algn="ctr"/>
            <a:r>
              <a:rPr lang="zh-CN" altLang="en-US" sz="2875" b="1" dirty="0" smtClean="0">
                <a:solidFill>
                  <a:srgbClr val="002060"/>
                </a:solidFill>
                <a:latin typeface="华文新魏" panose="02010800040101010101" pitchFamily="2" charset="-122"/>
                <a:ea typeface="华文新魏" panose="02010800040101010101" pitchFamily="2" charset="-122"/>
              </a:rPr>
              <a:t>③出现</a:t>
            </a:r>
            <a:r>
              <a:rPr lang="zh-CN" altLang="en-US" sz="2875" b="1" u="sng" dirty="0" smtClean="0">
                <a:solidFill>
                  <a:srgbClr val="002060"/>
                </a:solidFill>
                <a:latin typeface="华文新魏" panose="02010800040101010101" pitchFamily="2" charset="-122"/>
                <a:ea typeface="华文新魏" panose="02010800040101010101" pitchFamily="2" charset="-122"/>
              </a:rPr>
              <a:t>集中的手工工场</a:t>
            </a:r>
            <a:endParaRPr lang="zh-CN" altLang="en-US" sz="2875" b="1" u="sng" dirty="0" smtClean="0">
              <a:solidFill>
                <a:srgbClr val="002060"/>
              </a:solidFill>
              <a:latin typeface="华文新魏" panose="02010800040101010101" pitchFamily="2" charset="-122"/>
              <a:ea typeface="华文新魏" panose="02010800040101010101" pitchFamily="2" charset="-122"/>
            </a:endParaRPr>
          </a:p>
        </p:txBody>
      </p:sp>
      <p:sp>
        <p:nvSpPr>
          <p:cNvPr id="90" name="Rectangle 2"/>
          <p:cNvSpPr>
            <a:spLocks noChangeArrowheads="1"/>
          </p:cNvSpPr>
          <p:nvPr/>
        </p:nvSpPr>
        <p:spPr bwMode="auto">
          <a:xfrm>
            <a:off x="4049477" y="3211969"/>
            <a:ext cx="2328545" cy="534035"/>
          </a:xfrm>
          <a:prstGeom prst="rect">
            <a:avLst/>
          </a:prstGeom>
          <a:noFill/>
          <a:ln w="9525">
            <a:noFill/>
            <a:miter lim="800000"/>
          </a:ln>
        </p:spPr>
        <p:txBody>
          <a:bodyPr wrap="none">
            <a:spAutoFit/>
          </a:bodyPr>
          <a:lstStyle/>
          <a:p>
            <a:pPr algn="ctr"/>
            <a:r>
              <a:rPr lang="en-US" altLang="zh-CN" sz="2875" b="1" dirty="0" smtClean="0">
                <a:solidFill>
                  <a:srgbClr val="002060"/>
                </a:solidFill>
                <a:latin typeface="华文新魏" panose="02010800040101010101" pitchFamily="2" charset="-122"/>
                <a:ea typeface="华文新魏" panose="02010800040101010101" pitchFamily="2" charset="-122"/>
              </a:rPr>
              <a:t>2.</a:t>
            </a:r>
            <a:r>
              <a:rPr lang="zh-CN" altLang="en-US" sz="2875" b="1" dirty="0" smtClean="0">
                <a:solidFill>
                  <a:srgbClr val="002060"/>
                </a:solidFill>
                <a:latin typeface="华文新魏" panose="02010800040101010101" pitchFamily="2" charset="-122"/>
                <a:ea typeface="华文新魏" panose="02010800040101010101" pitchFamily="2" charset="-122"/>
              </a:rPr>
              <a:t>（手工业）</a:t>
            </a:r>
            <a:endParaRPr lang="zh-CN" altLang="en-US" sz="2875" b="1" u="sng" dirty="0" smtClean="0">
              <a:solidFill>
                <a:srgbClr val="002060"/>
              </a:solidFill>
              <a:latin typeface="华文新魏" panose="02010800040101010101" pitchFamily="2" charset="-122"/>
              <a:ea typeface="华文新魏" panose="02010800040101010101" pitchFamily="2" charset="-122"/>
            </a:endParaRPr>
          </a:p>
        </p:txBody>
      </p:sp>
      <p:sp>
        <p:nvSpPr>
          <p:cNvPr id="91" name="AutoShape 12"/>
          <p:cNvSpPr/>
          <p:nvPr/>
        </p:nvSpPr>
        <p:spPr bwMode="auto">
          <a:xfrm>
            <a:off x="6116556" y="3212023"/>
            <a:ext cx="91359" cy="1162541"/>
          </a:xfrm>
          <a:prstGeom prst="leftBrace">
            <a:avLst>
              <a:gd name="adj1" fmla="val 182592"/>
              <a:gd name="adj2" fmla="val 47500"/>
            </a:avLst>
          </a:prstGeom>
          <a:noFill/>
          <a:ln w="38100">
            <a:solidFill>
              <a:schemeClr val="tx1">
                <a:lumMod val="95000"/>
                <a:lumOff val="5000"/>
              </a:schemeClr>
            </a:solidFill>
            <a:round/>
          </a:ln>
          <a:effectLst/>
        </p:spPr>
        <p:txBody>
          <a:bodyPr wrap="none" anchor="ctr"/>
          <a:lstStyle/>
          <a:p>
            <a:pPr algn="ctr"/>
            <a:endParaRPr lang="zh-CN" altLang="zh-CN" sz="3085">
              <a:effectLst>
                <a:outerShdw blurRad="38100" dist="38100" dir="2700000" algn="tl">
                  <a:srgbClr val="C0C0C0"/>
                </a:outerShdw>
              </a:effectLst>
              <a:latin typeface="华文新魏" panose="02010800040101010101" pitchFamily="2" charset="-122"/>
              <a:ea typeface="华文新魏" panose="02010800040101010101" pitchFamily="2" charset="-122"/>
            </a:endParaRPr>
          </a:p>
        </p:txBody>
      </p:sp>
      <p:sp>
        <p:nvSpPr>
          <p:cNvPr id="93" name="Rectangle 2">
            <a:hlinkClick r:id="" action="ppaction://noaction"/>
          </p:cNvPr>
          <p:cNvSpPr>
            <a:spLocks noChangeArrowheads="1"/>
          </p:cNvSpPr>
          <p:nvPr/>
        </p:nvSpPr>
        <p:spPr bwMode="auto">
          <a:xfrm>
            <a:off x="4096816" y="4731661"/>
            <a:ext cx="4893310" cy="534035"/>
          </a:xfrm>
          <a:prstGeom prst="rect">
            <a:avLst/>
          </a:prstGeom>
          <a:noFill/>
          <a:ln w="9525">
            <a:noFill/>
            <a:miter lim="800000"/>
          </a:ln>
        </p:spPr>
        <p:txBody>
          <a:bodyPr wrap="none">
            <a:spAutoFit/>
          </a:bodyPr>
          <a:lstStyle/>
          <a:p>
            <a:pPr algn="ctr"/>
            <a:r>
              <a:rPr lang="en-US" altLang="zh-CN" sz="2875" b="1" dirty="0" smtClean="0">
                <a:solidFill>
                  <a:srgbClr val="002060"/>
                </a:solidFill>
                <a:latin typeface="华文新魏" panose="02010800040101010101" pitchFamily="2" charset="-122"/>
                <a:ea typeface="华文新魏" panose="02010800040101010101" pitchFamily="2" charset="-122"/>
              </a:rPr>
              <a:t>3.</a:t>
            </a:r>
            <a:r>
              <a:rPr lang="zh-CN" altLang="en-US" sz="2875" b="1" dirty="0" smtClean="0">
                <a:solidFill>
                  <a:srgbClr val="002060"/>
                </a:solidFill>
                <a:latin typeface="华文新魏" panose="02010800040101010101" pitchFamily="2" charset="-122"/>
                <a:ea typeface="华文新魏" panose="02010800040101010101" pitchFamily="2" charset="-122"/>
              </a:rPr>
              <a:t>新的生产和经营方式的影响</a:t>
            </a:r>
            <a:endParaRPr lang="zh-CN" altLang="en-US" sz="2875" b="1" u="sng" dirty="0" smtClean="0">
              <a:solidFill>
                <a:srgbClr val="002060"/>
              </a:solidFill>
              <a:latin typeface="华文新魏" panose="02010800040101010101" pitchFamily="2" charset="-122"/>
              <a:ea typeface="华文新魏" panose="02010800040101010101" pitchFamily="2" charset="-122"/>
            </a:endParaRPr>
          </a:p>
        </p:txBody>
      </p:sp>
      <p:sp>
        <p:nvSpPr>
          <p:cNvPr id="94" name="TextBox 93"/>
          <p:cNvSpPr txBox="1"/>
          <p:nvPr/>
        </p:nvSpPr>
        <p:spPr>
          <a:xfrm>
            <a:off x="1733618" y="5396259"/>
            <a:ext cx="4131701" cy="607695"/>
          </a:xfrm>
          <a:prstGeom prst="rect">
            <a:avLst/>
          </a:prstGeom>
          <a:noFill/>
        </p:spPr>
        <p:txBody>
          <a:bodyPr wrap="square" rtlCol="0">
            <a:spAutoFit/>
          </a:bodyPr>
          <a:lstStyle/>
          <a:p>
            <a:pPr algn="ctr"/>
            <a:r>
              <a:rPr lang="zh-CN" altLang="en-US" sz="3355" b="1" dirty="0" smtClean="0">
                <a:solidFill>
                  <a:srgbClr val="002060"/>
                </a:solidFill>
                <a:latin typeface="华文新魏" panose="02010800040101010101" pitchFamily="2" charset="-122"/>
                <a:ea typeface="华文新魏" panose="02010800040101010101" pitchFamily="2" charset="-122"/>
              </a:rPr>
              <a:t>富裕农民和市民阶层</a:t>
            </a:r>
            <a:endParaRPr lang="zh-CN" altLang="en-US" sz="3355" b="1" dirty="0" smtClean="0">
              <a:solidFill>
                <a:srgbClr val="002060"/>
              </a:solidFill>
              <a:latin typeface="华文新魏" panose="02010800040101010101" pitchFamily="2" charset="-122"/>
              <a:ea typeface="华文新魏" panose="02010800040101010101" pitchFamily="2" charset="-122"/>
            </a:endParaRPr>
          </a:p>
        </p:txBody>
      </p:sp>
      <p:sp>
        <p:nvSpPr>
          <p:cNvPr id="95" name="Rectangle 2">
            <a:hlinkClick r:id="" action="ppaction://noaction"/>
          </p:cNvPr>
          <p:cNvSpPr>
            <a:spLocks noChangeArrowheads="1"/>
          </p:cNvSpPr>
          <p:nvPr/>
        </p:nvSpPr>
        <p:spPr bwMode="auto">
          <a:xfrm>
            <a:off x="5678336" y="5252981"/>
            <a:ext cx="2072005" cy="514350"/>
          </a:xfrm>
          <a:prstGeom prst="rect">
            <a:avLst/>
          </a:prstGeom>
          <a:noFill/>
          <a:ln w="9525">
            <a:noFill/>
            <a:miter lim="800000"/>
          </a:ln>
        </p:spPr>
        <p:txBody>
          <a:bodyPr wrap="none">
            <a:spAutoFit/>
          </a:bodyPr>
          <a:lstStyle/>
          <a:p>
            <a:pPr algn="ctr"/>
            <a:r>
              <a:rPr lang="zh-CN" altLang="en-US" sz="2745" b="1" dirty="0" smtClean="0">
                <a:solidFill>
                  <a:srgbClr val="002060"/>
                </a:solidFill>
                <a:latin typeface="华文新魏" panose="02010800040101010101" pitchFamily="2" charset="-122"/>
                <a:ea typeface="华文新魏" panose="02010800040101010101" pitchFamily="2" charset="-122"/>
              </a:rPr>
              <a:t>（</a:t>
            </a:r>
            <a:r>
              <a:rPr lang="en-US" altLang="zh-CN" sz="2745" b="1" dirty="0" smtClean="0">
                <a:solidFill>
                  <a:srgbClr val="002060"/>
                </a:solidFill>
                <a:latin typeface="华文新魏" panose="02010800040101010101" pitchFamily="2" charset="-122"/>
                <a:ea typeface="华文新魏" panose="02010800040101010101" pitchFamily="2" charset="-122"/>
              </a:rPr>
              <a:t>1</a:t>
            </a:r>
            <a:r>
              <a:rPr lang="zh-CN" altLang="en-US" sz="2745" b="1" dirty="0" smtClean="0">
                <a:solidFill>
                  <a:srgbClr val="002060"/>
                </a:solidFill>
                <a:latin typeface="华文新魏" panose="02010800040101010101" pitchFamily="2" charset="-122"/>
                <a:ea typeface="华文新魏" panose="02010800040101010101" pitchFamily="2" charset="-122"/>
              </a:rPr>
              <a:t>）农村：</a:t>
            </a:r>
            <a:endParaRPr lang="zh-CN" altLang="en-US" sz="2745" b="1" u="sng" dirty="0" smtClean="0">
              <a:solidFill>
                <a:srgbClr val="002060"/>
              </a:solidFill>
              <a:latin typeface="华文新魏" panose="02010800040101010101" pitchFamily="2" charset="-122"/>
              <a:ea typeface="华文新魏" panose="02010800040101010101" pitchFamily="2" charset="-122"/>
            </a:endParaRPr>
          </a:p>
        </p:txBody>
      </p:sp>
      <p:sp>
        <p:nvSpPr>
          <p:cNvPr id="96" name="Rectangle 2">
            <a:hlinkClick r:id="" action="ppaction://noaction"/>
          </p:cNvPr>
          <p:cNvSpPr>
            <a:spLocks noChangeArrowheads="1"/>
          </p:cNvSpPr>
          <p:nvPr/>
        </p:nvSpPr>
        <p:spPr bwMode="auto">
          <a:xfrm>
            <a:off x="5648969" y="5864763"/>
            <a:ext cx="2131695" cy="514350"/>
          </a:xfrm>
          <a:prstGeom prst="rect">
            <a:avLst/>
          </a:prstGeom>
          <a:noFill/>
          <a:ln w="9525">
            <a:noFill/>
            <a:miter lim="800000"/>
          </a:ln>
        </p:spPr>
        <p:txBody>
          <a:bodyPr wrap="none">
            <a:spAutoFit/>
          </a:bodyPr>
          <a:lstStyle/>
          <a:p>
            <a:pPr algn="ctr"/>
            <a:r>
              <a:rPr lang="zh-CN" altLang="en-US" sz="2745" b="1" dirty="0" smtClean="0">
                <a:solidFill>
                  <a:srgbClr val="002060"/>
                </a:solidFill>
                <a:latin typeface="华文新魏" panose="02010800040101010101" pitchFamily="2" charset="-122"/>
                <a:ea typeface="华文新魏" panose="02010800040101010101" pitchFamily="2" charset="-122"/>
              </a:rPr>
              <a:t>（</a:t>
            </a:r>
            <a:r>
              <a:rPr lang="en-US" altLang="zh-CN" sz="2745" b="1" dirty="0" smtClean="0">
                <a:solidFill>
                  <a:srgbClr val="002060"/>
                </a:solidFill>
                <a:latin typeface="华文新魏" panose="02010800040101010101" pitchFamily="2" charset="-122"/>
                <a:ea typeface="华文新魏" panose="02010800040101010101" pitchFamily="2" charset="-122"/>
              </a:rPr>
              <a:t>2</a:t>
            </a:r>
            <a:r>
              <a:rPr lang="zh-CN" altLang="en-US" sz="2745" b="1" dirty="0" smtClean="0">
                <a:solidFill>
                  <a:srgbClr val="002060"/>
                </a:solidFill>
                <a:latin typeface="华文新魏" panose="02010800040101010101" pitchFamily="2" charset="-122"/>
                <a:ea typeface="华文新魏" panose="02010800040101010101" pitchFamily="2" charset="-122"/>
              </a:rPr>
              <a:t>）城市：</a:t>
            </a:r>
            <a:r>
              <a:rPr lang="zh-CN" altLang="en-US" sz="2745" dirty="0" smtClean="0">
                <a:solidFill>
                  <a:schemeClr val="bg1"/>
                </a:solidFill>
                <a:latin typeface="华文新魏" panose="02010800040101010101" pitchFamily="2" charset="-122"/>
                <a:ea typeface="华文新魏" panose="02010800040101010101" pitchFamily="2" charset="-122"/>
              </a:rPr>
              <a:t> </a:t>
            </a:r>
            <a:endParaRPr lang="zh-CN" altLang="en-US" sz="2745" u="sng" dirty="0" smtClean="0">
              <a:solidFill>
                <a:schemeClr val="bg1"/>
              </a:solidFill>
              <a:latin typeface="华文新魏" panose="02010800040101010101" pitchFamily="2" charset="-122"/>
              <a:ea typeface="华文新魏" panose="02010800040101010101" pitchFamily="2" charset="-122"/>
            </a:endParaRPr>
          </a:p>
        </p:txBody>
      </p:sp>
      <p:sp>
        <p:nvSpPr>
          <p:cNvPr id="98" name="AutoShape 12"/>
          <p:cNvSpPr/>
          <p:nvPr/>
        </p:nvSpPr>
        <p:spPr bwMode="auto">
          <a:xfrm>
            <a:off x="5728931" y="5425150"/>
            <a:ext cx="183535" cy="734139"/>
          </a:xfrm>
          <a:prstGeom prst="leftBrace">
            <a:avLst>
              <a:gd name="adj1" fmla="val 89903"/>
              <a:gd name="adj2" fmla="val 47500"/>
            </a:avLst>
          </a:prstGeom>
          <a:noFill/>
          <a:ln w="38100">
            <a:solidFill>
              <a:schemeClr val="tx1">
                <a:lumMod val="95000"/>
                <a:lumOff val="5000"/>
              </a:schemeClr>
            </a:solidFill>
            <a:round/>
          </a:ln>
          <a:effectLst/>
        </p:spPr>
        <p:txBody>
          <a:bodyPr wrap="none" anchor="ctr"/>
          <a:lstStyle/>
          <a:p>
            <a:pPr algn="ctr"/>
            <a:endParaRPr lang="zh-CN" altLang="zh-CN" sz="3085">
              <a:effectLst>
                <a:outerShdw blurRad="38100" dist="38100" dir="2700000" algn="tl">
                  <a:srgbClr val="C0C0C0"/>
                </a:outerShdw>
              </a:effectLst>
              <a:latin typeface="华文新魏" panose="02010800040101010101" pitchFamily="2" charset="-122"/>
              <a:ea typeface="华文新魏" panose="02010800040101010101" pitchFamily="2" charset="-122"/>
            </a:endParaRPr>
          </a:p>
        </p:txBody>
      </p:sp>
      <p:sp>
        <p:nvSpPr>
          <p:cNvPr id="41" name="矩形 40"/>
          <p:cNvSpPr/>
          <p:nvPr/>
        </p:nvSpPr>
        <p:spPr>
          <a:xfrm>
            <a:off x="1730282" y="2607338"/>
            <a:ext cx="2381250" cy="534035"/>
          </a:xfrm>
          <a:prstGeom prst="rect">
            <a:avLst/>
          </a:prstGeom>
        </p:spPr>
        <p:txBody>
          <a:bodyPr wrap="none">
            <a:spAutoFit/>
          </a:bodyPr>
          <a:lstStyle/>
          <a:p>
            <a:pPr lvl="0" algn="ctr"/>
            <a:r>
              <a:rPr lang="zh-CN" altLang="en-US" sz="2875" b="1" dirty="0" smtClean="0">
                <a:solidFill>
                  <a:schemeClr val="tx1"/>
                </a:solidFill>
                <a:latin typeface="华文新魏" panose="02010800040101010101" pitchFamily="2" charset="-122"/>
                <a:ea typeface="华文新魏" panose="02010800040101010101" pitchFamily="2" charset="-122"/>
              </a:rPr>
              <a:t>（</a:t>
            </a:r>
            <a:r>
              <a:rPr lang="zh-CN" altLang="en-US" sz="2875" b="1" dirty="0" smtClean="0">
                <a:solidFill>
                  <a:srgbClr val="C00000"/>
                </a:solidFill>
                <a:latin typeface="华文新魏" panose="02010800040101010101" pitchFamily="2" charset="-122"/>
                <a:ea typeface="华文新魏" panose="02010800040101010101" pitchFamily="2" charset="-122"/>
              </a:rPr>
              <a:t>经济发展</a:t>
            </a:r>
            <a:r>
              <a:rPr lang="zh-CN" altLang="en-US" sz="2875" b="1" dirty="0" smtClean="0">
                <a:solidFill>
                  <a:schemeClr val="tx1"/>
                </a:solidFill>
                <a:latin typeface="华文新魏" panose="02010800040101010101" pitchFamily="2" charset="-122"/>
                <a:ea typeface="华文新魏" panose="02010800040101010101" pitchFamily="2" charset="-122"/>
              </a:rPr>
              <a:t>）</a:t>
            </a:r>
            <a:endParaRPr lang="zh-CN" altLang="en-US" sz="2875" b="1" dirty="0" smtClean="0">
              <a:solidFill>
                <a:schemeClr val="tx1"/>
              </a:solidFill>
              <a:latin typeface="华文新魏" panose="02010800040101010101" pitchFamily="2" charset="-122"/>
              <a:ea typeface="华文新魏" panose="02010800040101010101" pitchFamily="2" charset="-122"/>
            </a:endParaRPr>
          </a:p>
        </p:txBody>
      </p:sp>
      <p:sp>
        <p:nvSpPr>
          <p:cNvPr id="42" name="矩形 41"/>
          <p:cNvSpPr/>
          <p:nvPr/>
        </p:nvSpPr>
        <p:spPr>
          <a:xfrm>
            <a:off x="2540820" y="5841625"/>
            <a:ext cx="2381250" cy="534035"/>
          </a:xfrm>
          <a:prstGeom prst="rect">
            <a:avLst/>
          </a:prstGeom>
        </p:spPr>
        <p:txBody>
          <a:bodyPr wrap="none">
            <a:spAutoFit/>
          </a:bodyPr>
          <a:lstStyle/>
          <a:p>
            <a:pPr lvl="0" algn="ctr"/>
            <a:r>
              <a:rPr lang="zh-CN" altLang="en-US" sz="2875" b="1" dirty="0" smtClean="0">
                <a:solidFill>
                  <a:prstClr val="black"/>
                </a:solidFill>
                <a:latin typeface="华文新魏" panose="02010800040101010101" pitchFamily="2" charset="-122"/>
                <a:ea typeface="华文新魏" panose="02010800040101010101" pitchFamily="2" charset="-122"/>
              </a:rPr>
              <a:t>（</a:t>
            </a:r>
            <a:r>
              <a:rPr lang="zh-CN" altLang="en-US" sz="2875" b="1" dirty="0" smtClean="0">
                <a:solidFill>
                  <a:srgbClr val="C00000"/>
                </a:solidFill>
                <a:latin typeface="华文新魏" panose="02010800040101010101" pitchFamily="2" charset="-122"/>
                <a:ea typeface="华文新魏" panose="02010800040101010101" pitchFamily="2" charset="-122"/>
              </a:rPr>
              <a:t>社会结构</a:t>
            </a:r>
            <a:r>
              <a:rPr lang="zh-CN" altLang="en-US" sz="2875" b="1" dirty="0" smtClean="0">
                <a:solidFill>
                  <a:prstClr val="black"/>
                </a:solidFill>
                <a:latin typeface="华文新魏" panose="02010800040101010101" pitchFamily="2" charset="-122"/>
                <a:ea typeface="华文新魏" panose="02010800040101010101" pitchFamily="2" charset="-122"/>
              </a:rPr>
              <a:t>）</a:t>
            </a:r>
            <a:endParaRPr lang="zh-CN" altLang="en-US" sz="2875" b="1" dirty="0" smtClean="0">
              <a:solidFill>
                <a:prstClr val="black"/>
              </a:solidFill>
              <a:latin typeface="华文新魏" panose="02010800040101010101" pitchFamily="2" charset="-122"/>
              <a:ea typeface="华文新魏" panose="02010800040101010101" pitchFamily="2" charset="-122"/>
            </a:endParaRPr>
          </a:p>
        </p:txBody>
      </p:sp>
      <p:sp>
        <p:nvSpPr>
          <p:cNvPr id="46" name="下箭头 45"/>
          <p:cNvSpPr/>
          <p:nvPr/>
        </p:nvSpPr>
        <p:spPr>
          <a:xfrm>
            <a:off x="7808989" y="3318880"/>
            <a:ext cx="489427" cy="244713"/>
          </a:xfrm>
          <a:prstGeom prst="downArrow">
            <a:avLst/>
          </a:prstGeom>
          <a:solidFill>
            <a:schemeClr val="accent2">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40"/>
          </a:p>
        </p:txBody>
      </p:sp>
      <p:sp>
        <p:nvSpPr>
          <p:cNvPr id="51" name="下箭头 50"/>
          <p:cNvSpPr/>
          <p:nvPr/>
        </p:nvSpPr>
        <p:spPr>
          <a:xfrm>
            <a:off x="7808989" y="3972916"/>
            <a:ext cx="489427" cy="244713"/>
          </a:xfrm>
          <a:prstGeom prst="downArrow">
            <a:avLst/>
          </a:prstGeom>
          <a:solidFill>
            <a:schemeClr val="accent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40"/>
          </a:p>
        </p:txBody>
      </p:sp>
      <p:sp>
        <p:nvSpPr>
          <p:cNvPr id="50" name="AutoShape 12"/>
          <p:cNvSpPr/>
          <p:nvPr/>
        </p:nvSpPr>
        <p:spPr bwMode="auto">
          <a:xfrm>
            <a:off x="5886714" y="1050965"/>
            <a:ext cx="122356" cy="1468277"/>
          </a:xfrm>
          <a:prstGeom prst="leftBrace">
            <a:avLst>
              <a:gd name="adj1" fmla="val 182592"/>
              <a:gd name="adj2" fmla="val 47500"/>
            </a:avLst>
          </a:prstGeom>
          <a:noFill/>
          <a:ln w="38100">
            <a:solidFill>
              <a:schemeClr val="tx1">
                <a:lumMod val="95000"/>
                <a:lumOff val="5000"/>
              </a:schemeClr>
            </a:solidFill>
            <a:round/>
          </a:ln>
          <a:effectLst/>
        </p:spPr>
        <p:txBody>
          <a:bodyPr wrap="none" anchor="ctr"/>
          <a:lstStyle/>
          <a:p>
            <a:pPr algn="ctr"/>
            <a:endParaRPr lang="zh-CN" altLang="zh-CN" sz="3085">
              <a:effectLst>
                <a:outerShdw blurRad="38100" dist="38100" dir="2700000" algn="tl">
                  <a:srgbClr val="C0C0C0"/>
                </a:outerShdw>
              </a:effectLst>
              <a:latin typeface="华文新魏" panose="02010800040101010101" pitchFamily="2" charset="-122"/>
              <a:ea typeface="华文新魏" panose="02010800040101010101" pitchFamily="2" charset="-122"/>
            </a:endParaRPr>
          </a:p>
        </p:txBody>
      </p:sp>
      <p:sp>
        <p:nvSpPr>
          <p:cNvPr id="52" name="Rectangle 2"/>
          <p:cNvSpPr>
            <a:spLocks noChangeArrowheads="1"/>
          </p:cNvSpPr>
          <p:nvPr/>
        </p:nvSpPr>
        <p:spPr bwMode="auto">
          <a:xfrm>
            <a:off x="5653584" y="870340"/>
            <a:ext cx="1722120" cy="514350"/>
          </a:xfrm>
          <a:prstGeom prst="rect">
            <a:avLst/>
          </a:prstGeom>
          <a:noFill/>
          <a:ln w="9525">
            <a:noFill/>
            <a:miter lim="800000"/>
          </a:ln>
        </p:spPr>
        <p:txBody>
          <a:bodyPr wrap="none">
            <a:spAutoFit/>
          </a:bodyPr>
          <a:lstStyle/>
          <a:p>
            <a:pPr algn="ctr"/>
            <a:r>
              <a:rPr lang="zh-CN" altLang="en-US" sz="2745" b="1" dirty="0" smtClean="0">
                <a:solidFill>
                  <a:srgbClr val="002060"/>
                </a:solidFill>
                <a:latin typeface="华文新魏" panose="02010800040101010101" pitchFamily="2" charset="-122"/>
                <a:ea typeface="华文新魏" panose="02010800040101010101" pitchFamily="2" charset="-122"/>
              </a:rPr>
              <a:t>（</a:t>
            </a:r>
            <a:r>
              <a:rPr lang="en-US" altLang="zh-CN" sz="2745" b="1" dirty="0" smtClean="0">
                <a:solidFill>
                  <a:srgbClr val="002060"/>
                </a:solidFill>
                <a:latin typeface="华文新魏" panose="02010800040101010101" pitchFamily="2" charset="-122"/>
                <a:ea typeface="华文新魏" panose="02010800040101010101" pitchFamily="2" charset="-122"/>
              </a:rPr>
              <a:t>1</a:t>
            </a:r>
            <a:r>
              <a:rPr lang="zh-CN" altLang="en-US" sz="2745" b="1" dirty="0" smtClean="0">
                <a:solidFill>
                  <a:srgbClr val="002060"/>
                </a:solidFill>
                <a:latin typeface="华文新魏" panose="02010800040101010101" pitchFamily="2" charset="-122"/>
                <a:ea typeface="华文新魏" panose="02010800040101010101" pitchFamily="2" charset="-122"/>
              </a:rPr>
              <a:t>）</a:t>
            </a:r>
            <a:r>
              <a:rPr lang="zh-CN" altLang="en-US" sz="2745" b="1" u="sng" dirty="0" smtClean="0">
                <a:solidFill>
                  <a:srgbClr val="C00000"/>
                </a:solidFill>
                <a:latin typeface="华文新魏" panose="02010800040101010101" pitchFamily="2" charset="-122"/>
                <a:ea typeface="华文新魏" panose="02010800040101010101" pitchFamily="2" charset="-122"/>
              </a:rPr>
              <a:t>背景</a:t>
            </a:r>
            <a:endParaRPr lang="zh-CN" altLang="en-US" sz="2745" b="1" u="sng" dirty="0">
              <a:solidFill>
                <a:srgbClr val="C00000"/>
              </a:solidFill>
              <a:latin typeface="华文新魏" panose="02010800040101010101" pitchFamily="2" charset="-122"/>
              <a:ea typeface="华文新魏" panose="02010800040101010101" pitchFamily="2" charset="-122"/>
            </a:endParaRPr>
          </a:p>
        </p:txBody>
      </p:sp>
      <p:sp>
        <p:nvSpPr>
          <p:cNvPr id="53" name="AutoShape 12"/>
          <p:cNvSpPr/>
          <p:nvPr/>
        </p:nvSpPr>
        <p:spPr bwMode="auto">
          <a:xfrm>
            <a:off x="7453421" y="870204"/>
            <a:ext cx="183535" cy="734139"/>
          </a:xfrm>
          <a:prstGeom prst="leftBrace">
            <a:avLst>
              <a:gd name="adj1" fmla="val 182592"/>
              <a:gd name="adj2" fmla="val 47500"/>
            </a:avLst>
          </a:prstGeom>
          <a:noFill/>
          <a:ln w="38100">
            <a:solidFill>
              <a:schemeClr val="tx1">
                <a:lumMod val="95000"/>
                <a:lumOff val="5000"/>
              </a:schemeClr>
            </a:solidFill>
            <a:round/>
          </a:ln>
          <a:effectLst/>
        </p:spPr>
        <p:txBody>
          <a:bodyPr wrap="none" anchor="ctr"/>
          <a:lstStyle/>
          <a:p>
            <a:pPr algn="ctr"/>
            <a:endParaRPr lang="zh-CN" altLang="zh-CN" sz="3085">
              <a:effectLst>
                <a:outerShdw blurRad="38100" dist="38100" dir="2700000" algn="tl">
                  <a:srgbClr val="C0C0C0"/>
                </a:outerShdw>
              </a:effectLst>
              <a:latin typeface="华文新魏" panose="02010800040101010101" pitchFamily="2" charset="-122"/>
              <a:ea typeface="华文新魏" panose="02010800040101010101" pitchFamily="2" charset="-122"/>
            </a:endParaRPr>
          </a:p>
        </p:txBody>
      </p:sp>
      <p:sp>
        <p:nvSpPr>
          <p:cNvPr id="63" name="Rectangle 2"/>
          <p:cNvSpPr>
            <a:spLocks noChangeArrowheads="1"/>
          </p:cNvSpPr>
          <p:nvPr/>
        </p:nvSpPr>
        <p:spPr bwMode="auto">
          <a:xfrm>
            <a:off x="5736974" y="1761013"/>
            <a:ext cx="3181350" cy="514350"/>
          </a:xfrm>
          <a:prstGeom prst="rect">
            <a:avLst/>
          </a:prstGeom>
          <a:noFill/>
          <a:ln w="9525">
            <a:noFill/>
            <a:miter lim="800000"/>
          </a:ln>
        </p:spPr>
        <p:txBody>
          <a:bodyPr wrap="none">
            <a:spAutoFit/>
          </a:bodyPr>
          <a:lstStyle/>
          <a:p>
            <a:pPr algn="ctr"/>
            <a:r>
              <a:rPr lang="zh-CN" altLang="en-US" sz="2745" b="1" dirty="0" smtClean="0">
                <a:solidFill>
                  <a:srgbClr val="002060"/>
                </a:solidFill>
                <a:latin typeface="华文新魏" panose="02010800040101010101" pitchFamily="2" charset="-122"/>
                <a:ea typeface="华文新魏" panose="02010800040101010101" pitchFamily="2" charset="-122"/>
              </a:rPr>
              <a:t>（</a:t>
            </a:r>
            <a:r>
              <a:rPr lang="en-US" altLang="zh-CN" sz="2745" b="1" dirty="0" smtClean="0">
                <a:solidFill>
                  <a:srgbClr val="002060"/>
                </a:solidFill>
                <a:latin typeface="华文新魏" panose="02010800040101010101" pitchFamily="2" charset="-122"/>
                <a:ea typeface="华文新魏" panose="02010800040101010101" pitchFamily="2" charset="-122"/>
              </a:rPr>
              <a:t>2</a:t>
            </a:r>
            <a:r>
              <a:rPr lang="zh-CN" altLang="en-US" sz="2745" b="1" dirty="0" smtClean="0">
                <a:solidFill>
                  <a:srgbClr val="002060"/>
                </a:solidFill>
                <a:latin typeface="华文新魏" panose="02010800040101010101" pitchFamily="2" charset="-122"/>
                <a:ea typeface="华文新魏" panose="02010800040101010101" pitchFamily="2" charset="-122"/>
              </a:rPr>
              <a:t>）</a:t>
            </a:r>
            <a:r>
              <a:rPr lang="zh-CN" altLang="en-US" sz="2745" b="1" u="sng" dirty="0" smtClean="0">
                <a:solidFill>
                  <a:srgbClr val="002060"/>
                </a:solidFill>
                <a:latin typeface="华文新魏" panose="02010800040101010101" pitchFamily="2" charset="-122"/>
                <a:ea typeface="华文新魏" panose="02010800040101010101" pitchFamily="2" charset="-122"/>
              </a:rPr>
              <a:t>建立租地农场</a:t>
            </a:r>
            <a:endParaRPr lang="zh-CN" altLang="en-US" sz="2745" b="1" u="sng" dirty="0" smtClean="0">
              <a:solidFill>
                <a:srgbClr val="002060"/>
              </a:solidFill>
              <a:latin typeface="华文新魏" panose="02010800040101010101" pitchFamily="2" charset="-122"/>
              <a:ea typeface="华文新魏" panose="02010800040101010101" pitchFamily="2" charset="-122"/>
            </a:endParaRPr>
          </a:p>
        </p:txBody>
      </p:sp>
      <p:sp>
        <p:nvSpPr>
          <p:cNvPr id="66" name="Rectangle 2"/>
          <p:cNvSpPr>
            <a:spLocks noChangeArrowheads="1"/>
          </p:cNvSpPr>
          <p:nvPr/>
        </p:nvSpPr>
        <p:spPr bwMode="auto">
          <a:xfrm>
            <a:off x="5699070" y="2240541"/>
            <a:ext cx="3531235" cy="514350"/>
          </a:xfrm>
          <a:prstGeom prst="rect">
            <a:avLst/>
          </a:prstGeom>
          <a:noFill/>
          <a:ln w="9525">
            <a:noFill/>
            <a:miter lim="800000"/>
          </a:ln>
        </p:spPr>
        <p:txBody>
          <a:bodyPr wrap="none">
            <a:spAutoFit/>
          </a:bodyPr>
          <a:lstStyle/>
          <a:p>
            <a:pPr algn="ctr"/>
            <a:r>
              <a:rPr lang="zh-CN" altLang="en-US" sz="2745" b="1" dirty="0" smtClean="0">
                <a:solidFill>
                  <a:srgbClr val="002060"/>
                </a:solidFill>
                <a:latin typeface="华文新魏" panose="02010800040101010101" pitchFamily="2" charset="-122"/>
                <a:ea typeface="华文新魏" panose="02010800040101010101" pitchFamily="2" charset="-122"/>
              </a:rPr>
              <a:t>（</a:t>
            </a:r>
            <a:r>
              <a:rPr lang="en-US" altLang="zh-CN" sz="2745" b="1" dirty="0" smtClean="0">
                <a:solidFill>
                  <a:srgbClr val="002060"/>
                </a:solidFill>
                <a:latin typeface="华文新魏" panose="02010800040101010101" pitchFamily="2" charset="-122"/>
                <a:ea typeface="华文新魏" panose="02010800040101010101" pitchFamily="2" charset="-122"/>
              </a:rPr>
              <a:t>3</a:t>
            </a:r>
            <a:r>
              <a:rPr lang="zh-CN" altLang="en-US" sz="2745" b="1" dirty="0" smtClean="0">
                <a:solidFill>
                  <a:srgbClr val="002060"/>
                </a:solidFill>
                <a:latin typeface="华文新魏" panose="02010800040101010101" pitchFamily="2" charset="-122"/>
                <a:ea typeface="华文新魏" panose="02010800040101010101" pitchFamily="2" charset="-122"/>
              </a:rPr>
              <a:t>）</a:t>
            </a:r>
            <a:r>
              <a:rPr lang="zh-CN" altLang="en-US" sz="2745" b="1" u="sng" dirty="0" smtClean="0">
                <a:solidFill>
                  <a:srgbClr val="002060"/>
                </a:solidFill>
                <a:latin typeface="华文新魏" panose="02010800040101010101" pitchFamily="2" charset="-122"/>
                <a:ea typeface="华文新魏" panose="02010800040101010101" pitchFamily="2" charset="-122"/>
              </a:rPr>
              <a:t>租地农场特点</a:t>
            </a:r>
            <a:r>
              <a:rPr lang="zh-CN" altLang="en-US" sz="2745" b="1" dirty="0" smtClean="0">
                <a:solidFill>
                  <a:srgbClr val="002060"/>
                </a:solidFill>
                <a:latin typeface="华文新魏" panose="02010800040101010101" pitchFamily="2" charset="-122"/>
                <a:ea typeface="华文新魏" panose="02010800040101010101" pitchFamily="2" charset="-122"/>
              </a:rPr>
              <a:t>：</a:t>
            </a:r>
            <a:endParaRPr lang="zh-CN" altLang="en-US" sz="2745" b="1" dirty="0" smtClean="0">
              <a:solidFill>
                <a:srgbClr val="002060"/>
              </a:solidFill>
              <a:latin typeface="华文新魏" panose="02010800040101010101" pitchFamily="2" charset="-122"/>
              <a:ea typeface="华文新魏" panose="02010800040101010101" pitchFamily="2" charset="-122"/>
            </a:endParaRPr>
          </a:p>
        </p:txBody>
      </p:sp>
      <p:sp>
        <p:nvSpPr>
          <p:cNvPr id="70" name="Rectangle 2"/>
          <p:cNvSpPr>
            <a:spLocks noChangeArrowheads="1"/>
          </p:cNvSpPr>
          <p:nvPr/>
        </p:nvSpPr>
        <p:spPr bwMode="auto">
          <a:xfrm>
            <a:off x="4255531" y="3696853"/>
            <a:ext cx="1648460" cy="977265"/>
          </a:xfrm>
          <a:prstGeom prst="rect">
            <a:avLst/>
          </a:prstGeom>
          <a:noFill/>
          <a:ln w="38100">
            <a:solidFill>
              <a:srgbClr val="FFC000"/>
            </a:solidFill>
            <a:miter lim="800000"/>
          </a:ln>
        </p:spPr>
        <p:txBody>
          <a:bodyPr wrap="none">
            <a:spAutoFit/>
          </a:bodyPr>
          <a:lstStyle/>
          <a:p>
            <a:pPr algn="ctr"/>
            <a:r>
              <a:rPr lang="zh-CN" altLang="en-US" sz="2875" b="1" dirty="0" smtClean="0">
                <a:solidFill>
                  <a:srgbClr val="FF0000"/>
                </a:solidFill>
                <a:latin typeface="华文新魏" panose="02010800040101010101" pitchFamily="2" charset="-122"/>
                <a:ea typeface="华文新魏" panose="02010800040101010101" pitchFamily="2" charset="-122"/>
              </a:rPr>
              <a:t>手工工场</a:t>
            </a:r>
            <a:endParaRPr lang="zh-CN" altLang="en-US" sz="2875" b="1" dirty="0" smtClean="0">
              <a:solidFill>
                <a:srgbClr val="FF0000"/>
              </a:solidFill>
              <a:latin typeface="华文新魏" panose="02010800040101010101" pitchFamily="2" charset="-122"/>
              <a:ea typeface="华文新魏" panose="02010800040101010101" pitchFamily="2" charset="-122"/>
            </a:endParaRPr>
          </a:p>
          <a:p>
            <a:pPr algn="ctr"/>
            <a:r>
              <a:rPr lang="en-US" altLang="zh-CN" sz="2875" b="1" u="sng" dirty="0" smtClean="0">
                <a:solidFill>
                  <a:srgbClr val="FF0000"/>
                </a:solidFill>
                <a:latin typeface="华文新魏" panose="02010800040101010101" pitchFamily="2" charset="-122"/>
                <a:ea typeface="华文新魏" panose="02010800040101010101" pitchFamily="2" charset="-122"/>
              </a:rPr>
              <a:t>13</a:t>
            </a:r>
            <a:r>
              <a:rPr lang="zh-CN" altLang="en-US" sz="2875" b="1" u="sng" dirty="0" smtClean="0">
                <a:solidFill>
                  <a:srgbClr val="FF0000"/>
                </a:solidFill>
                <a:latin typeface="华文新魏" panose="02010800040101010101" pitchFamily="2" charset="-122"/>
                <a:ea typeface="华文新魏" panose="02010800040101010101" pitchFamily="2" charset="-122"/>
              </a:rPr>
              <a:t>世纪</a:t>
            </a:r>
            <a:endParaRPr lang="zh-CN" altLang="en-US" sz="2875" b="1" u="sng" dirty="0" smtClean="0">
              <a:solidFill>
                <a:srgbClr val="FF0000"/>
              </a:solidFill>
              <a:latin typeface="华文新魏" panose="02010800040101010101" pitchFamily="2" charset="-122"/>
              <a:ea typeface="华文新魏" panose="02010800040101010101" pitchFamily="2" charset="-122"/>
            </a:endParaRPr>
          </a:p>
        </p:txBody>
      </p:sp>
      <p:sp>
        <p:nvSpPr>
          <p:cNvPr id="2" name="文本框 1"/>
          <p:cNvSpPr txBox="1"/>
          <p:nvPr/>
        </p:nvSpPr>
        <p:spPr>
          <a:xfrm>
            <a:off x="7581342" y="5232575"/>
            <a:ext cx="1648460" cy="534035"/>
          </a:xfrm>
          <a:prstGeom prst="rect">
            <a:avLst/>
          </a:prstGeom>
          <a:noFill/>
        </p:spPr>
        <p:txBody>
          <a:bodyPr wrap="none" rtlCol="0" anchor="t">
            <a:spAutoFit/>
          </a:bodyPr>
          <a:p>
            <a:r>
              <a:rPr lang="zh-CN" altLang="en-US" sz="2875" b="1" dirty="0"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富裕农民</a:t>
            </a:r>
            <a:endParaRPr lang="zh-CN" altLang="en-US" sz="2875" b="1" dirty="0"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endParaRPr>
          </a:p>
        </p:txBody>
      </p:sp>
      <p:sp>
        <p:nvSpPr>
          <p:cNvPr id="3" name="文本框 2"/>
          <p:cNvSpPr txBox="1"/>
          <p:nvPr/>
        </p:nvSpPr>
        <p:spPr>
          <a:xfrm>
            <a:off x="7607988" y="5851531"/>
            <a:ext cx="1648460" cy="534035"/>
          </a:xfrm>
          <a:prstGeom prst="rect">
            <a:avLst/>
          </a:prstGeom>
          <a:noFill/>
        </p:spPr>
        <p:txBody>
          <a:bodyPr wrap="none" rtlCol="0" anchor="t">
            <a:spAutoFit/>
          </a:bodyPr>
          <a:p>
            <a:r>
              <a:rPr lang="zh-CN" altLang="en-US" sz="2875" b="1" dirty="0" smtClean="0">
                <a:solidFill>
                  <a:srgbClr val="FF0000"/>
                </a:solidFill>
                <a:latin typeface="华文新魏" panose="02010800040101010101" pitchFamily="2" charset="-122"/>
                <a:ea typeface="华文新魏" panose="02010800040101010101" pitchFamily="2" charset="-122"/>
                <a:sym typeface="+mn-ea"/>
              </a:rPr>
              <a:t>市民阶层</a:t>
            </a:r>
            <a:endParaRPr lang="zh-CN" altLang="en-US" sz="2875" b="1" dirty="0" smtClean="0">
              <a:solidFill>
                <a:srgbClr val="FF0000"/>
              </a:solidFill>
              <a:latin typeface="华文新魏" panose="02010800040101010101" pitchFamily="2" charset="-122"/>
              <a:ea typeface="华文新魏" panose="02010800040101010101" pitchFamily="2" charset="-122"/>
              <a:sym typeface="+mn-ea"/>
            </a:endParaRPr>
          </a:p>
        </p:txBody>
      </p:sp>
      <p:sp>
        <p:nvSpPr>
          <p:cNvPr id="4" name="文本框 3"/>
          <p:cNvSpPr txBox="1"/>
          <p:nvPr/>
        </p:nvSpPr>
        <p:spPr>
          <a:xfrm>
            <a:off x="9142438" y="2129077"/>
            <a:ext cx="2381250" cy="534035"/>
          </a:xfrm>
          <a:prstGeom prst="rect">
            <a:avLst/>
          </a:prstGeom>
          <a:noFill/>
        </p:spPr>
        <p:txBody>
          <a:bodyPr wrap="none" rtlCol="0" anchor="t">
            <a:spAutoFit/>
          </a:bodyPr>
          <a:p>
            <a:r>
              <a:rPr lang="zh-CN" altLang="en-US" sz="2875" b="1" dirty="0"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产品推向市场</a:t>
            </a:r>
            <a:endParaRPr lang="zh-CN" altLang="en-US" sz="2875" b="1" dirty="0"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endParaRPr>
          </a:p>
        </p:txBody>
      </p:sp>
      <p:sp>
        <p:nvSpPr>
          <p:cNvPr id="5" name="右箭头 4"/>
          <p:cNvSpPr/>
          <p:nvPr/>
        </p:nvSpPr>
        <p:spPr>
          <a:xfrm>
            <a:off x="8940304" y="4867140"/>
            <a:ext cx="435477" cy="232204"/>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109630" tIns="54815" rIns="109630" bIns="54815"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zh-CN" sz="216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6" name="文本框 5"/>
          <p:cNvSpPr txBox="1"/>
          <p:nvPr/>
        </p:nvSpPr>
        <p:spPr>
          <a:xfrm>
            <a:off x="9294319" y="4707262"/>
            <a:ext cx="2078413" cy="534035"/>
          </a:xfrm>
          <a:prstGeom prst="rect">
            <a:avLst/>
          </a:prstGeom>
          <a:noFill/>
          <a:ln w="38100">
            <a:solidFill>
              <a:srgbClr val="FFC000"/>
            </a:solidFill>
          </a:ln>
        </p:spPr>
        <p:txBody>
          <a:bodyPr wrap="square" rtlCol="0" anchor="t">
            <a:spAutoFit/>
          </a:bodyPr>
          <a:p>
            <a:r>
              <a:rPr lang="zh-CN" altLang="en-US" sz="2875" b="1" dirty="0"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资本主义化</a:t>
            </a:r>
            <a:endParaRPr lang="zh-CN" altLang="en-US" sz="2875" b="1" dirty="0"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linds(horizontal)">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blinds(horizontal)">
                                      <p:cBhvr>
                                        <p:cTn id="16" dur="500"/>
                                        <p:tgtEl>
                                          <p:spTgt spid="94"/>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blinds(horizontal)">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blinds(horizontal)">
                                      <p:cBhvr>
                                        <p:cTn id="25" dur="500"/>
                                        <p:tgtEl>
                                          <p:spTgt spid="67"/>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blinds(horizontal)">
                                      <p:cBhvr>
                                        <p:cTn id="29" dur="500"/>
                                        <p:tgtEl>
                                          <p:spTgt spid="7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blinds(horizontal)">
                                      <p:cBhvr>
                                        <p:cTn id="34" dur="500"/>
                                        <p:tgtEl>
                                          <p:spTgt spid="9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blinds(horizontal)">
                                      <p:cBhvr>
                                        <p:cTn id="39" dur="500"/>
                                        <p:tgtEl>
                                          <p:spTgt spid="8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blinds(horizontal)">
                                      <p:cBhvr>
                                        <p:cTn id="44" dur="500"/>
                                        <p:tgtEl>
                                          <p:spTgt spid="5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linds(horizontal)">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linds(horizont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linds(horizontal)">
                                      <p:cBhvr>
                                        <p:cTn id="57" dur="500"/>
                                        <p:tgtEl>
                                          <p:spTgt spid="71"/>
                                        </p:tgtEl>
                                      </p:cBhvr>
                                    </p:animEffect>
                                  </p:childTnLst>
                                </p:cTn>
                              </p:par>
                            </p:childTnLst>
                          </p:cTn>
                        </p:par>
                        <p:par>
                          <p:cTn id="58" fill="hold">
                            <p:stCondLst>
                              <p:cond delay="500"/>
                            </p:stCondLst>
                            <p:childTnLst>
                              <p:par>
                                <p:cTn id="59" presetID="3" presetClass="entr" presetSubtype="1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blinds(horizontal)">
                                      <p:cBhvr>
                                        <p:cTn id="61" dur="500"/>
                                        <p:tgtEl>
                                          <p:spTgt spid="7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blinds(horizontal)">
                                      <p:cBhvr>
                                        <p:cTn id="66" dur="500"/>
                                        <p:tgtEl>
                                          <p:spTgt spid="6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blinds(horizontal)">
                                      <p:cBhvr>
                                        <p:cTn id="71" dur="500"/>
                                        <p:tgtEl>
                                          <p:spTgt spid="66"/>
                                        </p:tgtEl>
                                      </p:cBhvr>
                                    </p:animEffect>
                                  </p:childTnLst>
                                </p:cTn>
                              </p:par>
                            </p:childTnLst>
                          </p:cTn>
                        </p:par>
                        <p:par>
                          <p:cTn id="72" fill="hold">
                            <p:stCondLst>
                              <p:cond delay="500"/>
                            </p:stCondLst>
                            <p:childTnLst>
                              <p:par>
                                <p:cTn id="73" presetID="3" presetClass="entr" presetSubtype="10"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blinds(horizontal)">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blinds(horizontal)">
                                      <p:cBhvr>
                                        <p:cTn id="80" dur="500"/>
                                        <p:tgtEl>
                                          <p:spTgt spid="70"/>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blinds(horizontal)">
                                      <p:cBhvr>
                                        <p:cTn id="83" dur="500"/>
                                        <p:tgtEl>
                                          <p:spTgt spid="9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86"/>
                                        </p:tgtEl>
                                        <p:attrNameLst>
                                          <p:attrName>style.visibility</p:attrName>
                                        </p:attrNameLst>
                                      </p:cBhvr>
                                      <p:to>
                                        <p:strVal val="visible"/>
                                      </p:to>
                                    </p:set>
                                    <p:animEffect transition="in" filter="blinds(horizontal)">
                                      <p:cBhvr>
                                        <p:cTn id="88" dur="500"/>
                                        <p:tgtEl>
                                          <p:spTgt spid="8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blinds(horizontal)">
                                      <p:cBhvr>
                                        <p:cTn id="91" dur="500"/>
                                        <p:tgtEl>
                                          <p:spTgt spid="46"/>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blinds(horizontal)">
                                      <p:cBhvr>
                                        <p:cTn id="96" dur="500"/>
                                        <p:tgtEl>
                                          <p:spTgt spid="87"/>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blinds(horizontal)">
                                      <p:cBhvr>
                                        <p:cTn id="99" dur="500"/>
                                        <p:tgtEl>
                                          <p:spTgt spid="5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88"/>
                                        </p:tgtEl>
                                        <p:attrNameLst>
                                          <p:attrName>style.visibility</p:attrName>
                                        </p:attrNameLst>
                                      </p:cBhvr>
                                      <p:to>
                                        <p:strVal val="visible"/>
                                      </p:to>
                                    </p:set>
                                    <p:animEffect transition="in" filter="blinds(horizontal)">
                                      <p:cBhvr>
                                        <p:cTn id="104" dur="500"/>
                                        <p:tgtEl>
                                          <p:spTgt spid="88"/>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93"/>
                                        </p:tgtEl>
                                        <p:attrNameLst>
                                          <p:attrName>style.visibility</p:attrName>
                                        </p:attrNameLst>
                                      </p:cBhvr>
                                      <p:to>
                                        <p:strVal val="visible"/>
                                      </p:to>
                                    </p:set>
                                    <p:animEffect transition="in" filter="blinds(horizontal)">
                                      <p:cBhvr>
                                        <p:cTn id="109" dur="500"/>
                                        <p:tgtEl>
                                          <p:spTgt spid="93"/>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blinds(horizontal)">
                                      <p:cBhvr>
                                        <p:cTn id="112" dur="500"/>
                                        <p:tgtEl>
                                          <p:spTgt spid="5"/>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blinds(horizontal)">
                                      <p:cBhvr>
                                        <p:cTn id="117" dur="500"/>
                                        <p:tgtEl>
                                          <p:spTgt spid="6"/>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98"/>
                                        </p:tgtEl>
                                        <p:attrNameLst>
                                          <p:attrName>style.visibility</p:attrName>
                                        </p:attrNameLst>
                                      </p:cBhvr>
                                      <p:to>
                                        <p:strVal val="visible"/>
                                      </p:to>
                                    </p:set>
                                    <p:animEffect transition="in" filter="blinds(horizontal)">
                                      <p:cBhvr>
                                        <p:cTn id="122" dur="500"/>
                                        <p:tgtEl>
                                          <p:spTgt spid="98"/>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95"/>
                                        </p:tgtEl>
                                        <p:attrNameLst>
                                          <p:attrName>style.visibility</p:attrName>
                                        </p:attrNameLst>
                                      </p:cBhvr>
                                      <p:to>
                                        <p:strVal val="visible"/>
                                      </p:to>
                                    </p:set>
                                    <p:animEffect transition="in" filter="blinds(horizontal)">
                                      <p:cBhvr>
                                        <p:cTn id="125" dur="500"/>
                                        <p:tgtEl>
                                          <p:spTgt spid="95"/>
                                        </p:tgtEl>
                                      </p:cBhvr>
                                    </p:animEffect>
                                  </p:childTnLst>
                                </p:cTn>
                              </p:par>
                            </p:childTnLst>
                          </p:cTn>
                        </p:par>
                        <p:par>
                          <p:cTn id="126" fill="hold">
                            <p:stCondLst>
                              <p:cond delay="500"/>
                            </p:stCondLst>
                            <p:childTnLst>
                              <p:par>
                                <p:cTn id="127" presetID="3" presetClass="entr" presetSubtype="10" fill="hold" grpId="0" nodeType="afterEffect">
                                  <p:stCondLst>
                                    <p:cond delay="0"/>
                                  </p:stCondLst>
                                  <p:childTnLst>
                                    <p:set>
                                      <p:cBhvr>
                                        <p:cTn id="128" dur="1" fill="hold">
                                          <p:stCondLst>
                                            <p:cond delay="0"/>
                                          </p:stCondLst>
                                        </p:cTn>
                                        <p:tgtEl>
                                          <p:spTgt spid="2"/>
                                        </p:tgtEl>
                                        <p:attrNameLst>
                                          <p:attrName>style.visibility</p:attrName>
                                        </p:attrNameLst>
                                      </p:cBhvr>
                                      <p:to>
                                        <p:strVal val="visible"/>
                                      </p:to>
                                    </p:set>
                                    <p:animEffect transition="in" filter="blinds(horizontal)">
                                      <p:cBhvr>
                                        <p:cTn id="129" dur="500"/>
                                        <p:tgtEl>
                                          <p:spTgt spid="2"/>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96"/>
                                        </p:tgtEl>
                                        <p:attrNameLst>
                                          <p:attrName>style.visibility</p:attrName>
                                        </p:attrNameLst>
                                      </p:cBhvr>
                                      <p:to>
                                        <p:strVal val="visible"/>
                                      </p:to>
                                    </p:set>
                                    <p:animEffect transition="in" filter="blinds(horizontal)">
                                      <p:cBhvr>
                                        <p:cTn id="134" dur="500"/>
                                        <p:tgtEl>
                                          <p:spTgt spid="96"/>
                                        </p:tgtEl>
                                      </p:cBhvr>
                                    </p:animEffect>
                                  </p:childTnLst>
                                </p:cTn>
                              </p:par>
                            </p:childTnLst>
                          </p:cTn>
                        </p:par>
                        <p:par>
                          <p:cTn id="135" fill="hold">
                            <p:stCondLst>
                              <p:cond delay="500"/>
                            </p:stCondLst>
                            <p:childTnLst>
                              <p:par>
                                <p:cTn id="136" presetID="3" presetClass="entr" presetSubtype="10" fill="hold" grpId="0" nodeType="afterEffect">
                                  <p:stCondLst>
                                    <p:cond delay="0"/>
                                  </p:stCondLst>
                                  <p:childTnLst>
                                    <p:set>
                                      <p:cBhvr>
                                        <p:cTn id="137" dur="1" fill="hold">
                                          <p:stCondLst>
                                            <p:cond delay="0"/>
                                          </p:stCondLst>
                                        </p:cTn>
                                        <p:tgtEl>
                                          <p:spTgt spid="3"/>
                                        </p:tgtEl>
                                        <p:attrNameLst>
                                          <p:attrName>style.visibility</p:attrName>
                                        </p:attrNameLst>
                                      </p:cBhvr>
                                      <p:to>
                                        <p:strVal val="visible"/>
                                      </p:to>
                                    </p:set>
                                    <p:animEffect transition="in" filter="blinds(horizontal)">
                                      <p:cBhvr>
                                        <p:cTn id="1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1" grpId="0"/>
      <p:bldP spid="94" grpId="0"/>
      <p:bldP spid="42" grpId="0"/>
      <p:bldP spid="67" grpId="0" bldLvl="0" animBg="1"/>
      <p:bldP spid="78" grpId="0"/>
      <p:bldP spid="90" grpId="0"/>
      <p:bldP spid="80" grpId="0" bldLvl="0" animBg="1"/>
      <p:bldP spid="50" grpId="0" bldLvl="0" animBg="1"/>
      <p:bldP spid="52" grpId="0"/>
      <p:bldP spid="53" grpId="0" bldLvl="0" animBg="1"/>
      <p:bldP spid="71" grpId="0"/>
      <p:bldP spid="72" grpId="0"/>
      <p:bldP spid="63" grpId="0"/>
      <p:bldP spid="66" grpId="0"/>
      <p:bldP spid="4" grpId="0"/>
      <p:bldP spid="70" grpId="0" bldLvl="0" animBg="1"/>
      <p:bldP spid="91" grpId="0" bldLvl="0" animBg="1"/>
      <p:bldP spid="86" grpId="0"/>
      <p:bldP spid="46" grpId="0" bldLvl="0" animBg="1"/>
      <p:bldP spid="87" grpId="0"/>
      <p:bldP spid="51" grpId="0" bldLvl="0" animBg="1"/>
      <p:bldP spid="88" grpId="0"/>
      <p:bldP spid="93" grpId="0"/>
      <p:bldP spid="5" grpId="0" bldLvl="0" animBg="1"/>
      <p:bldP spid="6" grpId="0" bldLvl="0" animBg="1"/>
      <p:bldP spid="98" grpId="0" bldLvl="0" animBg="1"/>
      <p:bldP spid="95" grpId="0"/>
      <p:bldP spid="2" grpId="0"/>
      <p:bldP spid="9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13"/>
          <p:cNvGrpSpPr/>
          <p:nvPr/>
        </p:nvGrpSpPr>
        <p:grpSpPr>
          <a:xfrm>
            <a:off x="201930" y="1240790"/>
            <a:ext cx="5052060" cy="4776303"/>
            <a:chOff x="7069" y="1954"/>
            <a:chExt cx="11591" cy="7297"/>
          </a:xfrm>
        </p:grpSpPr>
        <p:grpSp>
          <p:nvGrpSpPr>
            <p:cNvPr id="46" name="组合 12"/>
            <p:cNvGrpSpPr/>
            <p:nvPr/>
          </p:nvGrpSpPr>
          <p:grpSpPr>
            <a:xfrm>
              <a:off x="7069" y="1954"/>
              <a:ext cx="11591" cy="7297"/>
              <a:chOff x="7316" y="4670"/>
              <a:chExt cx="10801" cy="7518"/>
            </a:xfrm>
          </p:grpSpPr>
          <p:pic>
            <p:nvPicPr>
              <p:cNvPr id="2097161" name="图片 2"/>
              <p:cNvPicPr>
                <a:picLocks noChangeAspect="1"/>
              </p:cNvPicPr>
              <p:nvPr/>
            </p:nvPicPr>
            <p:blipFill>
              <a:blip r:embed="rId1">
                <a:lum bright="12000" contrast="6000"/>
              </a:blip>
              <a:srcRect l="7371" t="191" r="13871" b="17144"/>
              <a:stretch>
                <a:fillRect/>
              </a:stretch>
            </p:blipFill>
            <p:spPr>
              <a:xfrm>
                <a:off x="7317" y="4670"/>
                <a:ext cx="10800" cy="6494"/>
              </a:xfrm>
              <a:prstGeom prst="rect">
                <a:avLst/>
              </a:prstGeom>
              <a:effectLst>
                <a:outerShdw blurRad="63500" sx="102000" sy="102000" algn="ctr" rotWithShape="0">
                  <a:prstClr val="black">
                    <a:alpha val="40000"/>
                  </a:prstClr>
                </a:outerShdw>
              </a:effectLst>
            </p:spPr>
          </p:pic>
          <p:sp>
            <p:nvSpPr>
              <p:cNvPr id="1048640" name="文本框 10"/>
              <p:cNvSpPr txBox="1"/>
              <p:nvPr/>
            </p:nvSpPr>
            <p:spPr>
              <a:xfrm>
                <a:off x="7316" y="10924"/>
                <a:ext cx="10801" cy="1264"/>
              </a:xfrm>
              <a:prstGeom prst="rect">
                <a:avLst/>
              </a:prstGeom>
              <a:solidFill>
                <a:srgbClr val="F3FAFF"/>
              </a:solidFill>
              <a:effectLst>
                <a:outerShdw blurRad="63500" sx="102000" sy="102000" algn="ctr" rotWithShape="0">
                  <a:prstClr val="black">
                    <a:alpha val="40000"/>
                  </a:prstClr>
                </a:outerShdw>
              </a:effectLst>
            </p:spPr>
            <p:txBody>
              <a:bodyPr wrap="square" rtlCol="0">
                <a:spAutoFit/>
              </a:bodyPr>
              <a:lstStyle/>
              <a:p>
                <a:pPr algn="ctr"/>
                <a:r>
                  <a:rPr lang="zh-CN" altLang="en-US" sz="2400">
                    <a:latin typeface="微软雅黑" panose="020B0503020204020204" charset="-122"/>
                    <a:ea typeface="微软雅黑" panose="020B0503020204020204" charset="-122"/>
                    <a:cs typeface="微软雅黑" panose="020B0503020204020204" charset="-122"/>
                  </a:rPr>
                  <a:t>法国北部的市场一景</a:t>
                </a:r>
                <a:endParaRPr lang="zh-CN" altLang="en-US" sz="2400">
                  <a:latin typeface="微软雅黑" panose="020B0503020204020204" charset="-122"/>
                  <a:ea typeface="微软雅黑" panose="020B0503020204020204" charset="-122"/>
                  <a:cs typeface="微软雅黑" panose="020B0503020204020204" charset="-122"/>
                </a:endParaRPr>
              </a:p>
              <a:p>
                <a:pPr algn="ctr"/>
                <a:r>
                  <a:rPr lang="zh-CN" altLang="en-US" sz="2400">
                    <a:latin typeface="微软雅黑" panose="020B0503020204020204" charset="-122"/>
                    <a:ea typeface="微软雅黑" panose="020B0503020204020204" charset="-122"/>
                    <a:cs typeface="微软雅黑" panose="020B0503020204020204" charset="-122"/>
                  </a:rPr>
                  <a:t>（</a:t>
                </a:r>
                <a:r>
                  <a:rPr lang="en-US" altLang="zh-CN" sz="2400" dirty="0">
                    <a:latin typeface="微软雅黑" panose="020B0503020204020204" charset="-122"/>
                    <a:ea typeface="微软雅黑" panose="020B0503020204020204" charset="-122"/>
                    <a:cs typeface="微软雅黑" panose="020B0503020204020204" charset="-122"/>
                  </a:rPr>
                  <a:t>1403</a:t>
                </a:r>
                <a:r>
                  <a:rPr lang="zh-CN" altLang="en-US" sz="2400">
                    <a:latin typeface="微软雅黑" panose="020B0503020204020204" charset="-122"/>
                    <a:ea typeface="微软雅黑" panose="020B0503020204020204" charset="-122"/>
                    <a:cs typeface="微软雅黑" panose="020B0503020204020204" charset="-122"/>
                  </a:rPr>
                  <a:t>年</a:t>
                </a:r>
                <a:r>
                  <a:rPr lang="en-US" altLang="zh-CN" sz="2400" dirty="0">
                    <a:latin typeface="微软雅黑" panose="020B0503020204020204" charset="-122"/>
                    <a:ea typeface="微软雅黑" panose="020B0503020204020204" charset="-122"/>
                    <a:cs typeface="微软雅黑" panose="020B0503020204020204" charset="-122"/>
                  </a:rPr>
                  <a:t>-1405</a:t>
                </a:r>
                <a:r>
                  <a:rPr lang="zh-CN" altLang="en-US" sz="2400">
                    <a:latin typeface="微软雅黑" panose="020B0503020204020204" charset="-122"/>
                    <a:ea typeface="微软雅黑" panose="020B0503020204020204" charset="-122"/>
                    <a:cs typeface="微软雅黑" panose="020B0503020204020204" charset="-122"/>
                  </a:rPr>
                  <a:t>年）</a:t>
                </a:r>
                <a:endParaRPr lang="zh-CN" altLang="en-US" sz="2400">
                  <a:latin typeface="微软雅黑" panose="020B0503020204020204" charset="-122"/>
                  <a:ea typeface="微软雅黑" panose="020B0503020204020204" charset="-122"/>
                  <a:cs typeface="微软雅黑" panose="020B0503020204020204" charset="-122"/>
                </a:endParaRPr>
              </a:p>
            </p:txBody>
          </p:sp>
        </p:grpSp>
        <p:sp>
          <p:nvSpPr>
            <p:cNvPr id="1048641" name="椭圆 7"/>
            <p:cNvSpPr/>
            <p:nvPr/>
          </p:nvSpPr>
          <p:spPr>
            <a:xfrm>
              <a:off x="13845" y="2668"/>
              <a:ext cx="4001" cy="2696"/>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42" name="椭圆 9"/>
            <p:cNvSpPr/>
            <p:nvPr/>
          </p:nvSpPr>
          <p:spPr>
            <a:xfrm>
              <a:off x="9993" y="3558"/>
              <a:ext cx="2064" cy="1974"/>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644" name="文本框 6"/>
          <p:cNvSpPr txBox="1"/>
          <p:nvPr/>
        </p:nvSpPr>
        <p:spPr>
          <a:xfrm>
            <a:off x="202565" y="6151245"/>
            <a:ext cx="5677411" cy="583565"/>
          </a:xfrm>
          <a:prstGeom prst="rect">
            <a:avLst/>
          </a:prstGeom>
          <a:noFill/>
        </p:spPr>
        <p:txBody>
          <a:bodyPr wrap="square" rtlCol="0" anchor="t">
            <a:spAutoFit/>
          </a:bodyPr>
          <a:lstStyle/>
          <a:p>
            <a:r>
              <a:rPr lang="zh-CN" altLang="en-US" sz="3200" b="1" dirty="0">
                <a:solidFill>
                  <a:srgbClr val="FF0000"/>
                </a:solidFill>
                <a:latin typeface="楷体" panose="02010609060101010101" pitchFamily="49" charset="-122"/>
                <a:ea typeface="楷体" panose="02010609060101010101" pitchFamily="49" charset="-122"/>
                <a:cs typeface="楷体" panose="02010609060101010101" pitchFamily="49" charset="-122"/>
              </a:rPr>
              <a:t>农产品</a:t>
            </a:r>
            <a:r>
              <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和</a:t>
            </a:r>
            <a:r>
              <a:rPr lang="zh-CN" altLang="en-US" sz="3200" b="1" dirty="0">
                <a:solidFill>
                  <a:srgbClr val="FF0000"/>
                </a:solidFill>
                <a:latin typeface="楷体" panose="02010609060101010101" pitchFamily="49" charset="-122"/>
                <a:ea typeface="楷体" panose="02010609060101010101" pitchFamily="49" charset="-122"/>
                <a:cs typeface="楷体" panose="02010609060101010101" pitchFamily="49" charset="-122"/>
              </a:rPr>
              <a:t>畜产品</a:t>
            </a:r>
            <a:r>
              <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得以进入市场</a:t>
            </a:r>
            <a:endPar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grpSp>
        <p:nvGrpSpPr>
          <p:cNvPr id="12" name="组合 22"/>
          <p:cNvGrpSpPr/>
          <p:nvPr/>
        </p:nvGrpSpPr>
        <p:grpSpPr>
          <a:xfrm>
            <a:off x="5951984" y="1243005"/>
            <a:ext cx="5617210" cy="4459650"/>
            <a:chOff x="10002" y="2383"/>
            <a:chExt cx="8846" cy="7022"/>
          </a:xfrm>
        </p:grpSpPr>
        <p:grpSp>
          <p:nvGrpSpPr>
            <p:cNvPr id="13" name="组合 5"/>
            <p:cNvGrpSpPr/>
            <p:nvPr/>
          </p:nvGrpSpPr>
          <p:grpSpPr>
            <a:xfrm>
              <a:off x="10002" y="2383"/>
              <a:ext cx="8846" cy="6946"/>
              <a:chOff x="10002" y="2243"/>
              <a:chExt cx="8846" cy="7090"/>
            </a:xfrm>
            <a:effectLst>
              <a:glow rad="63500">
                <a:schemeClr val="accent5">
                  <a:satMod val="175000"/>
                  <a:alpha val="40000"/>
                </a:schemeClr>
              </a:glow>
            </a:effectLst>
          </p:grpSpPr>
          <p:sp>
            <p:nvSpPr>
              <p:cNvPr id="15" name="矩形 4"/>
              <p:cNvSpPr/>
              <p:nvPr/>
            </p:nvSpPr>
            <p:spPr>
              <a:xfrm>
                <a:off x="10002" y="2243"/>
                <a:ext cx="8846" cy="7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2"/>
              <p:cNvPicPr>
                <a:picLocks noChangeAspect="1"/>
              </p:cNvPicPr>
              <p:nvPr/>
            </p:nvPicPr>
            <p:blipFill>
              <a:blip r:embed="rId2"/>
              <a:stretch>
                <a:fillRect/>
              </a:stretch>
            </p:blipFill>
            <p:spPr>
              <a:xfrm>
                <a:off x="10178" y="2672"/>
                <a:ext cx="8493" cy="6077"/>
              </a:xfrm>
              <a:prstGeom prst="rect">
                <a:avLst/>
              </a:prstGeom>
            </p:spPr>
          </p:pic>
        </p:grpSp>
        <p:sp>
          <p:nvSpPr>
            <p:cNvPr id="14" name="文本框 21"/>
            <p:cNvSpPr txBox="1"/>
            <p:nvPr/>
          </p:nvSpPr>
          <p:spPr>
            <a:xfrm>
              <a:off x="12610" y="8680"/>
              <a:ext cx="4372" cy="725"/>
            </a:xfrm>
            <a:prstGeom prst="rect">
              <a:avLst/>
            </a:prstGeom>
            <a:noFill/>
          </p:spPr>
          <p:txBody>
            <a:bodyPr wrap="square" rtlCol="0">
              <a:spAutoFit/>
            </a:bodyPr>
            <a:lstStyle/>
            <a:p>
              <a:pPr algn="ctr"/>
              <a:r>
                <a:rPr lang="zh-CN" altLang="en-US" sz="2400" dirty="0">
                  <a:latin typeface="微软雅黑" panose="020B0503020204020204" charset="-122"/>
                  <a:ea typeface="微软雅黑" panose="020B0503020204020204" charset="-122"/>
                </a:rPr>
                <a:t>手工工场</a:t>
              </a:r>
              <a:endParaRPr lang="zh-CN" altLang="en-US" sz="2400" dirty="0">
                <a:latin typeface="微软雅黑" panose="020B0503020204020204" charset="-122"/>
                <a:ea typeface="微软雅黑" panose="020B0503020204020204" charset="-122"/>
              </a:endParaRPr>
            </a:p>
          </p:txBody>
        </p:sp>
      </p:grpSp>
      <p:sp>
        <p:nvSpPr>
          <p:cNvPr id="17" name="文本框 0"/>
          <p:cNvSpPr txBox="1"/>
          <p:nvPr/>
        </p:nvSpPr>
        <p:spPr>
          <a:xfrm>
            <a:off x="5951984" y="5581167"/>
            <a:ext cx="4601845" cy="645160"/>
          </a:xfrm>
          <a:prstGeom prst="rect">
            <a:avLst/>
          </a:prstGeom>
          <a:noFill/>
        </p:spPr>
        <p:txBody>
          <a:bodyPr wrap="square" rtlCol="0" anchor="t">
            <a:spAutoFit/>
          </a:bodyPr>
          <a:lstStyle/>
          <a:p>
            <a:r>
              <a:rPr lang="zh-CN" altLang="en-US" sz="3600" dirty="0">
                <a:latin typeface="微软雅黑" panose="020B0503020204020204" charset="-122"/>
                <a:ea typeface="微软雅黑" panose="020B0503020204020204" charset="-122"/>
              </a:rPr>
              <a:t>手工工场的特点：</a:t>
            </a:r>
            <a:endParaRPr lang="zh-CN" altLang="en-US" sz="3600" dirty="0">
              <a:latin typeface="微软雅黑" panose="020B0503020204020204" charset="-122"/>
              <a:ea typeface="微软雅黑" panose="020B0503020204020204" charset="-122"/>
            </a:endParaRPr>
          </a:p>
        </p:txBody>
      </p:sp>
      <p:sp>
        <p:nvSpPr>
          <p:cNvPr id="18" name="文本框 17"/>
          <p:cNvSpPr txBox="1"/>
          <p:nvPr/>
        </p:nvSpPr>
        <p:spPr>
          <a:xfrm>
            <a:off x="6914356" y="6160242"/>
            <a:ext cx="7129145" cy="583565"/>
          </a:xfrm>
          <a:prstGeom prst="rect">
            <a:avLst/>
          </a:prstGeom>
          <a:noFill/>
        </p:spPr>
        <p:txBody>
          <a:bodyPr wrap="square" rtlCol="0">
            <a:spAutoFit/>
          </a:bodyPr>
          <a:lstStyle/>
          <a:p>
            <a:r>
              <a:rPr lang="zh-CN" altLang="en-US" sz="3200" dirty="0">
                <a:solidFill>
                  <a:srgbClr val="FF0000"/>
                </a:solidFill>
                <a:latin typeface="微软雅黑" panose="020B0503020204020204" charset="-122"/>
                <a:ea typeface="微软雅黑" panose="020B0503020204020204" charset="-122"/>
              </a:rPr>
              <a:t>雇佣、分工、面向市场</a:t>
            </a:r>
            <a:endParaRPr lang="zh-CN" altLang="en-US" sz="3200" dirty="0">
              <a:solidFill>
                <a:srgbClr val="FF0000"/>
              </a:solidFill>
              <a:latin typeface="微软雅黑" panose="020B0503020204020204" charset="-122"/>
              <a:ea typeface="微软雅黑" panose="020B0503020204020204" charset="-122"/>
            </a:endParaRPr>
          </a:p>
        </p:txBody>
      </p:sp>
      <p:sp>
        <p:nvSpPr>
          <p:cNvPr id="22" name="矩形 21"/>
          <p:cNvSpPr/>
          <p:nvPr/>
        </p:nvSpPr>
        <p:spPr>
          <a:xfrm>
            <a:off x="833211" y="336276"/>
            <a:ext cx="4644220" cy="646331"/>
          </a:xfrm>
          <a:prstGeom prst="rect">
            <a:avLst/>
          </a:prstGeom>
        </p:spPr>
        <p:txBody>
          <a:bodyPr wrap="none">
            <a:spAutoFit/>
          </a:bodyPr>
          <a:lstStyle/>
          <a:p>
            <a:r>
              <a:rPr lang="en-US" altLang="zh-CN" sz="3600" b="1" dirty="0">
                <a:solidFill>
                  <a:srgbClr val="C00000"/>
                </a:solidFill>
                <a:latin typeface="方正启体简体" pitchFamily="65" charset="-122"/>
                <a:ea typeface="方正启体简体" pitchFamily="65" charset="-122"/>
                <a:cs typeface="宋体" panose="02010600030101010101" pitchFamily="2" charset="-122"/>
              </a:rPr>
              <a:t>1.</a:t>
            </a:r>
            <a:r>
              <a:rPr lang="zh-CN" altLang="en-US" sz="3600" b="1" dirty="0">
                <a:solidFill>
                  <a:srgbClr val="C00000"/>
                </a:solidFill>
                <a:latin typeface="方正启体简体" pitchFamily="65" charset="-122"/>
                <a:ea typeface="方正启体简体" pitchFamily="65" charset="-122"/>
                <a:cs typeface="宋体" panose="02010600030101010101" pitchFamily="2" charset="-122"/>
              </a:rPr>
              <a:t>新的生产和经营方式</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44"/>
                                        </p:tgtEl>
                                        <p:attrNameLst>
                                          <p:attrName>style.visibility</p:attrName>
                                        </p:attrNameLst>
                                      </p:cBhvr>
                                      <p:to>
                                        <p:strVal val="visible"/>
                                      </p:to>
                                    </p:set>
                                    <p:animEffect transition="in" filter="blinds(horizontal)">
                                      <p:cBhvr>
                                        <p:cTn id="7" dur="500"/>
                                        <p:tgtEl>
                                          <p:spTgt spid="10486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659252" y="966216"/>
          <a:ext cx="10772140" cy="3909695"/>
        </p:xfrm>
        <a:graphic>
          <a:graphicData uri="http://schemas.openxmlformats.org/drawingml/2006/table">
            <a:tbl>
              <a:tblPr firstRow="1" bandRow="1">
                <a:tableStyleId>{E8B1032C-EA38-4F05-BA0D-38AFFFC7BED3}</a:tableStyleId>
              </a:tblPr>
              <a:tblGrid>
                <a:gridCol w="1722755"/>
                <a:gridCol w="5076825"/>
                <a:gridCol w="3972560"/>
              </a:tblGrid>
              <a:tr h="457200">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r>
                        <a:rPr lang="zh-CN" altLang="en-US" sz="2400" b="1" dirty="0">
                          <a:solidFill>
                            <a:schemeClr val="tx2">
                              <a:lumMod val="75000"/>
                            </a:schemeClr>
                          </a:solidFill>
                          <a:latin typeface="楷体" panose="02010609060101010101" pitchFamily="49" charset="-122"/>
                          <a:ea typeface="楷体" panose="02010609060101010101" pitchFamily="49" charset="-122"/>
                        </a:rPr>
                        <a:t>西欧庄园</a:t>
                      </a: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r>
                        <a:rPr lang="zh-CN" altLang="en-US" sz="2400" b="1" dirty="0">
                          <a:solidFill>
                            <a:schemeClr val="tx2">
                              <a:lumMod val="75000"/>
                            </a:schemeClr>
                          </a:solidFill>
                          <a:latin typeface="楷体" panose="02010609060101010101" pitchFamily="49" charset="-122"/>
                          <a:ea typeface="楷体" panose="02010609060101010101" pitchFamily="49" charset="-122"/>
                        </a:rPr>
                        <a:t>租地农场</a:t>
                      </a: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r>
              <a:tr h="466725">
                <a:tc>
                  <a:txBody>
                    <a:bodyPr/>
                    <a:lstStyle/>
                    <a:p>
                      <a:pPr algn="ctr"/>
                      <a:r>
                        <a:rPr lang="zh-CN" altLang="en-US" sz="2400" b="1" dirty="0">
                          <a:solidFill>
                            <a:schemeClr val="tx2">
                              <a:lumMod val="75000"/>
                            </a:schemeClr>
                          </a:solidFill>
                          <a:latin typeface="楷体" panose="02010609060101010101" pitchFamily="49" charset="-122"/>
                          <a:ea typeface="楷体" panose="02010609060101010101" pitchFamily="49" charset="-122"/>
                        </a:rPr>
                        <a:t>产生背景</a:t>
                      </a: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r>
              <a:tr h="479425">
                <a:tc>
                  <a:txBody>
                    <a:bodyPr/>
                    <a:lstStyle/>
                    <a:p>
                      <a:pPr algn="ctr"/>
                      <a:r>
                        <a:rPr lang="zh-CN" altLang="en-US" sz="2400" b="1" dirty="0">
                          <a:solidFill>
                            <a:schemeClr val="tx2">
                              <a:lumMod val="75000"/>
                            </a:schemeClr>
                          </a:solidFill>
                          <a:latin typeface="楷体" panose="02010609060101010101" pitchFamily="49" charset="-122"/>
                          <a:ea typeface="楷体" panose="02010609060101010101" pitchFamily="49" charset="-122"/>
                        </a:rPr>
                        <a:t>流行时间</a:t>
                      </a: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r>
              <a:tr h="505460">
                <a:tc>
                  <a:txBody>
                    <a:bodyPr/>
                    <a:lstStyle/>
                    <a:p>
                      <a:pPr algn="ctr"/>
                      <a:r>
                        <a:rPr lang="zh-CN" altLang="en-US" sz="2400" b="1" dirty="0">
                          <a:solidFill>
                            <a:schemeClr val="tx2">
                              <a:lumMod val="75000"/>
                            </a:schemeClr>
                          </a:solidFill>
                          <a:latin typeface="楷体" panose="02010609060101010101" pitchFamily="49" charset="-122"/>
                          <a:ea typeface="楷体" panose="02010609060101010101" pitchFamily="49" charset="-122"/>
                        </a:rPr>
                        <a:t>人员组成</a:t>
                      </a: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r>
              <a:tr h="568325">
                <a:tc>
                  <a:txBody>
                    <a:bodyPr/>
                    <a:lstStyle/>
                    <a:p>
                      <a:pPr algn="ctr"/>
                      <a:r>
                        <a:rPr lang="zh-CN" altLang="en-US" sz="2400" b="1" dirty="0">
                          <a:solidFill>
                            <a:schemeClr val="tx2">
                              <a:lumMod val="75000"/>
                            </a:schemeClr>
                          </a:solidFill>
                          <a:latin typeface="楷体" panose="02010609060101010101" pitchFamily="49" charset="-122"/>
                          <a:ea typeface="楷体" panose="02010609060101010101" pitchFamily="49" charset="-122"/>
                        </a:rPr>
                        <a:t>剥削方式</a:t>
                      </a: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r>
              <a:tr h="518160">
                <a:tc>
                  <a:txBody>
                    <a:bodyPr/>
                    <a:lstStyle/>
                    <a:p>
                      <a:pPr algn="ctr"/>
                      <a:r>
                        <a:rPr lang="zh-CN" altLang="en-US" sz="2400" b="1" dirty="0">
                          <a:solidFill>
                            <a:schemeClr val="tx2">
                              <a:lumMod val="75000"/>
                            </a:schemeClr>
                          </a:solidFill>
                          <a:latin typeface="楷体" panose="02010609060101010101" pitchFamily="49" charset="-122"/>
                          <a:ea typeface="楷体" panose="02010609060101010101" pitchFamily="49" charset="-122"/>
                        </a:rPr>
                        <a:t>产品归属</a:t>
                      </a: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r>
              <a:tr h="457200">
                <a:tc>
                  <a:txBody>
                    <a:bodyPr/>
                    <a:lstStyle/>
                    <a:p>
                      <a:pPr algn="ctr"/>
                      <a:r>
                        <a:rPr lang="zh-CN" altLang="en-US" sz="2400" b="1" dirty="0">
                          <a:solidFill>
                            <a:schemeClr val="tx2">
                              <a:lumMod val="75000"/>
                            </a:schemeClr>
                          </a:solidFill>
                          <a:latin typeface="楷体" panose="02010609060101010101" pitchFamily="49" charset="-122"/>
                          <a:ea typeface="楷体" panose="02010609060101010101" pitchFamily="49" charset="-122"/>
                        </a:rPr>
                        <a:t>规模</a:t>
                      </a: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r>
              <a:tr h="457200">
                <a:tc>
                  <a:txBody>
                    <a:bodyPr/>
                    <a:lstStyle/>
                    <a:p>
                      <a:pPr algn="ctr"/>
                      <a:r>
                        <a:rPr lang="zh-CN" altLang="en-US" sz="2400" b="1" dirty="0">
                          <a:solidFill>
                            <a:schemeClr val="tx2">
                              <a:lumMod val="75000"/>
                            </a:schemeClr>
                          </a:solidFill>
                          <a:latin typeface="楷体" panose="02010609060101010101" pitchFamily="49" charset="-122"/>
                          <a:ea typeface="楷体" panose="02010609060101010101" pitchFamily="49" charset="-122"/>
                        </a:rPr>
                        <a:t>性质</a:t>
                      </a:r>
                      <a:endParaRPr lang="en-US" altLang="zh-CN"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c>
                  <a:txBody>
                    <a:bodyPr/>
                    <a:lstStyle/>
                    <a:p>
                      <a:pPr algn="ctr"/>
                      <a:endParaRPr lang="zh-CN" altLang="en-US" sz="2400" b="1" dirty="0">
                        <a:solidFill>
                          <a:schemeClr val="tx2">
                            <a:lumMod val="75000"/>
                          </a:schemeClr>
                        </a:solidFill>
                        <a:latin typeface="楷体" panose="02010609060101010101" pitchFamily="49" charset="-122"/>
                        <a:ea typeface="楷体" panose="02010609060101010101" pitchFamily="49" charset="-122"/>
                      </a:endParaRPr>
                    </a:p>
                  </a:txBody>
                  <a:tcPr marL="91213" marR="91213" marT="45606" marB="45606"/>
                </a:tc>
              </a:tr>
            </a:tbl>
          </a:graphicData>
        </a:graphic>
      </p:graphicFrame>
      <p:sp>
        <p:nvSpPr>
          <p:cNvPr id="22568" name="TextBox 6"/>
          <p:cNvSpPr txBox="1">
            <a:spLocks noChangeArrowheads="1"/>
          </p:cNvSpPr>
          <p:nvPr/>
        </p:nvSpPr>
        <p:spPr bwMode="auto">
          <a:xfrm>
            <a:off x="2577253" y="1472353"/>
            <a:ext cx="4511040" cy="460375"/>
          </a:xfrm>
          <a:prstGeom prst="rect">
            <a:avLst/>
          </a:prstGeom>
          <a:noFill/>
          <a:ln w="9525">
            <a:noFill/>
            <a:miter lim="800000"/>
          </a:ln>
        </p:spPr>
        <p:txBody>
          <a:bodyPr wrap="square">
            <a:spAutoFit/>
          </a:bodyPr>
          <a:lstStyle/>
          <a:p>
            <a:r>
              <a:rPr lang="zh-CN" altLang="en-US" sz="2400" b="1">
                <a:latin typeface="楷体" panose="02010609060101010101" pitchFamily="49" charset="-122"/>
                <a:ea typeface="楷体" panose="02010609060101010101" pitchFamily="49" charset="-122"/>
              </a:rPr>
              <a:t>封建等级制度（</a:t>
            </a:r>
            <a:r>
              <a:rPr lang="zh-CN" altLang="en-US" sz="2400" b="1">
                <a:latin typeface="楷体" panose="02010609060101010101" pitchFamily="49" charset="-122"/>
                <a:ea typeface="楷体" panose="02010609060101010101" pitchFamily="49" charset="-122"/>
                <a:sym typeface="+mn-ea"/>
              </a:rPr>
              <a:t>封君封臣制度</a:t>
            </a:r>
            <a:r>
              <a:rPr lang="zh-CN" altLang="en-US" sz="2400" b="1">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p:txBody>
      </p:sp>
      <p:sp>
        <p:nvSpPr>
          <p:cNvPr id="22569" name="TextBox 7"/>
          <p:cNvSpPr txBox="1">
            <a:spLocks noChangeArrowheads="1"/>
          </p:cNvSpPr>
          <p:nvPr/>
        </p:nvSpPr>
        <p:spPr bwMode="auto">
          <a:xfrm>
            <a:off x="3702285" y="1963069"/>
            <a:ext cx="1924367" cy="460375"/>
          </a:xfrm>
          <a:prstGeom prst="rect">
            <a:avLst/>
          </a:prstGeom>
          <a:noFill/>
          <a:ln w="9525">
            <a:noFill/>
            <a:miter lim="800000"/>
          </a:ln>
        </p:spPr>
        <p:txBody>
          <a:bodyPr wrap="square">
            <a:spAutoFit/>
          </a:bodyPr>
          <a:lstStyle/>
          <a:p>
            <a:r>
              <a:rPr lang="en-US" altLang="zh-CN" sz="2400" b="1">
                <a:latin typeface="楷体" panose="02010609060101010101" pitchFamily="49" charset="-122"/>
                <a:ea typeface="楷体" panose="02010609060101010101" pitchFamily="49" charset="-122"/>
                <a:cs typeface="楷体" panose="02010609060101010101" pitchFamily="49" charset="-122"/>
              </a:rPr>
              <a:t>9</a:t>
            </a:r>
            <a:r>
              <a:rPr lang="zh-CN" altLang="en-US" sz="2400" b="1">
                <a:latin typeface="楷体" panose="02010609060101010101" pitchFamily="49" charset="-122"/>
                <a:ea typeface="楷体" panose="02010609060101010101" pitchFamily="49" charset="-122"/>
                <a:cs typeface="楷体" panose="02010609060101010101" pitchFamily="49" charset="-122"/>
              </a:rPr>
              <a:t>世纪开始</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sp>
        <p:nvSpPr>
          <p:cNvPr id="22570" name="TextBox 8"/>
          <p:cNvSpPr txBox="1">
            <a:spLocks noChangeArrowheads="1"/>
          </p:cNvSpPr>
          <p:nvPr/>
        </p:nvSpPr>
        <p:spPr bwMode="auto">
          <a:xfrm>
            <a:off x="2803737" y="2454101"/>
            <a:ext cx="3919361" cy="460375"/>
          </a:xfrm>
          <a:prstGeom prst="rect">
            <a:avLst/>
          </a:prstGeom>
          <a:noFill/>
          <a:ln w="9525">
            <a:noFill/>
            <a:miter lim="800000"/>
          </a:ln>
        </p:spPr>
        <p:txBody>
          <a:bodyPr>
            <a:spAutoFit/>
          </a:bodyPr>
          <a:lstStyle/>
          <a:p>
            <a:r>
              <a:rPr lang="zh-CN" altLang="en-US" sz="2400" b="1">
                <a:latin typeface="楷体" panose="02010609060101010101" pitchFamily="49" charset="-122"/>
                <a:ea typeface="楷体" panose="02010609060101010101" pitchFamily="49" charset="-122"/>
              </a:rPr>
              <a:t>领主、佃户（农民、农奴）</a:t>
            </a:r>
            <a:endParaRPr lang="zh-CN" altLang="en-US" sz="2400" b="1">
              <a:latin typeface="楷体" panose="02010609060101010101" pitchFamily="49" charset="-122"/>
              <a:ea typeface="楷体" panose="02010609060101010101" pitchFamily="49" charset="-122"/>
            </a:endParaRPr>
          </a:p>
        </p:txBody>
      </p:sp>
      <p:sp>
        <p:nvSpPr>
          <p:cNvPr id="22571" name="TextBox 9"/>
          <p:cNvSpPr txBox="1">
            <a:spLocks noChangeArrowheads="1"/>
          </p:cNvSpPr>
          <p:nvPr/>
        </p:nvSpPr>
        <p:spPr bwMode="auto">
          <a:xfrm>
            <a:off x="4048760" y="3009900"/>
            <a:ext cx="1100667" cy="460375"/>
          </a:xfrm>
          <a:prstGeom prst="rect">
            <a:avLst/>
          </a:prstGeom>
          <a:noFill/>
          <a:ln w="9525">
            <a:noFill/>
            <a:miter lim="800000"/>
          </a:ln>
        </p:spPr>
        <p:txBody>
          <a:bodyPr wrap="square">
            <a:spAutoFit/>
          </a:bodyPr>
          <a:lstStyle/>
          <a:p>
            <a:r>
              <a:rPr lang="zh-CN" altLang="en-US" sz="2400" b="1">
                <a:latin typeface="楷体" panose="02010609060101010101" pitchFamily="49" charset="-122"/>
                <a:ea typeface="楷体" panose="02010609060101010101" pitchFamily="49" charset="-122"/>
              </a:rPr>
              <a:t>劳役</a:t>
            </a:r>
            <a:endParaRPr lang="zh-CN" altLang="en-US" sz="2400" b="1">
              <a:latin typeface="楷体" panose="02010609060101010101" pitchFamily="49" charset="-122"/>
              <a:ea typeface="楷体" panose="02010609060101010101" pitchFamily="49" charset="-122"/>
            </a:endParaRPr>
          </a:p>
        </p:txBody>
      </p:sp>
      <p:sp>
        <p:nvSpPr>
          <p:cNvPr id="22572" name="TextBox 10"/>
          <p:cNvSpPr txBox="1">
            <a:spLocks noChangeArrowheads="1"/>
          </p:cNvSpPr>
          <p:nvPr/>
        </p:nvSpPr>
        <p:spPr bwMode="auto">
          <a:xfrm>
            <a:off x="3850164" y="3539209"/>
            <a:ext cx="1826819" cy="460375"/>
          </a:xfrm>
          <a:prstGeom prst="rect">
            <a:avLst/>
          </a:prstGeom>
          <a:noFill/>
          <a:ln w="9525">
            <a:noFill/>
            <a:miter lim="800000"/>
          </a:ln>
        </p:spPr>
        <p:txBody>
          <a:bodyPr wrap="square">
            <a:spAutoFit/>
          </a:bodyPr>
          <a:lstStyle/>
          <a:p>
            <a:r>
              <a:rPr lang="zh-CN" altLang="en-US" sz="2400" b="1">
                <a:latin typeface="楷体" panose="02010609060101010101" pitchFamily="49" charset="-122"/>
                <a:ea typeface="楷体" panose="02010609060101010101" pitchFamily="49" charset="-122"/>
              </a:rPr>
              <a:t>自给自足</a:t>
            </a:r>
            <a:endParaRPr lang="zh-CN" altLang="en-US" sz="2400" b="1">
              <a:latin typeface="楷体" panose="02010609060101010101" pitchFamily="49" charset="-122"/>
              <a:ea typeface="楷体" panose="02010609060101010101" pitchFamily="49" charset="-122"/>
            </a:endParaRPr>
          </a:p>
        </p:txBody>
      </p:sp>
      <p:sp>
        <p:nvSpPr>
          <p:cNvPr id="22573" name="TextBox 11"/>
          <p:cNvSpPr txBox="1">
            <a:spLocks noChangeArrowheads="1"/>
          </p:cNvSpPr>
          <p:nvPr/>
        </p:nvSpPr>
        <p:spPr bwMode="auto">
          <a:xfrm>
            <a:off x="3641937" y="3999865"/>
            <a:ext cx="1914313" cy="460375"/>
          </a:xfrm>
          <a:prstGeom prst="rect">
            <a:avLst/>
          </a:prstGeom>
          <a:noFill/>
          <a:ln w="9525">
            <a:noFill/>
            <a:miter lim="800000"/>
          </a:ln>
        </p:spPr>
        <p:txBody>
          <a:bodyPr wrap="square">
            <a:spAutoFit/>
          </a:bodyPr>
          <a:lstStyle/>
          <a:p>
            <a:r>
              <a:rPr lang="zh-CN" altLang="en-US" sz="2400">
                <a:latin typeface="楷体" panose="02010609060101010101" pitchFamily="49" charset="-122"/>
                <a:ea typeface="楷体" panose="02010609060101010101" pitchFamily="49" charset="-122"/>
                <a:cs typeface="楷体" panose="02010609060101010101" pitchFamily="49" charset="-122"/>
              </a:rPr>
              <a:t>   </a:t>
            </a:r>
            <a:r>
              <a:rPr lang="zh-CN" altLang="en-US" sz="2400" b="1">
                <a:latin typeface="楷体" panose="02010609060101010101" pitchFamily="49" charset="-122"/>
                <a:ea typeface="楷体" panose="02010609060101010101" pitchFamily="49" charset="-122"/>
                <a:cs typeface="楷体" panose="02010609060101010101" pitchFamily="49" charset="-122"/>
              </a:rPr>
              <a:t>分散</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sp>
        <p:nvSpPr>
          <p:cNvPr id="22574" name="TextBox 12"/>
          <p:cNvSpPr txBox="1">
            <a:spLocks noChangeArrowheads="1"/>
          </p:cNvSpPr>
          <p:nvPr/>
        </p:nvSpPr>
        <p:spPr bwMode="auto">
          <a:xfrm>
            <a:off x="2338493" y="4460240"/>
            <a:ext cx="4988560" cy="460375"/>
          </a:xfrm>
          <a:prstGeom prst="rect">
            <a:avLst/>
          </a:prstGeom>
          <a:noFill/>
          <a:ln w="9525">
            <a:noFill/>
            <a:miter lim="800000"/>
          </a:ln>
        </p:spPr>
        <p:txBody>
          <a:bodyPr wrap="square">
            <a:spAutoFit/>
          </a:bodyPr>
          <a:lstStyle/>
          <a:p>
            <a:pPr algn="ctr"/>
            <a:r>
              <a:rPr lang="zh-CN" altLang="en-US" sz="2400" b="1">
                <a:latin typeface="楷体" panose="02010609060101010101" pitchFamily="49" charset="-122"/>
                <a:ea typeface="楷体" panose="02010609060101010101" pitchFamily="49" charset="-122"/>
              </a:rPr>
              <a:t>独立的自给自足的经济和政治单位</a:t>
            </a:r>
            <a:endParaRPr lang="zh-CN" altLang="en-US" sz="2400" b="1">
              <a:latin typeface="楷体" panose="02010609060101010101" pitchFamily="49" charset="-122"/>
              <a:ea typeface="楷体" panose="02010609060101010101" pitchFamily="49" charset="-122"/>
            </a:endParaRPr>
          </a:p>
        </p:txBody>
      </p:sp>
      <p:sp>
        <p:nvSpPr>
          <p:cNvPr id="14" name="TextBox 13"/>
          <p:cNvSpPr txBox="1">
            <a:spLocks noChangeArrowheads="1"/>
          </p:cNvSpPr>
          <p:nvPr/>
        </p:nvSpPr>
        <p:spPr bwMode="auto">
          <a:xfrm>
            <a:off x="8321040" y="1472353"/>
            <a:ext cx="2207260" cy="460375"/>
          </a:xfrm>
          <a:prstGeom prst="rect">
            <a:avLst/>
          </a:prstGeom>
          <a:noFill/>
          <a:ln w="9525">
            <a:noFill/>
            <a:miter lim="800000"/>
          </a:ln>
        </p:spPr>
        <p:txBody>
          <a:bodyPr wrap="square">
            <a:spAutoFit/>
          </a:bodyPr>
          <a:lstStyle/>
          <a:p>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庄园制度衰落</a:t>
            </a:r>
            <a:endPar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5" name="TextBox 14"/>
          <p:cNvSpPr txBox="1">
            <a:spLocks noChangeArrowheads="1"/>
          </p:cNvSpPr>
          <p:nvPr/>
        </p:nvSpPr>
        <p:spPr bwMode="auto">
          <a:xfrm>
            <a:off x="8080587" y="1963420"/>
            <a:ext cx="2734733" cy="460375"/>
          </a:xfrm>
          <a:prstGeom prst="rect">
            <a:avLst/>
          </a:prstGeom>
          <a:noFill/>
          <a:ln w="9525">
            <a:noFill/>
            <a:miter lim="800000"/>
          </a:ln>
        </p:spPr>
        <p:txBody>
          <a:bodyPr wrap="square">
            <a:spAutoFit/>
          </a:bodyPr>
          <a:lstStyle/>
          <a:p>
            <a:r>
              <a:rPr lang="zh-CN" altLang="en-US" sz="2400" b="1">
                <a:latin typeface="楷体" panose="02010609060101010101" pitchFamily="49" charset="-122"/>
                <a:ea typeface="楷体" panose="02010609060101010101" pitchFamily="49" charset="-122"/>
                <a:cs typeface="楷体" panose="02010609060101010101" pitchFamily="49" charset="-122"/>
              </a:rPr>
              <a:t> </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14世纪中叶</a:t>
            </a:r>
            <a:r>
              <a:rPr lang="zh-CN" altLang="en-US" sz="2400" b="1">
                <a:latin typeface="楷体" panose="02010609060101010101" pitchFamily="49" charset="-122"/>
                <a:ea typeface="楷体" panose="02010609060101010101" pitchFamily="49" charset="-122"/>
                <a:cs typeface="楷体" panose="02010609060101010101" pitchFamily="49" charset="-122"/>
              </a:rPr>
              <a:t>以后</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sp>
        <p:nvSpPr>
          <p:cNvPr id="16" name="TextBox 15"/>
          <p:cNvSpPr txBox="1">
            <a:spLocks noChangeArrowheads="1"/>
          </p:cNvSpPr>
          <p:nvPr/>
        </p:nvSpPr>
        <p:spPr bwMode="auto">
          <a:xfrm>
            <a:off x="7785383" y="2454417"/>
            <a:ext cx="3278011" cy="460375"/>
          </a:xfrm>
          <a:prstGeom prst="rect">
            <a:avLst/>
          </a:prstGeom>
          <a:noFill/>
          <a:ln w="9525">
            <a:noFill/>
            <a:miter lim="800000"/>
          </a:ln>
        </p:spPr>
        <p:txBody>
          <a:bodyPr>
            <a:spAutoFit/>
          </a:bodyPr>
          <a:lstStyle/>
          <a:p>
            <a:pPr algn="l">
              <a:buClrTx/>
              <a:buSzTx/>
              <a:buFontTx/>
            </a:pP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租地农场主、雇工</a:t>
            </a:r>
            <a:endPar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7" name="TextBox 16"/>
          <p:cNvSpPr txBox="1">
            <a:spLocks noChangeArrowheads="1"/>
          </p:cNvSpPr>
          <p:nvPr/>
        </p:nvSpPr>
        <p:spPr bwMode="auto">
          <a:xfrm>
            <a:off x="8561317" y="3009812"/>
            <a:ext cx="1726103" cy="460375"/>
          </a:xfrm>
          <a:prstGeom prst="rect">
            <a:avLst/>
          </a:prstGeom>
          <a:noFill/>
          <a:ln w="9525">
            <a:noFill/>
            <a:miter lim="800000"/>
          </a:ln>
        </p:spPr>
        <p:txBody>
          <a:bodyPr wrap="square">
            <a:spAutoFit/>
          </a:bodyPr>
          <a:lstStyle/>
          <a:p>
            <a:pPr algn="l">
              <a:buClrTx/>
              <a:buSzTx/>
              <a:buFontTx/>
            </a:pP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雇佣关系</a:t>
            </a:r>
            <a:endPar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8" name="TextBox 17"/>
          <p:cNvSpPr txBox="1">
            <a:spLocks noChangeArrowheads="1"/>
          </p:cNvSpPr>
          <p:nvPr/>
        </p:nvSpPr>
        <p:spPr bwMode="auto">
          <a:xfrm>
            <a:off x="8128591" y="3539656"/>
            <a:ext cx="2399441" cy="460375"/>
          </a:xfrm>
          <a:prstGeom prst="rect">
            <a:avLst/>
          </a:prstGeom>
          <a:noFill/>
          <a:ln w="9525">
            <a:noFill/>
            <a:miter lim="800000"/>
          </a:ln>
        </p:spPr>
        <p:txBody>
          <a:bodyPr wrap="square">
            <a:spAutoFit/>
          </a:bodyPr>
          <a:lstStyle/>
          <a:p>
            <a:pPr algn="l">
              <a:buClrTx/>
              <a:buSzTx/>
              <a:buFontTx/>
            </a:pPr>
            <a:r>
              <a:rPr lang="zh-CN" altLang="en-US" sz="2400" b="1">
                <a:latin typeface="楷体" panose="02010609060101010101" pitchFamily="49" charset="-122"/>
                <a:ea typeface="楷体" panose="02010609060101010101" pitchFamily="49" charset="-122"/>
                <a:cs typeface="楷体" panose="02010609060101010101" pitchFamily="49" charset="-122"/>
              </a:rPr>
              <a:t>    推向</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市场</a:t>
            </a:r>
            <a:endPar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9" name="TextBox 18"/>
          <p:cNvSpPr txBox="1">
            <a:spLocks noChangeArrowheads="1"/>
          </p:cNvSpPr>
          <p:nvPr/>
        </p:nvSpPr>
        <p:spPr bwMode="auto">
          <a:xfrm>
            <a:off x="9117438" y="3999565"/>
            <a:ext cx="1085069" cy="460375"/>
          </a:xfrm>
          <a:prstGeom prst="rect">
            <a:avLst/>
          </a:prstGeom>
          <a:noFill/>
          <a:ln w="9525">
            <a:noFill/>
            <a:miter lim="800000"/>
          </a:ln>
        </p:spPr>
        <p:txBody>
          <a:bodyPr wrap="square">
            <a:spAutoFit/>
          </a:bodyPr>
          <a:lstStyle/>
          <a:p>
            <a:r>
              <a:rPr lang="zh-CN" altLang="en-US" sz="2400" b="1">
                <a:latin typeface="楷体" panose="02010609060101010101" pitchFamily="49" charset="-122"/>
                <a:ea typeface="楷体" panose="02010609060101010101" pitchFamily="49" charset="-122"/>
                <a:cs typeface="楷体" panose="02010609060101010101" pitchFamily="49" charset="-122"/>
              </a:rPr>
              <a:t>集中</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sp>
        <p:nvSpPr>
          <p:cNvPr id="20" name="TextBox 19"/>
          <p:cNvSpPr txBox="1">
            <a:spLocks noChangeArrowheads="1"/>
          </p:cNvSpPr>
          <p:nvPr/>
        </p:nvSpPr>
        <p:spPr bwMode="auto">
          <a:xfrm>
            <a:off x="8020537" y="4460103"/>
            <a:ext cx="3278011" cy="460375"/>
          </a:xfrm>
          <a:prstGeom prst="rect">
            <a:avLst/>
          </a:prstGeom>
          <a:noFill/>
          <a:ln w="9525">
            <a:noFill/>
            <a:miter lim="800000"/>
          </a:ln>
        </p:spPr>
        <p:txBody>
          <a:bodyPr>
            <a:spAutoFit/>
          </a:bodyPr>
          <a:lstStyle/>
          <a:p>
            <a:r>
              <a:rPr lang="zh-CN" altLang="en-US" sz="2400" b="1">
                <a:latin typeface="楷体" panose="02010609060101010101" pitchFamily="49" charset="-122"/>
                <a:ea typeface="楷体" panose="02010609060101010101" pitchFamily="49" charset="-122"/>
                <a:cs typeface="楷体" panose="02010609060101010101" pitchFamily="49" charset="-122"/>
              </a:rPr>
              <a:t>  </a:t>
            </a:r>
            <a:r>
              <a:rPr lang="zh-CN" altLang="en-US" sz="2400" b="1">
                <a:solidFill>
                  <a:srgbClr val="C00000"/>
                </a:solidFill>
                <a:latin typeface="楷体" panose="02010609060101010101" pitchFamily="49" charset="-122"/>
                <a:ea typeface="楷体" panose="02010609060101010101" pitchFamily="49" charset="-122"/>
                <a:cs typeface="楷体" panose="02010609060101010101" pitchFamily="49" charset="-122"/>
              </a:rPr>
              <a:t>资本主义性质</a:t>
            </a:r>
            <a:endParaRPr lang="zh-CN" altLang="en-US" sz="2400" b="1">
              <a:solidFill>
                <a:srgbClr val="C0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12" name="图片 11"/>
          <p:cNvPicPr>
            <a:picLocks noChangeAspect="1"/>
          </p:cNvPicPr>
          <p:nvPr/>
        </p:nvPicPr>
        <p:blipFill rotWithShape="1">
          <a:blip r:embed="rId2" cstate="screen"/>
          <a:srcRect/>
          <a:stretch>
            <a:fillRect/>
          </a:stretch>
        </p:blipFill>
        <p:spPr>
          <a:xfrm>
            <a:off x="110067" y="-112607"/>
            <a:ext cx="1250527" cy="1391920"/>
          </a:xfrm>
          <a:prstGeom prst="rect">
            <a:avLst/>
          </a:prstGeom>
        </p:spPr>
      </p:pic>
      <p:grpSp>
        <p:nvGrpSpPr>
          <p:cNvPr id="2" name="组合 1"/>
          <p:cNvGrpSpPr/>
          <p:nvPr/>
        </p:nvGrpSpPr>
        <p:grpSpPr>
          <a:xfrm>
            <a:off x="1001241" y="504388"/>
            <a:ext cx="8214645" cy="421548"/>
            <a:chOff x="1343" y="726"/>
            <a:chExt cx="4011" cy="252"/>
          </a:xfrm>
        </p:grpSpPr>
        <p:sp>
          <p:nvSpPr>
            <p:cNvPr id="4" name="Freeform 9"/>
            <p:cNvSpPr/>
            <p:nvPr/>
          </p:nvSpPr>
          <p:spPr bwMode="auto">
            <a:xfrm>
              <a:off x="1343" y="727"/>
              <a:ext cx="180" cy="251"/>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 name="Freeform 10"/>
            <p:cNvSpPr/>
            <p:nvPr/>
          </p:nvSpPr>
          <p:spPr bwMode="auto">
            <a:xfrm flipV="1">
              <a:off x="1486" y="827"/>
              <a:ext cx="3728" cy="61"/>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 name="Freeform 11"/>
            <p:cNvSpPr/>
            <p:nvPr/>
          </p:nvSpPr>
          <p:spPr bwMode="auto">
            <a:xfrm>
              <a:off x="5200" y="726"/>
              <a:ext cx="154" cy="240"/>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22" name="文本框 21"/>
          <p:cNvSpPr txBox="1"/>
          <p:nvPr/>
        </p:nvSpPr>
        <p:spPr>
          <a:xfrm>
            <a:off x="1166707" y="132080"/>
            <a:ext cx="7951047" cy="501650"/>
          </a:xfrm>
          <a:prstGeom prst="rect">
            <a:avLst/>
          </a:prstGeom>
          <a:noFill/>
        </p:spPr>
        <p:txBody>
          <a:bodyPr wrap="square" rtlCol="0">
            <a:spAutoFit/>
          </a:bodyPr>
          <a:lstStyle/>
          <a:p>
            <a:pPr algn="l">
              <a:buClrTx/>
              <a:buSzTx/>
              <a:buFontTx/>
            </a:pPr>
            <a:r>
              <a:rPr lang="zh-CN" altLang="en-US" sz="2665" b="1" dirty="0">
                <a:solidFill>
                  <a:srgbClr val="68704B"/>
                </a:solidFill>
                <a:effectLst/>
                <a:latin typeface="微软雅黑" panose="020B0503020204020204" charset="-122"/>
                <a:ea typeface="微软雅黑" panose="020B0503020204020204" charset="-122"/>
                <a:cs typeface="微软雅黑" panose="020B0503020204020204" charset="-122"/>
              </a:rPr>
              <a:t>考点</a:t>
            </a:r>
            <a:r>
              <a:rPr lang="en-US" altLang="zh-CN" sz="2665" b="1" dirty="0">
                <a:solidFill>
                  <a:srgbClr val="68704B"/>
                </a:solidFill>
                <a:effectLst/>
                <a:latin typeface="微软雅黑" panose="020B0503020204020204" charset="-122"/>
                <a:ea typeface="微软雅黑" panose="020B0503020204020204" charset="-122"/>
                <a:cs typeface="微软雅黑" panose="020B0503020204020204" charset="-122"/>
              </a:rPr>
              <a:t>1</a:t>
            </a:r>
            <a:r>
              <a:rPr lang="zh-CN" altLang="en-US" sz="2665" b="1" dirty="0">
                <a:solidFill>
                  <a:srgbClr val="68704B"/>
                </a:solidFill>
                <a:effectLst/>
                <a:latin typeface="微软雅黑" panose="020B0503020204020204" charset="-122"/>
                <a:ea typeface="微软雅黑" panose="020B0503020204020204" charset="-122"/>
                <a:cs typeface="微软雅黑" panose="020B0503020204020204" charset="-122"/>
              </a:rPr>
              <a:t> </a:t>
            </a:r>
            <a:r>
              <a:rPr lang="zh-CN" sz="2665" b="1" dirty="0">
                <a:solidFill>
                  <a:srgbClr val="68704B"/>
                </a:solidFill>
                <a:effectLst/>
                <a:latin typeface="微软雅黑" panose="020B0503020204020204" charset="-122"/>
                <a:ea typeface="微软雅黑" panose="020B0503020204020204" charset="-122"/>
                <a:cs typeface="微软雅黑" panose="020B0503020204020204" charset="-122"/>
              </a:rPr>
              <a:t>西欧社会经济的变化</a:t>
            </a:r>
            <a:r>
              <a:rPr lang="en-US" altLang="zh-CN" sz="2665" b="1" dirty="0">
                <a:solidFill>
                  <a:srgbClr val="68704B"/>
                </a:solidFill>
                <a:effectLst/>
                <a:latin typeface="微软雅黑" panose="020B0503020204020204" charset="-122"/>
                <a:ea typeface="微软雅黑" panose="020B0503020204020204" charset="-122"/>
                <a:cs typeface="微软雅黑" panose="020B0503020204020204" charset="-122"/>
              </a:rPr>
              <a:t>-</a:t>
            </a:r>
            <a:r>
              <a:rPr lang="zh-CN" altLang="en-US" sz="2665" b="1" dirty="0">
                <a:solidFill>
                  <a:srgbClr val="68704B"/>
                </a:solidFill>
                <a:effectLst/>
                <a:latin typeface="微软雅黑" panose="020B0503020204020204" charset="-122"/>
                <a:ea typeface="微软雅黑" panose="020B0503020204020204" charset="-122"/>
                <a:cs typeface="微软雅黑" panose="020B0503020204020204" charset="-122"/>
              </a:rPr>
              <a:t>生产经营方式的对比</a:t>
            </a:r>
            <a:endParaRPr lang="zh-CN" altLang="en-US" sz="2665" b="1" dirty="0">
              <a:solidFill>
                <a:srgbClr val="68704B"/>
              </a:solidFill>
              <a:effectLst/>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nvSpPr>
        <p:spPr>
          <a:xfrm>
            <a:off x="2577571" y="5315585"/>
            <a:ext cx="6661785" cy="911860"/>
          </a:xfrm>
          <a:prstGeom prst="rect">
            <a:avLst/>
          </a:prstGeom>
          <a:noFill/>
        </p:spPr>
        <p:txBody>
          <a:bodyPr wrap="none" rtlCol="0">
            <a:spAutoFit/>
          </a:bodyPr>
          <a:lstStyle/>
          <a:p>
            <a:pPr algn="ctr"/>
            <a:r>
              <a:rPr lang="zh-CN" altLang="en-US" sz="2665"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雇佣关系</a:t>
            </a:r>
            <a:r>
              <a:rPr lang="zh-CN" altLang="en-US" sz="2665"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出现</a:t>
            </a:r>
            <a:endParaRPr lang="zh-CN" altLang="en-US" sz="2665"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a:r>
              <a:rPr lang="zh-CN" altLang="en-US" sz="2665"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货币</a:t>
            </a:r>
            <a:r>
              <a:rPr lang="zh-CN" altLang="en-US" sz="2665"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取代</a:t>
            </a:r>
            <a:r>
              <a:rPr lang="zh-CN" altLang="en-US" sz="2665"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土地</a:t>
            </a:r>
            <a:r>
              <a:rPr lang="zh-CN" altLang="en-US" sz="2665"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成为农村生产方式的核心纽带</a:t>
            </a:r>
            <a:endParaRPr lang="zh-CN" altLang="en-US" sz="2665"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56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57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5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257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57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linds(horizontal)">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8" grpId="0"/>
      <p:bldP spid="22569" grpId="0"/>
      <p:bldP spid="22570" grpId="0"/>
      <p:bldP spid="22571" grpId="0"/>
      <p:bldP spid="22572" grpId="0"/>
      <p:bldP spid="22573" grpId="0"/>
      <p:bldP spid="22574" grpId="0"/>
      <p:bldP spid="14" grpId="0"/>
      <p:bldP spid="15" grpId="0"/>
      <p:bldP spid="16" grpId="0"/>
      <p:bldP spid="17" grpId="0"/>
      <p:bldP spid="18" grpId="0"/>
      <p:bldP spid="19" grpId="0"/>
      <p:bldP spid="20"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78951" y="404712"/>
            <a:ext cx="10434099" cy="3046095"/>
          </a:xfrm>
          <a:prstGeom prst="rect">
            <a:avLst/>
          </a:prstGeom>
          <a:noFill/>
          <a:ln w="9525">
            <a:noFill/>
          </a:ln>
        </p:spPr>
        <p:txBody>
          <a:bodyPr wrap="square">
            <a:spAutoFit/>
          </a:bodyPr>
          <a:p>
            <a:pPr indent="266700"/>
            <a:r>
              <a:rPr lang="zh-CN" sz="2400" b="0" u="none">
                <a:ea typeface="黑体" panose="02010609060101010101" charset="-122"/>
              </a:rPr>
              <a:t>材料</a:t>
            </a:r>
            <a:r>
              <a:rPr lang="zh-CN" sz="2400" b="0" u="none">
                <a:cs typeface="楷体_GB2312" charset="0"/>
              </a:rPr>
              <a:t>　</a:t>
            </a:r>
            <a:r>
              <a:rPr lang="zh-CN" sz="2400" b="0" u="none">
                <a:latin typeface="隶书" panose="02010509060101010101" charset="-122"/>
                <a:ea typeface="隶书" panose="02010509060101010101" charset="-122"/>
                <a:cs typeface="楷体_GB2312" charset="0"/>
              </a:rPr>
              <a:t>分散的手工工场是工场手工业的初期形式</a:t>
            </a:r>
            <a:r>
              <a:rPr lang="zh-CN" sz="2400" b="0" u="none">
                <a:latin typeface="隶书" panose="02010509060101010101" charset="-122"/>
                <a:ea typeface="隶书" panose="02010509060101010101" charset="-122"/>
              </a:rPr>
              <a:t>，</a:t>
            </a:r>
            <a:r>
              <a:rPr lang="zh-CN" sz="2400" b="0" u="none">
                <a:latin typeface="隶书" panose="02010509060101010101" charset="-122"/>
                <a:ea typeface="隶书" panose="02010509060101010101" charset="-122"/>
                <a:cs typeface="楷体_GB2312" charset="0"/>
              </a:rPr>
              <a:t>商人将原料提供给众多的小手工业者进行加工</a:t>
            </a:r>
            <a:r>
              <a:rPr lang="zh-CN" sz="2400" b="0" u="none">
                <a:latin typeface="隶书" panose="02010509060101010101" charset="-122"/>
                <a:ea typeface="隶书" panose="02010509060101010101" charset="-122"/>
              </a:rPr>
              <a:t>，</a:t>
            </a:r>
            <a:r>
              <a:rPr lang="zh-CN" sz="2400" b="0" u="none">
                <a:solidFill>
                  <a:srgbClr val="C00000"/>
                </a:solidFill>
                <a:latin typeface="隶书" panose="02010509060101010101" charset="-122"/>
                <a:ea typeface="隶书" panose="02010509060101010101" charset="-122"/>
                <a:cs typeface="楷体_GB2312" charset="0"/>
              </a:rPr>
              <a:t>生产分散</a:t>
            </a:r>
            <a:r>
              <a:rPr lang="zh-CN" sz="2400" b="0" u="none">
                <a:latin typeface="隶书" panose="02010509060101010101" charset="-122"/>
                <a:ea typeface="隶书" panose="02010509060101010101" charset="-122"/>
                <a:cs typeface="楷体_GB2312" charset="0"/>
              </a:rPr>
              <a:t>进行。家庭手工业者虽然失去了产品的所有权和支配权</a:t>
            </a:r>
            <a:r>
              <a:rPr lang="zh-CN" sz="2400" b="0" u="none">
                <a:latin typeface="隶书" panose="02010509060101010101" charset="-122"/>
                <a:ea typeface="隶书" panose="02010509060101010101" charset="-122"/>
              </a:rPr>
              <a:t>，</a:t>
            </a:r>
            <a:r>
              <a:rPr lang="zh-CN" sz="2400" b="0" u="none">
                <a:latin typeface="隶书" panose="02010509060101010101" charset="-122"/>
                <a:ea typeface="隶书" panose="02010509060101010101" charset="-122"/>
                <a:cs typeface="楷体_GB2312" charset="0"/>
              </a:rPr>
              <a:t>变成了为商人进行原料加工的早期雇佣劳动者。但他们仍然是</a:t>
            </a:r>
            <a:r>
              <a:rPr lang="zh-CN" sz="2400" b="0" u="none">
                <a:solidFill>
                  <a:srgbClr val="C00000"/>
                </a:solidFill>
                <a:latin typeface="隶书" panose="02010509060101010101" charset="-122"/>
                <a:ea typeface="隶书" panose="02010509060101010101" charset="-122"/>
                <a:cs typeface="楷体_GB2312" charset="0"/>
              </a:rPr>
              <a:t>生产工具的所有者</a:t>
            </a:r>
            <a:r>
              <a:rPr lang="zh-CN" sz="2400" b="0" u="none">
                <a:latin typeface="隶书" panose="02010509060101010101" charset="-122"/>
                <a:ea typeface="隶书" panose="02010509060101010101" charset="-122"/>
              </a:rPr>
              <a:t>，</a:t>
            </a:r>
            <a:r>
              <a:rPr lang="zh-CN" sz="2400" b="0" u="none">
                <a:latin typeface="隶书" panose="02010509060101010101" charset="-122"/>
                <a:ea typeface="隶书" panose="02010509060101010101" charset="-122"/>
                <a:cs typeface="楷体_GB2312" charset="0"/>
              </a:rPr>
              <a:t>除了在原料供给和产品销售上受商人的制约外</a:t>
            </a:r>
            <a:r>
              <a:rPr lang="zh-CN" sz="2400" b="0" u="none">
                <a:latin typeface="隶书" panose="02010509060101010101" charset="-122"/>
                <a:ea typeface="隶书" panose="02010509060101010101" charset="-122"/>
              </a:rPr>
              <a:t>，</a:t>
            </a:r>
            <a:r>
              <a:rPr lang="zh-CN" sz="2400" b="0" u="none">
                <a:latin typeface="隶书" panose="02010509060101010101" charset="-122"/>
                <a:ea typeface="隶书" panose="02010509060101010101" charset="-122"/>
                <a:cs typeface="楷体_GB2312" charset="0"/>
              </a:rPr>
              <a:t>还</a:t>
            </a:r>
            <a:r>
              <a:rPr lang="zh-CN" sz="2400" b="0" u="none">
                <a:solidFill>
                  <a:srgbClr val="C00000"/>
                </a:solidFill>
                <a:latin typeface="隶书" panose="02010509060101010101" charset="-122"/>
                <a:ea typeface="隶书" panose="02010509060101010101" charset="-122"/>
                <a:cs typeface="楷体_GB2312" charset="0"/>
              </a:rPr>
              <a:t>独立进行生产</a:t>
            </a:r>
            <a:r>
              <a:rPr lang="zh-CN" sz="2400" b="0" u="none">
                <a:latin typeface="隶书" panose="02010509060101010101" charset="-122"/>
                <a:ea typeface="隶书" panose="02010509060101010101" charset="-122"/>
              </a:rPr>
              <a:t>，</a:t>
            </a:r>
            <a:r>
              <a:rPr lang="zh-CN" sz="2400" b="0" u="none">
                <a:solidFill>
                  <a:srgbClr val="C00000"/>
                </a:solidFill>
                <a:latin typeface="隶书" panose="02010509060101010101" charset="-122"/>
                <a:ea typeface="隶书" panose="02010509060101010101" charset="-122"/>
                <a:cs typeface="楷体_GB2312" charset="0"/>
              </a:rPr>
              <a:t>保存着形式上的经济独立地位。</a:t>
            </a:r>
            <a:r>
              <a:rPr lang="zh-CN" sz="2400" b="0" u="none">
                <a:latin typeface="隶书" panose="02010509060101010101" charset="-122"/>
                <a:ea typeface="隶书" panose="02010509060101010101" charset="-122"/>
                <a:cs typeface="楷体_GB2312" charset="0"/>
              </a:rPr>
              <a:t>在集中的手工工场</a:t>
            </a:r>
            <a:r>
              <a:rPr lang="zh-CN" sz="2400" b="0" u="none">
                <a:latin typeface="隶书" panose="02010509060101010101" charset="-122"/>
                <a:ea typeface="隶书" panose="02010509060101010101" charset="-122"/>
              </a:rPr>
              <a:t>，</a:t>
            </a:r>
            <a:r>
              <a:rPr lang="zh-CN" sz="2400" b="0" u="none">
                <a:latin typeface="隶书" panose="02010509060101010101" charset="-122"/>
                <a:ea typeface="隶书" panose="02010509060101010101" charset="-122"/>
                <a:cs typeface="楷体_GB2312" charset="0"/>
              </a:rPr>
              <a:t>商人对手工业者的控制进一步加强了。他们不仅供应手工业生产的原料如羊毛</a:t>
            </a:r>
            <a:r>
              <a:rPr lang="zh-CN" sz="2400" b="0" u="none">
                <a:latin typeface="隶书" panose="02010509060101010101" charset="-122"/>
                <a:ea typeface="隶书" panose="02010509060101010101" charset="-122"/>
              </a:rPr>
              <a:t>，</a:t>
            </a:r>
            <a:r>
              <a:rPr lang="zh-CN" sz="2400" b="0" u="none">
                <a:latin typeface="隶书" panose="02010509060101010101" charset="-122"/>
                <a:ea typeface="隶书" panose="02010509060101010101" charset="-122"/>
                <a:cs typeface="楷体_GB2312" charset="0"/>
              </a:rPr>
              <a:t>而且还</a:t>
            </a:r>
            <a:r>
              <a:rPr lang="zh-CN" sz="2400" b="0" u="none">
                <a:solidFill>
                  <a:srgbClr val="C00000"/>
                </a:solidFill>
                <a:latin typeface="隶书" panose="02010509060101010101" charset="-122"/>
                <a:ea typeface="隶书" panose="02010509060101010101" charset="-122"/>
                <a:cs typeface="楷体_GB2312" charset="0"/>
              </a:rPr>
              <a:t>供应生产工具如纺机等</a:t>
            </a:r>
            <a:r>
              <a:rPr lang="zh-CN" sz="2400" b="0" u="none">
                <a:latin typeface="隶书" panose="02010509060101010101" charset="-122"/>
                <a:ea typeface="隶书" panose="02010509060101010101" charset="-122"/>
                <a:cs typeface="楷体_GB2312" charset="0"/>
              </a:rPr>
              <a:t>。这就使</a:t>
            </a:r>
            <a:r>
              <a:rPr lang="zh-CN" sz="2400" b="0" u="none">
                <a:solidFill>
                  <a:srgbClr val="C00000"/>
                </a:solidFill>
                <a:latin typeface="隶书" panose="02010509060101010101" charset="-122"/>
                <a:ea typeface="隶书" panose="02010509060101010101" charset="-122"/>
                <a:cs typeface="楷体_GB2312" charset="0"/>
              </a:rPr>
              <a:t>手工业者彻底地从属于商人</a:t>
            </a:r>
            <a:r>
              <a:rPr lang="zh-CN" sz="2400" b="0" u="none">
                <a:solidFill>
                  <a:srgbClr val="C00000"/>
                </a:solidFill>
                <a:latin typeface="隶书" panose="02010509060101010101" charset="-122"/>
                <a:ea typeface="隶书" panose="02010509060101010101" charset="-122"/>
              </a:rPr>
              <a:t>，</a:t>
            </a:r>
            <a:r>
              <a:rPr lang="zh-CN" sz="2400" b="0" u="none">
                <a:latin typeface="隶书" panose="02010509060101010101" charset="-122"/>
                <a:ea typeface="隶书" panose="02010509060101010101" charset="-122"/>
                <a:cs typeface="楷体_GB2312" charset="0"/>
              </a:rPr>
              <a:t>变成了一无所有的</a:t>
            </a:r>
            <a:r>
              <a:rPr lang="zh-CN" sz="2400" b="0" u="none">
                <a:solidFill>
                  <a:srgbClr val="C00000"/>
                </a:solidFill>
                <a:latin typeface="隶书" panose="02010509060101010101" charset="-122"/>
                <a:ea typeface="隶书" panose="02010509060101010101" charset="-122"/>
                <a:cs typeface="楷体_GB2312" charset="0"/>
              </a:rPr>
              <a:t>雇佣劳动者</a:t>
            </a:r>
            <a:r>
              <a:rPr lang="zh-CN" sz="2400" b="0" u="none">
                <a:latin typeface="隶书" panose="02010509060101010101" charset="-122"/>
                <a:ea typeface="隶书" panose="02010509060101010101" charset="-122"/>
                <a:cs typeface="楷体_GB2312" charset="0"/>
              </a:rPr>
              <a:t>。</a:t>
            </a:r>
            <a:endParaRPr lang="zh-CN" altLang="en-US" sz="2400" b="0" u="none">
              <a:latin typeface="隶书" panose="02010509060101010101" charset="-122"/>
              <a:ea typeface="隶书" panose="02010509060101010101" charset="-122"/>
              <a:cs typeface="楷体_GB2312" charset="0"/>
            </a:endParaRPr>
          </a:p>
        </p:txBody>
      </p:sp>
      <p:sp>
        <p:nvSpPr>
          <p:cNvPr id="2" name="文本框 1"/>
          <p:cNvSpPr txBox="1"/>
          <p:nvPr/>
        </p:nvSpPr>
        <p:spPr>
          <a:xfrm>
            <a:off x="551008" y="3450345"/>
            <a:ext cx="10835762" cy="534035"/>
          </a:xfrm>
          <a:prstGeom prst="rect">
            <a:avLst/>
          </a:prstGeom>
          <a:noFill/>
          <a:ln w="9525">
            <a:noFill/>
          </a:ln>
        </p:spPr>
        <p:txBody>
          <a:bodyPr wrap="square">
            <a:spAutoFit/>
          </a:bodyPr>
          <a:p>
            <a:pPr indent="266700"/>
            <a:r>
              <a:rPr lang="zh-CN" sz="2880" b="0" u="none">
                <a:ea typeface="宋体" panose="02010600030101010101" pitchFamily="2" charset="-122"/>
              </a:rPr>
              <a:t>根据材料，找出手工工场的两种形式，并指出这两种形式的异同。</a:t>
            </a:r>
            <a:endParaRPr lang="zh-CN" altLang="en-US" sz="2880"/>
          </a:p>
        </p:txBody>
      </p:sp>
      <p:sp>
        <p:nvSpPr>
          <p:cNvPr id="4" name="文本框 3"/>
          <p:cNvSpPr txBox="1"/>
          <p:nvPr/>
        </p:nvSpPr>
        <p:spPr>
          <a:xfrm>
            <a:off x="699841" y="4531859"/>
            <a:ext cx="10687139" cy="1568450"/>
          </a:xfrm>
          <a:prstGeom prst="rect">
            <a:avLst/>
          </a:prstGeom>
          <a:noFill/>
          <a:ln w="9525">
            <a:noFill/>
          </a:ln>
        </p:spPr>
        <p:txBody>
          <a:bodyPr wrap="square">
            <a:spAutoFit/>
          </a:bodyPr>
          <a:p>
            <a:pPr indent="266700"/>
            <a:r>
              <a:rPr lang="zh-CN" sz="2400" b="0" u="none">
                <a:solidFill>
                  <a:schemeClr val="accent5"/>
                </a:solidFill>
                <a:ea typeface="宋体" panose="02010600030101010101" pitchFamily="2" charset="-122"/>
              </a:rPr>
              <a:t>不同点：</a:t>
            </a:r>
            <a:r>
              <a:rPr lang="zh-CN" sz="2400" b="0" u="none">
                <a:solidFill>
                  <a:srgbClr val="FF0000"/>
                </a:solidFill>
                <a:latin typeface="楷体" panose="02010609060101010101" pitchFamily="49" charset="-122"/>
                <a:ea typeface="楷体" panose="02010609060101010101" pitchFamily="49" charset="-122"/>
              </a:rPr>
              <a:t>在分散的手工工场下，家庭手工业者仍然是生产工具的所有者，保持着形式上的经济独立地位；在集中的手工工场下，商人为手工业者供应生产工具，手工业者彻底地从属于商人。</a:t>
            </a:r>
            <a:endParaRPr lang="zh-CN" sz="2400" b="0" u="none">
              <a:solidFill>
                <a:srgbClr val="FF0000"/>
              </a:solidFill>
              <a:ea typeface="宋体" panose="02010600030101010101" pitchFamily="2" charset="-122"/>
            </a:endParaRPr>
          </a:p>
          <a:p>
            <a:pPr indent="266700"/>
            <a:r>
              <a:rPr lang="zh-CN" sz="2400" b="0" u="none">
                <a:solidFill>
                  <a:schemeClr val="accent5"/>
                </a:solidFill>
                <a:ea typeface="宋体" panose="02010600030101010101" pitchFamily="2" charset="-122"/>
              </a:rPr>
              <a:t>相同点：</a:t>
            </a:r>
            <a:r>
              <a:rPr lang="zh-CN" sz="2400" b="0" u="none">
                <a:solidFill>
                  <a:srgbClr val="FF0000"/>
                </a:solidFill>
                <a:latin typeface="楷体" panose="02010609060101010101" pitchFamily="49" charset="-122"/>
                <a:ea typeface="楷体" panose="02010609060101010101" pitchFamily="49" charset="-122"/>
              </a:rPr>
              <a:t>商人为手工业者提供原料；商人与手工业者形成了雇佣关系等。</a:t>
            </a:r>
            <a:endParaRPr lang="en-US" altLang="en-US" sz="2400" b="0" u="none">
              <a:solidFill>
                <a:srgbClr val="FF0000"/>
              </a:solidFill>
              <a:latin typeface="楷体" panose="02010609060101010101" pitchFamily="49" charset="-122"/>
              <a:ea typeface="楷体" panose="02010609060101010101" pitchFamily="49" charset="-122"/>
            </a:endParaRPr>
          </a:p>
        </p:txBody>
      </p:sp>
      <p:sp>
        <p:nvSpPr>
          <p:cNvPr id="5" name="文本框 4"/>
          <p:cNvSpPr txBox="1"/>
          <p:nvPr/>
        </p:nvSpPr>
        <p:spPr>
          <a:xfrm>
            <a:off x="977271" y="3984731"/>
            <a:ext cx="4838700" cy="423545"/>
          </a:xfrm>
          <a:prstGeom prst="rect">
            <a:avLst/>
          </a:prstGeom>
          <a:noFill/>
        </p:spPr>
        <p:txBody>
          <a:bodyPr wrap="none" rtlCol="0" anchor="t">
            <a:spAutoFit/>
          </a:bodyPr>
          <a:p>
            <a:pPr indent="266700"/>
            <a:r>
              <a:rPr lang="zh-CN" sz="2160" b="0" u="none">
                <a:solidFill>
                  <a:srgbClr val="FF0000"/>
                </a:solidFill>
                <a:sym typeface="+mn-ea"/>
              </a:rPr>
              <a:t>分散的手工工场和集中的</a:t>
            </a:r>
            <a:r>
              <a:rPr lang="zh-CN" sz="2160" b="0" u="none">
                <a:solidFill>
                  <a:srgbClr val="FF0000"/>
                </a:solidFill>
                <a:latin typeface="Times New Roman" panose="02020603050405020304" pitchFamily="18" charset="0"/>
                <a:sym typeface="+mn-ea"/>
              </a:rPr>
              <a:t>手工工场。</a:t>
            </a:r>
            <a:endParaRPr lang="zh-CN" altLang="en-US" sz="2160"/>
          </a:p>
        </p:txBody>
      </p:sp>
      <p:sp>
        <p:nvSpPr>
          <p:cNvPr id="3" name="文本框 2"/>
          <p:cNvSpPr txBox="1"/>
          <p:nvPr/>
        </p:nvSpPr>
        <p:spPr>
          <a:xfrm>
            <a:off x="602283" y="-21341"/>
            <a:ext cx="2666831" cy="534035"/>
          </a:xfrm>
          <a:prstGeom prst="rect">
            <a:avLst/>
          </a:prstGeom>
          <a:solidFill>
            <a:schemeClr val="bg1"/>
          </a:solidFill>
        </p:spPr>
        <p:txBody>
          <a:bodyPr wrap="square" rtlCol="0">
            <a:spAutoFit/>
          </a:bodyPr>
          <a:p>
            <a:r>
              <a:rPr lang="zh-CN" altLang="en-US" sz="2880" b="1">
                <a:cs typeface="宋体" panose="02010600030101010101" pitchFamily="2" charset="-122"/>
              </a:rPr>
              <a:t>【史料研读】 </a:t>
            </a:r>
            <a:endParaRPr lang="zh-CN" altLang="en-US" sz="2880" b="1">
              <a:cs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2"/>
          <p:cNvSpPr txBox="1">
            <a:spLocks noChangeArrowheads="1"/>
          </p:cNvSpPr>
          <p:nvPr/>
        </p:nvSpPr>
        <p:spPr bwMode="auto">
          <a:xfrm>
            <a:off x="597535" y="295910"/>
            <a:ext cx="11594465" cy="5942965"/>
          </a:xfrm>
          <a:prstGeom prst="rect">
            <a:avLst/>
          </a:prstGeom>
          <a:noFill/>
          <a:ln w="9525">
            <a:noFill/>
            <a:miter lim="800000"/>
          </a:ln>
        </p:spPr>
        <p:txBody>
          <a:bodyPr wrap="square">
            <a:spAutoFit/>
          </a:bodyPr>
          <a:lstStyle/>
          <a:p>
            <a:pPr marL="457200" marR="0" indent="-457200" defTabSz="914400">
              <a:lnSpc>
                <a:spcPct val="120000"/>
              </a:lnSpc>
              <a:buClrTx/>
              <a:buSzTx/>
              <a:defRPr/>
            </a:pPr>
            <a:r>
              <a:rPr lang="zh-CN" altLang="en-US" sz="3600" dirty="0">
                <a:solidFill>
                  <a:srgbClr val="68704B"/>
                </a:solidFill>
                <a:effectLst/>
                <a:latin typeface="微软雅黑" panose="020B0503020204020204" charset="-122"/>
                <a:ea typeface="微软雅黑" panose="020B0503020204020204" charset="-122"/>
                <a:cs typeface="微软雅黑" panose="020B0503020204020204" charset="-122"/>
                <a:sym typeface="+mn-ea"/>
              </a:rPr>
              <a:t>考点</a:t>
            </a:r>
            <a:r>
              <a:rPr lang="en-US" altLang="zh-CN" sz="3600" dirty="0">
                <a:solidFill>
                  <a:srgbClr val="68704B"/>
                </a:solidFill>
                <a:effectLst/>
                <a:latin typeface="微软雅黑" panose="020B0503020204020204" charset="-122"/>
                <a:ea typeface="微软雅黑" panose="020B0503020204020204" charset="-122"/>
                <a:cs typeface="微软雅黑" panose="020B0503020204020204" charset="-122"/>
                <a:sym typeface="+mn-ea"/>
              </a:rPr>
              <a:t>2</a:t>
            </a:r>
            <a:r>
              <a:rPr kumimoji="0" lang="zh-CN" altLang="en-US" sz="3600"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a:t>
            </a:r>
            <a:r>
              <a:rPr kumimoji="0" lang="zh-CN" altLang="en-US" sz="3600" kern="1200" cap="none" spc="0" normalizeH="0" baseline="0" noProof="1">
                <a:solidFill>
                  <a:srgbClr val="FF0000"/>
                </a:solidFill>
                <a:effectLst>
                  <a:outerShdw blurRad="38100" dist="38100" dir="2700000">
                    <a:srgbClr val="000000"/>
                  </a:outerShdw>
                </a:effectLst>
                <a:latin typeface="华文新魏" panose="02010800040101010101" pitchFamily="2" charset="-122"/>
                <a:ea typeface="华文新魏" panose="02010800040101010101" pitchFamily="2" charset="-122"/>
                <a:cs typeface="+mn-cs"/>
              </a:rPr>
              <a:t>思想的大变革</a:t>
            </a:r>
            <a:r>
              <a:rPr kumimoji="0" lang="en-US" altLang="zh-CN" sz="3600"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a:t>
            </a:r>
            <a:r>
              <a:rPr kumimoji="0" lang="zh-CN" altLang="en-US" sz="3600"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文艺复兴：</a:t>
            </a:r>
            <a:r>
              <a:rPr kumimoji="0" lang="en-US" altLang="zh-CN" sz="3600"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14-16</a:t>
            </a:r>
            <a:r>
              <a:rPr kumimoji="0" lang="zh-CN" altLang="en-US" sz="3600"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世纪</a:t>
            </a:r>
            <a:endParaRPr kumimoji="0" lang="zh-CN" altLang="en-US" sz="3600"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endParaRPr>
          </a:p>
          <a:p>
            <a:pPr marL="457200" marR="0" indent="-457200" defTabSz="914400">
              <a:lnSpc>
                <a:spcPct val="120000"/>
              </a:lnSpc>
              <a:buClrTx/>
              <a:buSzTx/>
              <a:defRPr/>
            </a:pPr>
            <a:endParaRPr kumimoji="0" lang="en-US" altLang="zh-CN"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endParaRPr>
          </a:p>
          <a:p>
            <a:pPr marL="457200" marR="0" indent="-457200" defTabSz="914400">
              <a:lnSpc>
                <a:spcPct val="120000"/>
              </a:lnSpc>
              <a:buClrTx/>
              <a:buSzTx/>
              <a:defRPr/>
            </a:pPr>
            <a:r>
              <a:rPr kumimoji="0" lang="en-US" altLang="zh-CN"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1.</a:t>
            </a:r>
            <a:r>
              <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发源地：</a:t>
            </a:r>
            <a:endPar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endParaRPr>
          </a:p>
          <a:p>
            <a:pPr marL="457200" marR="0" indent="-457200" defTabSz="914400">
              <a:lnSpc>
                <a:spcPct val="120000"/>
              </a:lnSpc>
              <a:buClrTx/>
              <a:buSzTx/>
              <a:defRPr/>
            </a:pPr>
            <a:r>
              <a:rPr kumimoji="0" lang="en-US" altLang="zh-CN"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2.</a:t>
            </a:r>
            <a:r>
              <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根本原因：</a:t>
            </a:r>
            <a:endPar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endParaRPr>
          </a:p>
          <a:p>
            <a:pPr marL="457200" marR="0" indent="-457200" defTabSz="914400">
              <a:lnSpc>
                <a:spcPct val="120000"/>
              </a:lnSpc>
              <a:buClrTx/>
              <a:buSzTx/>
              <a:defRPr/>
            </a:pPr>
            <a:r>
              <a:rPr kumimoji="0" lang="en-US" altLang="zh-CN"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3.</a:t>
            </a:r>
            <a:r>
              <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核心思想：</a:t>
            </a:r>
            <a:endPar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endParaRPr>
          </a:p>
          <a:p>
            <a:pPr marL="457200" marR="0" indent="-457200" defTabSz="914400">
              <a:lnSpc>
                <a:spcPct val="120000"/>
              </a:lnSpc>
              <a:buClrTx/>
              <a:buSzTx/>
              <a:defRPr/>
            </a:pPr>
            <a:r>
              <a:rPr kumimoji="0" lang="en-US" altLang="zh-CN"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4.</a:t>
            </a:r>
            <a:r>
              <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代表人物及成就：</a:t>
            </a:r>
            <a:endPar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endParaRPr>
          </a:p>
          <a:p>
            <a:pPr marL="457200" marR="0" indent="-457200" defTabSz="914400">
              <a:lnSpc>
                <a:spcPct val="120000"/>
              </a:lnSpc>
              <a:buClrTx/>
              <a:buSzTx/>
              <a:defRPr/>
            </a:pPr>
            <a:endPar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endParaRPr>
          </a:p>
          <a:p>
            <a:pPr marL="457200" marR="0" indent="-457200" defTabSz="914400">
              <a:lnSpc>
                <a:spcPct val="120000"/>
              </a:lnSpc>
              <a:buClrTx/>
              <a:buSzTx/>
              <a:defRPr/>
            </a:pPr>
            <a:endPar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endParaRPr>
          </a:p>
          <a:p>
            <a:pPr marL="457200" marR="0" indent="-457200" defTabSz="914400">
              <a:lnSpc>
                <a:spcPct val="120000"/>
              </a:lnSpc>
              <a:buClrTx/>
              <a:buSzTx/>
              <a:defRPr/>
            </a:pPr>
            <a:endPar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endParaRPr>
          </a:p>
          <a:p>
            <a:pPr marL="457200" marR="0" indent="-457200" defTabSz="914400">
              <a:lnSpc>
                <a:spcPct val="120000"/>
              </a:lnSpc>
              <a:buClrTx/>
              <a:buSzTx/>
              <a:defRPr/>
            </a:pPr>
            <a:r>
              <a:rPr kumimoji="0" lang="en-US" altLang="zh-CN"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5.</a:t>
            </a:r>
            <a:r>
              <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性质：</a:t>
            </a:r>
            <a:endPar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endParaRPr>
          </a:p>
          <a:p>
            <a:pPr marL="457200" marR="0" indent="-457200" defTabSz="914400">
              <a:lnSpc>
                <a:spcPct val="120000"/>
              </a:lnSpc>
              <a:buClrTx/>
              <a:buSzTx/>
              <a:defRPr/>
            </a:pPr>
            <a:r>
              <a:rPr kumimoji="0" lang="en-US" altLang="zh-CN"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6.</a:t>
            </a:r>
            <a:r>
              <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rPr>
              <a:t>影响：</a:t>
            </a:r>
            <a:endParaRPr kumimoji="0" lang="zh-CN" altLang="en-US" sz="2805" kern="1200" cap="none" spc="0" normalizeH="0" baseline="0" noProof="1">
              <a:effectLst>
                <a:outerShdw blurRad="38100" dist="38100" dir="2700000">
                  <a:srgbClr val="FFFFFF"/>
                </a:outerShdw>
              </a:effectLst>
              <a:latin typeface="华文新魏" panose="02010800040101010101" pitchFamily="2" charset="-122"/>
              <a:ea typeface="华文新魏" panose="02010800040101010101" pitchFamily="2" charset="-122"/>
              <a:cs typeface="+mn-cs"/>
            </a:endParaRPr>
          </a:p>
        </p:txBody>
      </p:sp>
      <p:sp>
        <p:nvSpPr>
          <p:cNvPr id="12291" name="Text Box 3"/>
          <p:cNvSpPr txBox="1">
            <a:spLocks noChangeArrowheads="1"/>
          </p:cNvSpPr>
          <p:nvPr/>
        </p:nvSpPr>
        <p:spPr bwMode="auto">
          <a:xfrm>
            <a:off x="2884329" y="1397816"/>
            <a:ext cx="1825396" cy="523240"/>
          </a:xfrm>
          <a:prstGeom prst="rect">
            <a:avLst/>
          </a:prstGeom>
          <a:noFill/>
          <a:ln w="9525">
            <a:noFill/>
            <a:miter lim="800000"/>
          </a:ln>
        </p:spPr>
        <p:txBody>
          <a:bodyPr>
            <a:spAutoFit/>
          </a:bodyPr>
          <a:lstStyle/>
          <a:p>
            <a:pPr marR="0" defTabSz="914400">
              <a:spcBef>
                <a:spcPct val="50000"/>
              </a:spcBef>
              <a:buClrTx/>
              <a:buSzTx/>
              <a:defRPr/>
            </a:pPr>
            <a:r>
              <a:rPr kumimoji="0" lang="zh-CN" altLang="en-US" sz="2805"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rPr>
              <a:t>意大利</a:t>
            </a:r>
            <a:endParaRPr kumimoji="0" lang="zh-CN" altLang="en-US" sz="2805"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endParaRPr>
          </a:p>
        </p:txBody>
      </p:sp>
      <p:sp>
        <p:nvSpPr>
          <p:cNvPr id="12292" name="Text Box 4"/>
          <p:cNvSpPr txBox="1">
            <a:spLocks noChangeArrowheads="1"/>
          </p:cNvSpPr>
          <p:nvPr/>
        </p:nvSpPr>
        <p:spPr bwMode="auto">
          <a:xfrm>
            <a:off x="2884306" y="2010058"/>
            <a:ext cx="6282182" cy="523240"/>
          </a:xfrm>
          <a:prstGeom prst="rect">
            <a:avLst/>
          </a:prstGeom>
          <a:noFill/>
          <a:ln w="9525">
            <a:noFill/>
            <a:miter lim="800000"/>
          </a:ln>
        </p:spPr>
        <p:txBody>
          <a:bodyPr>
            <a:spAutoFit/>
          </a:bodyPr>
          <a:lstStyle/>
          <a:p>
            <a:pPr marR="0" defTabSz="914400">
              <a:spcBef>
                <a:spcPct val="50000"/>
              </a:spcBef>
              <a:buClrTx/>
              <a:buSzTx/>
              <a:defRPr/>
            </a:pPr>
            <a:r>
              <a:rPr kumimoji="0" lang="zh-CN" altLang="en-US" sz="2805"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rPr>
              <a:t>工商业的发展、资本主义萌芽的产生</a:t>
            </a:r>
            <a:endParaRPr kumimoji="0" lang="zh-CN" altLang="en-US" sz="2805"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endParaRPr>
          </a:p>
        </p:txBody>
      </p:sp>
      <p:sp>
        <p:nvSpPr>
          <p:cNvPr id="12293" name="Text Box 5"/>
          <p:cNvSpPr txBox="1">
            <a:spLocks noChangeArrowheads="1"/>
          </p:cNvSpPr>
          <p:nvPr/>
        </p:nvSpPr>
        <p:spPr bwMode="auto">
          <a:xfrm>
            <a:off x="2884329" y="2533038"/>
            <a:ext cx="2183615" cy="523240"/>
          </a:xfrm>
          <a:prstGeom prst="rect">
            <a:avLst/>
          </a:prstGeom>
          <a:noFill/>
          <a:ln w="9525">
            <a:noFill/>
            <a:miter lim="800000"/>
          </a:ln>
        </p:spPr>
        <p:txBody>
          <a:bodyPr>
            <a:spAutoFit/>
          </a:bodyPr>
          <a:lstStyle/>
          <a:p>
            <a:pPr marR="0" defTabSz="914400">
              <a:spcBef>
                <a:spcPct val="50000"/>
              </a:spcBef>
              <a:buClrTx/>
              <a:buSzTx/>
              <a:defRPr/>
            </a:pPr>
            <a:r>
              <a:rPr kumimoji="0" lang="zh-CN" altLang="en-US" sz="2805"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rPr>
              <a:t>人文主义</a:t>
            </a:r>
            <a:endParaRPr kumimoji="0" lang="zh-CN" altLang="en-US" sz="2805"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endParaRPr>
          </a:p>
        </p:txBody>
      </p:sp>
      <p:sp>
        <p:nvSpPr>
          <p:cNvPr id="12294" name="Text Box 6"/>
          <p:cNvSpPr txBox="1">
            <a:spLocks noChangeArrowheads="1"/>
          </p:cNvSpPr>
          <p:nvPr/>
        </p:nvSpPr>
        <p:spPr bwMode="auto">
          <a:xfrm>
            <a:off x="1710968" y="3594722"/>
            <a:ext cx="8269538" cy="1568450"/>
          </a:xfrm>
          <a:prstGeom prst="rect">
            <a:avLst/>
          </a:prstGeom>
          <a:noFill/>
          <a:ln w="9525">
            <a:noFill/>
            <a:miter lim="800000"/>
          </a:ln>
        </p:spPr>
        <p:txBody>
          <a:bodyPr>
            <a:spAutoFit/>
          </a:bodyPr>
          <a:lstStyle/>
          <a:p>
            <a:pPr marR="0" defTabSz="914400">
              <a:spcBef>
                <a:spcPct val="50000"/>
              </a:spcBef>
              <a:buClrTx/>
              <a:buSzTx/>
              <a:defRPr/>
            </a:pPr>
            <a:r>
              <a:rPr kumimoji="0" lang="zh-CN" altLang="en-US" sz="2400" kern="1200" cap="none" spc="0" normalizeH="0" baseline="0" noProof="1">
                <a:solidFill>
                  <a:srgbClr val="FF0000"/>
                </a:solidFill>
                <a:effectLst>
                  <a:outerShdw blurRad="38100" dist="38100" dir="2700000">
                    <a:srgbClr val="000000"/>
                  </a:outerShdw>
                </a:effectLst>
                <a:latin typeface="华文新魏" panose="02010800040101010101" pitchFamily="2" charset="-122"/>
                <a:ea typeface="华文新魏" panose="02010800040101010101" pitchFamily="2" charset="-122"/>
                <a:cs typeface="+mn-cs"/>
              </a:rPr>
              <a:t>（1）但丁（先驱）：《神曲》</a:t>
            </a:r>
            <a:endParaRPr kumimoji="0" lang="zh-CN" altLang="en-US" sz="2400" kern="1200" cap="none" spc="0" normalizeH="0" baseline="0" noProof="1">
              <a:solidFill>
                <a:srgbClr val="FF0000"/>
              </a:solidFill>
              <a:effectLst>
                <a:outerShdw blurRad="38100" dist="38100" dir="2700000">
                  <a:srgbClr val="000000"/>
                </a:outerShdw>
              </a:effectLst>
              <a:latin typeface="华文新魏" panose="02010800040101010101" pitchFamily="2" charset="-122"/>
              <a:ea typeface="华文新魏" panose="02010800040101010101" pitchFamily="2" charset="-122"/>
              <a:cs typeface="+mn-cs"/>
            </a:endParaRPr>
          </a:p>
          <a:p>
            <a:pPr marR="0" defTabSz="914400">
              <a:spcBef>
                <a:spcPct val="50000"/>
              </a:spcBef>
              <a:buClrTx/>
              <a:buSzTx/>
              <a:defRPr/>
            </a:pPr>
            <a:r>
              <a:rPr kumimoji="0" lang="zh-CN" altLang="en-US" sz="2400" kern="1200" cap="none" spc="0" normalizeH="0" baseline="0" noProof="1">
                <a:solidFill>
                  <a:srgbClr val="FF0000"/>
                </a:solidFill>
                <a:effectLst>
                  <a:outerShdw blurRad="38100" dist="38100" dir="2700000">
                    <a:srgbClr val="000000"/>
                  </a:outerShdw>
                </a:effectLst>
                <a:latin typeface="华文新魏" panose="02010800040101010101" pitchFamily="2" charset="-122"/>
                <a:ea typeface="华文新魏" panose="02010800040101010101" pitchFamily="2" charset="-122"/>
                <a:cs typeface="+mn-cs"/>
              </a:rPr>
              <a:t>（2）达</a:t>
            </a:r>
            <a:r>
              <a:rPr kumimoji="0" lang="zh-CN" altLang="en-US" sz="2400"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rPr>
              <a:t>·</a:t>
            </a:r>
            <a:r>
              <a:rPr kumimoji="0" lang="zh-CN" altLang="en-US" sz="2400" kern="1200" cap="none" spc="0" normalizeH="0" baseline="0" noProof="1">
                <a:solidFill>
                  <a:srgbClr val="FF0000"/>
                </a:solidFill>
                <a:effectLst>
                  <a:outerShdw blurRad="38100" dist="38100" dir="2700000">
                    <a:srgbClr val="000000"/>
                  </a:outerShdw>
                </a:effectLst>
                <a:latin typeface="华文新魏" panose="02010800040101010101" pitchFamily="2" charset="-122"/>
                <a:ea typeface="华文新魏" panose="02010800040101010101" pitchFamily="2" charset="-122"/>
                <a:cs typeface="+mn-cs"/>
              </a:rPr>
              <a:t>芬奇（</a:t>
            </a:r>
            <a:r>
              <a:rPr kumimoji="0" lang="zh-CN" altLang="en-US" sz="2400"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rPr>
              <a:t>“</a:t>
            </a:r>
            <a:r>
              <a:rPr kumimoji="0" lang="zh-CN" altLang="en-US" sz="2400" kern="1200" cap="none" spc="0" normalizeH="0" baseline="0" noProof="1">
                <a:solidFill>
                  <a:srgbClr val="FF0000"/>
                </a:solidFill>
                <a:effectLst>
                  <a:outerShdw blurRad="38100" dist="38100" dir="2700000">
                    <a:srgbClr val="000000"/>
                  </a:outerShdw>
                </a:effectLst>
                <a:latin typeface="华文新魏" panose="02010800040101010101" pitchFamily="2" charset="-122"/>
                <a:ea typeface="华文新魏" panose="02010800040101010101" pitchFamily="2" charset="-122"/>
                <a:cs typeface="+mn-cs"/>
              </a:rPr>
              <a:t>巨人</a:t>
            </a:r>
            <a:r>
              <a:rPr kumimoji="0" lang="zh-CN" altLang="en-US" sz="2400"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rPr>
              <a:t>”</a:t>
            </a:r>
            <a:r>
              <a:rPr kumimoji="0" lang="zh-CN" altLang="en-US" sz="2400" kern="1200" cap="none" spc="0" normalizeH="0" baseline="0" noProof="1">
                <a:solidFill>
                  <a:srgbClr val="FF0000"/>
                </a:solidFill>
                <a:effectLst>
                  <a:outerShdw blurRad="38100" dist="38100" dir="2700000">
                    <a:srgbClr val="000000"/>
                  </a:outerShdw>
                </a:effectLst>
                <a:latin typeface="华文新魏" panose="02010800040101010101" pitchFamily="2" charset="-122"/>
                <a:ea typeface="华文新魏" panose="02010800040101010101" pitchFamily="2" charset="-122"/>
                <a:cs typeface="+mn-cs"/>
              </a:rPr>
              <a:t>）：《最后的晚餐》《蒙娜丽莎》</a:t>
            </a:r>
            <a:endParaRPr kumimoji="0" lang="zh-CN" altLang="en-US" sz="2400" kern="1200" cap="none" spc="0" normalizeH="0" baseline="0" noProof="1">
              <a:solidFill>
                <a:srgbClr val="FF0000"/>
              </a:solidFill>
              <a:effectLst>
                <a:outerShdw blurRad="38100" dist="38100" dir="2700000">
                  <a:srgbClr val="000000"/>
                </a:outerShdw>
              </a:effectLst>
              <a:latin typeface="华文新魏" panose="02010800040101010101" pitchFamily="2" charset="-122"/>
              <a:ea typeface="华文新魏" panose="02010800040101010101" pitchFamily="2" charset="-122"/>
              <a:cs typeface="+mn-cs"/>
            </a:endParaRPr>
          </a:p>
          <a:p>
            <a:pPr marR="0" defTabSz="914400">
              <a:spcBef>
                <a:spcPct val="50000"/>
              </a:spcBef>
              <a:buClrTx/>
              <a:buSzTx/>
              <a:defRPr/>
            </a:pPr>
            <a:r>
              <a:rPr kumimoji="0" lang="zh-CN" altLang="en-US" sz="2400" kern="1200" cap="none" spc="0" normalizeH="0" baseline="0" noProof="1">
                <a:solidFill>
                  <a:srgbClr val="FF0000"/>
                </a:solidFill>
                <a:effectLst>
                  <a:outerShdw blurRad="38100" dist="38100" dir="2700000">
                    <a:srgbClr val="000000"/>
                  </a:outerShdw>
                </a:effectLst>
                <a:latin typeface="华文新魏" panose="02010800040101010101" pitchFamily="2" charset="-122"/>
                <a:ea typeface="华文新魏" panose="02010800040101010101" pitchFamily="2" charset="-122"/>
                <a:cs typeface="+mn-cs"/>
              </a:rPr>
              <a:t>（3）莎士比亚（文学“巨匠”）：《威》、《罗》、《哈》</a:t>
            </a:r>
            <a:endParaRPr kumimoji="0" lang="en-US" altLang="zh-CN" sz="2400" kern="1200" cap="none" spc="0" normalizeH="0" baseline="0" noProof="1">
              <a:solidFill>
                <a:srgbClr val="FF0000"/>
              </a:solidFill>
              <a:effectLst>
                <a:outerShdw blurRad="38100" dist="38100" dir="2700000">
                  <a:srgbClr val="000000"/>
                </a:outerShdw>
              </a:effectLst>
              <a:latin typeface="华文新魏" panose="02010800040101010101" pitchFamily="2" charset="-122"/>
              <a:ea typeface="华文新魏" panose="02010800040101010101" pitchFamily="2" charset="-122"/>
              <a:cs typeface="+mn-cs"/>
            </a:endParaRPr>
          </a:p>
        </p:txBody>
      </p:sp>
      <p:sp>
        <p:nvSpPr>
          <p:cNvPr id="12295" name="Text Box 7"/>
          <p:cNvSpPr txBox="1">
            <a:spLocks noChangeArrowheads="1"/>
          </p:cNvSpPr>
          <p:nvPr/>
        </p:nvSpPr>
        <p:spPr bwMode="auto">
          <a:xfrm>
            <a:off x="2190098" y="5162905"/>
            <a:ext cx="5903002" cy="523240"/>
          </a:xfrm>
          <a:prstGeom prst="rect">
            <a:avLst/>
          </a:prstGeom>
          <a:noFill/>
          <a:ln w="9525">
            <a:noFill/>
            <a:miter lim="800000"/>
          </a:ln>
        </p:spPr>
        <p:txBody>
          <a:bodyPr>
            <a:spAutoFit/>
          </a:bodyPr>
          <a:lstStyle/>
          <a:p>
            <a:pPr marR="0" defTabSz="914400">
              <a:spcBef>
                <a:spcPct val="50000"/>
              </a:spcBef>
              <a:buClrTx/>
              <a:buSzTx/>
              <a:defRPr/>
            </a:pPr>
            <a:r>
              <a:rPr kumimoji="0" lang="zh-CN" altLang="en-US" sz="2805"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rPr>
              <a:t>反封建的资产阶级思想解放运动</a:t>
            </a:r>
            <a:endParaRPr kumimoji="0" lang="zh-CN" altLang="en-US" sz="2805"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endParaRPr>
          </a:p>
        </p:txBody>
      </p:sp>
      <p:sp>
        <p:nvSpPr>
          <p:cNvPr id="12296" name="Text Box 8"/>
          <p:cNvSpPr txBox="1">
            <a:spLocks noChangeArrowheads="1"/>
          </p:cNvSpPr>
          <p:nvPr/>
        </p:nvSpPr>
        <p:spPr bwMode="auto">
          <a:xfrm>
            <a:off x="2069478" y="5598000"/>
            <a:ext cx="6840470" cy="1171575"/>
          </a:xfrm>
          <a:prstGeom prst="rect">
            <a:avLst/>
          </a:prstGeom>
          <a:noFill/>
          <a:ln w="9525">
            <a:noFill/>
            <a:miter lim="800000"/>
          </a:ln>
        </p:spPr>
        <p:txBody>
          <a:bodyPr>
            <a:spAutoFit/>
          </a:bodyPr>
          <a:lstStyle/>
          <a:p>
            <a:pPr marR="0" defTabSz="914400">
              <a:spcBef>
                <a:spcPct val="50000"/>
              </a:spcBef>
              <a:buClrTx/>
              <a:buSzTx/>
              <a:defRPr/>
            </a:pPr>
            <a:r>
              <a:rPr kumimoji="0" lang="zh-CN" altLang="en-US" sz="2805"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rPr>
              <a:t>为资本主义产生奠定思想基础。</a:t>
            </a:r>
            <a:endParaRPr kumimoji="0" lang="zh-CN" altLang="en-US" sz="2805"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endParaRPr>
          </a:p>
          <a:p>
            <a:pPr marR="0" defTabSz="914400">
              <a:spcBef>
                <a:spcPct val="50000"/>
              </a:spcBef>
              <a:buClrTx/>
              <a:buSzTx/>
              <a:defRPr/>
            </a:pPr>
            <a:r>
              <a:rPr kumimoji="0" lang="zh-CN" altLang="en-US" sz="2805"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rPr>
              <a:t>（直接影响了英国资产阶级革命）</a:t>
            </a:r>
            <a:endParaRPr kumimoji="0" lang="en-US" altLang="zh-CN" sz="2805" kern="1200" cap="none" spc="0" normalizeH="0" baseline="0" noProof="1">
              <a:solidFill>
                <a:srgbClr val="FF0000"/>
              </a:solidFill>
              <a:effectLst>
                <a:outerShdw blurRad="38100" dist="38100" dir="2700000">
                  <a:srgbClr val="000000"/>
                </a:outerShdw>
              </a:effectLst>
              <a:latin typeface="Arial" panose="020B0604020202020204" pitchFamily="34" charset="0"/>
              <a:ea typeface="华文新魏" panose="0201080004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amond(in)">
                                      <p:cBhvr>
                                        <p:cTn id="7" dur="20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ox(in)">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linds(horizontal)">
                                      <p:cBhvr>
                                        <p:cTn id="17" dur="5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295"/>
                                        </p:tgtEl>
                                        <p:attrNameLst>
                                          <p:attrName>style.visibility</p:attrName>
                                        </p:attrNameLst>
                                      </p:cBhvr>
                                      <p:to>
                                        <p:strVal val="visible"/>
                                      </p:to>
                                    </p:set>
                                    <p:anim calcmode="lin" valueType="num">
                                      <p:cBhvr>
                                        <p:cTn id="22" dur="500" fill="hold"/>
                                        <p:tgtEl>
                                          <p:spTgt spid="12295"/>
                                        </p:tgtEl>
                                        <p:attrNameLst>
                                          <p:attrName>ppt_x</p:attrName>
                                        </p:attrNameLst>
                                      </p:cBhvr>
                                      <p:tavLst>
                                        <p:tav tm="0">
                                          <p:val>
                                            <p:strVal val="#ppt_x"/>
                                          </p:val>
                                        </p:tav>
                                        <p:tav tm="100000">
                                          <p:val>
                                            <p:strVal val="#ppt_x"/>
                                          </p:val>
                                        </p:tav>
                                      </p:tavLst>
                                    </p:anim>
                                    <p:anim calcmode="lin" valueType="num">
                                      <p:cBhvr>
                                        <p:cTn id="23"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2296"/>
                                        </p:tgtEl>
                                        <p:attrNameLst>
                                          <p:attrName>style.visibility</p:attrName>
                                        </p:attrNameLst>
                                      </p:cBhvr>
                                      <p:to>
                                        <p:strVal val="visible"/>
                                      </p:to>
                                    </p:set>
                                    <p:animEffect transition="in" filter="slide(fromBottom)">
                                      <p:cBhvr>
                                        <p:cTn id="28"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4" grpId="0"/>
      <p:bldP spid="12295" grpId="0"/>
      <p:bldP spid="122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19336" y="1635055"/>
            <a:ext cx="4938990" cy="5121703"/>
            <a:chOff x="8485" y="1540"/>
            <a:chExt cx="10252" cy="8656"/>
          </a:xfrm>
        </p:grpSpPr>
        <p:pic>
          <p:nvPicPr>
            <p:cNvPr id="5122" name="图片 9219" descr="W020100827617041650786"/>
            <p:cNvPicPr>
              <a:picLocks noChangeAspect="1"/>
            </p:cNvPicPr>
            <p:nvPr/>
          </p:nvPicPr>
          <p:blipFill>
            <a:blip r:embed="rId1"/>
            <a:stretch>
              <a:fillRect/>
            </a:stretch>
          </p:blipFill>
          <p:spPr>
            <a:xfrm>
              <a:off x="8485" y="1540"/>
              <a:ext cx="10252" cy="8656"/>
            </a:xfrm>
            <a:prstGeom prst="rect">
              <a:avLst/>
            </a:prstGeom>
            <a:noFill/>
            <a:ln w="9525">
              <a:noFill/>
            </a:ln>
            <a:effectLst>
              <a:outerShdw blurRad="63500" sx="102000" sy="102000" algn="ctr" rotWithShape="0">
                <a:prstClr val="black">
                  <a:alpha val="40000"/>
                </a:prstClr>
              </a:outerShdw>
            </a:effectLst>
          </p:spPr>
        </p:pic>
        <p:sp>
          <p:nvSpPr>
            <p:cNvPr id="14" name="椭圆 13"/>
            <p:cNvSpPr/>
            <p:nvPr/>
          </p:nvSpPr>
          <p:spPr>
            <a:xfrm rot="19980000">
              <a:off x="15322" y="5434"/>
              <a:ext cx="2421" cy="355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p:nvPr/>
        </p:nvCxnSpPr>
        <p:spPr>
          <a:xfrm flipV="1">
            <a:off x="294176" y="787887"/>
            <a:ext cx="8939351" cy="22559"/>
          </a:xfrm>
          <a:prstGeom prst="line">
            <a:avLst/>
          </a:prstGeom>
          <a:ln w="12700">
            <a:solidFill>
              <a:srgbClr val="CC0000"/>
            </a:solidFill>
            <a:prstDash val="dash"/>
          </a:ln>
        </p:spPr>
        <p:style>
          <a:lnRef idx="1">
            <a:schemeClr val="accent1"/>
          </a:lnRef>
          <a:fillRef idx="0">
            <a:schemeClr val="accent1"/>
          </a:fillRef>
          <a:effectRef idx="0">
            <a:schemeClr val="accent1"/>
          </a:effectRef>
          <a:fontRef idx="minor">
            <a:schemeClr val="tx1"/>
          </a:fontRef>
        </p:style>
      </p:cxnSp>
      <p:sp>
        <p:nvSpPr>
          <p:cNvPr id="21" name="文本框 18"/>
          <p:cNvSpPr txBox="1"/>
          <p:nvPr/>
        </p:nvSpPr>
        <p:spPr>
          <a:xfrm>
            <a:off x="1703512" y="209590"/>
            <a:ext cx="6120680" cy="523220"/>
          </a:xfrm>
          <a:prstGeom prst="rect">
            <a:avLst/>
          </a:prstGeom>
          <a:noFill/>
        </p:spPr>
        <p:txBody>
          <a:bodyPr wrap="square" rtlCol="0">
            <a:spAutoFit/>
          </a:bodyPr>
          <a:lstStyle/>
          <a:p>
            <a:pPr defTabSz="685165"/>
            <a:r>
              <a:rPr lang="zh-CN" altLang="en-US" sz="2800" b="1" dirty="0">
                <a:gradFill>
                  <a:gsLst>
                    <a:gs pos="0">
                      <a:srgbClr val="C00000"/>
                    </a:gs>
                    <a:gs pos="76000">
                      <a:srgbClr val="FF0000"/>
                    </a:gs>
                  </a:gsLst>
                  <a:lin ang="0" scaled="1"/>
                </a:gradFill>
                <a:latin typeface="+mn-lt"/>
                <a:ea typeface="微软雅黑" panose="020B0503020204020204" charset="-122"/>
              </a:rPr>
              <a:t>梳理核心知识</a:t>
            </a:r>
            <a:endParaRPr lang="zh-CN" altLang="en-US" sz="2800" b="1" dirty="0">
              <a:gradFill>
                <a:gsLst>
                  <a:gs pos="0">
                    <a:srgbClr val="C00000"/>
                  </a:gs>
                  <a:gs pos="76000">
                    <a:srgbClr val="FF0000"/>
                  </a:gs>
                </a:gsLst>
                <a:lin ang="0" scaled="1"/>
              </a:gradFill>
              <a:latin typeface="+mn-lt"/>
              <a:ea typeface="微软雅黑" panose="020B0503020204020204" charset="-122"/>
            </a:endParaRPr>
          </a:p>
        </p:txBody>
      </p:sp>
      <p:sp>
        <p:nvSpPr>
          <p:cNvPr id="22" name="圆角矩形 21"/>
          <p:cNvSpPr/>
          <p:nvPr/>
        </p:nvSpPr>
        <p:spPr>
          <a:xfrm>
            <a:off x="553394" y="185732"/>
            <a:ext cx="761988" cy="484817"/>
          </a:xfrm>
          <a:prstGeom prst="roundRect">
            <a:avLst>
              <a:gd name="adj" fmla="val 220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dirty="0">
                <a:solidFill>
                  <a:prstClr val="white"/>
                </a:solidFill>
                <a:latin typeface="微软雅黑" panose="020B0503020204020204" charset="-122"/>
                <a:ea typeface="微软雅黑" panose="020B0503020204020204" charset="-122"/>
              </a:rPr>
              <a:t>一</a:t>
            </a:r>
            <a:endParaRPr kumimoji="0" lang="zh-CN" altLang="en-US" sz="2800" b="1" i="0" u="none" strike="noStrike" kern="1200" cap="none" spc="0" normalizeH="0" baseline="0" noProof="0" dirty="0">
              <a:ln>
                <a:noFill/>
              </a:ln>
              <a:solidFill>
                <a:prstClr val="white"/>
              </a:solidFill>
              <a:uLnTx/>
              <a:uFillTx/>
              <a:latin typeface="微软雅黑" panose="020B0503020204020204" charset="-122"/>
              <a:ea typeface="微软雅黑" panose="020B0503020204020204" charset="-122"/>
              <a:cs typeface="+mn-cs"/>
            </a:endParaRPr>
          </a:p>
        </p:txBody>
      </p:sp>
      <p:sp>
        <p:nvSpPr>
          <p:cNvPr id="23" name="矩形 22"/>
          <p:cNvSpPr/>
          <p:nvPr/>
        </p:nvSpPr>
        <p:spPr>
          <a:xfrm>
            <a:off x="912648" y="899585"/>
            <a:ext cx="2419252" cy="646331"/>
          </a:xfrm>
          <a:prstGeom prst="rect">
            <a:avLst/>
          </a:prstGeom>
        </p:spPr>
        <p:txBody>
          <a:bodyPr wrap="none">
            <a:spAutoFit/>
          </a:bodyPr>
          <a:lstStyle/>
          <a:p>
            <a:r>
              <a:rPr lang="en-US" altLang="zh-CN" sz="3600" b="1" dirty="0">
                <a:solidFill>
                  <a:srgbClr val="C00000"/>
                </a:solidFill>
                <a:latin typeface="方正启体简体" pitchFamily="65" charset="-122"/>
                <a:ea typeface="方正启体简体" pitchFamily="65" charset="-122"/>
                <a:cs typeface="宋体" panose="02010600030101010101" pitchFamily="2" charset="-122"/>
              </a:rPr>
              <a:t>2.</a:t>
            </a:r>
            <a:r>
              <a:rPr lang="zh-CN" altLang="en-US" sz="3600" b="1" dirty="0">
                <a:solidFill>
                  <a:srgbClr val="C00000"/>
                </a:solidFill>
                <a:latin typeface="方正启体简体" pitchFamily="65" charset="-122"/>
                <a:ea typeface="方正启体简体" pitchFamily="65" charset="-122"/>
                <a:cs typeface="宋体" panose="02010600030101010101" pitchFamily="2" charset="-122"/>
              </a:rPr>
              <a:t>文艺复兴</a:t>
            </a:r>
            <a:endParaRPr lang="zh-CN" altLang="en-US" sz="3600" dirty="0"/>
          </a:p>
        </p:txBody>
      </p:sp>
      <p:pic>
        <p:nvPicPr>
          <p:cNvPr id="24" name="Picture 6"/>
          <p:cNvPicPr>
            <a:picLocks noChangeAspect="1"/>
          </p:cNvPicPr>
          <p:nvPr/>
        </p:nvPicPr>
        <p:blipFill>
          <a:blip r:embed="rId2">
            <a:lum bright="6000" contrast="-6000"/>
          </a:blip>
          <a:stretch>
            <a:fillRect/>
          </a:stretch>
        </p:blipFill>
        <p:spPr>
          <a:xfrm>
            <a:off x="5447928" y="850148"/>
            <a:ext cx="6285115" cy="4948193"/>
          </a:xfrm>
          <a:prstGeom prst="rect">
            <a:avLst/>
          </a:prstGeom>
          <a:noFill/>
          <a:ln w="9525">
            <a:noFill/>
          </a:ln>
        </p:spPr>
      </p:pic>
      <p:pic>
        <p:nvPicPr>
          <p:cNvPr id="25" name="Picture 8"/>
          <p:cNvPicPr>
            <a:picLocks noChangeAspect="1"/>
          </p:cNvPicPr>
          <p:nvPr/>
        </p:nvPicPr>
        <p:blipFill>
          <a:blip r:embed="rId3">
            <a:clrChange>
              <a:clrFrom>
                <a:srgbClr val="BE1E2D">
                  <a:alpha val="100000"/>
                </a:srgbClr>
              </a:clrFrom>
              <a:clrTo>
                <a:srgbClr val="BE1E2D">
                  <a:alpha val="100000"/>
                  <a:alpha val="0"/>
                </a:srgbClr>
              </a:clrTo>
            </a:clrChange>
          </a:blip>
          <a:stretch>
            <a:fillRect/>
          </a:stretch>
        </p:blipFill>
        <p:spPr>
          <a:xfrm>
            <a:off x="8256240" y="3140968"/>
            <a:ext cx="450850" cy="381000"/>
          </a:xfrm>
          <a:prstGeom prst="rect">
            <a:avLst/>
          </a:prstGeom>
          <a:noFill/>
          <a:ln w="9525">
            <a:noFill/>
          </a:ln>
        </p:spPr>
      </p:pic>
      <p:sp>
        <p:nvSpPr>
          <p:cNvPr id="26" name="Line 9"/>
          <p:cNvSpPr/>
          <p:nvPr/>
        </p:nvSpPr>
        <p:spPr>
          <a:xfrm flipH="1" flipV="1">
            <a:off x="7596475" y="2965073"/>
            <a:ext cx="681990" cy="267970"/>
          </a:xfrm>
          <a:prstGeom prst="line">
            <a:avLst/>
          </a:prstGeom>
          <a:ln w="76200" cap="flat" cmpd="sng">
            <a:solidFill>
              <a:srgbClr val="A50021"/>
            </a:solidFill>
            <a:prstDash val="solid"/>
            <a:headEnd type="none" w="med" len="med"/>
            <a:tailEnd type="triangle" w="med" len="med"/>
          </a:ln>
        </p:spPr>
      </p:sp>
      <p:sp>
        <p:nvSpPr>
          <p:cNvPr id="27" name="Line 10"/>
          <p:cNvSpPr/>
          <p:nvPr/>
        </p:nvSpPr>
        <p:spPr>
          <a:xfrm flipH="1">
            <a:off x="6762085" y="3464183"/>
            <a:ext cx="1516380" cy="200660"/>
          </a:xfrm>
          <a:prstGeom prst="line">
            <a:avLst/>
          </a:prstGeom>
          <a:ln w="76200" cap="flat" cmpd="sng">
            <a:solidFill>
              <a:srgbClr val="A50021"/>
            </a:solidFill>
            <a:prstDash val="solid"/>
            <a:headEnd type="none" w="med" len="med"/>
            <a:tailEnd type="triangle" w="med" len="med"/>
          </a:ln>
        </p:spPr>
      </p:sp>
      <p:sp>
        <p:nvSpPr>
          <p:cNvPr id="28" name="Line 11"/>
          <p:cNvSpPr/>
          <p:nvPr/>
        </p:nvSpPr>
        <p:spPr>
          <a:xfrm flipV="1">
            <a:off x="8654385" y="2424688"/>
            <a:ext cx="1136650" cy="735330"/>
          </a:xfrm>
          <a:prstGeom prst="line">
            <a:avLst/>
          </a:prstGeom>
          <a:ln w="57150" cap="flat" cmpd="sng">
            <a:solidFill>
              <a:srgbClr val="A50021"/>
            </a:solidFill>
            <a:prstDash val="solid"/>
            <a:headEnd type="none" w="med" len="med"/>
            <a:tailEnd type="triangle" w="med" len="med"/>
          </a:ln>
        </p:spPr>
      </p:sp>
      <p:sp>
        <p:nvSpPr>
          <p:cNvPr id="29" name="Line 12"/>
          <p:cNvSpPr/>
          <p:nvPr/>
        </p:nvSpPr>
        <p:spPr>
          <a:xfrm flipV="1">
            <a:off x="8552785" y="2759333"/>
            <a:ext cx="301625" cy="400685"/>
          </a:xfrm>
          <a:prstGeom prst="line">
            <a:avLst/>
          </a:prstGeom>
          <a:ln w="76200" cap="flat" cmpd="sng">
            <a:solidFill>
              <a:srgbClr val="A50021"/>
            </a:solidFill>
            <a:prstDash val="solid"/>
            <a:headEnd type="none" w="med" len="med"/>
            <a:tailEnd type="triangle" w="med" len="med"/>
          </a:ln>
        </p:spPr>
      </p:sp>
      <p:sp>
        <p:nvSpPr>
          <p:cNvPr id="30" name="Line 13"/>
          <p:cNvSpPr/>
          <p:nvPr/>
        </p:nvSpPr>
        <p:spPr>
          <a:xfrm flipH="1" flipV="1">
            <a:off x="8270845" y="2892683"/>
            <a:ext cx="151765" cy="267335"/>
          </a:xfrm>
          <a:prstGeom prst="line">
            <a:avLst/>
          </a:prstGeom>
          <a:ln w="57150" cap="flat" cmpd="sng">
            <a:solidFill>
              <a:srgbClr val="A50021"/>
            </a:solidFill>
            <a:prstDash val="solid"/>
            <a:headEnd type="none" w="med" len="med"/>
            <a:tailEnd type="triangle" w="med" len="med"/>
          </a:ln>
        </p:spPr>
      </p:sp>
      <p:sp>
        <p:nvSpPr>
          <p:cNvPr id="31" name="Line 14"/>
          <p:cNvSpPr/>
          <p:nvPr/>
        </p:nvSpPr>
        <p:spPr>
          <a:xfrm flipH="1" flipV="1">
            <a:off x="7596475" y="1963678"/>
            <a:ext cx="681990" cy="1269365"/>
          </a:xfrm>
          <a:prstGeom prst="line">
            <a:avLst/>
          </a:prstGeom>
          <a:ln w="76200" cap="flat" cmpd="sng">
            <a:solidFill>
              <a:srgbClr val="A50021"/>
            </a:solidFill>
            <a:prstDash val="solid"/>
            <a:headEnd type="none" w="med" len="med"/>
            <a:tailEnd type="triangle" w="med" len="med"/>
          </a:ln>
        </p:spPr>
      </p:sp>
      <p:sp>
        <p:nvSpPr>
          <p:cNvPr id="32" name="Text Box 22"/>
          <p:cNvSpPr txBox="1"/>
          <p:nvPr/>
        </p:nvSpPr>
        <p:spPr>
          <a:xfrm>
            <a:off x="6729311" y="5812788"/>
            <a:ext cx="4681111" cy="830997"/>
          </a:xfrm>
          <a:prstGeom prst="rect">
            <a:avLst/>
          </a:prstGeom>
          <a:noFill/>
          <a:ln w="9525">
            <a:noFill/>
          </a:ln>
        </p:spPr>
        <p:txBody>
          <a:bodyPr wrap="square">
            <a:spAutoFit/>
            <a:scene3d>
              <a:camera prst="orthographicFront"/>
              <a:lightRig rig="threePt" dir="t"/>
            </a:scene3d>
          </a:bodyPr>
          <a:lstStyle/>
          <a:p>
            <a:pPr algn="ct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15、16世纪，</a:t>
            </a:r>
            <a:r>
              <a:rPr lang="zh-CN" altLang="en-US" sz="24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人文主义</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思想</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开始向西欧其他国家和地区传播</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plus(in)">
                                      <p:cBhvr>
                                        <p:cTn id="13" dur="2000"/>
                                        <p:tgtEl>
                                          <p:spTgt spid="28"/>
                                        </p:tgtEl>
                                      </p:cBhvr>
                                    </p:animEffect>
                                  </p:childTnLst>
                                </p:cTn>
                              </p:par>
                              <p:par>
                                <p:cTn id="14" presetID="13"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plus(in)">
                                      <p:cBhvr>
                                        <p:cTn id="16" dur="2000"/>
                                        <p:tgtEl>
                                          <p:spTgt spid="29"/>
                                        </p:tgtEl>
                                      </p:cBhvr>
                                    </p:animEffect>
                                  </p:childTnLst>
                                </p:cTn>
                              </p:par>
                              <p:par>
                                <p:cTn id="17" presetID="13" presetClass="entr" presetSubtype="16"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plus(in)">
                                      <p:cBhvr>
                                        <p:cTn id="19" dur="2000"/>
                                        <p:tgtEl>
                                          <p:spTgt spid="30"/>
                                        </p:tgtEl>
                                      </p:cBhvr>
                                    </p:animEffect>
                                  </p:childTnLst>
                                </p:cTn>
                              </p:par>
                              <p:par>
                                <p:cTn id="20" presetID="13" presetClass="entr" presetSubtype="16"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plus(in)">
                                      <p:cBhvr>
                                        <p:cTn id="22" dur="2000"/>
                                        <p:tgtEl>
                                          <p:spTgt spid="31"/>
                                        </p:tgtEl>
                                      </p:cBhvr>
                                    </p:animEffect>
                                  </p:childTnLst>
                                </p:cTn>
                              </p:par>
                              <p:par>
                                <p:cTn id="23" presetID="13" presetClass="entr" presetSubtype="16"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plus(in)">
                                      <p:cBhvr>
                                        <p:cTn id="25" dur="2000"/>
                                        <p:tgtEl>
                                          <p:spTgt spid="26"/>
                                        </p:tgtEl>
                                      </p:cBhvr>
                                    </p:animEffect>
                                  </p:childTnLst>
                                </p:cTn>
                              </p:par>
                              <p:par>
                                <p:cTn id="26" presetID="13" presetClass="entr" presetSubtype="16"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plus(in)">
                                      <p:cBhvr>
                                        <p:cTn id="28" dur="2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1000" fill="hold"/>
                                        <p:tgtEl>
                                          <p:spTgt spid="32"/>
                                        </p:tgtEl>
                                        <p:attrNameLst>
                                          <p:attrName>ppt_x</p:attrName>
                                        </p:attrNameLst>
                                      </p:cBhvr>
                                      <p:tavLst>
                                        <p:tav tm="0">
                                          <p:val>
                                            <p:strVal val="#ppt_x-.2"/>
                                          </p:val>
                                        </p:tav>
                                        <p:tav tm="100000">
                                          <p:val>
                                            <p:strVal val="#ppt_x"/>
                                          </p:val>
                                        </p:tav>
                                      </p:tavLst>
                                    </p:anim>
                                    <p:anim calcmode="lin" valueType="num">
                                      <p:cBhvr>
                                        <p:cTn id="34"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p:bldLst>
  </p:timing>
</p:sld>
</file>

<file path=ppt/tags/tag1.xml><?xml version="1.0" encoding="utf-8"?>
<p:tagLst xmlns:p="http://schemas.openxmlformats.org/presentationml/2006/main">
  <p:tag name="KSO_WM_UNIT_HIGHLIGHT" val="0"/>
  <p:tag name="KSO_WM_UNIT_COMPATIBLE" val="0"/>
  <p:tag name="KSO_WM_UNIT_ID" val="_1*i*1"/>
  <p:tag name="KSO_WM_UNIT_LAYERLEVEL" val="1"/>
  <p:tag name="KSO_WM_TAG_VERSION" val="1.0"/>
  <p:tag name="KSO_WM_BEAUTIFY_FLAG" val="#wm#"/>
  <p:tag name="KSO_WM_UNIT_TYPE" val="i"/>
  <p:tag name="KSO_WM_UNIT_INDEX" val="1"/>
  <p:tag name="KSO_WM_UNIT_DIAGRAM_ISNUMVISUAL" val="0"/>
  <p:tag name="KSO_WM_UNIT_DIAGRAM_ISREFERUNIT" val="0"/>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ID" val="_1*i*1"/>
  <p:tag name="KSO_WM_UNIT_LAYERLEVEL" val="1"/>
  <p:tag name="KSO_WM_TAG_VERSION" val="1.0"/>
  <p:tag name="KSO_WM_BEAUTIFY_FLAG" val="#wm#"/>
  <p:tag name="KSO_WM_UNIT_TYPE" val="i"/>
  <p:tag name="KSO_WM_UNIT_INDEX" val="1"/>
  <p:tag name="KSO_WM_UNIT_DIAGRAM_ISNUMVISUAL" val="0"/>
  <p:tag name="KSO_WM_UNIT_DIAGRAM_ISREFERUNIT" val="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580"/>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58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COMBINE_RELATE_SLIDE_ID" val="background20185109_1"/>
  <p:tag name="KSO_WM_TEMPLATE_THUMBS_INDEX" val="1"/>
  <p:tag name="KSO_WM_TEMPLATE_SUBCATEGORY" val="0"/>
  <p:tag name="KSO_WM_TAG_VERSION" val="1.0"/>
  <p:tag name="KSO_WM_BEAUTIFY_FLAG" val="#wm#"/>
  <p:tag name="KSO_WM_TEMPLATE_CATEGORY" val="custom"/>
  <p:tag name="KSO_WM_TEMPLATE_INDEX" val="20196580"/>
</p:tagLst>
</file>

<file path=ppt/tags/tag64.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65.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6.xml><?xml version="1.0" encoding="utf-8"?>
<p:tagLst xmlns:p="http://schemas.openxmlformats.org/presentationml/2006/main">
  <p:tag name="KSO_WM_TEMPLATE_CATEGORY" val="custom"/>
  <p:tag name="KSO_WM_TEMPLATE_INDEX" val="20204422"/>
</p:tagLst>
</file>

<file path=ppt/tags/tag67.xml><?xml version="1.0" encoding="utf-8"?>
<p:tagLst xmlns:p="http://schemas.openxmlformats.org/presentationml/2006/main">
  <p:tag name="KSO_WM_UNIT_TABLE_BEAUTIFY" val="smartTable{738d63f6-89c8-4b2f-b863-4198cc729ec5}"/>
</p:tagLst>
</file>

<file path=ppt/tags/tag68.xml><?xml version="1.0" encoding="utf-8"?>
<p:tagLst xmlns:p="http://schemas.openxmlformats.org/presentationml/2006/main">
  <p:tag name="KSO_WM_UNIT_TABLE_BEAUTIFY" val="smartTable{033feaec-55be-45fd-81bb-cc5a0bb48e05}"/>
  <p:tag name="TABLE_EMPHASIZE_COLOR" val="14850714"/>
  <p:tag name="TABLE_SKINIDX" val="3"/>
  <p:tag name="TABLE_COLORIDX" val="h"/>
</p:tagLst>
</file>

<file path=ppt/tags/tag69.xml><?xml version="1.0" encoding="utf-8"?>
<p:tagLst xmlns:p="http://schemas.openxmlformats.org/presentationml/2006/main">
  <p:tag name="KSO_WM_UNIT_TABLE_BEAUTIFY" val="smartTable{00386f97-eda7-4ef0-9720-b9c01627128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MODEL_TYPE" val="timeline"/>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6">
      <a:dk1>
        <a:srgbClr val="000000"/>
      </a:dk1>
      <a:lt1>
        <a:srgbClr val="FFFFFF"/>
      </a:lt1>
      <a:dk2>
        <a:srgbClr val="44546A"/>
      </a:dk2>
      <a:lt2>
        <a:srgbClr val="E7E6E6"/>
      </a:lt2>
      <a:accent1>
        <a:srgbClr val="595959"/>
      </a:accent1>
      <a:accent2>
        <a:srgbClr val="8496B0"/>
      </a:accent2>
      <a:accent3>
        <a:srgbClr val="5A6E8C"/>
      </a:accent3>
      <a:accent4>
        <a:srgbClr val="E4E4E4"/>
      </a:accent4>
      <a:accent5>
        <a:srgbClr val="034A90"/>
      </a:accent5>
      <a:accent6>
        <a:srgbClr val="59595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6926</Words>
  <Application>WPS 演示</Application>
  <PresentationFormat>宽屏</PresentationFormat>
  <Paragraphs>736</Paragraphs>
  <Slides>33</Slides>
  <Notes>0</Notes>
  <HiddenSlides>0</HiddenSlides>
  <MMClips>0</MMClips>
  <ScaleCrop>false</ScaleCrop>
  <HeadingPairs>
    <vt:vector size="6" baseType="variant">
      <vt:variant>
        <vt:lpstr>已用的字体</vt:lpstr>
      </vt:variant>
      <vt:variant>
        <vt:i4>26</vt:i4>
      </vt:variant>
      <vt:variant>
        <vt:lpstr>主题</vt:lpstr>
      </vt:variant>
      <vt:variant>
        <vt:i4>2</vt:i4>
      </vt:variant>
      <vt:variant>
        <vt:lpstr>幻灯片标题</vt:lpstr>
      </vt:variant>
      <vt:variant>
        <vt:i4>33</vt:i4>
      </vt:variant>
    </vt:vector>
  </HeadingPairs>
  <TitlesOfParts>
    <vt:vector size="61" baseType="lpstr">
      <vt:lpstr>Arial</vt:lpstr>
      <vt:lpstr>宋体</vt:lpstr>
      <vt:lpstr>Wingdings</vt:lpstr>
      <vt:lpstr>微软雅黑</vt:lpstr>
      <vt:lpstr>叶根友毛笔行书2.0版</vt:lpstr>
      <vt:lpstr>Calibri</vt:lpstr>
      <vt:lpstr>华文新魏</vt:lpstr>
      <vt:lpstr>华文隶书</vt:lpstr>
      <vt:lpstr>黑体</vt:lpstr>
      <vt:lpstr>楷体</vt:lpstr>
      <vt:lpstr>方正启体简体</vt:lpstr>
      <vt:lpstr>楷体_GB2312</vt:lpstr>
      <vt:lpstr>新宋体</vt:lpstr>
      <vt:lpstr>隶书</vt:lpstr>
      <vt:lpstr>Times New Roman</vt:lpstr>
      <vt:lpstr>Impact</vt:lpstr>
      <vt:lpstr>Arial Unicode MS</vt:lpstr>
      <vt:lpstr>等线 Light</vt:lpstr>
      <vt:lpstr>等线</vt:lpstr>
      <vt:lpstr>华文中宋</vt:lpstr>
      <vt:lpstr>楷体_GB2312</vt:lpstr>
      <vt:lpstr>黑体-简</vt:lpstr>
      <vt:lpstr>华文楷体</vt:lpstr>
      <vt:lpstr>Times New Roman</vt:lpstr>
      <vt:lpstr>Century Gothic</vt:lpstr>
      <vt:lpstr>幼圆</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19830653@qq.com</dc:creator>
  <cp:lastModifiedBy>Administrator</cp:lastModifiedBy>
  <cp:revision>178</cp:revision>
  <dcterms:created xsi:type="dcterms:W3CDTF">2020-03-02T12:04:00Z</dcterms:created>
  <dcterms:modified xsi:type="dcterms:W3CDTF">2020-04-26T00:42:19Z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