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2"/>
    <p:sldMasterId id="2147483741" r:id="rId3"/>
  </p:sldMasterIdLst>
  <p:notesMasterIdLst>
    <p:notesMasterId r:id="rId28"/>
  </p:notesMasterIdLst>
  <p:sldIdLst>
    <p:sldId id="317" r:id="rId4"/>
    <p:sldId id="321" r:id="rId5"/>
    <p:sldId id="306" r:id="rId6"/>
    <p:sldId id="310" r:id="rId7"/>
    <p:sldId id="311" r:id="rId8"/>
    <p:sldId id="312" r:id="rId9"/>
    <p:sldId id="262" r:id="rId10"/>
    <p:sldId id="268" r:id="rId11"/>
    <p:sldId id="314" r:id="rId12"/>
    <p:sldId id="267" r:id="rId13"/>
    <p:sldId id="316" r:id="rId14"/>
    <p:sldId id="289" r:id="rId15"/>
    <p:sldId id="271" r:id="rId16"/>
    <p:sldId id="291" r:id="rId17"/>
    <p:sldId id="292" r:id="rId18"/>
    <p:sldId id="318" r:id="rId19"/>
    <p:sldId id="294" r:id="rId20"/>
    <p:sldId id="319" r:id="rId21"/>
    <p:sldId id="320" r:id="rId22"/>
    <p:sldId id="299" r:id="rId23"/>
    <p:sldId id="300" r:id="rId24"/>
    <p:sldId id="301" r:id="rId25"/>
    <p:sldId id="302" r:id="rId26"/>
    <p:sldId id="303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tpDown" initials="F" lastIdx="2" clrIdx="0"/>
  <p:cmAuthor id="2" name="Administrator" initials="A" lastIdx="1" clrIdx="0"/>
  <p:cmAuthor id="3" name="微软用户" initials="微" lastIdx="1" clrIdx="0"/>
  <p:cmAuthor id="4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D4"/>
    <a:srgbClr val="CC0000"/>
    <a:srgbClr val="0B5FD1"/>
    <a:srgbClr val="0945A5"/>
    <a:srgbClr val="202020"/>
    <a:srgbClr val="323232"/>
    <a:srgbClr val="CC33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BE9DA-CCAC-4059-99BD-D65549DAC48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59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8105-ED5F-4078-B9E8-B19FC5285D7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9BF6-5989-4F90-9F2A-DFA4E185303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03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378C-05D9-4D30-82C0-0D749C7F694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D44E-812A-40D3-A8ED-94343AD31B4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5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C0E9-793F-4A91-B66E-94DF2DA0D7A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F3EC-0006-4467-9720-9E79A0898EA7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1C58-5B34-4880-8F5D-6FFC7CA4A837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8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9297-A901-4614-9707-37E338174D38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FE5C-2521-4E10-A2EA-17ED3E69A67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7490-DF66-4AF9-AFB3-6A60115AFF3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772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772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D8F5-0009-42E1-A944-5757D20D8FC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FFFD-3CEA-4DCB-9248-64F5C683C6E5}" type="datetimeFigureOut">
              <a:rPr lang="zh-CN" altLang="en-US">
                <a:solidFill>
                  <a:srgbClr val="000000"/>
                </a:solidFill>
              </a:rPr>
              <a:t>2020/12/15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A25B-2388-406E-9807-65AD1AD71E8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94DF-C19A-4FEC-81DC-71133D16E65E}" type="datetimeFigureOut">
              <a:rPr lang="zh-CN" altLang="en-US">
                <a:solidFill>
                  <a:srgbClr val="000000"/>
                </a:solidFill>
              </a:rPr>
              <a:t>2020/12/15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6A6D-4D90-4281-9911-3A757BF4569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0EEB-9662-4976-B715-ABDF4FEF80B4}" type="datetimeFigureOut">
              <a:rPr lang="zh-CN" altLang="en-US">
                <a:solidFill>
                  <a:srgbClr val="000000"/>
                </a:solidFill>
              </a:rPr>
              <a:t>2020/12/15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C81E-E102-40D0-BF4C-AE69DA21397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E501-8C39-4465-9D30-2F929C30C06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D9F78-7A28-4994-BB19-101EC77AF7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DE48-6515-4F5A-8F0C-88EB0789D02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C891E-5C82-4CB5-AF76-997A7EA8E5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B687-58F3-4F5F-803C-1007DBADF8A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4D1E8-3AA6-4FC9-A5CA-CEA3A83C61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4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7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2381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0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4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 smtClean="0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866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94DF-C19A-4FEC-81DC-71133D16E65E}" type="datetimeFigureOut">
              <a:rPr lang="zh-CN" altLang="en-US">
                <a:solidFill>
                  <a:srgbClr val="000000"/>
                </a:solidFill>
              </a:rPr>
              <a:t>2020/12/15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6A6D-4D90-4281-9911-3A757BF4569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92540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0EEB-9662-4976-B715-ABDF4FEF80B4}" type="datetimeFigureOut">
              <a:rPr lang="zh-CN" altLang="en-US">
                <a:solidFill>
                  <a:srgbClr val="000000"/>
                </a:solidFill>
              </a:rPr>
              <a:t>2020/12/15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C81E-E102-40D0-BF4C-AE69DA21397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50889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0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4666268" y="952122"/>
            <a:ext cx="6189969" cy="2856462"/>
          </a:xfrm>
        </p:spPr>
        <p:txBody>
          <a:bodyPr/>
          <a:lstStyle/>
          <a:p>
            <a:pPr lvl="0" fontAlgn="base"/>
            <a:r>
              <a:rPr lang="zh-CN" altLang="en-US" sz="157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35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1142727" y="952122"/>
            <a:ext cx="3333079" cy="2856442"/>
          </a:xfrm>
        </p:spPr>
        <p:txBody>
          <a:bodyPr rtlCol="0">
            <a:normAutofit/>
          </a:bodyPr>
          <a:lstStyle/>
          <a:p>
            <a:pPr marL="307975" marR="0" lvl="0" indent="-307975" algn="l" defTabSz="8159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rPr>
              <a:t>单击图标添加图片</a:t>
            </a:r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1142727" y="3999015"/>
            <a:ext cx="3333079" cy="2856442"/>
          </a:xfrm>
        </p:spPr>
        <p:txBody>
          <a:bodyPr rtlCol="0">
            <a:normAutofit/>
          </a:bodyPr>
          <a:lstStyle/>
          <a:p>
            <a:pPr marL="307975" marR="0" lvl="0" indent="-307975" algn="l" defTabSz="8159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</a:rPr>
              <a:t>单击图标添加图片</a:t>
            </a:r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66268" y="3999015"/>
            <a:ext cx="6189969" cy="2856462"/>
          </a:xfrm>
        </p:spPr>
        <p:txBody>
          <a:bodyPr/>
          <a:lstStyle/>
          <a:p>
            <a:pPr lvl="0" fontAlgn="base"/>
            <a:r>
              <a:rPr lang="zh-CN" altLang="en-US" sz="157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35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rotWithShape="0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0" y="6324600"/>
            <a:ext cx="12192000" cy="533400"/>
          </a:xfrm>
          <a:prstGeom prst="rect">
            <a:avLst/>
          </a:prstGeom>
          <a:solidFill>
            <a:srgbClr val="3B4A4B"/>
          </a:solidFill>
          <a:ln w="25400">
            <a:noFill/>
            <a:miter lim="800000"/>
          </a:ln>
        </p:spPr>
        <p:txBody>
          <a:bodyPr lIns="34441" tIns="17220" rIns="34441" bIns="17220" anchor="ctr"/>
          <a:lstStyle/>
          <a:p>
            <a:pPr marL="0" marR="0" lvl="0" indent="0" algn="ctr" defTabSz="815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23" name="组合 13"/>
          <p:cNvGrpSpPr/>
          <p:nvPr userDrawn="1"/>
        </p:nvGrpSpPr>
        <p:grpSpPr>
          <a:xfrm>
            <a:off x="0" y="4038600"/>
            <a:ext cx="3352800" cy="2533650"/>
            <a:chOff x="-71438" y="2497138"/>
            <a:chExt cx="3522663" cy="2663825"/>
          </a:xfrm>
        </p:grpSpPr>
        <p:pic>
          <p:nvPicPr>
            <p:cNvPr id="5124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97150" y="3849688"/>
              <a:ext cx="246063" cy="5191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50825" y="3171825"/>
              <a:ext cx="406400" cy="404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85875" y="3324225"/>
              <a:ext cx="406400" cy="404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124075" y="3819525"/>
              <a:ext cx="404813" cy="406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359820" y="2497138"/>
              <a:ext cx="682090" cy="719893"/>
            </a:xfrm>
            <a:prstGeom prst="ellipse">
              <a:avLst/>
            </a:prstGeom>
            <a:solidFill>
              <a:srgbClr val="CCCC00">
                <a:alpha val="14902"/>
              </a:srgbClr>
            </a:solidFill>
            <a:ln w="9525">
              <a:noFill/>
              <a:round/>
            </a:ln>
          </p:spPr>
          <p:txBody>
            <a:bodyPr wrap="none" lIns="61229" tIns="30614" rIns="61229" bIns="30614" anchor="ctr"/>
            <a:lstStyle/>
            <a:p>
              <a:pPr marL="0" marR="0" lvl="0" indent="0" algn="l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14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129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71438" y="3198813"/>
              <a:ext cx="1455738" cy="1962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0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200150" y="3981450"/>
              <a:ext cx="876300" cy="11795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1" name="Picture 5" descr="abstract-design-with-beautiful-flowers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03225" y="3324225"/>
              <a:ext cx="406400" cy="404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7" descr="abstract-design-with-beautiful-flowers1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203575" y="4189413"/>
              <a:ext cx="247650" cy="17938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133" name="图片 5138" descr="logo(png格式）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26800" y="0"/>
            <a:ext cx="965200" cy="101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图片 5139" descr="未标题1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2638" y="6303963"/>
            <a:ext cx="7599362" cy="554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直接连接符 5140"/>
          <p:cNvSpPr>
            <a:spLocks noChangeShapeType="1"/>
          </p:cNvSpPr>
          <p:nvPr/>
        </p:nvSpPr>
        <p:spPr bwMode="auto">
          <a:xfrm>
            <a:off x="0" y="533400"/>
            <a:ext cx="10820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8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428420" y="571260"/>
            <a:ext cx="6189960" cy="2380368"/>
          </a:xfrm>
        </p:spPr>
        <p:txBody>
          <a:bodyPr/>
          <a:lstStyle/>
          <a:p>
            <a:pPr lvl="0" fontAlgn="base"/>
            <a:r>
              <a:rPr lang="zh-CN" altLang="en-US" sz="157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135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12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z="675" strike="noStrike" noProof="1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fontAlgn="base"/>
            <a:fld id="{3D6B21FF-A8A0-41A5-855D-C7611C147D59}" type="slidenum">
              <a:rPr lang="zh-CN" altLang="en-US" sz="67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z="675" strike="noStrike" noProof="1">
                <a:latin typeface="+mn-lt"/>
                <a:ea typeface="+mn-ea"/>
                <a:cs typeface="+mn-cs"/>
              </a:rPr>
              <a:t>2020/12/15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D6B21FF-A8A0-41A5-855D-C7611C147D59}" type="slidenum">
              <a:rPr lang="zh-CN" altLang="en-US" sz="675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C167-40BB-4053-A106-A0F3038750B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2020/12/15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0119-936C-4438-AD2A-EC3210040F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661C8-9AED-4775-9EF1-F1B54907B65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95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21" r:id="rId13"/>
    <p:sldLayoutId id="2147483675" r:id="rId14"/>
    <p:sldLayoutId id="2147483676" r:id="rId15"/>
    <p:sldLayoutId id="2147483678" r:id="rId16"/>
    <p:sldLayoutId id="2147483683" r:id="rId17"/>
  </p:sldLayoutIdLst>
  <p:transition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DF6B565-432B-452C-B375-B92A7B98DC1B}"/>
              </a:ext>
            </a:extLst>
          </p:cNvPr>
          <p:cNvSpPr/>
          <p:nvPr/>
        </p:nvSpPr>
        <p:spPr>
          <a:xfrm>
            <a:off x="957977" y="1145857"/>
            <a:ext cx="102760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 fontAlgn="base"/>
            <a:r>
              <a:rPr lang="zh-CN" altLang="en-US" sz="4000" b="1" strike="noStrike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华文宋体" panose="02010600040101010101" pitchFamily="2" charset="-122"/>
                <a:ea typeface="宋体" panose="02010600030101010101" pitchFamily="2" charset="-122"/>
                <a:cs typeface="+mn-cs"/>
              </a:rPr>
              <a:t>第三单元 第一次世界大战和战后初期的世界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A1B812-4279-412D-BEC8-143B08EE99E4}"/>
              </a:ext>
            </a:extLst>
          </p:cNvPr>
          <p:cNvSpPr/>
          <p:nvPr/>
        </p:nvSpPr>
        <p:spPr>
          <a:xfrm>
            <a:off x="762000" y="2836051"/>
            <a:ext cx="9683750" cy="592949"/>
          </a:xfrm>
          <a:prstGeom prst="rect">
            <a:avLst/>
          </a:prstGeom>
          <a:noFill/>
        </p:spPr>
        <p:txBody>
          <a:bodyPr wrap="square" lIns="38576" tIns="19287" rIns="38576" bIns="19287">
            <a:spAutoFit/>
            <a:scene3d>
              <a:camera prst="perspectiveLeft"/>
              <a:lightRig rig="threePt" dir="t"/>
            </a:scene3d>
          </a:bodyPr>
          <a:lstStyle/>
          <a:p>
            <a:pPr algn="ctr" fontAlgn="auto"/>
            <a:r>
              <a:rPr lang="zh-CN" altLang="en-US" sz="3600" strike="noStrike" noProof="1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charset="-122"/>
              </a:rPr>
              <a:t>第</a:t>
            </a:r>
            <a:r>
              <a:rPr lang="en-US" altLang="zh-CN" sz="3600" strike="noStrike" noProof="1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charset="-122"/>
              </a:rPr>
              <a:t>12</a:t>
            </a:r>
            <a:r>
              <a:rPr lang="zh-CN" altLang="en-US" sz="3600" strike="noStrike" noProof="1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黑体" panose="02010609060101010101" charset="-122"/>
              </a:rPr>
              <a:t>课 亚非拉民族民主运动的高涨</a:t>
            </a:r>
            <a:endParaRPr lang="en-US" altLang="zh-CN" sz="3600" strike="noStrike" noProof="1">
              <a:ln w="18000">
                <a:solidFill>
                  <a:srgbClr val="FF0000"/>
                </a:solidFill>
                <a:prstDash val="solid"/>
                <a:miter lim="800000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0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矩形 10249"/>
          <p:cNvSpPr/>
          <p:nvPr/>
        </p:nvSpPr>
        <p:spPr>
          <a:xfrm>
            <a:off x="259715" y="916305"/>
            <a:ext cx="3312795" cy="1076325"/>
          </a:xfrm>
          <a:prstGeom prst="rect">
            <a:avLst/>
          </a:prstGeom>
          <a:solidFill>
            <a:srgbClr val="99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第二次非暴力不合作运动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3573145" y="251460"/>
            <a:ext cx="657860" cy="2726055"/>
          </a:xfrm>
          <a:prstGeom prst="leftBrace">
            <a:avLst/>
          </a:prstGeom>
          <a:ln w="571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71975" y="251460"/>
            <a:ext cx="7427595" cy="2847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时间：</a:t>
            </a:r>
          </a:p>
          <a:p>
            <a:pPr>
              <a:lnSpc>
                <a:spcPct val="80000"/>
              </a:lnSpc>
            </a:pP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形式：</a:t>
            </a:r>
          </a:p>
          <a:p>
            <a:pPr>
              <a:lnSpc>
                <a:spcPct val="80000"/>
              </a:lnSpc>
            </a:pP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内容：</a:t>
            </a:r>
          </a:p>
          <a:p>
            <a:pPr>
              <a:lnSpc>
                <a:spcPct val="80000"/>
              </a:lnSpc>
            </a:pP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意义：</a:t>
            </a:r>
          </a:p>
        </p:txBody>
      </p:sp>
      <p:sp>
        <p:nvSpPr>
          <p:cNvPr id="4" name="矩形 3"/>
          <p:cNvSpPr/>
          <p:nvPr/>
        </p:nvSpPr>
        <p:spPr>
          <a:xfrm>
            <a:off x="5688965" y="251460"/>
            <a:ext cx="411226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1929</a:t>
            </a:r>
            <a:r>
              <a:rPr lang="zh-CN" altLang="en-US" sz="28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年</a:t>
            </a:r>
            <a:r>
              <a:rPr lang="en-US" altLang="zh-CN" sz="28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-1930</a:t>
            </a:r>
            <a:r>
              <a:rPr lang="zh-CN" altLang="en-US" sz="28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年</a:t>
            </a:r>
          </a:p>
        </p:txBody>
      </p:sp>
      <p:sp>
        <p:nvSpPr>
          <p:cNvPr id="5" name="矩形 4"/>
          <p:cNvSpPr/>
          <p:nvPr/>
        </p:nvSpPr>
        <p:spPr>
          <a:xfrm>
            <a:off x="5688965" y="916305"/>
            <a:ext cx="411226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不服从</a:t>
            </a:r>
          </a:p>
        </p:txBody>
      </p:sp>
      <p:sp>
        <p:nvSpPr>
          <p:cNvPr id="6" name="矩形 5"/>
          <p:cNvSpPr/>
          <p:nvPr/>
        </p:nvSpPr>
        <p:spPr>
          <a:xfrm>
            <a:off x="5688965" y="1737360"/>
            <a:ext cx="218503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食盐进军</a:t>
            </a:r>
          </a:p>
        </p:txBody>
      </p:sp>
      <p:sp>
        <p:nvSpPr>
          <p:cNvPr id="7" name="矩形 6"/>
          <p:cNvSpPr/>
          <p:nvPr/>
        </p:nvSpPr>
        <p:spPr>
          <a:xfrm>
            <a:off x="5688965" y="2515235"/>
            <a:ext cx="574167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将非暴力不合作运动推向高潮</a:t>
            </a:r>
          </a:p>
        </p:txBody>
      </p:sp>
      <p:pic>
        <p:nvPicPr>
          <p:cNvPr id="21507" name="Picture 2" descr="图片1"/>
          <p:cNvPicPr>
            <a:picLocks noChangeAspect="1"/>
          </p:cNvPicPr>
          <p:nvPr/>
        </p:nvPicPr>
        <p:blipFill>
          <a:blip r:embed="rId3"/>
          <a:srcRect l="9045" t="16412" r="55521" b="17453"/>
          <a:stretch>
            <a:fillRect/>
          </a:stretch>
        </p:blipFill>
        <p:spPr>
          <a:xfrm>
            <a:off x="1556385" y="3238500"/>
            <a:ext cx="3899535" cy="3496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5845810" y="3238500"/>
            <a:ext cx="4821555" cy="3475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7705090" y="773430"/>
            <a:ext cx="409448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双方妥协，</a:t>
            </a:r>
          </a:p>
          <a:p>
            <a:pPr algn="ctr"/>
            <a:r>
              <a:rPr lang="zh-CN" altLang="en-US" sz="44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承认煮盐合法化</a:t>
            </a:r>
          </a:p>
        </p:txBody>
      </p:sp>
      <p:sp>
        <p:nvSpPr>
          <p:cNvPr id="9" name="矩形 8"/>
          <p:cNvSpPr/>
          <p:nvPr/>
        </p:nvSpPr>
        <p:spPr>
          <a:xfrm>
            <a:off x="259715" y="1901190"/>
            <a:ext cx="3312795" cy="583565"/>
          </a:xfrm>
          <a:prstGeom prst="rect">
            <a:avLst/>
          </a:prstGeom>
          <a:solidFill>
            <a:srgbClr val="99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FF00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文明不服从运动</a:t>
            </a:r>
            <a:r>
              <a:rPr lang="en-US" altLang="zh-CN" sz="3200" b="1" dirty="0">
                <a:solidFill>
                  <a:srgbClr val="FFFF00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890866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173990"/>
            <a:ext cx="4462463" cy="413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Rectangle 3"/>
          <p:cNvSpPr>
            <a:spLocks noGrp="1"/>
          </p:cNvSpPr>
          <p:nvPr/>
        </p:nvSpPr>
        <p:spPr>
          <a:xfrm>
            <a:off x="389731" y="4429125"/>
            <a:ext cx="5530850" cy="1968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1930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年“食盐进军”</a:t>
            </a:r>
            <a:r>
              <a:rPr lang="zh-CN" altLang="en-US" sz="2800" b="1" dirty="0">
                <a:latin typeface="宋体" panose="02010600030101010101" pitchFamily="2" charset="-122"/>
              </a:rPr>
              <a:t>使运动达到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高潮，</a:t>
            </a:r>
            <a:r>
              <a:rPr lang="zh-CN" altLang="en-US" sz="2800" b="1" dirty="0">
                <a:solidFill>
                  <a:schemeClr val="accent2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</a:rPr>
              <a:t>沿海各地响应，全国各地开展反英斗争。最终英国允许人民煮盐，甘地停止不合作运动。</a:t>
            </a:r>
          </a:p>
        </p:txBody>
      </p:sp>
      <p:pic>
        <p:nvPicPr>
          <p:cNvPr id="18435" name="Picture 4" descr="1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312" y="134620"/>
            <a:ext cx="4021137" cy="605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Rectangle 5"/>
          <p:cNvSpPr/>
          <p:nvPr/>
        </p:nvSpPr>
        <p:spPr>
          <a:xfrm>
            <a:off x="7404257" y="5509260"/>
            <a:ext cx="361124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Tx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《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时代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》 1930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年年度风云人物</a:t>
            </a:r>
          </a:p>
        </p:txBody>
      </p:sp>
      <p:sp>
        <p:nvSpPr>
          <p:cNvPr id="18437" name="Rectangle 5"/>
          <p:cNvSpPr/>
          <p:nvPr/>
        </p:nvSpPr>
        <p:spPr>
          <a:xfrm>
            <a:off x="5278438" y="1303437"/>
            <a:ext cx="128428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buFontTx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1930</a:t>
            </a:r>
            <a:r>
              <a:rPr lang="zh-CN" alt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微软雅黑" panose="020B0503020204020204" charset="-122"/>
              </a:rPr>
              <a:t>年“食盐进军”中的甘地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1960642" y="241428"/>
            <a:ext cx="5863613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32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227262" y="261124"/>
            <a:ext cx="7469188" cy="5835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非暴力不合作运动的影响：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463" name="矩形 6"/>
          <p:cNvSpPr>
            <a:spLocks noChangeArrowheads="1"/>
          </p:cNvSpPr>
          <p:nvPr/>
        </p:nvSpPr>
        <p:spPr bwMode="auto">
          <a:xfrm>
            <a:off x="228601" y="3004451"/>
            <a:ext cx="9467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控制了群众的斗争方式，保证了资产阶级对运动的领导权。</a:t>
            </a:r>
          </a:p>
        </p:txBody>
      </p:sp>
      <p:pic>
        <p:nvPicPr>
          <p:cNvPr id="17414" name="Picture 4" descr="W020070920478187806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9" y="2269279"/>
            <a:ext cx="19812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1428092"/>
            <a:ext cx="11572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甘地领导的非暴力不合作运动，动员了广大群众，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打击了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英国殖民统治，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增强了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印度民众的民族自尊心和自信心；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7152" y="3731746"/>
            <a:ext cx="7630592" cy="20612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民族运动局限于非暴力的框架内，束缚了人民的手脚，影响了民族运动进一步发展，反映了印度资产阶级在斗争中的动摇性与妥协性。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D39DAE-4804-4759-AC8A-F7FBA7E1912E}"/>
              </a:ext>
            </a:extLst>
          </p:cNvPr>
          <p:cNvSpPr txBox="1"/>
          <p:nvPr/>
        </p:nvSpPr>
        <p:spPr>
          <a:xfrm>
            <a:off x="970042" y="960360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）积极性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CFDD3FF-26B1-49CA-A8F5-31A2F41BE931}"/>
              </a:ext>
            </a:extLst>
          </p:cNvPr>
          <p:cNvSpPr txBox="1"/>
          <p:nvPr/>
        </p:nvSpPr>
        <p:spPr>
          <a:xfrm>
            <a:off x="970042" y="2462493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）局限性：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/>
          <p:nvPr/>
        </p:nvSpPr>
        <p:spPr>
          <a:xfrm>
            <a:off x="380365" y="210502"/>
            <a:ext cx="4876800" cy="563245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一影弱躯</a:t>
            </a: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你却是，印度洋上的灯塔</a:t>
            </a: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瘦削的身体</a:t>
            </a: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撑起桥，铺就路</a:t>
            </a: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于是，一个沉沦中的大国迈开了走向自由与复兴的步伐</a:t>
            </a: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一袭布衣</a:t>
            </a: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你用爱，于苦难中行走</a:t>
            </a: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血泊中的祝福</a:t>
            </a: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为善注释，大写宽容</a:t>
            </a:r>
          </a:p>
          <a:p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于是，人类的良知有了最好的代言</a:t>
            </a:r>
          </a:p>
          <a:p>
            <a:endParaRPr lang="en-US" altLang="zh-CN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8067" name="文本框 88066"/>
          <p:cNvSpPr txBox="1"/>
          <p:nvPr/>
        </p:nvSpPr>
        <p:spPr>
          <a:xfrm>
            <a:off x="5609272" y="315277"/>
            <a:ext cx="5995670" cy="1383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第６１届联合国大会通过决议，决定将每年的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１０月２日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，即印度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圣雄甘地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的诞辰，定为“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国际非暴力日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rPr>
              <a:t>”。</a:t>
            </a:r>
          </a:p>
        </p:txBody>
      </p:sp>
      <p:sp>
        <p:nvSpPr>
          <p:cNvPr id="21506" name="矩形 1"/>
          <p:cNvSpPr/>
          <p:nvPr/>
        </p:nvSpPr>
        <p:spPr>
          <a:xfrm>
            <a:off x="8915400" y="2375316"/>
            <a:ext cx="338137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在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1982</a:t>
            </a:r>
            <a:r>
              <a:rPr lang="zh-CN" altLang="zh-CN" sz="2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年第</a:t>
            </a:r>
            <a:r>
              <a:rPr lang="en-US" altLang="zh-CN" sz="2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55</a:t>
            </a:r>
            <a:r>
              <a:rPr lang="zh-CN" altLang="zh-CN" sz="28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届奥斯卡颁奖典礼上，影片《甘地传》获得八项大奖，上台领奖的人强调说：“真正应该获奖的是甘地本人。”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A24372-DBC7-484E-A2D4-EAF1CD7A9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9" y="1839376"/>
            <a:ext cx="3381376" cy="41804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"/>
          <p:cNvGrpSpPr/>
          <p:nvPr/>
        </p:nvGrpSpPr>
        <p:grpSpPr bwMode="auto">
          <a:xfrm>
            <a:off x="969010" y="576580"/>
            <a:ext cx="3008630" cy="444969"/>
            <a:chOff x="6524" y="16049"/>
            <a:chExt cx="1295400" cy="444500"/>
          </a:xfrm>
        </p:grpSpPr>
        <p:sp>
          <p:nvSpPr>
            <p:cNvPr id="19461" name="文本框 4103"/>
            <p:cNvSpPr txBox="1">
              <a:spLocks noChangeArrowheads="1"/>
            </p:cNvSpPr>
            <p:nvPr/>
          </p:nvSpPr>
          <p:spPr bwMode="auto">
            <a:xfrm>
              <a:off x="6524" y="16049"/>
              <a:ext cx="1295400" cy="40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2E6CB8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随堂训练</a:t>
              </a:r>
              <a:endParaRPr lang="zh-CN" altLang="zh-CN" sz="2000" b="1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9462" name="Picture 3" descr="C:\Users\Administrator\Desktop\Redocn_201310251606274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01" t="2817" r="10249" b="94366"/>
            <a:stretch>
              <a:fillRect/>
            </a:stretch>
          </p:blipFill>
          <p:spPr bwMode="auto">
            <a:xfrm>
              <a:off x="58912" y="320849"/>
              <a:ext cx="1095375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文本框 56321"/>
          <p:cNvSpPr txBox="1">
            <a:spLocks noChangeArrowheads="1"/>
          </p:cNvSpPr>
          <p:nvPr/>
        </p:nvSpPr>
        <p:spPr bwMode="auto">
          <a:xfrm>
            <a:off x="862012" y="1283022"/>
            <a:ext cx="10467975" cy="35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“他反对任何形式的暴力，他的身体虽然是柔弱的，但他的学说和精神感召力却比</a:t>
            </a: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100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艘英国军舰更有力量”。材料中的“他”应当是指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．华盛顿　　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．孙中山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．甘地　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．林则徐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19880" y="2060866"/>
            <a:ext cx="95821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en-US" altLang="en-US" sz="6000" b="1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56321"/>
          <p:cNvSpPr txBox="1">
            <a:spLocks noChangeArrowheads="1"/>
          </p:cNvSpPr>
          <p:nvPr/>
        </p:nvSpPr>
        <p:spPr bwMode="auto">
          <a:xfrm>
            <a:off x="904875" y="1216025"/>
            <a:ext cx="10382249" cy="35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2.1922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年，一个村庄的农民与当局发生冲突，杀死了</a:t>
            </a: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20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多名警察。甘地痛心疾首，绝食</a:t>
            </a: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5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天，并宣布停止非暴力运动。甘地的做法从本质上反映了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．甘地主义不适应印度的国情　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．甘地对非暴力思想的执著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．印度资产阶级的妥协性与动摇性　　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3000" b="1" dirty="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．英国殖民当局的残暴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438775" y="1903730"/>
            <a:ext cx="91122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000" b="1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en-US" altLang="en-US" sz="6000" b="1" noProof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A192A91-1DB0-4487-A486-31B54C2CA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845" y="923424"/>
            <a:ext cx="9144000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Calibri" panose="020F0502020204030204" charset="0"/>
              </a:rPr>
              <a:t>3.《甘地自传》中记述：大英国帝国近百年的殖民统治在这小小盐粒攻击下岌岌可危。这指的是“食盐进军”运动(      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Calibri" panose="020F0502020204030204" charset="0"/>
              </a:rPr>
              <a:t>①迫使殖民当局改变策略   ②使第二次非暴力不合作运动达到高潮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Calibri" panose="020F0502020204030204" charset="0"/>
              </a:rPr>
              <a:t>③引起全国性的反英斗争   ④实现了“英国退出印度”的政治诉求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00"/>
                </a:solidFill>
                <a:latin typeface="Calibri" panose="020F0502020204030204" charset="0"/>
              </a:rPr>
              <a:t>A.①③④            B.①②③            C.②③④            D.①②④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9AE6A5C-296C-4CA8-9FD2-7450F4E33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1668145"/>
            <a:ext cx="99758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0000"/>
                </a:solidFill>
                <a:latin typeface="Calibri" panose="020F050202020403020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73025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5" descr="下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6" y="899943"/>
            <a:ext cx="5876925" cy="48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075" y="137480"/>
            <a:ext cx="5562600" cy="6451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anose="02010800040101010101" pitchFamily="2" charset="-122"/>
              </a:rPr>
              <a:t>二、埃及“华夫脱运动”</a:t>
            </a:r>
            <a:endParaRPr lang="zh-CN" altLang="en-US" sz="36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2551" y="355437"/>
            <a:ext cx="2034952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背景：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72551" y="1259904"/>
            <a:ext cx="5155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（</a:t>
            </a:r>
            <a:r>
              <a:rPr lang="en-US" alt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）一战期间，埃及沦为英国的“保护国”，实际成为英国的殖民地。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65831" y="5513623"/>
            <a:ext cx="83851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63799" y="3150466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（</a:t>
            </a:r>
            <a:r>
              <a:rPr lang="en-US" alt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）一战期间，埃及经济快速发展，资产阶级逐渐壮大；战争结束后，英国继续维持在埃及的统治，激起埃及人民的强烈反对</a:t>
            </a:r>
            <a:r>
              <a:rPr lang="zh-CN" altLang="en-US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95ED52A-4F76-414C-892D-DFCA0339EA65}"/>
              </a:ext>
            </a:extLst>
          </p:cNvPr>
          <p:cNvSpPr txBox="1">
            <a:spLocks/>
          </p:cNvSpPr>
          <p:nvPr/>
        </p:nvSpPr>
        <p:spPr>
          <a:xfrm>
            <a:off x="329501" y="19342"/>
            <a:ext cx="3178969" cy="674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zh-CN" sz="3200" b="1"/>
              <a:t>2.运动的经过：</a:t>
            </a:r>
            <a:endParaRPr lang="zh-CN" altLang="zh-CN" sz="32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4F8609-A826-487E-AD1D-9EF91F9DADAD}"/>
              </a:ext>
            </a:extLst>
          </p:cNvPr>
          <p:cNvSpPr>
            <a:spLocks noGrp="1"/>
          </p:cNvSpPr>
          <p:nvPr/>
        </p:nvSpPr>
        <p:spPr>
          <a:xfrm>
            <a:off x="81084" y="694030"/>
            <a:ext cx="4970039" cy="676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）爆发时间及领导人</a:t>
            </a:r>
            <a:r>
              <a:rPr sz="3200" b="1" dirty="0">
                <a:solidFill>
                  <a:srgbClr val="000000"/>
                </a:solidFill>
              </a:rPr>
              <a:t>：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6136222-D2DF-4D1F-91EB-0C50AC65913B}"/>
              </a:ext>
            </a:extLst>
          </p:cNvPr>
          <p:cNvSpPr>
            <a:spLocks noGrp="1"/>
          </p:cNvSpPr>
          <p:nvPr/>
        </p:nvSpPr>
        <p:spPr bwMode="auto">
          <a:xfrm>
            <a:off x="81084" y="1230670"/>
            <a:ext cx="280979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）过程：</a:t>
            </a:r>
            <a:endParaRPr lang="zh-CN" altLang="zh-CN" sz="4000" b="1" dirty="0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B1E355-801E-4740-9A8F-87C4B00EE68B}"/>
              </a:ext>
            </a:extLst>
          </p:cNvPr>
          <p:cNvSpPr txBox="1"/>
          <p:nvPr/>
        </p:nvSpPr>
        <p:spPr>
          <a:xfrm>
            <a:off x="5051123" y="443905"/>
            <a:ext cx="4608512" cy="681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sz="3200" b="1" dirty="0">
                <a:solidFill>
                  <a:srgbClr val="000000"/>
                </a:solidFill>
              </a:rPr>
              <a:t>1918年，扎格鲁尔等人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434C25-2EC0-4F11-B5F8-FA8EE8DA2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01" y="1759809"/>
            <a:ext cx="3307096" cy="583565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❶提出的要求：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780205D-72BA-4209-9528-5F438CF0E742}"/>
              </a:ext>
            </a:extLst>
          </p:cNvPr>
          <p:cNvSpPr txBox="1"/>
          <p:nvPr/>
        </p:nvSpPr>
        <p:spPr>
          <a:xfrm>
            <a:off x="1614264" y="2309304"/>
            <a:ext cx="896347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       1918</a:t>
            </a: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年冬</a:t>
            </a: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，埃及资产阶级政党</a:t>
            </a:r>
            <a:r>
              <a:rPr lang="en-US" altLang="zh-CN" sz="3200" b="1" dirty="0">
                <a:solidFill>
                  <a:srgbClr val="000000"/>
                </a:solidFill>
                <a:ea typeface="宋体" panose="02010600030101010101" pitchFamily="2" charset="-122"/>
              </a:rPr>
              <a:t>---</a:t>
            </a: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华夫脱党创始人扎格鲁尔等人提出</a:t>
            </a: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让埃及完全独立的要求</a:t>
            </a:r>
            <a:r>
              <a:rPr lang="zh-CN" altLang="en-US" sz="3200" b="1" dirty="0">
                <a:solidFill>
                  <a:srgbClr val="000000"/>
                </a:solidFill>
                <a:ea typeface="宋体" panose="02010600030101010101" pitchFamily="2" charset="-122"/>
              </a:rPr>
              <a:t>。华夫脱党的政治主张得到埃及人民的支持。</a:t>
            </a:r>
            <a:endParaRPr lang="zh-CN" altLang="en-US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8D970B2-7FDB-4178-A82C-F2D377E3F1CD}"/>
              </a:ext>
            </a:extLst>
          </p:cNvPr>
          <p:cNvSpPr txBox="1"/>
          <p:nvPr/>
        </p:nvSpPr>
        <p:spPr>
          <a:xfrm>
            <a:off x="329501" y="3794187"/>
            <a:ext cx="3307096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❷</a:t>
            </a:r>
            <a:r>
              <a:rPr lang="zh-CN" altLang="en-US" sz="3200" b="1" dirty="0">
                <a:solidFill>
                  <a:srgbClr val="FF0000"/>
                </a:solidFill>
                <a:ea typeface="宋体" panose="02010600030101010101" pitchFamily="2" charset="-122"/>
              </a:rPr>
              <a:t>运动的</a:t>
            </a:r>
            <a:r>
              <a:rPr lang="zh-CN" altLang="zh-CN" sz="3200" b="1" dirty="0">
                <a:solidFill>
                  <a:srgbClr val="FF0000"/>
                </a:solidFill>
              </a:rPr>
              <a:t>展开：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58E4338-9290-40E6-9002-05E43CBCC122}"/>
              </a:ext>
            </a:extLst>
          </p:cNvPr>
          <p:cNvSpPr txBox="1"/>
          <p:nvPr/>
        </p:nvSpPr>
        <p:spPr>
          <a:xfrm>
            <a:off x="1092900" y="4260875"/>
            <a:ext cx="10006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</a:t>
            </a:r>
            <a:r>
              <a:rPr lang="en-US" altLang="zh-CN" sz="3000" b="1" dirty="0">
                <a:solidFill>
                  <a:srgbClr val="FF0000"/>
                </a:solidFill>
                <a:ea typeface="宋体" panose="02010600030101010101" pitchFamily="2" charset="-122"/>
              </a:rPr>
              <a:t>1919</a:t>
            </a:r>
            <a:r>
              <a:rPr lang="zh-CN" altLang="en-US" sz="3000" b="1" dirty="0">
                <a:solidFill>
                  <a:srgbClr val="FF0000"/>
                </a:solidFill>
                <a:ea typeface="宋体" panose="02010600030101010101" pitchFamily="2" charset="-122"/>
              </a:rPr>
              <a:t>年，殖民政府逮捕了扎格鲁尔等人</a:t>
            </a:r>
            <a:r>
              <a:rPr lang="zh-CN" altLang="en-US" sz="3000" b="1" dirty="0">
                <a:solidFill>
                  <a:srgbClr val="000000"/>
                </a:solidFill>
                <a:ea typeface="宋体" panose="02010600030101010101" pitchFamily="2" charset="-122"/>
              </a:rPr>
              <a:t>，点燃了埃及人民的反英情绪。埃及各大城市出现</a:t>
            </a:r>
            <a:r>
              <a:rPr lang="zh-CN" altLang="en-US" sz="3000" b="1" dirty="0">
                <a:solidFill>
                  <a:srgbClr val="FF0000"/>
                </a:solidFill>
                <a:ea typeface="宋体" panose="02010600030101010101" pitchFamily="2" charset="-122"/>
              </a:rPr>
              <a:t>和平示威</a:t>
            </a:r>
            <a:r>
              <a:rPr lang="zh-CN" altLang="en-US" sz="3000" b="1" dirty="0">
                <a:solidFill>
                  <a:srgbClr val="000000"/>
                </a:solidFill>
                <a:ea typeface="宋体" panose="02010600030101010101" pitchFamily="2" charset="-122"/>
              </a:rPr>
              <a:t>浪潮，部分地区爆发</a:t>
            </a:r>
            <a:r>
              <a:rPr lang="zh-CN" altLang="en-US" sz="3000" b="1" dirty="0">
                <a:solidFill>
                  <a:srgbClr val="FF0000"/>
                </a:solidFill>
                <a:ea typeface="宋体" panose="02010600030101010101" pitchFamily="2" charset="-122"/>
              </a:rPr>
              <a:t>武装起义</a:t>
            </a:r>
            <a:r>
              <a:rPr lang="zh-CN" altLang="en-US" sz="3000" b="1" dirty="0">
                <a:solidFill>
                  <a:srgbClr val="000000"/>
                </a:solidFill>
                <a:ea typeface="宋体" panose="02010600030101010101" pitchFamily="2" charset="-122"/>
              </a:rPr>
              <a:t>，规模逐渐扩大。迫于压力，殖民政府释放了扎格鲁尔等人，但未承认埃及独立。</a:t>
            </a:r>
          </a:p>
        </p:txBody>
      </p:sp>
    </p:spTree>
    <p:extLst>
      <p:ext uri="{BB962C8B-B14F-4D97-AF65-F5344CB8AC3E}">
        <p14:creationId xmlns:p14="http://schemas.microsoft.com/office/powerpoint/2010/main" val="36607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1B3D9C4-195F-4C9D-8204-49E5EF1427D1}"/>
              </a:ext>
            </a:extLst>
          </p:cNvPr>
          <p:cNvSpPr txBox="1"/>
          <p:nvPr/>
        </p:nvSpPr>
        <p:spPr>
          <a:xfrm>
            <a:off x="1711612" y="1764399"/>
            <a:ext cx="8937324" cy="12232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       </a:t>
            </a:r>
            <a:r>
              <a:rPr sz="3200" dirty="0">
                <a:solidFill>
                  <a:srgbClr val="000000"/>
                </a:solidFill>
                <a:latin typeface="Arial" panose="020B0604020202020204"/>
                <a:ea typeface="微软雅黑" panose="020B0503020204020204" charset="-122"/>
              </a:rPr>
              <a:t>经过埃及人民的反复抗争，</a:t>
            </a:r>
            <a:r>
              <a:rPr sz="3200" dirty="0">
                <a:solidFill>
                  <a:srgbClr val="FF0000"/>
                </a:solidFill>
                <a:latin typeface="Arial" panose="020B0604020202020204"/>
                <a:ea typeface="微软雅黑" panose="020B0503020204020204" charset="-122"/>
              </a:rPr>
              <a:t>1922年，英国政府被迫有条件地承认埃及独立。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E2C0A62-1F5A-4EB8-95EE-3B572C5E143E}"/>
              </a:ext>
            </a:extLst>
          </p:cNvPr>
          <p:cNvSpPr txBox="1">
            <a:spLocks/>
          </p:cNvSpPr>
          <p:nvPr/>
        </p:nvSpPr>
        <p:spPr>
          <a:xfrm>
            <a:off x="1478756" y="3532180"/>
            <a:ext cx="3178969" cy="6762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  <a:r>
              <a:rPr lang="zh-CN" altLang="zh-CN" sz="3500" b="1" dirty="0"/>
              <a:t>运动的</a:t>
            </a:r>
            <a:r>
              <a:rPr lang="zh-CN" altLang="zh-CN" sz="3500" b="1" dirty="0">
                <a:solidFill>
                  <a:srgbClr val="FF0000"/>
                </a:solidFill>
                <a:ea typeface="宋体" panose="02010600030101010101" pitchFamily="2" charset="-122"/>
              </a:rPr>
              <a:t>意义</a:t>
            </a:r>
            <a:r>
              <a:rPr lang="zh-CN" altLang="zh-CN" sz="4000" b="1" dirty="0"/>
              <a:t>：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3CDED52-8AAA-4D00-BE3C-82E5597C145E}"/>
              </a:ext>
            </a:extLst>
          </p:cNvPr>
          <p:cNvSpPr txBox="1"/>
          <p:nvPr/>
        </p:nvSpPr>
        <p:spPr>
          <a:xfrm>
            <a:off x="1711612" y="4455418"/>
            <a:ext cx="88569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为埃及民族民主运动的进一步发展奠定了基础。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C2C11B-5210-4047-8F6B-02D210B0322D}"/>
              </a:ext>
            </a:extLst>
          </p:cNvPr>
          <p:cNvSpPr txBox="1"/>
          <p:nvPr/>
        </p:nvSpPr>
        <p:spPr>
          <a:xfrm>
            <a:off x="1478756" y="525821"/>
            <a:ext cx="317896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）运动的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  <a:r>
              <a:rPr lang="zh-CN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7561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4">
            <a:extLst>
              <a:ext uri="{FF2B5EF4-FFF2-40B4-BE49-F238E27FC236}">
                <a16:creationId xmlns:a16="http://schemas.microsoft.com/office/drawing/2014/main" id="{C7612E44-DE6C-43E5-B1F4-4011BC32A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65" y="554355"/>
            <a:ext cx="3674745" cy="5151755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2010FE0E-EAF9-4709-A0AF-B54E0A0D8AD2}"/>
              </a:ext>
            </a:extLst>
          </p:cNvPr>
          <p:cNvSpPr txBox="1"/>
          <p:nvPr/>
        </p:nvSpPr>
        <p:spPr>
          <a:xfrm>
            <a:off x="6248400" y="577215"/>
            <a:ext cx="4941570" cy="5128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 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世纪中期，英国已经完成了工业革命，进一步强紧对印度的经济掠夺和政治压迫，印度社会民不聊生，人民的反抗情绪日益高涨。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1857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～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1859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，印度终于爆发了一场声势浩大的民族大起义。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章西女王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是这次印度民族起义中的杰出女英雄。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053726-2436-46D8-AA30-0E90E1A2501A}"/>
              </a:ext>
            </a:extLst>
          </p:cNvPr>
          <p:cNvSpPr/>
          <p:nvPr/>
        </p:nvSpPr>
        <p:spPr>
          <a:xfrm>
            <a:off x="2799080" y="3127375"/>
            <a:ext cx="6593840" cy="31534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19900" b="1" i="1"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失败</a:t>
            </a:r>
          </a:p>
        </p:txBody>
      </p:sp>
    </p:spTree>
    <p:extLst>
      <p:ext uri="{BB962C8B-B14F-4D97-AF65-F5344CB8AC3E}">
        <p14:creationId xmlns:p14="http://schemas.microsoft.com/office/powerpoint/2010/main" val="399570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39516" y="3084196"/>
            <a:ext cx="8712968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1910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年，墨西哥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发生资产阶级革命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1917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颁布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了一部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资产阶级性质的宪法</a:t>
            </a: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---</a:t>
            </a:r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墨西哥宪法</a:t>
            </a:r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，但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未得到有效执行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，墨西哥社会、经济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发展缓慢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96360" y="701835"/>
            <a:ext cx="4207160" cy="5835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anose="02010800040101010101" pitchFamily="2" charset="-122"/>
              </a:rPr>
              <a:t>三、卡德纳斯改革</a:t>
            </a:r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1228090" y="1806575"/>
            <a:ext cx="1946176" cy="5835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背景：</a:t>
            </a:r>
          </a:p>
        </p:txBody>
      </p:sp>
      <p:pic>
        <p:nvPicPr>
          <p:cNvPr id="27654" name="Picture 3" descr="C:\Users\lkenovo\Desktop\微信图片_201812050849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2" y="605155"/>
            <a:ext cx="3430301" cy="210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2607" y="2408899"/>
            <a:ext cx="302433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政治上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381000" y="1819308"/>
            <a:ext cx="252224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内容：</a:t>
            </a:r>
          </a:p>
        </p:txBody>
      </p:sp>
      <p:sp>
        <p:nvSpPr>
          <p:cNvPr id="28678" name="Text Box 2"/>
          <p:cNvSpPr txBox="1">
            <a:spLocks noChangeArrowheads="1"/>
          </p:cNvSpPr>
          <p:nvPr/>
        </p:nvSpPr>
        <p:spPr bwMode="auto">
          <a:xfrm>
            <a:off x="381000" y="162333"/>
            <a:ext cx="350520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3399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3200" b="1" dirty="0">
                <a:solidFill>
                  <a:srgbClr val="FF3399"/>
                </a:solidFill>
                <a:latin typeface="黑体" panose="02010609060101010101" charset="-122"/>
                <a:ea typeface="黑体" panose="02010609060101010101" charset="-122"/>
              </a:rPr>
              <a:t>时间及目的：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58677" y="742983"/>
            <a:ext cx="9474646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1934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卡德纳斯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当选为总统；为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改变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墨西哥落后状况，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保证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宪法的施行，进行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改革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004" y="2906395"/>
            <a:ext cx="1015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30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打击寡头势力，确立中央集权的资产阶级</a:t>
            </a:r>
            <a:r>
              <a:rPr lang="zh-CN" altLang="en-US" sz="3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民主政治体制</a:t>
            </a:r>
            <a:r>
              <a:rPr lang="zh-CN" altLang="en-US" sz="30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zh-CN" alt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62607" y="3454921"/>
            <a:ext cx="303486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经济上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en-US" altLang="zh-CN" sz="32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03" y="3953627"/>
            <a:ext cx="10154319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30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推行土地改革，在全国范围内</a:t>
            </a:r>
            <a:r>
              <a:rPr lang="zh-CN" altLang="en-US" sz="3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分配土地，打破少数人占有大量土地的局面</a:t>
            </a:r>
            <a:r>
              <a:rPr lang="zh-CN" altLang="en-US" sz="30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；将</a:t>
            </a:r>
            <a:r>
              <a:rPr lang="zh-CN" altLang="en-US" sz="3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服务业和大型工业</a:t>
            </a:r>
            <a:r>
              <a:rPr lang="zh-CN" altLang="en-US" sz="30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收归国有，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民族经济的独立与发展</a:t>
            </a:r>
            <a:r>
              <a:rPr lang="zh-CN" altLang="en-US" sz="30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zh-CN" alt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62607" y="5454811"/>
            <a:ext cx="32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教育上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9676" y="5454811"/>
            <a:ext cx="583264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0000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发展教育，提高人民文化水平</a:t>
            </a:r>
            <a:endParaRPr lang="zh-CN" alt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/>
      <p:bldP spid="6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022912" y="367963"/>
            <a:ext cx="1956792" cy="583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性质：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8" y="1034481"/>
            <a:ext cx="43924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资产阶级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性质的改革。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3309" y="1772816"/>
            <a:ext cx="2745302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意义或影响：</a:t>
            </a:r>
            <a:endParaRPr lang="en-US" altLang="zh-CN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2570" y="2843182"/>
            <a:ext cx="842493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卡德纳斯改革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体现了</a:t>
            </a:r>
            <a:r>
              <a:rPr lang="en-US" altLang="zh-CN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1917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年宪法的要求，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巩固了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墨西哥资产阶级革命的成果，为墨西哥社会、经济的发展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奠定了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基础。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00187" y="1197620"/>
            <a:ext cx="91916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亚非拉民族民主运动的高涨的原因：</a:t>
            </a:r>
            <a:endParaRPr lang="en-US" altLang="zh-CN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一战期间，帝国主义宗主国对殖民地半殖民地国家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加强掠夺和战后重新瓜分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殖民地，使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民族矛盾更加激化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en-US" altLang="zh-CN" sz="28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一战期间，宗主国经济控制的放松，使殖民地半殖民地国家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民族资本主义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得到一定程度的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发展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，使民族民主运动的阶级力量</a:t>
            </a: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资产阶级和无产阶级的力量进一步壮大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en-US" altLang="zh-CN" sz="28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受俄国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十月革命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鼓舞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苏联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政府对世界民族民主运动的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en-US" altLang="zh-CN" sz="28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4.1929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－</a:t>
            </a: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1933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经济大危机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期间，宗主国向殖民地半殖民地国家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转嫁危机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加剧了民族矛盾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</p:txBody>
      </p:sp>
      <p:sp>
        <p:nvSpPr>
          <p:cNvPr id="29699" name="WordArt 2"/>
          <p:cNvSpPr>
            <a:spLocks noChangeArrowheads="1" noChangeShapeType="1" noTextEdit="1"/>
          </p:cNvSpPr>
          <p:nvPr/>
        </p:nvSpPr>
        <p:spPr bwMode="auto">
          <a:xfrm>
            <a:off x="4495800" y="361950"/>
            <a:ext cx="28956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600" b="1" kern="10">
                <a:ln w="12700">
                  <a:solidFill>
                    <a:srgbClr val="00FF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合作探究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352800" y="636912"/>
            <a:ext cx="7010400" cy="55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亚洲：</a:t>
            </a: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印度的非暴力不合作运动</a:t>
            </a: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土耳其的凯末尔革命</a:t>
            </a: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非洲：</a:t>
            </a: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埃及华夫脱运动</a:t>
            </a: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拉丁美洲：</a:t>
            </a:r>
            <a:endParaRPr lang="en-US" altLang="zh-CN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墨西哥卡德纳斯改革</a:t>
            </a: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352482" y="176220"/>
            <a:ext cx="2009718" cy="5835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课堂小结</a:t>
            </a:r>
            <a:endParaRPr lang="en-US" altLang="zh-CN" sz="32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362200" y="759785"/>
            <a:ext cx="457200" cy="52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亚非拉民族民主运动的高涨</a:t>
            </a:r>
            <a:endParaRPr lang="en-US" altLang="zh-CN" sz="28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 bwMode="auto">
          <a:xfrm>
            <a:off x="2819400" y="914408"/>
            <a:ext cx="533400" cy="4953000"/>
          </a:xfrm>
          <a:prstGeom prst="leftBrace">
            <a:avLst>
              <a:gd name="adj1" fmla="val 829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8261034" y="891548"/>
            <a:ext cx="675005" cy="4975860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彩云" panose="02010800040101010101" pitchFamily="2" charset="-122"/>
              </a:rPr>
              <a:t>哪里有压迫，哪里就有反抗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920750" y="203042"/>
            <a:ext cx="5832450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隶书" panose="02010800040101010101" pitchFamily="2" charset="-122"/>
              </a:rPr>
              <a:t>一、印度的非暴力不合作运动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31215" y="1115482"/>
            <a:ext cx="201818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背景：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40664" y="1868768"/>
            <a:ext cx="8602877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（</a:t>
            </a:r>
            <a:r>
              <a:rPr lang="en-US" altLang="zh-CN" sz="280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）第一次世界大战期间，英国从印度征召</a:t>
            </a:r>
            <a:r>
              <a:rPr lang="en-US" altLang="zh-CN" sz="280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100</a:t>
            </a:r>
            <a:r>
              <a:rPr lang="zh-CN" altLang="en-US" sz="280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多万人，运走了数百万吨粮食和军用物资，让印度承担巨额军费（</a:t>
            </a:r>
            <a:r>
              <a:rPr lang="en-US" altLang="zh-CN" sz="2800" b="1" dirty="0">
                <a:solidFill>
                  <a:srgbClr val="000000"/>
                </a:solidFill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</a:rPr>
              <a:t>亿多英镑</a:t>
            </a:r>
            <a:r>
              <a:rPr lang="zh-CN" altLang="en-US" sz="2800" b="1" dirty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）。印度人民希望以此换取自治，但战争结束后，英国殖民者加强对印度人民的压迫，激怒了印度人民。</a:t>
            </a:r>
            <a:endParaRPr lang="en-US" altLang="zh-CN" sz="2800" b="1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743" y="4114418"/>
            <a:ext cx="9091719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印度军队在一战中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74187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人死亡或失踪。</a:t>
            </a:r>
          </a:p>
          <a:p>
            <a:pPr marL="457200" indent="-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一战中，英国含糊的答应印度国民大会的自治。</a:t>
            </a:r>
          </a:p>
          <a:p>
            <a:pPr marL="457200" indent="-4572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一战结束后英国背弃承诺。</a:t>
            </a:r>
            <a:endParaRPr lang="zh-CN" altLang="en-US" sz="3200" dirty="0"/>
          </a:p>
        </p:txBody>
      </p:sp>
      <p:sp>
        <p:nvSpPr>
          <p:cNvPr id="4" name="矩形 1"/>
          <p:cNvSpPr/>
          <p:nvPr/>
        </p:nvSpPr>
        <p:spPr>
          <a:xfrm>
            <a:off x="3006408" y="1115378"/>
            <a:ext cx="8717280" cy="5835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sz="32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英国殖民者的残酷统治激化了与印度人民的矛盾</a:t>
            </a:r>
            <a:endParaRPr lang="zh-CN" sz="3200" b="1" dirty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55187" y="5445193"/>
            <a:ext cx="6474619" cy="1076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prstClr val="black"/>
                </a:solidFill>
                <a:latin typeface="宋体" panose="02010600030101010101" pitchFamily="2" charset="-122"/>
              </a:rPr>
              <a:t>130</a:t>
            </a:r>
            <a:r>
              <a:rPr lang="zh-CN" altLang="en-US" sz="3200" b="1">
                <a:solidFill>
                  <a:prstClr val="black"/>
                </a:solidFill>
                <a:latin typeface="宋体" panose="02010600030101010101" pitchFamily="2" charset="-122"/>
              </a:rPr>
              <a:t>万印度士兵曾在第一次世界大战为英国效力。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963467" y="36513"/>
            <a:ext cx="5544740" cy="4832350"/>
            <a:chOff x="614048" y="1809995"/>
            <a:chExt cx="7005952" cy="4453660"/>
          </a:xfrm>
        </p:grpSpPr>
        <p:pic>
          <p:nvPicPr>
            <p:cNvPr id="58372" name="Picture 6" descr="C:\Users\Administrator\Desktop\293238-6c3fd65f72e4bde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348880"/>
              <a:ext cx="6096000" cy="391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3" name="矩形 4"/>
            <p:cNvSpPr>
              <a:spLocks noChangeArrowheads="1"/>
            </p:cNvSpPr>
            <p:nvPr/>
          </p:nvSpPr>
          <p:spPr bwMode="auto">
            <a:xfrm>
              <a:off x="614048" y="1809995"/>
              <a:ext cx="6937854" cy="537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00FF"/>
                  </a:solidFill>
                </a:rPr>
                <a:t>一战时期的英国军队印度士兵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2135561" y="223054"/>
            <a:ext cx="7966046" cy="4286250"/>
            <a:chOff x="107504" y="188640"/>
            <a:chExt cx="10621689" cy="4286250"/>
          </a:xfrm>
        </p:grpSpPr>
        <p:pic>
          <p:nvPicPr>
            <p:cNvPr id="59398" name="Picture 1" descr="C:\Users\Administrator\Desktop\293238-9c6b7f9637f309f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8640"/>
              <a:ext cx="6096000" cy="4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9" name="矩形 1"/>
            <p:cNvSpPr>
              <a:spLocks noChangeArrowheads="1"/>
            </p:cNvSpPr>
            <p:nvPr/>
          </p:nvSpPr>
          <p:spPr bwMode="auto">
            <a:xfrm>
              <a:off x="136253" y="222781"/>
              <a:ext cx="10592940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1914</a:t>
              </a:r>
              <a:r>
                <a:rPr lang="zh-CN" altLang="en-US" sz="32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年，在西线作战的英国军队印度骑兵。</a:t>
              </a:r>
              <a:endParaRPr lang="zh-CN" altLang="en-US" sz="32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339955" y="2492512"/>
            <a:ext cx="5328046" cy="4200525"/>
            <a:chOff x="2797702" y="1759660"/>
            <a:chExt cx="6177602" cy="4933389"/>
          </a:xfrm>
        </p:grpSpPr>
        <p:pic>
          <p:nvPicPr>
            <p:cNvPr id="59396" name="Picture 2" descr="C:\Users\Administrator\Desktop\293238-d681f013cc81898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304" y="1844824"/>
              <a:ext cx="6096000" cy="484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7" name="矩形 3"/>
            <p:cNvSpPr>
              <a:spLocks noChangeArrowheads="1"/>
            </p:cNvSpPr>
            <p:nvPr/>
          </p:nvSpPr>
          <p:spPr bwMode="auto">
            <a:xfrm>
              <a:off x="2797702" y="1759660"/>
              <a:ext cx="5846985" cy="184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1916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年</a:t>
              </a:r>
              <a:r>
                <a:rPr lang="en-US" altLang="zh-CN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7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月</a:t>
              </a:r>
              <a:r>
                <a:rPr lang="en-US" altLang="zh-CN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1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日，在索姆河的英国军队印度自行车部队。</a:t>
              </a:r>
              <a:endParaRPr lang="zh-CN" alt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524014" y="30164"/>
            <a:ext cx="5990035" cy="4975790"/>
            <a:chOff x="-1595705" y="102786"/>
            <a:chExt cx="7985869" cy="4973483"/>
          </a:xfrm>
        </p:grpSpPr>
        <p:pic>
          <p:nvPicPr>
            <p:cNvPr id="60422" name="Picture 1" descr="C:\Users\Administrator\Desktop\293238-11047ac1b3ae5b7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5705" y="102786"/>
              <a:ext cx="7985869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3" name="矩形 1"/>
            <p:cNvSpPr>
              <a:spLocks noChangeArrowheads="1"/>
            </p:cNvSpPr>
            <p:nvPr/>
          </p:nvSpPr>
          <p:spPr bwMode="auto">
            <a:xfrm>
              <a:off x="-1476382" y="3508546"/>
              <a:ext cx="5938565" cy="156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1917</a:t>
              </a:r>
              <a:r>
                <a:rPr lang="zh-CN" altLang="en-US" sz="32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年</a:t>
              </a:r>
              <a:r>
                <a:rPr lang="en-US" altLang="zh-CN" sz="32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10</a:t>
              </a:r>
              <a:r>
                <a:rPr lang="zh-CN" altLang="en-US" sz="32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月，乘船前往非洲坦桑尼亚基尔瓦的印度军团。</a:t>
              </a:r>
              <a:endParaRPr lang="zh-CN" altLang="en-US" sz="320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783699" y="3198967"/>
            <a:ext cx="7740353" cy="3615184"/>
            <a:chOff x="-3541036" y="2570921"/>
            <a:chExt cx="10320494" cy="3615152"/>
          </a:xfrm>
        </p:grpSpPr>
        <p:pic>
          <p:nvPicPr>
            <p:cNvPr id="60420" name="Picture 2" descr="C:\Users\Administrator\Desktop\293238-73ef011d30cf9f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58" y="2570921"/>
              <a:ext cx="6096000" cy="332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1" name="矩形 3"/>
            <p:cNvSpPr>
              <a:spLocks noChangeArrowheads="1"/>
            </p:cNvSpPr>
            <p:nvPr/>
          </p:nvSpPr>
          <p:spPr bwMode="auto">
            <a:xfrm>
              <a:off x="-3541036" y="5602513"/>
              <a:ext cx="10237825" cy="58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1917</a:t>
              </a: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年，在耶路撒冷作战的印度炮兵。</a:t>
              </a:r>
              <a:endParaRPr lang="zh-CN" altLang="en-US" sz="32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3"/>
          <p:cNvSpPr>
            <a:spLocks noChangeArrowheads="1" noChangeShapeType="1" noTextEdit="1"/>
          </p:cNvSpPr>
          <p:nvPr/>
        </p:nvSpPr>
        <p:spPr bwMode="auto">
          <a:xfrm>
            <a:off x="939798" y="168275"/>
            <a:ext cx="3312795" cy="9067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16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28575">
                  <a:solidFill>
                    <a:srgbClr val="FF0000"/>
                  </a:solidFill>
                  <a:rou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人物扫描</a:t>
            </a:r>
          </a:p>
        </p:txBody>
      </p:sp>
      <p:sp>
        <p:nvSpPr>
          <p:cNvPr id="129028" name="文本框 129027"/>
          <p:cNvSpPr txBox="1"/>
          <p:nvPr/>
        </p:nvSpPr>
        <p:spPr>
          <a:xfrm>
            <a:off x="629920" y="5346065"/>
            <a:ext cx="4332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圣雄甘地（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1869—1948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517528-1513-4800-AE63-2C8FD8CAF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66" y="1250950"/>
            <a:ext cx="2791460" cy="374332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AEC2409-3321-41BF-8B71-4E2E86BF49A0}"/>
              </a:ext>
            </a:extLst>
          </p:cNvPr>
          <p:cNvSpPr txBox="1"/>
          <p:nvPr/>
        </p:nvSpPr>
        <p:spPr>
          <a:xfrm>
            <a:off x="5043488" y="358728"/>
            <a:ext cx="6181724" cy="5722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甘地生平简介</a:t>
            </a: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1869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出生于一个印度教家庭；</a:t>
            </a: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1887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年，进入伦敦大学攻读法律；</a:t>
            </a: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1904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创办凤凰新村，践行没有压迫、种族歧视，人人自食其力的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乌托邦”理想；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1911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领导南非印侨反对南非政府新移民法的斗争，取得胜利。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  <a:buClr>
                <a:schemeClr val="bg1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1914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年回国，后成为印度民族独立运动的领袖、印度国大党的领导人，人们称他为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Mahatma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马哈特马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，即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圣雄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，意思是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伟大的灵魂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/>
          <p:nvPr/>
        </p:nvSpPr>
        <p:spPr>
          <a:xfrm>
            <a:off x="227965" y="702310"/>
            <a:ext cx="7092950" cy="768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行楷" panose="02010800040101010101" pitchFamily="2" charset="-122"/>
              </a:rPr>
              <a:t>一、非暴力不合作运动</a:t>
            </a:r>
          </a:p>
        </p:txBody>
      </p:sp>
      <p:sp>
        <p:nvSpPr>
          <p:cNvPr id="6" name="矩形 1"/>
          <p:cNvSpPr/>
          <p:nvPr/>
        </p:nvSpPr>
        <p:spPr>
          <a:xfrm>
            <a:off x="525145" y="1725612"/>
            <a:ext cx="44869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</a:t>
            </a:r>
          </a:p>
        </p:txBody>
      </p:sp>
      <p:sp>
        <p:nvSpPr>
          <p:cNvPr id="10250" name="矩形 10249"/>
          <p:cNvSpPr/>
          <p:nvPr/>
        </p:nvSpPr>
        <p:spPr>
          <a:xfrm>
            <a:off x="762574" y="3018153"/>
            <a:ext cx="2882265" cy="1076325"/>
          </a:xfrm>
          <a:prstGeom prst="rect">
            <a:avLst/>
          </a:prstGeom>
          <a:solidFill>
            <a:srgbClr val="990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第一次非暴力</a:t>
            </a:r>
          </a:p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不合作运动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3882267" y="2193289"/>
            <a:ext cx="657860" cy="2726055"/>
          </a:xfrm>
          <a:prstGeom prst="leftBrace">
            <a:avLst/>
          </a:prstGeom>
          <a:ln w="57150"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655379" y="2033267"/>
            <a:ext cx="7427595" cy="3046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时间：</a:t>
            </a:r>
          </a:p>
          <a:p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内容：</a:t>
            </a:r>
          </a:p>
          <a:p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1119" y="2085462"/>
            <a:ext cx="411226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1920</a:t>
            </a:r>
            <a:r>
              <a:rPr lang="zh-CN" altLang="en-US" sz="28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年</a:t>
            </a:r>
            <a:r>
              <a:rPr lang="en-US" altLang="zh-CN" sz="28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-1922</a:t>
            </a:r>
            <a:r>
              <a:rPr lang="zh-CN" altLang="en-US" sz="2800" b="1" dirty="0">
                <a:solidFill>
                  <a:srgbClr val="0808D4"/>
                </a:solidFill>
                <a:latin typeface="Tahoma" panose="020B0604030504040204" pitchFamily="2" charset="0"/>
                <a:ea typeface="黑体" panose="02010609060101010101" charset="-122"/>
                <a:sym typeface="Arial" panose="020B0604020202020204" pitchFamily="34" charset="0"/>
              </a:rPr>
              <a:t>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41119" y="2927953"/>
            <a:ext cx="6078220" cy="2061210"/>
          </a:xfrm>
          <a:prstGeom prst="rect">
            <a:avLst/>
          </a:prstGeom>
          <a:solidFill>
            <a:schemeClr val="bg1"/>
          </a:solidFill>
          <a:effectLst>
            <a:outerShdw blurRad="63500" sx="200000" sy="200000" algn="ctr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抵制</a:t>
            </a:r>
            <a:r>
              <a:rPr lang="zh-CN" altLang="en-US" sz="3200" b="1" dirty="0">
                <a:solidFill>
                  <a:srgbClr val="0808D4"/>
                </a:solidFill>
                <a:latin typeface="黑体" panose="02010609060101010101" charset="-122"/>
                <a:ea typeface="黑体" panose="02010609060101010101" charset="-122"/>
              </a:rPr>
              <a:t>在殖民政府和法院中工作；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拒绝</a:t>
            </a:r>
            <a:r>
              <a:rPr lang="zh-CN" altLang="en-US" sz="3200" b="1" dirty="0">
                <a:solidFill>
                  <a:srgbClr val="0808D4"/>
                </a:solidFill>
                <a:latin typeface="黑体" panose="02010609060101010101" charset="-122"/>
                <a:ea typeface="黑体" panose="02010609060101010101" charset="-122"/>
              </a:rPr>
              <a:t>在英国学校读书；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提倡</a:t>
            </a:r>
            <a:r>
              <a:rPr lang="zh-CN" altLang="en-US" sz="3200" b="1" dirty="0">
                <a:solidFill>
                  <a:srgbClr val="0808D4"/>
                </a:solidFill>
                <a:latin typeface="黑体" panose="02010609060101010101" charset="-122"/>
                <a:ea typeface="黑体" panose="02010609060101010101" charset="-122"/>
              </a:rPr>
              <a:t>手工纺织以抵制英国商品；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拒绝</a:t>
            </a:r>
            <a:r>
              <a:rPr lang="zh-CN" altLang="en-US" sz="3200" b="1" dirty="0">
                <a:solidFill>
                  <a:srgbClr val="0808D4"/>
                </a:solidFill>
                <a:latin typeface="黑体" panose="02010609060101010101" charset="-122"/>
                <a:ea typeface="黑体" panose="02010609060101010101" charset="-122"/>
              </a:rPr>
              <a:t>纳税。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092960" y="5309684"/>
            <a:ext cx="80060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火烧警局，甘地绝食，运动停止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7"/>
          <p:cNvSpPr txBox="1"/>
          <p:nvPr/>
        </p:nvSpPr>
        <p:spPr>
          <a:xfrm>
            <a:off x="1347152" y="4474845"/>
            <a:ext cx="9497695" cy="2139950"/>
          </a:xfrm>
          <a:prstGeom prst="rect">
            <a:avLst/>
          </a:prstGeom>
          <a:solidFill>
            <a:srgbClr val="FECDF5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/>
              </a:rPr>
              <a:t>甘地每天抽出半个小时纺线，纺车因此成为甘地的象征。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楷体_GB2312"/>
              </a:rPr>
              <a:t>甘地号召所有印度人拒绝使用洋布，改穿土布衣服。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楷体_GB2312"/>
              </a:rPr>
              <a:t>甘地本人身体力行，他在后半生中一直穿着土布衣服。</a:t>
            </a:r>
          </a:p>
          <a:p>
            <a:endParaRPr lang="en-US" altLang="zh-CN" sz="2400" b="1">
              <a:latin typeface="Times New Roman" panose="02020603050405020304" pitchFamily="18" charset="0"/>
              <a:ea typeface="楷体_GB2312"/>
            </a:endParaRPr>
          </a:p>
        </p:txBody>
      </p:sp>
      <p:pic>
        <p:nvPicPr>
          <p:cNvPr id="14338" name="Picture 8" descr="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404" y="266699"/>
            <a:ext cx="5102225" cy="4232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420371" y="658177"/>
            <a:ext cx="6106160" cy="3449955"/>
          </a:xfrm>
          <a:prstGeom prst="rect">
            <a:avLst/>
          </a:prstGeom>
          <a:solidFill>
            <a:srgbClr val="9EFAEE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甘地采取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手纺车运动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使印度摆脱困境，他表示“手纺车象征着印度的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民族意识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，代表着每个人对整个国家的建设性工程所作出的贡献。”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   “土布是印度人民团结的象征，是印度经济自由和平等的象征。”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blinds/>
      </p:transition>
    </mc:Choice>
    <mc:Fallback xmlns="">
      <p:transition>
        <p:blinds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9"/>
  <p:tag name="KSO_WM_TAG_VERSION" val="1.0"/>
  <p:tag name="KSO_WM_SLIDE_ID" val="custom20185039_20"/>
  <p:tag name="KSO_WM_SLIDE_INDEX" val="20"/>
  <p:tag name="KSO_WM_SLIDE_ITEM_CNT" val="2"/>
  <p:tag name="KSO_WM_SLIDE_LAYOUT" val="a_f"/>
  <p:tag name="KSO_WM_SLIDE_LAYOUT_CNT" val="1_1"/>
  <p:tag name="KSO_WM_SLIDE_TYPE" val="endPag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noFill/>
        </a:ln>
      </a:spPr>
      <a:bodyPr wrap="none">
        <a:spAutoFit/>
      </a:bodyPr>
      <a:lstStyle>
        <a:defPPr>
          <a:defRPr lang="zh-CN" sz="3200" b="1">
            <a:solidFill>
              <a:srgbClr val="0000CC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  <a:txDef>
      <a:spPr>
        <a:solidFill>
          <a:schemeClr val="bg1"/>
        </a:solidFill>
      </a:spPr>
      <a:bodyPr wrap="square">
        <a:spAutoFit/>
      </a:bodyPr>
      <a:lstStyle>
        <a:defPPr fontAlgn="base">
          <a:spcBef>
            <a:spcPct val="50000"/>
          </a:spcBef>
          <a:spcAft>
            <a:spcPct val="0"/>
          </a:spcAft>
          <a:buFont typeface="Arial" panose="020B0604020202020204" pitchFamily="34" charset="0"/>
          <a:buNone/>
          <a:defRPr lang="en-US" altLang="zh-CN" sz="3200" b="1" dirty="0" smtClean="0">
            <a:solidFill>
              <a:srgbClr val="FF0000"/>
            </a:solidFill>
            <a:latin typeface="黑体" panose="02010609060101010101" charset="-122"/>
            <a:ea typeface="黑体" panose="02010609060101010101" charset="-122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tx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画廊">
  <a:themeElements>
    <a:clrScheme name="画廊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画廊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画廊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1638</Words>
  <Application>Microsoft Office PowerPoint</Application>
  <PresentationFormat>宽屏</PresentationFormat>
  <Paragraphs>154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仿宋</vt:lpstr>
      <vt:lpstr>黑体</vt:lpstr>
      <vt:lpstr>华文行楷</vt:lpstr>
      <vt:lpstr>华文宋体</vt:lpstr>
      <vt:lpstr>华文中宋</vt:lpstr>
      <vt:lpstr>楷体</vt:lpstr>
      <vt:lpstr>宋体</vt:lpstr>
      <vt:lpstr>微软雅黑</vt:lpstr>
      <vt:lpstr>微软雅黑 Light</vt:lpstr>
      <vt:lpstr>Arial</vt:lpstr>
      <vt:lpstr>Calibri</vt:lpstr>
      <vt:lpstr>Gill Sans MT</vt:lpstr>
      <vt:lpstr>Tahoma</vt:lpstr>
      <vt:lpstr>Times New Roman</vt:lpstr>
      <vt:lpstr>Office 主题</vt:lpstr>
      <vt:lpstr>2_Office 主题</vt:lpstr>
      <vt:lpstr>画廊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徐 笑笑</cp:lastModifiedBy>
  <cp:revision>155</cp:revision>
  <dcterms:created xsi:type="dcterms:W3CDTF">2017-08-03T09:01:00Z</dcterms:created>
  <dcterms:modified xsi:type="dcterms:W3CDTF">2020-12-15T03:11:24Z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