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331" r:id="rId4"/>
    <p:sldId id="278" r:id="rId5"/>
    <p:sldId id="287" r:id="rId6"/>
    <p:sldId id="393" r:id="rId7"/>
    <p:sldId id="308" r:id="rId8"/>
    <p:sldId id="286" r:id="rId9"/>
    <p:sldId id="392" r:id="rId10"/>
    <p:sldId id="346" r:id="rId11"/>
    <p:sldId id="343" r:id="rId12"/>
    <p:sldId id="359" r:id="rId13"/>
    <p:sldId id="288" r:id="rId14"/>
    <p:sldId id="293" r:id="rId15"/>
    <p:sldId id="294" r:id="rId16"/>
    <p:sldId id="335" r:id="rId17"/>
    <p:sldId id="339" r:id="rId18"/>
    <p:sldId id="341" r:id="rId19"/>
    <p:sldId id="348" r:id="rId20"/>
    <p:sldId id="336" r:id="rId21"/>
    <p:sldId id="342" r:id="rId22"/>
    <p:sldId id="349" r:id="rId23"/>
    <p:sldId id="295" r:id="rId24"/>
    <p:sldId id="307" r:id="rId25"/>
    <p:sldId id="375" r:id="rId26"/>
    <p:sldId id="394" r:id="rId27"/>
    <p:sldId id="374" r:id="rId28"/>
    <p:sldId id="378" r:id="rId30"/>
    <p:sldId id="381" r:id="rId31"/>
    <p:sldId id="382" r:id="rId32"/>
    <p:sldId id="379" r:id="rId33"/>
    <p:sldId id="380" r:id="rId34"/>
    <p:sldId id="391" r:id="rId35"/>
    <p:sldId id="385" r:id="rId36"/>
    <p:sldId id="389" r:id="rId37"/>
    <p:sldId id="387" r:id="rId38"/>
    <p:sldId id="372" r:id="rId39"/>
    <p:sldId id="361"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95A20-47EC-4D15-91C2-22F3E7E42B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A6FEF-A9A7-46EC-9514-ABCE34ADCE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628A886-933B-43E6-9F56-7D34849F0C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196FD-A6F4-40DB-92E7-0F9D9702464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8A886-933B-43E6-9F56-7D34849F0CB6}"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196FD-A6F4-40DB-92E7-0F9D970246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6.xml"/><Relationship Id="rId3" Type="http://schemas.openxmlformats.org/officeDocument/2006/relationships/image" Target="../media/image5.jpeg"/><Relationship Id="rId2" Type="http://schemas.openxmlformats.org/officeDocument/2006/relationships/tags" Target="../tags/tag6.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tags" Target="../tags/tag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tags" Target="../tags/tag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tags" Target="../tags/tag5.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1026" name="AutoShape 2" descr="http://img0.imgtn.bdimg.com/it/u=4113733608,42388144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0.imgtn.bdimg.com/it/u=4113733608,42388144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030" name="Picture 6" descr="https://ss0.bdstatic.com/70cFuHSh_Q1YnxGkpoWK1HF6hhy/it/u=1617492985,648215823&amp;fm=26&amp;gp=0.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pic>
        <p:nvPicPr>
          <p:cNvPr id="4" name="Picture 2"/>
          <p:cNvPicPr>
            <a:picLocks noChangeAspect="1" noChangeArrowheads="1"/>
          </p:cNvPicPr>
          <p:nvPr/>
        </p:nvPicPr>
        <p:blipFill>
          <a:blip r:embed="rId2" cstate="print"/>
          <a:srcRect/>
          <a:stretch>
            <a:fillRect/>
          </a:stretch>
        </p:blipFill>
        <p:spPr bwMode="auto">
          <a:xfrm>
            <a:off x="1691680" y="3501008"/>
            <a:ext cx="5940152" cy="1512168"/>
          </a:xfrm>
          <a:prstGeom prst="rect">
            <a:avLst/>
          </a:prstGeom>
          <a:noFill/>
          <a:ln w="9525">
            <a:noFill/>
            <a:miter lim="800000"/>
            <a:headEnd/>
            <a:tailEnd/>
          </a:ln>
        </p:spPr>
      </p:pic>
      <p:sp>
        <p:nvSpPr>
          <p:cNvPr id="7" name="TextBox 6"/>
          <p:cNvSpPr txBox="1"/>
          <p:nvPr/>
        </p:nvSpPr>
        <p:spPr>
          <a:xfrm>
            <a:off x="3707904" y="3429000"/>
            <a:ext cx="2088232" cy="830997"/>
          </a:xfrm>
          <a:prstGeom prst="rect">
            <a:avLst/>
          </a:prstGeom>
          <a:solidFill>
            <a:schemeClr val="bg1"/>
          </a:solidFill>
        </p:spPr>
        <p:txBody>
          <a:bodyPr wrap="square" rtlCol="0">
            <a:spAutoFit/>
          </a:bodyPr>
          <a:lstStyle/>
          <a:p>
            <a:r>
              <a:rPr lang="zh-CN" altLang="en-US" sz="4800" b="1" dirty="0" smtClean="0">
                <a:solidFill>
                  <a:srgbClr val="FF0000"/>
                </a:solidFill>
                <a:latin typeface="楷体" panose="02010609060101010101" pitchFamily="49" charset="-122"/>
                <a:ea typeface="楷体" panose="02010609060101010101" pitchFamily="49" charset="-122"/>
              </a:rPr>
              <a:t>建设篇</a:t>
            </a:r>
            <a:endParaRPr lang="zh-CN" altLang="en-US" sz="4800" b="1"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0" y="0"/>
            <a:ext cx="4788024" cy="707886"/>
          </a:xfrm>
          <a:prstGeom prst="rect">
            <a:avLst/>
          </a:prstGeom>
          <a:solidFill>
            <a:srgbClr val="FFFF00"/>
          </a:solidFill>
        </p:spPr>
        <p:txBody>
          <a:bodyPr wrap="square" rtlCol="0">
            <a:spAutoFit/>
          </a:bodyPr>
          <a:lstStyle/>
          <a:p>
            <a:r>
              <a:rPr lang="en-US" altLang="zh-CN" sz="4000" b="1" dirty="0" smtClean="0">
                <a:solidFill>
                  <a:srgbClr val="FF0000"/>
                </a:solidFill>
                <a:latin typeface="黑体" panose="02010609060101010101" pitchFamily="49" charset="-122"/>
                <a:ea typeface="黑体" panose="02010609060101010101" pitchFamily="49" charset="-122"/>
              </a:rPr>
              <a:t>2020</a:t>
            </a:r>
            <a:r>
              <a:rPr lang="zh-CN" altLang="en-US" sz="4000" b="1" dirty="0" smtClean="0">
                <a:solidFill>
                  <a:srgbClr val="FF0000"/>
                </a:solidFill>
                <a:latin typeface="黑体" panose="02010609060101010101" pitchFamily="49" charset="-122"/>
                <a:ea typeface="黑体" panose="02010609060101010101" pitchFamily="49" charset="-122"/>
              </a:rPr>
              <a:t>年中考专题复习</a:t>
            </a:r>
            <a:endParaRPr lang="zh-CN" altLang="en-US" sz="40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51130" y="50927"/>
            <a:ext cx="3859235" cy="497754"/>
            <a:chOff x="-238" y="60"/>
            <a:chExt cx="5399" cy="772"/>
          </a:xfrm>
        </p:grpSpPr>
        <p:grpSp>
          <p:nvGrpSpPr>
            <p:cNvPr id="5" name="组合 2"/>
            <p:cNvGrpSpPr/>
            <p:nvPr/>
          </p:nvGrpSpPr>
          <p:grpSpPr>
            <a:xfrm>
              <a:off x="-238" y="60"/>
              <a:ext cx="5399" cy="772"/>
              <a:chOff x="-238" y="60"/>
              <a:chExt cx="5399" cy="772"/>
            </a:xfrm>
          </p:grpSpPr>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aphicFrame>
        <p:nvGraphicFramePr>
          <p:cNvPr id="6" name="表格 5"/>
          <p:cNvGraphicFramePr/>
          <p:nvPr>
            <p:custDataLst>
              <p:tags r:id="rId2"/>
            </p:custDataLst>
          </p:nvPr>
        </p:nvGraphicFramePr>
        <p:xfrm>
          <a:off x="83820" y="1077929"/>
          <a:ext cx="8448620" cy="2933323"/>
        </p:xfrm>
        <a:graphic>
          <a:graphicData uri="http://schemas.openxmlformats.org/drawingml/2006/table">
            <a:tbl>
              <a:tblPr firstRow="1" bandRow="1">
                <a:tableStyleId>{5940675A-B579-460E-94D1-54222C63F5DA}</a:tableStyleId>
              </a:tblPr>
              <a:tblGrid>
                <a:gridCol w="447909"/>
                <a:gridCol w="541116"/>
                <a:gridCol w="7459595"/>
              </a:tblGrid>
              <a:tr h="1955549">
                <a:tc rowSpan="2">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rPr>
                        <a:t>意义</a:t>
                      </a:r>
                      <a:endPar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50000"/>
                        </a:lnSpc>
                        <a:buNone/>
                      </a:pPr>
                      <a:endParaRPr lang="zh-CN" altLang="en-US" sz="2100" b="0"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a:noFill/>
                    </a:lnL>
                    <a:lnR w="6350">
                      <a:solidFill>
                        <a:srgbClr val="7D5CB8"/>
                      </a:solidFill>
                      <a:prstDash val="dash"/>
                    </a:lnR>
                    <a:lnT w="19050">
                      <a:solidFill>
                        <a:srgbClr val="7D5CB8"/>
                      </a:solidFill>
                      <a:prstDash val="solid"/>
                    </a:lnT>
                    <a:lnB w="19050">
                      <a:solidFill>
                        <a:srgbClr val="7D5CB8"/>
                      </a:solidFill>
                      <a:prstDash val="solid"/>
                    </a:lnB>
                    <a:lnTlToBr>
                      <a:noFill/>
                    </a:lnTlToBr>
                    <a:lnBlToTr>
                      <a:noFill/>
                    </a:lnBlToTr>
                    <a:solidFill>
                      <a:srgbClr val="FFFFFF">
                        <a:alpha val="32000"/>
                      </a:srgbClr>
                    </a:solid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c>
                  <a:txBody>
                    <a:bodyPr/>
                    <a:lstStyle/>
                    <a:p>
                      <a:pPr algn="l" eaLnBrk="1" fontAlgn="auto" latinLnBrk="0" hangingPunct="1">
                        <a:lnSpc>
                          <a:spcPct val="150000"/>
                        </a:lnSpc>
                        <a:spcBef>
                          <a:spcPts val="0"/>
                        </a:spcBef>
                      </a:pPr>
                      <a:endParaRPr kumimoji="0" lang="zh-CN" altLang="en-US" sz="2100" b="0"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a:txBody>
                  <a:tcPr marL="68580" marR="68580" marT="0" marB="0" anchor="ctr">
                    <a:lnL w="6350">
                      <a:solidFill>
                        <a:srgbClr val="7D5CB8"/>
                      </a:solidFill>
                      <a:prstDash val="dash"/>
                    </a:lnL>
                    <a:lnR>
                      <a:noFill/>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r>
              <a:tr h="977774">
                <a:tc vMerge="1">
                  <a:tcPr marL="68580" marR="68580" marT="0" marB="0" anchor="ctr">
                    <a:lnL>
                      <a:noFill/>
                    </a:lnL>
                    <a:lnR w="6350">
                      <a:solidFill>
                        <a:srgbClr val="7D5CB8"/>
                      </a:solidFill>
                      <a:prstDash val="dash"/>
                    </a:lnR>
                    <a:lnT w="12700" cap="flat" cmpd="sng">
                      <a:solidFill>
                        <a:srgbClr val="080000"/>
                      </a:solidFill>
                      <a:prstDash val="solid"/>
                      <a:headEnd type="none" w="med" len="med"/>
                      <a:tailEnd type="none" w="med" len="med"/>
                    </a:lnT>
                    <a:lnB w="19050">
                      <a:solidFill>
                        <a:srgbClr val="7D5CB8"/>
                      </a:solidFill>
                      <a:prstDash val="solid"/>
                    </a:lnB>
                    <a:lnTlToBr>
                      <a:noFill/>
                    </a:lnTlToBr>
                    <a:lnBlToTr>
                      <a:noFill/>
                    </a:lnBlToTr>
                    <a:no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c>
                  <a:txBody>
                    <a:bodyPr/>
                    <a:lstStyle/>
                    <a:p>
                      <a:pPr indent="0" algn="l" eaLnBrk="1" fontAlgn="auto" latinLnBrk="0" hangingPunct="1">
                        <a:lnSpc>
                          <a:spcPct val="150000"/>
                        </a:lnSpc>
                        <a:buNone/>
                      </a:pPr>
                      <a:endParaRPr lang="zh-CN" altLang="en-US" sz="2100" b="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7D5CB8"/>
                      </a:solidFill>
                      <a:prstDash val="dash"/>
                    </a:lnL>
                    <a:lnR>
                      <a:noFill/>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r>
            </a:tbl>
          </a:graphicData>
        </a:graphic>
      </p:graphicFrame>
      <p:sp>
        <p:nvSpPr>
          <p:cNvPr id="10" name="文本框 9"/>
          <p:cNvSpPr txBox="1"/>
          <p:nvPr/>
        </p:nvSpPr>
        <p:spPr>
          <a:xfrm>
            <a:off x="5940152" y="476672"/>
            <a:ext cx="2954655" cy="559769"/>
          </a:xfrm>
          <a:prstGeom prst="rect">
            <a:avLst/>
          </a:prstGeom>
          <a:noFill/>
        </p:spPr>
        <p:txBody>
          <a:bodyPr wrap="none" rtlCol="0">
            <a:spAutoFit/>
          </a:bodyPr>
          <a:lstStyle/>
          <a:p>
            <a:pPr indent="0" algn="l" fontAlgn="auto">
              <a:lnSpc>
                <a:spcPct val="150000"/>
              </a:lnSpc>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是中国现代史的开端</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sp>
        <p:nvSpPr>
          <p:cNvPr id="11" name="文本框 10"/>
          <p:cNvSpPr txBox="1"/>
          <p:nvPr/>
        </p:nvSpPr>
        <p:spPr>
          <a:xfrm>
            <a:off x="6084168" y="1268760"/>
            <a:ext cx="3059832" cy="830997"/>
          </a:xfrm>
          <a:prstGeom prst="rect">
            <a:avLst/>
          </a:prstGeom>
          <a:noFill/>
        </p:spPr>
        <p:txBody>
          <a:bodyPr wrap="square" rtlCol="0">
            <a:spAutoFit/>
          </a:bodyPr>
          <a:lstStyle/>
          <a:p>
            <a:pPr algn="l"/>
            <a:r>
              <a:rPr lang="zh-CN" altLang="en-US" sz="2400" spc="-1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标志着新民主主义革命取得基本胜利</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cxnSp>
        <p:nvCxnSpPr>
          <p:cNvPr id="19" name="肘形连接符 18"/>
          <p:cNvCxnSpPr/>
          <p:nvPr/>
        </p:nvCxnSpPr>
        <p:spPr>
          <a:xfrm flipV="1">
            <a:off x="4499992" y="908720"/>
            <a:ext cx="1440160" cy="792088"/>
          </a:xfrm>
          <a:prstGeom prst="bentConnector3">
            <a:avLst>
              <a:gd name="adj1" fmla="val 5000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cxnSp>
        <p:nvCxnSpPr>
          <p:cNvPr id="15" name="肘形连接符 14"/>
          <p:cNvCxnSpPr/>
          <p:nvPr/>
        </p:nvCxnSpPr>
        <p:spPr>
          <a:xfrm flipV="1">
            <a:off x="5580112" y="1772816"/>
            <a:ext cx="537845" cy="224922"/>
          </a:xfrm>
          <a:prstGeom prst="bentConnector3">
            <a:avLst>
              <a:gd name="adj1" fmla="val 50059"/>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7" name="文本框 6"/>
          <p:cNvSpPr txBox="1"/>
          <p:nvPr/>
        </p:nvSpPr>
        <p:spPr>
          <a:xfrm>
            <a:off x="1187624" y="1268760"/>
            <a:ext cx="7571303" cy="1667764"/>
          </a:xfrm>
          <a:prstGeom prst="rect">
            <a:avLst/>
          </a:prstGeom>
          <a:noFill/>
        </p:spPr>
        <p:txBody>
          <a:bodyPr wrap="none" rtlCol="0">
            <a:spAutoFit/>
          </a:bodyPr>
          <a:lstStyle/>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开辟了中国历史新纪元</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推翻了帝国主义、封建主义和官僚资本主义的统治。</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中国真正成为独立自主的国家，中国人民从此站起来了</a:t>
            </a:r>
            <a:endParaRPr kumimoji="0" lang="zh-CN" altLang="en-US" sz="2400" b="1"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1331640" y="3284984"/>
            <a:ext cx="6288901" cy="523220"/>
          </a:xfrm>
          <a:prstGeom prst="rect">
            <a:avLst/>
          </a:prstGeom>
          <a:noFill/>
        </p:spPr>
        <p:txBody>
          <a:bodyPr wrap="none" rtlCol="0">
            <a:spAutoFit/>
          </a:bodyPr>
          <a:lstStyle/>
          <a:p>
            <a:pPr algn="l"/>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壮大了世界和平民主和社会主义的力量</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p:txBody>
      </p:sp>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031" name="Picture 7" descr="C:\Users\Administrator\Desktop\u=1028876151,4046919603&amp;fm=26&amp;gp=0.jpg"/>
          <p:cNvPicPr>
            <a:picLocks noChangeAspect="1" noChangeArrowheads="1"/>
          </p:cNvPicPr>
          <p:nvPr/>
        </p:nvPicPr>
        <p:blipFill>
          <a:blip r:embed="rId3" cstate="print"/>
          <a:srcRect/>
          <a:stretch>
            <a:fillRect/>
          </a:stretch>
        </p:blipFill>
        <p:spPr bwMode="auto">
          <a:xfrm>
            <a:off x="323528" y="4049688"/>
            <a:ext cx="8496944" cy="2619672"/>
          </a:xfrm>
          <a:prstGeom prst="rect">
            <a:avLst/>
          </a:prstGeom>
          <a:noFill/>
        </p:spPr>
      </p:pic>
      <p:sp>
        <p:nvSpPr>
          <p:cNvPr id="21" name="文本框 6"/>
          <p:cNvSpPr txBox="1"/>
          <p:nvPr/>
        </p:nvSpPr>
        <p:spPr>
          <a:xfrm>
            <a:off x="5471592" y="0"/>
            <a:ext cx="3672408" cy="461665"/>
          </a:xfrm>
          <a:prstGeom prst="rect">
            <a:avLst/>
          </a:prstGeom>
          <a:solidFill>
            <a:srgbClr val="FFFF00"/>
          </a:solidFill>
          <a:ln>
            <a:solidFill>
              <a:srgbClr val="FFFF00"/>
            </a:solidFill>
          </a:ln>
        </p:spPr>
        <p:txBody>
          <a:bodyPr wrap="square" rtlCol="0">
            <a:spAutoFit/>
          </a:bodyPr>
          <a:lstStyle/>
          <a:p>
            <a:pPr algn="l" defTabSz="914400">
              <a:defRPr/>
            </a:pPr>
            <a:r>
              <a:rPr lang="zh-CN" altLang="en-US"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考点：新中国成立的意义</a:t>
            </a:r>
            <a:endParaRPr lang="zh-CN"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2" name="动作按钮: 前进或下一项 21">
            <a:hlinkClick r:id="" action="ppaction://hlinkshowjump?jump=nextslide" highlightClick="1"/>
          </p:cNvPr>
          <p:cNvSpPr/>
          <p:nvPr/>
        </p:nvSpPr>
        <p:spPr>
          <a:xfrm>
            <a:off x="8532440" y="1052736"/>
            <a:ext cx="36004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动作按钮: 前进或下一项 22">
            <a:hlinkClick r:id="rId4" action="ppaction://hlinksldjump" highlightClick="1"/>
          </p:cNvPr>
          <p:cNvSpPr/>
          <p:nvPr/>
        </p:nvSpPr>
        <p:spPr>
          <a:xfrm>
            <a:off x="8532440" y="1988840"/>
            <a:ext cx="288032"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Users\Administrator\Desktop\图片1.png"/>
          <p:cNvPicPr>
            <a:picLocks noChangeAspect="1" noChangeArrowheads="1"/>
          </p:cNvPicPr>
          <p:nvPr/>
        </p:nvPicPr>
        <p:blipFill>
          <a:blip r:embed="rId1" cstate="print"/>
          <a:srcRect/>
          <a:stretch>
            <a:fillRect/>
          </a:stretch>
        </p:blipFill>
        <p:spPr bwMode="auto">
          <a:xfrm>
            <a:off x="0" y="0"/>
            <a:ext cx="9144001" cy="6858000"/>
          </a:xfrm>
          <a:prstGeom prst="rect">
            <a:avLst/>
          </a:prstGeom>
          <a:noFill/>
        </p:spPr>
      </p:pic>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grpSp>
        <p:nvGrpSpPr>
          <p:cNvPr id="2" name="组合 4"/>
          <p:cNvGrpSpPr/>
          <p:nvPr/>
        </p:nvGrpSpPr>
        <p:grpSpPr>
          <a:xfrm>
            <a:off x="0" y="260648"/>
            <a:ext cx="3859235" cy="497754"/>
            <a:chOff x="-238" y="60"/>
            <a:chExt cx="5399" cy="772"/>
          </a:xfrm>
        </p:grpSpPr>
        <p:grpSp>
          <p:nvGrpSpPr>
            <p:cNvPr id="3" name="组合 2"/>
            <p:cNvGrpSpPr/>
            <p:nvPr/>
          </p:nvGrpSpPr>
          <p:grpSpPr>
            <a:xfrm>
              <a:off x="-238" y="60"/>
              <a:ext cx="5399" cy="772"/>
              <a:chOff x="-238" y="60"/>
              <a:chExt cx="5399" cy="772"/>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平行四边形 19"/>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7"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2" name="矩形 11"/>
          <p:cNvSpPr/>
          <p:nvPr/>
        </p:nvSpPr>
        <p:spPr>
          <a:xfrm>
            <a:off x="251520" y="1124744"/>
            <a:ext cx="4464496" cy="3139321"/>
          </a:xfrm>
          <a:prstGeom prst="rect">
            <a:avLst/>
          </a:prstGeom>
        </p:spPr>
        <p:txBody>
          <a:bodyPr wrap="square">
            <a:spAutoFit/>
          </a:bodyPr>
          <a:lstStyle/>
          <a:p>
            <a:r>
              <a:rPr lang="en-US" altLang="zh-CN" b="1" dirty="0" smtClean="0"/>
              <a:t>1949 </a:t>
            </a:r>
            <a:r>
              <a:rPr lang="zh-CN" altLang="en-US" b="1" dirty="0" smtClean="0"/>
              <a:t>年 中苏建交 </a:t>
            </a:r>
            <a:endParaRPr lang="en-US" altLang="zh-CN" b="1" dirty="0" smtClean="0"/>
          </a:p>
          <a:p>
            <a:r>
              <a:rPr lang="en-US" altLang="zh-CN" b="1" dirty="0" smtClean="0"/>
              <a:t>1950</a:t>
            </a:r>
            <a:r>
              <a:rPr lang="zh-CN" altLang="en-US" b="1" dirty="0" smtClean="0"/>
              <a:t>年 签订</a:t>
            </a:r>
            <a:r>
              <a:rPr lang="en-US" altLang="zh-CN" b="1" dirty="0" smtClean="0"/>
              <a:t>《</a:t>
            </a:r>
            <a:r>
              <a:rPr lang="zh-CN" altLang="en-US" b="1" dirty="0" smtClean="0"/>
              <a:t>中苏友好同盟互助条约</a:t>
            </a:r>
            <a:r>
              <a:rPr lang="en-US" altLang="zh-CN" b="1" dirty="0" smtClean="0"/>
              <a:t>》 1953—1957 </a:t>
            </a:r>
            <a:r>
              <a:rPr lang="zh-CN" altLang="en-US" b="1" dirty="0" smtClean="0"/>
              <a:t>年 苏联援助中国发展国民经济 </a:t>
            </a:r>
            <a:r>
              <a:rPr lang="en-US" altLang="zh-CN" b="1" dirty="0" smtClean="0"/>
              <a:t>1960</a:t>
            </a:r>
            <a:r>
              <a:rPr lang="zh-CN" altLang="en-US" b="1" dirty="0" smtClean="0"/>
              <a:t>年 苏联撤走专家</a:t>
            </a:r>
            <a:r>
              <a:rPr lang="en-US" altLang="zh-CN" b="1" dirty="0" smtClean="0"/>
              <a:t>,</a:t>
            </a:r>
            <a:r>
              <a:rPr lang="zh-CN" altLang="en-US" b="1" dirty="0" smtClean="0"/>
              <a:t>停止供应中国建设急需的重要设备 </a:t>
            </a:r>
            <a:endParaRPr lang="en-US" altLang="zh-CN" b="1" dirty="0" smtClean="0"/>
          </a:p>
          <a:p>
            <a:r>
              <a:rPr lang="en-US" altLang="zh-CN" b="1" dirty="0" smtClean="0"/>
              <a:t>1969</a:t>
            </a:r>
            <a:r>
              <a:rPr lang="zh-CN" altLang="en-US" b="1" dirty="0" smtClean="0"/>
              <a:t>年 中苏两国军队发生了正面冲突 </a:t>
            </a:r>
            <a:endParaRPr lang="en-US" altLang="zh-CN" b="1" dirty="0" smtClean="0"/>
          </a:p>
          <a:p>
            <a:endParaRPr lang="en-US" altLang="zh-CN" b="1" dirty="0" smtClean="0"/>
          </a:p>
          <a:p>
            <a:endParaRPr lang="en-US" altLang="zh-CN" b="1" dirty="0" smtClean="0"/>
          </a:p>
          <a:p>
            <a:r>
              <a:rPr lang="en-US" altLang="zh-CN" b="1" dirty="0" smtClean="0"/>
              <a:t>1989</a:t>
            </a:r>
            <a:r>
              <a:rPr lang="zh-CN" altLang="en-US" b="1" dirty="0" smtClean="0"/>
              <a:t>年戈尔巴乔夫正式访问中国，中苏关系正常化 </a:t>
            </a:r>
            <a:endParaRPr lang="en-US" altLang="zh-CN" b="1" dirty="0" smtClean="0"/>
          </a:p>
          <a:p>
            <a:r>
              <a:rPr lang="en-US" altLang="zh-CN" b="1" dirty="0" smtClean="0"/>
              <a:t>1990</a:t>
            </a:r>
            <a:r>
              <a:rPr lang="zh-CN" altLang="en-US" b="1" dirty="0" smtClean="0"/>
              <a:t>年 中国政府首脑访苏</a:t>
            </a:r>
            <a:endParaRPr lang="zh-CN" altLang="en-US" b="1" dirty="0"/>
          </a:p>
        </p:txBody>
      </p:sp>
      <p:sp>
        <p:nvSpPr>
          <p:cNvPr id="13" name="矩形 12"/>
          <p:cNvSpPr/>
          <p:nvPr/>
        </p:nvSpPr>
        <p:spPr>
          <a:xfrm>
            <a:off x="4644008" y="188640"/>
            <a:ext cx="4032448" cy="4247317"/>
          </a:xfrm>
          <a:prstGeom prst="rect">
            <a:avLst/>
          </a:prstGeom>
        </p:spPr>
        <p:txBody>
          <a:bodyPr wrap="square">
            <a:spAutoFit/>
          </a:bodyPr>
          <a:lstStyle/>
          <a:p>
            <a:r>
              <a:rPr lang="zh-CN" altLang="en-US" b="1" dirty="0" smtClean="0"/>
              <a:t> </a:t>
            </a:r>
            <a:r>
              <a:rPr lang="en-US" altLang="zh-CN" b="1" dirty="0" smtClean="0"/>
              <a:t>1946</a:t>
            </a:r>
            <a:r>
              <a:rPr lang="zh-CN" altLang="en-US" b="1" dirty="0" smtClean="0"/>
              <a:t>年丘吉尔“铁幕演说”</a:t>
            </a:r>
            <a:endParaRPr lang="en-US" altLang="zh-CN" b="1" dirty="0" smtClean="0"/>
          </a:p>
          <a:p>
            <a:r>
              <a:rPr lang="en-US" altLang="zh-CN" b="1" dirty="0" smtClean="0"/>
              <a:t>1947 </a:t>
            </a:r>
            <a:r>
              <a:rPr lang="zh-CN" altLang="en-US" b="1" dirty="0" smtClean="0"/>
              <a:t>年 杜鲁门主义兴起</a:t>
            </a:r>
            <a:endParaRPr lang="en-US" altLang="zh-CN" b="1" dirty="0" smtClean="0"/>
          </a:p>
          <a:p>
            <a:r>
              <a:rPr lang="en-US" altLang="zh-CN" b="1" dirty="0" smtClean="0"/>
              <a:t>               </a:t>
            </a:r>
            <a:r>
              <a:rPr lang="zh-CN" altLang="en-US" b="1" dirty="0" smtClean="0"/>
              <a:t>美国实施马歇尔计划</a:t>
            </a:r>
            <a:endParaRPr lang="en-US" altLang="zh-CN" b="1" dirty="0" smtClean="0"/>
          </a:p>
          <a:p>
            <a:r>
              <a:rPr lang="en-US" altLang="zh-CN" b="1" dirty="0" smtClean="0"/>
              <a:t>1949 </a:t>
            </a:r>
            <a:r>
              <a:rPr lang="zh-CN" altLang="en-US" b="1" dirty="0" smtClean="0"/>
              <a:t>年 北大西洋公约组织成立</a:t>
            </a:r>
            <a:endParaRPr lang="en-US" altLang="zh-CN" b="1" dirty="0" smtClean="0"/>
          </a:p>
          <a:p>
            <a:r>
              <a:rPr lang="en-US" altLang="zh-CN" b="1" dirty="0" smtClean="0"/>
              <a:t>1950</a:t>
            </a:r>
            <a:r>
              <a:rPr lang="zh-CN" altLang="en-US" b="1" dirty="0" smtClean="0"/>
              <a:t>年 朝鲜战争爆发</a:t>
            </a:r>
            <a:endParaRPr lang="en-US" altLang="zh-CN" b="1" dirty="0" smtClean="0"/>
          </a:p>
          <a:p>
            <a:r>
              <a:rPr lang="zh-CN" altLang="en-US" b="1" dirty="0" smtClean="0"/>
              <a:t> </a:t>
            </a:r>
            <a:r>
              <a:rPr lang="en-US" altLang="zh-CN" b="1" dirty="0" smtClean="0"/>
              <a:t>1955</a:t>
            </a:r>
            <a:r>
              <a:rPr lang="zh-CN" altLang="en-US" b="1" dirty="0" smtClean="0"/>
              <a:t>年 华沙条约组织成立</a:t>
            </a:r>
            <a:endParaRPr lang="en-US" altLang="zh-CN" b="1" dirty="0" smtClean="0"/>
          </a:p>
          <a:p>
            <a:r>
              <a:rPr lang="zh-CN" altLang="en-US" b="1" dirty="0" smtClean="0"/>
              <a:t> </a:t>
            </a:r>
            <a:endParaRPr lang="en-US" altLang="zh-CN" b="1" dirty="0" smtClean="0"/>
          </a:p>
          <a:p>
            <a:r>
              <a:rPr lang="en-US" altLang="zh-CN" b="1" dirty="0" smtClean="0"/>
              <a:t>1962 </a:t>
            </a:r>
            <a:r>
              <a:rPr lang="zh-CN" altLang="en-US" b="1" dirty="0" smtClean="0"/>
              <a:t>年 古巴导弹危机</a:t>
            </a:r>
            <a:endParaRPr lang="en-US" altLang="zh-CN" b="1" dirty="0" smtClean="0"/>
          </a:p>
          <a:p>
            <a:endParaRPr lang="en-US" altLang="zh-CN" b="1" dirty="0" smtClean="0"/>
          </a:p>
          <a:p>
            <a:r>
              <a:rPr lang="en-US" altLang="zh-CN" b="1" dirty="0" smtClean="0"/>
              <a:t>1972 </a:t>
            </a:r>
            <a:r>
              <a:rPr lang="zh-CN" altLang="en-US" b="1" dirty="0" smtClean="0"/>
              <a:t>年 尼克松访问莫斯科</a:t>
            </a:r>
            <a:endParaRPr lang="en-US" altLang="zh-CN" b="1" dirty="0" smtClean="0"/>
          </a:p>
          <a:p>
            <a:r>
              <a:rPr lang="en-US" altLang="zh-CN" b="1" dirty="0" smtClean="0"/>
              <a:t>1979</a:t>
            </a:r>
            <a:r>
              <a:rPr lang="zh-CN" altLang="en-US" b="1" dirty="0" smtClean="0"/>
              <a:t>年苏联入侵阿富汗，美苏关系恶化</a:t>
            </a:r>
            <a:endParaRPr lang="en-US" altLang="zh-CN" b="1" dirty="0" smtClean="0"/>
          </a:p>
          <a:p>
            <a:endParaRPr lang="en-US" altLang="zh-CN" b="1" dirty="0" smtClean="0"/>
          </a:p>
          <a:p>
            <a:endParaRPr lang="en-US" altLang="zh-CN" b="1" dirty="0" smtClean="0"/>
          </a:p>
          <a:p>
            <a:r>
              <a:rPr lang="en-US" altLang="zh-CN" b="1" dirty="0" smtClean="0"/>
              <a:t>1991 </a:t>
            </a:r>
            <a:r>
              <a:rPr lang="zh-CN" altLang="en-US" b="1" dirty="0" smtClean="0"/>
              <a:t>年 华约解散</a:t>
            </a:r>
            <a:r>
              <a:rPr lang="en-US" altLang="zh-CN" b="1" dirty="0" smtClean="0"/>
              <a:t>,</a:t>
            </a:r>
            <a:r>
              <a:rPr lang="zh-CN" altLang="en-US" b="1" dirty="0" smtClean="0"/>
              <a:t>苏联解体</a:t>
            </a:r>
            <a:endParaRPr lang="zh-CN" altLang="en-US" b="1" dirty="0"/>
          </a:p>
        </p:txBody>
      </p:sp>
      <p:sp>
        <p:nvSpPr>
          <p:cNvPr id="14" name="TextBox 13"/>
          <p:cNvSpPr txBox="1"/>
          <p:nvPr/>
        </p:nvSpPr>
        <p:spPr>
          <a:xfrm>
            <a:off x="7884368" y="188640"/>
            <a:ext cx="1008112" cy="923330"/>
          </a:xfrm>
          <a:prstGeom prst="rect">
            <a:avLst/>
          </a:prstGeom>
          <a:noFill/>
        </p:spPr>
        <p:txBody>
          <a:bodyPr wrap="square" rtlCol="0">
            <a:spAutoFit/>
          </a:bodyPr>
          <a:lstStyle/>
          <a:p>
            <a:r>
              <a:rPr lang="zh-CN" altLang="en-US" b="1" dirty="0" smtClean="0">
                <a:solidFill>
                  <a:srgbClr val="FF0000"/>
                </a:solidFill>
              </a:rPr>
              <a:t>冷战开始的标志</a:t>
            </a:r>
            <a:endParaRPr lang="zh-CN" altLang="en-US" b="1" dirty="0">
              <a:solidFill>
                <a:srgbClr val="FF0000"/>
              </a:solidFill>
            </a:endParaRPr>
          </a:p>
        </p:txBody>
      </p:sp>
      <p:sp>
        <p:nvSpPr>
          <p:cNvPr id="15" name="矩形标注 14"/>
          <p:cNvSpPr/>
          <p:nvPr/>
        </p:nvSpPr>
        <p:spPr>
          <a:xfrm>
            <a:off x="7884368" y="188640"/>
            <a:ext cx="936104" cy="936104"/>
          </a:xfrm>
          <a:prstGeom prst="wedgeRectCallout">
            <a:avLst>
              <a:gd name="adj1" fmla="val -116939"/>
              <a:gd name="adj2" fmla="val -27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标注 15"/>
          <p:cNvSpPr/>
          <p:nvPr/>
        </p:nvSpPr>
        <p:spPr>
          <a:xfrm>
            <a:off x="7956376" y="1700808"/>
            <a:ext cx="1008112" cy="1008112"/>
          </a:xfrm>
          <a:prstGeom prst="wedgeRectCallout">
            <a:avLst>
              <a:gd name="adj1" fmla="val -101190"/>
              <a:gd name="adj2" fmla="val -407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956376" y="1772816"/>
            <a:ext cx="1008112" cy="923330"/>
          </a:xfrm>
          <a:prstGeom prst="rect">
            <a:avLst/>
          </a:prstGeom>
          <a:noFill/>
        </p:spPr>
        <p:txBody>
          <a:bodyPr wrap="square" rtlCol="0">
            <a:spAutoFit/>
          </a:bodyPr>
          <a:lstStyle/>
          <a:p>
            <a:r>
              <a:rPr lang="zh-CN" altLang="en-US" b="1" dirty="0" smtClean="0">
                <a:solidFill>
                  <a:srgbClr val="FF0000"/>
                </a:solidFill>
              </a:rPr>
              <a:t>两级对峙局面的形成</a:t>
            </a:r>
            <a:endParaRPr lang="zh-CN" altLang="en-US" b="1" dirty="0">
              <a:solidFill>
                <a:srgbClr val="FF0000"/>
              </a:solidFill>
            </a:endParaRPr>
          </a:p>
        </p:txBody>
      </p:sp>
      <p:sp>
        <p:nvSpPr>
          <p:cNvPr id="21" name="矩形 20"/>
          <p:cNvSpPr/>
          <p:nvPr/>
        </p:nvSpPr>
        <p:spPr>
          <a:xfrm>
            <a:off x="323528" y="4509120"/>
            <a:ext cx="8568952" cy="1754326"/>
          </a:xfrm>
          <a:prstGeom prst="rect">
            <a:avLst/>
          </a:prstGeom>
          <a:ln>
            <a:solidFill>
              <a:schemeClr val="tx1"/>
            </a:solidFill>
          </a:ln>
        </p:spPr>
        <p:txBody>
          <a:bodyPr wrap="square">
            <a:spAutoFit/>
          </a:bodyPr>
          <a:lstStyle/>
          <a:p>
            <a:r>
              <a:rPr lang="zh-CN" altLang="en-US" b="1" dirty="0" smtClean="0">
                <a:solidFill>
                  <a:srgbClr val="FF0000"/>
                </a:solidFill>
              </a:rPr>
              <a:t>中苏关系发展呈现阶段性特征，并深受美苏关系的影响，</a:t>
            </a:r>
            <a:endParaRPr lang="en-US" altLang="zh-CN" b="1" dirty="0" smtClean="0"/>
          </a:p>
          <a:p>
            <a:r>
              <a:rPr lang="zh-CN" altLang="en-US" b="1" dirty="0" smtClean="0"/>
              <a:t>二战后美苏盟友关系破裂，特别是美苏争霸开始后，苏联处于劣势，中苏关系友好；</a:t>
            </a:r>
            <a:endParaRPr lang="en-US" altLang="zh-CN" b="1" dirty="0" smtClean="0"/>
          </a:p>
          <a:p>
            <a:endParaRPr lang="en-US" altLang="zh-CN" b="1" dirty="0" smtClean="0">
              <a:solidFill>
                <a:srgbClr val="FF0000"/>
              </a:solidFill>
            </a:endParaRPr>
          </a:p>
          <a:p>
            <a:r>
              <a:rPr lang="zh-CN" altLang="en-US" b="1" dirty="0" smtClean="0">
                <a:solidFill>
                  <a:srgbClr val="FF0000"/>
                </a:solidFill>
              </a:rPr>
              <a:t>六十年代，美苏争霸美弱苏强时，中苏关系破裂；</a:t>
            </a:r>
            <a:endParaRPr lang="en-US" altLang="zh-CN" b="1" dirty="0" smtClean="0">
              <a:solidFill>
                <a:srgbClr val="FF0000"/>
              </a:solidFill>
            </a:endParaRPr>
          </a:p>
          <a:p>
            <a:endParaRPr lang="en-US" altLang="zh-CN" b="1" dirty="0" smtClean="0">
              <a:solidFill>
                <a:srgbClr val="FF0000"/>
              </a:solidFill>
            </a:endParaRPr>
          </a:p>
          <a:p>
            <a:r>
              <a:rPr lang="zh-CN" altLang="en-US" b="1" dirty="0" smtClean="0"/>
              <a:t>八十年代末，美苏争霸美强苏弱时，中苏关系正常化。</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0" y="188640"/>
            <a:ext cx="4616977" cy="655245"/>
            <a:chOff x="-238" y="60"/>
            <a:chExt cx="9510" cy="772"/>
          </a:xfrm>
        </p:grpSpPr>
        <p:grpSp>
          <p:nvGrpSpPr>
            <p:cNvPr id="5" name="组合 3"/>
            <p:cNvGrpSpPr/>
            <p:nvPr/>
          </p:nvGrpSpPr>
          <p:grpSpPr>
            <a:xfrm>
              <a:off x="-238" y="60"/>
              <a:ext cx="8676" cy="772"/>
              <a:chOff x="-238" y="60"/>
              <a:chExt cx="8676" cy="772"/>
            </a:xfrm>
          </p:grpSpPr>
          <p:pic>
            <p:nvPicPr>
              <p:cNvPr id="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215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1912" y="131"/>
                <a:ext cx="6526"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7" name="文本框 6"/>
            <p:cNvSpPr txBox="1"/>
            <p:nvPr/>
          </p:nvSpPr>
          <p:spPr>
            <a:xfrm>
              <a:off x="2208" y="107"/>
              <a:ext cx="7064" cy="544"/>
            </a:xfrm>
            <a:prstGeom prst="rect">
              <a:avLst/>
            </a:prstGeom>
            <a:noFill/>
          </p:spPr>
          <p:txBody>
            <a:bodyPr wrap="square" rtlCol="0">
              <a:spAutoFit/>
            </a:bodyPr>
            <a:lstStyle/>
            <a:p>
              <a:pPr algn="l" defTabSz="914400">
                <a:defRPr/>
              </a:pP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二，</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国的巩固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pSp>
        <p:nvGrpSpPr>
          <p:cNvPr id="21" name="组合 20"/>
          <p:cNvGrpSpPr/>
          <p:nvPr/>
        </p:nvGrpSpPr>
        <p:grpSpPr>
          <a:xfrm>
            <a:off x="2123728" y="1556792"/>
            <a:ext cx="720080" cy="3672408"/>
            <a:chOff x="4450" y="4782"/>
            <a:chExt cx="3515" cy="2042"/>
          </a:xfrm>
        </p:grpSpPr>
        <p:grpSp>
          <p:nvGrpSpPr>
            <p:cNvPr id="22" name="组合 128"/>
            <p:cNvGrpSpPr/>
            <p:nvPr/>
          </p:nvGrpSpPr>
          <p:grpSpPr>
            <a:xfrm>
              <a:off x="4450" y="4782"/>
              <a:ext cx="3402" cy="2011"/>
              <a:chOff x="4113" y="2331"/>
              <a:chExt cx="1560" cy="4928"/>
            </a:xfrm>
          </p:grpSpPr>
          <p:grpSp>
            <p:nvGrpSpPr>
              <p:cNvPr id="24" name="组合 92"/>
              <p:cNvGrpSpPr/>
              <p:nvPr/>
            </p:nvGrpSpPr>
            <p:grpSpPr>
              <a:xfrm>
                <a:off x="4113" y="2331"/>
                <a:ext cx="1560" cy="4928"/>
                <a:chOff x="4240" y="3259"/>
                <a:chExt cx="1560" cy="4008"/>
              </a:xfrm>
            </p:grpSpPr>
            <p:grpSp>
              <p:nvGrpSpPr>
                <p:cNvPr id="26" name="组合 93"/>
                <p:cNvGrpSpPr/>
                <p:nvPr/>
              </p:nvGrpSpPr>
              <p:grpSpPr>
                <a:xfrm rot="5400000" flipH="1">
                  <a:off x="3172" y="4639"/>
                  <a:ext cx="4008" cy="1248"/>
                  <a:chOff x="5047" y="-248"/>
                  <a:chExt cx="3978" cy="3603"/>
                </a:xfrm>
              </p:grpSpPr>
              <p:cxnSp>
                <p:nvCxnSpPr>
                  <p:cNvPr id="28" name="直接连接符 27"/>
                  <p:cNvCxnSpPr/>
                  <p:nvPr/>
                </p:nvCxnSpPr>
                <p:spPr>
                  <a:xfrm>
                    <a:off x="5047" y="3352"/>
                    <a:ext cx="3978"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cxnSp>
                <p:nvCxnSpPr>
                  <p:cNvPr id="29" name="直接连接符 28"/>
                  <p:cNvCxnSpPr/>
                  <p:nvPr/>
                </p:nvCxnSpPr>
                <p:spPr>
                  <a:xfrm rot="5400000" flipV="1">
                    <a:off x="7223" y="1550"/>
                    <a:ext cx="3603"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27" name="直接连接符 26"/>
                <p:cNvCxnSpPr/>
                <p:nvPr/>
              </p:nvCxnSpPr>
              <p:spPr>
                <a:xfrm>
                  <a:off x="4240" y="5264"/>
                  <a:ext cx="294"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25" name="直接连接符 24"/>
              <p:cNvCxnSpPr/>
              <p:nvPr/>
            </p:nvCxnSpPr>
            <p:spPr>
              <a:xfrm flipH="1">
                <a:off x="4445" y="4784"/>
                <a:ext cx="1119" cy="11"/>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23" name="直接连接符 22"/>
            <p:cNvCxnSpPr/>
            <p:nvPr/>
          </p:nvCxnSpPr>
          <p:spPr>
            <a:xfrm flipH="1" flipV="1">
              <a:off x="5153" y="6824"/>
              <a:ext cx="2812"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sp>
        <p:nvSpPr>
          <p:cNvPr id="34" name="矩形 33"/>
          <p:cNvSpPr/>
          <p:nvPr/>
        </p:nvSpPr>
        <p:spPr>
          <a:xfrm>
            <a:off x="323528" y="2852936"/>
            <a:ext cx="1656184" cy="832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charset="-122"/>
                <a:ea typeface="微软雅黑" panose="020B0503020204020204" charset="-122"/>
              </a:rPr>
              <a:t>巩固政权</a:t>
            </a:r>
            <a:endParaRPr lang="zh-CN" altLang="en-US" sz="2800" dirty="0">
              <a:solidFill>
                <a:schemeClr val="tx1"/>
              </a:solidFill>
              <a:latin typeface="微软雅黑" panose="020B0503020204020204" charset="-122"/>
              <a:ea typeface="微软雅黑" panose="020B0503020204020204" charset="-122"/>
            </a:endParaRPr>
          </a:p>
        </p:txBody>
      </p:sp>
      <p:sp>
        <p:nvSpPr>
          <p:cNvPr id="39" name="矩形 38"/>
          <p:cNvSpPr/>
          <p:nvPr/>
        </p:nvSpPr>
        <p:spPr>
          <a:xfrm>
            <a:off x="2843808" y="1340768"/>
            <a:ext cx="172819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charset="-122"/>
                <a:ea typeface="微软雅黑" panose="020B0503020204020204" charset="-122"/>
                <a:sym typeface="+mn-ea"/>
              </a:rPr>
              <a:t>土地改革</a:t>
            </a:r>
            <a:endParaRPr lang="zh-CN" altLang="en-US" sz="2400" dirty="0">
              <a:solidFill>
                <a:schemeClr val="tx1"/>
              </a:solidFill>
              <a:latin typeface="微软雅黑" panose="020B0503020204020204" charset="-122"/>
              <a:ea typeface="微软雅黑" panose="020B0503020204020204" charset="-122"/>
            </a:endParaRPr>
          </a:p>
        </p:txBody>
      </p:sp>
      <p:sp>
        <p:nvSpPr>
          <p:cNvPr id="40" name="矩形 39"/>
          <p:cNvSpPr/>
          <p:nvPr/>
        </p:nvSpPr>
        <p:spPr>
          <a:xfrm>
            <a:off x="2843808" y="2996952"/>
            <a:ext cx="1872208" cy="658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charset="-122"/>
                <a:ea typeface="微软雅黑" panose="020B0503020204020204" charset="-122"/>
              </a:rPr>
              <a:t>抗美援朝</a:t>
            </a:r>
            <a:endParaRPr lang="zh-CN" altLang="en-US" sz="2400" dirty="0">
              <a:solidFill>
                <a:schemeClr val="tx1"/>
              </a:solidFill>
              <a:latin typeface="微软雅黑" panose="020B0503020204020204" charset="-122"/>
              <a:ea typeface="微软雅黑" panose="020B0503020204020204" charset="-122"/>
            </a:endParaRPr>
          </a:p>
        </p:txBody>
      </p:sp>
      <p:sp>
        <p:nvSpPr>
          <p:cNvPr id="41" name="矩形 40"/>
          <p:cNvSpPr/>
          <p:nvPr/>
        </p:nvSpPr>
        <p:spPr>
          <a:xfrm>
            <a:off x="2627784" y="4869160"/>
            <a:ext cx="2232248" cy="731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charset="-122"/>
                <a:ea typeface="微软雅黑" panose="020B0503020204020204" charset="-122"/>
              </a:rPr>
              <a:t>西藏和平解放</a:t>
            </a:r>
            <a:endParaRPr lang="zh-CN" altLang="en-US" sz="2400" dirty="0">
              <a:solidFill>
                <a:schemeClr val="tx1"/>
              </a:solidFill>
              <a:latin typeface="微软雅黑" panose="020B0503020204020204" charset="-122"/>
              <a:ea typeface="微软雅黑" panose="020B0503020204020204" charset="-122"/>
            </a:endParaRPr>
          </a:p>
        </p:txBody>
      </p:sp>
      <p:pic>
        <p:nvPicPr>
          <p:cNvPr id="42" name="Picture 10"/>
          <p:cNvPicPr>
            <a:picLocks noChangeAspect="1" noChangeArrowheads="1"/>
          </p:cNvPicPr>
          <p:nvPr/>
        </p:nvPicPr>
        <p:blipFill>
          <a:blip r:embed="rId2" cstate="print"/>
          <a:srcRect/>
          <a:stretch>
            <a:fillRect/>
          </a:stretch>
        </p:blipFill>
        <p:spPr bwMode="auto">
          <a:xfrm>
            <a:off x="4788024" y="2132856"/>
            <a:ext cx="3960440" cy="2276872"/>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4788024" y="0"/>
            <a:ext cx="3912965" cy="1991693"/>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4932040" y="4509120"/>
            <a:ext cx="3960440" cy="234888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cxnSp>
        <p:nvCxnSpPr>
          <p:cNvPr id="13" name="直接箭头连接符 12"/>
          <p:cNvCxnSpPr/>
          <p:nvPr/>
        </p:nvCxnSpPr>
        <p:spPr>
          <a:xfrm>
            <a:off x="266065" y="4324715"/>
            <a:ext cx="8882380" cy="42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235075" y="408875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838575" y="408875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1330" y="408875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834005" y="408875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48510" y="408875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618480" y="4076028"/>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692650" y="408875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800850" y="4076028"/>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696835" y="4076028"/>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326121" y="2959905"/>
            <a:ext cx="800735" cy="8309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家庭联产承包责任制</a:t>
            </a:r>
            <a:endParaRPr kumimoji="0" lang="zh-CN" altLang="en-US" sz="16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7" name="文本框 6"/>
          <p:cNvSpPr txBox="1"/>
          <p:nvPr/>
        </p:nvSpPr>
        <p:spPr>
          <a:xfrm>
            <a:off x="0" y="4500409"/>
            <a:ext cx="863600" cy="1015663"/>
          </a:xfrm>
          <a:prstGeom prst="rect">
            <a:avLst/>
          </a:prstGeom>
          <a:noFill/>
        </p:spPr>
        <p:txBody>
          <a:bodyPr wrap="square" rtlCol="0">
            <a:spAutoFit/>
          </a:bodyPr>
          <a:lstStyle/>
          <a:p>
            <a:pPr algn="ctr" defTabSz="914400" latinLnBrk="1" hangingPunct="0">
              <a:spcBef>
                <a:spcPts val="0"/>
              </a:spcBef>
              <a:spcAft>
                <a:spcPts val="0"/>
              </a:spcAft>
              <a:buClrTx/>
              <a:buSz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李自成起义</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9" name="文本框 8"/>
          <p:cNvSpPr txBox="1"/>
          <p:nvPr/>
        </p:nvSpPr>
        <p:spPr>
          <a:xfrm>
            <a:off x="179512" y="3284984"/>
            <a:ext cx="791894" cy="707886"/>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均田免粮</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10" name="文本框 9"/>
          <p:cNvSpPr txBox="1"/>
          <p:nvPr/>
        </p:nvSpPr>
        <p:spPr>
          <a:xfrm>
            <a:off x="872490" y="4500409"/>
            <a:ext cx="836930" cy="1015663"/>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太平天国运动</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11" name="文本框 10"/>
          <p:cNvSpPr txBox="1"/>
          <p:nvPr/>
        </p:nvSpPr>
        <p:spPr>
          <a:xfrm>
            <a:off x="971600" y="3068960"/>
            <a:ext cx="720080" cy="1015663"/>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平均分配土地</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12" name="文本框 11"/>
          <p:cNvSpPr txBox="1"/>
          <p:nvPr/>
        </p:nvSpPr>
        <p:spPr>
          <a:xfrm>
            <a:off x="1652270" y="4500409"/>
            <a:ext cx="954107" cy="400110"/>
          </a:xfrm>
          <a:prstGeom prst="rect">
            <a:avLst/>
          </a:prstGeom>
          <a:noFill/>
        </p:spPr>
        <p:txBody>
          <a:bodyPr wrap="non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孙中山</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1" name="文本框 20"/>
          <p:cNvSpPr txBox="1"/>
          <p:nvPr/>
        </p:nvSpPr>
        <p:spPr>
          <a:xfrm>
            <a:off x="1750694" y="3296015"/>
            <a:ext cx="805081" cy="707886"/>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平均地权</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2" name="文本框 21"/>
          <p:cNvSpPr txBox="1"/>
          <p:nvPr/>
        </p:nvSpPr>
        <p:spPr>
          <a:xfrm>
            <a:off x="2576196" y="4437600"/>
            <a:ext cx="836295" cy="1015663"/>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国共十年内战</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3" name="文本框 22"/>
          <p:cNvSpPr txBox="1"/>
          <p:nvPr/>
        </p:nvSpPr>
        <p:spPr>
          <a:xfrm>
            <a:off x="2520951" y="3331663"/>
            <a:ext cx="876935" cy="584775"/>
          </a:xfrm>
          <a:prstGeom prst="rect">
            <a:avLst/>
          </a:prstGeom>
          <a:noFill/>
        </p:spPr>
        <p:txBody>
          <a:bodyPr wrap="square" rtlCol="0">
            <a:spAutoFit/>
          </a:bodyPr>
          <a:lstStyle/>
          <a:p>
            <a:pPr algn="l"/>
            <a:r>
              <a:rPr lang="zh-CN" altLang="en-US" sz="16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打土豪分田地</a:t>
            </a:r>
            <a:endParaRPr kumimoji="0" lang="zh-CN" altLang="en-US" sz="16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4" name="文本框 23"/>
          <p:cNvSpPr txBox="1"/>
          <p:nvPr/>
        </p:nvSpPr>
        <p:spPr>
          <a:xfrm>
            <a:off x="3563888" y="4509120"/>
            <a:ext cx="675640" cy="1323439"/>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抗日战争</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5" name="文本框 24"/>
          <p:cNvSpPr txBox="1"/>
          <p:nvPr/>
        </p:nvSpPr>
        <p:spPr>
          <a:xfrm>
            <a:off x="3491880" y="3212976"/>
            <a:ext cx="701040" cy="707886"/>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减租减息</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33" name="文本框 32"/>
          <p:cNvSpPr txBox="1"/>
          <p:nvPr/>
        </p:nvSpPr>
        <p:spPr>
          <a:xfrm>
            <a:off x="4381500" y="4500409"/>
            <a:ext cx="706120" cy="707886"/>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解放战争</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0" name="文本框 39"/>
          <p:cNvSpPr txBox="1"/>
          <p:nvPr/>
        </p:nvSpPr>
        <p:spPr>
          <a:xfrm>
            <a:off x="4139952" y="3212976"/>
            <a:ext cx="1080120" cy="707886"/>
          </a:xfrm>
          <a:prstGeom prst="rect">
            <a:avLst/>
          </a:prstGeom>
          <a:noFill/>
        </p:spPr>
        <p:txBody>
          <a:bodyPr wrap="square" rtlCol="0">
            <a:spAutoFit/>
          </a:bodyPr>
          <a:lstStyle/>
          <a:p>
            <a:pPr marL="0" marR="0" indent="0" algn="ctr"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耕者有其田</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1" name="文本框 40"/>
          <p:cNvSpPr txBox="1"/>
          <p:nvPr/>
        </p:nvSpPr>
        <p:spPr>
          <a:xfrm>
            <a:off x="5508104" y="4437112"/>
            <a:ext cx="641350" cy="1323439"/>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土地改革</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2" name="文本框 41"/>
          <p:cNvSpPr txBox="1"/>
          <p:nvPr/>
        </p:nvSpPr>
        <p:spPr>
          <a:xfrm>
            <a:off x="5076056" y="2996952"/>
            <a:ext cx="1240511" cy="1015663"/>
          </a:xfrm>
          <a:prstGeom prst="rect">
            <a:avLst/>
          </a:prstGeom>
          <a:noFill/>
        </p:spPr>
        <p:txBody>
          <a:bodyPr wrap="square" rtlCol="0">
            <a:spAutoFit/>
          </a:bodyPr>
          <a:lstStyle/>
          <a:p>
            <a:pPr marL="0" marR="0" indent="0" algn="ctr"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废除封建剥削土地制度</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3" name="文本框 42"/>
          <p:cNvSpPr txBox="1"/>
          <p:nvPr/>
        </p:nvSpPr>
        <p:spPr>
          <a:xfrm>
            <a:off x="6444208" y="4509120"/>
            <a:ext cx="864096" cy="707886"/>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三大改造</a:t>
            </a:r>
            <a:endParaRPr kumimoji="0" lang="en-US" altLang="zh-CN"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4" name="文本框 43"/>
          <p:cNvSpPr txBox="1"/>
          <p:nvPr/>
        </p:nvSpPr>
        <p:spPr>
          <a:xfrm>
            <a:off x="6300192" y="2924944"/>
            <a:ext cx="1080120" cy="1015663"/>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成立农业生产合作社</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5" name="文本框 44"/>
          <p:cNvSpPr txBox="1"/>
          <p:nvPr/>
        </p:nvSpPr>
        <p:spPr>
          <a:xfrm>
            <a:off x="7380312" y="2924944"/>
            <a:ext cx="1019175" cy="1015663"/>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人民公社化运动</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cxnSp>
        <p:nvCxnSpPr>
          <p:cNvPr id="46" name="直接连接符 45"/>
          <p:cNvCxnSpPr/>
          <p:nvPr/>
        </p:nvCxnSpPr>
        <p:spPr>
          <a:xfrm>
            <a:off x="8726805" y="4067540"/>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308304" y="4437112"/>
            <a:ext cx="800219" cy="461665"/>
          </a:xfrm>
          <a:prstGeom prst="rect">
            <a:avLst/>
          </a:prstGeom>
          <a:noFill/>
        </p:spPr>
        <p:txBody>
          <a:bodyPr wrap="none" rtlCol="0">
            <a:spAutoFit/>
          </a:bodyPr>
          <a:lstStyle/>
          <a:p>
            <a:pPr algn="l"/>
            <a:r>
              <a:rPr lang="en-US" altLang="zh-CN"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1958</a:t>
            </a:r>
            <a:endParaRPr kumimoji="0" lang="en-US" altLang="zh-CN"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9" name="文本框 48"/>
          <p:cNvSpPr txBox="1"/>
          <p:nvPr/>
        </p:nvSpPr>
        <p:spPr>
          <a:xfrm>
            <a:off x="8343781" y="4437112"/>
            <a:ext cx="800219" cy="461665"/>
          </a:xfrm>
          <a:prstGeom prst="rect">
            <a:avLst/>
          </a:prstGeom>
          <a:noFill/>
        </p:spPr>
        <p:txBody>
          <a:bodyPr wrap="none" rtlCol="0">
            <a:spAutoFit/>
          </a:bodyPr>
          <a:lstStyle/>
          <a:p>
            <a:pPr algn="l"/>
            <a:r>
              <a:rPr lang="en-US" altLang="zh-CN"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1978</a:t>
            </a:r>
            <a:endParaRPr kumimoji="0" lang="en-US" altLang="zh-CN"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50" name="左大括号 49"/>
          <p:cNvSpPr/>
          <p:nvPr/>
        </p:nvSpPr>
        <p:spPr>
          <a:xfrm rot="16200000" flipH="1">
            <a:off x="2878449" y="174046"/>
            <a:ext cx="433718" cy="5137150"/>
          </a:xfrm>
          <a:prstGeom prst="leftBrace">
            <a:avLst/>
          </a:prstGeom>
          <a:noFill/>
          <a:ln w="28575"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51" name="文本框 50"/>
          <p:cNvSpPr txBox="1"/>
          <p:nvPr/>
        </p:nvSpPr>
        <p:spPr>
          <a:xfrm>
            <a:off x="1547664" y="1916832"/>
            <a:ext cx="3262432" cy="461665"/>
          </a:xfrm>
          <a:prstGeom prst="rect">
            <a:avLst/>
          </a:prstGeom>
          <a:noFill/>
        </p:spPr>
        <p:txBody>
          <a:bodyPr wrap="none" rtlCol="0">
            <a:spAutoFit/>
          </a:bodyPr>
          <a:lstStyle/>
          <a:p>
            <a:pPr algn="l"/>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实行农民的土地私有制</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52" name="左大括号 51"/>
          <p:cNvSpPr/>
          <p:nvPr/>
        </p:nvSpPr>
        <p:spPr>
          <a:xfrm rot="16200000" flipH="1">
            <a:off x="7115151" y="1208569"/>
            <a:ext cx="277545" cy="3068955"/>
          </a:xfrm>
          <a:prstGeom prst="leftBrace">
            <a:avLst/>
          </a:prstGeom>
          <a:noFill/>
          <a:ln w="28575"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53" name="文本框 52"/>
          <p:cNvSpPr txBox="1"/>
          <p:nvPr/>
        </p:nvSpPr>
        <p:spPr>
          <a:xfrm>
            <a:off x="6372200" y="1916832"/>
            <a:ext cx="1723549" cy="461665"/>
          </a:xfrm>
          <a:prstGeom prst="rect">
            <a:avLst/>
          </a:prstGeom>
          <a:noFill/>
        </p:spPr>
        <p:txBody>
          <a:bodyPr wrap="none" rtlCol="0">
            <a:spAutoFit/>
          </a:bodyPr>
          <a:lstStyle/>
          <a:p>
            <a:pPr algn="l"/>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土地公有制</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grpSp>
        <p:nvGrpSpPr>
          <p:cNvPr id="47" name="组合 4"/>
          <p:cNvGrpSpPr/>
          <p:nvPr/>
        </p:nvGrpSpPr>
        <p:grpSpPr>
          <a:xfrm>
            <a:off x="0" y="0"/>
            <a:ext cx="3851903" cy="655245"/>
            <a:chOff x="-238" y="60"/>
            <a:chExt cx="7699" cy="772"/>
          </a:xfrm>
        </p:grpSpPr>
        <p:grpSp>
          <p:nvGrpSpPr>
            <p:cNvPr id="54" name="组合 3"/>
            <p:cNvGrpSpPr/>
            <p:nvPr/>
          </p:nvGrpSpPr>
          <p:grpSpPr>
            <a:xfrm>
              <a:off x="-238" y="60"/>
              <a:ext cx="7699" cy="772"/>
              <a:chOff x="-238" y="60"/>
              <a:chExt cx="7699" cy="772"/>
            </a:xfrm>
          </p:grpSpPr>
          <p:pic>
            <p:nvPicPr>
              <p:cNvPr id="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平行四边形 56"/>
              <p:cNvSpPr/>
              <p:nvPr/>
            </p:nvSpPr>
            <p:spPr>
              <a:xfrm flipH="1">
                <a:off x="717" y="131"/>
                <a:ext cx="67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55" name="文本框 6"/>
            <p:cNvSpPr txBox="1"/>
            <p:nvPr/>
          </p:nvSpPr>
          <p:spPr>
            <a:xfrm>
              <a:off x="922" y="107"/>
              <a:ext cx="6539"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国的巩固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58" name="矩形 57"/>
          <p:cNvSpPr/>
          <p:nvPr/>
        </p:nvSpPr>
        <p:spPr>
          <a:xfrm>
            <a:off x="2699792" y="980728"/>
            <a:ext cx="3600400" cy="584775"/>
          </a:xfrm>
          <a:prstGeom prst="rect">
            <a:avLst/>
          </a:prstGeom>
        </p:spPr>
        <p:txBody>
          <a:bodyPr wrap="square">
            <a:spAutoFit/>
          </a:bodyPr>
          <a:lstStyle/>
          <a:p>
            <a:r>
              <a:rPr lang="zh-CN"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历史上的土地政策</a:t>
            </a:r>
            <a:endParaRPr lang="zh-CN" altLang="en-US" sz="3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1" grpId="0"/>
      <p:bldP spid="21" grpId="0"/>
      <p:bldP spid="23" grpId="0"/>
      <p:bldP spid="25" grpId="0"/>
      <p:bldP spid="40" grpId="0"/>
      <p:bldP spid="42" grpId="0"/>
      <p:bldP spid="44" grpId="0"/>
      <p:bldP spid="45" grpId="0"/>
      <p:bldP spid="50" grpId="0" bldLvl="0" animBg="1"/>
      <p:bldP spid="51" grpId="0"/>
      <p:bldP spid="52" grpId="0" bldLvl="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611560" y="764704"/>
            <a:ext cx="6517005" cy="535569"/>
            <a:chOff x="635" y="901"/>
            <a:chExt cx="10263" cy="631"/>
          </a:xfrm>
        </p:grpSpPr>
        <p:sp>
          <p:nvSpPr>
            <p:cNvPr id="14" name="平行四边形 13"/>
            <p:cNvSpPr/>
            <p:nvPr/>
          </p:nvSpPr>
          <p:spPr>
            <a:xfrm flipH="1">
              <a:off x="635" y="901"/>
              <a:ext cx="10263"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862" y="901"/>
              <a:ext cx="9940" cy="544"/>
            </a:xfrm>
            <a:prstGeom prst="rect">
              <a:avLst/>
            </a:prstGeom>
            <a:noFill/>
          </p:spPr>
          <p:txBody>
            <a:bodyPr wrap="square" rtlCol="0">
              <a:spAutoFit/>
            </a:bodyPr>
            <a:lstStyle/>
            <a:p>
              <a:pPr>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封建土地所有制与农民土地所有制的对</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比</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aphicFrame>
        <p:nvGraphicFramePr>
          <p:cNvPr id="8" name="表格 7"/>
          <p:cNvGraphicFramePr/>
          <p:nvPr>
            <p:custDataLst>
              <p:tags r:id="rId1"/>
            </p:custDataLst>
          </p:nvPr>
        </p:nvGraphicFramePr>
        <p:xfrm>
          <a:off x="467544" y="1268760"/>
          <a:ext cx="8444804" cy="5368331"/>
        </p:xfrm>
        <a:graphic>
          <a:graphicData uri="http://schemas.openxmlformats.org/drawingml/2006/table">
            <a:tbl>
              <a:tblPr firstRow="1" bandRow="1">
                <a:tableStyleId>{5C22544A-7EE6-4342-B048-85BDC9FD1C3A}</a:tableStyleId>
              </a:tblPr>
              <a:tblGrid>
                <a:gridCol w="410443"/>
                <a:gridCol w="1821805"/>
                <a:gridCol w="3217235"/>
                <a:gridCol w="2995321"/>
              </a:tblGrid>
              <a:tr h="634927">
                <a:tc gridSpan="2">
                  <a:txBody>
                    <a:bodyPr/>
                    <a:lstStyle/>
                    <a:p>
                      <a:pPr algn="ctr" eaLnBrk="1" fontAlgn="auto" latinLnBrk="0" hangingPunct="1">
                        <a:lnSpc>
                          <a:spcPct val="150000"/>
                        </a:lnSpc>
                        <a:buNone/>
                      </a:pPr>
                      <a:r>
                        <a:rPr lang="zh-CN" altLang="en-US" sz="2800" dirty="0">
                          <a:solidFill>
                            <a:schemeClr val="tx1"/>
                          </a:solidFill>
                          <a:latin typeface="楷体" panose="02010609060101010101" pitchFamily="49" charset="-122"/>
                          <a:ea typeface="楷体" panose="02010609060101010101" pitchFamily="49" charset="-122"/>
                        </a:rPr>
                        <a:t>项目</a:t>
                      </a:r>
                      <a:endParaRPr lang="zh-CN" altLang="en-US" sz="2800" dirty="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E29A9A"/>
                    </a:solidFill>
                  </a:tcPr>
                </a:tc>
                <a:tc hMerge="1">
                  <a:tcPr>
                    <a:lnR>
                      <a:noFill/>
                    </a:lnR>
                    <a:lnT>
                      <a:noFill/>
                    </a:lnT>
                    <a:lnB>
                      <a:noFill/>
                    </a:lnB>
                  </a:tcPr>
                </a:tc>
                <a:tc>
                  <a:txBody>
                    <a:bodyPr/>
                    <a:lstStyle/>
                    <a:p>
                      <a:pPr algn="ctr" eaLnBrk="1" fontAlgn="auto" latinLnBrk="0" hangingPunct="1">
                        <a:lnSpc>
                          <a:spcPct val="150000"/>
                        </a:lnSpc>
                        <a:buNone/>
                      </a:pPr>
                      <a:r>
                        <a:rPr kumimoji="0" lang="zh-CN" alt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封建土地所有制</a:t>
                      </a: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DFBBB3"/>
                    </a:solidFill>
                  </a:tcPr>
                </a:tc>
                <a:tc>
                  <a:txBody>
                    <a:bodyPr/>
                    <a:lstStyle/>
                    <a:p>
                      <a:pPr algn="ctr" eaLnBrk="1" fontAlgn="auto" latinLnBrk="0" hangingPunct="1">
                        <a:lnSpc>
                          <a:spcPct val="150000"/>
                        </a:lnSpc>
                        <a:buNone/>
                      </a:pPr>
                      <a:r>
                        <a:rPr kumimoji="0" lang="zh-CN" alt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农民土地所有制</a:t>
                      </a: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A3CDCB"/>
                    </a:solidFill>
                  </a:tcPr>
                </a:tc>
              </a:tr>
              <a:tr h="1103311">
                <a:tc rowSpan="3">
                  <a:txBody>
                    <a:bodyPr/>
                    <a:lstStyle/>
                    <a:p>
                      <a:pPr algn="l" eaLnBrk="1" fontAlgn="auto" latinLnBrk="0" hangingPunct="1">
                        <a:lnSpc>
                          <a:spcPct val="150000"/>
                        </a:lnSpc>
                        <a:buNone/>
                      </a:pPr>
                      <a:endParaRPr lang="en-US" altLang="zh-CN" sz="24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endParaRPr lang="en-US" altLang="zh-CN" sz="24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rPr>
                        <a:t>不</a:t>
                      </a:r>
                      <a:r>
                        <a:rPr lang="zh-CN" altLang="en-US" sz="2400" b="1" dirty="0">
                          <a:solidFill>
                            <a:schemeClr val="tx1"/>
                          </a:solidFill>
                          <a:latin typeface="楷体" panose="02010609060101010101" pitchFamily="49" charset="-122"/>
                          <a:ea typeface="楷体" panose="02010609060101010101" pitchFamily="49" charset="-122"/>
                        </a:rPr>
                        <a:t>同点</a:t>
                      </a:r>
                      <a:endParaRPr lang="zh-CN" altLang="en-US" sz="2400" b="1" dirty="0">
                        <a:solidFill>
                          <a:schemeClr val="tx1"/>
                        </a:solidFill>
                        <a:latin typeface="楷体" panose="02010609060101010101" pitchFamily="49" charset="-122"/>
                        <a:ea typeface="楷体" panose="02010609060101010101" pitchFamily="49" charset="-122"/>
                      </a:endParaRPr>
                    </a:p>
                  </a:txBody>
                  <a:tcPr marT="61111" marB="61111">
                    <a:lnL>
                      <a:noFill/>
                    </a:lnL>
                    <a:lnR w="12700">
                      <a:solidFill>
                        <a:srgbClr val="D9D9D9"/>
                      </a:solidFill>
                      <a:prstDash val="solid"/>
                    </a:lnR>
                    <a:lnT>
                      <a:noFill/>
                    </a:lnT>
                    <a:lnB w="6350">
                      <a:solidFill>
                        <a:srgbClr val="D9D9D9"/>
                      </a:solidFill>
                      <a:prstDash val="solid"/>
                    </a:lnB>
                    <a:solidFill>
                      <a:srgbClr val="FFFFFF"/>
                    </a:solidFill>
                  </a:tcPr>
                </a:tc>
                <a:tc>
                  <a:txBody>
                    <a:bodyPr/>
                    <a:lstStyle/>
                    <a:p>
                      <a:pPr algn="l" eaLnBrk="1" fontAlgn="auto" latinLnBrk="0" hangingPunct="1">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rPr>
                        <a:t>土地</a:t>
                      </a:r>
                      <a:endParaRPr lang="en-US" altLang="zh-CN" sz="24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rPr>
                        <a:t>所有制</a:t>
                      </a:r>
                      <a:endParaRPr lang="zh-CN" altLang="en-US" sz="2400" b="1" dirty="0">
                        <a:solidFill>
                          <a:schemeClr val="tx1"/>
                        </a:solidFill>
                        <a:latin typeface="楷体" panose="02010609060101010101" pitchFamily="49" charset="-122"/>
                        <a:ea typeface="楷体" panose="02010609060101010101" pitchFamily="49" charset="-122"/>
                      </a:endParaRPr>
                    </a:p>
                  </a:txBody>
                  <a:tcPr marT="61111" marB="61111">
                    <a:lnL w="12700">
                      <a:solidFill>
                        <a:srgbClr val="D9D9D9"/>
                      </a:solidFill>
                      <a:prstDash val="solid"/>
                    </a:lnL>
                    <a:lnR>
                      <a:noFill/>
                    </a:lnR>
                    <a:lnT>
                      <a:noFill/>
                    </a:lnT>
                    <a:lnB>
                      <a:noFill/>
                    </a:lnB>
                    <a:solidFill>
                      <a:schemeClr val="bg1"/>
                    </a:solidFill>
                  </a:tcPr>
                </a:tc>
                <a:tc>
                  <a:txBody>
                    <a:bodyPr/>
                    <a:lstStyle/>
                    <a:p>
                      <a:pPr algn="ctr" eaLnBrk="1" fontAlgn="auto" latinLnBrk="0" hangingPunct="1">
                        <a:lnSpc>
                          <a:spcPct val="150000"/>
                        </a:lnSpc>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F9F1F0"/>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ECF5F4"/>
                    </a:solidFill>
                  </a:tcPr>
                </a:tc>
              </a:tr>
              <a:tr h="1084683">
                <a:tc vMerge="1">
                  <a:tcPr>
                    <a:lnL>
                      <a:noFill/>
                    </a:lnL>
                    <a:lnR w="12700">
                      <a:solidFill>
                        <a:srgbClr val="D9D9D9"/>
                      </a:solidFill>
                      <a:prstDash val="solid"/>
                    </a:lnR>
                  </a:tcPr>
                </a:tc>
                <a:tc>
                  <a:txBody>
                    <a:bodyPr/>
                    <a:lstStyle/>
                    <a:p>
                      <a:pPr algn="l" eaLnBrk="1" fontAlgn="auto" latinLnBrk="0" hangingPunct="1">
                        <a:lnSpc>
                          <a:spcPct val="150000"/>
                        </a:lnSpc>
                        <a:buNone/>
                      </a:pPr>
                      <a:r>
                        <a:rPr lang="zh-CN" altLang="en-US" sz="2100" b="1" dirty="0" smtClean="0">
                          <a:solidFill>
                            <a:srgbClr val="FF0000"/>
                          </a:solidFill>
                          <a:latin typeface="楷体" panose="02010609060101010101" pitchFamily="49" charset="-122"/>
                          <a:ea typeface="楷体" panose="02010609060101010101" pitchFamily="49" charset="-122"/>
                        </a:rPr>
                        <a:t>地主阶级与农民的关系</a:t>
                      </a:r>
                      <a:endParaRPr lang="zh-CN" altLang="en-US" sz="2100" b="1" dirty="0">
                        <a:solidFill>
                          <a:srgbClr val="FF0000"/>
                        </a:solidFill>
                        <a:latin typeface="楷体" panose="02010609060101010101" pitchFamily="49" charset="-122"/>
                        <a:ea typeface="楷体" panose="02010609060101010101" pitchFamily="49" charset="-122"/>
                      </a:endParaRPr>
                    </a:p>
                  </a:txBody>
                  <a:tcPr marT="61111" marB="61111">
                    <a:lnL w="1270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a:noFill/>
                    </a:lnR>
                    <a:lnT>
                      <a:noFill/>
                    </a:lnT>
                    <a:lnB w="6350">
                      <a:solidFill>
                        <a:srgbClr val="D9D9D9"/>
                      </a:solidFill>
                      <a:prstDash val="solid"/>
                    </a:lnB>
                    <a:solidFill>
                      <a:srgbClr val="FFFFFF"/>
                    </a:solidFill>
                  </a:tcPr>
                </a:tc>
              </a:tr>
              <a:tr h="820457">
                <a:tc vMerge="1">
                  <a:tcPr>
                    <a:lnL>
                      <a:noFill/>
                    </a:lnL>
                    <a:lnR w="12700">
                      <a:solidFill>
                        <a:srgbClr val="D9D9D9"/>
                      </a:solidFill>
                      <a:prstDash val="solid"/>
                    </a:lnR>
                    <a:lnB w="6350">
                      <a:solidFill>
                        <a:srgbClr val="D9D9D9"/>
                      </a:solidFill>
                      <a:prstDash val="solid"/>
                    </a:lnB>
                  </a:tcPr>
                </a:tc>
                <a:tc>
                  <a:txBody>
                    <a:bodyPr/>
                    <a:lstStyle/>
                    <a:p>
                      <a:pPr algn="l" eaLnBrk="1" fontAlgn="auto" latinLnBrk="0" hangingPunct="1">
                        <a:lnSpc>
                          <a:spcPct val="150000"/>
                        </a:lnSpc>
                        <a:buNone/>
                      </a:pPr>
                      <a:endParaRPr lang="en-US" altLang="zh-CN" sz="24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rPr>
                        <a:t>产品分配</a:t>
                      </a:r>
                      <a:endParaRPr lang="zh-CN" altLang="en-US" sz="2400" b="1" dirty="0">
                        <a:solidFill>
                          <a:schemeClr val="tx1"/>
                        </a:solidFill>
                        <a:latin typeface="楷体" panose="02010609060101010101" pitchFamily="49" charset="-122"/>
                        <a:ea typeface="楷体" panose="02010609060101010101" pitchFamily="49" charset="-122"/>
                      </a:endParaRPr>
                    </a:p>
                  </a:txBody>
                  <a:tcPr marT="61111" marB="61111">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a:noFill/>
                    </a:lnR>
                    <a:lnT w="6350">
                      <a:solidFill>
                        <a:srgbClr val="D9D9D9"/>
                      </a:solidFill>
                      <a:prstDash val="solid"/>
                    </a:lnT>
                    <a:lnB w="6350">
                      <a:solidFill>
                        <a:srgbClr val="D9D9D9"/>
                      </a:solidFill>
                      <a:prstDash val="solid"/>
                    </a:lnB>
                    <a:solidFill>
                      <a:srgbClr val="FFFFFF"/>
                    </a:solidFill>
                  </a:tcPr>
                </a:tc>
              </a:tr>
              <a:tr h="936104">
                <a:tc gridSpan="2">
                  <a:txBody>
                    <a:bodyPr/>
                    <a:lstStyle/>
                    <a:p>
                      <a:pPr algn="l" eaLnBrk="1" fontAlgn="auto" latinLnBrk="0" hangingPunct="1">
                        <a:lnSpc>
                          <a:spcPct val="150000"/>
                        </a:lnSpc>
                        <a:buNone/>
                      </a:pPr>
                      <a:endParaRPr lang="en-US" altLang="zh-CN" sz="2100" b="1" dirty="0" smtClean="0">
                        <a:solidFill>
                          <a:srgbClr val="FF0000"/>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r>
                        <a:rPr lang="en-US" altLang="zh-CN" sz="2100" b="1" dirty="0" smtClean="0">
                          <a:solidFill>
                            <a:srgbClr val="FF0000"/>
                          </a:solidFill>
                          <a:latin typeface="楷体" panose="02010609060101010101" pitchFamily="49" charset="-122"/>
                          <a:ea typeface="楷体" panose="02010609060101010101" pitchFamily="49" charset="-122"/>
                        </a:rPr>
                        <a:t>    </a:t>
                      </a:r>
                      <a:r>
                        <a:rPr lang="zh-CN" altLang="en-US" sz="2100" b="1" dirty="0" smtClean="0">
                          <a:solidFill>
                            <a:srgbClr val="FF0000"/>
                          </a:solidFill>
                          <a:latin typeface="楷体" panose="02010609060101010101" pitchFamily="49" charset="-122"/>
                          <a:ea typeface="楷体" panose="02010609060101010101" pitchFamily="49" charset="-122"/>
                        </a:rPr>
                        <a:t>相</a:t>
                      </a:r>
                      <a:r>
                        <a:rPr lang="zh-CN" altLang="en-US" sz="2100" b="1" dirty="0">
                          <a:solidFill>
                            <a:srgbClr val="FF0000"/>
                          </a:solidFill>
                          <a:latin typeface="楷体" panose="02010609060101010101" pitchFamily="49" charset="-122"/>
                          <a:ea typeface="楷体" panose="02010609060101010101" pitchFamily="49" charset="-122"/>
                        </a:rPr>
                        <a:t>同点</a:t>
                      </a:r>
                      <a:endParaRPr lang="zh-CN" altLang="en-US" sz="2100" b="1" dirty="0">
                        <a:solidFill>
                          <a:srgbClr val="FF0000"/>
                        </a:solidFill>
                        <a:latin typeface="楷体" panose="02010609060101010101" pitchFamily="49" charset="-122"/>
                        <a:ea typeface="楷体" panose="02010609060101010101" pitchFamily="49" charset="-122"/>
                      </a:endParaRPr>
                    </a:p>
                  </a:txBody>
                  <a:tcPr marT="61111" marB="61111">
                    <a:lnL>
                      <a:noFill/>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hMerge="1">
                  <a:tcPr>
                    <a:lnL w="1270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gridSpan="2">
                  <a:txBody>
                    <a:bodyPr/>
                    <a:lstStyle/>
                    <a:p>
                      <a:pPr algn="ctr" eaLnBrk="1" fontAlgn="auto" latinLnBrk="0" hangingPunct="1">
                        <a:lnSpc>
                          <a:spcPct val="150000"/>
                        </a:lnSpc>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a:noFill/>
                    </a:lnR>
                    <a:lnT w="6350">
                      <a:solidFill>
                        <a:srgbClr val="D9D9D9"/>
                      </a:solidFill>
                      <a:prstDash val="solid"/>
                    </a:lnT>
                    <a:lnB w="19050">
                      <a:solidFill>
                        <a:srgbClr val="595959"/>
                      </a:solidFill>
                      <a:prstDash val="solid"/>
                    </a:lnB>
                    <a:solidFill>
                      <a:srgbClr val="FFFFFF"/>
                    </a:solidFill>
                  </a:tcPr>
                </a:tc>
                <a:tc hMerge="1">
                  <a:tcPr>
                    <a:lnL w="6350">
                      <a:solidFill>
                        <a:srgbClr val="D9D9D9"/>
                      </a:solidFill>
                      <a:prstDash val="solid"/>
                    </a:lnL>
                    <a:lnR>
                      <a:noFill/>
                    </a:lnR>
                    <a:lnT w="6350">
                      <a:solidFill>
                        <a:srgbClr val="D9D9D9"/>
                      </a:solidFill>
                      <a:prstDash val="solid"/>
                    </a:lnT>
                    <a:lnB w="19050">
                      <a:solidFill>
                        <a:srgbClr val="595959"/>
                      </a:solidFill>
                      <a:prstDash val="solid"/>
                    </a:lnB>
                    <a:solidFill>
                      <a:srgbClr val="FFFFFF"/>
                    </a:solidFill>
                  </a:tcPr>
                </a:tc>
              </a:tr>
            </a:tbl>
          </a:graphicData>
        </a:graphic>
      </p:graphicFrame>
      <p:sp>
        <p:nvSpPr>
          <p:cNvPr id="9" name="文本框 8"/>
          <p:cNvSpPr txBox="1"/>
          <p:nvPr/>
        </p:nvSpPr>
        <p:spPr>
          <a:xfrm>
            <a:off x="2123728" y="2348880"/>
            <a:ext cx="3606800" cy="559769"/>
          </a:xfrm>
          <a:prstGeom prst="rect">
            <a:avLst/>
          </a:prstGeom>
          <a:noFill/>
        </p:spPr>
        <p:txBody>
          <a:bodyPr wrap="square" rtlCol="0">
            <a:spAutoFit/>
          </a:bodyPr>
          <a:lstStyle/>
          <a:p>
            <a:pPr algn="ctr">
              <a:lnSpc>
                <a:spcPct val="150000"/>
              </a:lnSpc>
            </a:pPr>
            <a:r>
              <a:rPr lang="zh-CN" altLang="en-US" sz="2400" b="1" dirty="0" smtClean="0">
                <a:latin typeface="楷体" panose="02010609060101010101" pitchFamily="49" charset="-122"/>
                <a:ea typeface="楷体" panose="02010609060101010101" pitchFamily="49" charset="-122"/>
                <a:sym typeface="+mn-ea"/>
              </a:rPr>
              <a:t>土地占有者是地主</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1" name="文本框 10"/>
          <p:cNvSpPr txBox="1"/>
          <p:nvPr/>
        </p:nvSpPr>
        <p:spPr>
          <a:xfrm>
            <a:off x="5940152" y="2348880"/>
            <a:ext cx="2664296" cy="646331"/>
          </a:xfrm>
          <a:prstGeom prst="rect">
            <a:avLst/>
          </a:prstGeom>
          <a:noFill/>
        </p:spPr>
        <p:txBody>
          <a:bodyPr wrap="square" rtlCol="0">
            <a:spAutoFit/>
          </a:bodyPr>
          <a:lstStyle/>
          <a:p>
            <a:pPr algn="ctr">
              <a:lnSpc>
                <a:spcPct val="150000"/>
              </a:lnSpc>
            </a:pPr>
            <a:r>
              <a:rPr lang="zh-CN" altLang="en-US" sz="2400" b="1" dirty="0" smtClean="0">
                <a:latin typeface="楷体" panose="02010609060101010101" pitchFamily="49" charset="-122"/>
                <a:ea typeface="楷体" panose="02010609060101010101" pitchFamily="49" charset="-122"/>
                <a:sym typeface="+mn-ea"/>
              </a:rPr>
              <a:t>土地占有者是农民</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3059832" y="3356992"/>
            <a:ext cx="2348720" cy="1284006"/>
          </a:xfrm>
          <a:prstGeom prst="rect">
            <a:avLst/>
          </a:prstGeom>
          <a:noFill/>
        </p:spPr>
        <p:txBody>
          <a:bodyPr wrap="none" rtlCol="0">
            <a:spAutoFit/>
          </a:bodyPr>
          <a:lstStyle/>
          <a:p>
            <a:pPr algn="ctr">
              <a:lnSpc>
                <a:spcPct val="150000"/>
              </a:lnSpc>
            </a:pPr>
            <a:r>
              <a:rPr lang="zh-CN" altLang="en-US" sz="2800" b="1" dirty="0" smtClean="0">
                <a:solidFill>
                  <a:srgbClr val="FF0000"/>
                </a:solidFill>
                <a:latin typeface="楷体" panose="02010609060101010101" pitchFamily="49" charset="-122"/>
                <a:ea typeface="楷体" panose="02010609060101010101" pitchFamily="49" charset="-122"/>
                <a:sym typeface="+mn-ea"/>
              </a:rPr>
              <a:t>剥削与被剥削</a:t>
            </a:r>
            <a:endParaRPr lang="en-US" altLang="zh-CN" sz="2800" b="1" dirty="0" smtClean="0">
              <a:solidFill>
                <a:srgbClr val="FF0000"/>
              </a:solidFill>
              <a:latin typeface="楷体" panose="02010609060101010101" pitchFamily="49" charset="-122"/>
              <a:ea typeface="楷体" panose="02010609060101010101" pitchFamily="49" charset="-122"/>
              <a:sym typeface="+mn-ea"/>
            </a:endParaRPr>
          </a:p>
          <a:p>
            <a:pPr algn="ctr">
              <a:lnSpc>
                <a:spcPct val="150000"/>
              </a:lnSpc>
            </a:pPr>
            <a:r>
              <a:rPr lang="zh-CN" altLang="en-US" sz="2800" b="1" dirty="0" smtClean="0">
                <a:solidFill>
                  <a:srgbClr val="FF0000"/>
                </a:solidFill>
                <a:latin typeface="楷体" panose="02010609060101010101" pitchFamily="49" charset="-122"/>
                <a:ea typeface="楷体" panose="02010609060101010101" pitchFamily="49" charset="-122"/>
                <a:sym typeface="+mn-ea"/>
              </a:rPr>
              <a:t>的关系</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3" name="文本框 12"/>
          <p:cNvSpPr txBox="1"/>
          <p:nvPr/>
        </p:nvSpPr>
        <p:spPr>
          <a:xfrm>
            <a:off x="5868144" y="3212976"/>
            <a:ext cx="2592288" cy="1284006"/>
          </a:xfrm>
          <a:prstGeom prst="rect">
            <a:avLst/>
          </a:prstGeom>
          <a:noFill/>
        </p:spPr>
        <p:txBody>
          <a:bodyPr wrap="square" rtlCol="0">
            <a:spAutoFit/>
          </a:bodyPr>
          <a:lstStyle/>
          <a:p>
            <a:pPr algn="ctr">
              <a:lnSpc>
                <a:spcPct val="150000"/>
              </a:lnSpc>
            </a:pPr>
            <a:r>
              <a:rPr lang="zh-CN" altLang="en-US" sz="2800" b="1" dirty="0" smtClean="0">
                <a:solidFill>
                  <a:srgbClr val="FF0000"/>
                </a:solidFill>
                <a:latin typeface="楷体" panose="02010609060101010101" pitchFamily="49" charset="-122"/>
                <a:ea typeface="楷体" panose="02010609060101010101" pitchFamily="49" charset="-122"/>
                <a:sym typeface="+mn-ea"/>
              </a:rPr>
              <a:t>地主和农民一样参加劳动</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5" name="文本框 14"/>
          <p:cNvSpPr txBox="1"/>
          <p:nvPr/>
        </p:nvSpPr>
        <p:spPr>
          <a:xfrm>
            <a:off x="2699792" y="4725144"/>
            <a:ext cx="2664296" cy="1113766"/>
          </a:xfrm>
          <a:prstGeom prst="rect">
            <a:avLst/>
          </a:prstGeom>
          <a:noFill/>
        </p:spPr>
        <p:txBody>
          <a:bodyPr wrap="square" rtlCol="0">
            <a:spAutoFit/>
          </a:bodyPr>
          <a:lstStyle/>
          <a:p>
            <a:pPr algn="ctr">
              <a:lnSpc>
                <a:spcPct val="150000"/>
              </a:lnSpc>
            </a:pPr>
            <a:r>
              <a:rPr lang="zh-CN" altLang="en-US" sz="2400" b="1" dirty="0" smtClean="0">
                <a:latin typeface="楷体" panose="02010609060101010101" pitchFamily="49" charset="-122"/>
                <a:ea typeface="楷体" panose="02010609060101010101" pitchFamily="49" charset="-122"/>
                <a:sym typeface="+mn-ea"/>
              </a:rPr>
              <a:t>地主阶级占有绝大</a:t>
            </a:r>
            <a:endParaRPr lang="en-US" altLang="zh-CN" sz="2400" b="1" dirty="0" smtClean="0">
              <a:latin typeface="楷体" panose="02010609060101010101" pitchFamily="49" charset="-122"/>
              <a:ea typeface="楷体" panose="02010609060101010101" pitchFamily="49" charset="-122"/>
              <a:sym typeface="+mn-ea"/>
            </a:endParaRPr>
          </a:p>
          <a:p>
            <a:pPr algn="ctr">
              <a:lnSpc>
                <a:spcPct val="150000"/>
              </a:lnSpc>
            </a:pPr>
            <a:r>
              <a:rPr lang="zh-CN" altLang="en-US" sz="2400" b="1" dirty="0" smtClean="0">
                <a:latin typeface="楷体" panose="02010609060101010101" pitchFamily="49" charset="-122"/>
                <a:ea typeface="楷体" panose="02010609060101010101" pitchFamily="49" charset="-122"/>
                <a:sym typeface="+mn-ea"/>
              </a:rPr>
              <a:t>部分劳动成果</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6" name="文本框 15"/>
          <p:cNvSpPr txBox="1"/>
          <p:nvPr/>
        </p:nvSpPr>
        <p:spPr>
          <a:xfrm>
            <a:off x="5940152" y="4869160"/>
            <a:ext cx="2765501" cy="481863"/>
          </a:xfrm>
          <a:prstGeom prst="rect">
            <a:avLst/>
          </a:prstGeom>
          <a:noFill/>
        </p:spPr>
        <p:txBody>
          <a:bodyPr wrap="none" rtlCol="0">
            <a:spAutoFit/>
          </a:bodyPr>
          <a:lstStyle/>
          <a:p>
            <a:pPr algn="ctr">
              <a:lnSpc>
                <a:spcPct val="150000"/>
              </a:lnSpc>
            </a:pPr>
            <a:r>
              <a:rPr lang="zh-CN" altLang="en-US" sz="2000" b="1" dirty="0" smtClean="0">
                <a:latin typeface="楷体" panose="02010609060101010101" pitchFamily="49" charset="-122"/>
                <a:ea typeface="楷体" panose="02010609060101010101" pitchFamily="49" charset="-122"/>
                <a:sym typeface="+mn-ea"/>
              </a:rPr>
              <a:t>农民自己占有劳动成果</a:t>
            </a:r>
            <a:endParaRPr lang="zh-CN" altLang="en-US" sz="2000" b="1" dirty="0">
              <a:solidFill>
                <a:schemeClr val="tx1"/>
              </a:solidFill>
              <a:latin typeface="楷体" panose="02010609060101010101" pitchFamily="49" charset="-122"/>
              <a:ea typeface="楷体" panose="02010609060101010101" pitchFamily="49" charset="-122"/>
            </a:endParaRPr>
          </a:p>
        </p:txBody>
      </p:sp>
      <p:sp>
        <p:nvSpPr>
          <p:cNvPr id="17" name="文本框 16"/>
          <p:cNvSpPr txBox="1"/>
          <p:nvPr/>
        </p:nvSpPr>
        <p:spPr>
          <a:xfrm>
            <a:off x="3923928" y="5805264"/>
            <a:ext cx="2646878" cy="559769"/>
          </a:xfrm>
          <a:prstGeom prst="rect">
            <a:avLst/>
          </a:prstGeom>
          <a:noFill/>
        </p:spPr>
        <p:txBody>
          <a:bodyPr wrap="none" rtlCol="0">
            <a:spAutoFit/>
          </a:bodyPr>
          <a:lstStyle/>
          <a:p>
            <a:pPr algn="ctr">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sym typeface="+mn-ea"/>
              </a:rPr>
              <a:t>土地归私人所有。</a:t>
            </a:r>
            <a:endParaRPr lang="zh-CN" altLang="en-US" sz="2400" b="1" dirty="0">
              <a:solidFill>
                <a:srgbClr val="FF0000"/>
              </a:solidFill>
              <a:latin typeface="楷体" panose="02010609060101010101" pitchFamily="49" charset="-122"/>
              <a:ea typeface="楷体" panose="02010609060101010101" pitchFamily="49" charset="-122"/>
            </a:endParaRPr>
          </a:p>
        </p:txBody>
      </p:sp>
      <p:grpSp>
        <p:nvGrpSpPr>
          <p:cNvPr id="18" name="组合 4"/>
          <p:cNvGrpSpPr/>
          <p:nvPr/>
        </p:nvGrpSpPr>
        <p:grpSpPr>
          <a:xfrm>
            <a:off x="1" y="1"/>
            <a:ext cx="5148063" cy="620687"/>
            <a:chOff x="-238" y="60"/>
            <a:chExt cx="9767" cy="772"/>
          </a:xfrm>
        </p:grpSpPr>
        <p:grpSp>
          <p:nvGrpSpPr>
            <p:cNvPr id="19" name="组合 3"/>
            <p:cNvGrpSpPr/>
            <p:nvPr/>
          </p:nvGrpSpPr>
          <p:grpSpPr>
            <a:xfrm>
              <a:off x="-238" y="60"/>
              <a:ext cx="9714" cy="772"/>
              <a:chOff x="-238" y="60"/>
              <a:chExt cx="9714" cy="772"/>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平行四边形 21"/>
              <p:cNvSpPr/>
              <p:nvPr/>
            </p:nvSpPr>
            <p:spPr>
              <a:xfrm flipH="1">
                <a:off x="717" y="131"/>
                <a:ext cx="8759"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20" name="文本框 6"/>
            <p:cNvSpPr txBox="1"/>
            <p:nvPr/>
          </p:nvSpPr>
          <p:spPr>
            <a:xfrm>
              <a:off x="1179" y="60"/>
              <a:ext cx="8350" cy="57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国的巩固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cxnSp>
        <p:nvCxnSpPr>
          <p:cNvPr id="24" name="直接连接符 23"/>
          <p:cNvCxnSpPr/>
          <p:nvPr/>
        </p:nvCxnSpPr>
        <p:spPr>
          <a:xfrm>
            <a:off x="719064" y="5877272"/>
            <a:ext cx="8424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9592" y="4653136"/>
            <a:ext cx="802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99592" y="3140968"/>
            <a:ext cx="7848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cxnSp>
        <p:nvCxnSpPr>
          <p:cNvPr id="13" name="直接箭头连接符 12"/>
          <p:cNvCxnSpPr/>
          <p:nvPr/>
        </p:nvCxnSpPr>
        <p:spPr>
          <a:xfrm>
            <a:off x="266065" y="3028571"/>
            <a:ext cx="8882380" cy="42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235075" y="279261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838575" y="279261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1330" y="279261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834005" y="279261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48510" y="279261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618480" y="2779884"/>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692650" y="279261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800850" y="2779884"/>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696835" y="2779884"/>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326121" y="1663761"/>
            <a:ext cx="800735" cy="8309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家庭联产承包责任制</a:t>
            </a:r>
            <a:endParaRPr kumimoji="0" lang="zh-CN" altLang="en-US" sz="16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4" name="文本框 23"/>
          <p:cNvSpPr txBox="1"/>
          <p:nvPr/>
        </p:nvSpPr>
        <p:spPr>
          <a:xfrm>
            <a:off x="3419872" y="3212976"/>
            <a:ext cx="963672" cy="830997"/>
          </a:xfrm>
          <a:prstGeom prst="rect">
            <a:avLst/>
          </a:prstGeom>
          <a:noFill/>
        </p:spPr>
        <p:txBody>
          <a:bodyPr wrap="square" rtlCol="0">
            <a:spAutoFit/>
          </a:bodyPr>
          <a:lstStyle/>
          <a:p>
            <a:pPr algn="l"/>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抗日战争</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25" name="文本框 24"/>
          <p:cNvSpPr txBox="1"/>
          <p:nvPr/>
        </p:nvSpPr>
        <p:spPr>
          <a:xfrm>
            <a:off x="3347864" y="1916832"/>
            <a:ext cx="864096" cy="830997"/>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减租减息</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33" name="文本框 32"/>
          <p:cNvSpPr txBox="1"/>
          <p:nvPr/>
        </p:nvSpPr>
        <p:spPr>
          <a:xfrm>
            <a:off x="4355976" y="3140968"/>
            <a:ext cx="875660" cy="830997"/>
          </a:xfrm>
          <a:prstGeom prst="rect">
            <a:avLst/>
          </a:prstGeom>
          <a:noFill/>
        </p:spPr>
        <p:txBody>
          <a:bodyPr wrap="square" rtlCol="0">
            <a:spAutoFit/>
          </a:bodyPr>
          <a:lstStyle/>
          <a:p>
            <a:pPr algn="l"/>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解放战争</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0" name="文本框 39"/>
          <p:cNvSpPr txBox="1"/>
          <p:nvPr/>
        </p:nvSpPr>
        <p:spPr>
          <a:xfrm>
            <a:off x="4067944" y="1916832"/>
            <a:ext cx="1152128" cy="830997"/>
          </a:xfrm>
          <a:prstGeom prst="rect">
            <a:avLst/>
          </a:prstGeom>
          <a:noFill/>
        </p:spPr>
        <p:txBody>
          <a:bodyPr wrap="square" rtlCol="0">
            <a:spAutoFit/>
          </a:bodyPr>
          <a:lstStyle/>
          <a:p>
            <a:pPr marL="0" marR="0" indent="0" algn="ctr" defTabSz="914400" rtl="0" fontAlgn="auto" latinLnBrk="1" hangingPunct="0">
              <a:lnSpc>
                <a:spcPct val="100000"/>
              </a:lnSpc>
              <a:spcBef>
                <a:spcPts val="0"/>
              </a:spcBef>
              <a:spcAft>
                <a:spcPts val="0"/>
              </a:spcAft>
              <a:buClrTx/>
              <a:buSzTx/>
              <a:buFontTx/>
              <a:buNone/>
            </a:pPr>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耕者有其田</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1" name="文本框 40"/>
          <p:cNvSpPr txBox="1"/>
          <p:nvPr/>
        </p:nvSpPr>
        <p:spPr>
          <a:xfrm>
            <a:off x="5297170" y="3204265"/>
            <a:ext cx="641350" cy="1323439"/>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土地改革</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2" name="文本框 41"/>
          <p:cNvSpPr txBox="1"/>
          <p:nvPr/>
        </p:nvSpPr>
        <p:spPr>
          <a:xfrm>
            <a:off x="5076056" y="1700808"/>
            <a:ext cx="1240511" cy="1015663"/>
          </a:xfrm>
          <a:prstGeom prst="rect">
            <a:avLst/>
          </a:prstGeom>
          <a:noFill/>
        </p:spPr>
        <p:txBody>
          <a:bodyPr wrap="square" rtlCol="0">
            <a:spAutoFit/>
          </a:bodyPr>
          <a:lstStyle/>
          <a:p>
            <a:pPr marL="0" marR="0" indent="0" algn="ctr"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废除封建剥削土地制度</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3" name="文本框 42"/>
          <p:cNvSpPr txBox="1"/>
          <p:nvPr/>
        </p:nvSpPr>
        <p:spPr>
          <a:xfrm>
            <a:off x="6444208" y="3212976"/>
            <a:ext cx="864096" cy="707886"/>
          </a:xfrm>
          <a:prstGeom prst="rect">
            <a:avLst/>
          </a:prstGeom>
          <a:noFill/>
        </p:spPr>
        <p:txBody>
          <a:bodyPr wrap="square" rtlCol="0">
            <a:spAutoFit/>
          </a:bodyPr>
          <a:lstStyle/>
          <a:p>
            <a:pPr algn="l"/>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三大改造</a:t>
            </a:r>
            <a:endParaRPr kumimoji="0" lang="en-US" altLang="zh-CN"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4" name="文本框 43"/>
          <p:cNvSpPr txBox="1"/>
          <p:nvPr/>
        </p:nvSpPr>
        <p:spPr>
          <a:xfrm>
            <a:off x="6300192" y="1628800"/>
            <a:ext cx="1080120" cy="1015663"/>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成立农业生产合作社</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5" name="文本框 44"/>
          <p:cNvSpPr txBox="1"/>
          <p:nvPr/>
        </p:nvSpPr>
        <p:spPr>
          <a:xfrm>
            <a:off x="7380312" y="1628800"/>
            <a:ext cx="1019175" cy="1015663"/>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人民公社化运动</a:t>
            </a:r>
            <a:endParaRPr kumimoji="0" lang="zh-CN" altLang="en-US"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cxnSp>
        <p:nvCxnSpPr>
          <p:cNvPr id="46" name="直接连接符 45"/>
          <p:cNvCxnSpPr/>
          <p:nvPr/>
        </p:nvCxnSpPr>
        <p:spPr>
          <a:xfrm>
            <a:off x="8726805" y="2771396"/>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308304" y="3140968"/>
            <a:ext cx="800219" cy="461665"/>
          </a:xfrm>
          <a:prstGeom prst="rect">
            <a:avLst/>
          </a:prstGeom>
          <a:noFill/>
        </p:spPr>
        <p:txBody>
          <a:bodyPr wrap="none" rtlCol="0">
            <a:spAutoFit/>
          </a:bodyPr>
          <a:lstStyle/>
          <a:p>
            <a:pPr algn="l"/>
            <a:r>
              <a:rPr lang="en-US" altLang="zh-CN"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1958</a:t>
            </a:r>
            <a:endParaRPr kumimoji="0" lang="en-US" altLang="zh-CN"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49" name="文本框 48"/>
          <p:cNvSpPr txBox="1"/>
          <p:nvPr/>
        </p:nvSpPr>
        <p:spPr>
          <a:xfrm>
            <a:off x="8343781" y="3140968"/>
            <a:ext cx="800219" cy="461665"/>
          </a:xfrm>
          <a:prstGeom prst="rect">
            <a:avLst/>
          </a:prstGeom>
          <a:noFill/>
        </p:spPr>
        <p:txBody>
          <a:bodyPr wrap="none" rtlCol="0">
            <a:spAutoFit/>
          </a:bodyPr>
          <a:lstStyle/>
          <a:p>
            <a:pPr algn="l"/>
            <a:r>
              <a:rPr lang="en-US" altLang="zh-CN"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1978</a:t>
            </a:r>
            <a:endParaRPr kumimoji="0" lang="en-US" altLang="zh-CN"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50" name="左大括号 49"/>
          <p:cNvSpPr/>
          <p:nvPr/>
        </p:nvSpPr>
        <p:spPr>
          <a:xfrm rot="16200000" flipH="1">
            <a:off x="2878449" y="-1122098"/>
            <a:ext cx="433718" cy="5137150"/>
          </a:xfrm>
          <a:prstGeom prst="leftBrace">
            <a:avLst/>
          </a:prstGeom>
          <a:noFill/>
          <a:ln w="28575"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51" name="文本框 50"/>
          <p:cNvSpPr txBox="1"/>
          <p:nvPr/>
        </p:nvSpPr>
        <p:spPr>
          <a:xfrm>
            <a:off x="1547664" y="620688"/>
            <a:ext cx="3262432" cy="461665"/>
          </a:xfrm>
          <a:prstGeom prst="rect">
            <a:avLst/>
          </a:prstGeom>
          <a:noFill/>
        </p:spPr>
        <p:txBody>
          <a:bodyPr wrap="none" rtlCol="0">
            <a:spAutoFit/>
          </a:bodyPr>
          <a:lstStyle/>
          <a:p>
            <a:pPr algn="l"/>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实行农民的土地私有制</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
        <p:nvSpPr>
          <p:cNvPr id="52" name="左大括号 51"/>
          <p:cNvSpPr/>
          <p:nvPr/>
        </p:nvSpPr>
        <p:spPr>
          <a:xfrm rot="16200000" flipH="1">
            <a:off x="7115151" y="-87575"/>
            <a:ext cx="277545" cy="3068955"/>
          </a:xfrm>
          <a:prstGeom prst="leftBrace">
            <a:avLst/>
          </a:prstGeom>
          <a:noFill/>
          <a:ln w="28575"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53" name="文本框 52"/>
          <p:cNvSpPr txBox="1"/>
          <p:nvPr/>
        </p:nvSpPr>
        <p:spPr>
          <a:xfrm>
            <a:off x="6372200" y="620688"/>
            <a:ext cx="1723549" cy="461665"/>
          </a:xfrm>
          <a:prstGeom prst="rect">
            <a:avLst/>
          </a:prstGeom>
          <a:noFill/>
        </p:spPr>
        <p:txBody>
          <a:bodyPr wrap="none" rtlCol="0">
            <a:spAutoFit/>
          </a:bodyPr>
          <a:lstStyle/>
          <a:p>
            <a:pPr algn="l"/>
            <a:r>
              <a:rPr lang="zh-CN" altLang="en-US" sz="2400" b="1"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土地公有制</a:t>
            </a:r>
            <a:endParaRPr kumimoji="0" lang="zh-CN" altLang="en-US" sz="24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grpSp>
        <p:nvGrpSpPr>
          <p:cNvPr id="2" name="组合 4"/>
          <p:cNvGrpSpPr/>
          <p:nvPr/>
        </p:nvGrpSpPr>
        <p:grpSpPr>
          <a:xfrm>
            <a:off x="0" y="0"/>
            <a:ext cx="3851903" cy="655245"/>
            <a:chOff x="-238" y="60"/>
            <a:chExt cx="7699" cy="772"/>
          </a:xfrm>
        </p:grpSpPr>
        <p:grpSp>
          <p:nvGrpSpPr>
            <p:cNvPr id="3" name="组合 3"/>
            <p:cNvGrpSpPr/>
            <p:nvPr/>
          </p:nvGrpSpPr>
          <p:grpSpPr>
            <a:xfrm>
              <a:off x="-238" y="60"/>
              <a:ext cx="7699" cy="772"/>
              <a:chOff x="-238" y="60"/>
              <a:chExt cx="7699" cy="772"/>
            </a:xfrm>
          </p:grpSpPr>
          <p:pic>
            <p:nvPicPr>
              <p:cNvPr id="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平行四边形 56"/>
              <p:cNvSpPr/>
              <p:nvPr/>
            </p:nvSpPr>
            <p:spPr>
              <a:xfrm flipH="1">
                <a:off x="717" y="131"/>
                <a:ext cx="67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55" name="文本框 6"/>
            <p:cNvSpPr txBox="1"/>
            <p:nvPr/>
          </p:nvSpPr>
          <p:spPr>
            <a:xfrm>
              <a:off x="922" y="107"/>
              <a:ext cx="6539"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国的巩固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58" name="矩形 57"/>
          <p:cNvSpPr/>
          <p:nvPr/>
        </p:nvSpPr>
        <p:spPr>
          <a:xfrm>
            <a:off x="4211960" y="0"/>
            <a:ext cx="3600400" cy="584775"/>
          </a:xfrm>
          <a:prstGeom prst="rect">
            <a:avLst/>
          </a:prstGeom>
        </p:spPr>
        <p:txBody>
          <a:bodyPr wrap="square">
            <a:spAutoFit/>
          </a:bodyPr>
          <a:lstStyle/>
          <a:p>
            <a:r>
              <a:rPr lang="zh-CN" altLang="zh-CN" sz="32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历史上的土地政策</a:t>
            </a:r>
            <a:endParaRPr lang="zh-CN" altLang="en-US" sz="3200" dirty="0">
              <a:solidFill>
                <a:srgbClr val="FF0000"/>
              </a:solidFill>
            </a:endParaRPr>
          </a:p>
        </p:txBody>
      </p:sp>
      <p:sp>
        <p:nvSpPr>
          <p:cNvPr id="54" name="TextBox 53"/>
          <p:cNvSpPr txBox="1"/>
          <p:nvPr/>
        </p:nvSpPr>
        <p:spPr>
          <a:xfrm>
            <a:off x="4283968" y="4653136"/>
            <a:ext cx="4464496" cy="1815882"/>
          </a:xfrm>
          <a:prstGeom prst="rect">
            <a:avLst/>
          </a:prstGeom>
          <a:noFill/>
        </p:spPr>
        <p:txBody>
          <a:bodyPr wrap="square" rtlCol="0">
            <a:spAutoFit/>
          </a:bodyPr>
          <a:lstStyle/>
          <a:p>
            <a:r>
              <a:rPr lang="zh-CN" altLang="en-US" sz="2800" b="1" dirty="0" smtClean="0"/>
              <a:t>作用：农民分得土地，积极参军、支援前线，为解放战争的胜利提供了重要的人力，物力保障</a:t>
            </a:r>
            <a:endParaRPr lang="zh-CN" altLang="en-US" sz="2800" b="1" dirty="0"/>
          </a:p>
        </p:txBody>
      </p:sp>
      <p:sp>
        <p:nvSpPr>
          <p:cNvPr id="59" name="矩形标注 58"/>
          <p:cNvSpPr/>
          <p:nvPr/>
        </p:nvSpPr>
        <p:spPr>
          <a:xfrm>
            <a:off x="4211960" y="1916832"/>
            <a:ext cx="936104" cy="2160240"/>
          </a:xfrm>
          <a:prstGeom prst="wedgeRectCallout">
            <a:avLst>
              <a:gd name="adj1" fmla="val 45338"/>
              <a:gd name="adj2" fmla="val 8366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标注 59"/>
          <p:cNvSpPr/>
          <p:nvPr/>
        </p:nvSpPr>
        <p:spPr>
          <a:xfrm>
            <a:off x="3347864" y="1916832"/>
            <a:ext cx="792088" cy="2592288"/>
          </a:xfrm>
          <a:prstGeom prst="wedgeRectCallout">
            <a:avLst>
              <a:gd name="adj1" fmla="val -96170"/>
              <a:gd name="adj2" fmla="val 91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0" y="2060848"/>
            <a:ext cx="3024336" cy="3785652"/>
          </a:xfrm>
          <a:prstGeom prst="rect">
            <a:avLst/>
          </a:prstGeom>
          <a:solidFill>
            <a:schemeClr val="bg2"/>
          </a:solidFill>
          <a:ln>
            <a:solidFill>
              <a:schemeClr val="bg2"/>
            </a:solidFill>
          </a:ln>
        </p:spPr>
        <p:txBody>
          <a:bodyPr wrap="square" rtlCol="0">
            <a:spAutoFit/>
          </a:bodyPr>
          <a:lstStyle/>
          <a:p>
            <a:r>
              <a:rPr lang="en-US" altLang="zh-CN" sz="2400" b="1" dirty="0" smtClean="0">
                <a:latin typeface="+mj-ea"/>
                <a:ea typeface="+mj-ea"/>
              </a:rPr>
              <a:t>4</a:t>
            </a:r>
            <a:r>
              <a:rPr lang="zh-CN" altLang="en-US" sz="2400" b="1" dirty="0" smtClean="0">
                <a:latin typeface="+mj-ea"/>
                <a:ea typeface="+mj-ea"/>
              </a:rPr>
              <a:t>、作用（意义）：</a:t>
            </a:r>
            <a:endParaRPr lang="en-US" altLang="zh-CN" sz="2400" b="1" dirty="0" smtClean="0">
              <a:latin typeface="+mj-ea"/>
              <a:ea typeface="+mj-ea"/>
            </a:endParaRPr>
          </a:p>
          <a:p>
            <a:r>
              <a:rPr lang="zh-CN" altLang="en-US" sz="2400" b="1" dirty="0" smtClean="0">
                <a:latin typeface="+mj-ea"/>
                <a:ea typeface="+mj-ea"/>
              </a:rPr>
              <a:t>（</a:t>
            </a:r>
            <a:r>
              <a:rPr lang="en-US" altLang="zh-CN" sz="2400" b="1" dirty="0" smtClean="0">
                <a:latin typeface="+mj-ea"/>
                <a:ea typeface="+mj-ea"/>
              </a:rPr>
              <a:t>1</a:t>
            </a:r>
            <a:r>
              <a:rPr lang="zh-CN" altLang="en-US" sz="2400" b="1" dirty="0" smtClean="0">
                <a:latin typeface="+mj-ea"/>
                <a:ea typeface="+mj-ea"/>
              </a:rPr>
              <a:t>）有利于减轻农民的负担，改善农民的物质生活，提高农民抗日和生产的积极性；</a:t>
            </a:r>
            <a:endParaRPr lang="en-US" altLang="zh-CN" sz="2400" b="1" dirty="0" smtClean="0">
              <a:latin typeface="+mj-ea"/>
              <a:ea typeface="+mj-ea"/>
            </a:endParaRPr>
          </a:p>
          <a:p>
            <a:r>
              <a:rPr lang="zh-CN" altLang="en-US" sz="2400" b="1" dirty="0" smtClean="0">
                <a:latin typeface="+mj-ea"/>
                <a:ea typeface="+mj-ea"/>
              </a:rPr>
              <a:t>（</a:t>
            </a:r>
            <a:r>
              <a:rPr lang="en-US" altLang="zh-CN" sz="2400" b="1" dirty="0" smtClean="0">
                <a:latin typeface="+mj-ea"/>
                <a:ea typeface="+mj-ea"/>
              </a:rPr>
              <a:t>2</a:t>
            </a:r>
            <a:r>
              <a:rPr lang="zh-CN" altLang="en-US" sz="2400" b="1" dirty="0" smtClean="0">
                <a:latin typeface="+mj-ea"/>
                <a:ea typeface="+mj-ea"/>
              </a:rPr>
              <a:t>）有利于联合地主阶级一致抗日，巩固了抗日民族统一战线。</a:t>
            </a:r>
            <a:endParaRPr lang="zh-CN" altLang="en-US" sz="24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图片1.png"/>
          <p:cNvPicPr>
            <a:picLocks noChangeAspect="1" noChangeArrowheads="1"/>
          </p:cNvPicPr>
          <p:nvPr/>
        </p:nvPicPr>
        <p:blipFill>
          <a:blip r:embed="rId1" cstate="print"/>
          <a:srcRect/>
          <a:stretch>
            <a:fillRect/>
          </a:stretch>
        </p:blipFill>
        <p:spPr bwMode="auto">
          <a:xfrm>
            <a:off x="-36512" y="-27384"/>
            <a:ext cx="9144001" cy="6858000"/>
          </a:xfrm>
          <a:prstGeom prst="rect">
            <a:avLst/>
          </a:prstGeom>
          <a:noFill/>
        </p:spPr>
      </p:pic>
      <p:grpSp>
        <p:nvGrpSpPr>
          <p:cNvPr id="2" name="组合 2"/>
          <p:cNvGrpSpPr/>
          <p:nvPr/>
        </p:nvGrpSpPr>
        <p:grpSpPr>
          <a:xfrm>
            <a:off x="-180528" y="109459"/>
            <a:ext cx="8352928" cy="655245"/>
            <a:chOff x="-238" y="60"/>
            <a:chExt cx="7212" cy="772"/>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平行四边形 7"/>
            <p:cNvSpPr/>
            <p:nvPr/>
          </p:nvSpPr>
          <p:spPr>
            <a:xfrm flipH="1">
              <a:off x="717" y="131"/>
              <a:ext cx="6257"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6" name="文本框 3"/>
          <p:cNvSpPr txBox="1"/>
          <p:nvPr/>
        </p:nvSpPr>
        <p:spPr>
          <a:xfrm>
            <a:off x="611560" y="188640"/>
            <a:ext cx="12168034" cy="461727"/>
          </a:xfrm>
          <a:prstGeom prst="rect">
            <a:avLst/>
          </a:prstGeom>
          <a:noFill/>
        </p:spPr>
        <p:txBody>
          <a:bodyPr wrap="square" rtlCol="0">
            <a:spAutoFit/>
          </a:bodyPr>
          <a:lstStyle/>
          <a:p>
            <a:pPr>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新中国成立后农村生产关系的变革和调整</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aphicFrame>
        <p:nvGraphicFramePr>
          <p:cNvPr id="11" name="表格 10"/>
          <p:cNvGraphicFramePr>
            <a:graphicFrameLocks noGrp="1"/>
          </p:cNvGraphicFramePr>
          <p:nvPr/>
        </p:nvGraphicFramePr>
        <p:xfrm>
          <a:off x="323528" y="836710"/>
          <a:ext cx="8496943" cy="3190265"/>
        </p:xfrm>
        <a:graphic>
          <a:graphicData uri="http://schemas.openxmlformats.org/drawingml/2006/table">
            <a:tbl>
              <a:tblPr firstRow="1" bandRow="1">
                <a:tableStyleId>{5C22544A-7EE6-4342-B048-85BDC9FD1C3A}</a:tableStyleId>
              </a:tblPr>
              <a:tblGrid>
                <a:gridCol w="1080120"/>
                <a:gridCol w="1152128"/>
                <a:gridCol w="2304256"/>
                <a:gridCol w="1368152"/>
                <a:gridCol w="2592287"/>
              </a:tblGrid>
              <a:tr h="636352">
                <a:tc>
                  <a:txBody>
                    <a:bodyPr/>
                    <a:lstStyle/>
                    <a:p>
                      <a:r>
                        <a:rPr lang="zh-CN" altLang="en-US" sz="2400" dirty="0" smtClean="0"/>
                        <a:t>事件 </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t>时间</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t>核心内容</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smtClean="0"/>
                        <a:t>所有制性质</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smtClean="0"/>
                        <a:t> </a:t>
                      </a:r>
                      <a:r>
                        <a:rPr lang="zh-CN" altLang="en-US" sz="2400" dirty="0" smtClean="0"/>
                        <a:t>影响</a:t>
                      </a:r>
                      <a:r>
                        <a:rPr lang="en-US" altLang="zh-CN" sz="2400" dirty="0" smtClean="0"/>
                        <a:t>(</a:t>
                      </a:r>
                      <a:r>
                        <a:rPr lang="zh-CN" altLang="en-US" sz="2400" dirty="0" smtClean="0"/>
                        <a:t>结果</a:t>
                      </a:r>
                      <a:r>
                        <a:rPr lang="en-US" altLang="zh-CN" sz="2400" dirty="0" smtClean="0"/>
                        <a:t>)</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5818">
                <a:tc>
                  <a:txBody>
                    <a:bodyPr/>
                    <a:lstStyle/>
                    <a:p>
                      <a:r>
                        <a:rPr lang="zh-CN" altLang="en-US" sz="2400" b="1" dirty="0" smtClean="0">
                          <a:solidFill>
                            <a:srgbClr val="FF0000"/>
                          </a:solidFill>
                        </a:rPr>
                        <a:t>土地</a:t>
                      </a:r>
                      <a:endParaRPr lang="en-US" altLang="zh-CN" sz="2400" b="1" dirty="0" smtClean="0">
                        <a:solidFill>
                          <a:srgbClr val="FF0000"/>
                        </a:solidFill>
                      </a:endParaRPr>
                    </a:p>
                    <a:p>
                      <a:r>
                        <a:rPr lang="zh-CN" altLang="en-US" sz="2400" b="1" dirty="0" smtClean="0">
                          <a:solidFill>
                            <a:srgbClr val="FF0000"/>
                          </a:solidFill>
                        </a:rPr>
                        <a:t>改革</a:t>
                      </a:r>
                      <a:endParaRPr lang="zh-CN" alt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t>1950—1952 </a:t>
                      </a:r>
                      <a:r>
                        <a:rPr lang="zh-CN" altLang="en-US" sz="2000" b="1" dirty="0" smtClean="0"/>
                        <a:t>年</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smtClean="0">
                          <a:solidFill>
                            <a:srgbClr val="FF0000"/>
                          </a:solidFill>
                        </a:rPr>
                        <a:t>废除地主阶级封建剥削的土地</a:t>
                      </a:r>
                      <a:r>
                        <a:rPr lang="en-US" altLang="zh-CN" sz="2000" b="1" dirty="0" smtClean="0">
                          <a:solidFill>
                            <a:srgbClr val="FF0000"/>
                          </a:solidFill>
                        </a:rPr>
                        <a:t>,</a:t>
                      </a:r>
                      <a:r>
                        <a:rPr lang="zh-CN" altLang="en-US" sz="2000" b="1" dirty="0" smtClean="0">
                          <a:solidFill>
                            <a:srgbClr val="FF0000"/>
                          </a:solidFill>
                        </a:rPr>
                        <a:t>实行农民的土地所有制</a:t>
                      </a:r>
                      <a:endParaRPr lang="zh-CN"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800" b="1" dirty="0" smtClean="0"/>
                        <a:t> 私有制</a:t>
                      </a:r>
                      <a:endParaRPr lang="zh-CN"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FF0000"/>
                          </a:solidFill>
                        </a:rPr>
                        <a:t> </a:t>
                      </a:r>
                      <a:r>
                        <a:rPr lang="zh-CN" altLang="en-US" sz="1800" b="1" dirty="0" smtClean="0">
                          <a:solidFill>
                            <a:srgbClr val="FF0000"/>
                          </a:solidFill>
                        </a:rPr>
                        <a:t>解放了农村生产力，农业生产获得迅速恢复和发展，为国家的工业化建设准备了条件</a:t>
                      </a:r>
                      <a:r>
                        <a:rPr lang="en-US" altLang="zh-CN" sz="1800" b="1" dirty="0" smtClean="0">
                          <a:solidFill>
                            <a:srgbClr val="FF0000"/>
                          </a:solidFill>
                        </a:rPr>
                        <a:t>.</a:t>
                      </a:r>
                      <a:endParaRPr lang="zh-CN"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9065">
                <a:tc>
                  <a:txBody>
                    <a:bodyPr/>
                    <a:lstStyle/>
                    <a:p>
                      <a:r>
                        <a:rPr lang="zh-CN" altLang="en-US" sz="2000" b="1" dirty="0" smtClean="0">
                          <a:solidFill>
                            <a:srgbClr val="FF0000"/>
                          </a:solidFill>
                        </a:rPr>
                        <a:t>农业合作化运动  </a:t>
                      </a:r>
                      <a:endParaRPr lang="zh-CN"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smtClean="0"/>
                        <a:t> </a:t>
                      </a:r>
                      <a:r>
                        <a:rPr lang="en-US" altLang="zh-CN" sz="2000" b="1" dirty="0" smtClean="0"/>
                        <a:t>1953—1956 </a:t>
                      </a:r>
                      <a:r>
                        <a:rPr lang="zh-CN" altLang="en-US" sz="2000" b="1" dirty="0" smtClean="0"/>
                        <a:t>年 </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solidFill>
                            <a:srgbClr val="FF0000"/>
                          </a:solidFill>
                        </a:rPr>
                        <a:t>土地等主要生产资料由私有制变为公有制，并实行集体经营</a:t>
                      </a:r>
                      <a:endParaRPr lang="zh-CN"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800" b="1" dirty="0" smtClean="0"/>
                        <a:t>公有制</a:t>
                      </a:r>
                      <a:endParaRPr lang="zh-CN"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800" b="1" dirty="0" smtClean="0">
                          <a:solidFill>
                            <a:srgbClr val="FF0000"/>
                          </a:solidFill>
                        </a:rPr>
                        <a:t>进一步提高了农业生产水平</a:t>
                      </a:r>
                      <a:endParaRPr lang="zh-CN" altLang="en-US"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custDataLst>
              <p:tags r:id="rId3"/>
            </p:custDataLst>
          </p:nvPr>
        </p:nvGraphicFramePr>
        <p:xfrm>
          <a:off x="323528" y="4053841"/>
          <a:ext cx="8496945" cy="2327488"/>
        </p:xfrm>
        <a:graphic>
          <a:graphicData uri="http://schemas.openxmlformats.org/drawingml/2006/table">
            <a:tbl>
              <a:tblPr firstRow="1" bandRow="1">
                <a:tableStyleId>{5C22544A-7EE6-4342-B048-85BDC9FD1C3A}</a:tableStyleId>
              </a:tblPr>
              <a:tblGrid>
                <a:gridCol w="1080122"/>
                <a:gridCol w="1152128"/>
                <a:gridCol w="2304256"/>
                <a:gridCol w="1368152"/>
                <a:gridCol w="2592287"/>
              </a:tblGrid>
              <a:tr h="1026431">
                <a:tc>
                  <a:txBody>
                    <a:bodyPr/>
                    <a:lstStyle/>
                    <a:p>
                      <a:r>
                        <a:rPr lang="zh-CN" altLang="en-US" sz="1800" b="1" dirty="0" smtClean="0">
                          <a:solidFill>
                            <a:srgbClr val="FF0000"/>
                          </a:solidFill>
                        </a:rPr>
                        <a:t>人民公社化运动</a:t>
                      </a:r>
                      <a:endParaRPr lang="zh-CN"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t>1958 </a:t>
                      </a:r>
                      <a:r>
                        <a:rPr lang="zh-CN" altLang="en-US" sz="1800" b="1" dirty="0" smtClean="0"/>
                        <a:t>年开始</a:t>
                      </a:r>
                      <a:endParaRPr lang="zh-CN"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FF0000"/>
                          </a:solidFill>
                        </a:rPr>
                        <a:t> 提高公有化程度和扩大规模</a:t>
                      </a:r>
                      <a:endParaRPr lang="zh-CN" alt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smtClean="0"/>
                        <a:t>公有制</a:t>
                      </a:r>
                      <a:endParaRPr lang="zh-CN" altLang="en-US" sz="2800" b="1" dirty="0" smtClean="0"/>
                    </a:p>
                    <a:p>
                      <a:endParaRPr lang="zh-CN"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smtClean="0">
                          <a:solidFill>
                            <a:srgbClr val="FF0000"/>
                          </a:solidFill>
                        </a:rPr>
                        <a:t>挫伤了农民的生产积极性，阻碍了农业生产的发展</a:t>
                      </a:r>
                      <a:endParaRPr lang="zh-CN"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1057">
                <a:tc>
                  <a:txBody>
                    <a:bodyPr/>
                    <a:lstStyle/>
                    <a:p>
                      <a:r>
                        <a:rPr lang="zh-CN" altLang="en-US" sz="2000" b="1" dirty="0" smtClean="0">
                          <a:solidFill>
                            <a:srgbClr val="FF0000"/>
                          </a:solidFill>
                        </a:rPr>
                        <a:t>家庭联产承包责任制</a:t>
                      </a:r>
                      <a:endParaRPr lang="zh-CN"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t>1978 </a:t>
                      </a:r>
                      <a:r>
                        <a:rPr lang="zh-CN" altLang="en-US" sz="2000" b="1" dirty="0" smtClean="0"/>
                        <a:t>年开始</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smtClean="0">
                          <a:solidFill>
                            <a:srgbClr val="FF0000"/>
                          </a:solidFill>
                        </a:rPr>
                        <a:t>在坚持公有制的前提下，实行分田包产到户，自负盈亏</a:t>
                      </a:r>
                      <a:endParaRPr lang="zh-CN"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CN" sz="2800" b="1" dirty="0" smtClean="0"/>
                    </a:p>
                    <a:p>
                      <a:r>
                        <a:rPr lang="zh-CN" altLang="en-US" sz="2800" b="1" dirty="0" smtClean="0"/>
                        <a:t>公有制</a:t>
                      </a:r>
                      <a:endParaRPr lang="zh-CN"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solidFill>
                            <a:srgbClr val="FF0000"/>
                          </a:solidFill>
                        </a:rPr>
                        <a:t>解放了农村生产力，提高了农民生产积极性，农业生产得到大发展，农村开始富裕起来</a:t>
                      </a:r>
                      <a:endParaRPr lang="zh-CN"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377334" y="1193166"/>
            <a:ext cx="4050650" cy="4979988"/>
            <a:chOff x="837273" y="1101090"/>
            <a:chExt cx="5412593" cy="4981263"/>
          </a:xfrm>
        </p:grpSpPr>
        <p:grpSp>
          <p:nvGrpSpPr>
            <p:cNvPr id="3" name="组合 34"/>
            <p:cNvGrpSpPr/>
            <p:nvPr/>
          </p:nvGrpSpPr>
          <p:grpSpPr bwMode="auto">
            <a:xfrm>
              <a:off x="872187" y="1520308"/>
              <a:ext cx="5377679" cy="554169"/>
              <a:chOff x="872187" y="1520308"/>
              <a:chExt cx="5377679" cy="554169"/>
            </a:xfrm>
          </p:grpSpPr>
          <p:sp>
            <p:nvSpPr>
              <p:cNvPr id="16400" name="TextBox 11"/>
              <p:cNvSpPr txBox="1">
                <a:spLocks noChangeArrowheads="1"/>
              </p:cNvSpPr>
              <p:nvPr/>
            </p:nvSpPr>
            <p:spPr bwMode="auto">
              <a:xfrm>
                <a:off x="931121" y="1520308"/>
                <a:ext cx="5318745" cy="52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ClrTx/>
                  <a:buSzTx/>
                  <a:buFontTx/>
                </a:pPr>
                <a:r>
                  <a:rPr lang="zh-CN" altLang="en-US" sz="2800" b="1" dirty="0">
                    <a:latin typeface="楷体" panose="02010609060101010101" pitchFamily="49" charset="-122"/>
                    <a:ea typeface="楷体" panose="02010609060101010101" pitchFamily="49" charset="-122"/>
                  </a:rPr>
                  <a:t>1950-1952 </a:t>
                </a:r>
                <a:r>
                  <a:rPr lang="zh-CN" altLang="en-US" sz="1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土地改革</a:t>
                </a:r>
                <a:endParaRPr lang="zh-CN" altLang="en-US" sz="2800" b="1" dirty="0">
                  <a:latin typeface="楷体" panose="02010609060101010101" pitchFamily="49" charset="-122"/>
                  <a:ea typeface="楷体" panose="02010609060101010101" pitchFamily="49" charset="-122"/>
                </a:endParaRPr>
              </a:p>
            </p:txBody>
          </p:sp>
          <p:cxnSp>
            <p:nvCxnSpPr>
              <p:cNvPr id="6" name="直接连接符 5"/>
              <p:cNvCxnSpPr/>
              <p:nvPr/>
            </p:nvCxnSpPr>
            <p:spPr>
              <a:xfrm flipH="1">
                <a:off x="872187" y="2074477"/>
                <a:ext cx="2172628" cy="0"/>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4" name="直接箭头连接符 3"/>
            <p:cNvCxnSpPr/>
            <p:nvPr/>
          </p:nvCxnSpPr>
          <p:spPr>
            <a:xfrm>
              <a:off x="837273" y="1101090"/>
              <a:ext cx="12696" cy="4981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5" name="组合 35"/>
          <p:cNvGrpSpPr/>
          <p:nvPr/>
        </p:nvGrpSpPr>
        <p:grpSpPr bwMode="auto">
          <a:xfrm>
            <a:off x="395536" y="2492896"/>
            <a:ext cx="5355985" cy="523220"/>
            <a:chOff x="861314" y="2391640"/>
            <a:chExt cx="7087212" cy="522565"/>
          </a:xfrm>
        </p:grpSpPr>
        <p:sp>
          <p:nvSpPr>
            <p:cNvPr id="16396" name="TextBox 12"/>
            <p:cNvSpPr txBox="1">
              <a:spLocks noChangeArrowheads="1"/>
            </p:cNvSpPr>
            <p:nvPr/>
          </p:nvSpPr>
          <p:spPr bwMode="auto">
            <a:xfrm>
              <a:off x="861314" y="2391640"/>
              <a:ext cx="7087212" cy="52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ClrTx/>
                <a:buSzTx/>
                <a:buFontTx/>
              </a:pPr>
              <a:r>
                <a:rPr lang="zh-CN" altLang="en-US" sz="2800" b="1" dirty="0">
                  <a:latin typeface="楷体" panose="02010609060101010101" pitchFamily="49" charset="-122"/>
                  <a:ea typeface="楷体" panose="02010609060101010101" pitchFamily="49" charset="-122"/>
                </a:rPr>
                <a:t>1953-1956 </a:t>
              </a:r>
              <a:r>
                <a:rPr lang="zh-CN" altLang="en-US" sz="2400" b="1" dirty="0" smtClean="0">
                  <a:latin typeface="楷体" panose="02010609060101010101" pitchFamily="49" charset="-122"/>
                  <a:ea typeface="楷体" panose="02010609060101010101" pitchFamily="49" charset="-122"/>
                </a:rPr>
                <a:t>建</a:t>
              </a:r>
              <a:r>
                <a:rPr lang="zh-CN" altLang="en-US" sz="2400" b="1" dirty="0">
                  <a:latin typeface="楷体" panose="02010609060101010101" pitchFamily="49" charset="-122"/>
                  <a:ea typeface="楷体" panose="02010609060101010101" pitchFamily="49" charset="-122"/>
                </a:rPr>
                <a:t>立农业生产合作社</a:t>
              </a:r>
              <a:endParaRPr lang="zh-CN" altLang="en-US" sz="2400" b="1" dirty="0">
                <a:latin typeface="楷体" panose="02010609060101010101" pitchFamily="49" charset="-122"/>
                <a:ea typeface="楷体" panose="02010609060101010101" pitchFamily="49" charset="-122"/>
              </a:endParaRPr>
            </a:p>
          </p:txBody>
        </p:sp>
        <p:cxnSp>
          <p:nvCxnSpPr>
            <p:cNvPr id="8" name="直接连接符 7"/>
            <p:cNvCxnSpPr/>
            <p:nvPr/>
          </p:nvCxnSpPr>
          <p:spPr>
            <a:xfrm flipH="1">
              <a:off x="872747" y="2897219"/>
              <a:ext cx="2171557"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4" name="组合 36"/>
          <p:cNvGrpSpPr/>
          <p:nvPr/>
        </p:nvGrpSpPr>
        <p:grpSpPr bwMode="auto">
          <a:xfrm>
            <a:off x="403899" y="3238107"/>
            <a:ext cx="4240109" cy="553692"/>
            <a:chOff x="850411" y="3185898"/>
            <a:chExt cx="5667157" cy="554681"/>
          </a:xfrm>
        </p:grpSpPr>
        <p:sp>
          <p:nvSpPr>
            <p:cNvPr id="16394" name="TextBox 13"/>
            <p:cNvSpPr txBox="1">
              <a:spLocks noChangeArrowheads="1"/>
            </p:cNvSpPr>
            <p:nvPr/>
          </p:nvSpPr>
          <p:spPr bwMode="auto">
            <a:xfrm>
              <a:off x="850648" y="3185898"/>
              <a:ext cx="5666920" cy="52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ClrTx/>
                <a:buSzTx/>
                <a:buFontTx/>
              </a:pPr>
              <a:r>
                <a:rPr lang="zh-CN" altLang="en-US" sz="2800" b="1" dirty="0">
                  <a:latin typeface="楷体" panose="02010609060101010101" pitchFamily="49" charset="-122"/>
                  <a:ea typeface="楷体" panose="02010609060101010101" pitchFamily="49" charset="-122"/>
                </a:rPr>
                <a:t>1958  </a:t>
              </a:r>
              <a:r>
                <a:rPr lang="zh-CN" altLang="en-US" sz="1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建立人民公社</a:t>
              </a:r>
              <a:endParaRPr lang="zh-CN" altLang="en-US" sz="2800" b="1" dirty="0">
                <a:latin typeface="楷体" panose="02010609060101010101" pitchFamily="49" charset="-122"/>
                <a:ea typeface="楷体" panose="02010609060101010101" pitchFamily="49" charset="-122"/>
              </a:endParaRPr>
            </a:p>
          </p:txBody>
        </p:sp>
        <p:cxnSp>
          <p:nvCxnSpPr>
            <p:cNvPr id="9" name="直接连接符 8"/>
            <p:cNvCxnSpPr/>
            <p:nvPr/>
          </p:nvCxnSpPr>
          <p:spPr>
            <a:xfrm flipH="1">
              <a:off x="850411" y="3740579"/>
              <a:ext cx="127945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5" name="组合 37"/>
          <p:cNvGrpSpPr/>
          <p:nvPr/>
        </p:nvGrpSpPr>
        <p:grpSpPr bwMode="auto">
          <a:xfrm>
            <a:off x="376935" y="4062422"/>
            <a:ext cx="4642324" cy="553059"/>
            <a:chOff x="818964" y="3956389"/>
            <a:chExt cx="6203732" cy="554045"/>
          </a:xfrm>
        </p:grpSpPr>
        <p:cxnSp>
          <p:nvCxnSpPr>
            <p:cNvPr id="16" name="直接连接符 15"/>
            <p:cNvCxnSpPr/>
            <p:nvPr/>
          </p:nvCxnSpPr>
          <p:spPr>
            <a:xfrm flipH="1">
              <a:off x="837273" y="4510434"/>
              <a:ext cx="129353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393" name="TextBox 18"/>
            <p:cNvSpPr txBox="1">
              <a:spLocks noChangeArrowheads="1"/>
            </p:cNvSpPr>
            <p:nvPr/>
          </p:nvSpPr>
          <p:spPr bwMode="auto">
            <a:xfrm>
              <a:off x="818964" y="3956389"/>
              <a:ext cx="6203732" cy="52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ClrTx/>
                <a:buSzTx/>
                <a:buFontTx/>
              </a:pPr>
              <a:r>
                <a:rPr lang="zh-CN" altLang="en-US" sz="2800" b="1" dirty="0">
                  <a:latin typeface="楷体" panose="02010609060101010101" pitchFamily="49" charset="-122"/>
                  <a:ea typeface="楷体" panose="02010609060101010101" pitchFamily="49" charset="-122"/>
                </a:rPr>
                <a:t>1978 </a:t>
              </a:r>
              <a:r>
                <a:rPr lang="zh-CN" altLang="en-US" sz="1800" b="1" dirty="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家</a:t>
              </a:r>
              <a:r>
                <a:rPr lang="zh-CN" altLang="en-US" sz="2400" b="1" dirty="0">
                  <a:latin typeface="楷体" panose="02010609060101010101" pitchFamily="49" charset="-122"/>
                  <a:ea typeface="楷体" panose="02010609060101010101" pitchFamily="49" charset="-122"/>
                </a:rPr>
                <a:t>庭联产承包责任制</a:t>
              </a:r>
              <a:endParaRPr lang="zh-CN" altLang="en-US" sz="2400" b="1" dirty="0">
                <a:latin typeface="楷体" panose="02010609060101010101" pitchFamily="49" charset="-122"/>
                <a:ea typeface="楷体" panose="02010609060101010101" pitchFamily="49" charset="-122"/>
              </a:endParaRPr>
            </a:p>
          </p:txBody>
        </p:sp>
      </p:grpSp>
      <p:sp>
        <p:nvSpPr>
          <p:cNvPr id="42" name="TextBox 41"/>
          <p:cNvSpPr txBox="1">
            <a:spLocks noChangeArrowheads="1"/>
          </p:cNvSpPr>
          <p:nvPr/>
        </p:nvSpPr>
        <p:spPr bwMode="auto">
          <a:xfrm>
            <a:off x="1763688" y="5013176"/>
            <a:ext cx="6480720" cy="1384995"/>
          </a:xfrm>
          <a:prstGeom prst="rect">
            <a:avLst/>
          </a:prstGeom>
          <a:noFill/>
          <a:ln w="57150">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一切从实际出发，符合国情；</a:t>
            </a:r>
            <a:endPar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r>
              <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改革时生产关系应符合生产力发展；</a:t>
            </a:r>
            <a:endPar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保护农民利益，调动农民生产积极性。</a:t>
            </a:r>
            <a:endPar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p:txBody>
      </p:sp>
      <p:grpSp>
        <p:nvGrpSpPr>
          <p:cNvPr id="17" name="组合 1"/>
          <p:cNvGrpSpPr/>
          <p:nvPr/>
        </p:nvGrpSpPr>
        <p:grpSpPr>
          <a:xfrm>
            <a:off x="-158750" y="50926"/>
            <a:ext cx="6989445" cy="655245"/>
            <a:chOff x="-238" y="60"/>
            <a:chExt cx="11007" cy="772"/>
          </a:xfrm>
        </p:grpSpPr>
        <p:grpSp>
          <p:nvGrpSpPr>
            <p:cNvPr id="27" name="组合 4"/>
            <p:cNvGrpSpPr/>
            <p:nvPr/>
          </p:nvGrpSpPr>
          <p:grpSpPr>
            <a:xfrm>
              <a:off x="-238" y="60"/>
              <a:ext cx="11007" cy="772"/>
              <a:chOff x="-238" y="60"/>
              <a:chExt cx="11007" cy="772"/>
            </a:xfrm>
          </p:grpSpPr>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平行四边形 9"/>
              <p:cNvSpPr/>
              <p:nvPr/>
            </p:nvSpPr>
            <p:spPr>
              <a:xfrm flipH="1">
                <a:off x="717" y="131"/>
                <a:ext cx="10052"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8" name="文本框 17"/>
            <p:cNvSpPr txBox="1"/>
            <p:nvPr/>
          </p:nvSpPr>
          <p:spPr>
            <a:xfrm>
              <a:off x="922" y="107"/>
              <a:ext cx="9847"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3</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延伸</a:t>
              </a:r>
              <a:r>
                <a:rPr lang="en-US" alt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建国以来我国农村政策的调整</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1" name="文本框 10"/>
          <p:cNvSpPr txBox="1"/>
          <p:nvPr/>
        </p:nvSpPr>
        <p:spPr>
          <a:xfrm>
            <a:off x="4790440" y="1612649"/>
            <a:ext cx="2169184" cy="523220"/>
          </a:xfrm>
          <a:prstGeom prst="rect">
            <a:avLst/>
          </a:prstGeom>
          <a:noFill/>
        </p:spPr>
        <p:txBody>
          <a:bodyPr wrap="none" rtlCol="0">
            <a:spAutoFit/>
          </a:bodyPr>
          <a:lstStyle/>
          <a:p>
            <a:pPr algn="l">
              <a:buClrTx/>
              <a:buSzTx/>
              <a:buFontTx/>
            </a:pPr>
            <a:r>
              <a:rPr lang="zh-CN" altLang="en-US" sz="2800" b="1" dirty="0">
                <a:solidFill>
                  <a:schemeClr val="tx1"/>
                </a:solidFill>
                <a:latin typeface="楷体" panose="02010609060101010101" pitchFamily="49" charset="-122"/>
                <a:ea typeface="楷体" panose="02010609060101010101" pitchFamily="49" charset="-122"/>
                <a:sym typeface="+mn-ea"/>
              </a:rPr>
              <a:t>土地私有制 </a:t>
            </a:r>
            <a:endParaRPr lang="zh-CN" altLang="en-US" sz="2800" b="1"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7698740" y="1673759"/>
            <a:ext cx="906017" cy="523220"/>
          </a:xfrm>
          <a:prstGeom prst="rect">
            <a:avLst/>
          </a:prstGeom>
          <a:noFill/>
        </p:spPr>
        <p:txBody>
          <a:bodyPr wrap="none" rtlCol="0">
            <a:spAutoFit/>
          </a:bodyPr>
          <a:lstStyle/>
          <a:p>
            <a:pPr algn="l">
              <a:buClrTx/>
              <a:buSzTx/>
              <a:buFontTx/>
            </a:pPr>
            <a:r>
              <a:rPr lang="zh-CN" altLang="en-US" sz="2800" b="1" dirty="0">
                <a:solidFill>
                  <a:schemeClr val="tx1"/>
                </a:solidFill>
                <a:latin typeface="楷体" panose="02010609060101010101" pitchFamily="49" charset="-122"/>
                <a:ea typeface="楷体" panose="02010609060101010101" pitchFamily="49" charset="-122"/>
                <a:sym typeface="+mn-ea"/>
              </a:rPr>
              <a:t>促进</a:t>
            </a:r>
            <a:endParaRPr lang="zh-CN" altLang="en-US" sz="2800" b="1" dirty="0">
              <a:solidFill>
                <a:schemeClr val="tx1"/>
              </a:solidFill>
              <a:latin typeface="楷体" panose="02010609060101010101" pitchFamily="49" charset="-122"/>
              <a:ea typeface="楷体" panose="02010609060101010101" pitchFamily="49" charset="-122"/>
            </a:endParaRPr>
          </a:p>
        </p:txBody>
      </p:sp>
      <p:sp>
        <p:nvSpPr>
          <p:cNvPr id="13" name="文本框 12"/>
          <p:cNvSpPr txBox="1"/>
          <p:nvPr/>
        </p:nvSpPr>
        <p:spPr>
          <a:xfrm>
            <a:off x="5220072" y="2564904"/>
            <a:ext cx="2160240" cy="523220"/>
          </a:xfrm>
          <a:prstGeom prst="rect">
            <a:avLst/>
          </a:prstGeom>
          <a:noFill/>
        </p:spPr>
        <p:txBody>
          <a:bodyPr wrap="square" rtlCol="0">
            <a:spAutoFit/>
          </a:bodyPr>
          <a:lstStyle/>
          <a:p>
            <a:pPr algn="l">
              <a:buClrTx/>
              <a:buSzTx/>
              <a:buFontTx/>
            </a:pPr>
            <a:r>
              <a:rPr lang="zh-CN" altLang="en-US" sz="2800" b="1" dirty="0">
                <a:solidFill>
                  <a:schemeClr val="tx1"/>
                </a:solidFill>
                <a:latin typeface="楷体" panose="02010609060101010101" pitchFamily="49" charset="-122"/>
                <a:ea typeface="楷体" panose="02010609060101010101" pitchFamily="49" charset="-122"/>
                <a:sym typeface="+mn-ea"/>
              </a:rPr>
              <a:t>土地公有制 </a:t>
            </a:r>
            <a:endParaRPr lang="zh-CN" altLang="en-US" sz="2800" b="1" dirty="0">
              <a:solidFill>
                <a:schemeClr val="tx1"/>
              </a:solidFill>
              <a:latin typeface="楷体" panose="02010609060101010101" pitchFamily="49" charset="-122"/>
              <a:ea typeface="楷体" panose="02010609060101010101" pitchFamily="49" charset="-122"/>
            </a:endParaRPr>
          </a:p>
        </p:txBody>
      </p:sp>
      <p:sp>
        <p:nvSpPr>
          <p:cNvPr id="19" name="文本框 18"/>
          <p:cNvSpPr txBox="1"/>
          <p:nvPr/>
        </p:nvSpPr>
        <p:spPr>
          <a:xfrm>
            <a:off x="4716016" y="764704"/>
            <a:ext cx="1627369" cy="523220"/>
          </a:xfrm>
          <a:prstGeom prst="rect">
            <a:avLst/>
          </a:prstGeom>
          <a:noFill/>
        </p:spPr>
        <p:txBody>
          <a:bodyPr wrap="none" rtlCol="0">
            <a:spAutoFit/>
          </a:bodyPr>
          <a:lstStyle/>
          <a:p>
            <a:pPr algn="l"/>
            <a:r>
              <a:rPr lang="zh-CN" altLang="en-US" sz="2800" b="1" dirty="0">
                <a:latin typeface="楷体" panose="02010609060101010101" pitchFamily="49" charset="-122"/>
                <a:ea typeface="楷体" panose="02010609060101010101" pitchFamily="49" charset="-122"/>
                <a:sym typeface="+mn-ea"/>
              </a:rPr>
              <a:t>土地制度</a:t>
            </a:r>
            <a:endParaRPr lang="zh-CN" altLang="en-US" sz="2800" b="1" dirty="0">
              <a:latin typeface="楷体" panose="02010609060101010101" pitchFamily="49" charset="-122"/>
              <a:ea typeface="楷体" panose="02010609060101010101" pitchFamily="49" charset="-122"/>
            </a:endParaRPr>
          </a:p>
        </p:txBody>
      </p:sp>
      <p:sp>
        <p:nvSpPr>
          <p:cNvPr id="20" name="文本框 19"/>
          <p:cNvSpPr txBox="1"/>
          <p:nvPr/>
        </p:nvSpPr>
        <p:spPr>
          <a:xfrm>
            <a:off x="3059832" y="836712"/>
            <a:ext cx="906017" cy="523220"/>
          </a:xfrm>
          <a:prstGeom prst="rect">
            <a:avLst/>
          </a:prstGeom>
          <a:noFill/>
        </p:spPr>
        <p:txBody>
          <a:bodyPr wrap="none" rtlCol="0">
            <a:spAutoFit/>
          </a:bodyPr>
          <a:lstStyle/>
          <a:p>
            <a:pPr algn="l"/>
            <a:r>
              <a:rPr lang="zh-CN" altLang="en-US" sz="2800" b="1" dirty="0">
                <a:latin typeface="楷体" panose="02010609060101010101" pitchFamily="49" charset="-122"/>
                <a:ea typeface="楷体" panose="02010609060101010101" pitchFamily="49" charset="-122"/>
                <a:sym typeface="+mn-ea"/>
              </a:rPr>
              <a:t>政策</a:t>
            </a:r>
            <a:endParaRPr lang="zh-CN" altLang="en-US" sz="2800" b="1" dirty="0">
              <a:latin typeface="楷体" panose="02010609060101010101" pitchFamily="49" charset="-122"/>
              <a:ea typeface="楷体" panose="02010609060101010101" pitchFamily="49" charset="-122"/>
            </a:endParaRPr>
          </a:p>
        </p:txBody>
      </p:sp>
      <p:sp>
        <p:nvSpPr>
          <p:cNvPr id="21" name="文本框 20"/>
          <p:cNvSpPr txBox="1"/>
          <p:nvPr/>
        </p:nvSpPr>
        <p:spPr>
          <a:xfrm>
            <a:off x="6588224" y="764704"/>
            <a:ext cx="2348720" cy="523220"/>
          </a:xfrm>
          <a:prstGeom prst="rect">
            <a:avLst/>
          </a:prstGeom>
          <a:noFill/>
        </p:spPr>
        <p:txBody>
          <a:bodyPr wrap="none" rtlCol="0">
            <a:spAutoFit/>
          </a:bodyPr>
          <a:lstStyle/>
          <a:p>
            <a:pPr algn="l"/>
            <a:r>
              <a:rPr lang="zh-CN" altLang="en-US" sz="2800" b="1" dirty="0">
                <a:latin typeface="楷体" panose="02010609060101010101" pitchFamily="49" charset="-122"/>
                <a:ea typeface="楷体" panose="02010609060101010101" pitchFamily="49" charset="-122"/>
                <a:sym typeface="+mn-ea"/>
              </a:rPr>
              <a:t>对生产力影响</a:t>
            </a:r>
            <a:endParaRPr lang="zh-CN" altLang="en-US" sz="2800" b="1" dirty="0">
              <a:latin typeface="楷体" panose="02010609060101010101" pitchFamily="49" charset="-122"/>
              <a:ea typeface="楷体" panose="02010609060101010101" pitchFamily="49" charset="-122"/>
            </a:endParaRPr>
          </a:p>
        </p:txBody>
      </p:sp>
      <p:sp>
        <p:nvSpPr>
          <p:cNvPr id="22" name="文本框 21"/>
          <p:cNvSpPr txBox="1"/>
          <p:nvPr/>
        </p:nvSpPr>
        <p:spPr>
          <a:xfrm>
            <a:off x="5220072" y="3284984"/>
            <a:ext cx="2157824" cy="523220"/>
          </a:xfrm>
          <a:prstGeom prst="rect">
            <a:avLst/>
          </a:prstGeom>
          <a:noFill/>
        </p:spPr>
        <p:txBody>
          <a:bodyPr wrap="square" rtlCol="0">
            <a:spAutoFit/>
          </a:bodyPr>
          <a:lstStyle/>
          <a:p>
            <a:pPr algn="l">
              <a:buClrTx/>
              <a:buSzTx/>
              <a:buFontTx/>
            </a:pPr>
            <a:r>
              <a:rPr lang="zh-CN" altLang="en-US" sz="2800" b="1" dirty="0">
                <a:solidFill>
                  <a:schemeClr val="tx1"/>
                </a:solidFill>
                <a:latin typeface="楷体" panose="02010609060101010101" pitchFamily="49" charset="-122"/>
                <a:ea typeface="楷体" panose="02010609060101010101" pitchFamily="49" charset="-122"/>
                <a:sym typeface="+mn-ea"/>
              </a:rPr>
              <a:t>土地公有制</a:t>
            </a:r>
            <a:r>
              <a:rPr lang="zh-CN" altLang="en-US" sz="1800" b="1" dirty="0">
                <a:solidFill>
                  <a:schemeClr val="tx1"/>
                </a:solidFill>
                <a:latin typeface="楷体" panose="02010609060101010101" pitchFamily="49" charset="-122"/>
                <a:ea typeface="楷体" panose="02010609060101010101" pitchFamily="49" charset="-122"/>
                <a:sym typeface="+mn-ea"/>
              </a:rPr>
              <a:t> </a:t>
            </a:r>
            <a:endParaRPr lang="zh-CN" altLang="en-US" sz="1800" b="1" dirty="0">
              <a:solidFill>
                <a:schemeClr val="tx1"/>
              </a:solidFill>
              <a:latin typeface="楷体" panose="02010609060101010101" pitchFamily="49" charset="-122"/>
              <a:ea typeface="楷体" panose="02010609060101010101" pitchFamily="49" charset="-122"/>
            </a:endParaRPr>
          </a:p>
        </p:txBody>
      </p:sp>
      <p:sp>
        <p:nvSpPr>
          <p:cNvPr id="23" name="文本框 22"/>
          <p:cNvSpPr txBox="1"/>
          <p:nvPr/>
        </p:nvSpPr>
        <p:spPr>
          <a:xfrm>
            <a:off x="5148064" y="4077072"/>
            <a:ext cx="2160240" cy="523220"/>
          </a:xfrm>
          <a:prstGeom prst="rect">
            <a:avLst/>
          </a:prstGeom>
          <a:noFill/>
        </p:spPr>
        <p:txBody>
          <a:bodyPr wrap="square" rtlCol="0">
            <a:spAutoFit/>
          </a:bodyPr>
          <a:lstStyle/>
          <a:p>
            <a:pPr algn="l">
              <a:buClrTx/>
              <a:buSzTx/>
              <a:buFontTx/>
            </a:pPr>
            <a:r>
              <a:rPr lang="zh-CN" altLang="en-US" sz="2800" b="1" dirty="0">
                <a:solidFill>
                  <a:schemeClr val="tx1"/>
                </a:solidFill>
                <a:latin typeface="楷体" panose="02010609060101010101" pitchFamily="49" charset="-122"/>
                <a:ea typeface="楷体" panose="02010609060101010101" pitchFamily="49" charset="-122"/>
                <a:sym typeface="+mn-ea"/>
              </a:rPr>
              <a:t>土地公有制</a:t>
            </a:r>
            <a:r>
              <a:rPr lang="zh-CN" altLang="en-US" sz="1800" b="1" dirty="0">
                <a:solidFill>
                  <a:schemeClr val="tx1"/>
                </a:solidFill>
                <a:latin typeface="楷体" panose="02010609060101010101" pitchFamily="49" charset="-122"/>
                <a:ea typeface="楷体" panose="02010609060101010101" pitchFamily="49" charset="-122"/>
                <a:sym typeface="+mn-ea"/>
              </a:rPr>
              <a:t> </a:t>
            </a:r>
            <a:endParaRPr lang="zh-CN" altLang="en-US" sz="1800" b="1" dirty="0">
              <a:solidFill>
                <a:schemeClr val="tx1"/>
              </a:solidFill>
              <a:latin typeface="楷体" panose="02010609060101010101" pitchFamily="49" charset="-122"/>
              <a:ea typeface="楷体" panose="02010609060101010101" pitchFamily="49" charset="-122"/>
            </a:endParaRPr>
          </a:p>
        </p:txBody>
      </p:sp>
      <p:sp>
        <p:nvSpPr>
          <p:cNvPr id="24" name="文本框 23"/>
          <p:cNvSpPr txBox="1"/>
          <p:nvPr/>
        </p:nvSpPr>
        <p:spPr>
          <a:xfrm>
            <a:off x="7698740" y="3299139"/>
            <a:ext cx="906017" cy="523220"/>
          </a:xfrm>
          <a:prstGeom prst="rect">
            <a:avLst/>
          </a:prstGeom>
          <a:noFill/>
        </p:spPr>
        <p:txBody>
          <a:bodyPr wrap="none" rtlCol="0">
            <a:spAutoFit/>
          </a:bodyPr>
          <a:lstStyle/>
          <a:p>
            <a:pPr algn="l"/>
            <a:r>
              <a:rPr lang="zh-CN" altLang="en-US" sz="2800" b="1" dirty="0">
                <a:solidFill>
                  <a:schemeClr val="tx1"/>
                </a:solidFill>
                <a:latin typeface="楷体" panose="02010609060101010101" pitchFamily="49" charset="-122"/>
                <a:ea typeface="楷体" panose="02010609060101010101" pitchFamily="49" charset="-122"/>
                <a:sym typeface="+mn-ea"/>
              </a:rPr>
              <a:t>阻碍</a:t>
            </a:r>
            <a:endParaRPr lang="zh-CN" altLang="en-US" sz="2800" b="1" dirty="0">
              <a:solidFill>
                <a:schemeClr val="tx1"/>
              </a:solidFill>
              <a:latin typeface="楷体" panose="02010609060101010101" pitchFamily="49" charset="-122"/>
              <a:ea typeface="楷体" panose="02010609060101010101" pitchFamily="49" charset="-122"/>
            </a:endParaRPr>
          </a:p>
        </p:txBody>
      </p:sp>
      <p:sp>
        <p:nvSpPr>
          <p:cNvPr id="25" name="文本框 24"/>
          <p:cNvSpPr txBox="1"/>
          <p:nvPr/>
        </p:nvSpPr>
        <p:spPr>
          <a:xfrm>
            <a:off x="7698740" y="2507244"/>
            <a:ext cx="906017" cy="523220"/>
          </a:xfrm>
          <a:prstGeom prst="rect">
            <a:avLst/>
          </a:prstGeom>
          <a:noFill/>
        </p:spPr>
        <p:txBody>
          <a:bodyPr wrap="none" rtlCol="0">
            <a:spAutoFit/>
          </a:bodyPr>
          <a:lstStyle/>
          <a:p>
            <a:pPr algn="l"/>
            <a:r>
              <a:rPr lang="zh-CN" altLang="en-US" sz="2800" b="1" dirty="0">
                <a:solidFill>
                  <a:schemeClr val="tx1"/>
                </a:solidFill>
                <a:latin typeface="楷体" panose="02010609060101010101" pitchFamily="49" charset="-122"/>
                <a:ea typeface="楷体" panose="02010609060101010101" pitchFamily="49" charset="-122"/>
                <a:sym typeface="+mn-ea"/>
              </a:rPr>
              <a:t>促进</a:t>
            </a:r>
            <a:endParaRPr lang="zh-CN" altLang="en-US" sz="2800" b="1" dirty="0">
              <a:solidFill>
                <a:schemeClr val="tx1"/>
              </a:solidFill>
              <a:latin typeface="楷体" panose="02010609060101010101" pitchFamily="49" charset="-122"/>
              <a:ea typeface="楷体" panose="02010609060101010101" pitchFamily="49" charset="-122"/>
            </a:endParaRPr>
          </a:p>
        </p:txBody>
      </p:sp>
      <p:sp>
        <p:nvSpPr>
          <p:cNvPr id="26" name="文本框 25"/>
          <p:cNvSpPr txBox="1"/>
          <p:nvPr/>
        </p:nvSpPr>
        <p:spPr>
          <a:xfrm>
            <a:off x="7675880" y="4062177"/>
            <a:ext cx="906017" cy="523220"/>
          </a:xfrm>
          <a:prstGeom prst="rect">
            <a:avLst/>
          </a:prstGeom>
          <a:noFill/>
        </p:spPr>
        <p:txBody>
          <a:bodyPr wrap="none" rtlCol="0">
            <a:spAutoFit/>
          </a:bodyPr>
          <a:lstStyle/>
          <a:p>
            <a:pPr algn="l">
              <a:buClrTx/>
              <a:buSzTx/>
              <a:buFontTx/>
            </a:pPr>
            <a:r>
              <a:rPr lang="zh-CN" altLang="en-US" sz="2800" b="1" dirty="0">
                <a:solidFill>
                  <a:schemeClr val="tx1"/>
                </a:solidFill>
                <a:latin typeface="楷体" panose="02010609060101010101" pitchFamily="49" charset="-122"/>
                <a:ea typeface="楷体" panose="02010609060101010101" pitchFamily="49" charset="-122"/>
                <a:sym typeface="+mn-ea"/>
              </a:rPr>
              <a:t>促进</a:t>
            </a:r>
            <a:endParaRPr lang="zh-CN" altLang="en-US"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1" grpId="0"/>
      <p:bldP spid="12" grpId="0"/>
      <p:bldP spid="13"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grpSp>
        <p:nvGrpSpPr>
          <p:cNvPr id="2" name="组合 4"/>
          <p:cNvGrpSpPr/>
          <p:nvPr/>
        </p:nvGrpSpPr>
        <p:grpSpPr>
          <a:xfrm>
            <a:off x="0" y="260648"/>
            <a:ext cx="3851903" cy="655245"/>
            <a:chOff x="-238" y="60"/>
            <a:chExt cx="7699" cy="772"/>
          </a:xfrm>
        </p:grpSpPr>
        <p:grpSp>
          <p:nvGrpSpPr>
            <p:cNvPr id="3" name="组合 3"/>
            <p:cNvGrpSpPr/>
            <p:nvPr/>
          </p:nvGrpSpPr>
          <p:grpSpPr>
            <a:xfrm>
              <a:off x="-238" y="60"/>
              <a:ext cx="7699" cy="772"/>
              <a:chOff x="-238" y="60"/>
              <a:chExt cx="7699" cy="772"/>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平行四边形 14"/>
              <p:cNvSpPr/>
              <p:nvPr/>
            </p:nvSpPr>
            <p:spPr>
              <a:xfrm flipH="1">
                <a:off x="717" y="131"/>
                <a:ext cx="67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3" name="文本框 6"/>
            <p:cNvSpPr txBox="1"/>
            <p:nvPr/>
          </p:nvSpPr>
          <p:spPr>
            <a:xfrm>
              <a:off x="922" y="107"/>
              <a:ext cx="6539"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国的巩固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pic>
        <p:nvPicPr>
          <p:cNvPr id="5" name="Picture 2"/>
          <p:cNvPicPr>
            <a:picLocks noChangeAspect="1" noChangeArrowheads="1"/>
          </p:cNvPicPr>
          <p:nvPr/>
        </p:nvPicPr>
        <p:blipFill>
          <a:blip r:embed="rId3" cstate="print"/>
          <a:srcRect/>
          <a:stretch>
            <a:fillRect/>
          </a:stretch>
        </p:blipFill>
        <p:spPr bwMode="auto">
          <a:xfrm>
            <a:off x="395536" y="1052736"/>
            <a:ext cx="8352928" cy="5249543"/>
          </a:xfrm>
          <a:prstGeom prst="rect">
            <a:avLst/>
          </a:prstGeom>
          <a:noFill/>
          <a:ln w="9525">
            <a:noFill/>
            <a:miter lim="800000"/>
            <a:headEnd/>
            <a:tailEnd/>
          </a:ln>
        </p:spPr>
      </p:pic>
      <p:sp>
        <p:nvSpPr>
          <p:cNvPr id="16" name="TextBox 15"/>
          <p:cNvSpPr txBox="1"/>
          <p:nvPr/>
        </p:nvSpPr>
        <p:spPr>
          <a:xfrm>
            <a:off x="6660232" y="4005064"/>
            <a:ext cx="720080" cy="1107996"/>
          </a:xfrm>
          <a:prstGeom prst="rect">
            <a:avLst/>
          </a:prstGeom>
          <a:noFill/>
        </p:spPr>
        <p:txBody>
          <a:bodyPr wrap="square" rtlCol="0">
            <a:spAutoFit/>
          </a:bodyPr>
          <a:lstStyle/>
          <a:p>
            <a:r>
              <a:rPr lang="en-US" altLang="zh-CN" sz="6600" b="1" dirty="0" smtClean="0">
                <a:solidFill>
                  <a:srgbClr val="FF0000"/>
                </a:solidFill>
              </a:rPr>
              <a:t>B</a:t>
            </a:r>
            <a:endParaRPr lang="zh-CN" altLang="en-US" sz="6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grpSp>
        <p:nvGrpSpPr>
          <p:cNvPr id="11" name="组合 4"/>
          <p:cNvGrpSpPr/>
          <p:nvPr/>
        </p:nvGrpSpPr>
        <p:grpSpPr>
          <a:xfrm>
            <a:off x="0" y="260648"/>
            <a:ext cx="3851903" cy="655245"/>
            <a:chOff x="-238" y="60"/>
            <a:chExt cx="7699" cy="772"/>
          </a:xfrm>
        </p:grpSpPr>
        <p:grpSp>
          <p:nvGrpSpPr>
            <p:cNvPr id="12" name="组合 3"/>
            <p:cNvGrpSpPr/>
            <p:nvPr/>
          </p:nvGrpSpPr>
          <p:grpSpPr>
            <a:xfrm>
              <a:off x="-238" y="60"/>
              <a:ext cx="7699" cy="772"/>
              <a:chOff x="-238" y="60"/>
              <a:chExt cx="7699" cy="772"/>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平行四边形 14"/>
              <p:cNvSpPr/>
              <p:nvPr/>
            </p:nvSpPr>
            <p:spPr>
              <a:xfrm flipH="1">
                <a:off x="717" y="131"/>
                <a:ext cx="67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3" name="文本框 6"/>
            <p:cNvSpPr txBox="1"/>
            <p:nvPr/>
          </p:nvSpPr>
          <p:spPr>
            <a:xfrm>
              <a:off x="922" y="107"/>
              <a:ext cx="6539"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国的巩固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pic>
        <p:nvPicPr>
          <p:cNvPr id="4" name="Picture 2"/>
          <p:cNvPicPr>
            <a:picLocks noChangeAspect="1" noChangeArrowheads="1"/>
          </p:cNvPicPr>
          <p:nvPr/>
        </p:nvPicPr>
        <p:blipFill>
          <a:blip r:embed="rId3" cstate="print"/>
          <a:srcRect/>
          <a:stretch>
            <a:fillRect/>
          </a:stretch>
        </p:blipFill>
        <p:spPr bwMode="auto">
          <a:xfrm>
            <a:off x="539552" y="980728"/>
            <a:ext cx="7920880" cy="5328591"/>
          </a:xfrm>
          <a:prstGeom prst="rect">
            <a:avLst/>
          </a:prstGeom>
          <a:noFill/>
          <a:ln w="9525">
            <a:noFill/>
            <a:miter lim="800000"/>
            <a:headEnd/>
            <a:tailEnd/>
          </a:ln>
        </p:spPr>
      </p:pic>
      <p:sp>
        <p:nvSpPr>
          <p:cNvPr id="16" name="TextBox 15"/>
          <p:cNvSpPr txBox="1"/>
          <p:nvPr/>
        </p:nvSpPr>
        <p:spPr>
          <a:xfrm>
            <a:off x="6660232" y="4005064"/>
            <a:ext cx="720080" cy="1107996"/>
          </a:xfrm>
          <a:prstGeom prst="rect">
            <a:avLst/>
          </a:prstGeom>
          <a:noFill/>
        </p:spPr>
        <p:txBody>
          <a:bodyPr wrap="square" rtlCol="0">
            <a:spAutoFit/>
          </a:bodyPr>
          <a:lstStyle/>
          <a:p>
            <a:r>
              <a:rPr lang="en-US" altLang="zh-CN" sz="6600" b="1" dirty="0" smtClean="0">
                <a:solidFill>
                  <a:srgbClr val="FF0000"/>
                </a:solidFill>
              </a:rPr>
              <a:t>A</a:t>
            </a:r>
            <a:endParaRPr lang="zh-CN" altLang="en-US" sz="6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0" y="0"/>
            <a:ext cx="8964488" cy="6669360"/>
          </a:xfrm>
          <a:prstGeom prst="rect">
            <a:avLst/>
          </a:prstGeom>
          <a:noFill/>
          <a:ln w="9525">
            <a:noFill/>
            <a:miter lim="800000"/>
            <a:headEnd/>
            <a:tailEnd/>
          </a:ln>
        </p:spPr>
      </p:pic>
      <p:sp>
        <p:nvSpPr>
          <p:cNvPr id="5" name="TextBox 4"/>
          <p:cNvSpPr txBox="1"/>
          <p:nvPr/>
        </p:nvSpPr>
        <p:spPr>
          <a:xfrm>
            <a:off x="6372200" y="5661248"/>
            <a:ext cx="2376264" cy="523220"/>
          </a:xfrm>
          <a:prstGeom prst="rect">
            <a:avLst/>
          </a:prstGeom>
          <a:solidFill>
            <a:srgbClr val="FF0000"/>
          </a:solidFill>
          <a:ln>
            <a:solidFill>
              <a:srgbClr val="FF0000"/>
            </a:solidFill>
          </a:ln>
        </p:spPr>
        <p:txBody>
          <a:bodyPr wrap="square" rtlCol="0">
            <a:spAutoFit/>
          </a:bodyPr>
          <a:lstStyle/>
          <a:p>
            <a:r>
              <a:rPr lang="en-US" altLang="zh-CN" sz="2800" b="1" dirty="0" smtClean="0">
                <a:solidFill>
                  <a:srgbClr val="FFFF00"/>
                </a:solidFill>
                <a:latin typeface="楷体" panose="02010609060101010101" pitchFamily="49" charset="-122"/>
                <a:ea typeface="楷体" panose="02010609060101010101" pitchFamily="49" charset="-122"/>
              </a:rPr>
              <a:t>1956</a:t>
            </a:r>
            <a:r>
              <a:rPr lang="zh-CN" altLang="en-US" sz="2800" b="1" dirty="0" smtClean="0">
                <a:solidFill>
                  <a:srgbClr val="FFFF00"/>
                </a:solidFill>
                <a:latin typeface="楷体" panose="02010609060101010101" pitchFamily="49" charset="-122"/>
                <a:ea typeface="楷体" panose="02010609060101010101" pitchFamily="49" charset="-122"/>
              </a:rPr>
              <a:t>年进入</a:t>
            </a:r>
            <a:endParaRPr lang="zh-CN" altLang="en-US" sz="28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58750" y="50926"/>
            <a:ext cx="8199120" cy="655245"/>
            <a:chOff x="-238" y="60"/>
            <a:chExt cx="12912" cy="772"/>
          </a:xfrm>
        </p:grpSpPr>
        <p:grpSp>
          <p:nvGrpSpPr>
            <p:cNvPr id="3" name="组合 3"/>
            <p:cNvGrpSpPr/>
            <p:nvPr/>
          </p:nvGrpSpPr>
          <p:grpSpPr>
            <a:xfrm>
              <a:off x="-238" y="60"/>
              <a:ext cx="12912" cy="772"/>
              <a:chOff x="-238" y="60"/>
              <a:chExt cx="12912" cy="772"/>
            </a:xfrm>
          </p:grpSpPr>
          <p:pic>
            <p:nvPicPr>
              <p:cNvPr id="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717" y="131"/>
                <a:ext cx="11957"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7" name="文本框 6"/>
            <p:cNvSpPr txBox="1"/>
            <p:nvPr/>
          </p:nvSpPr>
          <p:spPr>
            <a:xfrm>
              <a:off x="922" y="131"/>
              <a:ext cx="11373" cy="544"/>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伸</a:t>
              </a:r>
              <a:r>
                <a:rPr lang="en-US" alt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土地改革与家庭联产承包责任制对比</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aphicFrame>
        <p:nvGraphicFramePr>
          <p:cNvPr id="8" name="表格 7"/>
          <p:cNvGraphicFramePr/>
          <p:nvPr>
            <p:custDataLst>
              <p:tags r:id="rId2"/>
            </p:custDataLst>
          </p:nvPr>
        </p:nvGraphicFramePr>
        <p:xfrm>
          <a:off x="323528" y="836712"/>
          <a:ext cx="8328983" cy="6033647"/>
        </p:xfrm>
        <a:graphic>
          <a:graphicData uri="http://schemas.openxmlformats.org/drawingml/2006/table">
            <a:tbl>
              <a:tblPr firstRow="1" bandRow="1">
                <a:tableStyleId>{5C22544A-7EE6-4342-B048-85BDC9FD1C3A}</a:tableStyleId>
              </a:tblPr>
              <a:tblGrid>
                <a:gridCol w="404814"/>
                <a:gridCol w="1274390"/>
                <a:gridCol w="3695539"/>
                <a:gridCol w="2954240"/>
              </a:tblGrid>
              <a:tr h="683316">
                <a:tc gridSpan="2">
                  <a:txBody>
                    <a:bodyPr/>
                    <a:lstStyle/>
                    <a:p>
                      <a:pPr algn="ctr" eaLnBrk="1" fontAlgn="auto" latinLnBrk="0" hangingPunct="1">
                        <a:lnSpc>
                          <a:spcPct val="150000"/>
                        </a:lnSpc>
                        <a:buNone/>
                      </a:pPr>
                      <a:r>
                        <a:rPr lang="zh-CN" altLang="en-US" sz="2800" dirty="0">
                          <a:solidFill>
                            <a:srgbClr val="FF0000"/>
                          </a:solidFill>
                          <a:latin typeface="楷体" panose="02010609060101010101" pitchFamily="49" charset="-122"/>
                          <a:ea typeface="楷体" panose="02010609060101010101" pitchFamily="49" charset="-122"/>
                        </a:rPr>
                        <a:t>项目</a:t>
                      </a:r>
                      <a:endParaRPr lang="zh-CN" altLang="en-US" sz="2800" dirty="0">
                        <a:solidFill>
                          <a:srgbClr val="FF0000"/>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E29A9A"/>
                    </a:solidFill>
                  </a:tcPr>
                </a:tc>
                <a:tc hMerge="1">
                  <a:tcPr>
                    <a:lnR>
                      <a:noFill/>
                    </a:lnR>
                    <a:lnT>
                      <a:noFill/>
                    </a:lnT>
                    <a:lnB>
                      <a:noFill/>
                    </a:lnB>
                  </a:tcPr>
                </a:tc>
                <a:tc>
                  <a:txBody>
                    <a:bodyPr/>
                    <a:lstStyle/>
                    <a:p>
                      <a:pPr algn="ctr" eaLnBrk="1" fontAlgn="auto" latinLnBrk="0" hangingPunct="1">
                        <a:lnSpc>
                          <a:spcPct val="150000"/>
                        </a:lnSpc>
                        <a:buNone/>
                      </a:pPr>
                      <a:r>
                        <a:rPr lang="zh-CN" altLang="en-US" sz="2800" dirty="0">
                          <a:solidFill>
                            <a:srgbClr val="FF0000"/>
                          </a:solidFill>
                          <a:latin typeface="楷体" panose="02010609060101010101" pitchFamily="49" charset="-122"/>
                          <a:ea typeface="楷体" panose="02010609060101010101" pitchFamily="49" charset="-122"/>
                        </a:rPr>
                        <a:t>土地改革</a:t>
                      </a:r>
                      <a:endParaRPr lang="zh-CN" altLang="en-US" sz="2800" dirty="0">
                        <a:solidFill>
                          <a:srgbClr val="FF0000"/>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DFBBB3"/>
                    </a:solidFill>
                  </a:tcPr>
                </a:tc>
                <a:tc>
                  <a:txBody>
                    <a:bodyPr/>
                    <a:lstStyle/>
                    <a:p>
                      <a:pPr algn="ctr" eaLnBrk="1" fontAlgn="auto" latinLnBrk="0" hangingPunct="1">
                        <a:lnSpc>
                          <a:spcPct val="150000"/>
                        </a:lnSpc>
                        <a:buNone/>
                      </a:pPr>
                      <a:r>
                        <a:rPr lang="zh-CN" altLang="en-US" sz="2400" dirty="0">
                          <a:solidFill>
                            <a:schemeClr val="tx1"/>
                          </a:solidFill>
                          <a:latin typeface="楷体" panose="02010609060101010101" pitchFamily="49" charset="-122"/>
                          <a:ea typeface="楷体" panose="02010609060101010101" pitchFamily="49" charset="-122"/>
                        </a:rPr>
                        <a:t>家庭联产承包责任制</a:t>
                      </a:r>
                      <a:endParaRPr lang="zh-CN" altLang="en-US" sz="2400" dirty="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A3CDCB"/>
                    </a:solidFill>
                  </a:tcPr>
                </a:tc>
              </a:tr>
              <a:tr h="1236612">
                <a:tc rowSpan="3">
                  <a:txBody>
                    <a:bodyPr/>
                    <a:lstStyle/>
                    <a:p>
                      <a:pPr algn="l" eaLnBrk="1" fontAlgn="auto" latinLnBrk="0" hangingPunct="1">
                        <a:lnSpc>
                          <a:spcPct val="150000"/>
                        </a:lnSpc>
                        <a:buNone/>
                      </a:pPr>
                      <a:endParaRPr lang="en-US" altLang="zh-CN" sz="21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endParaRPr lang="en-US" altLang="zh-CN" sz="21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r>
                        <a:rPr lang="zh-CN" altLang="en-US" sz="2100" b="1" dirty="0" smtClean="0">
                          <a:solidFill>
                            <a:schemeClr val="tx1"/>
                          </a:solidFill>
                          <a:latin typeface="楷体" panose="02010609060101010101" pitchFamily="49" charset="-122"/>
                          <a:ea typeface="楷体" panose="02010609060101010101" pitchFamily="49" charset="-122"/>
                        </a:rPr>
                        <a:t>不</a:t>
                      </a:r>
                      <a:r>
                        <a:rPr lang="zh-CN" altLang="en-US" sz="2100" b="1" dirty="0">
                          <a:solidFill>
                            <a:schemeClr val="tx1"/>
                          </a:solidFill>
                          <a:latin typeface="楷体" panose="02010609060101010101" pitchFamily="49" charset="-122"/>
                          <a:ea typeface="楷体" panose="02010609060101010101" pitchFamily="49" charset="-122"/>
                        </a:rPr>
                        <a:t>同点</a:t>
                      </a:r>
                      <a:endParaRPr lang="zh-CN" altLang="en-US" sz="2100" b="1" dirty="0">
                        <a:solidFill>
                          <a:schemeClr val="tx1"/>
                        </a:solidFill>
                        <a:latin typeface="楷体" panose="02010609060101010101" pitchFamily="49" charset="-122"/>
                        <a:ea typeface="楷体" panose="02010609060101010101" pitchFamily="49" charset="-122"/>
                      </a:endParaRPr>
                    </a:p>
                  </a:txBody>
                  <a:tcPr marT="61111" marB="61111">
                    <a:lnL>
                      <a:noFill/>
                    </a:lnL>
                    <a:lnR w="12700">
                      <a:solidFill>
                        <a:srgbClr val="D9D9D9"/>
                      </a:solidFill>
                      <a:prstDash val="solid"/>
                    </a:lnR>
                    <a:lnT>
                      <a:noFill/>
                    </a:lnT>
                    <a:lnB w="6350">
                      <a:solidFill>
                        <a:srgbClr val="D9D9D9"/>
                      </a:solidFill>
                      <a:prstDash val="solid"/>
                    </a:lnB>
                    <a:solidFill>
                      <a:srgbClr val="FFFFFF"/>
                    </a:solidFill>
                  </a:tcPr>
                </a:tc>
                <a:tc>
                  <a:txBody>
                    <a:bodyPr/>
                    <a:lstStyle/>
                    <a:p>
                      <a:pPr algn="l" eaLnBrk="1" fontAlgn="auto" latinLnBrk="0" hangingPunct="1">
                        <a:lnSpc>
                          <a:spcPct val="150000"/>
                        </a:lnSpc>
                        <a:buNone/>
                      </a:pPr>
                      <a:r>
                        <a:rPr lang="zh-CN" altLang="en-US" sz="2800" b="1" dirty="0">
                          <a:solidFill>
                            <a:schemeClr val="tx1"/>
                          </a:solidFill>
                          <a:latin typeface="楷体" panose="02010609060101010101" pitchFamily="49" charset="-122"/>
                          <a:ea typeface="楷体" panose="02010609060101010101" pitchFamily="49" charset="-122"/>
                        </a:rPr>
                        <a:t>目的</a:t>
                      </a:r>
                      <a:endParaRPr lang="zh-CN" altLang="en-US" sz="2800" b="1" dirty="0">
                        <a:solidFill>
                          <a:schemeClr val="tx1"/>
                        </a:solidFill>
                        <a:latin typeface="楷体" panose="02010609060101010101" pitchFamily="49" charset="-122"/>
                        <a:ea typeface="楷体" panose="02010609060101010101" pitchFamily="49" charset="-122"/>
                      </a:endParaRPr>
                    </a:p>
                  </a:txBody>
                  <a:tcPr marT="61111" marB="61111">
                    <a:lnL w="12700">
                      <a:solidFill>
                        <a:srgbClr val="D9D9D9"/>
                      </a:solidFill>
                      <a:prstDash val="solid"/>
                    </a:lnL>
                    <a:lnR>
                      <a:noFill/>
                    </a:lnR>
                    <a:lnT>
                      <a:noFill/>
                    </a:lnT>
                    <a:lnB>
                      <a:noFill/>
                    </a:lnB>
                    <a:solidFill>
                      <a:schemeClr val="bg1"/>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F9F1F0"/>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a:noFill/>
                    </a:lnL>
                    <a:lnR>
                      <a:noFill/>
                    </a:lnR>
                    <a:lnT>
                      <a:noFill/>
                    </a:lnT>
                    <a:lnB>
                      <a:noFill/>
                    </a:lnB>
                    <a:solidFill>
                      <a:srgbClr val="ECF5F4"/>
                    </a:solidFill>
                  </a:tcPr>
                </a:tc>
              </a:tr>
              <a:tr h="1215733">
                <a:tc vMerge="1">
                  <a:tcPr>
                    <a:lnL>
                      <a:noFill/>
                    </a:lnL>
                    <a:lnR w="12700">
                      <a:solidFill>
                        <a:srgbClr val="D9D9D9"/>
                      </a:solidFill>
                      <a:prstDash val="solid"/>
                    </a:lnR>
                  </a:tcPr>
                </a:tc>
                <a:tc>
                  <a:txBody>
                    <a:bodyPr/>
                    <a:lstStyle/>
                    <a:p>
                      <a:pPr algn="l" eaLnBrk="1" fontAlgn="auto" latinLnBrk="0" hangingPunct="1">
                        <a:lnSpc>
                          <a:spcPct val="150000"/>
                        </a:lnSpc>
                        <a:buNone/>
                      </a:pPr>
                      <a:r>
                        <a:rPr lang="zh-CN" altLang="en-US" sz="2800" b="1" dirty="0">
                          <a:solidFill>
                            <a:schemeClr val="tx1"/>
                          </a:solidFill>
                          <a:latin typeface="楷体" panose="02010609060101010101" pitchFamily="49" charset="-122"/>
                          <a:ea typeface="楷体" panose="02010609060101010101" pitchFamily="49" charset="-122"/>
                        </a:rPr>
                        <a:t>核</a:t>
                      </a:r>
                      <a:r>
                        <a:rPr lang="zh-CN" altLang="en-US" sz="2800" b="1" dirty="0" smtClean="0">
                          <a:solidFill>
                            <a:schemeClr val="tx1"/>
                          </a:solidFill>
                          <a:latin typeface="楷体" panose="02010609060101010101" pitchFamily="49" charset="-122"/>
                          <a:ea typeface="楷体" panose="02010609060101010101" pitchFamily="49" charset="-122"/>
                        </a:rPr>
                        <a:t>心</a:t>
                      </a:r>
                      <a:endParaRPr lang="en-US" altLang="zh-CN" sz="2800" b="1" dirty="0" smtClean="0">
                        <a:solidFill>
                          <a:schemeClr val="tx1"/>
                        </a:solidFill>
                        <a:latin typeface="楷体" panose="02010609060101010101" pitchFamily="49" charset="-122"/>
                        <a:ea typeface="楷体" panose="02010609060101010101" pitchFamily="49" charset="-122"/>
                      </a:endParaRPr>
                    </a:p>
                    <a:p>
                      <a:pPr algn="l" eaLnBrk="1" fontAlgn="auto" latinLnBrk="0" hangingPunct="1">
                        <a:lnSpc>
                          <a:spcPct val="150000"/>
                        </a:lnSpc>
                        <a:buNone/>
                      </a:pPr>
                      <a:r>
                        <a:rPr lang="zh-CN" altLang="en-US" sz="2800" b="1" dirty="0" smtClean="0">
                          <a:solidFill>
                            <a:schemeClr val="tx1"/>
                          </a:solidFill>
                          <a:latin typeface="楷体" panose="02010609060101010101" pitchFamily="49" charset="-122"/>
                          <a:ea typeface="楷体" panose="02010609060101010101" pitchFamily="49" charset="-122"/>
                        </a:rPr>
                        <a:t>内</a:t>
                      </a:r>
                      <a:r>
                        <a:rPr lang="zh-CN" altLang="en-US" sz="2800" b="1" dirty="0">
                          <a:solidFill>
                            <a:schemeClr val="tx1"/>
                          </a:solidFill>
                          <a:latin typeface="楷体" panose="02010609060101010101" pitchFamily="49" charset="-122"/>
                          <a:ea typeface="楷体" panose="02010609060101010101" pitchFamily="49" charset="-122"/>
                        </a:rPr>
                        <a:t>容</a:t>
                      </a:r>
                      <a:endParaRPr lang="zh-CN" altLang="en-US" sz="2800" b="1" dirty="0">
                        <a:solidFill>
                          <a:schemeClr val="tx1"/>
                        </a:solidFill>
                        <a:latin typeface="楷体" panose="02010609060101010101" pitchFamily="49" charset="-122"/>
                        <a:ea typeface="楷体" panose="02010609060101010101" pitchFamily="49" charset="-122"/>
                      </a:endParaRPr>
                    </a:p>
                  </a:txBody>
                  <a:tcPr marT="61111" marB="61111">
                    <a:lnL w="1270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a:noFill/>
                    </a:lnR>
                    <a:lnT>
                      <a:noFill/>
                    </a:lnT>
                    <a:lnB w="6350">
                      <a:solidFill>
                        <a:srgbClr val="D9D9D9"/>
                      </a:solidFill>
                      <a:prstDash val="solid"/>
                    </a:lnB>
                    <a:solidFill>
                      <a:srgbClr val="FFFFFF"/>
                    </a:solidFill>
                  </a:tcPr>
                </a:tc>
              </a:tr>
              <a:tr h="1210229">
                <a:tc vMerge="1">
                  <a:tcPr>
                    <a:lnL>
                      <a:noFill/>
                    </a:lnL>
                    <a:lnR w="12700">
                      <a:solidFill>
                        <a:srgbClr val="D9D9D9"/>
                      </a:solidFill>
                      <a:prstDash val="solid"/>
                    </a:lnR>
                    <a:lnB w="6350">
                      <a:solidFill>
                        <a:srgbClr val="D9D9D9"/>
                      </a:solidFill>
                      <a:prstDash val="solid"/>
                    </a:lnB>
                  </a:tcPr>
                </a:tc>
                <a:tc>
                  <a:txBody>
                    <a:bodyPr/>
                    <a:lstStyle/>
                    <a:p>
                      <a:pPr algn="l" eaLnBrk="1" fontAlgn="auto" latinLnBrk="0" hangingPunct="1">
                        <a:lnSpc>
                          <a:spcPct val="150000"/>
                        </a:lnSpc>
                        <a:buNone/>
                      </a:pPr>
                      <a:r>
                        <a:rPr lang="zh-CN" altLang="en-US" sz="2800" b="1" dirty="0">
                          <a:solidFill>
                            <a:schemeClr val="tx1"/>
                          </a:solidFill>
                          <a:latin typeface="楷体" panose="02010609060101010101" pitchFamily="49" charset="-122"/>
                          <a:ea typeface="楷体" panose="02010609060101010101" pitchFamily="49" charset="-122"/>
                        </a:rPr>
                        <a:t>土地所有制</a:t>
                      </a:r>
                      <a:endParaRPr lang="zh-CN" altLang="en-US" sz="2800" b="1" dirty="0">
                        <a:solidFill>
                          <a:schemeClr val="tx1"/>
                        </a:solidFill>
                        <a:latin typeface="楷体" panose="02010609060101010101" pitchFamily="49" charset="-122"/>
                        <a:ea typeface="楷体" panose="02010609060101010101" pitchFamily="49" charset="-122"/>
                      </a:endParaRPr>
                    </a:p>
                  </a:txBody>
                  <a:tcPr marT="61111" marB="61111">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a:lstStyle/>
                    <a:p>
                      <a:pPr algn="ctr" eaLnBrk="1" fontAlgn="auto" latinLnBrk="0" hangingPunct="1">
                        <a:lnSpc>
                          <a:spcPct val="150000"/>
                        </a:lnSpc>
                        <a:buNone/>
                      </a:pPr>
                      <a:endParaRPr lang="zh-CN" altLang="en-US" sz="210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a:noFill/>
                    </a:lnR>
                    <a:lnT w="6350">
                      <a:solidFill>
                        <a:srgbClr val="D9D9D9"/>
                      </a:solidFill>
                      <a:prstDash val="solid"/>
                    </a:lnT>
                    <a:lnB w="6350">
                      <a:solidFill>
                        <a:srgbClr val="D9D9D9"/>
                      </a:solidFill>
                      <a:prstDash val="solid"/>
                    </a:lnB>
                    <a:solidFill>
                      <a:srgbClr val="FFFFFF"/>
                    </a:solidFill>
                  </a:tcPr>
                </a:tc>
              </a:tr>
              <a:tr h="1229969">
                <a:tc gridSpan="2">
                  <a:txBody>
                    <a:bodyPr/>
                    <a:lstStyle/>
                    <a:p>
                      <a:pPr algn="l" eaLnBrk="1" fontAlgn="auto" latinLnBrk="0" hangingPunct="1">
                        <a:lnSpc>
                          <a:spcPct val="150000"/>
                        </a:lnSpc>
                        <a:buNone/>
                      </a:pPr>
                      <a:r>
                        <a:rPr lang="zh-CN" altLang="en-US" sz="2800" b="1" dirty="0">
                          <a:solidFill>
                            <a:schemeClr val="tx1"/>
                          </a:solidFill>
                          <a:latin typeface="楷体" panose="02010609060101010101" pitchFamily="49" charset="-122"/>
                          <a:ea typeface="楷体" panose="02010609060101010101" pitchFamily="49" charset="-122"/>
                        </a:rPr>
                        <a:t>相同点</a:t>
                      </a:r>
                      <a:endParaRPr lang="zh-CN" altLang="en-US" sz="2800" b="1" dirty="0">
                        <a:solidFill>
                          <a:schemeClr val="tx1"/>
                        </a:solidFill>
                        <a:latin typeface="楷体" panose="02010609060101010101" pitchFamily="49" charset="-122"/>
                        <a:ea typeface="楷体" panose="02010609060101010101" pitchFamily="49" charset="-122"/>
                      </a:endParaRPr>
                    </a:p>
                  </a:txBody>
                  <a:tcPr marT="61111" marB="61111">
                    <a:lnL>
                      <a:noFill/>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hMerge="1">
                  <a:tcPr>
                    <a:lnL w="1270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gridSpan="2">
                  <a:txBody>
                    <a:bodyPr/>
                    <a:lstStyle/>
                    <a:p>
                      <a:pPr algn="ctr" eaLnBrk="1" fontAlgn="auto" latinLnBrk="0" hangingPunct="1">
                        <a:lnSpc>
                          <a:spcPct val="150000"/>
                        </a:lnSpc>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6350">
                      <a:solidFill>
                        <a:srgbClr val="D9D9D9"/>
                      </a:solidFill>
                      <a:prstDash val="solid"/>
                    </a:lnL>
                    <a:lnR>
                      <a:noFill/>
                    </a:lnR>
                    <a:lnT w="6350">
                      <a:solidFill>
                        <a:srgbClr val="D9D9D9"/>
                      </a:solidFill>
                      <a:prstDash val="solid"/>
                    </a:lnT>
                    <a:lnB w="19050">
                      <a:solidFill>
                        <a:srgbClr val="595959"/>
                      </a:solidFill>
                      <a:prstDash val="solid"/>
                    </a:lnB>
                    <a:solidFill>
                      <a:srgbClr val="FFFFFF"/>
                    </a:solidFill>
                  </a:tcPr>
                </a:tc>
                <a:tc hMerge="1">
                  <a:tcPr>
                    <a:lnL w="6350">
                      <a:solidFill>
                        <a:srgbClr val="D9D9D9"/>
                      </a:solidFill>
                      <a:prstDash val="solid"/>
                    </a:lnL>
                    <a:lnR>
                      <a:noFill/>
                    </a:lnR>
                    <a:lnT w="6350">
                      <a:solidFill>
                        <a:srgbClr val="D9D9D9"/>
                      </a:solidFill>
                      <a:prstDash val="solid"/>
                    </a:lnT>
                    <a:lnB w="19050">
                      <a:solidFill>
                        <a:srgbClr val="595959"/>
                      </a:solidFill>
                      <a:prstDash val="solid"/>
                    </a:lnB>
                    <a:solidFill>
                      <a:srgbClr val="FFFFFF"/>
                    </a:solidFill>
                  </a:tcPr>
                </a:tc>
              </a:tr>
            </a:tbl>
          </a:graphicData>
        </a:graphic>
      </p:graphicFrame>
      <p:sp>
        <p:nvSpPr>
          <p:cNvPr id="9" name="文本框 8"/>
          <p:cNvSpPr txBox="1"/>
          <p:nvPr/>
        </p:nvSpPr>
        <p:spPr>
          <a:xfrm>
            <a:off x="2051720" y="1628800"/>
            <a:ext cx="3606800" cy="1113766"/>
          </a:xfrm>
          <a:prstGeom prst="rect">
            <a:avLst/>
          </a:prstGeom>
          <a:noFill/>
        </p:spPr>
        <p:txBody>
          <a:bodyPr wrap="squar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解放农村生产力，发展农业生产，巩固新生政权</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1" name="文本框 10"/>
          <p:cNvSpPr txBox="1"/>
          <p:nvPr/>
        </p:nvSpPr>
        <p:spPr>
          <a:xfrm>
            <a:off x="5796136" y="1556792"/>
            <a:ext cx="2952328" cy="1200329"/>
          </a:xfrm>
          <a:prstGeom prst="rect">
            <a:avLst/>
          </a:prstGeom>
          <a:noFill/>
        </p:spPr>
        <p:txBody>
          <a:bodyPr wrap="squar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调动农民生产积极性，促进农村经济发展</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2411760" y="2924944"/>
            <a:ext cx="2969082" cy="1113766"/>
          </a:xfrm>
          <a:prstGeom prst="rect">
            <a:avLst/>
          </a:prstGeom>
          <a:noFill/>
        </p:spPr>
        <p:txBody>
          <a:bodyPr wrap="non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改封建土地所有制</a:t>
            </a:r>
            <a:r>
              <a:rPr lang="zh-CN" altLang="en-US" sz="2400" b="1" dirty="0" smtClean="0">
                <a:solidFill>
                  <a:schemeClr val="tx1"/>
                </a:solidFill>
                <a:latin typeface="楷体" panose="02010609060101010101" pitchFamily="49" charset="-122"/>
                <a:ea typeface="楷体" panose="02010609060101010101" pitchFamily="49" charset="-122"/>
                <a:sym typeface="+mn-ea"/>
              </a:rPr>
              <a:t>为</a:t>
            </a:r>
            <a:endParaRPr lang="en-US" altLang="zh-CN" sz="2400" b="1" dirty="0" smtClean="0">
              <a:solidFill>
                <a:schemeClr val="tx1"/>
              </a:solidFill>
              <a:latin typeface="楷体" panose="02010609060101010101" pitchFamily="49" charset="-122"/>
              <a:ea typeface="楷体" panose="02010609060101010101" pitchFamily="49" charset="-122"/>
              <a:sym typeface="+mn-ea"/>
            </a:endParaRPr>
          </a:p>
          <a:p>
            <a:pPr algn="ctr" eaLnBrk="1" fontAlgn="auto" latinLnBrk="0" hangingPunct="1">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sym typeface="+mn-ea"/>
              </a:rPr>
              <a:t>农</a:t>
            </a:r>
            <a:r>
              <a:rPr lang="zh-CN" altLang="en-US" sz="2400" b="1" dirty="0">
                <a:solidFill>
                  <a:schemeClr val="tx1"/>
                </a:solidFill>
                <a:latin typeface="楷体" panose="02010609060101010101" pitchFamily="49" charset="-122"/>
                <a:ea typeface="楷体" panose="02010609060101010101" pitchFamily="49" charset="-122"/>
                <a:sym typeface="+mn-ea"/>
              </a:rPr>
              <a:t>民土地所有制</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3" name="文本框 12"/>
          <p:cNvSpPr txBox="1"/>
          <p:nvPr/>
        </p:nvSpPr>
        <p:spPr>
          <a:xfrm>
            <a:off x="5652120" y="2852936"/>
            <a:ext cx="3024336" cy="1200329"/>
          </a:xfrm>
          <a:prstGeom prst="rect">
            <a:avLst/>
          </a:prstGeom>
          <a:noFill/>
        </p:spPr>
        <p:txBody>
          <a:bodyPr wrap="squar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坚持土地公有制，包产到户，自负盈亏</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5" name="文本框 14"/>
          <p:cNvSpPr txBox="1"/>
          <p:nvPr/>
        </p:nvSpPr>
        <p:spPr>
          <a:xfrm>
            <a:off x="2516624" y="4284553"/>
            <a:ext cx="2339103" cy="559769"/>
          </a:xfrm>
          <a:prstGeom prst="rect">
            <a:avLst/>
          </a:prstGeom>
          <a:noFill/>
        </p:spPr>
        <p:txBody>
          <a:bodyPr wrap="non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农民土地所有制</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6" name="文本框 15"/>
          <p:cNvSpPr txBox="1"/>
          <p:nvPr/>
        </p:nvSpPr>
        <p:spPr>
          <a:xfrm>
            <a:off x="5992614" y="4284553"/>
            <a:ext cx="2339103" cy="559769"/>
          </a:xfrm>
          <a:prstGeom prst="rect">
            <a:avLst/>
          </a:prstGeom>
          <a:noFill/>
        </p:spPr>
        <p:txBody>
          <a:bodyPr wrap="non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社会主义公有制</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17" name="文本框 16"/>
          <p:cNvSpPr txBox="1"/>
          <p:nvPr/>
        </p:nvSpPr>
        <p:spPr>
          <a:xfrm>
            <a:off x="2195736" y="5373216"/>
            <a:ext cx="6408712" cy="1113766"/>
          </a:xfrm>
          <a:prstGeom prst="rect">
            <a:avLst/>
          </a:prstGeom>
          <a:noFill/>
        </p:spPr>
        <p:txBody>
          <a:bodyPr wrap="square" rtlCol="0">
            <a:spAutoFit/>
          </a:bodyPr>
          <a:lstStyle/>
          <a:p>
            <a:pPr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都调动了农民的生产积极性，解放农村</a:t>
            </a:r>
            <a:r>
              <a:rPr lang="zh-CN" altLang="en-US" sz="2400" b="1" dirty="0" smtClean="0">
                <a:solidFill>
                  <a:schemeClr val="tx1"/>
                </a:solidFill>
                <a:latin typeface="楷体" panose="02010609060101010101" pitchFamily="49" charset="-122"/>
                <a:ea typeface="楷体" panose="02010609060101010101" pitchFamily="49" charset="-122"/>
                <a:sym typeface="+mn-ea"/>
              </a:rPr>
              <a:t>生产力促</a:t>
            </a:r>
            <a:r>
              <a:rPr lang="zh-CN" altLang="en-US" sz="2400" b="1" dirty="0">
                <a:solidFill>
                  <a:schemeClr val="tx1"/>
                </a:solidFill>
                <a:latin typeface="楷体" panose="02010609060101010101" pitchFamily="49" charset="-122"/>
                <a:ea typeface="楷体" panose="02010609060101010101" pitchFamily="49" charset="-122"/>
                <a:sym typeface="+mn-ea"/>
              </a:rPr>
              <a:t>进农村生产发</a:t>
            </a:r>
            <a:r>
              <a:rPr lang="zh-CN" altLang="en-US" sz="2400" b="1" dirty="0" smtClean="0">
                <a:solidFill>
                  <a:schemeClr val="tx1"/>
                </a:solidFill>
                <a:latin typeface="楷体" panose="02010609060101010101" pitchFamily="49" charset="-122"/>
                <a:ea typeface="楷体" panose="02010609060101010101" pitchFamily="49" charset="-122"/>
                <a:sym typeface="+mn-ea"/>
              </a:rPr>
              <a:t>展</a:t>
            </a:r>
            <a:r>
              <a:rPr lang="en-US" altLang="zh-CN" sz="2400" b="1" dirty="0" smtClean="0">
                <a:solidFill>
                  <a:schemeClr val="tx1"/>
                </a:solidFill>
                <a:latin typeface="楷体" panose="02010609060101010101" pitchFamily="49" charset="-122"/>
                <a:ea typeface="楷体" panose="02010609060101010101" pitchFamily="49" charset="-122"/>
                <a:sym typeface="+mn-ea"/>
              </a:rPr>
              <a:t>.</a:t>
            </a:r>
            <a:r>
              <a:rPr lang="zh-CN" altLang="en-US" sz="2400" b="1" dirty="0" smtClean="0">
                <a:solidFill>
                  <a:schemeClr val="tx1"/>
                </a:solidFill>
                <a:latin typeface="楷体" panose="02010609060101010101" pitchFamily="49" charset="-122"/>
                <a:ea typeface="楷体" panose="02010609060101010101" pitchFamily="49" charset="-122"/>
                <a:sym typeface="+mn-ea"/>
              </a:rPr>
              <a:t>都</a:t>
            </a:r>
            <a:r>
              <a:rPr lang="zh-CN" altLang="en-US" sz="2400" b="1" dirty="0">
                <a:solidFill>
                  <a:schemeClr val="tx1"/>
                </a:solidFill>
                <a:latin typeface="楷体" panose="02010609060101010101" pitchFamily="49" charset="-122"/>
                <a:ea typeface="楷体" panose="02010609060101010101" pitchFamily="49" charset="-122"/>
                <a:sym typeface="+mn-ea"/>
              </a:rPr>
              <a:t>促进了国家经济的发展</a:t>
            </a:r>
            <a:endParaRPr lang="zh-CN" altLang="en-US" sz="2400" b="1"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flipV="1">
            <a:off x="335916" y="3991144"/>
            <a:ext cx="8762365" cy="22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1380" y="3750507"/>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515047" y="3750507"/>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15103" y="3750507"/>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713" y="4024181"/>
            <a:ext cx="1049853" cy="400110"/>
          </a:xfrm>
          <a:prstGeom prst="rect">
            <a:avLst/>
          </a:prstGeom>
          <a:noFill/>
        </p:spPr>
        <p:txBody>
          <a:bodyPr wrap="square" rtlCol="0">
            <a:spAutoFit/>
          </a:bodyPr>
          <a:lstStyle/>
          <a:p>
            <a:pPr algn="ctr"/>
            <a:r>
              <a:rPr lang="en-US" altLang="zh-CN" sz="2000" b="1" dirty="0">
                <a:latin typeface="黑体" panose="02010609060101010101" pitchFamily="49" charset="-122"/>
                <a:ea typeface="黑体" panose="02010609060101010101" pitchFamily="49" charset="-122"/>
                <a:cs typeface="黑体" panose="02010609060101010101" pitchFamily="49" charset="-122"/>
              </a:rPr>
              <a:t>1840</a:t>
            </a:r>
            <a:r>
              <a:rPr lang="zh-CN" altLang="en-US" sz="20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19" name="文本框 18"/>
          <p:cNvSpPr txBox="1"/>
          <p:nvPr/>
        </p:nvSpPr>
        <p:spPr>
          <a:xfrm>
            <a:off x="4070564" y="4024181"/>
            <a:ext cx="1149508" cy="400110"/>
          </a:xfrm>
          <a:prstGeom prst="rect">
            <a:avLst/>
          </a:prstGeom>
          <a:noFill/>
        </p:spPr>
        <p:txBody>
          <a:bodyPr wrap="square" rtlCol="0">
            <a:spAutoFit/>
          </a:bodyPr>
          <a:lstStyle/>
          <a:p>
            <a:pPr algn="ctr"/>
            <a:r>
              <a:rPr lang="en-US" altLang="zh-CN" sz="2000" b="1" dirty="0">
                <a:latin typeface="黑体" panose="02010609060101010101" pitchFamily="49" charset="-122"/>
                <a:ea typeface="黑体" panose="02010609060101010101" pitchFamily="49" charset="-122"/>
                <a:cs typeface="黑体" panose="02010609060101010101" pitchFamily="49" charset="-122"/>
              </a:rPr>
              <a:t>1966</a:t>
            </a:r>
            <a:r>
              <a:rPr lang="zh-CN" altLang="en-US" sz="20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22" name="文本框 21"/>
          <p:cNvSpPr txBox="1"/>
          <p:nvPr/>
        </p:nvSpPr>
        <p:spPr>
          <a:xfrm>
            <a:off x="6978016" y="4024247"/>
            <a:ext cx="1075055" cy="400110"/>
          </a:xfrm>
          <a:prstGeom prst="rect">
            <a:avLst/>
          </a:prstGeom>
          <a:noFill/>
        </p:spPr>
        <p:txBody>
          <a:bodyPr wrap="square" rtlCol="0">
            <a:spAutoFit/>
          </a:bodyPr>
          <a:lstStyle/>
          <a:p>
            <a:pPr algn="ctr"/>
            <a:r>
              <a:rPr lang="en-US" altLang="zh-CN" sz="2000" b="1" dirty="0">
                <a:latin typeface="黑体" panose="02010609060101010101" pitchFamily="49" charset="-122"/>
                <a:ea typeface="黑体" panose="02010609060101010101" pitchFamily="49" charset="-122"/>
                <a:cs typeface="黑体" panose="02010609060101010101" pitchFamily="49" charset="-122"/>
              </a:rPr>
              <a:t>1</a:t>
            </a:r>
            <a:r>
              <a:rPr lang="en-US" sz="2000" b="1" dirty="0">
                <a:latin typeface="黑体" panose="02010609060101010101" pitchFamily="49" charset="-122"/>
                <a:ea typeface="黑体" panose="02010609060101010101" pitchFamily="49" charset="-122"/>
                <a:cs typeface="黑体" panose="02010609060101010101" pitchFamily="49" charset="-122"/>
              </a:rPr>
              <a:t>978</a:t>
            </a:r>
            <a:r>
              <a:rPr lang="zh-CN" altLang="en-US" sz="20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0" y="3284984"/>
            <a:ext cx="1210588" cy="400110"/>
          </a:xfrm>
          <a:prstGeom prst="rect">
            <a:avLst/>
          </a:prstGeom>
          <a:noFill/>
        </p:spPr>
        <p:txBody>
          <a:bodyPr wrap="none" rtlCol="0">
            <a:spAutoFit/>
          </a:bodyPr>
          <a:lstStyle/>
          <a:p>
            <a:pPr algn="l"/>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鸦片战争</a:t>
            </a:r>
            <a:endParaRPr lang="zh-CN" altLang="en-US"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3" name="文本框 22"/>
          <p:cNvSpPr txBox="1"/>
          <p:nvPr/>
        </p:nvSpPr>
        <p:spPr>
          <a:xfrm>
            <a:off x="4074160" y="3257814"/>
            <a:ext cx="1210588" cy="400110"/>
          </a:xfrm>
          <a:prstGeom prst="rect">
            <a:avLst/>
          </a:prstGeom>
          <a:noFill/>
        </p:spPr>
        <p:txBody>
          <a:bodyPr wrap="none" rtlCol="0">
            <a:spAutoFit/>
          </a:bodyPr>
          <a:lstStyle/>
          <a:p>
            <a:pPr algn="l"/>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文革开始</a:t>
            </a:r>
            <a:endParaRPr lang="zh-CN" altLang="en-US"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4" name="文本框 23"/>
          <p:cNvSpPr txBox="1"/>
          <p:nvPr/>
        </p:nvSpPr>
        <p:spPr>
          <a:xfrm>
            <a:off x="6804248" y="3284984"/>
            <a:ext cx="1980029" cy="400110"/>
          </a:xfrm>
          <a:prstGeom prst="rect">
            <a:avLst/>
          </a:prstGeom>
          <a:noFill/>
        </p:spPr>
        <p:txBody>
          <a:bodyPr wrap="none" rtlCol="0">
            <a:spAutoFit/>
          </a:bodyPr>
          <a:lstStyle/>
          <a:p>
            <a:pPr algn="l"/>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十一届三中全会</a:t>
            </a:r>
            <a:endParaRPr lang="zh-CN" altLang="en-US"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2" name="组合 11"/>
          <p:cNvGrpSpPr/>
          <p:nvPr/>
        </p:nvGrpSpPr>
        <p:grpSpPr>
          <a:xfrm>
            <a:off x="161566" y="1556894"/>
            <a:ext cx="1449688" cy="1590581"/>
            <a:chOff x="1660" y="4261"/>
            <a:chExt cx="5257" cy="1874"/>
          </a:xfrm>
        </p:grpSpPr>
        <p:sp>
          <p:nvSpPr>
            <p:cNvPr id="25" name="左大括号 24"/>
            <p:cNvSpPr/>
            <p:nvPr/>
          </p:nvSpPr>
          <p:spPr>
            <a:xfrm rot="5400000">
              <a:off x="4157" y="3374"/>
              <a:ext cx="264" cy="5257"/>
            </a:xfrm>
            <a:prstGeom prst="leftBrace">
              <a:avLst/>
            </a:prstGeom>
            <a:noFill/>
            <a:ln w="31750"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endParaRPr>
            </a:p>
          </p:txBody>
        </p:sp>
        <p:sp>
          <p:nvSpPr>
            <p:cNvPr id="29" name="文本框 28"/>
            <p:cNvSpPr txBox="1"/>
            <p:nvPr/>
          </p:nvSpPr>
          <p:spPr>
            <a:xfrm>
              <a:off x="1986" y="4261"/>
              <a:ext cx="4854" cy="1414"/>
            </a:xfrm>
            <a:prstGeom prst="rect">
              <a:avLst/>
            </a:prstGeom>
            <a:noFill/>
            <a:ln>
              <a:solidFill>
                <a:srgbClr val="C00000"/>
              </a:solidFill>
            </a:ln>
          </p:spPr>
          <p:txBody>
            <a:bodyPr wrap="square" rtlCol="0">
              <a:spAutoFit/>
            </a:bodyPr>
            <a:lstStyle/>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半殖民地半封建社会</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p:txBody>
        </p:sp>
      </p:grpSp>
      <p:grpSp>
        <p:nvGrpSpPr>
          <p:cNvPr id="3" name="组合 12"/>
          <p:cNvGrpSpPr/>
          <p:nvPr/>
        </p:nvGrpSpPr>
        <p:grpSpPr>
          <a:xfrm>
            <a:off x="1667512" y="1772477"/>
            <a:ext cx="1608231" cy="1374146"/>
            <a:chOff x="7274" y="4515"/>
            <a:chExt cx="5805" cy="1619"/>
          </a:xfrm>
        </p:grpSpPr>
        <p:sp>
          <p:nvSpPr>
            <p:cNvPr id="28" name="左大括号 27"/>
            <p:cNvSpPr/>
            <p:nvPr/>
          </p:nvSpPr>
          <p:spPr>
            <a:xfrm rot="5400000">
              <a:off x="9873" y="3271"/>
              <a:ext cx="264" cy="5462"/>
            </a:xfrm>
            <a:prstGeom prst="leftBrace">
              <a:avLst/>
            </a:prstGeom>
            <a:noFill/>
            <a:ln w="3175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endParaRPr>
            </a:p>
          </p:txBody>
        </p:sp>
        <p:sp>
          <p:nvSpPr>
            <p:cNvPr id="30" name="文本框 29"/>
            <p:cNvSpPr txBox="1"/>
            <p:nvPr/>
          </p:nvSpPr>
          <p:spPr>
            <a:xfrm>
              <a:off x="7361" y="4515"/>
              <a:ext cx="5718" cy="979"/>
            </a:xfrm>
            <a:prstGeom prst="rect">
              <a:avLst/>
            </a:prstGeom>
            <a:noFill/>
            <a:ln>
              <a:solidFill>
                <a:srgbClr val="0070C0"/>
              </a:solidFill>
            </a:ln>
          </p:spPr>
          <p:txBody>
            <a:bodyPr wrap="square" rtlCol="0">
              <a:spAutoFit/>
            </a:bodyPr>
            <a:lstStyle/>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新民主主义社会</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p:txBody>
        </p:sp>
      </p:grpSp>
      <p:cxnSp>
        <p:nvCxnSpPr>
          <p:cNvPr id="20" name="直接连接符 19"/>
          <p:cNvCxnSpPr/>
          <p:nvPr/>
        </p:nvCxnSpPr>
        <p:spPr>
          <a:xfrm>
            <a:off x="1611045" y="3750507"/>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092953" y="4024181"/>
            <a:ext cx="1049853" cy="400110"/>
          </a:xfrm>
          <a:prstGeom prst="rect">
            <a:avLst/>
          </a:prstGeom>
          <a:noFill/>
        </p:spPr>
        <p:txBody>
          <a:bodyPr wrap="square" rtlCol="0">
            <a:spAutoFit/>
          </a:bodyPr>
          <a:lstStyle/>
          <a:p>
            <a:pPr algn="ctr"/>
            <a:r>
              <a:rPr lang="en-US" altLang="zh-CN" sz="2000" b="1" dirty="0">
                <a:latin typeface="黑体" panose="02010609060101010101" pitchFamily="49" charset="-122"/>
                <a:ea typeface="黑体" panose="02010609060101010101" pitchFamily="49" charset="-122"/>
                <a:cs typeface="黑体" panose="02010609060101010101" pitchFamily="49" charset="-122"/>
              </a:rPr>
              <a:t>1949</a:t>
            </a:r>
            <a:r>
              <a:rPr lang="zh-CN" altLang="en-US" sz="20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46" name="文本框 45"/>
          <p:cNvSpPr txBox="1"/>
          <p:nvPr/>
        </p:nvSpPr>
        <p:spPr>
          <a:xfrm>
            <a:off x="1092835" y="3257814"/>
            <a:ext cx="1467068" cy="400110"/>
          </a:xfrm>
          <a:prstGeom prst="rect">
            <a:avLst/>
          </a:prstGeom>
          <a:noFill/>
        </p:spPr>
        <p:txBody>
          <a:bodyPr wrap="none" rtlCol="0">
            <a:spAutoFit/>
          </a:bodyPr>
          <a:lstStyle/>
          <a:p>
            <a:pPr algn="l"/>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新中国成立</a:t>
            </a:r>
            <a:endParaRPr lang="zh-CN" altLang="en-US"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cxnSp>
        <p:nvCxnSpPr>
          <p:cNvPr id="47" name="直接连接符 46"/>
          <p:cNvCxnSpPr/>
          <p:nvPr/>
        </p:nvCxnSpPr>
        <p:spPr>
          <a:xfrm>
            <a:off x="3098215" y="3750507"/>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2580123" y="4024181"/>
            <a:ext cx="1049853" cy="400110"/>
          </a:xfrm>
          <a:prstGeom prst="rect">
            <a:avLst/>
          </a:prstGeom>
          <a:noFill/>
        </p:spPr>
        <p:txBody>
          <a:bodyPr wrap="square" rtlCol="0">
            <a:spAutoFit/>
          </a:bodyPr>
          <a:lstStyle/>
          <a:p>
            <a:pPr algn="ctr"/>
            <a:r>
              <a:rPr lang="en-US" altLang="zh-CN" sz="2000" b="1" dirty="0">
                <a:latin typeface="黑体" panose="02010609060101010101" pitchFamily="49" charset="-122"/>
                <a:ea typeface="黑体" panose="02010609060101010101" pitchFamily="49" charset="-122"/>
                <a:cs typeface="黑体" panose="02010609060101010101" pitchFamily="49" charset="-122"/>
              </a:rPr>
              <a:t>1956</a:t>
            </a:r>
            <a:r>
              <a:rPr lang="zh-CN" altLang="en-US" sz="20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49" name="文本框 48"/>
          <p:cNvSpPr txBox="1"/>
          <p:nvPr/>
        </p:nvSpPr>
        <p:spPr>
          <a:xfrm>
            <a:off x="2580005" y="3257814"/>
            <a:ext cx="1210588" cy="400110"/>
          </a:xfrm>
          <a:prstGeom prst="rect">
            <a:avLst/>
          </a:prstGeom>
          <a:noFill/>
        </p:spPr>
        <p:txBody>
          <a:bodyPr wrap="none" rtlCol="0">
            <a:spAutoFit/>
          </a:bodyPr>
          <a:lstStyle/>
          <a:p>
            <a:pPr algn="l"/>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三大改造</a:t>
            </a:r>
            <a:endParaRPr lang="zh-CN" altLang="en-US"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cxnSp>
        <p:nvCxnSpPr>
          <p:cNvPr id="50" name="直接连接符 49"/>
          <p:cNvCxnSpPr/>
          <p:nvPr/>
        </p:nvCxnSpPr>
        <p:spPr>
          <a:xfrm>
            <a:off x="6186855" y="3792096"/>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668763" y="4065771"/>
            <a:ext cx="1049853" cy="400110"/>
          </a:xfrm>
          <a:prstGeom prst="rect">
            <a:avLst/>
          </a:prstGeom>
          <a:noFill/>
        </p:spPr>
        <p:txBody>
          <a:bodyPr wrap="square" rtlCol="0">
            <a:spAutoFit/>
          </a:bodyPr>
          <a:lstStyle/>
          <a:p>
            <a:pPr algn="ctr"/>
            <a:r>
              <a:rPr lang="en-US" altLang="zh-CN" sz="2000" b="1" dirty="0">
                <a:latin typeface="黑体" panose="02010609060101010101" pitchFamily="49" charset="-122"/>
                <a:ea typeface="黑体" panose="02010609060101010101" pitchFamily="49" charset="-122"/>
                <a:cs typeface="黑体" panose="02010609060101010101" pitchFamily="49" charset="-122"/>
              </a:rPr>
              <a:t>1976</a:t>
            </a:r>
            <a:r>
              <a:rPr lang="zh-CN" altLang="en-US" sz="20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52" name="文本框 51"/>
          <p:cNvSpPr txBox="1"/>
          <p:nvPr/>
        </p:nvSpPr>
        <p:spPr>
          <a:xfrm>
            <a:off x="5652120" y="3284984"/>
            <a:ext cx="1210588" cy="400110"/>
          </a:xfrm>
          <a:prstGeom prst="rect">
            <a:avLst/>
          </a:prstGeom>
          <a:noFill/>
        </p:spPr>
        <p:txBody>
          <a:bodyPr wrap="none" rtlCol="0">
            <a:spAutoFit/>
          </a:bodyPr>
          <a:lstStyle/>
          <a:p>
            <a:pPr algn="l"/>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文革结束</a:t>
            </a:r>
            <a:endParaRPr lang="zh-CN" altLang="en-US"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4" name="组合 52"/>
          <p:cNvGrpSpPr/>
          <p:nvPr/>
        </p:nvGrpSpPr>
        <p:grpSpPr>
          <a:xfrm>
            <a:off x="3263901" y="1772478"/>
            <a:ext cx="5834575" cy="1374995"/>
            <a:chOff x="7274" y="4515"/>
            <a:chExt cx="5651" cy="1620"/>
          </a:xfrm>
        </p:grpSpPr>
        <p:sp>
          <p:nvSpPr>
            <p:cNvPr id="54" name="左大括号 53"/>
            <p:cNvSpPr/>
            <p:nvPr/>
          </p:nvSpPr>
          <p:spPr>
            <a:xfrm rot="5400000">
              <a:off x="9968" y="3177"/>
              <a:ext cx="264" cy="5651"/>
            </a:xfrm>
            <a:prstGeom prst="leftBrace">
              <a:avLst/>
            </a:prstGeom>
            <a:noFill/>
            <a:ln w="31750" cap="flat">
              <a:solidFill>
                <a:srgbClr val="FFC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endParaRPr>
            </a:p>
          </p:txBody>
        </p:sp>
        <p:sp>
          <p:nvSpPr>
            <p:cNvPr id="55" name="文本框 54"/>
            <p:cNvSpPr txBox="1"/>
            <p:nvPr/>
          </p:nvSpPr>
          <p:spPr>
            <a:xfrm>
              <a:off x="9099" y="4515"/>
              <a:ext cx="2092" cy="979"/>
            </a:xfrm>
            <a:prstGeom prst="rect">
              <a:avLst/>
            </a:prstGeom>
            <a:noFill/>
            <a:ln>
              <a:solidFill>
                <a:srgbClr val="FFC000"/>
              </a:solidFill>
            </a:ln>
          </p:spPr>
          <p:txBody>
            <a:bodyPr wrap="square" rtlCol="0">
              <a:spAutoFit/>
            </a:bodyPr>
            <a:lstStyle/>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社会主义社会（初级阶段）</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p:txBody>
        </p:sp>
      </p:grpSp>
      <p:sp>
        <p:nvSpPr>
          <p:cNvPr id="7" name="文本框 6"/>
          <p:cNvSpPr txBox="1"/>
          <p:nvPr/>
        </p:nvSpPr>
        <p:spPr>
          <a:xfrm>
            <a:off x="3203848" y="836712"/>
            <a:ext cx="2709396" cy="523220"/>
          </a:xfrm>
          <a:prstGeom prst="rect">
            <a:avLst/>
          </a:prstGeom>
          <a:solidFill>
            <a:srgbClr val="C00000"/>
          </a:solidFill>
          <a:effectLst>
            <a:outerShdw blurRad="50800" dist="38100" dir="10800000" algn="r" rotWithShape="0">
              <a:prstClr val="black">
                <a:alpha val="40000"/>
              </a:prstClr>
            </a:outerShdw>
            <a:reflection blurRad="6350" stA="50000" endA="300" endPos="38500" dist="50800" dir="5400000" sy="-100000" algn="bl" rotWithShape="0"/>
          </a:effectLst>
        </p:spPr>
        <p:txBody>
          <a:bodyPr wrap="none" rtlCol="0">
            <a:spAutoFit/>
          </a:bodyPr>
          <a:lstStyle/>
          <a:p>
            <a:pPr algn="l"/>
            <a:r>
              <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黑体" panose="02010609060101010101" pitchFamily="49" charset="-122"/>
                <a:sym typeface="+mn-ea"/>
              </a:rPr>
              <a:t>社会性质的变化</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6" name="文本框 25"/>
          <p:cNvSpPr txBox="1"/>
          <p:nvPr/>
        </p:nvSpPr>
        <p:spPr>
          <a:xfrm>
            <a:off x="611561" y="4509120"/>
            <a:ext cx="1656184" cy="1938990"/>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ctr" defTabSz="914400" rtl="0" fontAlgn="auto" latinLnBrk="1" hangingPunct="0">
              <a:lnSpc>
                <a:spcPct val="100000"/>
              </a:lnSpc>
              <a:spcBef>
                <a:spcPts val="0"/>
              </a:spcBef>
              <a:spcAft>
                <a:spcPts val="0"/>
              </a:spcAft>
              <a:buClrTx/>
              <a:buSzTx/>
              <a:buFontTx/>
              <a:buNone/>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推翻了帝国主义、封建主义和官僚资本主义的统治</a:t>
            </a:r>
            <a:endParaRPr kumimoji="0" lang="zh-CN" altLang="en-US" sz="2400" b="1" i="0" u="none" strike="noStrike" cap="none" spc="0" normalizeH="0" baseline="0" dirty="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7" name="文本框 26"/>
          <p:cNvSpPr txBox="1"/>
          <p:nvPr/>
        </p:nvSpPr>
        <p:spPr>
          <a:xfrm>
            <a:off x="2483768" y="4509120"/>
            <a:ext cx="1970281" cy="1938990"/>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ctr" defTabSz="914400" rtl="0" fontAlgn="auto" latinLnBrk="1" hangingPunct="0">
              <a:lnSpc>
                <a:spcPct val="100000"/>
              </a:lnSpc>
              <a:spcBef>
                <a:spcPts val="0"/>
              </a:spcBef>
              <a:spcAft>
                <a:spcPts val="0"/>
              </a:spcAft>
              <a:buClrTx/>
              <a:buSzTx/>
              <a:buFontTx/>
              <a:buNone/>
            </a:pPr>
            <a:r>
              <a:rPr lang="zh-CN" altLang="en-US" sz="2400" b="1" dirty="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生产资料私有制向社会主义公有制转变，社会主义基本制度初步确立</a:t>
            </a:r>
            <a:endParaRPr kumimoji="0" lang="zh-CN" altLang="en-US" sz="2400" b="1"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8" name="组合 7"/>
          <p:cNvGrpSpPr/>
          <p:nvPr/>
        </p:nvGrpSpPr>
        <p:grpSpPr>
          <a:xfrm>
            <a:off x="0" y="119668"/>
            <a:ext cx="10116616" cy="491490"/>
            <a:chOff x="-238" y="60"/>
            <a:chExt cx="8381" cy="774"/>
          </a:xfrm>
        </p:grpSpPr>
        <p:grpSp>
          <p:nvGrpSpPr>
            <p:cNvPr id="10" name="组合 9"/>
            <p:cNvGrpSpPr/>
            <p:nvPr/>
          </p:nvGrpSpPr>
          <p:grpSpPr>
            <a:xfrm>
              <a:off x="-238" y="60"/>
              <a:ext cx="3847" cy="772"/>
              <a:chOff x="-238" y="60"/>
              <a:chExt cx="3847" cy="772"/>
            </a:xfrm>
          </p:grpSpPr>
          <p:pic>
            <p:nvPicPr>
              <p:cNvPr id="4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865"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2" name="平行四边形 41"/>
              <p:cNvSpPr/>
              <p:nvPr/>
            </p:nvSpPr>
            <p:spPr>
              <a:xfrm flipH="1">
                <a:off x="717" y="131"/>
                <a:ext cx="2892"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社会主义制度的建立</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251520" y="620688"/>
          <a:ext cx="8676640" cy="6048672"/>
        </p:xfrm>
        <a:graphic>
          <a:graphicData uri="http://schemas.openxmlformats.org/drawingml/2006/table">
            <a:tbl>
              <a:tblPr firstRow="1" bandRow="1">
                <a:tableStyleId>{5940675A-B579-460E-94D1-54222C63F5DA}</a:tableStyleId>
              </a:tblPr>
              <a:tblGrid>
                <a:gridCol w="469900"/>
                <a:gridCol w="666115"/>
                <a:gridCol w="1948180"/>
                <a:gridCol w="154702"/>
                <a:gridCol w="2089695"/>
                <a:gridCol w="3348048"/>
              </a:tblGrid>
              <a:tr h="559900">
                <a:tc gridSpan="2">
                  <a:txBody>
                    <a:bodyPr/>
                    <a:lstStyle/>
                    <a:p>
                      <a:pPr indent="0" algn="ctr" eaLnBrk="1" fontAlgn="auto" latinLnBrk="0" hangingPunct="1">
                        <a:lnSpc>
                          <a:spcPct val="100000"/>
                        </a:lnSpc>
                        <a:buNone/>
                      </a:pPr>
                      <a:r>
                        <a:rPr 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项目</a:t>
                      </a:r>
                      <a:endParaRPr lang="en-US"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E29A9A"/>
                    </a:solidFill>
                  </a:tcPr>
                </a:tc>
                <a:tc hMerge="1">
                  <a:tcPr marL="68580" marR="68580" marT="0" marB="0" anchor="ctr">
                    <a:lnL w="12700" cap="flat" cmpd="sng">
                      <a:solidFill>
                        <a:srgbClr val="080000"/>
                      </a:solidFill>
                      <a:prstDash val="solid"/>
                      <a:headEnd type="none" w="med" len="med"/>
                      <a:tailEnd type="none" w="med" len="med"/>
                    </a:lnL>
                    <a:lnR>
                      <a:noFill/>
                    </a:lnR>
                    <a:lnT>
                      <a:noFill/>
                    </a:lnT>
                    <a:lnB>
                      <a:noFill/>
                    </a:lnB>
                    <a:lnTlToBr>
                      <a:noFill/>
                    </a:lnTlToBr>
                    <a:lnBlToTr>
                      <a:noFill/>
                    </a:lnBlToTr>
                    <a:solidFill>
                      <a:srgbClr val="A9D18E"/>
                    </a:solidFill>
                  </a:tcPr>
                </a:tc>
                <a:tc gridSpan="2">
                  <a:txBody>
                    <a:bodyPr/>
                    <a:lstStyle/>
                    <a:p>
                      <a:pPr indent="0" algn="ctr" eaLnBrk="1" fontAlgn="auto" latinLnBrk="0" hangingPunct="1">
                        <a:lnSpc>
                          <a:spcPct val="100000"/>
                        </a:lnSpc>
                        <a:buNone/>
                      </a:pPr>
                      <a:r>
                        <a:rPr 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中国工业化</a:t>
                      </a:r>
                      <a:endParaRPr lang="en-US"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DFBBB3"/>
                    </a:solidFill>
                  </a:tcPr>
                </a:tc>
                <a:tc hMerge="1">
                  <a:tcPr marL="68580" marR="68580" marT="0" marB="0" anchor="ctr">
                    <a:lnL>
                      <a:noFill/>
                    </a:lnL>
                    <a:lnR>
                      <a:noFill/>
                    </a:lnR>
                    <a:lnT>
                      <a:noFill/>
                    </a:lnT>
                    <a:lnB>
                      <a:noFill/>
                    </a:lnB>
                    <a:lnTlToBr>
                      <a:noFill/>
                    </a:lnTlToBr>
                    <a:lnBlToTr>
                      <a:noFill/>
                    </a:lnBlToTr>
                    <a:solidFill>
                      <a:srgbClr val="A3CDCB"/>
                    </a:solidFill>
                  </a:tcPr>
                </a:tc>
                <a:tc>
                  <a:txBody>
                    <a:bodyPr/>
                    <a:lstStyle/>
                    <a:p>
                      <a:pPr indent="0" algn="ctr" eaLnBrk="1" fontAlgn="auto" latinLnBrk="0" hangingPunct="1">
                        <a:lnSpc>
                          <a:spcPct val="100000"/>
                        </a:lnSpc>
                        <a:buNone/>
                      </a:pPr>
                      <a:r>
                        <a:rPr 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苏联工业化</a:t>
                      </a:r>
                      <a:endParaRPr lang="en-US"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A3CDCB"/>
                    </a:solidFill>
                  </a:tcPr>
                </a:tc>
                <a:tc>
                  <a:txBody>
                    <a:bodyPr/>
                    <a:lstStyle/>
                    <a:p>
                      <a:pPr indent="0" algn="ctr" eaLnBrk="1" fontAlgn="auto" latinLnBrk="0" hangingPunct="1">
                        <a:lnSpc>
                          <a:spcPct val="100000"/>
                        </a:lnSpc>
                        <a:buNone/>
                      </a:pPr>
                      <a:r>
                        <a:rPr 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西方工业化</a:t>
                      </a:r>
                      <a:endParaRPr lang="en-US"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8BAC74"/>
                    </a:solidFill>
                  </a:tcPr>
                </a:tc>
              </a:tr>
              <a:tr h="761135">
                <a:tc rowSpan="4">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不同点</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txBody>
                  <a:tcPr marL="68580" marR="68580" marT="0" marB="0" anchor="ctr">
                    <a:lnL>
                      <a:noFill/>
                    </a:lnL>
                    <a:lnR w="12700">
                      <a:solidFill>
                        <a:srgbClr val="D9D9D9"/>
                      </a:solidFill>
                      <a:prstDash val="solid"/>
                    </a:lnR>
                    <a:lnT>
                      <a:noFill/>
                    </a:lnT>
                    <a:lnB w="6350">
                      <a:solidFill>
                        <a:srgbClr val="D9D9D9"/>
                      </a:solidFill>
                      <a:prstDash val="solid"/>
                    </a:lnB>
                    <a:lnTlToBr>
                      <a:noFill/>
                    </a:lnTlToBr>
                    <a:lnBlToTr>
                      <a:noFill/>
                    </a:lnBlToTr>
                    <a:solidFill>
                      <a:srgbClr val="FFFFFF">
                        <a:alpha val="38000"/>
                      </a:srgbClr>
                    </a:solidFill>
                  </a:tcPr>
                </a:tc>
                <a:tc>
                  <a:txBody>
                    <a:bodyPr/>
                    <a:lstStyle/>
                    <a:p>
                      <a:pPr indent="0" algn="ctr" eaLnBrk="1" fontAlgn="auto" latinLnBrk="0" hangingPunct="1">
                        <a:lnSpc>
                          <a:spcPct val="100000"/>
                        </a:lnSpc>
                        <a:buNone/>
                      </a:pPr>
                      <a:r>
                        <a:rPr lang="en-US" sz="2000" b="1" dirty="0">
                          <a:solidFill>
                            <a:srgbClr val="404040"/>
                          </a:solidFill>
                          <a:latin typeface="楷体" panose="02010609060101010101" pitchFamily="49" charset="-122"/>
                          <a:ea typeface="楷体" panose="02010609060101010101" pitchFamily="49" charset="-122"/>
                          <a:cs typeface="Times New Roman" panose="02020603050405020304" charset="0"/>
                        </a:rPr>
                        <a:t>特点</a:t>
                      </a:r>
                      <a:endParaRPr lang="en-US"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a:noFill/>
                    </a:lnR>
                    <a:lnT>
                      <a:noFill/>
                    </a:lnT>
                    <a:lnB>
                      <a:noFill/>
                    </a:lnB>
                    <a:lnTlToBr>
                      <a:noFill/>
                    </a:lnTlToBr>
                    <a:lnBlToTr>
                      <a:noFill/>
                    </a:lnBlToTr>
                    <a:solidFill>
                      <a:schemeClr val="bg1">
                        <a:alpha val="38000"/>
                      </a:schemeClr>
                    </a:solidFill>
                  </a:tcPr>
                </a:tc>
                <a:tc gridSpan="3">
                  <a:txBody>
                    <a:bodyPr/>
                    <a:lstStyle/>
                    <a:p>
                      <a:pPr indent="0" algn="ctr" eaLnBrk="1" fontAlgn="auto" latinLnBrk="0" hangingPunct="1">
                        <a:lnSpc>
                          <a:spcPct val="100000"/>
                        </a:lnSpc>
                        <a:buNone/>
                      </a:pPr>
                      <a:endParaRPr lang="en-US" altLang="en-US" sz="2400" b="0"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ECF5F4">
                        <a:alpha val="38000"/>
                      </a:srgbClr>
                    </a:solidFill>
                  </a:tcPr>
                </a:tc>
                <a:tc hMerge="1">
                  <a:tcPr marL="68580" marR="68580" marT="0" marB="0" anchor="ctr">
                    <a:lnL w="12700" cap="flat" cmpd="sng">
                      <a:solidFill>
                        <a:srgbClr val="080000"/>
                      </a:solidFill>
                      <a:prstDash val="solid"/>
                      <a:headEnd type="none" w="med" len="med"/>
                      <a:tailEnd type="none" w="med" len="med"/>
                    </a:lnL>
                    <a:lnR>
                      <a:noFill/>
                    </a:lnR>
                    <a:lnT>
                      <a:noFill/>
                    </a:lnT>
                    <a:lnB>
                      <a:noFill/>
                    </a:lnB>
                    <a:lnTlToBr>
                      <a:noFill/>
                    </a:lnTlToBr>
                    <a:lnBlToTr>
                      <a:noFill/>
                    </a:lnBlToTr>
                    <a:noFill/>
                  </a:tcPr>
                </a:tc>
                <a:tc hMerge="1">
                  <a:tcPr/>
                </a:tc>
                <a:tc>
                  <a:txBody>
                    <a:bodyPr/>
                    <a:lstStyle/>
                    <a:p>
                      <a:pPr indent="0" algn="l" eaLnBrk="1" fontAlgn="auto" latinLnBrk="0" hangingPunct="1">
                        <a:lnSpc>
                          <a:spcPct val="100000"/>
                        </a:lnSpc>
                        <a:buNone/>
                      </a:pPr>
                      <a:endParaRPr lang="en-US"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a:noFill/>
                    </a:lnL>
                    <a:lnR>
                      <a:noFill/>
                    </a:lnR>
                    <a:lnT>
                      <a:noFill/>
                    </a:lnT>
                    <a:lnB>
                      <a:noFill/>
                    </a:lnB>
                    <a:lnTlToBr>
                      <a:noFill/>
                    </a:lnTlToBr>
                    <a:lnBlToTr>
                      <a:noFill/>
                    </a:lnBlToTr>
                    <a:solidFill>
                      <a:srgbClr val="E7EEE3">
                        <a:alpha val="38000"/>
                      </a:srgbClr>
                    </a:solidFill>
                  </a:tcPr>
                </a:tc>
              </a:tr>
              <a:tr h="1522271">
                <a:tc vMerge="1">
                  <a:tcPr marL="68580" marR="68580" marT="0" marB="0" anchor="ctr">
                    <a:lnL>
                      <a:noFill/>
                    </a:lnL>
                    <a:lnR w="12700">
                      <a:solidFill>
                        <a:srgbClr val="D9D9D9"/>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eaLnBrk="1" fontAlgn="auto" latinLnBrk="0" hangingPunct="1">
                        <a:lnSpc>
                          <a:spcPct val="100000"/>
                        </a:lnSpc>
                        <a:buNone/>
                      </a:pPr>
                      <a:r>
                        <a:rPr lang="en-US" sz="2000" b="1" dirty="0">
                          <a:solidFill>
                            <a:srgbClr val="404040"/>
                          </a:solidFill>
                          <a:latin typeface="楷体" panose="02010609060101010101" pitchFamily="49" charset="-122"/>
                          <a:ea typeface="楷体" panose="02010609060101010101" pitchFamily="49" charset="-122"/>
                          <a:cs typeface="Times New Roman" panose="02020603050405020304" charset="0"/>
                        </a:rPr>
                        <a:t>外部条件</a:t>
                      </a:r>
                      <a:endParaRPr lang="en-US"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alpha val="38000"/>
                      </a:srgbClr>
                    </a:solidFill>
                  </a:tcPr>
                </a:tc>
                <a:tc>
                  <a:txBody>
                    <a:bodyPr/>
                    <a:lstStyle/>
                    <a:p>
                      <a:pPr indent="0" algn="l" eaLnBrk="1" fontAlgn="auto" latinLnBrk="0" hangingPunct="1">
                        <a:lnSpc>
                          <a:spcPct val="100000"/>
                        </a:lnSpc>
                        <a:buNone/>
                      </a:pPr>
                      <a:endParaRPr lang="en-US" altLang="en-US" sz="2400" b="0"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alpha val="38000"/>
                      </a:srgbClr>
                    </a:solidFill>
                  </a:tcPr>
                </a:tc>
                <a:tc gridSpan="2">
                  <a:txBody>
                    <a:bodyPr/>
                    <a:lstStyle/>
                    <a:p>
                      <a:pPr indent="0" algn="l" eaLnBrk="1" fontAlgn="auto" latinLnBrk="0" hangingPunct="1">
                        <a:lnSpc>
                          <a:spcPct val="100000"/>
                        </a:lnSpc>
                        <a:buNone/>
                      </a:pPr>
                      <a:endParaRPr lang="en-US" altLang="en-US" sz="2400" b="0"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alpha val="38000"/>
                      </a:srgbClr>
                    </a:solidFill>
                  </a:tcPr>
                </a:tc>
                <a:tc hMerge="1">
                  <a:tcPr/>
                </a:tc>
                <a:tc>
                  <a:txBody>
                    <a:bodyPr/>
                    <a:lstStyle/>
                    <a:p>
                      <a:pPr indent="0" algn="l" eaLnBrk="1" fontAlgn="auto" latinLnBrk="0" hangingPunct="1">
                        <a:lnSpc>
                          <a:spcPct val="100000"/>
                        </a:lnSpc>
                        <a:buNone/>
                      </a:pP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a:noFill/>
                    </a:lnR>
                    <a:lnT>
                      <a:noFill/>
                    </a:lnT>
                    <a:lnB w="6350">
                      <a:solidFill>
                        <a:srgbClr val="D9D9D9"/>
                      </a:solidFill>
                      <a:prstDash val="solid"/>
                    </a:lnB>
                    <a:lnTlToBr>
                      <a:noFill/>
                    </a:lnTlToBr>
                    <a:lnBlToTr>
                      <a:noFill/>
                    </a:lnBlToTr>
                    <a:solidFill>
                      <a:srgbClr val="FFFFFF">
                        <a:alpha val="38000"/>
                      </a:srgbClr>
                    </a:solidFill>
                  </a:tcPr>
                </a:tc>
              </a:tr>
              <a:tr h="901109">
                <a:tc vMerge="1">
                  <a:tcPr marL="68580" marR="68580" marT="0" marB="0" anchor="ctr">
                    <a:lnL>
                      <a:noFill/>
                    </a:lnL>
                    <a:lnR w="12700">
                      <a:solidFill>
                        <a:srgbClr val="D9D9D9"/>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进程</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c gridSpan="3">
                  <a:txBody>
                    <a:bodyPr/>
                    <a:lstStyle/>
                    <a:p>
                      <a:pPr indent="0" algn="l" eaLnBrk="1" fontAlgn="auto" latinLnBrk="0" hangingPunct="1">
                        <a:lnSpc>
                          <a:spcPct val="100000"/>
                        </a:lnSpc>
                        <a:buNone/>
                      </a:pPr>
                      <a:endParaRPr lang="en-US" altLang="en-US" sz="24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c hMerge="1">
                  <a:tcPr marL="68580" marR="68580" marT="0" marB="0" anchor="ctr">
                    <a:lnL w="12700" cap="flat" cmpd="sng">
                      <a:solidFill>
                        <a:srgbClr val="080000"/>
                      </a:solidFill>
                      <a:prstDash val="solid"/>
                      <a:headEnd type="none" w="med" len="med"/>
                      <a:tailEnd type="none" w="med" len="me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noFill/>
                  </a:tcPr>
                </a:tc>
                <a:tc hMerge="1">
                  <a:tcPr/>
                </a:tc>
                <a:tc>
                  <a:txBody>
                    <a:bodyPr/>
                    <a:lstStyle/>
                    <a:p>
                      <a:pPr indent="0" algn="l" eaLnBrk="1" fontAlgn="auto" latinLnBrk="0" hangingPunct="1">
                        <a:lnSpc>
                          <a:spcPct val="100000"/>
                        </a:lnSpc>
                        <a:buNone/>
                      </a:pPr>
                      <a:endParaRPr lang="en-US" altLang="en-US" sz="2400" b="0" dirty="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D9D9D9"/>
                      </a:solidFill>
                      <a:prstDash val="solid"/>
                    </a:lnL>
                    <a:lnR>
                      <a:noFill/>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r>
              <a:tr h="1368152">
                <a:tc vMerge="1">
                  <a:tcPr marL="68580" marR="68580" marT="0" marB="0" anchor="ctr">
                    <a:lnL>
                      <a:noFill/>
                    </a:lnL>
                    <a:lnR w="12700">
                      <a:solidFill>
                        <a:srgbClr val="D9D9D9"/>
                      </a:solidFill>
                      <a:prstDash val="solid"/>
                    </a:lnR>
                    <a:lnT w="12700" cap="flat" cmpd="sng">
                      <a:solidFill>
                        <a:srgbClr val="080000"/>
                      </a:solidFill>
                      <a:prstDash val="solid"/>
                      <a:headEnd type="none" w="med" len="med"/>
                      <a:tailEnd type="none" w="med" len="med"/>
                    </a:lnT>
                    <a:lnB w="6350">
                      <a:solidFill>
                        <a:srgbClr val="D9D9D9"/>
                      </a:solidFill>
                      <a:prstDash val="solid"/>
                    </a:lnB>
                    <a:lnTlToBr>
                      <a:noFill/>
                    </a:lnTlToBr>
                    <a:lnBlToTr>
                      <a:noFill/>
                    </a:lnBlToTr>
                    <a:noFill/>
                  </a:tcPr>
                </a:tc>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成果</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c>
                  <a:txBody>
                    <a:bodyPr/>
                    <a:lstStyle/>
                    <a:p>
                      <a:pPr indent="0" algn="l" eaLnBrk="1" fontAlgn="auto" latinLnBrk="0" hangingPunct="1">
                        <a:lnSpc>
                          <a:spcPct val="100000"/>
                        </a:lnSpc>
                        <a:buNone/>
                      </a:pPr>
                      <a:endParaRPr lang="en-US" altLang="en-US" sz="24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c gridSpan="2">
                  <a:txBody>
                    <a:bodyPr/>
                    <a:lstStyle/>
                    <a:p>
                      <a:pPr indent="0" algn="l" eaLnBrk="1" fontAlgn="auto" latinLnBrk="0" hangingPunct="1">
                        <a:lnSpc>
                          <a:spcPct val="100000"/>
                        </a:lnSpc>
                        <a:buNone/>
                      </a:pPr>
                      <a:endParaRPr lang="en-US" altLang="en-US" sz="24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c hMerge="1">
                  <a:tcPr/>
                </a:tc>
                <a:tc>
                  <a:txBody>
                    <a:bodyPr/>
                    <a:lstStyle/>
                    <a:p>
                      <a:pPr indent="0" algn="l" eaLnBrk="1" fontAlgn="auto" latinLnBrk="0" hangingPunct="1">
                        <a:lnSpc>
                          <a:spcPct val="100000"/>
                        </a:lnSpc>
                        <a:buNone/>
                      </a:pPr>
                      <a:endParaRPr lang="en-US" altLang="en-US" sz="24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a:noFill/>
                    </a:lnR>
                    <a:lnT w="6350">
                      <a:solidFill>
                        <a:srgbClr val="D9D9D9"/>
                      </a:solidFill>
                      <a:prstDash val="solid"/>
                    </a:lnT>
                    <a:lnB w="6350">
                      <a:solidFill>
                        <a:srgbClr val="D9D9D9"/>
                      </a:solidFill>
                      <a:prstDash val="solid"/>
                    </a:lnB>
                    <a:lnTlToBr>
                      <a:noFill/>
                    </a:lnTlToBr>
                    <a:lnBlToTr>
                      <a:noFill/>
                    </a:lnBlToTr>
                    <a:solidFill>
                      <a:srgbClr val="FFFFFF">
                        <a:alpha val="38000"/>
                      </a:srgbClr>
                    </a:solidFill>
                  </a:tcPr>
                </a:tc>
              </a:tr>
              <a:tr h="936105">
                <a:tc gridSpan="2">
                  <a:txBody>
                    <a:bodyPr/>
                    <a:lstStyle/>
                    <a:p>
                      <a:pPr indent="0" algn="ctr" eaLnBrk="1" fontAlgn="auto" latinLnBrk="0" hangingPunct="1">
                        <a:lnSpc>
                          <a:spcPct val="100000"/>
                        </a:lnSpc>
                        <a:buNone/>
                      </a:pPr>
                      <a:r>
                        <a:rPr lang="en-US" sz="2400" b="0" dirty="0">
                          <a:solidFill>
                            <a:srgbClr val="404040"/>
                          </a:solidFill>
                          <a:latin typeface="楷体" panose="02010609060101010101" pitchFamily="49" charset="-122"/>
                          <a:ea typeface="楷体" panose="02010609060101010101" pitchFamily="49" charset="-122"/>
                          <a:cs typeface="Times New Roman" panose="02020603050405020304" charset="0"/>
                        </a:rPr>
                        <a:t>相同点</a:t>
                      </a:r>
                      <a:endParaRPr lang="en-US" altLang="en-US" sz="24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alpha val="38000"/>
                      </a:srgbClr>
                    </a:solidFill>
                  </a:tcPr>
                </a:tc>
                <a:tc hMerge="1">
                  <a:tcPr marL="68580" marR="68580" marT="0" marB="0" anchor="ctr">
                    <a:lnL w="12700" cap="flat" cmpd="sng">
                      <a:solidFill>
                        <a:srgbClr val="080000"/>
                      </a:solidFill>
                      <a:prstDash val="solid"/>
                      <a:headEnd type="none" w="med" len="med"/>
                      <a:tailEnd type="none" w="med" len="me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noFill/>
                  </a:tcPr>
                </a:tc>
                <a:tc gridSpan="4">
                  <a:txBody>
                    <a:bodyPr/>
                    <a:lstStyle/>
                    <a:p>
                      <a:pPr indent="0" algn="l" eaLnBrk="1" fontAlgn="auto" latinLnBrk="0" hangingPunct="1">
                        <a:lnSpc>
                          <a:spcPct val="100000"/>
                        </a:lnSpc>
                        <a:buNone/>
                      </a:pPr>
                      <a:endParaRPr lang="en-US" altLang="zh-CN" sz="2400" b="0" dirty="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D9D9D9"/>
                      </a:solidFill>
                      <a:prstDash val="solid"/>
                    </a:lnL>
                    <a:lnR>
                      <a:noFill/>
                    </a:lnR>
                    <a:lnT w="6350">
                      <a:solidFill>
                        <a:srgbClr val="D9D9D9"/>
                      </a:solidFill>
                      <a:prstDash val="solid"/>
                    </a:lnT>
                    <a:lnB w="19050">
                      <a:solidFill>
                        <a:srgbClr val="595959"/>
                      </a:solidFill>
                      <a:prstDash val="solid"/>
                    </a:lnB>
                    <a:lnTlToBr>
                      <a:noFill/>
                    </a:lnTlToBr>
                    <a:lnBlToTr>
                      <a:noFill/>
                    </a:lnBlToTr>
                    <a:solidFill>
                      <a:srgbClr val="FFFFFF">
                        <a:alpha val="38000"/>
                      </a:srgbClr>
                    </a:solidFill>
                  </a:tcPr>
                </a:tc>
                <a:tc h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6350">
                      <a:solidFill>
                        <a:srgbClr val="D9D9D9"/>
                      </a:solidFill>
                      <a:prstDash val="solid"/>
                    </a:lnT>
                    <a:lnB w="19050">
                      <a:solidFill>
                        <a:srgbClr val="595959"/>
                      </a:solidFill>
                      <a:prstDash val="solid"/>
                    </a:lnB>
                    <a:lnTlToBr>
                      <a:noFill/>
                    </a:lnTlToBr>
                    <a:lnBlToTr>
                      <a:noFill/>
                    </a:lnBlToTr>
                    <a:noFill/>
                  </a:tcPr>
                </a:tc>
                <a:tc hMerge="1">
                  <a:tcPr/>
                </a:tc>
                <a:tc hMerge="1">
                  <a:tcPr marL="68580" marR="68580" marT="0" marB="0" anchor="ctr">
                    <a:lnL w="12700" cap="flat" cmpd="sng">
                      <a:solidFill>
                        <a:srgbClr val="080000"/>
                      </a:solidFill>
                      <a:prstDash val="solid"/>
                      <a:headEnd type="none" w="med" len="med"/>
                      <a:tailEnd type="none" w="med" len="med"/>
                    </a:lnL>
                    <a:lnR>
                      <a:noFill/>
                    </a:lnR>
                    <a:lnT w="6350">
                      <a:solidFill>
                        <a:srgbClr val="D9D9D9"/>
                      </a:solidFill>
                      <a:prstDash val="solid"/>
                    </a:lnT>
                    <a:lnB w="19050">
                      <a:solidFill>
                        <a:srgbClr val="595959"/>
                      </a:solidFill>
                      <a:prstDash val="solid"/>
                    </a:lnB>
                    <a:lnTlToBr>
                      <a:noFill/>
                    </a:lnTlToBr>
                    <a:lnBlToTr>
                      <a:noFill/>
                    </a:lnBlToTr>
                    <a:noFill/>
                  </a:tcPr>
                </a:tc>
              </a:tr>
            </a:tbl>
          </a:graphicData>
        </a:graphic>
      </p:graphicFrame>
      <p:sp>
        <p:nvSpPr>
          <p:cNvPr id="4" name="文本框 3"/>
          <p:cNvSpPr txBox="1"/>
          <p:nvPr/>
        </p:nvSpPr>
        <p:spPr>
          <a:xfrm>
            <a:off x="2267744" y="1268760"/>
            <a:ext cx="2350323"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优先发展重工业</a:t>
            </a: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
        <p:nvSpPr>
          <p:cNvPr id="5" name="文本框 4"/>
          <p:cNvSpPr txBox="1"/>
          <p:nvPr/>
        </p:nvSpPr>
        <p:spPr>
          <a:xfrm>
            <a:off x="5796136" y="1268760"/>
            <a:ext cx="3124573" cy="830997"/>
          </a:xfrm>
          <a:prstGeom prst="rect">
            <a:avLst/>
          </a:prstGeom>
          <a:noFill/>
        </p:spPr>
        <p:txBody>
          <a:bodyPr wrap="none" rtlCol="0">
            <a:spAutoFit/>
          </a:bodyPr>
          <a:lstStyle/>
          <a:p>
            <a:pPr algn="l"/>
            <a:r>
              <a:rPr 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从轻工业开始</a:t>
            </a:r>
            <a:r>
              <a:rPr 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gn="l"/>
            <a:r>
              <a:rPr 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轻</a:t>
            </a:r>
            <a:r>
              <a:rPr 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、重工业均衡发展 </a:t>
            </a:r>
            <a:endParaRPr lang="en-US"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1475656" y="2204864"/>
            <a:ext cx="1876425" cy="1200329"/>
          </a:xfrm>
          <a:prstGeom prst="rect">
            <a:avLst/>
          </a:prstGeom>
          <a:noFill/>
        </p:spPr>
        <p:txBody>
          <a:bodyPr wrap="square" rtlCol="0">
            <a:spAutoFit/>
          </a:bodyPr>
          <a:lstStyle/>
          <a:p>
            <a:pPr indent="0" eaLnBrk="1" fontAlgn="auto" latinLnBrk="0" hangingPunct="1">
              <a:lnSpc>
                <a:spcPct val="100000"/>
              </a:lnSpc>
              <a:buNone/>
            </a:pP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资本主义国家封锁</a:t>
            </a:r>
            <a:r>
              <a:rPr lang="en-US" sz="24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苏联援助</a:t>
            </a: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
        <p:nvSpPr>
          <p:cNvPr id="8" name="文本框 7"/>
          <p:cNvSpPr txBox="1"/>
          <p:nvPr/>
        </p:nvSpPr>
        <p:spPr>
          <a:xfrm>
            <a:off x="3491880" y="2132856"/>
            <a:ext cx="1741805" cy="1200329"/>
          </a:xfrm>
          <a:prstGeom prst="rect">
            <a:avLst/>
          </a:prstGeom>
          <a:noFill/>
        </p:spPr>
        <p:txBody>
          <a:bodyPr wrap="square" rtlCol="0">
            <a:spAutoFit/>
          </a:bodyPr>
          <a:lstStyle/>
          <a:p>
            <a:pPr indent="0" algn="l" eaLnBrk="1" fontAlgn="auto" latinLnBrk="0" hangingPunct="1">
              <a:lnSpc>
                <a:spcPct val="100000"/>
              </a:lnSpc>
              <a:buNone/>
            </a:pP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积极引进人才、资金与技术</a:t>
            </a: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
        <p:nvSpPr>
          <p:cNvPr id="14" name="文本框 13"/>
          <p:cNvSpPr txBox="1"/>
          <p:nvPr/>
        </p:nvSpPr>
        <p:spPr>
          <a:xfrm>
            <a:off x="5796136" y="2204864"/>
            <a:ext cx="2533650" cy="1200329"/>
          </a:xfrm>
          <a:prstGeom prst="rect">
            <a:avLst/>
          </a:prstGeom>
          <a:noFill/>
        </p:spPr>
        <p:txBody>
          <a:bodyPr wrap="square" rtlCol="0">
            <a:spAutoFit/>
          </a:bodyPr>
          <a:lstStyle/>
          <a:p>
            <a:pPr indent="0" algn="l" eaLnBrk="1" fontAlgn="auto" latinLnBrk="0" hangingPunct="1">
              <a:lnSpc>
                <a:spcPct val="100000"/>
              </a:lnSpc>
              <a:buNone/>
            </a:pP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对外殖民扩张与掠夺</a:t>
            </a:r>
            <a:r>
              <a:rPr lang="en-US" sz="24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进行资本原始积累</a:t>
            </a: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p:txBody>
      </p:sp>
      <p:sp>
        <p:nvSpPr>
          <p:cNvPr id="15" name="文本框 14"/>
          <p:cNvSpPr txBox="1"/>
          <p:nvPr/>
        </p:nvSpPr>
        <p:spPr>
          <a:xfrm>
            <a:off x="1547664" y="3573016"/>
            <a:ext cx="3888432" cy="830997"/>
          </a:xfrm>
          <a:prstGeom prst="rect">
            <a:avLst/>
          </a:prstGeom>
          <a:noFill/>
        </p:spPr>
        <p:txBody>
          <a:bodyPr wrap="square" rtlCol="0">
            <a:spAutoFit/>
          </a:bodyPr>
          <a:lstStyle/>
          <a:p>
            <a:pPr indent="0" algn="ctr" eaLnBrk="1" fontAlgn="auto" latinLnBrk="0" hangingPunct="1">
              <a:lnSpc>
                <a:spcPct val="100000"/>
              </a:lnSpc>
              <a:buNone/>
            </a:pPr>
            <a:r>
              <a:rPr lang="en-US" sz="2400" b="1" dirty="0">
                <a:latin typeface="楷体" panose="02010609060101010101" pitchFamily="49" charset="-122"/>
                <a:ea typeface="楷体" panose="02010609060101010101" pitchFamily="49" charset="-122"/>
                <a:cs typeface="Times New Roman" panose="02020603050405020304" charset="0"/>
                <a:sym typeface="+mn-ea"/>
              </a:rPr>
              <a:t>以马克思主义为指导思想</a:t>
            </a:r>
            <a:r>
              <a:rPr lang="en-US" sz="2400" b="1" dirty="0">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latin typeface="楷体" panose="02010609060101010101" pitchFamily="49" charset="-122"/>
                <a:ea typeface="楷体" panose="02010609060101010101" pitchFamily="49" charset="-122"/>
                <a:cs typeface="Times New Roman" panose="02020603050405020304" charset="0"/>
                <a:sym typeface="+mn-ea"/>
              </a:rPr>
              <a:t>以</a:t>
            </a:r>
            <a:r>
              <a:rPr lang="zh-CN" altLang="en-US" sz="2400" b="1" dirty="0">
                <a:latin typeface="楷体" panose="02010609060101010101" pitchFamily="49" charset="-122"/>
                <a:ea typeface="楷体" panose="02010609060101010101" pitchFamily="49" charset="-122"/>
                <a:cs typeface="Times New Roman" panose="02020603050405020304" charset="0"/>
                <a:sym typeface="+mn-ea"/>
              </a:rPr>
              <a:t>国家</a:t>
            </a:r>
            <a:r>
              <a:rPr lang="en-US" sz="2400" b="1" dirty="0">
                <a:latin typeface="楷体" panose="02010609060101010101" pitchFamily="49" charset="-122"/>
                <a:ea typeface="楷体" panose="02010609060101010101" pitchFamily="49" charset="-122"/>
                <a:cs typeface="Times New Roman" panose="02020603050405020304" charset="0"/>
                <a:sym typeface="+mn-ea"/>
              </a:rPr>
              <a:t>计划推进工业化进程</a:t>
            </a:r>
            <a:endParaRPr lang="en-US" altLang="en-US" sz="2400" b="1" dirty="0">
              <a:latin typeface="楷体" panose="02010609060101010101" pitchFamily="49" charset="-122"/>
              <a:ea typeface="楷体" panose="02010609060101010101" pitchFamily="49" charset="-122"/>
              <a:cs typeface="Times New Roman" panose="02020603050405020304" charset="0"/>
            </a:endParaRPr>
          </a:p>
        </p:txBody>
      </p:sp>
      <p:sp>
        <p:nvSpPr>
          <p:cNvPr id="16" name="文本框 15"/>
          <p:cNvSpPr txBox="1"/>
          <p:nvPr/>
        </p:nvSpPr>
        <p:spPr>
          <a:xfrm>
            <a:off x="5508104" y="3429000"/>
            <a:ext cx="3312368" cy="1200329"/>
          </a:xfrm>
          <a:prstGeom prst="rect">
            <a:avLst/>
          </a:prstGeom>
          <a:noFill/>
        </p:spPr>
        <p:txBody>
          <a:bodyPr wrap="square" rtlCol="0">
            <a:spAutoFit/>
          </a:bodyPr>
          <a:lstStyle/>
          <a:p>
            <a:pPr indent="0" algn="l" eaLnBrk="1" fontAlgn="auto" latinLnBrk="0" hangingPunct="1">
              <a:lnSpc>
                <a:spcPct val="100000"/>
              </a:lnSpc>
              <a:buNone/>
            </a:pPr>
            <a:r>
              <a:rPr lang="en-US" sz="2400" b="1" dirty="0">
                <a:latin typeface="楷体" panose="02010609060101010101" pitchFamily="49" charset="-122"/>
                <a:ea typeface="楷体" panose="02010609060101010101" pitchFamily="49" charset="-122"/>
                <a:cs typeface="楷体" panose="02010609060101010101" pitchFamily="49" charset="-122"/>
                <a:sym typeface="+mn-ea"/>
              </a:rPr>
              <a:t>以资本主义经济思想为指导，以市场经济推动工业化进程 </a:t>
            </a:r>
            <a:endParaRPr lang="en-US"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17" name="文本框 16"/>
          <p:cNvSpPr txBox="1"/>
          <p:nvPr/>
        </p:nvSpPr>
        <p:spPr>
          <a:xfrm>
            <a:off x="1475656" y="4581128"/>
            <a:ext cx="2011680" cy="1200329"/>
          </a:xfrm>
          <a:prstGeom prst="rect">
            <a:avLst/>
          </a:prstGeom>
          <a:noFill/>
        </p:spPr>
        <p:txBody>
          <a:bodyPr wrap="square" rtlCol="0">
            <a:spAutoFit/>
          </a:bodyPr>
          <a:lstStyle/>
          <a:p>
            <a:pPr indent="0" algn="ctr" eaLnBrk="1" fontAlgn="auto" latinLnBrk="0" hangingPunct="1">
              <a:lnSpc>
                <a:spcPct val="100000"/>
              </a:lnSpc>
              <a:buNone/>
            </a:pPr>
            <a:r>
              <a:rPr lang="en-US" sz="1800" b="1" dirty="0">
                <a:latin typeface="楷体" panose="02010609060101010101" pitchFamily="49" charset="-122"/>
                <a:ea typeface="楷体" panose="02010609060101010101" pitchFamily="49" charset="-122"/>
                <a:cs typeface="Times New Roman" panose="02020603050405020304" charset="0"/>
                <a:sym typeface="+mn-ea"/>
              </a:rPr>
              <a:t>初步建成齐全的工业体系</a:t>
            </a:r>
            <a:r>
              <a:rPr lang="en-US" sz="1800" b="1" dirty="0">
                <a:latin typeface="楷体" panose="02010609060101010101" pitchFamily="49" charset="-122"/>
                <a:ea typeface="楷体" panose="02010609060101010101" pitchFamily="49" charset="-122"/>
                <a:cs typeface="宋体" panose="02010600030101010101" pitchFamily="2" charset="-122"/>
                <a:sym typeface="+mn-ea"/>
              </a:rPr>
              <a:t>，</a:t>
            </a:r>
            <a:r>
              <a:rPr lang="en-US" sz="1800" b="1" dirty="0">
                <a:latin typeface="楷体" panose="02010609060101010101" pitchFamily="49" charset="-122"/>
                <a:ea typeface="楷体" panose="02010609060101010101" pitchFamily="49" charset="-122"/>
                <a:cs typeface="Times New Roman" panose="02020603050405020304" charset="0"/>
                <a:sym typeface="+mn-ea"/>
              </a:rPr>
              <a:t>并形成了中国特色社会主义道路</a:t>
            </a:r>
            <a:endParaRPr lang="en-US" altLang="en-US" sz="1800" b="1" dirty="0">
              <a:latin typeface="楷体" panose="02010609060101010101" pitchFamily="49" charset="-122"/>
              <a:ea typeface="楷体" panose="02010609060101010101" pitchFamily="49" charset="-122"/>
              <a:cs typeface="Times New Roman" panose="02020603050405020304" charset="0"/>
            </a:endParaRPr>
          </a:p>
        </p:txBody>
      </p:sp>
      <p:sp>
        <p:nvSpPr>
          <p:cNvPr id="18" name="文本框 17"/>
          <p:cNvSpPr txBox="1"/>
          <p:nvPr/>
        </p:nvSpPr>
        <p:spPr>
          <a:xfrm>
            <a:off x="3635896" y="4581128"/>
            <a:ext cx="1674495" cy="1200329"/>
          </a:xfrm>
          <a:prstGeom prst="rect">
            <a:avLst/>
          </a:prstGeom>
          <a:noFill/>
        </p:spPr>
        <p:txBody>
          <a:bodyPr wrap="square" rtlCol="0">
            <a:spAutoFit/>
          </a:bodyPr>
          <a:lstStyle/>
          <a:p>
            <a:pPr indent="0" algn="ctr" eaLnBrk="1" fontAlgn="auto" latinLnBrk="0" hangingPunct="1">
              <a:lnSpc>
                <a:spcPct val="100000"/>
              </a:lnSpc>
              <a:buNone/>
            </a:pPr>
            <a:r>
              <a:rPr lang="en-US" sz="1800" b="1" dirty="0">
                <a:latin typeface="楷体" panose="02010609060101010101" pitchFamily="49" charset="-122"/>
                <a:ea typeface="楷体" panose="02010609060101010101" pitchFamily="49" charset="-122"/>
                <a:cs typeface="Times New Roman" panose="02020603050405020304" charset="0"/>
                <a:sym typeface="+mn-ea"/>
              </a:rPr>
              <a:t>实现了社会主义工业化</a:t>
            </a:r>
            <a:r>
              <a:rPr lang="en-US" sz="1800" b="1" dirty="0">
                <a:latin typeface="楷体" panose="02010609060101010101" pitchFamily="49" charset="-122"/>
                <a:ea typeface="楷体" panose="02010609060101010101" pitchFamily="49" charset="-122"/>
                <a:cs typeface="宋体" panose="02010600030101010101" pitchFamily="2" charset="-122"/>
                <a:sym typeface="+mn-ea"/>
              </a:rPr>
              <a:t>，</a:t>
            </a:r>
            <a:r>
              <a:rPr lang="en-US" sz="1800" b="1" dirty="0">
                <a:latin typeface="楷体" panose="02010609060101010101" pitchFamily="49" charset="-122"/>
                <a:ea typeface="楷体" panose="02010609060101010101" pitchFamily="49" charset="-122"/>
                <a:cs typeface="Times New Roman" panose="02020603050405020304" charset="0"/>
                <a:sym typeface="+mn-ea"/>
              </a:rPr>
              <a:t>但阻碍了经济的持续发展</a:t>
            </a:r>
            <a:endParaRPr lang="en-US" altLang="en-US" sz="1800" b="1" dirty="0">
              <a:latin typeface="楷体" panose="02010609060101010101" pitchFamily="49" charset="-122"/>
              <a:ea typeface="楷体" panose="02010609060101010101" pitchFamily="49" charset="-122"/>
              <a:cs typeface="Times New Roman" panose="02020603050405020304" charset="0"/>
            </a:endParaRPr>
          </a:p>
        </p:txBody>
      </p:sp>
      <p:sp>
        <p:nvSpPr>
          <p:cNvPr id="19" name="文本框 18"/>
          <p:cNvSpPr txBox="1"/>
          <p:nvPr/>
        </p:nvSpPr>
        <p:spPr>
          <a:xfrm>
            <a:off x="5652120" y="4653136"/>
            <a:ext cx="3168352" cy="1200329"/>
          </a:xfrm>
          <a:prstGeom prst="rect">
            <a:avLst/>
          </a:prstGeom>
          <a:noFill/>
        </p:spPr>
        <p:txBody>
          <a:bodyPr wrap="square" rtlCol="0">
            <a:spAutoFit/>
          </a:bodyPr>
          <a:lstStyle/>
          <a:p>
            <a:pPr indent="0" algn="l" eaLnBrk="1" fontAlgn="auto" latinLnBrk="0" hangingPunct="1">
              <a:lnSpc>
                <a:spcPct val="100000"/>
              </a:lnSpc>
              <a:buNone/>
            </a:pPr>
            <a:r>
              <a:rPr lang="en-US" sz="2400" b="1" dirty="0">
                <a:latin typeface="楷体" panose="02010609060101010101" pitchFamily="49" charset="-122"/>
                <a:ea typeface="楷体" panose="02010609060101010101" pitchFamily="49" charset="-122"/>
                <a:cs typeface="Times New Roman" panose="02020603050405020304" charset="0"/>
                <a:sym typeface="+mn-ea"/>
              </a:rPr>
              <a:t>率先完成工业革命</a:t>
            </a:r>
            <a:r>
              <a:rPr lang="en-US" sz="2400" b="1" dirty="0">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latin typeface="楷体" panose="02010609060101010101" pitchFamily="49" charset="-122"/>
                <a:ea typeface="楷体" panose="02010609060101010101" pitchFamily="49" charset="-122"/>
                <a:cs typeface="Times New Roman" panose="02020603050405020304" charset="0"/>
                <a:sym typeface="+mn-ea"/>
              </a:rPr>
              <a:t>逐步建立起对世界的统治</a:t>
            </a:r>
            <a:endParaRPr lang="en-US" altLang="en-US" sz="2400" b="1" dirty="0">
              <a:latin typeface="楷体" panose="02010609060101010101" pitchFamily="49" charset="-122"/>
              <a:ea typeface="楷体" panose="02010609060101010101" pitchFamily="49" charset="-122"/>
              <a:cs typeface="Times New Roman" panose="02020603050405020304" charset="0"/>
            </a:endParaRPr>
          </a:p>
        </p:txBody>
      </p:sp>
      <p:sp>
        <p:nvSpPr>
          <p:cNvPr id="20" name="文本框 19"/>
          <p:cNvSpPr txBox="1"/>
          <p:nvPr/>
        </p:nvSpPr>
        <p:spPr>
          <a:xfrm>
            <a:off x="1763688" y="6021288"/>
            <a:ext cx="6984776" cy="461665"/>
          </a:xfrm>
          <a:prstGeom prst="rect">
            <a:avLst/>
          </a:prstGeom>
          <a:noFill/>
        </p:spPr>
        <p:txBody>
          <a:bodyPr wrap="square" rtlCol="0">
            <a:spAutoFit/>
          </a:bodyPr>
          <a:lstStyle/>
          <a:p>
            <a:pPr indent="0" algn="l" eaLnBrk="1" fontAlgn="auto" latinLnBrk="0" hangingPunct="1">
              <a:lnSpc>
                <a:spcPct val="100000"/>
              </a:lnSpc>
              <a:buNone/>
            </a:pPr>
            <a:r>
              <a:rPr lang="en-US" sz="2400" b="1" dirty="0" err="1" smtClean="0">
                <a:latin typeface="楷体" panose="02010609060101010101" pitchFamily="49" charset="-122"/>
                <a:ea typeface="楷体" panose="02010609060101010101" pitchFamily="49" charset="-122"/>
                <a:cs typeface="楷体" panose="02010609060101010101" pitchFamily="49" charset="-122"/>
                <a:sym typeface="+mn-ea"/>
              </a:rPr>
              <a:t>都促进了国家经济发展</a:t>
            </a:r>
            <a:r>
              <a:rPr lang="en-US" sz="2400" b="1" dirty="0" err="1">
                <a:latin typeface="楷体" panose="02010609060101010101" pitchFamily="49" charset="-122"/>
                <a:ea typeface="楷体" panose="02010609060101010101" pitchFamily="49" charset="-122"/>
                <a:cs typeface="楷体" panose="02010609060101010101" pitchFamily="49" charset="-122"/>
                <a:sym typeface="+mn-ea"/>
              </a:rPr>
              <a:t>，提高了综合国力</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p:txBody>
      </p:sp>
      <p:grpSp>
        <p:nvGrpSpPr>
          <p:cNvPr id="21" name="组合 20"/>
          <p:cNvGrpSpPr/>
          <p:nvPr/>
        </p:nvGrpSpPr>
        <p:grpSpPr>
          <a:xfrm>
            <a:off x="179512" y="119668"/>
            <a:ext cx="9937104" cy="357004"/>
            <a:chOff x="-238" y="60"/>
            <a:chExt cx="8381" cy="702"/>
          </a:xfrm>
        </p:grpSpPr>
        <p:grpSp>
          <p:nvGrpSpPr>
            <p:cNvPr id="22" name="组合 9"/>
            <p:cNvGrpSpPr/>
            <p:nvPr/>
          </p:nvGrpSpPr>
          <p:grpSpPr>
            <a:xfrm>
              <a:off x="-238" y="60"/>
              <a:ext cx="3967" cy="702"/>
              <a:chOff x="-238" y="60"/>
              <a:chExt cx="3967" cy="702"/>
            </a:xfrm>
          </p:grpSpPr>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972" cy="5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平行四边形 24"/>
              <p:cNvSpPr/>
              <p:nvPr/>
            </p:nvSpPr>
            <p:spPr>
              <a:xfrm flipH="1">
                <a:off x="717" y="131"/>
                <a:ext cx="3012"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23" name="文本框 12"/>
            <p:cNvSpPr txBox="1"/>
            <p:nvPr/>
          </p:nvSpPr>
          <p:spPr>
            <a:xfrm>
              <a:off x="922" y="107"/>
              <a:ext cx="7221" cy="618"/>
            </a:xfrm>
            <a:prstGeom prst="rect">
              <a:avLst/>
            </a:prstGeom>
            <a:noFill/>
          </p:spPr>
          <p:txBody>
            <a:bodyPr wrap="square" rtlCol="0">
              <a:spAutoFit/>
            </a:bodyPr>
            <a:lstStyle/>
            <a:p>
              <a:pPr algn="l" defTabSz="914400">
                <a:defRPr/>
              </a:pPr>
              <a:r>
                <a:rPr lang="en-US" altLang="zh-CN" sz="2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社会主义建设的探索</a:t>
              </a:r>
              <a:endParaRPr lang="zh-CN" sz="2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cxnSp>
        <p:nvCxnSpPr>
          <p:cNvPr id="27" name="直接连接符 26"/>
          <p:cNvCxnSpPr/>
          <p:nvPr/>
        </p:nvCxnSpPr>
        <p:spPr>
          <a:xfrm>
            <a:off x="755576" y="2132856"/>
            <a:ext cx="8064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55576" y="3429000"/>
            <a:ext cx="8064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3568" y="4509120"/>
            <a:ext cx="8064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55576" y="5733256"/>
            <a:ext cx="8064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580112" y="1124744"/>
            <a:ext cx="0" cy="4608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3347864" y="2132856"/>
            <a:ext cx="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419872" y="4509120"/>
            <a:ext cx="0" cy="12241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4"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58750" y="50926"/>
            <a:ext cx="5738862" cy="655245"/>
            <a:chOff x="-238" y="60"/>
            <a:chExt cx="5392" cy="772"/>
          </a:xfrm>
        </p:grpSpPr>
        <p:grpSp>
          <p:nvGrpSpPr>
            <p:cNvPr id="3" name="组合 3"/>
            <p:cNvGrpSpPr/>
            <p:nvPr/>
          </p:nvGrpSpPr>
          <p:grpSpPr>
            <a:xfrm>
              <a:off x="-238" y="60"/>
              <a:ext cx="5392" cy="772"/>
              <a:chOff x="-238" y="60"/>
              <a:chExt cx="5392" cy="772"/>
            </a:xfrm>
          </p:grpSpPr>
          <p:pic>
            <p:nvPicPr>
              <p:cNvPr id="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717" y="131"/>
                <a:ext cx="4437"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7" name="文本框 6"/>
            <p:cNvSpPr txBox="1"/>
            <p:nvPr/>
          </p:nvSpPr>
          <p:spPr>
            <a:xfrm>
              <a:off x="774" y="96"/>
              <a:ext cx="4212" cy="544"/>
            </a:xfrm>
            <a:prstGeom prst="rect">
              <a:avLst/>
            </a:prstGeom>
            <a:noFill/>
          </p:spPr>
          <p:txBody>
            <a:bodyPr wrap="square" rtlCol="0">
              <a:spAutoFit/>
            </a:bodyPr>
            <a:lstStyle/>
            <a:p>
              <a:pPr algn="l" defTabSz="914400">
                <a:defRPr/>
              </a:pP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探索时期</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主</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要成就</a:t>
              </a:r>
              <a:endParaRPr kumimoji="0" lang="zh-CN" altLang="en-US" sz="24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grpSp>
      <p:graphicFrame>
        <p:nvGraphicFramePr>
          <p:cNvPr id="8" name="表格 7"/>
          <p:cNvGraphicFramePr/>
          <p:nvPr>
            <p:custDataLst>
              <p:tags r:id="rId2"/>
            </p:custDataLst>
          </p:nvPr>
        </p:nvGraphicFramePr>
        <p:xfrm>
          <a:off x="251520" y="836712"/>
          <a:ext cx="8644890" cy="3815187"/>
        </p:xfrm>
        <a:graphic>
          <a:graphicData uri="http://schemas.openxmlformats.org/drawingml/2006/table">
            <a:tbl>
              <a:tblPr firstRow="1" bandRow="1">
                <a:tableStyleId>{5C22544A-7EE6-4342-B048-85BDC9FD1C3A}</a:tableStyleId>
              </a:tblPr>
              <a:tblGrid>
                <a:gridCol w="1202055"/>
                <a:gridCol w="681414"/>
                <a:gridCol w="6761421"/>
              </a:tblGrid>
              <a:tr h="1099996">
                <a:tc rowSpan="3">
                  <a:txBody>
                    <a:bodyPr/>
                    <a:lstStyle/>
                    <a:p>
                      <a:pPr algn="ctr" eaLnBrk="1" fontAlgn="auto" latinLnBrk="0" hangingPunct="1">
                        <a:lnSpc>
                          <a:spcPct val="100000"/>
                        </a:lnSpc>
                        <a:buNone/>
                      </a:pPr>
                      <a:endParaRPr lang="en-US" altLang="zh-CN" sz="2400" b="1" dirty="0" smtClean="0">
                        <a:solidFill>
                          <a:schemeClr val="tx1"/>
                        </a:solidFill>
                        <a:latin typeface="楷体" panose="02010609060101010101" pitchFamily="49" charset="-122"/>
                        <a:ea typeface="楷体" panose="02010609060101010101" pitchFamily="49" charset="-122"/>
                        <a:sym typeface="+mn-ea"/>
                      </a:endParaRPr>
                    </a:p>
                    <a:p>
                      <a:pPr algn="ctr" eaLnBrk="1" fontAlgn="auto" latinLnBrk="0" hangingPunct="1">
                        <a:lnSpc>
                          <a:spcPct val="100000"/>
                        </a:lnSpc>
                        <a:buNone/>
                      </a:pPr>
                      <a:endParaRPr lang="en-US" altLang="zh-CN" sz="2400" b="1" dirty="0" smtClean="0">
                        <a:solidFill>
                          <a:schemeClr val="tx1"/>
                        </a:solidFill>
                        <a:latin typeface="楷体" panose="02010609060101010101" pitchFamily="49" charset="-122"/>
                        <a:ea typeface="楷体" panose="02010609060101010101" pitchFamily="49" charset="-122"/>
                        <a:sym typeface="+mn-ea"/>
                      </a:endParaRPr>
                    </a:p>
                    <a:p>
                      <a:pPr algn="ctr" eaLnBrk="1" fontAlgn="auto" latinLnBrk="0" hangingPunct="1">
                        <a:lnSpc>
                          <a:spcPct val="100000"/>
                        </a:lnSpc>
                        <a:buNone/>
                      </a:pPr>
                      <a:r>
                        <a:rPr lang="zh-CN" altLang="en-US" sz="2400" b="1" dirty="0" smtClean="0">
                          <a:solidFill>
                            <a:schemeClr val="tx1"/>
                          </a:solidFill>
                          <a:latin typeface="楷体" panose="02010609060101010101" pitchFamily="49" charset="-122"/>
                          <a:ea typeface="楷体" panose="02010609060101010101" pitchFamily="49" charset="-122"/>
                          <a:sym typeface="+mn-ea"/>
                        </a:rPr>
                        <a:t>全</a:t>
                      </a:r>
                      <a:r>
                        <a:rPr lang="zh-CN" altLang="en-US" sz="2400" b="1" dirty="0">
                          <a:solidFill>
                            <a:schemeClr val="tx1"/>
                          </a:solidFill>
                          <a:latin typeface="楷体" panose="02010609060101010101" pitchFamily="49" charset="-122"/>
                          <a:ea typeface="楷体" panose="02010609060101010101" pitchFamily="49" charset="-122"/>
                          <a:sym typeface="+mn-ea"/>
                        </a:rPr>
                        <a:t>面建设社会主义时期</a:t>
                      </a:r>
                      <a:endParaRPr lang="zh-CN" altLang="en-US" sz="2400" b="1"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c>
                  <a:txBody>
                    <a:bodyPr/>
                    <a:lstStyle/>
                    <a:p>
                      <a:pPr algn="l" eaLnBrk="1" fontAlgn="auto" latinLnBrk="0" hangingPunct="1">
                        <a:lnSpc>
                          <a:spcPct val="100000"/>
                        </a:lnSpc>
                        <a:buNone/>
                      </a:pPr>
                      <a:r>
                        <a:rPr lang="zh-CN" sz="2400" b="1" dirty="0">
                          <a:solidFill>
                            <a:schemeClr val="tx1"/>
                          </a:solidFill>
                          <a:latin typeface="楷体" panose="02010609060101010101" pitchFamily="49" charset="-122"/>
                          <a:ea typeface="楷体" panose="02010609060101010101" pitchFamily="49" charset="-122"/>
                          <a:sym typeface="+mn-ea"/>
                        </a:rPr>
                        <a:t>工业</a:t>
                      </a:r>
                      <a:endParaRPr lang="zh-CN" altLang="en-US" sz="2400" b="1"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c>
                  <a:txBody>
                    <a:bodyPr/>
                    <a:lstStyle/>
                    <a:p>
                      <a:pPr algn="l" eaLnBrk="1" fontAlgn="auto" latinLnBrk="0" hangingPunct="1">
                        <a:lnSpc>
                          <a:spcPct val="100000"/>
                        </a:lnSpc>
                        <a:buNone/>
                      </a:pPr>
                      <a:endParaRPr lang="zh-CN" altLang="en-US" sz="2100" b="0" dirty="0">
                        <a:solidFill>
                          <a:schemeClr val="tx1"/>
                        </a:solidFill>
                        <a:latin typeface="楷体" panose="02010609060101010101" pitchFamily="49" charset="-122"/>
                        <a:ea typeface="楷体" panose="02010609060101010101" pitchFamily="49" charset="-122"/>
                        <a:cs typeface="Times New Roman" panose="02020603050405020304" charset="0"/>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r>
              <a:tr h="448147">
                <a:tc vMerge="1">
                  <a:tcPr>
                    <a:lnL w="9525">
                      <a:solidFill>
                        <a:srgbClr val="8DCFA3"/>
                      </a:solidFill>
                      <a:prstDash val="sysDash"/>
                    </a:lnL>
                    <a:lnR w="9525">
                      <a:solidFill>
                        <a:srgbClr val="8DCFA3"/>
                      </a:solidFill>
                      <a:prstDash val="sysDash"/>
                    </a:lnR>
                    <a:lnT w="19050">
                      <a:solidFill>
                        <a:srgbClr val="848587"/>
                      </a:solidFill>
                      <a:prstDash val="solid"/>
                    </a:lnT>
                    <a:lnB w="3175">
                      <a:solidFill>
                        <a:srgbClr val="848587"/>
                      </a:solidFill>
                      <a:prstDash val="dot"/>
                    </a:lnB>
                    <a:solidFill>
                      <a:srgbClr val="F2F2F2"/>
                    </a:solidFill>
                  </a:tcPr>
                </a:tc>
                <a:tc>
                  <a:txBody>
                    <a:bodyPr/>
                    <a:lstStyle/>
                    <a:p>
                      <a:pPr algn="l" eaLnBrk="1" fontAlgn="auto" latinLnBrk="0" hangingPunct="1">
                        <a:lnSpc>
                          <a:spcPct val="100000"/>
                        </a:lnSpc>
                        <a:buNone/>
                      </a:pPr>
                      <a:r>
                        <a:rPr lang="zh-CN" sz="2400" b="1" dirty="0">
                          <a:solidFill>
                            <a:schemeClr val="tx1"/>
                          </a:solidFill>
                          <a:latin typeface="楷体" panose="02010609060101010101" pitchFamily="49" charset="-122"/>
                          <a:ea typeface="楷体" panose="02010609060101010101" pitchFamily="49" charset="-122"/>
                          <a:sym typeface="+mn-ea"/>
                        </a:rPr>
                        <a:t>交通</a:t>
                      </a:r>
                      <a:endParaRPr lang="zh-CN" altLang="en-US" sz="2400" b="1"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c>
                  <a:txBody>
                    <a:bodyPr/>
                    <a:lstStyle/>
                    <a:p>
                      <a:pPr algn="l" eaLnBrk="1" fontAlgn="auto" latinLnBrk="0" hangingPunct="1">
                        <a:lnSpc>
                          <a:spcPct val="100000"/>
                        </a:lnSpc>
                        <a:buNone/>
                      </a:pPr>
                      <a:endParaRPr lang="zh-CN" altLang="en-US" sz="2100"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r>
              <a:tr h="468517">
                <a:tc vMerge="1">
                  <a:tcPr>
                    <a:lnL w="9525">
                      <a:solidFill>
                        <a:srgbClr val="8DCFA3"/>
                      </a:solidFill>
                      <a:prstDash val="sysDash"/>
                    </a:lnL>
                    <a:lnR w="9525">
                      <a:solidFill>
                        <a:srgbClr val="8DCFA3"/>
                      </a:solidFill>
                      <a:prstDash val="sysDash"/>
                    </a:lnR>
                    <a:lnT w="3175">
                      <a:solidFill>
                        <a:srgbClr val="848587"/>
                      </a:solidFill>
                      <a:prstDash val="dot"/>
                    </a:lnT>
                    <a:lnB w="9525">
                      <a:solidFill>
                        <a:srgbClr val="8DCFA3"/>
                      </a:solidFill>
                      <a:prstDash val="sysDash"/>
                    </a:lnB>
                    <a:solidFill>
                      <a:srgbClr val="FFFFFF"/>
                    </a:solidFill>
                  </a:tcPr>
                </a:tc>
                <a:tc>
                  <a:txBody>
                    <a:bodyPr/>
                    <a:lstStyle/>
                    <a:p>
                      <a:pPr algn="l" eaLnBrk="1" fontAlgn="auto" latinLnBrk="0" hangingPunct="1">
                        <a:lnSpc>
                          <a:spcPct val="100000"/>
                        </a:lnSpc>
                        <a:buNone/>
                      </a:pPr>
                      <a:r>
                        <a:rPr lang="zh-CN" sz="2100" b="1" dirty="0">
                          <a:solidFill>
                            <a:schemeClr val="tx1"/>
                          </a:solidFill>
                          <a:latin typeface="楷体" panose="02010609060101010101" pitchFamily="49" charset="-122"/>
                          <a:ea typeface="楷体" panose="02010609060101010101" pitchFamily="49" charset="-122"/>
                          <a:sym typeface="+mn-ea"/>
                        </a:rPr>
                        <a:t>科技</a:t>
                      </a:r>
                      <a:endParaRPr lang="zh-CN" altLang="en-US" sz="2100" b="1"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c>
                  <a:txBody>
                    <a:bodyPr/>
                    <a:lstStyle/>
                    <a:p>
                      <a:pPr algn="l" eaLnBrk="1" fontAlgn="auto" latinLnBrk="0" hangingPunct="1">
                        <a:lnSpc>
                          <a:spcPct val="100000"/>
                        </a:lnSpc>
                        <a:buClrTx/>
                        <a:buSzTx/>
                        <a:buFontTx/>
                        <a:buNone/>
                      </a:pPr>
                      <a:endParaRPr lang="zh-CN" sz="2100"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r>
              <a:tr h="1099147">
                <a:tc>
                  <a:txBody>
                    <a:bodyPr/>
                    <a:lstStyle/>
                    <a:p>
                      <a:pPr algn="ctr" eaLnBrk="1" fontAlgn="auto" latinLnBrk="0" hangingPunct="1">
                        <a:lnSpc>
                          <a:spcPct val="100000"/>
                        </a:lnSpc>
                        <a:buNone/>
                      </a:pPr>
                      <a:r>
                        <a:rPr lang="zh-CN" altLang="en-US" sz="2100" b="1" dirty="0">
                          <a:solidFill>
                            <a:schemeClr val="tx1"/>
                          </a:solidFill>
                          <a:latin typeface="楷体" panose="02010609060101010101" pitchFamily="49" charset="-122"/>
                          <a:ea typeface="楷体" panose="02010609060101010101" pitchFamily="49" charset="-122"/>
                          <a:sym typeface="+mn-ea"/>
                        </a:rPr>
                        <a:t>文化大革命时期</a:t>
                      </a:r>
                      <a:endParaRPr lang="zh-CN" altLang="en-US" sz="2100" b="1"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c>
                  <a:txBody>
                    <a:bodyPr/>
                    <a:lstStyle/>
                    <a:p>
                      <a:pPr algn="l" eaLnBrk="1" fontAlgn="auto" latinLnBrk="0" hangingPunct="1">
                        <a:lnSpc>
                          <a:spcPct val="100000"/>
                        </a:lnSpc>
                        <a:buNone/>
                      </a:pPr>
                      <a:r>
                        <a:rPr lang="zh-CN" altLang="en-US" sz="2400" b="1" dirty="0">
                          <a:solidFill>
                            <a:schemeClr val="tx1"/>
                          </a:solidFill>
                          <a:latin typeface="楷体" panose="02010609060101010101" pitchFamily="49" charset="-122"/>
                          <a:ea typeface="楷体" panose="02010609060101010101" pitchFamily="49" charset="-122"/>
                          <a:sym typeface="+mn-ea"/>
                        </a:rPr>
                        <a:t>科技</a:t>
                      </a:r>
                      <a:endParaRPr lang="zh-CN" altLang="en-US" sz="2400" b="1" dirty="0">
                        <a:solidFill>
                          <a:schemeClr val="tx1"/>
                        </a:solidFill>
                        <a:latin typeface="楷体" panose="02010609060101010101" pitchFamily="49" charset="-122"/>
                        <a:ea typeface="楷体" panose="02010609060101010101" pitchFamily="49" charset="-122"/>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c>
                  <a:txBody>
                    <a:bodyPr/>
                    <a:lstStyle/>
                    <a:p>
                      <a:pPr algn="l" eaLnBrk="1" fontAlgn="auto" latinLnBrk="0" hangingPunct="1">
                        <a:lnSpc>
                          <a:spcPct val="100000"/>
                        </a:lnSpc>
                        <a:buClrTx/>
                        <a:buSzTx/>
                        <a:buFontTx/>
                        <a:buNone/>
                      </a:pPr>
                      <a:endParaRPr lang="zh-CN" sz="2100"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a:txBody>
                  <a:tcPr marT="61111" marB="61111">
                    <a:lnL w="9525">
                      <a:solidFill>
                        <a:srgbClr val="8DCFA3"/>
                      </a:solidFill>
                      <a:prstDash val="sysDash"/>
                    </a:lnL>
                    <a:lnR w="9525">
                      <a:solidFill>
                        <a:srgbClr val="8DCFA3"/>
                      </a:solidFill>
                      <a:prstDash val="sysDash"/>
                    </a:lnR>
                    <a:lnT w="9525">
                      <a:solidFill>
                        <a:srgbClr val="8DCFA3"/>
                      </a:solidFill>
                      <a:prstDash val="sysDash"/>
                    </a:lnT>
                    <a:lnB w="9525">
                      <a:solidFill>
                        <a:srgbClr val="8DCFA3"/>
                      </a:solidFill>
                      <a:prstDash val="sysDash"/>
                    </a:lnB>
                    <a:solidFill>
                      <a:srgbClr val="FFFFFF"/>
                    </a:solidFill>
                  </a:tcPr>
                </a:tc>
              </a:tr>
            </a:tbl>
          </a:graphicData>
        </a:graphic>
      </p:graphicFrame>
      <p:sp>
        <p:nvSpPr>
          <p:cNvPr id="9" name="文本框 8"/>
          <p:cNvSpPr txBox="1"/>
          <p:nvPr/>
        </p:nvSpPr>
        <p:spPr>
          <a:xfrm>
            <a:off x="3527376" y="4725144"/>
            <a:ext cx="5616624" cy="16312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indent="0" algn="l" eaLnBrk="1" fontAlgn="auto" latinLnBrk="0" hangingPunct="1">
              <a:lnSpc>
                <a:spcPct val="100000"/>
              </a:lnSpc>
              <a:buNone/>
            </a:pPr>
            <a:r>
              <a:rPr lang="en-US" altLang="en-US" sz="2000" b="1" dirty="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一大桥：</a:t>
            </a:r>
            <a:r>
              <a:rPr lang="en-US" altLang="en-US" sz="2000" b="1" dirty="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武汉长江大桥1957</a:t>
            </a:r>
            <a:endParaRPr lang="en-US" altLang="en-US" sz="2000" b="1" dirty="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b="1" dirty="0" err="1">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二铁路：</a:t>
            </a:r>
            <a:r>
              <a:rPr lang="en-US" altLang="en-US" sz="2000" b="1" dirty="0" err="1">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宝成铁路、鹰厦铁路</a:t>
            </a:r>
            <a:endParaRPr lang="en-US" altLang="en-US" sz="2000" b="1" dirty="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b="1" dirty="0" err="1">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三公路：</a:t>
            </a:r>
            <a:r>
              <a:rPr lang="en-US" altLang="en-US" sz="2000" b="1" dirty="0" err="1">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川藏、青藏、新藏公路</a:t>
            </a:r>
            <a:endParaRPr lang="en-US" altLang="en-US" sz="2000" b="1" dirty="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b="1" dirty="0" err="1">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四工厂：鞍山钢铁公司三大工程、长春第一汽车制造厂、沈阳机床厂、沈阳飞机制造厂</a:t>
            </a:r>
            <a:endParaRPr kumimoji="0" lang="zh-CN" altLang="en-US" sz="2000" b="1" i="0" u="none" strike="noStrike" cap="none" spc="0" normalizeH="0" baseline="0" dirty="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0" name="文本框 9"/>
          <p:cNvSpPr txBox="1"/>
          <p:nvPr/>
        </p:nvSpPr>
        <p:spPr>
          <a:xfrm>
            <a:off x="827584" y="4653136"/>
            <a:ext cx="2376264" cy="1938992"/>
          </a:xfrm>
          <a:prstGeom prst="rect">
            <a:avLst/>
          </a:prstGeom>
          <a:noFill/>
        </p:spPr>
        <p:txBody>
          <a:bodyPr wrap="square" rtlCol="0">
            <a:spAutoFit/>
          </a:bodyPr>
          <a:lstStyle/>
          <a:p>
            <a:pPr algn="l"/>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区分全面建设社会主义时期、文化大革命时期和向社会主义过渡时期的主要成就</a:t>
            </a:r>
            <a:endParaRPr lang="en-US"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cxnSp>
        <p:nvCxnSpPr>
          <p:cNvPr id="12" name="肘形连接符 11"/>
          <p:cNvCxnSpPr>
            <a:endCxn id="10" idx="1"/>
          </p:cNvCxnSpPr>
          <p:nvPr/>
        </p:nvCxnSpPr>
        <p:spPr>
          <a:xfrm rot="16200000" flipH="1">
            <a:off x="-37413" y="4757635"/>
            <a:ext cx="1175322" cy="554672"/>
          </a:xfrm>
          <a:prstGeom prst="bentConnector2">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3" name="文本框 12"/>
          <p:cNvSpPr txBox="1"/>
          <p:nvPr/>
        </p:nvSpPr>
        <p:spPr>
          <a:xfrm>
            <a:off x="2265194" y="908720"/>
            <a:ext cx="6878806" cy="923330"/>
          </a:xfrm>
          <a:prstGeom prst="rect">
            <a:avLst/>
          </a:prstGeom>
          <a:noFill/>
        </p:spPr>
        <p:txBody>
          <a:bodyPr wrap="none" rtlCol="0">
            <a:spAutoFit/>
          </a:bodyPr>
          <a:lstStyle/>
          <a:p>
            <a:pPr algn="l" eaLnBrk="1" fontAlgn="auto" latinLnBrk="0" hangingPunct="1">
              <a:lnSpc>
                <a:spcPct val="100000"/>
              </a:lnSpc>
              <a:buNone/>
            </a:pPr>
            <a:r>
              <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①钢铁：</a:t>
            </a:r>
            <a:r>
              <a:rPr lang="zh-CN"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武汉、包头两大钢铁基地</a:t>
            </a:r>
            <a:endParaRPr lang="zh-CN"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a:p>
            <a:pPr algn="l" eaLnBrk="1" fontAlgn="auto" latinLnBrk="0" hangingPunct="1">
              <a:lnSpc>
                <a:spcPct val="100000"/>
              </a:lnSpc>
              <a:buNone/>
            </a:pPr>
            <a:r>
              <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②石油：</a:t>
            </a:r>
            <a:r>
              <a:rPr lang="zh-CN"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大庆</a:t>
            </a:r>
            <a:r>
              <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油田、</a:t>
            </a:r>
            <a:r>
              <a:rPr lang="zh-CN"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胜利</a:t>
            </a:r>
            <a:r>
              <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油田和</a:t>
            </a:r>
            <a:r>
              <a:rPr lang="zh-CN"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大港</a:t>
            </a:r>
            <a:r>
              <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油田建成，原油和石油自给。</a:t>
            </a:r>
            <a:endPar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endParaRPr>
          </a:p>
          <a:p>
            <a:pPr algn="l" eaLnBrk="1" fontAlgn="auto" latinLnBrk="0" hangingPunct="1">
              <a:lnSpc>
                <a:spcPct val="100000"/>
              </a:lnSpc>
              <a:buNone/>
            </a:pPr>
            <a:r>
              <a:rPr lang="zh-CN" b="1" dirty="0">
                <a:solidFill>
                  <a:schemeClr val="tx1"/>
                </a:solidFill>
                <a:latin typeface="楷体" panose="02010609060101010101" pitchFamily="49" charset="-122"/>
                <a:ea typeface="楷体" panose="02010609060101010101" pitchFamily="49" charset="-122"/>
                <a:cs typeface="Times New Roman" panose="02020603050405020304" charset="0"/>
                <a:sym typeface="+mn-ea"/>
              </a:rPr>
              <a:t>③新兴工业：电子、原子能、航天从无到有。</a:t>
            </a:r>
            <a:endParaRPr lang="zh-CN" altLang="en-US" b="1" dirty="0">
              <a:solidFill>
                <a:schemeClr val="tx1"/>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15" name="文本框 14"/>
          <p:cNvSpPr txBox="1"/>
          <p:nvPr/>
        </p:nvSpPr>
        <p:spPr>
          <a:xfrm>
            <a:off x="2411760" y="2060848"/>
            <a:ext cx="3570208" cy="461665"/>
          </a:xfrm>
          <a:prstGeom prst="rect">
            <a:avLst/>
          </a:prstGeom>
          <a:noFill/>
        </p:spPr>
        <p:txBody>
          <a:bodyPr wrap="none" rtlCol="0">
            <a:spAutoFit/>
          </a:bodyPr>
          <a:lstStyle/>
          <a:p>
            <a:pPr algn="l" eaLnBrk="1" fontAlgn="auto" latinLnBrk="0" hangingPunct="1">
              <a:lnSpc>
                <a:spcPct val="100000"/>
              </a:lnSpc>
              <a:buNone/>
            </a:pPr>
            <a:r>
              <a:rPr lang="zh-CN"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兰新</a:t>
            </a:r>
            <a:r>
              <a:rPr lang="zh-CN" sz="2400" b="1" dirty="0">
                <a:solidFill>
                  <a:schemeClr val="tx1"/>
                </a:solidFill>
                <a:latin typeface="楷体" panose="02010609060101010101" pitchFamily="49" charset="-122"/>
                <a:ea typeface="楷体" panose="02010609060101010101" pitchFamily="49" charset="-122"/>
                <a:sym typeface="+mn-ea"/>
              </a:rPr>
              <a:t>、</a:t>
            </a:r>
            <a:r>
              <a:rPr lang="zh-CN"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兰</a:t>
            </a:r>
            <a:r>
              <a:rPr lang="zh-CN" sz="2400" b="1" dirty="0">
                <a:solidFill>
                  <a:schemeClr val="tx1"/>
                </a:solidFill>
                <a:latin typeface="楷体" panose="02010609060101010101" pitchFamily="49" charset="-122"/>
                <a:ea typeface="楷体" panose="02010609060101010101" pitchFamily="49" charset="-122"/>
                <a:sym typeface="+mn-ea"/>
              </a:rPr>
              <a:t>青</a:t>
            </a:r>
            <a:r>
              <a:rPr lang="zh-CN"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、包兰</a:t>
            </a:r>
            <a:r>
              <a:rPr lang="zh-CN" sz="2400" b="1" dirty="0">
                <a:solidFill>
                  <a:schemeClr val="tx1"/>
                </a:solidFill>
                <a:latin typeface="楷体" panose="02010609060101010101" pitchFamily="49" charset="-122"/>
                <a:ea typeface="楷体" panose="02010609060101010101" pitchFamily="49" charset="-122"/>
                <a:sym typeface="+mn-ea"/>
              </a:rPr>
              <a:t>等铁路</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2411760" y="2852936"/>
            <a:ext cx="3587842" cy="461665"/>
          </a:xfrm>
          <a:prstGeom prst="rect">
            <a:avLst/>
          </a:prstGeom>
          <a:noFill/>
        </p:spPr>
        <p:txBody>
          <a:bodyPr wrap="none" rtlCol="0">
            <a:spAutoFit/>
          </a:bodyPr>
          <a:lstStyle/>
          <a:p>
            <a:pPr algn="l" eaLnBrk="1" fontAlgn="auto" latinLnBrk="0" hangingPunct="1">
              <a:lnSpc>
                <a:spcPct val="100000"/>
              </a:lnSpc>
              <a:buClrTx/>
              <a:buSzTx/>
              <a:buFontTx/>
              <a:buNone/>
            </a:pPr>
            <a:r>
              <a:rPr lang="zh-CN"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人工合成结晶牛胰岛素。</a:t>
            </a:r>
            <a:endPar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17" name="文本框 16"/>
          <p:cNvSpPr txBox="1"/>
          <p:nvPr/>
        </p:nvSpPr>
        <p:spPr>
          <a:xfrm>
            <a:off x="2162602" y="3573016"/>
            <a:ext cx="6981398" cy="1015663"/>
          </a:xfrm>
          <a:prstGeom prst="rect">
            <a:avLst/>
          </a:prstGeom>
          <a:noFill/>
        </p:spPr>
        <p:txBody>
          <a:bodyPr wrap="none" rtlCol="0">
            <a:spAutoFit/>
          </a:bodyPr>
          <a:lstStyle/>
          <a:p>
            <a:pPr algn="l" eaLnBrk="1" fontAlgn="auto" latinLnBrk="0" hangingPunct="1">
              <a:lnSpc>
                <a:spcPct val="100000"/>
              </a:lnSpc>
              <a:buClrTx/>
              <a:buSzTx/>
              <a:buFontTx/>
              <a:buNone/>
            </a:pPr>
            <a:r>
              <a:rPr lang="en-US"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1967年，成功爆炸第一颗氢弹。</a:t>
            </a:r>
            <a:endParaRPr lang="zh-CN"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a:p>
            <a:pPr algn="l" eaLnBrk="1" fontAlgn="auto" latinLnBrk="0" hangingPunct="1">
              <a:lnSpc>
                <a:spcPct val="100000"/>
              </a:lnSpc>
              <a:buClrTx/>
              <a:buSzTx/>
              <a:buFontTx/>
              <a:buNone/>
            </a:pPr>
            <a:r>
              <a:rPr lang="en-US"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a:t>
            </a:r>
            <a:r>
              <a:rPr lang="zh-CN"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1970年</a:t>
            </a:r>
            <a:r>
              <a:rPr lang="zh-CN"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，成功发射</a:t>
            </a:r>
            <a:r>
              <a:rPr lang="zh-CN"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第一颗人造地球卫星</a:t>
            </a:r>
            <a:r>
              <a:rPr lang="zh-CN"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（东方红一号）。</a:t>
            </a:r>
            <a:endParaRPr lang="en-US"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r>
              <a:rPr lang="en-US"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(3)</a:t>
            </a:r>
            <a:r>
              <a:rPr lang="zh-CN"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1973年</a:t>
            </a:r>
            <a:r>
              <a:rPr lang="zh-CN"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，首次培育成功</a:t>
            </a:r>
            <a:r>
              <a:rPr lang="zh-CN"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籼型杂交水稻。</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grpSp>
        <p:nvGrpSpPr>
          <p:cNvPr id="2" name="组合 7"/>
          <p:cNvGrpSpPr/>
          <p:nvPr/>
        </p:nvGrpSpPr>
        <p:grpSpPr>
          <a:xfrm>
            <a:off x="0" y="119668"/>
            <a:ext cx="10116616" cy="491490"/>
            <a:chOff x="-238" y="60"/>
            <a:chExt cx="8381" cy="774"/>
          </a:xfrm>
        </p:grpSpPr>
        <p:grpSp>
          <p:nvGrpSpPr>
            <p:cNvPr id="3" name="组合 9"/>
            <p:cNvGrpSpPr/>
            <p:nvPr/>
          </p:nvGrpSpPr>
          <p:grpSpPr>
            <a:xfrm>
              <a:off x="-238" y="60"/>
              <a:ext cx="3967" cy="772"/>
              <a:chOff x="-238" y="60"/>
              <a:chExt cx="3967" cy="772"/>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平行四边形 11"/>
              <p:cNvSpPr/>
              <p:nvPr/>
            </p:nvSpPr>
            <p:spPr>
              <a:xfrm flipH="1">
                <a:off x="717" y="131"/>
                <a:ext cx="3012"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社会主义建设的探索</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 name="矩形 12"/>
          <p:cNvSpPr/>
          <p:nvPr/>
        </p:nvSpPr>
        <p:spPr>
          <a:xfrm>
            <a:off x="0" y="188640"/>
            <a:ext cx="133164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264795" y="764703"/>
          <a:ext cx="8596630" cy="5169174"/>
        </p:xfrm>
        <a:graphic>
          <a:graphicData uri="http://schemas.openxmlformats.org/drawingml/2006/table">
            <a:tbl>
              <a:tblPr firstRow="1" bandRow="1">
                <a:tableStyleId>{5940675A-B579-460E-94D1-54222C63F5DA}</a:tableStyleId>
              </a:tblPr>
              <a:tblGrid>
                <a:gridCol w="1210861"/>
                <a:gridCol w="2880320"/>
                <a:gridCol w="4505449"/>
              </a:tblGrid>
              <a:tr h="523495">
                <a:tc>
                  <a:txBody>
                    <a:bodyPr/>
                    <a:lstStyle/>
                    <a:p>
                      <a:pPr indent="0" algn="ctr" eaLnBrk="1" fontAlgn="auto" latinLnBrk="0" hangingPunct="1">
                        <a:lnSpc>
                          <a:spcPct val="150000"/>
                        </a:lnSpc>
                        <a:buNone/>
                      </a:pPr>
                      <a:r>
                        <a:rPr lang="en-US" sz="2100" b="1" dirty="0">
                          <a:solidFill>
                            <a:schemeClr val="tx1"/>
                          </a:solidFill>
                          <a:latin typeface="楷体" panose="02010609060101010101" pitchFamily="49" charset="-122"/>
                          <a:ea typeface="楷体" panose="02010609060101010101" pitchFamily="49" charset="-122"/>
                          <a:cs typeface="Times New Roman" panose="02020603050405020304" charset="0"/>
                        </a:rPr>
                        <a:t>项目</a:t>
                      </a:r>
                      <a:endParaRPr lang="en-US" altLang="en-US" sz="2100" b="1"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a:noFill/>
                    </a:lnR>
                    <a:lnT>
                      <a:noFill/>
                    </a:lnT>
                    <a:lnB>
                      <a:noFill/>
                    </a:lnB>
                    <a:lnTlToBr>
                      <a:noFill/>
                    </a:lnTlToBr>
                    <a:lnBlToTr>
                      <a:noFill/>
                    </a:lnBlToTr>
                    <a:solidFill>
                      <a:srgbClr val="E29A9A"/>
                    </a:solidFill>
                  </a:tcPr>
                </a:tc>
                <a:tc>
                  <a:txBody>
                    <a:bodyPr/>
                    <a:lstStyle/>
                    <a:p>
                      <a:pPr indent="0" algn="ctr" eaLnBrk="1" fontAlgn="auto" latinLnBrk="0" hangingPunct="1">
                        <a:lnSpc>
                          <a:spcPct val="150000"/>
                        </a:lnSpc>
                        <a:buNone/>
                      </a:pP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rPr>
                        <a:t>遵义会议</a:t>
                      </a: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DFBBB3"/>
                    </a:solidFill>
                  </a:tcPr>
                </a:tc>
                <a:tc>
                  <a:txBody>
                    <a:bodyPr/>
                    <a:lstStyle/>
                    <a:p>
                      <a:pPr indent="0" algn="ctr" eaLnBrk="1" fontAlgn="auto" latinLnBrk="0" hangingPunct="1">
                        <a:lnSpc>
                          <a:spcPct val="150000"/>
                        </a:lnSpc>
                        <a:buNone/>
                      </a:pPr>
                      <a:r>
                        <a:rPr lang="en-US" sz="2400" b="1" dirty="0">
                          <a:solidFill>
                            <a:schemeClr val="tx1"/>
                          </a:solidFill>
                          <a:latin typeface="楷体" panose="02010609060101010101" pitchFamily="49" charset="-122"/>
                          <a:ea typeface="楷体" panose="02010609060101010101" pitchFamily="49" charset="-122"/>
                          <a:cs typeface="Times New Roman" panose="02020603050405020304" charset="0"/>
                        </a:rPr>
                        <a:t>中共十一届三中全会</a:t>
                      </a:r>
                      <a:endParaRPr lang="en-US"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A3CDCB"/>
                    </a:solidFill>
                  </a:tcPr>
                </a:tc>
              </a:tr>
              <a:tr h="1060682">
                <a:tc>
                  <a:txBody>
                    <a:bodyPr/>
                    <a:lstStyle/>
                    <a:p>
                      <a:pPr indent="0" algn="ctr" eaLnBrk="1" fontAlgn="auto" latinLnBrk="0" hangingPunct="1">
                        <a:lnSpc>
                          <a:spcPct val="150000"/>
                        </a:lnSpc>
                        <a:buNone/>
                      </a:pPr>
                      <a:r>
                        <a:rPr lang="zh-CN"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rPr>
                        <a:t>思</a:t>
                      </a:r>
                      <a:r>
                        <a:rPr lang="zh-CN" altLang="en-US" sz="2400" b="1" dirty="0" smtClean="0">
                          <a:solidFill>
                            <a:schemeClr val="tx1"/>
                          </a:solidFill>
                          <a:latin typeface="楷体" panose="02010609060101010101" pitchFamily="49" charset="-122"/>
                          <a:ea typeface="楷体" panose="02010609060101010101" pitchFamily="49" charset="-122"/>
                          <a:cs typeface="Times New Roman" panose="02020603050405020304" charset="0"/>
                        </a:rPr>
                        <a:t>想</a:t>
                      </a:r>
                      <a:endParaRPr lang="en-US" altLang="zh-CN" sz="2400" b="1" dirty="0" smtClean="0">
                        <a:solidFill>
                          <a:schemeClr val="tx1"/>
                        </a:solidFill>
                        <a:latin typeface="楷体" panose="02010609060101010101" pitchFamily="49" charset="-122"/>
                        <a:ea typeface="楷体" panose="02010609060101010101" pitchFamily="49" charset="-122"/>
                        <a:cs typeface="Times New Roman" panose="02020603050405020304" charset="0"/>
                      </a:endParaRPr>
                    </a:p>
                    <a:p>
                      <a:pPr indent="0" algn="ctr" eaLnBrk="1" fontAlgn="auto" latinLnBrk="0" hangingPunct="1">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cs typeface="Times New Roman" panose="02020603050405020304" charset="0"/>
                        </a:rPr>
                        <a:t>纠</a:t>
                      </a:r>
                      <a:r>
                        <a:rPr lang="zh-CN"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rPr>
                        <a:t>错</a:t>
                      </a:r>
                      <a:endParaRPr lang="zh-CN" altLang="en-US" sz="2400" b="1" dirty="0">
                        <a:solidFill>
                          <a:schemeClr val="tx1"/>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a:noFill/>
                    </a:lnR>
                    <a:lnT>
                      <a:noFill/>
                    </a:lnT>
                    <a:lnB>
                      <a:noFill/>
                    </a:lnB>
                    <a:lnTlToBr>
                      <a:noFill/>
                    </a:lnTlToBr>
                    <a:lnBlToTr>
                      <a:noFill/>
                    </a:lnBlToTr>
                    <a:solidFill>
                      <a:srgbClr val="FFFFFF"/>
                    </a:solidFill>
                  </a:tcPr>
                </a:tc>
                <a:tc>
                  <a:txBody>
                    <a:bodyPr/>
                    <a:lstStyle/>
                    <a:p>
                      <a:pPr algn="ctr">
                        <a:buFontTx/>
                      </a:pPr>
                      <a:endParaRPr lang="en-US" sz="2100" b="0"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a:noFill/>
                    </a:lnL>
                    <a:lnR>
                      <a:noFill/>
                    </a:lnR>
                    <a:lnT>
                      <a:noFill/>
                    </a:lnT>
                    <a:lnB>
                      <a:noFill/>
                    </a:lnB>
                    <a:lnTlToBr>
                      <a:noFill/>
                    </a:lnTlToBr>
                    <a:lnBlToTr>
                      <a:noFill/>
                    </a:lnBlToTr>
                    <a:solidFill>
                      <a:srgbClr val="F9F1F0"/>
                    </a:solidFill>
                  </a:tcPr>
                </a:tc>
                <a:tc>
                  <a:txBody>
                    <a:bodyPr/>
                    <a:lstStyle/>
                    <a:p>
                      <a:pPr algn="ctr">
                        <a:buFontTx/>
                      </a:pPr>
                      <a:endParaRPr lang="en-US" sz="2100" b="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a:noFill/>
                    </a:lnL>
                    <a:lnR>
                      <a:noFill/>
                    </a:lnR>
                    <a:lnT>
                      <a:noFill/>
                    </a:lnT>
                    <a:lnB>
                      <a:noFill/>
                    </a:lnB>
                    <a:lnTlToBr>
                      <a:noFill/>
                    </a:lnTlToBr>
                    <a:lnBlToTr>
                      <a:noFill/>
                    </a:lnBlToTr>
                    <a:solidFill>
                      <a:srgbClr val="ECF5F4"/>
                    </a:solidFill>
                  </a:tcPr>
                </a:tc>
              </a:tr>
              <a:tr h="1162393">
                <a:tc>
                  <a:txBody>
                    <a:bodyPr/>
                    <a:lstStyle/>
                    <a:p>
                      <a:pPr indent="0" algn="ctr" eaLnBrk="1" fontAlgn="auto" latinLnBrk="0" hangingPunct="1">
                        <a:lnSpc>
                          <a:spcPct val="150000"/>
                        </a:lnSpc>
                        <a:buNone/>
                      </a:pP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charset="0"/>
                        </a:rPr>
                        <a:t>形</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charset="0"/>
                        </a:rPr>
                        <a:t>成的领导集体</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a:noFill/>
                    </a:lnR>
                    <a:lnT>
                      <a:noFill/>
                    </a:lnT>
                    <a:lnB>
                      <a:noFill/>
                    </a:lnB>
                    <a:lnTlToBr>
                      <a:noFill/>
                    </a:lnTlToBr>
                    <a:lnBlToTr>
                      <a:noFill/>
                    </a:lnBlToTr>
                    <a:solidFill>
                      <a:srgbClr val="FFFFFF"/>
                    </a:solidFill>
                  </a:tcPr>
                </a:tc>
                <a:tc>
                  <a:txBody>
                    <a:bodyPr/>
                    <a:lstStyle/>
                    <a:p>
                      <a:pPr indent="0" algn="ctr" eaLnBrk="1" fontAlgn="auto" latinLnBrk="0" hangingPunct="1">
                        <a:lnSpc>
                          <a:spcPct val="150000"/>
                        </a:lnSpc>
                        <a:buNone/>
                      </a:pPr>
                      <a:endParaRPr lang="en-US" altLang="en-US" sz="2100" b="0"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a:noFill/>
                    </a:lnL>
                    <a:lnR>
                      <a:noFill/>
                    </a:lnR>
                    <a:lnT>
                      <a:noFill/>
                    </a:lnT>
                    <a:lnB>
                      <a:noFill/>
                    </a:lnB>
                    <a:lnTlToBr>
                      <a:noFill/>
                    </a:lnTlToBr>
                    <a:lnBlToTr>
                      <a:noFill/>
                    </a:lnBlToTr>
                    <a:solidFill>
                      <a:srgbClr val="F9F1F0"/>
                    </a:solidFill>
                  </a:tcPr>
                </a:tc>
                <a:tc>
                  <a:txBody>
                    <a:bodyPr/>
                    <a:lstStyle/>
                    <a:p>
                      <a:pPr indent="0" algn="ctr" eaLnBrk="1" fontAlgn="auto" latinLnBrk="0" hangingPunct="1">
                        <a:lnSpc>
                          <a:spcPct val="150000"/>
                        </a:lnSpc>
                        <a:buNone/>
                      </a:pPr>
                      <a:endParaRPr lang="en-US" altLang="en-US" sz="2100" b="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a:noFill/>
                    </a:lnL>
                    <a:lnR>
                      <a:noFill/>
                    </a:lnR>
                    <a:lnT>
                      <a:noFill/>
                    </a:lnT>
                    <a:lnB>
                      <a:noFill/>
                    </a:lnB>
                    <a:lnTlToBr>
                      <a:noFill/>
                    </a:lnTlToBr>
                    <a:lnBlToTr>
                      <a:noFill/>
                    </a:lnBlToTr>
                    <a:solidFill>
                      <a:srgbClr val="ECF5F4"/>
                    </a:solidFill>
                  </a:tcPr>
                </a:tc>
              </a:tr>
              <a:tr h="1197138">
                <a:tc>
                  <a:txBody>
                    <a:bodyPr/>
                    <a:lstStyle/>
                    <a:p>
                      <a:pPr indent="0" algn="ctr" eaLnBrk="1" fontAlgn="auto" latinLnBrk="0" hangingPunct="1">
                        <a:lnSpc>
                          <a:spcPct val="150000"/>
                        </a:lnSpc>
                        <a:buNone/>
                      </a:pPr>
                      <a:r>
                        <a:rPr lang="en-US" sz="24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转折点</a:t>
                      </a:r>
                      <a:endParaRPr lang="en-US" altLang="en-US" sz="24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w="1270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solidFill>
                  </a:tcPr>
                </a:tc>
                <a:tc>
                  <a:txBody>
                    <a:bodyPr/>
                    <a:lstStyle/>
                    <a:p>
                      <a:pPr indent="0" algn="ctr" eaLnBrk="1" fontAlgn="auto" latinLnBrk="0" hangingPunct="1">
                        <a:lnSpc>
                          <a:spcPct val="150000"/>
                        </a:lnSpc>
                        <a:buNone/>
                      </a:pPr>
                      <a:endParaRPr lang="en-US" altLang="en-US" sz="2100" b="0"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w="635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solidFill>
                  </a:tcPr>
                </a:tc>
                <a:tc>
                  <a:txBody>
                    <a:bodyPr/>
                    <a:lstStyle/>
                    <a:p>
                      <a:pPr indent="0" algn="ctr" eaLnBrk="1" fontAlgn="auto" latinLnBrk="0" hangingPunct="1">
                        <a:lnSpc>
                          <a:spcPct val="150000"/>
                        </a:lnSpc>
                        <a:buNone/>
                      </a:pPr>
                      <a:endParaRPr lang="en-US" altLang="en-US" sz="2100" b="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w="6350">
                      <a:solidFill>
                        <a:srgbClr val="D9D9D9"/>
                      </a:solidFill>
                      <a:prstDash val="solid"/>
                    </a:lnL>
                    <a:lnR>
                      <a:noFill/>
                    </a:lnR>
                    <a:lnT>
                      <a:noFill/>
                    </a:lnT>
                    <a:lnB w="6350">
                      <a:solidFill>
                        <a:srgbClr val="D9D9D9"/>
                      </a:solidFill>
                      <a:prstDash val="solid"/>
                    </a:lnB>
                    <a:lnTlToBr>
                      <a:noFill/>
                    </a:lnTlToBr>
                    <a:lnBlToTr>
                      <a:noFill/>
                    </a:lnBlToTr>
                    <a:solidFill>
                      <a:srgbClr val="FFFFFF"/>
                    </a:solidFill>
                  </a:tcPr>
                </a:tc>
              </a:tr>
              <a:tr h="1163723">
                <a:tc>
                  <a:txBody>
                    <a:bodyPr/>
                    <a:lstStyle/>
                    <a:p>
                      <a:pPr indent="0" algn="ctr" eaLnBrk="1" fontAlgn="auto" latinLnBrk="0" hangingPunct="1">
                        <a:lnSpc>
                          <a:spcPct val="150000"/>
                        </a:lnSpc>
                        <a:buNone/>
                      </a:pPr>
                      <a:r>
                        <a:rPr lang="en-US" sz="2100" b="1" dirty="0" smtClean="0">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重大影响</a:t>
                      </a:r>
                      <a:endParaRPr lang="en-US" altLang="en-US" sz="21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w="1270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a:txBody>
                    <a:bodyPr/>
                    <a:lstStyle/>
                    <a:p>
                      <a:pPr indent="0" algn="ctr" eaLnBrk="1" fontAlgn="auto" latinLnBrk="0" hangingPunct="1">
                        <a:lnSpc>
                          <a:spcPct val="150000"/>
                        </a:lnSpc>
                        <a:buNone/>
                      </a:pPr>
                      <a:endParaRPr lang="en-US" altLang="en-US" sz="2100" b="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w="635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a:txBody>
                    <a:bodyPr/>
                    <a:lstStyle/>
                    <a:p>
                      <a:pPr indent="0" algn="ctr" eaLnBrk="1" fontAlgn="auto" latinLnBrk="0" hangingPunct="1">
                        <a:lnSpc>
                          <a:spcPct val="150000"/>
                        </a:lnSpc>
                        <a:buNone/>
                      </a:pPr>
                      <a:endParaRPr lang="en-US" altLang="en-US" sz="2100" b="0"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txBody>
                  <a:tcPr marL="68580" marR="68580" marT="0" marB="0" anchor="ctr">
                    <a:lnL w="6350">
                      <a:solidFill>
                        <a:srgbClr val="D9D9D9"/>
                      </a:solidFill>
                      <a:prstDash val="solid"/>
                    </a:lnL>
                    <a:lnR>
                      <a:noFill/>
                    </a:lnR>
                    <a:lnT w="6350">
                      <a:solidFill>
                        <a:srgbClr val="D9D9D9"/>
                      </a:solidFill>
                      <a:prstDash val="solid"/>
                    </a:lnT>
                    <a:lnB w="19050">
                      <a:solidFill>
                        <a:srgbClr val="595959"/>
                      </a:solidFill>
                      <a:prstDash val="solid"/>
                    </a:lnB>
                    <a:lnTlToBr>
                      <a:noFill/>
                    </a:lnTlToBr>
                    <a:lnBlToTr>
                      <a:noFill/>
                    </a:lnBlToTr>
                    <a:solidFill>
                      <a:srgbClr val="FFFFFF"/>
                    </a:solidFill>
                  </a:tcPr>
                </a:tc>
              </a:tr>
            </a:tbl>
          </a:graphicData>
        </a:graphic>
      </p:graphicFrame>
      <p:sp>
        <p:nvSpPr>
          <p:cNvPr id="2" name="文本框 1"/>
          <p:cNvSpPr txBox="1"/>
          <p:nvPr/>
        </p:nvSpPr>
        <p:spPr>
          <a:xfrm>
            <a:off x="1403648" y="2492896"/>
            <a:ext cx="3425696" cy="943528"/>
          </a:xfrm>
          <a:prstGeom prst="rect">
            <a:avLst/>
          </a:prstGeom>
          <a:noFill/>
        </p:spPr>
        <p:txBody>
          <a:bodyPr wrap="square" rtlCol="0">
            <a:spAutoFit/>
          </a:bodyPr>
          <a:lstStyle/>
          <a:p>
            <a:pPr indent="0" algn="ctr" eaLnBrk="1" fontAlgn="auto" latinLnBrk="0" hangingPunct="1">
              <a:lnSpc>
                <a:spcPct val="150000"/>
              </a:lnSpc>
              <a:buNone/>
            </a:pPr>
            <a:r>
              <a:rPr lang="en-US" sz="2000" b="1" dirty="0" err="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确立了以毛泽东为</a:t>
            </a:r>
            <a:endParaRPr lang="en-US" sz="20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a:p>
            <a:pPr indent="0" algn="ctr" eaLnBrk="1" fontAlgn="auto" latinLnBrk="0" hangingPunct="1">
              <a:lnSpc>
                <a:spcPct val="150000"/>
              </a:lnSpc>
              <a:buNone/>
            </a:pPr>
            <a:r>
              <a:rPr lang="en-US" sz="2000" b="1" dirty="0" err="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核心的党中央的正确领导</a:t>
            </a:r>
            <a:endParaRPr lang="en-US"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3" name="文本框 2"/>
          <p:cNvSpPr txBox="1"/>
          <p:nvPr/>
        </p:nvSpPr>
        <p:spPr>
          <a:xfrm>
            <a:off x="5260528" y="2492896"/>
            <a:ext cx="2765501" cy="943528"/>
          </a:xfrm>
          <a:prstGeom prst="rect">
            <a:avLst/>
          </a:prstGeom>
          <a:noFill/>
        </p:spPr>
        <p:txBody>
          <a:bodyPr wrap="none" rtlCol="0">
            <a:spAutoFit/>
          </a:bodyPr>
          <a:lstStyle/>
          <a:p>
            <a:pPr indent="0" algn="ctr" eaLnBrk="1" fontAlgn="auto" latinLnBrk="0" hangingPunct="1">
              <a:lnSpc>
                <a:spcPct val="150000"/>
              </a:lnSpc>
              <a:buNone/>
            </a:pPr>
            <a:r>
              <a:rPr lang="en-US" sz="20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形成了以邓小平为核心</a:t>
            </a:r>
            <a:endParaRPr lang="en-US" sz="20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a:p>
            <a:pPr indent="0" algn="ctr" eaLnBrk="1" fontAlgn="auto" latinLnBrk="0" hangingPunct="1">
              <a:lnSpc>
                <a:spcPct val="150000"/>
              </a:lnSpc>
              <a:buNone/>
            </a:pPr>
            <a:r>
              <a:rPr lang="en-US" sz="2000" b="1" dirty="0" err="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的党中央领导集体</a:t>
            </a:r>
            <a:endParaRPr lang="en-US"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4" name="文本框 3"/>
          <p:cNvSpPr txBox="1"/>
          <p:nvPr/>
        </p:nvSpPr>
        <p:spPr>
          <a:xfrm>
            <a:off x="1475656" y="3717032"/>
            <a:ext cx="3096260" cy="943528"/>
          </a:xfrm>
          <a:prstGeom prst="rect">
            <a:avLst/>
          </a:prstGeom>
          <a:noFill/>
        </p:spPr>
        <p:txBody>
          <a:bodyPr wrap="square" rtlCol="0">
            <a:spAutoFit/>
          </a:bodyPr>
          <a:lstStyle/>
          <a:p>
            <a:pPr indent="0" algn="ctr" eaLnBrk="1" fontAlgn="auto" latinLnBrk="0" hangingPunct="1">
              <a:lnSpc>
                <a:spcPct val="150000"/>
              </a:lnSpc>
              <a:buNone/>
            </a:pPr>
            <a:r>
              <a:rPr lang="en-US" sz="20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中国共产党历史上一个生死攸关的转折点</a:t>
            </a:r>
            <a:endParaRPr lang="en-US" altLang="en-US" sz="20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6" name="文本框 5"/>
          <p:cNvSpPr txBox="1"/>
          <p:nvPr/>
        </p:nvSpPr>
        <p:spPr>
          <a:xfrm>
            <a:off x="4355976" y="3645024"/>
            <a:ext cx="4572000" cy="1405193"/>
          </a:xfrm>
          <a:prstGeom prst="rect">
            <a:avLst/>
          </a:prstGeom>
          <a:noFill/>
        </p:spPr>
        <p:txBody>
          <a:bodyPr wrap="square" rtlCol="0">
            <a:spAutoFit/>
          </a:bodyPr>
          <a:lstStyle/>
          <a:p>
            <a:pPr indent="0" algn="ctr" eaLnBrk="1" fontAlgn="auto" latinLnBrk="0" hangingPunct="1">
              <a:lnSpc>
                <a:spcPct val="150000"/>
              </a:lnSpc>
              <a:buNone/>
            </a:pPr>
            <a:r>
              <a:rPr lang="en-US" sz="20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是中共十一届三中全会是中华人民共和国成立以来党的历史上具有深远意义的伟大转折</a:t>
            </a:r>
            <a:endParaRPr lang="en-US" altLang="en-US" sz="20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9" name="文本框 8"/>
          <p:cNvSpPr txBox="1"/>
          <p:nvPr/>
        </p:nvSpPr>
        <p:spPr>
          <a:xfrm>
            <a:off x="1547664" y="4869160"/>
            <a:ext cx="3096260" cy="1015663"/>
          </a:xfrm>
          <a:prstGeom prst="rect">
            <a:avLst/>
          </a:prstGeom>
          <a:noFill/>
        </p:spPr>
        <p:txBody>
          <a:bodyPr wrap="square" rtlCol="0">
            <a:spAutoFit/>
          </a:bodyPr>
          <a:lstStyle/>
          <a:p>
            <a:pPr algn="l"/>
            <a:r>
              <a:rPr lang="en-US" sz="20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遵义会议为长征的胜利和开创中国革命的新局面奠定了基础</a:t>
            </a:r>
            <a:endParaRPr lang="en-US"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0" name="文本框 9"/>
          <p:cNvSpPr txBox="1"/>
          <p:nvPr/>
        </p:nvSpPr>
        <p:spPr>
          <a:xfrm>
            <a:off x="4427984" y="5085184"/>
            <a:ext cx="4330700" cy="943528"/>
          </a:xfrm>
          <a:prstGeom prst="rect">
            <a:avLst/>
          </a:prstGeom>
          <a:noFill/>
        </p:spPr>
        <p:txBody>
          <a:bodyPr wrap="square" rtlCol="0">
            <a:spAutoFit/>
          </a:bodyPr>
          <a:lstStyle/>
          <a:p>
            <a:pPr indent="0" algn="ctr" eaLnBrk="1" fontAlgn="auto" latinLnBrk="0" hangingPunct="1">
              <a:lnSpc>
                <a:spcPct val="150000"/>
              </a:lnSpc>
              <a:buNone/>
            </a:pPr>
            <a:r>
              <a:rPr 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开启了我国改革开放和社会主义现代化建设的新时期</a:t>
            </a:r>
            <a:endParaRPr lang="en-US"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p:txBody>
      </p:sp>
      <p:grpSp>
        <p:nvGrpSpPr>
          <p:cNvPr id="11" name="组合 10"/>
          <p:cNvGrpSpPr/>
          <p:nvPr/>
        </p:nvGrpSpPr>
        <p:grpSpPr>
          <a:xfrm>
            <a:off x="-151130" y="50926"/>
            <a:ext cx="5658485" cy="655245"/>
            <a:chOff x="-238" y="60"/>
            <a:chExt cx="8911" cy="772"/>
          </a:xfrm>
        </p:grpSpPr>
        <p:grpSp>
          <p:nvGrpSpPr>
            <p:cNvPr id="12" name="组合 11"/>
            <p:cNvGrpSpPr/>
            <p:nvPr/>
          </p:nvGrpSpPr>
          <p:grpSpPr>
            <a:xfrm>
              <a:off x="-238" y="60"/>
              <a:ext cx="8911" cy="772"/>
              <a:chOff x="-238" y="60"/>
              <a:chExt cx="8911" cy="772"/>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平行四边形 14"/>
              <p:cNvSpPr/>
              <p:nvPr/>
            </p:nvSpPr>
            <p:spPr>
              <a:xfrm flipH="1">
                <a:off x="717" y="131"/>
                <a:ext cx="7956"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6" name="文本框 15"/>
            <p:cNvSpPr txBox="1"/>
            <p:nvPr/>
          </p:nvSpPr>
          <p:spPr>
            <a:xfrm>
              <a:off x="922" y="107"/>
              <a:ext cx="7331"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考点</a:t>
              </a:r>
              <a:r>
                <a:rPr lang="en-US" alt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1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延伸</a:t>
              </a:r>
              <a:r>
                <a:rPr lang="en-US" alt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两次重要会议的比较</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grpSp>
      <p:sp>
        <p:nvSpPr>
          <p:cNvPr id="46083" name="Text Box 3"/>
          <p:cNvSpPr txBox="1"/>
          <p:nvPr/>
        </p:nvSpPr>
        <p:spPr>
          <a:xfrm>
            <a:off x="323528" y="6093296"/>
            <a:ext cx="8460432" cy="400110"/>
          </a:xfrm>
          <a:prstGeom prst="rect">
            <a:avLst/>
          </a:prstGeom>
          <a:solidFill>
            <a:srgbClr val="FFFF00"/>
          </a:solidFill>
          <a:ln w="9525">
            <a:noFill/>
          </a:ln>
        </p:spPr>
        <p:txBody>
          <a:bodyPr wrap="square">
            <a:spAutoFit/>
          </a:bodyPr>
          <a:lstStyle/>
          <a:p>
            <a:pPr>
              <a:spcBef>
                <a:spcPct val="50000"/>
              </a:spcBef>
              <a:buFontTx/>
            </a:pPr>
            <a:r>
              <a:rPr lang="zh-CN" altLang="en-US" sz="2000" b="1" dirty="0">
                <a:solidFill>
                  <a:schemeClr val="tx1"/>
                </a:soli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历史学家胡绳认为：十一届三中全会在中共党史上的地位类似于遵义会议。</a:t>
            </a:r>
            <a:endParaRPr lang="zh-CN" altLang="en-US" sz="2000" b="1" dirty="0">
              <a:solidFill>
                <a:schemeClr val="tx1"/>
              </a:solidFill>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p:txBody>
      </p:sp>
      <p:sp>
        <p:nvSpPr>
          <p:cNvPr id="7" name="文本框 6"/>
          <p:cNvSpPr txBox="1"/>
          <p:nvPr/>
        </p:nvSpPr>
        <p:spPr>
          <a:xfrm>
            <a:off x="1691680" y="1412776"/>
            <a:ext cx="2339103" cy="830997"/>
          </a:xfrm>
          <a:prstGeom prst="rect">
            <a:avLst/>
          </a:prstGeom>
          <a:noFill/>
        </p:spPr>
        <p:txBody>
          <a:bodyPr wrap="none" rtlCol="0">
            <a:spAutoFit/>
          </a:bodyPr>
          <a:lstStyle/>
          <a:p>
            <a:pPr algn="ctr">
              <a:buFontTx/>
            </a:pPr>
            <a:r>
              <a:rPr lang="en-US" sz="2400" b="1" dirty="0">
                <a:latin typeface="楷体" panose="02010609060101010101" pitchFamily="49" charset="-122"/>
                <a:ea typeface="楷体" panose="02010609060101010101" pitchFamily="49" charset="-122"/>
                <a:cs typeface="宋体" panose="02010600030101010101" pitchFamily="2" charset="-122"/>
                <a:sym typeface="+mn-ea"/>
              </a:rPr>
              <a:t>纠正了博古等人</a:t>
            </a:r>
            <a:endParaRPr lang="en-US" sz="2400" b="1" dirty="0">
              <a:latin typeface="楷体" panose="02010609060101010101" pitchFamily="49" charset="-122"/>
              <a:ea typeface="楷体" panose="02010609060101010101" pitchFamily="49" charset="-122"/>
              <a:cs typeface="宋体" panose="02010600030101010101" pitchFamily="2" charset="-122"/>
              <a:sym typeface="+mn-ea"/>
            </a:endParaRPr>
          </a:p>
          <a:p>
            <a:pPr algn="ctr">
              <a:buFontTx/>
            </a:pPr>
            <a:r>
              <a:rPr lang="en-US" sz="2400" b="1" dirty="0" err="1">
                <a:latin typeface="楷体" panose="02010609060101010101" pitchFamily="49" charset="-122"/>
                <a:ea typeface="楷体" panose="02010609060101010101" pitchFamily="49" charset="-122"/>
                <a:cs typeface="宋体" panose="02010600030101010101" pitchFamily="2" charset="-122"/>
                <a:sym typeface="+mn-ea"/>
              </a:rPr>
              <a:t>的错误指导思想</a:t>
            </a:r>
            <a:endParaRPr lang="en-US" altLang="en-US" sz="24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8" name="文本框 7"/>
          <p:cNvSpPr txBox="1"/>
          <p:nvPr/>
        </p:nvSpPr>
        <p:spPr>
          <a:xfrm>
            <a:off x="5364088" y="1484784"/>
            <a:ext cx="2646878" cy="830997"/>
          </a:xfrm>
          <a:prstGeom prst="rect">
            <a:avLst/>
          </a:prstGeom>
          <a:noFill/>
        </p:spPr>
        <p:txBody>
          <a:bodyPr wrap="none" rtlCol="0">
            <a:spAutoFit/>
          </a:bodyPr>
          <a:lstStyle/>
          <a:p>
            <a:pPr algn="ctr">
              <a:buFontTx/>
            </a:pPr>
            <a:r>
              <a:rPr lang="en-US" sz="2400" b="1" dirty="0" err="1">
                <a:latin typeface="楷体" panose="02010609060101010101" pitchFamily="49" charset="-122"/>
                <a:ea typeface="楷体" panose="02010609060101010101" pitchFamily="49" charset="-122"/>
                <a:cs typeface="宋体" panose="02010600030101010101" pitchFamily="2" charset="-122"/>
                <a:sym typeface="+mn-ea"/>
              </a:rPr>
              <a:t>彻底纠正了“左</a:t>
            </a:r>
            <a:r>
              <a:rPr lang="en-US" sz="2400" b="1" dirty="0">
                <a:latin typeface="楷体" panose="02010609060101010101" pitchFamily="49" charset="-122"/>
                <a:ea typeface="楷体" panose="02010609060101010101" pitchFamily="49" charset="-122"/>
                <a:cs typeface="宋体" panose="02010600030101010101" pitchFamily="2" charset="-122"/>
                <a:sym typeface="+mn-ea"/>
              </a:rPr>
              <a:t>”</a:t>
            </a:r>
            <a:endParaRPr lang="en-US" sz="2400" b="1" dirty="0">
              <a:latin typeface="楷体" panose="02010609060101010101" pitchFamily="49" charset="-122"/>
              <a:ea typeface="楷体" panose="02010609060101010101" pitchFamily="49" charset="-122"/>
              <a:cs typeface="宋体" panose="02010600030101010101" pitchFamily="2" charset="-122"/>
              <a:sym typeface="+mn-ea"/>
            </a:endParaRPr>
          </a:p>
          <a:p>
            <a:pPr algn="ctr">
              <a:buFontTx/>
            </a:pPr>
            <a:r>
              <a:rPr lang="en-US" sz="2400" b="1" dirty="0" err="1">
                <a:latin typeface="楷体" panose="02010609060101010101" pitchFamily="49" charset="-122"/>
                <a:ea typeface="楷体" panose="02010609060101010101" pitchFamily="49" charset="-122"/>
                <a:cs typeface="宋体" panose="02010600030101010101" pitchFamily="2" charset="-122"/>
                <a:sym typeface="+mn-ea"/>
              </a:rPr>
              <a:t>的错误思想</a:t>
            </a:r>
            <a:endParaRPr lang="en-US" altLang="en-US" sz="2400" b="1" dirty="0">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9" grpId="0"/>
      <p:bldP spid="10"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130" y="50926"/>
            <a:ext cx="6249035" cy="655245"/>
            <a:chOff x="-238" y="60"/>
            <a:chExt cx="9841" cy="772"/>
          </a:xfrm>
        </p:grpSpPr>
        <p:grpSp>
          <p:nvGrpSpPr>
            <p:cNvPr id="3" name="组合 2"/>
            <p:cNvGrpSpPr/>
            <p:nvPr/>
          </p:nvGrpSpPr>
          <p:grpSpPr>
            <a:xfrm>
              <a:off x="-238" y="60"/>
              <a:ext cx="9841" cy="772"/>
              <a:chOff x="-238" y="60"/>
              <a:chExt cx="9841" cy="772"/>
            </a:xfrm>
          </p:grpSpPr>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平行四边形 5"/>
              <p:cNvSpPr/>
              <p:nvPr/>
            </p:nvSpPr>
            <p:spPr>
              <a:xfrm flipH="1">
                <a:off x="717" y="131"/>
                <a:ext cx="8886"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9" name="文本框 18"/>
            <p:cNvSpPr txBox="1"/>
            <p:nvPr/>
          </p:nvSpPr>
          <p:spPr>
            <a:xfrm>
              <a:off x="922" y="131"/>
              <a:ext cx="8429"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延伸</a:t>
              </a:r>
              <a:r>
                <a:rPr lang="en-US" alt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党的三次工作重心转移</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grpSp>
      <p:graphicFrame>
        <p:nvGraphicFramePr>
          <p:cNvPr id="8" name="表格 7"/>
          <p:cNvGraphicFramePr/>
          <p:nvPr>
            <p:custDataLst>
              <p:tags r:id="rId2"/>
            </p:custDataLst>
          </p:nvPr>
        </p:nvGraphicFramePr>
        <p:xfrm>
          <a:off x="128906" y="692696"/>
          <a:ext cx="8714105" cy="6070958"/>
        </p:xfrm>
        <a:graphic>
          <a:graphicData uri="http://schemas.openxmlformats.org/drawingml/2006/table">
            <a:tbl>
              <a:tblPr firstRow="1" bandRow="1">
                <a:tableStyleId>{5940675A-B579-460E-94D1-54222C63F5DA}</a:tableStyleId>
              </a:tblPr>
              <a:tblGrid>
                <a:gridCol w="614045"/>
                <a:gridCol w="3108969"/>
                <a:gridCol w="2523481"/>
                <a:gridCol w="2467610"/>
              </a:tblGrid>
              <a:tr h="974160">
                <a:tc>
                  <a:txBody>
                    <a:bodyPr/>
                    <a:lstStyle/>
                    <a:p>
                      <a:pPr indent="0" algn="ctr" eaLnBrk="1" fontAlgn="auto" latinLnBrk="0" hangingPunct="1">
                        <a:lnSpc>
                          <a:spcPct val="100000"/>
                        </a:lnSpc>
                        <a:buNone/>
                      </a:pPr>
                      <a:r>
                        <a:rPr lang="en-US" sz="2400" b="1" dirty="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转移</a:t>
                      </a:r>
                      <a:endParaRPr lang="en-US" altLang="en-US" sz="2400" b="1" dirty="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51307" marR="51307" marT="0" marB="0" anchor="ctr">
                    <a:lnL>
                      <a:noFill/>
                    </a:lnL>
                    <a:lnR>
                      <a:noFill/>
                    </a:lnR>
                    <a:lnT>
                      <a:noFill/>
                    </a:lnT>
                    <a:lnB>
                      <a:noFill/>
                    </a:lnB>
                    <a:lnTlToBr>
                      <a:noFill/>
                    </a:lnTlToBr>
                    <a:lnBlToTr>
                      <a:noFill/>
                    </a:lnBlToTr>
                    <a:solidFill>
                      <a:srgbClr val="595959"/>
                    </a:solidFill>
                  </a:tcPr>
                </a:tc>
                <a:tc>
                  <a:txBody>
                    <a:bodyPr/>
                    <a:lstStyle/>
                    <a:p>
                      <a:pPr indent="0" algn="ctr" eaLnBrk="1" fontAlgn="auto" latinLnBrk="0" hangingPunct="1">
                        <a:lnSpc>
                          <a:spcPct val="100000"/>
                        </a:lnSpc>
                        <a:buNone/>
                      </a:pPr>
                      <a:r>
                        <a:rPr 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城市→农村</a:t>
                      </a:r>
                      <a:endParaRPr lang="en-US" alt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a:noFill/>
                    </a:lnL>
                    <a:lnR>
                      <a:noFill/>
                    </a:lnR>
                    <a:lnT>
                      <a:noFill/>
                    </a:lnT>
                    <a:lnB>
                      <a:noFill/>
                    </a:lnB>
                    <a:lnTlToBr>
                      <a:noFill/>
                    </a:lnTlToBr>
                    <a:lnBlToTr>
                      <a:noFill/>
                    </a:lnBlToTr>
                    <a:solidFill>
                      <a:srgbClr val="E29A9A"/>
                    </a:solidFill>
                  </a:tcPr>
                </a:tc>
                <a:tc>
                  <a:txBody>
                    <a:bodyPr/>
                    <a:lstStyle/>
                    <a:p>
                      <a:pPr indent="0" algn="ctr" eaLnBrk="1" fontAlgn="auto" latinLnBrk="0" hangingPunct="1">
                        <a:lnSpc>
                          <a:spcPct val="100000"/>
                        </a:lnSpc>
                        <a:buNone/>
                      </a:pPr>
                      <a:r>
                        <a:rPr lang="en-US" sz="2400" b="1" dirty="0" err="1">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农村→城市</a:t>
                      </a:r>
                      <a:endParaRPr lang="en-US"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a:noFill/>
                    </a:lnL>
                    <a:lnR>
                      <a:noFill/>
                    </a:lnR>
                    <a:lnT>
                      <a:noFill/>
                    </a:lnT>
                    <a:lnB>
                      <a:noFill/>
                    </a:lnB>
                    <a:lnTlToBr>
                      <a:noFill/>
                    </a:lnTlToBr>
                    <a:lnBlToTr>
                      <a:noFill/>
                    </a:lnBlToTr>
                    <a:solidFill>
                      <a:srgbClr val="DFBBB3"/>
                    </a:solidFill>
                  </a:tcPr>
                </a:tc>
                <a:tc>
                  <a:txBody>
                    <a:bodyPr/>
                    <a:lstStyle/>
                    <a:p>
                      <a:pPr indent="0" algn="ctr" eaLnBrk="1" fontAlgn="auto" latinLnBrk="0" hangingPunct="1">
                        <a:lnSpc>
                          <a:spcPct val="100000"/>
                        </a:lnSpc>
                        <a:buNone/>
                      </a:pPr>
                      <a:r>
                        <a:rPr 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阶级斗争→经济建设</a:t>
                      </a:r>
                      <a:endParaRPr lang="en-US" alt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a:noFill/>
                    </a:lnL>
                    <a:lnR>
                      <a:noFill/>
                    </a:lnR>
                    <a:lnT>
                      <a:noFill/>
                    </a:lnT>
                    <a:lnB>
                      <a:noFill/>
                    </a:lnB>
                    <a:lnTlToBr>
                      <a:noFill/>
                    </a:lnTlToBr>
                    <a:lnBlToTr>
                      <a:noFill/>
                    </a:lnBlToTr>
                    <a:solidFill>
                      <a:srgbClr val="A3CDCB"/>
                    </a:solidFill>
                  </a:tcPr>
                </a:tc>
              </a:tr>
              <a:tr h="754032">
                <a:tc>
                  <a:txBody>
                    <a:bodyPr/>
                    <a:lstStyle/>
                    <a:p>
                      <a:pPr indent="0" algn="ctr" eaLnBrk="1" fontAlgn="auto" latinLnBrk="0" hangingPunct="1">
                        <a:lnSpc>
                          <a:spcPct val="100000"/>
                        </a:lnSpc>
                        <a:buNone/>
                      </a:pPr>
                      <a:r>
                        <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rPr>
                        <a:t>会议</a:t>
                      </a:r>
                      <a:endPar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L="51307" marR="51307" marT="0" marB="0" anchor="ctr">
                    <a:lnL>
                      <a:noFill/>
                    </a:lnL>
                    <a:lnR w="12700">
                      <a:solidFill>
                        <a:srgbClr val="D9D9D9"/>
                      </a:solidFill>
                      <a:prstDash val="solid"/>
                    </a:lnR>
                    <a:lnT>
                      <a:noFill/>
                    </a:lnT>
                    <a:lnB>
                      <a:noFill/>
                    </a:lnB>
                    <a:lnTlToBr>
                      <a:noFill/>
                    </a:lnTlToBr>
                    <a:lnBlToTr>
                      <a:noFill/>
                    </a:lnBlToTr>
                    <a:solidFill>
                      <a:srgbClr val="FFFFFF">
                        <a:alpha val="48000"/>
                      </a:srgbClr>
                    </a:solidFill>
                  </a:tcPr>
                </a:tc>
                <a:tc>
                  <a:txBody>
                    <a:bodyPr/>
                    <a:lstStyle/>
                    <a:p>
                      <a:pPr indent="0" algn="ctr" eaLnBrk="1" fontAlgn="auto" latinLnBrk="0" hangingPunct="1">
                        <a:lnSpc>
                          <a:spcPct val="100000"/>
                        </a:lnSpc>
                        <a:buNone/>
                      </a:pPr>
                      <a:endParaRPr lang="zh-CN"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txBody>
                  <a:tcPr marL="51307" marR="51307"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alpha val="48000"/>
                      </a:srgbClr>
                    </a:solidFill>
                  </a:tcPr>
                </a:tc>
                <a:tc>
                  <a:txBody>
                    <a:bodyPr/>
                    <a:lstStyle/>
                    <a:p>
                      <a:pPr indent="0" algn="ctr" eaLnBrk="1" fontAlgn="auto" latinLnBrk="0" hangingPunct="1">
                        <a:lnSpc>
                          <a:spcPct val="100000"/>
                        </a:lnSpc>
                        <a:buNone/>
                      </a:pPr>
                      <a:endParaRPr lang="zh-CN"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txBody>
                  <a:tcPr marL="51307" marR="51307"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alpha val="48000"/>
                      </a:srgbClr>
                    </a:solidFill>
                  </a:tcPr>
                </a:tc>
                <a:tc>
                  <a:txBody>
                    <a:bodyPr/>
                    <a:lstStyle/>
                    <a:p>
                      <a:pPr indent="0" algn="ctr" eaLnBrk="1" fontAlgn="auto" latinLnBrk="0" hangingPunct="1">
                        <a:lnSpc>
                          <a:spcPct val="100000"/>
                        </a:lnSpc>
                        <a:buNone/>
                      </a:pPr>
                      <a:endParaRPr lang="en-US" altLang="en-US" sz="2100" b="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txBody>
                  <a:tcPr marL="51307" marR="51307" marT="0" marB="0" anchor="ctr">
                    <a:lnL w="6350">
                      <a:solidFill>
                        <a:srgbClr val="D9D9D9"/>
                      </a:solidFill>
                      <a:prstDash val="solid"/>
                    </a:lnL>
                    <a:lnR>
                      <a:noFill/>
                    </a:lnR>
                    <a:lnT>
                      <a:noFill/>
                    </a:lnT>
                    <a:lnB>
                      <a:noFill/>
                    </a:lnB>
                    <a:lnTlToBr>
                      <a:noFill/>
                    </a:lnTlToBr>
                    <a:lnBlToTr>
                      <a:noFill/>
                    </a:lnBlToTr>
                    <a:solidFill>
                      <a:srgbClr val="FFFFFF">
                        <a:alpha val="48000"/>
                      </a:srgbClr>
                    </a:solidFill>
                  </a:tcPr>
                </a:tc>
              </a:tr>
              <a:tr h="1440160">
                <a:tc>
                  <a:txBody>
                    <a:bodyPr/>
                    <a:lstStyle/>
                    <a:p>
                      <a:pPr indent="0" algn="ctr" eaLnBrk="1" fontAlgn="auto" latinLnBrk="0" hangingPunct="1">
                        <a:lnSpc>
                          <a:spcPct val="100000"/>
                        </a:lnSpc>
                        <a:buNone/>
                      </a:pPr>
                      <a:r>
                        <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原因</a:t>
                      </a:r>
                      <a:endPar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a:noFill/>
                    </a:lnL>
                    <a:lnR w="12700">
                      <a:solidFill>
                        <a:srgbClr val="D9D9D9"/>
                      </a:solidFill>
                      <a:prstDash val="solid"/>
                    </a:lnR>
                    <a:lnT>
                      <a:noFill/>
                    </a:lnT>
                    <a:lnB>
                      <a:noFill/>
                    </a:lnB>
                    <a:lnTlToBr>
                      <a:noFill/>
                    </a:lnTlToBr>
                    <a:lnBlToTr>
                      <a:noFill/>
                    </a:lnBlToTr>
                    <a:solidFill>
                      <a:srgbClr val="F2F2F2">
                        <a:alpha val="48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alpha val="48000"/>
                      </a:srgbClr>
                    </a:solidFill>
                  </a:tcPr>
                </a:tc>
                <a:tc>
                  <a:txBody>
                    <a:bodyPr/>
                    <a:lstStyle/>
                    <a:p>
                      <a:pPr indent="0" algn="ctr" eaLnBrk="1" fontAlgn="auto" latinLnBrk="0" hangingPunct="1">
                        <a:lnSpc>
                          <a:spcPct val="100000"/>
                        </a:lnSpc>
                        <a:buNone/>
                      </a:pPr>
                      <a:endParaRPr lang="en-US" altLang="en-US" sz="2100" b="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txBody>
                  <a:tcPr marL="51307" marR="51307"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alpha val="48000"/>
                      </a:srgbClr>
                    </a:solidFill>
                  </a:tcPr>
                </a:tc>
                <a:tc>
                  <a:txBody>
                    <a:bodyPr/>
                    <a:lstStyle/>
                    <a:p>
                      <a:pPr indent="0" algn="ctr" eaLnBrk="1" fontAlgn="auto" latinLnBrk="0" hangingPunct="1">
                        <a:lnSpc>
                          <a:spcPct val="100000"/>
                        </a:lnSpc>
                        <a:buNone/>
                      </a:pPr>
                      <a:endParaRPr lang="en-US" altLang="en-US" sz="2100"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w="6350">
                      <a:solidFill>
                        <a:srgbClr val="D9D9D9"/>
                      </a:solidFill>
                      <a:prstDash val="solid"/>
                    </a:lnL>
                    <a:lnR>
                      <a:noFill/>
                    </a:lnR>
                    <a:lnT>
                      <a:noFill/>
                    </a:lnT>
                    <a:lnB>
                      <a:noFill/>
                    </a:lnB>
                    <a:lnTlToBr>
                      <a:noFill/>
                    </a:lnTlToBr>
                    <a:lnBlToTr>
                      <a:noFill/>
                    </a:lnBlToTr>
                    <a:solidFill>
                      <a:srgbClr val="F2F2F2">
                        <a:alpha val="48000"/>
                      </a:srgbClr>
                    </a:solidFill>
                  </a:tcPr>
                </a:tc>
              </a:tr>
              <a:tr h="1872208">
                <a:tc>
                  <a:txBody>
                    <a:bodyPr/>
                    <a:lstStyle/>
                    <a:p>
                      <a:pPr indent="0" algn="ctr" eaLnBrk="1" fontAlgn="auto" latinLnBrk="0" hangingPunct="1">
                        <a:lnSpc>
                          <a:spcPct val="100000"/>
                        </a:lnSpc>
                        <a:buNone/>
                      </a:pPr>
                      <a:r>
                        <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影响</a:t>
                      </a:r>
                      <a:endPar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a:noFill/>
                    </a:lnL>
                    <a:lnR w="12700">
                      <a:solidFill>
                        <a:srgbClr val="D9D9D9"/>
                      </a:solidFill>
                      <a:prstDash val="solid"/>
                    </a:lnR>
                    <a:lnT>
                      <a:noFill/>
                    </a:lnT>
                    <a:lnB>
                      <a:noFill/>
                    </a:lnB>
                    <a:lnTlToBr>
                      <a:noFill/>
                    </a:lnTlToBr>
                    <a:lnBlToTr>
                      <a:noFill/>
                    </a:lnBlToTr>
                    <a:solidFill>
                      <a:srgbClr val="FFFFFF">
                        <a:alpha val="48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txBody>
                  <a:tcPr marL="51307" marR="51307"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alpha val="48000"/>
                      </a:srgbClr>
                    </a:solidFill>
                  </a:tcPr>
                </a:tc>
                <a:tc>
                  <a:txBody>
                    <a:bodyPr/>
                    <a:lstStyle/>
                    <a:p>
                      <a:pPr indent="0" algn="ctr" eaLnBrk="1" fontAlgn="auto" latinLnBrk="0" hangingPunct="1">
                        <a:lnSpc>
                          <a:spcPct val="100000"/>
                        </a:lnSpc>
                        <a:buNone/>
                      </a:pPr>
                      <a:endParaRPr lang="en-US" altLang="en-US" sz="2100"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alpha val="48000"/>
                      </a:srgbClr>
                    </a:solidFill>
                  </a:tcPr>
                </a:tc>
                <a:tc>
                  <a:txBody>
                    <a:bodyPr/>
                    <a:lstStyle/>
                    <a:p>
                      <a:pPr indent="0" algn="ctr" eaLnBrk="1" fontAlgn="auto" latinLnBrk="0" hangingPunct="1">
                        <a:lnSpc>
                          <a:spcPct val="100000"/>
                        </a:lnSpc>
                        <a:buNone/>
                      </a:pPr>
                      <a:endParaRPr lang="zh-CN" altLang="en-US" sz="21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w="6350">
                      <a:solidFill>
                        <a:srgbClr val="D9D9D9"/>
                      </a:solidFill>
                      <a:prstDash val="solid"/>
                    </a:lnL>
                    <a:lnR>
                      <a:noFill/>
                    </a:lnR>
                    <a:lnT>
                      <a:noFill/>
                    </a:lnT>
                    <a:lnB>
                      <a:noFill/>
                    </a:lnB>
                    <a:lnTlToBr>
                      <a:noFill/>
                    </a:lnTlToBr>
                    <a:lnBlToTr>
                      <a:noFill/>
                    </a:lnBlToTr>
                    <a:solidFill>
                      <a:srgbClr val="FFFFFF">
                        <a:alpha val="48000"/>
                      </a:srgbClr>
                    </a:solidFill>
                  </a:tcPr>
                </a:tc>
              </a:tr>
              <a:tr h="1030398">
                <a:tc>
                  <a:txBody>
                    <a:bodyPr/>
                    <a:lstStyle/>
                    <a:p>
                      <a:pPr indent="0" algn="ctr" eaLnBrk="1" fontAlgn="auto" latinLnBrk="0" hangingPunct="1">
                        <a:lnSpc>
                          <a:spcPct val="100000"/>
                        </a:lnSpc>
                        <a:buNone/>
                      </a:pPr>
                      <a:r>
                        <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启示</a:t>
                      </a:r>
                      <a:endParaRPr lang="zh-CN" altLang="en-US" sz="24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51307" marR="51307" marT="0" marB="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alpha val="48000"/>
                      </a:srgbClr>
                    </a:solidFill>
                  </a:tcPr>
                </a:tc>
                <a:tc gridSpan="3">
                  <a:txBody>
                    <a:bodyPr/>
                    <a:lstStyle/>
                    <a:p>
                      <a:pPr indent="0" algn="ctr" eaLnBrk="1" fontAlgn="auto" latinLnBrk="0" hangingPunct="1">
                        <a:lnSpc>
                          <a:spcPct val="100000"/>
                        </a:lnSpc>
                        <a:buNone/>
                      </a:pPr>
                      <a:endParaRPr lang="en-US" altLang="zh-CN" sz="2100" dirty="0">
                        <a:solidFill>
                          <a:srgbClr val="404040"/>
                        </a:solidFill>
                        <a:latin typeface="楷体" panose="02010609060101010101" pitchFamily="49" charset="-122"/>
                        <a:ea typeface="楷体" panose="02010609060101010101" pitchFamily="49" charset="-122"/>
                        <a:sym typeface="Helvetica" charset="0"/>
                      </a:endParaRPr>
                    </a:p>
                  </a:txBody>
                  <a:tcPr marL="51307" marR="51307" marT="0" marB="0" anchor="ctr">
                    <a:lnL w="12700">
                      <a:solidFill>
                        <a:srgbClr val="D9D9D9"/>
                      </a:solidFill>
                      <a:prstDash val="solid"/>
                    </a:lnL>
                    <a:lnR>
                      <a:noFill/>
                    </a:lnR>
                    <a:lnT>
                      <a:noFill/>
                    </a:lnT>
                    <a:lnB w="19050">
                      <a:solidFill>
                        <a:srgbClr val="595959"/>
                      </a:solidFill>
                      <a:prstDash val="solid"/>
                    </a:lnB>
                    <a:lnTlToBr>
                      <a:noFill/>
                    </a:lnTlToBr>
                    <a:lnBlToTr>
                      <a:noFill/>
                    </a:lnBlToTr>
                    <a:solidFill>
                      <a:srgbClr val="F2F2F2">
                        <a:alpha val="48000"/>
                      </a:srgbClr>
                    </a:solidFill>
                  </a:tcPr>
                </a:tc>
                <a:tc hMerge="1">
                  <a:tcPr marL="51307" marR="51307"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9050">
                      <a:solidFill>
                        <a:srgbClr val="595959"/>
                      </a:solidFill>
                      <a:prstDash val="solid"/>
                    </a:lnB>
                    <a:lnTlToBr>
                      <a:noFill/>
                    </a:lnTlToBr>
                    <a:lnBlToTr>
                      <a:noFill/>
                    </a:lnBlToTr>
                    <a:noFill/>
                  </a:tcPr>
                </a:tc>
                <a:tc hMerge="1">
                  <a:tcPr marL="51307" marR="51307" marT="0" marB="0" anchor="ctr">
                    <a:lnL w="12700" cap="flat" cmpd="sng">
                      <a:solidFill>
                        <a:srgbClr val="080000"/>
                      </a:solidFill>
                      <a:prstDash val="solid"/>
                      <a:headEnd type="none" w="med" len="med"/>
                      <a:tailEnd type="none" w="med" len="med"/>
                    </a:lnL>
                    <a:lnR>
                      <a:noFill/>
                    </a:lnR>
                    <a:lnT>
                      <a:noFill/>
                    </a:lnT>
                    <a:lnB w="19050">
                      <a:solidFill>
                        <a:srgbClr val="595959"/>
                      </a:solidFill>
                      <a:prstDash val="solid"/>
                    </a:lnB>
                    <a:lnTlToBr>
                      <a:noFill/>
                    </a:lnTlToBr>
                    <a:lnBlToTr>
                      <a:noFill/>
                    </a:lnBlToTr>
                    <a:noFill/>
                  </a:tcPr>
                </a:tc>
              </a:tr>
            </a:tbl>
          </a:graphicData>
        </a:graphic>
      </p:graphicFrame>
      <p:sp>
        <p:nvSpPr>
          <p:cNvPr id="5" name="文本框 4"/>
          <p:cNvSpPr txBox="1"/>
          <p:nvPr/>
        </p:nvSpPr>
        <p:spPr>
          <a:xfrm>
            <a:off x="971600" y="1844824"/>
            <a:ext cx="2518639" cy="523220"/>
          </a:xfrm>
          <a:prstGeom prst="rect">
            <a:avLst/>
          </a:prstGeom>
          <a:noFill/>
        </p:spPr>
        <p:txBody>
          <a:bodyPr wrap="none" rtlCol="0">
            <a:spAutoFit/>
          </a:bodyPr>
          <a:lstStyle/>
          <a:p>
            <a:pPr indent="0" algn="ctr" eaLnBrk="1" fontAlgn="auto" latinLnBrk="0" hangingPunct="1">
              <a:lnSpc>
                <a:spcPct val="100000"/>
              </a:lnSpc>
              <a:buNone/>
            </a:pPr>
            <a:r>
              <a:rPr lang="en-US" altLang="zh-CN" sz="28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1927-</a:t>
            </a:r>
            <a:r>
              <a:rPr lang="zh-CN" altLang="en-US" sz="28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八七会议</a:t>
            </a:r>
            <a:endParaRPr lang="zh-CN" altLang="en-US" sz="28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7" name="文本框 6"/>
          <p:cNvSpPr txBox="1"/>
          <p:nvPr/>
        </p:nvSpPr>
        <p:spPr>
          <a:xfrm>
            <a:off x="1331640" y="2636912"/>
            <a:ext cx="1733167" cy="707886"/>
          </a:xfrm>
          <a:prstGeom prst="rect">
            <a:avLst/>
          </a:prstGeom>
          <a:noFill/>
        </p:spPr>
        <p:txBody>
          <a:bodyPr wrap="none" rtlCol="0">
            <a:spAutoFit/>
          </a:bodyPr>
          <a:lstStyle/>
          <a:p>
            <a:pPr indent="0" algn="ctr" eaLnBrk="1" fontAlgn="auto" latinLnBrk="0" hangingPunct="1">
              <a:lnSpc>
                <a:spcPct val="100000"/>
              </a:lnSpc>
              <a:buNone/>
            </a:pPr>
            <a:r>
              <a:rPr lang="en-US" sz="2000" b="1" dirty="0" smtClean="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南昌起义进攻</a:t>
            </a:r>
            <a:endParaRPr lang="en-US" sz="2000" b="1" dirty="0" smtClean="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p>
            <a:pPr indent="0" algn="ctr" eaLnBrk="1" fontAlgn="auto" latinLnBrk="0" hangingPunct="1">
              <a:lnSpc>
                <a:spcPct val="100000"/>
              </a:lnSpc>
              <a:buNone/>
            </a:pPr>
            <a:r>
              <a:rPr lang="en-US" sz="2000" b="1" dirty="0" smtClean="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大城市失败</a:t>
            </a:r>
            <a:endParaRPr lang="en-US" altLang="en-US" sz="20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755576" y="3933056"/>
            <a:ext cx="3312368" cy="1631216"/>
          </a:xfrm>
          <a:prstGeom prst="rect">
            <a:avLst/>
          </a:prstGeom>
          <a:noFill/>
        </p:spPr>
        <p:txBody>
          <a:bodyPr wrap="square" rtlCol="0">
            <a:spAutoFit/>
          </a:bodyPr>
          <a:lstStyle/>
          <a:p>
            <a:pPr algn="l"/>
            <a:r>
              <a:rPr lang="en-US"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确定了土地革命和武装反抗国民党反动派的总方针，</a:t>
            </a:r>
            <a:r>
              <a:rPr lang="zh-CN"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为</a:t>
            </a:r>
            <a:r>
              <a:rPr lang="en-US" altLang="en-US" sz="2000" b="1" dirty="0" err="1">
                <a:solidFill>
                  <a:srgbClr val="404040"/>
                </a:solidFill>
                <a:latin typeface="楷体" panose="02010609060101010101" pitchFamily="49" charset="-122"/>
                <a:ea typeface="楷体" panose="02010609060101010101" pitchFamily="49" charset="-122"/>
                <a:cs typeface="Times New Roman" panose="02020603050405020304" charset="0"/>
                <a:sym typeface="+mn-ea"/>
              </a:rPr>
              <a:t>建立农村革命根据地，开辟农村包围城市</a:t>
            </a:r>
            <a:r>
              <a:rPr lang="zh-CN"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、武装夺取政权</a:t>
            </a:r>
            <a:r>
              <a:rPr lang="en-US"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的道路奠定基础。</a:t>
            </a:r>
            <a:endParaRPr lang="en-US"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10" name="文本框 9"/>
          <p:cNvSpPr txBox="1"/>
          <p:nvPr/>
        </p:nvSpPr>
        <p:spPr>
          <a:xfrm>
            <a:off x="3995936" y="1628800"/>
            <a:ext cx="2503855" cy="1015663"/>
          </a:xfrm>
          <a:prstGeom prst="rect">
            <a:avLst/>
          </a:prstGeom>
          <a:noFill/>
        </p:spPr>
        <p:txBody>
          <a:bodyPr wrap="square" rtlCol="0">
            <a:spAutoFit/>
          </a:bodyPr>
          <a:lstStyle/>
          <a:p>
            <a:pPr indent="0" algn="ctr" eaLnBrk="1" fontAlgn="auto" latinLnBrk="0" hangingPunct="1">
              <a:lnSpc>
                <a:spcPct val="100000"/>
              </a:lnSpc>
              <a:buNone/>
            </a:pPr>
            <a:r>
              <a:rPr 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1949-中共七届二中全会</a:t>
            </a:r>
            <a:endParaRPr 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a:p>
            <a:pPr indent="0" algn="ctr" eaLnBrk="1" fontAlgn="auto" latinLnBrk="0" hangingPunct="1">
              <a:lnSpc>
                <a:spcPct val="100000"/>
              </a:lnSpc>
              <a:buNone/>
            </a:pP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（西柏坡会议）</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11" name="文本框 10"/>
          <p:cNvSpPr txBox="1"/>
          <p:nvPr/>
        </p:nvSpPr>
        <p:spPr>
          <a:xfrm>
            <a:off x="3995936" y="2708920"/>
            <a:ext cx="2475865" cy="1015663"/>
          </a:xfrm>
          <a:prstGeom prst="rect">
            <a:avLst/>
          </a:prstGeom>
          <a:noFill/>
        </p:spPr>
        <p:txBody>
          <a:bodyPr wrap="square" rtlCol="0">
            <a:spAutoFit/>
          </a:bodyPr>
          <a:lstStyle/>
          <a:p>
            <a:pPr algn="l"/>
            <a:r>
              <a:rPr 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解放战争即将取得最终胜利</a:t>
            </a:r>
            <a:r>
              <a:rPr 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准备新中国的建立</a:t>
            </a:r>
            <a:endParaRPr lang="en-US" altLang="en-US" sz="20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12" name="文本框 11"/>
          <p:cNvSpPr txBox="1"/>
          <p:nvPr/>
        </p:nvSpPr>
        <p:spPr>
          <a:xfrm>
            <a:off x="3995936" y="4077072"/>
            <a:ext cx="2298675" cy="1323439"/>
          </a:xfrm>
          <a:prstGeom prst="rect">
            <a:avLst/>
          </a:prstGeom>
          <a:noFill/>
        </p:spPr>
        <p:txBody>
          <a:bodyPr wrap="square" rtlCol="0">
            <a:spAutoFit/>
          </a:bodyPr>
          <a:lstStyle/>
          <a:p>
            <a:pPr indent="0" algn="ctr" eaLnBrk="1" fontAlgn="auto" latinLnBrk="0" hangingPunct="1">
              <a:lnSpc>
                <a:spcPct val="100000"/>
              </a:lnSpc>
              <a:buNone/>
            </a:pP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解决</a:t>
            </a:r>
            <a:r>
              <a:rPr lang="en-US"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中国由新民主主义革命转变为社会主义革命的重大问题</a:t>
            </a:r>
            <a:endParaRPr lang="en-US"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6587545" y="1659331"/>
            <a:ext cx="1991250" cy="707886"/>
          </a:xfrm>
          <a:prstGeom prst="rect">
            <a:avLst/>
          </a:prstGeom>
          <a:noFill/>
        </p:spPr>
        <p:txBody>
          <a:bodyPr wrap="none" rtlCol="0">
            <a:spAutoFit/>
          </a:bodyPr>
          <a:lstStyle/>
          <a:p>
            <a:pPr indent="0" algn="ctr" eaLnBrk="1" fontAlgn="auto" latinLnBrk="0" hangingPunct="1">
              <a:lnSpc>
                <a:spcPct val="100000"/>
              </a:lnSpc>
              <a:buNone/>
            </a:pPr>
            <a:r>
              <a:rPr 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1978-</a:t>
            </a:r>
            <a:r>
              <a:rPr lang="en-US" sz="2000" b="1" dirty="0" smtClean="0">
                <a:solidFill>
                  <a:srgbClr val="404040"/>
                </a:solidFill>
                <a:latin typeface="楷体" panose="02010609060101010101" pitchFamily="49" charset="-122"/>
                <a:ea typeface="楷体" panose="02010609060101010101" pitchFamily="49" charset="-122"/>
                <a:cs typeface="Times New Roman" panose="02020603050405020304" charset="0"/>
                <a:sym typeface="+mn-ea"/>
              </a:rPr>
              <a:t>中共</a:t>
            </a:r>
            <a:endParaRPr lang="en-US" sz="2000" b="1" dirty="0" smtClean="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a:p>
            <a:pPr indent="0" algn="ctr" eaLnBrk="1" fontAlgn="auto" latinLnBrk="0" hangingPunct="1">
              <a:lnSpc>
                <a:spcPct val="100000"/>
              </a:lnSpc>
              <a:buNone/>
            </a:pPr>
            <a:r>
              <a:rPr lang="en-US" sz="2000" b="1" dirty="0" smtClean="0">
                <a:solidFill>
                  <a:srgbClr val="404040"/>
                </a:solidFill>
                <a:latin typeface="楷体" panose="02010609060101010101" pitchFamily="49" charset="-122"/>
                <a:ea typeface="楷体" panose="02010609060101010101" pitchFamily="49" charset="-122"/>
                <a:cs typeface="Times New Roman" panose="02020603050405020304" charset="0"/>
                <a:sym typeface="+mn-ea"/>
              </a:rPr>
              <a:t>十一届三中全会</a:t>
            </a:r>
            <a:endParaRPr lang="en-US" altLang="en-US" sz="20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endParaRPr>
          </a:p>
        </p:txBody>
      </p:sp>
      <p:sp>
        <p:nvSpPr>
          <p:cNvPr id="14" name="文本框 13"/>
          <p:cNvSpPr txBox="1"/>
          <p:nvPr/>
        </p:nvSpPr>
        <p:spPr>
          <a:xfrm>
            <a:off x="6300192" y="2420888"/>
            <a:ext cx="2570986" cy="1631216"/>
          </a:xfrm>
          <a:prstGeom prst="rect">
            <a:avLst/>
          </a:prstGeom>
          <a:noFill/>
        </p:spPr>
        <p:txBody>
          <a:bodyPr wrap="square" rtlCol="0">
            <a:spAutoFit/>
          </a:bodyPr>
          <a:lstStyle/>
          <a:p>
            <a:pPr indent="0" algn="ctr" eaLnBrk="1" fontAlgn="auto" latinLnBrk="0" hangingPunct="1">
              <a:lnSpc>
                <a:spcPct val="100000"/>
              </a:lnSpc>
              <a:buNone/>
            </a:pPr>
            <a:r>
              <a:rPr lang="en-US" sz="20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a:t>
            </a:r>
            <a:r>
              <a:rPr lang="en-US" sz="2000" b="1" dirty="0" err="1">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文化大革命”给我国的国民经济造成巨大损失</a:t>
            </a:r>
            <a:r>
              <a:rPr lang="zh-CN" altLang="en-US" sz="20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a:t>
            </a:r>
            <a:r>
              <a:rPr lang="en-US" sz="20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a:t>
            </a:r>
            <a:r>
              <a:rPr lang="en-US" sz="2000" b="1" dirty="0" err="1">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真理标准问题的大讨论”解放了人们的思想</a:t>
            </a:r>
            <a:endParaRPr lang="en-US" altLang="en-US" sz="2000" b="1"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5" name="文本框 14"/>
          <p:cNvSpPr txBox="1"/>
          <p:nvPr/>
        </p:nvSpPr>
        <p:spPr>
          <a:xfrm>
            <a:off x="6516216" y="4221088"/>
            <a:ext cx="2116455" cy="1015663"/>
          </a:xfrm>
          <a:prstGeom prst="rect">
            <a:avLst/>
          </a:prstGeom>
          <a:noFill/>
        </p:spPr>
        <p:txBody>
          <a:bodyPr wrap="square" rtlCol="0">
            <a:spAutoFit/>
          </a:bodyPr>
          <a:lstStyle/>
          <a:p>
            <a:pPr indent="0" algn="ctr" eaLnBrk="1" fontAlgn="auto" latinLnBrk="0" hangingPunct="1">
              <a:lnSpc>
                <a:spcPct val="100000"/>
              </a:lnSpc>
              <a:buNone/>
            </a:pPr>
            <a:r>
              <a:rPr lang="zh-CN" sz="2000" b="1" dirty="0">
                <a:solidFill>
                  <a:schemeClr val="tx1"/>
                </a:solidFill>
                <a:latin typeface="楷体" panose="02010609060101010101" pitchFamily="49" charset="-122"/>
                <a:ea typeface="楷体" panose="02010609060101010101" pitchFamily="49" charset="-122"/>
                <a:sym typeface="+mn-ea"/>
              </a:rPr>
              <a:t>开启了</a:t>
            </a:r>
            <a:r>
              <a:rPr lang="zh-CN" altLang="en-US" sz="2000" b="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改革开放</a:t>
            </a:r>
            <a:r>
              <a:rPr lang="zh-CN" sz="2000" b="1" dirty="0">
                <a:solidFill>
                  <a:schemeClr val="tx1"/>
                </a:solidFill>
                <a:latin typeface="楷体" panose="02010609060101010101" pitchFamily="49" charset="-122"/>
                <a:ea typeface="楷体" panose="02010609060101010101" pitchFamily="49" charset="-122"/>
                <a:sym typeface="+mn-ea"/>
              </a:rPr>
              <a:t>和</a:t>
            </a:r>
            <a:r>
              <a:rPr lang="zh-CN" altLang="en-US" sz="2000" b="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社会主义现代化</a:t>
            </a:r>
            <a:r>
              <a:rPr lang="zh-CN" sz="2000" b="1" dirty="0">
                <a:solidFill>
                  <a:schemeClr val="tx1"/>
                </a:solidFill>
                <a:latin typeface="楷体" panose="02010609060101010101" pitchFamily="49" charset="-122"/>
                <a:ea typeface="楷体" panose="02010609060101010101" pitchFamily="49" charset="-122"/>
                <a:sym typeface="+mn-ea"/>
              </a:rPr>
              <a:t>的伟大征程</a:t>
            </a:r>
            <a:endParaRPr lang="zh-CN" altLang="en-US" sz="20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827584" y="5733256"/>
            <a:ext cx="7920880" cy="707886"/>
          </a:xfrm>
          <a:prstGeom prst="rect">
            <a:avLst/>
          </a:prstGeom>
          <a:noFill/>
        </p:spPr>
        <p:txBody>
          <a:bodyPr wrap="square" rtlCol="0">
            <a:spAutoFit/>
          </a:bodyPr>
          <a:lstStyle/>
          <a:p>
            <a:pPr indent="0" algn="ctr" eaLnBrk="1" fontAlgn="auto" latinLnBrk="0" hangingPunct="1">
              <a:lnSpc>
                <a:spcPct val="100000"/>
              </a:lnSpc>
              <a:buNone/>
            </a:pPr>
            <a:r>
              <a:rPr lang="en-US" altLang="zh-CN" sz="2000" b="1" dirty="0">
                <a:solidFill>
                  <a:srgbClr val="404040"/>
                </a:solidFill>
                <a:latin typeface="楷体" panose="02010609060101010101" pitchFamily="49" charset="-122"/>
                <a:ea typeface="楷体" panose="02010609060101010101" pitchFamily="49" charset="-122"/>
                <a:sym typeface="Helvetica" charset="0"/>
              </a:rPr>
              <a:t>体现了从实际出发、具体问题具体分析和抓主要矛盾的道理。历史的经验告诉我们：办好中国的事情，必须从中国国情出发，实事求是。</a:t>
            </a:r>
            <a:endParaRPr lang="en-US" altLang="zh-CN" sz="2000" b="1" dirty="0">
              <a:solidFill>
                <a:srgbClr val="404040"/>
              </a:solidFill>
              <a:latin typeface="楷体" panose="02010609060101010101" pitchFamily="49" charset="-122"/>
              <a:ea typeface="楷体" panose="02010609060101010101" pitchFamily="49" charset="-122"/>
              <a:sym typeface="Helvetica"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grpSp>
        <p:nvGrpSpPr>
          <p:cNvPr id="2" name="组合 7"/>
          <p:cNvGrpSpPr/>
          <p:nvPr/>
        </p:nvGrpSpPr>
        <p:grpSpPr>
          <a:xfrm>
            <a:off x="0" y="119668"/>
            <a:ext cx="10116616" cy="491490"/>
            <a:chOff x="-238" y="60"/>
            <a:chExt cx="8381" cy="774"/>
          </a:xfrm>
        </p:grpSpPr>
        <p:grpSp>
          <p:nvGrpSpPr>
            <p:cNvPr id="3" name="组合 9"/>
            <p:cNvGrpSpPr/>
            <p:nvPr/>
          </p:nvGrpSpPr>
          <p:grpSpPr>
            <a:xfrm>
              <a:off x="-238" y="60"/>
              <a:ext cx="3967" cy="772"/>
              <a:chOff x="-238" y="60"/>
              <a:chExt cx="3967" cy="772"/>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平行四边形 11"/>
              <p:cNvSpPr/>
              <p:nvPr/>
            </p:nvSpPr>
            <p:spPr>
              <a:xfrm flipH="1">
                <a:off x="717" y="131"/>
                <a:ext cx="3012"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中国特色社会主义</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sp>
        <p:nvSpPr>
          <p:cNvPr id="13" name="矩形 12"/>
          <p:cNvSpPr/>
          <p:nvPr/>
        </p:nvSpPr>
        <p:spPr>
          <a:xfrm>
            <a:off x="323528" y="1484784"/>
            <a:ext cx="8820472" cy="3416320"/>
          </a:xfrm>
          <a:prstGeom prst="rect">
            <a:avLst/>
          </a:prstGeom>
        </p:spPr>
        <p:txBody>
          <a:bodyPr wrap="square">
            <a:spAutoFit/>
          </a:bodyPr>
          <a:lstStyle/>
          <a:p>
            <a:r>
              <a:rPr lang="zh-CN" altLang="en-US" sz="3600" b="1" dirty="0" smtClean="0">
                <a:latin typeface="+mn-ea"/>
              </a:rPr>
              <a:t>核心问题</a:t>
            </a:r>
            <a:endParaRPr lang="en-US" altLang="zh-CN" sz="3600" b="1" dirty="0" smtClean="0">
              <a:latin typeface="+mn-ea"/>
            </a:endParaRPr>
          </a:p>
          <a:p>
            <a:r>
              <a:rPr lang="en-US" altLang="zh-CN" sz="3600" b="1" dirty="0" smtClean="0">
                <a:latin typeface="+mn-ea"/>
              </a:rPr>
              <a:t>1</a:t>
            </a:r>
            <a:r>
              <a:rPr lang="zh-CN" altLang="en-US" sz="3600" b="1" dirty="0" smtClean="0">
                <a:latin typeface="+mn-ea"/>
              </a:rPr>
              <a:t>、为什么会开创中国特色社会主义道路</a:t>
            </a:r>
            <a:r>
              <a:rPr lang="en-US" altLang="zh-CN" sz="3600" b="1" dirty="0" smtClean="0">
                <a:latin typeface="+mn-ea"/>
              </a:rPr>
              <a:t>?</a:t>
            </a:r>
            <a:endParaRPr lang="en-US" altLang="zh-CN" sz="3600" b="1" dirty="0" smtClean="0">
              <a:latin typeface="+mn-ea"/>
            </a:endParaRPr>
          </a:p>
          <a:p>
            <a:r>
              <a:rPr lang="en-US" altLang="zh-CN" sz="3600" b="1" dirty="0" smtClean="0">
                <a:latin typeface="+mn-ea"/>
              </a:rPr>
              <a:t>2</a:t>
            </a:r>
            <a:r>
              <a:rPr lang="zh-CN" altLang="en-US" sz="3600" b="1" dirty="0" smtClean="0">
                <a:latin typeface="+mn-ea"/>
              </a:rPr>
              <a:t>、何时开创了中国特色社会主义道路？</a:t>
            </a:r>
            <a:endParaRPr lang="en-US" altLang="zh-CN" sz="3600" b="1" dirty="0" smtClean="0">
              <a:latin typeface="+mn-ea"/>
            </a:endParaRPr>
          </a:p>
          <a:p>
            <a:r>
              <a:rPr lang="en-US" altLang="zh-CN" sz="3600" b="1" dirty="0" smtClean="0">
                <a:latin typeface="+mn-ea"/>
              </a:rPr>
              <a:t>3</a:t>
            </a:r>
            <a:r>
              <a:rPr lang="zh-CN" altLang="en-US" sz="3600" b="1" dirty="0" smtClean="0">
                <a:latin typeface="+mn-ea"/>
              </a:rPr>
              <a:t>、中国特色社会主义道路是如何开拓的</a:t>
            </a:r>
            <a:r>
              <a:rPr lang="en-US" altLang="zh-CN" sz="3600" b="1" dirty="0" smtClean="0">
                <a:latin typeface="+mn-ea"/>
              </a:rPr>
              <a:t>?</a:t>
            </a:r>
            <a:endParaRPr lang="en-US" altLang="zh-CN" sz="3600" b="1" dirty="0" smtClean="0">
              <a:latin typeface="+mn-ea"/>
            </a:endParaRPr>
          </a:p>
          <a:p>
            <a:r>
              <a:rPr lang="en-US" altLang="zh-CN" sz="3600" b="1" dirty="0" smtClean="0">
                <a:latin typeface="+mn-ea"/>
              </a:rPr>
              <a:t>4</a:t>
            </a:r>
            <a:r>
              <a:rPr lang="zh-CN" altLang="en-US" sz="3600" b="1" dirty="0" smtClean="0">
                <a:latin typeface="+mn-ea"/>
              </a:rPr>
              <a:t>、建设中国特色社会主义过程中形成了哪些理论成果</a:t>
            </a:r>
            <a:r>
              <a:rPr lang="zh-CN" altLang="en-US" sz="3600" b="1" dirty="0" smtClean="0">
                <a:latin typeface="+mn-ea"/>
              </a:rPr>
              <a:t>？</a:t>
            </a:r>
            <a:endParaRPr lang="en-US" altLang="zh-CN" sz="3600" b="1" dirty="0" smtClean="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130" y="50926"/>
            <a:ext cx="8611562" cy="655245"/>
            <a:chOff x="-238" y="60"/>
            <a:chExt cx="9841" cy="772"/>
          </a:xfrm>
        </p:grpSpPr>
        <p:grpSp>
          <p:nvGrpSpPr>
            <p:cNvPr id="3" name="组合 2"/>
            <p:cNvGrpSpPr/>
            <p:nvPr/>
          </p:nvGrpSpPr>
          <p:grpSpPr>
            <a:xfrm>
              <a:off x="-238" y="60"/>
              <a:ext cx="9841" cy="772"/>
              <a:chOff x="-238" y="60"/>
              <a:chExt cx="9841" cy="772"/>
            </a:xfrm>
          </p:grpSpPr>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平行四边形 5"/>
              <p:cNvSpPr/>
              <p:nvPr/>
            </p:nvSpPr>
            <p:spPr>
              <a:xfrm flipH="1">
                <a:off x="717" y="131"/>
                <a:ext cx="8886"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 name="文本框 18"/>
            <p:cNvSpPr txBox="1"/>
            <p:nvPr/>
          </p:nvSpPr>
          <p:spPr>
            <a:xfrm>
              <a:off x="922" y="131"/>
              <a:ext cx="8429"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伸</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苏联革命和建设模式对中国产生的影响</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grpSp>
      <p:sp>
        <p:nvSpPr>
          <p:cNvPr id="7" name="TextBox 6"/>
          <p:cNvSpPr txBox="1"/>
          <p:nvPr/>
        </p:nvSpPr>
        <p:spPr>
          <a:xfrm>
            <a:off x="467544" y="1052736"/>
            <a:ext cx="576064" cy="1815882"/>
          </a:xfrm>
          <a:prstGeom prst="rect">
            <a:avLst/>
          </a:prstGeom>
          <a:noFill/>
          <a:ln>
            <a:solidFill>
              <a:schemeClr val="tx1"/>
            </a:solidFill>
          </a:ln>
        </p:spPr>
        <p:txBody>
          <a:bodyPr wrap="square" rtlCol="0">
            <a:spAutoFit/>
          </a:bodyPr>
          <a:lstStyle/>
          <a:p>
            <a:r>
              <a:rPr lang="zh-CN" altLang="en-US" sz="2800" b="1" dirty="0" smtClean="0"/>
              <a:t>革命道路</a:t>
            </a:r>
            <a:endParaRPr lang="zh-CN" altLang="en-US" sz="2800" b="1" dirty="0"/>
          </a:p>
        </p:txBody>
      </p:sp>
      <p:sp>
        <p:nvSpPr>
          <p:cNvPr id="8" name="TextBox 7"/>
          <p:cNvSpPr txBox="1"/>
          <p:nvPr/>
        </p:nvSpPr>
        <p:spPr>
          <a:xfrm>
            <a:off x="467544" y="3717032"/>
            <a:ext cx="576064" cy="1815882"/>
          </a:xfrm>
          <a:prstGeom prst="rect">
            <a:avLst/>
          </a:prstGeom>
          <a:noFill/>
          <a:ln>
            <a:solidFill>
              <a:schemeClr val="tx1"/>
            </a:solidFill>
          </a:ln>
        </p:spPr>
        <p:txBody>
          <a:bodyPr wrap="square" rtlCol="0">
            <a:spAutoFit/>
          </a:bodyPr>
          <a:lstStyle/>
          <a:p>
            <a:r>
              <a:rPr lang="zh-CN" altLang="en-US" sz="2800" b="1" dirty="0" smtClean="0"/>
              <a:t>建设道路</a:t>
            </a:r>
            <a:endParaRPr lang="zh-CN" altLang="en-US" sz="2800" b="1" dirty="0"/>
          </a:p>
        </p:txBody>
      </p:sp>
      <p:sp>
        <p:nvSpPr>
          <p:cNvPr id="9" name="TextBox 8"/>
          <p:cNvSpPr txBox="1"/>
          <p:nvPr/>
        </p:nvSpPr>
        <p:spPr>
          <a:xfrm>
            <a:off x="1403648" y="1052736"/>
            <a:ext cx="936104" cy="523220"/>
          </a:xfrm>
          <a:prstGeom prst="rect">
            <a:avLst/>
          </a:prstGeom>
          <a:noFill/>
          <a:ln>
            <a:solidFill>
              <a:schemeClr val="tx1"/>
            </a:solidFill>
          </a:ln>
        </p:spPr>
        <p:txBody>
          <a:bodyPr wrap="square" rtlCol="0">
            <a:spAutoFit/>
          </a:bodyPr>
          <a:lstStyle/>
          <a:p>
            <a:r>
              <a:rPr lang="zh-CN" altLang="en-US" sz="2800" b="1" dirty="0" smtClean="0"/>
              <a:t>苏联</a:t>
            </a:r>
            <a:endParaRPr lang="zh-CN" altLang="en-US" sz="2800" b="1" dirty="0"/>
          </a:p>
        </p:txBody>
      </p:sp>
      <p:sp>
        <p:nvSpPr>
          <p:cNvPr id="10" name="TextBox 9"/>
          <p:cNvSpPr txBox="1"/>
          <p:nvPr/>
        </p:nvSpPr>
        <p:spPr>
          <a:xfrm>
            <a:off x="1403648" y="2276872"/>
            <a:ext cx="936104" cy="523220"/>
          </a:xfrm>
          <a:prstGeom prst="rect">
            <a:avLst/>
          </a:prstGeom>
          <a:noFill/>
          <a:ln>
            <a:solidFill>
              <a:schemeClr val="tx1"/>
            </a:solidFill>
          </a:ln>
        </p:spPr>
        <p:txBody>
          <a:bodyPr wrap="square" rtlCol="0">
            <a:spAutoFit/>
          </a:bodyPr>
          <a:lstStyle/>
          <a:p>
            <a:r>
              <a:rPr lang="zh-CN" altLang="en-US" sz="2800" b="1" dirty="0" smtClean="0"/>
              <a:t>中国</a:t>
            </a:r>
            <a:endParaRPr lang="zh-CN" altLang="en-US" sz="2800" b="1" dirty="0"/>
          </a:p>
        </p:txBody>
      </p:sp>
      <p:sp>
        <p:nvSpPr>
          <p:cNvPr id="11" name="TextBox 10"/>
          <p:cNvSpPr txBox="1"/>
          <p:nvPr/>
        </p:nvSpPr>
        <p:spPr>
          <a:xfrm>
            <a:off x="1403648" y="3645024"/>
            <a:ext cx="936104" cy="523220"/>
          </a:xfrm>
          <a:prstGeom prst="rect">
            <a:avLst/>
          </a:prstGeom>
          <a:noFill/>
          <a:ln>
            <a:solidFill>
              <a:schemeClr val="tx1"/>
            </a:solidFill>
          </a:ln>
        </p:spPr>
        <p:txBody>
          <a:bodyPr wrap="square" rtlCol="0">
            <a:spAutoFit/>
          </a:bodyPr>
          <a:lstStyle/>
          <a:p>
            <a:r>
              <a:rPr lang="zh-CN" altLang="en-US" sz="2800" b="1" dirty="0" smtClean="0"/>
              <a:t>苏联</a:t>
            </a:r>
            <a:endParaRPr lang="zh-CN" altLang="en-US" sz="2800" b="1" dirty="0"/>
          </a:p>
        </p:txBody>
      </p:sp>
      <p:sp>
        <p:nvSpPr>
          <p:cNvPr id="12" name="TextBox 11"/>
          <p:cNvSpPr txBox="1"/>
          <p:nvPr/>
        </p:nvSpPr>
        <p:spPr>
          <a:xfrm>
            <a:off x="1403648" y="5085184"/>
            <a:ext cx="936104" cy="523220"/>
          </a:xfrm>
          <a:prstGeom prst="rect">
            <a:avLst/>
          </a:prstGeom>
          <a:noFill/>
          <a:ln>
            <a:solidFill>
              <a:schemeClr val="tx1"/>
            </a:solidFill>
          </a:ln>
        </p:spPr>
        <p:txBody>
          <a:bodyPr wrap="square" rtlCol="0">
            <a:spAutoFit/>
          </a:bodyPr>
          <a:lstStyle/>
          <a:p>
            <a:r>
              <a:rPr lang="zh-CN" altLang="en-US" sz="2800" b="1" dirty="0" smtClean="0"/>
              <a:t>中国</a:t>
            </a:r>
            <a:endParaRPr lang="zh-CN" altLang="en-US" sz="2800" b="1" dirty="0"/>
          </a:p>
        </p:txBody>
      </p:sp>
      <p:sp>
        <p:nvSpPr>
          <p:cNvPr id="13" name="左大括号 12"/>
          <p:cNvSpPr/>
          <p:nvPr/>
        </p:nvSpPr>
        <p:spPr>
          <a:xfrm>
            <a:off x="1043608" y="1124744"/>
            <a:ext cx="288032" cy="1584176"/>
          </a:xfrm>
          <a:prstGeom prst="leftBrace">
            <a:avLst>
              <a:gd name="adj1" fmla="val 8333"/>
              <a:gd name="adj2" fmla="val 506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14" name="左大括号 13"/>
          <p:cNvSpPr/>
          <p:nvPr/>
        </p:nvSpPr>
        <p:spPr>
          <a:xfrm>
            <a:off x="1043608" y="3861048"/>
            <a:ext cx="360040" cy="1584176"/>
          </a:xfrm>
          <a:prstGeom prst="leftBrace">
            <a:avLst>
              <a:gd name="adj1" fmla="val 8333"/>
              <a:gd name="adj2" fmla="val 506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15" name="TextBox 14"/>
          <p:cNvSpPr txBox="1"/>
          <p:nvPr/>
        </p:nvSpPr>
        <p:spPr>
          <a:xfrm>
            <a:off x="2843808" y="908720"/>
            <a:ext cx="2088232" cy="646331"/>
          </a:xfrm>
          <a:prstGeom prst="rect">
            <a:avLst/>
          </a:prstGeom>
          <a:noFill/>
          <a:ln>
            <a:solidFill>
              <a:schemeClr val="tx1"/>
            </a:solidFill>
          </a:ln>
        </p:spPr>
        <p:txBody>
          <a:bodyPr wrap="square" rtlCol="0">
            <a:spAutoFit/>
          </a:bodyPr>
          <a:lstStyle/>
          <a:p>
            <a:r>
              <a:rPr lang="zh-CN" altLang="en-US" b="1" dirty="0" smtClean="0"/>
              <a:t>中心城市武装暴动</a:t>
            </a:r>
            <a:endParaRPr lang="en-US" altLang="zh-CN" b="1" dirty="0" smtClean="0"/>
          </a:p>
          <a:p>
            <a:r>
              <a:rPr lang="zh-CN" altLang="en-US" b="1" dirty="0" smtClean="0"/>
              <a:t>十月革命</a:t>
            </a:r>
            <a:endParaRPr lang="zh-CN" altLang="en-US" b="1" dirty="0"/>
          </a:p>
        </p:txBody>
      </p:sp>
      <p:sp>
        <p:nvSpPr>
          <p:cNvPr id="16" name="TextBox 15"/>
          <p:cNvSpPr txBox="1"/>
          <p:nvPr/>
        </p:nvSpPr>
        <p:spPr>
          <a:xfrm>
            <a:off x="2627784" y="2276872"/>
            <a:ext cx="2376264" cy="646331"/>
          </a:xfrm>
          <a:prstGeom prst="rect">
            <a:avLst/>
          </a:prstGeom>
          <a:noFill/>
          <a:ln>
            <a:solidFill>
              <a:schemeClr val="tx1"/>
            </a:solidFill>
          </a:ln>
        </p:spPr>
        <p:txBody>
          <a:bodyPr wrap="square" rtlCol="0">
            <a:spAutoFit/>
          </a:bodyPr>
          <a:lstStyle/>
          <a:p>
            <a:r>
              <a:rPr lang="zh-CN" altLang="en-US" b="1" dirty="0" smtClean="0"/>
              <a:t>中心城市武装暴动</a:t>
            </a:r>
            <a:endParaRPr lang="en-US" altLang="zh-CN" b="1" dirty="0" smtClean="0"/>
          </a:p>
          <a:p>
            <a:r>
              <a:rPr lang="zh-CN" altLang="en-US" b="1" dirty="0" smtClean="0"/>
              <a:t>南昌起义、秋收起义</a:t>
            </a:r>
            <a:endParaRPr lang="zh-CN" altLang="en-US" b="1" dirty="0"/>
          </a:p>
        </p:txBody>
      </p:sp>
      <p:sp>
        <p:nvSpPr>
          <p:cNvPr id="17" name="TextBox 16"/>
          <p:cNvSpPr txBox="1"/>
          <p:nvPr/>
        </p:nvSpPr>
        <p:spPr>
          <a:xfrm>
            <a:off x="2627784" y="3573016"/>
            <a:ext cx="2736304" cy="646331"/>
          </a:xfrm>
          <a:prstGeom prst="rect">
            <a:avLst/>
          </a:prstGeom>
          <a:noFill/>
          <a:ln>
            <a:solidFill>
              <a:schemeClr val="tx1"/>
            </a:solidFill>
          </a:ln>
        </p:spPr>
        <p:txBody>
          <a:bodyPr wrap="square" rtlCol="0">
            <a:spAutoFit/>
          </a:bodyPr>
          <a:lstStyle/>
          <a:p>
            <a:r>
              <a:rPr lang="zh-CN" altLang="en-US" b="1" dirty="0" smtClean="0"/>
              <a:t>高度集中的政治经济体制两个五年计划，集体农庄</a:t>
            </a:r>
            <a:endParaRPr lang="zh-CN" altLang="en-US" b="1" dirty="0"/>
          </a:p>
        </p:txBody>
      </p:sp>
      <p:sp>
        <p:nvSpPr>
          <p:cNvPr id="18" name="TextBox 17"/>
          <p:cNvSpPr txBox="1"/>
          <p:nvPr/>
        </p:nvSpPr>
        <p:spPr>
          <a:xfrm>
            <a:off x="2555776" y="4941168"/>
            <a:ext cx="2736304" cy="923330"/>
          </a:xfrm>
          <a:prstGeom prst="rect">
            <a:avLst/>
          </a:prstGeom>
          <a:noFill/>
          <a:ln>
            <a:solidFill>
              <a:schemeClr val="tx1"/>
            </a:solidFill>
          </a:ln>
        </p:spPr>
        <p:txBody>
          <a:bodyPr wrap="square" rtlCol="0">
            <a:spAutoFit/>
          </a:bodyPr>
          <a:lstStyle/>
          <a:p>
            <a:r>
              <a:rPr lang="zh-CN" altLang="en-US" b="1" dirty="0" smtClean="0"/>
              <a:t>高度集中的政治经济体制 “一五”计划、</a:t>
            </a:r>
            <a:endParaRPr lang="en-US" altLang="zh-CN" b="1" dirty="0" smtClean="0"/>
          </a:p>
          <a:p>
            <a:r>
              <a:rPr lang="zh-CN" altLang="en-US" b="1" dirty="0" smtClean="0"/>
              <a:t>人民公社化运动</a:t>
            </a:r>
            <a:endParaRPr lang="zh-CN" altLang="en-US" b="1" dirty="0"/>
          </a:p>
        </p:txBody>
      </p:sp>
      <p:sp>
        <p:nvSpPr>
          <p:cNvPr id="19" name="TextBox 18"/>
          <p:cNvSpPr txBox="1"/>
          <p:nvPr/>
        </p:nvSpPr>
        <p:spPr>
          <a:xfrm>
            <a:off x="5724128" y="2060848"/>
            <a:ext cx="3168352" cy="923330"/>
          </a:xfrm>
          <a:prstGeom prst="rect">
            <a:avLst/>
          </a:prstGeom>
          <a:noFill/>
          <a:ln>
            <a:solidFill>
              <a:schemeClr val="tx1"/>
            </a:solidFill>
          </a:ln>
        </p:spPr>
        <p:txBody>
          <a:bodyPr wrap="square" rtlCol="0">
            <a:spAutoFit/>
          </a:bodyPr>
          <a:lstStyle/>
          <a:p>
            <a:r>
              <a:rPr lang="zh-CN" altLang="en-US" b="1" dirty="0" smtClean="0"/>
              <a:t> 农村包围城市</a:t>
            </a:r>
            <a:r>
              <a:rPr lang="en-US" altLang="zh-CN" b="1" dirty="0" smtClean="0"/>
              <a:t>,</a:t>
            </a:r>
            <a:r>
              <a:rPr lang="zh-CN" altLang="en-US" b="1" dirty="0" smtClean="0"/>
              <a:t>武装夺取政权南昌起义、秋收起义 </a:t>
            </a:r>
            <a:endParaRPr lang="en-US" altLang="zh-CN" b="1" dirty="0" smtClean="0"/>
          </a:p>
          <a:p>
            <a:r>
              <a:rPr lang="zh-CN" altLang="en-US" b="1" dirty="0" smtClean="0"/>
              <a:t>井冈山革命根据地的创建</a:t>
            </a:r>
            <a:endParaRPr lang="zh-CN" altLang="en-US" b="1" dirty="0"/>
          </a:p>
        </p:txBody>
      </p:sp>
      <p:sp>
        <p:nvSpPr>
          <p:cNvPr id="20" name="TextBox 19"/>
          <p:cNvSpPr txBox="1"/>
          <p:nvPr/>
        </p:nvSpPr>
        <p:spPr>
          <a:xfrm>
            <a:off x="5868144" y="3429000"/>
            <a:ext cx="2880320" cy="923330"/>
          </a:xfrm>
          <a:prstGeom prst="rect">
            <a:avLst/>
          </a:prstGeom>
          <a:noFill/>
          <a:ln>
            <a:solidFill>
              <a:schemeClr val="tx1"/>
            </a:solidFill>
          </a:ln>
        </p:spPr>
        <p:txBody>
          <a:bodyPr wrap="square" rtlCol="0">
            <a:spAutoFit/>
          </a:bodyPr>
          <a:lstStyle/>
          <a:p>
            <a:r>
              <a:rPr lang="zh-CN" altLang="en-US" b="1" dirty="0" smtClean="0"/>
              <a:t>高度集中的政治经济体制赫鲁晓夫、</a:t>
            </a:r>
            <a:endParaRPr lang="en-US" altLang="zh-CN" b="1" dirty="0" smtClean="0"/>
          </a:p>
          <a:p>
            <a:r>
              <a:rPr lang="zh-CN" altLang="en-US" b="1" dirty="0" smtClean="0"/>
              <a:t>戈尔巴乔夫改革 </a:t>
            </a:r>
            <a:endParaRPr lang="zh-CN" altLang="en-US" b="1" dirty="0"/>
          </a:p>
        </p:txBody>
      </p:sp>
      <p:sp>
        <p:nvSpPr>
          <p:cNvPr id="21" name="TextBox 20"/>
          <p:cNvSpPr txBox="1"/>
          <p:nvPr/>
        </p:nvSpPr>
        <p:spPr>
          <a:xfrm>
            <a:off x="6263680" y="5013176"/>
            <a:ext cx="2556792" cy="646331"/>
          </a:xfrm>
          <a:prstGeom prst="rect">
            <a:avLst/>
          </a:prstGeom>
          <a:noFill/>
          <a:ln>
            <a:solidFill>
              <a:schemeClr val="tx1"/>
            </a:solidFill>
          </a:ln>
        </p:spPr>
        <p:txBody>
          <a:bodyPr wrap="square" rtlCol="0">
            <a:spAutoFit/>
          </a:bodyPr>
          <a:lstStyle/>
          <a:p>
            <a:r>
              <a:rPr lang="zh-CN" altLang="en-US" b="1" dirty="0" smtClean="0"/>
              <a:t>中国特色社会主义道路</a:t>
            </a:r>
            <a:endParaRPr lang="en-US" altLang="zh-CN" b="1" dirty="0" smtClean="0"/>
          </a:p>
          <a:p>
            <a:r>
              <a:rPr lang="zh-CN" altLang="en-US" b="1" dirty="0" smtClean="0"/>
              <a:t>社会主义市场经济</a:t>
            </a:r>
            <a:endParaRPr lang="zh-CN" altLang="en-US" b="1" dirty="0"/>
          </a:p>
        </p:txBody>
      </p:sp>
      <p:cxnSp>
        <p:nvCxnSpPr>
          <p:cNvPr id="23" name="直接连接符 22"/>
          <p:cNvCxnSpPr/>
          <p:nvPr/>
        </p:nvCxnSpPr>
        <p:spPr>
          <a:xfrm>
            <a:off x="2411760" y="1268760"/>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92080" y="551723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339752" y="256490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004048" y="27809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64088" y="393305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3995936" y="4293096"/>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75856" y="1628800"/>
            <a:ext cx="1368152" cy="369332"/>
          </a:xfrm>
          <a:prstGeom prst="rect">
            <a:avLst/>
          </a:prstGeom>
          <a:noFill/>
          <a:ln>
            <a:noFill/>
          </a:ln>
        </p:spPr>
        <p:txBody>
          <a:bodyPr wrap="square" rtlCol="0">
            <a:spAutoFit/>
          </a:bodyPr>
          <a:lstStyle/>
          <a:p>
            <a:r>
              <a:rPr lang="zh-CN" altLang="en-US" b="1" dirty="0" smtClean="0">
                <a:solidFill>
                  <a:srgbClr val="FF0000"/>
                </a:solidFill>
              </a:rPr>
              <a:t>模     仿</a:t>
            </a:r>
            <a:endParaRPr lang="zh-CN" altLang="en-US" b="1" dirty="0">
              <a:solidFill>
                <a:srgbClr val="FF0000"/>
              </a:solidFill>
            </a:endParaRPr>
          </a:p>
        </p:txBody>
      </p:sp>
      <p:sp>
        <p:nvSpPr>
          <p:cNvPr id="45" name="TextBox 44"/>
          <p:cNvSpPr txBox="1"/>
          <p:nvPr/>
        </p:nvSpPr>
        <p:spPr>
          <a:xfrm>
            <a:off x="3491880" y="4293096"/>
            <a:ext cx="1368152" cy="369332"/>
          </a:xfrm>
          <a:prstGeom prst="rect">
            <a:avLst/>
          </a:prstGeom>
          <a:noFill/>
          <a:ln>
            <a:noFill/>
          </a:ln>
        </p:spPr>
        <p:txBody>
          <a:bodyPr wrap="square" rtlCol="0">
            <a:spAutoFit/>
          </a:bodyPr>
          <a:lstStyle/>
          <a:p>
            <a:r>
              <a:rPr lang="zh-CN" altLang="en-US" b="1" dirty="0" smtClean="0">
                <a:solidFill>
                  <a:srgbClr val="FF0000"/>
                </a:solidFill>
              </a:rPr>
              <a:t>模     仿</a:t>
            </a:r>
            <a:endParaRPr lang="zh-CN" altLang="en-US" b="1" dirty="0">
              <a:solidFill>
                <a:srgbClr val="FF0000"/>
              </a:solidFill>
            </a:endParaRPr>
          </a:p>
        </p:txBody>
      </p:sp>
      <p:sp>
        <p:nvSpPr>
          <p:cNvPr id="46" name="TextBox 45"/>
          <p:cNvSpPr txBox="1"/>
          <p:nvPr/>
        </p:nvSpPr>
        <p:spPr>
          <a:xfrm>
            <a:off x="7956376" y="1700808"/>
            <a:ext cx="792088" cy="400110"/>
          </a:xfrm>
          <a:prstGeom prst="rect">
            <a:avLst/>
          </a:prstGeom>
          <a:noFill/>
          <a:ln>
            <a:solidFill>
              <a:schemeClr val="tx1"/>
            </a:solidFill>
          </a:ln>
        </p:spPr>
        <p:txBody>
          <a:bodyPr wrap="square" rtlCol="0">
            <a:spAutoFit/>
          </a:bodyPr>
          <a:lstStyle/>
          <a:p>
            <a:r>
              <a:rPr lang="zh-CN" altLang="en-US" sz="2000" b="1" dirty="0" smtClean="0">
                <a:solidFill>
                  <a:srgbClr val="FF0000"/>
                </a:solidFill>
              </a:rPr>
              <a:t>成功</a:t>
            </a:r>
            <a:endParaRPr lang="zh-CN" altLang="en-US" sz="2000" b="1" dirty="0">
              <a:solidFill>
                <a:srgbClr val="FF0000"/>
              </a:solidFill>
            </a:endParaRPr>
          </a:p>
        </p:txBody>
      </p:sp>
      <p:sp>
        <p:nvSpPr>
          <p:cNvPr id="47" name="TextBox 46"/>
          <p:cNvSpPr txBox="1"/>
          <p:nvPr/>
        </p:nvSpPr>
        <p:spPr>
          <a:xfrm>
            <a:off x="3419872" y="2924944"/>
            <a:ext cx="792088" cy="400110"/>
          </a:xfrm>
          <a:prstGeom prst="rect">
            <a:avLst/>
          </a:prstGeom>
          <a:noFill/>
          <a:ln>
            <a:solidFill>
              <a:schemeClr val="tx1"/>
            </a:solidFill>
          </a:ln>
        </p:spPr>
        <p:txBody>
          <a:bodyPr wrap="square" rtlCol="0">
            <a:spAutoFit/>
          </a:bodyPr>
          <a:lstStyle/>
          <a:p>
            <a:r>
              <a:rPr lang="zh-CN" altLang="en-US" sz="2000" b="1" dirty="0" smtClean="0">
                <a:solidFill>
                  <a:schemeClr val="tx2"/>
                </a:solidFill>
              </a:rPr>
              <a:t>失败</a:t>
            </a:r>
            <a:endParaRPr lang="zh-CN" altLang="en-US" sz="2000" b="1" dirty="0">
              <a:solidFill>
                <a:schemeClr val="tx2"/>
              </a:solidFill>
            </a:endParaRPr>
          </a:p>
        </p:txBody>
      </p:sp>
      <p:sp>
        <p:nvSpPr>
          <p:cNvPr id="48" name="TextBox 47"/>
          <p:cNvSpPr txBox="1"/>
          <p:nvPr/>
        </p:nvSpPr>
        <p:spPr>
          <a:xfrm>
            <a:off x="8172400" y="4365104"/>
            <a:ext cx="792088" cy="400110"/>
          </a:xfrm>
          <a:prstGeom prst="rect">
            <a:avLst/>
          </a:prstGeom>
          <a:noFill/>
          <a:ln>
            <a:solidFill>
              <a:schemeClr val="tx1"/>
            </a:solidFill>
          </a:ln>
        </p:spPr>
        <p:txBody>
          <a:bodyPr wrap="square" rtlCol="0">
            <a:spAutoFit/>
          </a:bodyPr>
          <a:lstStyle/>
          <a:p>
            <a:r>
              <a:rPr lang="zh-CN" altLang="en-US" sz="2000" b="1" dirty="0" smtClean="0">
                <a:solidFill>
                  <a:schemeClr val="tx2"/>
                </a:solidFill>
              </a:rPr>
              <a:t>失败</a:t>
            </a:r>
            <a:endParaRPr lang="zh-CN" altLang="en-US" sz="2000" b="1" dirty="0">
              <a:solidFill>
                <a:schemeClr val="tx2"/>
              </a:solidFill>
            </a:endParaRPr>
          </a:p>
        </p:txBody>
      </p:sp>
      <p:sp>
        <p:nvSpPr>
          <p:cNvPr id="49" name="TextBox 48"/>
          <p:cNvSpPr txBox="1"/>
          <p:nvPr/>
        </p:nvSpPr>
        <p:spPr>
          <a:xfrm>
            <a:off x="8100392" y="5661248"/>
            <a:ext cx="792088" cy="400110"/>
          </a:xfrm>
          <a:prstGeom prst="rect">
            <a:avLst/>
          </a:prstGeom>
          <a:noFill/>
          <a:ln>
            <a:solidFill>
              <a:schemeClr val="tx1"/>
            </a:solidFill>
          </a:ln>
        </p:spPr>
        <p:txBody>
          <a:bodyPr wrap="square" rtlCol="0">
            <a:spAutoFit/>
          </a:bodyPr>
          <a:lstStyle/>
          <a:p>
            <a:r>
              <a:rPr lang="zh-CN" altLang="en-US" sz="2000" b="1" dirty="0" smtClean="0">
                <a:solidFill>
                  <a:srgbClr val="FF0000"/>
                </a:solidFill>
              </a:rPr>
              <a:t>成功</a:t>
            </a:r>
            <a:endParaRPr lang="zh-CN" altLang="en-US" sz="2000" b="1" dirty="0">
              <a:solidFill>
                <a:srgbClr val="FF0000"/>
              </a:solidFill>
            </a:endParaRPr>
          </a:p>
        </p:txBody>
      </p:sp>
      <p:sp>
        <p:nvSpPr>
          <p:cNvPr id="50" name="TextBox 49"/>
          <p:cNvSpPr txBox="1"/>
          <p:nvPr/>
        </p:nvSpPr>
        <p:spPr>
          <a:xfrm>
            <a:off x="5364088" y="4941168"/>
            <a:ext cx="720080" cy="400110"/>
          </a:xfrm>
          <a:prstGeom prst="rect">
            <a:avLst/>
          </a:prstGeom>
          <a:noFill/>
          <a:ln>
            <a:solidFill>
              <a:schemeClr val="tx1"/>
            </a:solidFill>
          </a:ln>
        </p:spPr>
        <p:txBody>
          <a:bodyPr wrap="square" rtlCol="0">
            <a:spAutoFit/>
          </a:bodyPr>
          <a:lstStyle/>
          <a:p>
            <a:r>
              <a:rPr lang="zh-CN" altLang="en-US" sz="2000" b="1" dirty="0" smtClean="0">
                <a:solidFill>
                  <a:srgbClr val="FF0000"/>
                </a:solidFill>
              </a:rPr>
              <a:t>创新</a:t>
            </a:r>
            <a:endParaRPr lang="zh-CN" altLang="en-US" sz="2000" b="1" dirty="0">
              <a:solidFill>
                <a:srgbClr val="FF0000"/>
              </a:solidFill>
            </a:endParaRPr>
          </a:p>
        </p:txBody>
      </p:sp>
      <p:sp>
        <p:nvSpPr>
          <p:cNvPr id="51" name="TextBox 50"/>
          <p:cNvSpPr txBox="1"/>
          <p:nvPr/>
        </p:nvSpPr>
        <p:spPr>
          <a:xfrm>
            <a:off x="5004048" y="2204864"/>
            <a:ext cx="720080" cy="400110"/>
          </a:xfrm>
          <a:prstGeom prst="rect">
            <a:avLst/>
          </a:prstGeom>
          <a:noFill/>
          <a:ln>
            <a:solidFill>
              <a:schemeClr val="tx1"/>
            </a:solidFill>
          </a:ln>
        </p:spPr>
        <p:txBody>
          <a:bodyPr wrap="square" rtlCol="0">
            <a:spAutoFit/>
          </a:bodyPr>
          <a:lstStyle/>
          <a:p>
            <a:r>
              <a:rPr lang="zh-CN" altLang="en-US" sz="2000" b="1" dirty="0" smtClean="0">
                <a:solidFill>
                  <a:srgbClr val="FF0000"/>
                </a:solidFill>
              </a:rPr>
              <a:t>创新</a:t>
            </a:r>
            <a:endParaRPr lang="zh-CN" altLang="en-US" sz="2000" b="1" dirty="0">
              <a:solidFill>
                <a:srgbClr val="FF0000"/>
              </a:solidFill>
            </a:endParaRPr>
          </a:p>
        </p:txBody>
      </p:sp>
      <p:cxnSp>
        <p:nvCxnSpPr>
          <p:cNvPr id="56" name="直接连接符 55"/>
          <p:cNvCxnSpPr/>
          <p:nvPr/>
        </p:nvCxnSpPr>
        <p:spPr>
          <a:xfrm>
            <a:off x="2339752" y="386104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339752" y="537321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3779912" y="1628800"/>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179512" y="908720"/>
          <a:ext cx="8712968" cy="5544616"/>
        </p:xfrm>
        <a:graphic>
          <a:graphicData uri="http://schemas.openxmlformats.org/drawingml/2006/table">
            <a:tbl>
              <a:tblPr firstRow="1" bandRow="1">
                <a:tableStyleId>{5940675A-B579-460E-94D1-54222C63F5DA}</a:tableStyleId>
              </a:tblPr>
              <a:tblGrid>
                <a:gridCol w="1781672"/>
                <a:gridCol w="1549572"/>
                <a:gridCol w="1106837"/>
                <a:gridCol w="2582621"/>
                <a:gridCol w="1692266"/>
              </a:tblGrid>
              <a:tr h="1174014">
                <a:tc>
                  <a:txBody>
                    <a:bodyPr/>
                    <a:lstStyle/>
                    <a:p>
                      <a:pPr indent="0" algn="ctr" eaLnBrk="1" fontAlgn="auto" latinLnBrk="0" hangingPunct="1">
                        <a:lnSpc>
                          <a:spcPct val="100000"/>
                        </a:lnSpc>
                        <a:buNone/>
                      </a:pPr>
                      <a:r>
                        <a:rPr 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时期</a:t>
                      </a:r>
                      <a:endParaRPr lang="en-US"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595959"/>
                    </a:solidFill>
                  </a:tcPr>
                </a:tc>
                <a:tc>
                  <a:txBody>
                    <a:bodyPr/>
                    <a:lstStyle/>
                    <a:p>
                      <a:pPr indent="0" algn="ctr" eaLnBrk="1" fontAlgn="auto" latinLnBrk="0" hangingPunct="1">
                        <a:lnSpc>
                          <a:spcPct val="100000"/>
                        </a:lnSpc>
                        <a:buNone/>
                      </a:pPr>
                      <a:r>
                        <a:rPr 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符合中国国情的正确道路</a:t>
                      </a:r>
                      <a:endParaRPr lang="en-US"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E29A9A"/>
                    </a:solidFill>
                  </a:tcPr>
                </a:tc>
                <a:tc>
                  <a:txBody>
                    <a:bodyPr/>
                    <a:lstStyle/>
                    <a:p>
                      <a:pPr indent="0" algn="ctr" eaLnBrk="1" fontAlgn="auto" latinLnBrk="0" hangingPunct="1">
                        <a:lnSpc>
                          <a:spcPct val="100000"/>
                        </a:lnSpc>
                        <a:buNone/>
                      </a:pPr>
                      <a:r>
                        <a:rPr 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开创者</a:t>
                      </a:r>
                      <a:endParaRPr lang="en-US"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DFBBB3"/>
                    </a:solidFill>
                  </a:tcPr>
                </a:tc>
                <a:tc>
                  <a:txBody>
                    <a:bodyPr/>
                    <a:lstStyle/>
                    <a:p>
                      <a:pPr indent="0" algn="ctr" eaLnBrk="1" fontAlgn="auto" latinLnBrk="0" hangingPunct="1">
                        <a:lnSpc>
                          <a:spcPct val="100000"/>
                        </a:lnSpc>
                        <a:buNone/>
                      </a:pPr>
                      <a:r>
                        <a:rPr 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成就</a:t>
                      </a:r>
                      <a:endParaRPr lang="en-US"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A3CDCB"/>
                    </a:solidFill>
                  </a:tcPr>
                </a:tc>
                <a:tc>
                  <a:txBody>
                    <a:bodyPr/>
                    <a:lstStyle/>
                    <a:p>
                      <a:pPr indent="0" algn="ctr" eaLnBrk="1" fontAlgn="auto" latinLnBrk="0" hangingPunct="1">
                        <a:lnSpc>
                          <a:spcPct val="100000"/>
                        </a:lnSpc>
                        <a:buNone/>
                      </a:pPr>
                      <a:r>
                        <a:rPr 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rPr>
                        <a:t>理论</a:t>
                      </a:r>
                      <a:endParaRPr lang="en-US"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8BAC74"/>
                    </a:solidFill>
                  </a:tcPr>
                </a:tc>
              </a:tr>
              <a:tr h="1714486">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新民主主义</a:t>
                      </a:r>
                      <a:endPar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革命时期</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l"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a:noFill/>
                    </a:lnR>
                    <a:lnT>
                      <a:noFill/>
                    </a:lnT>
                    <a:lnB>
                      <a:noFill/>
                    </a:lnB>
                    <a:lnTlToBr>
                      <a:noFill/>
                    </a:lnTlToBr>
                    <a:lnBlToTr>
                      <a:noFill/>
                    </a:lnBlToTr>
                    <a:solidFill>
                      <a:srgbClr val="FFFFFF"/>
                    </a:solidFill>
                  </a:tcPr>
                </a:tc>
              </a:tr>
              <a:tr h="1361504">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社会主义现代化建设新时期</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12700">
                      <a:solidFill>
                        <a:srgbClr val="D9D9D9"/>
                      </a:solidFill>
                      <a:prstDash val="solid"/>
                    </a:lnR>
                    <a:lnT>
                      <a:noFill/>
                    </a:lnT>
                    <a:lnB>
                      <a:noFill/>
                    </a:lnB>
                    <a:lnTlToBr>
                      <a:noFill/>
                    </a:lnTlToBr>
                    <a:lnBlToTr>
                      <a:noFill/>
                    </a:lnBlToTr>
                    <a:solidFill>
                      <a:srgbClr val="F2F2F2"/>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l"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a:noFill/>
                    </a:lnR>
                    <a:lnT>
                      <a:noFill/>
                    </a:lnT>
                    <a:lnB>
                      <a:noFill/>
                    </a:lnB>
                    <a:lnTlToBr>
                      <a:noFill/>
                    </a:lnTlToBr>
                    <a:lnBlToTr>
                      <a:noFill/>
                    </a:lnBlToTr>
                    <a:solidFill>
                      <a:srgbClr val="F2F2F2"/>
                    </a:solidFill>
                  </a:tcPr>
                </a:tc>
              </a:tr>
              <a:tr h="1294612">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两条道路</a:t>
                      </a:r>
                      <a:endPar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共同点</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FFFFF"/>
                    </a:solidFill>
                  </a:tcPr>
                </a:tc>
                <a:tc gridSpan="4">
                  <a:txBody>
                    <a:bodyPr/>
                    <a:lstStyle/>
                    <a:p>
                      <a:pPr indent="0" algn="l" eaLnBrk="1" fontAlgn="auto" latinLnBrk="0" hangingPunct="1">
                        <a:lnSpc>
                          <a:spcPct val="100000"/>
                        </a:lnSpc>
                        <a:buNone/>
                      </a:pPr>
                      <a:endParaRPr 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a:noFill/>
                    </a:lnR>
                    <a:lnT>
                      <a:noFill/>
                    </a:lnT>
                    <a:lnB w="19050">
                      <a:solidFill>
                        <a:srgbClr val="595959"/>
                      </a:solidFill>
                      <a:prstDash val="solid"/>
                    </a:lnB>
                    <a:lnTlToBr>
                      <a:noFill/>
                    </a:lnTlToBr>
                    <a:lnBlToTr>
                      <a:noFill/>
                    </a:lnBlToTr>
                    <a:solidFill>
                      <a:srgbClr val="FFFFFF"/>
                    </a:solidFill>
                  </a:tcPr>
                </a:tc>
                <a:tc h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9050">
                      <a:solidFill>
                        <a:srgbClr val="595959"/>
                      </a:solidFill>
                      <a:prstDash val="solid"/>
                    </a:lnB>
                    <a:lnTlToBr>
                      <a:noFill/>
                    </a:lnTlToBr>
                    <a:lnBlToTr>
                      <a:noFill/>
                    </a:lnBlToTr>
                    <a:noFill/>
                  </a:tcPr>
                </a:tc>
                <a:tc h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a:noFill/>
                    </a:lnT>
                    <a:lnB w="19050">
                      <a:solidFill>
                        <a:srgbClr val="595959"/>
                      </a:solidFill>
                      <a:prstDash val="solid"/>
                    </a:lnB>
                    <a:lnTlToBr>
                      <a:noFill/>
                    </a:lnTlToBr>
                    <a:lnBlToTr>
                      <a:noFill/>
                    </a:lnBlToTr>
                    <a:noFill/>
                  </a:tcPr>
                </a:tc>
                <a:tc hMerge="1">
                  <a:tcPr marL="68580" marR="68580" marT="0" marB="0" anchor="ctr">
                    <a:lnL w="12700" cap="flat" cmpd="sng">
                      <a:solidFill>
                        <a:srgbClr val="080000"/>
                      </a:solidFill>
                      <a:prstDash val="solid"/>
                      <a:headEnd type="none" w="med" len="med"/>
                      <a:tailEnd type="none" w="med" len="med"/>
                    </a:lnL>
                    <a:lnR>
                      <a:noFill/>
                    </a:lnR>
                    <a:lnT>
                      <a:noFill/>
                    </a:lnT>
                    <a:lnB w="19050">
                      <a:solidFill>
                        <a:srgbClr val="595959"/>
                      </a:solidFill>
                      <a:prstDash val="solid"/>
                    </a:lnB>
                    <a:lnTlToBr>
                      <a:noFill/>
                    </a:lnTlToBr>
                    <a:lnBlToTr>
                      <a:noFill/>
                    </a:lnBlToTr>
                    <a:noFill/>
                  </a:tcPr>
                </a:tc>
              </a:tr>
            </a:tbl>
          </a:graphicData>
        </a:graphic>
      </p:graphicFrame>
      <p:sp>
        <p:nvSpPr>
          <p:cNvPr id="2" name="文本框 1"/>
          <p:cNvSpPr txBox="1"/>
          <p:nvPr/>
        </p:nvSpPr>
        <p:spPr>
          <a:xfrm>
            <a:off x="2051720" y="2348880"/>
            <a:ext cx="1508760" cy="1569660"/>
          </a:xfrm>
          <a:prstGeom prst="rect">
            <a:avLst/>
          </a:prstGeom>
          <a:noFill/>
        </p:spPr>
        <p:txBody>
          <a:bodyPr wrap="square" rtlCol="0">
            <a:spAutoFit/>
          </a:bodyPr>
          <a:lstStyle/>
          <a:p>
            <a:pPr indent="0" algn="ctr" eaLnBrk="1" fontAlgn="auto" latinLnBrk="0" hangingPunct="1">
              <a:lnSpc>
                <a:spcPct val="100000"/>
              </a:lnSpc>
              <a:buNone/>
            </a:pPr>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农村包围城市、武装夺取政权</a:t>
            </a:r>
            <a:endParaRPr lang="en-US" altLang="en-US" sz="2400" b="1" dirty="0">
              <a:solidFill>
                <a:srgbClr val="FF0000"/>
              </a:solidFill>
              <a:latin typeface="楷体" panose="02010609060101010101" pitchFamily="49" charset="-122"/>
              <a:ea typeface="楷体" panose="02010609060101010101" pitchFamily="49" charset="-122"/>
              <a:cs typeface="Times New Roman" panose="02020603050405020304" charset="0"/>
            </a:endParaRPr>
          </a:p>
        </p:txBody>
      </p:sp>
      <p:sp>
        <p:nvSpPr>
          <p:cNvPr id="3" name="文本框 2"/>
          <p:cNvSpPr txBox="1"/>
          <p:nvPr/>
        </p:nvSpPr>
        <p:spPr>
          <a:xfrm>
            <a:off x="3491880" y="2708920"/>
            <a:ext cx="1112805" cy="461665"/>
          </a:xfrm>
          <a:prstGeom prst="rect">
            <a:avLst/>
          </a:prstGeom>
          <a:noFill/>
        </p:spPr>
        <p:txBody>
          <a:bodyPr wrap="none" rtlCol="0">
            <a:spAutoFit/>
          </a:bodyPr>
          <a:lstStyle/>
          <a:p>
            <a:pPr algn="l"/>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毛泽东</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4" name="文本框 3"/>
          <p:cNvSpPr txBox="1"/>
          <p:nvPr/>
        </p:nvSpPr>
        <p:spPr>
          <a:xfrm>
            <a:off x="4572000" y="2420888"/>
            <a:ext cx="2613025" cy="1200329"/>
          </a:xfrm>
          <a:prstGeom prst="rect">
            <a:avLst/>
          </a:prstGeom>
          <a:noFill/>
        </p:spPr>
        <p:txBody>
          <a:bodyPr wrap="square" rtlCol="0">
            <a:spAutoFit/>
          </a:bodyPr>
          <a:lstStyle/>
          <a:p>
            <a:pPr algn="ctr"/>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建立了新中国</a:t>
            </a:r>
            <a:r>
              <a:rPr lang="en-US" sz="24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走上了社会主义</a:t>
            </a:r>
            <a:r>
              <a:rPr lang="en-US" sz="24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道路</a:t>
            </a:r>
            <a:endParaRPr lang="en-US" altLang="en-US" sz="2400" b="1" dirty="0">
              <a:solidFill>
                <a:srgbClr val="FF0000"/>
              </a:solidFill>
              <a:latin typeface="楷体" panose="02010609060101010101" pitchFamily="49" charset="-122"/>
              <a:ea typeface="楷体" panose="02010609060101010101" pitchFamily="49" charset="-122"/>
              <a:cs typeface="宋体" panose="02010600030101010101" pitchFamily="2" charset="-122"/>
            </a:endParaRPr>
          </a:p>
        </p:txBody>
      </p:sp>
      <p:sp>
        <p:nvSpPr>
          <p:cNvPr id="8" name="文本框 7"/>
          <p:cNvSpPr txBox="1"/>
          <p:nvPr/>
        </p:nvSpPr>
        <p:spPr>
          <a:xfrm>
            <a:off x="7164288" y="2636912"/>
            <a:ext cx="1723549"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毛泽东思想</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9" name="文本框 8"/>
          <p:cNvSpPr txBox="1"/>
          <p:nvPr/>
        </p:nvSpPr>
        <p:spPr>
          <a:xfrm>
            <a:off x="1979712" y="3861048"/>
            <a:ext cx="1577340" cy="1200329"/>
          </a:xfrm>
          <a:prstGeom prst="rect">
            <a:avLst/>
          </a:prstGeom>
          <a:noFill/>
        </p:spPr>
        <p:txBody>
          <a:bodyPr wrap="square" rtlCol="0">
            <a:spAutoFit/>
          </a:bodyPr>
          <a:lstStyle/>
          <a:p>
            <a:pPr algn="l"/>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建设中国特色社会主义道路</a:t>
            </a:r>
            <a:endParaRPr lang="en-US" altLang="en-US" sz="2400" b="1" dirty="0">
              <a:solidFill>
                <a:srgbClr val="FF0000"/>
              </a:solidFill>
              <a:latin typeface="楷体" panose="02010609060101010101" pitchFamily="49" charset="-122"/>
              <a:ea typeface="楷体" panose="02010609060101010101" pitchFamily="49" charset="-122"/>
              <a:cs typeface="Times New Roman" panose="02020603050405020304" charset="0"/>
            </a:endParaRPr>
          </a:p>
        </p:txBody>
      </p:sp>
      <p:sp>
        <p:nvSpPr>
          <p:cNvPr id="10" name="文本框 9"/>
          <p:cNvSpPr txBox="1"/>
          <p:nvPr/>
        </p:nvSpPr>
        <p:spPr>
          <a:xfrm>
            <a:off x="3419872" y="4077072"/>
            <a:ext cx="1107996" cy="461665"/>
          </a:xfrm>
          <a:prstGeom prst="rect">
            <a:avLst/>
          </a:prstGeom>
          <a:noFill/>
        </p:spPr>
        <p:txBody>
          <a:bodyPr wrap="none" rtlCol="0">
            <a:spAutoFit/>
          </a:bodyPr>
          <a:lstStyle/>
          <a:p>
            <a:pPr algn="l"/>
            <a:r>
              <a:rPr lang="en-US" sz="2400"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邓小平</a:t>
            </a:r>
            <a:endParaRPr lang="en-US" altLang="en-US" sz="2400" b="0"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11" name="文本框 10"/>
          <p:cNvSpPr txBox="1"/>
          <p:nvPr/>
        </p:nvSpPr>
        <p:spPr>
          <a:xfrm>
            <a:off x="4572000" y="3789040"/>
            <a:ext cx="2659702" cy="830997"/>
          </a:xfrm>
          <a:prstGeom prst="rect">
            <a:avLst/>
          </a:prstGeom>
          <a:noFill/>
        </p:spPr>
        <p:txBody>
          <a:bodyPr wrap="none" rtlCol="0">
            <a:spAutoFit/>
          </a:bodyPr>
          <a:lstStyle/>
          <a:p>
            <a:pPr algn="l"/>
            <a:r>
              <a:rPr 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社会主义现代化建</a:t>
            </a:r>
            <a:endParaRPr 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a:r>
              <a:rPr 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设取得巨大成就</a:t>
            </a:r>
            <a:endParaRPr lang="en-US"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2" name="文本框 11"/>
          <p:cNvSpPr txBox="1"/>
          <p:nvPr/>
        </p:nvSpPr>
        <p:spPr>
          <a:xfrm>
            <a:off x="7164288" y="4149080"/>
            <a:ext cx="1723549"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邓小平理论</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13" name="文本框 12"/>
          <p:cNvSpPr txBox="1"/>
          <p:nvPr/>
        </p:nvSpPr>
        <p:spPr>
          <a:xfrm>
            <a:off x="1907704" y="5157192"/>
            <a:ext cx="6976049" cy="1200329"/>
          </a:xfrm>
          <a:prstGeom prst="rect">
            <a:avLst/>
          </a:prstGeom>
          <a:noFill/>
        </p:spPr>
        <p:txBody>
          <a:bodyPr wrap="square" rtlCol="0">
            <a:spAutoFit/>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立足国情</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实事求是</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把马列主义基本原理同中国革命与建设实际相结合</a:t>
            </a:r>
            <a:r>
              <a:rPr lang="en-US" sz="2400" b="1" dirty="0" smtClean="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smtClean="0">
                <a:solidFill>
                  <a:srgbClr val="404040"/>
                </a:solidFill>
                <a:latin typeface="楷体" panose="02010609060101010101" pitchFamily="49" charset="-122"/>
                <a:ea typeface="楷体" panose="02010609060101010101" pitchFamily="49" charset="-122"/>
                <a:cs typeface="Times New Roman" panose="02020603050405020304" charset="0"/>
                <a:sym typeface="+mn-ea"/>
              </a:rPr>
              <a:t>走有中国特色的革命</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、建设道路</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grpSp>
        <p:nvGrpSpPr>
          <p:cNvPr id="5" name="组合 20"/>
          <p:cNvGrpSpPr/>
          <p:nvPr/>
        </p:nvGrpSpPr>
        <p:grpSpPr>
          <a:xfrm>
            <a:off x="-151130" y="50926"/>
            <a:ext cx="7317740" cy="655245"/>
            <a:chOff x="-238" y="60"/>
            <a:chExt cx="11524" cy="772"/>
          </a:xfrm>
        </p:grpSpPr>
        <p:grpSp>
          <p:nvGrpSpPr>
            <p:cNvPr id="7" name="组合 21"/>
            <p:cNvGrpSpPr/>
            <p:nvPr/>
          </p:nvGrpSpPr>
          <p:grpSpPr>
            <a:xfrm>
              <a:off x="-238" y="60"/>
              <a:ext cx="11524" cy="772"/>
              <a:chOff x="-238" y="60"/>
              <a:chExt cx="11524" cy="772"/>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平行四边形 23"/>
              <p:cNvSpPr/>
              <p:nvPr/>
            </p:nvSpPr>
            <p:spPr>
              <a:xfrm flipH="1">
                <a:off x="717" y="131"/>
                <a:ext cx="10569"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25" name="文本框 24"/>
            <p:cNvSpPr txBox="1"/>
            <p:nvPr/>
          </p:nvSpPr>
          <p:spPr>
            <a:xfrm>
              <a:off x="922" y="107"/>
              <a:ext cx="10363"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延伸</a:t>
              </a:r>
              <a:r>
                <a:rPr lang="en-US" alt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中国共产党开辟的两条正确道路</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51130" y="50927"/>
            <a:ext cx="3859235" cy="497754"/>
            <a:chOff x="-238" y="60"/>
            <a:chExt cx="5399" cy="772"/>
          </a:xfrm>
        </p:grpSpPr>
        <p:grpSp>
          <p:nvGrpSpPr>
            <p:cNvPr id="5" name="组合 2"/>
            <p:cNvGrpSpPr/>
            <p:nvPr/>
          </p:nvGrpSpPr>
          <p:grpSpPr>
            <a:xfrm>
              <a:off x="-238" y="60"/>
              <a:ext cx="5399" cy="772"/>
              <a:chOff x="-238" y="60"/>
              <a:chExt cx="5399" cy="772"/>
            </a:xfrm>
          </p:grpSpPr>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aphicFrame>
        <p:nvGraphicFramePr>
          <p:cNvPr id="6" name="表格 5"/>
          <p:cNvGraphicFramePr/>
          <p:nvPr>
            <p:custDataLst>
              <p:tags r:id="rId2"/>
            </p:custDataLst>
          </p:nvPr>
        </p:nvGraphicFramePr>
        <p:xfrm>
          <a:off x="83820" y="1077929"/>
          <a:ext cx="8448620" cy="2933323"/>
        </p:xfrm>
        <a:graphic>
          <a:graphicData uri="http://schemas.openxmlformats.org/drawingml/2006/table">
            <a:tbl>
              <a:tblPr firstRow="1" bandRow="1">
                <a:tableStyleId>{5940675A-B579-460E-94D1-54222C63F5DA}</a:tableStyleId>
              </a:tblPr>
              <a:tblGrid>
                <a:gridCol w="447909"/>
                <a:gridCol w="541116"/>
                <a:gridCol w="7459595"/>
              </a:tblGrid>
              <a:tr h="1955549">
                <a:tc rowSpan="2">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rPr>
                        <a:t>意义</a:t>
                      </a:r>
                      <a:endPar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50000"/>
                        </a:lnSpc>
                        <a:buNone/>
                      </a:pPr>
                      <a:endParaRPr lang="zh-CN" altLang="en-US" sz="2100" b="0"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a:noFill/>
                    </a:lnL>
                    <a:lnR w="6350">
                      <a:solidFill>
                        <a:srgbClr val="7D5CB8"/>
                      </a:solidFill>
                      <a:prstDash val="dash"/>
                    </a:lnR>
                    <a:lnT w="19050">
                      <a:solidFill>
                        <a:srgbClr val="7D5CB8"/>
                      </a:solidFill>
                      <a:prstDash val="solid"/>
                    </a:lnT>
                    <a:lnB w="19050">
                      <a:solidFill>
                        <a:srgbClr val="7D5CB8"/>
                      </a:solidFill>
                      <a:prstDash val="solid"/>
                    </a:lnB>
                    <a:lnTlToBr>
                      <a:noFill/>
                    </a:lnTlToBr>
                    <a:lnBlToTr>
                      <a:noFill/>
                    </a:lnBlToTr>
                    <a:solidFill>
                      <a:srgbClr val="FFFFFF">
                        <a:alpha val="32000"/>
                      </a:srgbClr>
                    </a:solid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c>
                  <a:txBody>
                    <a:bodyPr/>
                    <a:lstStyle/>
                    <a:p>
                      <a:pPr algn="l" eaLnBrk="1" fontAlgn="auto" latinLnBrk="0" hangingPunct="1">
                        <a:lnSpc>
                          <a:spcPct val="150000"/>
                        </a:lnSpc>
                        <a:spcBef>
                          <a:spcPts val="0"/>
                        </a:spcBef>
                      </a:pPr>
                      <a:endParaRPr kumimoji="0" lang="zh-CN" altLang="en-US" sz="2100" b="0"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a:txBody>
                  <a:tcPr marL="68580" marR="68580" marT="0" marB="0" anchor="ctr">
                    <a:lnL w="6350">
                      <a:solidFill>
                        <a:srgbClr val="7D5CB8"/>
                      </a:solidFill>
                      <a:prstDash val="dash"/>
                    </a:lnL>
                    <a:lnR>
                      <a:noFill/>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r>
              <a:tr h="977774">
                <a:tc vMerge="1">
                  <a:tcPr marL="68580" marR="68580" marT="0" marB="0" anchor="ctr">
                    <a:lnL>
                      <a:noFill/>
                    </a:lnL>
                    <a:lnR w="6350">
                      <a:solidFill>
                        <a:srgbClr val="7D5CB8"/>
                      </a:solidFill>
                      <a:prstDash val="dash"/>
                    </a:lnR>
                    <a:lnT w="12700" cap="flat" cmpd="sng">
                      <a:solidFill>
                        <a:srgbClr val="080000"/>
                      </a:solidFill>
                      <a:prstDash val="solid"/>
                      <a:headEnd type="none" w="med" len="med"/>
                      <a:tailEnd type="none" w="med" len="med"/>
                    </a:lnT>
                    <a:lnB w="19050">
                      <a:solidFill>
                        <a:srgbClr val="7D5CB8"/>
                      </a:solidFill>
                      <a:prstDash val="solid"/>
                    </a:lnB>
                    <a:lnTlToBr>
                      <a:noFill/>
                    </a:lnTlToBr>
                    <a:lnBlToTr>
                      <a:noFill/>
                    </a:lnBlToTr>
                    <a:no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c>
                  <a:txBody>
                    <a:bodyPr/>
                    <a:lstStyle/>
                    <a:p>
                      <a:pPr indent="0" algn="l" eaLnBrk="1" fontAlgn="auto" latinLnBrk="0" hangingPunct="1">
                        <a:lnSpc>
                          <a:spcPct val="150000"/>
                        </a:lnSpc>
                        <a:buNone/>
                      </a:pPr>
                      <a:endParaRPr lang="zh-CN" altLang="en-US" sz="2100" b="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7D5CB8"/>
                      </a:solidFill>
                      <a:prstDash val="dash"/>
                    </a:lnL>
                    <a:lnR>
                      <a:noFill/>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r>
            </a:tbl>
          </a:graphicData>
        </a:graphic>
      </p:graphicFrame>
      <p:sp>
        <p:nvSpPr>
          <p:cNvPr id="10" name="文本框 9"/>
          <p:cNvSpPr txBox="1"/>
          <p:nvPr/>
        </p:nvSpPr>
        <p:spPr>
          <a:xfrm>
            <a:off x="5940152" y="476672"/>
            <a:ext cx="2954655" cy="559769"/>
          </a:xfrm>
          <a:prstGeom prst="rect">
            <a:avLst/>
          </a:prstGeom>
          <a:noFill/>
        </p:spPr>
        <p:txBody>
          <a:bodyPr wrap="none" rtlCol="0">
            <a:spAutoFit/>
          </a:bodyPr>
          <a:lstStyle/>
          <a:p>
            <a:pPr indent="0" algn="l" fontAlgn="auto">
              <a:lnSpc>
                <a:spcPct val="150000"/>
              </a:lnSpc>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是中国现代史的开端</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cxnSp>
        <p:nvCxnSpPr>
          <p:cNvPr id="19" name="肘形连接符 18"/>
          <p:cNvCxnSpPr/>
          <p:nvPr/>
        </p:nvCxnSpPr>
        <p:spPr>
          <a:xfrm flipV="1">
            <a:off x="4499992" y="908720"/>
            <a:ext cx="1440160" cy="792088"/>
          </a:xfrm>
          <a:prstGeom prst="bentConnector3">
            <a:avLst>
              <a:gd name="adj1" fmla="val 5000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7" name="文本框 6"/>
          <p:cNvSpPr txBox="1"/>
          <p:nvPr/>
        </p:nvSpPr>
        <p:spPr>
          <a:xfrm>
            <a:off x="1259632" y="1268760"/>
            <a:ext cx="7571303" cy="1667764"/>
          </a:xfrm>
          <a:prstGeom prst="rect">
            <a:avLst/>
          </a:prstGeom>
          <a:noFill/>
        </p:spPr>
        <p:txBody>
          <a:bodyPr wrap="none" rtlCol="0">
            <a:spAutoFit/>
          </a:bodyPr>
          <a:lstStyle/>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开辟了中国历史新纪元</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推翻了帝国主义、封建主义和官僚资本主义的统治。</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中国真正成为独立自主的国家，中国人民从此站起来了</a:t>
            </a:r>
            <a:endParaRPr kumimoji="0" lang="zh-CN" altLang="en-US" sz="2400" b="1"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1331640" y="3284984"/>
            <a:ext cx="6288901" cy="523220"/>
          </a:xfrm>
          <a:prstGeom prst="rect">
            <a:avLst/>
          </a:prstGeom>
          <a:noFill/>
        </p:spPr>
        <p:txBody>
          <a:bodyPr wrap="none" rtlCol="0">
            <a:spAutoFit/>
          </a:bodyPr>
          <a:lstStyle/>
          <a:p>
            <a:pPr algn="l"/>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壮大了世界和平民主和社会主义的力量</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p:txBody>
      </p:sp>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031" name="Picture 7" descr="C:\Users\Administrator\Desktop\u=1028876151,4046919603&amp;fm=26&amp;gp=0.jpg"/>
          <p:cNvPicPr>
            <a:picLocks noChangeAspect="1" noChangeArrowheads="1"/>
          </p:cNvPicPr>
          <p:nvPr/>
        </p:nvPicPr>
        <p:blipFill>
          <a:blip r:embed="rId3" cstate="print"/>
          <a:srcRect/>
          <a:stretch>
            <a:fillRect/>
          </a:stretch>
        </p:blipFill>
        <p:spPr bwMode="auto">
          <a:xfrm>
            <a:off x="323528" y="4049688"/>
            <a:ext cx="8496944" cy="2619672"/>
          </a:xfrm>
          <a:prstGeom prst="rect">
            <a:avLst/>
          </a:prstGeom>
          <a:noFill/>
        </p:spPr>
      </p:pic>
      <p:sp>
        <p:nvSpPr>
          <p:cNvPr id="21" name="文本框 6"/>
          <p:cNvSpPr txBox="1"/>
          <p:nvPr/>
        </p:nvSpPr>
        <p:spPr>
          <a:xfrm>
            <a:off x="5471592" y="0"/>
            <a:ext cx="3672408" cy="461665"/>
          </a:xfrm>
          <a:prstGeom prst="rect">
            <a:avLst/>
          </a:prstGeom>
          <a:solidFill>
            <a:srgbClr val="FFFF00"/>
          </a:solidFill>
          <a:ln>
            <a:solidFill>
              <a:srgbClr val="FFFF00"/>
            </a:solidFill>
          </a:ln>
        </p:spPr>
        <p:txBody>
          <a:bodyPr wrap="square" rtlCol="0">
            <a:spAutoFit/>
          </a:bodyPr>
          <a:lstStyle/>
          <a:p>
            <a:pPr algn="l" defTabSz="914400">
              <a:defRPr/>
            </a:pPr>
            <a:r>
              <a:rPr lang="zh-CN" altLang="en-US"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考点：新中国成立的意义</a:t>
            </a:r>
            <a:endParaRPr lang="zh-CN"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grpSp>
        <p:nvGrpSpPr>
          <p:cNvPr id="2" name="组合 7"/>
          <p:cNvGrpSpPr/>
          <p:nvPr/>
        </p:nvGrpSpPr>
        <p:grpSpPr>
          <a:xfrm>
            <a:off x="0" y="119668"/>
            <a:ext cx="10116616" cy="491490"/>
            <a:chOff x="-238" y="60"/>
            <a:chExt cx="8381" cy="774"/>
          </a:xfrm>
        </p:grpSpPr>
        <p:grpSp>
          <p:nvGrpSpPr>
            <p:cNvPr id="3" name="组合 9"/>
            <p:cNvGrpSpPr/>
            <p:nvPr/>
          </p:nvGrpSpPr>
          <p:grpSpPr>
            <a:xfrm>
              <a:off x="-238" y="60"/>
              <a:ext cx="4444" cy="772"/>
              <a:chOff x="-238" y="60"/>
              <a:chExt cx="4444" cy="772"/>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平行四边形 11"/>
              <p:cNvSpPr/>
              <p:nvPr/>
            </p:nvSpPr>
            <p:spPr>
              <a:xfrm flipH="1">
                <a:off x="717" y="131"/>
                <a:ext cx="3489"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中国特色</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社会主义建设</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sp>
        <p:nvSpPr>
          <p:cNvPr id="14" name="矩形 13"/>
          <p:cNvSpPr/>
          <p:nvPr/>
        </p:nvSpPr>
        <p:spPr>
          <a:xfrm>
            <a:off x="683568" y="980728"/>
            <a:ext cx="7394973" cy="584775"/>
          </a:xfrm>
          <a:prstGeom prst="rect">
            <a:avLst/>
          </a:prstGeom>
        </p:spPr>
        <p:txBody>
          <a:bodyPr wrap="none">
            <a:spAutoFit/>
          </a:bodyPr>
          <a:lstStyle/>
          <a:p>
            <a:r>
              <a:rPr lang="en-US" altLang="zh-CN" sz="3200" b="1" dirty="0" smtClean="0">
                <a:latin typeface="+mn-ea"/>
              </a:rPr>
              <a:t>2</a:t>
            </a:r>
            <a:r>
              <a:rPr lang="zh-CN" altLang="en-US" sz="3200" b="1" dirty="0" smtClean="0">
                <a:latin typeface="+mn-ea"/>
              </a:rPr>
              <a:t>、何时开创了中国特色社会主义道路？</a:t>
            </a:r>
            <a:endParaRPr lang="en-US" altLang="zh-CN" sz="3200" b="1" dirty="0" smtClean="0">
              <a:latin typeface="+mn-ea"/>
            </a:endParaRPr>
          </a:p>
        </p:txBody>
      </p:sp>
      <p:pic>
        <p:nvPicPr>
          <p:cNvPr id="2050" name="Picture 2"/>
          <p:cNvPicPr>
            <a:picLocks noChangeAspect="1" noChangeArrowheads="1"/>
          </p:cNvPicPr>
          <p:nvPr/>
        </p:nvPicPr>
        <p:blipFill>
          <a:blip r:embed="rId3" cstate="print"/>
          <a:srcRect/>
          <a:stretch>
            <a:fillRect/>
          </a:stretch>
        </p:blipFill>
        <p:spPr bwMode="auto">
          <a:xfrm>
            <a:off x="539552" y="1844824"/>
            <a:ext cx="8352928" cy="388843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grpSp>
        <p:nvGrpSpPr>
          <p:cNvPr id="2" name="组合 7"/>
          <p:cNvGrpSpPr/>
          <p:nvPr/>
        </p:nvGrpSpPr>
        <p:grpSpPr>
          <a:xfrm>
            <a:off x="0" y="119668"/>
            <a:ext cx="10116616" cy="491490"/>
            <a:chOff x="-238" y="60"/>
            <a:chExt cx="8381" cy="774"/>
          </a:xfrm>
        </p:grpSpPr>
        <p:grpSp>
          <p:nvGrpSpPr>
            <p:cNvPr id="3" name="组合 9"/>
            <p:cNvGrpSpPr/>
            <p:nvPr/>
          </p:nvGrpSpPr>
          <p:grpSpPr>
            <a:xfrm>
              <a:off x="-238" y="60"/>
              <a:ext cx="4444" cy="772"/>
              <a:chOff x="-238" y="60"/>
              <a:chExt cx="4444" cy="772"/>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平行四边形 11"/>
              <p:cNvSpPr/>
              <p:nvPr/>
            </p:nvSpPr>
            <p:spPr>
              <a:xfrm flipH="1">
                <a:off x="717" y="131"/>
                <a:ext cx="3489"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中国特色</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社会主义建设</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sp>
        <p:nvSpPr>
          <p:cNvPr id="13" name="矩形 12"/>
          <p:cNvSpPr/>
          <p:nvPr/>
        </p:nvSpPr>
        <p:spPr>
          <a:xfrm>
            <a:off x="467544" y="764704"/>
            <a:ext cx="6678431" cy="523220"/>
          </a:xfrm>
          <a:prstGeom prst="rect">
            <a:avLst/>
          </a:prstGeom>
        </p:spPr>
        <p:txBody>
          <a:bodyPr wrap="none">
            <a:spAutoFit/>
          </a:bodyPr>
          <a:lstStyle/>
          <a:p>
            <a:r>
              <a:rPr lang="en-US" altLang="zh-CN" sz="2800" b="1" dirty="0" smtClean="0">
                <a:latin typeface="+mn-ea"/>
              </a:rPr>
              <a:t>3</a:t>
            </a:r>
            <a:r>
              <a:rPr lang="zh-CN" altLang="en-US" sz="2800" b="1" dirty="0" smtClean="0">
                <a:latin typeface="+mn-ea"/>
              </a:rPr>
              <a:t>、中国特色社会主义道路是如何开拓的</a:t>
            </a:r>
            <a:r>
              <a:rPr lang="en-US" altLang="zh-CN" sz="2800" b="1" dirty="0" smtClean="0">
                <a:latin typeface="+mn-ea"/>
              </a:rPr>
              <a:t>?</a:t>
            </a:r>
            <a:endParaRPr lang="en-US" altLang="zh-CN" sz="2800" b="1" dirty="0" smtClean="0">
              <a:latin typeface="+mn-ea"/>
            </a:endParaRPr>
          </a:p>
        </p:txBody>
      </p:sp>
      <p:sp>
        <p:nvSpPr>
          <p:cNvPr id="15" name="矩形 14"/>
          <p:cNvSpPr/>
          <p:nvPr/>
        </p:nvSpPr>
        <p:spPr>
          <a:xfrm>
            <a:off x="755576" y="1556792"/>
            <a:ext cx="7056784" cy="523220"/>
          </a:xfrm>
          <a:prstGeom prst="rect">
            <a:avLst/>
          </a:prstGeom>
        </p:spPr>
        <p:txBody>
          <a:bodyPr wrap="square">
            <a:spAutoFit/>
          </a:bodyPr>
          <a:lstStyle/>
          <a:p>
            <a:r>
              <a:rPr lang="zh-CN" altLang="en-US" sz="2800" b="1" dirty="0" smtClean="0"/>
              <a:t>改革开放包含</a:t>
            </a:r>
            <a:r>
              <a:rPr lang="zh-CN" altLang="en-US" sz="2800" b="1" dirty="0" smtClean="0">
                <a:solidFill>
                  <a:srgbClr val="FF0000"/>
                </a:solidFill>
              </a:rPr>
              <a:t>对内改革</a:t>
            </a:r>
            <a:r>
              <a:rPr lang="zh-CN" altLang="en-US" sz="2800" b="1" dirty="0" smtClean="0"/>
              <a:t>和</a:t>
            </a:r>
            <a:r>
              <a:rPr lang="zh-CN" altLang="en-US" sz="2800" b="1" dirty="0" smtClean="0">
                <a:solidFill>
                  <a:srgbClr val="FF0000"/>
                </a:solidFill>
              </a:rPr>
              <a:t>对外开放</a:t>
            </a:r>
            <a:r>
              <a:rPr lang="zh-CN" altLang="en-US" sz="2800" b="1" dirty="0" smtClean="0"/>
              <a:t>两个方面</a:t>
            </a:r>
            <a:endParaRPr lang="zh-CN" altLang="en-US" sz="2800" b="1" dirty="0"/>
          </a:p>
        </p:txBody>
      </p:sp>
      <p:sp>
        <p:nvSpPr>
          <p:cNvPr id="16" name="TextBox 15"/>
          <p:cNvSpPr txBox="1"/>
          <p:nvPr/>
        </p:nvSpPr>
        <p:spPr>
          <a:xfrm>
            <a:off x="539552" y="2348880"/>
            <a:ext cx="1512168" cy="461665"/>
          </a:xfrm>
          <a:prstGeom prst="rect">
            <a:avLst/>
          </a:prstGeom>
          <a:noFill/>
          <a:ln w="28575">
            <a:solidFill>
              <a:srgbClr val="FF0000"/>
            </a:solidFill>
          </a:ln>
        </p:spPr>
        <p:txBody>
          <a:bodyPr wrap="square" rtlCol="0">
            <a:spAutoFit/>
          </a:bodyPr>
          <a:lstStyle/>
          <a:p>
            <a:r>
              <a:rPr lang="zh-CN" altLang="en-US" sz="2400" b="1" dirty="0" smtClean="0"/>
              <a:t>对内改革</a:t>
            </a:r>
            <a:endParaRPr lang="zh-CN" altLang="en-US" sz="2400" b="1" dirty="0"/>
          </a:p>
        </p:txBody>
      </p:sp>
      <p:sp>
        <p:nvSpPr>
          <p:cNvPr id="17" name="右箭头 16"/>
          <p:cNvSpPr/>
          <p:nvPr/>
        </p:nvSpPr>
        <p:spPr>
          <a:xfrm>
            <a:off x="2339752" y="2420888"/>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347864" y="2348880"/>
            <a:ext cx="864096" cy="461665"/>
          </a:xfrm>
          <a:prstGeom prst="rect">
            <a:avLst/>
          </a:prstGeom>
          <a:noFill/>
          <a:ln w="28575">
            <a:solidFill>
              <a:srgbClr val="FF0000"/>
            </a:solidFill>
          </a:ln>
        </p:spPr>
        <p:txBody>
          <a:bodyPr wrap="square" rtlCol="0">
            <a:spAutoFit/>
          </a:bodyPr>
          <a:lstStyle/>
          <a:p>
            <a:r>
              <a:rPr lang="zh-CN" altLang="en-US" sz="2400" b="1" dirty="0" smtClean="0"/>
              <a:t>农村</a:t>
            </a:r>
            <a:endParaRPr lang="zh-CN" altLang="en-US" sz="2400" b="1" dirty="0"/>
          </a:p>
        </p:txBody>
      </p:sp>
      <p:sp>
        <p:nvSpPr>
          <p:cNvPr id="19" name="右箭头 18"/>
          <p:cNvSpPr/>
          <p:nvPr/>
        </p:nvSpPr>
        <p:spPr>
          <a:xfrm>
            <a:off x="4572000" y="2420888"/>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940152" y="2348880"/>
            <a:ext cx="864096" cy="461665"/>
          </a:xfrm>
          <a:prstGeom prst="rect">
            <a:avLst/>
          </a:prstGeom>
          <a:noFill/>
          <a:ln w="28575">
            <a:solidFill>
              <a:srgbClr val="FF0000"/>
            </a:solidFill>
          </a:ln>
        </p:spPr>
        <p:txBody>
          <a:bodyPr wrap="square" rtlCol="0">
            <a:spAutoFit/>
          </a:bodyPr>
          <a:lstStyle/>
          <a:p>
            <a:r>
              <a:rPr lang="zh-CN" altLang="en-US" sz="2400" b="1" dirty="0" smtClean="0"/>
              <a:t>城市</a:t>
            </a:r>
            <a:endParaRPr lang="zh-CN" altLang="en-US" sz="2400" b="1" dirty="0"/>
          </a:p>
        </p:txBody>
      </p:sp>
      <p:sp>
        <p:nvSpPr>
          <p:cNvPr id="21" name="右箭头 20"/>
          <p:cNvSpPr/>
          <p:nvPr/>
        </p:nvSpPr>
        <p:spPr>
          <a:xfrm rot="5400000">
            <a:off x="3599892" y="2960948"/>
            <a:ext cx="504056"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rot="5400000">
            <a:off x="6120172" y="2960948"/>
            <a:ext cx="504056"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2987824" y="3429000"/>
            <a:ext cx="1728192" cy="707886"/>
          </a:xfrm>
          <a:prstGeom prst="rect">
            <a:avLst/>
          </a:prstGeom>
          <a:noFill/>
          <a:ln w="28575">
            <a:solidFill>
              <a:srgbClr val="FF0000"/>
            </a:solidFill>
          </a:ln>
        </p:spPr>
        <p:txBody>
          <a:bodyPr wrap="square" rtlCol="0">
            <a:spAutoFit/>
          </a:bodyPr>
          <a:lstStyle/>
          <a:p>
            <a:r>
              <a:rPr lang="zh-CN" altLang="en-US" sz="2000" b="1" dirty="0" smtClean="0"/>
              <a:t>家庭联产承包 </a:t>
            </a:r>
            <a:endParaRPr lang="en-US" altLang="zh-CN" sz="2000" b="1" dirty="0" smtClean="0"/>
          </a:p>
          <a:p>
            <a:r>
              <a:rPr lang="zh-CN" altLang="en-US" sz="2000" b="1" dirty="0" smtClean="0"/>
              <a:t>责任制</a:t>
            </a:r>
            <a:endParaRPr lang="zh-CN" altLang="en-US" sz="2000" b="1" dirty="0"/>
          </a:p>
        </p:txBody>
      </p:sp>
      <p:sp>
        <p:nvSpPr>
          <p:cNvPr id="24" name="TextBox 23"/>
          <p:cNvSpPr txBox="1"/>
          <p:nvPr/>
        </p:nvSpPr>
        <p:spPr>
          <a:xfrm>
            <a:off x="5580112" y="3429000"/>
            <a:ext cx="1800200" cy="707886"/>
          </a:xfrm>
          <a:prstGeom prst="rect">
            <a:avLst/>
          </a:prstGeom>
          <a:noFill/>
          <a:ln w="28575">
            <a:solidFill>
              <a:srgbClr val="FF0000"/>
            </a:solidFill>
          </a:ln>
        </p:spPr>
        <p:txBody>
          <a:bodyPr wrap="square" rtlCol="0">
            <a:spAutoFit/>
          </a:bodyPr>
          <a:lstStyle/>
          <a:p>
            <a:r>
              <a:rPr lang="zh-CN" altLang="en-US" sz="2000" b="1" dirty="0" smtClean="0"/>
              <a:t>城市经济体制 改革</a:t>
            </a:r>
            <a:endParaRPr lang="zh-CN" altLang="en-US" sz="2000" b="1" dirty="0"/>
          </a:p>
        </p:txBody>
      </p:sp>
      <p:sp>
        <p:nvSpPr>
          <p:cNvPr id="25" name="右箭头 24"/>
          <p:cNvSpPr/>
          <p:nvPr/>
        </p:nvSpPr>
        <p:spPr>
          <a:xfrm rot="5400000">
            <a:off x="3599892" y="4257092"/>
            <a:ext cx="504056"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5400000">
            <a:off x="6192180" y="4329100"/>
            <a:ext cx="504056"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059832" y="4653136"/>
            <a:ext cx="1728192" cy="707886"/>
          </a:xfrm>
          <a:prstGeom prst="rect">
            <a:avLst/>
          </a:prstGeom>
          <a:noFill/>
          <a:ln w="28575">
            <a:solidFill>
              <a:srgbClr val="FF0000"/>
            </a:solidFill>
          </a:ln>
        </p:spPr>
        <p:txBody>
          <a:bodyPr wrap="square" rtlCol="0">
            <a:spAutoFit/>
          </a:bodyPr>
          <a:lstStyle/>
          <a:p>
            <a:r>
              <a:rPr lang="zh-CN" altLang="en-US" sz="2000" b="1" dirty="0" smtClean="0"/>
              <a:t>分田包产到户自负盈亏</a:t>
            </a:r>
            <a:endParaRPr lang="zh-CN" altLang="en-US" sz="2000" b="1" dirty="0"/>
          </a:p>
        </p:txBody>
      </p:sp>
      <p:sp>
        <p:nvSpPr>
          <p:cNvPr id="28" name="TextBox 27"/>
          <p:cNvSpPr txBox="1"/>
          <p:nvPr/>
        </p:nvSpPr>
        <p:spPr>
          <a:xfrm>
            <a:off x="5580112" y="4797152"/>
            <a:ext cx="1800200" cy="400110"/>
          </a:xfrm>
          <a:prstGeom prst="rect">
            <a:avLst/>
          </a:prstGeom>
          <a:noFill/>
          <a:ln w="28575">
            <a:solidFill>
              <a:srgbClr val="FF0000"/>
            </a:solidFill>
          </a:ln>
        </p:spPr>
        <p:txBody>
          <a:bodyPr wrap="square" rtlCol="0">
            <a:spAutoFit/>
          </a:bodyPr>
          <a:lstStyle/>
          <a:p>
            <a:r>
              <a:rPr lang="zh-CN" altLang="en-US" sz="2000" b="1" dirty="0" smtClean="0"/>
              <a:t>增强企业活力</a:t>
            </a:r>
            <a:endParaRPr lang="zh-CN" altLang="en-US" sz="2000" b="1" dirty="0"/>
          </a:p>
        </p:txBody>
      </p:sp>
      <p:sp>
        <p:nvSpPr>
          <p:cNvPr id="30" name="TextBox 29"/>
          <p:cNvSpPr txBox="1"/>
          <p:nvPr/>
        </p:nvSpPr>
        <p:spPr>
          <a:xfrm>
            <a:off x="899592" y="5589240"/>
            <a:ext cx="7200800" cy="523220"/>
          </a:xfrm>
          <a:prstGeom prst="rect">
            <a:avLst/>
          </a:prstGeom>
          <a:solidFill>
            <a:srgbClr val="FFFF00"/>
          </a:solidFill>
        </p:spPr>
        <p:txBody>
          <a:bodyPr wrap="square" rtlCol="0">
            <a:spAutoFit/>
          </a:bodyPr>
          <a:lstStyle/>
          <a:p>
            <a:r>
              <a:rPr lang="zh-CN" altLang="en-US" sz="2800" b="1" dirty="0" smtClean="0">
                <a:solidFill>
                  <a:srgbClr val="FF0000"/>
                </a:solidFill>
              </a:rPr>
              <a:t>经济改革目标： 建立社会主义市场经济体制</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grpSp>
        <p:nvGrpSpPr>
          <p:cNvPr id="2" name="组合 7"/>
          <p:cNvGrpSpPr/>
          <p:nvPr/>
        </p:nvGrpSpPr>
        <p:grpSpPr>
          <a:xfrm>
            <a:off x="0" y="119668"/>
            <a:ext cx="10116616" cy="491490"/>
            <a:chOff x="-238" y="60"/>
            <a:chExt cx="8381" cy="774"/>
          </a:xfrm>
        </p:grpSpPr>
        <p:grpSp>
          <p:nvGrpSpPr>
            <p:cNvPr id="3" name="组合 9"/>
            <p:cNvGrpSpPr/>
            <p:nvPr/>
          </p:nvGrpSpPr>
          <p:grpSpPr>
            <a:xfrm>
              <a:off x="-238" y="60"/>
              <a:ext cx="4444" cy="772"/>
              <a:chOff x="-238" y="60"/>
              <a:chExt cx="4444" cy="772"/>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平行四边形 11"/>
              <p:cNvSpPr/>
              <p:nvPr/>
            </p:nvSpPr>
            <p:spPr>
              <a:xfrm flipH="1">
                <a:off x="717" y="131"/>
                <a:ext cx="3489"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中国特色</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社会主义建设</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sp>
        <p:nvSpPr>
          <p:cNvPr id="13" name="TextBox 12"/>
          <p:cNvSpPr txBox="1"/>
          <p:nvPr/>
        </p:nvSpPr>
        <p:spPr>
          <a:xfrm>
            <a:off x="323528" y="1484784"/>
            <a:ext cx="1944216" cy="584775"/>
          </a:xfrm>
          <a:prstGeom prst="rect">
            <a:avLst/>
          </a:prstGeom>
          <a:noFill/>
          <a:ln w="28575">
            <a:solidFill>
              <a:srgbClr val="FF0000"/>
            </a:solidFill>
          </a:ln>
        </p:spPr>
        <p:txBody>
          <a:bodyPr wrap="square" rtlCol="0">
            <a:spAutoFit/>
          </a:bodyPr>
          <a:lstStyle/>
          <a:p>
            <a:r>
              <a:rPr lang="zh-CN" altLang="en-US" sz="3200" b="1" dirty="0" smtClean="0"/>
              <a:t>对内改革</a:t>
            </a:r>
            <a:endParaRPr lang="zh-CN" altLang="en-US" sz="3200" b="1" dirty="0"/>
          </a:p>
        </p:txBody>
      </p:sp>
      <p:sp>
        <p:nvSpPr>
          <p:cNvPr id="15" name="TextBox 14"/>
          <p:cNvSpPr txBox="1"/>
          <p:nvPr/>
        </p:nvSpPr>
        <p:spPr>
          <a:xfrm>
            <a:off x="2339752" y="908720"/>
            <a:ext cx="5976664" cy="3108543"/>
          </a:xfrm>
          <a:prstGeom prst="rect">
            <a:avLst/>
          </a:prstGeom>
          <a:noFill/>
          <a:ln w="28575">
            <a:solidFill>
              <a:srgbClr val="FF0000"/>
            </a:solidFill>
          </a:ln>
        </p:spPr>
        <p:txBody>
          <a:bodyPr wrap="square" rtlCol="0">
            <a:spAutoFit/>
          </a:bodyPr>
          <a:lstStyle/>
          <a:p>
            <a:r>
              <a:rPr lang="zh-CN" altLang="en-US" sz="2800" b="1" dirty="0" smtClean="0"/>
              <a:t>①经济体制改革：</a:t>
            </a:r>
            <a:endParaRPr lang="en-US" altLang="zh-CN" sz="2800" b="1" dirty="0" smtClean="0"/>
          </a:p>
          <a:p>
            <a:r>
              <a:rPr lang="zh-CN" altLang="en-US" sz="2800" b="1" dirty="0" smtClean="0"/>
              <a:t>改革的目标</a:t>
            </a:r>
            <a:r>
              <a:rPr lang="zh-CN" altLang="en-US" sz="2800" b="1" dirty="0" smtClean="0">
                <a:solidFill>
                  <a:srgbClr val="FF0000"/>
                </a:solidFill>
              </a:rPr>
              <a:t>（直接目的</a:t>
            </a:r>
            <a:r>
              <a:rPr lang="en-US" altLang="zh-CN" sz="2800" b="1" dirty="0" smtClean="0">
                <a:solidFill>
                  <a:srgbClr val="FF0000"/>
                </a:solidFill>
              </a:rPr>
              <a:t>)</a:t>
            </a:r>
            <a:r>
              <a:rPr lang="zh-CN" altLang="en-US" sz="2800" b="1" dirty="0" smtClean="0"/>
              <a:t>是建立社会主义市场经济体制。</a:t>
            </a:r>
            <a:endParaRPr lang="en-US" altLang="zh-CN" sz="2800" b="1" dirty="0" smtClean="0"/>
          </a:p>
          <a:p>
            <a:r>
              <a:rPr lang="zh-CN" altLang="en-US" sz="2800" b="1" dirty="0" smtClean="0"/>
              <a:t>改革的目的（</a:t>
            </a:r>
            <a:r>
              <a:rPr lang="zh-CN" altLang="en-US" sz="2800" b="1" dirty="0" smtClean="0">
                <a:solidFill>
                  <a:srgbClr val="FF0000"/>
                </a:solidFill>
              </a:rPr>
              <a:t>根本目的</a:t>
            </a:r>
            <a:r>
              <a:rPr lang="en-US" altLang="zh-CN" sz="2800" b="1" dirty="0" smtClean="0"/>
              <a:t>)</a:t>
            </a:r>
            <a:r>
              <a:rPr lang="zh-CN" altLang="en-US" sz="2800" b="1" dirty="0" smtClean="0"/>
              <a:t>是解放和发展生产力。</a:t>
            </a:r>
            <a:endParaRPr lang="en-US" altLang="zh-CN" sz="2800" b="1" dirty="0" smtClean="0"/>
          </a:p>
          <a:p>
            <a:r>
              <a:rPr lang="zh-CN" altLang="en-US" sz="2800" b="1" dirty="0" smtClean="0"/>
              <a:t>改革的</a:t>
            </a:r>
            <a:r>
              <a:rPr lang="zh-CN" altLang="en-US" sz="2800" b="1" dirty="0" smtClean="0">
                <a:solidFill>
                  <a:srgbClr val="FF0000"/>
                </a:solidFill>
              </a:rPr>
              <a:t>实质</a:t>
            </a:r>
            <a:r>
              <a:rPr lang="zh-CN" altLang="en-US" sz="2800" b="1" dirty="0" smtClean="0"/>
              <a:t>是社会主义制度的自我完善和发展。</a:t>
            </a:r>
            <a:endParaRPr lang="zh-CN" altLang="en-US" sz="2800" b="1" dirty="0"/>
          </a:p>
        </p:txBody>
      </p:sp>
      <p:sp>
        <p:nvSpPr>
          <p:cNvPr id="16" name="TextBox 15"/>
          <p:cNvSpPr txBox="1"/>
          <p:nvPr/>
        </p:nvSpPr>
        <p:spPr>
          <a:xfrm>
            <a:off x="2339752" y="4437112"/>
            <a:ext cx="5976664" cy="1384995"/>
          </a:xfrm>
          <a:prstGeom prst="rect">
            <a:avLst/>
          </a:prstGeom>
          <a:noFill/>
          <a:ln w="28575">
            <a:solidFill>
              <a:srgbClr val="FF0000"/>
            </a:solidFill>
          </a:ln>
        </p:spPr>
        <p:txBody>
          <a:bodyPr wrap="square" rtlCol="0">
            <a:spAutoFit/>
          </a:bodyPr>
          <a:lstStyle/>
          <a:p>
            <a:r>
              <a:rPr lang="zh-CN" altLang="en-US" sz="2800" b="1" dirty="0" smtClean="0"/>
              <a:t>②政治体制改革：</a:t>
            </a:r>
            <a:r>
              <a:rPr lang="zh-CN" altLang="en-US" sz="2800" b="1" dirty="0" smtClean="0">
                <a:solidFill>
                  <a:srgbClr val="FF0000"/>
                </a:solidFill>
              </a:rPr>
              <a:t>目标</a:t>
            </a:r>
            <a:r>
              <a:rPr lang="zh-CN" altLang="en-US" sz="2800" b="1" dirty="0" smtClean="0"/>
              <a:t>是建立中国特色的社会主义政治文明</a:t>
            </a:r>
            <a:r>
              <a:rPr lang="en-US" altLang="zh-CN" sz="2800" b="1" dirty="0" smtClean="0"/>
              <a:t>(</a:t>
            </a:r>
            <a:r>
              <a:rPr lang="zh-CN" altLang="en-US" sz="2800" b="1" dirty="0" smtClean="0"/>
              <a:t>以人为本，构建社会主义和谐社会）。</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grpSp>
        <p:nvGrpSpPr>
          <p:cNvPr id="2" name="组合 7"/>
          <p:cNvGrpSpPr/>
          <p:nvPr/>
        </p:nvGrpSpPr>
        <p:grpSpPr>
          <a:xfrm>
            <a:off x="0" y="119668"/>
            <a:ext cx="10116616" cy="491490"/>
            <a:chOff x="-238" y="60"/>
            <a:chExt cx="8381" cy="774"/>
          </a:xfrm>
        </p:grpSpPr>
        <p:grpSp>
          <p:nvGrpSpPr>
            <p:cNvPr id="3" name="组合 9"/>
            <p:cNvGrpSpPr/>
            <p:nvPr/>
          </p:nvGrpSpPr>
          <p:grpSpPr>
            <a:xfrm>
              <a:off x="-238" y="60"/>
              <a:ext cx="3967" cy="772"/>
              <a:chOff x="-238" y="60"/>
              <a:chExt cx="3967" cy="772"/>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平行四边形 11"/>
              <p:cNvSpPr/>
              <p:nvPr/>
            </p:nvSpPr>
            <p:spPr>
              <a:xfrm flipH="1">
                <a:off x="717" y="131"/>
                <a:ext cx="3012"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0" name="文本框 12"/>
            <p:cNvSpPr txBox="1"/>
            <p:nvPr/>
          </p:nvSpPr>
          <p:spPr>
            <a:xfrm>
              <a:off x="922" y="107"/>
              <a:ext cx="7221" cy="727"/>
            </a:xfrm>
            <a:prstGeom prst="rect">
              <a:avLst/>
            </a:prstGeom>
            <a:noFill/>
          </p:spPr>
          <p:txBody>
            <a:bodyPr wrap="square" rtlCol="0">
              <a:spAutoFit/>
            </a:bodyPr>
            <a:lstStyle/>
            <a:p>
              <a:pPr algn="l" defTabSz="914400">
                <a:defRPr/>
              </a:pP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社会主义建设的探索</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sp>
        <p:nvSpPr>
          <p:cNvPr id="14" name="TextBox 13"/>
          <p:cNvSpPr txBox="1"/>
          <p:nvPr/>
        </p:nvSpPr>
        <p:spPr>
          <a:xfrm>
            <a:off x="683568" y="836712"/>
            <a:ext cx="1512168" cy="461665"/>
          </a:xfrm>
          <a:prstGeom prst="rect">
            <a:avLst/>
          </a:prstGeom>
          <a:noFill/>
          <a:ln w="28575">
            <a:solidFill>
              <a:srgbClr val="FF0000"/>
            </a:solidFill>
          </a:ln>
        </p:spPr>
        <p:txBody>
          <a:bodyPr wrap="square" rtlCol="0">
            <a:spAutoFit/>
          </a:bodyPr>
          <a:lstStyle/>
          <a:p>
            <a:r>
              <a:rPr lang="zh-CN" altLang="en-US" sz="2400" b="1" dirty="0" smtClean="0"/>
              <a:t>对外开放</a:t>
            </a:r>
            <a:endParaRPr lang="zh-CN" altLang="en-US" sz="2400" b="1" dirty="0"/>
          </a:p>
        </p:txBody>
      </p:sp>
      <p:sp>
        <p:nvSpPr>
          <p:cNvPr id="15" name="TextBox 14"/>
          <p:cNvSpPr txBox="1"/>
          <p:nvPr/>
        </p:nvSpPr>
        <p:spPr>
          <a:xfrm>
            <a:off x="2699792" y="836712"/>
            <a:ext cx="5760640" cy="461665"/>
          </a:xfrm>
          <a:prstGeom prst="rect">
            <a:avLst/>
          </a:prstGeom>
          <a:solidFill>
            <a:srgbClr val="FFFF00"/>
          </a:solidFill>
        </p:spPr>
        <p:txBody>
          <a:bodyPr wrap="square" rtlCol="0">
            <a:spAutoFit/>
          </a:bodyPr>
          <a:lstStyle/>
          <a:p>
            <a:r>
              <a:rPr lang="zh-CN" altLang="en-US" sz="2400" b="1" dirty="0" smtClean="0">
                <a:solidFill>
                  <a:srgbClr val="FF0000"/>
                </a:solidFill>
              </a:rPr>
              <a:t>全方位，多层次，宽领域的对外开放格局</a:t>
            </a:r>
            <a:endParaRPr lang="zh-CN" altLang="en-US" sz="2400" b="1" dirty="0">
              <a:solidFill>
                <a:srgbClr val="FF0000"/>
              </a:solidFill>
            </a:endParaRPr>
          </a:p>
        </p:txBody>
      </p:sp>
      <p:sp>
        <p:nvSpPr>
          <p:cNvPr id="16" name="矩形 15"/>
          <p:cNvSpPr/>
          <p:nvPr/>
        </p:nvSpPr>
        <p:spPr>
          <a:xfrm>
            <a:off x="2123728" y="1484784"/>
            <a:ext cx="3815468" cy="461665"/>
          </a:xfrm>
          <a:prstGeom prst="rect">
            <a:avLst/>
          </a:prstGeom>
        </p:spPr>
        <p:txBody>
          <a:bodyPr wrap="none">
            <a:spAutoFit/>
          </a:bodyPr>
          <a:lstStyle/>
          <a:p>
            <a:r>
              <a:rPr lang="zh-CN" altLang="en-US" sz="2400" b="1" dirty="0" smtClean="0"/>
              <a:t>第</a:t>
            </a:r>
            <a:r>
              <a:rPr lang="en-US" altLang="zh-CN" sz="2400" b="1" dirty="0" smtClean="0"/>
              <a:t>1</a:t>
            </a:r>
            <a:r>
              <a:rPr lang="zh-CN" altLang="en-US" sz="2400" b="1" dirty="0" smtClean="0"/>
              <a:t>步 经济特区（</a:t>
            </a:r>
            <a:r>
              <a:rPr lang="en-US" altLang="zh-CN" sz="2400" b="1" dirty="0" smtClean="0"/>
              <a:t>1980</a:t>
            </a:r>
            <a:r>
              <a:rPr lang="zh-CN" altLang="en-US" sz="2400" b="1" dirty="0" smtClean="0"/>
              <a:t>年）</a:t>
            </a:r>
            <a:endParaRPr lang="zh-CN" altLang="en-US" sz="2400" b="1" dirty="0"/>
          </a:p>
        </p:txBody>
      </p:sp>
      <p:sp>
        <p:nvSpPr>
          <p:cNvPr id="17" name="矩形 16"/>
          <p:cNvSpPr/>
          <p:nvPr/>
        </p:nvSpPr>
        <p:spPr>
          <a:xfrm>
            <a:off x="2123728" y="2060848"/>
            <a:ext cx="4416594" cy="461665"/>
          </a:xfrm>
          <a:prstGeom prst="rect">
            <a:avLst/>
          </a:prstGeom>
        </p:spPr>
        <p:txBody>
          <a:bodyPr wrap="none">
            <a:spAutoFit/>
          </a:bodyPr>
          <a:lstStyle/>
          <a:p>
            <a:r>
              <a:rPr lang="zh-CN" altLang="en-US" sz="2400" b="1" dirty="0" smtClean="0"/>
              <a:t>第</a:t>
            </a:r>
            <a:r>
              <a:rPr lang="en-US" altLang="zh-CN" sz="2400" b="1" dirty="0" smtClean="0"/>
              <a:t>2</a:t>
            </a:r>
            <a:r>
              <a:rPr lang="zh-CN" altLang="en-US" sz="2400" b="1" dirty="0" smtClean="0"/>
              <a:t>步 沿海开放城市（</a:t>
            </a:r>
            <a:r>
              <a:rPr lang="en-US" altLang="zh-CN" sz="2400" b="1" dirty="0" smtClean="0"/>
              <a:t>1984</a:t>
            </a:r>
            <a:r>
              <a:rPr lang="zh-CN" altLang="en-US" sz="2400" b="1" dirty="0" smtClean="0"/>
              <a:t>年）</a:t>
            </a:r>
            <a:endParaRPr lang="zh-CN" altLang="en-US" sz="2400" b="1" dirty="0"/>
          </a:p>
        </p:txBody>
      </p:sp>
      <p:sp>
        <p:nvSpPr>
          <p:cNvPr id="18" name="矩形 17"/>
          <p:cNvSpPr/>
          <p:nvPr/>
        </p:nvSpPr>
        <p:spPr>
          <a:xfrm>
            <a:off x="2123728" y="2564904"/>
            <a:ext cx="4108817" cy="461665"/>
          </a:xfrm>
          <a:prstGeom prst="rect">
            <a:avLst/>
          </a:prstGeom>
        </p:spPr>
        <p:txBody>
          <a:bodyPr wrap="none">
            <a:spAutoFit/>
          </a:bodyPr>
          <a:lstStyle/>
          <a:p>
            <a:r>
              <a:rPr lang="zh-CN" altLang="en-US" sz="2400" b="1" dirty="0" smtClean="0"/>
              <a:t>第</a:t>
            </a:r>
            <a:r>
              <a:rPr lang="en-US" altLang="zh-CN" sz="2400" b="1" dirty="0" smtClean="0"/>
              <a:t>3</a:t>
            </a:r>
            <a:r>
              <a:rPr lang="zh-CN" altLang="en-US" sz="2400" b="1" dirty="0" smtClean="0"/>
              <a:t>步 沿海开放区（</a:t>
            </a:r>
            <a:r>
              <a:rPr lang="en-US" altLang="zh-CN" sz="2400" b="1" dirty="0" smtClean="0"/>
              <a:t>1985</a:t>
            </a:r>
            <a:r>
              <a:rPr lang="zh-CN" altLang="en-US" sz="2400" b="1" dirty="0" smtClean="0"/>
              <a:t>年）</a:t>
            </a:r>
            <a:endParaRPr lang="zh-CN" altLang="en-US" sz="2400" b="1" dirty="0"/>
          </a:p>
        </p:txBody>
      </p:sp>
      <p:sp>
        <p:nvSpPr>
          <p:cNvPr id="19" name="矩形 18"/>
          <p:cNvSpPr/>
          <p:nvPr/>
        </p:nvSpPr>
        <p:spPr>
          <a:xfrm>
            <a:off x="2123728" y="2996952"/>
            <a:ext cx="3185487" cy="461665"/>
          </a:xfrm>
          <a:prstGeom prst="rect">
            <a:avLst/>
          </a:prstGeom>
        </p:spPr>
        <p:txBody>
          <a:bodyPr wrap="none">
            <a:spAutoFit/>
          </a:bodyPr>
          <a:lstStyle/>
          <a:p>
            <a:r>
              <a:rPr lang="zh-CN" altLang="en-US" sz="2400" b="1" dirty="0" smtClean="0"/>
              <a:t>第</a:t>
            </a:r>
            <a:r>
              <a:rPr lang="en-US" altLang="zh-CN" sz="2400" b="1" dirty="0" smtClean="0"/>
              <a:t>4</a:t>
            </a:r>
            <a:r>
              <a:rPr lang="zh-CN" altLang="en-US" sz="2400" b="1" dirty="0" smtClean="0"/>
              <a:t>步 内地（</a:t>
            </a:r>
            <a:r>
              <a:rPr lang="en-US" altLang="zh-CN" sz="2400" b="1" dirty="0" smtClean="0"/>
              <a:t>1992</a:t>
            </a:r>
            <a:r>
              <a:rPr lang="zh-CN" altLang="en-US" sz="2400" b="1" dirty="0" smtClean="0"/>
              <a:t>年）</a:t>
            </a:r>
            <a:endParaRPr lang="zh-CN" altLang="en-US" sz="2400" b="1" dirty="0"/>
          </a:p>
        </p:txBody>
      </p:sp>
      <p:sp>
        <p:nvSpPr>
          <p:cNvPr id="20" name="TextBox 19"/>
          <p:cNvSpPr txBox="1"/>
          <p:nvPr/>
        </p:nvSpPr>
        <p:spPr>
          <a:xfrm>
            <a:off x="827584" y="3645024"/>
            <a:ext cx="7200800" cy="830997"/>
          </a:xfrm>
          <a:prstGeom prst="rect">
            <a:avLst/>
          </a:prstGeom>
          <a:noFill/>
          <a:ln>
            <a:solidFill>
              <a:srgbClr val="FF0000"/>
            </a:solidFill>
          </a:ln>
        </p:spPr>
        <p:txBody>
          <a:bodyPr wrap="square" rtlCol="0">
            <a:spAutoFit/>
          </a:bodyPr>
          <a:lstStyle/>
          <a:p>
            <a:r>
              <a:rPr lang="zh-CN" altLang="en-US" sz="2400" b="1" dirty="0" smtClean="0">
                <a:solidFill>
                  <a:srgbClr val="FF0000"/>
                </a:solidFill>
              </a:rPr>
              <a:t>目的</a:t>
            </a:r>
            <a:r>
              <a:rPr lang="zh-CN" altLang="en-US" sz="2400" b="1" dirty="0" smtClean="0"/>
              <a:t>是利用外国资金和先进技术，加快社会主义现代化建设，提高综合国力；</a:t>
            </a:r>
            <a:endParaRPr lang="zh-CN" altLang="en-US" sz="2400" b="1" dirty="0">
              <a:solidFill>
                <a:srgbClr val="FF0000"/>
              </a:solidFill>
            </a:endParaRPr>
          </a:p>
        </p:txBody>
      </p:sp>
      <p:sp>
        <p:nvSpPr>
          <p:cNvPr id="21" name="TextBox 20"/>
          <p:cNvSpPr txBox="1"/>
          <p:nvPr/>
        </p:nvSpPr>
        <p:spPr>
          <a:xfrm>
            <a:off x="827584" y="4797152"/>
            <a:ext cx="7200800" cy="1200329"/>
          </a:xfrm>
          <a:prstGeom prst="rect">
            <a:avLst/>
          </a:prstGeom>
          <a:noFill/>
          <a:ln>
            <a:solidFill>
              <a:srgbClr val="FF0000"/>
            </a:solidFill>
          </a:ln>
        </p:spPr>
        <p:txBody>
          <a:bodyPr wrap="square" rtlCol="0">
            <a:spAutoFit/>
          </a:bodyPr>
          <a:lstStyle/>
          <a:p>
            <a:r>
              <a:rPr lang="zh-CN" altLang="en-US" sz="2400" b="1" dirty="0" smtClean="0"/>
              <a:t>对外开放加速了我国社会主义现代化建设的步伐，</a:t>
            </a:r>
            <a:r>
              <a:rPr lang="en-US" altLang="zh-CN" sz="2400" b="1" dirty="0" smtClean="0">
                <a:solidFill>
                  <a:srgbClr val="FF0000"/>
                </a:solidFill>
              </a:rPr>
              <a:t>2001</a:t>
            </a:r>
            <a:r>
              <a:rPr lang="zh-CN" altLang="en-US" sz="2400" b="1" dirty="0" smtClean="0">
                <a:solidFill>
                  <a:srgbClr val="FF0000"/>
                </a:solidFill>
              </a:rPr>
              <a:t>年中国成为世界贸易组织的成员</a:t>
            </a:r>
            <a:r>
              <a:rPr lang="zh-CN" altLang="en-US" sz="2400" b="1" dirty="0" smtClean="0"/>
              <a:t>，这为我国参与经济全球化开辟了新途径。</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右箭头 22"/>
          <p:cNvSpPr/>
          <p:nvPr/>
        </p:nvSpPr>
        <p:spPr>
          <a:xfrm>
            <a:off x="410211" y="1986953"/>
            <a:ext cx="8629015" cy="78340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24" name="直接连接符 23"/>
          <p:cNvCxnSpPr/>
          <p:nvPr/>
        </p:nvCxnSpPr>
        <p:spPr>
          <a:xfrm flipV="1">
            <a:off x="467544" y="2564904"/>
            <a:ext cx="8060055" cy="2546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984501" y="2221211"/>
            <a:ext cx="280035" cy="332715"/>
          </a:xfrm>
          <a:prstGeom prst="ellipse">
            <a:avLst/>
          </a:prstGeom>
          <a:solidFill>
            <a:srgbClr val="FAB846"/>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mn-ea"/>
              </a:rPr>
              <a:t>2</a:t>
            </a:r>
            <a:endParaRPr lang="en-US" altLang="zh-CN" sz="2000" dirty="0">
              <a:solidFill>
                <a:schemeClr val="bg1"/>
              </a:solidFill>
              <a:latin typeface="+mn-ea"/>
            </a:endParaRPr>
          </a:p>
        </p:txBody>
      </p:sp>
      <p:sp>
        <p:nvSpPr>
          <p:cNvPr id="29" name="圆角矩形 28"/>
          <p:cNvSpPr/>
          <p:nvPr/>
        </p:nvSpPr>
        <p:spPr>
          <a:xfrm>
            <a:off x="2339752" y="1196752"/>
            <a:ext cx="1770380" cy="821602"/>
          </a:xfrm>
          <a:prstGeom prst="roundRect">
            <a:avLst>
              <a:gd name="adj" fmla="val 31350"/>
            </a:avLst>
          </a:prstGeom>
          <a:noFill/>
          <a:ln>
            <a:solidFill>
              <a:srgbClr val="FAB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AB846"/>
                </a:solidFill>
                <a:effectLst>
                  <a:outerShdw blurRad="38100" dist="38100" dir="2700000" algn="tl">
                    <a:srgbClr val="000000">
                      <a:alpha val="43137"/>
                    </a:srgbClr>
                  </a:outerShdw>
                </a:effectLst>
                <a:ea typeface="宋体" panose="02010600030101010101" pitchFamily="2" charset="-122"/>
              </a:rPr>
              <a:t>“</a:t>
            </a:r>
            <a:r>
              <a:rPr lang="zh-CN" sz="2400" b="1" dirty="0">
                <a:solidFill>
                  <a:srgbClr val="FAB846"/>
                </a:solidFill>
                <a:effectLst>
                  <a:outerShdw blurRad="38100" dist="38100" dir="2700000" algn="tl">
                    <a:srgbClr val="000000">
                      <a:alpha val="43137"/>
                    </a:srgbClr>
                  </a:outerShdw>
                </a:effectLst>
                <a:ea typeface="宋体" panose="02010600030101010101" pitchFamily="2" charset="-122"/>
                <a:sym typeface="+mn-ea"/>
              </a:rPr>
              <a:t>三个代表</a:t>
            </a:r>
            <a:r>
              <a:rPr lang="en-US" altLang="zh-CN" sz="2400" b="1" dirty="0">
                <a:solidFill>
                  <a:srgbClr val="FAB846"/>
                </a:solidFill>
                <a:effectLst>
                  <a:outerShdw blurRad="38100" dist="38100" dir="2700000" algn="tl">
                    <a:srgbClr val="000000">
                      <a:alpha val="43137"/>
                    </a:srgbClr>
                  </a:outerShdw>
                </a:effectLst>
                <a:ea typeface="宋体" panose="02010600030101010101" pitchFamily="2" charset="-122"/>
              </a:rPr>
              <a:t>”</a:t>
            </a:r>
            <a:r>
              <a:rPr lang="zh-CN" altLang="en-US" sz="2400" b="1" dirty="0">
                <a:solidFill>
                  <a:srgbClr val="FAB846"/>
                </a:solidFill>
                <a:effectLst>
                  <a:outerShdw blurRad="38100" dist="38100" dir="2700000" algn="tl">
                    <a:srgbClr val="000000">
                      <a:alpha val="43137"/>
                    </a:srgbClr>
                  </a:outerShdw>
                </a:effectLst>
                <a:ea typeface="宋体" panose="02010600030101010101" pitchFamily="2" charset="-122"/>
              </a:rPr>
              <a:t>重要思想</a:t>
            </a:r>
            <a:endParaRPr lang="zh-CN" altLang="en-US" sz="2400" b="1" dirty="0">
              <a:solidFill>
                <a:srgbClr val="FAB846"/>
              </a:solidFill>
              <a:effectLst>
                <a:outerShdw blurRad="38100" dist="38100" dir="2700000" algn="tl">
                  <a:srgbClr val="000000">
                    <a:alpha val="43137"/>
                  </a:srgbClr>
                </a:outerShdw>
              </a:effectLst>
              <a:ea typeface="宋体" panose="02010600030101010101" pitchFamily="2" charset="-122"/>
            </a:endParaRPr>
          </a:p>
        </p:txBody>
      </p:sp>
      <p:sp>
        <p:nvSpPr>
          <p:cNvPr id="31" name="文本框 30"/>
          <p:cNvSpPr txBox="1"/>
          <p:nvPr/>
        </p:nvSpPr>
        <p:spPr>
          <a:xfrm>
            <a:off x="2267744" y="2564904"/>
            <a:ext cx="1812676" cy="830997"/>
          </a:xfrm>
          <a:prstGeom prst="rect">
            <a:avLst/>
          </a:prstGeom>
          <a:noFill/>
        </p:spPr>
        <p:txBody>
          <a:bodyPr wrap="square" rtlCol="0">
            <a:spAutoFit/>
          </a:bodyPr>
          <a:lstStyle/>
          <a:p>
            <a:pPr algn="ctr"/>
            <a:r>
              <a:rPr lang="en-US" sz="2400" b="1" dirty="0">
                <a:solidFill>
                  <a:srgbClr val="FAB846"/>
                </a:solidFill>
                <a:latin typeface="微软雅黑" panose="020B0503020204020204" charset="-122"/>
                <a:ea typeface="微软雅黑" panose="020B0503020204020204" charset="-122"/>
              </a:rPr>
              <a:t>2002</a:t>
            </a:r>
            <a:r>
              <a:rPr lang="zh-CN" altLang="en-US" sz="2400" b="1" dirty="0">
                <a:solidFill>
                  <a:srgbClr val="FAB846"/>
                </a:solidFill>
                <a:latin typeface="微软雅黑" panose="020B0503020204020204" charset="-122"/>
                <a:ea typeface="微软雅黑" panose="020B0503020204020204" charset="-122"/>
              </a:rPr>
              <a:t>年</a:t>
            </a:r>
            <a:endParaRPr lang="zh-CN" altLang="en-US" sz="2400" b="1" dirty="0">
              <a:solidFill>
                <a:srgbClr val="FAB846"/>
              </a:solidFill>
              <a:latin typeface="微软雅黑" panose="020B0503020204020204" charset="-122"/>
              <a:ea typeface="微软雅黑" panose="020B0503020204020204" charset="-122"/>
            </a:endParaRPr>
          </a:p>
          <a:p>
            <a:pPr algn="ctr"/>
            <a:r>
              <a:rPr lang="zh-CN" altLang="en-US" sz="2400" b="1" dirty="0">
                <a:solidFill>
                  <a:srgbClr val="FAB846"/>
                </a:solidFill>
                <a:latin typeface="微软雅黑" panose="020B0503020204020204" charset="-122"/>
                <a:ea typeface="微软雅黑" panose="020B0503020204020204" charset="-122"/>
              </a:rPr>
              <a:t>中共十六大</a:t>
            </a:r>
            <a:endParaRPr lang="zh-CN" altLang="en-US" sz="2400" b="1" dirty="0">
              <a:solidFill>
                <a:srgbClr val="FAB846"/>
              </a:solidFill>
              <a:latin typeface="微软雅黑" panose="020B0503020204020204" charset="-122"/>
              <a:ea typeface="微软雅黑" panose="020B0503020204020204" charset="-122"/>
            </a:endParaRPr>
          </a:p>
        </p:txBody>
      </p:sp>
      <p:sp>
        <p:nvSpPr>
          <p:cNvPr id="32" name="椭圆 31"/>
          <p:cNvSpPr/>
          <p:nvPr/>
        </p:nvSpPr>
        <p:spPr>
          <a:xfrm>
            <a:off x="7372986" y="2213572"/>
            <a:ext cx="280035" cy="332715"/>
          </a:xfrm>
          <a:prstGeom prst="ellipse">
            <a:avLst/>
          </a:prstGeom>
          <a:solidFill>
            <a:srgbClr val="E8706F"/>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mn-ea"/>
              </a:rPr>
              <a:t>4</a:t>
            </a:r>
            <a:endParaRPr lang="en-US" altLang="zh-CN" sz="2000" dirty="0">
              <a:solidFill>
                <a:schemeClr val="bg1"/>
              </a:solidFill>
              <a:latin typeface="+mn-ea"/>
            </a:endParaRPr>
          </a:p>
        </p:txBody>
      </p:sp>
      <p:sp>
        <p:nvSpPr>
          <p:cNvPr id="33" name="圆角矩形 32"/>
          <p:cNvSpPr/>
          <p:nvPr/>
        </p:nvSpPr>
        <p:spPr>
          <a:xfrm>
            <a:off x="6343015" y="1196752"/>
            <a:ext cx="2800985" cy="821602"/>
          </a:xfrm>
          <a:prstGeom prst="roundRect">
            <a:avLst>
              <a:gd name="adj" fmla="val 31350"/>
            </a:avLst>
          </a:prstGeom>
          <a:noFill/>
          <a:ln>
            <a:solidFill>
              <a:srgbClr val="E87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latinLnBrk="0" hangingPunct="1"/>
            <a:r>
              <a:rPr lang="zh-CN" sz="2400" b="1" dirty="0" smtClean="0">
                <a:solidFill>
                  <a:srgbClr val="E8706F"/>
                </a:solidFill>
                <a:effectLst>
                  <a:outerShdw blurRad="38100" dist="38100" dir="2700000" algn="tl">
                    <a:srgbClr val="000000">
                      <a:alpha val="43137"/>
                    </a:srgbClr>
                  </a:outerShdw>
                </a:effectLst>
                <a:ea typeface="宋体" panose="02010600030101010101" pitchFamily="2" charset="-122"/>
              </a:rPr>
              <a:t>习近平新时代中国特色社会主义思想</a:t>
            </a:r>
            <a:endParaRPr lang="zh-CN" sz="2400" b="1" dirty="0" smtClean="0">
              <a:solidFill>
                <a:srgbClr val="E8706F"/>
              </a:solidFill>
              <a:effectLst>
                <a:outerShdw blurRad="38100" dist="38100" dir="2700000" algn="tl">
                  <a:srgbClr val="000000">
                    <a:alpha val="43137"/>
                  </a:srgbClr>
                </a:outerShdw>
              </a:effectLst>
              <a:ea typeface="宋体" panose="02010600030101010101" pitchFamily="2" charset="-122"/>
            </a:endParaRPr>
          </a:p>
        </p:txBody>
      </p:sp>
      <p:sp>
        <p:nvSpPr>
          <p:cNvPr id="34" name="文本框 33"/>
          <p:cNvSpPr txBox="1"/>
          <p:nvPr/>
        </p:nvSpPr>
        <p:spPr>
          <a:xfrm>
            <a:off x="6804248" y="2636912"/>
            <a:ext cx="1751275" cy="830997"/>
          </a:xfrm>
          <a:prstGeom prst="rect">
            <a:avLst/>
          </a:prstGeom>
          <a:noFill/>
          <a:ln>
            <a:noFill/>
          </a:ln>
        </p:spPr>
        <p:txBody>
          <a:bodyPr wrap="square" rtlCol="0">
            <a:spAutoFit/>
          </a:bodyPr>
          <a:lstStyle/>
          <a:p>
            <a:pPr algn="ctr"/>
            <a:r>
              <a:rPr lang="en-US" sz="2400" b="1" dirty="0">
                <a:solidFill>
                  <a:srgbClr val="E8706F"/>
                </a:solidFill>
                <a:latin typeface="微软雅黑" panose="020B0503020204020204" charset="-122"/>
                <a:ea typeface="微软雅黑" panose="020B0503020204020204" charset="-122"/>
              </a:rPr>
              <a:t>2017</a:t>
            </a:r>
            <a:r>
              <a:rPr lang="zh-CN" altLang="en-US" sz="2400" b="1" dirty="0">
                <a:solidFill>
                  <a:srgbClr val="E8706F"/>
                </a:solidFill>
                <a:latin typeface="微软雅黑" panose="020B0503020204020204" charset="-122"/>
                <a:ea typeface="微软雅黑" panose="020B0503020204020204" charset="-122"/>
              </a:rPr>
              <a:t>年</a:t>
            </a:r>
            <a:endParaRPr lang="zh-CN" altLang="en-US" sz="2400" b="1" dirty="0">
              <a:solidFill>
                <a:srgbClr val="E8706F"/>
              </a:solidFill>
              <a:latin typeface="微软雅黑" panose="020B0503020204020204" charset="-122"/>
              <a:ea typeface="微软雅黑" panose="020B0503020204020204" charset="-122"/>
            </a:endParaRPr>
          </a:p>
          <a:p>
            <a:pPr algn="ctr"/>
            <a:r>
              <a:rPr lang="zh-CN" altLang="en-US" sz="2400" b="1" dirty="0">
                <a:solidFill>
                  <a:srgbClr val="E8706F"/>
                </a:solidFill>
                <a:latin typeface="微软雅黑" panose="020B0503020204020204" charset="-122"/>
                <a:ea typeface="微软雅黑" panose="020B0503020204020204" charset="-122"/>
              </a:rPr>
              <a:t>中共十九大</a:t>
            </a:r>
            <a:endParaRPr lang="zh-CN" altLang="en-US" sz="2400" b="1" dirty="0">
              <a:solidFill>
                <a:srgbClr val="E8706F"/>
              </a:solidFill>
              <a:latin typeface="微软雅黑" panose="020B0503020204020204" charset="-122"/>
              <a:ea typeface="微软雅黑" panose="020B0503020204020204" charset="-122"/>
            </a:endParaRPr>
          </a:p>
        </p:txBody>
      </p:sp>
      <p:sp>
        <p:nvSpPr>
          <p:cNvPr id="35" name="椭圆 34"/>
          <p:cNvSpPr/>
          <p:nvPr/>
        </p:nvSpPr>
        <p:spPr>
          <a:xfrm>
            <a:off x="5040631" y="2218665"/>
            <a:ext cx="280035" cy="332715"/>
          </a:xfrm>
          <a:prstGeom prst="ellipse">
            <a:avLst/>
          </a:prstGeom>
          <a:solidFill>
            <a:srgbClr val="00897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mn-ea"/>
              </a:rPr>
              <a:t>3</a:t>
            </a:r>
            <a:endParaRPr lang="en-US" altLang="zh-CN" sz="2000" dirty="0">
              <a:solidFill>
                <a:schemeClr val="bg1"/>
              </a:solidFill>
              <a:latin typeface="+mn-ea"/>
            </a:endParaRPr>
          </a:p>
        </p:txBody>
      </p:sp>
      <p:sp>
        <p:nvSpPr>
          <p:cNvPr id="36" name="圆角矩形 35"/>
          <p:cNvSpPr/>
          <p:nvPr/>
        </p:nvSpPr>
        <p:spPr>
          <a:xfrm>
            <a:off x="4211960" y="1484784"/>
            <a:ext cx="2016224" cy="549998"/>
          </a:xfrm>
          <a:prstGeom prst="roundRect">
            <a:avLst>
              <a:gd name="adj" fmla="val 31350"/>
            </a:avLst>
          </a:prstGeom>
          <a:noFill/>
          <a:ln>
            <a:solidFill>
              <a:srgbClr val="008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b="1" dirty="0" smtClean="0">
                <a:solidFill>
                  <a:srgbClr val="008972"/>
                </a:solidFill>
                <a:effectLst>
                  <a:outerShdw blurRad="38100" dist="38100" dir="2700000" algn="tl">
                    <a:srgbClr val="000000">
                      <a:alpha val="43137"/>
                    </a:srgbClr>
                  </a:outerShdw>
                </a:effectLst>
                <a:ea typeface="宋体" panose="02010600030101010101" pitchFamily="2" charset="-122"/>
              </a:rPr>
              <a:t>科学发展观</a:t>
            </a:r>
            <a:endParaRPr lang="zh-CN" sz="2400" b="1" dirty="0" smtClean="0">
              <a:solidFill>
                <a:srgbClr val="008972"/>
              </a:solidFill>
              <a:effectLst>
                <a:outerShdw blurRad="38100" dist="38100" dir="2700000" algn="tl">
                  <a:srgbClr val="000000">
                    <a:alpha val="43137"/>
                  </a:srgbClr>
                </a:outerShdw>
              </a:effectLst>
              <a:ea typeface="宋体" panose="02010600030101010101" pitchFamily="2" charset="-122"/>
            </a:endParaRPr>
          </a:p>
        </p:txBody>
      </p:sp>
      <p:sp>
        <p:nvSpPr>
          <p:cNvPr id="37" name="文本框 36"/>
          <p:cNvSpPr txBox="1"/>
          <p:nvPr/>
        </p:nvSpPr>
        <p:spPr>
          <a:xfrm>
            <a:off x="4424680" y="2553926"/>
            <a:ext cx="1803504" cy="830997"/>
          </a:xfrm>
          <a:prstGeom prst="rect">
            <a:avLst/>
          </a:prstGeom>
          <a:noFill/>
        </p:spPr>
        <p:txBody>
          <a:bodyPr wrap="square" rtlCol="0">
            <a:spAutoFit/>
          </a:bodyPr>
          <a:lstStyle/>
          <a:p>
            <a:pPr algn="ctr"/>
            <a:r>
              <a:rPr lang="en-US" altLang="zh-CN" sz="2400" b="1" dirty="0">
                <a:solidFill>
                  <a:srgbClr val="008972"/>
                </a:solidFill>
                <a:latin typeface="微软雅黑" panose="020B0503020204020204" charset="-122"/>
                <a:ea typeface="微软雅黑" panose="020B0503020204020204" charset="-122"/>
              </a:rPr>
              <a:t>2012</a:t>
            </a:r>
            <a:r>
              <a:rPr lang="zh-CN" altLang="en-US" sz="2400" b="1" dirty="0">
                <a:solidFill>
                  <a:srgbClr val="008972"/>
                </a:solidFill>
                <a:latin typeface="微软雅黑" panose="020B0503020204020204" charset="-122"/>
                <a:ea typeface="微软雅黑" panose="020B0503020204020204" charset="-122"/>
              </a:rPr>
              <a:t>年</a:t>
            </a:r>
            <a:endParaRPr lang="en-US" altLang="zh-CN" sz="2400" b="1" dirty="0">
              <a:solidFill>
                <a:srgbClr val="008972"/>
              </a:solidFill>
              <a:latin typeface="微软雅黑" panose="020B0503020204020204" charset="-122"/>
              <a:ea typeface="微软雅黑" panose="020B0503020204020204" charset="-122"/>
            </a:endParaRPr>
          </a:p>
          <a:p>
            <a:pPr algn="ctr"/>
            <a:r>
              <a:rPr lang="zh-CN" altLang="en-US" sz="2400" b="1" dirty="0">
                <a:solidFill>
                  <a:srgbClr val="008972"/>
                </a:solidFill>
                <a:latin typeface="微软雅黑" panose="020B0503020204020204" charset="-122"/>
                <a:ea typeface="微软雅黑" panose="020B0503020204020204" charset="-122"/>
              </a:rPr>
              <a:t>中共十八大</a:t>
            </a:r>
            <a:endParaRPr lang="zh-CN" altLang="en-US" sz="2400" b="1" dirty="0">
              <a:solidFill>
                <a:srgbClr val="008972"/>
              </a:solidFill>
              <a:latin typeface="微软雅黑" panose="020B0503020204020204" charset="-122"/>
              <a:ea typeface="微软雅黑" panose="020B0503020204020204" charset="-122"/>
            </a:endParaRPr>
          </a:p>
        </p:txBody>
      </p:sp>
      <p:sp>
        <p:nvSpPr>
          <p:cNvPr id="38" name="椭圆 37"/>
          <p:cNvSpPr/>
          <p:nvPr/>
        </p:nvSpPr>
        <p:spPr>
          <a:xfrm>
            <a:off x="1082676" y="2216118"/>
            <a:ext cx="280035" cy="332715"/>
          </a:xfrm>
          <a:prstGeom prst="ellipse">
            <a:avLst/>
          </a:prstGeom>
          <a:solidFill>
            <a:srgbClr val="0092C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mn-ea"/>
              </a:rPr>
              <a:t>1</a:t>
            </a:r>
            <a:endParaRPr lang="en-US" altLang="zh-CN" sz="2000" dirty="0">
              <a:solidFill>
                <a:schemeClr val="bg1"/>
              </a:solidFill>
              <a:latin typeface="+mn-ea"/>
            </a:endParaRPr>
          </a:p>
        </p:txBody>
      </p:sp>
      <p:sp>
        <p:nvSpPr>
          <p:cNvPr id="39" name="圆角矩形 38"/>
          <p:cNvSpPr/>
          <p:nvPr/>
        </p:nvSpPr>
        <p:spPr>
          <a:xfrm>
            <a:off x="323528" y="1340768"/>
            <a:ext cx="1936273" cy="551696"/>
          </a:xfrm>
          <a:prstGeom prst="roundRect">
            <a:avLst>
              <a:gd name="adj" fmla="val 31350"/>
            </a:avLst>
          </a:prstGeom>
          <a:noFill/>
          <a:ln>
            <a:solidFill>
              <a:srgbClr val="009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b="1" dirty="0">
                <a:solidFill>
                  <a:srgbClr val="0092C7"/>
                </a:solidFill>
                <a:effectLst>
                  <a:outerShdw blurRad="38100" dist="38100" dir="2700000" algn="tl">
                    <a:srgbClr val="000000">
                      <a:alpha val="43137"/>
                    </a:srgbClr>
                  </a:outerShdw>
                </a:effectLst>
                <a:ea typeface="宋体" panose="02010600030101010101" pitchFamily="2" charset="-122"/>
              </a:rPr>
              <a:t>邓小平理论</a:t>
            </a:r>
            <a:endParaRPr lang="zh-CN" sz="2400" b="1" dirty="0">
              <a:solidFill>
                <a:srgbClr val="0092C7"/>
              </a:solidFill>
              <a:effectLst>
                <a:outerShdw blurRad="38100" dist="38100" dir="2700000" algn="tl">
                  <a:srgbClr val="000000">
                    <a:alpha val="43137"/>
                  </a:srgbClr>
                </a:outerShdw>
              </a:effectLst>
              <a:ea typeface="宋体" panose="02010600030101010101" pitchFamily="2" charset="-122"/>
            </a:endParaRPr>
          </a:p>
        </p:txBody>
      </p:sp>
      <p:sp>
        <p:nvSpPr>
          <p:cNvPr id="42" name="文本框 41"/>
          <p:cNvSpPr txBox="1"/>
          <p:nvPr/>
        </p:nvSpPr>
        <p:spPr>
          <a:xfrm>
            <a:off x="395536" y="2564904"/>
            <a:ext cx="1785525" cy="830997"/>
          </a:xfrm>
          <a:prstGeom prst="rect">
            <a:avLst/>
          </a:prstGeom>
          <a:noFill/>
        </p:spPr>
        <p:txBody>
          <a:bodyPr wrap="square" rtlCol="0">
            <a:spAutoFit/>
          </a:bodyPr>
          <a:lstStyle/>
          <a:p>
            <a:pPr algn="ctr"/>
            <a:r>
              <a:rPr lang="en-US" sz="2400" b="1" dirty="0">
                <a:solidFill>
                  <a:srgbClr val="0092C7"/>
                </a:solidFill>
                <a:latin typeface="微软雅黑" panose="020B0503020204020204" charset="-122"/>
                <a:ea typeface="微软雅黑" panose="020B0503020204020204" charset="-122"/>
              </a:rPr>
              <a:t>1997</a:t>
            </a:r>
            <a:r>
              <a:rPr lang="zh-CN" altLang="en-US" sz="2400" b="1" dirty="0">
                <a:solidFill>
                  <a:srgbClr val="0092C7"/>
                </a:solidFill>
                <a:latin typeface="微软雅黑" panose="020B0503020204020204" charset="-122"/>
                <a:ea typeface="微软雅黑" panose="020B0503020204020204" charset="-122"/>
              </a:rPr>
              <a:t>年</a:t>
            </a:r>
            <a:endParaRPr lang="zh-CN" altLang="en-US" sz="2400" b="1" dirty="0">
              <a:solidFill>
                <a:srgbClr val="0092C7"/>
              </a:solidFill>
              <a:latin typeface="微软雅黑" panose="020B0503020204020204" charset="-122"/>
              <a:ea typeface="微软雅黑" panose="020B0503020204020204" charset="-122"/>
            </a:endParaRPr>
          </a:p>
          <a:p>
            <a:pPr algn="ctr"/>
            <a:r>
              <a:rPr lang="zh-CN" altLang="en-US" sz="2400" b="1" dirty="0">
                <a:solidFill>
                  <a:srgbClr val="0092C7"/>
                </a:solidFill>
                <a:latin typeface="微软雅黑" panose="020B0503020204020204" charset="-122"/>
                <a:ea typeface="微软雅黑" panose="020B0503020204020204" charset="-122"/>
              </a:rPr>
              <a:t>中共十五大</a:t>
            </a:r>
            <a:endParaRPr lang="zh-CN" altLang="en-US" sz="2400" b="1" dirty="0">
              <a:solidFill>
                <a:srgbClr val="0092C7"/>
              </a:solidFill>
              <a:latin typeface="微软雅黑" panose="020B0503020204020204" charset="-122"/>
              <a:ea typeface="微软雅黑" panose="020B0503020204020204" charset="-122"/>
            </a:endParaRPr>
          </a:p>
        </p:txBody>
      </p:sp>
      <p:grpSp>
        <p:nvGrpSpPr>
          <p:cNvPr id="2" name="组合 4"/>
          <p:cNvGrpSpPr/>
          <p:nvPr/>
        </p:nvGrpSpPr>
        <p:grpSpPr>
          <a:xfrm>
            <a:off x="0" y="188640"/>
            <a:ext cx="5756275" cy="655245"/>
            <a:chOff x="-238" y="60"/>
            <a:chExt cx="9065" cy="772"/>
          </a:xfrm>
        </p:grpSpPr>
        <p:grpSp>
          <p:nvGrpSpPr>
            <p:cNvPr id="3" name="组合 8"/>
            <p:cNvGrpSpPr/>
            <p:nvPr/>
          </p:nvGrpSpPr>
          <p:grpSpPr>
            <a:xfrm>
              <a:off x="-238" y="60"/>
              <a:ext cx="9065" cy="772"/>
              <a:chOff x="-238" y="60"/>
              <a:chExt cx="9065" cy="772"/>
            </a:xfrm>
          </p:grpSpPr>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平行四边形 5"/>
              <p:cNvSpPr/>
              <p:nvPr/>
            </p:nvSpPr>
            <p:spPr>
              <a:xfrm flipH="1">
                <a:off x="717" y="131"/>
                <a:ext cx="8110"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7" name="文本框 6"/>
            <p:cNvSpPr txBox="1"/>
            <p:nvPr/>
          </p:nvSpPr>
          <p:spPr>
            <a:xfrm>
              <a:off x="922" y="114"/>
              <a:ext cx="7563" cy="544"/>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中国特色社会主义理论体系</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grpSp>
      <p:sp>
        <p:nvSpPr>
          <p:cNvPr id="4" name="文本框 3"/>
          <p:cNvSpPr txBox="1"/>
          <p:nvPr/>
        </p:nvSpPr>
        <p:spPr>
          <a:xfrm>
            <a:off x="251520" y="3645024"/>
            <a:ext cx="8489315" cy="2677656"/>
          </a:xfrm>
          <a:prstGeom prst="rect">
            <a:avLst/>
          </a:prstGeom>
          <a:noFill/>
        </p:spPr>
        <p:txBody>
          <a:bodyPr wrap="square" rtlCol="0">
            <a:spAutoFit/>
          </a:bodyPr>
          <a:lstStyle/>
          <a:p>
            <a:pPr algn="ctr" defTabSz="914400">
              <a:defRPr/>
            </a:pPr>
            <a:r>
              <a:rPr lang="zh-CN"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区</a:t>
            </a:r>
            <a:r>
              <a:rPr lang="en-US" altLang="zh-CN"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分</a:t>
            </a:r>
            <a:endParaRPr lang="zh-CN"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p>
            <a:pPr algn="l" defTabSz="914400">
              <a:defRPr/>
            </a:pPr>
            <a:r>
              <a:rPr lang="zh-CN" sz="24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马克思主义中国化成果：</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毛泽东思想、邓小平理论、三个代表重要思想、科学发展观、习近平新时代中国特色社会主义思想</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p>
            <a:pPr algn="l" defTabSz="914400">
              <a:defRPr/>
            </a:pPr>
            <a:r>
              <a:rPr lang="zh-CN" sz="24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马克思主义中国化最新成果：</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习近平新时代中国特色社会主义思想</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p>
            <a:pPr algn="l" defTabSz="914400">
              <a:defRPr/>
            </a:pPr>
            <a:r>
              <a:rPr lang="zh-CN" sz="24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中国特色社会主义理论体系：</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邓小平理论、三个代表重要思想、科学发展观、习近平新时代中国特色社会主义思想</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p:bldP spid="33" grpId="0" bldLvl="0" animBg="1"/>
      <p:bldP spid="34" grpId="0"/>
      <p:bldP spid="36" grpId="0" bldLvl="0" animBg="1"/>
      <p:bldP spid="37" grpId="0"/>
      <p:bldP spid="39" grpId="0" bldLvl="0" animBg="1"/>
      <p:bldP spid="4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istrator\Desktop\图片1.pn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9" name="TextBox 8"/>
          <p:cNvSpPr txBox="1"/>
          <p:nvPr/>
        </p:nvSpPr>
        <p:spPr>
          <a:xfrm>
            <a:off x="6948264" y="5517232"/>
            <a:ext cx="1512168" cy="369332"/>
          </a:xfrm>
          <a:prstGeom prst="rect">
            <a:avLst/>
          </a:prstGeom>
          <a:solidFill>
            <a:schemeClr val="bg1"/>
          </a:solidFill>
          <a:ln>
            <a:solidFill>
              <a:schemeClr val="bg1"/>
            </a:solidFill>
          </a:ln>
        </p:spPr>
        <p:txBody>
          <a:bodyPr wrap="square" rtlCol="0">
            <a:spAutoFit/>
          </a:bodyPr>
          <a:lstStyle/>
          <a:p>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 name="矩形 14"/>
          <p:cNvSpPr/>
          <p:nvPr/>
        </p:nvSpPr>
        <p:spPr>
          <a:xfrm>
            <a:off x="0" y="0"/>
            <a:ext cx="140364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1224136" cy="8367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0" y="0"/>
            <a:ext cx="1331640"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224136" cy="8367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6516216" y="6165304"/>
            <a:ext cx="24482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243206" y="887806"/>
          <a:ext cx="8649274" cy="5628143"/>
        </p:xfrm>
        <a:graphic>
          <a:graphicData uri="http://schemas.openxmlformats.org/drawingml/2006/table">
            <a:tbl>
              <a:tblPr firstRow="1" bandRow="1">
                <a:tableStyleId>{5940675A-B579-460E-94D1-54222C63F5DA}</a:tableStyleId>
              </a:tblPr>
              <a:tblGrid>
                <a:gridCol w="1016426"/>
                <a:gridCol w="1211789"/>
                <a:gridCol w="1164475"/>
                <a:gridCol w="1728192"/>
                <a:gridCol w="3528392"/>
              </a:tblGrid>
              <a:tr h="831787">
                <a:tc>
                  <a:txBody>
                    <a:bodyPr/>
                    <a:lstStyle/>
                    <a:p>
                      <a:pPr indent="0" algn="ctr" eaLnBrk="1" fontAlgn="auto" latinLnBrk="0" hangingPunct="1">
                        <a:lnSpc>
                          <a:spcPct val="100000"/>
                        </a:lnSpc>
                        <a:buNone/>
                      </a:pPr>
                      <a:r>
                        <a:rPr lang="en-US" sz="2800" b="1" dirty="0">
                          <a:solidFill>
                            <a:srgbClr val="FFFFFF"/>
                          </a:solidFill>
                          <a:latin typeface="楷体" panose="02010609060101010101" pitchFamily="49" charset="-122"/>
                          <a:ea typeface="楷体" panose="02010609060101010101" pitchFamily="49" charset="-122"/>
                          <a:cs typeface="Times New Roman" panose="02020603050405020304" charset="0"/>
                        </a:rPr>
                        <a:t>巨变</a:t>
                      </a:r>
                      <a:endParaRPr lang="en-US" altLang="en-US" sz="2800" b="1" dirty="0">
                        <a:solidFill>
                          <a:srgbClr val="FFFFFF"/>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595959"/>
                    </a:solidFill>
                  </a:tcPr>
                </a:tc>
                <a:tc>
                  <a:txBody>
                    <a:bodyPr/>
                    <a:lstStyle/>
                    <a:p>
                      <a:pPr indent="0" algn="ctr" eaLnBrk="1" fontAlgn="auto" latinLnBrk="0" hangingPunct="1">
                        <a:lnSpc>
                          <a:spcPct val="100000"/>
                        </a:lnSpc>
                        <a:buNone/>
                      </a:pPr>
                      <a:r>
                        <a:rPr lang="zh-CN" altLang="en-US" sz="2800" b="1" dirty="0">
                          <a:solidFill>
                            <a:srgbClr val="FFFFFF"/>
                          </a:solidFill>
                          <a:latin typeface="楷体" panose="02010609060101010101" pitchFamily="49" charset="-122"/>
                          <a:ea typeface="楷体" panose="02010609060101010101" pitchFamily="49" charset="-122"/>
                          <a:cs typeface="Times New Roman" panose="02020603050405020304" charset="0"/>
                        </a:rPr>
                        <a:t>巨变</a:t>
                      </a:r>
                      <a:endParaRPr lang="zh-CN" altLang="en-US" sz="2800" b="1" dirty="0">
                        <a:solidFill>
                          <a:srgbClr val="FFFFFF"/>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E29A9A"/>
                    </a:solidFill>
                  </a:tcPr>
                </a:tc>
                <a:tc>
                  <a:txBody>
                    <a:bodyPr/>
                    <a:lstStyle/>
                    <a:p>
                      <a:pPr indent="0" algn="ctr" eaLnBrk="1" fontAlgn="auto" latinLnBrk="0" hangingPunct="1">
                        <a:lnSpc>
                          <a:spcPct val="100000"/>
                        </a:lnSpc>
                        <a:buNone/>
                      </a:pPr>
                      <a:r>
                        <a:rPr lang="zh-CN" altLang="en-US" sz="2800" b="1" dirty="0">
                          <a:solidFill>
                            <a:srgbClr val="FFFFFF"/>
                          </a:solidFill>
                          <a:latin typeface="楷体" panose="02010609060101010101" pitchFamily="49" charset="-122"/>
                          <a:ea typeface="楷体" panose="02010609060101010101" pitchFamily="49" charset="-122"/>
                          <a:cs typeface="Times New Roman" panose="02020603050405020304" charset="0"/>
                        </a:rPr>
                        <a:t>人物</a:t>
                      </a:r>
                      <a:endParaRPr lang="zh-CN" altLang="en-US" sz="2800" b="1" dirty="0">
                        <a:solidFill>
                          <a:srgbClr val="FFFFFF"/>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DFBBB3"/>
                    </a:solidFill>
                  </a:tcPr>
                </a:tc>
                <a:tc>
                  <a:txBody>
                    <a:bodyPr/>
                    <a:lstStyle/>
                    <a:p>
                      <a:pPr indent="0" algn="ctr" eaLnBrk="1" fontAlgn="auto" latinLnBrk="0" hangingPunct="1">
                        <a:lnSpc>
                          <a:spcPct val="100000"/>
                        </a:lnSpc>
                        <a:buNone/>
                      </a:pPr>
                      <a:r>
                        <a:rPr lang="en-US" sz="2400" b="0" dirty="0">
                          <a:solidFill>
                            <a:srgbClr val="FFFFFF"/>
                          </a:solidFill>
                          <a:latin typeface="楷体" panose="02010609060101010101" pitchFamily="49" charset="-122"/>
                          <a:ea typeface="楷体" panose="02010609060101010101" pitchFamily="49" charset="-122"/>
                          <a:cs typeface="Times New Roman" panose="02020603050405020304" charset="0"/>
                        </a:rPr>
                        <a:t>指导思想</a:t>
                      </a:r>
                      <a:endParaRPr lang="en-US" altLang="en-US" sz="2400" b="0" dirty="0">
                        <a:solidFill>
                          <a:srgbClr val="FFFFFF"/>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A3CDCB"/>
                    </a:solidFill>
                  </a:tcPr>
                </a:tc>
                <a:tc>
                  <a:txBody>
                    <a:bodyPr/>
                    <a:lstStyle/>
                    <a:p>
                      <a:pPr indent="0" algn="ctr" eaLnBrk="1" fontAlgn="auto" latinLnBrk="0" hangingPunct="1">
                        <a:lnSpc>
                          <a:spcPct val="100000"/>
                        </a:lnSpc>
                        <a:buNone/>
                      </a:pPr>
                      <a:r>
                        <a:rPr lang="en-US" sz="2800" b="1" dirty="0">
                          <a:solidFill>
                            <a:srgbClr val="FFFFFF"/>
                          </a:solidFill>
                          <a:latin typeface="楷体" panose="02010609060101010101" pitchFamily="49" charset="-122"/>
                          <a:ea typeface="楷体" panose="02010609060101010101" pitchFamily="49" charset="-122"/>
                          <a:cs typeface="Times New Roman" panose="02020603050405020304" charset="0"/>
                        </a:rPr>
                        <a:t>概况</a:t>
                      </a:r>
                      <a:endParaRPr lang="en-US" altLang="en-US" sz="2800" b="1" dirty="0">
                        <a:solidFill>
                          <a:srgbClr val="FFFFFF"/>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a:noFill/>
                    </a:lnR>
                    <a:lnT>
                      <a:noFill/>
                    </a:lnT>
                    <a:lnB>
                      <a:noFill/>
                    </a:lnB>
                    <a:lnTlToBr>
                      <a:noFill/>
                    </a:lnTlToBr>
                    <a:lnBlToTr>
                      <a:noFill/>
                    </a:lnBlToTr>
                    <a:solidFill>
                      <a:srgbClr val="8BAC74"/>
                    </a:solidFill>
                  </a:tcPr>
                </a:tc>
              </a:tr>
              <a:tr h="1253622">
                <a:tc>
                  <a:txBody>
                    <a:bodyPr/>
                    <a:lstStyle/>
                    <a:p>
                      <a:pPr indent="0" algn="ctr" eaLnBrk="1" fontAlgn="auto" latinLnBrk="0" hangingPunct="1">
                        <a:lnSpc>
                          <a:spcPct val="100000"/>
                        </a:lnSpc>
                        <a:buNone/>
                      </a:pPr>
                      <a:r>
                        <a:rPr lang="en-US" sz="2800" b="1" dirty="0">
                          <a:solidFill>
                            <a:srgbClr val="404040"/>
                          </a:solidFill>
                          <a:latin typeface="楷体" panose="02010609060101010101" pitchFamily="49" charset="-122"/>
                          <a:ea typeface="楷体" panose="02010609060101010101" pitchFamily="49" charset="-122"/>
                          <a:cs typeface="Times New Roman" panose="02020603050405020304" charset="0"/>
                        </a:rPr>
                        <a:t>第一次</a:t>
                      </a:r>
                      <a:endParaRPr lang="en-US" altLang="en-US" sz="28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12700">
                      <a:solidFill>
                        <a:srgbClr val="D9D9D9"/>
                      </a:solidFill>
                      <a:prstDash val="solid"/>
                    </a:lnR>
                    <a:lnT>
                      <a:noFill/>
                    </a:lnT>
                    <a:lnB>
                      <a:noFill/>
                    </a:lnB>
                    <a:lnTlToBr>
                      <a:noFill/>
                    </a:lnTlToBr>
                    <a:lnBlToTr>
                      <a:noFill/>
                    </a:lnBlToTr>
                    <a:solidFill>
                      <a:srgbClr val="FFFFFF">
                        <a:alpha val="41000"/>
                      </a:srgbClr>
                    </a:solidFill>
                  </a:tcPr>
                </a:tc>
                <a:tc>
                  <a:txBody>
                    <a:bodyPr/>
                    <a:lstStyle/>
                    <a:p>
                      <a:pPr indent="0" algn="ctr" eaLnBrk="1" fontAlgn="auto" latinLnBrk="0" hangingPunct="1">
                        <a:lnSpc>
                          <a:spcPct val="100000"/>
                        </a:lnSpc>
                        <a:buNone/>
                      </a:pPr>
                      <a:r>
                        <a:rPr lang="en-US" sz="2800" b="1" dirty="0" smtClean="0">
                          <a:solidFill>
                            <a:srgbClr val="404040"/>
                          </a:solidFill>
                          <a:latin typeface="楷体" panose="02010609060101010101" pitchFamily="49" charset="-122"/>
                          <a:ea typeface="楷体" panose="02010609060101010101" pitchFamily="49" charset="-122"/>
                          <a:cs typeface="Times New Roman" panose="02020603050405020304" charset="0"/>
                        </a:rPr>
                        <a:t>辛亥</a:t>
                      </a:r>
                      <a:endParaRPr lang="en-US" sz="2800" b="1" dirty="0" smtClean="0">
                        <a:solidFill>
                          <a:srgbClr val="404040"/>
                        </a:solidFill>
                        <a:latin typeface="楷体" panose="02010609060101010101" pitchFamily="49" charset="-122"/>
                        <a:ea typeface="楷体" panose="02010609060101010101" pitchFamily="49" charset="-122"/>
                        <a:cs typeface="Times New Roman" panose="02020603050405020304" charset="0"/>
                      </a:endParaRPr>
                    </a:p>
                    <a:p>
                      <a:pPr indent="0" algn="ctr" eaLnBrk="1" fontAlgn="auto" latinLnBrk="0" hangingPunct="1">
                        <a:lnSpc>
                          <a:spcPct val="100000"/>
                        </a:lnSpc>
                        <a:buNone/>
                      </a:pPr>
                      <a:r>
                        <a:rPr lang="en-US" sz="2800" b="1" dirty="0" smtClean="0">
                          <a:solidFill>
                            <a:srgbClr val="404040"/>
                          </a:solidFill>
                          <a:latin typeface="楷体" panose="02010609060101010101" pitchFamily="49" charset="-122"/>
                          <a:ea typeface="楷体" panose="02010609060101010101" pitchFamily="49" charset="-122"/>
                          <a:cs typeface="Times New Roman" panose="02020603050405020304" charset="0"/>
                        </a:rPr>
                        <a:t>革命</a:t>
                      </a:r>
                      <a:endParaRPr lang="en-US" altLang="en-US" sz="28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alpha val="41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alpha val="41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alpha val="41000"/>
                      </a:srgbClr>
                    </a:solidFill>
                  </a:tcPr>
                </a:tc>
                <a:tc>
                  <a:txBody>
                    <a:bodyPr/>
                    <a:lstStyle/>
                    <a:p>
                      <a:pPr indent="0" algn="l"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D9D9D9"/>
                      </a:solidFill>
                      <a:prstDash val="solid"/>
                    </a:lnL>
                    <a:lnR>
                      <a:noFill/>
                    </a:lnR>
                    <a:lnT>
                      <a:noFill/>
                    </a:lnT>
                    <a:lnB>
                      <a:noFill/>
                    </a:lnB>
                    <a:lnTlToBr>
                      <a:noFill/>
                    </a:lnTlToBr>
                    <a:lnBlToTr>
                      <a:noFill/>
                    </a:lnBlToTr>
                    <a:solidFill>
                      <a:srgbClr val="FFFFFF">
                        <a:alpha val="41000"/>
                      </a:srgbClr>
                    </a:solidFill>
                  </a:tcPr>
                </a:tc>
              </a:tr>
              <a:tr h="1661028">
                <a:tc>
                  <a:txBody>
                    <a:bodyPr/>
                    <a:lstStyle/>
                    <a:p>
                      <a:pPr indent="0" algn="ctr" eaLnBrk="1" fontAlgn="auto" latinLnBrk="0" hangingPunct="1">
                        <a:lnSpc>
                          <a:spcPct val="100000"/>
                        </a:lnSpc>
                        <a:buNone/>
                      </a:pPr>
                      <a:r>
                        <a:rPr lang="en-US" sz="2800" b="1" dirty="0">
                          <a:solidFill>
                            <a:srgbClr val="404040"/>
                          </a:solidFill>
                          <a:latin typeface="楷体" panose="02010609060101010101" pitchFamily="49" charset="-122"/>
                          <a:ea typeface="楷体" panose="02010609060101010101" pitchFamily="49" charset="-122"/>
                          <a:cs typeface="Times New Roman" panose="02020603050405020304" charset="0"/>
                        </a:rPr>
                        <a:t>第二次</a:t>
                      </a:r>
                      <a:endParaRPr lang="en-US" altLang="en-US" sz="28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12700">
                      <a:solidFill>
                        <a:srgbClr val="D9D9D9"/>
                      </a:solidFill>
                      <a:prstDash val="solid"/>
                    </a:lnR>
                    <a:lnT>
                      <a:noFill/>
                    </a:lnT>
                    <a:lnB>
                      <a:noFill/>
                    </a:lnB>
                    <a:lnTlToBr>
                      <a:noFill/>
                    </a:lnTlToBr>
                    <a:lnBlToTr>
                      <a:noFill/>
                    </a:lnBlToTr>
                    <a:solidFill>
                      <a:srgbClr val="F2F2F2">
                        <a:alpha val="41000"/>
                      </a:srgbClr>
                    </a:solidFill>
                  </a:tcPr>
                </a:tc>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新中国成立和三大改造</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alpha val="41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alpha val="41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alpha val="41000"/>
                      </a:srgbClr>
                    </a:solidFill>
                  </a:tcPr>
                </a:tc>
                <a:tc>
                  <a:txBody>
                    <a:bodyPr/>
                    <a:lstStyle/>
                    <a:p>
                      <a:pPr indent="0" algn="l"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a:noFill/>
                    </a:lnR>
                    <a:lnT>
                      <a:noFill/>
                    </a:lnT>
                    <a:lnB>
                      <a:noFill/>
                    </a:lnB>
                    <a:lnTlToBr>
                      <a:noFill/>
                    </a:lnTlToBr>
                    <a:lnBlToTr>
                      <a:noFill/>
                    </a:lnBlToTr>
                    <a:solidFill>
                      <a:srgbClr val="F2F2F2">
                        <a:alpha val="41000"/>
                      </a:srgbClr>
                    </a:solidFill>
                  </a:tcPr>
                </a:tc>
              </a:tr>
              <a:tr h="1881706">
                <a:tc>
                  <a:txBody>
                    <a:bodyPr/>
                    <a:lstStyle/>
                    <a:p>
                      <a:pPr indent="0" algn="ctr" eaLnBrk="1" fontAlgn="auto" latinLnBrk="0" hangingPunct="1">
                        <a:lnSpc>
                          <a:spcPct val="100000"/>
                        </a:lnSpc>
                        <a:buNone/>
                      </a:pPr>
                      <a:r>
                        <a:rPr lang="en-US" sz="2800" b="1" dirty="0">
                          <a:solidFill>
                            <a:srgbClr val="404040"/>
                          </a:solidFill>
                          <a:latin typeface="楷体" panose="02010609060101010101" pitchFamily="49" charset="-122"/>
                          <a:ea typeface="楷体" panose="02010609060101010101" pitchFamily="49" charset="-122"/>
                          <a:cs typeface="Times New Roman" panose="02020603050405020304" charset="0"/>
                        </a:rPr>
                        <a:t>第三次</a:t>
                      </a:r>
                      <a:endParaRPr lang="en-US" altLang="en-US" sz="28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FFFFF">
                        <a:alpha val="41000"/>
                      </a:srgbClr>
                    </a:solidFill>
                  </a:tcPr>
                </a:tc>
                <a:tc>
                  <a:txBody>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rPr>
                        <a:t>中共十一届三中全会</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FFFFF">
                        <a:alpha val="41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FFFFF">
                        <a:alpha val="41000"/>
                      </a:srgbClr>
                    </a:solidFill>
                  </a:tcPr>
                </a:tc>
                <a:tc>
                  <a:txBody>
                    <a:bodyPr/>
                    <a:lstStyle/>
                    <a:p>
                      <a:pPr indent="0" algn="ctr"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FFFFF">
                        <a:alpha val="41000"/>
                      </a:srgbClr>
                    </a:solidFill>
                  </a:tcPr>
                </a:tc>
                <a:tc>
                  <a:txBody>
                    <a:bodyPr/>
                    <a:lstStyle/>
                    <a:p>
                      <a:pPr indent="0" algn="l" eaLnBrk="1" fontAlgn="auto" latinLnBrk="0" hangingPunct="1">
                        <a:lnSpc>
                          <a:spcPct val="100000"/>
                        </a:lnSpc>
                        <a:buNone/>
                      </a:pPr>
                      <a:endParaRPr lang="en-US" altLang="en-US" sz="2100" b="0" dirty="0">
                        <a:solidFill>
                          <a:srgbClr val="404040"/>
                        </a:solidFill>
                        <a:latin typeface="楷体" panose="02010609060101010101" pitchFamily="49" charset="-122"/>
                        <a:ea typeface="楷体" panose="02010609060101010101" pitchFamily="49" charset="-122"/>
                        <a:cs typeface="Times New Roman" panose="02020603050405020304" charset="0"/>
                      </a:endParaRPr>
                    </a:p>
                  </a:txBody>
                  <a:tcPr marL="68580" marR="68580" marT="0" marB="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FFFFF">
                        <a:alpha val="41000"/>
                      </a:srgbClr>
                    </a:solidFill>
                  </a:tcPr>
                </a:tc>
              </a:tr>
            </a:tbl>
          </a:graphicData>
        </a:graphic>
      </p:graphicFrame>
      <p:sp>
        <p:nvSpPr>
          <p:cNvPr id="2" name="文本框 1"/>
          <p:cNvSpPr txBox="1"/>
          <p:nvPr/>
        </p:nvSpPr>
        <p:spPr>
          <a:xfrm>
            <a:off x="2527023" y="2170286"/>
            <a:ext cx="1107996"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孙中山</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3" name="文本框 2"/>
          <p:cNvSpPr txBox="1"/>
          <p:nvPr/>
        </p:nvSpPr>
        <p:spPr>
          <a:xfrm>
            <a:off x="3634879" y="2170286"/>
            <a:ext cx="1415773"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三民主义</a:t>
            </a:r>
            <a:endParaRPr lang="en-US" altLang="en-US" sz="2400" b="1" dirty="0">
              <a:solidFill>
                <a:srgbClr val="FF0000"/>
              </a:solidFill>
              <a:latin typeface="楷体" panose="02010609060101010101" pitchFamily="49" charset="-122"/>
              <a:ea typeface="楷体" panose="02010609060101010101" pitchFamily="49" charset="-122"/>
              <a:cs typeface="Times New Roman" panose="02020603050405020304" charset="0"/>
            </a:endParaRPr>
          </a:p>
        </p:txBody>
      </p:sp>
      <p:sp>
        <p:nvSpPr>
          <p:cNvPr id="7" name="文本框 6"/>
          <p:cNvSpPr txBox="1"/>
          <p:nvPr/>
        </p:nvSpPr>
        <p:spPr>
          <a:xfrm>
            <a:off x="5364088" y="1916832"/>
            <a:ext cx="3594100" cy="1200329"/>
          </a:xfrm>
          <a:prstGeom prst="rect">
            <a:avLst/>
          </a:prstGeom>
          <a:noFill/>
        </p:spPr>
        <p:txBody>
          <a:bodyPr wrap="square" rtlCol="0">
            <a:spAutoFit/>
          </a:bodyPr>
          <a:lstStyle/>
          <a:p>
            <a:pPr indent="0" algn="l"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领导辛亥革命</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结束了中</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国两千多年的君主专制制度，建立了中华民国</a:t>
            </a:r>
            <a:endParaRPr lang="en-US" alt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8" name="文本框 7"/>
          <p:cNvSpPr txBox="1"/>
          <p:nvPr/>
        </p:nvSpPr>
        <p:spPr>
          <a:xfrm>
            <a:off x="2437487" y="3558861"/>
            <a:ext cx="1107997"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毛泽东</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9" name="文本框 8"/>
          <p:cNvSpPr txBox="1"/>
          <p:nvPr/>
        </p:nvSpPr>
        <p:spPr>
          <a:xfrm>
            <a:off x="3563888" y="3573016"/>
            <a:ext cx="1723549" cy="461665"/>
          </a:xfrm>
          <a:prstGeom prst="rect">
            <a:avLst/>
          </a:prstGeom>
          <a:noFill/>
        </p:spPr>
        <p:txBody>
          <a:bodyPr wrap="none" rtlCol="0">
            <a:spAutoFit/>
          </a:bodyPr>
          <a:lstStyle/>
          <a:p>
            <a:pPr indent="0" algn="ctr" eaLnBrk="1" fontAlgn="auto" latinLnBrk="0" hangingPunct="1">
              <a:lnSpc>
                <a:spcPct val="100000"/>
              </a:lnSpc>
              <a:buNone/>
            </a:pPr>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毛泽东思想</a:t>
            </a:r>
            <a:endParaRPr lang="en-US" altLang="en-US" sz="2400" b="1" dirty="0">
              <a:solidFill>
                <a:srgbClr val="FF0000"/>
              </a:solidFill>
              <a:latin typeface="楷体" panose="02010609060101010101" pitchFamily="49" charset="-122"/>
              <a:ea typeface="楷体" panose="02010609060101010101" pitchFamily="49" charset="-122"/>
              <a:cs typeface="Times New Roman" panose="02020603050405020304" charset="0"/>
            </a:endParaRPr>
          </a:p>
        </p:txBody>
      </p:sp>
      <p:sp>
        <p:nvSpPr>
          <p:cNvPr id="10" name="文本框 9"/>
          <p:cNvSpPr txBox="1"/>
          <p:nvPr/>
        </p:nvSpPr>
        <p:spPr>
          <a:xfrm>
            <a:off x="5364088" y="3356992"/>
            <a:ext cx="3446780" cy="1200329"/>
          </a:xfrm>
          <a:prstGeom prst="rect">
            <a:avLst/>
          </a:prstGeom>
          <a:noFill/>
        </p:spPr>
        <p:txBody>
          <a:bodyPr wrap="square" rtlCol="0">
            <a:spAutoFit/>
          </a:bodyPr>
          <a:lstStyle/>
          <a:p>
            <a:pPr indent="0" algn="l"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领导中国人民建立新中国；进行三大改造</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建立起社会主义基本制度</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12" name="文本框 11"/>
          <p:cNvSpPr txBox="1"/>
          <p:nvPr/>
        </p:nvSpPr>
        <p:spPr>
          <a:xfrm>
            <a:off x="2555776" y="5157192"/>
            <a:ext cx="1112805" cy="461665"/>
          </a:xfrm>
          <a:prstGeom prst="rect">
            <a:avLst/>
          </a:prstGeom>
          <a:noFill/>
        </p:spPr>
        <p:txBody>
          <a:bodyPr wrap="none" rtlCol="0">
            <a:spAutoFit/>
          </a:bodyPr>
          <a:lstStyle/>
          <a:p>
            <a:pPr algn="l"/>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邓小平</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sp>
        <p:nvSpPr>
          <p:cNvPr id="13" name="文本框 12"/>
          <p:cNvSpPr txBox="1"/>
          <p:nvPr/>
        </p:nvSpPr>
        <p:spPr>
          <a:xfrm>
            <a:off x="3635896" y="5445224"/>
            <a:ext cx="1723549" cy="461665"/>
          </a:xfrm>
          <a:prstGeom prst="rect">
            <a:avLst/>
          </a:prstGeom>
          <a:noFill/>
        </p:spPr>
        <p:txBody>
          <a:bodyPr wrap="none" rtlCol="0">
            <a:spAutoFit/>
          </a:bodyPr>
          <a:lstStyle/>
          <a:p>
            <a:pPr algn="l"/>
            <a:r>
              <a:rPr lang="en-US" sz="2400" b="1" dirty="0">
                <a:solidFill>
                  <a:srgbClr val="FF0000"/>
                </a:solidFill>
                <a:latin typeface="楷体" panose="02010609060101010101" pitchFamily="49" charset="-122"/>
                <a:ea typeface="楷体" panose="02010609060101010101" pitchFamily="49" charset="-122"/>
                <a:cs typeface="Times New Roman" panose="02020603050405020304" charset="0"/>
                <a:sym typeface="+mn-ea"/>
              </a:rPr>
              <a:t>邓小平理论</a:t>
            </a:r>
            <a:endParaRPr lang="en-US" altLang="en-US" sz="2400" b="1" dirty="0">
              <a:solidFill>
                <a:srgbClr val="FF0000"/>
              </a:solidFill>
              <a:latin typeface="楷体" panose="02010609060101010101" pitchFamily="49" charset="-122"/>
              <a:ea typeface="楷体" panose="02010609060101010101" pitchFamily="49" charset="-122"/>
              <a:cs typeface="Times New Roman" panose="02020603050405020304" charset="0"/>
            </a:endParaRPr>
          </a:p>
        </p:txBody>
      </p:sp>
      <p:sp>
        <p:nvSpPr>
          <p:cNvPr id="15" name="文本框 14"/>
          <p:cNvSpPr txBox="1"/>
          <p:nvPr/>
        </p:nvSpPr>
        <p:spPr>
          <a:xfrm>
            <a:off x="5364088" y="4941168"/>
            <a:ext cx="3572510" cy="1569660"/>
          </a:xfrm>
          <a:prstGeom prst="rect">
            <a:avLst/>
          </a:prstGeom>
          <a:noFill/>
        </p:spPr>
        <p:txBody>
          <a:bodyPr wrap="square" rtlCol="0">
            <a:spAutoFit/>
          </a:bodyPr>
          <a:lstStyle/>
          <a:p>
            <a:pPr indent="0" algn="ctr" eaLnBrk="1" fontAlgn="auto" latinLnBrk="0" hangingPunct="1">
              <a:lnSpc>
                <a:spcPct val="100000"/>
              </a:lnSpc>
              <a:buNone/>
            </a:pP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领导中国人民进行改革开放</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中国历史进入社会主义现代化建设新时期</a:t>
            </a:r>
            <a:r>
              <a:rPr lang="en-US" sz="2400" b="1" dirty="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b="1" dirty="0">
                <a:solidFill>
                  <a:srgbClr val="404040"/>
                </a:solidFill>
                <a:latin typeface="楷体" panose="02010609060101010101" pitchFamily="49" charset="-122"/>
                <a:ea typeface="楷体" panose="02010609060101010101" pitchFamily="49" charset="-122"/>
                <a:cs typeface="Times New Roman" panose="02020603050405020304" charset="0"/>
                <a:sym typeface="+mn-ea"/>
              </a:rPr>
              <a:t>使中国开始富强起来</a:t>
            </a:r>
            <a:endParaRPr lang="en-US" altLang="en-US" sz="2400" b="1" dirty="0">
              <a:solidFill>
                <a:srgbClr val="404040"/>
              </a:solidFill>
              <a:latin typeface="楷体" panose="02010609060101010101" pitchFamily="49" charset="-122"/>
              <a:ea typeface="楷体" panose="02010609060101010101" pitchFamily="49" charset="-122"/>
              <a:cs typeface="Times New Roman" panose="02020603050405020304" charset="0"/>
            </a:endParaRPr>
          </a:p>
        </p:txBody>
      </p:sp>
      <p:grpSp>
        <p:nvGrpSpPr>
          <p:cNvPr id="5" name="组合 10"/>
          <p:cNvGrpSpPr/>
          <p:nvPr/>
        </p:nvGrpSpPr>
        <p:grpSpPr>
          <a:xfrm>
            <a:off x="-151130" y="50926"/>
            <a:ext cx="5371202" cy="870831"/>
            <a:chOff x="-238" y="60"/>
            <a:chExt cx="7329" cy="1026"/>
          </a:xfrm>
        </p:grpSpPr>
        <p:grpSp>
          <p:nvGrpSpPr>
            <p:cNvPr id="6" name="组合 15"/>
            <p:cNvGrpSpPr/>
            <p:nvPr/>
          </p:nvGrpSpPr>
          <p:grpSpPr>
            <a:xfrm>
              <a:off x="-238" y="60"/>
              <a:ext cx="7212" cy="772"/>
              <a:chOff x="-238" y="60"/>
              <a:chExt cx="7212" cy="772"/>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平行四边形 17"/>
              <p:cNvSpPr/>
              <p:nvPr/>
            </p:nvSpPr>
            <p:spPr>
              <a:xfrm flipH="1">
                <a:off x="717" y="131"/>
                <a:ext cx="6257"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9" name="文本框 18"/>
            <p:cNvSpPr txBox="1"/>
            <p:nvPr/>
          </p:nvSpPr>
          <p:spPr>
            <a:xfrm>
              <a:off x="922" y="107"/>
              <a:ext cx="6169" cy="979"/>
            </a:xfrm>
            <a:prstGeom prst="rect">
              <a:avLst/>
            </a:prstGeom>
            <a:noFill/>
          </p:spPr>
          <p:txBody>
            <a:bodyPr wrap="square" rtlCol="0">
              <a:spAutoFit/>
            </a:bodyPr>
            <a:lstStyle/>
            <a:p>
              <a:pPr algn="l" defTabSz="914400">
                <a:defRPr/>
              </a:pP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点</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延</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伸</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三</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次历史巨变</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2"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sp>
        <p:nvSpPr>
          <p:cNvPr id="6" name="右箭头 5"/>
          <p:cNvSpPr/>
          <p:nvPr/>
        </p:nvSpPr>
        <p:spPr>
          <a:xfrm>
            <a:off x="-7620" y="3134277"/>
            <a:ext cx="9188450" cy="98711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6" idx="1"/>
          </p:cNvCxnSpPr>
          <p:nvPr/>
        </p:nvCxnSpPr>
        <p:spPr>
          <a:xfrm flipV="1">
            <a:off x="-7620" y="3633349"/>
            <a:ext cx="8759825" cy="4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42291" y="3456806"/>
            <a:ext cx="280035" cy="332715"/>
          </a:xfrm>
          <a:prstGeom prst="ellipse">
            <a:avLst/>
          </a:prstGeom>
          <a:solidFill>
            <a:srgbClr val="663B7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1</a:t>
            </a:r>
            <a:endParaRPr lang="zh-CN" altLang="en-US" sz="1600" dirty="0">
              <a:solidFill>
                <a:schemeClr val="bg1"/>
              </a:solidFill>
              <a:latin typeface="+mn-ea"/>
            </a:endParaRPr>
          </a:p>
        </p:txBody>
      </p:sp>
      <p:sp>
        <p:nvSpPr>
          <p:cNvPr id="13" name="圆角矩形 12"/>
          <p:cNvSpPr/>
          <p:nvPr/>
        </p:nvSpPr>
        <p:spPr>
          <a:xfrm>
            <a:off x="167006" y="2535899"/>
            <a:ext cx="1303655" cy="653547"/>
          </a:xfrm>
          <a:prstGeom prst="roundRect">
            <a:avLst>
              <a:gd name="adj" fmla="val 31350"/>
            </a:avLst>
          </a:prstGeom>
          <a:noFill/>
          <a:ln>
            <a:solidFill>
              <a:srgbClr val="663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latinLnBrk="0" hangingPunct="1"/>
            <a:r>
              <a:rPr lang="zh-CN" sz="1600" dirty="0">
                <a:solidFill>
                  <a:srgbClr val="663B72"/>
                </a:solidFill>
                <a:ea typeface="宋体" panose="02010600030101010101" pitchFamily="2" charset="-122"/>
              </a:rPr>
              <a:t>中国近代史的开端</a:t>
            </a:r>
            <a:endParaRPr lang="zh-CN" sz="1600" dirty="0">
              <a:solidFill>
                <a:srgbClr val="663B72"/>
              </a:solidFill>
              <a:ea typeface="宋体" panose="02010600030101010101" pitchFamily="2" charset="-122"/>
            </a:endParaRPr>
          </a:p>
        </p:txBody>
      </p:sp>
      <p:sp>
        <p:nvSpPr>
          <p:cNvPr id="16" name="文本框 15"/>
          <p:cNvSpPr txBox="1"/>
          <p:nvPr/>
        </p:nvSpPr>
        <p:spPr>
          <a:xfrm>
            <a:off x="113666" y="4010199"/>
            <a:ext cx="1137285" cy="646331"/>
          </a:xfrm>
          <a:prstGeom prst="rect">
            <a:avLst/>
          </a:prstGeom>
          <a:noFill/>
        </p:spPr>
        <p:txBody>
          <a:bodyPr wrap="square" rtlCol="0">
            <a:spAutoFit/>
          </a:bodyPr>
          <a:lstStyle/>
          <a:p>
            <a:pPr algn="ctr"/>
            <a:r>
              <a:rPr lang="en-US" altLang="zh-CN" b="1" dirty="0">
                <a:solidFill>
                  <a:srgbClr val="663B72"/>
                </a:solidFill>
                <a:latin typeface="微软雅黑" panose="020B0503020204020204" charset="-122"/>
                <a:ea typeface="微软雅黑" panose="020B0503020204020204" charset="-122"/>
              </a:rPr>
              <a:t>1840</a:t>
            </a:r>
            <a:endParaRPr lang="en-US" altLang="zh-CN" b="1" dirty="0">
              <a:solidFill>
                <a:srgbClr val="663B72"/>
              </a:solidFill>
              <a:latin typeface="微软雅黑" panose="020B0503020204020204" charset="-122"/>
              <a:ea typeface="微软雅黑" panose="020B0503020204020204" charset="-122"/>
            </a:endParaRPr>
          </a:p>
          <a:p>
            <a:pPr algn="ctr"/>
            <a:r>
              <a:rPr lang="zh-CN" altLang="en-US" b="1" dirty="0">
                <a:solidFill>
                  <a:srgbClr val="663B72"/>
                </a:solidFill>
                <a:latin typeface="微软雅黑" panose="020B0503020204020204" charset="-122"/>
                <a:ea typeface="微软雅黑" panose="020B0503020204020204" charset="-122"/>
              </a:rPr>
              <a:t>鸦片战争</a:t>
            </a:r>
            <a:endParaRPr lang="zh-CN" altLang="en-US" b="1" dirty="0">
              <a:solidFill>
                <a:srgbClr val="663B72"/>
              </a:solidFill>
              <a:latin typeface="微软雅黑" panose="020B0503020204020204" charset="-122"/>
              <a:ea typeface="微软雅黑" panose="020B0503020204020204" charset="-122"/>
            </a:endParaRPr>
          </a:p>
        </p:txBody>
      </p:sp>
      <p:sp>
        <p:nvSpPr>
          <p:cNvPr id="10" name="椭圆 9"/>
          <p:cNvSpPr/>
          <p:nvPr/>
        </p:nvSpPr>
        <p:spPr>
          <a:xfrm>
            <a:off x="4234181" y="3461898"/>
            <a:ext cx="280035" cy="332715"/>
          </a:xfrm>
          <a:prstGeom prst="ellipse">
            <a:avLst/>
          </a:prstGeom>
          <a:solidFill>
            <a:srgbClr val="FAB846"/>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3</a:t>
            </a:r>
            <a:endParaRPr lang="zh-CN" altLang="en-US" sz="1600" dirty="0">
              <a:solidFill>
                <a:schemeClr val="bg1"/>
              </a:solidFill>
              <a:latin typeface="+mn-ea"/>
            </a:endParaRPr>
          </a:p>
        </p:txBody>
      </p:sp>
      <p:sp>
        <p:nvSpPr>
          <p:cNvPr id="17" name="圆角矩形 16"/>
          <p:cNvSpPr/>
          <p:nvPr/>
        </p:nvSpPr>
        <p:spPr>
          <a:xfrm>
            <a:off x="3545841" y="2535050"/>
            <a:ext cx="1654175" cy="655245"/>
          </a:xfrm>
          <a:prstGeom prst="roundRect">
            <a:avLst>
              <a:gd name="adj" fmla="val 31350"/>
            </a:avLst>
          </a:prstGeom>
          <a:noFill/>
          <a:ln>
            <a:solidFill>
              <a:srgbClr val="FAB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solidFill>
                  <a:schemeClr val="accent2">
                    <a:lumMod val="75000"/>
                  </a:schemeClr>
                </a:solidFill>
                <a:ea typeface="宋体" panose="02010600030101010101" pitchFamily="2" charset="-122"/>
              </a:rPr>
              <a:t>中国新民主主义革命的开端</a:t>
            </a:r>
            <a:endParaRPr lang="zh-CN" sz="1600" b="1" dirty="0">
              <a:solidFill>
                <a:schemeClr val="accent2">
                  <a:lumMod val="75000"/>
                </a:schemeClr>
              </a:solidFill>
              <a:ea typeface="宋体" panose="02010600030101010101" pitchFamily="2" charset="-122"/>
            </a:endParaRPr>
          </a:p>
        </p:txBody>
      </p:sp>
      <p:sp>
        <p:nvSpPr>
          <p:cNvPr id="20" name="文本框 19"/>
          <p:cNvSpPr txBox="1"/>
          <p:nvPr/>
        </p:nvSpPr>
        <p:spPr>
          <a:xfrm>
            <a:off x="3807461" y="4017838"/>
            <a:ext cx="1137285" cy="646331"/>
          </a:xfrm>
          <a:prstGeom prst="rect">
            <a:avLst/>
          </a:prstGeom>
          <a:noFill/>
        </p:spPr>
        <p:txBody>
          <a:bodyPr wrap="square" rtlCol="0">
            <a:spAutoFit/>
          </a:bodyPr>
          <a:lstStyle/>
          <a:p>
            <a:pPr algn="ctr"/>
            <a:r>
              <a:rPr lang="en-US" altLang="zh-CN" b="1" dirty="0">
                <a:solidFill>
                  <a:schemeClr val="accent2">
                    <a:lumMod val="75000"/>
                  </a:schemeClr>
                </a:solidFill>
                <a:latin typeface="微软雅黑" panose="020B0503020204020204" charset="-122"/>
                <a:ea typeface="微软雅黑" panose="020B0503020204020204" charset="-122"/>
              </a:rPr>
              <a:t>1919</a:t>
            </a:r>
            <a:endParaRPr lang="en-US" altLang="zh-CN" b="1" dirty="0">
              <a:solidFill>
                <a:schemeClr val="accent2">
                  <a:lumMod val="75000"/>
                </a:schemeClr>
              </a:solidFill>
              <a:latin typeface="微软雅黑" panose="020B0503020204020204" charset="-122"/>
              <a:ea typeface="微软雅黑" panose="020B0503020204020204" charset="-122"/>
            </a:endParaRPr>
          </a:p>
          <a:p>
            <a:pPr algn="ctr"/>
            <a:r>
              <a:rPr lang="zh-CN" altLang="en-US" b="1" dirty="0">
                <a:solidFill>
                  <a:schemeClr val="accent2">
                    <a:lumMod val="75000"/>
                  </a:schemeClr>
                </a:solidFill>
                <a:latin typeface="微软雅黑" panose="020B0503020204020204" charset="-122"/>
                <a:ea typeface="微软雅黑" panose="020B0503020204020204" charset="-122"/>
              </a:rPr>
              <a:t>五四运动</a:t>
            </a:r>
            <a:endParaRPr lang="zh-CN" altLang="en-US" b="1" dirty="0">
              <a:solidFill>
                <a:schemeClr val="accent2">
                  <a:lumMod val="75000"/>
                </a:schemeClr>
              </a:solidFill>
              <a:latin typeface="微软雅黑" panose="020B0503020204020204" charset="-122"/>
              <a:ea typeface="微软雅黑" panose="020B0503020204020204" charset="-122"/>
            </a:endParaRPr>
          </a:p>
        </p:txBody>
      </p:sp>
      <p:sp>
        <p:nvSpPr>
          <p:cNvPr id="12" name="椭圆 11"/>
          <p:cNvSpPr/>
          <p:nvPr/>
        </p:nvSpPr>
        <p:spPr>
          <a:xfrm>
            <a:off x="7743826" y="3454260"/>
            <a:ext cx="280035" cy="332715"/>
          </a:xfrm>
          <a:prstGeom prst="ellipse">
            <a:avLst/>
          </a:prstGeom>
          <a:solidFill>
            <a:srgbClr val="E8706F"/>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5</a:t>
            </a:r>
            <a:endParaRPr lang="zh-CN" altLang="en-US" sz="1600" dirty="0">
              <a:solidFill>
                <a:schemeClr val="bg1"/>
              </a:solidFill>
              <a:latin typeface="+mn-ea"/>
            </a:endParaRPr>
          </a:p>
        </p:txBody>
      </p:sp>
      <p:sp>
        <p:nvSpPr>
          <p:cNvPr id="21" name="圆角矩形 20"/>
          <p:cNvSpPr/>
          <p:nvPr/>
        </p:nvSpPr>
        <p:spPr>
          <a:xfrm>
            <a:off x="7054850" y="2311826"/>
            <a:ext cx="1766570" cy="1034641"/>
          </a:xfrm>
          <a:prstGeom prst="roundRect">
            <a:avLst>
              <a:gd name="adj" fmla="val 31350"/>
            </a:avLst>
          </a:prstGeom>
          <a:noFill/>
          <a:ln>
            <a:solidFill>
              <a:srgbClr val="E87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latinLnBrk="0" hangingPunct="1"/>
            <a:r>
              <a:rPr lang="zh-CN" sz="1600" smtClean="0">
                <a:solidFill>
                  <a:srgbClr val="E8706F"/>
                </a:solidFill>
                <a:ea typeface="宋体" panose="02010600030101010101" pitchFamily="2" charset="-122"/>
              </a:rPr>
              <a:t>改革开放和社会主义现代化建设的开端</a:t>
            </a:r>
            <a:endParaRPr lang="zh-CN" sz="1600" dirty="0" smtClean="0">
              <a:solidFill>
                <a:srgbClr val="E8706F"/>
              </a:solidFill>
              <a:ea typeface="宋体" panose="02010600030101010101" pitchFamily="2" charset="-122"/>
            </a:endParaRPr>
          </a:p>
        </p:txBody>
      </p:sp>
      <p:sp>
        <p:nvSpPr>
          <p:cNvPr id="24" name="文本框 23"/>
          <p:cNvSpPr txBox="1"/>
          <p:nvPr/>
        </p:nvSpPr>
        <p:spPr>
          <a:xfrm>
            <a:off x="7021195" y="4017838"/>
            <a:ext cx="1731010" cy="923330"/>
          </a:xfrm>
          <a:prstGeom prst="rect">
            <a:avLst/>
          </a:prstGeom>
          <a:noFill/>
          <a:ln>
            <a:noFill/>
          </a:ln>
        </p:spPr>
        <p:txBody>
          <a:bodyPr wrap="square" rtlCol="0">
            <a:spAutoFit/>
          </a:bodyPr>
          <a:lstStyle/>
          <a:p>
            <a:pPr algn="ctr"/>
            <a:r>
              <a:rPr lang="en-US" altLang="zh-CN" b="1" dirty="0">
                <a:solidFill>
                  <a:srgbClr val="E8706F"/>
                </a:solidFill>
                <a:latin typeface="微软雅黑" panose="020B0503020204020204" charset="-122"/>
                <a:ea typeface="微软雅黑" panose="020B0503020204020204" charset="-122"/>
              </a:rPr>
              <a:t>1978</a:t>
            </a:r>
            <a:endParaRPr lang="en-US" altLang="zh-CN" b="1" dirty="0">
              <a:solidFill>
                <a:srgbClr val="E8706F"/>
              </a:solidFill>
              <a:latin typeface="微软雅黑" panose="020B0503020204020204" charset="-122"/>
              <a:ea typeface="微软雅黑" panose="020B0503020204020204" charset="-122"/>
            </a:endParaRPr>
          </a:p>
          <a:p>
            <a:pPr algn="ctr"/>
            <a:r>
              <a:rPr lang="zh-CN" altLang="en-US" b="1" dirty="0">
                <a:solidFill>
                  <a:srgbClr val="E8706F"/>
                </a:solidFill>
                <a:latin typeface="微软雅黑" panose="020B0503020204020204" charset="-122"/>
                <a:ea typeface="微软雅黑" panose="020B0503020204020204" charset="-122"/>
              </a:rPr>
              <a:t>中共十一届三中全会</a:t>
            </a:r>
            <a:endParaRPr lang="zh-CN" altLang="en-US" b="1" dirty="0">
              <a:solidFill>
                <a:srgbClr val="E8706F"/>
              </a:solidFill>
              <a:latin typeface="微软雅黑" panose="020B0503020204020204" charset="-122"/>
              <a:ea typeface="微软雅黑" panose="020B0503020204020204" charset="-122"/>
            </a:endParaRPr>
          </a:p>
        </p:txBody>
      </p:sp>
      <p:sp>
        <p:nvSpPr>
          <p:cNvPr id="11" name="椭圆 10"/>
          <p:cNvSpPr/>
          <p:nvPr/>
        </p:nvSpPr>
        <p:spPr>
          <a:xfrm>
            <a:off x="5965826" y="3459352"/>
            <a:ext cx="280035" cy="332715"/>
          </a:xfrm>
          <a:prstGeom prst="ellipse">
            <a:avLst/>
          </a:prstGeom>
          <a:solidFill>
            <a:srgbClr val="00897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4</a:t>
            </a:r>
            <a:endParaRPr lang="zh-CN" altLang="en-US" sz="1600" dirty="0">
              <a:solidFill>
                <a:schemeClr val="bg1"/>
              </a:solidFill>
              <a:latin typeface="+mn-ea"/>
            </a:endParaRPr>
          </a:p>
        </p:txBody>
      </p:sp>
      <p:sp>
        <p:nvSpPr>
          <p:cNvPr id="25" name="圆角矩形 24"/>
          <p:cNvSpPr/>
          <p:nvPr/>
        </p:nvSpPr>
        <p:spPr>
          <a:xfrm>
            <a:off x="5369560" y="2535899"/>
            <a:ext cx="1480820" cy="653547"/>
          </a:xfrm>
          <a:prstGeom prst="roundRect">
            <a:avLst>
              <a:gd name="adj" fmla="val 31350"/>
            </a:avLst>
          </a:prstGeom>
          <a:noFill/>
          <a:ln>
            <a:solidFill>
              <a:srgbClr val="008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smtClean="0">
                <a:solidFill>
                  <a:srgbClr val="008972"/>
                </a:solidFill>
                <a:ea typeface="宋体" panose="02010600030101010101" pitchFamily="2" charset="-122"/>
              </a:rPr>
              <a:t>中国现代史的开端</a:t>
            </a:r>
            <a:endParaRPr lang="zh-CN" sz="1600" dirty="0" smtClean="0">
              <a:solidFill>
                <a:srgbClr val="008972"/>
              </a:solidFill>
              <a:ea typeface="宋体" panose="02010600030101010101" pitchFamily="2" charset="-122"/>
            </a:endParaRPr>
          </a:p>
        </p:txBody>
      </p:sp>
      <p:sp>
        <p:nvSpPr>
          <p:cNvPr id="28" name="文本框 27"/>
          <p:cNvSpPr txBox="1"/>
          <p:nvPr/>
        </p:nvSpPr>
        <p:spPr>
          <a:xfrm>
            <a:off x="5369561" y="4017838"/>
            <a:ext cx="1334135" cy="646331"/>
          </a:xfrm>
          <a:prstGeom prst="rect">
            <a:avLst/>
          </a:prstGeom>
          <a:noFill/>
        </p:spPr>
        <p:txBody>
          <a:bodyPr wrap="square" rtlCol="0">
            <a:spAutoFit/>
          </a:bodyPr>
          <a:lstStyle/>
          <a:p>
            <a:pPr algn="ctr"/>
            <a:r>
              <a:rPr lang="en-US" altLang="zh-CN" b="1" dirty="0">
                <a:solidFill>
                  <a:srgbClr val="008972"/>
                </a:solidFill>
                <a:latin typeface="微软雅黑" panose="020B0503020204020204" charset="-122"/>
                <a:ea typeface="微软雅黑" panose="020B0503020204020204" charset="-122"/>
              </a:rPr>
              <a:t>1949</a:t>
            </a:r>
            <a:endParaRPr lang="en-US" altLang="zh-CN" b="1" dirty="0">
              <a:solidFill>
                <a:srgbClr val="008972"/>
              </a:solidFill>
              <a:latin typeface="微软雅黑" panose="020B0503020204020204" charset="-122"/>
              <a:ea typeface="微软雅黑" panose="020B0503020204020204" charset="-122"/>
            </a:endParaRPr>
          </a:p>
          <a:p>
            <a:pPr algn="ctr"/>
            <a:r>
              <a:rPr lang="zh-CN" altLang="en-US" b="1" dirty="0">
                <a:solidFill>
                  <a:srgbClr val="008972"/>
                </a:solidFill>
                <a:latin typeface="微软雅黑" panose="020B0503020204020204" charset="-122"/>
                <a:ea typeface="微软雅黑" panose="020B0503020204020204" charset="-122"/>
              </a:rPr>
              <a:t>新中国成立</a:t>
            </a:r>
            <a:endParaRPr lang="zh-CN" altLang="en-US" b="1" dirty="0">
              <a:solidFill>
                <a:srgbClr val="008972"/>
              </a:solidFill>
              <a:latin typeface="微软雅黑" panose="020B0503020204020204" charset="-122"/>
              <a:ea typeface="微软雅黑" panose="020B0503020204020204" charset="-122"/>
            </a:endParaRPr>
          </a:p>
        </p:txBody>
      </p:sp>
      <p:sp>
        <p:nvSpPr>
          <p:cNvPr id="9" name="椭圆 8"/>
          <p:cNvSpPr/>
          <p:nvPr/>
        </p:nvSpPr>
        <p:spPr>
          <a:xfrm>
            <a:off x="2295526" y="3456806"/>
            <a:ext cx="280035" cy="332715"/>
          </a:xfrm>
          <a:prstGeom prst="ellipse">
            <a:avLst/>
          </a:prstGeom>
          <a:solidFill>
            <a:srgbClr val="0092C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2</a:t>
            </a:r>
            <a:endParaRPr lang="zh-CN" altLang="en-US" sz="1600" dirty="0">
              <a:solidFill>
                <a:schemeClr val="bg1"/>
              </a:solidFill>
              <a:latin typeface="+mn-ea"/>
            </a:endParaRPr>
          </a:p>
        </p:txBody>
      </p:sp>
      <p:sp>
        <p:nvSpPr>
          <p:cNvPr id="29" name="圆角矩形 28"/>
          <p:cNvSpPr/>
          <p:nvPr/>
        </p:nvSpPr>
        <p:spPr>
          <a:xfrm>
            <a:off x="1805941" y="2535899"/>
            <a:ext cx="1556385" cy="654396"/>
          </a:xfrm>
          <a:prstGeom prst="roundRect">
            <a:avLst>
              <a:gd name="adj" fmla="val 31350"/>
            </a:avLst>
          </a:prstGeom>
          <a:noFill/>
          <a:ln>
            <a:solidFill>
              <a:srgbClr val="009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solidFill>
                  <a:srgbClr val="0092C7"/>
                </a:solidFill>
                <a:ea typeface="宋体" panose="02010600030101010101" pitchFamily="2" charset="-122"/>
              </a:rPr>
              <a:t>中国近代化的开端</a:t>
            </a:r>
            <a:endParaRPr lang="zh-CN" sz="1600" dirty="0">
              <a:solidFill>
                <a:srgbClr val="0092C7"/>
              </a:solidFill>
              <a:ea typeface="宋体" panose="02010600030101010101" pitchFamily="2" charset="-122"/>
            </a:endParaRPr>
          </a:p>
        </p:txBody>
      </p:sp>
      <p:sp>
        <p:nvSpPr>
          <p:cNvPr id="32" name="文本框 31"/>
          <p:cNvSpPr txBox="1"/>
          <p:nvPr/>
        </p:nvSpPr>
        <p:spPr>
          <a:xfrm>
            <a:off x="1684021" y="4017838"/>
            <a:ext cx="1632585" cy="923330"/>
          </a:xfrm>
          <a:prstGeom prst="rect">
            <a:avLst/>
          </a:prstGeom>
          <a:noFill/>
        </p:spPr>
        <p:txBody>
          <a:bodyPr wrap="square" rtlCol="0">
            <a:spAutoFit/>
          </a:bodyPr>
          <a:lstStyle/>
          <a:p>
            <a:pPr algn="ctr"/>
            <a:r>
              <a:rPr lang="en-US" altLang="zh-CN" b="1" dirty="0" smtClean="0">
                <a:solidFill>
                  <a:srgbClr val="0092C7"/>
                </a:solidFill>
                <a:latin typeface="微软雅黑" panose="020B0503020204020204" charset="-122"/>
                <a:ea typeface="微软雅黑" panose="020B0503020204020204" charset="-122"/>
              </a:rPr>
              <a:t>19</a:t>
            </a:r>
            <a:r>
              <a:rPr lang="zh-CN" altLang="en-US" b="1" dirty="0" smtClean="0">
                <a:solidFill>
                  <a:srgbClr val="0092C7"/>
                </a:solidFill>
                <a:latin typeface="微软雅黑" panose="020B0503020204020204" charset="-122"/>
                <a:ea typeface="微软雅黑" panose="020B0503020204020204" charset="-122"/>
              </a:rPr>
              <a:t>世纪</a:t>
            </a:r>
            <a:r>
              <a:rPr lang="en-US" altLang="zh-CN" b="1" dirty="0" smtClean="0">
                <a:solidFill>
                  <a:srgbClr val="0092C7"/>
                </a:solidFill>
                <a:latin typeface="微软雅黑" panose="020B0503020204020204" charset="-122"/>
                <a:ea typeface="微软雅黑" panose="020B0503020204020204" charset="-122"/>
              </a:rPr>
              <a:t>60</a:t>
            </a:r>
            <a:r>
              <a:rPr lang="zh-CN" altLang="en-US" b="1" dirty="0" smtClean="0">
                <a:solidFill>
                  <a:srgbClr val="0092C7"/>
                </a:solidFill>
                <a:latin typeface="微软雅黑" panose="020B0503020204020204" charset="-122"/>
                <a:ea typeface="微软雅黑" panose="020B0503020204020204" charset="-122"/>
              </a:rPr>
              <a:t>年代</a:t>
            </a:r>
            <a:r>
              <a:rPr lang="en-US" altLang="zh-CN" b="1" dirty="0" smtClean="0">
                <a:solidFill>
                  <a:srgbClr val="0092C7"/>
                </a:solidFill>
                <a:latin typeface="微软雅黑" panose="020B0503020204020204" charset="-122"/>
                <a:ea typeface="微软雅黑" panose="020B0503020204020204" charset="-122"/>
              </a:rPr>
              <a:t>-90</a:t>
            </a:r>
            <a:r>
              <a:rPr lang="zh-CN" altLang="en-US" b="1" dirty="0" smtClean="0">
                <a:solidFill>
                  <a:srgbClr val="0092C7"/>
                </a:solidFill>
                <a:latin typeface="微软雅黑" panose="020B0503020204020204" charset="-122"/>
                <a:ea typeface="微软雅黑" panose="020B0503020204020204" charset="-122"/>
              </a:rPr>
              <a:t>年代</a:t>
            </a:r>
            <a:endParaRPr lang="en-US" altLang="zh-CN" b="1" dirty="0">
              <a:solidFill>
                <a:srgbClr val="0092C7"/>
              </a:solidFill>
              <a:latin typeface="微软雅黑" panose="020B0503020204020204" charset="-122"/>
              <a:ea typeface="微软雅黑" panose="020B0503020204020204" charset="-122"/>
            </a:endParaRPr>
          </a:p>
          <a:p>
            <a:pPr algn="ctr"/>
            <a:r>
              <a:rPr lang="zh-CN" altLang="en-US" b="1" dirty="0">
                <a:solidFill>
                  <a:srgbClr val="0092C7"/>
                </a:solidFill>
                <a:latin typeface="微软雅黑" panose="020B0503020204020204" charset="-122"/>
                <a:ea typeface="微软雅黑" panose="020B0503020204020204" charset="-122"/>
              </a:rPr>
              <a:t>洋务运动</a:t>
            </a:r>
            <a:endParaRPr lang="zh-CN" altLang="en-US" b="1" dirty="0">
              <a:solidFill>
                <a:srgbClr val="0092C7"/>
              </a:solidFill>
              <a:latin typeface="微软雅黑" panose="020B0503020204020204" charset="-122"/>
              <a:ea typeface="微软雅黑" panose="020B0503020204020204" charset="-122"/>
            </a:endParaRPr>
          </a:p>
        </p:txBody>
      </p:sp>
      <p:sp>
        <p:nvSpPr>
          <p:cNvPr id="19" name="文本框 18"/>
          <p:cNvSpPr txBox="1"/>
          <p:nvPr/>
        </p:nvSpPr>
        <p:spPr>
          <a:xfrm>
            <a:off x="2411760" y="1340768"/>
            <a:ext cx="3661602" cy="461727"/>
          </a:xfrm>
          <a:prstGeom prst="rect">
            <a:avLst/>
          </a:prstGeom>
          <a:noFill/>
        </p:spPr>
        <p:txBody>
          <a:bodyPr wrap="square" rtlCol="0">
            <a:spAutoFit/>
          </a:bodyPr>
          <a:lstStyle/>
          <a:p>
            <a:pPr algn="l" defTabSz="914400">
              <a:defRPr/>
            </a:pPr>
            <a:r>
              <a:rPr 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近</a:t>
            </a:r>
            <a:r>
              <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现代重要历史事件开端</a:t>
            </a:r>
            <a:endParaRPr lang="zh-CN"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nvGrpSpPr>
          <p:cNvPr id="35" name="组合 4"/>
          <p:cNvGrpSpPr/>
          <p:nvPr/>
        </p:nvGrpSpPr>
        <p:grpSpPr>
          <a:xfrm>
            <a:off x="0" y="188640"/>
            <a:ext cx="3859235" cy="497754"/>
            <a:chOff x="-238" y="60"/>
            <a:chExt cx="5399" cy="772"/>
          </a:xfrm>
        </p:grpSpPr>
        <p:grpSp>
          <p:nvGrpSpPr>
            <p:cNvPr id="36" name="组合 2"/>
            <p:cNvGrpSpPr/>
            <p:nvPr/>
          </p:nvGrpSpPr>
          <p:grpSpPr>
            <a:xfrm>
              <a:off x="-238" y="60"/>
              <a:ext cx="5399" cy="772"/>
              <a:chOff x="-238" y="60"/>
              <a:chExt cx="5399" cy="772"/>
            </a:xfrm>
          </p:grpSpPr>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9" name="平行四边形 38"/>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37"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51130" y="50927"/>
            <a:ext cx="3859235" cy="497754"/>
            <a:chOff x="-238" y="60"/>
            <a:chExt cx="5399" cy="772"/>
          </a:xfrm>
        </p:grpSpPr>
        <p:grpSp>
          <p:nvGrpSpPr>
            <p:cNvPr id="5" name="组合 2"/>
            <p:cNvGrpSpPr/>
            <p:nvPr/>
          </p:nvGrpSpPr>
          <p:grpSpPr>
            <a:xfrm>
              <a:off x="-238" y="60"/>
              <a:ext cx="5399" cy="772"/>
              <a:chOff x="-238" y="60"/>
              <a:chExt cx="5399" cy="772"/>
            </a:xfrm>
          </p:grpSpPr>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aphicFrame>
        <p:nvGraphicFramePr>
          <p:cNvPr id="6" name="表格 5"/>
          <p:cNvGraphicFramePr/>
          <p:nvPr>
            <p:custDataLst>
              <p:tags r:id="rId2"/>
            </p:custDataLst>
          </p:nvPr>
        </p:nvGraphicFramePr>
        <p:xfrm>
          <a:off x="83820" y="1077929"/>
          <a:ext cx="8448620" cy="2933323"/>
        </p:xfrm>
        <a:graphic>
          <a:graphicData uri="http://schemas.openxmlformats.org/drawingml/2006/table">
            <a:tbl>
              <a:tblPr firstRow="1" bandRow="1">
                <a:tableStyleId>{5940675A-B579-460E-94D1-54222C63F5DA}</a:tableStyleId>
              </a:tblPr>
              <a:tblGrid>
                <a:gridCol w="447909"/>
                <a:gridCol w="541116"/>
                <a:gridCol w="7459595"/>
              </a:tblGrid>
              <a:tr h="1955549">
                <a:tc rowSpan="2">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rPr>
                        <a:t>意义</a:t>
                      </a:r>
                      <a:endPar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50000"/>
                        </a:lnSpc>
                        <a:buNone/>
                      </a:pPr>
                      <a:endParaRPr lang="zh-CN" altLang="en-US" sz="2100" b="0"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a:noFill/>
                    </a:lnL>
                    <a:lnR w="6350">
                      <a:solidFill>
                        <a:srgbClr val="7D5CB8"/>
                      </a:solidFill>
                      <a:prstDash val="dash"/>
                    </a:lnR>
                    <a:lnT w="19050">
                      <a:solidFill>
                        <a:srgbClr val="7D5CB8"/>
                      </a:solidFill>
                      <a:prstDash val="solid"/>
                    </a:lnT>
                    <a:lnB w="19050">
                      <a:solidFill>
                        <a:srgbClr val="7D5CB8"/>
                      </a:solidFill>
                      <a:prstDash val="solid"/>
                    </a:lnB>
                    <a:lnTlToBr>
                      <a:noFill/>
                    </a:lnTlToBr>
                    <a:lnBlToTr>
                      <a:noFill/>
                    </a:lnBlToTr>
                    <a:solidFill>
                      <a:srgbClr val="FFFFFF">
                        <a:alpha val="32000"/>
                      </a:srgbClr>
                    </a:solid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c>
                  <a:txBody>
                    <a:bodyPr/>
                    <a:lstStyle/>
                    <a:p>
                      <a:pPr algn="l" eaLnBrk="1" fontAlgn="auto" latinLnBrk="0" hangingPunct="1">
                        <a:lnSpc>
                          <a:spcPct val="150000"/>
                        </a:lnSpc>
                        <a:spcBef>
                          <a:spcPts val="0"/>
                        </a:spcBef>
                      </a:pPr>
                      <a:endParaRPr kumimoji="0" lang="zh-CN" altLang="en-US" sz="2100" b="0"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a:txBody>
                  <a:tcPr marL="68580" marR="68580" marT="0" marB="0" anchor="ctr">
                    <a:lnL w="6350">
                      <a:solidFill>
                        <a:srgbClr val="7D5CB8"/>
                      </a:solidFill>
                      <a:prstDash val="dash"/>
                    </a:lnL>
                    <a:lnR>
                      <a:noFill/>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r>
              <a:tr h="977774">
                <a:tc vMerge="1">
                  <a:tcPr marL="68580" marR="68580" marT="0" marB="0" anchor="ctr">
                    <a:lnL>
                      <a:noFill/>
                    </a:lnL>
                    <a:lnR w="6350">
                      <a:solidFill>
                        <a:srgbClr val="7D5CB8"/>
                      </a:solidFill>
                      <a:prstDash val="dash"/>
                    </a:lnR>
                    <a:lnT w="12700" cap="flat" cmpd="sng">
                      <a:solidFill>
                        <a:srgbClr val="080000"/>
                      </a:solidFill>
                      <a:prstDash val="solid"/>
                      <a:headEnd type="none" w="med" len="med"/>
                      <a:tailEnd type="none" w="med" len="med"/>
                    </a:lnT>
                    <a:lnB w="19050">
                      <a:solidFill>
                        <a:srgbClr val="7D5CB8"/>
                      </a:solidFill>
                      <a:prstDash val="solid"/>
                    </a:lnB>
                    <a:lnTlToBr>
                      <a:noFill/>
                    </a:lnTlToBr>
                    <a:lnBlToTr>
                      <a:noFill/>
                    </a:lnBlToTr>
                    <a:no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c>
                  <a:txBody>
                    <a:bodyPr/>
                    <a:lstStyle/>
                    <a:p>
                      <a:pPr indent="0" algn="l" eaLnBrk="1" fontAlgn="auto" latinLnBrk="0" hangingPunct="1">
                        <a:lnSpc>
                          <a:spcPct val="150000"/>
                        </a:lnSpc>
                        <a:buNone/>
                      </a:pPr>
                      <a:endParaRPr lang="zh-CN" altLang="en-US" sz="2100" b="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7D5CB8"/>
                      </a:solidFill>
                      <a:prstDash val="dash"/>
                    </a:lnL>
                    <a:lnR>
                      <a:noFill/>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r>
            </a:tbl>
          </a:graphicData>
        </a:graphic>
      </p:graphicFrame>
      <p:sp>
        <p:nvSpPr>
          <p:cNvPr id="10" name="文本框 9"/>
          <p:cNvSpPr txBox="1"/>
          <p:nvPr/>
        </p:nvSpPr>
        <p:spPr>
          <a:xfrm>
            <a:off x="5940152" y="476672"/>
            <a:ext cx="2954655" cy="559769"/>
          </a:xfrm>
          <a:prstGeom prst="rect">
            <a:avLst/>
          </a:prstGeom>
          <a:noFill/>
        </p:spPr>
        <p:txBody>
          <a:bodyPr wrap="none" rtlCol="0">
            <a:spAutoFit/>
          </a:bodyPr>
          <a:lstStyle/>
          <a:p>
            <a:pPr indent="0" algn="l" fontAlgn="auto">
              <a:lnSpc>
                <a:spcPct val="150000"/>
              </a:lnSpc>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是中国现代史的开端</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sp>
        <p:nvSpPr>
          <p:cNvPr id="11" name="文本框 10"/>
          <p:cNvSpPr txBox="1"/>
          <p:nvPr/>
        </p:nvSpPr>
        <p:spPr>
          <a:xfrm>
            <a:off x="6084168" y="1268760"/>
            <a:ext cx="3059832" cy="830997"/>
          </a:xfrm>
          <a:prstGeom prst="rect">
            <a:avLst/>
          </a:prstGeom>
          <a:noFill/>
        </p:spPr>
        <p:txBody>
          <a:bodyPr wrap="square" rtlCol="0">
            <a:spAutoFit/>
          </a:bodyPr>
          <a:lstStyle/>
          <a:p>
            <a:pPr algn="l"/>
            <a:r>
              <a:rPr lang="zh-CN" altLang="en-US" sz="2400" spc="-1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标志着新民主主义革命取得基本胜利</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cxnSp>
        <p:nvCxnSpPr>
          <p:cNvPr id="19" name="肘形连接符 18"/>
          <p:cNvCxnSpPr/>
          <p:nvPr/>
        </p:nvCxnSpPr>
        <p:spPr>
          <a:xfrm flipV="1">
            <a:off x="4499992" y="908720"/>
            <a:ext cx="1440160" cy="792088"/>
          </a:xfrm>
          <a:prstGeom prst="bentConnector3">
            <a:avLst>
              <a:gd name="adj1" fmla="val 5000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cxnSp>
        <p:nvCxnSpPr>
          <p:cNvPr id="15" name="肘形连接符 14"/>
          <p:cNvCxnSpPr/>
          <p:nvPr/>
        </p:nvCxnSpPr>
        <p:spPr>
          <a:xfrm flipV="1">
            <a:off x="5580112" y="1772816"/>
            <a:ext cx="537845" cy="224922"/>
          </a:xfrm>
          <a:prstGeom prst="bentConnector3">
            <a:avLst>
              <a:gd name="adj1" fmla="val 50059"/>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7" name="文本框 6"/>
          <p:cNvSpPr txBox="1"/>
          <p:nvPr/>
        </p:nvSpPr>
        <p:spPr>
          <a:xfrm>
            <a:off x="1187624" y="1268760"/>
            <a:ext cx="7571303" cy="1667764"/>
          </a:xfrm>
          <a:prstGeom prst="rect">
            <a:avLst/>
          </a:prstGeom>
          <a:noFill/>
        </p:spPr>
        <p:txBody>
          <a:bodyPr wrap="none" rtlCol="0">
            <a:spAutoFit/>
          </a:bodyPr>
          <a:lstStyle/>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开辟了中国历史新纪元</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推翻了帝国主义、封建主义和官僚资本主义的统治。</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中国真正成为独立自主的国家，中国人民从此站起来了</a:t>
            </a:r>
            <a:endParaRPr kumimoji="0" lang="zh-CN" altLang="en-US" sz="2400" b="1"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1331640" y="3284984"/>
            <a:ext cx="6288901" cy="523220"/>
          </a:xfrm>
          <a:prstGeom prst="rect">
            <a:avLst/>
          </a:prstGeom>
          <a:noFill/>
        </p:spPr>
        <p:txBody>
          <a:bodyPr wrap="none" rtlCol="0">
            <a:spAutoFit/>
          </a:bodyPr>
          <a:lstStyle/>
          <a:p>
            <a:pPr algn="l"/>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壮大了世界和平民主和社会主义的力量</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p:txBody>
      </p:sp>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031" name="Picture 7" descr="C:\Users\Administrator\Desktop\u=1028876151,4046919603&amp;fm=26&amp;gp=0.jpg"/>
          <p:cNvPicPr>
            <a:picLocks noChangeAspect="1" noChangeArrowheads="1"/>
          </p:cNvPicPr>
          <p:nvPr/>
        </p:nvPicPr>
        <p:blipFill>
          <a:blip r:embed="rId3" cstate="print"/>
          <a:srcRect/>
          <a:stretch>
            <a:fillRect/>
          </a:stretch>
        </p:blipFill>
        <p:spPr bwMode="auto">
          <a:xfrm>
            <a:off x="323528" y="4049688"/>
            <a:ext cx="8496944" cy="2619672"/>
          </a:xfrm>
          <a:prstGeom prst="rect">
            <a:avLst/>
          </a:prstGeom>
          <a:noFill/>
        </p:spPr>
      </p:pic>
      <p:sp>
        <p:nvSpPr>
          <p:cNvPr id="21" name="文本框 6"/>
          <p:cNvSpPr txBox="1"/>
          <p:nvPr/>
        </p:nvSpPr>
        <p:spPr>
          <a:xfrm>
            <a:off x="5471592" y="0"/>
            <a:ext cx="3672408" cy="461665"/>
          </a:xfrm>
          <a:prstGeom prst="rect">
            <a:avLst/>
          </a:prstGeom>
          <a:solidFill>
            <a:srgbClr val="FFFF00"/>
          </a:solidFill>
          <a:ln>
            <a:solidFill>
              <a:srgbClr val="FFFF00"/>
            </a:solidFill>
          </a:ln>
        </p:spPr>
        <p:txBody>
          <a:bodyPr wrap="square" rtlCol="0">
            <a:spAutoFit/>
          </a:bodyPr>
          <a:lstStyle/>
          <a:p>
            <a:pPr algn="l" defTabSz="914400">
              <a:defRPr/>
            </a:pPr>
            <a:r>
              <a:rPr lang="zh-CN" altLang="en-US"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考点：新中国成立的意义</a:t>
            </a:r>
            <a:endParaRPr lang="zh-CN"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cxnSp>
        <p:nvCxnSpPr>
          <p:cNvPr id="27" name="直接箭头连接符 26"/>
          <p:cNvCxnSpPr/>
          <p:nvPr/>
        </p:nvCxnSpPr>
        <p:spPr>
          <a:xfrm flipV="1">
            <a:off x="1" y="3370515"/>
            <a:ext cx="8762365" cy="22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53515" y="3129878"/>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989392" y="3129878"/>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21453" y="3129878"/>
            <a:ext cx="0" cy="240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文本框 14"/>
          <p:cNvSpPr txBox="1"/>
          <p:nvPr/>
        </p:nvSpPr>
        <p:spPr>
          <a:xfrm>
            <a:off x="395536" y="3429272"/>
            <a:ext cx="1372281" cy="461665"/>
          </a:xfrm>
          <a:prstGeom prst="rect">
            <a:avLst/>
          </a:prstGeom>
          <a:no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cs typeface="黑体" panose="02010609060101010101" pitchFamily="49" charset="-122"/>
              </a:rPr>
              <a:t>1840</a:t>
            </a:r>
            <a:r>
              <a:rPr lang="zh-CN" altLang="en-US" sz="24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39" name="文本框 18"/>
          <p:cNvSpPr txBox="1"/>
          <p:nvPr/>
        </p:nvSpPr>
        <p:spPr>
          <a:xfrm>
            <a:off x="3923928" y="3429272"/>
            <a:ext cx="1282094" cy="461665"/>
          </a:xfrm>
          <a:prstGeom prst="rect">
            <a:avLst/>
          </a:prstGeom>
          <a:no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cs typeface="黑体" panose="02010609060101010101" pitchFamily="49" charset="-122"/>
              </a:rPr>
              <a:t>1919</a:t>
            </a:r>
            <a:r>
              <a:rPr lang="zh-CN" altLang="en-US" sz="24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40" name="文本框 21"/>
          <p:cNvSpPr txBox="1"/>
          <p:nvPr/>
        </p:nvSpPr>
        <p:spPr>
          <a:xfrm>
            <a:off x="7380312" y="3429272"/>
            <a:ext cx="1368111" cy="461665"/>
          </a:xfrm>
          <a:prstGeom prst="rect">
            <a:avLst/>
          </a:prstGeom>
          <a:noFill/>
        </p:spPr>
        <p:txBody>
          <a:bodyPr wrap="square" rtlCol="0">
            <a:spAutoFit/>
          </a:bodyPr>
          <a:lstStyle/>
          <a:p>
            <a:pPr algn="ctr"/>
            <a:r>
              <a:rPr lang="en-US" altLang="zh-CN" sz="2400" b="1" dirty="0">
                <a:latin typeface="黑体" panose="02010609060101010101" pitchFamily="49" charset="-122"/>
                <a:ea typeface="黑体" panose="02010609060101010101" pitchFamily="49" charset="-122"/>
                <a:cs typeface="黑体" panose="02010609060101010101" pitchFamily="49" charset="-122"/>
              </a:rPr>
              <a:t>1</a:t>
            </a:r>
            <a:r>
              <a:rPr lang="en-US" sz="2400" b="1" dirty="0">
                <a:latin typeface="黑体" panose="02010609060101010101" pitchFamily="49" charset="-122"/>
                <a:ea typeface="黑体" panose="02010609060101010101" pitchFamily="49" charset="-122"/>
                <a:cs typeface="黑体" panose="02010609060101010101" pitchFamily="49" charset="-122"/>
              </a:rPr>
              <a:t>949</a:t>
            </a:r>
            <a:r>
              <a:rPr lang="zh-CN" altLang="en-US" sz="24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41" name="文本框 17"/>
          <p:cNvSpPr txBox="1"/>
          <p:nvPr/>
        </p:nvSpPr>
        <p:spPr>
          <a:xfrm>
            <a:off x="535305" y="2637184"/>
            <a:ext cx="1415772" cy="461665"/>
          </a:xfrm>
          <a:prstGeom prst="rect">
            <a:avLst/>
          </a:prstGeom>
          <a:noFill/>
        </p:spPr>
        <p:txBody>
          <a:bodyPr wrap="none" rtlCol="0">
            <a:spAutoFit/>
          </a:bodyPr>
          <a:lstStyle/>
          <a:p>
            <a:pPr algn="l"/>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鸦片战争</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42" name="文本框 22"/>
          <p:cNvSpPr txBox="1"/>
          <p:nvPr/>
        </p:nvSpPr>
        <p:spPr>
          <a:xfrm>
            <a:off x="4081780" y="2637184"/>
            <a:ext cx="1415772" cy="461665"/>
          </a:xfrm>
          <a:prstGeom prst="rect">
            <a:avLst/>
          </a:prstGeom>
          <a:noFill/>
        </p:spPr>
        <p:txBody>
          <a:bodyPr wrap="none" rtlCol="0">
            <a:spAutoFit/>
          </a:bodyPr>
          <a:lstStyle/>
          <a:p>
            <a:pPr algn="l"/>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五四运动</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43" name="文本框 23"/>
          <p:cNvSpPr txBox="1"/>
          <p:nvPr/>
        </p:nvSpPr>
        <p:spPr>
          <a:xfrm>
            <a:off x="7236296" y="2637184"/>
            <a:ext cx="1723549" cy="461665"/>
          </a:xfrm>
          <a:prstGeom prst="rect">
            <a:avLst/>
          </a:prstGeom>
          <a:noFill/>
        </p:spPr>
        <p:txBody>
          <a:bodyPr wrap="none" rtlCol="0">
            <a:spAutoFit/>
          </a:bodyPr>
          <a:lstStyle/>
          <a:p>
            <a:pPr algn="l"/>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新中国成立</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44" name="组合 11"/>
          <p:cNvGrpSpPr/>
          <p:nvPr/>
        </p:nvGrpSpPr>
        <p:grpSpPr>
          <a:xfrm>
            <a:off x="1053465" y="1700808"/>
            <a:ext cx="3468370" cy="1005784"/>
            <a:chOff x="1659" y="4949"/>
            <a:chExt cx="5462" cy="1185"/>
          </a:xfrm>
        </p:grpSpPr>
        <p:sp>
          <p:nvSpPr>
            <p:cNvPr id="45" name="左大括号 44"/>
            <p:cNvSpPr/>
            <p:nvPr/>
          </p:nvSpPr>
          <p:spPr>
            <a:xfrm rot="5400000">
              <a:off x="4258" y="3271"/>
              <a:ext cx="264" cy="5462"/>
            </a:xfrm>
            <a:prstGeom prst="leftBrace">
              <a:avLst/>
            </a:prstGeom>
            <a:noFill/>
            <a:ln w="31750"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46" name="文本框 28"/>
            <p:cNvSpPr txBox="1"/>
            <p:nvPr/>
          </p:nvSpPr>
          <p:spPr>
            <a:xfrm>
              <a:off x="2324" y="4949"/>
              <a:ext cx="4249" cy="616"/>
            </a:xfrm>
            <a:prstGeom prst="rect">
              <a:avLst/>
            </a:prstGeom>
            <a:noFill/>
          </p:spPr>
          <p:txBody>
            <a:bodyPr wrap="none" rtlCol="0">
              <a:spAutoFit/>
            </a:bodyPr>
            <a:lstStyle/>
            <a:p>
              <a:pPr algn="l"/>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旧民主主义革命</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grpSp>
        <p:nvGrpSpPr>
          <p:cNvPr id="47" name="组合 12"/>
          <p:cNvGrpSpPr/>
          <p:nvPr/>
        </p:nvGrpSpPr>
        <p:grpSpPr>
          <a:xfrm>
            <a:off x="4618990" y="1700808"/>
            <a:ext cx="3468370" cy="1005784"/>
            <a:chOff x="7274" y="4949"/>
            <a:chExt cx="5462" cy="1185"/>
          </a:xfrm>
        </p:grpSpPr>
        <p:sp>
          <p:nvSpPr>
            <p:cNvPr id="48" name="左大括号 47"/>
            <p:cNvSpPr/>
            <p:nvPr/>
          </p:nvSpPr>
          <p:spPr>
            <a:xfrm rot="5400000">
              <a:off x="9873" y="3271"/>
              <a:ext cx="264" cy="5462"/>
            </a:xfrm>
            <a:prstGeom prst="leftBrace">
              <a:avLst/>
            </a:prstGeom>
            <a:noFill/>
            <a:ln w="3175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49" name="文本框 29"/>
            <p:cNvSpPr txBox="1"/>
            <p:nvPr/>
          </p:nvSpPr>
          <p:spPr>
            <a:xfrm>
              <a:off x="8447" y="4949"/>
              <a:ext cx="3684" cy="544"/>
            </a:xfrm>
            <a:prstGeom prst="rect">
              <a:avLst/>
            </a:prstGeom>
            <a:noFill/>
          </p:spPr>
          <p:txBody>
            <a:bodyPr wrap="none" rtlCol="0">
              <a:spAutoFit/>
            </a:bodyPr>
            <a:lstStyle/>
            <a:p>
              <a:pPr algn="l"/>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新民主主义革命</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grpSp>
      <p:sp>
        <p:nvSpPr>
          <p:cNvPr id="54" name="左大括号 53"/>
          <p:cNvSpPr/>
          <p:nvPr/>
        </p:nvSpPr>
        <p:spPr>
          <a:xfrm rot="5400000" flipH="1">
            <a:off x="3965121" y="1011816"/>
            <a:ext cx="1141750" cy="6984776"/>
          </a:xfrm>
          <a:prstGeom prst="leftBrace">
            <a:avLst/>
          </a:prstGeom>
          <a:noFill/>
          <a:ln w="3175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56" name="文本框 28"/>
          <p:cNvSpPr txBox="1"/>
          <p:nvPr/>
        </p:nvSpPr>
        <p:spPr>
          <a:xfrm>
            <a:off x="3275856" y="5085456"/>
            <a:ext cx="2501006" cy="646331"/>
          </a:xfrm>
          <a:prstGeom prst="rect">
            <a:avLst/>
          </a:prstGeom>
          <a:noFill/>
        </p:spPr>
        <p:txBody>
          <a:bodyPr wrap="none" rtlCol="0">
            <a:spAutoFit/>
          </a:bodyPr>
          <a:lstStyle/>
          <a:p>
            <a:pPr algn="l"/>
            <a:r>
              <a:rPr lang="zh-CN" altLang="en-US" sz="3600" b="1" dirty="0" smtClean="0">
                <a:latin typeface="黑体" panose="02010609060101010101" pitchFamily="49" charset="-122"/>
                <a:ea typeface="黑体" panose="02010609060101010101" pitchFamily="49" charset="-122"/>
                <a:cs typeface="黑体" panose="02010609060101010101" pitchFamily="49" charset="-122"/>
              </a:rPr>
              <a:t>中国近代史</a:t>
            </a:r>
            <a:endParaRPr lang="zh-CN" altLang="en-US" sz="36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57" name="组合 4"/>
          <p:cNvGrpSpPr/>
          <p:nvPr/>
        </p:nvGrpSpPr>
        <p:grpSpPr>
          <a:xfrm>
            <a:off x="0" y="188640"/>
            <a:ext cx="4653915" cy="655245"/>
            <a:chOff x="-238" y="60"/>
            <a:chExt cx="7329" cy="772"/>
          </a:xfrm>
        </p:grpSpPr>
        <p:grpSp>
          <p:nvGrpSpPr>
            <p:cNvPr id="58" name="组合 57"/>
            <p:cNvGrpSpPr/>
            <p:nvPr/>
          </p:nvGrpSpPr>
          <p:grpSpPr>
            <a:xfrm>
              <a:off x="-238" y="60"/>
              <a:ext cx="7212" cy="772"/>
              <a:chOff x="-238" y="60"/>
              <a:chExt cx="7212" cy="772"/>
            </a:xfrm>
          </p:grpSpPr>
          <p:pic>
            <p:nvPicPr>
              <p:cNvPr id="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1" name="平行四边形 60"/>
              <p:cNvSpPr/>
              <p:nvPr/>
            </p:nvSpPr>
            <p:spPr>
              <a:xfrm flipH="1">
                <a:off x="717" y="131"/>
                <a:ext cx="6257"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59" name="文本框 3"/>
            <p:cNvSpPr txBox="1"/>
            <p:nvPr/>
          </p:nvSpPr>
          <p:spPr>
            <a:xfrm>
              <a:off x="922" y="107"/>
              <a:ext cx="6169" cy="544"/>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主题</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1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立与巩固</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1547664" y="6093296"/>
            <a:ext cx="2350323" cy="461665"/>
          </a:xfrm>
          <a:prstGeom prst="rect">
            <a:avLst/>
          </a:prstGeom>
          <a:solidFill>
            <a:srgbClr val="FFFF00"/>
          </a:solidFill>
        </p:spPr>
        <p:txBody>
          <a:bodyPr wrap="none" rtlCol="0">
            <a:spAutoFit/>
          </a:bodyPr>
          <a:lstStyle/>
          <a:p>
            <a:pPr algn="l"/>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旧民主主义革命</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0" name="文本框 29"/>
          <p:cNvSpPr txBox="1"/>
          <p:nvPr/>
        </p:nvSpPr>
        <p:spPr>
          <a:xfrm>
            <a:off x="6588224" y="5949280"/>
            <a:ext cx="2339102" cy="461665"/>
          </a:xfrm>
          <a:prstGeom prst="rect">
            <a:avLst/>
          </a:prstGeom>
          <a:solidFill>
            <a:srgbClr val="FFFF00"/>
          </a:solidFill>
        </p:spPr>
        <p:txBody>
          <a:bodyPr wrap="none" rtlCol="0">
            <a:spAutoFit/>
          </a:bodyPr>
          <a:lstStyle/>
          <a:p>
            <a:pPr algn="l"/>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新民主主义革命</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31" name="肘形连接符 30"/>
          <p:cNvCxnSpPr/>
          <p:nvPr/>
        </p:nvCxnSpPr>
        <p:spPr>
          <a:xfrm rot="16200000" flipV="1">
            <a:off x="3563888" y="5013176"/>
            <a:ext cx="2448272" cy="144016"/>
          </a:xfrm>
          <a:prstGeom prst="bentConnector3">
            <a:avLst>
              <a:gd name="adj1" fmla="val 50000"/>
            </a:avLst>
          </a:prstGeom>
          <a:noFill/>
          <a:ln w="28575" cap="flat">
            <a:solidFill>
              <a:srgbClr val="FFC000"/>
            </a:solidFill>
            <a:prstDash val="solid"/>
            <a:miter lim="800000"/>
            <a:tailEnd type="arrow"/>
          </a:ln>
        </p:spPr>
        <p:style>
          <a:lnRef idx="0">
            <a:scrgbClr r="0" g="0" b="0"/>
          </a:lnRef>
          <a:fillRef idx="0">
            <a:scrgbClr r="0" g="0" b="0"/>
          </a:fillRef>
          <a:effectRef idx="0">
            <a:scrgbClr r="0" g="0" b="0"/>
          </a:effectRef>
          <a:fontRef idx="none"/>
        </p:style>
      </p:cxnSp>
      <p:sp>
        <p:nvSpPr>
          <p:cNvPr id="34" name="文本框 33"/>
          <p:cNvSpPr txBox="1"/>
          <p:nvPr/>
        </p:nvSpPr>
        <p:spPr>
          <a:xfrm>
            <a:off x="4499992" y="2564904"/>
            <a:ext cx="426085" cy="1200329"/>
          </a:xfrm>
          <a:prstGeom prst="rect">
            <a:avLst/>
          </a:prstGeom>
          <a:noFill/>
        </p:spPr>
        <p:txBody>
          <a:bodyPr wrap="square" rtlCol="0">
            <a:spAutoFit/>
          </a:bodyPr>
          <a:lstStyle/>
          <a:p>
            <a:pPr algn="l"/>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不同点</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32" name="肘形连接符 31"/>
          <p:cNvCxnSpPr/>
          <p:nvPr/>
        </p:nvCxnSpPr>
        <p:spPr>
          <a:xfrm rot="5400000" flipH="1" flipV="1">
            <a:off x="4463988" y="4977172"/>
            <a:ext cx="2448272" cy="216024"/>
          </a:xfrm>
          <a:prstGeom prst="bentConnector3">
            <a:avLst>
              <a:gd name="adj1" fmla="val 50000"/>
            </a:avLst>
          </a:prstGeom>
          <a:noFill/>
          <a:ln w="28575" cap="flat">
            <a:solidFill>
              <a:srgbClr val="FFC000"/>
            </a:solidFill>
            <a:prstDash val="solid"/>
            <a:miter lim="800000"/>
            <a:tailEnd type="arrow"/>
          </a:ln>
        </p:spPr>
        <p:style>
          <a:lnRef idx="0">
            <a:scrgbClr r="0" g="0" b="0"/>
          </a:lnRef>
          <a:fillRef idx="0">
            <a:scrgbClr r="0" g="0" b="0"/>
          </a:fillRef>
          <a:effectRef idx="0">
            <a:scrgbClr r="0" g="0" b="0"/>
          </a:effectRef>
          <a:fontRef idx="none"/>
        </p:style>
      </p:cxnSp>
      <p:sp>
        <p:nvSpPr>
          <p:cNvPr id="35" name="文本框 34"/>
          <p:cNvSpPr txBox="1"/>
          <p:nvPr/>
        </p:nvSpPr>
        <p:spPr>
          <a:xfrm>
            <a:off x="5508104" y="2564904"/>
            <a:ext cx="394970" cy="1200329"/>
          </a:xfrm>
          <a:prstGeom prst="rect">
            <a:avLst/>
          </a:prstGeom>
          <a:noFill/>
        </p:spPr>
        <p:txBody>
          <a:bodyPr wrap="square" rtlCol="0">
            <a:spAutoFit/>
          </a:bodyPr>
          <a:lstStyle/>
          <a:p>
            <a:pPr algn="l"/>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相同点</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36" name="表格 35"/>
          <p:cNvGraphicFramePr/>
          <p:nvPr>
            <p:custDataLst>
              <p:tags r:id="rId1"/>
            </p:custDataLst>
          </p:nvPr>
        </p:nvGraphicFramePr>
        <p:xfrm>
          <a:off x="323528" y="1772817"/>
          <a:ext cx="4032448" cy="3816423"/>
        </p:xfrm>
        <a:graphic>
          <a:graphicData uri="http://schemas.openxmlformats.org/drawingml/2006/table">
            <a:tbl>
              <a:tblPr firstRow="1" bandRow="1">
                <a:tableStyleId>{5C22544A-7EE6-4342-B048-85BDC9FD1C3A}</a:tableStyleId>
              </a:tblPr>
              <a:tblGrid>
                <a:gridCol w="792088"/>
                <a:gridCol w="1584176"/>
                <a:gridCol w="1656184"/>
              </a:tblGrid>
              <a:tr h="792087">
                <a:tc>
                  <a:txBody>
                    <a:bodyPr/>
                    <a:lstStyle/>
                    <a:p>
                      <a:pPr algn="l">
                        <a:buNone/>
                      </a:pPr>
                      <a:r>
                        <a:rPr lang="zh-CN" altLang="en-US" sz="2100" dirty="0">
                          <a:solidFill>
                            <a:schemeClr val="tx1"/>
                          </a:solidFill>
                          <a:latin typeface="楷体" panose="02010609060101010101" pitchFamily="49" charset="-122"/>
                          <a:ea typeface="楷体" panose="02010609060101010101" pitchFamily="49" charset="-122"/>
                        </a:rPr>
                        <a:t>不同点</a:t>
                      </a: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alpha val="0"/>
                      </a:srgbClr>
                    </a:solidFill>
                  </a:tcPr>
                </a:tc>
                <a:tc>
                  <a:txBody>
                    <a:bodyPr/>
                    <a:lstStyle/>
                    <a:p>
                      <a:pPr algn="l">
                        <a:buNone/>
                      </a:pPr>
                      <a:r>
                        <a:rPr lang="zh-CN" altLang="en-US" sz="2100" dirty="0">
                          <a:solidFill>
                            <a:schemeClr val="tx1"/>
                          </a:solidFill>
                          <a:latin typeface="楷体" panose="02010609060101010101" pitchFamily="49" charset="-122"/>
                          <a:ea typeface="楷体" panose="02010609060101010101" pitchFamily="49" charset="-122"/>
                        </a:rPr>
                        <a:t>旧民</a:t>
                      </a:r>
                      <a:r>
                        <a:rPr lang="zh-CN" altLang="en-US" sz="2100" dirty="0" smtClean="0">
                          <a:solidFill>
                            <a:schemeClr val="tx1"/>
                          </a:solidFill>
                          <a:latin typeface="楷体" panose="02010609060101010101" pitchFamily="49" charset="-122"/>
                          <a:ea typeface="楷体" panose="02010609060101010101" pitchFamily="49" charset="-122"/>
                        </a:rPr>
                        <a:t>主主义</a:t>
                      </a: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alpha val="0"/>
                      </a:srgbClr>
                    </a:solidFill>
                  </a:tcPr>
                </a:tc>
                <a:tc>
                  <a:txBody>
                    <a:bodyPr/>
                    <a:lstStyle/>
                    <a:p>
                      <a:pPr algn="l">
                        <a:buNone/>
                      </a:pPr>
                      <a:r>
                        <a:rPr lang="zh-CN" altLang="en-US" sz="2100" dirty="0">
                          <a:solidFill>
                            <a:schemeClr val="tx1"/>
                          </a:solidFill>
                          <a:latin typeface="楷体" panose="02010609060101010101" pitchFamily="49" charset="-122"/>
                          <a:ea typeface="楷体" panose="02010609060101010101" pitchFamily="49" charset="-122"/>
                        </a:rPr>
                        <a:t>新民主主义</a:t>
                      </a: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alpha val="0"/>
                      </a:srgbClr>
                    </a:solidFill>
                  </a:tcPr>
                </a:tc>
              </a:tr>
              <a:tr h="868272">
                <a:tc>
                  <a:txBody>
                    <a:bodyPr/>
                    <a:lstStyle/>
                    <a:p>
                      <a:pPr algn="l">
                        <a:buNone/>
                      </a:pPr>
                      <a:r>
                        <a:rPr lang="zh-CN" altLang="en-US" sz="2000" b="1" dirty="0">
                          <a:solidFill>
                            <a:schemeClr val="tx1"/>
                          </a:solidFill>
                          <a:latin typeface="楷体" panose="02010609060101010101" pitchFamily="49" charset="-122"/>
                          <a:ea typeface="楷体" panose="02010609060101010101" pitchFamily="49" charset="-122"/>
                        </a:rPr>
                        <a:t>领</a:t>
                      </a:r>
                      <a:r>
                        <a:rPr lang="zh-CN" altLang="en-US" sz="2000" b="1" dirty="0" smtClean="0">
                          <a:solidFill>
                            <a:schemeClr val="tx1"/>
                          </a:solidFill>
                          <a:latin typeface="楷体" panose="02010609060101010101" pitchFamily="49" charset="-122"/>
                          <a:ea typeface="楷体" panose="02010609060101010101" pitchFamily="49" charset="-122"/>
                        </a:rPr>
                        <a:t>导</a:t>
                      </a:r>
                      <a:endParaRPr lang="en-US" altLang="zh-CN" sz="2000" b="1" dirty="0" smtClean="0">
                        <a:solidFill>
                          <a:schemeClr val="tx1"/>
                        </a:solidFill>
                        <a:latin typeface="楷体" panose="02010609060101010101" pitchFamily="49" charset="-122"/>
                        <a:ea typeface="楷体" panose="02010609060101010101" pitchFamily="49" charset="-122"/>
                      </a:endParaRPr>
                    </a:p>
                    <a:p>
                      <a:pPr algn="l">
                        <a:buNone/>
                      </a:pPr>
                      <a:r>
                        <a:rPr lang="zh-CN" altLang="en-US" sz="2000" b="1" dirty="0" smtClean="0">
                          <a:solidFill>
                            <a:schemeClr val="tx1"/>
                          </a:solidFill>
                          <a:latin typeface="楷体" panose="02010609060101010101" pitchFamily="49" charset="-122"/>
                          <a:ea typeface="楷体" panose="02010609060101010101" pitchFamily="49" charset="-122"/>
                        </a:rPr>
                        <a:t>阶</a:t>
                      </a:r>
                      <a:r>
                        <a:rPr lang="zh-CN" altLang="en-US" sz="2000" b="1" dirty="0">
                          <a:solidFill>
                            <a:schemeClr val="tx1"/>
                          </a:solidFill>
                          <a:latin typeface="楷体" panose="02010609060101010101" pitchFamily="49" charset="-122"/>
                          <a:ea typeface="楷体" panose="02010609060101010101" pitchFamily="49" charset="-122"/>
                        </a:rPr>
                        <a:t>级</a:t>
                      </a:r>
                      <a:endParaRPr lang="zh-CN" altLang="en-US" sz="2000" b="1"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alpha val="0"/>
                      </a:srgbClr>
                    </a:solidFill>
                  </a:tcPr>
                </a:tc>
              </a:tr>
              <a:tr h="882828">
                <a:tc>
                  <a:txBody>
                    <a:bodyPr/>
                    <a:lstStyle/>
                    <a:p>
                      <a:pPr algn="l">
                        <a:buNone/>
                      </a:pPr>
                      <a:r>
                        <a:rPr lang="zh-CN" altLang="en-US" sz="2100" b="1" dirty="0">
                          <a:solidFill>
                            <a:schemeClr val="tx1"/>
                          </a:solidFill>
                          <a:latin typeface="楷体" panose="02010609060101010101" pitchFamily="49" charset="-122"/>
                          <a:ea typeface="楷体" panose="02010609060101010101" pitchFamily="49" charset="-122"/>
                        </a:rPr>
                        <a:t>指</a:t>
                      </a:r>
                      <a:r>
                        <a:rPr lang="zh-CN" altLang="en-US" sz="2100" b="1" dirty="0" smtClean="0">
                          <a:solidFill>
                            <a:schemeClr val="tx1"/>
                          </a:solidFill>
                          <a:latin typeface="楷体" panose="02010609060101010101" pitchFamily="49" charset="-122"/>
                          <a:ea typeface="楷体" panose="02010609060101010101" pitchFamily="49" charset="-122"/>
                        </a:rPr>
                        <a:t>导</a:t>
                      </a:r>
                      <a:endParaRPr lang="en-US" altLang="zh-CN" sz="2100" b="1" dirty="0" smtClean="0">
                        <a:solidFill>
                          <a:schemeClr val="tx1"/>
                        </a:solidFill>
                        <a:latin typeface="楷体" panose="02010609060101010101" pitchFamily="49" charset="-122"/>
                        <a:ea typeface="楷体" panose="02010609060101010101" pitchFamily="49" charset="-122"/>
                      </a:endParaRPr>
                    </a:p>
                    <a:p>
                      <a:pPr algn="l">
                        <a:buNone/>
                      </a:pPr>
                      <a:r>
                        <a:rPr lang="zh-CN" altLang="en-US" sz="2100" b="1" dirty="0" smtClean="0">
                          <a:solidFill>
                            <a:schemeClr val="tx1"/>
                          </a:solidFill>
                          <a:latin typeface="楷体" panose="02010609060101010101" pitchFamily="49" charset="-122"/>
                          <a:ea typeface="楷体" panose="02010609060101010101" pitchFamily="49" charset="-122"/>
                        </a:rPr>
                        <a:t>思</a:t>
                      </a:r>
                      <a:r>
                        <a:rPr lang="zh-CN" altLang="en-US" sz="2100" b="1" dirty="0">
                          <a:solidFill>
                            <a:schemeClr val="tx1"/>
                          </a:solidFill>
                          <a:latin typeface="楷体" panose="02010609060101010101" pitchFamily="49" charset="-122"/>
                          <a:ea typeface="楷体" panose="02010609060101010101" pitchFamily="49" charset="-122"/>
                        </a:rPr>
                        <a:t>想</a:t>
                      </a:r>
                      <a:endParaRPr lang="zh-CN" altLang="en-US" sz="2100" b="1"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alpha val="0"/>
                      </a:srgbClr>
                    </a:solidFill>
                  </a:tcPr>
                </a:tc>
              </a:tr>
              <a:tr h="1273236">
                <a:tc>
                  <a:txBody>
                    <a:bodyPr/>
                    <a:lstStyle/>
                    <a:p>
                      <a:pPr algn="l">
                        <a:buNone/>
                      </a:pPr>
                      <a:r>
                        <a:rPr lang="zh-CN" altLang="en-US" sz="2100" b="1" dirty="0">
                          <a:solidFill>
                            <a:schemeClr val="tx1"/>
                          </a:solidFill>
                          <a:latin typeface="楷体" panose="02010609060101010101" pitchFamily="49" charset="-122"/>
                          <a:ea typeface="楷体" panose="02010609060101010101" pitchFamily="49" charset="-122"/>
                        </a:rPr>
                        <a:t>奋</a:t>
                      </a:r>
                      <a:r>
                        <a:rPr lang="zh-CN" altLang="en-US" sz="2100" b="1" dirty="0" smtClean="0">
                          <a:solidFill>
                            <a:schemeClr val="tx1"/>
                          </a:solidFill>
                          <a:latin typeface="楷体" panose="02010609060101010101" pitchFamily="49" charset="-122"/>
                          <a:ea typeface="楷体" panose="02010609060101010101" pitchFamily="49" charset="-122"/>
                        </a:rPr>
                        <a:t>斗</a:t>
                      </a:r>
                      <a:endParaRPr lang="en-US" altLang="zh-CN" sz="2100" b="1" dirty="0" smtClean="0">
                        <a:solidFill>
                          <a:schemeClr val="tx1"/>
                        </a:solidFill>
                        <a:latin typeface="楷体" panose="02010609060101010101" pitchFamily="49" charset="-122"/>
                        <a:ea typeface="楷体" panose="02010609060101010101" pitchFamily="49" charset="-122"/>
                      </a:endParaRPr>
                    </a:p>
                    <a:p>
                      <a:pPr algn="l">
                        <a:buNone/>
                      </a:pPr>
                      <a:r>
                        <a:rPr lang="zh-CN" altLang="en-US" sz="2100" b="1" dirty="0" smtClean="0">
                          <a:solidFill>
                            <a:schemeClr val="tx1"/>
                          </a:solidFill>
                          <a:latin typeface="楷体" panose="02010609060101010101" pitchFamily="49" charset="-122"/>
                          <a:ea typeface="楷体" panose="02010609060101010101" pitchFamily="49" charset="-122"/>
                        </a:rPr>
                        <a:t>目</a:t>
                      </a:r>
                      <a:r>
                        <a:rPr lang="zh-CN" altLang="en-US" sz="2100" b="1" dirty="0">
                          <a:solidFill>
                            <a:schemeClr val="tx1"/>
                          </a:solidFill>
                          <a:latin typeface="楷体" panose="02010609060101010101" pitchFamily="49" charset="-122"/>
                          <a:ea typeface="楷体" panose="02010609060101010101" pitchFamily="49" charset="-122"/>
                        </a:rPr>
                        <a:t>标</a:t>
                      </a:r>
                      <a:endParaRPr lang="zh-CN" altLang="en-US" sz="2100" b="1"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alpha val="0"/>
                      </a:srgbClr>
                    </a:solidFill>
                  </a:tcPr>
                </a:tc>
              </a:tr>
            </a:tbl>
          </a:graphicData>
        </a:graphic>
      </p:graphicFrame>
      <p:graphicFrame>
        <p:nvGraphicFramePr>
          <p:cNvPr id="38" name="表格 37"/>
          <p:cNvGraphicFramePr/>
          <p:nvPr>
            <p:custDataLst>
              <p:tags r:id="rId2"/>
            </p:custDataLst>
          </p:nvPr>
        </p:nvGraphicFramePr>
        <p:xfrm>
          <a:off x="6156176" y="1988841"/>
          <a:ext cx="2679700" cy="2628262"/>
        </p:xfrm>
        <a:graphic>
          <a:graphicData uri="http://schemas.openxmlformats.org/drawingml/2006/table">
            <a:tbl>
              <a:tblPr firstRow="1" bandRow="1">
                <a:tableStyleId>{5C22544A-7EE6-4342-B048-85BDC9FD1C3A}</a:tableStyleId>
              </a:tblPr>
              <a:tblGrid>
                <a:gridCol w="936104"/>
                <a:gridCol w="1743596"/>
              </a:tblGrid>
              <a:tr h="1080120">
                <a:tc>
                  <a:txBody>
                    <a:bodyPr/>
                    <a:lstStyle/>
                    <a:p>
                      <a:pPr algn="l">
                        <a:buNone/>
                      </a:pPr>
                      <a:r>
                        <a:rPr lang="zh-CN" altLang="en-US" sz="2400" b="1" dirty="0">
                          <a:solidFill>
                            <a:schemeClr val="tx1"/>
                          </a:solidFill>
                          <a:latin typeface="楷体" panose="02010609060101010101" pitchFamily="49" charset="-122"/>
                          <a:ea typeface="楷体" panose="02010609060101010101" pitchFamily="49" charset="-122"/>
                        </a:rPr>
                        <a:t>社会性质</a:t>
                      </a:r>
                      <a:endParaRPr lang="zh-CN" altLang="en-US" sz="2400" b="1"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alpha val="0"/>
                      </a:srgbClr>
                    </a:solidFill>
                  </a:tcPr>
                </a:tc>
                <a:tc>
                  <a:txBody>
                    <a:bodyPr/>
                    <a:lstStyle/>
                    <a:p>
                      <a:pPr algn="l">
                        <a:buNone/>
                      </a:pPr>
                      <a:endParaRPr lang="zh-CN" altLang="en-US" sz="2100" b="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alpha val="0"/>
                      </a:srgbClr>
                    </a:solidFill>
                  </a:tcPr>
                </a:tc>
              </a:tr>
              <a:tr h="774071">
                <a:tc>
                  <a:txBody>
                    <a:bodyPr/>
                    <a:lstStyle/>
                    <a:p>
                      <a:pPr algn="l">
                        <a:buNone/>
                      </a:pPr>
                      <a:r>
                        <a:rPr lang="zh-CN" altLang="en-US" sz="2100" b="1" dirty="0">
                          <a:solidFill>
                            <a:schemeClr val="tx1"/>
                          </a:solidFill>
                          <a:latin typeface="楷体" panose="02010609060101010101" pitchFamily="49" charset="-122"/>
                          <a:ea typeface="楷体" panose="02010609060101010101" pitchFamily="49" charset="-122"/>
                        </a:rPr>
                        <a:t>革命任务</a:t>
                      </a:r>
                      <a:endParaRPr lang="zh-CN" altLang="en-US" sz="2100" b="1"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alpha val="0"/>
                      </a:srgbClr>
                    </a:solidFill>
                  </a:tcPr>
                </a:tc>
              </a:tr>
              <a:tr h="774071">
                <a:tc>
                  <a:txBody>
                    <a:bodyPr/>
                    <a:lstStyle/>
                    <a:p>
                      <a:pPr algn="l">
                        <a:buNone/>
                      </a:pPr>
                      <a:r>
                        <a:rPr lang="zh-CN" altLang="en-US" sz="2100" b="1" dirty="0">
                          <a:solidFill>
                            <a:schemeClr val="tx1"/>
                          </a:solidFill>
                          <a:latin typeface="楷体" panose="02010609060101010101" pitchFamily="49" charset="-122"/>
                          <a:ea typeface="楷体" panose="02010609060101010101" pitchFamily="49" charset="-122"/>
                        </a:rPr>
                        <a:t>革命性质</a:t>
                      </a:r>
                      <a:endParaRPr lang="zh-CN" altLang="en-US" sz="2100" b="1"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alpha val="0"/>
                      </a:srgbClr>
                    </a:solidFill>
                  </a:tcPr>
                </a:tc>
                <a:tc>
                  <a:txBody>
                    <a:bodyPr/>
                    <a:lstStyle/>
                    <a:p>
                      <a:pPr algn="l">
                        <a:buNone/>
                      </a:pPr>
                      <a:endParaRPr lang="zh-CN" altLang="en-US" sz="2100" dirty="0">
                        <a:solidFill>
                          <a:schemeClr val="tx1"/>
                        </a:solidFill>
                        <a:latin typeface="楷体" panose="02010609060101010101" pitchFamily="49" charset="-122"/>
                        <a:ea typeface="楷体" panose="02010609060101010101" pitchFamily="49" charset="-122"/>
                      </a:endParaRPr>
                    </a:p>
                  </a:txBody>
                  <a:tcPr marT="61111" marB="61111">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alpha val="0"/>
                      </a:srgbClr>
                    </a:solidFill>
                  </a:tcPr>
                </a:tc>
              </a:tr>
            </a:tbl>
          </a:graphicData>
        </a:graphic>
      </p:graphicFrame>
      <p:sp>
        <p:nvSpPr>
          <p:cNvPr id="2" name="文本框 1"/>
          <p:cNvSpPr txBox="1"/>
          <p:nvPr/>
        </p:nvSpPr>
        <p:spPr>
          <a:xfrm>
            <a:off x="6228184" y="4941168"/>
            <a:ext cx="2736304" cy="707886"/>
          </a:xfrm>
          <a:prstGeom prst="rect">
            <a:avLst/>
          </a:prstGeom>
          <a:solidFill>
            <a:srgbClr val="FFFF00"/>
          </a:solidFill>
          <a:ln>
            <a:solidFill>
              <a:srgbClr val="0070C0"/>
            </a:solidFill>
          </a:ln>
          <a:effectLst>
            <a:innerShdw blurRad="63500" dist="50800" dir="18900000">
              <a:prstClr val="black">
                <a:alpha val="50000"/>
              </a:prstClr>
            </a:innerShdw>
          </a:effectLst>
        </p:spPr>
        <p:txBody>
          <a:bodyPr wrap="square" rtlCol="0">
            <a:spAutoFit/>
          </a:bodyPr>
          <a:lstStyle/>
          <a:p>
            <a:pPr algn="ctr" eaLnBrk="1" fontAlgn="auto" latinLnBrk="0" hangingPunct="1"/>
            <a:r>
              <a:rPr lang="zh-CN" altLang="en-US" sz="2000" b="1" dirty="0">
                <a:ln w="10160">
                  <a:solidFill>
                    <a:schemeClr val="accent5"/>
                  </a:solidFill>
                  <a:prstDash val="solid"/>
                </a:ln>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cs typeface="黑体" panose="02010609060101010101" pitchFamily="49" charset="-122"/>
                <a:sym typeface="+mn-ea"/>
              </a:rPr>
              <a:t>判断依据：主要是革命任务而非领导阶级</a:t>
            </a:r>
            <a:endParaRPr lang="zh-CN" altLang="en-US" sz="2000" b="1" dirty="0">
              <a:ln w="10160">
                <a:solidFill>
                  <a:schemeClr val="accent5"/>
                </a:solidFill>
                <a:prstDash val="solid"/>
              </a:ln>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cs typeface="黑体" panose="02010609060101010101" pitchFamily="49" charset="-122"/>
              <a:sym typeface="+mn-ea"/>
            </a:endParaRPr>
          </a:p>
        </p:txBody>
      </p:sp>
      <p:cxnSp>
        <p:nvCxnSpPr>
          <p:cNvPr id="7" name="肘形连接符 6"/>
          <p:cNvCxnSpPr/>
          <p:nvPr/>
        </p:nvCxnSpPr>
        <p:spPr>
          <a:xfrm>
            <a:off x="6804248" y="4365104"/>
            <a:ext cx="1008112" cy="504056"/>
          </a:xfrm>
          <a:prstGeom prst="bentConnector3">
            <a:avLst>
              <a:gd name="adj1" fmla="val 5000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8" name="文本框 7"/>
          <p:cNvSpPr txBox="1"/>
          <p:nvPr/>
        </p:nvSpPr>
        <p:spPr>
          <a:xfrm>
            <a:off x="4427984" y="0"/>
            <a:ext cx="4716016" cy="1323437"/>
          </a:xfrm>
          <a:prstGeom prst="rect">
            <a:avLst/>
          </a:prstGeom>
          <a:solidFill>
            <a:srgbClr val="FFC000"/>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indent="0" eaLnBrk="1" fontAlgn="auto" latinLnBrk="0" hangingPunct="1">
              <a:lnSpc>
                <a:spcPct val="100000"/>
              </a:lnSpc>
            </a:pPr>
            <a:r>
              <a:rPr lang="zh-CN"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半殖民地：国家有政府，但没有完全主权</a:t>
            </a:r>
            <a:endParaRPr lang="zh-CN"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a:p>
            <a:pPr indent="0" eaLnBrk="1" fontAlgn="auto" latinLnBrk="0" hangingPunct="1">
              <a:lnSpc>
                <a:spcPct val="100000"/>
              </a:lnSpc>
            </a:pPr>
            <a:r>
              <a:rPr lang="zh-CN" sz="20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半封建</a:t>
            </a:r>
            <a:r>
              <a:rPr lang="zh-CN" sz="2000" b="1" dirty="0">
                <a:latin typeface="楷体" panose="02010609060101010101" pitchFamily="49" charset="-122"/>
                <a:ea typeface="楷体" panose="02010609060101010101" pitchFamily="49" charset="-122"/>
                <a:cs typeface="宋体" panose="02010600030101010101" pitchFamily="2" charset="-122"/>
                <a:sym typeface="+mn-ea"/>
              </a:rPr>
              <a:t>：仍然是封建社会和自然经济</a:t>
            </a:r>
            <a:r>
              <a:rPr sz="2000" b="1" dirty="0" err="1">
                <a:latin typeface="楷体" panose="02010609060101010101" pitchFamily="49" charset="-122"/>
                <a:ea typeface="楷体" panose="02010609060101010101" pitchFamily="49" charset="-122"/>
                <a:cs typeface="宋体" panose="02010600030101010101" pitchFamily="2" charset="-122"/>
                <a:sym typeface="+mn-ea"/>
              </a:rPr>
              <a:t>占据主导</a:t>
            </a:r>
            <a:r>
              <a:rPr lang="zh-CN" sz="2000" b="1" dirty="0">
                <a:latin typeface="楷体" panose="02010609060101010101" pitchFamily="49" charset="-122"/>
                <a:ea typeface="楷体" panose="02010609060101010101" pitchFamily="49" charset="-122"/>
                <a:cs typeface="宋体" panose="02010600030101010101" pitchFamily="2" charset="-122"/>
                <a:sym typeface="+mn-ea"/>
              </a:rPr>
              <a:t>地位</a:t>
            </a:r>
            <a:r>
              <a:rPr sz="2000" b="1" dirty="0">
                <a:latin typeface="楷体" panose="02010609060101010101" pitchFamily="49" charset="-122"/>
                <a:ea typeface="楷体" panose="02010609060101010101" pitchFamily="49" charset="-122"/>
                <a:cs typeface="宋体" panose="02010600030101010101" pitchFamily="2" charset="-122"/>
                <a:sym typeface="+mn-ea"/>
              </a:rPr>
              <a:t>，</a:t>
            </a:r>
            <a:r>
              <a:rPr sz="2000" b="1" dirty="0" err="1">
                <a:latin typeface="楷体" panose="02010609060101010101" pitchFamily="49" charset="-122"/>
                <a:ea typeface="楷体" panose="02010609060101010101" pitchFamily="49" charset="-122"/>
                <a:cs typeface="宋体" panose="02010600030101010101" pitchFamily="2" charset="-122"/>
                <a:sym typeface="+mn-ea"/>
              </a:rPr>
              <a:t>但是受到西方工业生产的影响，中国</a:t>
            </a:r>
            <a:r>
              <a:rPr lang="zh-CN" sz="2000" b="1" dirty="0">
                <a:latin typeface="楷体" panose="02010609060101010101" pitchFamily="49" charset="-122"/>
                <a:ea typeface="楷体" panose="02010609060101010101" pitchFamily="49" charset="-122"/>
                <a:cs typeface="宋体" panose="02010600030101010101" pitchFamily="2" charset="-122"/>
                <a:sym typeface="+mn-ea"/>
              </a:rPr>
              <a:t>资本主义开始</a:t>
            </a:r>
            <a:r>
              <a:rPr sz="2000" b="1" dirty="0" err="1">
                <a:latin typeface="楷体" panose="02010609060101010101" pitchFamily="49" charset="-122"/>
                <a:ea typeface="楷体" panose="02010609060101010101" pitchFamily="49" charset="-122"/>
                <a:cs typeface="宋体" panose="02010600030101010101" pitchFamily="2" charset="-122"/>
                <a:sym typeface="+mn-ea"/>
              </a:rPr>
              <a:t>产生和发展</a:t>
            </a:r>
            <a:r>
              <a:rPr lang="zh-CN" sz="2000" b="1" dirty="0">
                <a:latin typeface="楷体" panose="02010609060101010101" pitchFamily="49" charset="-122"/>
                <a:ea typeface="楷体" panose="02010609060101010101" pitchFamily="49" charset="-122"/>
                <a:cs typeface="宋体" panose="02010600030101010101" pitchFamily="2" charset="-122"/>
                <a:sym typeface="+mn-ea"/>
              </a:rPr>
              <a:t>。</a:t>
            </a:r>
            <a:endParaRPr kumimoji="0" lang="zh-CN" sz="2000" b="1" i="0" u="none" strike="noStrike" cap="none" spc="0" normalizeH="0" baseline="0" dirty="0">
              <a:ln>
                <a:noFill/>
              </a:ln>
              <a:solidFill>
                <a:srgbClr val="000000"/>
              </a:solidFill>
              <a:effectLst/>
              <a:uFillTx/>
              <a:latin typeface="楷体" panose="02010609060101010101" pitchFamily="49" charset="-122"/>
              <a:ea typeface="楷体" panose="02010609060101010101" pitchFamily="49" charset="-122"/>
              <a:cs typeface="宋体" panose="02010600030101010101" pitchFamily="2" charset="-122"/>
              <a:sym typeface="+mn-ea"/>
            </a:endParaRPr>
          </a:p>
        </p:txBody>
      </p:sp>
      <p:cxnSp>
        <p:nvCxnSpPr>
          <p:cNvPr id="10" name="肘形连接符 9"/>
          <p:cNvCxnSpPr/>
          <p:nvPr/>
        </p:nvCxnSpPr>
        <p:spPr>
          <a:xfrm rot="16200000" flipV="1">
            <a:off x="6792280" y="1712777"/>
            <a:ext cx="771199" cy="603246"/>
          </a:xfrm>
          <a:prstGeom prst="bentConnector3">
            <a:avLst>
              <a:gd name="adj1" fmla="val 5000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grpSp>
        <p:nvGrpSpPr>
          <p:cNvPr id="20" name="组合 16"/>
          <p:cNvGrpSpPr/>
          <p:nvPr/>
        </p:nvGrpSpPr>
        <p:grpSpPr>
          <a:xfrm>
            <a:off x="3851920" y="5805264"/>
            <a:ext cx="2736304" cy="499072"/>
            <a:chOff x="5867" y="4825"/>
            <a:chExt cx="2850" cy="588"/>
          </a:xfrm>
        </p:grpSpPr>
        <p:cxnSp>
          <p:nvCxnSpPr>
            <p:cNvPr id="33" name="直接箭头连接符 32"/>
            <p:cNvCxnSpPr/>
            <p:nvPr/>
          </p:nvCxnSpPr>
          <p:spPr>
            <a:xfrm>
              <a:off x="5867" y="5405"/>
              <a:ext cx="2850" cy="8"/>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67" y="4825"/>
              <a:ext cx="1018" cy="435"/>
            </a:xfrm>
            <a:prstGeom prst="rect">
              <a:avLst/>
            </a:prstGeom>
            <a:noFill/>
          </p:spPr>
          <p:txBody>
            <a:bodyPr wrap="none" rtlCol="0">
              <a:spAutoFit/>
            </a:bodyPr>
            <a:lstStyle/>
            <a:p>
              <a:pPr algn="l"/>
              <a:r>
                <a:rPr lang="zh-CN" altLang="en-US" dirty="0">
                  <a:latin typeface="黑体" panose="02010609060101010101" pitchFamily="49" charset="-122"/>
                  <a:ea typeface="黑体" panose="02010609060101010101" pitchFamily="49" charset="-122"/>
                  <a:cs typeface="黑体" panose="02010609060101010101" pitchFamily="49" charset="-122"/>
                  <a:sym typeface="+mn-ea"/>
                </a:rPr>
                <a:t>比较</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grpSp>
      <p:sp>
        <p:nvSpPr>
          <p:cNvPr id="21" name="文本框 20"/>
          <p:cNvSpPr txBox="1"/>
          <p:nvPr/>
        </p:nvSpPr>
        <p:spPr>
          <a:xfrm>
            <a:off x="1403648" y="2564904"/>
            <a:ext cx="864096" cy="830997"/>
          </a:xfrm>
          <a:prstGeom prst="rect">
            <a:avLst/>
          </a:prstGeom>
          <a:noFill/>
        </p:spPr>
        <p:txBody>
          <a:bodyPr wrap="square" rtlCol="0">
            <a:spAutoFit/>
          </a:bodyPr>
          <a:lstStyle/>
          <a:p>
            <a:pPr algn="l"/>
            <a:r>
              <a:rPr lang="zh-CN" altLang="en-US" sz="2400" b="1" dirty="0">
                <a:solidFill>
                  <a:schemeClr val="tx1"/>
                </a:solidFill>
                <a:latin typeface="楷体" panose="02010609060101010101" pitchFamily="49" charset="-122"/>
                <a:ea typeface="楷体" panose="02010609060101010101" pitchFamily="49" charset="-122"/>
                <a:sym typeface="+mn-ea"/>
              </a:rPr>
              <a:t>资产阶级</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6" name="文本框 25"/>
          <p:cNvSpPr txBox="1"/>
          <p:nvPr/>
        </p:nvSpPr>
        <p:spPr>
          <a:xfrm>
            <a:off x="1115616" y="3789040"/>
            <a:ext cx="1422184" cy="461665"/>
          </a:xfrm>
          <a:prstGeom prst="rect">
            <a:avLst/>
          </a:prstGeom>
          <a:noFill/>
        </p:spPr>
        <p:txBody>
          <a:bodyPr wrap="none" rtlCol="0">
            <a:spAutoFit/>
          </a:bodyPr>
          <a:lstStyle/>
          <a:p>
            <a:pPr algn="l"/>
            <a:r>
              <a:rPr lang="zh-CN" altLang="en-US" sz="2400" b="1" dirty="0">
                <a:solidFill>
                  <a:schemeClr val="tx1"/>
                </a:solidFill>
                <a:latin typeface="楷体" panose="02010609060101010101" pitchFamily="49" charset="-122"/>
                <a:ea typeface="楷体" panose="02010609060101010101" pitchFamily="49" charset="-122"/>
                <a:sym typeface="+mn-ea"/>
              </a:rPr>
              <a:t>三民主义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7" name="文本框 26"/>
          <p:cNvSpPr txBox="1"/>
          <p:nvPr/>
        </p:nvSpPr>
        <p:spPr>
          <a:xfrm>
            <a:off x="1043608" y="4509120"/>
            <a:ext cx="1728192" cy="830997"/>
          </a:xfrm>
          <a:prstGeom prst="rect">
            <a:avLst/>
          </a:prstGeom>
          <a:noFill/>
        </p:spPr>
        <p:txBody>
          <a:bodyPr wrap="square" rtlCol="0">
            <a:spAutoFit/>
          </a:bodyPr>
          <a:lstStyle/>
          <a:p>
            <a:pPr algn="ctr"/>
            <a:r>
              <a:rPr lang="zh-CN" altLang="en-US" sz="2400" b="1" dirty="0">
                <a:solidFill>
                  <a:schemeClr val="tx1"/>
                </a:solidFill>
                <a:latin typeface="楷体" panose="02010609060101010101" pitchFamily="49" charset="-122"/>
                <a:ea typeface="楷体" panose="02010609060101010101" pitchFamily="49" charset="-122"/>
                <a:sym typeface="+mn-ea"/>
              </a:rPr>
              <a:t>建立资产阶级共和国</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39" name="文本框 38"/>
          <p:cNvSpPr txBox="1"/>
          <p:nvPr/>
        </p:nvSpPr>
        <p:spPr>
          <a:xfrm>
            <a:off x="2915816" y="2564904"/>
            <a:ext cx="864096" cy="830997"/>
          </a:xfrm>
          <a:prstGeom prst="rect">
            <a:avLst/>
          </a:prstGeom>
          <a:noFill/>
        </p:spPr>
        <p:txBody>
          <a:bodyPr wrap="square" rtlCol="0">
            <a:spAutoFit/>
          </a:bodyPr>
          <a:lstStyle/>
          <a:p>
            <a:pPr algn="l"/>
            <a:r>
              <a:rPr lang="zh-CN" altLang="en-US" sz="2400" b="1" dirty="0">
                <a:solidFill>
                  <a:schemeClr val="tx1"/>
                </a:solidFill>
                <a:latin typeface="楷体" panose="02010609060101010101" pitchFamily="49" charset="-122"/>
                <a:ea typeface="楷体" panose="02010609060101010101" pitchFamily="49" charset="-122"/>
                <a:sym typeface="+mn-ea"/>
              </a:rPr>
              <a:t>无产阶级</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40" name="文本框 39"/>
          <p:cNvSpPr txBox="1"/>
          <p:nvPr/>
        </p:nvSpPr>
        <p:spPr>
          <a:xfrm>
            <a:off x="2699792" y="3573016"/>
            <a:ext cx="1731564" cy="461665"/>
          </a:xfrm>
          <a:prstGeom prst="rect">
            <a:avLst/>
          </a:prstGeom>
          <a:noFill/>
        </p:spPr>
        <p:txBody>
          <a:bodyPr wrap="none" rtlCol="0">
            <a:spAutoFit/>
          </a:bodyPr>
          <a:lstStyle/>
          <a:p>
            <a:pPr algn="l"/>
            <a:r>
              <a:rPr lang="zh-CN" altLang="en-US" sz="2400" b="1" dirty="0">
                <a:solidFill>
                  <a:schemeClr val="tx1"/>
                </a:solidFill>
                <a:latin typeface="楷体" panose="02010609060101010101" pitchFamily="49" charset="-122"/>
                <a:ea typeface="楷体" panose="02010609060101010101" pitchFamily="49" charset="-122"/>
                <a:sym typeface="+mn-ea"/>
              </a:rPr>
              <a:t>马克思主义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41" name="文本框 40"/>
          <p:cNvSpPr txBox="1"/>
          <p:nvPr/>
        </p:nvSpPr>
        <p:spPr>
          <a:xfrm>
            <a:off x="2699792" y="4581128"/>
            <a:ext cx="1584176" cy="1015663"/>
          </a:xfrm>
          <a:prstGeom prst="rect">
            <a:avLst/>
          </a:prstGeom>
          <a:noFill/>
        </p:spPr>
        <p:txBody>
          <a:bodyPr wrap="square" rtlCol="0">
            <a:spAutoFit/>
          </a:bodyPr>
          <a:lstStyle/>
          <a:p>
            <a:pPr algn="ctr">
              <a:buNone/>
            </a:pPr>
            <a:r>
              <a:rPr lang="zh-CN" altLang="en-US" sz="2000" b="1" dirty="0">
                <a:solidFill>
                  <a:schemeClr val="tx1"/>
                </a:solidFill>
                <a:latin typeface="楷体" panose="02010609060101010101" pitchFamily="49" charset="-122"/>
                <a:ea typeface="楷体" panose="02010609060101010101" pitchFamily="49" charset="-122"/>
                <a:sym typeface="+mn-ea"/>
              </a:rPr>
              <a:t>建立人民民主专政的共和国</a:t>
            </a:r>
            <a:endParaRPr lang="zh-CN" altLang="en-US" sz="2000" b="1" dirty="0">
              <a:solidFill>
                <a:schemeClr val="tx1"/>
              </a:solidFill>
              <a:latin typeface="楷体" panose="02010609060101010101" pitchFamily="49" charset="-122"/>
              <a:ea typeface="楷体" panose="02010609060101010101" pitchFamily="49" charset="-122"/>
            </a:endParaRPr>
          </a:p>
        </p:txBody>
      </p:sp>
      <p:sp>
        <p:nvSpPr>
          <p:cNvPr id="43" name="文本框 42"/>
          <p:cNvSpPr txBox="1"/>
          <p:nvPr/>
        </p:nvSpPr>
        <p:spPr>
          <a:xfrm>
            <a:off x="7236296" y="2204864"/>
            <a:ext cx="1475084" cy="707886"/>
          </a:xfrm>
          <a:prstGeom prst="rect">
            <a:avLst/>
          </a:prstGeom>
          <a:noFill/>
        </p:spPr>
        <p:txBody>
          <a:bodyPr wrap="none" rtlCol="0">
            <a:spAutoFit/>
          </a:bodyPr>
          <a:lstStyle/>
          <a:p>
            <a:pPr algn="l"/>
            <a:r>
              <a:rPr lang="zh-CN" altLang="en-US" sz="2000" b="1" dirty="0">
                <a:solidFill>
                  <a:schemeClr val="tx1"/>
                </a:solidFill>
                <a:latin typeface="楷体" panose="02010609060101010101" pitchFamily="49" charset="-122"/>
                <a:ea typeface="楷体" panose="02010609060101010101" pitchFamily="49" charset="-122"/>
                <a:sym typeface="+mn-ea"/>
              </a:rPr>
              <a:t>半殖民</a:t>
            </a:r>
            <a:r>
              <a:rPr lang="zh-CN" altLang="en-US" sz="2000" b="1" dirty="0" smtClean="0">
                <a:solidFill>
                  <a:schemeClr val="tx1"/>
                </a:solidFill>
                <a:latin typeface="楷体" panose="02010609060101010101" pitchFamily="49" charset="-122"/>
                <a:ea typeface="楷体" panose="02010609060101010101" pitchFamily="49" charset="-122"/>
                <a:sym typeface="+mn-ea"/>
              </a:rPr>
              <a:t>地</a:t>
            </a:r>
            <a:endParaRPr lang="en-US" altLang="zh-CN" sz="2000" b="1" dirty="0" smtClean="0">
              <a:solidFill>
                <a:schemeClr val="tx1"/>
              </a:solidFill>
              <a:latin typeface="楷体" panose="02010609060101010101" pitchFamily="49" charset="-122"/>
              <a:ea typeface="楷体" panose="02010609060101010101" pitchFamily="49" charset="-122"/>
              <a:sym typeface="+mn-ea"/>
            </a:endParaRPr>
          </a:p>
          <a:p>
            <a:pPr algn="l"/>
            <a:r>
              <a:rPr lang="zh-CN" altLang="en-US" sz="2000" b="1" dirty="0" smtClean="0">
                <a:solidFill>
                  <a:schemeClr val="tx1"/>
                </a:solidFill>
                <a:latin typeface="楷体" panose="02010609060101010101" pitchFamily="49" charset="-122"/>
                <a:ea typeface="楷体" panose="02010609060101010101" pitchFamily="49" charset="-122"/>
                <a:sym typeface="+mn-ea"/>
              </a:rPr>
              <a:t>半</a:t>
            </a:r>
            <a:r>
              <a:rPr lang="zh-CN" altLang="en-US" sz="2000" b="1" dirty="0">
                <a:solidFill>
                  <a:schemeClr val="tx1"/>
                </a:solidFill>
                <a:latin typeface="楷体" panose="02010609060101010101" pitchFamily="49" charset="-122"/>
                <a:ea typeface="楷体" panose="02010609060101010101" pitchFamily="49" charset="-122"/>
                <a:sym typeface="+mn-ea"/>
              </a:rPr>
              <a:t>封建社会</a:t>
            </a:r>
            <a:endParaRPr lang="zh-CN" altLang="en-US" sz="2000" b="1" dirty="0">
              <a:solidFill>
                <a:schemeClr val="tx1"/>
              </a:solidFill>
              <a:latin typeface="楷体" panose="02010609060101010101" pitchFamily="49" charset="-122"/>
              <a:ea typeface="楷体" panose="02010609060101010101" pitchFamily="49" charset="-122"/>
            </a:endParaRPr>
          </a:p>
        </p:txBody>
      </p:sp>
      <p:sp>
        <p:nvSpPr>
          <p:cNvPr id="44" name="文本框 43"/>
          <p:cNvSpPr txBox="1"/>
          <p:nvPr/>
        </p:nvSpPr>
        <p:spPr>
          <a:xfrm>
            <a:off x="7092280" y="3212976"/>
            <a:ext cx="1723549" cy="461665"/>
          </a:xfrm>
          <a:prstGeom prst="rect">
            <a:avLst/>
          </a:prstGeom>
          <a:noFill/>
        </p:spPr>
        <p:txBody>
          <a:bodyPr wrap="none" rtlCol="0">
            <a:spAutoFit/>
          </a:bodyPr>
          <a:lstStyle/>
          <a:p>
            <a:pPr algn="l">
              <a:buNone/>
            </a:pPr>
            <a:r>
              <a:rPr lang="zh-CN" altLang="en-US" sz="2400" b="1" dirty="0">
                <a:solidFill>
                  <a:schemeClr val="tx1"/>
                </a:solidFill>
                <a:latin typeface="楷体" panose="02010609060101010101" pitchFamily="49" charset="-122"/>
                <a:ea typeface="楷体" panose="02010609060101010101" pitchFamily="49" charset="-122"/>
                <a:sym typeface="+mn-ea"/>
              </a:rPr>
              <a:t>反帝反封建</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45" name="文本框 44"/>
          <p:cNvSpPr txBox="1"/>
          <p:nvPr/>
        </p:nvSpPr>
        <p:spPr>
          <a:xfrm>
            <a:off x="7452320" y="3933056"/>
            <a:ext cx="1217000" cy="707886"/>
          </a:xfrm>
          <a:prstGeom prst="rect">
            <a:avLst/>
          </a:prstGeom>
          <a:noFill/>
        </p:spPr>
        <p:txBody>
          <a:bodyPr wrap="none" rtlCol="0">
            <a:spAutoFit/>
          </a:bodyPr>
          <a:lstStyle/>
          <a:p>
            <a:pPr algn="l">
              <a:buNone/>
            </a:pPr>
            <a:r>
              <a:rPr lang="zh-CN" altLang="en-US" sz="2000" b="1" dirty="0">
                <a:solidFill>
                  <a:schemeClr val="tx1"/>
                </a:solidFill>
                <a:latin typeface="楷体" panose="02010609060101010101" pitchFamily="49" charset="-122"/>
                <a:ea typeface="楷体" panose="02010609060101010101" pitchFamily="49" charset="-122"/>
                <a:sym typeface="+mn-ea"/>
              </a:rPr>
              <a:t>资产阶</a:t>
            </a:r>
            <a:r>
              <a:rPr lang="zh-CN" altLang="en-US" sz="2000" b="1" dirty="0" smtClean="0">
                <a:solidFill>
                  <a:schemeClr val="tx1"/>
                </a:solidFill>
                <a:latin typeface="楷体" panose="02010609060101010101" pitchFamily="49" charset="-122"/>
                <a:ea typeface="楷体" panose="02010609060101010101" pitchFamily="49" charset="-122"/>
                <a:sym typeface="+mn-ea"/>
              </a:rPr>
              <a:t>级</a:t>
            </a:r>
            <a:endParaRPr lang="en-US" altLang="zh-CN" sz="2000" b="1" dirty="0" smtClean="0">
              <a:solidFill>
                <a:schemeClr val="tx1"/>
              </a:solidFill>
              <a:latin typeface="楷体" panose="02010609060101010101" pitchFamily="49" charset="-122"/>
              <a:ea typeface="楷体" panose="02010609060101010101" pitchFamily="49" charset="-122"/>
              <a:sym typeface="+mn-ea"/>
            </a:endParaRPr>
          </a:p>
          <a:p>
            <a:pPr algn="l">
              <a:buNone/>
            </a:pPr>
            <a:r>
              <a:rPr lang="zh-CN" altLang="en-US" sz="2000" b="1" dirty="0" smtClean="0">
                <a:solidFill>
                  <a:schemeClr val="tx1"/>
                </a:solidFill>
                <a:latin typeface="楷体" panose="02010609060101010101" pitchFamily="49" charset="-122"/>
                <a:ea typeface="楷体" panose="02010609060101010101" pitchFamily="49" charset="-122"/>
                <a:sym typeface="+mn-ea"/>
              </a:rPr>
              <a:t>民</a:t>
            </a:r>
            <a:r>
              <a:rPr lang="zh-CN" altLang="en-US" sz="2000" b="1" dirty="0">
                <a:solidFill>
                  <a:schemeClr val="tx1"/>
                </a:solidFill>
                <a:latin typeface="楷体" panose="02010609060101010101" pitchFamily="49" charset="-122"/>
                <a:ea typeface="楷体" panose="02010609060101010101" pitchFamily="49" charset="-122"/>
                <a:sym typeface="+mn-ea"/>
              </a:rPr>
              <a:t>主革命</a:t>
            </a:r>
            <a:endParaRPr lang="zh-CN" altLang="en-US" sz="2000" b="1" dirty="0">
              <a:solidFill>
                <a:schemeClr val="tx1"/>
              </a:solidFill>
              <a:latin typeface="楷体" panose="02010609060101010101" pitchFamily="49" charset="-122"/>
              <a:ea typeface="楷体" panose="02010609060101010101" pitchFamily="49" charset="-122"/>
            </a:endParaRPr>
          </a:p>
        </p:txBody>
      </p:sp>
      <p:grpSp>
        <p:nvGrpSpPr>
          <p:cNvPr id="37" name="组合 4"/>
          <p:cNvGrpSpPr/>
          <p:nvPr/>
        </p:nvGrpSpPr>
        <p:grpSpPr>
          <a:xfrm>
            <a:off x="0" y="332656"/>
            <a:ext cx="3859235" cy="497754"/>
            <a:chOff x="-238" y="60"/>
            <a:chExt cx="5399" cy="772"/>
          </a:xfrm>
        </p:grpSpPr>
        <p:grpSp>
          <p:nvGrpSpPr>
            <p:cNvPr id="42" name="组合 2"/>
            <p:cNvGrpSpPr/>
            <p:nvPr/>
          </p:nvGrpSpPr>
          <p:grpSpPr>
            <a:xfrm>
              <a:off x="-238" y="60"/>
              <a:ext cx="5399" cy="772"/>
              <a:chOff x="-238" y="60"/>
              <a:chExt cx="5399" cy="772"/>
            </a:xfrm>
          </p:grpSpPr>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8" name="平行四边形 47"/>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6"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8" grpId="0" animBg="1"/>
      <p:bldP spid="21" grpId="0"/>
      <p:bldP spid="26" grpId="0"/>
      <p:bldP spid="39" grpId="0"/>
      <p:bldP spid="40" grpId="0"/>
      <p:bldP spid="41"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51130" y="50927"/>
            <a:ext cx="3859235" cy="497754"/>
            <a:chOff x="-238" y="60"/>
            <a:chExt cx="5399" cy="772"/>
          </a:xfrm>
        </p:grpSpPr>
        <p:grpSp>
          <p:nvGrpSpPr>
            <p:cNvPr id="5" name="组合 2"/>
            <p:cNvGrpSpPr/>
            <p:nvPr/>
          </p:nvGrpSpPr>
          <p:grpSpPr>
            <a:xfrm>
              <a:off x="-238" y="60"/>
              <a:ext cx="5399" cy="772"/>
              <a:chOff x="-238" y="60"/>
              <a:chExt cx="5399" cy="772"/>
            </a:xfrm>
          </p:grpSpPr>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平行四边形 13"/>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4"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graphicFrame>
        <p:nvGraphicFramePr>
          <p:cNvPr id="6" name="表格 5"/>
          <p:cNvGraphicFramePr/>
          <p:nvPr>
            <p:custDataLst>
              <p:tags r:id="rId2"/>
            </p:custDataLst>
          </p:nvPr>
        </p:nvGraphicFramePr>
        <p:xfrm>
          <a:off x="83820" y="1077929"/>
          <a:ext cx="8448620" cy="2933323"/>
        </p:xfrm>
        <a:graphic>
          <a:graphicData uri="http://schemas.openxmlformats.org/drawingml/2006/table">
            <a:tbl>
              <a:tblPr firstRow="1" bandRow="1">
                <a:tableStyleId>{5940675A-B579-460E-94D1-54222C63F5DA}</a:tableStyleId>
              </a:tblPr>
              <a:tblGrid>
                <a:gridCol w="447909"/>
                <a:gridCol w="541116"/>
                <a:gridCol w="7459595"/>
              </a:tblGrid>
              <a:tr h="1955549">
                <a:tc rowSpan="2">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rPr>
                        <a:t>意义</a:t>
                      </a:r>
                      <a:endParaRPr lang="zh-CN" altLang="en-US" sz="2100" b="1"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50000"/>
                        </a:lnSpc>
                        <a:buNone/>
                      </a:pPr>
                      <a:endParaRPr lang="zh-CN" altLang="en-US" sz="2100" b="0" dirty="0">
                        <a:solidFill>
                          <a:srgbClr val="7D5CB8"/>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a:noFill/>
                    </a:lnL>
                    <a:lnR w="6350">
                      <a:solidFill>
                        <a:srgbClr val="7D5CB8"/>
                      </a:solidFill>
                      <a:prstDash val="dash"/>
                    </a:lnR>
                    <a:lnT w="19050">
                      <a:solidFill>
                        <a:srgbClr val="7D5CB8"/>
                      </a:solidFill>
                      <a:prstDash val="solid"/>
                    </a:lnT>
                    <a:lnB w="19050">
                      <a:solidFill>
                        <a:srgbClr val="7D5CB8"/>
                      </a:solidFill>
                      <a:prstDash val="solid"/>
                    </a:lnB>
                    <a:lnTlToBr>
                      <a:noFill/>
                    </a:lnTlToBr>
                    <a:lnBlToTr>
                      <a:noFill/>
                    </a:lnBlToTr>
                    <a:solidFill>
                      <a:srgbClr val="FFFFFF">
                        <a:alpha val="32000"/>
                      </a:srgbClr>
                    </a:solid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c>
                  <a:txBody>
                    <a:bodyPr/>
                    <a:lstStyle/>
                    <a:p>
                      <a:pPr algn="l" eaLnBrk="1" fontAlgn="auto" latinLnBrk="0" hangingPunct="1">
                        <a:lnSpc>
                          <a:spcPct val="150000"/>
                        </a:lnSpc>
                        <a:spcBef>
                          <a:spcPts val="0"/>
                        </a:spcBef>
                      </a:pPr>
                      <a:endParaRPr kumimoji="0" lang="zh-CN" altLang="en-US" sz="2100" b="0"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a:txBody>
                  <a:tcPr marL="68580" marR="68580" marT="0" marB="0" anchor="ctr">
                    <a:lnL w="6350">
                      <a:solidFill>
                        <a:srgbClr val="7D5CB8"/>
                      </a:solidFill>
                      <a:prstDash val="dash"/>
                    </a:lnL>
                    <a:lnR>
                      <a:noFill/>
                    </a:lnR>
                    <a:lnT w="19050">
                      <a:solidFill>
                        <a:srgbClr val="7D5CB8"/>
                      </a:solidFill>
                      <a:prstDash val="solid"/>
                    </a:lnT>
                    <a:lnB w="6350">
                      <a:solidFill>
                        <a:srgbClr val="7D5CB8"/>
                      </a:solidFill>
                      <a:prstDash val="dash"/>
                    </a:lnB>
                    <a:lnTlToBr>
                      <a:noFill/>
                    </a:lnTlToBr>
                    <a:lnBlToTr>
                      <a:noFill/>
                    </a:lnBlToTr>
                    <a:solidFill>
                      <a:srgbClr val="FFFFFF">
                        <a:alpha val="32000"/>
                      </a:srgbClr>
                    </a:solidFill>
                  </a:tcPr>
                </a:tc>
              </a:tr>
              <a:tr h="977774">
                <a:tc vMerge="1">
                  <a:tcPr marL="68580" marR="68580" marT="0" marB="0" anchor="ctr">
                    <a:lnL>
                      <a:noFill/>
                    </a:lnL>
                    <a:lnR w="6350">
                      <a:solidFill>
                        <a:srgbClr val="7D5CB8"/>
                      </a:solidFill>
                      <a:prstDash val="dash"/>
                    </a:lnR>
                    <a:lnT w="12700" cap="flat" cmpd="sng">
                      <a:solidFill>
                        <a:srgbClr val="080000"/>
                      </a:solidFill>
                      <a:prstDash val="solid"/>
                      <a:headEnd type="none" w="med" len="med"/>
                      <a:tailEnd type="none" w="med" len="med"/>
                    </a:lnT>
                    <a:lnB w="19050">
                      <a:solidFill>
                        <a:srgbClr val="7D5CB8"/>
                      </a:solidFill>
                      <a:prstDash val="solid"/>
                    </a:lnB>
                    <a:lnTlToBr>
                      <a:noFill/>
                    </a:lnTlToBr>
                    <a:lnBlToTr>
                      <a:noFill/>
                    </a:lnBlToTr>
                    <a:noFill/>
                  </a:tcPr>
                </a:tc>
                <a:tc>
                  <a:txBody>
                    <a:bodyPr/>
                    <a:lstStyle/>
                    <a:p>
                      <a:pPr indent="0" algn="ctr" eaLnBrk="1" fontAlgn="auto" latinLnBrk="0" hangingPunct="1">
                        <a:lnSpc>
                          <a:spcPct val="150000"/>
                        </a:lnSpc>
                        <a:buNone/>
                      </a:pPr>
                      <a:r>
                        <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rPr>
                        <a:t>国际</a:t>
                      </a:r>
                      <a:endParaRPr lang="zh-CN" altLang="en-US" sz="2100" b="1" dirty="0">
                        <a:solidFill>
                          <a:srgbClr val="7D5CB8"/>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6350">
                      <a:solidFill>
                        <a:srgbClr val="7D5CB8"/>
                      </a:solidFill>
                      <a:prstDash val="dash"/>
                    </a:lnL>
                    <a:lnR w="6350">
                      <a:solidFill>
                        <a:srgbClr val="7D5CB8"/>
                      </a:solidFill>
                      <a:prstDash val="dash"/>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c>
                  <a:txBody>
                    <a:bodyPr/>
                    <a:lstStyle/>
                    <a:p>
                      <a:pPr indent="0" algn="l" eaLnBrk="1" fontAlgn="auto" latinLnBrk="0" hangingPunct="1">
                        <a:lnSpc>
                          <a:spcPct val="150000"/>
                        </a:lnSpc>
                        <a:buNone/>
                      </a:pPr>
                      <a:endParaRPr lang="zh-CN" altLang="en-US" sz="2100" b="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6350">
                      <a:solidFill>
                        <a:srgbClr val="7D5CB8"/>
                      </a:solidFill>
                      <a:prstDash val="dash"/>
                    </a:lnL>
                    <a:lnR>
                      <a:noFill/>
                    </a:lnR>
                    <a:lnT w="6350">
                      <a:solidFill>
                        <a:srgbClr val="7D5CB8"/>
                      </a:solidFill>
                      <a:prstDash val="dash"/>
                    </a:lnT>
                    <a:lnB w="19050">
                      <a:solidFill>
                        <a:srgbClr val="7D5CB8"/>
                      </a:solidFill>
                      <a:prstDash val="solid"/>
                    </a:lnB>
                    <a:lnTlToBr>
                      <a:noFill/>
                    </a:lnTlToBr>
                    <a:lnBlToTr>
                      <a:noFill/>
                    </a:lnBlToTr>
                    <a:solidFill>
                      <a:srgbClr val="FFFFFF">
                        <a:alpha val="32000"/>
                      </a:srgbClr>
                    </a:solidFill>
                  </a:tcPr>
                </a:tc>
              </a:tr>
            </a:tbl>
          </a:graphicData>
        </a:graphic>
      </p:graphicFrame>
      <p:sp>
        <p:nvSpPr>
          <p:cNvPr id="10" name="文本框 9"/>
          <p:cNvSpPr txBox="1"/>
          <p:nvPr/>
        </p:nvSpPr>
        <p:spPr>
          <a:xfrm>
            <a:off x="5940152" y="476672"/>
            <a:ext cx="2954655" cy="559769"/>
          </a:xfrm>
          <a:prstGeom prst="rect">
            <a:avLst/>
          </a:prstGeom>
          <a:noFill/>
        </p:spPr>
        <p:txBody>
          <a:bodyPr wrap="none" rtlCol="0">
            <a:spAutoFit/>
          </a:bodyPr>
          <a:lstStyle/>
          <a:p>
            <a:pPr indent="0" algn="l" fontAlgn="auto">
              <a:lnSpc>
                <a:spcPct val="150000"/>
              </a:lnSpc>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是中国现代史的开端</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sp>
        <p:nvSpPr>
          <p:cNvPr id="11" name="文本框 10"/>
          <p:cNvSpPr txBox="1"/>
          <p:nvPr/>
        </p:nvSpPr>
        <p:spPr>
          <a:xfrm>
            <a:off x="6084168" y="1268760"/>
            <a:ext cx="3059832" cy="830997"/>
          </a:xfrm>
          <a:prstGeom prst="rect">
            <a:avLst/>
          </a:prstGeom>
          <a:noFill/>
        </p:spPr>
        <p:txBody>
          <a:bodyPr wrap="square" rtlCol="0">
            <a:spAutoFit/>
          </a:bodyPr>
          <a:lstStyle/>
          <a:p>
            <a:pPr algn="l"/>
            <a:r>
              <a:rPr lang="zh-CN" altLang="en-US" sz="2400" spc="-1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标志着新民主主义革命取得基本胜利</a:t>
            </a:r>
            <a:endParaRPr lang="zh-CN" altLang="en-US" sz="2400" b="0" dirty="0">
              <a:latin typeface="楷体" panose="02010609060101010101" pitchFamily="49" charset="-122"/>
              <a:ea typeface="楷体" panose="02010609060101010101" pitchFamily="49" charset="-122"/>
              <a:cs typeface="楷体" panose="02010609060101010101" pitchFamily="49" charset="-122"/>
            </a:endParaRPr>
          </a:p>
        </p:txBody>
      </p:sp>
      <p:cxnSp>
        <p:nvCxnSpPr>
          <p:cNvPr id="19" name="肘形连接符 18"/>
          <p:cNvCxnSpPr/>
          <p:nvPr/>
        </p:nvCxnSpPr>
        <p:spPr>
          <a:xfrm flipV="1">
            <a:off x="4499992" y="908720"/>
            <a:ext cx="1440160" cy="792088"/>
          </a:xfrm>
          <a:prstGeom prst="bentConnector3">
            <a:avLst>
              <a:gd name="adj1" fmla="val 5000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cxnSp>
        <p:nvCxnSpPr>
          <p:cNvPr id="15" name="肘形连接符 14"/>
          <p:cNvCxnSpPr/>
          <p:nvPr/>
        </p:nvCxnSpPr>
        <p:spPr>
          <a:xfrm flipV="1">
            <a:off x="5580112" y="1772816"/>
            <a:ext cx="537845" cy="224922"/>
          </a:xfrm>
          <a:prstGeom prst="bentConnector3">
            <a:avLst>
              <a:gd name="adj1" fmla="val 50059"/>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7" name="文本框 6"/>
          <p:cNvSpPr txBox="1"/>
          <p:nvPr/>
        </p:nvSpPr>
        <p:spPr>
          <a:xfrm>
            <a:off x="1187624" y="1268760"/>
            <a:ext cx="7571303" cy="1667764"/>
          </a:xfrm>
          <a:prstGeom prst="rect">
            <a:avLst/>
          </a:prstGeom>
          <a:noFill/>
        </p:spPr>
        <p:txBody>
          <a:bodyPr wrap="none" rtlCol="0">
            <a:spAutoFit/>
          </a:bodyPr>
          <a:lstStyle/>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开辟了中国历史新纪元</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推翻了帝国主义、封建主义和官僚资本主义的统治。</a:t>
            </a:r>
            <a:endPar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50000"/>
              </a:lnSpc>
              <a:spcBef>
                <a:spcPts val="0"/>
              </a:spcBef>
            </a:pP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中国真正成为独立自主的国家，中国人民从此站起来了</a:t>
            </a:r>
            <a:endParaRPr kumimoji="0" lang="zh-CN" altLang="en-US" sz="2400" b="1"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1331640" y="3284984"/>
            <a:ext cx="6288901" cy="523220"/>
          </a:xfrm>
          <a:prstGeom prst="rect">
            <a:avLst/>
          </a:prstGeom>
          <a:noFill/>
        </p:spPr>
        <p:txBody>
          <a:bodyPr wrap="none" rtlCol="0">
            <a:spAutoFit/>
          </a:bodyPr>
          <a:lstStyle/>
          <a:p>
            <a:pPr algn="l"/>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壮大了世界和平民主和社会主义的力量</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p:txBody>
      </p:sp>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031" name="Picture 7" descr="C:\Users\Administrator\Desktop\u=1028876151,4046919603&amp;fm=26&amp;gp=0.jpg"/>
          <p:cNvPicPr>
            <a:picLocks noChangeAspect="1" noChangeArrowheads="1"/>
          </p:cNvPicPr>
          <p:nvPr/>
        </p:nvPicPr>
        <p:blipFill>
          <a:blip r:embed="rId3" cstate="print"/>
          <a:srcRect/>
          <a:stretch>
            <a:fillRect/>
          </a:stretch>
        </p:blipFill>
        <p:spPr bwMode="auto">
          <a:xfrm>
            <a:off x="323528" y="4049688"/>
            <a:ext cx="8496944" cy="2619672"/>
          </a:xfrm>
          <a:prstGeom prst="rect">
            <a:avLst/>
          </a:prstGeom>
          <a:noFill/>
        </p:spPr>
      </p:pic>
      <p:sp>
        <p:nvSpPr>
          <p:cNvPr id="21" name="文本框 6"/>
          <p:cNvSpPr txBox="1"/>
          <p:nvPr/>
        </p:nvSpPr>
        <p:spPr>
          <a:xfrm>
            <a:off x="5471592" y="0"/>
            <a:ext cx="3672408" cy="461665"/>
          </a:xfrm>
          <a:prstGeom prst="rect">
            <a:avLst/>
          </a:prstGeom>
          <a:solidFill>
            <a:srgbClr val="FFFF00"/>
          </a:solidFill>
          <a:ln>
            <a:solidFill>
              <a:srgbClr val="FFFF00"/>
            </a:solidFill>
          </a:ln>
        </p:spPr>
        <p:txBody>
          <a:bodyPr wrap="square" rtlCol="0">
            <a:spAutoFit/>
          </a:bodyPr>
          <a:lstStyle/>
          <a:p>
            <a:pPr algn="l" defTabSz="914400">
              <a:defRPr/>
            </a:pPr>
            <a:r>
              <a:rPr lang="zh-CN" altLang="en-US" sz="24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考点：新中国成立的意义</a:t>
            </a:r>
            <a:endParaRPr lang="zh-CN" altLang="en-US"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Users\Administrator\Desktop\图片1.png"/>
          <p:cNvPicPr>
            <a:picLocks noChangeAspect="1" noChangeArrowheads="1"/>
          </p:cNvPicPr>
          <p:nvPr/>
        </p:nvPicPr>
        <p:blipFill>
          <a:blip r:embed="rId1" cstate="print"/>
          <a:srcRect/>
          <a:stretch>
            <a:fillRect/>
          </a:stretch>
        </p:blipFill>
        <p:spPr bwMode="auto">
          <a:xfrm>
            <a:off x="-1" y="0"/>
            <a:ext cx="9144001" cy="6858000"/>
          </a:xfrm>
          <a:prstGeom prst="rect">
            <a:avLst/>
          </a:prstGeom>
          <a:noFill/>
        </p:spPr>
      </p:pic>
      <p:sp>
        <p:nvSpPr>
          <p:cNvPr id="1026" name="AutoShape 2"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28" name="AutoShape 4"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30" name="AutoShape 6" descr="http://img2.imgtn.bdimg.com/it/u=1028876151,404691960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8" name="文本框 99"/>
          <p:cNvSpPr txBox="1"/>
          <p:nvPr/>
        </p:nvSpPr>
        <p:spPr>
          <a:xfrm>
            <a:off x="395536" y="836712"/>
            <a:ext cx="7920880" cy="5262979"/>
          </a:xfrm>
          <a:prstGeom prst="rect">
            <a:avLst/>
          </a:prstGeom>
          <a:noFill/>
          <a:ln w="9525">
            <a:noFill/>
          </a:ln>
        </p:spPr>
        <p:txBody>
          <a:bodyPr wrap="square">
            <a:spAutoFit/>
          </a:bodyPr>
          <a:lstStyle/>
          <a:p>
            <a:pPr marL="0" indent="0" algn="l"/>
            <a:r>
              <a:rPr 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区分抗战胜利和新中国成立的意</a:t>
            </a:r>
            <a:r>
              <a:rPr lang="zh-CN"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义</a:t>
            </a:r>
            <a:endParaRPr lang="en-US" altLang="zh-CN"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marL="0" indent="0" algn="l"/>
            <a:endParaRPr 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sz="2400" b="1" dirty="0">
                <a:latin typeface="楷体" panose="02010609060101010101" pitchFamily="49" charset="-122"/>
                <a:ea typeface="楷体" panose="02010609060101010101" pitchFamily="49" charset="-122"/>
                <a:cs typeface="楷体" panose="02010609060101010101" pitchFamily="49" charset="-122"/>
              </a:rPr>
              <a:t>① </a:t>
            </a:r>
            <a:r>
              <a:rPr lang="zh-CN" sz="2400" b="1" dirty="0">
                <a:latin typeface="楷体" panose="02010609060101010101" pitchFamily="49" charset="-122"/>
                <a:ea typeface="楷体" panose="02010609060101010101" pitchFamily="49" charset="-122"/>
                <a:cs typeface="楷体" panose="02010609060101010101" pitchFamily="49" charset="-122"/>
              </a:rPr>
              <a:t>中华民族由衰败走向振兴的转折点</a:t>
            </a:r>
            <a:r>
              <a:rPr lang="en-US" sz="2400" b="1" dirty="0">
                <a:latin typeface="楷体" panose="02010609060101010101" pitchFamily="49" charset="-122"/>
                <a:ea typeface="楷体" panose="02010609060101010101" pitchFamily="49" charset="-122"/>
                <a:cs typeface="楷体" panose="02010609060101010101" pitchFamily="49" charset="-122"/>
              </a:rPr>
              <a:t>—</a:t>
            </a:r>
            <a:r>
              <a:rPr lang="zh-CN" sz="2400" b="1" dirty="0">
                <a:latin typeface="楷体" panose="02010609060101010101" pitchFamily="49" charset="-122"/>
                <a:ea typeface="楷体" panose="02010609060101010101" pitchFamily="49" charset="-122"/>
                <a:cs typeface="楷体" panose="02010609060101010101" pitchFamily="49" charset="-122"/>
              </a:rPr>
              <a:t>抗日战争的胜</a:t>
            </a:r>
            <a:r>
              <a:rPr lang="zh-CN" sz="2400" b="1" dirty="0" smtClean="0">
                <a:latin typeface="楷体" panose="02010609060101010101" pitchFamily="49" charset="-122"/>
                <a:ea typeface="楷体" panose="02010609060101010101" pitchFamily="49" charset="-122"/>
                <a:cs typeface="楷体" panose="02010609060101010101" pitchFamily="49" charset="-122"/>
              </a:rPr>
              <a:t>利</a:t>
            </a:r>
            <a:endParaRPr lang="en-US" altLang="zh-CN"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endParaRPr lang="en-US" sz="2400" b="1" dirty="0" smtClean="0">
              <a:latin typeface="楷体" panose="02010609060101010101" pitchFamily="49" charset="-122"/>
              <a:ea typeface="楷体" panose="02010609060101010101" pitchFamily="49" charset="-122"/>
              <a:cs typeface="楷体" panose="02010609060101010101" pitchFamily="49" charset="-122"/>
            </a:endParaRPr>
          </a:p>
          <a:p>
            <a:r>
              <a:rPr lang="en-US" sz="2400" b="1" dirty="0" smtClean="0">
                <a:latin typeface="楷体" panose="02010609060101010101" pitchFamily="49" charset="-122"/>
                <a:ea typeface="楷体" panose="02010609060101010101" pitchFamily="49" charset="-122"/>
                <a:cs typeface="楷体" panose="02010609060101010101" pitchFamily="49" charset="-122"/>
              </a:rPr>
              <a:t>② </a:t>
            </a:r>
            <a:r>
              <a:rPr lang="zh-CN" sz="2400" b="1" dirty="0">
                <a:latin typeface="楷体" panose="02010609060101010101" pitchFamily="49" charset="-122"/>
                <a:ea typeface="楷体" panose="02010609060101010101" pitchFamily="49" charset="-122"/>
                <a:cs typeface="楷体" panose="02010609060101010101" pitchFamily="49" charset="-122"/>
              </a:rPr>
              <a:t>中国历史的新纪元、中国现代史的开端、站起来了、当家作主—新中国成立</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pic>
        <p:nvPicPr>
          <p:cNvPr id="32770" name="Picture 2"/>
          <p:cNvPicPr>
            <a:picLocks noChangeAspect="1" noChangeArrowheads="1"/>
          </p:cNvPicPr>
          <p:nvPr/>
        </p:nvPicPr>
        <p:blipFill>
          <a:blip r:embed="rId2" cstate="print"/>
          <a:srcRect/>
          <a:stretch>
            <a:fillRect/>
          </a:stretch>
        </p:blipFill>
        <p:spPr bwMode="auto">
          <a:xfrm>
            <a:off x="4572000" y="2132856"/>
            <a:ext cx="3672408" cy="2808312"/>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755576" y="2132856"/>
            <a:ext cx="3744416" cy="3158608"/>
          </a:xfrm>
          <a:prstGeom prst="rect">
            <a:avLst/>
          </a:prstGeom>
          <a:noFill/>
          <a:ln w="9525">
            <a:noFill/>
            <a:miter lim="800000"/>
            <a:headEnd/>
            <a:tailEnd/>
          </a:ln>
        </p:spPr>
      </p:pic>
      <p:grpSp>
        <p:nvGrpSpPr>
          <p:cNvPr id="2" name="组合 4"/>
          <p:cNvGrpSpPr/>
          <p:nvPr/>
        </p:nvGrpSpPr>
        <p:grpSpPr>
          <a:xfrm>
            <a:off x="0" y="188640"/>
            <a:ext cx="4499992" cy="497754"/>
            <a:chOff x="-238" y="60"/>
            <a:chExt cx="5399" cy="772"/>
          </a:xfrm>
        </p:grpSpPr>
        <p:grpSp>
          <p:nvGrpSpPr>
            <p:cNvPr id="3" name="组合 15"/>
            <p:cNvGrpSpPr/>
            <p:nvPr/>
          </p:nvGrpSpPr>
          <p:grpSpPr>
            <a:xfrm>
              <a:off x="-238" y="60"/>
              <a:ext cx="5399" cy="772"/>
              <a:chOff x="-238" y="60"/>
              <a:chExt cx="5399" cy="772"/>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8" y="60"/>
                <a:ext cx="1160" cy="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平行四边形 19"/>
              <p:cNvSpPr/>
              <p:nvPr/>
            </p:nvSpPr>
            <p:spPr>
              <a:xfrm flipH="1">
                <a:off x="717" y="131"/>
                <a:ext cx="4444" cy="631"/>
              </a:xfrm>
              <a:prstGeom prst="parallelogram">
                <a:avLst>
                  <a:gd name="adj" fmla="val 5378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defRPr/>
                </a:pP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17" name="文本框 3"/>
            <p:cNvSpPr txBox="1"/>
            <p:nvPr/>
          </p:nvSpPr>
          <p:spPr>
            <a:xfrm>
              <a:off x="922" y="107"/>
              <a:ext cx="4239" cy="725"/>
            </a:xfrm>
            <a:prstGeom prst="rect">
              <a:avLst/>
            </a:prstGeom>
            <a:noFill/>
          </p:spPr>
          <p:txBody>
            <a:bodyPr wrap="square" rtlCol="0">
              <a:spAutoFit/>
            </a:bodyPr>
            <a:lstStyle/>
            <a:p>
              <a:pPr algn="l" defTabSz="914400">
                <a:defRPr/>
              </a:pP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新中国成</a:t>
              </a:r>
              <a:r>
                <a:rPr lang="zh-CN" altLang="en-US" sz="24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立</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p="http://schemas.openxmlformats.org/presentationml/2006/main">
  <p:tag name="KSO_WM_UNIT_TABLE_BEAUTIFY" val="smartTable{1753a024-b795-4854-bdcd-980febb6891a}"/>
  <p:tag name="TABLE_EMPHASIZE_COLOR" val="8215736"/>
  <p:tag name="TABLE_SKINIDX" val="4"/>
  <p:tag name="TABLE_COLORIDX" val="f"/>
</p:tagLst>
</file>

<file path=ppt/tags/tag10.xml><?xml version="1.0" encoding="utf-8"?>
<p:tagLst xmlns:p="http://schemas.openxmlformats.org/presentationml/2006/main">
  <p:tag name="KSO_WM_UNIT_TABLE_BEAUTIFY" val="smartTable{8692ed4d-1de2-4873-b3b8-f0b9c61df09a}"/>
  <p:tag name="TABLE_EMPHASIZE_COLOR" val="14850714"/>
  <p:tag name="TABLE_SKINIDX" val="3"/>
  <p:tag name="TABLE_COLORIDX" val="h"/>
</p:tagLst>
</file>

<file path=ppt/tags/tag11.xml><?xml version="1.0" encoding="utf-8"?>
<p:tagLst xmlns:p="http://schemas.openxmlformats.org/presentationml/2006/main">
  <p:tag name="KSO_WM_UNIT_TABLE_BEAUTIFY" val="smartTable{6e29cc6c-a032-4599-9b07-644589ead1c8}"/>
  <p:tag name="TABLE_EMPHASIZE_COLOR" val="9293731"/>
  <p:tag name="TABLE_SKINIDX" val="2"/>
  <p:tag name="TABLE_COLORIDX" val="i"/>
</p:tagLst>
</file>

<file path=ppt/tags/tag12.xml><?xml version="1.0" encoding="utf-8"?>
<p:tagLst xmlns:p="http://schemas.openxmlformats.org/presentationml/2006/main">
  <p:tag name="KSO_WM_UNIT_TABLE_BEAUTIFY" val="smartTable{c525914e-3238-45c2-9af9-a8c3c847d842}"/>
  <p:tag name="TABLE_EMPHASIZE_COLOR" val="14850714"/>
  <p:tag name="TABLE_SKINIDX" val="3"/>
  <p:tag name="TABLE_COLORIDX" val="h"/>
</p:tagLst>
</file>

<file path=ppt/tags/tag13.xml><?xml version="1.0" encoding="utf-8"?>
<p:tagLst xmlns:p="http://schemas.openxmlformats.org/presentationml/2006/main">
  <p:tag name="KSO_WM_UNIT_TABLE_BEAUTIFY" val="smartTable{e44cf182-5019-48aa-a7f8-72507c15f4fb}"/>
  <p:tag name="TABLE_EMPHASIZE_COLOR" val="14850714"/>
  <p:tag name="TABLE_SKINIDX" val="3"/>
  <p:tag name="TABLE_COLORIDX" val="h"/>
</p:tagLst>
</file>

<file path=ppt/tags/tag14.xml><?xml version="1.0" encoding="utf-8"?>
<p:tagLst xmlns:p="http://schemas.openxmlformats.org/presentationml/2006/main">
  <p:tag name="KSO_WM_UNIT_TABLE_BEAUTIFY" val="smartTable{494871dd-4561-4a2f-9e45-df4231758166}"/>
  <p:tag name="TABLE_EMPHASIZE_COLOR" val="14850714"/>
  <p:tag name="TABLE_SKINIDX" val="3"/>
  <p:tag name="TABLE_COLORIDX" val="h"/>
</p:tagLst>
</file>

<file path=ppt/tags/tag15.xml><?xml version="1.0" encoding="utf-8"?>
<p:tagLst xmlns:p="http://schemas.openxmlformats.org/presentationml/2006/main">
  <p:tag name="KSO_WM_UNIT_TABLE_BEAUTIFY" val="smartTable{50425c06-3e0f-42bf-ac6d-c8dd4abdb1cc}"/>
  <p:tag name="TABLE_EMPHASIZE_COLOR" val="14850714"/>
  <p:tag name="TABLE_SKINIDX" val="3"/>
  <p:tag name="TABLE_COLORIDX" val="h"/>
</p:tagLst>
</file>

<file path=ppt/tags/tag2.xml><?xml version="1.0" encoding="utf-8"?>
<p:tagLst xmlns:p="http://schemas.openxmlformats.org/presentationml/2006/main">
  <p:tag name="KSO_WM_UNIT_TABLE_BEAUTIFY" val="smartTable{1753a024-b795-4854-bdcd-980febb6891a}"/>
  <p:tag name="TABLE_EMPHASIZE_COLOR" val="8215736"/>
  <p:tag name="TABLE_SKINIDX" val="4"/>
  <p:tag name="TABLE_COLORIDX" val="f"/>
</p:tagLst>
</file>

<file path=ppt/tags/tag3.xml><?xml version="1.0" encoding="utf-8"?>
<p:tagLst xmlns:p="http://schemas.openxmlformats.org/presentationml/2006/main">
  <p:tag name="KSO_WM_UNIT_TABLE_BEAUTIFY" val="smartTable{0ea05ef4-ffeb-447d-8885-fd43d69e6715}"/>
  <p:tag name="TABLE_EMPHASIZE_COLOR" val="8684935"/>
  <p:tag name="TABLE_SKINIDX" val="-1"/>
  <p:tag name="TABLE_COLORIDX" val="l"/>
</p:tagLst>
</file>

<file path=ppt/tags/tag4.xml><?xml version="1.0" encoding="utf-8"?>
<p:tagLst xmlns:p="http://schemas.openxmlformats.org/presentationml/2006/main">
  <p:tag name="KSO_WM_UNIT_TABLE_BEAUTIFY" val="smartTable{0ea05ef4-ffeb-447d-8885-fd43d69e6715}"/>
  <p:tag name="TABLE_EMPHASIZE_COLOR" val="8684935"/>
  <p:tag name="TABLE_SKINIDX" val="-1"/>
  <p:tag name="TABLE_COLORIDX" val="l"/>
</p:tagLst>
</file>

<file path=ppt/tags/tag5.xml><?xml version="1.0" encoding="utf-8"?>
<p:tagLst xmlns:p="http://schemas.openxmlformats.org/presentationml/2006/main">
  <p:tag name="KSO_WM_UNIT_TABLE_BEAUTIFY" val="smartTable{1753a024-b795-4854-bdcd-980febb6891a}"/>
  <p:tag name="TABLE_EMPHASIZE_COLOR" val="8215736"/>
  <p:tag name="TABLE_SKINIDX" val="4"/>
  <p:tag name="TABLE_COLORIDX" val="f"/>
</p:tagLst>
</file>

<file path=ppt/tags/tag6.xml><?xml version="1.0" encoding="utf-8"?>
<p:tagLst xmlns:p="http://schemas.openxmlformats.org/presentationml/2006/main">
  <p:tag name="KSO_WM_UNIT_TABLE_BEAUTIFY" val="smartTable{1753a024-b795-4854-bdcd-980febb6891a}"/>
  <p:tag name="TABLE_EMPHASIZE_COLOR" val="8215736"/>
  <p:tag name="TABLE_SKINIDX" val="4"/>
  <p:tag name="TABLE_COLORIDX" val="f"/>
</p:tagLst>
</file>

<file path=ppt/tags/tag7.xml><?xml version="1.0" encoding="utf-8"?>
<p:tagLst xmlns:p="http://schemas.openxmlformats.org/presentationml/2006/main">
  <p:tag name="KSO_WM_UNIT_TABLE_BEAUTIFY" val="smartTable{331d82ca-f1bf-4394-8024-9d565bd8449d}"/>
  <p:tag name="TABLE_EMPHASIZE_COLOR" val="14850714"/>
  <p:tag name="TABLE_SKINIDX" val="3"/>
  <p:tag name="TABLE_COLORIDX" val="h"/>
</p:tagLst>
</file>

<file path=ppt/tags/tag8.xml><?xml version="1.0" encoding="utf-8"?>
<p:tagLst xmlns:p="http://schemas.openxmlformats.org/presentationml/2006/main">
  <p:tag name="KSO_WM_UNIT_TABLE_BEAUTIFY" val="smartTable{e228aa96-d2cc-44eb-bbca-a39552f04c39}"/>
</p:tagLst>
</file>

<file path=ppt/tags/tag9.xml><?xml version="1.0" encoding="utf-8"?>
<p:tagLst xmlns:p="http://schemas.openxmlformats.org/presentationml/2006/main">
  <p:tag name="KSO_WM_UNIT_TABLE_BEAUTIFY" val="smartTable{331d82ca-f1bf-4394-8024-9d565bd8449d}"/>
  <p:tag name="TABLE_EMPHASIZE_COLOR" val="14850714"/>
  <p:tag name="TABLE_SKINIDX" val="3"/>
  <p:tag name="TABLE_COLORIDX" val="h"/>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5435</Words>
  <Application>WPS 演示</Application>
  <PresentationFormat>全屏显示(4:3)</PresentationFormat>
  <Paragraphs>1004</Paragraphs>
  <Slides>37</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Arial</vt:lpstr>
      <vt:lpstr>宋体</vt:lpstr>
      <vt:lpstr>Wingdings</vt:lpstr>
      <vt:lpstr>楷体</vt:lpstr>
      <vt:lpstr>黑体</vt:lpstr>
      <vt:lpstr>微软雅黑</vt:lpstr>
      <vt:lpstr>Calibri</vt:lpstr>
      <vt:lpstr>Arial Unicode MS</vt:lpstr>
      <vt:lpstr>Arial</vt:lpstr>
      <vt:lpstr>Times New Roman</vt:lpstr>
      <vt:lpstr>华文中宋</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岳琛</cp:lastModifiedBy>
  <cp:revision>345</cp:revision>
  <dcterms:created xsi:type="dcterms:W3CDTF">2020-03-08T03:02:00Z</dcterms:created>
  <dcterms:modified xsi:type="dcterms:W3CDTF">2020-07-13T08:19:46Z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