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39" r:id="rId2"/>
    <p:sldId id="1341" r:id="rId3"/>
    <p:sldId id="525" r:id="rId4"/>
    <p:sldId id="527" r:id="rId5"/>
    <p:sldId id="531" r:id="rId6"/>
    <p:sldId id="533" r:id="rId7"/>
    <p:sldId id="534" r:id="rId8"/>
    <p:sldId id="532" r:id="rId9"/>
    <p:sldId id="535" r:id="rId10"/>
    <p:sldId id="536" r:id="rId11"/>
    <p:sldId id="540" r:id="rId12"/>
    <p:sldId id="541" r:id="rId13"/>
    <p:sldId id="542" r:id="rId14"/>
    <p:sldId id="543" r:id="rId15"/>
    <p:sldId id="1342" r:id="rId16"/>
    <p:sldId id="544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5E6B3-A58D-41F0-BC47-225D678B2CBE}" type="datetimeFigureOut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2D226-CD64-4545-B97F-F01DA52F3F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23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5%9B%BD%E9%99%85%E8%81%94%E7%9B%9F" TargetMode="External"/><Relationship Id="rId7" Type="http://schemas.openxmlformats.org/officeDocument/2006/relationships/hyperlink" Target="https://zh.wikipedia.org/wiki/%E7%BB%B4%E6%89%98%E9%87%8C%E5%A5%A5%C2%B7%E5%9F%83%E9%A9%AC%E5%8A%AA%E5%9F%83%E8%8E%B1%E4%B8%89%E4%B8%96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zh.wikipedia.org/wiki/%E6%84%8F%E5%B1%9E%E4%B8%9C%E9%9D%9E" TargetMode="External"/><Relationship Id="rId5" Type="http://schemas.openxmlformats.org/officeDocument/2006/relationships/hyperlink" Target="https://zh.wikipedia.org/wiki/%E8%8A%A5%E5%AD%90%E6%AF%92%E6%B0%94" TargetMode="External"/><Relationship Id="rId4" Type="http://schemas.openxmlformats.org/officeDocument/2006/relationships/hyperlink" Target="https://zh.wikipedia.org/wiki/%E6%97%A5%E5%86%85%E7%93%A6%E5%85%AC%E7%BA%A6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4897F15C-5B46-4E90-A372-106D0AB11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75381587-026F-4A00-8EC3-FA5AD71B6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>
                <a:hlinkClick r:id="rId3" tooltip="国际联盟"/>
              </a:rPr>
              <a:t>国际联盟</a:t>
            </a:r>
            <a:r>
              <a:rPr lang="zh-CN" altLang="en-US"/>
              <a:t>对入侵行动表示谴责，但只是谴责而已。意大利为了完全粉碎阿军，违反</a:t>
            </a:r>
            <a:r>
              <a:rPr lang="en-US" altLang="zh-CN"/>
              <a:t>《</a:t>
            </a:r>
            <a:r>
              <a:rPr lang="zh-CN" altLang="en-US">
                <a:hlinkClick r:id="rId4" tooltip="日内瓦公约"/>
              </a:rPr>
              <a:t>日内瓦公约</a:t>
            </a:r>
            <a:r>
              <a:rPr lang="en-US" altLang="zh-CN"/>
              <a:t>》</a:t>
            </a:r>
            <a:r>
              <a:rPr lang="zh-CN" altLang="en-US"/>
              <a:t>通过飞机播撒带</a:t>
            </a:r>
            <a:r>
              <a:rPr lang="zh-CN" altLang="en-US">
                <a:hlinkClick r:id="rId5" tooltip="芥子毒气"/>
              </a:rPr>
              <a:t>芥子毒气</a:t>
            </a:r>
            <a:r>
              <a:rPr lang="zh-CN" altLang="en-US"/>
              <a:t>的粉末物体，造成</a:t>
            </a:r>
            <a:r>
              <a:rPr lang="en-US" altLang="zh-CN"/>
              <a:t>15</a:t>
            </a:r>
            <a:r>
              <a:rPr lang="zh-CN" altLang="en-US"/>
              <a:t>万阿军毙命。意大利吞并了阿比西尼亚，将其并入</a:t>
            </a:r>
            <a:r>
              <a:rPr lang="zh-CN" altLang="en-US">
                <a:hlinkClick r:id="rId6" tooltip="意属东非"/>
              </a:rPr>
              <a:t>意属东非</a:t>
            </a:r>
            <a:r>
              <a:rPr lang="zh-CN" altLang="en-US"/>
              <a:t>，</a:t>
            </a:r>
            <a:r>
              <a:rPr lang="zh-CN" altLang="en-US">
                <a:hlinkClick r:id="rId7" tooltip="维托里奥·埃马努埃莱三世"/>
              </a:rPr>
              <a:t>维托里奥</a:t>
            </a:r>
            <a:r>
              <a:rPr lang="en-US" altLang="zh-CN">
                <a:hlinkClick r:id="rId7" tooltip="维托里奥·埃马努埃莱三世"/>
              </a:rPr>
              <a:t>·</a:t>
            </a:r>
            <a:r>
              <a:rPr lang="zh-CN" altLang="en-US">
                <a:hlinkClick r:id="rId7" tooltip="维托里奥·埃马努埃莱三世"/>
              </a:rPr>
              <a:t>埃马努埃莱三世</a:t>
            </a:r>
            <a:r>
              <a:rPr lang="zh-CN" altLang="en-US"/>
              <a:t>自立埃塞俄比亚皇帝。</a:t>
            </a: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77BDA981-1627-4BCF-8E89-7071554DBB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D6DDA43-1FD4-4344-8185-DA84C6C8A4E5}" type="slidenum">
              <a:rPr lang="zh-CN" altLang="en-US">
                <a:latin typeface="等线" panose="02010600030101010101" pitchFamily="2" charset="-122"/>
                <a:ea typeface="等线" panose="02010600030101010101" pitchFamily="2" charset="-122"/>
              </a:rPr>
              <a:pPr/>
              <a:t>5</a:t>
            </a:fld>
            <a:endParaRPr lang="zh-CN" alt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id="{FD77CEEB-17B2-48ED-A7FE-65BE4651A2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>
            <a:extLst>
              <a:ext uri="{FF2B5EF4-FFF2-40B4-BE49-F238E27FC236}">
                <a16:creationId xmlns:a16="http://schemas.microsoft.com/office/drawing/2014/main" id="{B00C6233-99F0-4EE4-995F-0CE9BB6B95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id="{79CC4DB2-2E14-4E97-B331-5D5D95075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D62448D-29A3-4724-BE23-64D149FB44B6}" type="slidenum">
              <a:rPr lang="zh-CN" altLang="en-US">
                <a:latin typeface="等线" panose="02010600030101010101" pitchFamily="2" charset="-122"/>
                <a:ea typeface="等线" panose="02010600030101010101" pitchFamily="2" charset="-122"/>
              </a:rPr>
              <a:pPr/>
              <a:t>7</a:t>
            </a:fld>
            <a:endParaRPr lang="zh-CN" alt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39BF82A8-0C3F-4C73-B781-C2B583FE63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1DF8603-3812-452E-95A6-90BB8D54F715}" type="slidenum">
              <a:rPr lang="en-US" altLang="zh-CN">
                <a:ea typeface="等线" panose="02010600030101010101" pitchFamily="2" charset="-122"/>
              </a:rPr>
              <a:pPr/>
              <a:t>8</a:t>
            </a:fld>
            <a:endParaRPr lang="en-US" altLang="zh-CN">
              <a:ea typeface="等线" panose="02010600030101010101" pitchFamily="2" charset="-122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FDEFE477-BE02-40CA-8D25-584BFCCFC863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FC34B74F-43C0-4FEE-B5CA-7AD3CBD1CC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　　纳粹（</a:t>
            </a:r>
            <a:r>
              <a:rPr lang="en-US" altLang="zh-CN"/>
              <a:t>Nazi</a:t>
            </a:r>
            <a:r>
              <a:rPr lang="zh-CN" altLang="en-US"/>
              <a:t>）是德语“民族社会主义”（</a:t>
            </a:r>
            <a:r>
              <a:rPr lang="en-US" altLang="zh-CN"/>
              <a:t>Nationalsozialismus</a:t>
            </a:r>
            <a:r>
              <a:rPr lang="zh-CN" altLang="en-US"/>
              <a:t>）的缩写，是德意志民族社会主义工人党（</a:t>
            </a:r>
            <a:r>
              <a:rPr lang="en-US" altLang="zh-CN"/>
              <a:t>Nationalsozialistische Deutsche Arbeiterpartei </a:t>
            </a:r>
            <a:r>
              <a:rPr lang="zh-CN" altLang="en-US"/>
              <a:t>缩写为</a:t>
            </a:r>
            <a:r>
              <a:rPr lang="en-US" altLang="zh-CN"/>
              <a:t>NSDAP </a:t>
            </a:r>
            <a:r>
              <a:rPr lang="zh-CN" altLang="en-US"/>
              <a:t>简称为“国社党”或纳粹党）的制度化意识形态。今天在欧洲（特别是在德国）则泛指一般极右法西斯主义者。国家格言：“</a:t>
            </a:r>
            <a:r>
              <a:rPr lang="en-US" altLang="zh-CN"/>
              <a:t>Ein Volk, ein Reich, ein Führer.”</a:t>
            </a:r>
            <a:r>
              <a:rPr lang="zh-CN" altLang="en-US"/>
              <a:t>一个民族，一个帝国，一个元首。纳粹党打着民族主义和社会主义的旗号，狡猾地利用了当时人民群众对</a:t>
            </a:r>
            <a:r>
              <a:rPr lang="en-US" altLang="zh-CN"/>
              <a:t>《</a:t>
            </a:r>
            <a:r>
              <a:rPr lang="zh-CN" altLang="en-US"/>
              <a:t>凡尔赛和约</a:t>
            </a:r>
            <a:r>
              <a:rPr lang="en-US" altLang="zh-CN"/>
              <a:t>》</a:t>
            </a:r>
            <a:r>
              <a:rPr lang="zh-CN" altLang="en-US"/>
              <a:t>的愤怒情绪，把他们引上民族主义和复仇主义的轨道。纳粹党鼓吹德意志人是优等民族，德国空间不足，要获取新的“生存空间”。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96D55D6-FBFE-43E0-81C3-93E6883169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3A3D9FA-1F83-4445-96D0-E12F451A74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C1C92AF6-EBE0-47FF-8462-85572DCE7B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7E74D8DF-FFE4-48CA-AC0D-EFD22F33C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439DE19B-C7B4-421B-8C26-C3C9885E5C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5F7D939D-826C-40F0-8702-4191B168DA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/>
              <a:t>温冬晓</a:t>
            </a: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2BD0F523-A89E-4F39-BD07-4E26844725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9B72F6F-414E-4916-BD74-B7FBBBA7684D}" type="slidenum">
              <a:rPr lang="zh-CN" altLang="en-US">
                <a:latin typeface="等线" panose="02010600030101010101" pitchFamily="2" charset="-122"/>
                <a:ea typeface="等线" panose="02010600030101010101" pitchFamily="2" charset="-122"/>
              </a:rPr>
              <a:pPr/>
              <a:t>13</a:t>
            </a:fld>
            <a:endParaRPr lang="zh-CN" alt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0CC7E-6CDE-476F-8921-BD5AEA0A3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903402-91C2-45B5-80EF-A4BBFBC2C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B39A26-177C-47D8-ABFC-723BF414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71C7-F846-46F1-9BBB-351B2028AFED}" type="datetimeFigureOut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BF490B-5F1B-4BCA-A382-8A7437FC7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EB4C3A-838F-4FB4-A0E6-8FD87722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ABB0-8368-45AD-A4F2-1DB58DB7E4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322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8C69E6-6652-4DB1-92DF-189FFF3E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5AB0A1-6F8C-4304-B3B3-3FC5548DA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1F224B-AEFE-4A0B-BAC7-855A8ABDE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71C7-F846-46F1-9BBB-351B2028AFED}" type="datetimeFigureOut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322FCF-8BEC-4DF0-972B-4505A4151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D4A938-6F4D-45CC-8818-68A4CBB60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ABB0-8368-45AD-A4F2-1DB58DB7E4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944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40F0CEB-4957-4C12-8E28-FFF188832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96D75D-D1C8-42ED-8077-3C608A577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7AC26A9-73D9-4B9D-AB0F-626189193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71C7-F846-46F1-9BBB-351B2028AFED}" type="datetimeFigureOut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94A54-C149-493B-8CCE-81669CC4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BDAEA6-7797-4511-B785-22CEE62F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ABB0-8368-45AD-A4F2-1DB58DB7E4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917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676B9F2B-C3DB-46F9-AB95-913F20EE0D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2268538"/>
            <a:ext cx="39941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: 圆角 47">
            <a:extLst>
              <a:ext uri="{FF2B5EF4-FFF2-40B4-BE49-F238E27FC236}">
                <a16:creationId xmlns:a16="http://schemas.microsoft.com/office/drawing/2014/main" id="{FAC30C34-2A2C-4F7E-9A91-90FF2F516589}"/>
              </a:ext>
            </a:extLst>
          </p:cNvPr>
          <p:cNvSpPr/>
          <p:nvPr userDrawn="1"/>
        </p:nvSpPr>
        <p:spPr>
          <a:xfrm>
            <a:off x="228600" y="647700"/>
            <a:ext cx="11734800" cy="5699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015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13833C3-FEEA-4593-9E21-30747035CE24}"/>
              </a:ext>
            </a:extLst>
          </p:cNvPr>
          <p:cNvSpPr>
            <a:spLocks noGrp="1"/>
          </p:cNvSpPr>
          <p:nvPr userDrawn="1"/>
        </p:nvSpPr>
        <p:spPr>
          <a:xfrm>
            <a:off x="8737600" y="6483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5019661C-960F-46E8-AF7C-650C868BB19B}" type="slidenum">
              <a:rPr lang="zh-CN" altLang="en-US" sz="1200">
                <a:solidFill>
                  <a:srgbClr val="898989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/>
              <a:t>‹#›</a:t>
            </a:fld>
            <a:endParaRPr lang="zh-CN" altLang="en-US" sz="1200">
              <a:solidFill>
                <a:srgbClr val="898989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5" name="组合 11">
            <a:extLst>
              <a:ext uri="{FF2B5EF4-FFF2-40B4-BE49-F238E27FC236}">
                <a16:creationId xmlns:a16="http://schemas.microsoft.com/office/drawing/2014/main" id="{8AFE0038-5022-4CD4-A138-044B505ABA1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600" y="6346825"/>
            <a:ext cx="12036425" cy="514350"/>
            <a:chOff x="102072" y="6346987"/>
            <a:chExt cx="12036137" cy="514748"/>
          </a:xfrm>
        </p:grpSpPr>
        <p:sp>
          <p:nvSpPr>
            <p:cNvPr id="6" name="矩形: 圆角 43">
              <a:extLst>
                <a:ext uri="{FF2B5EF4-FFF2-40B4-BE49-F238E27FC236}">
                  <a16:creationId xmlns:a16="http://schemas.microsoft.com/office/drawing/2014/main" id="{C5F2ACB2-FB00-4E08-B276-8EC5CE368AD7}"/>
                </a:ext>
              </a:extLst>
            </p:cNvPr>
            <p:cNvSpPr/>
            <p:nvPr/>
          </p:nvSpPr>
          <p:spPr>
            <a:xfrm>
              <a:off x="3164287" y="6610716"/>
              <a:ext cx="8973922" cy="251019"/>
            </a:xfrm>
            <a:prstGeom prst="roundRect">
              <a:avLst/>
            </a:prstGeom>
            <a:solidFill>
              <a:srgbClr val="015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endParaRPr lang="zh-CN" altLang="en-US" b="1">
                <a:solidFill>
                  <a:srgbClr val="FFFFFF"/>
                </a:solidFill>
                <a:latin typeface="方正清刻本悦宋简体"/>
              </a:endParaRPr>
            </a:p>
          </p:txBody>
        </p:sp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8C1B52F5-AE4B-4B23-AF41-734BABF9C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72" y="6346987"/>
              <a:ext cx="443865" cy="484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组合 12">
            <a:extLst>
              <a:ext uri="{FF2B5EF4-FFF2-40B4-BE49-F238E27FC236}">
                <a16:creationId xmlns:a16="http://schemas.microsoft.com/office/drawing/2014/main" id="{E7034E31-A4CB-4164-A65C-9101837AB63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43288" y="-44450"/>
            <a:ext cx="8964612" cy="722313"/>
            <a:chOff x="3442645" y="-44207"/>
            <a:chExt cx="8964930" cy="721360"/>
          </a:xfrm>
        </p:grpSpPr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7A72ABB1-970D-45F4-BBB2-2BCA04F11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5019" y="-44207"/>
              <a:ext cx="2058452" cy="588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5">
              <a:extLst>
                <a:ext uri="{FF2B5EF4-FFF2-40B4-BE49-F238E27FC236}">
                  <a16:creationId xmlns:a16="http://schemas.microsoft.com/office/drawing/2014/main" id="{D8871754-8B50-4A96-BE05-728F2D07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645" y="297423"/>
              <a:ext cx="8964930" cy="379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图片 16">
            <a:extLst>
              <a:ext uri="{FF2B5EF4-FFF2-40B4-BE49-F238E27FC236}">
                <a16:creationId xmlns:a16="http://schemas.microsoft.com/office/drawing/2014/main" id="{403CBD74-C6E5-4781-BAD8-A1FD911929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3" y="-3175"/>
            <a:ext cx="392588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B9000EC5-4B6D-47CA-B219-05F6B439F35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0" y="6497638"/>
            <a:ext cx="62007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页脚占位符 4">
            <a:extLst>
              <a:ext uri="{FF2B5EF4-FFF2-40B4-BE49-F238E27FC236}">
                <a16:creationId xmlns:a16="http://schemas.microsoft.com/office/drawing/2014/main" id="{48EB73DD-E131-4B65-A8FC-98E5C2CEF3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656B0B45-7430-45B5-9F17-07078B6A1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3E8F97E-ED90-4240-963D-EAEF56C4F48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75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091A87-D6B0-46CB-A5A7-84E8E66FC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0849DB-3CCA-47A7-81CA-30F3B63E6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2F181D-F530-45BF-858A-4FFA4FE12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71C7-F846-46F1-9BBB-351B2028AFED}" type="datetimeFigureOut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A1F90A-3792-4FAF-9CA5-09B0E8C56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0F8E44-FA92-403C-AA1F-D909F608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ABB0-8368-45AD-A4F2-1DB58DB7E4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98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772D3-7414-428D-A833-B78B31AD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3E7649-4A3A-4D03-A2EF-C63B6644A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418D87-4218-42C5-A312-25A9C811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71C7-F846-46F1-9BBB-351B2028AFED}" type="datetimeFigureOut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E8F155-B28A-4865-815F-FAECFE47A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29ABF8-D20A-431C-A264-4362ED46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ABB0-8368-45AD-A4F2-1DB58DB7E4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4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AF66C2-9F46-4AFB-87D7-784BE169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EA9BE9-6E9F-44B8-AA47-F90ABC614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3AC386-2161-4407-BD8C-F8D16F225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92863D-4568-42D6-BA07-471E63301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71C7-F846-46F1-9BBB-351B2028AFED}" type="datetimeFigureOut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E5B6BF-71D2-407A-8892-7D1F41AB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9D2E6B-54E3-46B8-95BB-65255028B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ABB0-8368-45AD-A4F2-1DB58DB7E4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80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D2C42B-DB8D-401B-B8A6-BE2400AFE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36C127-F1C9-429E-AEA1-EF05B6471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02E979-516A-466C-BDCB-DDCE6905F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96A37D-F73C-4D34-8377-5E41458E7B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4F17AEC-C483-4188-9E4A-372F1AEB1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84F40AD-D9B6-4001-9C39-20CC98E3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71C7-F846-46F1-9BBB-351B2028AFED}" type="datetimeFigureOut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8232CC9-26FB-4CA5-88F5-6D8AE73F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B1BD508-E6FC-4E4F-B003-A172C8343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ABB0-8368-45AD-A4F2-1DB58DB7E4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416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36CC56-F774-484C-908D-5D77EC07D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E2DD352-D070-439E-A66E-5CFB27F2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71C7-F846-46F1-9BBB-351B2028AFED}" type="datetimeFigureOut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B378F1-781F-4F62-940B-652562EA1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14391D-3BF5-409B-8481-282504D5B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ABB0-8368-45AD-A4F2-1DB58DB7E4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930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38DEF42-0FC1-467E-AF0D-D7464CD66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71C7-F846-46F1-9BBB-351B2028AFED}" type="datetimeFigureOut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8FDDA6-B094-4D2F-80C4-DAD1B94A8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D2332A-F8B2-4F12-80DB-15171E078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ABB0-8368-45AD-A4F2-1DB58DB7E4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71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5A1AFD-0911-4FEA-9CFC-20D7669F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B9EF96-CBF4-47CF-AE93-E334D308B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04E0D3-C566-4AC3-91E7-06B258C37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C35790-63C2-4C33-B7E2-166C5313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71C7-F846-46F1-9BBB-351B2028AFED}" type="datetimeFigureOut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3D807E-7CF6-4BB4-8469-30D58CFC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C17E4E8-A489-4E50-BB19-644A4A8C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ABB0-8368-45AD-A4F2-1DB58DB7E4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084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2A64B1-18DA-416F-9611-053EA54F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D32C33-D0E9-401C-A9EE-C1BECC6780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A72977-286B-434B-869B-134BB472F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E9A02-DBAC-4E4D-BB94-72C73ADB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71C7-F846-46F1-9BBB-351B2028AFED}" type="datetimeFigureOut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B75DFCA-D54E-4292-9238-73978302A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F4B5CD-7A0D-4D8E-90E4-2F15B2778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ABB0-8368-45AD-A4F2-1DB58DB7E4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81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A2C6BF-82E3-46CB-A922-D26B85F7D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2F36C6-3D52-4A0C-BE77-C053D2752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F9AF67-B6A1-4FE1-AEA6-2C4D39D6A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971C7-F846-46F1-9BBB-351B2028AFED}" type="datetimeFigureOut">
              <a:rPr lang="zh-CN" altLang="en-US" smtClean="0"/>
              <a:t>2020/12/4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288F5A-594B-4FA0-ACFA-085E56BF6D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15F7E6-433E-4BA1-95D1-CEE50E7B9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8ABB0-8368-45AD-A4F2-1DB58DB7E4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84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A46110-2354-425E-9396-110D035CE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91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9030019-6680-4433-860C-C5171AF69879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5251F7D-67DD-46C1-8A6D-21440C6E5A50}"/>
              </a:ext>
            </a:extLst>
          </p:cNvPr>
          <p:cNvSpPr txBox="1"/>
          <p:nvPr/>
        </p:nvSpPr>
        <p:spPr>
          <a:xfrm>
            <a:off x="143522" y="2921168"/>
            <a:ext cx="11904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第</a:t>
            </a:r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14</a:t>
            </a:r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课  法西斯国家的侵略扩张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25F720B-54A3-434F-AE77-8B2330C878D9}"/>
              </a:ext>
            </a:extLst>
          </p:cNvPr>
          <p:cNvSpPr txBox="1"/>
          <p:nvPr/>
        </p:nvSpPr>
        <p:spPr>
          <a:xfrm>
            <a:off x="1563948" y="2335476"/>
            <a:ext cx="9064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第四单元  经济大危机和第二次世界大战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5193F4F-9A25-4A58-8F69-1D70523746BD}"/>
              </a:ext>
            </a:extLst>
          </p:cNvPr>
          <p:cNvSpPr txBox="1"/>
          <p:nvPr/>
        </p:nvSpPr>
        <p:spPr>
          <a:xfrm>
            <a:off x="0" y="6146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法西斯国家的侵略扩张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10409E7-0C4D-4CC3-A471-7338C57F9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09" y="1256559"/>
            <a:ext cx="3477089" cy="3621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C049156-7841-4F46-86AC-3DC2DC276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771" y="1256559"/>
            <a:ext cx="3746377" cy="3621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 descr="t01d4933d41e6b24f83.jpg">
            <a:extLst>
              <a:ext uri="{FF2B5EF4-FFF2-40B4-BE49-F238E27FC236}">
                <a16:creationId xmlns:a16="http://schemas.microsoft.com/office/drawing/2014/main" id="{B0518031-38FF-4452-B8BF-98DDA5D3DD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309"/>
          <a:stretch>
            <a:fillRect/>
          </a:stretch>
        </p:blipFill>
        <p:spPr>
          <a:xfrm>
            <a:off x="8214803" y="1256559"/>
            <a:ext cx="3477089" cy="3621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456B1B16-005F-413E-A52E-0A59FA3BFC7C}"/>
              </a:ext>
            </a:extLst>
          </p:cNvPr>
          <p:cNvSpPr/>
          <p:nvPr/>
        </p:nvSpPr>
        <p:spPr>
          <a:xfrm>
            <a:off x="848219" y="5124452"/>
            <a:ext cx="107460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①利用“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国会纵火案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”，打击德国共产党。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解散工会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③为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加强思想控制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焚烧了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大量的进步书籍。④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残酷迫害犹太人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。⑤希特勒大力发展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军事工业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，积极备战。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492C0D3F-CAB4-400C-B8E0-67989D18B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584" y="1083317"/>
            <a:ext cx="11317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希特勒上台后，采取了什么措施加强统治？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A7F44FD-0970-487A-A3DF-2599F906FB5C}"/>
              </a:ext>
            </a:extLst>
          </p:cNvPr>
          <p:cNvSpPr txBox="1"/>
          <p:nvPr/>
        </p:nvSpPr>
        <p:spPr>
          <a:xfrm>
            <a:off x="0" y="6146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法西斯国家的侵略扩张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F66A3E6-E369-4784-8369-63A7E3306F4B}"/>
              </a:ext>
            </a:extLst>
          </p:cNvPr>
          <p:cNvSpPr/>
          <p:nvPr/>
        </p:nvSpPr>
        <p:spPr>
          <a:xfrm>
            <a:off x="410178" y="5201539"/>
            <a:ext cx="113716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1935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年，德国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公开撕毁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凡尔赛条约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，实行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义务兵役制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建立起庞大的军队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1936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年，德国派兵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进驻莱茵非军事区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1938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年，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吞并了奥地利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1939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年</a:t>
            </a:r>
            <a:r>
              <a:rPr lang="en-US" altLang="zh-CN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月，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又吞并了捷克斯洛伐克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D49D03D-7F75-4AC3-83E2-53584678E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970" y="1149283"/>
            <a:ext cx="5448287" cy="3825053"/>
          </a:xfrm>
          <a:prstGeom prst="rect">
            <a:avLst/>
          </a:prstGeom>
        </p:spPr>
      </p:pic>
      <p:pic>
        <p:nvPicPr>
          <p:cNvPr id="14" name="Picture 10" descr="8f5fb97ece342c2528388ab7">
            <a:extLst>
              <a:ext uri="{FF2B5EF4-FFF2-40B4-BE49-F238E27FC236}">
                <a16:creationId xmlns:a16="http://schemas.microsoft.com/office/drawing/2014/main" id="{6056A749-1417-4D18-92C8-629BA4F92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745" y="1149283"/>
            <a:ext cx="5448287" cy="3825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5B15828D-A271-466C-8700-C68F4B37ECEC}"/>
              </a:ext>
            </a:extLst>
          </p:cNvPr>
          <p:cNvSpPr txBox="1"/>
          <p:nvPr/>
        </p:nvSpPr>
        <p:spPr>
          <a:xfrm>
            <a:off x="0" y="6146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法西斯国家的侵略扩张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7150A5D-CEBB-4C5E-8AB3-6C0B86E94805}"/>
              </a:ext>
            </a:extLst>
          </p:cNvPr>
          <p:cNvSpPr txBox="1"/>
          <p:nvPr/>
        </p:nvSpPr>
        <p:spPr>
          <a:xfrm>
            <a:off x="640672" y="1109708"/>
            <a:ext cx="10910656" cy="36933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帝国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鉴于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内外的形势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，认为帝国当前应该确立的根本国策，在于外交和国防互相配合，一方面确保帝国在东亚大陆的地位，另一方面向南方海洋发展，基准的大纲如下：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/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  <a:p>
            <a:pPr indent="457200"/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大陆政策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的基本方针，在于希求“满洲国”的健全发展，日“满”国防的巩固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促进我国的经济发展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  <a:p>
            <a:pPr indent="457200"/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对南方海洋，特别是对外南洋方面，努力促进我国民族的经济发展，一面避免刺激他国，一面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以渐进的和平手段扩张我国势力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，并与“满洲国”的建成相配合，力求国力的充实和加强。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国策基准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A56822D-16E3-47BA-9140-7CEF75B7A87E}"/>
              </a:ext>
            </a:extLst>
          </p:cNvPr>
          <p:cNvSpPr txBox="1"/>
          <p:nvPr/>
        </p:nvSpPr>
        <p:spPr>
          <a:xfrm>
            <a:off x="640672" y="5075592"/>
            <a:ext cx="10910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材料中的“帝国”是指哪个国家？这是一份什么性质的文件？材料中的该国当时面临的“内外的形势”是什么？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7DBCCA6E-9FC8-4F9A-BA5D-AA9BB4774740}"/>
              </a:ext>
            </a:extLst>
          </p:cNvPr>
          <p:cNvSpPr txBox="1"/>
          <p:nvPr/>
        </p:nvSpPr>
        <p:spPr>
          <a:xfrm>
            <a:off x="0" y="6146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法西斯国家的侵略扩张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26A18A7-6FF5-411F-BF7D-6EE79DBAB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24" y="975156"/>
            <a:ext cx="5313655" cy="3795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54828C0-E57F-4042-80B2-F069498E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823" y="980427"/>
            <a:ext cx="5313655" cy="3795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 Box 5">
            <a:extLst>
              <a:ext uri="{FF2B5EF4-FFF2-40B4-BE49-F238E27FC236}">
                <a16:creationId xmlns:a16="http://schemas.microsoft.com/office/drawing/2014/main" id="{EC8CA2E7-A37C-4DA8-BDC2-657ED5C62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11" y="4919470"/>
            <a:ext cx="11816178" cy="18158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1931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，日本关东军策划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九一八事变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，发动了蓄谋已久的侵华战争，中国人民开始了艰苦卓绝的抗战，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九一八事变成为中国人民抗日战争的起点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揭开了世界反法西斯战争的序幕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。接着，日本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迅速占领了中国的东北三省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，扶植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建立伪满洲国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，并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进一步蚕食中国的华北地区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7B91B272-800D-44C0-80D5-0B0D97DE3DDC}"/>
              </a:ext>
            </a:extLst>
          </p:cNvPr>
          <p:cNvSpPr txBox="1"/>
          <p:nvPr/>
        </p:nvSpPr>
        <p:spPr>
          <a:xfrm>
            <a:off x="0" y="6146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法西斯国家的侵略扩张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CD4FEC4-4736-4FA0-83A6-A54CB1D24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53" y="1056441"/>
            <a:ext cx="3939513" cy="447434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8611CB2-A9B8-4948-8DC6-C0921106D6C1}"/>
              </a:ext>
            </a:extLst>
          </p:cNvPr>
          <p:cNvSpPr txBox="1"/>
          <p:nvPr/>
        </p:nvSpPr>
        <p:spPr>
          <a:xfrm>
            <a:off x="1998723" y="5159486"/>
            <a:ext cx="2396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广田弘毅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EB28C64-E160-4907-AEDD-16AC25CE5225}"/>
              </a:ext>
            </a:extLst>
          </p:cNvPr>
          <p:cNvSpPr/>
          <p:nvPr/>
        </p:nvSpPr>
        <p:spPr>
          <a:xfrm>
            <a:off x="843379" y="5653209"/>
            <a:ext cx="10294899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1936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，广田弘毅上台组阁，建立法西斯专政，（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标志着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）第二次世界大战亚洲战争策源地形成。</a:t>
            </a:r>
            <a:endParaRPr lang="zh-CN" altLang="en-US" sz="3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1BC1EF3-97D2-4C8A-B6B0-62175ED124C0}"/>
              </a:ext>
            </a:extLst>
          </p:cNvPr>
          <p:cNvSpPr/>
          <p:nvPr/>
        </p:nvSpPr>
        <p:spPr>
          <a:xfrm>
            <a:off x="6110965" y="1585454"/>
            <a:ext cx="50273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傀儡政权广田弘毅内阁被扶持上台，这是日本国家法西斯主义确立的标志。广田内阁按军部的意志确立施政方针并改组国家机构。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6">
            <a:extLst>
              <a:ext uri="{FF2B5EF4-FFF2-40B4-BE49-F238E27FC236}">
                <a16:creationId xmlns:a16="http://schemas.microsoft.com/office/drawing/2014/main" id="{869FB6B5-DCE0-4AD1-A653-324D511BB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481638"/>
            <a:ext cx="23336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5598" tIns="57799" rIns="115598" bIns="5779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 sz="3500" b="1">
              <a:solidFill>
                <a:srgbClr val="FF33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4821" name="Rectangle 10">
            <a:extLst>
              <a:ext uri="{FF2B5EF4-FFF2-40B4-BE49-F238E27FC236}">
                <a16:creationId xmlns:a16="http://schemas.microsoft.com/office/drawing/2014/main" id="{F7348363-C75C-4BB9-8FA3-F1E44FBD1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3763" y="3321050"/>
            <a:ext cx="2349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598" tIns="57799" rIns="115598" bIns="5779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 sz="5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80B5F93-9F91-4F6F-AD0B-D2B31B07D29A}"/>
              </a:ext>
            </a:extLst>
          </p:cNvPr>
          <p:cNvSpPr txBox="1"/>
          <p:nvPr/>
        </p:nvSpPr>
        <p:spPr>
          <a:xfrm>
            <a:off x="0" y="6146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法西斯国家的侵略扩张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8949D33-2F2A-4ECC-920D-BE628D254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62" y="1244878"/>
            <a:ext cx="5428434" cy="373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26A1AC-2616-4C04-BDBB-59510D9DF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304" y="1244878"/>
            <a:ext cx="5428434" cy="373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C5E802B-9EBC-4050-BC36-5F75A871512B}"/>
              </a:ext>
            </a:extLst>
          </p:cNvPr>
          <p:cNvSpPr/>
          <p:nvPr/>
        </p:nvSpPr>
        <p:spPr>
          <a:xfrm>
            <a:off x="919995" y="5299834"/>
            <a:ext cx="103424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加紧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扩充军备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3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制定了</a:t>
            </a:r>
            <a:r>
              <a:rPr lang="en-US" altLang="zh-CN" sz="3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国策基准</a:t>
            </a:r>
            <a:r>
              <a:rPr lang="en-US" altLang="zh-CN" sz="3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3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1937</a:t>
            </a:r>
            <a:r>
              <a:rPr lang="zh-CN" altLang="en-US" sz="3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3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3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3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3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日，日本制造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七七事变</a:t>
            </a:r>
            <a:r>
              <a:rPr lang="zh-CN" altLang="en-US" sz="3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，发动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全面侵华战争</a:t>
            </a:r>
            <a:r>
              <a:rPr lang="zh-CN" altLang="en-US" sz="36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79252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6">
            <a:extLst>
              <a:ext uri="{FF2B5EF4-FFF2-40B4-BE49-F238E27FC236}">
                <a16:creationId xmlns:a16="http://schemas.microsoft.com/office/drawing/2014/main" id="{869FB6B5-DCE0-4AD1-A653-324D511BB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481638"/>
            <a:ext cx="23336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5598" tIns="57799" rIns="115598" bIns="5779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 sz="3500" b="1">
              <a:solidFill>
                <a:srgbClr val="FF33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4821" name="Rectangle 10">
            <a:extLst>
              <a:ext uri="{FF2B5EF4-FFF2-40B4-BE49-F238E27FC236}">
                <a16:creationId xmlns:a16="http://schemas.microsoft.com/office/drawing/2014/main" id="{F7348363-C75C-4BB9-8FA3-F1E44FBD1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3763" y="3321050"/>
            <a:ext cx="23495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598" tIns="57799" rIns="115598" bIns="5779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 sz="5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2" name="Text Box 9">
            <a:extLst>
              <a:ext uri="{FF2B5EF4-FFF2-40B4-BE49-F238E27FC236}">
                <a16:creationId xmlns:a16="http://schemas.microsoft.com/office/drawing/2014/main" id="{B5437B1E-DB41-469D-969C-81014C8A7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47" y="5547128"/>
            <a:ext cx="10435431" cy="1039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115598" tIns="57799" rIns="115598" bIns="5779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世纪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30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年代后半期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德意日结成了</a:t>
            </a: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侵略性的军事政治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集团，称</a:t>
            </a: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柏林</a:t>
            </a:r>
            <a:r>
              <a:rPr lang="en-US" altLang="zh-CN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罗马</a:t>
            </a:r>
            <a:r>
              <a:rPr lang="en-US" altLang="zh-CN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东京轴心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，又称</a:t>
            </a: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轴心国集团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34825" name="Picture 2" descr="轴心国">
            <a:extLst>
              <a:ext uri="{FF2B5EF4-FFF2-40B4-BE49-F238E27FC236}">
                <a16:creationId xmlns:a16="http://schemas.microsoft.com/office/drawing/2014/main" id="{07EAB038-BE45-4A16-B77E-CDD3D31C2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24" y="1033060"/>
            <a:ext cx="7324077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80B5F93-9F91-4F6F-AD0B-D2B31B07D29A}"/>
              </a:ext>
            </a:extLst>
          </p:cNvPr>
          <p:cNvSpPr txBox="1"/>
          <p:nvPr/>
        </p:nvSpPr>
        <p:spPr>
          <a:xfrm>
            <a:off x="0" y="6146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法西斯国家的侵略扩张</a:t>
            </a: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5" descr="2045_201105181619361J1D0_new.jp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830997"/>
            <a:ext cx="12192000" cy="6020857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879303" y="1782042"/>
            <a:ext cx="6758400" cy="4265831"/>
          </a:xfrm>
          <a:prstGeom prst="roundRect">
            <a:avLst>
              <a:gd name="adj" fmla="val 10418"/>
            </a:avLst>
          </a:prstGeom>
          <a:noFill/>
          <a:ln w="57150">
            <a:noFill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“法西斯”一词源于古代罗马。罗马共和国时期的最高行政长官有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个卫士相随。他们手持束棒，束棒中间插着一把战斧，象征着国家的最高权力。束棒用于施行笞刑，斧子用于执行死刑。“束棒”在古代罗马人使用的拉丁语中，读作“法西斯”。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6807075" y="1259940"/>
            <a:ext cx="2902857" cy="68267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CN" altLang="en-US" sz="4191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法西斯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9300087-5640-4B75-9F8C-06B5887F3DD1}"/>
              </a:ext>
            </a:extLst>
          </p:cNvPr>
          <p:cNvSpPr txBox="1"/>
          <p:nvPr/>
        </p:nvSpPr>
        <p:spPr>
          <a:xfrm>
            <a:off x="0" y="6146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法西斯国家的侵略扩张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78CEA9-B10B-422C-A168-07CA090DF1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84" r="4289"/>
          <a:stretch/>
        </p:blipFill>
        <p:spPr>
          <a:xfrm>
            <a:off x="739578" y="2009468"/>
            <a:ext cx="3559945" cy="3676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EC41004C-6BA2-4E54-953A-7F813D10E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39" y="987151"/>
            <a:ext cx="11427117" cy="34163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04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材料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：意大利在一战中支出军费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120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亿美元，其他损失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30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亿美元，欠美、英债务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44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亿美元。巴黎和会分赃最少，称之为“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乞丐帝国主义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”。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304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材料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：巴黎和会藐视意大利的要求的做法则使民众的不安更趋严重。鲜血和财富的支出似乎已是徒然的，由此导致的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失望和受伤的自尊心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造成了一种一触即发的局面。                                                 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全球通史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  <a:p>
            <a:pPr indent="304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材料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1916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年，意大利全国各地举行的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罢工达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1871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次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，参加者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55.4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万人；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1920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年工人运动的声势更加浩大，全国举行罢工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2 070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次，参加者猛增至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231.4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万人。                                             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世界金融五百年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304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材料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：意大利从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1918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年至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1922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年，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政府更迭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次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，最短的仅存在有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个半月。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id="{BA7B1F5A-E302-4ED9-ADBD-15E8BB4BA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441" y="4553479"/>
            <a:ext cx="89011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意大利当时面临着怎样的经济和政治局势？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AAEFB1B-F040-4086-8029-C4AA759BC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391" y="5199591"/>
            <a:ext cx="10767211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巴黎和会中，意大利的利益没有满足，引起意大利民众的不满。一战后初期，意大利经济衰退，工农运动高涨，政治混乱，中央政府几乎瘫痪。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625CDC9-0775-4C27-A5C2-62A27FC8C6F1}"/>
              </a:ext>
            </a:extLst>
          </p:cNvPr>
          <p:cNvSpPr txBox="1"/>
          <p:nvPr/>
        </p:nvSpPr>
        <p:spPr>
          <a:xfrm>
            <a:off x="0" y="6146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法西斯国家的侵略扩张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矩形 3">
            <a:extLst>
              <a:ext uri="{FF2B5EF4-FFF2-40B4-BE49-F238E27FC236}">
                <a16:creationId xmlns:a16="http://schemas.microsoft.com/office/drawing/2014/main" id="{782B1172-A2E1-47B9-B709-951B8555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660" y="5249664"/>
            <a:ext cx="594360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1922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年，法西斯党徒向罗马进军，法西斯政权在意大利建立起来。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DC488FC-AD3C-46A2-854F-2E6B4BD62052}"/>
              </a:ext>
            </a:extLst>
          </p:cNvPr>
          <p:cNvSpPr txBox="1"/>
          <p:nvPr/>
        </p:nvSpPr>
        <p:spPr>
          <a:xfrm>
            <a:off x="0" y="6146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法西斯国家的侵略扩张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322ADB5-FE0C-4815-8548-668C44E32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40" y="1233996"/>
            <a:ext cx="3268117" cy="439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3A54C1C-B22C-4AE2-AA3E-F9CEC499FC54}"/>
              </a:ext>
            </a:extLst>
          </p:cNvPr>
          <p:cNvSpPr txBox="1"/>
          <p:nvPr/>
        </p:nvSpPr>
        <p:spPr>
          <a:xfrm>
            <a:off x="1727297" y="5608045"/>
            <a:ext cx="1669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KaiTi" panose="02010609060101010101" pitchFamily="49" charset="-122"/>
                <a:ea typeface="KaiTi" panose="02010609060101010101" pitchFamily="49" charset="-122"/>
              </a:rPr>
              <a:t>墨索里尼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A92510D-6A9F-4D9B-9F53-4E40DB7EF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660" y="1233996"/>
            <a:ext cx="59436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矩形 3">
            <a:extLst>
              <a:ext uri="{FF2B5EF4-FFF2-40B4-BE49-F238E27FC236}">
                <a16:creationId xmlns:a16="http://schemas.microsoft.com/office/drawing/2014/main" id="{6B1C92E8-54FA-4CA1-9285-66121C89D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162" y="5273634"/>
            <a:ext cx="59436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对内实行独裁统治；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对外醉心于领土扩张。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1" name="图片 7">
            <a:extLst>
              <a:ext uri="{FF2B5EF4-FFF2-40B4-BE49-F238E27FC236}">
                <a16:creationId xmlns:a16="http://schemas.microsoft.com/office/drawing/2014/main" id="{09E06CB3-72D7-4A92-B24C-B032EED26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78" y="1436932"/>
            <a:ext cx="5252845" cy="3792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12">
            <a:extLst>
              <a:ext uri="{FF2B5EF4-FFF2-40B4-BE49-F238E27FC236}">
                <a16:creationId xmlns:a16="http://schemas.microsoft.com/office/drawing/2014/main" id="{9AA77766-E1A4-428B-82B5-6FDB13AD8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376" y="1436933"/>
            <a:ext cx="5252845" cy="3792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矩形 18">
            <a:extLst>
              <a:ext uri="{FF2B5EF4-FFF2-40B4-BE49-F238E27FC236}">
                <a16:creationId xmlns:a16="http://schemas.microsoft.com/office/drawing/2014/main" id="{C829E151-AF6A-4EF3-B159-7BE433A1C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142" y="4667970"/>
            <a:ext cx="3643312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意军攻占埃塞俄比亚首都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5BA9107-D8E0-443A-906D-C1DD4E752E93}"/>
              </a:ext>
            </a:extLst>
          </p:cNvPr>
          <p:cNvSpPr txBox="1"/>
          <p:nvPr/>
        </p:nvSpPr>
        <p:spPr>
          <a:xfrm>
            <a:off x="0" y="6146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法西斯国家的侵略扩张</a:t>
            </a:r>
          </a:p>
        </p:txBody>
      </p:sp>
      <p:sp>
        <p:nvSpPr>
          <p:cNvPr id="15" name="矩形 18">
            <a:extLst>
              <a:ext uri="{FF2B5EF4-FFF2-40B4-BE49-F238E27FC236}">
                <a16:creationId xmlns:a16="http://schemas.microsoft.com/office/drawing/2014/main" id="{B3350D91-DB08-44B9-8147-6449D0E5C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3546" y="4667970"/>
            <a:ext cx="3643312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埃塞俄比亚士兵</a:t>
            </a:r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695E1022-D41F-416B-8794-C4C68406E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11" y="5492878"/>
            <a:ext cx="10058378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为了缓解经济危机，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1935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年，意大利发动了侵略埃塞俄比亚的战争，第二年宣布正式吞并埃塞俄比亚。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20120414194738_myndk_thumb_600_0.jpg">
            <a:extLst>
              <a:ext uri="{FF2B5EF4-FFF2-40B4-BE49-F238E27FC236}">
                <a16:creationId xmlns:a16="http://schemas.microsoft.com/office/drawing/2014/main" id="{0B692C54-F912-4F41-BC50-CB36BAD8F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</a:blip>
          <a:stretch>
            <a:fillRect/>
          </a:stretch>
        </p:blipFill>
        <p:spPr>
          <a:xfrm>
            <a:off x="1664756" y="904894"/>
            <a:ext cx="8954065" cy="54102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7B10E2-7CF7-48F8-A83C-80F925AE8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2925763"/>
            <a:ext cx="11303000" cy="9223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en-US" altLang="zh-CN">
              <a:latin typeface="Calibri" panose="020F0502020204030204" pitchFamily="34" charset="0"/>
            </a:endParaRPr>
          </a:p>
          <a:p>
            <a:endParaRPr lang="en-US" altLang="zh-CN">
              <a:latin typeface="Calibri" panose="020F0502020204030204" pitchFamily="34" charset="0"/>
            </a:endParaRPr>
          </a:p>
          <a:p>
            <a:endParaRPr lang="zh-CN" altLang="en-US">
              <a:latin typeface="Calibri" panose="020F0502020204030204" pitchFamily="34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ACD69581-401E-4C98-995E-E7AF6180A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629603"/>
              </p:ext>
            </p:extLst>
          </p:nvPr>
        </p:nvGraphicFramePr>
        <p:xfrm>
          <a:off x="304800" y="1806575"/>
          <a:ext cx="11635665" cy="3322638"/>
        </p:xfrm>
        <a:graphic>
          <a:graphicData uri="http://schemas.openxmlformats.org/drawingml/2006/table">
            <a:tbl>
              <a:tblPr/>
              <a:tblGrid>
                <a:gridCol w="1612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8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9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55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80339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 项目</a:t>
                      </a: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国名</a:t>
                      </a:r>
                    </a:p>
                  </a:txBody>
                  <a:tcPr marL="121915" marR="121915" marT="45729" marB="45729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ap="rnd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工业生产下降</a:t>
                      </a: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对外贸易缩减</a:t>
                      </a: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工人失业人数</a:t>
                      </a: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工人罢工次数</a:t>
                      </a: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02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德国</a:t>
                      </a:r>
                    </a:p>
                  </a:txBody>
                  <a:tcPr marL="121915" marR="121915" marT="45729" marB="45729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40%</a:t>
                      </a: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70%</a:t>
                      </a: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600</a:t>
                      </a: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万</a:t>
                      </a: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1931—1934</a:t>
                      </a: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年</a:t>
                      </a: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1000</a:t>
                      </a: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多次</a:t>
                      </a: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181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日本</a:t>
                      </a:r>
                    </a:p>
                  </a:txBody>
                  <a:tcPr marL="121915" marR="121915" marT="45729" marB="45729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800" b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32.5%</a:t>
                      </a: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800" b="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50%</a:t>
                      </a: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8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300</a:t>
                      </a:r>
                      <a:r>
                        <a:rPr lang="zh-CN" altLang="en-US" sz="28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万</a:t>
                      </a: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8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1931</a:t>
                      </a:r>
                      <a:r>
                        <a:rPr lang="zh-CN" altLang="en-US" sz="28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年</a:t>
                      </a:r>
                      <a:r>
                        <a:rPr lang="en-US" altLang="zh-CN" sz="28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2415</a:t>
                      </a:r>
                      <a:r>
                        <a:rPr lang="zh-CN" altLang="en-US" sz="28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次</a:t>
                      </a: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09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意大利</a:t>
                      </a:r>
                    </a:p>
                  </a:txBody>
                  <a:tcPr marL="121915" marR="121915" marT="45729" marB="45729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800" b="0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33.1%</a:t>
                      </a: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8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100</a:t>
                      </a:r>
                      <a:r>
                        <a:rPr lang="zh-CN" altLang="en-US" sz="2800" b="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宋体" panose="02010600030101010101" pitchFamily="2" charset="-122"/>
                        </a:rPr>
                        <a:t>万</a:t>
                      </a: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121915" marR="121915" marT="45729" marB="4572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541" name="标题 48131">
            <a:extLst>
              <a:ext uri="{FF2B5EF4-FFF2-40B4-BE49-F238E27FC236}">
                <a16:creationId xmlns:a16="http://schemas.microsoft.com/office/drawing/2014/main" id="{BCB1ED4F-5FE1-42F7-8113-B33DDB2204C8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82613" y="890588"/>
            <a:ext cx="107743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材料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1929-1933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年世界经济危机对德意日的影响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73261C-6C01-4E1A-AF3B-5BFE6E326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248" y="5305692"/>
            <a:ext cx="93748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经济大危机沉重打击了德国，广大中下层民众困苦不堪，对政府的不满加剧。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9446574-75ED-4A2B-B34E-44985BDBF253}"/>
              </a:ext>
            </a:extLst>
          </p:cNvPr>
          <p:cNvSpPr txBox="1"/>
          <p:nvPr/>
        </p:nvSpPr>
        <p:spPr>
          <a:xfrm>
            <a:off x="0" y="6146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法西斯国家的侵略扩张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20120414194738_myndk_thumb_600_0.jpg">
            <a:extLst>
              <a:ext uri="{FF2B5EF4-FFF2-40B4-BE49-F238E27FC236}">
                <a16:creationId xmlns:a16="http://schemas.microsoft.com/office/drawing/2014/main" id="{378A60C5-E958-421A-9FDF-DD752186A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</a:blip>
          <a:stretch>
            <a:fillRect/>
          </a:stretch>
        </p:blipFill>
        <p:spPr>
          <a:xfrm>
            <a:off x="1664756" y="904894"/>
            <a:ext cx="8954065" cy="54102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FB54E22-184F-48EF-8926-0EDA99116725}"/>
              </a:ext>
            </a:extLst>
          </p:cNvPr>
          <p:cNvSpPr/>
          <p:nvPr/>
        </p:nvSpPr>
        <p:spPr>
          <a:xfrm>
            <a:off x="484187" y="1202377"/>
            <a:ext cx="11223625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材料</a:t>
            </a:r>
            <a:r>
              <a:rPr lang="en-US" altLang="zh-CN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：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许多人从凡尔赛暴力和平的‘耻辱’中省悟出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个人困境</a:t>
            </a:r>
            <a:r>
              <a:rPr lang="zh-CN" altLang="en-US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的原因，并把这种困境同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民族不幸</a:t>
            </a:r>
            <a:r>
              <a:rPr lang="zh-CN" altLang="en-US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完全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等同</a:t>
            </a:r>
            <a:r>
              <a:rPr lang="zh-CN" altLang="en-US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起来”</a:t>
            </a:r>
            <a:endParaRPr lang="en-US" altLang="zh-CN" sz="2800" b="1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米勒</a:t>
            </a:r>
            <a:r>
              <a:rPr lang="en-US" altLang="zh-CN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en-US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波特霍夫</a:t>
            </a:r>
            <a:r>
              <a:rPr lang="en-US" altLang="zh-CN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德国社会民主党简史</a:t>
            </a:r>
            <a:r>
              <a:rPr lang="en-US" altLang="zh-CN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》</a:t>
            </a:r>
          </a:p>
          <a:p>
            <a:pPr>
              <a:defRPr/>
            </a:pPr>
            <a:endParaRPr lang="en-US" altLang="zh-CN" sz="2800" b="1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  <a:p>
            <a:pPr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材料</a:t>
            </a:r>
            <a:r>
              <a:rPr lang="en-US" altLang="zh-CN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en-US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：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他（希特勒）极富戏剧性的表情变化加强了其滔滔不绝的演讲的气势。</a:t>
            </a:r>
            <a:r>
              <a:rPr lang="en-US" altLang="zh-CN" sz="2800" dirty="0">
                <a:latin typeface="楷体" pitchFamily="49" charset="-122"/>
                <a:ea typeface="楷体" pitchFamily="49" charset="-122"/>
              </a:rPr>
              <a:t>……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总能以其激昂的情绪、戏剧般的表演，引起听众们歇斯底里的狂热激情，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吞噬掉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绝大多数听众的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理智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和明辨是非的能力。</a:t>
            </a:r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2533" name="Rectangle 1">
            <a:extLst>
              <a:ext uri="{FF2B5EF4-FFF2-40B4-BE49-F238E27FC236}">
                <a16:creationId xmlns:a16="http://schemas.microsoft.com/office/drawing/2014/main" id="{37CEC5B8-1661-4B59-933C-419124B0A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54" y="4403167"/>
            <a:ext cx="11317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纳粹党元首希特勒为何能到中下层人民的信任？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C99DBA9-774D-43E5-982A-9FAC7B90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389" y="5351017"/>
            <a:ext cx="100192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利用民众对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凡尔赛条约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的不满，希特勒进行针对性的蛊惑宣传，煽动民众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复仇情绪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5918211-354E-4EE6-B769-23D6320C3C04}"/>
              </a:ext>
            </a:extLst>
          </p:cNvPr>
          <p:cNvSpPr txBox="1"/>
          <p:nvPr/>
        </p:nvSpPr>
        <p:spPr>
          <a:xfrm>
            <a:off x="0" y="6146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法西斯国家的侵略扩张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20120414194738_myndk_thumb_600_0.jpg">
            <a:extLst>
              <a:ext uri="{FF2B5EF4-FFF2-40B4-BE49-F238E27FC236}">
                <a16:creationId xmlns:a16="http://schemas.microsoft.com/office/drawing/2014/main" id="{5805E5DB-705B-445C-97F5-9E31A07CE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</a:blip>
          <a:stretch>
            <a:fillRect/>
          </a:stretch>
        </p:blipFill>
        <p:spPr>
          <a:xfrm>
            <a:off x="1664756" y="904894"/>
            <a:ext cx="8954065" cy="54102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pSp>
        <p:nvGrpSpPr>
          <p:cNvPr id="2" name="组合 18">
            <a:extLst>
              <a:ext uri="{FF2B5EF4-FFF2-40B4-BE49-F238E27FC236}">
                <a16:creationId xmlns:a16="http://schemas.microsoft.com/office/drawing/2014/main" id="{888FC59D-620D-4696-9895-2FA630D1F27B}"/>
              </a:ext>
            </a:extLst>
          </p:cNvPr>
          <p:cNvGrpSpPr>
            <a:grpSpLocks/>
          </p:cNvGrpSpPr>
          <p:nvPr/>
        </p:nvGrpSpPr>
        <p:grpSpPr bwMode="auto">
          <a:xfrm>
            <a:off x="6320902" y="1123806"/>
            <a:ext cx="4368908" cy="2727711"/>
            <a:chOff x="7250113" y="4079875"/>
            <a:chExt cx="3368675" cy="1897063"/>
          </a:xfrm>
        </p:grpSpPr>
        <p:pic>
          <p:nvPicPr>
            <p:cNvPr id="20497" name="Picture 2" descr="德国纳粹国旗">
              <a:extLst>
                <a:ext uri="{FF2B5EF4-FFF2-40B4-BE49-F238E27FC236}">
                  <a16:creationId xmlns:a16="http://schemas.microsoft.com/office/drawing/2014/main" id="{6F82E3AA-86EE-4FE1-85FE-488EB7CCC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938" y="4079875"/>
              <a:ext cx="3021012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8" name="Rectangle 3">
              <a:extLst>
                <a:ext uri="{FF2B5EF4-FFF2-40B4-BE49-F238E27FC236}">
                  <a16:creationId xmlns:a16="http://schemas.microsoft.com/office/drawing/2014/main" id="{BD43987F-34B7-4709-AA09-A0389326F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0113" y="5608638"/>
              <a:ext cx="33686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0" rIns="3600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400" b="1">
                  <a:latin typeface="Times New Roman" panose="02020603050405020304" pitchFamily="18" charset="0"/>
                </a:rPr>
                <a:t>德国纳粹国旗</a:t>
              </a:r>
            </a:p>
          </p:txBody>
        </p:sp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E11FDF9-84CE-4006-B174-FCAE33E21BC0}"/>
              </a:ext>
            </a:extLst>
          </p:cNvPr>
          <p:cNvGrpSpPr>
            <a:grpSpLocks/>
          </p:cNvGrpSpPr>
          <p:nvPr/>
        </p:nvGrpSpPr>
        <p:grpSpPr bwMode="auto">
          <a:xfrm>
            <a:off x="6724466" y="4014141"/>
            <a:ext cx="3965344" cy="2542836"/>
            <a:chOff x="7259638" y="1816100"/>
            <a:chExt cx="3168650" cy="1957388"/>
          </a:xfrm>
        </p:grpSpPr>
        <p:pic>
          <p:nvPicPr>
            <p:cNvPr id="20495" name="Picture 4" descr="d">
              <a:extLst>
                <a:ext uri="{FF2B5EF4-FFF2-40B4-BE49-F238E27FC236}">
                  <a16:creationId xmlns:a16="http://schemas.microsoft.com/office/drawing/2014/main" id="{4956DB40-80A2-442B-949C-8A5199AF59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3625" y="1816100"/>
              <a:ext cx="2673350" cy="136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6" name="Rectangle 5">
              <a:extLst>
                <a:ext uri="{FF2B5EF4-FFF2-40B4-BE49-F238E27FC236}">
                  <a16:creationId xmlns:a16="http://schemas.microsoft.com/office/drawing/2014/main" id="{64ECF8D3-B08E-406F-83D4-391261C06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9638" y="3405188"/>
              <a:ext cx="31686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0" rIns="3600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400" b="1">
                  <a:latin typeface="Times New Roman" panose="02020603050405020304" pitchFamily="18" charset="0"/>
                </a:rPr>
                <a:t>德国纳粹国徽</a:t>
              </a: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6B945EB4-E94A-45EE-B8FB-E38A286648FA}"/>
              </a:ext>
            </a:extLst>
          </p:cNvPr>
          <p:cNvSpPr txBox="1"/>
          <p:nvPr/>
        </p:nvSpPr>
        <p:spPr>
          <a:xfrm>
            <a:off x="0" y="6146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法西斯国家的侵略扩张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4519C0E-2F83-45AE-9A75-54A49582D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95" y="1068388"/>
            <a:ext cx="4200336" cy="50419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4CD95B4-9C41-4D48-BA6E-0E3154192F00}"/>
              </a:ext>
            </a:extLst>
          </p:cNvPr>
          <p:cNvSpPr txBox="1"/>
          <p:nvPr/>
        </p:nvSpPr>
        <p:spPr>
          <a:xfrm>
            <a:off x="1976177" y="6171001"/>
            <a:ext cx="2396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阿道夫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希特勒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0120414194738_myndk_thumb_600_0.jpg">
            <a:extLst>
              <a:ext uri="{FF2B5EF4-FFF2-40B4-BE49-F238E27FC236}">
                <a16:creationId xmlns:a16="http://schemas.microsoft.com/office/drawing/2014/main" id="{E51DEA3B-895E-4532-BE9A-38E13B0F8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</a:blip>
          <a:stretch>
            <a:fillRect/>
          </a:stretch>
        </p:blipFill>
        <p:spPr>
          <a:xfrm>
            <a:off x="1664756" y="904894"/>
            <a:ext cx="8954065" cy="54102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23555" name="Picture 3" descr="http://china.cnr.cn/newszh/lssdjt/201101/W020110130332274639015.jpg">
            <a:extLst>
              <a:ext uri="{FF2B5EF4-FFF2-40B4-BE49-F238E27FC236}">
                <a16:creationId xmlns:a16="http://schemas.microsoft.com/office/drawing/2014/main" id="{5E7EE236-6F7C-489B-A25C-4B022E1E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4551"/>
            <a:ext cx="5681663" cy="3791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77595B5-265C-457F-AEFC-352299171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920" y="5008619"/>
            <a:ext cx="114252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1932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，在国会选举中，纳粹党成为第一大党。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1933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，希特勒出任德国总理，开始掌握国家大权。不久，解散国会，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德国</a:t>
            </a:r>
            <a:r>
              <a:rPr lang="zh-CN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建立了法西斯专政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第二次</a:t>
            </a:r>
            <a:r>
              <a:rPr lang="zh-CN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世界大战的欧洲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战争</a:t>
            </a:r>
            <a:r>
              <a:rPr lang="zh-CN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策源地形成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5867E37-4FFB-4F8A-A1F4-BAD702FFDE05}"/>
              </a:ext>
            </a:extLst>
          </p:cNvPr>
          <p:cNvSpPr txBox="1"/>
          <p:nvPr/>
        </p:nvSpPr>
        <p:spPr>
          <a:xfrm>
            <a:off x="0" y="6146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法西斯国家的侵略扩张</a:t>
            </a:r>
          </a:p>
        </p:txBody>
      </p:sp>
      <p:pic>
        <p:nvPicPr>
          <p:cNvPr id="10" name="图片 9" descr="2-14061213014c16.jpg">
            <a:extLst>
              <a:ext uri="{FF2B5EF4-FFF2-40B4-BE49-F238E27FC236}">
                <a16:creationId xmlns:a16="http://schemas.microsoft.com/office/drawing/2014/main" id="{72CCE044-AB88-4441-8882-4626E15BC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539" y="1064551"/>
            <a:ext cx="5681663" cy="3791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1310</Words>
  <Application>Microsoft Office PowerPoint</Application>
  <PresentationFormat>宽屏</PresentationFormat>
  <Paragraphs>87</Paragraphs>
  <Slides>16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KaiTi</vt:lpstr>
      <vt:lpstr>等线</vt:lpstr>
      <vt:lpstr>等线 Light</vt:lpstr>
      <vt:lpstr>方正清刻本悦宋简体</vt:lpstr>
      <vt:lpstr>黑体</vt:lpstr>
      <vt:lpstr>华文中宋</vt:lpstr>
      <vt:lpstr>楷体</vt:lpstr>
      <vt:lpstr>隶书</vt:lpstr>
      <vt:lpstr>Arial</vt:lpstr>
      <vt:lpstr>Calibri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许 冠杰</dc:creator>
  <cp:lastModifiedBy>许 冠杰</cp:lastModifiedBy>
  <cp:revision>23</cp:revision>
  <dcterms:created xsi:type="dcterms:W3CDTF">2020-12-01T10:46:47Z</dcterms:created>
  <dcterms:modified xsi:type="dcterms:W3CDTF">2020-12-04T00:58:17Z</dcterms:modified>
</cp:coreProperties>
</file>