
<file path=[Content_Types].xml><?xml version="1.0" encoding="utf-8"?>
<Types xmlns="http://schemas.openxmlformats.org/package/2006/content-types">
  <Default Extension="jpeg" ContentType="image/jpeg"/>
  <Default Extension="png" ContentType="image/png"/>
  <Default Extension="wdp" ContentType="image/vnd.ms-photo"/>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1" r:id="rId3"/>
    <p:sldMasterId id="2147483673" r:id="rId4"/>
    <p:sldMasterId id="2147483684" r:id="rId5"/>
    <p:sldMasterId id="2147483695" r:id="rId6"/>
    <p:sldMasterId id="2147483706" r:id="rId7"/>
    <p:sldMasterId id="2147483717" r:id="rId8"/>
    <p:sldMasterId id="2147483729" r:id="rId9"/>
    <p:sldMasterId id="2147483743" r:id="rId10"/>
  </p:sldMasterIdLst>
  <p:notesMasterIdLst>
    <p:notesMasterId r:id="rId12"/>
  </p:notesMasterIdLst>
  <p:handoutMasterIdLst>
    <p:handoutMasterId r:id="rId46"/>
  </p:handoutMasterIdLst>
  <p:sldIdLst>
    <p:sldId id="421" r:id="rId11"/>
    <p:sldId id="447" r:id="rId13"/>
    <p:sldId id="517" r:id="rId14"/>
    <p:sldId id="296" r:id="rId15"/>
    <p:sldId id="520" r:id="rId16"/>
    <p:sldId id="514" r:id="rId17"/>
    <p:sldId id="528" r:id="rId18"/>
    <p:sldId id="531" r:id="rId19"/>
    <p:sldId id="532" r:id="rId20"/>
    <p:sldId id="513" r:id="rId21"/>
    <p:sldId id="541" r:id="rId22"/>
    <p:sldId id="542" r:id="rId23"/>
    <p:sldId id="530" r:id="rId24"/>
    <p:sldId id="543" r:id="rId25"/>
    <p:sldId id="544" r:id="rId26"/>
    <p:sldId id="547" r:id="rId27"/>
    <p:sldId id="529" r:id="rId28"/>
    <p:sldId id="548" r:id="rId29"/>
    <p:sldId id="549" r:id="rId30"/>
    <p:sldId id="550" r:id="rId31"/>
    <p:sldId id="551" r:id="rId32"/>
    <p:sldId id="552" r:id="rId33"/>
    <p:sldId id="582" r:id="rId34"/>
    <p:sldId id="553" r:id="rId35"/>
    <p:sldId id="558" r:id="rId36"/>
    <p:sldId id="569" r:id="rId37"/>
    <p:sldId id="516" r:id="rId38"/>
    <p:sldId id="564" r:id="rId39"/>
    <p:sldId id="565" r:id="rId40"/>
    <p:sldId id="566" r:id="rId41"/>
    <p:sldId id="567" r:id="rId42"/>
    <p:sldId id="414" r:id="rId43"/>
    <p:sldId id="515" r:id="rId44"/>
    <p:sldId id="315"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FFFFF"/>
    <a:srgbClr val="FEFEFE"/>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015" autoAdjust="0"/>
    <p:restoredTop sz="87410" autoAdjust="0"/>
  </p:normalViewPr>
  <p:slideViewPr>
    <p:cSldViewPr snapToGrid="0">
      <p:cViewPr varScale="1">
        <p:scale>
          <a:sx n="61" d="100"/>
          <a:sy n="61" d="100"/>
        </p:scale>
        <p:origin x="-1140" y="-84"/>
      </p:cViewPr>
      <p:guideLst>
        <p:guide orient="horz" pos="2160"/>
        <p:guide pos="3840"/>
      </p:guideLst>
    </p:cSldViewPr>
  </p:slideViewPr>
  <p:notesTextViewPr>
    <p:cViewPr>
      <p:scale>
        <a:sx n="3" d="2"/>
        <a:sy n="3" d="2"/>
      </p:scale>
      <p:origin x="0" y="0"/>
    </p:cViewPr>
  </p:notesTextViewPr>
  <p:notesViewPr>
    <p:cSldViewPr snapToGrid="0">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notesMaster" Target="notesMasters/notesMaster1.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1D6233DA-D13D-45AF-8F72-5BC97848BEE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1D6233DA-D13D-45AF-8F72-5BC97848BEE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1D6233DA-D13D-45AF-8F72-5BC97848BEE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1D6233DA-D13D-45AF-8F72-5BC97848BEE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1D6233DA-D13D-45AF-8F72-5BC97848BEE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1D6233DA-D13D-45AF-8F72-5BC97848BEE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资本主义体系金字塔</a:t>
            </a:r>
            <a:endParaRPr lang="zh-CN" altLang="en-US" dirty="0" smtClean="0"/>
          </a:p>
        </p:txBody>
      </p:sp>
      <p:sp>
        <p:nvSpPr>
          <p:cNvPr id="4" name="灯片编号占位符 3"/>
          <p:cNvSpPr>
            <a:spLocks noGrp="1"/>
          </p:cNvSpPr>
          <p:nvPr>
            <p:ph type="sldNum" sz="quarter" idx="10"/>
          </p:nvPr>
        </p:nvSpPr>
        <p:spPr/>
        <p:txBody>
          <a:bodyPr/>
          <a:lstStyle/>
          <a:p>
            <a:fld id="{1D6233DA-D13D-45AF-8F72-5BC97848BEE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A7BCFB-A7C3-4628-BC5B-9545862F0BD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1851</a:t>
            </a:r>
            <a:r>
              <a:rPr lang="zh-CN" altLang="en-US" dirty="0" smtClean="0"/>
              <a:t>年，第一节世博会在伦敦开幕，维多利亚女王多次说：荣光、荣光、无尽的荣光！</a:t>
            </a:r>
            <a:endParaRPr lang="zh-CN" altLang="en-US" dirty="0" smtClean="0"/>
          </a:p>
        </p:txBody>
      </p:sp>
      <p:sp>
        <p:nvSpPr>
          <p:cNvPr id="4" name="灯片编号占位符 3"/>
          <p:cNvSpPr>
            <a:spLocks noGrp="1"/>
          </p:cNvSpPr>
          <p:nvPr>
            <p:ph type="sldNum" sz="quarter" idx="10"/>
          </p:nvPr>
        </p:nvSpPr>
        <p:spPr/>
        <p:txBody>
          <a:bodyPr/>
          <a:lstStyle/>
          <a:p>
            <a:fld id="{1D6233DA-D13D-45AF-8F72-5BC97848BEE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1.jpe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1.jpe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0" y="0"/>
            <a:ext cx="122936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5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825625"/>
            <a:ext cx="515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40318" y="2505075"/>
            <a:ext cx="5158316"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71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6835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Tree>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5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825625"/>
            <a:ext cx="515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40318" y="2505075"/>
            <a:ext cx="5158316"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71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6835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6730" indent="0" algn="ctr">
              <a:buNone/>
              <a:defRPr>
                <a:solidFill>
                  <a:schemeClr val="tx1">
                    <a:tint val="75000"/>
                  </a:schemeClr>
                </a:solidFill>
              </a:defRPr>
            </a:lvl6pPr>
            <a:lvl7pPr marL="3656330"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8565"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6730" indent="0">
              <a:buNone/>
              <a:defRPr sz="1865">
                <a:solidFill>
                  <a:schemeClr val="tx1">
                    <a:tint val="75000"/>
                  </a:schemeClr>
                </a:solidFill>
              </a:defRPr>
            </a:lvl6pPr>
            <a:lvl7pPr marL="3656330" indent="0">
              <a:buNone/>
              <a:defRPr sz="1865">
                <a:solidFill>
                  <a:schemeClr val="tx1">
                    <a:tint val="75000"/>
                  </a:schemeClr>
                </a:solidFill>
              </a:defRPr>
            </a:lvl7pPr>
            <a:lvl8pPr marL="4265930" indent="0">
              <a:buNone/>
              <a:defRPr sz="1865">
                <a:solidFill>
                  <a:schemeClr val="tx1">
                    <a:tint val="75000"/>
                  </a:schemeClr>
                </a:solidFill>
              </a:defRPr>
            </a:lvl8pPr>
            <a:lvl9pPr marL="487553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5664"/>
          </a:xfr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5664"/>
          </a:xfrm>
        </p:spPr>
        <p:txBody>
          <a:bodyPr/>
          <a:lstStyle>
            <a:lvl1pPr>
              <a:defRPr sz="3730"/>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6"/>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9" y="2174876"/>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
        <p:nvSpPr>
          <p:cNvPr id="11" name="矩形 10"/>
          <p:cNvSpPr/>
          <p:nvPr userDrawn="1"/>
        </p:nvSpPr>
        <p:spPr>
          <a:xfrm>
            <a:off x="9216347" y="6356422"/>
            <a:ext cx="1033515" cy="296876"/>
          </a:xfrm>
          <a:prstGeom prst="rect">
            <a:avLst/>
          </a:prstGeom>
        </p:spPr>
        <p:txBody>
          <a:bodyPr wrap="square">
            <a:spAutoFit/>
          </a:bodyPr>
          <a:lstStyle/>
          <a:p>
            <a:pPr eaLnBrk="1" fontAlgn="auto" hangingPunct="1">
              <a:spcBef>
                <a:spcPts val="0"/>
              </a:spcBef>
              <a:spcAft>
                <a:spcPts val="0"/>
              </a:spcAft>
              <a:defRPr/>
            </a:pPr>
            <a:r>
              <a:rPr lang="en-US" altLang="zh-CN" sz="135" kern="0" dirty="0">
                <a:solidFill>
                  <a:prstClr val="white"/>
                </a:solidFill>
                <a:latin typeface="Calibri" panose="020F0502020204030204"/>
              </a:rPr>
              <a:t>PPT</a:t>
            </a:r>
            <a:r>
              <a:rPr lang="zh-CN" altLang="en-US" sz="135" kern="0" dirty="0">
                <a:solidFill>
                  <a:prstClr val="white"/>
                </a:solidFill>
                <a:latin typeface="Calibri" panose="020F0502020204030204"/>
              </a:rPr>
              <a:t>模板下载：</a:t>
            </a:r>
            <a:r>
              <a:rPr lang="en-US" altLang="zh-CN" sz="135" kern="0" dirty="0">
                <a:solidFill>
                  <a:prstClr val="white"/>
                </a:solidFill>
                <a:latin typeface="Calibri" panose="020F0502020204030204"/>
              </a:rPr>
              <a:t>www.1ppt.com/moban/     </a:t>
            </a:r>
            <a:r>
              <a:rPr lang="zh-CN" altLang="en-US" sz="135" kern="0" dirty="0">
                <a:solidFill>
                  <a:prstClr val="white"/>
                </a:solidFill>
                <a:latin typeface="Calibri" panose="020F0502020204030204"/>
              </a:rPr>
              <a:t>行业</a:t>
            </a:r>
            <a:r>
              <a:rPr lang="en-US" altLang="zh-CN" sz="135" kern="0" dirty="0">
                <a:solidFill>
                  <a:prstClr val="white"/>
                </a:solidFill>
                <a:latin typeface="Calibri" panose="020F0502020204030204"/>
              </a:rPr>
              <a:t>PPT</a:t>
            </a:r>
            <a:r>
              <a:rPr lang="zh-CN" altLang="en-US" sz="135" kern="0" dirty="0">
                <a:solidFill>
                  <a:prstClr val="white"/>
                </a:solidFill>
                <a:latin typeface="Calibri" panose="020F0502020204030204"/>
              </a:rPr>
              <a:t>模板：</a:t>
            </a:r>
            <a:r>
              <a:rPr lang="en-US" altLang="zh-CN" sz="135" kern="0" dirty="0">
                <a:solidFill>
                  <a:prstClr val="white"/>
                </a:solidFill>
                <a:latin typeface="Calibri" panose="020F0502020204030204"/>
              </a:rPr>
              <a:t>www.1ppt.com/hangye/ </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zh-CN" altLang="en-US" sz="135" kern="0" dirty="0">
                <a:solidFill>
                  <a:prstClr val="white"/>
                </a:solidFill>
                <a:latin typeface="Calibri" panose="020F0502020204030204"/>
              </a:rPr>
              <a:t>节日</a:t>
            </a:r>
            <a:r>
              <a:rPr lang="en-US" altLang="zh-CN" sz="135" kern="0" dirty="0">
                <a:solidFill>
                  <a:prstClr val="white"/>
                </a:solidFill>
                <a:latin typeface="Calibri" panose="020F0502020204030204"/>
              </a:rPr>
              <a:t>PPT</a:t>
            </a:r>
            <a:r>
              <a:rPr lang="zh-CN" altLang="en-US" sz="135" kern="0" dirty="0">
                <a:solidFill>
                  <a:prstClr val="white"/>
                </a:solidFill>
                <a:latin typeface="Calibri" panose="020F0502020204030204"/>
              </a:rPr>
              <a:t>模板：</a:t>
            </a:r>
            <a:r>
              <a:rPr lang="en-US" altLang="zh-CN" sz="135" kern="0" dirty="0">
                <a:solidFill>
                  <a:prstClr val="white"/>
                </a:solidFill>
                <a:latin typeface="Calibri" panose="020F0502020204030204"/>
              </a:rPr>
              <a:t>www.1ppt.com/jieri/           PPT</a:t>
            </a:r>
            <a:r>
              <a:rPr lang="zh-CN" altLang="en-US" sz="135" kern="0" dirty="0">
                <a:solidFill>
                  <a:prstClr val="white"/>
                </a:solidFill>
                <a:latin typeface="Calibri" panose="020F0502020204030204"/>
              </a:rPr>
              <a:t>素材下载：</a:t>
            </a:r>
            <a:r>
              <a:rPr lang="en-US" altLang="zh-CN" sz="135" kern="0" dirty="0">
                <a:solidFill>
                  <a:prstClr val="white"/>
                </a:solidFill>
                <a:latin typeface="Calibri" panose="020F0502020204030204"/>
              </a:rPr>
              <a:t>www.1ppt.com/sucai/</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en-US" altLang="zh-CN" sz="135" kern="0" dirty="0">
                <a:solidFill>
                  <a:prstClr val="white"/>
                </a:solidFill>
                <a:latin typeface="Calibri" panose="020F0502020204030204"/>
              </a:rPr>
              <a:t>PPT</a:t>
            </a:r>
            <a:r>
              <a:rPr lang="zh-CN" altLang="en-US" sz="135" kern="0" dirty="0">
                <a:solidFill>
                  <a:prstClr val="white"/>
                </a:solidFill>
                <a:latin typeface="Calibri" panose="020F0502020204030204"/>
              </a:rPr>
              <a:t>背景图片：</a:t>
            </a:r>
            <a:r>
              <a:rPr lang="en-US" altLang="zh-CN" sz="135" kern="0" dirty="0">
                <a:solidFill>
                  <a:prstClr val="white"/>
                </a:solidFill>
                <a:latin typeface="Calibri" panose="020F0502020204030204"/>
              </a:rPr>
              <a:t>www.1ppt.com/beijing/      PPT</a:t>
            </a:r>
            <a:r>
              <a:rPr lang="zh-CN" altLang="en-US" sz="135" kern="0" dirty="0">
                <a:solidFill>
                  <a:prstClr val="white"/>
                </a:solidFill>
                <a:latin typeface="Calibri" panose="020F0502020204030204"/>
              </a:rPr>
              <a:t>图表下载：</a:t>
            </a:r>
            <a:r>
              <a:rPr lang="en-US" altLang="zh-CN" sz="135" kern="0" dirty="0">
                <a:solidFill>
                  <a:prstClr val="white"/>
                </a:solidFill>
                <a:latin typeface="Calibri" panose="020F0502020204030204"/>
              </a:rPr>
              <a:t>www.1ppt.com/tubiao/      </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zh-CN" altLang="en-US" sz="135" kern="0" dirty="0">
                <a:solidFill>
                  <a:prstClr val="white"/>
                </a:solidFill>
                <a:latin typeface="Calibri" panose="020F0502020204030204"/>
              </a:rPr>
              <a:t>优秀</a:t>
            </a:r>
            <a:r>
              <a:rPr lang="en-US" altLang="zh-CN" sz="135" kern="0" dirty="0">
                <a:solidFill>
                  <a:prstClr val="white"/>
                </a:solidFill>
                <a:latin typeface="Calibri" panose="020F0502020204030204"/>
              </a:rPr>
              <a:t>PPT</a:t>
            </a:r>
            <a:r>
              <a:rPr lang="zh-CN" altLang="en-US" sz="135" kern="0" dirty="0">
                <a:solidFill>
                  <a:prstClr val="white"/>
                </a:solidFill>
                <a:latin typeface="Calibri" panose="020F0502020204030204"/>
              </a:rPr>
              <a:t>下载：</a:t>
            </a:r>
            <a:r>
              <a:rPr lang="en-US" altLang="zh-CN" sz="135" kern="0" dirty="0">
                <a:solidFill>
                  <a:prstClr val="white"/>
                </a:solidFill>
                <a:latin typeface="Calibri" panose="020F0502020204030204"/>
              </a:rPr>
              <a:t>www.1ppt.com/xiazai/        PPT</a:t>
            </a:r>
            <a:r>
              <a:rPr lang="zh-CN" altLang="en-US" sz="135" kern="0" dirty="0">
                <a:solidFill>
                  <a:prstClr val="white"/>
                </a:solidFill>
                <a:latin typeface="Calibri" panose="020F0502020204030204"/>
              </a:rPr>
              <a:t>教程： </a:t>
            </a:r>
            <a:r>
              <a:rPr lang="en-US" altLang="zh-CN" sz="135" kern="0" dirty="0">
                <a:solidFill>
                  <a:prstClr val="white"/>
                </a:solidFill>
                <a:latin typeface="Calibri" panose="020F0502020204030204"/>
              </a:rPr>
              <a:t>www.1ppt.com/powerpoint/      </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en-US" altLang="zh-CN" sz="135" kern="0" dirty="0">
                <a:solidFill>
                  <a:prstClr val="white"/>
                </a:solidFill>
                <a:latin typeface="Calibri" panose="020F0502020204030204"/>
              </a:rPr>
              <a:t>Word</a:t>
            </a:r>
            <a:r>
              <a:rPr lang="zh-CN" altLang="en-US" sz="135" kern="0" dirty="0">
                <a:solidFill>
                  <a:prstClr val="white"/>
                </a:solidFill>
                <a:latin typeface="Calibri" panose="020F0502020204030204"/>
              </a:rPr>
              <a:t>教程： </a:t>
            </a:r>
            <a:r>
              <a:rPr lang="en-US" altLang="zh-CN" sz="135" kern="0" dirty="0">
                <a:solidFill>
                  <a:prstClr val="white"/>
                </a:solidFill>
                <a:latin typeface="Calibri" panose="020F0502020204030204"/>
              </a:rPr>
              <a:t>www.1ppt.com/word/              Excel</a:t>
            </a:r>
            <a:r>
              <a:rPr lang="zh-CN" altLang="en-US" sz="135" kern="0" dirty="0">
                <a:solidFill>
                  <a:prstClr val="white"/>
                </a:solidFill>
                <a:latin typeface="Calibri" panose="020F0502020204030204"/>
              </a:rPr>
              <a:t>教程：</a:t>
            </a:r>
            <a:r>
              <a:rPr lang="en-US" altLang="zh-CN" sz="135" kern="0" dirty="0">
                <a:solidFill>
                  <a:prstClr val="white"/>
                </a:solidFill>
                <a:latin typeface="Calibri" panose="020F0502020204030204"/>
              </a:rPr>
              <a:t>www.1ppt.com/excel/  </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zh-CN" altLang="en-US" sz="135" kern="0" dirty="0">
                <a:solidFill>
                  <a:prstClr val="white"/>
                </a:solidFill>
                <a:latin typeface="Calibri" panose="020F0502020204030204"/>
              </a:rPr>
              <a:t>资料下载：</a:t>
            </a:r>
            <a:r>
              <a:rPr lang="en-US" altLang="zh-CN" sz="135" kern="0" dirty="0">
                <a:solidFill>
                  <a:prstClr val="white"/>
                </a:solidFill>
                <a:latin typeface="Calibri" panose="020F0502020204030204"/>
              </a:rPr>
              <a:t>www.1ppt.com/ziliao/                PPT</a:t>
            </a:r>
            <a:r>
              <a:rPr lang="zh-CN" altLang="en-US" sz="135" kern="0" dirty="0">
                <a:solidFill>
                  <a:prstClr val="white"/>
                </a:solidFill>
                <a:latin typeface="Calibri" panose="020F0502020204030204"/>
              </a:rPr>
              <a:t>课件下载：</a:t>
            </a:r>
            <a:r>
              <a:rPr lang="en-US" altLang="zh-CN" sz="135" kern="0" dirty="0">
                <a:solidFill>
                  <a:prstClr val="white"/>
                </a:solidFill>
                <a:latin typeface="Calibri" panose="020F0502020204030204"/>
              </a:rPr>
              <a:t>www.1ppt.com/kejian/ </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zh-CN" altLang="en-US" sz="135" kern="0" dirty="0">
                <a:solidFill>
                  <a:prstClr val="white"/>
                </a:solidFill>
                <a:latin typeface="Calibri" panose="020F0502020204030204"/>
              </a:rPr>
              <a:t>范文下载：</a:t>
            </a:r>
            <a:r>
              <a:rPr lang="en-US" altLang="zh-CN" sz="135" kern="0" dirty="0">
                <a:solidFill>
                  <a:prstClr val="white"/>
                </a:solidFill>
                <a:latin typeface="Calibri" panose="020F0502020204030204"/>
              </a:rPr>
              <a:t>www.1ppt.com/fanwen/             </a:t>
            </a:r>
            <a:r>
              <a:rPr lang="zh-CN" altLang="en-US" sz="135" kern="0" dirty="0">
                <a:solidFill>
                  <a:prstClr val="white"/>
                </a:solidFill>
                <a:latin typeface="Calibri" panose="020F0502020204030204"/>
              </a:rPr>
              <a:t>试卷下载：</a:t>
            </a:r>
            <a:r>
              <a:rPr lang="en-US" altLang="zh-CN" sz="135" kern="0" dirty="0">
                <a:solidFill>
                  <a:prstClr val="white"/>
                </a:solidFill>
                <a:latin typeface="Calibri" panose="020F0502020204030204"/>
              </a:rPr>
              <a:t>www.1ppt.com/shiti/  </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zh-CN" altLang="en-US" sz="135" kern="0" dirty="0">
                <a:solidFill>
                  <a:prstClr val="white"/>
                </a:solidFill>
                <a:latin typeface="Calibri" panose="020F0502020204030204"/>
              </a:rPr>
              <a:t>教案下载：</a:t>
            </a:r>
            <a:r>
              <a:rPr lang="en-US" altLang="zh-CN" sz="135" kern="0" dirty="0">
                <a:solidFill>
                  <a:prstClr val="white"/>
                </a:solidFill>
                <a:latin typeface="Calibri" panose="020F0502020204030204"/>
              </a:rPr>
              <a:t>www.1ppt.com/jiaoan/        </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zh-CN" altLang="en-US" sz="135" kern="0" dirty="0">
                <a:solidFill>
                  <a:prstClr val="white"/>
                </a:solidFill>
                <a:latin typeface="Calibri" panose="020F0502020204030204"/>
              </a:rPr>
              <a:t>字体下载：</a:t>
            </a:r>
            <a:r>
              <a:rPr lang="en-US" altLang="zh-CN" sz="135" kern="0" dirty="0">
                <a:solidFill>
                  <a:prstClr val="white"/>
                </a:solidFill>
                <a:latin typeface="Calibri" panose="020F0502020204030204"/>
              </a:rPr>
              <a:t>www.1ppt.com/ziti/</a:t>
            </a:r>
            <a:endParaRPr lang="en-US" altLang="zh-CN" sz="135" kern="0" dirty="0">
              <a:solidFill>
                <a:prstClr val="white"/>
              </a:solidFill>
              <a:latin typeface="Calibri" panose="020F0502020204030204"/>
            </a:endParaRPr>
          </a:p>
          <a:p>
            <a:pPr eaLnBrk="1" fontAlgn="auto" hangingPunct="1">
              <a:spcBef>
                <a:spcPts val="0"/>
              </a:spcBef>
              <a:spcAft>
                <a:spcPts val="0"/>
              </a:spcAft>
              <a:defRPr/>
            </a:pPr>
            <a:r>
              <a:rPr lang="en-US" altLang="zh-CN" sz="135" kern="0" dirty="0">
                <a:solidFill>
                  <a:prstClr val="white"/>
                </a:solidFill>
                <a:latin typeface="Calibri" panose="020F0502020204030204"/>
              </a:rPr>
              <a:t> </a:t>
            </a:r>
            <a:endParaRPr lang="zh-CN" altLang="en-US" sz="135" kern="0" dirty="0">
              <a:solidFill>
                <a:prstClr val="white"/>
              </a:solidFill>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3" name="Picture 2" descr="C:\Users\Administrator\Desktop\图片3副本.png"/>
          <p:cNvPicPr>
            <a:picLocks noChangeAspect="1" noChangeArrowheads="1"/>
          </p:cNvPicPr>
          <p:nvPr userDrawn="1"/>
        </p:nvPicPr>
        <p:blipFill>
          <a:blip r:embed="rId2" cstate="screen"/>
          <a:srcRect/>
          <a:stretch>
            <a:fillRect/>
          </a:stretch>
        </p:blipFill>
        <p:spPr bwMode="auto">
          <a:xfrm rot="510874">
            <a:off x="494478" y="93369"/>
            <a:ext cx="4705759" cy="1628345"/>
          </a:xfrm>
          <a:prstGeom prst="rect">
            <a:avLst/>
          </a:prstGeom>
          <a:noFill/>
        </p:spPr>
      </p:pic>
      <p:sp>
        <p:nvSpPr>
          <p:cNvPr id="2" name="日期占位符 1"/>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grpSp>
        <p:nvGrpSpPr>
          <p:cNvPr id="20" name="PA_组合 16"/>
          <p:cNvGrpSpPr/>
          <p:nvPr userDrawn="1">
            <p:custDataLst>
              <p:tags r:id="rId3"/>
            </p:custDataLst>
          </p:nvPr>
        </p:nvGrpSpPr>
        <p:grpSpPr>
          <a:xfrm>
            <a:off x="1344239" y="453765"/>
            <a:ext cx="5375831" cy="730776"/>
            <a:chOff x="1786655" y="491683"/>
            <a:chExt cx="5375831" cy="730776"/>
          </a:xfrm>
        </p:grpSpPr>
        <p:sp>
          <p:nvSpPr>
            <p:cNvPr id="21" name="矩形 20"/>
            <p:cNvSpPr/>
            <p:nvPr/>
          </p:nvSpPr>
          <p:spPr>
            <a:xfrm>
              <a:off x="1786655" y="945460"/>
              <a:ext cx="5375831" cy="276999"/>
            </a:xfrm>
            <a:prstGeom prst="rect">
              <a:avLst/>
            </a:prstGeom>
          </p:spPr>
          <p:txBody>
            <a:bodyPr wrap="square">
              <a:spAutoFit/>
            </a:bodyPr>
            <a:lstStyle/>
            <a:p>
              <a:pPr defTabSz="914400" eaLnBrk="1" fontAlgn="auto" hangingPunct="1">
                <a:spcBef>
                  <a:spcPts val="0"/>
                </a:spcBef>
                <a:spcAft>
                  <a:spcPts val="0"/>
                </a:spcAft>
                <a:defRPr/>
              </a:pPr>
              <a:r>
                <a:rPr lang="en-US" altLang="zh-CN" sz="1200" kern="0" dirty="0">
                  <a:solidFill>
                    <a:prstClr val="black">
                      <a:lumMod val="50000"/>
                      <a:lumOff val="50000"/>
                    </a:prstClr>
                  </a:solidFill>
                  <a:latin typeface="Calibri" panose="020F0502020204030204"/>
                </a:rPr>
                <a:t>Lorem Ipsum is simply dummy text of the printing.</a:t>
              </a:r>
              <a:endParaRPr lang="zh-CN" altLang="en-US" sz="1200" kern="0" dirty="0">
                <a:solidFill>
                  <a:prstClr val="black">
                    <a:lumMod val="50000"/>
                    <a:lumOff val="50000"/>
                  </a:prstClr>
                </a:solidFill>
                <a:latin typeface="Calibri" panose="020F0502020204030204"/>
              </a:endParaRPr>
            </a:p>
          </p:txBody>
        </p:sp>
        <p:sp>
          <p:nvSpPr>
            <p:cNvPr id="22" name="矩形 21"/>
            <p:cNvSpPr/>
            <p:nvPr/>
          </p:nvSpPr>
          <p:spPr>
            <a:xfrm>
              <a:off x="1786655" y="491683"/>
              <a:ext cx="4442166" cy="502573"/>
            </a:xfrm>
            <a:prstGeom prst="rect">
              <a:avLst/>
            </a:prstGeom>
            <a:noFill/>
          </p:spPr>
          <p:txBody>
            <a:bodyPr wrap="square" rtlCol="0">
              <a:spAutoFit/>
            </a:bodyPr>
            <a:lstStyle/>
            <a:p>
              <a:pPr eaLnBrk="1" fontAlgn="auto" hangingPunct="1">
                <a:spcBef>
                  <a:spcPts val="0"/>
                </a:spcBef>
                <a:spcAft>
                  <a:spcPts val="0"/>
                </a:spcAft>
              </a:pPr>
              <a:r>
                <a:rPr lang="zh-CN" altLang="en-US" sz="2665" dirty="0">
                  <a:solidFill>
                    <a:prstClr val="black">
                      <a:lumMod val="65000"/>
                      <a:lumOff val="35000"/>
                    </a:prstClr>
                  </a:solidFill>
                  <a:latin typeface="微软雅黑" panose="020B0503020204020204" charset="-122"/>
                  <a:ea typeface="微软雅黑" panose="020B0503020204020204" charset="-122"/>
                </a:rPr>
                <a:t>单击此处添加标题</a:t>
              </a:r>
              <a:endParaRPr lang="zh-CN" altLang="en-US" sz="2665" dirty="0">
                <a:solidFill>
                  <a:prstClr val="black">
                    <a:lumMod val="65000"/>
                    <a:lumOff val="35000"/>
                  </a:prst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0"/>
            <a:ext cx="6815667" cy="5853113"/>
          </a:xfrm>
        </p:spPr>
        <p:txBody>
          <a:bodyPr/>
          <a:lstStyle>
            <a:lvl1pPr>
              <a:defRPr sz="4265"/>
            </a:lvl1pPr>
            <a:lvl2pPr>
              <a:defRPr sz="3730"/>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2" y="1435102"/>
            <a:ext cx="4011084" cy="4691062"/>
          </a:xfr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6"/>
            <a:ext cx="7315200" cy="4114800"/>
          </a:xfrm>
        </p:spPr>
        <p:txBody>
          <a:bodyPr/>
          <a:lstStyle>
            <a:lvl1pPr marL="0" indent="0">
              <a:buNone/>
              <a:defRPr sz="4265"/>
            </a:lvl1pPr>
            <a:lvl2pPr marL="609600" indent="0">
              <a:buNone/>
              <a:defRPr sz="3730"/>
            </a:lvl2pPr>
            <a:lvl3pPr marL="1218565" indent="0">
              <a:buNone/>
              <a:defRPr sz="3200"/>
            </a:lvl3pPr>
            <a:lvl4pPr marL="1828165" indent="0">
              <a:buNone/>
              <a:defRPr sz="2665"/>
            </a:lvl4pPr>
            <a:lvl5pPr marL="2437765" indent="0">
              <a:buNone/>
              <a:defRPr sz="2665"/>
            </a:lvl5pPr>
            <a:lvl6pPr marL="3046730" indent="0">
              <a:buNone/>
              <a:defRPr sz="2665"/>
            </a:lvl6pPr>
            <a:lvl7pPr marL="3656330"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94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6"/>
            <a:ext cx="8026400" cy="43894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E8AF674-7462-4B20-BA2F-89C2D9DC9F8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9B2A31B-7A27-48E1-B8CA-BB525FBBDCE3}"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1590" y="-7620"/>
            <a:ext cx="12203430" cy="6872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pPr fontAlgn="auto"/>
            <a:r>
              <a:rPr lang="zh-CN" altLang="en-US" strike="noStrike" noProof="1"/>
              <a:t>单击此处编辑标题</a:t>
            </a:r>
            <a:endParaRPr lang="zh-CN" altLang="en-US" strike="noStrike" noProof="1"/>
          </a:p>
        </p:txBody>
      </p:sp>
      <p:sp>
        <p:nvSpPr>
          <p:cNvPr id="3" name="副标题 2"/>
          <p:cNvSpPr>
            <a:spLocks noGrp="1"/>
          </p:cNvSpPr>
          <p:nvPr>
            <p:ph type="subTitle" idx="1" hasCustomPrompt="1"/>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单击此处编辑副标题</a:t>
            </a:r>
            <a:endParaRPr lang="zh-CN" altLang="en-US" strike="noStrike" noProof="1"/>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4"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5"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idx="1"/>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4"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5"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4"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5"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5"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6"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文本占位符 2"/>
          <p:cNvSpPr>
            <a:spLocks noGrp="1"/>
          </p:cNvSpPr>
          <p:nvPr>
            <p:ph type="body" idx="1" hasCustomPrompt="1"/>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单击此处编辑文本</a:t>
            </a:r>
            <a:endParaRPr lang="zh-CN" altLang="en-US" strike="noStrike" noProof="1"/>
          </a:p>
        </p:txBody>
      </p:sp>
      <p:sp>
        <p:nvSpPr>
          <p:cNvPr id="4" name="内容占位符 3"/>
          <p:cNvSpPr>
            <a:spLocks noGrp="1"/>
          </p:cNvSpPr>
          <p:nvPr>
            <p:ph sz="half" idx="2"/>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7"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8"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3"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4"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2"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3"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图片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9" name="标题 8"/>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2"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5"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mj-lt"/>
                <a:ea typeface="+mj-ea"/>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4"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5"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0" name="日期占位符 3"/>
          <p:cNvSpPr>
            <a:spLocks noGrp="1"/>
          </p:cNvSpPr>
          <p:nvPr>
            <p:ph type="dt" sz="half" idx="14"/>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2" name="页脚占位符 4"/>
          <p:cNvSpPr>
            <a:spLocks noGrp="1"/>
          </p:cNvSpPr>
          <p:nvPr>
            <p:ph type="ftr" sz="quarter" idx="15"/>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3" name="灯片编号占位符 5"/>
          <p:cNvSpPr>
            <a:spLocks noGrp="1"/>
          </p:cNvSpPr>
          <p:nvPr>
            <p:ph type="sldNum" sz="quarter" idx="16"/>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末尾幻灯片">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fontAlgn="auto"/>
            <a:r>
              <a:rPr strike="noStrike" noProof="1">
                <a:sym typeface="+mn-ea"/>
              </a:rPr>
              <a:t>单击此处编辑标题</a:t>
            </a:r>
            <a:endParaRPr strike="noStrike" noProof="1">
              <a:sym typeface="+mn-ea"/>
            </a:endParaRPr>
          </a:p>
        </p:txBody>
      </p:sp>
      <p:sp>
        <p:nvSpPr>
          <p:cNvPr id="0" name="日期占位符 3"/>
          <p:cNvSpPr>
            <a:spLocks noGrp="1"/>
          </p:cNvSpPr>
          <p:nvPr>
            <p:ph type="dt" sz="half" idx="10"/>
            <p:custDataLst>
              <p:tags r:id="rId2"/>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3" name="页脚占位符 4"/>
          <p:cNvSpPr>
            <a:spLocks noGrp="1"/>
          </p:cNvSpPr>
          <p:nvPr>
            <p:ph type="ftr" sz="quarter" idx="11"/>
            <p:custDataLst>
              <p:tags r:id="rId3"/>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4" name="灯片编号占位符 5"/>
          <p:cNvSpPr>
            <a:spLocks noGrp="1"/>
          </p:cNvSpPr>
          <p:nvPr>
            <p:ph type="sldNum" sz="quarter" idx="12"/>
            <p:custDataLst>
              <p:tags r:id="rId4"/>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3.jpeg"/><Relationship Id="rId12" Type="http://schemas.openxmlformats.org/officeDocument/2006/relationships/image" Target="../media/image2.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6" Type="http://schemas.openxmlformats.org/officeDocument/2006/relationships/theme" Target="../theme/theme3.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microsoft.com/office/2007/relationships/hdphoto" Target="../media/image5.wdp"/><Relationship Id="rId11" Type="http://schemas.openxmlformats.org/officeDocument/2006/relationships/image" Target="../media/image4.png"/><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6" Type="http://schemas.openxmlformats.org/officeDocument/2006/relationships/theme" Target="../theme/theme4.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microsoft.com/office/2007/relationships/hdphoto" Target="../media/image5.wdp"/><Relationship Id="rId11" Type="http://schemas.openxmlformats.org/officeDocument/2006/relationships/image" Target="../media/image4.png"/><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6" Type="http://schemas.openxmlformats.org/officeDocument/2006/relationships/theme" Target="../theme/theme5.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microsoft.com/office/2007/relationships/hdphoto" Target="../media/image5.wdp"/><Relationship Id="rId11" Type="http://schemas.openxmlformats.org/officeDocument/2006/relationships/image" Target="../media/image4.png"/><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6" Type="http://schemas.openxmlformats.org/officeDocument/2006/relationships/theme" Target="../theme/theme6.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microsoft.com/office/2007/relationships/hdphoto" Target="../media/image5.wdp"/><Relationship Id="rId11" Type="http://schemas.openxmlformats.org/officeDocument/2006/relationships/image" Target="../media/image4.png"/><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2.xml"/><Relationship Id="rId8" Type="http://schemas.openxmlformats.org/officeDocument/2006/relationships/slideLayout" Target="../slideLayouts/slideLayout71.xml"/><Relationship Id="rId7" Type="http://schemas.openxmlformats.org/officeDocument/2006/relationships/slideLayout" Target="../slideLayouts/slideLayout70.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3" Type="http://schemas.openxmlformats.org/officeDocument/2006/relationships/theme" Target="../theme/theme7.xml"/><Relationship Id="rId12" Type="http://schemas.openxmlformats.org/officeDocument/2006/relationships/image" Target="../media/image6.jpeg"/><Relationship Id="rId11" Type="http://schemas.openxmlformats.org/officeDocument/2006/relationships/slideLayout" Target="../slideLayouts/slideLayout74.xml"/><Relationship Id="rId10" Type="http://schemas.openxmlformats.org/officeDocument/2006/relationships/slideLayout" Target="../slideLayouts/slideLayout73.xml"/><Relationship Id="rId1"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3.xml"/><Relationship Id="rId8" Type="http://schemas.openxmlformats.org/officeDocument/2006/relationships/slideLayout" Target="../slideLayouts/slideLayout82.xml"/><Relationship Id="rId7" Type="http://schemas.openxmlformats.org/officeDocument/2006/relationships/slideLayout" Target="../slideLayouts/slideLayout81.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3" Type="http://schemas.openxmlformats.org/officeDocument/2006/relationships/slideLayout" Target="../slideLayouts/slideLayout77.xml"/><Relationship Id="rId2" Type="http://schemas.openxmlformats.org/officeDocument/2006/relationships/slideLayout" Target="../slideLayouts/slideLayout76.xml"/><Relationship Id="rId15" Type="http://schemas.openxmlformats.org/officeDocument/2006/relationships/theme" Target="../theme/theme8.xml"/><Relationship Id="rId14" Type="http://schemas.openxmlformats.org/officeDocument/2006/relationships/image" Target="../media/image9.png"/><Relationship Id="rId13" Type="http://schemas.openxmlformats.org/officeDocument/2006/relationships/slideLayout" Target="../slideLayouts/slideLayout87.xml"/><Relationship Id="rId12" Type="http://schemas.openxmlformats.org/officeDocument/2006/relationships/slideLayout" Target="../slideLayouts/slideLayout86.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1" Type="http://schemas.openxmlformats.org/officeDocument/2006/relationships/theme" Target="../theme/theme9.xml"/><Relationship Id="rId20" Type="http://schemas.openxmlformats.org/officeDocument/2006/relationships/tags" Target="../tags/tag118.xml"/><Relationship Id="rId2" Type="http://schemas.openxmlformats.org/officeDocument/2006/relationships/slideLayout" Target="../slideLayouts/slideLayout89.xml"/><Relationship Id="rId19" Type="http://schemas.openxmlformats.org/officeDocument/2006/relationships/image" Target="../media/image10.jpeg"/><Relationship Id="rId18" Type="http://schemas.openxmlformats.org/officeDocument/2006/relationships/tags" Target="../tags/tag117.xml"/><Relationship Id="rId17" Type="http://schemas.openxmlformats.org/officeDocument/2006/relationships/tags" Target="../tags/tag116.xml"/><Relationship Id="rId16" Type="http://schemas.openxmlformats.org/officeDocument/2006/relationships/tags" Target="../tags/tag115.xml"/><Relationship Id="rId15" Type="http://schemas.openxmlformats.org/officeDocument/2006/relationships/tags" Target="../tags/tag114.xml"/><Relationship Id="rId14" Type="http://schemas.openxmlformats.org/officeDocument/2006/relationships/tags" Target="../tags/tag113.xml"/><Relationship Id="rId13" Type="http://schemas.openxmlformats.org/officeDocument/2006/relationships/tags" Target="../tags/tag112.xml"/><Relationship Id="rId12" Type="http://schemas.openxmlformats.org/officeDocument/2006/relationships/tags" Target="../tags/tag111.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706439"/>
            <a:ext cx="12192000" cy="274637"/>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7652" name="Rectangle 4"/>
          <p:cNvSpPr>
            <a:spLocks noChangeArrowheads="1"/>
          </p:cNvSpPr>
          <p:nvPr/>
        </p:nvSpPr>
        <p:spPr bwMode="auto">
          <a:xfrm>
            <a:off x="0" y="711200"/>
            <a:ext cx="2150533" cy="266700"/>
          </a:xfrm>
          <a:prstGeom prst="rect">
            <a:avLst/>
          </a:prstGeom>
          <a:gradFill rotWithShape="0">
            <a:gsLst>
              <a:gs pos="0">
                <a:srgbClr val="DADADA"/>
              </a:gs>
              <a:gs pos="100000">
                <a:srgbClr val="EAEAEA"/>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sp>
        <p:nvSpPr>
          <p:cNvPr id="27653" name="Rectangle 5"/>
          <p:cNvSpPr>
            <a:spLocks noChangeArrowheads="1"/>
          </p:cNvSpPr>
          <p:nvPr/>
        </p:nvSpPr>
        <p:spPr bwMode="auto">
          <a:xfrm rot="32400000">
            <a:off x="10041467" y="711200"/>
            <a:ext cx="2150533" cy="266700"/>
          </a:xfrm>
          <a:prstGeom prst="rect">
            <a:avLst/>
          </a:prstGeom>
          <a:gradFill rotWithShape="0">
            <a:gsLst>
              <a:gs pos="0">
                <a:srgbClr val="EAEAEA"/>
              </a:gs>
              <a:gs pos="100000">
                <a:srgbClr val="DADADA"/>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sz="2800" smtClean="0">
              <a:solidFill>
                <a:srgbClr val="000000"/>
              </a:solidFill>
            </a:endParaRPr>
          </a:p>
        </p:txBody>
      </p:sp>
      <p:pic>
        <p:nvPicPr>
          <p:cNvPr id="27657" name="Picture 9" descr="netease-bobo19-summer-no10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549717"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alphaModFix amt="44000"/>
            <a:extLst>
              <a:ext uri="{BEBA8EAE-BF5A-486C-A8C5-ECC9F3942E4B}">
                <a14:imgProps xmlns:a14="http://schemas.microsoft.com/office/drawing/2010/main">
                  <a14:imgLayer r:embed="rId12">
                    <a14:imgEffect>
                      <a14:sharpenSoften amount="4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fld>
            <a:endParaRPr lang="zh-CN" altLang="en-US">
              <a:solidFill>
                <a:prstClr val="white">
                  <a:lumMod val="50000"/>
                </a:prstClr>
              </a:solidFill>
            </a:endParaRPr>
          </a:p>
        </p:txBody>
      </p:sp>
      <p:sp>
        <p:nvSpPr>
          <p:cNvPr id="2"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alphaModFix amt="44000"/>
            <a:extLst>
              <a:ext uri="{BEBA8EAE-BF5A-486C-A8C5-ECC9F3942E4B}">
                <a14:imgProps xmlns:a14="http://schemas.microsoft.com/office/drawing/2010/main">
                  <a14:imgLayer r:embed="rId12">
                    <a14:imgEffect>
                      <a14:sharpenSoften amount="4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fld>
            <a:endParaRPr lang="zh-CN" altLang="en-US">
              <a:solidFill>
                <a:prstClr val="white">
                  <a:lumMod val="50000"/>
                </a:prstClr>
              </a:solidFill>
            </a:endParaRPr>
          </a:p>
        </p:txBody>
      </p:sp>
      <p:sp>
        <p:nvSpPr>
          <p:cNvPr id="2"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alphaModFix amt="44000"/>
            <a:extLst>
              <a:ext uri="{BEBA8EAE-BF5A-486C-A8C5-ECC9F3942E4B}">
                <a14:imgProps xmlns:a14="http://schemas.microsoft.com/office/drawing/2010/main">
                  <a14:imgLayer r:embed="rId12">
                    <a14:imgEffect>
                      <a14:sharpenSoften amount="4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fld>
            <a:endParaRPr lang="zh-CN" altLang="en-US">
              <a:solidFill>
                <a:prstClr val="white">
                  <a:lumMod val="50000"/>
                </a:prstClr>
              </a:solidFill>
            </a:endParaRPr>
          </a:p>
        </p:txBody>
      </p:sp>
      <p:sp>
        <p:nvSpPr>
          <p:cNvPr id="2"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alphaModFix amt="44000"/>
            <a:extLst>
              <a:ext uri="{BEBA8EAE-BF5A-486C-A8C5-ECC9F3942E4B}">
                <a14:imgProps xmlns:a14="http://schemas.microsoft.com/office/drawing/2010/main">
                  <a14:imgLayer r:embed="rId12">
                    <a14:imgEffect>
                      <a14:sharpenSoften amount="4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fld>
            <a:endParaRPr lang="zh-CN" altLang="en-US">
              <a:solidFill>
                <a:prstClr val="white">
                  <a:lumMod val="50000"/>
                </a:prstClr>
              </a:solidFill>
            </a:endParaRPr>
          </a:p>
        </p:txBody>
      </p:sp>
      <p:sp>
        <p:nvSpPr>
          <p:cNvPr id="2"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59556" name="Rectangle 1188"/>
          <p:cNvSpPr>
            <a:spLocks noChangeArrowheads="1"/>
          </p:cNvSpPr>
          <p:nvPr userDrawn="1"/>
        </p:nvSpPr>
        <p:spPr bwMode="auto">
          <a:xfrm>
            <a:off x="5486401" y="50801"/>
            <a:ext cx="672041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marL="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9144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1371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1828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kumimoji="1" lang="zh-CN" altLang="en-US" sz="2800" smtClean="0">
                <a:solidFill>
                  <a:srgbClr val="D6D7BB"/>
                </a:solidFill>
                <a:latin typeface="Times New Roman" panose="02020603050405020304" pitchFamily="18" charset="0"/>
              </a:rPr>
              <a:t>第</a:t>
            </a:r>
            <a:r>
              <a:rPr kumimoji="1" lang="en-US" altLang="zh-CN" sz="2800" smtClean="0">
                <a:solidFill>
                  <a:srgbClr val="D6D7BB"/>
                </a:solidFill>
                <a:latin typeface="Times New Roman" panose="02020603050405020304" pitchFamily="18" charset="0"/>
              </a:rPr>
              <a:t>25</a:t>
            </a:r>
            <a:r>
              <a:rPr kumimoji="1" lang="zh-CN" altLang="en-US" sz="2800" smtClean="0">
                <a:solidFill>
                  <a:srgbClr val="D6D7BB"/>
                </a:solidFill>
                <a:latin typeface="Times New Roman" panose="02020603050405020304" pitchFamily="18" charset="0"/>
              </a:rPr>
              <a:t>课 世界多极化趋势</a:t>
            </a:r>
            <a:endParaRPr kumimoji="1" lang="zh-CN" altLang="en-US" sz="2800" smtClean="0">
              <a:solidFill>
                <a:srgbClr val="D6D7BB"/>
              </a:solidFill>
              <a:latin typeface="Times New Roman" panose="02020603050405020304" pitchFamily="18" charset="0"/>
            </a:endParaRPr>
          </a:p>
        </p:txBody>
      </p:sp>
      <p:sp>
        <p:nvSpPr>
          <p:cNvPr id="59557" name="Rectangle 1189"/>
          <p:cNvSpPr>
            <a:spLocks noChangeArrowheads="1"/>
          </p:cNvSpPr>
          <p:nvPr userDrawn="1"/>
        </p:nvSpPr>
        <p:spPr bwMode="auto">
          <a:xfrm>
            <a:off x="0" y="706439"/>
            <a:ext cx="12192000" cy="274637"/>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CN" altLang="en-US" sz="1800" smtClean="0">
              <a:solidFill>
                <a:srgbClr val="000000"/>
              </a:solidFill>
            </a:endParaRPr>
          </a:p>
        </p:txBody>
      </p:sp>
      <p:sp>
        <p:nvSpPr>
          <p:cNvPr id="59558" name="Rectangle 1190"/>
          <p:cNvSpPr>
            <a:spLocks noChangeArrowheads="1"/>
          </p:cNvSpPr>
          <p:nvPr userDrawn="1"/>
        </p:nvSpPr>
        <p:spPr bwMode="auto">
          <a:xfrm>
            <a:off x="0" y="984250"/>
            <a:ext cx="12192000" cy="5873750"/>
          </a:xfrm>
          <a:prstGeom prst="rect">
            <a:avLst/>
          </a:prstGeom>
          <a:solidFill>
            <a:srgbClr val="E2DF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CN" altLang="en-US" sz="18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eaLnBrk="1" fontAlgn="auto" hangingPunct="1">
              <a:spcBef>
                <a:spcPts val="0"/>
              </a:spcBef>
              <a:spcAft>
                <a:spcPts val="0"/>
              </a:spcAft>
            </a:pPr>
            <a:fld id="{DE8AF674-7462-4B20-BA2F-89C2D9DC9F85}" type="datetimeFigureOut">
              <a:rPr lang="zh-CN" altLang="en-US" smtClean="0">
                <a:solidFill>
                  <a:prstClr val="black">
                    <a:tint val="75000"/>
                  </a:prstClr>
                </a:solidFill>
                <a:latin typeface="Calibri" panose="020F0502020204030204"/>
              </a:rPr>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eaLnBrk="1" fontAlgn="auto" hangingPunct="1">
              <a:spcBef>
                <a:spcPts val="0"/>
              </a:spcBef>
              <a:spcAft>
                <a:spcPts val="0"/>
              </a:spcAft>
            </a:pPr>
            <a:fld id="{E9B2A31B-7A27-48E1-B8CA-BB525FBBDCE3}" type="slidenum">
              <a:rPr lang="zh-CN" altLang="en-US" smtClean="0">
                <a:solidFill>
                  <a:prstClr val="black">
                    <a:tint val="75000"/>
                  </a:prstClr>
                </a:solidFill>
                <a:latin typeface="Calibri" panose="020F0502020204030204"/>
              </a:rPr>
            </a:fld>
            <a:endParaRPr lang="zh-CN" altLang="en-US">
              <a:solidFill>
                <a:prstClr val="black">
                  <a:tint val="75000"/>
                </a:prstClr>
              </a:solidFill>
              <a:latin typeface="Calibri" panose="020F0502020204030204"/>
            </a:endParaRPr>
          </a:p>
        </p:txBody>
      </p:sp>
      <p:pic>
        <p:nvPicPr>
          <p:cNvPr id="7" name="Picture 2"/>
          <p:cNvPicPr>
            <a:picLocks noChangeAspect="1" noChangeArrowheads="1"/>
          </p:cNvPicPr>
          <p:nvPr userDrawn="1"/>
        </p:nvPicPr>
        <p:blipFill>
          <a:blip r:embed="rId14" cstate="print">
            <a:duotone>
              <a:schemeClr val="accent4">
                <a:shade val="45000"/>
                <a:satMod val="135000"/>
              </a:schemeClr>
              <a:prstClr val="white"/>
            </a:duotone>
          </a:blip>
          <a:srcRect/>
          <a:stretch>
            <a:fillRect/>
          </a:stretch>
        </p:blipFill>
        <p:spPr bwMode="auto">
          <a:xfrm>
            <a:off x="0" y="0"/>
            <a:ext cx="12192000" cy="6858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1"/>
          <a:tileRect/>
        </a:gradFill>
        <a:effectLst/>
      </p:bgPr>
    </p:bg>
    <p:spTree>
      <p:nvGrpSpPr>
        <p:cNvPr id="1" name=""/>
        <p:cNvGrpSpPr/>
        <p:nvPr/>
      </p:nvGrpSpPr>
      <p:grpSpPr/>
      <p:sp>
        <p:nvSpPr>
          <p:cNvPr id="1026" name="标题占位符 1"/>
          <p:cNvSpPr/>
          <p:nvPr>
            <p:ph type="title"/>
            <p:custDataLst>
              <p:tags r:id="rId12"/>
            </p:custDataLst>
          </p:nvPr>
        </p:nvSpPr>
        <p:spPr>
          <a:xfrm>
            <a:off x="669925" y="431800"/>
            <a:ext cx="10852150" cy="647700"/>
          </a:xfrm>
          <a:prstGeom prst="rect">
            <a:avLst/>
          </a:prstGeom>
          <a:noFill/>
          <a:ln w="9525">
            <a:noFill/>
          </a:ln>
        </p:spPr>
        <p:txBody>
          <a:bodyPr vert="horz" lIns="101600" tIns="38100" rIns="76200" bIns="38100" anchor="ctr"/>
          <a:p>
            <a:pPr lvl="0"/>
            <a:r>
              <a:rPr lang="zh-CN" altLang="zh-CN"/>
              <a:t>单击此处编辑母版标题样式</a:t>
            </a:r>
            <a:endParaRPr lang="zh-CN" altLang="zh-CN"/>
          </a:p>
        </p:txBody>
      </p:sp>
      <p:sp>
        <p:nvSpPr>
          <p:cNvPr id="1027" name="文本占位符 2"/>
          <p:cNvSpPr/>
          <p:nvPr>
            <p:ph type="body"/>
            <p:custDataLst>
              <p:tags r:id="rId13"/>
            </p:custDataLst>
          </p:nvPr>
        </p:nvSpPr>
        <p:spPr>
          <a:xfrm>
            <a:off x="669925" y="1295400"/>
            <a:ext cx="10852150" cy="5040313"/>
          </a:xfrm>
          <a:prstGeom prst="rect">
            <a:avLst/>
          </a:prstGeom>
          <a:noFill/>
          <a:ln w="9525">
            <a:noFill/>
          </a:ln>
        </p:spPr>
        <p:txBody>
          <a:bodyPr vert="horz" lIns="101600" tIns="0" rIns="82550" bIns="0" anchor="t"/>
          <a:p>
            <a:pPr lvl="0"/>
            <a:r>
              <a:rPr lang="zh-CN" altLang="zh-CN"/>
              <a:t>单击此处编辑母版文本样式</a:t>
            </a:r>
            <a:endParaRPr lang="zh-CN" altLang="zh-CN"/>
          </a:p>
          <a:p>
            <a:pPr lvl="1" indent="-228600"/>
            <a:r>
              <a:rPr lang="zh-CN" altLang="zh-CN"/>
              <a:t>第二级</a:t>
            </a:r>
            <a:endParaRPr lang="zh-CN" altLang="zh-CN"/>
          </a:p>
          <a:p>
            <a:pPr lvl="2" indent="-228600"/>
            <a:r>
              <a:rPr lang="zh-CN" altLang="zh-CN"/>
              <a:t>第三级</a:t>
            </a:r>
            <a:endParaRPr lang="zh-CN" altLang="zh-CN"/>
          </a:p>
          <a:p>
            <a:pPr lvl="3" indent="-228600"/>
            <a:r>
              <a:rPr lang="zh-CN" altLang="zh-CN"/>
              <a:t>第四级</a:t>
            </a:r>
            <a:endParaRPr lang="zh-CN" altLang="zh-CN"/>
          </a:p>
          <a:p>
            <a:pPr lvl="4" indent="-228600"/>
            <a:r>
              <a:rPr lang="zh-CN" altLang="zh-CN"/>
              <a:t>第五级</a:t>
            </a:r>
            <a:endParaRPr lang="zh-CN" altLang="zh-CN"/>
          </a:p>
        </p:txBody>
      </p:sp>
      <p:sp>
        <p:nvSpPr>
          <p:cNvPr id="1028" name="日期占位符 3"/>
          <p:cNvSpPr>
            <a:spLocks noGrp="1"/>
          </p:cNvSpPr>
          <p:nvPr>
            <p:ph type="dt" sz="half" idx="2"/>
            <p:custDataLst>
              <p:tags r:id="rId14"/>
            </p:custDataLst>
          </p:nvPr>
        </p:nvSpPr>
        <p:spPr>
          <a:xfrm>
            <a:off x="879475"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fontAlgn="base"/>
            <a:fld id="{A52802B7-2C9A-4096-8F80-45083F10110F}" type="datetime1">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1029" name="页脚占位符 4"/>
          <p:cNvSpPr>
            <a:spLocks noGrp="1"/>
          </p:cNvSpPr>
          <p:nvPr>
            <p:ph type="ftr" sz="quarter" idx="3"/>
            <p:custDataLst>
              <p:tags r:id="rId15"/>
            </p:custDataLst>
          </p:nvPr>
        </p:nvSpPr>
        <p:spPr>
          <a:xfrm>
            <a:off x="4116388" y="6350000"/>
            <a:ext cx="3959225"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ctr" fontAlgn="base"/>
            <a:endParaRPr lang="zh-CN" altLang="en-US" sz="1200" strike="noStrike" noProof="1">
              <a:solidFill>
                <a:srgbClr val="898989"/>
              </a:solidFill>
            </a:endParaRPr>
          </a:p>
        </p:txBody>
      </p:sp>
      <p:sp>
        <p:nvSpPr>
          <p:cNvPr id="1030" name="灯片编号占位符 5"/>
          <p:cNvSpPr>
            <a:spLocks noGrp="1"/>
          </p:cNvSpPr>
          <p:nvPr>
            <p:ph type="sldNum" sz="quarter" idx="4"/>
            <p:custDataLst>
              <p:tags r:id="rId16"/>
            </p:custDataLst>
          </p:nvPr>
        </p:nvSpPr>
        <p:spPr>
          <a:xfrm>
            <a:off x="8610600" y="6350000"/>
            <a:ext cx="2700338" cy="315913"/>
          </a:xfrm>
          <a:prstGeom prst="rect">
            <a:avLst/>
          </a:prstGeom>
        </p:spPr>
        <p:txBody>
          <a:bodyPr vert="horz" lIns="91440" tIns="45720" rIns="91440" bIns="45720" rtlCol="0" anchor="ctr" anchorCtr="0"/>
          <a:lstStyle>
            <a:defPPr>
              <a:defRPr lang="zh-CN"/>
            </a:defPPr>
            <a:lvl1pPr mar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mn-lt"/>
                <a:ea typeface="+mn-ea"/>
                <a:cs typeface="+mn-cs"/>
              </a:defRPr>
            </a:lvl5pPr>
            <a:lvl6pPr marL="2286000" algn="l" defTabSz="914400" rtl="0" eaLnBrk="1" latinLnBrk="0" hangingPunct="1">
              <a:defRPr lang="zh-CN" altLang="en-US" sz="1800" kern="1200">
                <a:solidFill>
                  <a:schemeClr val="tx1"/>
                </a:solidFill>
                <a:latin typeface="+mn-lt"/>
                <a:ea typeface="+mn-ea"/>
                <a:cs typeface="+mn-cs"/>
              </a:defRPr>
            </a:lvl6pPr>
            <a:lvl7pPr marL="2743200" algn="l" defTabSz="914400" rtl="0" eaLnBrk="1" latinLnBrk="0" hangingPunct="1">
              <a:defRPr lang="zh-CN" altLang="en-US" sz="1800" kern="1200">
                <a:solidFill>
                  <a:schemeClr val="tx1"/>
                </a:solidFill>
                <a:latin typeface="+mn-lt"/>
                <a:ea typeface="+mn-ea"/>
                <a:cs typeface="+mn-cs"/>
              </a:defRPr>
            </a:lvl7pPr>
            <a:lvl8pPr marL="3200400" algn="l" defTabSz="914400" rtl="0" eaLnBrk="1" latinLnBrk="0" hangingPunct="1">
              <a:defRPr lang="zh-CN" altLang="en-US" sz="1800" kern="1200">
                <a:solidFill>
                  <a:schemeClr val="tx1"/>
                </a:solidFill>
                <a:latin typeface="+mn-lt"/>
                <a:ea typeface="+mn-ea"/>
                <a:cs typeface="+mn-cs"/>
              </a:defRPr>
            </a:lvl8pPr>
            <a:lvl9pPr marL="3657600" algn="l" defTabSz="914400" rtl="0" eaLnBrk="1" latinLnBrk="0" hangingPunct="1">
              <a:defRPr lang="zh-CN" altLang="en-US" sz="1800" kern="1200">
                <a:solidFill>
                  <a:schemeClr val="tx1"/>
                </a:solidFill>
                <a:latin typeface="+mn-lt"/>
                <a:ea typeface="+mn-ea"/>
                <a:cs typeface="+mn-cs"/>
              </a:defRPr>
            </a:lvl9pPr>
          </a:lstStyle>
          <a:p>
            <a:pPr lvl="0" algn="r" fontAlgn="base"/>
            <a:fld id="{3BD80C30-C1BE-476C-A065-64F4BE5C00DE}" type="slidenum">
              <a:rPr lang="zh-CN" altLang="en-US" sz="1200" strike="noStrike" noProof="1">
                <a:solidFill>
                  <a:srgbClr val="898989"/>
                </a:solidFill>
                <a:latin typeface="+mn-lt"/>
                <a:ea typeface="+mn-ea"/>
                <a:cs typeface="+mn-cs"/>
              </a:rPr>
            </a:fld>
            <a:endParaRPr lang="zh-CN" altLang="en-US" sz="1200" strike="noStrike" noProof="1">
              <a:solidFill>
                <a:srgbClr val="898989"/>
              </a:solidFill>
            </a:endParaRPr>
          </a:p>
        </p:txBody>
      </p:sp>
      <p:sp>
        <p:nvSpPr>
          <p:cNvPr id="1031" name="KSO_TEMPLATE" hidden="1"/>
          <p:cNvSpPr/>
          <p:nvPr userDrawn="1">
            <p:custDataLst>
              <p:tags r:id="rId17"/>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ctr" fontAlgn="base"/>
            <a:endParaRPr lang="zh-CN" altLang="en-US" strike="noStrike" noProof="1">
              <a:solidFill>
                <a:srgbClr val="FFFFFF"/>
              </a:solidFill>
              <a:latin typeface="Arial" panose="020B0604020202020204" pitchFamily="34" charset="0"/>
              <a:ea typeface="微软雅黑" panose="020B0503020204020204" charset="-122"/>
            </a:endParaRPr>
          </a:p>
        </p:txBody>
      </p:sp>
      <p:pic>
        <p:nvPicPr>
          <p:cNvPr id="1032" name="图片 24" descr="89P90-90-09"/>
          <p:cNvPicPr/>
          <p:nvPr>
            <p:custDataLst>
              <p:tags r:id="rId18"/>
            </p:custDataLst>
          </p:nvPr>
        </p:nvPicPr>
        <p:blipFill>
          <a:blip r:embed="rId19"/>
          <a:stretch>
            <a:fillRect/>
          </a:stretch>
        </p:blipFill>
        <p:spPr>
          <a:xfrm>
            <a:off x="-22225" y="-22225"/>
            <a:ext cx="12222163" cy="6904038"/>
          </a:xfrm>
          <a:prstGeom prst="rect">
            <a:avLst/>
          </a:prstGeom>
          <a:noFill/>
          <a:ln w="9525">
            <a:noFill/>
          </a:ln>
        </p:spPr>
      </p:pic>
      <p:sp>
        <p:nvSpPr>
          <p:cNvPr id="1033" name="矩形 25"/>
          <p:cNvSpPr/>
          <p:nvPr userDrawn="1">
            <p:custDataLst>
              <p:tags r:id="rId20"/>
            </p:custDataLst>
          </p:nvPr>
        </p:nvSpPr>
        <p:spPr>
          <a:xfrm>
            <a:off x="152400" y="165100"/>
            <a:ext cx="11853863" cy="6543675"/>
          </a:xfrm>
          <a:prstGeom prst="rect">
            <a:avLst/>
          </a:prstGeom>
          <a:solidFill>
            <a:schemeClr val="bg1"/>
          </a:solidFill>
          <a:ln>
            <a:solidFill>
              <a:srgbClr val="255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ctr" fontAlgn="base"/>
            <a:endParaRPr lang="zh-CN" altLang="en-US" strike="noStrike" noProof="1">
              <a:solidFill>
                <a:srgbClr val="FFFFFF"/>
              </a:solidFill>
              <a:latin typeface="Arial" panose="020B0604020202020204" pitchFamily="34" charset="0"/>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hf sldNum="0" hdr="0" ftr="0" dt="0"/>
  <p:txStyles>
    <p:titleStyle>
      <a:lvl1pPr marL="0" indent="0" algn="l" defTabSz="914400" rtl="0" eaLnBrk="1" fontAlgn="auto" latinLnBrk="0" hangingPunct="1">
        <a:lnSpc>
          <a:spcPct val="100000"/>
        </a:lnSpc>
        <a:spcBef>
          <a:spcPct val="0"/>
        </a:spcBef>
        <a:spcAft>
          <a:spcPct val="0"/>
        </a:spcAft>
        <a:buClrTx/>
        <a:buSzTx/>
        <a:buFontTx/>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ct val="0"/>
        </a:spcBef>
        <a:spcAft>
          <a:spcPts val="1000"/>
        </a:spcAft>
        <a:buClrTx/>
        <a:buSzTx/>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1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emf"/></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5.xml"/><Relationship Id="rId2" Type="http://schemas.openxmlformats.org/officeDocument/2006/relationships/image" Target="../media/image28.jpeg"/><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8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tags" Target="../tags/tag144.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87.xml"/><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tags" Target="../tags/tag14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8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tags" Target="../tags/tag146.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87.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tags" Target="../tags/tag147.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87.xml"/><Relationship Id="rId2" Type="http://schemas.openxmlformats.org/officeDocument/2006/relationships/image" Target="../media/image38.png"/><Relationship Id="rId1" Type="http://schemas.openxmlformats.org/officeDocument/2006/relationships/tags" Target="../tags/tag148.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87.xml"/><Relationship Id="rId2" Type="http://schemas.openxmlformats.org/officeDocument/2006/relationships/tags" Target="../tags/tag150.xml"/><Relationship Id="rId1" Type="http://schemas.openxmlformats.org/officeDocument/2006/relationships/tags" Target="../tags/tag14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7.xml"/><Relationship Id="rId1" Type="http://schemas.openxmlformats.org/officeDocument/2006/relationships/tags" Target="../tags/tag151.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87.xml"/><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tags" Target="../tags/tag152.xml"/></Relationships>
</file>

<file path=ppt/slides/_rels/slide26.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image" Target="../media/image43.jpeg"/><Relationship Id="rId5" Type="http://schemas.openxmlformats.org/officeDocument/2006/relationships/tags" Target="../tags/tag155.xml"/><Relationship Id="rId4" Type="http://schemas.openxmlformats.org/officeDocument/2006/relationships/image" Target="../media/image42.jpeg"/><Relationship Id="rId3" Type="http://schemas.openxmlformats.org/officeDocument/2006/relationships/tags" Target="../tags/tag154.xml"/><Relationship Id="rId2" Type="http://schemas.openxmlformats.org/officeDocument/2006/relationships/image" Target="../media/image41.jpeg"/><Relationship Id="rId10" Type="http://schemas.openxmlformats.org/officeDocument/2006/relationships/slideLayout" Target="../slideLayouts/slideLayout2.xml"/><Relationship Id="rId1" Type="http://schemas.openxmlformats.org/officeDocument/2006/relationships/tags" Target="../tags/tag153.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94.xml"/><Relationship Id="rId4" Type="http://schemas.openxmlformats.org/officeDocument/2006/relationships/tags" Target="../tags/tag168.xml"/><Relationship Id="rId3" Type="http://schemas.openxmlformats.org/officeDocument/2006/relationships/image" Target="../media/image44.jpeg"/><Relationship Id="rId2" Type="http://schemas.openxmlformats.org/officeDocument/2006/relationships/tags" Target="../tags/tag167.xml"/><Relationship Id="rId1" Type="http://schemas.openxmlformats.org/officeDocument/2006/relationships/tags" Target="../tags/tag16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170.xml"/><Relationship Id="rId1" Type="http://schemas.openxmlformats.org/officeDocument/2006/relationships/tags" Target="../tags/tag16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172.xml"/><Relationship Id="rId1" Type="http://schemas.openxmlformats.org/officeDocument/2006/relationships/tags" Target="../tags/tag17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174.xml"/><Relationship Id="rId1" Type="http://schemas.openxmlformats.org/officeDocument/2006/relationships/tags" Target="../tags/tag17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4.xml"/><Relationship Id="rId2" Type="http://schemas.openxmlformats.org/officeDocument/2006/relationships/image" Target="../media/image46.GIF"/><Relationship Id="rId1" Type="http://schemas.openxmlformats.org/officeDocument/2006/relationships/image" Target="../media/image4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jpe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tags" Target="../tags/tag121.xml"/></Relationships>
</file>

<file path=ppt/slides/_rels/slide6.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image" Target="../media/image15.png"/><Relationship Id="rId10" Type="http://schemas.openxmlformats.org/officeDocument/2006/relationships/tags" Target="../tags/tag131.xml"/><Relationship Id="rId1" Type="http://schemas.openxmlformats.org/officeDocument/2006/relationships/tags" Target="../tags/tag122.xml"/></Relationships>
</file>

<file path=ppt/slides/_rels/slide7.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tags" Target="../tags/tag13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01315" y="1006475"/>
            <a:ext cx="7394575" cy="706755"/>
          </a:xfrm>
          <a:prstGeom prst="rect">
            <a:avLst/>
          </a:prstGeom>
          <a:noFill/>
        </p:spPr>
        <p:txBody>
          <a:bodyPr wrap="square" rtlCol="0">
            <a:spAutoFit/>
            <a:scene3d>
              <a:camera prst="orthographicFront"/>
              <a:lightRig rig="threePt" dir="t"/>
            </a:scene3d>
          </a:bodyPr>
          <a:lstStyle/>
          <a:p>
            <a:r>
              <a:rPr sz="4000" b="1" dirty="0" smtClean="0"/>
              <a:t>第</a:t>
            </a:r>
            <a:r>
              <a:rPr lang="en-US" sz="4000" b="1" dirty="0" smtClean="0"/>
              <a:t>5</a:t>
            </a:r>
            <a:r>
              <a:rPr sz="4000" b="1" dirty="0" smtClean="0"/>
              <a:t>课   </a:t>
            </a:r>
            <a:r>
              <a:rPr lang="zh-CN" sz="4000" b="1" dirty="0" smtClean="0"/>
              <a:t>工业革命与工厂制度</a:t>
            </a:r>
            <a:endParaRPr lang="zh-CN" sz="4000" b="1" dirty="0" smtClean="0"/>
          </a:p>
        </p:txBody>
      </p:sp>
      <p:sp>
        <p:nvSpPr>
          <p:cNvPr id="3" name="矩形 2"/>
          <p:cNvSpPr/>
          <p:nvPr/>
        </p:nvSpPr>
        <p:spPr>
          <a:xfrm>
            <a:off x="614194" y="1859603"/>
            <a:ext cx="11422639" cy="4523105"/>
          </a:xfrm>
          <a:prstGeom prst="rect">
            <a:avLst/>
          </a:prstGeom>
        </p:spPr>
        <p:txBody>
          <a:bodyPr wrap="square">
            <a:spAutoFit/>
          </a:bodyPr>
          <a:lstStyle/>
          <a:p>
            <a:pPr algn="just">
              <a:spcAft>
                <a:spcPts val="0"/>
              </a:spcAft>
            </a:pPr>
            <a:r>
              <a:rPr lang="zh-CN" altLang="zh-CN" sz="40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【单元课标】</a:t>
            </a:r>
            <a:endParaRPr lang="en-US" altLang="zh-CN" sz="3200"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endParaRPr>
          </a:p>
          <a:p>
            <a:pPr marL="333375" indent="266700" algn="just"/>
            <a:r>
              <a:rPr lang="zh-CN" altLang="en-US" sz="3200" b="1" dirty="0" smtClean="0">
                <a:solidFill>
                  <a:srgbClr val="0033CC"/>
                </a:solidFill>
                <a:latin typeface="宋体" panose="02010600030101010101" pitchFamily="2" charset="-122"/>
                <a:ea typeface="宋体" panose="02010600030101010101" pitchFamily="2" charset="-122"/>
              </a:rPr>
              <a:t>  通过本单元学习，了解劳动在社会生产中德作用，以及上历史上劳动工具和主要劳作方式的变化；认识大机器生产、工厂制度、人工智能技术对人类劳作方式与生产生活方式的影响；理解劳动人民对历史的推动作用，以及生产方式的变革对人类社会带来的革命性意义。</a:t>
            </a:r>
            <a:endParaRPr lang="zh-CN" altLang="en-US" sz="3200" b="1" dirty="0" smtClean="0">
              <a:solidFill>
                <a:srgbClr val="0033CC"/>
              </a:solidFill>
              <a:latin typeface="宋体" panose="02010600030101010101" pitchFamily="2" charset="-122"/>
              <a:ea typeface="宋体" panose="02010600030101010101" pitchFamily="2" charset="-122"/>
            </a:endParaRPr>
          </a:p>
          <a:p>
            <a:pPr marL="333375" indent="266700" algn="just"/>
            <a:endParaRPr lang="zh-CN" altLang="zh-CN" sz="3200" b="1" kern="100" dirty="0">
              <a:solidFill>
                <a:srgbClr val="0033CC"/>
              </a:solidFill>
              <a:latin typeface="宋体" panose="02010600030101010101" pitchFamily="2" charset="-122"/>
              <a:ea typeface="宋体" panose="02010600030101010101" pitchFamily="2" charset="-122"/>
              <a:cs typeface="Times New Roman" panose="02020603050405020304" pitchFamily="18" charset="0"/>
            </a:endParaRPr>
          </a:p>
          <a:p>
            <a:pPr marL="333375" indent="266700" algn="just">
              <a:spcAft>
                <a:spcPts val="0"/>
              </a:spcAft>
            </a:pPr>
            <a:endParaRPr lang="zh-CN" altLang="zh-CN" sz="3200" b="1" kern="100" dirty="0">
              <a:solidFill>
                <a:srgbClr val="0033CC"/>
              </a:solidFill>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pPr>
            <a:endParaRPr lang="zh-CN" altLang="en-US"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0" y="0"/>
            <a:ext cx="4314190" cy="460375"/>
          </a:xfrm>
          <a:prstGeom prst="rect">
            <a:avLst/>
          </a:prstGeom>
          <a:noFill/>
        </p:spPr>
        <p:txBody>
          <a:bodyPr wrap="none" rtlCol="0">
            <a:spAutoFit/>
          </a:bodyPr>
          <a:lstStyle/>
          <a:p>
            <a:pPr algn="l"/>
            <a:r>
              <a:rPr lang="zh-CN" altLang="en-US" sz="2400" dirty="0" smtClean="0"/>
              <a:t>第二单元  生产工具与劳作方式</a:t>
            </a:r>
            <a:endParaRPr lang="zh-CN" altLang="en-US" sz="2400" dirty="0" smtClean="0"/>
          </a:p>
        </p:txBody>
      </p:sp>
      <p:sp>
        <p:nvSpPr>
          <p:cNvPr id="5" name="文本框 4"/>
          <p:cNvSpPr txBox="1"/>
          <p:nvPr/>
        </p:nvSpPr>
        <p:spPr>
          <a:xfrm>
            <a:off x="6312890" y="5590832"/>
            <a:ext cx="5314275" cy="646331"/>
          </a:xfrm>
          <a:prstGeom prst="rect">
            <a:avLst/>
          </a:prstGeom>
          <a:noFill/>
        </p:spPr>
        <p:txBody>
          <a:bodyPr wrap="none" rtlCol="0">
            <a:spAutoFit/>
          </a:bodyPr>
          <a:lstStyle/>
          <a:p>
            <a:r>
              <a:rPr lang="zh-CN" altLang="en-US" sz="3600" dirty="0" smtClean="0">
                <a:solidFill>
                  <a:srgbClr val="FF0000"/>
                </a:solidFill>
              </a:rPr>
              <a:t>平阴县第一中学    刘玉华</a:t>
            </a:r>
            <a:endParaRPr lang="zh-CN" altLang="en-US" sz="3600"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6865" y="553085"/>
            <a:ext cx="7645400" cy="583565"/>
          </a:xfrm>
          <a:prstGeom prst="rect">
            <a:avLst/>
          </a:prstGeom>
          <a:noFill/>
        </p:spPr>
        <p:txBody>
          <a:bodyPr wrap="square" rtlCol="0">
            <a:spAutoFit/>
          </a:bodyPr>
          <a:lstStyle/>
          <a:p>
            <a:r>
              <a:rPr lang="zh-CN" altLang="en-US" sz="3200" b="1" dirty="0" smtClean="0"/>
              <a:t>二、工业革命后生活方式的变化</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475615" y="1316355"/>
            <a:ext cx="10869930" cy="953135"/>
          </a:xfrm>
          <a:prstGeom prst="rect">
            <a:avLst/>
          </a:prstGeom>
          <a:noFill/>
        </p:spPr>
        <p:txBody>
          <a:bodyPr wrap="none" rtlCol="0">
            <a:spAutoFit/>
          </a:bodyPr>
          <a:p>
            <a:r>
              <a:rPr lang="en-US" altLang="zh-CN" sz="2800" b="1">
                <a:solidFill>
                  <a:srgbClr val="FF0000"/>
                </a:solidFill>
              </a:rPr>
              <a:t>1</a:t>
            </a:r>
            <a:r>
              <a:rPr lang="zh-CN" altLang="en-US" sz="2800" b="1">
                <a:solidFill>
                  <a:srgbClr val="FF0000"/>
                </a:solidFill>
              </a:rPr>
              <a:t>、工业革命促进了城市化的发展，也改变了人们的生活空间。</a:t>
            </a:r>
            <a:endParaRPr lang="zh-CN" altLang="en-US" sz="2800" b="1">
              <a:solidFill>
                <a:srgbClr val="FF0000"/>
              </a:solidFill>
            </a:endParaRPr>
          </a:p>
          <a:p>
            <a:r>
              <a:rPr lang="zh-CN" altLang="en-US" sz="2800" b="1">
                <a:solidFill>
                  <a:srgbClr val="0033CC"/>
                </a:solidFill>
              </a:rPr>
              <a:t>      </a:t>
            </a:r>
            <a:r>
              <a:rPr lang="zh-CN" altLang="en-US" sz="2400" b="1">
                <a:solidFill>
                  <a:srgbClr val="0033CC"/>
                </a:solidFill>
              </a:rPr>
              <a:t>（人口猛增，工人的生活环境恶劣，</a:t>
            </a:r>
            <a:r>
              <a:rPr lang="en-US" altLang="zh-CN" sz="2400" b="1">
                <a:solidFill>
                  <a:srgbClr val="0033CC"/>
                </a:solidFill>
              </a:rPr>
              <a:t>20</a:t>
            </a:r>
            <a:r>
              <a:rPr lang="zh-CN" altLang="en-US" sz="2400" b="1">
                <a:solidFill>
                  <a:srgbClr val="0033CC"/>
                </a:solidFill>
              </a:rPr>
              <a:t>世纪以来，国家改善市民居住环境）</a:t>
            </a:r>
            <a:endParaRPr lang="zh-CN" altLang="en-US" sz="2400" b="1">
              <a:solidFill>
                <a:srgbClr val="0033CC"/>
              </a:solidFill>
            </a:endParaRPr>
          </a:p>
        </p:txBody>
      </p:sp>
      <p:pic>
        <p:nvPicPr>
          <p:cNvPr id="4" name="Object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0180" y="2917825"/>
            <a:ext cx="5667375" cy="365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388692" y="2457450"/>
            <a:ext cx="6094119" cy="460375"/>
          </a:xfrm>
          <a:prstGeom prst="rect">
            <a:avLst/>
          </a:prstGeom>
        </p:spPr>
        <p:txBody>
          <a:bodyPr>
            <a:spAutoFit/>
          </a:bodyPr>
          <a:p>
            <a:pPr>
              <a:spcBef>
                <a:spcPct val="0"/>
              </a:spcBef>
            </a:pPr>
            <a:r>
              <a:rPr lang="zh-CN" altLang="en-US" sz="2400" b="1" dirty="0">
                <a:solidFill>
                  <a:schemeClr val="tx1"/>
                </a:solidFill>
                <a:latin typeface="黑体" panose="02010609060101010101" pitchFamily="49" charset="-122"/>
                <a:ea typeface="黑体" panose="02010609060101010101" pitchFamily="49" charset="-122"/>
              </a:rPr>
              <a:t>英国农村人口和城市人口占总人口比例</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8" name="TextBox 6"/>
          <p:cNvSpPr txBox="1"/>
          <p:nvPr/>
        </p:nvSpPr>
        <p:spPr>
          <a:xfrm>
            <a:off x="5937885" y="2557780"/>
            <a:ext cx="2854960" cy="3784600"/>
          </a:xfrm>
          <a:prstGeom prst="rect">
            <a:avLst/>
          </a:prstGeom>
          <a:noFill/>
          <a:ln w="34925" cmpd="dbl">
            <a:solidFill>
              <a:schemeClr val="tx1"/>
            </a:solidFill>
            <a:prstDash val="sysDot"/>
          </a:ln>
        </p:spPr>
        <p:txBody>
          <a:bodyPr wrap="square" rtlCol="0">
            <a:spAutoFit/>
          </a:bodyPr>
          <a:p>
            <a:pPr algn="l"/>
            <a:r>
              <a:rPr lang="en-US" altLang="zh-CN" sz="2400" dirty="0"/>
              <a:t>       </a:t>
            </a:r>
            <a:r>
              <a:rPr lang="zh-CN" altLang="en-US" sz="2400" b="1" dirty="0"/>
              <a:t>材料</a:t>
            </a:r>
            <a:r>
              <a:rPr lang="zh-CN" altLang="en-US" sz="2400" dirty="0"/>
              <a:t>：</a:t>
            </a:r>
            <a:r>
              <a:rPr lang="en-US" altLang="zh-CN" sz="2400" b="1" dirty="0">
                <a:solidFill>
                  <a:srgbClr val="0033CC"/>
                </a:solidFill>
              </a:rPr>
              <a:t>1870-1920</a:t>
            </a:r>
            <a:r>
              <a:rPr lang="zh-CN" altLang="en-US" sz="2400" b="1" dirty="0">
                <a:solidFill>
                  <a:srgbClr val="0033CC"/>
                </a:solidFill>
              </a:rPr>
              <a:t>年，城市人口由</a:t>
            </a:r>
            <a:r>
              <a:rPr lang="en-US" altLang="zh-CN" sz="2400" b="1" dirty="0">
                <a:solidFill>
                  <a:srgbClr val="0033CC"/>
                </a:solidFill>
              </a:rPr>
              <a:t>990</a:t>
            </a:r>
            <a:r>
              <a:rPr lang="zh-CN" altLang="en-US" sz="2400" b="1" dirty="0">
                <a:solidFill>
                  <a:srgbClr val="0033CC"/>
                </a:solidFill>
              </a:rPr>
              <a:t>万增至</a:t>
            </a:r>
            <a:r>
              <a:rPr lang="en-US" altLang="zh-CN" sz="2400" b="1" dirty="0">
                <a:solidFill>
                  <a:srgbClr val="0033CC"/>
                </a:solidFill>
              </a:rPr>
              <a:t>5430</a:t>
            </a:r>
            <a:r>
              <a:rPr lang="zh-CN" altLang="en-US" sz="2400" b="1" dirty="0">
                <a:solidFill>
                  <a:srgbClr val="0033CC"/>
                </a:solidFill>
              </a:rPr>
              <a:t>万。</a:t>
            </a:r>
            <a:r>
              <a:rPr lang="en-US" altLang="zh-CN" sz="2400" b="1" dirty="0">
                <a:solidFill>
                  <a:srgbClr val="0033CC"/>
                </a:solidFill>
              </a:rPr>
              <a:t>1920</a:t>
            </a:r>
            <a:r>
              <a:rPr lang="zh-CN" altLang="en-US" sz="2400" b="1" dirty="0">
                <a:solidFill>
                  <a:srgbClr val="0033CC"/>
                </a:solidFill>
              </a:rPr>
              <a:t>年城市人口是全国总人口的</a:t>
            </a:r>
            <a:r>
              <a:rPr lang="en-US" altLang="zh-CN" sz="2400" b="1" dirty="0">
                <a:solidFill>
                  <a:srgbClr val="0033CC"/>
                </a:solidFill>
              </a:rPr>
              <a:t>51.4%</a:t>
            </a:r>
            <a:r>
              <a:rPr lang="zh-CN" altLang="en-US" sz="2400" b="1" dirty="0">
                <a:solidFill>
                  <a:srgbClr val="0033CC"/>
                </a:solidFill>
              </a:rPr>
              <a:t>，城市人口超过了农村人口。</a:t>
            </a:r>
            <a:endParaRPr lang="en-US" altLang="zh-CN" sz="2400" b="1" dirty="0"/>
          </a:p>
          <a:p>
            <a:pPr algn="l"/>
            <a:r>
              <a:rPr lang="en-US" altLang="zh-CN" sz="2400" b="1" dirty="0"/>
              <a:t>——</a:t>
            </a:r>
            <a:r>
              <a:rPr lang="zh-CN" altLang="en-US" sz="2400" b="1" dirty="0"/>
              <a:t>蒋维忠</a:t>
            </a:r>
            <a:r>
              <a:rPr lang="en-US" altLang="zh-CN" sz="2400" b="1" dirty="0"/>
              <a:t>《</a:t>
            </a:r>
            <a:r>
              <a:rPr lang="zh-CN" altLang="en-US" sz="2400" b="1" dirty="0"/>
              <a:t>第二次工业革命与</a:t>
            </a:r>
            <a:r>
              <a:rPr lang="zh-CN" altLang="en-US" sz="2400" b="1" dirty="0">
                <a:solidFill>
                  <a:srgbClr val="FF0000"/>
                </a:solidFill>
              </a:rPr>
              <a:t>美国</a:t>
            </a:r>
            <a:r>
              <a:rPr lang="zh-CN" altLang="en-US" sz="2400" b="1" dirty="0"/>
              <a:t>城市化</a:t>
            </a:r>
            <a:r>
              <a:rPr lang="en-US" altLang="zh-CN" sz="2400" b="1" dirty="0"/>
              <a:t>》</a:t>
            </a:r>
            <a:endParaRPr lang="en-US" altLang="zh-CN" sz="2400" b="1" dirty="0"/>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4140" y="2515870"/>
            <a:ext cx="2945765" cy="3826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8" grpId="0" animBg="1"/>
      <p:bldP spid="6" grpId="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6865" y="553085"/>
            <a:ext cx="7645400" cy="583565"/>
          </a:xfrm>
          <a:prstGeom prst="rect">
            <a:avLst/>
          </a:prstGeom>
          <a:noFill/>
        </p:spPr>
        <p:txBody>
          <a:bodyPr wrap="square" rtlCol="0">
            <a:spAutoFit/>
          </a:bodyPr>
          <a:lstStyle/>
          <a:p>
            <a:r>
              <a:rPr lang="zh-CN" altLang="en-US" sz="3200" b="1" dirty="0" smtClean="0"/>
              <a:t>二、工业革命后生活方式的变化</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475615" y="1136650"/>
            <a:ext cx="10869930" cy="953135"/>
          </a:xfrm>
          <a:prstGeom prst="rect">
            <a:avLst/>
          </a:prstGeom>
          <a:noFill/>
        </p:spPr>
        <p:txBody>
          <a:bodyPr wrap="none" rtlCol="0">
            <a:spAutoFit/>
          </a:bodyPr>
          <a:p>
            <a:r>
              <a:rPr lang="en-US" altLang="zh-CN" sz="2800" b="1">
                <a:solidFill>
                  <a:srgbClr val="FF0000"/>
                </a:solidFill>
              </a:rPr>
              <a:t>1</a:t>
            </a:r>
            <a:r>
              <a:rPr lang="zh-CN" altLang="en-US" sz="2800" b="1">
                <a:solidFill>
                  <a:srgbClr val="FF0000"/>
                </a:solidFill>
              </a:rPr>
              <a:t>、工业革命促进了城市化的发展，也改变了人们的生活空间。</a:t>
            </a:r>
            <a:endParaRPr lang="zh-CN" altLang="en-US" sz="2800" b="1">
              <a:solidFill>
                <a:srgbClr val="0033CC"/>
              </a:solidFill>
            </a:endParaRPr>
          </a:p>
          <a:p>
            <a:r>
              <a:rPr lang="zh-CN" altLang="en-US" sz="2800" b="1">
                <a:solidFill>
                  <a:srgbClr val="0033CC"/>
                </a:solidFill>
              </a:rPr>
              <a:t>      </a:t>
            </a:r>
            <a:r>
              <a:rPr lang="zh-CN" altLang="en-US" sz="2400" b="1">
                <a:solidFill>
                  <a:srgbClr val="0033CC"/>
                </a:solidFill>
              </a:rPr>
              <a:t>（人口猛增，工人的生活环境恶劣，</a:t>
            </a:r>
            <a:r>
              <a:rPr lang="en-US" altLang="zh-CN" sz="2400" b="1">
                <a:solidFill>
                  <a:srgbClr val="0033CC"/>
                </a:solidFill>
              </a:rPr>
              <a:t>20</a:t>
            </a:r>
            <a:r>
              <a:rPr lang="zh-CN" altLang="en-US" sz="2400" b="1">
                <a:solidFill>
                  <a:srgbClr val="0033CC"/>
                </a:solidFill>
              </a:rPr>
              <a:t>世纪以来，国家改善市民居住环境）</a:t>
            </a:r>
            <a:endParaRPr lang="zh-CN" altLang="en-US" sz="2400" b="1">
              <a:solidFill>
                <a:srgbClr val="0033CC"/>
              </a:solidFill>
            </a:endParaRPr>
          </a:p>
        </p:txBody>
      </p:sp>
      <p:sp>
        <p:nvSpPr>
          <p:cNvPr id="7" name="文本框 6"/>
          <p:cNvSpPr txBox="1"/>
          <p:nvPr/>
        </p:nvSpPr>
        <p:spPr>
          <a:xfrm>
            <a:off x="475615" y="2089785"/>
            <a:ext cx="11099165" cy="891540"/>
          </a:xfrm>
          <a:prstGeom prst="rect">
            <a:avLst/>
          </a:prstGeom>
          <a:noFill/>
        </p:spPr>
        <p:txBody>
          <a:bodyPr wrap="none" rtlCol="0">
            <a:spAutoFit/>
          </a:bodyPr>
          <a:p>
            <a:r>
              <a:rPr lang="en-US" altLang="zh-CN" sz="2800" b="1">
                <a:solidFill>
                  <a:srgbClr val="FF0000"/>
                </a:solidFill>
              </a:rPr>
              <a:t>2</a:t>
            </a:r>
            <a:r>
              <a:rPr lang="zh-CN" altLang="en-US" sz="2800" b="1">
                <a:solidFill>
                  <a:srgbClr val="FF0000"/>
                </a:solidFill>
              </a:rPr>
              <a:t>、交通运输业的进步，便利了人们的出行。</a:t>
            </a:r>
            <a:r>
              <a:rPr lang="zh-CN" altLang="en-US" sz="2400" b="1">
                <a:solidFill>
                  <a:srgbClr val="0033CC"/>
                </a:solidFill>
              </a:rPr>
              <a:t>（水陆交通网，促进了城市间</a:t>
            </a:r>
            <a:endParaRPr lang="zh-CN" altLang="en-US" sz="2400" b="1">
              <a:solidFill>
                <a:srgbClr val="0033CC"/>
              </a:solidFill>
            </a:endParaRPr>
          </a:p>
          <a:p>
            <a:r>
              <a:rPr lang="zh-CN" altLang="en-US" sz="2400" b="1">
                <a:solidFill>
                  <a:srgbClr val="0033CC"/>
                </a:solidFill>
              </a:rPr>
              <a:t>       、国际间的人口交流与贸易往来，大大增加了水的流动性。）</a:t>
            </a:r>
            <a:endParaRPr lang="zh-CN" altLang="en-US" sz="2400" b="1">
              <a:solidFill>
                <a:srgbClr val="0033CC"/>
              </a:solidFill>
            </a:endParaRPr>
          </a:p>
        </p:txBody>
      </p:sp>
      <p:pic>
        <p:nvPicPr>
          <p:cNvPr id="9" name="Picture 2" descr="1807年克莱蒙特号蒸汽船"/>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6865" y="3305810"/>
            <a:ext cx="27590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http://www.snedu.net/a7/yuandzyk/tiku/1/16/Image3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422" y="3375220"/>
            <a:ext cx="2698779" cy="194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http://www.sy916.net/photo/data/media/35/33.jpg"/>
          <p:cNvPicPr>
            <a:picLocks noChangeAspect="1" noChangeArrowheads="1"/>
          </p:cNvPicPr>
          <p:nvPr/>
        </p:nvPicPr>
        <p:blipFill>
          <a:blip r:embed="rId3">
            <a:extLst>
              <a:ext uri="{28A0092B-C50C-407E-A947-70E740481C1C}">
                <a14:useLocalDpi xmlns:a14="http://schemas.microsoft.com/office/drawing/2010/main" val="0"/>
              </a:ext>
            </a:extLst>
          </a:blip>
          <a:srcRect r="-50" b="-37"/>
          <a:stretch>
            <a:fillRect/>
          </a:stretch>
        </p:blipFill>
        <p:spPr bwMode="auto">
          <a:xfrm>
            <a:off x="3075680" y="3341113"/>
            <a:ext cx="2784353" cy="198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rotWithShape="1">
          <a:blip r:embed="rId4">
            <a:grayscl/>
          </a:blip>
          <a:srcRect t="4233" b="7894"/>
          <a:stretch>
            <a:fillRect/>
          </a:stretch>
        </p:blipFill>
        <p:spPr>
          <a:xfrm>
            <a:off x="8533765" y="3183890"/>
            <a:ext cx="3225800" cy="2138045"/>
          </a:xfrm>
          <a:prstGeom prst="rect">
            <a:avLst/>
          </a:prstGeom>
        </p:spPr>
      </p:pic>
      <p:sp>
        <p:nvSpPr>
          <p:cNvPr id="14" name="文本框 13"/>
          <p:cNvSpPr txBox="1"/>
          <p:nvPr/>
        </p:nvSpPr>
        <p:spPr>
          <a:xfrm>
            <a:off x="820420" y="5473700"/>
            <a:ext cx="10556240" cy="953135"/>
          </a:xfrm>
          <a:prstGeom prst="rect">
            <a:avLst/>
          </a:prstGeom>
          <a:noFill/>
        </p:spPr>
        <p:txBody>
          <a:bodyPr wrap="none" rtlCol="0">
            <a:spAutoFit/>
          </a:bodyPr>
          <a:p>
            <a:r>
              <a:rPr lang="en-US" altLang="zh-CN" sz="2800">
                <a:solidFill>
                  <a:srgbClr val="FF0000"/>
                </a:solidFill>
              </a:rPr>
              <a:t>    </a:t>
            </a:r>
            <a:r>
              <a:rPr lang="zh-CN" altLang="en-US" sz="2800">
                <a:solidFill>
                  <a:schemeClr val="tx1"/>
                </a:solidFill>
              </a:rPr>
              <a:t>汽轮                 火车                                飞机                       汽车</a:t>
            </a:r>
            <a:endParaRPr lang="zh-CN" altLang="en-US" sz="2800">
              <a:solidFill>
                <a:schemeClr val="tx1"/>
              </a:solidFill>
            </a:endParaRPr>
          </a:p>
          <a:p>
            <a:r>
              <a:rPr lang="zh-CN" altLang="en-US" sz="2800">
                <a:solidFill>
                  <a:srgbClr val="FF0000"/>
                </a:solidFill>
              </a:rPr>
              <a:t>        </a:t>
            </a:r>
            <a:r>
              <a:rPr lang="zh-CN" altLang="en-US" sz="2800">
                <a:solidFill>
                  <a:srgbClr val="0033CC"/>
                </a:solidFill>
              </a:rPr>
              <a:t>第一次工业革命                                      第二次工业革命</a:t>
            </a:r>
            <a:endParaRPr lang="zh-CN" altLang="en-US" sz="280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6865" y="511175"/>
            <a:ext cx="7645400" cy="583565"/>
          </a:xfrm>
          <a:prstGeom prst="rect">
            <a:avLst/>
          </a:prstGeom>
          <a:noFill/>
        </p:spPr>
        <p:txBody>
          <a:bodyPr wrap="square" rtlCol="0">
            <a:spAutoFit/>
          </a:bodyPr>
          <a:lstStyle/>
          <a:p>
            <a:r>
              <a:rPr lang="zh-CN" altLang="en-US" sz="3200" b="1" dirty="0" smtClean="0"/>
              <a:t>二、工业革命后生活方式的变化</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475615" y="1010920"/>
            <a:ext cx="10869930" cy="953135"/>
          </a:xfrm>
          <a:prstGeom prst="rect">
            <a:avLst/>
          </a:prstGeom>
          <a:noFill/>
        </p:spPr>
        <p:txBody>
          <a:bodyPr wrap="none" rtlCol="0">
            <a:spAutoFit/>
          </a:bodyPr>
          <a:p>
            <a:r>
              <a:rPr lang="en-US" altLang="zh-CN" sz="2800" b="1">
                <a:solidFill>
                  <a:srgbClr val="FF0000"/>
                </a:solidFill>
              </a:rPr>
              <a:t>1</a:t>
            </a:r>
            <a:r>
              <a:rPr lang="zh-CN" altLang="en-US" sz="2800" b="1">
                <a:solidFill>
                  <a:srgbClr val="FF0000"/>
                </a:solidFill>
              </a:rPr>
              <a:t>、工业革命促进了城市化的发展，也改变了人们的生活空间。</a:t>
            </a:r>
            <a:endParaRPr lang="zh-CN" altLang="en-US" sz="2800" b="1">
              <a:solidFill>
                <a:srgbClr val="0033CC"/>
              </a:solidFill>
            </a:endParaRPr>
          </a:p>
          <a:p>
            <a:r>
              <a:rPr lang="zh-CN" altLang="en-US" sz="2800" b="1">
                <a:solidFill>
                  <a:srgbClr val="0033CC"/>
                </a:solidFill>
              </a:rPr>
              <a:t>      </a:t>
            </a:r>
            <a:r>
              <a:rPr lang="zh-CN" altLang="en-US" sz="2400" b="1">
                <a:solidFill>
                  <a:srgbClr val="0033CC"/>
                </a:solidFill>
              </a:rPr>
              <a:t>（人口猛增，工人的生活环境恶劣，</a:t>
            </a:r>
            <a:r>
              <a:rPr lang="en-US" altLang="zh-CN" sz="2400" b="1">
                <a:solidFill>
                  <a:srgbClr val="0033CC"/>
                </a:solidFill>
              </a:rPr>
              <a:t>20</a:t>
            </a:r>
            <a:r>
              <a:rPr lang="zh-CN" altLang="en-US" sz="2400" b="1">
                <a:solidFill>
                  <a:srgbClr val="0033CC"/>
                </a:solidFill>
              </a:rPr>
              <a:t>世纪以来，国家改善市民居住环境）</a:t>
            </a:r>
            <a:endParaRPr lang="zh-CN" altLang="en-US" sz="2400" b="1">
              <a:solidFill>
                <a:srgbClr val="0033CC"/>
              </a:solidFill>
            </a:endParaRPr>
          </a:p>
        </p:txBody>
      </p:sp>
      <p:sp>
        <p:nvSpPr>
          <p:cNvPr id="7" name="文本框 6"/>
          <p:cNvSpPr txBox="1"/>
          <p:nvPr/>
        </p:nvSpPr>
        <p:spPr>
          <a:xfrm>
            <a:off x="475615" y="1848485"/>
            <a:ext cx="11099165" cy="891540"/>
          </a:xfrm>
          <a:prstGeom prst="rect">
            <a:avLst/>
          </a:prstGeom>
          <a:noFill/>
        </p:spPr>
        <p:txBody>
          <a:bodyPr wrap="none" rtlCol="0">
            <a:spAutoFit/>
          </a:bodyPr>
          <a:p>
            <a:r>
              <a:rPr lang="en-US" altLang="zh-CN" sz="2800" b="1">
                <a:solidFill>
                  <a:srgbClr val="FF0000"/>
                </a:solidFill>
              </a:rPr>
              <a:t>2</a:t>
            </a:r>
            <a:r>
              <a:rPr lang="zh-CN" altLang="en-US" sz="2800" b="1">
                <a:solidFill>
                  <a:srgbClr val="FF0000"/>
                </a:solidFill>
              </a:rPr>
              <a:t>、交通运输业的进步，便利了人们的出行。</a:t>
            </a:r>
            <a:r>
              <a:rPr lang="zh-CN" altLang="en-US" sz="2400" b="1">
                <a:solidFill>
                  <a:srgbClr val="0033CC"/>
                </a:solidFill>
              </a:rPr>
              <a:t>（水陆交通网，促进了城市间</a:t>
            </a:r>
            <a:endParaRPr lang="zh-CN" altLang="en-US" sz="2400" b="1">
              <a:solidFill>
                <a:srgbClr val="0033CC"/>
              </a:solidFill>
            </a:endParaRPr>
          </a:p>
          <a:p>
            <a:r>
              <a:rPr lang="zh-CN" altLang="en-US" sz="2400" b="1">
                <a:solidFill>
                  <a:srgbClr val="0033CC"/>
                </a:solidFill>
              </a:rPr>
              <a:t>       、国际间的人口交流与贸易往来，大大增加了社会流动性。）</a:t>
            </a:r>
            <a:endParaRPr lang="zh-CN" altLang="en-US" sz="2400" b="1">
              <a:solidFill>
                <a:srgbClr val="0033CC"/>
              </a:solidFill>
            </a:endParaRPr>
          </a:p>
        </p:txBody>
      </p:sp>
      <p:sp>
        <p:nvSpPr>
          <p:cNvPr id="4" name="文本框 3"/>
          <p:cNvSpPr txBox="1"/>
          <p:nvPr/>
        </p:nvSpPr>
        <p:spPr>
          <a:xfrm>
            <a:off x="475615" y="2740025"/>
            <a:ext cx="10916920" cy="891540"/>
          </a:xfrm>
          <a:prstGeom prst="rect">
            <a:avLst/>
          </a:prstGeom>
          <a:noFill/>
        </p:spPr>
        <p:txBody>
          <a:bodyPr wrap="none" rtlCol="0">
            <a:spAutoFit/>
          </a:bodyPr>
          <a:p>
            <a:r>
              <a:rPr lang="en-US" altLang="zh-CN" sz="2800" b="1">
                <a:solidFill>
                  <a:srgbClr val="FF0000"/>
                </a:solidFill>
              </a:rPr>
              <a:t>3</a:t>
            </a:r>
            <a:r>
              <a:rPr lang="zh-CN" altLang="en-US" sz="2800" b="1">
                <a:solidFill>
                  <a:srgbClr val="FF0000"/>
                </a:solidFill>
              </a:rPr>
              <a:t>、工业革命也促进了乡村的改变。</a:t>
            </a:r>
            <a:r>
              <a:rPr lang="zh-CN" altLang="en-US" sz="2400" b="1">
                <a:solidFill>
                  <a:srgbClr val="0033CC"/>
                </a:solidFill>
              </a:rPr>
              <a:t>（农业机械日益普及，建立了大农场，</a:t>
            </a:r>
            <a:endParaRPr lang="zh-CN" altLang="en-US" sz="2400" b="1">
              <a:solidFill>
                <a:srgbClr val="0033CC"/>
              </a:solidFill>
            </a:endParaRPr>
          </a:p>
          <a:p>
            <a:r>
              <a:rPr lang="zh-CN" altLang="en-US" sz="2400" b="1">
                <a:solidFill>
                  <a:srgbClr val="0033CC"/>
                </a:solidFill>
              </a:rPr>
              <a:t>       农业</a:t>
            </a:r>
            <a:r>
              <a:rPr lang="zh-CN" altLang="en-US" sz="2400" b="1">
                <a:solidFill>
                  <a:schemeClr val="tx1"/>
                </a:solidFill>
              </a:rPr>
              <a:t>现代化程度大大提高</a:t>
            </a:r>
            <a:r>
              <a:rPr lang="zh-CN" altLang="en-US" sz="2400" b="1">
                <a:solidFill>
                  <a:srgbClr val="0033CC"/>
                </a:solidFill>
              </a:rPr>
              <a:t>； 大量人口平从乡村走出，人们的</a:t>
            </a:r>
            <a:r>
              <a:rPr lang="zh-CN" altLang="en-US" sz="2400" b="1">
                <a:solidFill>
                  <a:schemeClr val="tx1"/>
                </a:solidFill>
              </a:rPr>
              <a:t>眼界开阔了</a:t>
            </a:r>
            <a:r>
              <a:rPr lang="zh-CN" altLang="en-US" sz="2400" b="1">
                <a:solidFill>
                  <a:srgbClr val="0033CC"/>
                </a:solidFill>
              </a:rPr>
              <a:t>。）</a:t>
            </a:r>
            <a:endParaRPr lang="zh-CN" altLang="en-US" sz="2400" b="1">
              <a:solidFill>
                <a:srgbClr val="0033CC"/>
              </a:solidFill>
            </a:endParaRPr>
          </a:p>
        </p:txBody>
      </p:sp>
      <p:pic>
        <p:nvPicPr>
          <p:cNvPr id="11" name="图片 10"/>
          <p:cNvPicPr>
            <a:picLocks noChangeAspect="1"/>
          </p:cNvPicPr>
          <p:nvPr/>
        </p:nvPicPr>
        <p:blipFill>
          <a:blip r:embed="rId1"/>
          <a:stretch>
            <a:fillRect/>
          </a:stretch>
        </p:blipFill>
        <p:spPr>
          <a:xfrm>
            <a:off x="1333500" y="3632200"/>
            <a:ext cx="4511675" cy="2875915"/>
          </a:xfrm>
          <a:prstGeom prst="rect">
            <a:avLst/>
          </a:prstGeom>
        </p:spPr>
      </p:pic>
      <p:pic>
        <p:nvPicPr>
          <p:cNvPr id="15" name="图片 14"/>
          <p:cNvPicPr>
            <a:picLocks noChangeAspect="1"/>
          </p:cNvPicPr>
          <p:nvPr/>
        </p:nvPicPr>
        <p:blipFill>
          <a:blip r:embed="rId2"/>
          <a:stretch>
            <a:fillRect/>
          </a:stretch>
        </p:blipFill>
        <p:spPr>
          <a:xfrm>
            <a:off x="6257925" y="3632835"/>
            <a:ext cx="4430395" cy="2875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6865" y="553085"/>
            <a:ext cx="7645400" cy="583565"/>
          </a:xfrm>
          <a:prstGeom prst="rect">
            <a:avLst/>
          </a:prstGeom>
          <a:noFill/>
        </p:spPr>
        <p:txBody>
          <a:bodyPr wrap="square" rtlCol="0">
            <a:spAutoFit/>
          </a:bodyPr>
          <a:lstStyle/>
          <a:p>
            <a:r>
              <a:rPr lang="zh-CN" altLang="en-US" sz="3200" b="1" dirty="0" smtClean="0"/>
              <a:t>二、工业革命后生活方式的变化</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475615" y="1010920"/>
            <a:ext cx="10869930" cy="953135"/>
          </a:xfrm>
          <a:prstGeom prst="rect">
            <a:avLst/>
          </a:prstGeom>
          <a:noFill/>
        </p:spPr>
        <p:txBody>
          <a:bodyPr wrap="none" rtlCol="0">
            <a:spAutoFit/>
          </a:bodyPr>
          <a:p>
            <a:r>
              <a:rPr lang="en-US" altLang="zh-CN" sz="2800" b="1">
                <a:solidFill>
                  <a:srgbClr val="FF0000"/>
                </a:solidFill>
              </a:rPr>
              <a:t>1</a:t>
            </a:r>
            <a:r>
              <a:rPr lang="zh-CN" altLang="en-US" sz="2800" b="1">
                <a:solidFill>
                  <a:srgbClr val="FF0000"/>
                </a:solidFill>
              </a:rPr>
              <a:t>、工业革命促进了城市化的发展，也改变了人们的生活空间。</a:t>
            </a:r>
            <a:endParaRPr lang="zh-CN" altLang="en-US" sz="2800" b="1">
              <a:solidFill>
                <a:srgbClr val="0033CC"/>
              </a:solidFill>
            </a:endParaRPr>
          </a:p>
          <a:p>
            <a:r>
              <a:rPr lang="zh-CN" altLang="en-US" sz="2800" b="1">
                <a:solidFill>
                  <a:srgbClr val="0033CC"/>
                </a:solidFill>
              </a:rPr>
              <a:t>      </a:t>
            </a:r>
            <a:r>
              <a:rPr lang="zh-CN" altLang="en-US" sz="2400" b="1">
                <a:solidFill>
                  <a:srgbClr val="0033CC"/>
                </a:solidFill>
              </a:rPr>
              <a:t>（人口猛增，工人的生活环境恶劣，</a:t>
            </a:r>
            <a:r>
              <a:rPr lang="en-US" altLang="zh-CN" sz="2400" b="1">
                <a:solidFill>
                  <a:srgbClr val="0033CC"/>
                </a:solidFill>
              </a:rPr>
              <a:t>20</a:t>
            </a:r>
            <a:r>
              <a:rPr lang="zh-CN" altLang="en-US" sz="2400" b="1">
                <a:solidFill>
                  <a:srgbClr val="0033CC"/>
                </a:solidFill>
              </a:rPr>
              <a:t>世纪以来，国家改善市民居住环境）</a:t>
            </a:r>
            <a:endParaRPr lang="zh-CN" altLang="en-US" sz="2400" b="1">
              <a:solidFill>
                <a:srgbClr val="0033CC"/>
              </a:solidFill>
            </a:endParaRPr>
          </a:p>
        </p:txBody>
      </p:sp>
      <p:sp>
        <p:nvSpPr>
          <p:cNvPr id="7" name="文本框 6"/>
          <p:cNvSpPr txBox="1"/>
          <p:nvPr/>
        </p:nvSpPr>
        <p:spPr>
          <a:xfrm>
            <a:off x="475615" y="1848485"/>
            <a:ext cx="11099165" cy="891540"/>
          </a:xfrm>
          <a:prstGeom prst="rect">
            <a:avLst/>
          </a:prstGeom>
          <a:noFill/>
        </p:spPr>
        <p:txBody>
          <a:bodyPr wrap="none" rtlCol="0">
            <a:spAutoFit/>
          </a:bodyPr>
          <a:p>
            <a:r>
              <a:rPr lang="en-US" altLang="zh-CN" sz="2800" b="1">
                <a:solidFill>
                  <a:srgbClr val="FF0000"/>
                </a:solidFill>
              </a:rPr>
              <a:t>2</a:t>
            </a:r>
            <a:r>
              <a:rPr lang="zh-CN" altLang="en-US" sz="2800" b="1">
                <a:solidFill>
                  <a:srgbClr val="FF0000"/>
                </a:solidFill>
              </a:rPr>
              <a:t>、交通运输业的进步，便利了人们的出行。</a:t>
            </a:r>
            <a:r>
              <a:rPr lang="zh-CN" altLang="en-US" sz="2400" b="1">
                <a:solidFill>
                  <a:srgbClr val="0033CC"/>
                </a:solidFill>
              </a:rPr>
              <a:t>（水陆交通网，促进了城市间</a:t>
            </a:r>
            <a:endParaRPr lang="zh-CN" altLang="en-US" sz="2400" b="1">
              <a:solidFill>
                <a:srgbClr val="0033CC"/>
              </a:solidFill>
            </a:endParaRPr>
          </a:p>
          <a:p>
            <a:r>
              <a:rPr lang="zh-CN" altLang="en-US" sz="2400" b="1">
                <a:solidFill>
                  <a:srgbClr val="0033CC"/>
                </a:solidFill>
              </a:rPr>
              <a:t>       、国际间的人口交流与贸易往来，大大增加了社会流动性。）</a:t>
            </a:r>
            <a:endParaRPr lang="zh-CN" altLang="en-US" sz="2400" b="1">
              <a:solidFill>
                <a:srgbClr val="0033CC"/>
              </a:solidFill>
            </a:endParaRPr>
          </a:p>
        </p:txBody>
      </p:sp>
      <p:sp>
        <p:nvSpPr>
          <p:cNvPr id="4" name="文本框 3"/>
          <p:cNvSpPr txBox="1"/>
          <p:nvPr/>
        </p:nvSpPr>
        <p:spPr>
          <a:xfrm>
            <a:off x="475615" y="2740025"/>
            <a:ext cx="10916920" cy="891540"/>
          </a:xfrm>
          <a:prstGeom prst="rect">
            <a:avLst/>
          </a:prstGeom>
          <a:noFill/>
        </p:spPr>
        <p:txBody>
          <a:bodyPr wrap="none" rtlCol="0">
            <a:spAutoFit/>
          </a:bodyPr>
          <a:p>
            <a:r>
              <a:rPr lang="en-US" altLang="zh-CN" sz="2800" b="1">
                <a:solidFill>
                  <a:srgbClr val="FF0000"/>
                </a:solidFill>
              </a:rPr>
              <a:t>3</a:t>
            </a:r>
            <a:r>
              <a:rPr lang="zh-CN" altLang="en-US" sz="2800" b="1">
                <a:solidFill>
                  <a:srgbClr val="FF0000"/>
                </a:solidFill>
              </a:rPr>
              <a:t>、工业革命也促进了乡村的改变。</a:t>
            </a:r>
            <a:r>
              <a:rPr lang="zh-CN" altLang="en-US" sz="2400" b="1">
                <a:solidFill>
                  <a:srgbClr val="0033CC"/>
                </a:solidFill>
              </a:rPr>
              <a:t>（农业机械日益普及，建立了大农场，</a:t>
            </a:r>
            <a:endParaRPr lang="zh-CN" altLang="en-US" sz="2400" b="1">
              <a:solidFill>
                <a:srgbClr val="0033CC"/>
              </a:solidFill>
            </a:endParaRPr>
          </a:p>
          <a:p>
            <a:r>
              <a:rPr lang="zh-CN" altLang="en-US" sz="2400" b="1">
                <a:solidFill>
                  <a:srgbClr val="0033CC"/>
                </a:solidFill>
              </a:rPr>
              <a:t>       农业</a:t>
            </a:r>
            <a:r>
              <a:rPr lang="zh-CN" altLang="en-US" sz="2400" b="1">
                <a:solidFill>
                  <a:schemeClr val="tx1"/>
                </a:solidFill>
              </a:rPr>
              <a:t>现代化程度大大提高</a:t>
            </a:r>
            <a:r>
              <a:rPr lang="zh-CN" altLang="en-US" sz="2400" b="1">
                <a:solidFill>
                  <a:srgbClr val="0033CC"/>
                </a:solidFill>
              </a:rPr>
              <a:t>； 大量人口平从乡村走出，人们的</a:t>
            </a:r>
            <a:r>
              <a:rPr lang="zh-CN" altLang="en-US" sz="2400" b="1">
                <a:solidFill>
                  <a:schemeClr val="tx1"/>
                </a:solidFill>
              </a:rPr>
              <a:t>眼界开阔了</a:t>
            </a:r>
            <a:r>
              <a:rPr lang="zh-CN" altLang="en-US" sz="2400" b="1">
                <a:solidFill>
                  <a:srgbClr val="0033CC"/>
                </a:solidFill>
              </a:rPr>
              <a:t>。）</a:t>
            </a:r>
            <a:endParaRPr lang="zh-CN" altLang="en-US" sz="2400" b="1">
              <a:solidFill>
                <a:srgbClr val="0033CC"/>
              </a:solidFill>
            </a:endParaRPr>
          </a:p>
        </p:txBody>
      </p:sp>
      <p:sp>
        <p:nvSpPr>
          <p:cNvPr id="6" name="文本框 5"/>
          <p:cNvSpPr txBox="1"/>
          <p:nvPr/>
        </p:nvSpPr>
        <p:spPr>
          <a:xfrm>
            <a:off x="475615" y="3631565"/>
            <a:ext cx="10946765" cy="891540"/>
          </a:xfrm>
          <a:prstGeom prst="rect">
            <a:avLst/>
          </a:prstGeom>
          <a:noFill/>
        </p:spPr>
        <p:txBody>
          <a:bodyPr wrap="none" rtlCol="0">
            <a:spAutoFit/>
          </a:bodyPr>
          <a:p>
            <a:r>
              <a:rPr lang="en-US" altLang="zh-CN" sz="2800" b="1">
                <a:solidFill>
                  <a:srgbClr val="FF0000"/>
                </a:solidFill>
              </a:rPr>
              <a:t>4</a:t>
            </a:r>
            <a:r>
              <a:rPr lang="zh-CN" altLang="en-US" sz="2800" b="1">
                <a:solidFill>
                  <a:srgbClr val="FF0000"/>
                </a:solidFill>
              </a:rPr>
              <a:t>、随着生活节奏加快，人们的时间观念更为增强。</a:t>
            </a:r>
            <a:r>
              <a:rPr lang="zh-CN" altLang="en-US" sz="2400" b="1">
                <a:solidFill>
                  <a:srgbClr val="0033CC"/>
                </a:solidFill>
              </a:rPr>
              <a:t>（准时准点成为现代</a:t>
            </a:r>
            <a:endParaRPr lang="zh-CN" altLang="en-US" sz="2400" b="1">
              <a:solidFill>
                <a:srgbClr val="0033CC"/>
              </a:solidFill>
            </a:endParaRPr>
          </a:p>
          <a:p>
            <a:r>
              <a:rPr lang="zh-CN" altLang="en-US" sz="2400" b="1">
                <a:solidFill>
                  <a:srgbClr val="0033CC"/>
                </a:solidFill>
              </a:rPr>
              <a:t>      生活准则。戴表、标准钟</a:t>
            </a:r>
            <a:r>
              <a:rPr lang="en-US" altLang="zh-CN" sz="2400" b="1">
                <a:solidFill>
                  <a:srgbClr val="0033CC"/>
                </a:solidFill>
              </a:rPr>
              <a:t>——</a:t>
            </a:r>
            <a:r>
              <a:rPr lang="zh-CN" altLang="en-US" sz="2400" b="1">
                <a:solidFill>
                  <a:srgbClr val="0033CC"/>
                </a:solidFill>
              </a:rPr>
              <a:t>英国大本钟）</a:t>
            </a:r>
            <a:endParaRPr lang="zh-CN" altLang="en-US" sz="2400" b="1">
              <a:solidFill>
                <a:srgbClr val="0033CC"/>
              </a:solidFill>
            </a:endParaRPr>
          </a:p>
        </p:txBody>
      </p:sp>
      <p:pic>
        <p:nvPicPr>
          <p:cNvPr id="8" name="图片 7"/>
          <p:cNvPicPr>
            <a:picLocks noChangeAspect="1"/>
          </p:cNvPicPr>
          <p:nvPr/>
        </p:nvPicPr>
        <p:blipFill>
          <a:blip r:embed="rId1"/>
          <a:stretch>
            <a:fillRect/>
          </a:stretch>
        </p:blipFill>
        <p:spPr>
          <a:xfrm>
            <a:off x="1151890" y="4523105"/>
            <a:ext cx="3525520" cy="2016125"/>
          </a:xfrm>
          <a:prstGeom prst="rect">
            <a:avLst/>
          </a:prstGeom>
        </p:spPr>
      </p:pic>
      <p:pic>
        <p:nvPicPr>
          <p:cNvPr id="9" name="图片 8"/>
          <p:cNvPicPr>
            <a:picLocks noChangeAspect="1"/>
          </p:cNvPicPr>
          <p:nvPr/>
        </p:nvPicPr>
        <p:blipFill>
          <a:blip r:embed="rId2"/>
          <a:stretch>
            <a:fillRect/>
          </a:stretch>
        </p:blipFill>
        <p:spPr>
          <a:xfrm>
            <a:off x="4938395" y="4618990"/>
            <a:ext cx="1991360" cy="1920240"/>
          </a:xfrm>
          <a:prstGeom prst="rect">
            <a:avLst/>
          </a:prstGeom>
        </p:spPr>
      </p:pic>
      <p:pic>
        <p:nvPicPr>
          <p:cNvPr id="10" name="图片 9"/>
          <p:cNvPicPr>
            <a:picLocks noChangeAspect="1"/>
          </p:cNvPicPr>
          <p:nvPr/>
        </p:nvPicPr>
        <p:blipFill>
          <a:blip r:embed="rId3"/>
          <a:stretch>
            <a:fillRect/>
          </a:stretch>
        </p:blipFill>
        <p:spPr>
          <a:xfrm>
            <a:off x="6912610" y="4411980"/>
            <a:ext cx="4200525" cy="2127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6865" y="553085"/>
            <a:ext cx="7645400" cy="583565"/>
          </a:xfrm>
          <a:prstGeom prst="rect">
            <a:avLst/>
          </a:prstGeom>
          <a:noFill/>
        </p:spPr>
        <p:txBody>
          <a:bodyPr wrap="square" rtlCol="0">
            <a:spAutoFit/>
          </a:bodyPr>
          <a:lstStyle/>
          <a:p>
            <a:r>
              <a:rPr lang="zh-CN" altLang="en-US" sz="3200" b="1" dirty="0" smtClean="0"/>
              <a:t>二、工业革命后生活方式的变化</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475615" y="1010920"/>
            <a:ext cx="10869930" cy="953135"/>
          </a:xfrm>
          <a:prstGeom prst="rect">
            <a:avLst/>
          </a:prstGeom>
          <a:noFill/>
        </p:spPr>
        <p:txBody>
          <a:bodyPr wrap="none" rtlCol="0">
            <a:spAutoFit/>
          </a:bodyPr>
          <a:p>
            <a:r>
              <a:rPr lang="en-US" altLang="zh-CN" sz="2800" b="1">
                <a:solidFill>
                  <a:srgbClr val="FF0000"/>
                </a:solidFill>
              </a:rPr>
              <a:t>1</a:t>
            </a:r>
            <a:r>
              <a:rPr lang="zh-CN" altLang="en-US" sz="2800" b="1">
                <a:solidFill>
                  <a:srgbClr val="FF0000"/>
                </a:solidFill>
              </a:rPr>
              <a:t>、工业革命促进了城市化的发展，也改变了人们的生活空间。</a:t>
            </a:r>
            <a:endParaRPr lang="zh-CN" altLang="en-US" sz="2800" b="1">
              <a:solidFill>
                <a:srgbClr val="0033CC"/>
              </a:solidFill>
            </a:endParaRPr>
          </a:p>
          <a:p>
            <a:r>
              <a:rPr lang="zh-CN" altLang="en-US" sz="2800" b="1">
                <a:solidFill>
                  <a:srgbClr val="0033CC"/>
                </a:solidFill>
              </a:rPr>
              <a:t>      </a:t>
            </a:r>
            <a:r>
              <a:rPr lang="zh-CN" altLang="en-US" sz="2400" b="1">
                <a:solidFill>
                  <a:srgbClr val="0033CC"/>
                </a:solidFill>
              </a:rPr>
              <a:t>（人口猛增，工人的生活环境恶劣，</a:t>
            </a:r>
            <a:r>
              <a:rPr lang="en-US" altLang="zh-CN" sz="2400" b="1">
                <a:solidFill>
                  <a:srgbClr val="0033CC"/>
                </a:solidFill>
              </a:rPr>
              <a:t>20</a:t>
            </a:r>
            <a:r>
              <a:rPr lang="zh-CN" altLang="en-US" sz="2400" b="1">
                <a:solidFill>
                  <a:srgbClr val="0033CC"/>
                </a:solidFill>
              </a:rPr>
              <a:t>世纪以来，国家改善市民居住环境）</a:t>
            </a:r>
            <a:endParaRPr lang="zh-CN" altLang="en-US" sz="2400" b="1">
              <a:solidFill>
                <a:srgbClr val="0033CC"/>
              </a:solidFill>
            </a:endParaRPr>
          </a:p>
        </p:txBody>
      </p:sp>
      <p:sp>
        <p:nvSpPr>
          <p:cNvPr id="7" name="文本框 6"/>
          <p:cNvSpPr txBox="1"/>
          <p:nvPr/>
        </p:nvSpPr>
        <p:spPr>
          <a:xfrm>
            <a:off x="475615" y="1848485"/>
            <a:ext cx="11099165" cy="891540"/>
          </a:xfrm>
          <a:prstGeom prst="rect">
            <a:avLst/>
          </a:prstGeom>
          <a:noFill/>
        </p:spPr>
        <p:txBody>
          <a:bodyPr wrap="none" rtlCol="0">
            <a:spAutoFit/>
          </a:bodyPr>
          <a:p>
            <a:r>
              <a:rPr lang="en-US" altLang="zh-CN" sz="2800" b="1">
                <a:solidFill>
                  <a:srgbClr val="FF0000"/>
                </a:solidFill>
              </a:rPr>
              <a:t>2</a:t>
            </a:r>
            <a:r>
              <a:rPr lang="zh-CN" altLang="en-US" sz="2800" b="1">
                <a:solidFill>
                  <a:srgbClr val="FF0000"/>
                </a:solidFill>
              </a:rPr>
              <a:t>、交通运输业的进步，便利了人们的出行。</a:t>
            </a:r>
            <a:r>
              <a:rPr lang="zh-CN" altLang="en-US" sz="2400" b="1">
                <a:solidFill>
                  <a:srgbClr val="0033CC"/>
                </a:solidFill>
              </a:rPr>
              <a:t>（水陆交通网，促进了城市间</a:t>
            </a:r>
            <a:endParaRPr lang="zh-CN" altLang="en-US" sz="2400" b="1">
              <a:solidFill>
                <a:srgbClr val="0033CC"/>
              </a:solidFill>
            </a:endParaRPr>
          </a:p>
          <a:p>
            <a:r>
              <a:rPr lang="zh-CN" altLang="en-US" sz="2400" b="1">
                <a:solidFill>
                  <a:srgbClr val="0033CC"/>
                </a:solidFill>
              </a:rPr>
              <a:t>       、国际间的人口交流与贸易往来，大大增加了社会流动性。）</a:t>
            </a:r>
            <a:endParaRPr lang="zh-CN" altLang="en-US" sz="2400" b="1">
              <a:solidFill>
                <a:srgbClr val="0033CC"/>
              </a:solidFill>
            </a:endParaRPr>
          </a:p>
        </p:txBody>
      </p:sp>
      <p:sp>
        <p:nvSpPr>
          <p:cNvPr id="4" name="文本框 3"/>
          <p:cNvSpPr txBox="1"/>
          <p:nvPr/>
        </p:nvSpPr>
        <p:spPr>
          <a:xfrm>
            <a:off x="475615" y="2740025"/>
            <a:ext cx="10916920" cy="891540"/>
          </a:xfrm>
          <a:prstGeom prst="rect">
            <a:avLst/>
          </a:prstGeom>
          <a:noFill/>
        </p:spPr>
        <p:txBody>
          <a:bodyPr wrap="none" rtlCol="0">
            <a:spAutoFit/>
          </a:bodyPr>
          <a:p>
            <a:r>
              <a:rPr lang="en-US" altLang="zh-CN" sz="2800" b="1">
                <a:solidFill>
                  <a:srgbClr val="FF0000"/>
                </a:solidFill>
              </a:rPr>
              <a:t>3</a:t>
            </a:r>
            <a:r>
              <a:rPr lang="zh-CN" altLang="en-US" sz="2800" b="1">
                <a:solidFill>
                  <a:srgbClr val="FF0000"/>
                </a:solidFill>
              </a:rPr>
              <a:t>、工业革命也促进了乡村的改变。</a:t>
            </a:r>
            <a:r>
              <a:rPr lang="zh-CN" altLang="en-US" sz="2400" b="1">
                <a:solidFill>
                  <a:srgbClr val="0033CC"/>
                </a:solidFill>
              </a:rPr>
              <a:t>（农业机械日益普及，建立了大农场，</a:t>
            </a:r>
            <a:endParaRPr lang="zh-CN" altLang="en-US" sz="2400" b="1">
              <a:solidFill>
                <a:srgbClr val="0033CC"/>
              </a:solidFill>
            </a:endParaRPr>
          </a:p>
          <a:p>
            <a:r>
              <a:rPr lang="zh-CN" altLang="en-US" sz="2400" b="1">
                <a:solidFill>
                  <a:srgbClr val="0033CC"/>
                </a:solidFill>
              </a:rPr>
              <a:t>       农业</a:t>
            </a:r>
            <a:r>
              <a:rPr lang="zh-CN" altLang="en-US" sz="2400" b="1"/>
              <a:t>现代化程度大大提高</a:t>
            </a:r>
            <a:r>
              <a:rPr lang="zh-CN" altLang="en-US" sz="2400" b="1">
                <a:solidFill>
                  <a:srgbClr val="0033CC"/>
                </a:solidFill>
              </a:rPr>
              <a:t>； 大量人口平从乡村走出，人们的</a:t>
            </a:r>
            <a:r>
              <a:rPr lang="zh-CN" altLang="en-US" sz="2400" b="1"/>
              <a:t>眼界开阔了</a:t>
            </a:r>
            <a:r>
              <a:rPr lang="zh-CN" altLang="en-US" sz="2400" b="1">
                <a:solidFill>
                  <a:srgbClr val="0033CC"/>
                </a:solidFill>
              </a:rPr>
              <a:t>。）</a:t>
            </a:r>
            <a:endParaRPr lang="zh-CN" altLang="en-US" sz="2400" b="1">
              <a:solidFill>
                <a:srgbClr val="0033CC"/>
              </a:solidFill>
            </a:endParaRPr>
          </a:p>
        </p:txBody>
      </p:sp>
      <p:sp>
        <p:nvSpPr>
          <p:cNvPr id="6" name="文本框 5"/>
          <p:cNvSpPr txBox="1"/>
          <p:nvPr/>
        </p:nvSpPr>
        <p:spPr>
          <a:xfrm>
            <a:off x="475615" y="3631565"/>
            <a:ext cx="10946765" cy="891540"/>
          </a:xfrm>
          <a:prstGeom prst="rect">
            <a:avLst/>
          </a:prstGeom>
          <a:noFill/>
        </p:spPr>
        <p:txBody>
          <a:bodyPr wrap="none" rtlCol="0">
            <a:spAutoFit/>
          </a:bodyPr>
          <a:p>
            <a:r>
              <a:rPr lang="en-US" altLang="zh-CN" sz="2800" b="1">
                <a:solidFill>
                  <a:srgbClr val="FF0000"/>
                </a:solidFill>
              </a:rPr>
              <a:t>4</a:t>
            </a:r>
            <a:r>
              <a:rPr lang="zh-CN" altLang="en-US" sz="2800" b="1">
                <a:solidFill>
                  <a:srgbClr val="FF0000"/>
                </a:solidFill>
              </a:rPr>
              <a:t>、随着生活节奏加快，人们的时间观念更为增强。</a:t>
            </a:r>
            <a:r>
              <a:rPr lang="zh-CN" altLang="en-US" sz="2400" b="1">
                <a:solidFill>
                  <a:srgbClr val="0033CC"/>
                </a:solidFill>
              </a:rPr>
              <a:t>（准时准点成为现代</a:t>
            </a:r>
            <a:endParaRPr lang="zh-CN" altLang="en-US" sz="2400" b="1">
              <a:solidFill>
                <a:srgbClr val="0033CC"/>
              </a:solidFill>
            </a:endParaRPr>
          </a:p>
          <a:p>
            <a:r>
              <a:rPr lang="zh-CN" altLang="en-US" sz="2400" b="1">
                <a:solidFill>
                  <a:srgbClr val="0033CC"/>
                </a:solidFill>
              </a:rPr>
              <a:t>      生活准则。戴表、标准钟</a:t>
            </a:r>
            <a:r>
              <a:rPr lang="en-US" altLang="zh-CN" sz="2400" b="1">
                <a:solidFill>
                  <a:srgbClr val="0033CC"/>
                </a:solidFill>
              </a:rPr>
              <a:t>——</a:t>
            </a:r>
            <a:r>
              <a:rPr lang="zh-CN" altLang="en-US" sz="2400" b="1">
                <a:solidFill>
                  <a:srgbClr val="0033CC"/>
                </a:solidFill>
              </a:rPr>
              <a:t>英国大本钟）</a:t>
            </a:r>
            <a:endParaRPr lang="zh-CN" altLang="en-US" sz="2400" b="1">
              <a:solidFill>
                <a:srgbClr val="0033CC"/>
              </a:solidFill>
            </a:endParaRPr>
          </a:p>
        </p:txBody>
      </p:sp>
      <p:sp>
        <p:nvSpPr>
          <p:cNvPr id="11" name="文本框 10"/>
          <p:cNvSpPr txBox="1"/>
          <p:nvPr/>
        </p:nvSpPr>
        <p:spPr>
          <a:xfrm>
            <a:off x="475615" y="4363720"/>
            <a:ext cx="11556365" cy="891540"/>
          </a:xfrm>
          <a:prstGeom prst="rect">
            <a:avLst/>
          </a:prstGeom>
          <a:noFill/>
        </p:spPr>
        <p:txBody>
          <a:bodyPr wrap="none" rtlCol="0">
            <a:spAutoFit/>
          </a:bodyPr>
          <a:p>
            <a:r>
              <a:rPr lang="en-US" altLang="zh-CN" sz="2800" b="1">
                <a:solidFill>
                  <a:srgbClr val="FF0000"/>
                </a:solidFill>
              </a:rPr>
              <a:t>5</a:t>
            </a:r>
            <a:r>
              <a:rPr lang="zh-CN" altLang="en-US" sz="2800" b="1">
                <a:solidFill>
                  <a:srgbClr val="FF0000"/>
                </a:solidFill>
              </a:rPr>
              <a:t>、初等教育不断推广，人们的文化素质逐渐提升。</a:t>
            </a:r>
            <a:r>
              <a:rPr lang="zh-CN" altLang="en-US" sz="2400" b="1">
                <a:solidFill>
                  <a:srgbClr val="0033CC"/>
                </a:solidFill>
              </a:rPr>
              <a:t>（西方国家不断通过国家</a:t>
            </a:r>
            <a:endParaRPr lang="zh-CN" altLang="en-US" sz="2400" b="1">
              <a:solidFill>
                <a:srgbClr val="0033CC"/>
              </a:solidFill>
            </a:endParaRPr>
          </a:p>
          <a:p>
            <a:r>
              <a:rPr lang="zh-CN" altLang="en-US" sz="2400" b="1">
                <a:solidFill>
                  <a:srgbClr val="0033CC"/>
                </a:solidFill>
              </a:rPr>
              <a:t>       立法推行初等教育；清政府与</a:t>
            </a:r>
            <a:r>
              <a:rPr lang="en-US" altLang="zh-CN" sz="2400" b="1">
                <a:solidFill>
                  <a:srgbClr val="0033CC"/>
                </a:solidFill>
              </a:rPr>
              <a:t>1904</a:t>
            </a:r>
            <a:r>
              <a:rPr lang="zh-CN" altLang="en-US" sz="2400" b="1">
                <a:solidFill>
                  <a:srgbClr val="0033CC"/>
                </a:solidFill>
              </a:rPr>
              <a:t>年推行</a:t>
            </a:r>
            <a:r>
              <a:rPr lang="en-US" altLang="zh-CN" sz="2400" b="1">
                <a:solidFill>
                  <a:srgbClr val="0033CC"/>
                </a:solidFill>
              </a:rPr>
              <a:t>“</a:t>
            </a:r>
            <a:r>
              <a:rPr lang="zh-CN" altLang="en-US" sz="2400" b="1">
                <a:solidFill>
                  <a:srgbClr val="0033CC"/>
                </a:solidFill>
              </a:rPr>
              <a:t>癸卯学制</a:t>
            </a:r>
            <a:r>
              <a:rPr lang="en-US" altLang="zh-CN" sz="2400" b="1">
                <a:solidFill>
                  <a:srgbClr val="0033CC"/>
                </a:solidFill>
              </a:rPr>
              <a:t>”</a:t>
            </a:r>
            <a:r>
              <a:rPr lang="zh-CN" altLang="en-US" sz="2400" b="1">
                <a:solidFill>
                  <a:srgbClr val="0033CC"/>
                </a:solidFill>
              </a:rPr>
              <a:t>）</a:t>
            </a:r>
            <a:endParaRPr lang="zh-CN" altLang="en-US" sz="2400" b="1">
              <a:solidFill>
                <a:srgbClr val="0033CC"/>
              </a:solidFill>
            </a:endParaRPr>
          </a:p>
        </p:txBody>
      </p:sp>
      <p:sp>
        <p:nvSpPr>
          <p:cNvPr id="100" name="文本框 99"/>
          <p:cNvSpPr txBox="1"/>
          <p:nvPr/>
        </p:nvSpPr>
        <p:spPr>
          <a:xfrm>
            <a:off x="107315" y="5255260"/>
            <a:ext cx="11924665" cy="1322070"/>
          </a:xfrm>
          <a:prstGeom prst="rect">
            <a:avLst/>
          </a:prstGeom>
          <a:solidFill>
            <a:srgbClr val="FFFF00"/>
          </a:solidFill>
          <a:ln w="34925" cmpd="dbl">
            <a:solidFill>
              <a:schemeClr val="tx1"/>
            </a:solidFill>
            <a:prstDash val="sysDot"/>
          </a:ln>
        </p:spPr>
        <p:txBody>
          <a:bodyPr wrap="square" rtlCol="0">
            <a:spAutoFit/>
          </a:bodyPr>
          <a:p>
            <a:pPr lvl="0" algn="l">
              <a:buClrTx/>
              <a:buSzTx/>
              <a:buFontTx/>
            </a:pPr>
            <a:r>
              <a:rPr lang="en-US" altLang="zh-CN" sz="2000" b="1" dirty="0">
                <a:sym typeface="+mn-ea"/>
              </a:rPr>
              <a:t>  </a:t>
            </a:r>
            <a:r>
              <a:rPr lang="en-US" altLang="zh-CN" sz="2000" b="1" dirty="0">
                <a:sym typeface="+mn-ea"/>
              </a:rPr>
              <a:t>  </a:t>
            </a:r>
            <a:r>
              <a:rPr lang="en-US" altLang="zh-CN" sz="2000" b="1" dirty="0">
                <a:sym typeface="+mn-ea"/>
              </a:rPr>
              <a:t> </a:t>
            </a:r>
            <a:r>
              <a:rPr lang="en-US" altLang="zh-CN" sz="2000" b="1" dirty="0">
                <a:sym typeface="+mn-ea"/>
              </a:rPr>
              <a:t> </a:t>
            </a:r>
            <a:r>
              <a:rPr lang="en-US" altLang="zh-CN" sz="2000" b="1" dirty="0">
                <a:sym typeface="+mn-ea"/>
              </a:rPr>
              <a:t>余秋雨教授在做客中央台文明之旅谈中国文化的隐忧的时候讲道：</a:t>
            </a:r>
            <a:r>
              <a:rPr lang="en-US" altLang="zh-CN" sz="2000" b="1" dirty="0">
                <a:sym typeface="+mn-ea"/>
              </a:rPr>
              <a:t> 2008</a:t>
            </a:r>
            <a:r>
              <a:rPr lang="en-US" altLang="zh-CN" sz="2000" b="1" dirty="0">
                <a:sym typeface="+mn-ea"/>
              </a:rPr>
              <a:t>年杨振宁和余秋雨到日本有一个演讲，杨振宁先出示了一张自己出生时自己的住宅的照片——</a:t>
            </a:r>
            <a:r>
              <a:rPr lang="en-US" altLang="zh-CN" sz="2000" b="1" dirty="0">
                <a:solidFill>
                  <a:srgbClr val="0033CC"/>
                </a:solidFill>
                <a:sym typeface="+mn-ea"/>
              </a:rPr>
              <a:t>这是中国安徽合肥的一条街道当中的房子，我在这儿出生了，这个时候在合肥的街上，如果想找一个识字的人，我可以肯定，两个小时找不到</a:t>
            </a:r>
            <a:r>
              <a:rPr lang="en-US" altLang="zh-CN" sz="2000" b="1" dirty="0">
                <a:sym typeface="+mn-ea"/>
              </a:rPr>
              <a:t>，</a:t>
            </a:r>
            <a:r>
              <a:rPr lang="en-US" altLang="zh-CN" sz="2000" b="1" dirty="0">
                <a:solidFill>
                  <a:srgbClr val="FF0000"/>
                </a:solidFill>
                <a:sym typeface="+mn-ea"/>
              </a:rPr>
              <a:t>现在要在合肥的街上，找一个不识字的人也是两个小时找不到</a:t>
            </a:r>
            <a:r>
              <a:rPr lang="en-US" altLang="zh-CN" sz="2000" b="1" dirty="0">
                <a:sym typeface="+mn-ea"/>
              </a:rPr>
              <a:t>。这也从一个侧面说明了中国</a:t>
            </a:r>
            <a:r>
              <a:rPr lang="zh-CN" altLang="en-US" sz="2000" b="1" dirty="0">
                <a:sym typeface="+mn-ea"/>
              </a:rPr>
              <a:t>初</a:t>
            </a:r>
            <a:r>
              <a:rPr lang="zh-CN" altLang="en-US" sz="2000" b="1" dirty="0">
                <a:sym typeface="+mn-ea"/>
              </a:rPr>
              <a:t>等</a:t>
            </a:r>
            <a:r>
              <a:rPr lang="en-US" altLang="zh-CN" sz="2000" b="1" dirty="0">
                <a:sym typeface="+mn-ea"/>
              </a:rPr>
              <a:t>教育的成就。</a:t>
            </a:r>
            <a:endParaRPr lang="en-US" altLang="zh-CN" sz="2000" b="1"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00" grpId="0" bldLvl="0" animBg="1"/>
      <p:bldP spid="10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6865" y="553085"/>
            <a:ext cx="7645400" cy="583565"/>
          </a:xfrm>
          <a:prstGeom prst="rect">
            <a:avLst/>
          </a:prstGeom>
          <a:noFill/>
        </p:spPr>
        <p:txBody>
          <a:bodyPr wrap="square" rtlCol="0">
            <a:spAutoFit/>
          </a:bodyPr>
          <a:lstStyle/>
          <a:p>
            <a:r>
              <a:rPr lang="zh-CN" altLang="en-US" sz="3200" b="1" dirty="0" smtClean="0"/>
              <a:t>二、工业革命后生活方式的变化</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316865" y="1010920"/>
            <a:ext cx="10869930" cy="953135"/>
          </a:xfrm>
          <a:prstGeom prst="rect">
            <a:avLst/>
          </a:prstGeom>
          <a:noFill/>
        </p:spPr>
        <p:txBody>
          <a:bodyPr wrap="none" rtlCol="0">
            <a:spAutoFit/>
          </a:bodyPr>
          <a:p>
            <a:r>
              <a:rPr lang="en-US" altLang="zh-CN" sz="2800" b="1">
                <a:solidFill>
                  <a:srgbClr val="FF0000"/>
                </a:solidFill>
              </a:rPr>
              <a:t>1</a:t>
            </a:r>
            <a:r>
              <a:rPr lang="zh-CN" altLang="en-US" sz="2800" b="1">
                <a:solidFill>
                  <a:srgbClr val="FF0000"/>
                </a:solidFill>
              </a:rPr>
              <a:t>、工业革命促进了城市化的发展，也改变了人们的生活空间。</a:t>
            </a:r>
            <a:endParaRPr lang="zh-CN" altLang="en-US" sz="2800" b="1">
              <a:solidFill>
                <a:srgbClr val="0033CC"/>
              </a:solidFill>
            </a:endParaRPr>
          </a:p>
          <a:p>
            <a:r>
              <a:rPr lang="zh-CN" altLang="en-US" sz="2800" b="1">
                <a:solidFill>
                  <a:srgbClr val="0033CC"/>
                </a:solidFill>
              </a:rPr>
              <a:t>      </a:t>
            </a:r>
            <a:r>
              <a:rPr lang="zh-CN" altLang="en-US" sz="2400" b="1">
                <a:solidFill>
                  <a:srgbClr val="0033CC"/>
                </a:solidFill>
              </a:rPr>
              <a:t>（人口猛增，工人的生活环境恶劣，</a:t>
            </a:r>
            <a:r>
              <a:rPr lang="en-US" altLang="zh-CN" sz="2400" b="1">
                <a:solidFill>
                  <a:srgbClr val="0033CC"/>
                </a:solidFill>
              </a:rPr>
              <a:t>20</a:t>
            </a:r>
            <a:r>
              <a:rPr lang="zh-CN" altLang="en-US" sz="2400" b="1">
                <a:solidFill>
                  <a:srgbClr val="0033CC"/>
                </a:solidFill>
              </a:rPr>
              <a:t>世纪以来，国家改善市民居住环境）</a:t>
            </a:r>
            <a:endParaRPr lang="zh-CN" altLang="en-US" sz="2400" b="1">
              <a:solidFill>
                <a:srgbClr val="0033CC"/>
              </a:solidFill>
            </a:endParaRPr>
          </a:p>
        </p:txBody>
      </p:sp>
      <p:sp>
        <p:nvSpPr>
          <p:cNvPr id="7" name="文本框 6"/>
          <p:cNvSpPr txBox="1"/>
          <p:nvPr/>
        </p:nvSpPr>
        <p:spPr>
          <a:xfrm>
            <a:off x="316865" y="1848485"/>
            <a:ext cx="11099165" cy="891540"/>
          </a:xfrm>
          <a:prstGeom prst="rect">
            <a:avLst/>
          </a:prstGeom>
          <a:noFill/>
        </p:spPr>
        <p:txBody>
          <a:bodyPr wrap="none" rtlCol="0">
            <a:spAutoFit/>
          </a:bodyPr>
          <a:p>
            <a:r>
              <a:rPr lang="en-US" altLang="zh-CN" sz="2800" b="1">
                <a:solidFill>
                  <a:srgbClr val="FF0000"/>
                </a:solidFill>
              </a:rPr>
              <a:t>2</a:t>
            </a:r>
            <a:r>
              <a:rPr lang="zh-CN" altLang="en-US" sz="2800" b="1">
                <a:solidFill>
                  <a:srgbClr val="FF0000"/>
                </a:solidFill>
              </a:rPr>
              <a:t>、交通运输业的进步，便利了人们的出行。</a:t>
            </a:r>
            <a:r>
              <a:rPr lang="zh-CN" altLang="en-US" sz="2400" b="1">
                <a:solidFill>
                  <a:srgbClr val="0033CC"/>
                </a:solidFill>
              </a:rPr>
              <a:t>（水陆交通网，促进了城市间</a:t>
            </a:r>
            <a:endParaRPr lang="zh-CN" altLang="en-US" sz="2400" b="1">
              <a:solidFill>
                <a:srgbClr val="0033CC"/>
              </a:solidFill>
            </a:endParaRPr>
          </a:p>
          <a:p>
            <a:r>
              <a:rPr lang="zh-CN" altLang="en-US" sz="2400" b="1">
                <a:solidFill>
                  <a:srgbClr val="0033CC"/>
                </a:solidFill>
              </a:rPr>
              <a:t>       、国际间的人口交流与贸易往来，大大增加了社会流动性。）</a:t>
            </a:r>
            <a:endParaRPr lang="zh-CN" altLang="en-US" sz="2400" b="1">
              <a:solidFill>
                <a:srgbClr val="0033CC"/>
              </a:solidFill>
            </a:endParaRPr>
          </a:p>
        </p:txBody>
      </p:sp>
      <p:sp>
        <p:nvSpPr>
          <p:cNvPr id="4" name="文本框 3"/>
          <p:cNvSpPr txBox="1"/>
          <p:nvPr/>
        </p:nvSpPr>
        <p:spPr>
          <a:xfrm>
            <a:off x="316865" y="2740025"/>
            <a:ext cx="10916920" cy="891540"/>
          </a:xfrm>
          <a:prstGeom prst="rect">
            <a:avLst/>
          </a:prstGeom>
          <a:noFill/>
        </p:spPr>
        <p:txBody>
          <a:bodyPr wrap="none" rtlCol="0">
            <a:spAutoFit/>
          </a:bodyPr>
          <a:p>
            <a:r>
              <a:rPr lang="en-US" altLang="zh-CN" sz="2800" b="1">
                <a:solidFill>
                  <a:srgbClr val="FF0000"/>
                </a:solidFill>
              </a:rPr>
              <a:t>3</a:t>
            </a:r>
            <a:r>
              <a:rPr lang="zh-CN" altLang="en-US" sz="2800" b="1">
                <a:solidFill>
                  <a:srgbClr val="FF0000"/>
                </a:solidFill>
              </a:rPr>
              <a:t>、工业革命也促进了乡村的改变。</a:t>
            </a:r>
            <a:r>
              <a:rPr lang="zh-CN" altLang="en-US" sz="2400" b="1">
                <a:solidFill>
                  <a:srgbClr val="0033CC"/>
                </a:solidFill>
              </a:rPr>
              <a:t>（农业机械日益普及，建立了大农场，</a:t>
            </a:r>
            <a:endParaRPr lang="zh-CN" altLang="en-US" sz="2400" b="1">
              <a:solidFill>
                <a:srgbClr val="0033CC"/>
              </a:solidFill>
            </a:endParaRPr>
          </a:p>
          <a:p>
            <a:r>
              <a:rPr lang="zh-CN" altLang="en-US" sz="2400" b="1">
                <a:solidFill>
                  <a:srgbClr val="0033CC"/>
                </a:solidFill>
              </a:rPr>
              <a:t>       农业</a:t>
            </a:r>
            <a:r>
              <a:rPr lang="zh-CN" altLang="en-US" sz="2400" b="1"/>
              <a:t>现代化程度大大提高</a:t>
            </a:r>
            <a:r>
              <a:rPr lang="zh-CN" altLang="en-US" sz="2400" b="1">
                <a:solidFill>
                  <a:srgbClr val="0033CC"/>
                </a:solidFill>
              </a:rPr>
              <a:t>； 大量人口平从乡村走出，人们的</a:t>
            </a:r>
            <a:r>
              <a:rPr lang="zh-CN" altLang="en-US" sz="2400" b="1"/>
              <a:t>眼界开阔了</a:t>
            </a:r>
            <a:r>
              <a:rPr lang="zh-CN" altLang="en-US" sz="2400" b="1">
                <a:solidFill>
                  <a:srgbClr val="0033CC"/>
                </a:solidFill>
              </a:rPr>
              <a:t>。）</a:t>
            </a:r>
            <a:endParaRPr lang="zh-CN" altLang="en-US" sz="2400" b="1">
              <a:solidFill>
                <a:srgbClr val="0033CC"/>
              </a:solidFill>
            </a:endParaRPr>
          </a:p>
        </p:txBody>
      </p:sp>
      <p:sp>
        <p:nvSpPr>
          <p:cNvPr id="6" name="文本框 5"/>
          <p:cNvSpPr txBox="1"/>
          <p:nvPr/>
        </p:nvSpPr>
        <p:spPr>
          <a:xfrm>
            <a:off x="316865" y="3631565"/>
            <a:ext cx="10946765" cy="891540"/>
          </a:xfrm>
          <a:prstGeom prst="rect">
            <a:avLst/>
          </a:prstGeom>
          <a:noFill/>
        </p:spPr>
        <p:txBody>
          <a:bodyPr wrap="none" rtlCol="0">
            <a:spAutoFit/>
          </a:bodyPr>
          <a:p>
            <a:r>
              <a:rPr lang="en-US" altLang="zh-CN" sz="2800" b="1">
                <a:solidFill>
                  <a:srgbClr val="FF0000"/>
                </a:solidFill>
              </a:rPr>
              <a:t>4</a:t>
            </a:r>
            <a:r>
              <a:rPr lang="zh-CN" altLang="en-US" sz="2800" b="1">
                <a:solidFill>
                  <a:srgbClr val="FF0000"/>
                </a:solidFill>
              </a:rPr>
              <a:t>、随着生活节奏加快，人们的时间观念更为增强。</a:t>
            </a:r>
            <a:r>
              <a:rPr lang="zh-CN" altLang="en-US" sz="2400" b="1">
                <a:solidFill>
                  <a:srgbClr val="0033CC"/>
                </a:solidFill>
              </a:rPr>
              <a:t>（准时准点成为现代</a:t>
            </a:r>
            <a:endParaRPr lang="zh-CN" altLang="en-US" sz="2400" b="1">
              <a:solidFill>
                <a:srgbClr val="0033CC"/>
              </a:solidFill>
            </a:endParaRPr>
          </a:p>
          <a:p>
            <a:r>
              <a:rPr lang="zh-CN" altLang="en-US" sz="2400" b="1">
                <a:solidFill>
                  <a:srgbClr val="0033CC"/>
                </a:solidFill>
              </a:rPr>
              <a:t>      生活准则。戴表、标准钟</a:t>
            </a:r>
            <a:r>
              <a:rPr lang="en-US" altLang="zh-CN" sz="2400" b="1">
                <a:solidFill>
                  <a:srgbClr val="0033CC"/>
                </a:solidFill>
              </a:rPr>
              <a:t>——</a:t>
            </a:r>
            <a:r>
              <a:rPr lang="zh-CN" altLang="en-US" sz="2400" b="1">
                <a:solidFill>
                  <a:srgbClr val="0033CC"/>
                </a:solidFill>
              </a:rPr>
              <a:t>英国大本钟）</a:t>
            </a:r>
            <a:endParaRPr lang="zh-CN" altLang="en-US" sz="2400" b="1">
              <a:solidFill>
                <a:srgbClr val="0033CC"/>
              </a:solidFill>
            </a:endParaRPr>
          </a:p>
        </p:txBody>
      </p:sp>
      <p:sp>
        <p:nvSpPr>
          <p:cNvPr id="11" name="文本框 10"/>
          <p:cNvSpPr txBox="1"/>
          <p:nvPr/>
        </p:nvSpPr>
        <p:spPr>
          <a:xfrm>
            <a:off x="316865" y="4363720"/>
            <a:ext cx="11556365" cy="891540"/>
          </a:xfrm>
          <a:prstGeom prst="rect">
            <a:avLst/>
          </a:prstGeom>
          <a:noFill/>
        </p:spPr>
        <p:txBody>
          <a:bodyPr wrap="none" rtlCol="0">
            <a:spAutoFit/>
          </a:bodyPr>
          <a:p>
            <a:r>
              <a:rPr lang="en-US" altLang="zh-CN" sz="2800" b="1">
                <a:solidFill>
                  <a:srgbClr val="FF0000"/>
                </a:solidFill>
              </a:rPr>
              <a:t>5</a:t>
            </a:r>
            <a:r>
              <a:rPr lang="zh-CN" altLang="en-US" sz="2800" b="1">
                <a:solidFill>
                  <a:srgbClr val="FF0000"/>
                </a:solidFill>
              </a:rPr>
              <a:t>、初等教育不断推广，人们的文化素质逐渐提升。</a:t>
            </a:r>
            <a:r>
              <a:rPr lang="zh-CN" altLang="en-US" sz="2400" b="1">
                <a:solidFill>
                  <a:srgbClr val="0033CC"/>
                </a:solidFill>
              </a:rPr>
              <a:t>（西方国家不断通过国家</a:t>
            </a:r>
            <a:endParaRPr lang="zh-CN" altLang="en-US" sz="2400" b="1">
              <a:solidFill>
                <a:srgbClr val="0033CC"/>
              </a:solidFill>
            </a:endParaRPr>
          </a:p>
          <a:p>
            <a:r>
              <a:rPr lang="zh-CN" altLang="en-US" sz="2400" b="1">
                <a:solidFill>
                  <a:srgbClr val="0033CC"/>
                </a:solidFill>
              </a:rPr>
              <a:t>       立法推行初等教育；清政府与</a:t>
            </a:r>
            <a:r>
              <a:rPr lang="en-US" altLang="zh-CN" sz="2400" b="1">
                <a:solidFill>
                  <a:srgbClr val="0033CC"/>
                </a:solidFill>
              </a:rPr>
              <a:t>1904</a:t>
            </a:r>
            <a:r>
              <a:rPr lang="zh-CN" altLang="en-US" sz="2400" b="1">
                <a:solidFill>
                  <a:srgbClr val="0033CC"/>
                </a:solidFill>
              </a:rPr>
              <a:t>年推行</a:t>
            </a:r>
            <a:r>
              <a:rPr lang="en-US" altLang="zh-CN" sz="2400" b="1">
                <a:solidFill>
                  <a:srgbClr val="0033CC"/>
                </a:solidFill>
              </a:rPr>
              <a:t>“</a:t>
            </a:r>
            <a:r>
              <a:rPr lang="zh-CN" altLang="en-US" sz="2400" b="1">
                <a:solidFill>
                  <a:srgbClr val="0033CC"/>
                </a:solidFill>
              </a:rPr>
              <a:t>癸卯学制</a:t>
            </a:r>
            <a:r>
              <a:rPr lang="en-US" altLang="zh-CN" sz="2400" b="1">
                <a:solidFill>
                  <a:srgbClr val="0033CC"/>
                </a:solidFill>
              </a:rPr>
              <a:t>”</a:t>
            </a:r>
            <a:r>
              <a:rPr lang="zh-CN" altLang="en-US" sz="2400" b="1">
                <a:solidFill>
                  <a:srgbClr val="0033CC"/>
                </a:solidFill>
              </a:rPr>
              <a:t>）</a:t>
            </a:r>
            <a:endParaRPr lang="zh-CN" altLang="en-US" sz="2400" b="1">
              <a:solidFill>
                <a:srgbClr val="0033CC"/>
              </a:solidFill>
            </a:endParaRPr>
          </a:p>
        </p:txBody>
      </p:sp>
      <p:sp>
        <p:nvSpPr>
          <p:cNvPr id="8" name="文本框 7"/>
          <p:cNvSpPr txBox="1"/>
          <p:nvPr/>
        </p:nvSpPr>
        <p:spPr>
          <a:xfrm>
            <a:off x="309245" y="5255260"/>
            <a:ext cx="11882755" cy="1322070"/>
          </a:xfrm>
          <a:prstGeom prst="rect">
            <a:avLst/>
          </a:prstGeom>
          <a:noFill/>
        </p:spPr>
        <p:txBody>
          <a:bodyPr wrap="none" rtlCol="0">
            <a:spAutoFit/>
          </a:bodyPr>
          <a:p>
            <a:r>
              <a:rPr lang="en-US" altLang="zh-CN" sz="2800" b="1">
                <a:solidFill>
                  <a:srgbClr val="FF0000"/>
                </a:solidFill>
              </a:rPr>
              <a:t>6</a:t>
            </a:r>
            <a:r>
              <a:rPr lang="zh-CN" altLang="en-US" sz="2800" b="1">
                <a:solidFill>
                  <a:srgbClr val="FF0000"/>
                </a:solidFill>
              </a:rPr>
              <a:t>、工业革命也给民众生活带来消极影响。劳动时间过长、工作与生活环</a:t>
            </a:r>
            <a:endParaRPr lang="zh-CN" altLang="en-US" sz="2800" b="1">
              <a:solidFill>
                <a:srgbClr val="FF0000"/>
              </a:solidFill>
            </a:endParaRPr>
          </a:p>
          <a:p>
            <a:r>
              <a:rPr lang="zh-CN" altLang="en-US" sz="2800" b="1">
                <a:solidFill>
                  <a:srgbClr val="FF0000"/>
                </a:solidFill>
              </a:rPr>
              <a:t>     境恶劣，传染病与职业病严重危害产业工人的健康。</a:t>
            </a:r>
            <a:r>
              <a:rPr lang="zh-CN" altLang="en-US" sz="2400" b="1">
                <a:solidFill>
                  <a:srgbClr val="0033CC"/>
                </a:solidFill>
              </a:rPr>
              <a:t>（</a:t>
            </a:r>
            <a:r>
              <a:rPr lang="en-US" sz="2400" b="1">
                <a:solidFill>
                  <a:srgbClr val="0033CC"/>
                </a:solidFill>
              </a:rPr>
              <a:t>19</a:t>
            </a:r>
            <a:r>
              <a:rPr lang="zh-CN" altLang="en-US" sz="2400" b="1">
                <a:solidFill>
                  <a:srgbClr val="0033CC"/>
                </a:solidFill>
              </a:rPr>
              <a:t>世纪欧洲社会</a:t>
            </a:r>
            <a:endParaRPr lang="zh-CN" altLang="en-US" sz="2400" b="1">
              <a:solidFill>
                <a:srgbClr val="0033CC"/>
              </a:solidFill>
            </a:endParaRPr>
          </a:p>
          <a:p>
            <a:r>
              <a:rPr lang="zh-CN" altLang="en-US" sz="2400" b="1">
                <a:solidFill>
                  <a:srgbClr val="0033CC"/>
                </a:solidFill>
              </a:rPr>
              <a:t>     主义运动风起云涌，促进了马克思主义诞生；经过斗争，产业工人的待遇有所改善）</a:t>
            </a:r>
            <a:endParaRPr lang="zh-CN" altLang="en-US" sz="2400" b="1">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图片3副本.png"/>
          <p:cNvPicPr>
            <a:picLocks noChangeAspect="1" noChangeArrowheads="1"/>
          </p:cNvPicPr>
          <p:nvPr/>
        </p:nvPicPr>
        <p:blipFill>
          <a:blip r:embed="rId1" cstate="screen"/>
          <a:srcRect/>
          <a:stretch>
            <a:fillRect/>
          </a:stretch>
        </p:blipFill>
        <p:spPr bwMode="auto">
          <a:xfrm rot="353541">
            <a:off x="-218716" y="122342"/>
            <a:ext cx="6949344" cy="1478148"/>
          </a:xfrm>
          <a:prstGeom prst="rect">
            <a:avLst/>
          </a:prstGeom>
          <a:noFill/>
        </p:spPr>
      </p:pic>
      <p:sp>
        <p:nvSpPr>
          <p:cNvPr id="3" name="矩形 2"/>
          <p:cNvSpPr/>
          <p:nvPr/>
        </p:nvSpPr>
        <p:spPr>
          <a:xfrm>
            <a:off x="908361" y="404243"/>
            <a:ext cx="4987263" cy="912879"/>
          </a:xfrm>
          <a:prstGeom prst="rect">
            <a:avLst/>
          </a:prstGeom>
        </p:spPr>
        <p:txBody>
          <a:bodyPr wrap="none">
            <a:spAutoFit/>
          </a:bodyPr>
          <a:lstStyle/>
          <a:p>
            <a:r>
              <a:rPr lang="zh-CN" altLang="en-US" sz="5330" b="1" dirty="0"/>
              <a:t>工业革命的影响</a:t>
            </a:r>
            <a:endParaRPr lang="zh-CN" altLang="en-US" sz="5330" b="1" dirty="0"/>
          </a:p>
        </p:txBody>
      </p:sp>
      <p:sp>
        <p:nvSpPr>
          <p:cNvPr id="5" name="TextBox 4"/>
          <p:cNvSpPr txBox="1"/>
          <p:nvPr/>
        </p:nvSpPr>
        <p:spPr>
          <a:xfrm>
            <a:off x="690406" y="1838508"/>
            <a:ext cx="5422929" cy="369332"/>
          </a:xfrm>
          <a:prstGeom prst="rect">
            <a:avLst/>
          </a:prstGeom>
          <a:noFill/>
        </p:spPr>
        <p:txBody>
          <a:bodyPr wrap="square" rtlCol="0">
            <a:spAutoFit/>
          </a:bodyPr>
          <a:lstStyle/>
          <a:p>
            <a:endParaRPr lang="zh-CN" altLang="en-US" dirty="0"/>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532" y="2423047"/>
            <a:ext cx="5736072" cy="4125105"/>
          </a:xfrm>
          <a:prstGeom prst="rect">
            <a:avLst/>
          </a:prstGeom>
        </p:spPr>
      </p:pic>
      <p:sp>
        <p:nvSpPr>
          <p:cNvPr id="9" name="圆角矩形 8"/>
          <p:cNvSpPr/>
          <p:nvPr/>
        </p:nvSpPr>
        <p:spPr>
          <a:xfrm>
            <a:off x="238365" y="2263117"/>
            <a:ext cx="6062798" cy="42076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665" dirty="0"/>
          </a:p>
        </p:txBody>
      </p:sp>
      <p:sp>
        <p:nvSpPr>
          <p:cNvPr id="11" name="TextBox 10"/>
          <p:cNvSpPr txBox="1"/>
          <p:nvPr/>
        </p:nvSpPr>
        <p:spPr>
          <a:xfrm>
            <a:off x="225030" y="2424817"/>
            <a:ext cx="6062798" cy="4061496"/>
          </a:xfrm>
          <a:prstGeom prst="rect">
            <a:avLst/>
          </a:prstGeom>
          <a:noFill/>
        </p:spPr>
        <p:txBody>
          <a:bodyPr wrap="square" rtlCol="0">
            <a:spAutoFit/>
          </a:bodyPr>
          <a:lstStyle/>
          <a:p>
            <a:pPr algn="ctr"/>
            <a:r>
              <a:rPr lang="zh-CN" altLang="en-US" sz="2665" b="1" dirty="0"/>
              <a:t>材料一：“工人区”对面，住着高等的或中等的资产阶级</a:t>
            </a:r>
            <a:r>
              <a:rPr lang="en-US" altLang="zh-CN" sz="2665" b="1" dirty="0"/>
              <a:t>……</a:t>
            </a:r>
            <a:r>
              <a:rPr lang="zh-CN" altLang="en-US" sz="2665" b="1" dirty="0"/>
              <a:t>挤满了工人的“恶劣的街区”，是周期性光顾城市的一切流行病的发源地。工业革命时期的住房短缺问题、贫民窟问题、卫生设施极差等问题虽然在一定程度上与工业发展极快、口膨胀有着密切的关系</a:t>
            </a:r>
            <a:r>
              <a:rPr lang="en-US" altLang="zh-CN" sz="2665" b="1" dirty="0"/>
              <a:t>……</a:t>
            </a:r>
            <a:endParaRPr lang="en-US" altLang="zh-CN" sz="2665" b="1" dirty="0"/>
          </a:p>
          <a:p>
            <a:pPr algn="ctr"/>
            <a:r>
              <a:rPr lang="en-US" altLang="zh-CN" sz="2665" b="1" dirty="0"/>
              <a:t>——</a:t>
            </a:r>
            <a:r>
              <a:rPr lang="zh-CN" altLang="en-US" sz="2665" b="1" dirty="0"/>
              <a:t>龚敏</a:t>
            </a:r>
            <a:r>
              <a:rPr lang="en-US" altLang="zh-CN" sz="2665" b="1" dirty="0"/>
              <a:t>《</a:t>
            </a:r>
            <a:r>
              <a:rPr lang="zh-CN" altLang="en-US" sz="2665" b="1" dirty="0"/>
              <a:t>论西方工业革命时期的住宅问题</a:t>
            </a:r>
            <a:r>
              <a:rPr lang="en-US" altLang="zh-CN" sz="2665" b="1" dirty="0"/>
              <a:t>》</a:t>
            </a:r>
            <a:endParaRPr lang="zh-CN" altLang="en-US" sz="2665" b="1" dirty="0"/>
          </a:p>
          <a:p>
            <a:endParaRPr lang="zh-CN" altLang="en-US" dirty="0"/>
          </a:p>
        </p:txBody>
      </p:sp>
      <p:cxnSp>
        <p:nvCxnSpPr>
          <p:cNvPr id="13" name="直接连接符 12"/>
          <p:cNvCxnSpPr/>
          <p:nvPr/>
        </p:nvCxnSpPr>
        <p:spPr>
          <a:xfrm>
            <a:off x="4512313" y="2904722"/>
            <a:ext cx="1607682"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30" name="直接连接符 29"/>
          <p:cNvCxnSpPr/>
          <p:nvPr/>
        </p:nvCxnSpPr>
        <p:spPr>
          <a:xfrm>
            <a:off x="586840" y="3240656"/>
            <a:ext cx="2682924"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35" name="直接连接符 34"/>
          <p:cNvCxnSpPr/>
          <p:nvPr/>
        </p:nvCxnSpPr>
        <p:spPr>
          <a:xfrm>
            <a:off x="1110191" y="4104485"/>
            <a:ext cx="951316"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41" name="直接连接符 40"/>
          <p:cNvCxnSpPr/>
          <p:nvPr/>
        </p:nvCxnSpPr>
        <p:spPr>
          <a:xfrm>
            <a:off x="475139" y="4507510"/>
            <a:ext cx="5638196" cy="9541"/>
          </a:xfrm>
          <a:prstGeom prst="line">
            <a:avLst/>
          </a:prstGeom>
        </p:spPr>
        <p:style>
          <a:lnRef idx="2">
            <a:schemeClr val="accent6"/>
          </a:lnRef>
          <a:fillRef idx="0">
            <a:schemeClr val="accent6"/>
          </a:fillRef>
          <a:effectRef idx="1">
            <a:schemeClr val="accent6"/>
          </a:effectRef>
          <a:fontRef idx="minor">
            <a:schemeClr val="tx1"/>
          </a:fontRef>
        </p:style>
      </p:cxnSp>
      <p:sp>
        <p:nvSpPr>
          <p:cNvPr id="44" name="椭圆 43"/>
          <p:cNvSpPr/>
          <p:nvPr/>
        </p:nvSpPr>
        <p:spPr>
          <a:xfrm rot="21334143">
            <a:off x="7327705" y="2599772"/>
            <a:ext cx="4645492" cy="1823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6120034" y="145535"/>
            <a:ext cx="5678223" cy="17399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665" b="1" dirty="0"/>
              <a:t>材料二：我们发现六个星期以来他们从早上七点到晚上七点工作。</a:t>
            </a:r>
            <a:endParaRPr lang="en-US" altLang="zh-CN" sz="2665" b="1" dirty="0"/>
          </a:p>
          <a:p>
            <a:pPr algn="ctr"/>
            <a:r>
              <a:rPr lang="en-US" altLang="zh-CN" sz="2665" b="1" dirty="0"/>
              <a:t> ——</a:t>
            </a:r>
            <a:r>
              <a:rPr lang="zh-CN" altLang="en-US" sz="2665" b="1" dirty="0"/>
              <a:t>社会活动家亚当斯</a:t>
            </a:r>
            <a:endParaRPr lang="zh-CN" altLang="en-US" sz="2665" b="1" dirty="0"/>
          </a:p>
        </p:txBody>
      </p:sp>
      <p:sp>
        <p:nvSpPr>
          <p:cNvPr id="49" name="TextBox 48"/>
          <p:cNvSpPr txBox="1"/>
          <p:nvPr/>
        </p:nvSpPr>
        <p:spPr>
          <a:xfrm>
            <a:off x="6287963" y="1941294"/>
            <a:ext cx="1477937" cy="369332"/>
          </a:xfrm>
          <a:prstGeom prst="rect">
            <a:avLst/>
          </a:prstGeom>
          <a:noFill/>
        </p:spPr>
        <p:txBody>
          <a:bodyPr wrap="square" rtlCol="0">
            <a:spAutoFit/>
          </a:bodyPr>
          <a:lstStyle/>
          <a:p>
            <a:r>
              <a:rPr lang="zh-CN" altLang="en-US" b="1" dirty="0" smtClean="0"/>
              <a:t>材料三：</a:t>
            </a:r>
            <a:endParaRPr lang="zh-CN" altLang="en-US" b="1" dirty="0"/>
          </a:p>
        </p:txBody>
      </p:sp>
      <p:cxnSp>
        <p:nvCxnSpPr>
          <p:cNvPr id="52" name="直接连接符 51"/>
          <p:cNvCxnSpPr/>
          <p:nvPr/>
        </p:nvCxnSpPr>
        <p:spPr>
          <a:xfrm>
            <a:off x="301398" y="4920324"/>
            <a:ext cx="951316" cy="0"/>
          </a:xfrm>
          <a:prstGeom prst="line">
            <a:avLst/>
          </a:prstGeom>
        </p:spPr>
        <p:style>
          <a:lnRef idx="2">
            <a:schemeClr val="accent6"/>
          </a:lnRef>
          <a:fillRef idx="0">
            <a:schemeClr val="accent6"/>
          </a:fillRef>
          <a:effectRef idx="1">
            <a:schemeClr val="accent6"/>
          </a:effectRef>
          <a:fontRef idx="minor">
            <a:schemeClr val="tx1"/>
          </a:fontRef>
        </p:style>
      </p:cxnSp>
      <p:sp>
        <p:nvSpPr>
          <p:cNvPr id="6" name="圆角矩形 5"/>
          <p:cNvSpPr/>
          <p:nvPr/>
        </p:nvSpPr>
        <p:spPr>
          <a:xfrm>
            <a:off x="3294237" y="2229237"/>
            <a:ext cx="5053304" cy="300495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zh-CN" altLang="en-US" sz="3730" b="1" dirty="0">
                <a:solidFill>
                  <a:srgbClr val="FFFF00"/>
                </a:solidFill>
                <a:effectLst>
                  <a:outerShdw blurRad="38100" dist="38100" dir="2700000" algn="tl">
                    <a:srgbClr val="000000"/>
                  </a:outerShdw>
                </a:effectLst>
                <a:latin typeface="Arial" panose="020B0604020202020204" pitchFamily="34" charset="0"/>
              </a:rPr>
              <a:t>社会贫富分化加剧</a:t>
            </a:r>
            <a:endParaRPr lang="en-US" altLang="zh-CN" sz="3730" b="1" dirty="0">
              <a:solidFill>
                <a:srgbClr val="FFFF00"/>
              </a:solidFill>
              <a:effectLst>
                <a:outerShdw blurRad="38100" dist="38100" dir="2700000" algn="tl">
                  <a:srgbClr val="000000"/>
                </a:outerShdw>
              </a:effectLst>
              <a:latin typeface="Arial" panose="020B0604020202020204" pitchFamily="34" charset="0"/>
            </a:endParaRPr>
          </a:p>
          <a:p>
            <a:r>
              <a:rPr lang="zh-CN" altLang="en-US" sz="3730" b="1" dirty="0">
                <a:solidFill>
                  <a:srgbClr val="FFFF00"/>
                </a:solidFill>
                <a:effectLst>
                  <a:outerShdw blurRad="38100" dist="38100" dir="2700000" algn="tl">
                    <a:srgbClr val="000000"/>
                  </a:outerShdw>
                </a:effectLst>
                <a:latin typeface="Arial" panose="020B0604020202020204" pitchFamily="34" charset="0"/>
              </a:rPr>
              <a:t>环境污染严重</a:t>
            </a:r>
            <a:endParaRPr lang="en-US" altLang="zh-CN" sz="3730" b="1" dirty="0">
              <a:solidFill>
                <a:srgbClr val="FFFF00"/>
              </a:solidFill>
              <a:effectLst>
                <a:outerShdw blurRad="38100" dist="38100" dir="2700000" algn="tl">
                  <a:srgbClr val="000000"/>
                </a:outerShdw>
              </a:effectLst>
              <a:latin typeface="Arial" panose="020B0604020202020204" pitchFamily="34" charset="0"/>
            </a:endParaRPr>
          </a:p>
          <a:p>
            <a:r>
              <a:rPr lang="zh-CN" altLang="en-US" sz="3730" b="1" dirty="0">
                <a:solidFill>
                  <a:srgbClr val="FFFF00"/>
                </a:solidFill>
                <a:effectLst>
                  <a:outerShdw blurRad="38100" dist="38100" dir="2700000" algn="tl">
                    <a:srgbClr val="000000"/>
                  </a:outerShdw>
                </a:effectLst>
                <a:latin typeface="Arial" panose="020B0604020202020204" pitchFamily="34" charset="0"/>
              </a:rPr>
              <a:t>居住、工作条件恶劣</a:t>
            </a:r>
            <a:endParaRPr lang="en-US" altLang="zh-CN" sz="3730" b="1" dirty="0">
              <a:solidFill>
                <a:srgbClr val="FFFF00"/>
              </a:solidFill>
              <a:effectLst>
                <a:outerShdw blurRad="38100" dist="38100" dir="2700000" algn="tl">
                  <a:srgbClr val="000000"/>
                </a:outerShdw>
              </a:effectLst>
              <a:latin typeface="Arial" panose="020B0604020202020204" pitchFamily="34" charset="0"/>
            </a:endParaRPr>
          </a:p>
          <a:p>
            <a:r>
              <a:rPr lang="zh-CN" altLang="en-US" sz="3730" b="1" dirty="0">
                <a:solidFill>
                  <a:srgbClr val="FFFF00"/>
                </a:solidFill>
                <a:effectLst>
                  <a:outerShdw blurRad="38100" dist="38100" dir="2700000" algn="tl">
                    <a:srgbClr val="000000"/>
                  </a:outerShdw>
                </a:effectLst>
                <a:latin typeface="Arial" panose="020B0604020202020204" pitchFamily="34" charset="0"/>
              </a:rPr>
              <a:t>疾病</a:t>
            </a:r>
            <a:r>
              <a:rPr lang="en-US" altLang="zh-CN" sz="3730" b="1" dirty="0">
                <a:solidFill>
                  <a:srgbClr val="FFFF00"/>
                </a:solidFill>
                <a:effectLst>
                  <a:outerShdw blurRad="38100" dist="38100" dir="2700000" algn="tl">
                    <a:srgbClr val="000000"/>
                  </a:outerShdw>
                </a:effectLst>
                <a:latin typeface="Arial" panose="020B0604020202020204" pitchFamily="34" charset="0"/>
              </a:rPr>
              <a:t>……</a:t>
            </a:r>
            <a:endParaRPr lang="en-US" altLang="zh-CN" sz="3730" b="1" dirty="0">
              <a:solidFill>
                <a:srgbClr val="FFFF00"/>
              </a:solidFill>
              <a:effectLst>
                <a:outerShdw blurRad="38100" dist="38100" dir="2700000" algn="tl">
                  <a:srgbClr val="000000"/>
                </a:outerShdw>
              </a:effectLst>
              <a:latin typeface="Arial" panose="020B0604020202020204" pitchFamily="34" charset="0"/>
            </a:endParaRPr>
          </a:p>
        </p:txBody>
      </p:sp>
      <p:sp>
        <p:nvSpPr>
          <p:cNvPr id="7" name="椭圆 6"/>
          <p:cNvSpPr/>
          <p:nvPr/>
        </p:nvSpPr>
        <p:spPr>
          <a:xfrm>
            <a:off x="3840752" y="2882081"/>
            <a:ext cx="719858" cy="47990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7367788" y="1215817"/>
            <a:ext cx="3534873" cy="0"/>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 presetClass="entr" presetSubtype="0"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fill="hold"/>
                                        <p:tgtEl>
                                          <p:spTgt spid="44"/>
                                        </p:tgtEl>
                                        <p:attrNameLst>
                                          <p:attrName>ppt_x</p:attrName>
                                        </p:attrNameLst>
                                      </p:cBhvr>
                                      <p:tavLst>
                                        <p:tav tm="0">
                                          <p:val>
                                            <p:strVal val="#ppt_x"/>
                                          </p:val>
                                        </p:tav>
                                        <p:tav tm="100000">
                                          <p:val>
                                            <p:strVal val="#ppt_x"/>
                                          </p:val>
                                        </p:tav>
                                      </p:tavLst>
                                    </p:anim>
                                    <p:anim calcmode="lin" valueType="num">
                                      <p:cBhvr additive="base">
                                        <p:cTn id="5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p:bldP spid="44" grpId="0" bldLvl="0" animBg="1"/>
      <p:bldP spid="47" grpId="0" bldLvl="0" animBg="1"/>
      <p:bldP spid="49" grpId="0"/>
      <p:bldP spid="6" grpId="0" bldLvl="0" animBg="1"/>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12" name="流程图: 过程 11"/>
          <p:cNvSpPr/>
          <p:nvPr/>
        </p:nvSpPr>
        <p:spPr>
          <a:xfrm>
            <a:off x="247015" y="705485"/>
            <a:ext cx="11268075" cy="720090"/>
          </a:xfrm>
          <a:prstGeom prst="flowChartProcess">
            <a:avLst/>
          </a:prstGeom>
          <a:ln>
            <a:noFill/>
          </a:ln>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dirty="0" smtClean="0">
                <a:latin typeface="方正粗黑宋简体" panose="02000000000000000000" pitchFamily="2" charset="-122"/>
                <a:ea typeface="方正粗黑宋简体" panose="02000000000000000000" pitchFamily="2" charset="-122"/>
              </a:rPr>
              <a:t>工人运动与马克思主义的诞生</a:t>
            </a:r>
            <a:endParaRPr lang="zh-CN" altLang="en-US" sz="2800" b="1" dirty="0">
              <a:latin typeface="方正粗黑宋简体" panose="02000000000000000000" pitchFamily="2" charset="-122"/>
              <a:ea typeface="方正粗黑宋简体" panose="02000000000000000000" pitchFamily="2" charset="-122"/>
            </a:endParaRPr>
          </a:p>
        </p:txBody>
      </p:sp>
      <p:pic>
        <p:nvPicPr>
          <p:cNvPr id="10" name="图片 9"/>
          <p:cNvPicPr>
            <a:picLocks noChangeAspect="1"/>
          </p:cNvPicPr>
          <p:nvPr/>
        </p:nvPicPr>
        <p:blipFill rotWithShape="1">
          <a:blip r:embed="rId1">
            <a:grayscl/>
          </a:blip>
          <a:srcRect l="1225" t="3155" r="2579" b="7023"/>
          <a:stretch>
            <a:fillRect/>
          </a:stretch>
        </p:blipFill>
        <p:spPr>
          <a:xfrm>
            <a:off x="389255" y="1576070"/>
            <a:ext cx="6210300" cy="4275455"/>
          </a:xfrm>
          <a:prstGeom prst="rect">
            <a:avLst/>
          </a:prstGeom>
        </p:spPr>
      </p:pic>
      <p:pic>
        <p:nvPicPr>
          <p:cNvPr id="13" name="图片 12"/>
          <p:cNvPicPr>
            <a:picLocks noChangeAspect="1"/>
          </p:cNvPicPr>
          <p:nvPr/>
        </p:nvPicPr>
        <p:blipFill>
          <a:blip r:embed="rId2">
            <a:grayscl/>
          </a:blip>
          <a:stretch>
            <a:fillRect/>
          </a:stretch>
        </p:blipFill>
        <p:spPr>
          <a:xfrm>
            <a:off x="7262475" y="1576001"/>
            <a:ext cx="4252857" cy="4281963"/>
          </a:xfrm>
          <a:prstGeom prst="rect">
            <a:avLst/>
          </a:prstGeom>
        </p:spPr>
      </p:pic>
      <p:sp>
        <p:nvSpPr>
          <p:cNvPr id="14" name="文本框 13"/>
          <p:cNvSpPr txBox="1"/>
          <p:nvPr/>
        </p:nvSpPr>
        <p:spPr>
          <a:xfrm>
            <a:off x="389427" y="6001980"/>
            <a:ext cx="5922596" cy="461665"/>
          </a:xfrm>
          <a:prstGeom prst="rect">
            <a:avLst/>
          </a:prstGeom>
          <a:noFill/>
          <a:ln>
            <a:solidFill>
              <a:schemeClr val="tx1"/>
            </a:solidFill>
          </a:ln>
        </p:spPr>
        <p:txBody>
          <a:bodyPr wrap="square" rtlCol="0">
            <a:spAutoFit/>
          </a:bodyPr>
          <a:p>
            <a:pPr algn="ctr"/>
            <a:r>
              <a:rPr lang="en-US" altLang="zh-CN" sz="2400" dirty="0" smtClean="0">
                <a:latin typeface="黑体" panose="02010609060101010101" pitchFamily="49" charset="-122"/>
                <a:ea typeface="黑体" panose="02010609060101010101" pitchFamily="49" charset="-122"/>
              </a:rPr>
              <a:t>1836</a:t>
            </a:r>
            <a:r>
              <a:rPr lang="zh-CN" altLang="en-US" sz="2400" dirty="0" smtClean="0">
                <a:latin typeface="黑体" panose="02010609060101010101" pitchFamily="49" charset="-122"/>
                <a:ea typeface="黑体" panose="02010609060101010101" pitchFamily="49" charset="-122"/>
              </a:rPr>
              <a:t>年</a:t>
            </a:r>
            <a:r>
              <a:rPr lang="en-US" altLang="zh-CN" sz="2400" dirty="0" smtClean="0">
                <a:latin typeface="黑体" panose="02010609060101010101" pitchFamily="49" charset="-122"/>
                <a:ea typeface="黑体" panose="02010609060101010101" pitchFamily="49" charset="-122"/>
              </a:rPr>
              <a:t>—1848</a:t>
            </a:r>
            <a:r>
              <a:rPr lang="zh-CN" altLang="en-US" sz="2400" dirty="0" smtClean="0">
                <a:latin typeface="黑体" panose="02010609060101010101" pitchFamily="49" charset="-122"/>
                <a:ea typeface="黑体" panose="02010609060101010101" pitchFamily="49" charset="-122"/>
              </a:rPr>
              <a:t>年，英国工人发起宪章运动</a:t>
            </a:r>
            <a:endParaRPr lang="zh-CN" altLang="en-US" sz="2400" dirty="0">
              <a:latin typeface="黑体" panose="02010609060101010101" pitchFamily="49" charset="-122"/>
              <a:ea typeface="黑体" panose="02010609060101010101" pitchFamily="49" charset="-122"/>
            </a:endParaRPr>
          </a:p>
        </p:txBody>
      </p:sp>
      <p:sp>
        <p:nvSpPr>
          <p:cNvPr id="15" name="文本框 14"/>
          <p:cNvSpPr txBox="1"/>
          <p:nvPr/>
        </p:nvSpPr>
        <p:spPr>
          <a:xfrm>
            <a:off x="7536160" y="6001980"/>
            <a:ext cx="4252857" cy="461665"/>
          </a:xfrm>
          <a:prstGeom prst="rect">
            <a:avLst/>
          </a:prstGeom>
          <a:noFill/>
          <a:ln>
            <a:solidFill>
              <a:schemeClr val="tx1"/>
            </a:solidFill>
          </a:ln>
        </p:spPr>
        <p:txBody>
          <a:bodyPr wrap="square" rtlCol="0">
            <a:spAutoFit/>
          </a:bodyPr>
          <a:p>
            <a:pPr algn="ctr"/>
            <a:r>
              <a:rPr lang="en-US" altLang="zh-CN" sz="2400" dirty="0" smtClean="0">
                <a:latin typeface="黑体" panose="02010609060101010101" pitchFamily="49" charset="-122"/>
                <a:ea typeface="黑体" panose="02010609060101010101" pitchFamily="49" charset="-122"/>
              </a:rPr>
              <a:t>1848</a:t>
            </a:r>
            <a:r>
              <a:rPr lang="zh-CN" altLang="en-US" sz="2400" dirty="0" smtClean="0">
                <a:latin typeface="黑体" panose="02010609060101010101" pitchFamily="49" charset="-122"/>
                <a:ea typeface="黑体" panose="02010609060101010101" pitchFamily="49" charset="-122"/>
              </a:rPr>
              <a:t>年，发表</a:t>
            </a:r>
            <a:r>
              <a:rPr lang="en-US" altLang="zh-CN" sz="2400" dirty="0" smtClean="0">
                <a:latin typeface="黑体" panose="02010609060101010101" pitchFamily="49" charset="-122"/>
                <a:ea typeface="黑体" panose="02010609060101010101" pitchFamily="49" charset="-122"/>
              </a:rPr>
              <a:t>《</a:t>
            </a:r>
            <a:r>
              <a:rPr lang="zh-CN" altLang="en-US" sz="2400" dirty="0" smtClean="0">
                <a:latin typeface="黑体" panose="02010609060101010101" pitchFamily="49" charset="-122"/>
                <a:ea typeface="黑体" panose="02010609060101010101" pitchFamily="49" charset="-122"/>
              </a:rPr>
              <a:t>共产党</a:t>
            </a:r>
            <a:r>
              <a:rPr lang="zh-CN" altLang="en-US" sz="2400" dirty="0">
                <a:latin typeface="黑体" panose="02010609060101010101" pitchFamily="49" charset="-122"/>
                <a:ea typeface="黑体" panose="02010609060101010101" pitchFamily="49" charset="-122"/>
              </a:rPr>
              <a:t>宣言</a:t>
            </a:r>
            <a:r>
              <a:rPr lang="en-US" altLang="zh-CN" sz="2400" dirty="0" smtClean="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MH_Other_3"/>
          <p:cNvCxnSpPr>
            <a:cxnSpLocks noChangeShapeType="1"/>
          </p:cNvCxnSpPr>
          <p:nvPr>
            <p:custDataLst>
              <p:tags r:id="rId1"/>
            </p:custDataLst>
          </p:nvPr>
        </p:nvCxnSpPr>
        <p:spPr bwMode="auto">
          <a:xfrm>
            <a:off x="635"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3" name="文本框 2"/>
          <p:cNvSpPr txBox="1"/>
          <p:nvPr/>
        </p:nvSpPr>
        <p:spPr>
          <a:xfrm>
            <a:off x="1631504" y="30480"/>
            <a:ext cx="10559226" cy="681990"/>
          </a:xfrm>
          <a:prstGeom prst="rect">
            <a:avLst/>
          </a:prstGeom>
          <a:noFill/>
        </p:spPr>
        <p:txBody>
          <a:bodyPr wrap="square" rtlCol="0">
            <a:spAutoFit/>
          </a:bodyPr>
          <a:lstStyle/>
          <a:p>
            <a:pPr algn="r">
              <a:lnSpc>
                <a:spcPct val="120000"/>
              </a:lnSpc>
            </a:pP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rPr>
              <a:t>多棱：多元视角，辩证理性</a:t>
            </a:r>
            <a:endParaRPr lang="zh-CN" sz="32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2" name="流程图: 过程 11"/>
          <p:cNvSpPr/>
          <p:nvPr/>
        </p:nvSpPr>
        <p:spPr>
          <a:xfrm>
            <a:off x="381395" y="980728"/>
            <a:ext cx="11412511" cy="720080"/>
          </a:xfrm>
          <a:prstGeom prst="flowChartProcess">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dirty="0" smtClean="0">
                <a:latin typeface="方正粗黑宋简体" panose="02000000000000000000" pitchFamily="2" charset="-122"/>
                <a:ea typeface="方正粗黑宋简体" panose="02000000000000000000" pitchFamily="2" charset="-122"/>
              </a:rPr>
              <a:t>最好的时代与最坏的时代</a:t>
            </a:r>
            <a:endParaRPr lang="zh-CN" altLang="en-US" sz="2800" b="1" dirty="0">
              <a:latin typeface="方正粗黑宋简体" panose="02000000000000000000" pitchFamily="2" charset="-122"/>
              <a:ea typeface="方正粗黑宋简体" panose="02000000000000000000" pitchFamily="2" charset="-122"/>
            </a:endParaRPr>
          </a:p>
        </p:txBody>
      </p:sp>
      <p:sp>
        <p:nvSpPr>
          <p:cNvPr id="2" name="矩形 1"/>
          <p:cNvSpPr/>
          <p:nvPr/>
        </p:nvSpPr>
        <p:spPr>
          <a:xfrm>
            <a:off x="3287687" y="2132856"/>
            <a:ext cx="5599969" cy="4203587"/>
          </a:xfrm>
          <a:prstGeom prst="rect">
            <a:avLst/>
          </a:prstGeom>
          <a:ln>
            <a:noFill/>
          </a:ln>
        </p:spPr>
        <p:txBody>
          <a:bodyPr wrap="square">
            <a:spAutoFit/>
          </a:bodyPr>
          <a:lstStyle/>
          <a:p>
            <a:pPr algn="ctr">
              <a:lnSpc>
                <a:spcPct val="170000"/>
              </a:lnSpc>
            </a:pPr>
            <a:r>
              <a:rPr lang="zh-CN" altLang="en-US"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这</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最好</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的时代，这是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最坏</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的时代；</a:t>
            </a:r>
            <a:endPar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lnSpc>
                <a:spcPct val="170000"/>
              </a:lnSpc>
            </a:pPr>
            <a:r>
              <a:rPr lang="zh-CN" altLang="en-US"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这</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智慧</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的时代，这是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愚昧</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的时代；</a:t>
            </a:r>
            <a:endPar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lnSpc>
                <a:spcPct val="170000"/>
              </a:lnSpc>
            </a:pPr>
            <a:r>
              <a:rPr lang="zh-CN" altLang="en-US"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这</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信仰</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的时期，这是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怀疑</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的时期；</a:t>
            </a:r>
            <a:endPar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lnSpc>
                <a:spcPct val="170000"/>
              </a:lnSpc>
            </a:pPr>
            <a:r>
              <a:rPr lang="zh-CN" altLang="en-US"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这</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光明</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的季节，这是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黑暗</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的季节；</a:t>
            </a:r>
            <a:endPar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lnSpc>
                <a:spcPct val="170000"/>
              </a:lnSpc>
            </a:pPr>
            <a:r>
              <a:rPr lang="zh-CN" altLang="en-US"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这</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希望之春</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，这是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失望之冬</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lnSpc>
                <a:spcPct val="170000"/>
              </a:lnSpc>
            </a:pPr>
            <a:r>
              <a:rPr lang="zh-CN" altLang="en-US"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人们</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拥有一切</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，人们</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一无所有</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lnSpc>
                <a:spcPct val="170000"/>
              </a:lnSpc>
            </a:pPr>
            <a:r>
              <a:rPr lang="zh-CN" altLang="en-US"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人们</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正在</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直登天堂</a:t>
            </a:r>
            <a:r>
              <a:rPr lang="zh-CN" altLang="en-US" sz="23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，人们正在</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直下地狱</a:t>
            </a:r>
            <a:r>
              <a:rPr lang="zh-CN" altLang="en-US"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a:t>
            </a:r>
            <a:endParaRPr lang="en-US" altLang="zh-CN" sz="23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2">
            <a:grayscl/>
            <a:extLst>
              <a:ext uri="{28A0092B-C50C-407E-A947-70E740481C1C}">
                <a14:useLocalDpi xmlns:a14="http://schemas.microsoft.com/office/drawing/2010/main" val="0"/>
              </a:ext>
            </a:extLst>
          </a:blip>
          <a:srcRect t="1025" b="1025"/>
          <a:stretch>
            <a:fillRect/>
          </a:stretch>
        </p:blipFill>
        <p:spPr>
          <a:xfrm>
            <a:off x="381395" y="2132856"/>
            <a:ext cx="3033610" cy="3601864"/>
          </a:xfrm>
          <a:prstGeom prst="rect">
            <a:avLst/>
          </a:prstGeom>
        </p:spPr>
      </p:pic>
      <p:pic>
        <p:nvPicPr>
          <p:cNvPr id="8" name="图片 7"/>
          <p:cNvPicPr>
            <a:picLocks noChangeAspect="1"/>
          </p:cNvPicPr>
          <p:nvPr/>
        </p:nvPicPr>
        <p:blipFill>
          <a:blip r:embed="rId3">
            <a:grayscl/>
            <a:extLst>
              <a:ext uri="{28A0092B-C50C-407E-A947-70E740481C1C}">
                <a14:useLocalDpi xmlns:a14="http://schemas.microsoft.com/office/drawing/2010/main" val="0"/>
              </a:ext>
            </a:extLst>
          </a:blip>
          <a:srcRect l="6241" r="6241"/>
          <a:stretch>
            <a:fillRect/>
          </a:stretch>
        </p:blipFill>
        <p:spPr>
          <a:xfrm>
            <a:off x="8739505" y="2132965"/>
            <a:ext cx="3054350" cy="3601720"/>
          </a:xfrm>
          <a:prstGeom prst="rect">
            <a:avLst/>
          </a:prstGeom>
        </p:spPr>
      </p:pic>
      <p:sp>
        <p:nvSpPr>
          <p:cNvPr id="9" name="文本框 8"/>
          <p:cNvSpPr txBox="1"/>
          <p:nvPr/>
        </p:nvSpPr>
        <p:spPr>
          <a:xfrm>
            <a:off x="381395" y="5895103"/>
            <a:ext cx="3017788" cy="369332"/>
          </a:xfrm>
          <a:prstGeom prst="rect">
            <a:avLst/>
          </a:prstGeom>
          <a:noFill/>
          <a:ln>
            <a:solidFill>
              <a:schemeClr val="tx1"/>
            </a:solidFill>
          </a:ln>
        </p:spPr>
        <p:txBody>
          <a:bodyPr wrap="square" rtlCol="0">
            <a:spAutoFit/>
          </a:bodyPr>
          <a:lstStyle/>
          <a:p>
            <a:pPr algn="ctr"/>
            <a:r>
              <a:rPr lang="zh-CN" altLang="en-US" b="1" dirty="0" smtClean="0">
                <a:latin typeface="黑体" panose="02010609060101010101" pitchFamily="49" charset="-122"/>
                <a:ea typeface="黑体" panose="02010609060101010101" pitchFamily="49" charset="-122"/>
              </a:rPr>
              <a:t>英国作家狄更斯</a:t>
            </a:r>
            <a:r>
              <a:rPr lang="en-US" altLang="zh-CN" b="1" dirty="0" smtClean="0">
                <a:latin typeface="黑体" panose="02010609060101010101" pitchFamily="49" charset="-122"/>
                <a:ea typeface="黑体" panose="02010609060101010101" pitchFamily="49" charset="-122"/>
              </a:rPr>
              <a:t>《</a:t>
            </a:r>
            <a:r>
              <a:rPr lang="zh-CN" altLang="en-US" b="1" dirty="0" smtClean="0">
                <a:latin typeface="黑体" panose="02010609060101010101" pitchFamily="49" charset="-122"/>
                <a:ea typeface="黑体" panose="02010609060101010101" pitchFamily="49" charset="-122"/>
              </a:rPr>
              <a:t>双城记</a:t>
            </a:r>
            <a:r>
              <a:rPr lang="en-US" altLang="zh-CN" b="1" dirty="0" smtClean="0">
                <a:latin typeface="黑体" panose="02010609060101010101" pitchFamily="49" charset="-122"/>
                <a:ea typeface="黑体" panose="02010609060101010101" pitchFamily="49" charset="-122"/>
              </a:rPr>
              <a:t>》</a:t>
            </a:r>
            <a:endParaRPr lang="zh-CN" altLang="en-US" b="1" dirty="0">
              <a:latin typeface="黑体" panose="02010609060101010101" pitchFamily="49" charset="-122"/>
              <a:ea typeface="黑体" panose="02010609060101010101" pitchFamily="49" charset="-122"/>
            </a:endParaRPr>
          </a:p>
        </p:txBody>
      </p:sp>
      <p:sp>
        <p:nvSpPr>
          <p:cNvPr id="16" name="文本框 15"/>
          <p:cNvSpPr txBox="1"/>
          <p:nvPr/>
        </p:nvSpPr>
        <p:spPr>
          <a:xfrm>
            <a:off x="8738870" y="5941060"/>
            <a:ext cx="3054985" cy="353943"/>
          </a:xfrm>
          <a:prstGeom prst="rect">
            <a:avLst/>
          </a:prstGeom>
          <a:noFill/>
          <a:ln>
            <a:solidFill>
              <a:schemeClr val="tx1"/>
            </a:solidFill>
          </a:ln>
        </p:spPr>
        <p:txBody>
          <a:bodyPr wrap="square" rtlCol="0">
            <a:spAutoFit/>
          </a:bodyPr>
          <a:lstStyle/>
          <a:p>
            <a:pPr algn="ctr"/>
            <a:r>
              <a:rPr lang="zh-CN" altLang="en-US" sz="1700" b="1" dirty="0" smtClean="0">
                <a:latin typeface="黑体" panose="02010609060101010101" pitchFamily="49" charset="-122"/>
                <a:ea typeface="黑体" panose="02010609060101010101" pitchFamily="49" charset="-122"/>
              </a:rPr>
              <a:t>英国女王与“维多利亚时代”</a:t>
            </a:r>
            <a:endParaRPr lang="zh-CN" altLang="en-US" sz="17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MH_Other_3"/>
          <p:cNvCxnSpPr>
            <a:cxnSpLocks noChangeShapeType="1"/>
          </p:cNvCxnSpPr>
          <p:nvPr>
            <p:custDataLst>
              <p:tags r:id="rId1"/>
            </p:custDataLst>
          </p:nvPr>
        </p:nvCxnSpPr>
        <p:spPr bwMode="auto">
          <a:xfrm>
            <a:off x="635"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3" name="文本框 2"/>
          <p:cNvSpPr txBox="1"/>
          <p:nvPr/>
        </p:nvSpPr>
        <p:spPr>
          <a:xfrm>
            <a:off x="1631504" y="30480"/>
            <a:ext cx="10559226" cy="681990"/>
          </a:xfrm>
          <a:prstGeom prst="rect">
            <a:avLst/>
          </a:prstGeom>
          <a:noFill/>
        </p:spPr>
        <p:txBody>
          <a:bodyPr wrap="square" rtlCol="0">
            <a:spAutoFit/>
          </a:bodyPr>
          <a:lstStyle/>
          <a:p>
            <a:pPr algn="r">
              <a:lnSpc>
                <a:spcPct val="120000"/>
              </a:lnSpc>
            </a:pP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rPr>
              <a:t>多棱：多元视角，辩证理性</a:t>
            </a:r>
            <a:endParaRPr lang="zh-CN" sz="32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2" name="流程图: 过程 11"/>
          <p:cNvSpPr/>
          <p:nvPr/>
        </p:nvSpPr>
        <p:spPr>
          <a:xfrm>
            <a:off x="381395" y="980728"/>
            <a:ext cx="11412511" cy="720080"/>
          </a:xfrm>
          <a:prstGeom prst="flowChartProcess">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dirty="0" smtClean="0">
                <a:latin typeface="方正粗黑宋简体" panose="02000000000000000000" pitchFamily="2" charset="-122"/>
                <a:ea typeface="方正粗黑宋简体" panose="02000000000000000000" pitchFamily="2" charset="-122"/>
              </a:rPr>
              <a:t>最好的时代与最坏的时代</a:t>
            </a:r>
            <a:endParaRPr lang="zh-CN" altLang="en-US" sz="2800" b="1" dirty="0">
              <a:latin typeface="方正粗黑宋简体" panose="02000000000000000000" pitchFamily="2" charset="-122"/>
              <a:ea typeface="方正粗黑宋简体" panose="02000000000000000000" pitchFamily="2" charset="-122"/>
            </a:endParaRPr>
          </a:p>
        </p:txBody>
      </p:sp>
      <p:pic>
        <p:nvPicPr>
          <p:cNvPr id="5" name="图片 4"/>
          <p:cNvPicPr>
            <a:picLocks noChangeAspect="1"/>
          </p:cNvPicPr>
          <p:nvPr/>
        </p:nvPicPr>
        <p:blipFill>
          <a:blip r:embed="rId2">
            <a:grayscl/>
          </a:blip>
          <a:srcRect l="1939" t="4523" r="1939" b="4523"/>
          <a:stretch>
            <a:fillRect/>
          </a:stretch>
        </p:blipFill>
        <p:spPr>
          <a:xfrm>
            <a:off x="6439320" y="1907183"/>
            <a:ext cx="5354586" cy="3383915"/>
          </a:xfrm>
          <a:prstGeom prst="rect">
            <a:avLst/>
          </a:prstGeom>
        </p:spPr>
      </p:pic>
      <p:pic>
        <p:nvPicPr>
          <p:cNvPr id="6" name="图片 5"/>
          <p:cNvPicPr>
            <a:picLocks noChangeAspect="1"/>
          </p:cNvPicPr>
          <p:nvPr/>
        </p:nvPicPr>
        <p:blipFill>
          <a:blip r:embed="rId3">
            <a:grayscl/>
          </a:blip>
          <a:stretch>
            <a:fillRect/>
          </a:stretch>
        </p:blipFill>
        <p:spPr>
          <a:xfrm>
            <a:off x="381395" y="1907183"/>
            <a:ext cx="5354586" cy="3383915"/>
          </a:xfrm>
          <a:prstGeom prst="rect">
            <a:avLst/>
          </a:prstGeom>
        </p:spPr>
      </p:pic>
      <p:sp>
        <p:nvSpPr>
          <p:cNvPr id="10" name="矩形 9"/>
          <p:cNvSpPr/>
          <p:nvPr/>
        </p:nvSpPr>
        <p:spPr>
          <a:xfrm>
            <a:off x="381635" y="5497473"/>
            <a:ext cx="11412220" cy="1291590"/>
          </a:xfrm>
          <a:prstGeom prst="rect">
            <a:avLst/>
          </a:prstGeom>
          <a:ln>
            <a:solidFill>
              <a:schemeClr val="tx1"/>
            </a:solidFill>
          </a:ln>
        </p:spPr>
        <p:txBody>
          <a:bodyPr wrap="square">
            <a:spAutoFit/>
          </a:bodyPr>
          <a:lstStyle/>
          <a:p>
            <a:pPr indent="457200" algn="just">
              <a:lnSpc>
                <a:spcPct val="130000"/>
              </a:lnSpc>
            </a:pPr>
            <a:r>
              <a:rPr lang="zh-CN" altLang="en-US" sz="2000" b="1" dirty="0" smtClean="0">
                <a:latin typeface="黑体" panose="02010609060101010101" pitchFamily="49" charset="-122"/>
                <a:ea typeface="黑体" panose="02010609060101010101" pitchFamily="49" charset="-122"/>
              </a:rPr>
              <a:t>发动机一开始，人们就</a:t>
            </a:r>
            <a:r>
              <a:rPr lang="zh-CN" altLang="en-US" sz="2000" b="1" dirty="0" smtClean="0">
                <a:solidFill>
                  <a:srgbClr val="FF0000"/>
                </a:solidFill>
                <a:latin typeface="黑体" panose="02010609060101010101" pitchFamily="49" charset="-122"/>
                <a:ea typeface="黑体" panose="02010609060101010101" pitchFamily="49" charset="-122"/>
              </a:rPr>
              <a:t>必须工作</a:t>
            </a:r>
            <a:r>
              <a:rPr lang="en-US" altLang="zh-CN" sz="2000" b="1" dirty="0" smtClean="0">
                <a:latin typeface="黑体" panose="02010609060101010101" pitchFamily="49" charset="-122"/>
                <a:ea typeface="黑体" panose="02010609060101010101" pitchFamily="49" charset="-122"/>
              </a:rPr>
              <a:t>——</a:t>
            </a:r>
            <a:r>
              <a:rPr lang="zh-CN" altLang="en-US" sz="2000" b="1" dirty="0" smtClean="0">
                <a:latin typeface="黑体" panose="02010609060101010101" pitchFamily="49" charset="-122"/>
                <a:ea typeface="黑体" panose="02010609060101010101" pitchFamily="49" charset="-122"/>
              </a:rPr>
              <a:t>男人、女人和孩子们都一起被套在钢铁和蒸汽的轭具下。</a:t>
            </a:r>
            <a:r>
              <a:rPr lang="zh-CN" altLang="en-US" sz="2000" b="1" dirty="0" smtClean="0">
                <a:solidFill>
                  <a:srgbClr val="FF0000"/>
                </a:solidFill>
                <a:latin typeface="黑体" panose="02010609060101010101" pitchFamily="49" charset="-122"/>
                <a:ea typeface="黑体" panose="02010609060101010101" pitchFamily="49" charset="-122"/>
              </a:rPr>
              <a:t>动物机器</a:t>
            </a:r>
            <a:r>
              <a:rPr lang="en-US" altLang="zh-CN" sz="2000" b="1" dirty="0" smtClean="0">
                <a:latin typeface="黑体" panose="02010609060101010101" pitchFamily="49" charset="-122"/>
                <a:ea typeface="黑体" panose="02010609060101010101" pitchFamily="49" charset="-122"/>
              </a:rPr>
              <a:t>…</a:t>
            </a:r>
            <a:r>
              <a:rPr lang="zh-CN" altLang="en-US" sz="2000" b="1" dirty="0" smtClean="0">
                <a:latin typeface="黑体" panose="02010609060101010101" pitchFamily="49" charset="-122"/>
                <a:ea typeface="黑体" panose="02010609060101010101" pitchFamily="49" charset="-122"/>
              </a:rPr>
              <a:t>被紧紧地拴在</a:t>
            </a:r>
            <a:r>
              <a:rPr lang="zh-CN" altLang="en-US" sz="2000" b="1" dirty="0" smtClean="0">
                <a:solidFill>
                  <a:srgbClr val="FF0000"/>
                </a:solidFill>
                <a:latin typeface="黑体" panose="02010609060101010101" pitchFamily="49" charset="-122"/>
                <a:ea typeface="黑体" panose="02010609060101010101" pitchFamily="49" charset="-122"/>
              </a:rPr>
              <a:t>不知痛苦</a:t>
            </a:r>
            <a:r>
              <a:rPr lang="zh-CN" altLang="en-US" sz="2000" b="1" dirty="0" smtClean="0">
                <a:latin typeface="黑体" panose="02010609060101010101" pitchFamily="49" charset="-122"/>
                <a:ea typeface="黑体" panose="02010609060101010101" pitchFamily="49" charset="-122"/>
              </a:rPr>
              <a:t>和</a:t>
            </a:r>
            <a:r>
              <a:rPr lang="zh-CN" altLang="en-US" sz="2000" b="1" dirty="0" smtClean="0">
                <a:solidFill>
                  <a:srgbClr val="FF0000"/>
                </a:solidFill>
                <a:latin typeface="黑体" panose="02010609060101010101" pitchFamily="49" charset="-122"/>
                <a:ea typeface="黑体" panose="02010609060101010101" pitchFamily="49" charset="-122"/>
              </a:rPr>
              <a:t>不知疲劳</a:t>
            </a:r>
            <a:r>
              <a:rPr lang="zh-CN" altLang="en-US" sz="2000" b="1" dirty="0" smtClean="0">
                <a:latin typeface="黑体" panose="02010609060101010101" pitchFamily="49" charset="-122"/>
                <a:ea typeface="黑体" panose="02010609060101010101" pitchFamily="49" charset="-122"/>
              </a:rPr>
              <a:t>的钢铁机器上。</a:t>
            </a:r>
            <a:endParaRPr lang="zh-CN" altLang="en-US" sz="2000" b="1" dirty="0" smtClean="0">
              <a:latin typeface="黑体" panose="02010609060101010101" pitchFamily="49" charset="-122"/>
              <a:ea typeface="黑体" panose="02010609060101010101" pitchFamily="49" charset="-122"/>
            </a:endParaRPr>
          </a:p>
          <a:p>
            <a:pPr algn="r">
              <a:lnSpc>
                <a:spcPct val="130000"/>
              </a:lnSpc>
            </a:pPr>
            <a:r>
              <a:rPr lang="en-US" altLang="zh-CN" sz="2000" b="1" dirty="0" smtClean="0">
                <a:latin typeface="黑体" panose="02010609060101010101" pitchFamily="49" charset="-122"/>
                <a:ea typeface="黑体" panose="02010609060101010101" pitchFamily="49" charset="-122"/>
              </a:rPr>
              <a:t>——《</a:t>
            </a:r>
            <a:r>
              <a:rPr lang="zh-CN" altLang="en-US" sz="2000" b="1" dirty="0" smtClean="0">
                <a:latin typeface="黑体" panose="02010609060101010101" pitchFamily="49" charset="-122"/>
                <a:ea typeface="黑体" panose="02010609060101010101" pitchFamily="49" charset="-122"/>
              </a:rPr>
              <a:t>受雇于曼彻斯特棉纺工厂的操作人工能穷和纺从工同生厂个时员的精神和身体状况</a:t>
            </a:r>
            <a:r>
              <a:rPr lang="en-US" altLang="zh-CN" sz="2000" b="1" dirty="0" smtClean="0">
                <a:latin typeface="黑体" panose="02010609060101010101" pitchFamily="49" charset="-122"/>
                <a:ea typeface="黑体" panose="02010609060101010101" pitchFamily="49" charset="-122"/>
              </a:rPr>
              <a:t>》</a:t>
            </a:r>
            <a:endParaRPr lang="zh-CN" altLang="en-US" sz="2000" b="1" dirty="0" smtClean="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82216" y="0"/>
            <a:ext cx="2348720" cy="523220"/>
          </a:xfrm>
          <a:prstGeom prst="rect">
            <a:avLst/>
          </a:prstGeom>
        </p:spPr>
        <p:txBody>
          <a:bodyPr wrap="none">
            <a:spAutoFit/>
          </a:bodyPr>
          <a:lstStyle/>
          <a:p>
            <a:pPr algn="just">
              <a:spcAft>
                <a:spcPts val="0"/>
              </a:spcAft>
            </a:pPr>
            <a:r>
              <a:rPr lang="zh-CN" altLang="zh-CN"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导入新课</a:t>
            </a:r>
            <a:r>
              <a:rPr lang="zh-CN" altLang="zh-CN"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文本框 2"/>
          <p:cNvSpPr txBox="1"/>
          <p:nvPr/>
        </p:nvSpPr>
        <p:spPr>
          <a:xfrm>
            <a:off x="477847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a:t>
            </a:r>
            <a:r>
              <a:rPr lang="en-US" dirty="0" smtClean="0">
                <a:sym typeface="+mn-ea"/>
              </a:rPr>
              <a:t>5</a:t>
            </a:r>
            <a:r>
              <a:rPr dirty="0" smtClean="0">
                <a:sym typeface="+mn-ea"/>
              </a:rPr>
              <a:t>课   </a:t>
            </a:r>
            <a:r>
              <a:rPr lang="zh-CN" dirty="0" smtClean="0">
                <a:sym typeface="+mn-ea"/>
              </a:rPr>
              <a:t>工业革命与工厂制度</a:t>
            </a:r>
            <a:endParaRPr lang="zh-CN" dirty="0" smtClean="0">
              <a:sym typeface="+mn-ea"/>
            </a:endParaRPr>
          </a:p>
        </p:txBody>
      </p:sp>
      <p:pic>
        <p:nvPicPr>
          <p:cNvPr id="5" name="图片 4" descr="timg-276-removebg"/>
          <p:cNvPicPr>
            <a:picLocks noChangeAspect="1"/>
          </p:cNvPicPr>
          <p:nvPr/>
        </p:nvPicPr>
        <p:blipFill>
          <a:blip r:embed="rId1"/>
          <a:srcRect t="2619" b="34138"/>
          <a:stretch>
            <a:fillRect/>
          </a:stretch>
        </p:blipFill>
        <p:spPr>
          <a:xfrm>
            <a:off x="622380" y="1453543"/>
            <a:ext cx="4156273" cy="3732289"/>
          </a:xfrm>
          <a:prstGeom prst="rect">
            <a:avLst/>
          </a:prstGeom>
        </p:spPr>
      </p:pic>
      <p:sp>
        <p:nvSpPr>
          <p:cNvPr id="6" name="文本框 5"/>
          <p:cNvSpPr txBox="1"/>
          <p:nvPr/>
        </p:nvSpPr>
        <p:spPr>
          <a:xfrm>
            <a:off x="4872236" y="1767230"/>
            <a:ext cx="6125516" cy="3323987"/>
          </a:xfrm>
          <a:prstGeom prst="rect">
            <a:avLst/>
          </a:prstGeom>
          <a:noFill/>
          <a:ln w="12700">
            <a:solidFill>
              <a:schemeClr val="tx1">
                <a:lumMod val="95000"/>
                <a:lumOff val="5000"/>
              </a:schemeClr>
            </a:solidFill>
          </a:ln>
        </p:spPr>
        <p:txBody>
          <a:bodyPr wrap="square" rtlCol="0" anchor="t">
            <a:spAutoFit/>
          </a:bodyPr>
          <a:p>
            <a:pPr indent="457200" algn="just">
              <a:lnSpc>
                <a:spcPct val="175000"/>
              </a:lnSpc>
            </a:pPr>
            <a:r>
              <a:rPr lang="zh-CN" altLang="en-US" sz="3000" dirty="0">
                <a:latin typeface="黑体" panose="02010609060101010101" pitchFamily="49" charset="-122"/>
                <a:ea typeface="黑体" panose="02010609060101010101" pitchFamily="49" charset="-122"/>
                <a:cs typeface="黑体" panose="02010609060101010101" pitchFamily="49" charset="-122"/>
              </a:rPr>
              <a:t>当</a:t>
            </a:r>
            <a:r>
              <a:rPr lang="zh-CN" altLang="en-US" sz="3000" dirty="0">
                <a:solidFill>
                  <a:srgbClr val="FF0000"/>
                </a:solidFill>
                <a:latin typeface="黑体" panose="02010609060101010101" pitchFamily="49" charset="-122"/>
                <a:ea typeface="黑体" panose="02010609060101010101" pitchFamily="49" charset="-122"/>
                <a:cs typeface="黑体" panose="02010609060101010101" pitchFamily="49" charset="-122"/>
              </a:rPr>
              <a:t>革命</a:t>
            </a:r>
            <a:r>
              <a:rPr lang="zh-CN" altLang="en-US" sz="3000" dirty="0">
                <a:latin typeface="黑体" panose="02010609060101010101" pitchFamily="49" charset="-122"/>
                <a:ea typeface="黑体" panose="02010609060101010101" pitchFamily="49" charset="-122"/>
                <a:cs typeface="黑体" panose="02010609060101010101" pitchFamily="49" charset="-122"/>
              </a:rPr>
              <a:t>风暴横扫整个法国的时候，英国正在进行一场比较平静的但是威力并不因此减弱的</a:t>
            </a:r>
            <a:r>
              <a:rPr lang="zh-CN" altLang="en-US" sz="3000" dirty="0">
                <a:solidFill>
                  <a:srgbClr val="FF0000"/>
                </a:solidFill>
                <a:latin typeface="黑体" panose="02010609060101010101" pitchFamily="49" charset="-122"/>
                <a:ea typeface="黑体" panose="02010609060101010101" pitchFamily="49" charset="-122"/>
                <a:cs typeface="黑体" panose="02010609060101010101" pitchFamily="49" charset="-122"/>
              </a:rPr>
              <a:t>革命</a:t>
            </a:r>
            <a:r>
              <a:rPr lang="zh-CN" altLang="en-US" sz="3000" dirty="0">
                <a:latin typeface="黑体" panose="02010609060101010101" pitchFamily="49" charset="-122"/>
                <a:ea typeface="黑体" panose="02010609060101010101" pitchFamily="49" charset="-122"/>
                <a:cs typeface="黑体" panose="02010609060101010101" pitchFamily="49" charset="-122"/>
              </a:rPr>
              <a:t>。</a:t>
            </a:r>
            <a:endParaRPr lang="zh-CN" altLang="en-US" sz="3000" dirty="0">
              <a:latin typeface="黑体" panose="02010609060101010101" pitchFamily="49" charset="-122"/>
              <a:ea typeface="黑体" panose="02010609060101010101" pitchFamily="49" charset="-122"/>
              <a:cs typeface="黑体" panose="02010609060101010101" pitchFamily="49" charset="-122"/>
            </a:endParaRPr>
          </a:p>
          <a:p>
            <a:pPr algn="r">
              <a:lnSpc>
                <a:spcPct val="175000"/>
              </a:lnSpc>
            </a:pPr>
            <a:r>
              <a:rPr lang="en-US" altLang="zh-CN" sz="3000" dirty="0">
                <a:latin typeface="黑体" panose="02010609060101010101" pitchFamily="49" charset="-122"/>
                <a:ea typeface="黑体" panose="02010609060101010101" pitchFamily="49" charset="-122"/>
                <a:cs typeface="黑体" panose="02010609060101010101" pitchFamily="49" charset="-122"/>
              </a:rPr>
              <a:t>——</a:t>
            </a:r>
            <a:r>
              <a:rPr lang="zh-CN" altLang="en-US" sz="3000" dirty="0">
                <a:latin typeface="黑体" panose="02010609060101010101" pitchFamily="49" charset="-122"/>
                <a:ea typeface="黑体" panose="02010609060101010101" pitchFamily="49" charset="-122"/>
                <a:cs typeface="黑体" panose="02010609060101010101" pitchFamily="49" charset="-122"/>
              </a:rPr>
              <a:t>恩格斯《反杜林论》</a:t>
            </a:r>
            <a:endParaRPr lang="zh-CN" altLang="en-US" sz="3000" dirty="0">
              <a:latin typeface="黑体" panose="02010609060101010101" pitchFamily="49" charset="-122"/>
              <a:ea typeface="黑体" panose="02010609060101010101" pitchFamily="49" charset="-122"/>
              <a:cs typeface="黑体" panose="02010609060101010101" pitchFamily="49" charset="-122"/>
            </a:endParaRPr>
          </a:p>
        </p:txBody>
      </p:sp>
      <p:sp>
        <p:nvSpPr>
          <p:cNvPr id="8" name="六角星 7"/>
          <p:cNvSpPr/>
          <p:nvPr/>
        </p:nvSpPr>
        <p:spPr>
          <a:xfrm>
            <a:off x="3856355" y="3990340"/>
            <a:ext cx="2787650" cy="206883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000" b="1" strike="noStrike" noProof="1">
                <a:solidFill>
                  <a:srgbClr val="0033CC"/>
                </a:solidFill>
                <a:latin typeface="微软雅黑" panose="020B0503020204020204" charset="-122"/>
                <a:ea typeface="微软雅黑" panose="020B0503020204020204" charset="-122"/>
              </a:rPr>
              <a:t>法国大革命</a:t>
            </a:r>
            <a:endParaRPr lang="zh-CN" altLang="en-US" sz="2000" b="1" strike="noStrike" noProof="1">
              <a:solidFill>
                <a:srgbClr val="FF0000"/>
              </a:solidFill>
              <a:latin typeface="微软雅黑" panose="020B0503020204020204" charset="-122"/>
              <a:ea typeface="微软雅黑" panose="020B0503020204020204" charset="-122"/>
            </a:endParaRPr>
          </a:p>
          <a:p>
            <a:pPr algn="ctr" fontAlgn="base"/>
            <a:endParaRPr lang="zh-CN" altLang="en-US" sz="2000" b="1" strike="noStrike" noProof="1">
              <a:solidFill>
                <a:srgbClr val="FF0000"/>
              </a:solidFill>
              <a:latin typeface="微软雅黑" panose="020B0503020204020204" charset="-122"/>
              <a:ea typeface="微软雅黑" panose="020B0503020204020204" charset="-122"/>
            </a:endParaRPr>
          </a:p>
          <a:p>
            <a:pPr algn="ctr" fontAlgn="base"/>
            <a:r>
              <a:rPr lang="zh-CN" altLang="en-US" sz="2000" b="1" strike="noStrike" noProof="1">
                <a:solidFill>
                  <a:srgbClr val="FF0000"/>
                </a:solidFill>
                <a:latin typeface="微软雅黑" panose="020B0503020204020204" charset="-122"/>
                <a:ea typeface="微软雅黑" panose="020B0503020204020204" charset="-122"/>
              </a:rPr>
              <a:t>工 业 革 命</a:t>
            </a:r>
            <a:endParaRPr lang="zh-CN" altLang="en-US" sz="2000" b="1" strike="noStrike" noProof="1">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MH_Other_3"/>
          <p:cNvCxnSpPr>
            <a:cxnSpLocks noChangeShapeType="1"/>
          </p:cNvCxnSpPr>
          <p:nvPr>
            <p:custDataLst>
              <p:tags r:id="rId1"/>
            </p:custDataLst>
          </p:nvPr>
        </p:nvCxnSpPr>
        <p:spPr bwMode="auto">
          <a:xfrm>
            <a:off x="635"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3" name="文本框 2"/>
          <p:cNvSpPr txBox="1"/>
          <p:nvPr/>
        </p:nvSpPr>
        <p:spPr>
          <a:xfrm>
            <a:off x="1631504" y="30480"/>
            <a:ext cx="10559226" cy="681990"/>
          </a:xfrm>
          <a:prstGeom prst="rect">
            <a:avLst/>
          </a:prstGeom>
          <a:noFill/>
        </p:spPr>
        <p:txBody>
          <a:bodyPr wrap="square" rtlCol="0">
            <a:spAutoFit/>
          </a:bodyPr>
          <a:lstStyle/>
          <a:p>
            <a:pPr algn="r">
              <a:lnSpc>
                <a:spcPct val="120000"/>
              </a:lnSpc>
            </a:pP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rPr>
              <a:t>多棱：多元视角，辩证理性</a:t>
            </a:r>
            <a:endParaRPr lang="zh-CN" sz="32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2" name="流程图: 过程 11"/>
          <p:cNvSpPr/>
          <p:nvPr/>
        </p:nvSpPr>
        <p:spPr>
          <a:xfrm>
            <a:off x="381395" y="980728"/>
            <a:ext cx="11412511" cy="720080"/>
          </a:xfrm>
          <a:prstGeom prst="flowChartProcess">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dirty="0" smtClean="0">
                <a:latin typeface="方正粗黑宋简体" panose="02000000000000000000" pitchFamily="2" charset="-122"/>
                <a:ea typeface="方正粗黑宋简体" panose="02000000000000000000" pitchFamily="2" charset="-122"/>
              </a:rPr>
              <a:t>最好的时代与最坏的时代</a:t>
            </a:r>
            <a:endParaRPr lang="zh-CN" altLang="en-US" sz="2800" b="1" dirty="0">
              <a:latin typeface="方正粗黑宋简体" panose="02000000000000000000" pitchFamily="2" charset="-122"/>
              <a:ea typeface="方正粗黑宋简体" panose="02000000000000000000" pitchFamily="2" charset="-122"/>
            </a:endParaRPr>
          </a:p>
        </p:txBody>
      </p:sp>
      <p:sp>
        <p:nvSpPr>
          <p:cNvPr id="10" name="矩形 9"/>
          <p:cNvSpPr/>
          <p:nvPr/>
        </p:nvSpPr>
        <p:spPr>
          <a:xfrm>
            <a:off x="381395" y="5498108"/>
            <a:ext cx="11412511" cy="1229995"/>
          </a:xfrm>
          <a:prstGeom prst="rect">
            <a:avLst/>
          </a:prstGeom>
          <a:ln>
            <a:solidFill>
              <a:schemeClr val="tx1"/>
            </a:solidFill>
          </a:ln>
        </p:spPr>
        <p:txBody>
          <a:bodyPr wrap="square">
            <a:spAutoFit/>
          </a:bodyPr>
          <a:lstStyle/>
          <a:p>
            <a:pPr indent="457200" algn="just">
              <a:lnSpc>
                <a:spcPct val="130000"/>
              </a:lnSpc>
            </a:pPr>
            <a:r>
              <a:rPr lang="zh-CN" altLang="en-US" sz="1900" b="1" dirty="0" smtClean="0">
                <a:latin typeface="黑体" panose="02010609060101010101" pitchFamily="49" charset="-122"/>
                <a:ea typeface="黑体" panose="02010609060101010101" pitchFamily="49" charset="-122"/>
              </a:rPr>
              <a:t>在</a:t>
            </a:r>
            <a:r>
              <a:rPr lang="zh-CN" altLang="en-US" sz="1900" b="1" dirty="0">
                <a:latin typeface="黑体" panose="02010609060101010101" pitchFamily="49" charset="-122"/>
                <a:ea typeface="黑体" panose="02010609060101010101" pitchFamily="49" charset="-122"/>
              </a:rPr>
              <a:t>这里，文明创造了自己的奇迹，而文明人则几乎又变成野蛮</a:t>
            </a:r>
            <a:r>
              <a:rPr lang="zh-CN" altLang="en-US" sz="1900" b="1" dirty="0" smtClean="0">
                <a:latin typeface="黑体" panose="02010609060101010101" pitchFamily="49" charset="-122"/>
                <a:ea typeface="黑体" panose="02010609060101010101" pitchFamily="49" charset="-122"/>
              </a:rPr>
              <a:t>人</a:t>
            </a:r>
            <a:r>
              <a:rPr lang="en-US" altLang="zh-CN" sz="1900" b="1" dirty="0" smtClean="0">
                <a:latin typeface="黑体" panose="02010609060101010101" pitchFamily="49" charset="-122"/>
                <a:ea typeface="黑体" panose="02010609060101010101" pitchFamily="49" charset="-122"/>
              </a:rPr>
              <a:t>……</a:t>
            </a:r>
            <a:r>
              <a:rPr lang="zh-CN" altLang="en-US" sz="1900" b="1" dirty="0" smtClean="0">
                <a:latin typeface="黑体" panose="02010609060101010101" pitchFamily="49" charset="-122"/>
                <a:ea typeface="黑体" panose="02010609060101010101" pitchFamily="49" charset="-122"/>
              </a:rPr>
              <a:t>从</a:t>
            </a:r>
            <a:r>
              <a:rPr lang="zh-CN" altLang="en-US" sz="1900" b="1" dirty="0">
                <a:latin typeface="黑体" panose="02010609060101010101" pitchFamily="49" charset="-122"/>
                <a:ea typeface="黑体" panose="02010609060101010101" pitchFamily="49" charset="-122"/>
              </a:rPr>
              <a:t>这条污浊的排水管中，排出人类工业的最大一股潮流去滋润全世界；从这条肮脏的下水道中，排出纯金的潮流。</a:t>
            </a:r>
            <a:r>
              <a:rPr lang="zh-CN" altLang="en-US" sz="1900" b="1" dirty="0">
                <a:solidFill>
                  <a:srgbClr val="FF0000"/>
                </a:solidFill>
                <a:latin typeface="黑体" panose="02010609060101010101" pitchFamily="49" charset="-122"/>
                <a:ea typeface="黑体" panose="02010609060101010101" pitchFamily="49" charset="-122"/>
              </a:rPr>
              <a:t>在这里，人类的发展成就既是最完备的，又是最野蛮的</a:t>
            </a:r>
            <a:r>
              <a:rPr lang="zh-CN" altLang="en-US" sz="1900" b="1" dirty="0" smtClean="0">
                <a:solidFill>
                  <a:srgbClr val="FF0000"/>
                </a:solidFill>
                <a:latin typeface="黑体" panose="02010609060101010101" pitchFamily="49" charset="-122"/>
                <a:ea typeface="黑体" panose="02010609060101010101" pitchFamily="49" charset="-122"/>
              </a:rPr>
              <a:t>。</a:t>
            </a:r>
            <a:r>
              <a:rPr lang="zh-CN" altLang="en-US" sz="1900" b="1" dirty="0" smtClean="0">
                <a:latin typeface="黑体" panose="02010609060101010101" pitchFamily="49" charset="-122"/>
                <a:ea typeface="黑体" panose="02010609060101010101" pitchFamily="49" charset="-122"/>
              </a:rPr>
              <a:t>                        </a:t>
            </a:r>
            <a:r>
              <a:rPr lang="en-US" altLang="zh-CN" sz="1900" b="1" dirty="0" smtClean="0">
                <a:latin typeface="黑体" panose="02010609060101010101" pitchFamily="49" charset="-122"/>
                <a:ea typeface="黑体" panose="02010609060101010101" pitchFamily="49" charset="-122"/>
              </a:rPr>
              <a:t>——【</a:t>
            </a:r>
            <a:r>
              <a:rPr lang="zh-CN" altLang="en-US" sz="1900" b="1" dirty="0" smtClean="0">
                <a:latin typeface="黑体" panose="02010609060101010101" pitchFamily="49" charset="-122"/>
                <a:ea typeface="黑体" panose="02010609060101010101" pitchFamily="49" charset="-122"/>
              </a:rPr>
              <a:t>英</a:t>
            </a:r>
            <a:r>
              <a:rPr lang="en-US" altLang="zh-CN" sz="1900" b="1" dirty="0" smtClean="0">
                <a:latin typeface="黑体" panose="02010609060101010101" pitchFamily="49" charset="-122"/>
                <a:ea typeface="黑体" panose="02010609060101010101" pitchFamily="49" charset="-122"/>
              </a:rPr>
              <a:t>】</a:t>
            </a:r>
            <a:r>
              <a:rPr lang="zh-CN" altLang="en-US" sz="1900" b="1" dirty="0" smtClean="0">
                <a:latin typeface="黑体" panose="02010609060101010101" pitchFamily="49" charset="-122"/>
                <a:ea typeface="黑体" panose="02010609060101010101" pitchFamily="49" charset="-122"/>
              </a:rPr>
              <a:t>阿萨</a:t>
            </a:r>
            <a:r>
              <a:rPr lang="en-US" altLang="zh-CN" sz="1900" b="1" dirty="0">
                <a:latin typeface="黑体" panose="02010609060101010101" pitchFamily="49" charset="-122"/>
                <a:ea typeface="黑体" panose="02010609060101010101" pitchFamily="49" charset="-122"/>
              </a:rPr>
              <a:t>·</a:t>
            </a:r>
            <a:r>
              <a:rPr lang="zh-CN" altLang="en-US" sz="1900" b="1" dirty="0" smtClean="0">
                <a:latin typeface="黑体" panose="02010609060101010101" pitchFamily="49" charset="-122"/>
                <a:ea typeface="黑体" panose="02010609060101010101" pitchFamily="49" charset="-122"/>
              </a:rPr>
              <a:t>勃里格斯</a:t>
            </a:r>
            <a:r>
              <a:rPr lang="en-US" altLang="zh-CN" sz="1900" b="1" dirty="0" smtClean="0">
                <a:latin typeface="黑体" panose="02010609060101010101" pitchFamily="49" charset="-122"/>
                <a:ea typeface="黑体" panose="02010609060101010101" pitchFamily="49" charset="-122"/>
              </a:rPr>
              <a:t>《</a:t>
            </a:r>
            <a:r>
              <a:rPr lang="zh-CN" altLang="en-US" sz="1900" b="1" dirty="0" smtClean="0">
                <a:latin typeface="黑体" panose="02010609060101010101" pitchFamily="49" charset="-122"/>
                <a:ea typeface="黑体" panose="02010609060101010101" pitchFamily="49" charset="-122"/>
              </a:rPr>
              <a:t>英国</a:t>
            </a:r>
            <a:r>
              <a:rPr lang="zh-CN" altLang="en-US" sz="1900" b="1" dirty="0">
                <a:latin typeface="黑体" panose="02010609060101010101" pitchFamily="49" charset="-122"/>
                <a:ea typeface="黑体" panose="02010609060101010101" pitchFamily="49" charset="-122"/>
              </a:rPr>
              <a:t>社会史</a:t>
            </a:r>
            <a:r>
              <a:rPr lang="en-US" altLang="zh-CN" sz="1900" b="1" dirty="0">
                <a:latin typeface="黑体" panose="02010609060101010101" pitchFamily="49" charset="-122"/>
                <a:ea typeface="黑体" panose="02010609060101010101" pitchFamily="49" charset="-122"/>
              </a:rPr>
              <a:t>》</a:t>
            </a:r>
            <a:endParaRPr lang="en-US" altLang="zh-CN" sz="1900" b="1" dirty="0">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2">
            <a:duotone>
              <a:prstClr val="black"/>
              <a:schemeClr val="accent3">
                <a:tint val="45000"/>
                <a:satMod val="400000"/>
              </a:schemeClr>
            </a:duotone>
          </a:blip>
          <a:stretch>
            <a:fillRect/>
          </a:stretch>
        </p:blipFill>
        <p:spPr>
          <a:xfrm>
            <a:off x="381395" y="1943378"/>
            <a:ext cx="5354586" cy="3383915"/>
          </a:xfrm>
          <a:prstGeom prst="rect">
            <a:avLst/>
          </a:prstGeom>
        </p:spPr>
      </p:pic>
      <p:pic>
        <p:nvPicPr>
          <p:cNvPr id="7" name="图片 6"/>
          <p:cNvPicPr>
            <a:picLocks noChangeAspect="1"/>
          </p:cNvPicPr>
          <p:nvPr/>
        </p:nvPicPr>
        <p:blipFill rotWithShape="1">
          <a:blip r:embed="rId3">
            <a:duotone>
              <a:prstClr val="black"/>
              <a:schemeClr val="accent3">
                <a:tint val="45000"/>
                <a:satMod val="400000"/>
              </a:schemeClr>
            </a:duotone>
          </a:blip>
          <a:srcRect t="1731"/>
          <a:stretch>
            <a:fillRect/>
          </a:stretch>
        </p:blipFill>
        <p:spPr>
          <a:xfrm>
            <a:off x="6439320" y="1943378"/>
            <a:ext cx="5354586" cy="3384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MH_Other_3"/>
          <p:cNvCxnSpPr>
            <a:cxnSpLocks noChangeShapeType="1"/>
          </p:cNvCxnSpPr>
          <p:nvPr>
            <p:custDataLst>
              <p:tags r:id="rId1"/>
            </p:custDataLst>
          </p:nvPr>
        </p:nvCxnSpPr>
        <p:spPr bwMode="auto">
          <a:xfrm>
            <a:off x="635"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3" name="文本框 2"/>
          <p:cNvSpPr txBox="1"/>
          <p:nvPr/>
        </p:nvSpPr>
        <p:spPr>
          <a:xfrm>
            <a:off x="1631504" y="30480"/>
            <a:ext cx="10559226" cy="681990"/>
          </a:xfrm>
          <a:prstGeom prst="rect">
            <a:avLst/>
          </a:prstGeom>
          <a:noFill/>
        </p:spPr>
        <p:txBody>
          <a:bodyPr wrap="square" rtlCol="0">
            <a:spAutoFit/>
          </a:bodyPr>
          <a:lstStyle/>
          <a:p>
            <a:pPr algn="r">
              <a:lnSpc>
                <a:spcPct val="120000"/>
              </a:lnSpc>
            </a:pP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rPr>
              <a:t>多棱：多元视角，辩证理性</a:t>
            </a:r>
            <a:endParaRPr lang="zh-CN" sz="32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2" name="流程图: 过程 11"/>
          <p:cNvSpPr/>
          <p:nvPr/>
        </p:nvSpPr>
        <p:spPr>
          <a:xfrm>
            <a:off x="381395" y="980728"/>
            <a:ext cx="11412511" cy="720080"/>
          </a:xfrm>
          <a:prstGeom prst="flowChartProcess">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dirty="0" smtClean="0">
                <a:latin typeface="方正粗黑宋简体" panose="02000000000000000000" pitchFamily="2" charset="-122"/>
                <a:ea typeface="方正粗黑宋简体" panose="02000000000000000000" pitchFamily="2" charset="-122"/>
              </a:rPr>
              <a:t>最好的时代与最坏的时代</a:t>
            </a:r>
            <a:endParaRPr lang="zh-CN" altLang="en-US" sz="2800" b="1" dirty="0">
              <a:latin typeface="方正粗黑宋简体" panose="02000000000000000000" pitchFamily="2" charset="-122"/>
              <a:ea typeface="方正粗黑宋简体" panose="02000000000000000000" pitchFamily="2" charset="-122"/>
            </a:endParaRPr>
          </a:p>
        </p:txBody>
      </p:sp>
      <p:sp>
        <p:nvSpPr>
          <p:cNvPr id="10" name="矩形 9"/>
          <p:cNvSpPr/>
          <p:nvPr/>
        </p:nvSpPr>
        <p:spPr>
          <a:xfrm>
            <a:off x="381395" y="5497473"/>
            <a:ext cx="11412511" cy="1229995"/>
          </a:xfrm>
          <a:prstGeom prst="rect">
            <a:avLst/>
          </a:prstGeom>
          <a:ln>
            <a:solidFill>
              <a:schemeClr val="tx1"/>
            </a:solidFill>
          </a:ln>
        </p:spPr>
        <p:txBody>
          <a:bodyPr wrap="square">
            <a:spAutoFit/>
          </a:bodyPr>
          <a:lstStyle/>
          <a:p>
            <a:pPr indent="457200" algn="l">
              <a:lnSpc>
                <a:spcPct val="130000"/>
              </a:lnSpc>
            </a:pPr>
            <a:r>
              <a:rPr lang="zh-CN" altLang="en-US" sz="1900" b="1" dirty="0" smtClean="0">
                <a:latin typeface="黑体" panose="02010609060101010101" pitchFamily="49" charset="-122"/>
                <a:ea typeface="黑体" panose="02010609060101010101" pitchFamily="49" charset="-122"/>
              </a:rPr>
              <a:t>到</a:t>
            </a:r>
            <a:r>
              <a:rPr lang="en-US" altLang="zh-CN" sz="1900" b="1" dirty="0">
                <a:latin typeface="黑体" panose="02010609060101010101" pitchFamily="49" charset="-122"/>
                <a:ea typeface="黑体" panose="02010609060101010101" pitchFamily="49" charset="-122"/>
              </a:rPr>
              <a:t>18</a:t>
            </a:r>
            <a:r>
              <a:rPr lang="zh-CN" altLang="en-US" sz="1900" b="1" dirty="0">
                <a:latin typeface="黑体" panose="02010609060101010101" pitchFamily="49" charset="-122"/>
                <a:ea typeface="黑体" panose="02010609060101010101" pitchFamily="49" charset="-122"/>
              </a:rPr>
              <a:t>世纪，经济繁荣所滋长的</a:t>
            </a:r>
            <a:r>
              <a:rPr lang="zh-CN" altLang="en-US" sz="1900" b="1" dirty="0">
                <a:solidFill>
                  <a:srgbClr val="FF0000"/>
                </a:solidFill>
                <a:latin typeface="黑体" panose="02010609060101010101" pitchFamily="49" charset="-122"/>
                <a:ea typeface="黑体" panose="02010609060101010101" pitchFamily="49" charset="-122"/>
              </a:rPr>
              <a:t>享乐主义</a:t>
            </a:r>
            <a:r>
              <a:rPr lang="zh-CN" altLang="en-US" sz="1900" b="1" dirty="0">
                <a:latin typeface="黑体" panose="02010609060101010101" pitchFamily="49" charset="-122"/>
                <a:ea typeface="黑体" panose="02010609060101010101" pitchFamily="49" charset="-122"/>
              </a:rPr>
              <a:t>，使</a:t>
            </a:r>
            <a:r>
              <a:rPr lang="zh-CN" altLang="en-US" sz="1900" b="1" dirty="0">
                <a:solidFill>
                  <a:srgbClr val="FF0000"/>
                </a:solidFill>
                <a:latin typeface="黑体" panose="02010609060101010101" pitchFamily="49" charset="-122"/>
                <a:ea typeface="黑体" panose="02010609060101010101" pitchFamily="49" charset="-122"/>
              </a:rPr>
              <a:t>宗教信仰被怀疑</a:t>
            </a:r>
            <a:r>
              <a:rPr lang="zh-CN" altLang="en-US" sz="1900" b="1" dirty="0">
                <a:latin typeface="黑体" panose="02010609060101010101" pitchFamily="49" charset="-122"/>
                <a:ea typeface="黑体" panose="02010609060101010101" pitchFamily="49" charset="-122"/>
              </a:rPr>
              <a:t>。工业革命中心曼彻斯特浓烟滚滚，污水横流，方圆几英里草木不生。在不到</a:t>
            </a:r>
            <a:r>
              <a:rPr lang="en-US" altLang="zh-CN" sz="1900" b="1" dirty="0">
                <a:latin typeface="黑体" panose="02010609060101010101" pitchFamily="49" charset="-122"/>
                <a:ea typeface="黑体" panose="02010609060101010101" pitchFamily="49" charset="-122"/>
              </a:rPr>
              <a:t>100</a:t>
            </a:r>
            <a:r>
              <a:rPr lang="zh-CN" altLang="en-US" sz="1900" b="1" dirty="0">
                <a:latin typeface="黑体" panose="02010609060101010101" pitchFamily="49" charset="-122"/>
                <a:ea typeface="黑体" panose="02010609060101010101" pitchFamily="49" charset="-122"/>
              </a:rPr>
              <a:t>万人口的伦敦，就有小偷</a:t>
            </a:r>
            <a:r>
              <a:rPr lang="en-US" altLang="zh-CN" sz="1900" b="1" dirty="0">
                <a:latin typeface="黑体" panose="02010609060101010101" pitchFamily="49" charset="-122"/>
                <a:ea typeface="黑体" panose="02010609060101010101" pitchFamily="49" charset="-122"/>
              </a:rPr>
              <a:t>1</a:t>
            </a:r>
            <a:r>
              <a:rPr lang="zh-CN" altLang="en-US" sz="1900" b="1" dirty="0">
                <a:latin typeface="黑体" panose="02010609060101010101" pitchFamily="49" charset="-122"/>
                <a:ea typeface="黑体" panose="02010609060101010101" pitchFamily="49" charset="-122"/>
              </a:rPr>
              <a:t>万余</a:t>
            </a:r>
            <a:r>
              <a:rPr lang="zh-CN" altLang="en-US" sz="1900" b="1" dirty="0" smtClean="0">
                <a:latin typeface="黑体" panose="02010609060101010101" pitchFamily="49" charset="-122"/>
                <a:ea typeface="黑体" panose="02010609060101010101" pitchFamily="49" charset="-122"/>
              </a:rPr>
              <a:t>人，白天</a:t>
            </a:r>
            <a:r>
              <a:rPr lang="zh-CN" altLang="en-US" sz="1900" b="1" dirty="0">
                <a:latin typeface="黑体" panose="02010609060101010101" pitchFamily="49" charset="-122"/>
                <a:ea typeface="黑体" panose="02010609060101010101" pitchFamily="49" charset="-122"/>
              </a:rPr>
              <a:t>乞丐成群，晚上则明火执仗地</a:t>
            </a:r>
            <a:r>
              <a:rPr lang="zh-CN" altLang="en-US" sz="1900" b="1" dirty="0" smtClean="0">
                <a:solidFill>
                  <a:srgbClr val="FF0000"/>
                </a:solidFill>
                <a:latin typeface="黑体" panose="02010609060101010101" pitchFamily="49" charset="-122"/>
                <a:ea typeface="黑体" panose="02010609060101010101" pitchFamily="49" charset="-122"/>
              </a:rPr>
              <a:t>抢劫</a:t>
            </a:r>
            <a:r>
              <a:rPr lang="zh-CN" altLang="en-US" sz="1900" b="1" dirty="0" smtClean="0">
                <a:latin typeface="黑体" panose="02010609060101010101" pitchFamily="49" charset="-122"/>
                <a:ea typeface="黑体" panose="02010609060101010101" pitchFamily="49" charset="-122"/>
              </a:rPr>
              <a:t>。                                                </a:t>
            </a:r>
            <a:r>
              <a:rPr lang="en-US" altLang="zh-CN" sz="1900" b="1" dirty="0" smtClean="0">
                <a:latin typeface="黑体" panose="02010609060101010101" pitchFamily="49" charset="-122"/>
                <a:ea typeface="黑体" panose="02010609060101010101" pitchFamily="49" charset="-122"/>
              </a:rPr>
              <a:t>——</a:t>
            </a:r>
            <a:r>
              <a:rPr lang="zh-CN" altLang="en-US" sz="1900" b="1" dirty="0" smtClean="0">
                <a:latin typeface="黑体" panose="02010609060101010101" pitchFamily="49" charset="-122"/>
                <a:ea typeface="黑体" panose="02010609060101010101" pitchFamily="49" charset="-122"/>
              </a:rPr>
              <a:t>董正</a:t>
            </a:r>
            <a:r>
              <a:rPr lang="zh-CN" altLang="en-US" sz="1900" b="1" dirty="0">
                <a:latin typeface="黑体" panose="02010609060101010101" pitchFamily="49" charset="-122"/>
                <a:ea typeface="黑体" panose="02010609060101010101" pitchFamily="49" charset="-122"/>
              </a:rPr>
              <a:t>华</a:t>
            </a:r>
            <a:r>
              <a:rPr lang="en-US" altLang="zh-CN" sz="1900" b="1" dirty="0">
                <a:latin typeface="黑体" panose="02010609060101010101" pitchFamily="49" charset="-122"/>
                <a:ea typeface="黑体" panose="02010609060101010101" pitchFamily="49" charset="-122"/>
              </a:rPr>
              <a:t>《</a:t>
            </a:r>
            <a:r>
              <a:rPr lang="zh-CN" altLang="en-US" sz="1900" b="1" dirty="0">
                <a:latin typeface="黑体" panose="02010609060101010101" pitchFamily="49" charset="-122"/>
                <a:ea typeface="黑体" panose="02010609060101010101" pitchFamily="49" charset="-122"/>
              </a:rPr>
              <a:t>世界现代化进程十五讲</a:t>
            </a:r>
            <a:r>
              <a:rPr lang="en-US" altLang="zh-CN" sz="1900" b="1" dirty="0">
                <a:latin typeface="黑体" panose="02010609060101010101" pitchFamily="49" charset="-122"/>
                <a:ea typeface="黑体" panose="02010609060101010101" pitchFamily="49" charset="-122"/>
              </a:rPr>
              <a:t>》</a:t>
            </a:r>
            <a:endParaRPr lang="en-US" altLang="zh-CN" sz="1900" b="1"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2">
            <a:grayscl/>
          </a:blip>
          <a:srcRect l="1673" r="1673"/>
          <a:stretch>
            <a:fillRect/>
          </a:stretch>
        </p:blipFill>
        <p:spPr>
          <a:xfrm>
            <a:off x="6439366" y="1949093"/>
            <a:ext cx="5354540" cy="3384376"/>
          </a:xfrm>
          <a:prstGeom prst="rect">
            <a:avLst/>
          </a:prstGeom>
        </p:spPr>
      </p:pic>
      <p:pic>
        <p:nvPicPr>
          <p:cNvPr id="8" name="图片 7"/>
          <p:cNvPicPr>
            <a:picLocks noChangeAspect="1"/>
          </p:cNvPicPr>
          <p:nvPr/>
        </p:nvPicPr>
        <p:blipFill>
          <a:blip r:embed="rId3">
            <a:grayscl/>
          </a:blip>
          <a:stretch>
            <a:fillRect/>
          </a:stretch>
        </p:blipFill>
        <p:spPr>
          <a:xfrm>
            <a:off x="381395" y="1961619"/>
            <a:ext cx="5354585" cy="3371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MH_Other_3"/>
          <p:cNvCxnSpPr>
            <a:cxnSpLocks noChangeShapeType="1"/>
          </p:cNvCxnSpPr>
          <p:nvPr>
            <p:custDataLst>
              <p:tags r:id="rId1"/>
            </p:custDataLst>
          </p:nvPr>
        </p:nvCxnSpPr>
        <p:spPr bwMode="auto">
          <a:xfrm>
            <a:off x="635"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3" name="文本框 2"/>
          <p:cNvSpPr txBox="1"/>
          <p:nvPr/>
        </p:nvSpPr>
        <p:spPr>
          <a:xfrm>
            <a:off x="1631504" y="30480"/>
            <a:ext cx="10559226" cy="681990"/>
          </a:xfrm>
          <a:prstGeom prst="rect">
            <a:avLst/>
          </a:prstGeom>
          <a:noFill/>
        </p:spPr>
        <p:txBody>
          <a:bodyPr wrap="square" rtlCol="0">
            <a:spAutoFit/>
          </a:bodyPr>
          <a:lstStyle/>
          <a:p>
            <a:pPr algn="r">
              <a:lnSpc>
                <a:spcPct val="120000"/>
              </a:lnSpc>
            </a:pP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rPr>
              <a:t>多棱：多元视角，辩证理性</a:t>
            </a:r>
            <a:endParaRPr lang="zh-CN" sz="32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2" name="流程图: 过程 11"/>
          <p:cNvSpPr/>
          <p:nvPr/>
        </p:nvSpPr>
        <p:spPr>
          <a:xfrm>
            <a:off x="381395" y="980728"/>
            <a:ext cx="11412511" cy="720080"/>
          </a:xfrm>
          <a:prstGeom prst="flowChartProcess">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dirty="0" smtClean="0">
                <a:latin typeface="方正粗黑宋简体" panose="02000000000000000000" pitchFamily="2" charset="-122"/>
                <a:ea typeface="方正粗黑宋简体" panose="02000000000000000000" pitchFamily="2" charset="-122"/>
              </a:rPr>
              <a:t>最好的时代与最坏的时代</a:t>
            </a:r>
            <a:endParaRPr lang="zh-CN" altLang="en-US" sz="2800" b="1" dirty="0">
              <a:latin typeface="方正粗黑宋简体" panose="02000000000000000000" pitchFamily="2" charset="-122"/>
              <a:ea typeface="方正粗黑宋简体" panose="02000000000000000000" pitchFamily="2"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5434" b="33269"/>
          <a:stretch>
            <a:fillRect/>
          </a:stretch>
        </p:blipFill>
        <p:spPr>
          <a:xfrm>
            <a:off x="479376" y="2276873"/>
            <a:ext cx="3913117" cy="3593291"/>
          </a:xfrm>
          <a:prstGeom prst="rect">
            <a:avLst/>
          </a:prstGeom>
        </p:spPr>
      </p:pic>
      <p:sp>
        <p:nvSpPr>
          <p:cNvPr id="5" name="矩形 4"/>
          <p:cNvSpPr/>
          <p:nvPr/>
        </p:nvSpPr>
        <p:spPr>
          <a:xfrm>
            <a:off x="5375920" y="2276872"/>
            <a:ext cx="6417986" cy="3593291"/>
          </a:xfrm>
          <a:prstGeom prst="rect">
            <a:avLst/>
          </a:prstGeom>
          <a:ln w="12700">
            <a:solidFill>
              <a:schemeClr val="tx1">
                <a:lumMod val="95000"/>
                <a:lumOff val="5000"/>
              </a:schemeClr>
            </a:solidFill>
          </a:ln>
        </p:spPr>
        <p:txBody>
          <a:bodyPr wrap="square">
            <a:spAutoFit/>
          </a:bodyPr>
          <a:lstStyle/>
          <a:p>
            <a:pPr indent="457200" algn="just">
              <a:lnSpc>
                <a:spcPct val="130000"/>
              </a:lnSpc>
            </a:pPr>
            <a:r>
              <a:rPr lang="zh-CN" altLang="en-US" sz="2500" dirty="0" smtClean="0">
                <a:latin typeface="黑体" panose="02010609060101010101" pitchFamily="49" charset="-122"/>
                <a:ea typeface="黑体" panose="02010609060101010101" pitchFamily="49" charset="-122"/>
              </a:rPr>
              <a:t>这个</a:t>
            </a:r>
            <a:r>
              <a:rPr lang="zh-CN" altLang="en-US" sz="2500" dirty="0">
                <a:latin typeface="黑体" panose="02010609060101010101" pitchFamily="49" charset="-122"/>
                <a:ea typeface="黑体" panose="02010609060101010101" pitchFamily="49" charset="-122"/>
              </a:rPr>
              <a:t>时代</a:t>
            </a:r>
            <a:r>
              <a:rPr lang="zh-CN" altLang="en-US" sz="2500" dirty="0">
                <a:solidFill>
                  <a:srgbClr val="FF0000"/>
                </a:solidFill>
                <a:latin typeface="黑体" panose="02010609060101010101" pitchFamily="49" charset="-122"/>
                <a:ea typeface="黑体" panose="02010609060101010101" pitchFamily="49" charset="-122"/>
              </a:rPr>
              <a:t>一方面</a:t>
            </a:r>
            <a:r>
              <a:rPr lang="zh-CN" altLang="en-US" sz="2500" dirty="0">
                <a:latin typeface="黑体" panose="02010609060101010101" pitchFamily="49" charset="-122"/>
                <a:ea typeface="黑体" panose="02010609060101010101" pitchFamily="49" charset="-122"/>
              </a:rPr>
              <a:t>产生了以往人类历史上任何一个时代都不能想象的工业和科学的力量。而</a:t>
            </a:r>
            <a:r>
              <a:rPr lang="zh-CN" altLang="en-US" sz="2500" dirty="0">
                <a:solidFill>
                  <a:srgbClr val="FF0000"/>
                </a:solidFill>
                <a:latin typeface="黑体" panose="02010609060101010101" pitchFamily="49" charset="-122"/>
                <a:ea typeface="黑体" panose="02010609060101010101" pitchFamily="49" charset="-122"/>
              </a:rPr>
              <a:t>另一方面</a:t>
            </a:r>
            <a:r>
              <a:rPr lang="zh-CN" altLang="en-US" sz="2500" dirty="0">
                <a:latin typeface="黑体" panose="02010609060101010101" pitchFamily="49" charset="-122"/>
                <a:ea typeface="黑体" panose="02010609060101010101" pitchFamily="49" charset="-122"/>
              </a:rPr>
              <a:t>却显露出衰退的征兆，这种衰退远远超过罗马帝国末期那一切载诸史册的可怕情景。总之</a:t>
            </a:r>
            <a:r>
              <a:rPr lang="zh-CN" altLang="en-US" sz="2500" dirty="0" smtClean="0">
                <a:latin typeface="黑体" panose="02010609060101010101" pitchFamily="49" charset="-122"/>
                <a:ea typeface="黑体" panose="02010609060101010101" pitchFamily="49" charset="-122"/>
              </a:rPr>
              <a:t>，</a:t>
            </a:r>
            <a:r>
              <a:rPr lang="zh-CN" altLang="en-US" sz="2500" dirty="0" smtClean="0">
                <a:solidFill>
                  <a:srgbClr val="FF0000"/>
                </a:solidFill>
                <a:latin typeface="黑体" panose="02010609060101010101" pitchFamily="49" charset="-122"/>
                <a:ea typeface="黑体" panose="02010609060101010101" pitchFamily="49" charset="-122"/>
              </a:rPr>
              <a:t>每</a:t>
            </a:r>
            <a:r>
              <a:rPr lang="zh-CN" altLang="en-US" sz="2500" dirty="0">
                <a:solidFill>
                  <a:srgbClr val="FF0000"/>
                </a:solidFill>
                <a:latin typeface="黑体" panose="02010609060101010101" pitchFamily="49" charset="-122"/>
                <a:ea typeface="黑体" panose="02010609060101010101" pitchFamily="49" charset="-122"/>
              </a:rPr>
              <a:t>一种事物好像都包含有自己的</a:t>
            </a:r>
            <a:r>
              <a:rPr lang="zh-CN" altLang="en-US" sz="2500" dirty="0" smtClean="0">
                <a:solidFill>
                  <a:srgbClr val="FF0000"/>
                </a:solidFill>
                <a:latin typeface="黑体" panose="02010609060101010101" pitchFamily="49" charset="-122"/>
                <a:ea typeface="黑体" panose="02010609060101010101" pitchFamily="49" charset="-122"/>
              </a:rPr>
              <a:t>反面</a:t>
            </a:r>
            <a:r>
              <a:rPr lang="zh-CN" altLang="en-US" sz="2500" dirty="0" smtClean="0">
                <a:latin typeface="黑体" panose="02010609060101010101" pitchFamily="49" charset="-122"/>
                <a:ea typeface="黑体" panose="02010609060101010101" pitchFamily="49" charset="-122"/>
              </a:rPr>
              <a:t>。</a:t>
            </a:r>
            <a:endParaRPr lang="en-US" altLang="zh-CN" sz="2500" dirty="0">
              <a:latin typeface="黑体" panose="02010609060101010101" pitchFamily="49" charset="-122"/>
              <a:ea typeface="黑体" panose="02010609060101010101" pitchFamily="49" charset="-122"/>
            </a:endParaRPr>
          </a:p>
          <a:p>
            <a:pPr indent="457200" algn="r">
              <a:lnSpc>
                <a:spcPct val="130000"/>
              </a:lnSpc>
            </a:pPr>
            <a:r>
              <a:rPr lang="en-US" altLang="zh-CN" sz="2500" dirty="0">
                <a:latin typeface="黑体" panose="02010609060101010101" pitchFamily="49" charset="-122"/>
                <a:ea typeface="黑体" panose="02010609060101010101" pitchFamily="49" charset="-122"/>
              </a:rPr>
              <a:t>——1856</a:t>
            </a:r>
            <a:r>
              <a:rPr lang="zh-CN" altLang="en-US" sz="2500" dirty="0">
                <a:latin typeface="黑体" panose="02010609060101010101" pitchFamily="49" charset="-122"/>
                <a:ea typeface="黑体" panose="02010609060101010101" pitchFamily="49" charset="-122"/>
              </a:rPr>
              <a:t>年</a:t>
            </a:r>
            <a:r>
              <a:rPr lang="zh-CN" altLang="en-US" sz="2500" dirty="0" smtClean="0">
                <a:latin typeface="黑体" panose="02010609060101010101" pitchFamily="49" charset="-122"/>
                <a:ea typeface="黑体" panose="02010609060101010101" pitchFamily="49" charset="-122"/>
              </a:rPr>
              <a:t>马克思如是说</a:t>
            </a:r>
            <a:endParaRPr lang="zh-CN" altLang="en-US" sz="25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MH_Other_3"/>
          <p:cNvCxnSpPr>
            <a:cxnSpLocks noChangeShapeType="1"/>
          </p:cNvCxnSpPr>
          <p:nvPr>
            <p:custDataLst>
              <p:tags r:id="rId1"/>
            </p:custDataLst>
          </p:nvPr>
        </p:nvCxnSpPr>
        <p:spPr bwMode="auto">
          <a:xfrm>
            <a:off x="635"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3" name="文本框 2"/>
          <p:cNvSpPr txBox="1"/>
          <p:nvPr/>
        </p:nvSpPr>
        <p:spPr>
          <a:xfrm>
            <a:off x="1631504" y="30480"/>
            <a:ext cx="10559226" cy="681990"/>
          </a:xfrm>
          <a:prstGeom prst="rect">
            <a:avLst/>
          </a:prstGeom>
          <a:noFill/>
        </p:spPr>
        <p:txBody>
          <a:bodyPr wrap="square" rtlCol="0">
            <a:spAutoFit/>
          </a:bodyPr>
          <a:lstStyle/>
          <a:p>
            <a:pPr algn="r">
              <a:lnSpc>
                <a:spcPct val="120000"/>
              </a:lnSpc>
            </a:pP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rPr>
              <a:t>多棱：多元视角，辩证理性</a:t>
            </a:r>
            <a:endParaRPr lang="zh-CN" sz="32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27650" name="文本框 1"/>
          <p:cNvSpPr/>
          <p:nvPr>
            <p:custDataLst>
              <p:tags r:id="rId2"/>
            </p:custDataLst>
          </p:nvPr>
        </p:nvSpPr>
        <p:spPr>
          <a:xfrm>
            <a:off x="452120" y="1183005"/>
            <a:ext cx="11286490" cy="4492625"/>
          </a:xfrm>
          <a:prstGeom prst="rect">
            <a:avLst/>
          </a:prstGeom>
          <a:noFill/>
          <a:ln w="9525">
            <a:noFill/>
          </a:ln>
        </p:spPr>
        <p:txBody>
          <a:bodyPr wrap="square" anchor="t">
            <a:spAutoFit/>
          </a:bodyPr>
          <a:p>
            <a:r>
              <a:rPr lang="zh-CN" altLang="en-US" sz="2800" b="1">
                <a:solidFill>
                  <a:srgbClr val="0000FF"/>
                </a:solidFill>
                <a:latin typeface="黑体" panose="02010609060101010101" pitchFamily="49" charset="-122"/>
                <a:ea typeface="黑体" panose="02010609060101010101" pitchFamily="49" charset="-122"/>
              </a:rPr>
              <a:t>《双城记》的理解：</a:t>
            </a:r>
            <a:endParaRPr lang="zh-CN" altLang="en-US">
              <a:solidFill>
                <a:srgbClr val="0000FF"/>
              </a:solidFill>
              <a:latin typeface="黑体" panose="02010609060101010101" pitchFamily="49" charset="-122"/>
              <a:ea typeface="黑体" panose="02010609060101010101" pitchFamily="49" charset="-122"/>
            </a:endParaRPr>
          </a:p>
          <a:p>
            <a:endParaRPr lang="zh-CN" altLang="en-US">
              <a:solidFill>
                <a:srgbClr val="0000FF"/>
              </a:solidFill>
              <a:latin typeface="黑体" panose="02010609060101010101" pitchFamily="49" charset="-122"/>
              <a:ea typeface="黑体" panose="02010609060101010101" pitchFamily="49" charset="-122"/>
            </a:endParaRPr>
          </a:p>
          <a:p>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双城</a:t>
            </a:r>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指</a:t>
            </a:r>
            <a:r>
              <a:rPr lang="zh-CN" altLang="en-US" sz="2400" b="1" u="sng">
                <a:solidFill>
                  <a:srgbClr val="FF0000"/>
                </a:solidFill>
                <a:latin typeface="黑体" panose="02010609060101010101" pitchFamily="49" charset="-122"/>
                <a:ea typeface="黑体" panose="02010609060101010101" pitchFamily="49" charset="-122"/>
              </a:rPr>
              <a:t>巴黎和伦敦</a:t>
            </a:r>
            <a:endParaRPr lang="zh-CN" altLang="en-US" sz="2400" b="1" u="sng">
              <a:solidFill>
                <a:srgbClr val="FF0000"/>
              </a:solidFill>
              <a:latin typeface="黑体" panose="02010609060101010101" pitchFamily="49" charset="-122"/>
              <a:ea typeface="黑体" panose="02010609060101010101" pitchFamily="49" charset="-122"/>
            </a:endParaRPr>
          </a:p>
          <a:p>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这个时代</a:t>
            </a:r>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指</a:t>
            </a:r>
            <a:r>
              <a:rPr lang="en-US" altLang="zh-CN" sz="2400" b="1" u="sng">
                <a:solidFill>
                  <a:srgbClr val="FF0000"/>
                </a:solidFill>
                <a:latin typeface="黑体" panose="02010609060101010101" pitchFamily="49" charset="-122"/>
                <a:ea typeface="黑体" panose="02010609060101010101" pitchFamily="49" charset="-122"/>
              </a:rPr>
              <a:t>“</a:t>
            </a:r>
            <a:r>
              <a:rPr lang="zh-CN" altLang="en-US" sz="2400" b="1" u="sng">
                <a:solidFill>
                  <a:srgbClr val="FF0000"/>
                </a:solidFill>
                <a:latin typeface="黑体" panose="02010609060101010101" pitchFamily="49" charset="-122"/>
                <a:ea typeface="黑体" panose="02010609060101010101" pitchFamily="49" charset="-122"/>
              </a:rPr>
              <a:t>英国工业革命</a:t>
            </a:r>
            <a:r>
              <a:rPr lang="en-US" altLang="zh-CN" sz="2400" b="1" u="sng">
                <a:solidFill>
                  <a:srgbClr val="FF0000"/>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时代。</a:t>
            </a:r>
            <a:endParaRPr lang="zh-CN" altLang="en-US" sz="2400" b="1">
              <a:solidFill>
                <a:srgbClr val="0000FF"/>
              </a:solidFill>
              <a:latin typeface="黑体" panose="02010609060101010101" pitchFamily="49" charset="-122"/>
              <a:ea typeface="黑体" panose="02010609060101010101" pitchFamily="49" charset="-122"/>
            </a:endParaRPr>
          </a:p>
          <a:p>
            <a:endParaRPr lang="zh-CN" altLang="en-US" sz="2400" b="1">
              <a:solidFill>
                <a:srgbClr val="0000FF"/>
              </a:solidFill>
              <a:latin typeface="黑体" panose="02010609060101010101" pitchFamily="49" charset="-122"/>
              <a:ea typeface="黑体" panose="02010609060101010101" pitchFamily="49" charset="-122"/>
            </a:endParaRPr>
          </a:p>
          <a:p>
            <a:r>
              <a:rPr lang="zh-CN" altLang="en-US" sz="2400" b="1">
                <a:solidFill>
                  <a:srgbClr val="0000FF"/>
                </a:solidFill>
                <a:latin typeface="黑体" panose="02010609060101010101" pitchFamily="49" charset="-122"/>
                <a:ea typeface="黑体" panose="02010609060101010101" pitchFamily="49" charset="-122"/>
              </a:rPr>
              <a:t>一方面：社会生产力极大提高；城市化进程加快；民主政治发展；世界市场初步形成；落后国家和地区社会变革，加快融入现代化潮流。</a:t>
            </a:r>
            <a:endParaRPr lang="zh-CN" altLang="en-US" sz="2400" b="1">
              <a:solidFill>
                <a:srgbClr val="0000FF"/>
              </a:solidFill>
              <a:latin typeface="黑体" panose="02010609060101010101" pitchFamily="49" charset="-122"/>
              <a:ea typeface="黑体" panose="02010609060101010101" pitchFamily="49" charset="-122"/>
            </a:endParaRPr>
          </a:p>
          <a:p>
            <a:endParaRPr lang="zh-CN" altLang="en-US" sz="2400" b="1">
              <a:solidFill>
                <a:srgbClr val="0000FF"/>
              </a:solidFill>
              <a:latin typeface="黑体" panose="02010609060101010101" pitchFamily="49" charset="-122"/>
              <a:ea typeface="黑体" panose="02010609060101010101" pitchFamily="49" charset="-122"/>
            </a:endParaRPr>
          </a:p>
          <a:p>
            <a:r>
              <a:rPr lang="zh-CN" altLang="en-US" sz="2400" b="1">
                <a:solidFill>
                  <a:srgbClr val="0000FF"/>
                </a:solidFill>
                <a:latin typeface="黑体" panose="02010609060101010101" pitchFamily="49" charset="-122"/>
                <a:ea typeface="黑体" panose="02010609060101010101" pitchFamily="49" charset="-122"/>
              </a:rPr>
              <a:t>另一方面</a:t>
            </a:r>
            <a:r>
              <a:rPr lang="en-US" altLang="zh-CN" sz="2400" b="1">
                <a:solidFill>
                  <a:srgbClr val="0000FF"/>
                </a:solidFill>
                <a:latin typeface="黑体" panose="02010609060101010101" pitchFamily="49" charset="-122"/>
                <a:ea typeface="黑体" panose="02010609060101010101" pitchFamily="49" charset="-122"/>
              </a:rPr>
              <a:t>:  </a:t>
            </a:r>
            <a:r>
              <a:rPr lang="zh-CN" altLang="en-US" sz="2400" b="1">
                <a:solidFill>
                  <a:srgbClr val="0000FF"/>
                </a:solidFill>
                <a:latin typeface="黑体" panose="02010609060101010101" pitchFamily="49" charset="-122"/>
                <a:ea typeface="黑体" panose="02010609060101010101" pitchFamily="49" charset="-122"/>
              </a:rPr>
              <a:t>贫富分化加剧，经济危机频发；阶级对立明显，社会矛盾激化；殖民扩张加强，亚非拉人民灾难加深；资源能源消耗巨大，生态环境日益破坏。</a:t>
            </a:r>
            <a:endParaRPr lang="zh-CN" altLang="en-US" sz="2400" b="1">
              <a:solidFill>
                <a:srgbClr val="0000FF"/>
              </a:solidFill>
              <a:latin typeface="黑体" panose="02010609060101010101" pitchFamily="49" charset="-122"/>
              <a:ea typeface="黑体" panose="02010609060101010101" pitchFamily="49" charset="-122"/>
            </a:endParaRPr>
          </a:p>
          <a:p>
            <a:endParaRPr lang="zh-CN" altLang="en-US" sz="2400" b="1">
              <a:solidFill>
                <a:srgbClr val="0000FF"/>
              </a:solidFill>
              <a:latin typeface="黑体" panose="02010609060101010101" pitchFamily="49" charset="-122"/>
              <a:ea typeface="黑体" panose="02010609060101010101" pitchFamily="49" charset="-122"/>
            </a:endParaRPr>
          </a:p>
          <a:p>
            <a:r>
              <a:rPr lang="zh-CN" altLang="en-US" sz="2400" b="1">
                <a:solidFill>
                  <a:srgbClr val="C00000"/>
                </a:solidFill>
                <a:latin typeface="黑体" panose="02010609060101010101" pitchFamily="49" charset="-122"/>
                <a:ea typeface="黑体" panose="02010609060101010101" pitchFamily="49" charset="-122"/>
              </a:rPr>
              <a:t>但从历史的角度看，这个时代的主流毋庸置疑是进步的。</a:t>
            </a:r>
            <a:endParaRPr lang="zh-CN" altLang="en-US" sz="2400" b="1">
              <a:solidFill>
                <a:srgbClr val="C0000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MH_Other_3"/>
          <p:cNvCxnSpPr>
            <a:cxnSpLocks noChangeShapeType="1"/>
          </p:cNvCxnSpPr>
          <p:nvPr>
            <p:custDataLst>
              <p:tags r:id="rId1"/>
            </p:custDataLst>
          </p:nvPr>
        </p:nvCxnSpPr>
        <p:spPr bwMode="auto">
          <a:xfrm>
            <a:off x="635"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3" name="文本框 2"/>
          <p:cNvSpPr txBox="1"/>
          <p:nvPr/>
        </p:nvSpPr>
        <p:spPr>
          <a:xfrm>
            <a:off x="1631504" y="30480"/>
            <a:ext cx="10559226" cy="681990"/>
          </a:xfrm>
          <a:prstGeom prst="rect">
            <a:avLst/>
          </a:prstGeom>
          <a:noFill/>
        </p:spPr>
        <p:txBody>
          <a:bodyPr wrap="square" rtlCol="0">
            <a:spAutoFit/>
          </a:bodyPr>
          <a:lstStyle/>
          <a:p>
            <a:pPr algn="r">
              <a:lnSpc>
                <a:spcPct val="120000"/>
              </a:lnSpc>
            </a:pP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rPr>
              <a:t>多棱：多元视角，辩证理性</a:t>
            </a:r>
            <a:endParaRPr lang="zh-CN" sz="3200" b="1" dirty="0">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12" name="流程图: 过程 11"/>
          <p:cNvSpPr/>
          <p:nvPr/>
        </p:nvSpPr>
        <p:spPr>
          <a:xfrm>
            <a:off x="381395" y="980728"/>
            <a:ext cx="11412511" cy="720080"/>
          </a:xfrm>
          <a:prstGeom prst="flowChartProcess">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dirty="0">
                <a:latin typeface="方正粗黑宋简体" panose="02000000000000000000" pitchFamily="2" charset="-122"/>
                <a:ea typeface="方正粗黑宋简体" panose="02000000000000000000" pitchFamily="2" charset="-122"/>
              </a:rPr>
              <a:t>反思追问：这是一场革命吗？</a:t>
            </a:r>
            <a:endParaRPr lang="zh-CN" altLang="en-US" sz="2800" b="1" dirty="0">
              <a:latin typeface="方正粗黑宋简体" panose="02000000000000000000" pitchFamily="2" charset="-122"/>
              <a:ea typeface="方正粗黑宋简体" panose="02000000000000000000" pitchFamily="2" charset="-122"/>
            </a:endParaRPr>
          </a:p>
        </p:txBody>
      </p:sp>
      <p:sp>
        <p:nvSpPr>
          <p:cNvPr id="8" name="Text Box 4"/>
          <p:cNvSpPr txBox="1">
            <a:spLocks noChangeArrowheads="1"/>
          </p:cNvSpPr>
          <p:nvPr/>
        </p:nvSpPr>
        <p:spPr bwMode="auto">
          <a:xfrm>
            <a:off x="381395" y="2048071"/>
            <a:ext cx="11412511" cy="204177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457200" algn="just" eaLnBrk="1" hangingPunct="1">
              <a:lnSpc>
                <a:spcPct val="140000"/>
              </a:lnSpc>
            </a:pPr>
            <a:r>
              <a:rPr lang="zh-CN" altLang="en-US" sz="2350" dirty="0" smtClean="0">
                <a:latin typeface="黑体" panose="02010609060101010101" pitchFamily="49" charset="-122"/>
                <a:ea typeface="黑体" panose="02010609060101010101" pitchFamily="49" charset="-122"/>
              </a:rPr>
              <a:t>“工业革命”</a:t>
            </a:r>
            <a:r>
              <a:rPr lang="zh-CN" altLang="en-US" sz="2350" dirty="0">
                <a:latin typeface="黑体" panose="02010609060101010101" pitchFamily="49" charset="-122"/>
                <a:ea typeface="黑体" panose="02010609060101010101" pitchFamily="49" charset="-122"/>
              </a:rPr>
              <a:t>一词</a:t>
            </a:r>
            <a:r>
              <a:rPr lang="zh-CN" altLang="en-US" sz="2350" dirty="0">
                <a:solidFill>
                  <a:srgbClr val="FF0000"/>
                </a:solidFill>
                <a:latin typeface="黑体" panose="02010609060101010101" pitchFamily="49" charset="-122"/>
                <a:ea typeface="黑体" panose="02010609060101010101" pitchFamily="49" charset="-122"/>
              </a:rPr>
              <a:t>经常受到质疑</a:t>
            </a:r>
            <a:r>
              <a:rPr lang="zh-CN" altLang="en-US" sz="2350" dirty="0">
                <a:latin typeface="黑体" panose="02010609060101010101" pitchFamily="49" charset="-122"/>
                <a:ea typeface="黑体" panose="02010609060101010101" pitchFamily="49" charset="-122"/>
              </a:rPr>
              <a:t>，因为</a:t>
            </a:r>
            <a:r>
              <a:rPr lang="zh-CN" altLang="en-US" sz="2350" dirty="0" smtClean="0">
                <a:latin typeface="黑体" panose="02010609060101010101" pitchFamily="49" charset="-122"/>
                <a:ea typeface="黑体" panose="02010609060101010101" pitchFamily="49" charset="-122"/>
              </a:rPr>
              <a:t>它用来描述</a:t>
            </a:r>
            <a:r>
              <a:rPr lang="zh-CN" altLang="en-US" sz="2350" dirty="0">
                <a:latin typeface="黑体" panose="02010609060101010101" pitchFamily="49" charset="-122"/>
                <a:ea typeface="黑体" panose="02010609060101010101" pitchFamily="49" charset="-122"/>
              </a:rPr>
              <a:t>的不是一个迅速的、突然的变化，而是一个在18世纪以前已开始进行、并由于各种实际的目的而一直持续到</a:t>
            </a:r>
            <a:r>
              <a:rPr lang="zh-CN" altLang="en-US" sz="2350" dirty="0" smtClean="0">
                <a:latin typeface="黑体" panose="02010609060101010101" pitchFamily="49" charset="-122"/>
                <a:ea typeface="黑体" panose="02010609060101010101" pitchFamily="49" charset="-122"/>
              </a:rPr>
              <a:t>现在的</a:t>
            </a:r>
            <a:r>
              <a:rPr lang="zh-CN" altLang="en-US" sz="2350" dirty="0">
                <a:latin typeface="黑体" panose="02010609060101010101" pitchFamily="49" charset="-122"/>
                <a:ea typeface="黑体" panose="02010609060101010101" pitchFamily="49" charset="-122"/>
              </a:rPr>
              <a:t>“革命”。显然，从突然开始和结束的惊人变化这个意义上说</a:t>
            </a:r>
            <a:r>
              <a:rPr lang="zh-CN" altLang="en-US" sz="2350" dirty="0" smtClean="0">
                <a:latin typeface="黑体" panose="02010609060101010101" pitchFamily="49" charset="-122"/>
                <a:ea typeface="黑体" panose="02010609060101010101" pitchFamily="49" charset="-122"/>
              </a:rPr>
              <a:t>，</a:t>
            </a:r>
            <a:r>
              <a:rPr lang="zh-CN" altLang="en-US" sz="2350" dirty="0" smtClean="0">
                <a:solidFill>
                  <a:srgbClr val="FF0000"/>
                </a:solidFill>
                <a:latin typeface="黑体" panose="02010609060101010101" pitchFamily="49" charset="-122"/>
                <a:ea typeface="黑体" panose="02010609060101010101" pitchFamily="49" charset="-122"/>
              </a:rPr>
              <a:t>这不是</a:t>
            </a:r>
            <a:r>
              <a:rPr lang="zh-CN" altLang="en-US" sz="2350" dirty="0">
                <a:solidFill>
                  <a:srgbClr val="FF0000"/>
                </a:solidFill>
                <a:latin typeface="黑体" panose="02010609060101010101" pitchFamily="49" charset="-122"/>
                <a:ea typeface="黑体" panose="02010609060101010101" pitchFamily="49" charset="-122"/>
              </a:rPr>
              <a:t>一场革命</a:t>
            </a:r>
            <a:r>
              <a:rPr lang="zh-CN" altLang="en-US" sz="2350" dirty="0">
                <a:latin typeface="黑体" panose="02010609060101010101" pitchFamily="49" charset="-122"/>
                <a:ea typeface="黑体" panose="02010609060101010101" pitchFamily="49" charset="-122"/>
              </a:rPr>
              <a:t>。  </a:t>
            </a:r>
            <a:r>
              <a:rPr lang="zh-CN" altLang="en-US" sz="2350" dirty="0" smtClean="0">
                <a:latin typeface="黑体" panose="02010609060101010101" pitchFamily="49" charset="-122"/>
                <a:ea typeface="黑体" panose="02010609060101010101" pitchFamily="49" charset="-122"/>
              </a:rPr>
              <a:t> </a:t>
            </a:r>
            <a:endParaRPr lang="en-US" altLang="zh-CN" sz="2350" dirty="0" smtClean="0">
              <a:latin typeface="黑体" panose="02010609060101010101" pitchFamily="49" charset="-122"/>
              <a:ea typeface="黑体" panose="02010609060101010101" pitchFamily="49" charset="-122"/>
            </a:endParaRPr>
          </a:p>
          <a:p>
            <a:pPr indent="457200" algn="r" eaLnBrk="1" hangingPunct="1">
              <a:lnSpc>
                <a:spcPct val="140000"/>
              </a:lnSpc>
            </a:pPr>
            <a:r>
              <a:rPr lang="zh-CN" altLang="en-US" sz="2350" dirty="0" smtClean="0">
                <a:latin typeface="黑体" panose="02010609060101010101" pitchFamily="49" charset="-122"/>
                <a:ea typeface="黑体" panose="02010609060101010101" pitchFamily="49" charset="-122"/>
              </a:rPr>
              <a:t> </a:t>
            </a:r>
            <a:r>
              <a:rPr lang="zh-CN" altLang="en-US" sz="2350" dirty="0" smtClean="0">
                <a:latin typeface="黑体" panose="02010609060101010101" pitchFamily="49" charset="-122"/>
                <a:ea typeface="黑体" panose="02010609060101010101" pitchFamily="49" charset="-122"/>
                <a:sym typeface="Arial" panose="020B0604020202020204" pitchFamily="34" charset="0"/>
              </a:rPr>
              <a:t>——</a:t>
            </a:r>
            <a:r>
              <a:rPr lang="en-US" altLang="zh-CN" sz="2350" dirty="0" smtClean="0">
                <a:latin typeface="黑体" panose="02010609060101010101" pitchFamily="49" charset="-122"/>
                <a:ea typeface="黑体" panose="02010609060101010101" pitchFamily="49" charset="-122"/>
                <a:sym typeface="Arial" panose="020B0604020202020204" pitchFamily="34" charset="0"/>
              </a:rPr>
              <a:t>【</a:t>
            </a:r>
            <a:r>
              <a:rPr lang="zh-CN" altLang="en-US" sz="2350" dirty="0" smtClean="0">
                <a:latin typeface="黑体" panose="02010609060101010101" pitchFamily="49" charset="-122"/>
                <a:ea typeface="黑体" panose="02010609060101010101" pitchFamily="49" charset="-122"/>
                <a:sym typeface="Arial" panose="020B0604020202020204" pitchFamily="34" charset="0"/>
              </a:rPr>
              <a:t>美</a:t>
            </a:r>
            <a:r>
              <a:rPr lang="en-US" altLang="zh-CN" sz="2350" dirty="0" smtClean="0">
                <a:latin typeface="黑体" panose="02010609060101010101" pitchFamily="49" charset="-122"/>
                <a:ea typeface="黑体" panose="02010609060101010101" pitchFamily="49" charset="-122"/>
                <a:sym typeface="Arial" panose="020B0604020202020204" pitchFamily="34" charset="0"/>
              </a:rPr>
              <a:t>】</a:t>
            </a:r>
            <a:r>
              <a:rPr lang="zh-CN" altLang="en-US" sz="2350" dirty="0" smtClean="0">
                <a:latin typeface="黑体" panose="02010609060101010101" pitchFamily="49" charset="-122"/>
                <a:ea typeface="黑体" panose="02010609060101010101" pitchFamily="49" charset="-122"/>
                <a:sym typeface="Arial" panose="020B0604020202020204" pitchFamily="34" charset="0"/>
              </a:rPr>
              <a:t>斯塔夫里阿诺斯《全球通史》</a:t>
            </a:r>
            <a:endParaRPr lang="zh-CN" altLang="en-US" sz="2350" dirty="0" smtClean="0">
              <a:latin typeface="黑体" panose="02010609060101010101" pitchFamily="49" charset="-122"/>
              <a:ea typeface="黑体" panose="02010609060101010101" pitchFamily="49" charset="-122"/>
              <a:sym typeface="Arial" panose="020B0604020202020204" pitchFamily="34" charset="0"/>
            </a:endParaRPr>
          </a:p>
        </p:txBody>
      </p:sp>
      <p:sp>
        <p:nvSpPr>
          <p:cNvPr id="9" name="矩形 8"/>
          <p:cNvSpPr/>
          <p:nvPr/>
        </p:nvSpPr>
        <p:spPr>
          <a:xfrm>
            <a:off x="381395" y="4437112"/>
            <a:ext cx="11412511" cy="2016899"/>
          </a:xfrm>
          <a:prstGeom prst="rect">
            <a:avLst/>
          </a:prstGeom>
          <a:ln>
            <a:solidFill>
              <a:schemeClr val="tx1"/>
            </a:solidFill>
          </a:ln>
        </p:spPr>
        <p:txBody>
          <a:bodyPr wrap="square">
            <a:spAutoFit/>
          </a:bodyPr>
          <a:lstStyle/>
          <a:p>
            <a:pPr indent="457200" algn="just" eaLnBrk="1" hangingPunct="1">
              <a:lnSpc>
                <a:spcPct val="140000"/>
              </a:lnSpc>
            </a:pPr>
            <a:r>
              <a:rPr lang="zh-CN" altLang="en-US" sz="2320" dirty="0">
                <a:latin typeface="黑体" panose="02010609060101010101" pitchFamily="49" charset="-122"/>
                <a:ea typeface="黑体" panose="02010609060101010101" pitchFamily="49" charset="-122"/>
              </a:rPr>
              <a:t>汤因比在</a:t>
            </a:r>
            <a:r>
              <a:rPr lang="en-US" altLang="zh-CN" sz="2320" dirty="0" smtClean="0">
                <a:latin typeface="黑体" panose="02010609060101010101" pitchFamily="49" charset="-122"/>
                <a:ea typeface="黑体" panose="02010609060101010101" pitchFamily="49" charset="-122"/>
              </a:rPr>
              <a:t>1880-1881</a:t>
            </a:r>
            <a:r>
              <a:rPr lang="zh-CN" altLang="en-US" sz="2320" dirty="0">
                <a:latin typeface="黑体" panose="02010609060101010101" pitchFamily="49" charset="-122"/>
                <a:ea typeface="黑体" panose="02010609060101010101" pitchFamily="49" charset="-122"/>
              </a:rPr>
              <a:t>年间的一系列讲座使“工业革命”一词流行起来。</a:t>
            </a:r>
            <a:r>
              <a:rPr lang="zh-CN" altLang="en-US" sz="2320" dirty="0">
                <a:solidFill>
                  <a:srgbClr val="FF0000"/>
                </a:solidFill>
                <a:latin typeface="黑体" panose="02010609060101010101" pitchFamily="49" charset="-122"/>
                <a:ea typeface="黑体" panose="02010609060101010101" pitchFamily="49" charset="-122"/>
              </a:rPr>
              <a:t>他要用“革命”来表达英国经济和社会的质的变化</a:t>
            </a:r>
            <a:r>
              <a:rPr lang="zh-CN" altLang="en-US" sz="2320" dirty="0">
                <a:latin typeface="黑体" panose="02010609060101010101" pitchFamily="49" charset="-122"/>
                <a:ea typeface="黑体" panose="02010609060101010101" pitchFamily="49" charset="-122"/>
              </a:rPr>
              <a:t>：旧有的秩序由于蒸汽机和动力织机的强大打击而突然地瓦解成碎片，各种经济技术的革新“</a:t>
            </a:r>
            <a:r>
              <a:rPr lang="zh-CN" altLang="en-US" sz="2320" dirty="0">
                <a:solidFill>
                  <a:srgbClr val="FF0000"/>
                </a:solidFill>
                <a:latin typeface="黑体" panose="02010609060101010101" pitchFamily="49" charset="-122"/>
                <a:ea typeface="黑体" panose="02010609060101010101" pitchFamily="49" charset="-122"/>
              </a:rPr>
              <a:t>毁灭了旧世纪，创造了一个新世界</a:t>
            </a:r>
            <a:r>
              <a:rPr lang="zh-CN" altLang="en-US" sz="2320" dirty="0" smtClean="0">
                <a:solidFill>
                  <a:schemeClr val="tx1"/>
                </a:solidFill>
                <a:latin typeface="黑体" panose="02010609060101010101" pitchFamily="49" charset="-122"/>
                <a:ea typeface="黑体" panose="02010609060101010101" pitchFamily="49" charset="-122"/>
              </a:rPr>
              <a:t>”。</a:t>
            </a:r>
            <a:r>
              <a:rPr lang="en-US" altLang="zh-CN" sz="2320" dirty="0">
                <a:latin typeface="黑体" panose="02010609060101010101" pitchFamily="49" charset="-122"/>
                <a:ea typeface="黑体" panose="02010609060101010101" pitchFamily="49" charset="-122"/>
              </a:rPr>
              <a:t> </a:t>
            </a:r>
            <a:r>
              <a:rPr lang="en-US" altLang="zh-CN" sz="2320" dirty="0" smtClean="0">
                <a:latin typeface="黑体" panose="02010609060101010101" pitchFamily="49" charset="-122"/>
                <a:ea typeface="黑体" panose="02010609060101010101" pitchFamily="49" charset="-122"/>
              </a:rPr>
              <a:t>  </a:t>
            </a:r>
            <a:endParaRPr lang="en-US" altLang="zh-CN" sz="2320" dirty="0" smtClean="0">
              <a:latin typeface="黑体" panose="02010609060101010101" pitchFamily="49" charset="-122"/>
              <a:ea typeface="黑体" panose="02010609060101010101" pitchFamily="49" charset="-122"/>
            </a:endParaRPr>
          </a:p>
          <a:p>
            <a:pPr indent="457200" algn="r" eaLnBrk="1" hangingPunct="1">
              <a:lnSpc>
                <a:spcPct val="140000"/>
              </a:lnSpc>
            </a:pPr>
            <a:r>
              <a:rPr lang="en-US" altLang="zh-CN" sz="2320" dirty="0" smtClean="0">
                <a:latin typeface="黑体" panose="02010609060101010101" pitchFamily="49" charset="-122"/>
                <a:ea typeface="黑体" panose="02010609060101010101" pitchFamily="49" charset="-122"/>
              </a:rPr>
              <a:t>——</a:t>
            </a:r>
            <a:r>
              <a:rPr lang="zh-CN" altLang="en-US" sz="2320" dirty="0" smtClean="0">
                <a:latin typeface="黑体" panose="02010609060101010101" pitchFamily="49" charset="-122"/>
                <a:ea typeface="黑体" panose="02010609060101010101" pitchFamily="49" charset="-122"/>
              </a:rPr>
              <a:t>董</a:t>
            </a:r>
            <a:r>
              <a:rPr lang="zh-CN" altLang="en-US" sz="2320" dirty="0">
                <a:latin typeface="黑体" panose="02010609060101010101" pitchFamily="49" charset="-122"/>
                <a:ea typeface="黑体" panose="02010609060101010101" pitchFamily="49" charset="-122"/>
              </a:rPr>
              <a:t>正华</a:t>
            </a:r>
            <a:r>
              <a:rPr lang="en-US" altLang="zh-CN" sz="2320" dirty="0">
                <a:latin typeface="黑体" panose="02010609060101010101" pitchFamily="49" charset="-122"/>
                <a:ea typeface="黑体" panose="02010609060101010101" pitchFamily="49" charset="-122"/>
              </a:rPr>
              <a:t>《</a:t>
            </a:r>
            <a:r>
              <a:rPr lang="zh-CN" altLang="en-US" sz="2320" dirty="0">
                <a:latin typeface="黑体" panose="02010609060101010101" pitchFamily="49" charset="-122"/>
                <a:ea typeface="黑体" panose="02010609060101010101" pitchFamily="49" charset="-122"/>
              </a:rPr>
              <a:t>世界现代化进程十五讲</a:t>
            </a:r>
            <a:r>
              <a:rPr lang="en-US" altLang="zh-CN" sz="2320" dirty="0">
                <a:latin typeface="黑体" panose="02010609060101010101" pitchFamily="49" charset="-122"/>
                <a:ea typeface="黑体" panose="02010609060101010101" pitchFamily="49" charset="-122"/>
              </a:rPr>
              <a:t>》</a:t>
            </a:r>
            <a:endParaRPr lang="en-US" altLang="zh-CN" sz="232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MH_Other_3"/>
          <p:cNvCxnSpPr>
            <a:cxnSpLocks noChangeShapeType="1"/>
          </p:cNvCxnSpPr>
          <p:nvPr>
            <p:custDataLst>
              <p:tags r:id="rId1"/>
            </p:custDataLst>
          </p:nvPr>
        </p:nvCxnSpPr>
        <p:spPr bwMode="auto">
          <a:xfrm>
            <a:off x="635"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4" name="文本框 3"/>
          <p:cNvSpPr txBox="1"/>
          <p:nvPr/>
        </p:nvSpPr>
        <p:spPr>
          <a:xfrm>
            <a:off x="635" y="30480"/>
            <a:ext cx="7756525" cy="681990"/>
          </a:xfrm>
          <a:prstGeom prst="rect">
            <a:avLst/>
          </a:prstGeom>
          <a:noFill/>
        </p:spPr>
        <p:txBody>
          <a:bodyPr wrap="square" rtlCol="0">
            <a:spAutoFit/>
          </a:bodyPr>
          <a:lstStyle/>
          <a:p>
            <a:pPr algn="l">
              <a:lnSpc>
                <a:spcPct val="120000"/>
              </a:lnSpc>
            </a:pPr>
            <a:r>
              <a:rPr lang="zh-CN" altLang="en-US" sz="3200" dirty="0" smtClean="0">
                <a:latin typeface="黑体" panose="02010609060101010101" pitchFamily="49" charset="-122"/>
                <a:ea typeface="黑体" panose="02010609060101010101" pitchFamily="49" charset="-122"/>
              </a:rPr>
              <a:t>工</a:t>
            </a:r>
            <a:r>
              <a:rPr lang="zh-CN" altLang="en-US" sz="3200" dirty="0">
                <a:latin typeface="黑体" panose="02010609060101010101" pitchFamily="49" charset="-122"/>
                <a:ea typeface="黑体" panose="02010609060101010101" pitchFamily="49" charset="-122"/>
              </a:rPr>
              <a:t>业革命的影响</a:t>
            </a:r>
            <a:endParaRPr lang="zh-CN" altLang="en-US" sz="3200" dirty="0">
              <a:latin typeface="黑体" panose="02010609060101010101" pitchFamily="49" charset="-122"/>
              <a:ea typeface="黑体" panose="02010609060101010101" pitchFamily="49" charset="-122"/>
            </a:endParaRPr>
          </a:p>
        </p:txBody>
      </p:sp>
      <p:sp>
        <p:nvSpPr>
          <p:cNvPr id="12" name="流程图: 过程 11"/>
          <p:cNvSpPr/>
          <p:nvPr/>
        </p:nvSpPr>
        <p:spPr>
          <a:xfrm>
            <a:off x="389427" y="980728"/>
            <a:ext cx="11412511" cy="720080"/>
          </a:xfrm>
          <a:prstGeom prst="flowChartProcess">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800" b="1" dirty="0" smtClean="0">
                <a:latin typeface="方正粗黑宋简体" panose="02000000000000000000" pitchFamily="2" charset="-122"/>
                <a:ea typeface="方正粗黑宋简体" panose="02000000000000000000" pitchFamily="2" charset="-122"/>
              </a:rPr>
              <a:t>资本主义世界经济体系逐渐形成</a:t>
            </a:r>
            <a:endParaRPr lang="zh-CN" altLang="en-US" sz="2800" b="1" dirty="0">
              <a:latin typeface="方正粗黑宋简体" panose="02000000000000000000" pitchFamily="2" charset="-122"/>
              <a:ea typeface="方正粗黑宋简体" panose="02000000000000000000" pitchFamily="2" charset="-122"/>
            </a:endParaRPr>
          </a:p>
        </p:txBody>
      </p:sp>
      <p:sp>
        <p:nvSpPr>
          <p:cNvPr id="9" name="文本框 8"/>
          <p:cNvSpPr txBox="1"/>
          <p:nvPr/>
        </p:nvSpPr>
        <p:spPr>
          <a:xfrm>
            <a:off x="7608169" y="2069572"/>
            <a:ext cx="4193769" cy="4516621"/>
          </a:xfrm>
          <a:prstGeom prst="rect">
            <a:avLst/>
          </a:prstGeom>
          <a:noFill/>
          <a:ln>
            <a:solidFill>
              <a:schemeClr val="tx1"/>
            </a:solidFill>
          </a:ln>
        </p:spPr>
        <p:txBody>
          <a:bodyPr wrap="square" rtlCol="0">
            <a:spAutoFit/>
          </a:bodyPr>
          <a:lstStyle/>
          <a:p>
            <a:pPr marL="0" marR="0" lvl="0" indent="457200" algn="just" defTabSz="914400" rtl="0" eaLnBrk="1" fontAlgn="auto" latinLnBrk="0" hangingPunct="1">
              <a:lnSpc>
                <a:spcPct val="125000"/>
              </a:lnSpc>
              <a:spcBef>
                <a:spcPts val="0"/>
              </a:spcBef>
              <a:spcAft>
                <a:spcPts val="0"/>
              </a:spcAft>
              <a:buClrTx/>
              <a:buSzTx/>
              <a:buFontTx/>
              <a:buNone/>
              <a:defRPr/>
            </a:pPr>
            <a:r>
              <a:rPr lang="zh-CN" altLang="en-US" sz="2300" dirty="0">
                <a:solidFill>
                  <a:prstClr val="black"/>
                </a:solidFill>
                <a:latin typeface="黑体" panose="02010609060101010101" pitchFamily="49" charset="-122"/>
                <a:ea typeface="黑体" panose="02010609060101010101" pitchFamily="49" charset="-122"/>
              </a:rPr>
              <a:t>资产阶级奔走于全球各地</a:t>
            </a:r>
            <a:r>
              <a:rPr lang="en-US" altLang="zh-CN" sz="2300" dirty="0">
                <a:solidFill>
                  <a:prstClr val="black"/>
                </a:solidFill>
                <a:latin typeface="黑体" panose="02010609060101010101" pitchFamily="49" charset="-122"/>
                <a:ea typeface="黑体" panose="02010609060101010101" pitchFamily="49" charset="-122"/>
              </a:rPr>
              <a:t>……</a:t>
            </a:r>
            <a:r>
              <a:rPr lang="zh-CN" altLang="en-US" sz="2300" dirty="0">
                <a:solidFill>
                  <a:prstClr val="black"/>
                </a:solidFill>
                <a:latin typeface="黑体" panose="02010609060101010101" pitchFamily="49" charset="-122"/>
                <a:ea typeface="黑体" panose="02010609060101010101" pitchFamily="49" charset="-122"/>
              </a:rPr>
              <a:t>把一切民族甚至最野蛮的民族都卷到文明中来了</a:t>
            </a:r>
            <a:r>
              <a:rPr lang="zh-CN" altLang="en-US" sz="2300" dirty="0" smtClean="0">
                <a:solidFill>
                  <a:prstClr val="black"/>
                </a:solidFill>
                <a:latin typeface="黑体" panose="02010609060101010101" pitchFamily="49" charset="-122"/>
                <a:ea typeface="黑体" panose="02010609060101010101" pitchFamily="49" charset="-122"/>
              </a:rPr>
              <a:t>。它的</a:t>
            </a:r>
            <a:r>
              <a:rPr lang="zh-CN" altLang="en-US" sz="2300" dirty="0">
                <a:solidFill>
                  <a:prstClr val="black"/>
                </a:solidFill>
                <a:latin typeface="黑体" panose="02010609060101010101" pitchFamily="49" charset="-122"/>
                <a:ea typeface="黑体" panose="02010609060101010101" pitchFamily="49" charset="-122"/>
              </a:rPr>
              <a:t>商品的低廉价格，是它用来摧毁一切万里长城、征服野蛮人最顽强的仇外心理的重炮</a:t>
            </a:r>
            <a:r>
              <a:rPr lang="en-US" altLang="zh-CN" sz="2300" dirty="0">
                <a:solidFill>
                  <a:prstClr val="black"/>
                </a:solidFill>
                <a:latin typeface="黑体" panose="02010609060101010101" pitchFamily="49" charset="-122"/>
                <a:ea typeface="黑体" panose="02010609060101010101" pitchFamily="49" charset="-122"/>
              </a:rPr>
              <a:t>……</a:t>
            </a:r>
            <a:r>
              <a:rPr lang="zh-CN" altLang="en-US" sz="2300" dirty="0">
                <a:solidFill>
                  <a:prstClr val="black"/>
                </a:solidFill>
                <a:latin typeface="黑体" panose="02010609060101010101" pitchFamily="49" charset="-122"/>
                <a:ea typeface="黑体" panose="02010609060101010101" pitchFamily="49" charset="-122"/>
              </a:rPr>
              <a:t>一句话，</a:t>
            </a:r>
            <a:r>
              <a:rPr lang="zh-CN" altLang="en-US" sz="2300" dirty="0">
                <a:solidFill>
                  <a:srgbClr val="FF0000"/>
                </a:solidFill>
                <a:latin typeface="黑体" panose="02010609060101010101" pitchFamily="49" charset="-122"/>
                <a:ea typeface="黑体" panose="02010609060101010101" pitchFamily="49" charset="-122"/>
              </a:rPr>
              <a:t>它按照自己的面貌为自己创造出一个世界</a:t>
            </a:r>
            <a:r>
              <a:rPr lang="zh-CN" altLang="en-US" sz="2300" dirty="0">
                <a:solidFill>
                  <a:prstClr val="black"/>
                </a:solidFill>
                <a:latin typeface="黑体" panose="02010609060101010101" pitchFamily="49" charset="-122"/>
                <a:ea typeface="黑体" panose="02010609060101010101" pitchFamily="49" charset="-122"/>
              </a:rPr>
              <a:t>。</a:t>
            </a:r>
            <a:endParaRPr kumimoji="0" lang="en-US" altLang="zh-CN" sz="23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a:p>
            <a:pPr marL="0" marR="0" lvl="0" indent="0" algn="r" defTabSz="914400" rtl="0" eaLnBrk="1" fontAlgn="auto" latinLnBrk="0" hangingPunct="1">
              <a:lnSpc>
                <a:spcPct val="125000"/>
              </a:lnSpc>
              <a:spcBef>
                <a:spcPts val="0"/>
              </a:spcBef>
              <a:spcAft>
                <a:spcPts val="0"/>
              </a:spcAft>
              <a:buClrTx/>
              <a:buSzTx/>
              <a:buFontTx/>
              <a:buNone/>
              <a:defRPr/>
            </a:pPr>
            <a:r>
              <a:rPr kumimoji="0" lang="en-US" altLang="zh-CN" sz="23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      </a:t>
            </a:r>
            <a:r>
              <a:rPr kumimoji="0" lang="en-US" altLang="zh-CN" sz="2300" b="0"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rPr>
              <a:t> ——【</a:t>
            </a:r>
            <a:r>
              <a:rPr kumimoji="0" lang="zh-CN" altLang="en-US" sz="2300" b="0"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rPr>
              <a:t>德</a:t>
            </a:r>
            <a:r>
              <a:rPr kumimoji="0" lang="en-US" altLang="zh-CN" sz="2300" b="0"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rPr>
              <a:t>】</a:t>
            </a:r>
            <a:r>
              <a:rPr kumimoji="0" lang="zh-CN" altLang="en-US" sz="2300" b="0"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rPr>
              <a:t>马克思，恩格斯</a:t>
            </a:r>
            <a:r>
              <a:rPr kumimoji="0" lang="en-US" altLang="zh-CN" sz="2300" b="0" i="0"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rPr>
              <a:t>《</a:t>
            </a:r>
            <a:r>
              <a:rPr kumimoji="0" lang="zh-CN" altLang="en-US" sz="23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共产党宣言</a:t>
            </a:r>
            <a:r>
              <a:rPr kumimoji="0" lang="en-US" altLang="zh-CN" sz="23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a:t>
            </a:r>
            <a:endParaRPr kumimoji="0" lang="zh-CN" altLang="en-US" sz="23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89427" y="2069572"/>
            <a:ext cx="7002717" cy="4516621"/>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Front"/>
            <a:lightRig rig="soft" dir="t"/>
          </a:scene3d>
          <a:sp3d contourW="12700" prstMaterial="matte">
            <a:bevelT w="63500" h="5080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7" name="矩形 6"/>
          <p:cNvSpPr/>
          <p:nvPr/>
        </p:nvSpPr>
        <p:spPr>
          <a:xfrm>
            <a:off x="192621" y="0"/>
            <a:ext cx="2327910" cy="521970"/>
          </a:xfrm>
          <a:prstGeom prst="rect">
            <a:avLst/>
          </a:prstGeom>
        </p:spPr>
        <p:txBody>
          <a:bodyPr wrap="none">
            <a:spAutoFit/>
          </a:bodyPr>
          <a:p>
            <a:pPr algn="just">
              <a:spcAft>
                <a:spcPts val="0"/>
              </a:spcAft>
            </a:pPr>
            <a:r>
              <a:rPr lang="zh-CN" altLang="zh-CN"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【课堂探究】</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1747" name="图片 41985" descr="u=2306601552,3004774499&amp;fm=0&amp;gp=0"/>
          <p:cNvPicPr>
            <a:picLocks noChangeAspect="1"/>
          </p:cNvPicPr>
          <p:nvPr>
            <p:custDataLst>
              <p:tags r:id="rId1"/>
            </p:custDataLst>
          </p:nvPr>
        </p:nvPicPr>
        <p:blipFill>
          <a:blip r:embed="rId2"/>
          <a:stretch>
            <a:fillRect/>
          </a:stretch>
        </p:blipFill>
        <p:spPr>
          <a:xfrm>
            <a:off x="2208213" y="1301115"/>
            <a:ext cx="2278062" cy="1631950"/>
          </a:xfrm>
          <a:prstGeom prst="rect">
            <a:avLst/>
          </a:prstGeom>
          <a:noFill/>
          <a:ln w="9525">
            <a:noFill/>
          </a:ln>
        </p:spPr>
      </p:pic>
      <p:pic>
        <p:nvPicPr>
          <p:cNvPr id="31748" name="图片 41986" descr="u=688627120,3342903717&amp;fm=3&amp;gp=5"/>
          <p:cNvPicPr>
            <a:picLocks noChangeAspect="1"/>
          </p:cNvPicPr>
          <p:nvPr>
            <p:custDataLst>
              <p:tags r:id="rId3"/>
            </p:custDataLst>
          </p:nvPr>
        </p:nvPicPr>
        <p:blipFill>
          <a:blip r:embed="rId4"/>
          <a:stretch>
            <a:fillRect/>
          </a:stretch>
        </p:blipFill>
        <p:spPr>
          <a:xfrm>
            <a:off x="4741863" y="1301115"/>
            <a:ext cx="2401887" cy="1631950"/>
          </a:xfrm>
          <a:prstGeom prst="rect">
            <a:avLst/>
          </a:prstGeom>
          <a:noFill/>
          <a:ln w="9525">
            <a:noFill/>
          </a:ln>
        </p:spPr>
      </p:pic>
      <p:pic>
        <p:nvPicPr>
          <p:cNvPr id="31749" name="图片 41987" descr="u=527743684,2978839785&amp;fm=3&amp;gp=49"/>
          <p:cNvPicPr>
            <a:picLocks noChangeAspect="1"/>
          </p:cNvPicPr>
          <p:nvPr>
            <p:custDataLst>
              <p:tags r:id="rId5"/>
            </p:custDataLst>
          </p:nvPr>
        </p:nvPicPr>
        <p:blipFill>
          <a:blip r:embed="rId6"/>
          <a:stretch>
            <a:fillRect/>
          </a:stretch>
        </p:blipFill>
        <p:spPr>
          <a:xfrm>
            <a:off x="7397750" y="1301115"/>
            <a:ext cx="2298700" cy="1670050"/>
          </a:xfrm>
          <a:prstGeom prst="rect">
            <a:avLst/>
          </a:prstGeom>
          <a:noFill/>
          <a:ln w="9525">
            <a:noFill/>
          </a:ln>
        </p:spPr>
      </p:pic>
      <p:sp>
        <p:nvSpPr>
          <p:cNvPr id="47110" name="文本框 41989"/>
          <p:cNvSpPr/>
          <p:nvPr>
            <p:custDataLst>
              <p:tags r:id="rId7"/>
            </p:custDataLst>
          </p:nvPr>
        </p:nvSpPr>
        <p:spPr>
          <a:xfrm>
            <a:off x="2208530" y="3013710"/>
            <a:ext cx="5967413" cy="829945"/>
          </a:xfrm>
          <a:prstGeom prst="rect">
            <a:avLst/>
          </a:prstGeom>
          <a:noFill/>
          <a:ln w="9525" cap="flat" cmpd="sng">
            <a:solidFill>
              <a:srgbClr val="FF3300"/>
            </a:solidFill>
            <a:prstDash val="solid"/>
            <a:miter/>
            <a:headEnd type="none" w="med" len="med"/>
            <a:tailEnd type="none" w="med" len="med"/>
          </a:ln>
        </p:spPr>
        <p:txBody>
          <a:bodyPr wrap="square" anchor="t">
            <a:spAutoFit/>
          </a:bodyPr>
          <a:p>
            <a:r>
              <a:rPr lang="zh-CN" altLang="en-US" sz="2400" b="1">
                <a:solidFill>
                  <a:srgbClr val="0000FF"/>
                </a:solidFill>
                <a:latin typeface="黑体" panose="02010609060101010101" pitchFamily="49" charset="-122"/>
                <a:ea typeface="黑体" panose="02010609060101010101" pitchFamily="49" charset="-122"/>
              </a:rPr>
              <a:t>角度一：政治、经济、思想文化</a:t>
            </a:r>
            <a:endParaRPr lang="zh-CN" altLang="en-US" sz="2400" b="1">
              <a:solidFill>
                <a:srgbClr val="0000FF"/>
              </a:solidFill>
              <a:latin typeface="黑体" panose="02010609060101010101" pitchFamily="49" charset="-122"/>
              <a:ea typeface="黑体" panose="02010609060101010101" pitchFamily="49" charset="-122"/>
            </a:endParaRPr>
          </a:p>
          <a:p>
            <a:r>
              <a:rPr lang="zh-CN" altLang="en-US" sz="2400" b="1">
                <a:solidFill>
                  <a:srgbClr val="0000FF"/>
                </a:solidFill>
                <a:latin typeface="黑体" panose="02010609060101010101" pitchFamily="49" charset="-122"/>
                <a:ea typeface="黑体" panose="02010609060101010101" pitchFamily="49" charset="-122"/>
              </a:rPr>
              <a:t>角度二：建设性、破坏性</a:t>
            </a:r>
            <a:endParaRPr lang="zh-CN" altLang="en-US" sz="2400" b="1">
              <a:solidFill>
                <a:srgbClr val="0000FF"/>
              </a:solidFill>
              <a:latin typeface="黑体" panose="02010609060101010101" pitchFamily="49" charset="-122"/>
              <a:ea typeface="黑体" panose="02010609060101010101" pitchFamily="49" charset="-122"/>
            </a:endParaRPr>
          </a:p>
        </p:txBody>
      </p:sp>
      <p:sp>
        <p:nvSpPr>
          <p:cNvPr id="45063" name="文本框 41990"/>
          <p:cNvSpPr/>
          <p:nvPr>
            <p:custDataLst>
              <p:tags r:id="rId8"/>
            </p:custDataLst>
          </p:nvPr>
        </p:nvSpPr>
        <p:spPr>
          <a:xfrm>
            <a:off x="2208213" y="3894455"/>
            <a:ext cx="8135937" cy="2585085"/>
          </a:xfrm>
          <a:prstGeom prst="rect">
            <a:avLst/>
          </a:prstGeom>
          <a:noFill/>
          <a:ln w="9525">
            <a:noFill/>
          </a:ln>
        </p:spPr>
        <p:txBody>
          <a:bodyPr wrap="square" lIns="0" tIns="0" rIns="0" bIns="0" anchor="t">
            <a:spAutoFit/>
          </a:bodyPr>
          <a:p>
            <a:pPr eaLnBrk="0" hangingPunct="0">
              <a:spcBef>
                <a:spcPct val="50000"/>
              </a:spcBef>
            </a:pPr>
            <a:r>
              <a:rPr lang="zh-CN" altLang="en-US" sz="2400" b="1">
                <a:solidFill>
                  <a:srgbClr val="0000FF"/>
                </a:solidFill>
                <a:latin typeface="黑体" panose="02010609060101010101" pitchFamily="49" charset="-122"/>
                <a:ea typeface="黑体" panose="02010609060101010101" pitchFamily="49" charset="-122"/>
              </a:rPr>
              <a:t>政治：列强用武力打开中国大门</a:t>
            </a:r>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使中国</a:t>
            </a:r>
            <a:r>
              <a:rPr lang="zh-CN" altLang="en-US" sz="2400" b="1" u="sng">
                <a:solidFill>
                  <a:srgbClr val="C00000"/>
                </a:solidFill>
                <a:latin typeface="黑体" panose="02010609060101010101" pitchFamily="49" charset="-122"/>
                <a:ea typeface="黑体" panose="02010609060101010101" pitchFamily="49" charset="-122"/>
              </a:rPr>
              <a:t>开始沦为半殖民地半 封建社会。</a:t>
            </a:r>
            <a:endParaRPr lang="zh-CN" altLang="en-US" sz="2400" b="1" u="sng">
              <a:solidFill>
                <a:srgbClr val="C00000"/>
              </a:solidFill>
              <a:latin typeface="黑体" panose="02010609060101010101" pitchFamily="49" charset="-122"/>
              <a:ea typeface="黑体" panose="02010609060101010101" pitchFamily="49" charset="-122"/>
            </a:endParaRPr>
          </a:p>
          <a:p>
            <a:pPr eaLnBrk="0" hangingPunct="0">
              <a:spcBef>
                <a:spcPct val="50000"/>
              </a:spcBef>
            </a:pPr>
            <a:r>
              <a:rPr lang="zh-CN" altLang="en-US" sz="2400" b="1">
                <a:solidFill>
                  <a:srgbClr val="0000FF"/>
                </a:solidFill>
                <a:latin typeface="黑体" panose="02010609060101010101" pitchFamily="49" charset="-122"/>
                <a:ea typeface="黑体" panose="02010609060101010101" pitchFamily="49" charset="-122"/>
              </a:rPr>
              <a:t>经济：开始</a:t>
            </a:r>
            <a:r>
              <a:rPr lang="zh-CN" altLang="en-US" sz="2400" b="1" u="sng">
                <a:solidFill>
                  <a:srgbClr val="C00000"/>
                </a:solidFill>
                <a:latin typeface="黑体" panose="02010609060101010101" pitchFamily="49" charset="-122"/>
                <a:ea typeface="黑体" panose="02010609060101010101" pitchFamily="49" charset="-122"/>
              </a:rPr>
              <a:t>沦为西方资本主义经济的附庸</a:t>
            </a:r>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商品市场和原料产地</a:t>
            </a:r>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客观上促进了中国民族资本主义的产生。</a:t>
            </a:r>
            <a:endParaRPr lang="zh-CN" altLang="en-US" sz="2400" b="1">
              <a:solidFill>
                <a:srgbClr val="0000FF"/>
              </a:solidFill>
              <a:latin typeface="黑体" panose="02010609060101010101" pitchFamily="49" charset="-122"/>
              <a:ea typeface="黑体" panose="02010609060101010101" pitchFamily="49" charset="-122"/>
            </a:endParaRPr>
          </a:p>
          <a:p>
            <a:pPr eaLnBrk="0" hangingPunct="0">
              <a:spcBef>
                <a:spcPct val="50000"/>
              </a:spcBef>
            </a:pPr>
            <a:r>
              <a:rPr lang="zh-CN" altLang="en-US" sz="2400" b="1">
                <a:solidFill>
                  <a:srgbClr val="0000FF"/>
                </a:solidFill>
                <a:latin typeface="黑体" panose="02010609060101010101" pitchFamily="49" charset="-122"/>
                <a:ea typeface="黑体" panose="02010609060101010101" pitchFamily="49" charset="-122"/>
              </a:rPr>
              <a:t>思想文化：西方思想开始传人中国，出现</a:t>
            </a:r>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向西方学习</a:t>
            </a:r>
            <a:r>
              <a:rPr lang="en-US" altLang="zh-CN" sz="2400" b="1">
                <a:solidFill>
                  <a:srgbClr val="0000FF"/>
                </a:solidFill>
                <a:latin typeface="黑体" panose="02010609060101010101" pitchFamily="49" charset="-122"/>
                <a:ea typeface="黑体" panose="02010609060101010101" pitchFamily="49" charset="-122"/>
              </a:rPr>
              <a:t>”</a:t>
            </a:r>
            <a:r>
              <a:rPr lang="zh-CN" altLang="en-US" sz="2400" b="1">
                <a:solidFill>
                  <a:srgbClr val="0000FF"/>
                </a:solidFill>
                <a:latin typeface="黑体" panose="02010609060101010101" pitchFamily="49" charset="-122"/>
                <a:ea typeface="黑体" panose="02010609060101010101" pitchFamily="49" charset="-122"/>
              </a:rPr>
              <a:t>的新思潮。</a:t>
            </a:r>
            <a:endParaRPr lang="zh-CN" altLang="en-US" sz="2400" b="1">
              <a:solidFill>
                <a:srgbClr val="0000FF"/>
              </a:solidFill>
              <a:latin typeface="黑体" panose="02010609060101010101" pitchFamily="49" charset="-122"/>
              <a:ea typeface="黑体" panose="02010609060101010101" pitchFamily="49" charset="-122"/>
            </a:endParaRPr>
          </a:p>
        </p:txBody>
      </p:sp>
      <p:sp>
        <p:nvSpPr>
          <p:cNvPr id="31746" name="文本框 41988"/>
          <p:cNvSpPr/>
          <p:nvPr>
            <p:custDataLst>
              <p:tags r:id="rId9"/>
            </p:custDataLst>
          </p:nvPr>
        </p:nvSpPr>
        <p:spPr>
          <a:xfrm>
            <a:off x="1992313" y="572770"/>
            <a:ext cx="7559675" cy="645160"/>
          </a:xfrm>
          <a:prstGeom prst="rect">
            <a:avLst/>
          </a:prstGeom>
          <a:noFill/>
          <a:ln w="9525">
            <a:noFill/>
          </a:ln>
        </p:spPr>
        <p:txBody>
          <a:bodyPr anchor="t">
            <a:spAutoFit/>
          </a:bodyPr>
          <a:p>
            <a:pPr algn="ctr">
              <a:spcBef>
                <a:spcPct val="50000"/>
              </a:spcBef>
            </a:pPr>
            <a:r>
              <a:rPr lang="zh-CN" altLang="en-US" sz="3600" b="1">
                <a:solidFill>
                  <a:srgbClr val="C00000"/>
                </a:solidFill>
                <a:latin typeface="黑体" panose="02010609060101010101" pitchFamily="49" charset="-122"/>
                <a:ea typeface="黑体" panose="02010609060101010101" pitchFamily="49" charset="-122"/>
              </a:rPr>
              <a:t>拓展感悟：工业革命与近代中国</a:t>
            </a:r>
            <a:endParaRPr lang="zh-CN" altLang="en-US" sz="3600" b="1">
              <a:solidFill>
                <a:srgbClr val="C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ppt_x"/>
                                          </p:val>
                                        </p:tav>
                                        <p:tav tm="100000">
                                          <p:val>
                                            <p:strVal val="#ppt_x"/>
                                          </p:val>
                                        </p:tav>
                                      </p:tavLst>
                                    </p:anim>
                                    <p:anim calcmode="lin" valueType="num">
                                      <p:cBhvr additive="base">
                                        <p:cTn id="8" dur="500" fill="hold"/>
                                        <p:tgtEl>
                                          <p:spTgt spid="471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063">
                                            <p:txEl>
                                              <p:charRg st="0" end="34"/>
                                            </p:txEl>
                                          </p:spTgt>
                                        </p:tgtEl>
                                        <p:attrNameLst>
                                          <p:attrName>style.visibility</p:attrName>
                                        </p:attrNameLst>
                                      </p:cBhvr>
                                      <p:to>
                                        <p:strVal val="visible"/>
                                      </p:to>
                                    </p:set>
                                    <p:anim calcmode="lin" valueType="num">
                                      <p:cBhvr additive="base">
                                        <p:cTn id="13" dur="500" fill="hold"/>
                                        <p:tgtEl>
                                          <p:spTgt spid="45063">
                                            <p:txEl>
                                              <p:charRg st="0" end="3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63">
                                            <p:txEl>
                                              <p:charRg st="0" end="3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5063">
                                            <p:txEl>
                                              <p:charRg st="34" end="83"/>
                                            </p:txEl>
                                          </p:spTgt>
                                        </p:tgtEl>
                                        <p:attrNameLst>
                                          <p:attrName>style.visibility</p:attrName>
                                        </p:attrNameLst>
                                      </p:cBhvr>
                                      <p:to>
                                        <p:strVal val="visible"/>
                                      </p:to>
                                    </p:set>
                                    <p:anim calcmode="lin" valueType="num">
                                      <p:cBhvr additive="base">
                                        <p:cTn id="19" dur="500" fill="hold"/>
                                        <p:tgtEl>
                                          <p:spTgt spid="45063">
                                            <p:txEl>
                                              <p:charRg st="34" end="8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63">
                                            <p:txEl>
                                              <p:charRg st="34" end="8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5063">
                                            <p:txEl>
                                              <p:charRg st="83" end="114"/>
                                            </p:txEl>
                                          </p:spTgt>
                                        </p:tgtEl>
                                        <p:attrNameLst>
                                          <p:attrName>style.visibility</p:attrName>
                                        </p:attrNameLst>
                                      </p:cBhvr>
                                      <p:to>
                                        <p:strVal val="visible"/>
                                      </p:to>
                                    </p:set>
                                    <p:anim calcmode="lin" valueType="num">
                                      <p:cBhvr additive="base">
                                        <p:cTn id="25" dur="500" fill="hold"/>
                                        <p:tgtEl>
                                          <p:spTgt spid="45063">
                                            <p:txEl>
                                              <p:charRg st="83" end="11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63">
                                            <p:txEl>
                                              <p:charRg st="83" end="1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7" name="矩形 6"/>
          <p:cNvSpPr/>
          <p:nvPr/>
        </p:nvSpPr>
        <p:spPr>
          <a:xfrm>
            <a:off x="192621" y="0"/>
            <a:ext cx="2327910" cy="521970"/>
          </a:xfrm>
          <a:prstGeom prst="rect">
            <a:avLst/>
          </a:prstGeom>
        </p:spPr>
        <p:txBody>
          <a:bodyPr wrap="none">
            <a:spAutoFit/>
          </a:bodyPr>
          <a:p>
            <a:pPr algn="just">
              <a:spcAft>
                <a:spcPts val="0"/>
              </a:spcAft>
            </a:pPr>
            <a:r>
              <a:rPr lang="zh-CN" altLang="zh-CN"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【课堂小结】</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5" name="文本框 4"/>
          <p:cNvSpPr txBox="1"/>
          <p:nvPr/>
        </p:nvSpPr>
        <p:spPr>
          <a:xfrm>
            <a:off x="696595" y="1003300"/>
            <a:ext cx="7645400" cy="521970"/>
          </a:xfrm>
          <a:prstGeom prst="rect">
            <a:avLst/>
          </a:prstGeom>
          <a:noFill/>
        </p:spPr>
        <p:txBody>
          <a:bodyPr wrap="square" rtlCol="0">
            <a:spAutoFit/>
          </a:bodyPr>
          <a:lstStyle/>
          <a:p>
            <a:r>
              <a:rPr lang="zh-CN" altLang="en-US" sz="2800" b="1" dirty="0" smtClean="0"/>
              <a:t>一、大机器生产工厂制度</a:t>
            </a:r>
            <a:endParaRPr lang="zh-CN" altLang="en-US" sz="2800" b="1" dirty="0" smtClean="0"/>
          </a:p>
        </p:txBody>
      </p:sp>
      <p:sp>
        <p:nvSpPr>
          <p:cNvPr id="2" name="文本框 1"/>
          <p:cNvSpPr txBox="1"/>
          <p:nvPr/>
        </p:nvSpPr>
        <p:spPr>
          <a:xfrm>
            <a:off x="696595" y="1586865"/>
            <a:ext cx="1792605" cy="1814830"/>
          </a:xfrm>
          <a:prstGeom prst="rect">
            <a:avLst/>
          </a:prstGeom>
          <a:noFill/>
        </p:spPr>
        <p:txBody>
          <a:bodyPr wrap="none" rtlCol="0">
            <a:spAutoFit/>
          </a:bodyPr>
          <a:p>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、背景：</a:t>
            </a:r>
            <a:endParaRPr lang="en-US" altLang="zh-CN" sz="2800" b="1">
              <a:latin typeface="宋体" panose="02010600030101010101" pitchFamily="2" charset="-122"/>
              <a:ea typeface="宋体" panose="02010600030101010101" pitchFamily="2" charset="-122"/>
              <a:cs typeface="宋体" panose="02010600030101010101" pitchFamily="2" charset="-122"/>
            </a:endParaRPr>
          </a:p>
          <a:p>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、出现：</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en-US" altLang="zh-CN" sz="2800" b="1">
                <a:latin typeface="宋体" panose="02010600030101010101" pitchFamily="2" charset="-122"/>
                <a:ea typeface="宋体" panose="02010600030101010101" pitchFamily="2" charset="-122"/>
                <a:cs typeface="宋体" panose="02010600030101010101" pitchFamily="2" charset="-122"/>
              </a:rPr>
              <a:t>3</a:t>
            </a:r>
            <a:r>
              <a:rPr lang="zh-CN" altLang="en-US" sz="2800" b="1">
                <a:latin typeface="宋体" panose="02010600030101010101" pitchFamily="2" charset="-122"/>
                <a:ea typeface="宋体" panose="02010600030101010101" pitchFamily="2" charset="-122"/>
                <a:cs typeface="宋体" panose="02010600030101010101" pitchFamily="2" charset="-122"/>
              </a:rPr>
              <a:t>、特点：</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en-US" altLang="zh-CN" sz="2800" b="1">
                <a:latin typeface="宋体" panose="02010600030101010101" pitchFamily="2" charset="-122"/>
                <a:ea typeface="宋体" panose="02010600030101010101" pitchFamily="2" charset="-122"/>
                <a:cs typeface="宋体" panose="02010600030101010101" pitchFamily="2" charset="-122"/>
              </a:rPr>
              <a:t>4</a:t>
            </a:r>
            <a:r>
              <a:rPr lang="zh-CN" altLang="en-US" sz="2800" b="1">
                <a:latin typeface="宋体" panose="02010600030101010101" pitchFamily="2" charset="-122"/>
                <a:ea typeface="宋体" panose="02010600030101010101" pitchFamily="2" charset="-122"/>
                <a:cs typeface="宋体" panose="02010600030101010101" pitchFamily="2" charset="-122"/>
              </a:rPr>
              <a:t>、影响：</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10242" name="文本框 2"/>
          <p:cNvSpPr/>
          <p:nvPr>
            <p:custDataLst>
              <p:tags r:id="rId1"/>
            </p:custDataLst>
          </p:nvPr>
        </p:nvSpPr>
        <p:spPr>
          <a:xfrm>
            <a:off x="2239010" y="1586865"/>
            <a:ext cx="9128760" cy="460375"/>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lnSpc>
                <a:spcPct val="100000"/>
              </a:lnSpc>
              <a:tabLst>
                <a:tab pos="1187450" algn="l"/>
                <a:tab pos="2163445" algn="l"/>
                <a:tab pos="3143250" algn="l"/>
                <a:tab pos="4191000" algn="l"/>
              </a:tabLst>
            </a:pPr>
            <a:r>
              <a:rPr lang="zh-CN" altLang="zh-CN" sz="2400" b="1">
                <a:solidFill>
                  <a:srgbClr val="0033CC"/>
                </a:solidFill>
                <a:latin typeface="NEU-BZ-S92"/>
                <a:ea typeface="宋体" panose="02010600030101010101" pitchFamily="2" charset="-122"/>
              </a:rPr>
              <a:t>①</a:t>
            </a:r>
            <a:r>
              <a:rPr lang="zh-CN" altLang="zh-CN" sz="2400" b="1">
                <a:solidFill>
                  <a:srgbClr val="0033CC"/>
                </a:solidFill>
                <a:latin typeface="Times New Roman" panose="02020603050405020304" pitchFamily="18" charset="0"/>
                <a:ea typeface="宋体" panose="02010600030101010101" pitchFamily="2" charset="-122"/>
              </a:rPr>
              <a:t>生产专业化的实现</a:t>
            </a:r>
            <a:r>
              <a:rPr lang="en-US" altLang="zh-CN" sz="2400" b="1">
                <a:solidFill>
                  <a:srgbClr val="0033CC"/>
                </a:solidFill>
                <a:latin typeface="Times New Roman" panose="02020603050405020304" pitchFamily="18" charset="0"/>
                <a:ea typeface="宋体" panose="02010600030101010101" pitchFamily="2" charset="-122"/>
              </a:rPr>
              <a:t>:     </a:t>
            </a:r>
            <a:r>
              <a:rPr lang="zh-CN" altLang="zh-CN" sz="2400" b="1">
                <a:solidFill>
                  <a:srgbClr val="0033CC"/>
                </a:solidFill>
                <a:latin typeface="NEU-BZ-S92"/>
                <a:ea typeface="宋体" panose="02010600030101010101" pitchFamily="2" charset="-122"/>
              </a:rPr>
              <a:t>②</a:t>
            </a:r>
            <a:r>
              <a:rPr lang="zh-CN" altLang="zh-CN" sz="2400" b="1">
                <a:solidFill>
                  <a:srgbClr val="0033CC"/>
                </a:solidFill>
                <a:latin typeface="Times New Roman" panose="02020603050405020304" pitchFamily="18" charset="0"/>
                <a:ea typeface="宋体" panose="02010600030101010101" pitchFamily="2" charset="-122"/>
              </a:rPr>
              <a:t>工厂的出现</a:t>
            </a:r>
            <a:r>
              <a:rPr lang="en-US" altLang="zh-CN" sz="2400" b="1">
                <a:solidFill>
                  <a:srgbClr val="0033CC"/>
                </a:solidFill>
                <a:latin typeface="Times New Roman" panose="02020603050405020304" pitchFamily="18" charset="0"/>
                <a:ea typeface="宋体" panose="02010600030101010101" pitchFamily="2" charset="-122"/>
              </a:rPr>
              <a:t>:</a:t>
            </a:r>
            <a:endParaRPr lang="en-US" altLang="zh-CN" sz="2400" b="1">
              <a:solidFill>
                <a:srgbClr val="0033CC"/>
              </a:solidFill>
              <a:latin typeface="Times New Roman" panose="02020603050405020304" pitchFamily="18" charset="0"/>
              <a:ea typeface="宋体" panose="02010600030101010101" pitchFamily="2" charset="-122"/>
            </a:endParaRPr>
          </a:p>
        </p:txBody>
      </p:sp>
      <p:sp>
        <p:nvSpPr>
          <p:cNvPr id="10244" name="文本框 4"/>
          <p:cNvSpPr/>
          <p:nvPr>
            <p:custDataLst>
              <p:tags r:id="rId2"/>
            </p:custDataLst>
          </p:nvPr>
        </p:nvSpPr>
        <p:spPr>
          <a:xfrm>
            <a:off x="2384743" y="1897063"/>
            <a:ext cx="5916612" cy="645160"/>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lnSpc>
                <a:spcPct val="150000"/>
              </a:lnSpc>
              <a:tabLst>
                <a:tab pos="1187450" algn="l"/>
                <a:tab pos="2163445" algn="l"/>
                <a:tab pos="3143250" algn="l"/>
                <a:tab pos="4191000" algn="l"/>
              </a:tabLst>
            </a:pPr>
            <a:r>
              <a:rPr lang="zh-CN" altLang="zh-CN" sz="2400" b="1">
                <a:solidFill>
                  <a:srgbClr val="0033CC"/>
                </a:solidFill>
                <a:latin typeface="Times New Roman" panose="02020603050405020304" pitchFamily="18" charset="0"/>
                <a:ea typeface="宋体" panose="02010600030101010101" pitchFamily="2" charset="-122"/>
              </a:rPr>
              <a:t>随着工厂的出现,工厂制度逐渐形成</a:t>
            </a:r>
            <a:endParaRPr lang="zh-CN" altLang="zh-CN" sz="2400" b="1">
              <a:solidFill>
                <a:srgbClr val="0033CC"/>
              </a:solidFill>
              <a:latin typeface="Times New Roman" panose="02020603050405020304" pitchFamily="18" charset="0"/>
              <a:ea typeface="宋体" panose="02010600030101010101" pitchFamily="2" charset="-122"/>
            </a:endParaRPr>
          </a:p>
        </p:txBody>
      </p:sp>
      <p:sp>
        <p:nvSpPr>
          <p:cNvPr id="11266" name="文本框 4"/>
          <p:cNvSpPr/>
          <p:nvPr>
            <p:custDataLst>
              <p:tags r:id="rId3"/>
            </p:custDataLst>
          </p:nvPr>
        </p:nvSpPr>
        <p:spPr>
          <a:xfrm>
            <a:off x="2197100" y="2941320"/>
            <a:ext cx="8836025" cy="460375"/>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zh-CN" sz="2400" b="1">
                <a:solidFill>
                  <a:srgbClr val="0033CC"/>
                </a:solidFill>
                <a:latin typeface="宋体" panose="02010600030101010101" pitchFamily="2" charset="-122"/>
                <a:ea typeface="宋体" panose="02010600030101010101" pitchFamily="2" charset="-122"/>
              </a:rPr>
              <a:t>（</a:t>
            </a:r>
            <a:r>
              <a:rPr lang="en-US" altLang="zh-CN" sz="2400" b="1">
                <a:solidFill>
                  <a:srgbClr val="0033CC"/>
                </a:solidFill>
                <a:latin typeface="宋体" panose="02010600030101010101" pitchFamily="2" charset="-122"/>
                <a:ea typeface="宋体" panose="02010600030101010101" pitchFamily="2" charset="-122"/>
              </a:rPr>
              <a:t>1</a:t>
            </a:r>
            <a:r>
              <a:rPr lang="zh-CN" altLang="zh-CN" sz="2400" b="1">
                <a:solidFill>
                  <a:srgbClr val="0033CC"/>
                </a:solidFill>
                <a:latin typeface="宋体" panose="02010600030101010101" pitchFamily="2" charset="-122"/>
                <a:ea typeface="宋体" panose="02010600030101010101" pitchFamily="2" charset="-122"/>
              </a:rPr>
              <a:t>）世界：①②（</a:t>
            </a:r>
            <a:r>
              <a:rPr lang="en-US" altLang="zh-CN" sz="2400" b="1">
                <a:solidFill>
                  <a:srgbClr val="0033CC"/>
                </a:solidFill>
                <a:latin typeface="宋体" panose="02010600030101010101" pitchFamily="2" charset="-122"/>
                <a:ea typeface="宋体" panose="02010600030101010101" pitchFamily="2" charset="-122"/>
              </a:rPr>
              <a:t>2</a:t>
            </a:r>
            <a:r>
              <a:rPr lang="zh-CN" altLang="zh-CN" sz="2400" b="1">
                <a:solidFill>
                  <a:srgbClr val="0033CC"/>
                </a:solidFill>
                <a:latin typeface="宋体" panose="02010600030101010101" pitchFamily="2" charset="-122"/>
                <a:ea typeface="宋体" panose="02010600030101010101" pitchFamily="2" charset="-122"/>
              </a:rPr>
              <a:t>）中国：①洋务派 ②民族资本家</a:t>
            </a:r>
            <a:endParaRPr lang="zh-CN" altLang="zh-CN" sz="2400" b="1">
              <a:solidFill>
                <a:srgbClr val="0033CC"/>
              </a:solidFill>
              <a:latin typeface="宋体" panose="02010600030101010101" pitchFamily="2" charset="-122"/>
              <a:ea typeface="宋体" panose="02010600030101010101" pitchFamily="2" charset="-122"/>
            </a:endParaRPr>
          </a:p>
        </p:txBody>
      </p:sp>
      <p:sp>
        <p:nvSpPr>
          <p:cNvPr id="11267" name="文本框 5"/>
          <p:cNvSpPr/>
          <p:nvPr>
            <p:custDataLst>
              <p:tags r:id="rId4"/>
            </p:custDataLst>
          </p:nvPr>
        </p:nvSpPr>
        <p:spPr>
          <a:xfrm>
            <a:off x="4354830" y="2542857"/>
            <a:ext cx="1714500" cy="398780"/>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en-US" sz="2000" b="1">
                <a:solidFill>
                  <a:srgbClr val="0033CC"/>
                </a:solidFill>
                <a:latin typeface="宋体" panose="02010600030101010101" pitchFamily="2" charset="-122"/>
                <a:ea typeface="宋体" panose="02010600030101010101" pitchFamily="2" charset="-122"/>
              </a:rPr>
              <a:t>②</a:t>
            </a:r>
            <a:r>
              <a:rPr lang="zh-CN" altLang="zh-CN" sz="2000" b="1">
                <a:solidFill>
                  <a:srgbClr val="0033CC"/>
                </a:solidFill>
                <a:latin typeface="Times New Roman" panose="02020603050405020304" pitchFamily="18" charset="0"/>
                <a:ea typeface="宋体" panose="02010600030101010101" pitchFamily="2" charset="-122"/>
              </a:rPr>
              <a:t>规章：严格</a:t>
            </a:r>
            <a:endParaRPr lang="zh-CN" altLang="zh-CN" sz="2000" b="1">
              <a:solidFill>
                <a:srgbClr val="0033CC"/>
              </a:solidFill>
              <a:latin typeface="Times New Roman" panose="02020603050405020304" pitchFamily="18" charset="0"/>
              <a:ea typeface="宋体" panose="02010600030101010101" pitchFamily="2" charset="-122"/>
            </a:endParaRPr>
          </a:p>
        </p:txBody>
      </p:sp>
      <p:sp>
        <p:nvSpPr>
          <p:cNvPr id="11268" name="文本框 6"/>
          <p:cNvSpPr/>
          <p:nvPr>
            <p:custDataLst>
              <p:tags r:id="rId5"/>
            </p:custDataLst>
          </p:nvPr>
        </p:nvSpPr>
        <p:spPr>
          <a:xfrm>
            <a:off x="6296025" y="2542540"/>
            <a:ext cx="2735580" cy="398780"/>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en-US" sz="2000" b="1">
                <a:solidFill>
                  <a:srgbClr val="0033CC"/>
                </a:solidFill>
                <a:latin typeface="宋体" panose="02010600030101010101" pitchFamily="2" charset="-122"/>
                <a:ea typeface="宋体" panose="02010600030101010101" pitchFamily="2" charset="-122"/>
              </a:rPr>
              <a:t>③</a:t>
            </a:r>
            <a:r>
              <a:rPr lang="zh-CN" altLang="zh-CN" sz="2000" b="1">
                <a:solidFill>
                  <a:srgbClr val="0033CC"/>
                </a:solidFill>
                <a:latin typeface="Times New Roman" panose="02020603050405020304" pitchFamily="18" charset="0"/>
                <a:ea typeface="宋体" panose="02010600030101010101" pitchFamily="2" charset="-122"/>
              </a:rPr>
              <a:t>生产：流水线、监督</a:t>
            </a:r>
            <a:endParaRPr lang="zh-CN" altLang="zh-CN" sz="2000" b="1">
              <a:solidFill>
                <a:srgbClr val="0033CC"/>
              </a:solidFill>
              <a:latin typeface="Times New Roman" panose="02020603050405020304" pitchFamily="18" charset="0"/>
              <a:ea typeface="宋体" panose="02010600030101010101" pitchFamily="2" charset="-122"/>
            </a:endParaRPr>
          </a:p>
        </p:txBody>
      </p:sp>
      <p:sp>
        <p:nvSpPr>
          <p:cNvPr id="11269" name="文本框 7"/>
          <p:cNvSpPr/>
          <p:nvPr>
            <p:custDataLst>
              <p:tags r:id="rId6"/>
            </p:custDataLst>
          </p:nvPr>
        </p:nvSpPr>
        <p:spPr>
          <a:xfrm>
            <a:off x="9389745" y="2542540"/>
            <a:ext cx="3040380" cy="398780"/>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r>
              <a:rPr lang="zh-CN" altLang="zh-CN" sz="2000" b="1">
                <a:solidFill>
                  <a:srgbClr val="0033CC"/>
                </a:solidFill>
                <a:latin typeface="宋体" panose="02010600030101010101" pitchFamily="2" charset="-122"/>
                <a:ea typeface="宋体" panose="02010600030101010101" pitchFamily="2" charset="-122"/>
              </a:rPr>
              <a:t>④</a:t>
            </a:r>
            <a:r>
              <a:rPr lang="zh-CN" altLang="zh-CN" sz="2000" b="1">
                <a:solidFill>
                  <a:srgbClr val="0033CC"/>
                </a:solidFill>
                <a:latin typeface="Times New Roman" panose="02020603050405020304" pitchFamily="18" charset="0"/>
                <a:ea typeface="宋体" panose="02010600030101010101" pitchFamily="2" charset="-122"/>
              </a:rPr>
              <a:t>原料：统一供配</a:t>
            </a:r>
            <a:endParaRPr lang="zh-CN" altLang="zh-CN" sz="2000" b="1">
              <a:solidFill>
                <a:srgbClr val="0033CC"/>
              </a:solidFill>
              <a:latin typeface="Times New Roman" panose="02020603050405020304" pitchFamily="18" charset="0"/>
              <a:ea typeface="宋体" panose="02010600030101010101" pitchFamily="2" charset="-122"/>
            </a:endParaRPr>
          </a:p>
        </p:txBody>
      </p:sp>
      <p:sp>
        <p:nvSpPr>
          <p:cNvPr id="4" name="文本框 5"/>
          <p:cNvSpPr/>
          <p:nvPr>
            <p:custDataLst>
              <p:tags r:id="rId7"/>
            </p:custDataLst>
          </p:nvPr>
        </p:nvSpPr>
        <p:spPr>
          <a:xfrm>
            <a:off x="2385060" y="2542857"/>
            <a:ext cx="1969770" cy="398780"/>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en-US" sz="2000" b="1">
                <a:solidFill>
                  <a:srgbClr val="0033CC"/>
                </a:solidFill>
                <a:latin typeface="宋体" panose="02010600030101010101" pitchFamily="2" charset="-122"/>
                <a:ea typeface="宋体" panose="02010600030101010101" pitchFamily="2" charset="-122"/>
              </a:rPr>
              <a:t>①时间</a:t>
            </a:r>
            <a:r>
              <a:rPr lang="zh-CN" altLang="zh-CN" sz="2000" b="1">
                <a:solidFill>
                  <a:srgbClr val="0033CC"/>
                </a:solidFill>
                <a:latin typeface="Times New Roman" panose="02020603050405020304" pitchFamily="18" charset="0"/>
                <a:ea typeface="宋体" panose="02010600030101010101" pitchFamily="2" charset="-122"/>
              </a:rPr>
              <a:t>：倒班制</a:t>
            </a:r>
            <a:endParaRPr lang="zh-CN" altLang="zh-CN" sz="2000" b="1">
              <a:solidFill>
                <a:srgbClr val="0033CC"/>
              </a:solidFill>
              <a:latin typeface="Times New Roman" panose="02020603050405020304" pitchFamily="18" charset="0"/>
              <a:ea typeface="宋体" panose="02010600030101010101" pitchFamily="2" charset="-122"/>
            </a:endParaRPr>
          </a:p>
        </p:txBody>
      </p:sp>
      <p:sp>
        <p:nvSpPr>
          <p:cNvPr id="8" name="文本框 7"/>
          <p:cNvSpPr txBox="1"/>
          <p:nvPr/>
        </p:nvSpPr>
        <p:spPr>
          <a:xfrm>
            <a:off x="319530" y="352133"/>
            <a:ext cx="11107614" cy="82994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4000" b="1">
                <a:effectLst>
                  <a:outerShdw blurRad="38100" dist="19050" dir="2700000" algn="tl" rotWithShape="0">
                    <a:schemeClr val="dk1">
                      <a:alpha val="40000"/>
                    </a:schemeClr>
                  </a:outerShdw>
                </a:effectLst>
              </a:defRPr>
            </a:lvl1pPr>
          </a:lstStyle>
          <a:p>
            <a:r>
              <a:rPr sz="3200" dirty="0" smtClean="0">
                <a:sym typeface="+mn-ea"/>
              </a:rPr>
              <a:t>第</a:t>
            </a:r>
            <a:r>
              <a:rPr lang="en-US" sz="3200" dirty="0" smtClean="0">
                <a:sym typeface="+mn-ea"/>
              </a:rPr>
              <a:t>5</a:t>
            </a:r>
            <a:r>
              <a:rPr sz="3200" dirty="0" smtClean="0">
                <a:sym typeface="+mn-ea"/>
              </a:rPr>
              <a:t>课   </a:t>
            </a:r>
            <a:r>
              <a:rPr lang="zh-CN" sz="3200" dirty="0" smtClean="0">
                <a:sym typeface="+mn-ea"/>
              </a:rPr>
              <a:t>工业明与工厂制度</a:t>
            </a:r>
            <a:endParaRPr lang="zh-CN" sz="3200" dirty="0" smtClean="0">
              <a:sym typeface="+mn-ea"/>
            </a:endParaRPr>
          </a:p>
        </p:txBody>
      </p:sp>
      <p:sp>
        <p:nvSpPr>
          <p:cNvPr id="6" name="文本框 5"/>
          <p:cNvSpPr txBox="1"/>
          <p:nvPr/>
        </p:nvSpPr>
        <p:spPr>
          <a:xfrm>
            <a:off x="696595" y="3272155"/>
            <a:ext cx="7645400" cy="521970"/>
          </a:xfrm>
          <a:prstGeom prst="rect">
            <a:avLst/>
          </a:prstGeom>
          <a:noFill/>
        </p:spPr>
        <p:txBody>
          <a:bodyPr wrap="square" rtlCol="0">
            <a:spAutoFit/>
          </a:bodyPr>
          <a:p>
            <a:r>
              <a:rPr lang="zh-CN" altLang="en-US" sz="2800" b="1" dirty="0" smtClean="0"/>
              <a:t>二、工业革命后生活方式的变化</a:t>
            </a:r>
            <a:endParaRPr lang="zh-CN" altLang="en-US" sz="2800" b="1" dirty="0" smtClean="0"/>
          </a:p>
        </p:txBody>
      </p:sp>
      <p:sp>
        <p:nvSpPr>
          <p:cNvPr id="9" name="文本框 8"/>
          <p:cNvSpPr txBox="1"/>
          <p:nvPr/>
        </p:nvSpPr>
        <p:spPr>
          <a:xfrm>
            <a:off x="735965" y="3763010"/>
            <a:ext cx="8582025" cy="460375"/>
          </a:xfrm>
          <a:prstGeom prst="rect">
            <a:avLst/>
          </a:prstGeom>
          <a:noFill/>
        </p:spPr>
        <p:txBody>
          <a:bodyPr wrap="none" rtlCol="0">
            <a:spAutoFit/>
          </a:bodyPr>
          <a:p>
            <a:r>
              <a:rPr lang="en-US" altLang="zh-CN" sz="2400" b="1">
                <a:solidFill>
                  <a:srgbClr val="FF0000"/>
                </a:solidFill>
              </a:rPr>
              <a:t>1</a:t>
            </a:r>
            <a:r>
              <a:rPr lang="zh-CN" altLang="en-US" sz="2400" b="1">
                <a:solidFill>
                  <a:srgbClr val="FF0000"/>
                </a:solidFill>
              </a:rPr>
              <a:t>、工业革命促进了城市化的发展，也改变了人们的生活空间。</a:t>
            </a:r>
            <a:endParaRPr lang="zh-CN" altLang="en-US" sz="2400" b="1">
              <a:solidFill>
                <a:srgbClr val="0033CC"/>
              </a:solidFill>
            </a:endParaRPr>
          </a:p>
        </p:txBody>
      </p:sp>
      <p:sp>
        <p:nvSpPr>
          <p:cNvPr id="10" name="文本框 9"/>
          <p:cNvSpPr txBox="1"/>
          <p:nvPr/>
        </p:nvSpPr>
        <p:spPr>
          <a:xfrm>
            <a:off x="763905" y="4114800"/>
            <a:ext cx="6143625" cy="460375"/>
          </a:xfrm>
          <a:prstGeom prst="rect">
            <a:avLst/>
          </a:prstGeom>
          <a:noFill/>
        </p:spPr>
        <p:txBody>
          <a:bodyPr wrap="none" rtlCol="0">
            <a:spAutoFit/>
          </a:bodyPr>
          <a:p>
            <a:r>
              <a:rPr lang="en-US" altLang="zh-CN" sz="2400" b="1">
                <a:solidFill>
                  <a:srgbClr val="FF0000"/>
                </a:solidFill>
              </a:rPr>
              <a:t>2</a:t>
            </a:r>
            <a:r>
              <a:rPr lang="zh-CN" altLang="en-US" sz="2400" b="1">
                <a:solidFill>
                  <a:srgbClr val="FF0000"/>
                </a:solidFill>
              </a:rPr>
              <a:t>、交通运输业的进步，便利了人们的出行。</a:t>
            </a:r>
            <a:endParaRPr lang="zh-CN" altLang="en-US" sz="2400" b="1">
              <a:solidFill>
                <a:srgbClr val="FF0000"/>
              </a:solidFill>
            </a:endParaRPr>
          </a:p>
        </p:txBody>
      </p:sp>
      <p:sp>
        <p:nvSpPr>
          <p:cNvPr id="11" name="文本框 10"/>
          <p:cNvSpPr txBox="1"/>
          <p:nvPr/>
        </p:nvSpPr>
        <p:spPr>
          <a:xfrm>
            <a:off x="756285" y="4575175"/>
            <a:ext cx="9496425" cy="460375"/>
          </a:xfrm>
          <a:prstGeom prst="rect">
            <a:avLst/>
          </a:prstGeom>
          <a:noFill/>
        </p:spPr>
        <p:txBody>
          <a:bodyPr wrap="none" rtlCol="0">
            <a:spAutoFit/>
          </a:bodyPr>
          <a:p>
            <a:r>
              <a:rPr lang="en-US" altLang="zh-CN" sz="2400" b="1">
                <a:solidFill>
                  <a:srgbClr val="FF0000"/>
                </a:solidFill>
              </a:rPr>
              <a:t>3</a:t>
            </a:r>
            <a:r>
              <a:rPr lang="zh-CN" altLang="en-US" sz="2400" b="1">
                <a:solidFill>
                  <a:srgbClr val="FF0000"/>
                </a:solidFill>
              </a:rPr>
              <a:t>、工业革命也促进了乡村的改变。</a:t>
            </a:r>
            <a:r>
              <a:rPr lang="zh-CN" altLang="en-US" sz="2000" b="1">
                <a:solidFill>
                  <a:srgbClr val="0033CC"/>
                </a:solidFill>
              </a:rPr>
              <a:t>（</a:t>
            </a:r>
            <a:r>
              <a:rPr lang="zh-CN" altLang="en-US" sz="2000" b="1"/>
              <a:t>现代化程度大大提高</a:t>
            </a:r>
            <a:r>
              <a:rPr lang="zh-CN" altLang="en-US" sz="2000" b="1">
                <a:solidFill>
                  <a:srgbClr val="0033CC"/>
                </a:solidFill>
              </a:rPr>
              <a:t>；</a:t>
            </a:r>
            <a:r>
              <a:rPr lang="zh-CN" altLang="en-US" sz="2000" b="1"/>
              <a:t>眼界开阔了</a:t>
            </a:r>
            <a:r>
              <a:rPr lang="zh-CN" altLang="en-US" sz="2000" b="1">
                <a:solidFill>
                  <a:srgbClr val="0033CC"/>
                </a:solidFill>
              </a:rPr>
              <a:t>。）</a:t>
            </a:r>
            <a:endParaRPr lang="zh-CN" altLang="en-US" sz="2000" b="1">
              <a:solidFill>
                <a:srgbClr val="0033CC"/>
              </a:solidFill>
            </a:endParaRPr>
          </a:p>
        </p:txBody>
      </p:sp>
      <p:sp>
        <p:nvSpPr>
          <p:cNvPr id="12" name="文本框 11"/>
          <p:cNvSpPr txBox="1"/>
          <p:nvPr/>
        </p:nvSpPr>
        <p:spPr>
          <a:xfrm>
            <a:off x="756285" y="5035550"/>
            <a:ext cx="7058025" cy="460375"/>
          </a:xfrm>
          <a:prstGeom prst="rect">
            <a:avLst/>
          </a:prstGeom>
          <a:noFill/>
        </p:spPr>
        <p:txBody>
          <a:bodyPr wrap="none" rtlCol="0">
            <a:spAutoFit/>
          </a:bodyPr>
          <a:p>
            <a:r>
              <a:rPr lang="en-US" altLang="zh-CN" sz="2400" b="1">
                <a:solidFill>
                  <a:srgbClr val="FF0000"/>
                </a:solidFill>
              </a:rPr>
              <a:t>4</a:t>
            </a:r>
            <a:r>
              <a:rPr lang="zh-CN" altLang="en-US" sz="2400" b="1">
                <a:solidFill>
                  <a:srgbClr val="FF0000"/>
                </a:solidFill>
              </a:rPr>
              <a:t>、随着生活节奏加快，人们的时间观念更为增强。</a:t>
            </a:r>
            <a:endParaRPr lang="zh-CN" altLang="en-US" sz="2400" b="1">
              <a:solidFill>
                <a:srgbClr val="FF0000"/>
              </a:solidFill>
            </a:endParaRPr>
          </a:p>
        </p:txBody>
      </p:sp>
      <p:sp>
        <p:nvSpPr>
          <p:cNvPr id="13" name="文本框 12"/>
          <p:cNvSpPr txBox="1"/>
          <p:nvPr/>
        </p:nvSpPr>
        <p:spPr>
          <a:xfrm>
            <a:off x="763905" y="5454015"/>
            <a:ext cx="7058025" cy="460375"/>
          </a:xfrm>
          <a:prstGeom prst="rect">
            <a:avLst/>
          </a:prstGeom>
          <a:noFill/>
        </p:spPr>
        <p:txBody>
          <a:bodyPr wrap="none" rtlCol="0">
            <a:spAutoFit/>
          </a:bodyPr>
          <a:p>
            <a:r>
              <a:rPr lang="en-US" altLang="zh-CN" sz="2400" b="1">
                <a:solidFill>
                  <a:srgbClr val="FF0000"/>
                </a:solidFill>
              </a:rPr>
              <a:t>5</a:t>
            </a:r>
            <a:r>
              <a:rPr lang="zh-CN" altLang="en-US" sz="2400" b="1">
                <a:solidFill>
                  <a:srgbClr val="FF0000"/>
                </a:solidFill>
              </a:rPr>
              <a:t>、初等教育不断推广，人们的文化素质逐渐提升。</a:t>
            </a:r>
            <a:endParaRPr lang="zh-CN" altLang="en-US" sz="2400" b="1">
              <a:solidFill>
                <a:srgbClr val="FF0000"/>
              </a:solidFill>
            </a:endParaRPr>
          </a:p>
        </p:txBody>
      </p:sp>
      <p:sp>
        <p:nvSpPr>
          <p:cNvPr id="14" name="文本框 13"/>
          <p:cNvSpPr txBox="1"/>
          <p:nvPr/>
        </p:nvSpPr>
        <p:spPr>
          <a:xfrm>
            <a:off x="763905" y="5807710"/>
            <a:ext cx="9801225" cy="829945"/>
          </a:xfrm>
          <a:prstGeom prst="rect">
            <a:avLst/>
          </a:prstGeom>
          <a:noFill/>
        </p:spPr>
        <p:txBody>
          <a:bodyPr wrap="none" rtlCol="0">
            <a:spAutoFit/>
          </a:bodyPr>
          <a:p>
            <a:r>
              <a:rPr lang="en-US" altLang="zh-CN" sz="2400" b="1">
                <a:solidFill>
                  <a:srgbClr val="FF0000"/>
                </a:solidFill>
              </a:rPr>
              <a:t>6</a:t>
            </a:r>
            <a:r>
              <a:rPr lang="zh-CN" altLang="en-US" sz="2400" b="1">
                <a:solidFill>
                  <a:srgbClr val="FF0000"/>
                </a:solidFill>
              </a:rPr>
              <a:t>、工业革命也给民众生活带来消极影响。劳动时间过长、工作与生活环</a:t>
            </a:r>
            <a:endParaRPr lang="zh-CN" altLang="en-US" sz="2400" b="1">
              <a:solidFill>
                <a:srgbClr val="FF0000"/>
              </a:solidFill>
            </a:endParaRPr>
          </a:p>
          <a:p>
            <a:r>
              <a:rPr lang="zh-CN" altLang="en-US" sz="2400" b="1">
                <a:solidFill>
                  <a:srgbClr val="FF0000"/>
                </a:solidFill>
              </a:rPr>
              <a:t>     境恶劣，传染病与职业病严重危害产业工人的健康。</a:t>
            </a:r>
            <a:endParaRPr lang="zh-CN" altLang="en-US" sz="2400" b="1">
              <a:solidFill>
                <a:srgbClr val="FF0000"/>
              </a:solidFill>
            </a:endParaRPr>
          </a:p>
        </p:txBody>
      </p:sp>
      <p:sp>
        <p:nvSpPr>
          <p:cNvPr id="15" name="五角星 14"/>
          <p:cNvSpPr/>
          <p:nvPr/>
        </p:nvSpPr>
        <p:spPr>
          <a:xfrm>
            <a:off x="411480" y="3272155"/>
            <a:ext cx="582295" cy="5905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五角星 15"/>
          <p:cNvSpPr/>
          <p:nvPr/>
        </p:nvSpPr>
        <p:spPr>
          <a:xfrm>
            <a:off x="525145" y="2542540"/>
            <a:ext cx="238760" cy="3086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五角星 16"/>
          <p:cNvSpPr/>
          <p:nvPr/>
        </p:nvSpPr>
        <p:spPr>
          <a:xfrm>
            <a:off x="499745" y="2941320"/>
            <a:ext cx="297180" cy="2800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文本框 1"/>
          <p:cNvSpPr/>
          <p:nvPr>
            <p:custDataLst>
              <p:tags r:id="rId1"/>
            </p:custDataLst>
          </p:nvPr>
        </p:nvSpPr>
        <p:spPr>
          <a:xfrm>
            <a:off x="488950" y="358775"/>
            <a:ext cx="6632575" cy="4076700"/>
          </a:xfrm>
          <a:prstGeom prst="rect">
            <a:avLst/>
          </a:prstGeom>
          <a:noFill/>
          <a:ln w="9525">
            <a:noFill/>
          </a:ln>
        </p:spPr>
        <p:txBody>
          <a:bodyPr wrap="square" anchor="t">
            <a:spAutoFit/>
          </a:bodyPr>
          <a:p>
            <a:pPr>
              <a:lnSpc>
                <a:spcPct val="120000"/>
              </a:lnSpc>
            </a:pPr>
            <a:r>
              <a:rPr lang="zh-CN" altLang="en-US" sz="3600" b="1">
                <a:latin typeface="Arial" panose="020B0604020202020204" pitchFamily="34" charset="0"/>
                <a:ea typeface="微软雅黑" panose="020B0503020204020204" charset="-122"/>
              </a:rPr>
              <a:t>1.下图是某同学的学习笔记,其中“?”处应该填入的内容是</a:t>
            </a:r>
            <a:endParaRPr lang="zh-CN" altLang="en-US" sz="3600" b="1">
              <a:latin typeface="Arial" panose="020B0604020202020204" pitchFamily="34" charset="0"/>
              <a:ea typeface="微软雅黑" panose="020B0503020204020204" charset="-122"/>
            </a:endParaRPr>
          </a:p>
          <a:p>
            <a:pPr>
              <a:lnSpc>
                <a:spcPct val="120000"/>
              </a:lnSpc>
            </a:pPr>
            <a:r>
              <a:rPr lang="zh-CN" altLang="en-US" sz="3600" b="1">
                <a:solidFill>
                  <a:srgbClr val="0033CC"/>
                </a:solidFill>
                <a:latin typeface="Arial" panose="020B0604020202020204" pitchFamily="34" charset="0"/>
                <a:ea typeface="微软雅黑" panose="020B0503020204020204" charset="-122"/>
              </a:rPr>
              <a:t>A.蒸汽动力	</a:t>
            </a:r>
            <a:endParaRPr lang="zh-CN" altLang="en-US" sz="3600" b="1">
              <a:solidFill>
                <a:srgbClr val="0033CC"/>
              </a:solidFill>
              <a:latin typeface="Arial" panose="020B0604020202020204" pitchFamily="34" charset="0"/>
              <a:ea typeface="微软雅黑" panose="020B0503020204020204" charset="-122"/>
            </a:endParaRPr>
          </a:p>
          <a:p>
            <a:pPr>
              <a:lnSpc>
                <a:spcPct val="120000"/>
              </a:lnSpc>
            </a:pPr>
            <a:r>
              <a:rPr lang="zh-CN" altLang="en-US" sz="3600" b="1">
                <a:solidFill>
                  <a:srgbClr val="0033CC"/>
                </a:solidFill>
                <a:latin typeface="Arial" panose="020B0604020202020204" pitchFamily="34" charset="0"/>
                <a:ea typeface="微软雅黑" panose="020B0503020204020204" charset="-122"/>
              </a:rPr>
              <a:t>B.现代工厂</a:t>
            </a:r>
            <a:endParaRPr lang="zh-CN" altLang="en-US" sz="3600" b="1">
              <a:solidFill>
                <a:srgbClr val="0033CC"/>
              </a:solidFill>
              <a:latin typeface="Arial" panose="020B0604020202020204" pitchFamily="34" charset="0"/>
              <a:ea typeface="微软雅黑" panose="020B0503020204020204" charset="-122"/>
            </a:endParaRPr>
          </a:p>
          <a:p>
            <a:pPr>
              <a:lnSpc>
                <a:spcPct val="120000"/>
              </a:lnSpc>
            </a:pPr>
            <a:r>
              <a:rPr lang="zh-CN" altLang="en-US" sz="3600" b="1">
                <a:solidFill>
                  <a:srgbClr val="0033CC"/>
                </a:solidFill>
                <a:latin typeface="Arial" panose="020B0604020202020204" pitchFamily="34" charset="0"/>
                <a:ea typeface="微软雅黑" panose="020B0503020204020204" charset="-122"/>
              </a:rPr>
              <a:t>C.工厂制度	</a:t>
            </a:r>
            <a:endParaRPr lang="zh-CN" altLang="en-US" sz="3600" b="1">
              <a:solidFill>
                <a:srgbClr val="0033CC"/>
              </a:solidFill>
              <a:latin typeface="Arial" panose="020B0604020202020204" pitchFamily="34" charset="0"/>
              <a:ea typeface="微软雅黑" panose="020B0503020204020204" charset="-122"/>
            </a:endParaRPr>
          </a:p>
          <a:p>
            <a:pPr>
              <a:lnSpc>
                <a:spcPct val="120000"/>
              </a:lnSpc>
            </a:pPr>
            <a:r>
              <a:rPr lang="zh-CN" altLang="en-US" sz="3600" b="1">
                <a:solidFill>
                  <a:srgbClr val="0033CC"/>
                </a:solidFill>
                <a:latin typeface="Arial" panose="020B0604020202020204" pitchFamily="34" charset="0"/>
                <a:ea typeface="微软雅黑" panose="020B0503020204020204" charset="-122"/>
              </a:rPr>
              <a:t>D.血汗工厂</a:t>
            </a:r>
            <a:endParaRPr lang="zh-CN" altLang="en-US" sz="3600" b="1">
              <a:solidFill>
                <a:srgbClr val="0033CC"/>
              </a:solidFill>
              <a:latin typeface="Arial" panose="020B0604020202020204" pitchFamily="34" charset="0"/>
              <a:ea typeface="微软雅黑" panose="020B0503020204020204" charset="-122"/>
            </a:endParaRPr>
          </a:p>
        </p:txBody>
      </p:sp>
      <p:pic>
        <p:nvPicPr>
          <p:cNvPr id="32770" name="A38.eps" descr="id:2147493177;FounderCES"/>
          <p:cNvPicPr/>
          <p:nvPr>
            <p:custDataLst>
              <p:tags r:id="rId2"/>
            </p:custDataLst>
          </p:nvPr>
        </p:nvPicPr>
        <p:blipFill>
          <a:blip r:embed="rId3"/>
          <a:stretch>
            <a:fillRect/>
          </a:stretch>
        </p:blipFill>
        <p:spPr>
          <a:xfrm>
            <a:off x="6711950" y="479425"/>
            <a:ext cx="5172075" cy="4344988"/>
          </a:xfrm>
          <a:prstGeom prst="rect">
            <a:avLst/>
          </a:prstGeom>
          <a:noFill/>
          <a:ln w="9525">
            <a:noFill/>
          </a:ln>
        </p:spPr>
      </p:pic>
      <p:sp>
        <p:nvSpPr>
          <p:cNvPr id="21507" name="文本框 2"/>
          <p:cNvSpPr txBox="1"/>
          <p:nvPr>
            <p:custDataLst>
              <p:tags r:id="rId4"/>
            </p:custDataLst>
          </p:nvPr>
        </p:nvSpPr>
        <p:spPr>
          <a:xfrm>
            <a:off x="4371975" y="3813175"/>
            <a:ext cx="1617663" cy="1568450"/>
          </a:xfrm>
          <a:prstGeom prst="rect">
            <a:avLst/>
          </a:prstGeom>
          <a:noFill/>
        </p:spPr>
        <p:txBody>
          <a:bodyPr wrap="square" rtlCol="0"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fontAlgn="base"/>
            <a:r>
              <a:rPr lang="zh-CN" altLang="en-US" sz="9600" b="1" strike="noStrike" noProof="1">
                <a:solidFill>
                  <a:srgbClr val="FF0000"/>
                </a:solidFill>
                <a:effectLst>
                  <a:outerShdw blurRad="38100" dist="38100" dir="2700000" algn="tl">
                    <a:schemeClr val="bg2"/>
                  </a:outerShdw>
                </a:effectLst>
                <a:latin typeface="Arial" panose="020B0604020202020204" pitchFamily="34" charset="0"/>
                <a:ea typeface="微软雅黑" panose="020B0503020204020204" charset="-122"/>
                <a:cs typeface="+mn-ea"/>
              </a:rPr>
              <a:t>B</a:t>
            </a:r>
            <a:endParaRPr lang="zh-CN" altLang="en-US" sz="9600" b="1" strike="noStrike" noProof="1">
              <a:solidFill>
                <a:srgbClr val="FF0000"/>
              </a:solidFill>
              <a:effectLst>
                <a:outerShdw blurRad="38100" dist="38100" dir="2700000" algn="tl">
                  <a:schemeClr val="bg2"/>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文本框 1"/>
          <p:cNvSpPr/>
          <p:nvPr>
            <p:custDataLst>
              <p:tags r:id="rId1"/>
            </p:custDataLst>
          </p:nvPr>
        </p:nvSpPr>
        <p:spPr>
          <a:xfrm>
            <a:off x="884238" y="558800"/>
            <a:ext cx="10101262" cy="3538220"/>
          </a:xfrm>
          <a:prstGeom prst="rect">
            <a:avLst/>
          </a:prstGeom>
          <a:noFill/>
          <a:ln w="9525">
            <a:noFill/>
          </a:ln>
        </p:spPr>
        <p:txBody>
          <a:bodyPr wrap="square" anchor="t">
            <a:spAutoFit/>
          </a:bodyPr>
          <a:p>
            <a:r>
              <a:rPr lang="zh-CN" altLang="en-US" sz="3200" b="1">
                <a:latin typeface="Arial" panose="020B0604020202020204" pitchFamily="34" charset="0"/>
                <a:ea typeface="微软雅黑" panose="020B0503020204020204" charset="-122"/>
              </a:rPr>
              <a:t>2.上海轮船招商局是洋务运动中创办的重要企业,其章程规定:将股份较大之人公举入局作为商董,在主要港口协助总经营业务。这段材料反映了(　　)</a:t>
            </a:r>
            <a:endParaRPr lang="zh-CN" altLang="en-US" sz="3200" b="1">
              <a:latin typeface="Arial" panose="020B0604020202020204" pitchFamily="34" charset="0"/>
              <a:ea typeface="微软雅黑" panose="020B0503020204020204" charset="-122"/>
            </a:endParaRPr>
          </a:p>
          <a:p>
            <a:r>
              <a:rPr lang="zh-CN" altLang="en-US" sz="3200" b="1">
                <a:solidFill>
                  <a:srgbClr val="0033CC"/>
                </a:solidFill>
                <a:latin typeface="Arial" panose="020B0604020202020204" pitchFamily="34" charset="0"/>
                <a:ea typeface="微软雅黑" panose="020B0503020204020204" charset="-122"/>
              </a:rPr>
              <a:t>A.洋务民用企业管理权由商董控制</a:t>
            </a:r>
            <a:endParaRPr lang="zh-CN" altLang="en-US" sz="3200" b="1">
              <a:solidFill>
                <a:srgbClr val="0033CC"/>
              </a:solidFill>
              <a:latin typeface="Arial" panose="020B0604020202020204" pitchFamily="34" charset="0"/>
              <a:ea typeface="微软雅黑" panose="020B0503020204020204" charset="-122"/>
            </a:endParaRPr>
          </a:p>
          <a:p>
            <a:r>
              <a:rPr lang="zh-CN" altLang="en-US" sz="3200" b="1">
                <a:solidFill>
                  <a:srgbClr val="0033CC"/>
                </a:solidFill>
                <a:latin typeface="Arial" panose="020B0604020202020204" pitchFamily="34" charset="0"/>
                <a:ea typeface="微软雅黑" panose="020B0503020204020204" charset="-122"/>
              </a:rPr>
              <a:t>B.近代民族资本主义企业引进西方管理模式</a:t>
            </a:r>
            <a:endParaRPr lang="zh-CN" altLang="en-US" sz="3200" b="1">
              <a:solidFill>
                <a:srgbClr val="0033CC"/>
              </a:solidFill>
              <a:latin typeface="Arial" panose="020B0604020202020204" pitchFamily="34" charset="0"/>
              <a:ea typeface="微软雅黑" panose="020B0503020204020204" charset="-122"/>
            </a:endParaRPr>
          </a:p>
          <a:p>
            <a:r>
              <a:rPr lang="zh-CN" altLang="en-US" sz="3200" b="1">
                <a:solidFill>
                  <a:srgbClr val="0033CC"/>
                </a:solidFill>
                <a:latin typeface="Arial" panose="020B0604020202020204" pitchFamily="34" charset="0"/>
                <a:ea typeface="微软雅黑" panose="020B0503020204020204" charset="-122"/>
              </a:rPr>
              <a:t>C.洋务民用企业的所需资金主要来自民间资本</a:t>
            </a:r>
            <a:endParaRPr lang="zh-CN" altLang="en-US" sz="3200" b="1">
              <a:solidFill>
                <a:srgbClr val="0033CC"/>
              </a:solidFill>
              <a:latin typeface="Arial" panose="020B0604020202020204" pitchFamily="34" charset="0"/>
              <a:ea typeface="微软雅黑" panose="020B0503020204020204" charset="-122"/>
            </a:endParaRPr>
          </a:p>
          <a:p>
            <a:r>
              <a:rPr lang="zh-CN" altLang="en-US" sz="3200" b="1">
                <a:solidFill>
                  <a:srgbClr val="0033CC"/>
                </a:solidFill>
                <a:latin typeface="Arial" panose="020B0604020202020204" pitchFamily="34" charset="0"/>
                <a:ea typeface="微软雅黑" panose="020B0503020204020204" charset="-122"/>
              </a:rPr>
              <a:t>D.近代企业制度在洋务民用企业中有所显现</a:t>
            </a:r>
            <a:endParaRPr lang="zh-CN" altLang="en-US" sz="3200" b="1">
              <a:solidFill>
                <a:srgbClr val="0033CC"/>
              </a:solidFill>
              <a:latin typeface="Arial" panose="020B0604020202020204" pitchFamily="34" charset="0"/>
              <a:ea typeface="微软雅黑" panose="020B0503020204020204" charset="-122"/>
            </a:endParaRPr>
          </a:p>
        </p:txBody>
      </p:sp>
      <p:sp>
        <p:nvSpPr>
          <p:cNvPr id="22530" name="文本框 2"/>
          <p:cNvSpPr txBox="1"/>
          <p:nvPr>
            <p:custDataLst>
              <p:tags r:id="rId2"/>
            </p:custDataLst>
          </p:nvPr>
        </p:nvSpPr>
        <p:spPr>
          <a:xfrm>
            <a:off x="9120188" y="4330700"/>
            <a:ext cx="2540000" cy="1860550"/>
          </a:xfrm>
          <a:prstGeom prst="rect">
            <a:avLst/>
          </a:prstGeom>
          <a:noFill/>
        </p:spPr>
        <p:txBody>
          <a:bodyPr wrap="square" rtlCol="0"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fontAlgn="base"/>
            <a:r>
              <a:rPr lang="zh-CN" altLang="en-US" sz="11500" b="1" strike="noStrike" noProof="1">
                <a:solidFill>
                  <a:srgbClr val="FF0000"/>
                </a:solidFill>
                <a:effectLst>
                  <a:outerShdw blurRad="38100" dist="38100" dir="2700000" algn="tl">
                    <a:schemeClr val="bg2"/>
                  </a:outerShdw>
                </a:effectLst>
                <a:latin typeface="Arial" panose="020B0604020202020204" pitchFamily="34" charset="0"/>
                <a:ea typeface="微软雅黑" panose="020B0503020204020204" charset="-122"/>
                <a:cs typeface="+mn-ea"/>
              </a:rPr>
              <a:t>D</a:t>
            </a:r>
            <a:endParaRPr lang="zh-CN" altLang="en-US" sz="11500" b="1" strike="noStrike" noProof="1">
              <a:solidFill>
                <a:srgbClr val="FF0000"/>
              </a:solidFill>
              <a:effectLst>
                <a:outerShdw blurRad="38100" dist="38100" dir="2700000" algn="tl">
                  <a:schemeClr val="bg2"/>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82216" y="0"/>
            <a:ext cx="2348720" cy="523220"/>
          </a:xfrm>
          <a:prstGeom prst="rect">
            <a:avLst/>
          </a:prstGeom>
        </p:spPr>
        <p:txBody>
          <a:bodyPr wrap="none">
            <a:spAutoFit/>
          </a:bodyPr>
          <a:lstStyle/>
          <a:p>
            <a:pPr algn="just">
              <a:spcAft>
                <a:spcPts val="0"/>
              </a:spcAft>
            </a:pPr>
            <a:r>
              <a:rPr lang="zh-CN" altLang="zh-CN"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导入新课</a:t>
            </a:r>
            <a:r>
              <a:rPr lang="zh-CN" altLang="zh-CN"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文本框 2"/>
          <p:cNvSpPr txBox="1"/>
          <p:nvPr/>
        </p:nvSpPr>
        <p:spPr>
          <a:xfrm>
            <a:off x="477847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a:t>
            </a:r>
            <a:r>
              <a:rPr lang="en-US" dirty="0" smtClean="0">
                <a:sym typeface="+mn-ea"/>
              </a:rPr>
              <a:t>5</a:t>
            </a:r>
            <a:r>
              <a:rPr dirty="0" smtClean="0">
                <a:sym typeface="+mn-ea"/>
              </a:rPr>
              <a:t>课   </a:t>
            </a:r>
            <a:r>
              <a:rPr lang="zh-CN" dirty="0" smtClean="0">
                <a:sym typeface="+mn-ea"/>
              </a:rPr>
              <a:t>工业革命与工厂制度</a:t>
            </a:r>
            <a:endParaRPr lang="zh-CN" dirty="0" smtClean="0">
              <a:sym typeface="+mn-ea"/>
            </a:endParaRPr>
          </a:p>
        </p:txBody>
      </p:sp>
      <p:cxnSp>
        <p:nvCxnSpPr>
          <p:cNvPr id="11" name="MH_Other_3"/>
          <p:cNvCxnSpPr>
            <a:cxnSpLocks noChangeShapeType="1"/>
          </p:cNvCxnSpPr>
          <p:nvPr>
            <p:custDataLst>
              <p:tags r:id="rId1"/>
            </p:custDataLst>
          </p:nvPr>
        </p:nvCxnSpPr>
        <p:spPr bwMode="auto">
          <a:xfrm>
            <a:off x="953" y="777240"/>
            <a:ext cx="12190095" cy="20955"/>
          </a:xfrm>
          <a:prstGeom prst="line">
            <a:avLst/>
          </a:prstGeom>
          <a:ln w="3175">
            <a:solidFill>
              <a:schemeClr val="tx1">
                <a:lumMod val="95000"/>
                <a:lumOff val="5000"/>
              </a:schemeClr>
            </a:solidFill>
            <a:prstDash val="solid"/>
            <a:miter lim="800000"/>
          </a:ln>
          <a:extLst>
            <a:ext uri="{909E8E84-426E-40DD-AFC4-6F175D3DCCD1}">
              <a14:hiddenFill xmlns:a14="http://schemas.microsoft.com/office/drawing/2010/main">
                <a:noFill/>
              </a14:hiddenFill>
            </a:ext>
          </a:extLst>
        </p:spPr>
        <p:style>
          <a:lnRef idx="3">
            <a:srgbClr val="5B9BD5"/>
          </a:lnRef>
          <a:fillRef idx="0">
            <a:srgbClr val="5B9BD5"/>
          </a:fillRef>
          <a:effectRef idx="2">
            <a:srgbClr val="5B9BD5"/>
          </a:effectRef>
          <a:fontRef idx="minor">
            <a:sysClr val="windowText" lastClr="000000"/>
          </a:fontRef>
        </p:style>
      </p:cxnSp>
      <p:sp>
        <p:nvSpPr>
          <p:cNvPr id="4" name="文本框 3"/>
          <p:cNvSpPr txBox="1"/>
          <p:nvPr/>
        </p:nvSpPr>
        <p:spPr>
          <a:xfrm>
            <a:off x="2216150" y="682625"/>
            <a:ext cx="7756525" cy="633187"/>
          </a:xfrm>
          <a:prstGeom prst="rect">
            <a:avLst/>
          </a:prstGeom>
          <a:noFill/>
        </p:spPr>
        <p:txBody>
          <a:bodyPr wrap="square" rtlCol="0">
            <a:spAutoFit/>
          </a:bodyPr>
          <a:p>
            <a:pPr algn="ctr">
              <a:lnSpc>
                <a:spcPct val="120000"/>
              </a:lnSpc>
            </a:pPr>
            <a:r>
              <a:rPr lang="zh-CN" altLang="en-US" sz="3200" dirty="0">
                <a:latin typeface="微软雅黑" panose="020B0503020204020204" charset="-122"/>
                <a:ea typeface="微软雅黑" panose="020B0503020204020204" charset="-122"/>
              </a:rPr>
              <a:t>明晰概念：何谓工业革命？</a:t>
            </a:r>
            <a:endParaRPr lang="zh-CN" altLang="en-US" sz="3200" dirty="0">
              <a:latin typeface="微软雅黑" panose="020B0503020204020204" charset="-122"/>
              <a:ea typeface="微软雅黑" panose="020B0503020204020204" charset="-122"/>
            </a:endParaRPr>
          </a:p>
        </p:txBody>
      </p:sp>
      <p:sp>
        <p:nvSpPr>
          <p:cNvPr id="2" name="Text Box 4"/>
          <p:cNvSpPr txBox="1">
            <a:spLocks noChangeArrowheads="1"/>
          </p:cNvSpPr>
          <p:nvPr/>
        </p:nvSpPr>
        <p:spPr bwMode="auto">
          <a:xfrm>
            <a:off x="664845" y="1406659"/>
            <a:ext cx="10858500" cy="1960880"/>
          </a:xfrm>
          <a:prstGeom prst="rect">
            <a:avLst/>
          </a:prstGeom>
          <a:noFill/>
          <a:ln w="19050">
            <a:solidFill>
              <a:schemeClr val="tx1"/>
            </a:solidFill>
            <a:miter lim="800000"/>
          </a:ln>
        </p:spPr>
        <p:txBody>
          <a:bodyPr wrap="square">
            <a:spAutoFit/>
          </a:bodyPr>
          <a:p>
            <a:pPr algn="just">
              <a:lnSpc>
                <a:spcPct val="150000"/>
              </a:lnSpc>
              <a:defRPr/>
            </a:pPr>
            <a:r>
              <a:rPr lang="zh-CN" altLang="en-US" sz="2700" b="1" dirty="0" smtClean="0">
                <a:solidFill>
                  <a:srgbClr val="FF0000"/>
                </a:solidFill>
                <a:latin typeface="黑体" panose="02010609060101010101" pitchFamily="49" charset="-122"/>
                <a:ea typeface="黑体" panose="02010609060101010101" pitchFamily="49" charset="-122"/>
              </a:rPr>
              <a:t>工业革命</a:t>
            </a:r>
            <a:r>
              <a:rPr lang="en-US" altLang="zh-CN" sz="2700" b="1" dirty="0" smtClean="0">
                <a:solidFill>
                  <a:srgbClr val="FF0000"/>
                </a:solidFill>
                <a:latin typeface="黑体" panose="02010609060101010101" pitchFamily="49" charset="-122"/>
                <a:ea typeface="黑体" panose="02010609060101010101" pitchFamily="49" charset="-122"/>
              </a:rPr>
              <a:t>:</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又称</a:t>
            </a:r>
            <a:r>
              <a:rPr lang="zh-CN" altLang="en-US" sz="2700" dirty="0">
                <a:solidFill>
                  <a:schemeClr val="tx1">
                    <a:lumMod val="95000"/>
                    <a:lumOff val="5000"/>
                  </a:schemeClr>
                </a:solidFill>
                <a:latin typeface="黑体" panose="02010609060101010101" pitchFamily="49" charset="-122"/>
                <a:ea typeface="黑体" panose="02010609060101010101" pitchFamily="49" charset="-122"/>
              </a:rPr>
              <a:t>产业革命</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，开始于</a:t>
            </a:r>
            <a:r>
              <a:rPr lang="en-US" altLang="zh-CN" sz="2700" dirty="0" smtClean="0">
                <a:solidFill>
                  <a:schemeClr val="tx1">
                    <a:lumMod val="95000"/>
                    <a:lumOff val="5000"/>
                  </a:schemeClr>
                </a:solidFill>
                <a:latin typeface="黑体" panose="02010609060101010101" pitchFamily="49" charset="-122"/>
                <a:ea typeface="黑体" panose="02010609060101010101" pitchFamily="49" charset="-122"/>
              </a:rPr>
              <a:t>18</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世纪</a:t>
            </a:r>
            <a:r>
              <a:rPr lang="en-US" altLang="zh-CN" sz="2700" dirty="0" smtClean="0">
                <a:solidFill>
                  <a:schemeClr val="tx1">
                    <a:lumMod val="95000"/>
                    <a:lumOff val="5000"/>
                  </a:schemeClr>
                </a:solidFill>
                <a:latin typeface="黑体" panose="02010609060101010101" pitchFamily="49" charset="-122"/>
                <a:ea typeface="黑体" panose="02010609060101010101" pitchFamily="49" charset="-122"/>
              </a:rPr>
              <a:t>60</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年代的英国，是资本主义</a:t>
            </a:r>
            <a:r>
              <a:rPr lang="zh-CN" altLang="en-US" sz="2700" dirty="0">
                <a:solidFill>
                  <a:schemeClr val="tx1">
                    <a:lumMod val="95000"/>
                    <a:lumOff val="5000"/>
                  </a:schemeClr>
                </a:solidFill>
                <a:latin typeface="黑体" panose="02010609060101010101" pitchFamily="49" charset="-122"/>
                <a:ea typeface="黑体" panose="02010609060101010101" pitchFamily="49" charset="-122"/>
              </a:rPr>
              <a:t>工业化的早期历程</a:t>
            </a:r>
            <a:r>
              <a:rPr lang="zh-CN" altLang="en-US" sz="2700" dirty="0" smtClean="0">
                <a:solidFill>
                  <a:schemeClr val="tx1">
                    <a:lumMod val="95000"/>
                    <a:lumOff val="5000"/>
                  </a:schemeClr>
                </a:solidFill>
                <a:latin typeface="黑体" panose="02010609060101010101" pitchFamily="49" charset="-122"/>
                <a:ea typeface="黑体" panose="02010609060101010101" pitchFamily="49" charset="-122"/>
              </a:rPr>
              <a:t>，它是</a:t>
            </a:r>
            <a:r>
              <a:rPr lang="zh-CN" altLang="en-US" sz="2700" dirty="0">
                <a:solidFill>
                  <a:schemeClr val="tx1">
                    <a:lumMod val="95000"/>
                    <a:lumOff val="5000"/>
                  </a:schemeClr>
                </a:solidFill>
                <a:latin typeface="黑体" panose="02010609060101010101" pitchFamily="49" charset="-122"/>
                <a:ea typeface="黑体" panose="02010609060101010101" pitchFamily="49" charset="-122"/>
              </a:rPr>
              <a:t>以机器取代人力，以大规模</a:t>
            </a:r>
            <a:r>
              <a:rPr lang="zh-CN" altLang="en-US" sz="2700" dirty="0">
                <a:solidFill>
                  <a:srgbClr val="FF0000"/>
                </a:solidFill>
                <a:latin typeface="黑体" panose="02010609060101010101" pitchFamily="49" charset="-122"/>
                <a:ea typeface="黑体" panose="02010609060101010101" pitchFamily="49" charset="-122"/>
              </a:rPr>
              <a:t>工厂化生产</a:t>
            </a:r>
            <a:r>
              <a:rPr lang="zh-CN" altLang="en-US" sz="2700" dirty="0">
                <a:solidFill>
                  <a:schemeClr val="tx1">
                    <a:lumMod val="95000"/>
                    <a:lumOff val="5000"/>
                  </a:schemeClr>
                </a:solidFill>
                <a:latin typeface="黑体" panose="02010609060101010101" pitchFamily="49" charset="-122"/>
                <a:ea typeface="黑体" panose="02010609060101010101" pitchFamily="49" charset="-122"/>
              </a:rPr>
              <a:t>取代个体</a:t>
            </a:r>
            <a:r>
              <a:rPr lang="zh-CN" altLang="en-US" sz="2700" dirty="0">
                <a:solidFill>
                  <a:srgbClr val="FF0000"/>
                </a:solidFill>
                <a:latin typeface="黑体" panose="02010609060101010101" pitchFamily="49" charset="-122"/>
                <a:ea typeface="黑体" panose="02010609060101010101" pitchFamily="49" charset="-122"/>
              </a:rPr>
              <a:t>工场手工生产</a:t>
            </a:r>
            <a:r>
              <a:rPr lang="zh-CN" altLang="en-US" sz="2700" dirty="0">
                <a:solidFill>
                  <a:schemeClr val="tx1">
                    <a:lumMod val="95000"/>
                    <a:lumOff val="5000"/>
                  </a:schemeClr>
                </a:solidFill>
                <a:latin typeface="黑体" panose="02010609060101010101" pitchFamily="49" charset="-122"/>
                <a:ea typeface="黑体" panose="02010609060101010101" pitchFamily="49" charset="-122"/>
              </a:rPr>
              <a:t>的一场生产与科技革命。</a:t>
            </a:r>
            <a:endParaRPr lang="zh-CN" altLang="en-US" sz="2700" dirty="0">
              <a:solidFill>
                <a:schemeClr val="tx1">
                  <a:lumMod val="95000"/>
                  <a:lumOff val="5000"/>
                </a:schemeClr>
              </a:solidFill>
              <a:latin typeface="黑体" panose="02010609060101010101" pitchFamily="49" charset="-122"/>
              <a:ea typeface="黑体" panose="02010609060101010101" pitchFamily="49" charset="-122"/>
            </a:endParaRPr>
          </a:p>
        </p:txBody>
      </p:sp>
      <p:sp>
        <p:nvSpPr>
          <p:cNvPr id="21" name="圆角矩形 20"/>
          <p:cNvSpPr/>
          <p:nvPr/>
        </p:nvSpPr>
        <p:spPr>
          <a:xfrm>
            <a:off x="666114" y="4221087"/>
            <a:ext cx="1410201" cy="1588135"/>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dirty="0" smtClean="0">
                <a:solidFill>
                  <a:schemeClr val="tx1">
                    <a:lumMod val="95000"/>
                    <a:lumOff val="5000"/>
                  </a:schemeClr>
                </a:solidFill>
                <a:latin typeface="华文新魏" panose="02010800040101010101" charset="-122"/>
                <a:ea typeface="华文新魏" panose="02010800040101010101" charset="-122"/>
              </a:rPr>
              <a:t>革命性的变化</a:t>
            </a:r>
            <a:endParaRPr lang="zh-CN" altLang="en-US" sz="2800" b="1" dirty="0" smtClean="0">
              <a:solidFill>
                <a:schemeClr val="tx1">
                  <a:lumMod val="95000"/>
                  <a:lumOff val="5000"/>
                </a:schemeClr>
              </a:solidFill>
              <a:latin typeface="华文新魏" panose="02010800040101010101" charset="-122"/>
              <a:ea typeface="华文新魏" panose="02010800040101010101" charset="-122"/>
            </a:endParaRPr>
          </a:p>
        </p:txBody>
      </p:sp>
      <p:sp>
        <p:nvSpPr>
          <p:cNvPr id="24" name="左大括号 23"/>
          <p:cNvSpPr/>
          <p:nvPr/>
        </p:nvSpPr>
        <p:spPr>
          <a:xfrm>
            <a:off x="2292802" y="3861048"/>
            <a:ext cx="346814" cy="2520280"/>
          </a:xfrm>
          <a:prstGeom prst="leftBrace">
            <a:avLst/>
          </a:prstGeom>
          <a:noFill/>
          <a:ln w="19050">
            <a:solidFill>
              <a:schemeClr val="tx1"/>
            </a:solidFill>
          </a:ln>
        </p:spPr>
        <p:style>
          <a:lnRef idx="3">
            <a:schemeClr val="lt1"/>
          </a:lnRef>
          <a:fillRef idx="1">
            <a:schemeClr val="accent5"/>
          </a:fillRef>
          <a:effectRef idx="1">
            <a:schemeClr val="accent5"/>
          </a:effectRef>
          <a:fontRef idx="minor">
            <a:schemeClr val="lt1"/>
          </a:fontRef>
        </p:style>
        <p:txBody>
          <a:bodyPr rtlCol="0" anchor="ctr"/>
          <a:p>
            <a:pPr algn="ctr"/>
            <a:endParaRPr lang="zh-CN" altLang="en-US"/>
          </a:p>
        </p:txBody>
      </p:sp>
      <p:sp>
        <p:nvSpPr>
          <p:cNvPr id="25" name="圆角矩形 24"/>
          <p:cNvSpPr/>
          <p:nvPr/>
        </p:nvSpPr>
        <p:spPr>
          <a:xfrm>
            <a:off x="2856102" y="3789040"/>
            <a:ext cx="5688632" cy="673224"/>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r>
              <a:rPr lang="zh-CN" altLang="en-US" sz="2400" b="1" dirty="0" smtClean="0">
                <a:solidFill>
                  <a:schemeClr val="tx1">
                    <a:lumMod val="95000"/>
                    <a:lumOff val="5000"/>
                  </a:schemeClr>
                </a:solidFill>
                <a:latin typeface="华文新魏" panose="02010800040101010101" charset="-122"/>
                <a:ea typeface="华文新魏" panose="02010800040101010101" charset="-122"/>
              </a:rPr>
              <a:t>生产方式：由</a:t>
            </a:r>
            <a:r>
              <a:rPr lang="zh-CN" altLang="en-US" sz="2400" b="1" dirty="0" smtClean="0">
                <a:solidFill>
                  <a:srgbClr val="FF0000"/>
                </a:solidFill>
                <a:latin typeface="华文新魏" panose="02010800040101010101" charset="-122"/>
                <a:ea typeface="华文新魏" panose="02010800040101010101" charset="-122"/>
              </a:rPr>
              <a:t>手工</a:t>
            </a:r>
            <a:r>
              <a:rPr lang="zh-CN" altLang="en-US" sz="2400" b="1" dirty="0" smtClean="0">
                <a:solidFill>
                  <a:schemeClr val="tx1">
                    <a:lumMod val="95000"/>
                    <a:lumOff val="5000"/>
                  </a:schemeClr>
                </a:solidFill>
                <a:latin typeface="华文新魏" panose="02010800040101010101" charset="-122"/>
                <a:ea typeface="华文新魏" panose="02010800040101010101" charset="-122"/>
              </a:rPr>
              <a:t>生产到</a:t>
            </a:r>
            <a:r>
              <a:rPr lang="zh-CN" altLang="en-US" sz="2400" b="1" dirty="0" smtClean="0">
                <a:solidFill>
                  <a:srgbClr val="FF0000"/>
                </a:solidFill>
                <a:latin typeface="华文新魏" panose="02010800040101010101" charset="-122"/>
                <a:ea typeface="华文新魏" panose="02010800040101010101" charset="-122"/>
              </a:rPr>
              <a:t>机器</a:t>
            </a:r>
            <a:r>
              <a:rPr lang="zh-CN" altLang="en-US" sz="2400" b="1" dirty="0" smtClean="0">
                <a:solidFill>
                  <a:schemeClr val="tx1">
                    <a:lumMod val="95000"/>
                    <a:lumOff val="5000"/>
                  </a:schemeClr>
                </a:solidFill>
                <a:latin typeface="华文新魏" panose="02010800040101010101" charset="-122"/>
                <a:ea typeface="华文新魏" panose="02010800040101010101" charset="-122"/>
              </a:rPr>
              <a:t>生产</a:t>
            </a:r>
            <a:endParaRPr lang="zh-CN" altLang="en-US" sz="2400" b="1" dirty="0" smtClean="0">
              <a:solidFill>
                <a:schemeClr val="tx1">
                  <a:lumMod val="95000"/>
                  <a:lumOff val="5000"/>
                </a:schemeClr>
              </a:solidFill>
              <a:latin typeface="华文新魏" panose="02010800040101010101" charset="-122"/>
              <a:ea typeface="华文新魏" panose="02010800040101010101" charset="-122"/>
            </a:endParaRPr>
          </a:p>
        </p:txBody>
      </p:sp>
      <p:sp>
        <p:nvSpPr>
          <p:cNvPr id="26" name="圆角矩形 25"/>
          <p:cNvSpPr/>
          <p:nvPr/>
        </p:nvSpPr>
        <p:spPr>
          <a:xfrm>
            <a:off x="2856102" y="4784844"/>
            <a:ext cx="5688632" cy="673100"/>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r>
              <a:rPr lang="zh-CN" altLang="en-US" sz="2400" b="1" dirty="0" smtClean="0">
                <a:solidFill>
                  <a:schemeClr val="tx1">
                    <a:lumMod val="95000"/>
                    <a:lumOff val="5000"/>
                  </a:schemeClr>
                </a:solidFill>
                <a:latin typeface="华文新魏" panose="02010800040101010101" charset="-122"/>
                <a:ea typeface="华文新魏" panose="02010800040101010101" charset="-122"/>
              </a:rPr>
              <a:t>生产组织形式：由手工</a:t>
            </a:r>
            <a:r>
              <a:rPr lang="zh-CN" altLang="en-US" sz="2400" b="1" dirty="0" smtClean="0">
                <a:solidFill>
                  <a:srgbClr val="FF0000"/>
                </a:solidFill>
                <a:latin typeface="华文新魏" panose="02010800040101010101" charset="-122"/>
                <a:ea typeface="华文新魏" panose="02010800040101010101" charset="-122"/>
              </a:rPr>
              <a:t>工场</a:t>
            </a:r>
            <a:r>
              <a:rPr lang="zh-CN" altLang="en-US" sz="2400" b="1" dirty="0" smtClean="0">
                <a:solidFill>
                  <a:schemeClr val="tx1">
                    <a:lumMod val="95000"/>
                    <a:lumOff val="5000"/>
                  </a:schemeClr>
                </a:solidFill>
                <a:latin typeface="华文新魏" panose="02010800040101010101" charset="-122"/>
                <a:ea typeface="华文新魏" panose="02010800040101010101" charset="-122"/>
              </a:rPr>
              <a:t>到机器</a:t>
            </a:r>
            <a:r>
              <a:rPr lang="zh-CN" altLang="en-US" sz="2400" b="1" dirty="0" smtClean="0">
                <a:solidFill>
                  <a:srgbClr val="FF0000"/>
                </a:solidFill>
                <a:latin typeface="华文新魏" panose="02010800040101010101" charset="-122"/>
                <a:ea typeface="华文新魏" panose="02010800040101010101" charset="-122"/>
              </a:rPr>
              <a:t>工厂</a:t>
            </a:r>
            <a:endParaRPr lang="zh-CN" altLang="en-US" sz="2400" b="1" dirty="0" smtClean="0">
              <a:solidFill>
                <a:srgbClr val="FF0000"/>
              </a:solidFill>
              <a:latin typeface="华文新魏" panose="02010800040101010101" charset="-122"/>
              <a:ea typeface="华文新魏" panose="02010800040101010101" charset="-122"/>
            </a:endParaRPr>
          </a:p>
        </p:txBody>
      </p:sp>
      <p:sp>
        <p:nvSpPr>
          <p:cNvPr id="27" name="圆角矩形 26"/>
          <p:cNvSpPr/>
          <p:nvPr/>
        </p:nvSpPr>
        <p:spPr>
          <a:xfrm>
            <a:off x="2856102" y="5780524"/>
            <a:ext cx="5688632" cy="673100"/>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r>
              <a:rPr lang="zh-CN" altLang="en-US" sz="2400" b="1" dirty="0" smtClean="0">
                <a:solidFill>
                  <a:schemeClr val="tx1">
                    <a:lumMod val="95000"/>
                    <a:lumOff val="5000"/>
                  </a:schemeClr>
                </a:solidFill>
                <a:latin typeface="华文新魏" panose="02010800040101010101" charset="-122"/>
                <a:ea typeface="华文新魏" panose="02010800040101010101" charset="-122"/>
              </a:rPr>
              <a:t>生产动力：由</a:t>
            </a:r>
            <a:r>
              <a:rPr lang="zh-CN" altLang="en-US" sz="2400" b="1" dirty="0" smtClean="0">
                <a:solidFill>
                  <a:srgbClr val="FF0000"/>
                </a:solidFill>
                <a:latin typeface="华文新魏" panose="02010800040101010101" charset="-122"/>
                <a:ea typeface="华文新魏" panose="02010800040101010101" charset="-122"/>
              </a:rPr>
              <a:t>人力</a:t>
            </a:r>
            <a:r>
              <a:rPr lang="zh-CN" altLang="en-US" sz="2400" b="1" dirty="0">
                <a:solidFill>
                  <a:srgbClr val="FF0000"/>
                </a:solidFill>
                <a:latin typeface="华文新魏" panose="02010800040101010101" charset="-122"/>
                <a:ea typeface="华文新魏" panose="02010800040101010101" charset="-122"/>
              </a:rPr>
              <a:t>、</a:t>
            </a:r>
            <a:r>
              <a:rPr lang="zh-CN" altLang="en-US" sz="2400" b="1" dirty="0" smtClean="0">
                <a:solidFill>
                  <a:srgbClr val="FF0000"/>
                </a:solidFill>
                <a:latin typeface="华文新魏" panose="02010800040101010101" charset="-122"/>
                <a:ea typeface="华文新魏" panose="02010800040101010101" charset="-122"/>
              </a:rPr>
              <a:t>畜力</a:t>
            </a:r>
            <a:r>
              <a:rPr lang="zh-CN" altLang="en-US" sz="2400" b="1" dirty="0" smtClean="0">
                <a:solidFill>
                  <a:schemeClr val="tx1">
                    <a:lumMod val="95000"/>
                    <a:lumOff val="5000"/>
                  </a:schemeClr>
                </a:solidFill>
                <a:latin typeface="华文新魏" panose="02010800040101010101" charset="-122"/>
                <a:ea typeface="华文新魏" panose="02010800040101010101" charset="-122"/>
              </a:rPr>
              <a:t>到</a:t>
            </a:r>
            <a:r>
              <a:rPr lang="zh-CN" altLang="en-US" sz="2400" b="1" dirty="0" smtClean="0">
                <a:solidFill>
                  <a:srgbClr val="FF0000"/>
                </a:solidFill>
                <a:latin typeface="华文新魏" panose="02010800040101010101" charset="-122"/>
                <a:ea typeface="华文新魏" panose="02010800040101010101" charset="-122"/>
              </a:rPr>
              <a:t>蒸汽力量</a:t>
            </a:r>
            <a:endParaRPr lang="zh-CN" altLang="en-US" sz="2400" b="1" dirty="0">
              <a:solidFill>
                <a:srgbClr val="FF0000"/>
              </a:solidFill>
              <a:latin typeface="华文新魏" panose="02010800040101010101" charset="-122"/>
              <a:ea typeface="华文新魏" panose="02010800040101010101" charset="-122"/>
            </a:endParaRPr>
          </a:p>
        </p:txBody>
      </p:sp>
      <p:sp>
        <p:nvSpPr>
          <p:cNvPr id="28" name="右箭头 27"/>
          <p:cNvSpPr/>
          <p:nvPr/>
        </p:nvSpPr>
        <p:spPr>
          <a:xfrm>
            <a:off x="8760230" y="4784725"/>
            <a:ext cx="783590" cy="621030"/>
          </a:xfrm>
          <a:prstGeom prst="rightArrow">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pPr algn="ctr"/>
            <a:endParaRPr lang="zh-CN" altLang="en-US"/>
          </a:p>
        </p:txBody>
      </p:sp>
      <p:sp>
        <p:nvSpPr>
          <p:cNvPr id="29" name="圆角矩形 28"/>
          <p:cNvSpPr/>
          <p:nvPr/>
        </p:nvSpPr>
        <p:spPr>
          <a:xfrm>
            <a:off x="9759316" y="4221088"/>
            <a:ext cx="1765935" cy="1588135"/>
          </a:xfrm>
          <a:prstGeom prst="roundRect">
            <a:avLst/>
          </a:prstGeom>
          <a:no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p>
            <a:pPr algn="ctr"/>
            <a:r>
              <a:rPr lang="zh-CN" altLang="en-US" sz="2400" b="1" dirty="0" smtClean="0">
                <a:solidFill>
                  <a:srgbClr val="0033CC"/>
                </a:solidFill>
                <a:latin typeface="华文新魏" panose="02010800040101010101" charset="-122"/>
                <a:ea typeface="华文新魏" panose="02010800040101010101" charset="-122"/>
              </a:rPr>
              <a:t>机器时代</a:t>
            </a:r>
            <a:endParaRPr lang="zh-CN" altLang="en-US" sz="2400" b="1" dirty="0" smtClean="0">
              <a:solidFill>
                <a:srgbClr val="0033CC"/>
              </a:solidFill>
              <a:latin typeface="华文新魏" panose="02010800040101010101" charset="-122"/>
              <a:ea typeface="华文新魏" panose="02010800040101010101" charset="-122"/>
            </a:endParaRPr>
          </a:p>
          <a:p>
            <a:pPr algn="ctr"/>
            <a:r>
              <a:rPr lang="zh-CN" altLang="en-US" sz="2400" b="1" dirty="0" smtClean="0">
                <a:solidFill>
                  <a:srgbClr val="FF0000"/>
                </a:solidFill>
                <a:latin typeface="华文新魏" panose="02010800040101010101" charset="-122"/>
                <a:ea typeface="华文新魏" panose="02010800040101010101" charset="-122"/>
              </a:rPr>
              <a:t>工厂时代</a:t>
            </a:r>
            <a:endParaRPr lang="en-US" altLang="zh-CN" sz="2400" b="1" dirty="0" smtClean="0">
              <a:solidFill>
                <a:srgbClr val="0033CC"/>
              </a:solidFill>
              <a:latin typeface="华文新魏" panose="02010800040101010101" charset="-122"/>
              <a:ea typeface="华文新魏" panose="02010800040101010101" charset="-122"/>
            </a:endParaRPr>
          </a:p>
          <a:p>
            <a:pPr algn="ctr"/>
            <a:r>
              <a:rPr lang="zh-CN" altLang="en-US" sz="2400" b="1" dirty="0" smtClean="0">
                <a:solidFill>
                  <a:srgbClr val="0033CC"/>
                </a:solidFill>
                <a:latin typeface="华文新魏" panose="02010800040101010101" charset="-122"/>
                <a:ea typeface="华文新魏" panose="02010800040101010101" charset="-122"/>
              </a:rPr>
              <a:t>蒸汽时代</a:t>
            </a:r>
            <a:endParaRPr lang="zh-CN" altLang="en-US" sz="2400" b="1" dirty="0">
              <a:solidFill>
                <a:srgbClr val="0033CC"/>
              </a:solidFill>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1"/>
          <p:cNvSpPr/>
          <p:nvPr>
            <p:custDataLst>
              <p:tags r:id="rId1"/>
            </p:custDataLst>
          </p:nvPr>
        </p:nvSpPr>
        <p:spPr>
          <a:xfrm>
            <a:off x="300038" y="336550"/>
            <a:ext cx="11285537" cy="5077460"/>
          </a:xfrm>
          <a:prstGeom prst="rect">
            <a:avLst/>
          </a:prstGeom>
          <a:noFill/>
          <a:ln w="9525">
            <a:noFill/>
          </a:ln>
        </p:spPr>
        <p:txBody>
          <a:bodyPr wrap="square" anchor="t">
            <a:spAutoFit/>
          </a:bodyPr>
          <a:p>
            <a:r>
              <a:rPr lang="zh-CN" altLang="en-US" sz="3600" b="1">
                <a:latin typeface="Arial" panose="020B0604020202020204" pitchFamily="34" charset="0"/>
                <a:ea typeface="微软雅黑" panose="020B0503020204020204" charset="-122"/>
              </a:rPr>
              <a:t>3.1866年,清政府最早派赴欧洲考察的官员斌椿,途径英国城市曼彻斯特,印象深刻。他在《乘槎笔记》中写道:“此地人民五十万。街市繁盛,为英国第二埠头。中华及印度、美国棉花皆集于此。所织之布,发于各路售卖……往织布大行(指工厂)遍览。楼五重,上下数百间。工匠计三千人,女多于男。棉花包至此始开。由弹而纺,而织,而染,皆用火轮法。”此时的曼彻斯特(　　)</a:t>
            </a:r>
            <a:endParaRPr lang="zh-CN" altLang="en-US" sz="3600" b="1">
              <a:latin typeface="Arial" panose="020B0604020202020204" pitchFamily="34" charset="0"/>
              <a:ea typeface="微软雅黑" panose="020B0503020204020204" charset="-122"/>
            </a:endParaRPr>
          </a:p>
          <a:p>
            <a:r>
              <a:rPr lang="zh-CN" altLang="en-US" sz="3600" b="1">
                <a:solidFill>
                  <a:srgbClr val="0033CC"/>
                </a:solidFill>
                <a:latin typeface="Arial" panose="020B0604020202020204" pitchFamily="34" charset="0"/>
                <a:ea typeface="微软雅黑" panose="020B0503020204020204" charset="-122"/>
              </a:rPr>
              <a:t>A.城市规模世界之最	B.是英国的重工业基地</a:t>
            </a:r>
            <a:endParaRPr lang="zh-CN" altLang="en-US" sz="3600" b="1">
              <a:solidFill>
                <a:srgbClr val="0033CC"/>
              </a:solidFill>
              <a:latin typeface="Arial" panose="020B0604020202020204" pitchFamily="34" charset="0"/>
              <a:ea typeface="微软雅黑" panose="020B0503020204020204" charset="-122"/>
            </a:endParaRPr>
          </a:p>
          <a:p>
            <a:r>
              <a:rPr lang="zh-CN" altLang="en-US" sz="3600" b="1">
                <a:solidFill>
                  <a:srgbClr val="0033CC"/>
                </a:solidFill>
                <a:latin typeface="Arial" panose="020B0604020202020204" pitchFamily="34" charset="0"/>
                <a:ea typeface="微软雅黑" panose="020B0503020204020204" charset="-122"/>
              </a:rPr>
              <a:t>C.出现纺织垄断集团	D.是世界棉纺工业之都</a:t>
            </a:r>
            <a:endParaRPr lang="zh-CN" altLang="en-US" sz="3600" b="1">
              <a:solidFill>
                <a:srgbClr val="0033CC"/>
              </a:solidFill>
              <a:latin typeface="Arial" panose="020B0604020202020204" pitchFamily="34" charset="0"/>
              <a:ea typeface="微软雅黑" panose="020B0503020204020204" charset="-122"/>
            </a:endParaRPr>
          </a:p>
        </p:txBody>
      </p:sp>
      <p:sp>
        <p:nvSpPr>
          <p:cNvPr id="23554" name="文本框 2"/>
          <p:cNvSpPr txBox="1"/>
          <p:nvPr>
            <p:custDataLst>
              <p:tags r:id="rId2"/>
            </p:custDataLst>
          </p:nvPr>
        </p:nvSpPr>
        <p:spPr>
          <a:xfrm>
            <a:off x="10042525" y="4314825"/>
            <a:ext cx="1735138" cy="1862138"/>
          </a:xfrm>
          <a:prstGeom prst="rect">
            <a:avLst/>
          </a:prstGeom>
          <a:noFill/>
        </p:spPr>
        <p:txBody>
          <a:bodyPr wrap="square" rtlCol="0"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fontAlgn="base"/>
            <a:r>
              <a:rPr lang="zh-CN" altLang="en-US" sz="11500" b="1" strike="noStrike" noProof="1">
                <a:solidFill>
                  <a:srgbClr val="FF0000"/>
                </a:solidFill>
                <a:effectLst>
                  <a:outerShdw blurRad="38100" dist="38100" dir="2700000" algn="tl">
                    <a:schemeClr val="bg2"/>
                  </a:outerShdw>
                </a:effectLst>
                <a:latin typeface="Arial" panose="020B0604020202020204" pitchFamily="34" charset="0"/>
                <a:ea typeface="微软雅黑" panose="020B0503020204020204" charset="-122"/>
                <a:cs typeface="+mn-ea"/>
              </a:rPr>
              <a:t>D</a:t>
            </a:r>
            <a:endParaRPr lang="zh-CN" altLang="en-US" sz="11500" b="1" strike="noStrike" noProof="1">
              <a:solidFill>
                <a:srgbClr val="FF0000"/>
              </a:solidFill>
              <a:effectLst>
                <a:outerShdw blurRad="38100" dist="38100" dir="2700000" algn="tl">
                  <a:schemeClr val="bg2"/>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文本框 1"/>
          <p:cNvSpPr/>
          <p:nvPr>
            <p:custDataLst>
              <p:tags r:id="rId1"/>
            </p:custDataLst>
          </p:nvPr>
        </p:nvSpPr>
        <p:spPr>
          <a:xfrm>
            <a:off x="606743" y="557530"/>
            <a:ext cx="10701337" cy="4741545"/>
          </a:xfrm>
          <a:prstGeom prst="rect">
            <a:avLst/>
          </a:prstGeom>
          <a:noFill/>
          <a:ln w="9525">
            <a:noFill/>
          </a:ln>
        </p:spPr>
        <p:txBody>
          <a:bodyPr wrap="square" anchor="t">
            <a:spAutoFit/>
          </a:bodyPr>
          <a:p>
            <a:pPr>
              <a:lnSpc>
                <a:spcPct val="120000"/>
              </a:lnSpc>
            </a:pPr>
            <a:r>
              <a:rPr lang="zh-CN" altLang="en-US" sz="3600" b="1">
                <a:latin typeface="Arial" panose="020B0604020202020204" pitchFamily="34" charset="0"/>
                <a:ea typeface="微软雅黑" panose="020B0503020204020204" charset="-122"/>
              </a:rPr>
              <a:t>4.19世纪的英国人“以分钟、秒为单位”,“时间概念是一个全新的概念”。对这一现象最合理的解释是(　　)</a:t>
            </a:r>
            <a:endParaRPr lang="zh-CN" altLang="en-US" sz="3600" b="1">
              <a:latin typeface="Arial" panose="020B0604020202020204" pitchFamily="34" charset="0"/>
              <a:ea typeface="微软雅黑" panose="020B0503020204020204" charset="-122"/>
            </a:endParaRPr>
          </a:p>
          <a:p>
            <a:pPr>
              <a:lnSpc>
                <a:spcPct val="120000"/>
              </a:lnSpc>
            </a:pPr>
            <a:r>
              <a:rPr lang="zh-CN" altLang="en-US" sz="3600" b="1">
                <a:solidFill>
                  <a:srgbClr val="0033CC"/>
                </a:solidFill>
                <a:latin typeface="Arial" panose="020B0604020202020204" pitchFamily="34" charset="0"/>
                <a:ea typeface="微软雅黑" panose="020B0503020204020204" charset="-122"/>
              </a:rPr>
              <a:t>A.钟表的发明使生活节奏加快</a:t>
            </a:r>
            <a:endParaRPr lang="zh-CN" altLang="en-US" sz="3600" b="1">
              <a:solidFill>
                <a:srgbClr val="0033CC"/>
              </a:solidFill>
              <a:latin typeface="Arial" panose="020B0604020202020204" pitchFamily="34" charset="0"/>
              <a:ea typeface="微软雅黑" panose="020B0503020204020204" charset="-122"/>
            </a:endParaRPr>
          </a:p>
          <a:p>
            <a:pPr>
              <a:lnSpc>
                <a:spcPct val="120000"/>
              </a:lnSpc>
            </a:pPr>
            <a:r>
              <a:rPr lang="zh-CN" altLang="en-US" sz="3600" b="1">
                <a:solidFill>
                  <a:srgbClr val="0033CC"/>
                </a:solidFill>
                <a:latin typeface="Arial" panose="020B0604020202020204" pitchFamily="34" charset="0"/>
                <a:ea typeface="微软雅黑" panose="020B0503020204020204" charset="-122"/>
              </a:rPr>
              <a:t>B.工业革命导致时间观念加强</a:t>
            </a:r>
            <a:endParaRPr lang="zh-CN" altLang="en-US" sz="3600" b="1">
              <a:solidFill>
                <a:srgbClr val="0033CC"/>
              </a:solidFill>
              <a:latin typeface="Arial" panose="020B0604020202020204" pitchFamily="34" charset="0"/>
              <a:ea typeface="微软雅黑" panose="020B0503020204020204" charset="-122"/>
            </a:endParaRPr>
          </a:p>
          <a:p>
            <a:pPr>
              <a:lnSpc>
                <a:spcPct val="120000"/>
              </a:lnSpc>
            </a:pPr>
            <a:r>
              <a:rPr lang="zh-CN" altLang="en-US" sz="3600" b="1">
                <a:solidFill>
                  <a:srgbClr val="0033CC"/>
                </a:solidFill>
                <a:latin typeface="Arial" panose="020B0604020202020204" pitchFamily="34" charset="0"/>
                <a:ea typeface="微软雅黑" panose="020B0503020204020204" charset="-122"/>
              </a:rPr>
              <a:t>C.工厂主严格厂规增大工人压力</a:t>
            </a:r>
            <a:endParaRPr lang="zh-CN" altLang="en-US" sz="3600" b="1">
              <a:solidFill>
                <a:srgbClr val="0033CC"/>
              </a:solidFill>
              <a:latin typeface="Arial" panose="020B0604020202020204" pitchFamily="34" charset="0"/>
              <a:ea typeface="微软雅黑" panose="020B0503020204020204" charset="-122"/>
            </a:endParaRPr>
          </a:p>
          <a:p>
            <a:pPr>
              <a:lnSpc>
                <a:spcPct val="120000"/>
              </a:lnSpc>
            </a:pPr>
            <a:r>
              <a:rPr lang="zh-CN" altLang="en-US" sz="3600" b="1">
                <a:solidFill>
                  <a:srgbClr val="0033CC"/>
                </a:solidFill>
                <a:latin typeface="Arial" panose="020B0604020202020204" pitchFamily="34" charset="0"/>
                <a:ea typeface="微软雅黑" panose="020B0503020204020204" charset="-122"/>
              </a:rPr>
              <a:t>D.社会进步促使人们观念更新</a:t>
            </a:r>
            <a:endParaRPr lang="zh-CN" altLang="en-US" sz="3600" b="1">
              <a:solidFill>
                <a:srgbClr val="0033CC"/>
              </a:solidFill>
              <a:latin typeface="Arial" panose="020B0604020202020204" pitchFamily="34" charset="0"/>
              <a:ea typeface="微软雅黑" panose="020B0503020204020204" charset="-122"/>
            </a:endParaRPr>
          </a:p>
        </p:txBody>
      </p:sp>
      <p:sp>
        <p:nvSpPr>
          <p:cNvPr id="24578" name="文本框 2"/>
          <p:cNvSpPr txBox="1"/>
          <p:nvPr>
            <p:custDataLst>
              <p:tags r:id="rId2"/>
            </p:custDataLst>
          </p:nvPr>
        </p:nvSpPr>
        <p:spPr>
          <a:xfrm>
            <a:off x="8856663" y="2878138"/>
            <a:ext cx="2540000" cy="2214563"/>
          </a:xfrm>
          <a:prstGeom prst="rect">
            <a:avLst/>
          </a:prstGeom>
          <a:noFill/>
        </p:spPr>
        <p:txBody>
          <a:bodyPr wrap="square" rtlCol="0"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fontAlgn="base"/>
            <a:r>
              <a:rPr lang="zh-CN" altLang="en-US" sz="13800" b="1" strike="noStrike" noProof="1">
                <a:solidFill>
                  <a:srgbClr val="FF0000"/>
                </a:solidFill>
                <a:effectLst>
                  <a:outerShdw blurRad="38100" dist="38100" dir="2700000" algn="tl">
                    <a:schemeClr val="bg2"/>
                  </a:outerShdw>
                </a:effectLst>
                <a:latin typeface="Arial" panose="020B0604020202020204" pitchFamily="34" charset="0"/>
                <a:ea typeface="微软雅黑" panose="020B0503020204020204" charset="-122"/>
                <a:cs typeface="+mn-ea"/>
              </a:rPr>
              <a:t>B</a:t>
            </a:r>
            <a:endParaRPr lang="zh-CN" altLang="en-US" sz="13800" b="1" strike="noStrike" noProof="1">
              <a:solidFill>
                <a:srgbClr val="FF0000"/>
              </a:solidFill>
              <a:effectLst>
                <a:outerShdw blurRad="38100" dist="38100" dir="2700000" algn="tl">
                  <a:schemeClr val="bg2"/>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66750" y="855345"/>
            <a:ext cx="10859135" cy="6123940"/>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【限时训练】</a:t>
            </a:r>
            <a:r>
              <a:rPr lang="en-US" sz="2800" b="1">
                <a:solidFill>
                  <a:srgbClr val="000000"/>
                </a:solidFill>
                <a:latin typeface="宋体" panose="02010600030101010101" pitchFamily="2" charset="-122"/>
              </a:rPr>
              <a:t>  </a:t>
            </a:r>
            <a:r>
              <a:rPr lang="zh-CN" sz="2800" b="1">
                <a:solidFill>
                  <a:srgbClr val="000000"/>
                </a:solidFill>
                <a:ea typeface="宋体" panose="02010600030101010101" pitchFamily="2" charset="-122"/>
              </a:rPr>
              <a:t>参考答案</a:t>
            </a:r>
            <a:endParaRPr lang="zh-CN" sz="2800" b="1">
              <a:solidFill>
                <a:srgbClr val="000000"/>
              </a:solidFill>
              <a:ea typeface="宋体" panose="02010600030101010101" pitchFamily="2" charset="-122"/>
            </a:endParaRPr>
          </a:p>
          <a:p>
            <a:pPr indent="0"/>
            <a:r>
              <a:rPr lang="zh-CN" sz="2800" b="1">
                <a:solidFill>
                  <a:srgbClr val="0033CC"/>
                </a:solidFill>
                <a:ea typeface="宋体" panose="02010600030101010101" pitchFamily="2" charset="-122"/>
              </a:rPr>
              <a:t>1—5：ABCAD  6—10：ADBAA  11—14：ABDB</a:t>
            </a:r>
            <a:endParaRPr lang="zh-CN" sz="2800" b="1">
              <a:solidFill>
                <a:srgbClr val="0033CC"/>
              </a:solidFill>
              <a:ea typeface="宋体" panose="02010600030101010101" pitchFamily="2" charset="-122"/>
            </a:endParaRPr>
          </a:p>
          <a:p>
            <a:pPr indent="0"/>
            <a:endParaRPr lang="zh-CN" sz="2800" b="1">
              <a:solidFill>
                <a:srgbClr val="0033CC"/>
              </a:solidFill>
              <a:ea typeface="宋体" panose="02010600030101010101" pitchFamily="2" charset="-122"/>
            </a:endParaRPr>
          </a:p>
          <a:p>
            <a:pPr indent="0"/>
            <a:r>
              <a:rPr lang="zh-CN" sz="2800" b="1">
                <a:solidFill>
                  <a:schemeClr val="tx1"/>
                </a:solidFill>
                <a:ea typeface="宋体" panose="02010600030101010101" pitchFamily="2" charset="-122"/>
              </a:rPr>
              <a:t>15、(1)联系:</a:t>
            </a:r>
            <a:r>
              <a:rPr lang="zh-CN" sz="2800" b="1">
                <a:solidFill>
                  <a:srgbClr val="0033CC"/>
                </a:solidFill>
                <a:ea typeface="宋体" panose="02010600030101010101" pitchFamily="2" charset="-122"/>
              </a:rPr>
              <a:t>工业革命加快了英国城市化的进程,大量农业人口涌向城市。为满足工业革命和城市人口大量增加的需要,英国进口商品以原材料和食品为主,出口则以工业制成品为主,且额度在全部产品中的比重逐年增加。工业化导致英国贸易结构发生重大变化。</a:t>
            </a:r>
            <a:endParaRPr lang="zh-CN" sz="2800" b="1">
              <a:solidFill>
                <a:srgbClr val="0033CC"/>
              </a:solidFill>
              <a:ea typeface="宋体" panose="02010600030101010101" pitchFamily="2" charset="-122"/>
            </a:endParaRPr>
          </a:p>
          <a:p>
            <a:pPr indent="0"/>
            <a:r>
              <a:rPr lang="zh-CN" sz="2800" b="1">
                <a:solidFill>
                  <a:schemeClr val="tx1"/>
                </a:solidFill>
                <a:ea typeface="宋体" panose="02010600030101010101" pitchFamily="2" charset="-122"/>
              </a:rPr>
              <a:t>(2)特点:</a:t>
            </a:r>
            <a:r>
              <a:rPr lang="zh-CN" sz="2800" b="1">
                <a:solidFill>
                  <a:srgbClr val="0033CC"/>
                </a:solidFill>
                <a:ea typeface="宋体" panose="02010600030101010101" pitchFamily="2" charset="-122"/>
              </a:rPr>
              <a:t>工业化水平高;依赖世界市场,发展外向型经济。</a:t>
            </a:r>
            <a:endParaRPr lang="zh-CN" sz="2800" b="1">
              <a:solidFill>
                <a:srgbClr val="0033CC"/>
              </a:solidFill>
              <a:ea typeface="宋体" panose="02010600030101010101" pitchFamily="2" charset="-122"/>
            </a:endParaRPr>
          </a:p>
          <a:p>
            <a:pPr indent="0"/>
            <a:r>
              <a:rPr lang="zh-CN" sz="2800" b="1">
                <a:solidFill>
                  <a:schemeClr val="tx1"/>
                </a:solidFill>
                <a:ea typeface="宋体" panose="02010600030101010101" pitchFamily="2" charset="-122"/>
              </a:rPr>
              <a:t>(3)认识:</a:t>
            </a:r>
            <a:r>
              <a:rPr lang="zh-CN" sz="2800" b="1">
                <a:solidFill>
                  <a:srgbClr val="0033CC"/>
                </a:solidFill>
                <a:ea typeface="宋体" panose="02010600030101010101" pitchFamily="2" charset="-122"/>
              </a:rPr>
              <a:t>工业革命期间,英国政府为维护资本主义经济持续发展,通过社会立法,给予劳动者必要的社会保障。社会立法从法律上一定程度保障了社会底层民众的一些基本权利,改善了工人的生活条件,缓和了社会矛盾。制度建设成为西方各国体制内自我完善的重要途径,但离实现社会公正公平还有差距。</a:t>
            </a:r>
            <a:endParaRPr lang="zh-CN" sz="2800" b="1">
              <a:solidFill>
                <a:srgbClr val="0033CC"/>
              </a:solidFill>
              <a:ea typeface="宋体" panose="02010600030101010101" pitchFamily="2" charset="-122"/>
            </a:endParaRPr>
          </a:p>
          <a:p>
            <a:pPr indent="0"/>
            <a:endParaRPr lang="zh-CN" sz="2800" b="1">
              <a:solidFill>
                <a:srgbClr val="0033CC"/>
              </a:solidFill>
              <a:ea typeface="宋体" panose="02010600030101010101" pitchFamily="2" charset="-122"/>
            </a:endParaRPr>
          </a:p>
        </p:txBody>
      </p:sp>
      <p:sp>
        <p:nvSpPr>
          <p:cNvPr id="2" name="文本框 1"/>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66750" y="712470"/>
            <a:ext cx="10859135" cy="4831080"/>
          </a:xfrm>
          <a:prstGeom prst="rect">
            <a:avLst/>
          </a:prstGeom>
          <a:noFill/>
          <a:ln w="9525">
            <a:noFill/>
          </a:ln>
        </p:spPr>
        <p:txBody>
          <a:bodyPr wrap="square">
            <a:spAutoFit/>
          </a:bodyPr>
          <a:p>
            <a:pPr indent="0"/>
            <a:r>
              <a:rPr lang="zh-CN" sz="2800" b="1">
                <a:solidFill>
                  <a:srgbClr val="000000"/>
                </a:solidFill>
                <a:ea typeface="宋体" panose="02010600030101010101" pitchFamily="2" charset="-122"/>
              </a:rPr>
              <a:t>【限时训练】</a:t>
            </a:r>
            <a:r>
              <a:rPr lang="en-US" sz="2800" b="1">
                <a:solidFill>
                  <a:srgbClr val="000000"/>
                </a:solidFill>
                <a:latin typeface="宋体" panose="02010600030101010101" pitchFamily="2" charset="-122"/>
              </a:rPr>
              <a:t>  </a:t>
            </a:r>
            <a:r>
              <a:rPr lang="zh-CN" sz="2800" b="1">
                <a:solidFill>
                  <a:srgbClr val="000000"/>
                </a:solidFill>
                <a:ea typeface="宋体" panose="02010600030101010101" pitchFamily="2" charset="-122"/>
              </a:rPr>
              <a:t>参考答案</a:t>
            </a:r>
            <a:endParaRPr lang="zh-CN" sz="2800" b="1">
              <a:solidFill>
                <a:srgbClr val="000000"/>
              </a:solidFill>
              <a:ea typeface="宋体" panose="02010600030101010101" pitchFamily="2" charset="-122"/>
            </a:endParaRPr>
          </a:p>
          <a:p>
            <a:pPr indent="0"/>
            <a:r>
              <a:rPr lang="zh-CN" sz="2800" b="1">
                <a:solidFill>
                  <a:schemeClr val="tx1"/>
                </a:solidFill>
                <a:ea typeface="宋体" panose="02010600030101010101" pitchFamily="2" charset="-122"/>
              </a:rPr>
              <a:t>16、示例 </a:t>
            </a:r>
            <a:r>
              <a:rPr lang="zh-CN" sz="2800" b="1">
                <a:solidFill>
                  <a:srgbClr val="0033CC"/>
                </a:solidFill>
                <a:ea typeface="宋体" panose="02010600030101010101" pitchFamily="2" charset="-122"/>
              </a:rPr>
              <a:t>    </a:t>
            </a:r>
            <a:endParaRPr lang="zh-CN" sz="2800" b="1">
              <a:solidFill>
                <a:srgbClr val="0033CC"/>
              </a:solidFill>
              <a:ea typeface="宋体" panose="02010600030101010101" pitchFamily="2" charset="-122"/>
            </a:endParaRPr>
          </a:p>
          <a:p>
            <a:pPr indent="0"/>
            <a:r>
              <a:rPr lang="zh-CN" sz="2800" b="1">
                <a:solidFill>
                  <a:schemeClr val="tx1"/>
                </a:solidFill>
                <a:ea typeface="宋体" panose="02010600030101010101" pitchFamily="2" charset="-122"/>
              </a:rPr>
              <a:t>历史史实:</a:t>
            </a:r>
            <a:r>
              <a:rPr lang="zh-CN" sz="2800" b="1">
                <a:solidFill>
                  <a:srgbClr val="0033CC"/>
                </a:solidFill>
                <a:ea typeface="宋体" panose="02010600030101010101" pitchFamily="2" charset="-122"/>
              </a:rPr>
              <a:t>棉布成为人类历史上的第一个全球化商品。</a:t>
            </a:r>
            <a:endParaRPr lang="zh-CN" sz="2800" b="1">
              <a:solidFill>
                <a:srgbClr val="0033CC"/>
              </a:solidFill>
              <a:ea typeface="宋体" panose="02010600030101010101" pitchFamily="2" charset="-122"/>
            </a:endParaRPr>
          </a:p>
          <a:p>
            <a:pPr indent="0"/>
            <a:r>
              <a:rPr lang="zh-CN" sz="2800" b="1">
                <a:solidFill>
                  <a:schemeClr val="tx1"/>
                </a:solidFill>
                <a:ea typeface="宋体" panose="02010600030101010101" pitchFamily="2" charset="-122"/>
              </a:rPr>
              <a:t>历史现象:</a:t>
            </a:r>
            <a:r>
              <a:rPr lang="zh-CN" sz="2800" b="1">
                <a:solidFill>
                  <a:srgbClr val="0033CC"/>
                </a:solidFill>
                <a:ea typeface="宋体" panose="02010600030101010101" pitchFamily="2" charset="-122"/>
              </a:rPr>
              <a:t>这一历史史实反映出英国工业革命和国际贸易的发展。</a:t>
            </a:r>
            <a:endParaRPr lang="zh-CN" sz="2800" b="1">
              <a:solidFill>
                <a:srgbClr val="0033CC"/>
              </a:solidFill>
              <a:ea typeface="宋体" panose="02010600030101010101" pitchFamily="2" charset="-122"/>
            </a:endParaRPr>
          </a:p>
          <a:p>
            <a:pPr indent="0"/>
            <a:r>
              <a:rPr lang="zh-CN" sz="2800" b="1">
                <a:solidFill>
                  <a:schemeClr val="tx1"/>
                </a:solidFill>
                <a:ea typeface="宋体" panose="02010600030101010101" pitchFamily="2" charset="-122"/>
              </a:rPr>
              <a:t>概述和评价:</a:t>
            </a:r>
            <a:r>
              <a:rPr lang="zh-CN" sz="2800" b="1">
                <a:solidFill>
                  <a:srgbClr val="0033CC"/>
                </a:solidFill>
                <a:ea typeface="宋体" panose="02010600030101010101" pitchFamily="2" charset="-122"/>
              </a:rPr>
              <a:t>英国工业革命最早开始于棉纺织领域,并引发了生产、动力、交通运输等部门的连锁反应,使英国最早完成工业革命,成为“世界工厂”,形成国际贸易的垄断地位。工业革命带来生产技术的飞跃性发展,提高了社会生产力,工业革命推动了国际贸易的发展和世界市场的形成、经济全球化的发展,形成了西方主导世界发展的格局,工业革命带来社会生活、观念的进步和贫富分化,推动了马克思主义的诞生和社会主义运动的发展。</a:t>
            </a:r>
            <a:endParaRPr lang="zh-CN" sz="2800" b="1">
              <a:solidFill>
                <a:srgbClr val="0033CC"/>
              </a:solidFill>
              <a:ea typeface="宋体" panose="02010600030101010101" pitchFamily="2" charset="-122"/>
            </a:endParaRPr>
          </a:p>
        </p:txBody>
      </p:sp>
      <p:sp>
        <p:nvSpPr>
          <p:cNvPr id="2" name="文本框 1"/>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鹰"/>
          <p:cNvPicPr>
            <a:picLocks noChangeAspect="1" noChangeArrowheads="1" noCrop="1"/>
          </p:cNvPicPr>
          <p:nvPr/>
        </p:nvPicPr>
        <p:blipFill>
          <a:blip r:embed="rId1"/>
          <a:srcRect/>
          <a:stretch>
            <a:fillRect/>
          </a:stretch>
        </p:blipFill>
        <p:spPr bwMode="auto">
          <a:xfrm>
            <a:off x="0" y="0"/>
            <a:ext cx="12634174" cy="7045325"/>
          </a:xfrm>
          <a:prstGeom prst="rect">
            <a:avLst/>
          </a:prstGeom>
          <a:noFill/>
          <a:extLst>
            <a:ext uri="{909E8E84-426E-40DD-AFC4-6F175D3DCCD1}">
              <a14:hiddenFill xmlns:a14="http://schemas.microsoft.com/office/drawing/2010/main">
                <a:solidFill>
                  <a:srgbClr val="FFFFFF"/>
                </a:solidFill>
              </a14:hiddenFill>
            </a:ext>
          </a:extLst>
        </p:spPr>
      </p:pic>
      <p:sp>
        <p:nvSpPr>
          <p:cNvPr id="287748" name="Rectangle 4"/>
          <p:cNvSpPr>
            <a:spLocks noChangeArrowheads="1"/>
          </p:cNvSpPr>
          <p:nvPr/>
        </p:nvSpPr>
        <p:spPr bwMode="auto">
          <a:xfrm>
            <a:off x="6254838" y="4693644"/>
            <a:ext cx="5913592" cy="1384995"/>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kumimoji="1" lang="en-US" altLang="zh-CN" sz="2400" b="1" i="1" dirty="0" smtClean="0">
                <a:solidFill>
                  <a:srgbClr val="FFFF00"/>
                </a:solidFill>
                <a:effectLst>
                  <a:outerShdw blurRad="38100" dist="38100" dir="2700000" algn="tl">
                    <a:srgbClr val="C0C0C0"/>
                  </a:outerShdw>
                </a:effectLst>
                <a:latin typeface="Times New Roman" panose="02020603050405020304" pitchFamily="18" charset="0"/>
                <a:ea typeface="华文隶书" panose="02010800040101010101" charset="-122"/>
              </a:rPr>
              <a:t>E-mail: </a:t>
            </a:r>
            <a:r>
              <a:rPr kumimoji="1" lang="en-US" altLang="zh-CN" sz="2400" b="1" i="1" dirty="0" smtClean="0">
                <a:solidFill>
                  <a:srgbClr val="FFFF00"/>
                </a:solidFill>
                <a:effectLst>
                  <a:outerShdw blurRad="38100" dist="38100" dir="2700000" algn="tl">
                    <a:srgbClr val="C0C0C0"/>
                  </a:outerShdw>
                </a:effectLst>
                <a:latin typeface="宋体" panose="02010600030101010101" pitchFamily="2" charset="-122"/>
              </a:rPr>
              <a:t>liu_yuhua126@126.com</a:t>
            </a:r>
            <a:endParaRPr kumimoji="1" lang="en-US" altLang="zh-CN" sz="2400" b="1" i="1" dirty="0" smtClean="0">
              <a:solidFill>
                <a:srgbClr val="FFFF00"/>
              </a:solidFill>
              <a:effectLst>
                <a:outerShdw blurRad="38100" dist="38100" dir="2700000" algn="tl">
                  <a:srgbClr val="C0C0C0"/>
                </a:outerShdw>
              </a:effectLst>
              <a:latin typeface="宋体" panose="02010600030101010101" pitchFamily="2" charset="-122"/>
            </a:endParaRPr>
          </a:p>
          <a:p>
            <a:pPr fontAlgn="base">
              <a:spcBef>
                <a:spcPct val="50000"/>
              </a:spcBef>
              <a:spcAft>
                <a:spcPct val="0"/>
              </a:spcAft>
            </a:pPr>
            <a:r>
              <a:rPr kumimoji="1" lang="en-US" altLang="zh-CN" sz="2000" b="1" dirty="0" smtClean="0">
                <a:solidFill>
                  <a:srgbClr val="FFFF00"/>
                </a:solidFill>
                <a:effectLst>
                  <a:outerShdw blurRad="38100" dist="38100" dir="2700000" algn="tl">
                    <a:srgbClr val="C0C0C0"/>
                  </a:outerShdw>
                </a:effectLst>
                <a:latin typeface="宋体" panose="02010600030101010101" pitchFamily="2" charset="-122"/>
              </a:rPr>
              <a:t>QQ</a:t>
            </a:r>
            <a:r>
              <a:rPr kumimoji="1" lang="zh-CN" altLang="en-US" sz="2000" b="1" dirty="0" smtClean="0">
                <a:solidFill>
                  <a:srgbClr val="FFFF00"/>
                </a:solidFill>
                <a:effectLst>
                  <a:outerShdw blurRad="38100" dist="38100" dir="2700000" algn="tl">
                    <a:srgbClr val="C0C0C0"/>
                  </a:outerShdw>
                </a:effectLst>
                <a:latin typeface="宋体" panose="02010600030101010101" pitchFamily="2" charset="-122"/>
              </a:rPr>
              <a:t>：</a:t>
            </a:r>
            <a:r>
              <a:rPr kumimoji="1" lang="en-US" altLang="zh-CN" sz="2000" b="1" dirty="0" smtClean="0">
                <a:solidFill>
                  <a:srgbClr val="FFFF00"/>
                </a:solidFill>
                <a:effectLst>
                  <a:outerShdw blurRad="38100" dist="38100" dir="2700000" algn="tl">
                    <a:srgbClr val="C0C0C0"/>
                  </a:outerShdw>
                </a:effectLst>
                <a:latin typeface="宋体" panose="02010600030101010101" pitchFamily="2" charset="-122"/>
              </a:rPr>
              <a:t>1205916049   </a:t>
            </a:r>
            <a:r>
              <a:rPr kumimoji="1" lang="zh-CN" altLang="en-US" b="1" dirty="0" smtClean="0">
                <a:solidFill>
                  <a:srgbClr val="FFFF00"/>
                </a:solidFill>
                <a:effectLst>
                  <a:outerShdw blurRad="38100" dist="38100" dir="2700000" algn="tl">
                    <a:srgbClr val="C0C0C0"/>
                  </a:outerShdw>
                </a:effectLst>
                <a:latin typeface="宋体" panose="02010600030101010101" pitchFamily="2" charset="-122"/>
              </a:rPr>
              <a:t>手</a:t>
            </a:r>
            <a:r>
              <a:rPr kumimoji="1" lang="zh-CN" altLang="en-US" b="1" dirty="0">
                <a:solidFill>
                  <a:srgbClr val="FFFF00"/>
                </a:solidFill>
                <a:effectLst>
                  <a:outerShdw blurRad="38100" dist="38100" dir="2700000" algn="tl">
                    <a:srgbClr val="C0C0C0"/>
                  </a:outerShdw>
                </a:effectLst>
                <a:latin typeface="宋体" panose="02010600030101010101" pitchFamily="2" charset="-122"/>
              </a:rPr>
              <a:t>机</a:t>
            </a:r>
            <a:r>
              <a:rPr kumimoji="1" lang="en-US" altLang="zh-CN" b="1" dirty="0">
                <a:solidFill>
                  <a:srgbClr val="FFFF00"/>
                </a:solidFill>
                <a:effectLst>
                  <a:outerShdw blurRad="38100" dist="38100" dir="2700000" algn="tl">
                    <a:srgbClr val="C0C0C0"/>
                  </a:outerShdw>
                </a:effectLst>
                <a:latin typeface="宋体" panose="02010600030101010101" pitchFamily="2" charset="-122"/>
              </a:rPr>
              <a:t>/</a:t>
            </a:r>
            <a:r>
              <a:rPr kumimoji="1" lang="zh-CN" altLang="en-US" b="1" dirty="0">
                <a:solidFill>
                  <a:srgbClr val="FFFF00"/>
                </a:solidFill>
                <a:effectLst>
                  <a:outerShdw blurRad="38100" dist="38100" dir="2700000" algn="tl">
                    <a:srgbClr val="C0C0C0"/>
                  </a:outerShdw>
                </a:effectLst>
                <a:latin typeface="宋体" panose="02010600030101010101" pitchFamily="2" charset="-122"/>
              </a:rPr>
              <a:t>微信</a:t>
            </a:r>
            <a:r>
              <a:rPr kumimoji="1" lang="zh-CN" altLang="en-US" b="1" dirty="0" smtClean="0">
                <a:solidFill>
                  <a:srgbClr val="FFFF00"/>
                </a:solidFill>
                <a:effectLst>
                  <a:outerShdw blurRad="38100" dist="38100" dir="2700000" algn="tl">
                    <a:srgbClr val="C0C0C0"/>
                  </a:outerShdw>
                </a:effectLst>
                <a:latin typeface="宋体" panose="02010600030101010101" pitchFamily="2" charset="-122"/>
              </a:rPr>
              <a:t>：</a:t>
            </a:r>
            <a:r>
              <a:rPr kumimoji="1" lang="en-US" altLang="zh-CN" b="1" dirty="0">
                <a:solidFill>
                  <a:srgbClr val="FFFF00"/>
                </a:solidFill>
                <a:effectLst>
                  <a:outerShdw blurRad="38100" dist="38100" dir="2700000" algn="tl">
                    <a:srgbClr val="C0C0C0"/>
                  </a:outerShdw>
                </a:effectLst>
                <a:latin typeface="宋体" panose="02010600030101010101" pitchFamily="2" charset="-122"/>
              </a:rPr>
              <a:t>13465915531 </a:t>
            </a:r>
            <a:endParaRPr kumimoji="1" lang="en-US" altLang="zh-CN" sz="2000" b="1" dirty="0">
              <a:solidFill>
                <a:srgbClr val="FFFF00"/>
              </a:solidFill>
              <a:effectLst>
                <a:outerShdw blurRad="38100" dist="38100" dir="2700000" algn="tl">
                  <a:srgbClr val="C0C0C0"/>
                </a:outerShdw>
              </a:effectLst>
              <a:latin typeface="宋体" panose="02010600030101010101" pitchFamily="2" charset="-122"/>
            </a:endParaRPr>
          </a:p>
          <a:p>
            <a:pPr fontAlgn="base">
              <a:spcBef>
                <a:spcPct val="50000"/>
              </a:spcBef>
              <a:spcAft>
                <a:spcPct val="0"/>
              </a:spcAft>
            </a:pPr>
            <a:r>
              <a:rPr kumimoji="1" lang="zh-CN" altLang="en-US" sz="2000" b="1" dirty="0" smtClean="0">
                <a:solidFill>
                  <a:srgbClr val="FFFF00"/>
                </a:solidFill>
                <a:effectLst>
                  <a:outerShdw blurRad="38100" dist="38100" dir="2700000" algn="tl">
                    <a:srgbClr val="C0C0C0"/>
                  </a:outerShdw>
                </a:effectLst>
                <a:latin typeface="宋体" panose="02010600030101010101" pitchFamily="2" charset="-122"/>
              </a:rPr>
              <a:t>课</a:t>
            </a:r>
            <a:r>
              <a:rPr kumimoji="1" lang="zh-CN" altLang="en-US" sz="2000" b="1" dirty="0">
                <a:solidFill>
                  <a:srgbClr val="FFFF00"/>
                </a:solidFill>
                <a:effectLst>
                  <a:outerShdw blurRad="38100" dist="38100" dir="2700000" algn="tl">
                    <a:srgbClr val="C0C0C0"/>
                  </a:outerShdw>
                </a:effectLst>
                <a:latin typeface="宋体" panose="02010600030101010101" pitchFamily="2" charset="-122"/>
              </a:rPr>
              <a:t>件制作：平阴一</a:t>
            </a:r>
            <a:r>
              <a:rPr kumimoji="1" lang="zh-CN" altLang="en-US" sz="2000" b="1" dirty="0" smtClean="0">
                <a:solidFill>
                  <a:srgbClr val="FFFF00"/>
                </a:solidFill>
                <a:effectLst>
                  <a:outerShdw blurRad="38100" dist="38100" dir="2700000" algn="tl">
                    <a:srgbClr val="C0C0C0"/>
                  </a:outerShdw>
                </a:effectLst>
                <a:latin typeface="宋体" panose="02010600030101010101" pitchFamily="2" charset="-122"/>
              </a:rPr>
              <a:t>中    </a:t>
            </a:r>
            <a:r>
              <a:rPr kumimoji="1" lang="zh-CN" altLang="en-US" sz="2000" b="1" dirty="0">
                <a:solidFill>
                  <a:srgbClr val="FFFF00"/>
                </a:solidFill>
                <a:effectLst>
                  <a:outerShdw blurRad="38100" dist="38100" dir="2700000" algn="tl">
                    <a:srgbClr val="C0C0C0"/>
                  </a:outerShdw>
                </a:effectLst>
                <a:latin typeface="宋体" panose="02010600030101010101" pitchFamily="2" charset="-122"/>
              </a:rPr>
              <a:t>刘玉华</a:t>
            </a:r>
            <a:endParaRPr kumimoji="1" lang="en-US" altLang="zh-CN" sz="2000" b="1" dirty="0">
              <a:solidFill>
                <a:srgbClr val="FFFF00"/>
              </a:solidFill>
              <a:effectLst>
                <a:outerShdw blurRad="38100" dist="38100" dir="2700000" algn="tl">
                  <a:srgbClr val="C0C0C0"/>
                </a:outerShdw>
              </a:effectLst>
              <a:latin typeface="宋体" panose="02010600030101010101" pitchFamily="2" charset="-122"/>
            </a:endParaRPr>
          </a:p>
        </p:txBody>
      </p:sp>
      <p:sp>
        <p:nvSpPr>
          <p:cNvPr id="287750" name="WordArt 6"/>
          <p:cNvSpPr>
            <a:spLocks noChangeArrowheads="1" noChangeShapeType="1" noTextEdit="1"/>
          </p:cNvSpPr>
          <p:nvPr/>
        </p:nvSpPr>
        <p:spPr bwMode="auto">
          <a:xfrm>
            <a:off x="1814514" y="3424238"/>
            <a:ext cx="4264025" cy="2436812"/>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fontAlgn="base">
              <a:spcBef>
                <a:spcPct val="0"/>
              </a:spcBef>
              <a:spcAft>
                <a:spcPct val="0"/>
              </a:spcAft>
            </a:pPr>
            <a:r>
              <a:rPr lang="zh-CN" altLang="en-US" sz="6600" b="1" kern="10" dirty="0">
                <a:ln w="9525">
                  <a:round/>
                </a:ln>
                <a:gradFill rotWithShape="0">
                  <a:gsLst>
                    <a:gs pos="0">
                      <a:srgbClr val="FFE701"/>
                    </a:gs>
                    <a:gs pos="100000">
                      <a:srgbClr val="FE3E02"/>
                    </a:gs>
                  </a:gsLst>
                  <a:lin ang="5400000" scaled="1"/>
                </a:gradFill>
                <a:latin typeface="华文新魏" panose="02010800040101010101" charset="-122"/>
              </a:rPr>
              <a:t>敬请指导</a:t>
            </a:r>
            <a:endParaRPr lang="zh-CN" altLang="en-US" sz="6600" b="1" kern="10" dirty="0">
              <a:ln w="9525">
                <a:round/>
              </a:ln>
              <a:gradFill rotWithShape="0">
                <a:gsLst>
                  <a:gs pos="0">
                    <a:srgbClr val="FFE701"/>
                  </a:gs>
                  <a:gs pos="100000">
                    <a:srgbClr val="FE3E02"/>
                  </a:gs>
                </a:gsLst>
                <a:lin ang="5400000" scaled="1"/>
              </a:gradFill>
              <a:latin typeface="华文新魏" panose="02010800040101010101" charset="-122"/>
            </a:endParaRPr>
          </a:p>
        </p:txBody>
      </p:sp>
      <p:pic>
        <p:nvPicPr>
          <p:cNvPr id="287751" name="Picture 7" descr="232556376"/>
          <p:cNvPicPr>
            <a:picLocks noChangeAspect="1" noChangeArrowheads="1"/>
          </p:cNvPicPr>
          <p:nvPr/>
        </p:nvPicPr>
        <p:blipFill>
          <a:blip r:embed="rId2"/>
          <a:srcRect/>
          <a:stretch>
            <a:fillRect/>
          </a:stretch>
        </p:blipFill>
        <p:spPr bwMode="auto">
          <a:xfrm>
            <a:off x="6459538" y="2154238"/>
            <a:ext cx="420846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53" name="Text Box 3" descr="纸莎草纸"/>
          <p:cNvSpPr txBox="1">
            <a:spLocks noChangeArrowheads="1"/>
          </p:cNvSpPr>
          <p:nvPr/>
        </p:nvSpPr>
        <p:spPr bwMode="auto">
          <a:xfrm>
            <a:off x="686872" y="-25401"/>
            <a:ext cx="11135933" cy="1538883"/>
          </a:xfrm>
          <a:prstGeom prst="rect">
            <a:avLst/>
          </a:prstGeom>
          <a:noFill/>
          <a:ln>
            <a:noFill/>
          </a:ln>
          <a:extLst>
            <a:ext uri="{909E8E84-426E-40DD-AFC4-6F175D3DCCD1}">
              <a14:hiddenFill xmlns:a14="http://schemas.microsoft.com/office/drawing/2010/main">
                <a:blipFill dpi="0" rotWithShape="1">
                  <a:blip/>
                  <a:srcRect/>
                  <a:tile tx="0" ty="0" sx="100000" sy="100000" flip="none" algn="tl"/>
                </a:blipFill>
              </a14:hiddenFill>
            </a:ext>
            <a:ext uri="{91240B29-F687-4F45-9708-019B960494DF}">
              <a14:hiddenLine xmlns:a14="http://schemas.microsoft.com/office/drawing/2010/main" w="9525">
                <a:solidFill>
                  <a:schemeClr val="bg1"/>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4000" dirty="0">
                <a:solidFill>
                  <a:srgbClr val="000000"/>
                </a:solidFill>
                <a:latin typeface="黑体" panose="02010609060101010101" pitchFamily="49" charset="-122"/>
                <a:ea typeface="黑体" panose="02010609060101010101" pitchFamily="49" charset="-122"/>
              </a:rPr>
              <a:t>做一个有思想从容</a:t>
            </a:r>
            <a:endParaRPr lang="zh-CN" altLang="en-US" sz="4000" dirty="0">
              <a:solidFill>
                <a:srgbClr val="000000"/>
              </a:solidFill>
              <a:latin typeface="黑体" panose="02010609060101010101" pitchFamily="49" charset="-122"/>
              <a:ea typeface="黑体" panose="02010609060101010101" pitchFamily="49" charset="-122"/>
            </a:endParaRPr>
          </a:p>
          <a:p>
            <a:pPr fontAlgn="base">
              <a:spcBef>
                <a:spcPct val="0"/>
              </a:spcBef>
              <a:spcAft>
                <a:spcPct val="0"/>
              </a:spcAft>
            </a:pPr>
            <a:r>
              <a:rPr lang="zh-CN" altLang="en-US" sz="4000" dirty="0">
                <a:solidFill>
                  <a:srgbClr val="000000"/>
                </a:solidFill>
                <a:latin typeface="黑体" panose="02010609060101010101" pitchFamily="49" charset="-122"/>
                <a:ea typeface="黑体" panose="02010609060101010101" pitchFamily="49" charset="-122"/>
              </a:rPr>
              <a:t>                   </a:t>
            </a:r>
            <a:r>
              <a:rPr lang="zh-CN" altLang="en-US" sz="4000" dirty="0" smtClean="0">
                <a:solidFill>
                  <a:srgbClr val="000000"/>
                </a:solidFill>
                <a:latin typeface="黑体" panose="02010609060101010101" pitchFamily="49" charset="-122"/>
                <a:ea typeface="黑体" panose="02010609060101010101" pitchFamily="49" charset="-122"/>
              </a:rPr>
              <a:t>       而</a:t>
            </a:r>
            <a:r>
              <a:rPr lang="zh-CN" altLang="en-US" sz="4000" dirty="0">
                <a:solidFill>
                  <a:srgbClr val="000000"/>
                </a:solidFill>
                <a:latin typeface="黑体" panose="02010609060101010101" pitchFamily="49" charset="-122"/>
                <a:ea typeface="黑体" panose="02010609060101010101" pitchFamily="49" charset="-122"/>
              </a:rPr>
              <a:t>又有智慧的老师</a:t>
            </a:r>
            <a:r>
              <a:rPr lang="zh-CN" altLang="en-US" sz="5400" b="1" dirty="0">
                <a:solidFill>
                  <a:srgbClr val="000000"/>
                </a:solidFill>
                <a:ea typeface="华文行楷" panose="02010800040101010101" pitchFamily="2" charset="-122"/>
              </a:rPr>
              <a:t>  </a:t>
            </a:r>
            <a:endParaRPr lang="zh-CN" altLang="en-US" sz="5400" b="1" dirty="0">
              <a:solidFill>
                <a:srgbClr val="000000"/>
              </a:solidFill>
              <a:ea typeface="华文行楷" panose="02010800040101010101" pitchFamily="2" charset="-122"/>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82595" y="2774315"/>
            <a:ext cx="7645400" cy="1568450"/>
          </a:xfrm>
          <a:prstGeom prst="rect">
            <a:avLst/>
          </a:prstGeom>
          <a:noFill/>
        </p:spPr>
        <p:txBody>
          <a:bodyPr wrap="square" rtlCol="0">
            <a:spAutoFit/>
          </a:bodyPr>
          <a:lstStyle/>
          <a:p>
            <a:r>
              <a:rPr lang="zh-CN" altLang="en-US" sz="3200" b="1" dirty="0" smtClean="0"/>
              <a:t>一、机器大生产与</a:t>
            </a:r>
            <a:r>
              <a:rPr lang="zh-CN" altLang="en-US" sz="3200" b="1" dirty="0" smtClean="0">
                <a:solidFill>
                  <a:schemeClr val="tx1"/>
                </a:solidFill>
              </a:rPr>
              <a:t>工厂制度</a:t>
            </a:r>
            <a:endParaRPr lang="zh-CN" altLang="en-US" sz="3200" b="1" dirty="0" smtClean="0">
              <a:solidFill>
                <a:schemeClr val="tx1"/>
              </a:solidFill>
            </a:endParaRPr>
          </a:p>
          <a:p>
            <a:endParaRPr lang="zh-CN" altLang="en-US" sz="3200" dirty="0" smtClean="0"/>
          </a:p>
          <a:p>
            <a:r>
              <a:rPr lang="zh-CN" altLang="en-US" sz="3200" b="1" dirty="0" smtClean="0"/>
              <a:t>二、工业革命后生活方式的变化</a:t>
            </a:r>
            <a:endParaRPr lang="zh-CN" altLang="en-US" sz="3200" b="1" dirty="0" smtClean="0"/>
          </a:p>
        </p:txBody>
      </p:sp>
      <p:sp>
        <p:nvSpPr>
          <p:cNvPr id="8" name="文本框 7"/>
          <p:cNvSpPr txBox="1"/>
          <p:nvPr/>
        </p:nvSpPr>
        <p:spPr>
          <a:xfrm>
            <a:off x="448435" y="755993"/>
            <a:ext cx="11107614" cy="1014730"/>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4000" b="1">
                <a:effectLst>
                  <a:outerShdw blurRad="38100" dist="19050" dir="2700000" algn="tl" rotWithShape="0">
                    <a:schemeClr val="dk1">
                      <a:alpha val="40000"/>
                    </a:schemeClr>
                  </a:outerShdw>
                </a:effectLst>
              </a:defRPr>
            </a:lvl1pPr>
          </a:lstStyle>
          <a:p>
            <a:r>
              <a:rPr dirty="0" smtClean="0">
                <a:sym typeface="+mn-ea"/>
              </a:rPr>
              <a:t>第</a:t>
            </a:r>
            <a:r>
              <a:rPr lang="en-US" dirty="0" smtClean="0">
                <a:sym typeface="+mn-ea"/>
              </a:rPr>
              <a:t>5</a:t>
            </a:r>
            <a:r>
              <a:rPr dirty="0" smtClean="0">
                <a:sym typeface="+mn-ea"/>
              </a:rPr>
              <a:t>课   </a:t>
            </a:r>
            <a:r>
              <a:rPr lang="zh-CN" dirty="0" smtClean="0">
                <a:sym typeface="+mn-ea"/>
              </a:rPr>
              <a:t>工业明与工厂制度</a:t>
            </a:r>
            <a:endParaRPr lang="zh-CN" dirty="0" smtClean="0">
              <a:sym typeface="+mn-ea"/>
            </a:endParaRPr>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03225" y="668655"/>
            <a:ext cx="7645400" cy="583565"/>
          </a:xfrm>
          <a:prstGeom prst="rect">
            <a:avLst/>
          </a:prstGeom>
          <a:noFill/>
        </p:spPr>
        <p:txBody>
          <a:bodyPr wrap="square" rtlCol="0">
            <a:spAutoFit/>
          </a:bodyPr>
          <a:lstStyle/>
          <a:p>
            <a:r>
              <a:rPr lang="zh-CN" altLang="en-US" sz="3200" b="1" dirty="0" smtClean="0"/>
              <a:t>一、大机器生产工厂制度</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403225" y="1252220"/>
            <a:ext cx="2021205" cy="5015865"/>
          </a:xfrm>
          <a:prstGeom prst="rect">
            <a:avLst/>
          </a:prstGeom>
          <a:noFill/>
        </p:spPr>
        <p:txBody>
          <a:bodyPr wrap="none" rtlCol="0">
            <a:spAutoFit/>
          </a:bodyPr>
          <a:p>
            <a:r>
              <a:rPr lang="en-US" altLang="zh-CN" sz="3200" b="1">
                <a:latin typeface="宋体" panose="02010600030101010101" pitchFamily="2" charset="-122"/>
                <a:ea typeface="宋体" panose="02010600030101010101" pitchFamily="2" charset="-122"/>
                <a:cs typeface="宋体" panose="02010600030101010101" pitchFamily="2" charset="-122"/>
              </a:rPr>
              <a:t>1</a:t>
            </a:r>
            <a:r>
              <a:rPr lang="zh-CN" altLang="en-US" sz="3200" b="1">
                <a:latin typeface="宋体" panose="02010600030101010101" pitchFamily="2" charset="-122"/>
                <a:ea typeface="宋体" panose="02010600030101010101" pitchFamily="2" charset="-122"/>
                <a:cs typeface="宋体" panose="02010600030101010101" pitchFamily="2" charset="-122"/>
              </a:rPr>
              <a:t>、背景：</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2</a:t>
            </a:r>
            <a:r>
              <a:rPr lang="zh-CN" altLang="en-US" sz="3200" b="1">
                <a:latin typeface="宋体" panose="02010600030101010101" pitchFamily="2" charset="-122"/>
                <a:ea typeface="宋体" panose="02010600030101010101" pitchFamily="2" charset="-122"/>
                <a:cs typeface="宋体" panose="02010600030101010101" pitchFamily="2" charset="-122"/>
              </a:rPr>
              <a:t>、出现：</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3</a:t>
            </a:r>
            <a:r>
              <a:rPr lang="zh-CN" altLang="en-US" sz="3200" b="1">
                <a:latin typeface="宋体" panose="02010600030101010101" pitchFamily="2" charset="-122"/>
                <a:ea typeface="宋体" panose="02010600030101010101" pitchFamily="2" charset="-122"/>
                <a:cs typeface="宋体" panose="02010600030101010101" pitchFamily="2" charset="-122"/>
              </a:rPr>
              <a:t>、特点：</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4</a:t>
            </a:r>
            <a:r>
              <a:rPr lang="zh-CN" altLang="en-US" sz="3200" b="1">
                <a:latin typeface="宋体" panose="02010600030101010101" pitchFamily="2" charset="-122"/>
                <a:ea typeface="宋体" panose="02010600030101010101" pitchFamily="2" charset="-122"/>
                <a:cs typeface="宋体" panose="02010600030101010101" pitchFamily="2" charset="-122"/>
              </a:rPr>
              <a:t>、影响：</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10242" name="文本框 2"/>
          <p:cNvSpPr/>
          <p:nvPr>
            <p:custDataLst>
              <p:tags r:id="rId1"/>
            </p:custDataLst>
          </p:nvPr>
        </p:nvSpPr>
        <p:spPr>
          <a:xfrm>
            <a:off x="2215515" y="1252220"/>
            <a:ext cx="9128760" cy="1568450"/>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lnSpc>
                <a:spcPct val="100000"/>
              </a:lnSpc>
              <a:tabLst>
                <a:tab pos="1187450" algn="l"/>
                <a:tab pos="2163445" algn="l"/>
                <a:tab pos="3143250" algn="l"/>
                <a:tab pos="4191000" algn="l"/>
              </a:tabLst>
            </a:pPr>
            <a:r>
              <a:rPr lang="zh-CN" altLang="zh-CN" sz="2400" b="1">
                <a:solidFill>
                  <a:srgbClr val="0033CC"/>
                </a:solidFill>
                <a:latin typeface="NEU-BZ-S92"/>
                <a:ea typeface="宋体" panose="02010600030101010101" pitchFamily="2" charset="-122"/>
              </a:rPr>
              <a:t>①</a:t>
            </a:r>
            <a:r>
              <a:rPr lang="zh-CN" altLang="zh-CN" sz="2400" b="1">
                <a:solidFill>
                  <a:srgbClr val="0033CC"/>
                </a:solidFill>
                <a:latin typeface="Times New Roman" panose="02020603050405020304" pitchFamily="18" charset="0"/>
                <a:ea typeface="宋体" panose="02010600030101010101" pitchFamily="2" charset="-122"/>
              </a:rPr>
              <a:t>生产专业化的实现</a:t>
            </a:r>
            <a:r>
              <a:rPr lang="en-US" altLang="zh-CN" sz="2400" b="1">
                <a:solidFill>
                  <a:srgbClr val="0033CC"/>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宋体" panose="02010600030101010101" pitchFamily="2" charset="-122"/>
              </a:rPr>
              <a:t>工业革命前,英国分散的手工工场已经向集中的手工工场发展,在一定程度上实现了生产专业化</a:t>
            </a:r>
            <a:endParaRPr lang="zh-CN" altLang="zh-CN" sz="2400" b="1">
              <a:solidFill>
                <a:srgbClr val="000000"/>
              </a:solidFill>
              <a:latin typeface="Times New Roman" panose="02020603050405020304" pitchFamily="18" charset="0"/>
              <a:ea typeface="宋体" panose="02010600030101010101" pitchFamily="2" charset="-122"/>
            </a:endParaRPr>
          </a:p>
          <a:p>
            <a:pPr marL="0" lvl="0" indent="0" defTabSz="914400">
              <a:lnSpc>
                <a:spcPct val="100000"/>
              </a:lnSpc>
              <a:tabLst>
                <a:tab pos="1187450" algn="l"/>
                <a:tab pos="2163445" algn="l"/>
                <a:tab pos="3143250" algn="l"/>
                <a:tab pos="4191000" algn="l"/>
              </a:tabLst>
            </a:pPr>
            <a:r>
              <a:rPr lang="zh-CN" altLang="zh-CN" sz="2400" b="1">
                <a:solidFill>
                  <a:srgbClr val="0033CC"/>
                </a:solidFill>
                <a:latin typeface="NEU-BZ-S92"/>
                <a:ea typeface="宋体" panose="02010600030101010101" pitchFamily="2" charset="-122"/>
              </a:rPr>
              <a:t>②</a:t>
            </a:r>
            <a:r>
              <a:rPr lang="zh-CN" altLang="zh-CN" sz="2400" b="1">
                <a:solidFill>
                  <a:srgbClr val="0033CC"/>
                </a:solidFill>
                <a:latin typeface="Times New Roman" panose="02020603050405020304" pitchFamily="18" charset="0"/>
                <a:ea typeface="宋体" panose="02010600030101010101" pitchFamily="2" charset="-122"/>
              </a:rPr>
              <a:t>工厂的出现</a:t>
            </a:r>
            <a:r>
              <a:rPr lang="en-US" altLang="zh-CN" sz="2400" b="1">
                <a:solidFill>
                  <a:srgbClr val="0033CC"/>
                </a:solidFill>
                <a:latin typeface="Times New Roman" panose="02020603050405020304" pitchFamily="18" charset="0"/>
                <a:ea typeface="宋体" panose="02010600030101010101" pitchFamily="2" charset="-122"/>
              </a:rPr>
              <a:t>:</a:t>
            </a:r>
            <a:r>
              <a:rPr lang="en-US" altLang="zh-CN" sz="2400" b="1">
                <a:solidFill>
                  <a:srgbClr val="000000"/>
                </a:solidFill>
                <a:latin typeface="Times New Roman" panose="02020603050405020304" pitchFamily="18" charset="0"/>
                <a:ea typeface="宋体" panose="02010600030101010101" pitchFamily="2" charset="-122"/>
              </a:rPr>
              <a:t>18</a:t>
            </a:r>
            <a:r>
              <a:rPr lang="zh-CN" altLang="zh-CN" sz="2400" b="1">
                <a:solidFill>
                  <a:srgbClr val="000000"/>
                </a:solidFill>
                <a:latin typeface="Times New Roman" panose="02020603050405020304" pitchFamily="18" charset="0"/>
                <a:ea typeface="宋体" panose="02010600030101010101" pitchFamily="2" charset="-122"/>
              </a:rPr>
              <a:t>世纪</a:t>
            </a:r>
            <a:r>
              <a:rPr lang="en-US" altLang="zh-CN" sz="2400" b="1">
                <a:solidFill>
                  <a:srgbClr val="000000"/>
                </a:solidFill>
                <a:latin typeface="Times New Roman" panose="02020603050405020304" pitchFamily="18" charset="0"/>
                <a:ea typeface="宋体" panose="02010600030101010101" pitchFamily="2" charset="-122"/>
              </a:rPr>
              <a:t>60</a:t>
            </a:r>
            <a:r>
              <a:rPr lang="zh-CN" altLang="zh-CN" sz="2400" b="1">
                <a:solidFill>
                  <a:srgbClr val="000000"/>
                </a:solidFill>
                <a:latin typeface="Times New Roman" panose="02020603050405020304" pitchFamily="18" charset="0"/>
                <a:ea typeface="宋体" panose="02010600030101010101" pitchFamily="2" charset="-122"/>
              </a:rPr>
              <a:t>年代以来的工业革命</a:t>
            </a:r>
            <a:r>
              <a:rPr lang="en-US" altLang="zh-CN" sz="2400" b="1">
                <a:solidFill>
                  <a:srgbClr val="000000"/>
                </a:solidFill>
                <a:latin typeface="Times New Roman" panose="02020603050405020304" pitchFamily="18" charset="0"/>
                <a:ea typeface="宋体" panose="02010600030101010101" pitchFamily="2" charset="-122"/>
              </a:rPr>
              <a:t>,</a:t>
            </a:r>
            <a:r>
              <a:rPr lang="zh-CN" altLang="zh-CN" sz="2400" b="1">
                <a:solidFill>
                  <a:srgbClr val="000000"/>
                </a:solidFill>
                <a:latin typeface="Times New Roman" panose="02020603050405020304" pitchFamily="18" charset="0"/>
                <a:ea typeface="宋体" panose="02010600030101010101" pitchFamily="2" charset="-122"/>
              </a:rPr>
              <a:t>引发了从手工劳动到机器大生产的巨大变革</a:t>
            </a:r>
            <a:r>
              <a:rPr lang="en-US" altLang="zh-CN" sz="2400" b="1">
                <a:solidFill>
                  <a:srgbClr val="000000"/>
                </a:solidFill>
                <a:latin typeface="Times New Roman" panose="02020603050405020304" pitchFamily="18" charset="0"/>
                <a:ea typeface="宋体" panose="02010600030101010101" pitchFamily="2" charset="-122"/>
              </a:rPr>
              <a:t>,</a:t>
            </a:r>
            <a:r>
              <a:rPr sz="2400" b="1">
                <a:solidFill>
                  <a:srgbClr val="000000"/>
                </a:solidFill>
                <a:latin typeface="Times New Roman" panose="02020603050405020304" pitchFamily="18" charset="0"/>
                <a:ea typeface="宋体" panose="02010600030101010101" pitchFamily="2" charset="-122"/>
              </a:rPr>
              <a:t>工厂出现</a:t>
            </a:r>
            <a:r>
              <a:rPr sz="2400" b="1">
                <a:solidFill>
                  <a:srgbClr val="000000"/>
                </a:solidFill>
                <a:latin typeface="Times New Roman" panose="02020603050405020304" pitchFamily="18" charset="0"/>
                <a:ea typeface="宋体" panose="02010600030101010101" pitchFamily="2" charset="-122"/>
              </a:rPr>
              <a:t>。</a:t>
            </a:r>
            <a:endParaRPr sz="2400" b="1">
              <a:solidFill>
                <a:srgbClr val="000000"/>
              </a:solidFill>
              <a:latin typeface="Times New Roman" panose="02020603050405020304" pitchFamily="18" charset="0"/>
              <a:ea typeface="宋体" panose="02010600030101010101" pitchFamily="2" charset="-122"/>
            </a:endParaRPr>
          </a:p>
        </p:txBody>
      </p:sp>
      <p:grpSp>
        <p:nvGrpSpPr>
          <p:cNvPr id="4" name="组合 3"/>
          <p:cNvGrpSpPr/>
          <p:nvPr/>
        </p:nvGrpSpPr>
        <p:grpSpPr>
          <a:xfrm>
            <a:off x="2837815" y="2867660"/>
            <a:ext cx="8682990" cy="3617595"/>
            <a:chOff x="4469" y="4516"/>
            <a:chExt cx="13674" cy="5697"/>
          </a:xfrm>
        </p:grpSpPr>
        <p:sp>
          <p:nvSpPr>
            <p:cNvPr id="25" name="流程图: 过程 24"/>
            <p:cNvSpPr/>
            <p:nvPr/>
          </p:nvSpPr>
          <p:spPr>
            <a:xfrm>
              <a:off x="4609" y="4516"/>
              <a:ext cx="13394" cy="749"/>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p>
              <a:pPr algn="ctr"/>
              <a:r>
                <a:rPr lang="zh-CN" altLang="en-US" sz="2800" b="1" dirty="0" smtClean="0">
                  <a:latin typeface="方正粗黑宋简体" panose="02000000000000000000" pitchFamily="2" charset="-122"/>
                  <a:ea typeface="方正粗黑宋简体" panose="02000000000000000000" pitchFamily="2" charset="-122"/>
                </a:rPr>
                <a:t>纺织分工的专业化，催生现代工厂制度</a:t>
              </a:r>
              <a:endParaRPr lang="zh-CN" altLang="en-US" sz="2800" b="1" dirty="0" smtClean="0">
                <a:latin typeface="方正粗黑宋简体" panose="02000000000000000000" pitchFamily="2" charset="-122"/>
                <a:ea typeface="方正粗黑宋简体" panose="02000000000000000000" pitchFamily="2" charset="-122"/>
              </a:endParaRPr>
            </a:p>
          </p:txBody>
        </p:sp>
        <p:sp>
          <p:nvSpPr>
            <p:cNvPr id="30" name="矩形"/>
            <p:cNvSpPr/>
            <p:nvPr/>
          </p:nvSpPr>
          <p:spPr>
            <a:xfrm>
              <a:off x="4469" y="8615"/>
              <a:ext cx="13675" cy="1598"/>
            </a:xfrm>
            <a:prstGeom prst="rect">
              <a:avLst/>
            </a:prstGeom>
            <a:noFill/>
            <a:ln w="6350" cap="flat" cmpd="sng">
              <a:solidFill>
                <a:schemeClr val="tx1"/>
              </a:solidFill>
              <a:prstDash val="solid"/>
              <a:miter/>
            </a:ln>
          </p:spPr>
          <p:txBody>
            <a:bodyPr vert="horz" wrap="square" lIns="91440" tIns="45720" rIns="91440" bIns="45720" anchor="t" anchorCtr="0">
              <a:spAutoFit/>
            </a:bodyPr>
            <a:p>
              <a:pPr indent="457200" algn="just" fontAlgn="auto">
                <a:lnSpc>
                  <a:spcPct val="100000"/>
                </a:lnSpc>
                <a:spcBef>
                  <a:spcPts val="0"/>
                </a:spcBef>
                <a:spcAft>
                  <a:spcPts val="0"/>
                </a:spcAft>
              </a:pPr>
              <a:r>
                <a:rPr lang="zh-CN" altLang="en-US" sz="2000" b="1" dirty="0" smtClean="0">
                  <a:latin typeface="黑体" panose="02010609060101010101" pitchFamily="49" charset="-122"/>
                  <a:ea typeface="黑体" panose="02010609060101010101" pitchFamily="49" charset="-122"/>
                  <a:cs typeface="仿宋" panose="02010609060101010101" charset="-122"/>
                </a:rPr>
                <a:t>工业革命</a:t>
              </a:r>
              <a:r>
                <a:rPr lang="zh-CN" altLang="en-US" sz="2000" b="1" dirty="0">
                  <a:latin typeface="黑体" panose="02010609060101010101" pitchFamily="49" charset="-122"/>
                  <a:ea typeface="黑体" panose="02010609060101010101" pitchFamily="49" charset="-122"/>
                  <a:cs typeface="仿宋" panose="02010609060101010101" charset="-122"/>
                </a:rPr>
                <a:t>还包括</a:t>
              </a:r>
              <a:r>
                <a:rPr lang="zh-CN" altLang="en-US" sz="2000" b="1" dirty="0">
                  <a:solidFill>
                    <a:srgbClr val="FF0000"/>
                  </a:solidFill>
                  <a:latin typeface="黑体" panose="02010609060101010101" pitchFamily="49" charset="-122"/>
                  <a:ea typeface="黑体" panose="02010609060101010101" pitchFamily="49" charset="-122"/>
                  <a:cs typeface="仿宋" panose="02010609060101010101" charset="-122"/>
                </a:rPr>
                <a:t>生产组织形式</a:t>
              </a:r>
              <a:r>
                <a:rPr lang="zh-CN" altLang="en-US" sz="2000" b="1" dirty="0">
                  <a:latin typeface="黑体" panose="02010609060101010101" pitchFamily="49" charset="-122"/>
                  <a:ea typeface="黑体" panose="02010609060101010101" pitchFamily="49" charset="-122"/>
                  <a:cs typeface="仿宋" panose="02010609060101010101" charset="-122"/>
                </a:rPr>
                <a:t>的变化，这同样也提高生产力，并且更深刻地影响着社会变革。在工业革命中，</a:t>
              </a:r>
              <a:r>
                <a:rPr lang="zh-CN" altLang="en-US" sz="2000" b="1" dirty="0">
                  <a:solidFill>
                    <a:srgbClr val="FF0000"/>
                  </a:solidFill>
                  <a:latin typeface="黑体" panose="02010609060101010101" pitchFamily="49" charset="-122"/>
                  <a:ea typeface="黑体" panose="02010609060101010101" pitchFamily="49" charset="-122"/>
                  <a:cs typeface="仿宋" panose="02010609060101010101" charset="-122"/>
                </a:rPr>
                <a:t>“工厂化”</a:t>
              </a:r>
              <a:r>
                <a:rPr lang="zh-CN" altLang="en-US" sz="2000" b="1" dirty="0">
                  <a:latin typeface="黑体" panose="02010609060101010101" pitchFamily="49" charset="-122"/>
                  <a:ea typeface="黑体" panose="02010609060101010101" pitchFamily="49" charset="-122"/>
                  <a:cs typeface="仿宋" panose="02010609060101010101" charset="-122"/>
                </a:rPr>
                <a:t>是一个重大的变化，没有工厂化，工业革命就不会那么</a:t>
              </a:r>
              <a:r>
                <a:rPr lang="zh-CN" altLang="en-US" sz="2000" b="1" dirty="0" smtClean="0">
                  <a:latin typeface="黑体" panose="02010609060101010101" pitchFamily="49" charset="-122"/>
                  <a:ea typeface="黑体" panose="02010609060101010101" pitchFamily="49" charset="-122"/>
                  <a:cs typeface="仿宋" panose="02010609060101010101" charset="-122"/>
                </a:rPr>
                <a:t>彻底。         </a:t>
              </a:r>
              <a:r>
                <a:rPr lang="en-US" altLang="zh-CN" sz="2000" b="1" dirty="0" smtClean="0">
                  <a:latin typeface="黑体" panose="02010609060101010101" pitchFamily="49" charset="-122"/>
                  <a:ea typeface="黑体" panose="02010609060101010101" pitchFamily="49" charset="-122"/>
                  <a:cs typeface="仿宋" panose="02010609060101010101" charset="-122"/>
                </a:rPr>
                <a:t>——</a:t>
              </a:r>
              <a:r>
                <a:rPr lang="zh-CN" altLang="en-US" sz="2000" b="1" dirty="0" smtClean="0">
                  <a:latin typeface="黑体" panose="02010609060101010101" pitchFamily="49" charset="-122"/>
                  <a:ea typeface="黑体" panose="02010609060101010101" pitchFamily="49" charset="-122"/>
                  <a:cs typeface="仿宋" panose="02010609060101010101" charset="-122"/>
                </a:rPr>
                <a:t>钱乘旦</a:t>
              </a:r>
              <a:r>
                <a:rPr lang="en-US" altLang="zh-CN" sz="2000" b="1" dirty="0" smtClean="0">
                  <a:latin typeface="黑体" panose="02010609060101010101" pitchFamily="49" charset="-122"/>
                  <a:ea typeface="黑体" panose="02010609060101010101" pitchFamily="49" charset="-122"/>
                  <a:cs typeface="仿宋" panose="02010609060101010101" charset="-122"/>
                </a:rPr>
                <a:t>《</a:t>
              </a:r>
              <a:r>
                <a:rPr lang="zh-CN" altLang="en-US" sz="2000" b="1" dirty="0" smtClean="0">
                  <a:latin typeface="黑体" panose="02010609060101010101" pitchFamily="49" charset="-122"/>
                  <a:ea typeface="黑体" panose="02010609060101010101" pitchFamily="49" charset="-122"/>
                  <a:cs typeface="仿宋" panose="02010609060101010101" charset="-122"/>
                </a:rPr>
                <a:t>英国通史</a:t>
              </a:r>
              <a:r>
                <a:rPr lang="en-US" altLang="zh-CN" sz="2000" b="1" dirty="0" smtClean="0">
                  <a:latin typeface="黑体" panose="02010609060101010101" pitchFamily="49" charset="-122"/>
                  <a:ea typeface="黑体" panose="02010609060101010101" pitchFamily="49" charset="-122"/>
                  <a:cs typeface="仿宋" panose="02010609060101010101" charset="-122"/>
                </a:rPr>
                <a:t>》</a:t>
              </a:r>
              <a:endParaRPr lang="en-US" altLang="zh-CN" sz="2000" b="1" dirty="0" smtClean="0">
                <a:latin typeface="黑体" panose="02010609060101010101" pitchFamily="49" charset="-122"/>
                <a:ea typeface="黑体" panose="02010609060101010101" pitchFamily="49" charset="-122"/>
                <a:cs typeface="仿宋" panose="02010609060101010101" charset="-122"/>
              </a:endParaRPr>
            </a:p>
          </p:txBody>
        </p:sp>
        <p:sp>
          <p:nvSpPr>
            <p:cNvPr id="20" name="右箭头 19"/>
            <p:cNvSpPr/>
            <p:nvPr/>
          </p:nvSpPr>
          <p:spPr>
            <a:xfrm>
              <a:off x="9984" y="6388"/>
              <a:ext cx="2403" cy="1487"/>
            </a:xfrm>
            <a:prstGeom prst="rightArrow">
              <a:avLst/>
            </a:prstGeom>
            <a:noFill/>
            <a:ln>
              <a:solidFill>
                <a:schemeClr val="accent5">
                  <a:lumMod val="75000"/>
                </a:schemeClr>
              </a:solidFill>
            </a:ln>
            <a:extLst>
              <a:ext uri="{909E8E84-426E-40DD-AFC4-6F175D3DCCD1}">
                <a14:hiddenFill xmlns:a14="http://schemas.microsoft.com/office/drawing/2010/main">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14:hiddenFill>
              </a:ext>
            </a:extLst>
          </p:spPr>
          <p:style>
            <a:lnRef idx="0">
              <a:schemeClr val="accent5"/>
            </a:lnRef>
            <a:fillRef idx="3">
              <a:schemeClr val="accent5"/>
            </a:fillRef>
            <a:effectRef idx="3">
              <a:schemeClr val="accent5"/>
            </a:effectRef>
            <a:fontRef idx="minor">
              <a:schemeClr val="lt1"/>
            </a:fontRef>
          </p:style>
          <p:txBody>
            <a:bodyPr rtlCol="0" anchor="ctr"/>
            <a:p>
              <a:pPr algn="ctr"/>
              <a:endParaRPr lang="zh-CN" altLang="en-US" sz="1200"/>
            </a:p>
          </p:txBody>
        </p:sp>
        <p:pic>
          <p:nvPicPr>
            <p:cNvPr id="13" name="图片 1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 contrast="2000"/>
                      </a14:imgEffect>
                      <a14:imgEffect>
                        <a14:saturation sat="33000"/>
                      </a14:imgEffect>
                    </a14:imgLayer>
                  </a14:imgProps>
                </a:ext>
                <a:ext uri="{28A0092B-C50C-407E-A947-70E740481C1C}">
                  <a14:useLocalDpi xmlns:a14="http://schemas.microsoft.com/office/drawing/2010/main" val="0"/>
                </a:ext>
              </a:extLst>
            </a:blip>
            <a:srcRect l="5902" t="11673" r="9838" b="11673"/>
            <a:stretch>
              <a:fillRect/>
            </a:stretch>
          </p:blipFill>
          <p:spPr>
            <a:xfrm>
              <a:off x="4609" y="5389"/>
              <a:ext cx="5132" cy="3101"/>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rcRect t="2631" b="2631"/>
            <a:stretch>
              <a:fillRect/>
            </a:stretch>
          </p:blipFill>
          <p:spPr>
            <a:xfrm>
              <a:off x="12675" y="5327"/>
              <a:ext cx="5329" cy="322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additive="base">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03225" y="668655"/>
            <a:ext cx="7645400" cy="583565"/>
          </a:xfrm>
          <a:prstGeom prst="rect">
            <a:avLst/>
          </a:prstGeom>
          <a:noFill/>
        </p:spPr>
        <p:txBody>
          <a:bodyPr wrap="square" rtlCol="0">
            <a:spAutoFit/>
          </a:bodyPr>
          <a:lstStyle/>
          <a:p>
            <a:r>
              <a:rPr lang="zh-CN" altLang="en-US" sz="3200" b="1" dirty="0" smtClean="0"/>
              <a:t>一、大机器生产工厂制度</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403225" y="1252220"/>
            <a:ext cx="2021205" cy="4523105"/>
          </a:xfrm>
          <a:prstGeom prst="rect">
            <a:avLst/>
          </a:prstGeom>
          <a:noFill/>
        </p:spPr>
        <p:txBody>
          <a:bodyPr wrap="none" rtlCol="0">
            <a:spAutoFit/>
          </a:bodyPr>
          <a:p>
            <a:r>
              <a:rPr lang="en-US" altLang="zh-CN" sz="3200" b="1">
                <a:latin typeface="宋体" panose="02010600030101010101" pitchFamily="2" charset="-122"/>
                <a:ea typeface="宋体" panose="02010600030101010101" pitchFamily="2" charset="-122"/>
                <a:cs typeface="宋体" panose="02010600030101010101" pitchFamily="2" charset="-122"/>
              </a:rPr>
              <a:t>1</a:t>
            </a:r>
            <a:r>
              <a:rPr lang="zh-CN" altLang="en-US" sz="3200" b="1">
                <a:latin typeface="宋体" panose="02010600030101010101" pitchFamily="2" charset="-122"/>
                <a:ea typeface="宋体" panose="02010600030101010101" pitchFamily="2" charset="-122"/>
                <a:cs typeface="宋体" panose="02010600030101010101" pitchFamily="2" charset="-122"/>
              </a:rPr>
              <a:t>、背景：</a:t>
            </a:r>
            <a:endParaRPr lang="en-US" altLang="zh-CN"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2</a:t>
            </a:r>
            <a:r>
              <a:rPr lang="zh-CN" altLang="en-US" sz="3200" b="1">
                <a:latin typeface="宋体" panose="02010600030101010101" pitchFamily="2" charset="-122"/>
                <a:ea typeface="宋体" panose="02010600030101010101" pitchFamily="2" charset="-122"/>
                <a:cs typeface="宋体" panose="02010600030101010101" pitchFamily="2" charset="-122"/>
              </a:rPr>
              <a:t>、出现：</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3</a:t>
            </a:r>
            <a:r>
              <a:rPr lang="zh-CN" altLang="en-US" sz="3200" b="1">
                <a:latin typeface="宋体" panose="02010600030101010101" pitchFamily="2" charset="-122"/>
                <a:ea typeface="宋体" panose="02010600030101010101" pitchFamily="2" charset="-122"/>
                <a:cs typeface="宋体" panose="02010600030101010101" pitchFamily="2" charset="-122"/>
              </a:rPr>
              <a:t>、特点：</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4</a:t>
            </a:r>
            <a:r>
              <a:rPr lang="zh-CN" altLang="en-US" sz="3200" b="1">
                <a:latin typeface="宋体" panose="02010600030101010101" pitchFamily="2" charset="-122"/>
                <a:ea typeface="宋体" panose="02010600030101010101" pitchFamily="2" charset="-122"/>
                <a:cs typeface="宋体" panose="02010600030101010101" pitchFamily="2" charset="-122"/>
              </a:rPr>
              <a:t>、影响：</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10242" name="文本框 2"/>
          <p:cNvSpPr/>
          <p:nvPr>
            <p:custDataLst>
              <p:tags r:id="rId1"/>
            </p:custDataLst>
          </p:nvPr>
        </p:nvSpPr>
        <p:spPr>
          <a:xfrm>
            <a:off x="2287905" y="1252220"/>
            <a:ext cx="9128760" cy="521970"/>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lnSpc>
                <a:spcPct val="100000"/>
              </a:lnSpc>
              <a:tabLst>
                <a:tab pos="1187450" algn="l"/>
                <a:tab pos="2163445" algn="l"/>
                <a:tab pos="3143250" algn="l"/>
                <a:tab pos="4191000" algn="l"/>
              </a:tabLst>
            </a:pPr>
            <a:r>
              <a:rPr lang="zh-CN" altLang="zh-CN" sz="2800" b="1">
                <a:solidFill>
                  <a:srgbClr val="0033CC"/>
                </a:solidFill>
                <a:latin typeface="NEU-BZ-S92"/>
                <a:ea typeface="宋体" panose="02010600030101010101" pitchFamily="2" charset="-122"/>
              </a:rPr>
              <a:t>①</a:t>
            </a:r>
            <a:r>
              <a:rPr lang="zh-CN" altLang="zh-CN" sz="2800" b="1">
                <a:solidFill>
                  <a:srgbClr val="0033CC"/>
                </a:solidFill>
                <a:latin typeface="Times New Roman" panose="02020603050405020304" pitchFamily="18" charset="0"/>
                <a:ea typeface="宋体" panose="02010600030101010101" pitchFamily="2" charset="-122"/>
              </a:rPr>
              <a:t>生产专业化的实现</a:t>
            </a:r>
            <a:r>
              <a:rPr lang="en-US" altLang="zh-CN" sz="2800" b="1">
                <a:solidFill>
                  <a:srgbClr val="0033CC"/>
                </a:solidFill>
                <a:latin typeface="Times New Roman" panose="02020603050405020304" pitchFamily="18" charset="0"/>
                <a:ea typeface="宋体" panose="02010600030101010101" pitchFamily="2" charset="-122"/>
              </a:rPr>
              <a:t>:     </a:t>
            </a:r>
            <a:r>
              <a:rPr lang="zh-CN" altLang="zh-CN" sz="2800" b="1">
                <a:solidFill>
                  <a:srgbClr val="0033CC"/>
                </a:solidFill>
                <a:latin typeface="NEU-BZ-S92"/>
                <a:ea typeface="宋体" panose="02010600030101010101" pitchFamily="2" charset="-122"/>
              </a:rPr>
              <a:t>②</a:t>
            </a:r>
            <a:r>
              <a:rPr lang="zh-CN" altLang="zh-CN" sz="2800" b="1">
                <a:solidFill>
                  <a:srgbClr val="0033CC"/>
                </a:solidFill>
                <a:latin typeface="Times New Roman" panose="02020603050405020304" pitchFamily="18" charset="0"/>
                <a:ea typeface="宋体" panose="02010600030101010101" pitchFamily="2" charset="-122"/>
              </a:rPr>
              <a:t>工厂的出现</a:t>
            </a:r>
            <a:r>
              <a:rPr lang="en-US" altLang="zh-CN" sz="2800" b="1">
                <a:solidFill>
                  <a:srgbClr val="0033CC"/>
                </a:solidFill>
                <a:latin typeface="Times New Roman" panose="02020603050405020304" pitchFamily="18" charset="0"/>
                <a:ea typeface="宋体" panose="02010600030101010101" pitchFamily="2" charset="-122"/>
              </a:rPr>
              <a:t>:</a:t>
            </a:r>
            <a:endParaRPr lang="en-US" altLang="zh-CN" sz="2800" b="1">
              <a:solidFill>
                <a:srgbClr val="0033CC"/>
              </a:solidFill>
              <a:latin typeface="Times New Roman" panose="02020603050405020304" pitchFamily="18" charset="0"/>
              <a:ea typeface="宋体" panose="02010600030101010101" pitchFamily="2" charset="-122"/>
            </a:endParaRPr>
          </a:p>
        </p:txBody>
      </p:sp>
      <p:sp>
        <p:nvSpPr>
          <p:cNvPr id="10244" name="文本框 4"/>
          <p:cNvSpPr/>
          <p:nvPr>
            <p:custDataLst>
              <p:tags r:id="rId2"/>
            </p:custDataLst>
          </p:nvPr>
        </p:nvSpPr>
        <p:spPr>
          <a:xfrm>
            <a:off x="2287588" y="1562418"/>
            <a:ext cx="5916612" cy="736600"/>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lnSpc>
                <a:spcPct val="150000"/>
              </a:lnSpc>
              <a:tabLst>
                <a:tab pos="1187450" algn="l"/>
                <a:tab pos="2163445" algn="l"/>
                <a:tab pos="3143250" algn="l"/>
                <a:tab pos="4191000" algn="l"/>
              </a:tabLst>
            </a:pPr>
            <a:r>
              <a:rPr lang="zh-CN" altLang="zh-CN" sz="2800" b="1">
                <a:solidFill>
                  <a:srgbClr val="0033CC"/>
                </a:solidFill>
                <a:latin typeface="Times New Roman" panose="02020603050405020304" pitchFamily="18" charset="0"/>
                <a:ea typeface="宋体" panose="02010600030101010101" pitchFamily="2" charset="-122"/>
              </a:rPr>
              <a:t>随着工厂的出现,工厂制度逐渐形成</a:t>
            </a:r>
            <a:endParaRPr lang="zh-CN" altLang="zh-CN" sz="2800" b="1">
              <a:solidFill>
                <a:srgbClr val="0033CC"/>
              </a:solidFill>
              <a:latin typeface="Times New Roman" panose="02020603050405020304" pitchFamily="18" charset="0"/>
              <a:ea typeface="宋体" panose="02010600030101010101" pitchFamily="2" charset="-122"/>
            </a:endParaRPr>
          </a:p>
        </p:txBody>
      </p:sp>
      <p:sp>
        <p:nvSpPr>
          <p:cNvPr id="11266" name="文本框 4"/>
          <p:cNvSpPr/>
          <p:nvPr>
            <p:custDataLst>
              <p:tags r:id="rId3"/>
            </p:custDataLst>
          </p:nvPr>
        </p:nvSpPr>
        <p:spPr>
          <a:xfrm>
            <a:off x="2187575" y="2245043"/>
            <a:ext cx="1612900" cy="521970"/>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zh-CN" sz="2800" b="1">
                <a:solidFill>
                  <a:srgbClr val="0033CC"/>
                </a:solidFill>
                <a:latin typeface="宋体" panose="02010600030101010101" pitchFamily="2" charset="-122"/>
                <a:ea typeface="宋体" panose="02010600030101010101" pitchFamily="2" charset="-122"/>
              </a:rPr>
              <a:t>①</a:t>
            </a:r>
            <a:r>
              <a:rPr lang="zh-CN" altLang="zh-CN" sz="2800" b="1">
                <a:solidFill>
                  <a:srgbClr val="0033CC"/>
                </a:solidFill>
                <a:latin typeface="Times New Roman" panose="02020603050405020304" pitchFamily="18" charset="0"/>
                <a:ea typeface="宋体" panose="02010600030101010101" pitchFamily="2" charset="-122"/>
              </a:rPr>
              <a:t>时间：</a:t>
            </a:r>
            <a:endParaRPr lang="zh-CN" altLang="zh-CN" sz="2800" b="1">
              <a:solidFill>
                <a:srgbClr val="0033CC"/>
              </a:solidFill>
              <a:latin typeface="Times New Roman" panose="02020603050405020304" pitchFamily="18" charset="0"/>
              <a:ea typeface="宋体" panose="02010600030101010101" pitchFamily="2" charset="-122"/>
            </a:endParaRPr>
          </a:p>
        </p:txBody>
      </p:sp>
      <p:sp>
        <p:nvSpPr>
          <p:cNvPr id="11267" name="文本框 5"/>
          <p:cNvSpPr/>
          <p:nvPr>
            <p:custDataLst>
              <p:tags r:id="rId4"/>
            </p:custDataLst>
          </p:nvPr>
        </p:nvSpPr>
        <p:spPr>
          <a:xfrm>
            <a:off x="2187575" y="2880042"/>
            <a:ext cx="1612900" cy="521970"/>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en-US" sz="2800" b="1">
                <a:solidFill>
                  <a:srgbClr val="0033CC"/>
                </a:solidFill>
                <a:latin typeface="宋体" panose="02010600030101010101" pitchFamily="2" charset="-122"/>
                <a:ea typeface="宋体" panose="02010600030101010101" pitchFamily="2" charset="-122"/>
              </a:rPr>
              <a:t>②</a:t>
            </a:r>
            <a:r>
              <a:rPr lang="zh-CN" altLang="zh-CN" sz="2800" b="1">
                <a:solidFill>
                  <a:srgbClr val="0033CC"/>
                </a:solidFill>
                <a:latin typeface="Times New Roman" panose="02020603050405020304" pitchFamily="18" charset="0"/>
                <a:ea typeface="宋体" panose="02010600030101010101" pitchFamily="2" charset="-122"/>
              </a:rPr>
              <a:t>规章：</a:t>
            </a:r>
            <a:endParaRPr lang="zh-CN" altLang="zh-CN" sz="2800" b="1">
              <a:solidFill>
                <a:srgbClr val="0033CC"/>
              </a:solidFill>
              <a:latin typeface="Times New Roman" panose="02020603050405020304" pitchFamily="18" charset="0"/>
              <a:ea typeface="宋体" panose="02010600030101010101" pitchFamily="2" charset="-122"/>
            </a:endParaRPr>
          </a:p>
        </p:txBody>
      </p:sp>
      <p:sp>
        <p:nvSpPr>
          <p:cNvPr id="11268" name="文本框 6"/>
          <p:cNvSpPr/>
          <p:nvPr>
            <p:custDataLst>
              <p:tags r:id="rId5"/>
            </p:custDataLst>
          </p:nvPr>
        </p:nvSpPr>
        <p:spPr>
          <a:xfrm>
            <a:off x="2187575" y="3497580"/>
            <a:ext cx="1612900" cy="521970"/>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en-US" sz="2800" b="1">
                <a:solidFill>
                  <a:srgbClr val="0033CC"/>
                </a:solidFill>
                <a:latin typeface="宋体" panose="02010600030101010101" pitchFamily="2" charset="-122"/>
                <a:ea typeface="宋体" panose="02010600030101010101" pitchFamily="2" charset="-122"/>
              </a:rPr>
              <a:t>③</a:t>
            </a:r>
            <a:r>
              <a:rPr lang="zh-CN" altLang="zh-CN" sz="2800" b="1">
                <a:solidFill>
                  <a:srgbClr val="0033CC"/>
                </a:solidFill>
                <a:latin typeface="Times New Roman" panose="02020603050405020304" pitchFamily="18" charset="0"/>
                <a:ea typeface="宋体" panose="02010600030101010101" pitchFamily="2" charset="-122"/>
              </a:rPr>
              <a:t>生产：</a:t>
            </a:r>
            <a:endParaRPr lang="zh-CN" altLang="zh-CN" sz="2800" b="1">
              <a:solidFill>
                <a:srgbClr val="0033CC"/>
              </a:solidFill>
              <a:latin typeface="Times New Roman" panose="02020603050405020304" pitchFamily="18" charset="0"/>
              <a:ea typeface="宋体" panose="02010600030101010101" pitchFamily="2" charset="-122"/>
            </a:endParaRPr>
          </a:p>
        </p:txBody>
      </p:sp>
      <p:sp>
        <p:nvSpPr>
          <p:cNvPr id="11269" name="文本框 7"/>
          <p:cNvSpPr/>
          <p:nvPr>
            <p:custDataLst>
              <p:tags r:id="rId6"/>
            </p:custDataLst>
          </p:nvPr>
        </p:nvSpPr>
        <p:spPr>
          <a:xfrm>
            <a:off x="2167890" y="4167505"/>
            <a:ext cx="1624965" cy="521970"/>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r>
              <a:rPr lang="zh-CN" altLang="zh-CN" sz="2800" b="1">
                <a:solidFill>
                  <a:srgbClr val="0033CC"/>
                </a:solidFill>
                <a:latin typeface="宋体" panose="02010600030101010101" pitchFamily="2" charset="-122"/>
                <a:ea typeface="宋体" panose="02010600030101010101" pitchFamily="2" charset="-122"/>
              </a:rPr>
              <a:t>④</a:t>
            </a:r>
            <a:r>
              <a:rPr lang="zh-CN" altLang="zh-CN" sz="2800" b="1">
                <a:solidFill>
                  <a:srgbClr val="0033CC"/>
                </a:solidFill>
                <a:latin typeface="Times New Roman" panose="02020603050405020304" pitchFamily="18" charset="0"/>
                <a:ea typeface="宋体" panose="02010600030101010101" pitchFamily="2" charset="-122"/>
              </a:rPr>
              <a:t>原料：</a:t>
            </a:r>
            <a:endParaRPr lang="zh-CN" altLang="zh-CN" sz="2800" b="1">
              <a:solidFill>
                <a:srgbClr val="0033CC"/>
              </a:solidFill>
              <a:latin typeface="Times New Roman" panose="02020603050405020304" pitchFamily="18" charset="0"/>
              <a:ea typeface="宋体" panose="02010600030101010101" pitchFamily="2" charset="-122"/>
            </a:endParaRPr>
          </a:p>
        </p:txBody>
      </p:sp>
      <p:sp>
        <p:nvSpPr>
          <p:cNvPr id="11270" name="文本框 8"/>
          <p:cNvSpPr/>
          <p:nvPr>
            <p:custDataLst>
              <p:tags r:id="rId7"/>
            </p:custDataLst>
          </p:nvPr>
        </p:nvSpPr>
        <p:spPr>
          <a:xfrm>
            <a:off x="3670935" y="2276158"/>
            <a:ext cx="1713230" cy="460375"/>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zh-CN" sz="2400" b="1">
                <a:solidFill>
                  <a:srgbClr val="FF0000"/>
                </a:solidFill>
                <a:latin typeface="Times New Roman" panose="02020603050405020304" pitchFamily="18" charset="0"/>
                <a:ea typeface="宋体" panose="02010600030101010101" pitchFamily="2" charset="-122"/>
              </a:rPr>
              <a:t>实行倒班制</a:t>
            </a:r>
            <a:endParaRPr lang="zh-CN" altLang="zh-CN" sz="2400" b="1">
              <a:solidFill>
                <a:srgbClr val="FF0000"/>
              </a:solidFill>
              <a:latin typeface="Times New Roman" panose="02020603050405020304" pitchFamily="18" charset="0"/>
              <a:ea typeface="宋体" panose="02010600030101010101" pitchFamily="2" charset="-122"/>
            </a:endParaRPr>
          </a:p>
        </p:txBody>
      </p:sp>
      <p:sp>
        <p:nvSpPr>
          <p:cNvPr id="11271" name="文本框 9"/>
          <p:cNvSpPr/>
          <p:nvPr>
            <p:custDataLst>
              <p:tags r:id="rId8"/>
            </p:custDataLst>
          </p:nvPr>
        </p:nvSpPr>
        <p:spPr>
          <a:xfrm>
            <a:off x="3670935" y="2911157"/>
            <a:ext cx="4850130" cy="460375"/>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l" defTabSz="914400">
              <a:tabLst>
                <a:tab pos="1187450" algn="l"/>
                <a:tab pos="2163445" algn="l"/>
                <a:tab pos="3143250" algn="l"/>
                <a:tab pos="4191000" algn="l"/>
              </a:tabLst>
            </a:pPr>
            <a:r>
              <a:rPr altLang="zh-CN" sz="2400" b="1">
                <a:solidFill>
                  <a:srgbClr val="FF0000"/>
                </a:solidFill>
                <a:latin typeface="Times New Roman" panose="02020603050405020304" pitchFamily="18" charset="0"/>
                <a:ea typeface="宋体" panose="02010600030101010101" pitchFamily="2" charset="-122"/>
                <a:sym typeface="+mn-ea"/>
              </a:rPr>
              <a:t>制定</a:t>
            </a:r>
            <a:r>
              <a:rPr altLang="zh-CN" sz="2400" b="1">
                <a:solidFill>
                  <a:srgbClr val="FF0000"/>
                </a:solidFill>
                <a:latin typeface="Times New Roman" panose="02020603050405020304" pitchFamily="18" charset="0"/>
                <a:ea typeface="宋体" panose="02010600030101010101" pitchFamily="2" charset="-122"/>
                <a:sym typeface="+mn-ea"/>
              </a:rPr>
              <a:t>严格的规章制度</a:t>
            </a:r>
            <a:r>
              <a:rPr altLang="zh-CN" sz="2400" b="1">
                <a:solidFill>
                  <a:srgbClr val="FF0000"/>
                </a:solidFill>
                <a:latin typeface="Times New Roman" panose="02020603050405020304" pitchFamily="18" charset="0"/>
                <a:ea typeface="宋体" panose="02010600030101010101" pitchFamily="2" charset="-122"/>
                <a:sym typeface="+mn-ea"/>
              </a:rPr>
              <a:t>,</a:t>
            </a:r>
            <a:r>
              <a:rPr altLang="zh-CN" sz="2400" b="1">
                <a:solidFill>
                  <a:srgbClr val="FF0000"/>
                </a:solidFill>
                <a:latin typeface="Times New Roman" panose="02020603050405020304" pitchFamily="18" charset="0"/>
                <a:ea typeface="宋体" panose="02010600030101010101" pitchFamily="2" charset="-122"/>
                <a:sym typeface="+mn-ea"/>
              </a:rPr>
              <a:t>强化纪律意识</a:t>
            </a:r>
            <a:endParaRPr altLang="zh-CN" sz="2400" b="1">
              <a:solidFill>
                <a:srgbClr val="FF0000"/>
              </a:solidFill>
              <a:latin typeface="Times New Roman" panose="02020603050405020304" pitchFamily="18" charset="0"/>
              <a:ea typeface="宋体" panose="02010600030101010101" pitchFamily="2" charset="-122"/>
              <a:sym typeface="+mn-ea"/>
            </a:endParaRPr>
          </a:p>
        </p:txBody>
      </p:sp>
      <p:sp>
        <p:nvSpPr>
          <p:cNvPr id="11272" name="文本框 10"/>
          <p:cNvSpPr/>
          <p:nvPr>
            <p:custDataLst>
              <p:tags r:id="rId9"/>
            </p:custDataLst>
          </p:nvPr>
        </p:nvSpPr>
        <p:spPr>
          <a:xfrm>
            <a:off x="3622040" y="3559492"/>
            <a:ext cx="8216900" cy="460375"/>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l" defTabSz="914400">
              <a:tabLst>
                <a:tab pos="1187450" algn="l"/>
                <a:tab pos="2163445" algn="l"/>
                <a:tab pos="3143250" algn="l"/>
                <a:tab pos="4191000" algn="l"/>
              </a:tabLst>
            </a:pPr>
            <a:r>
              <a:rPr altLang="zh-CN" sz="2400" b="1">
                <a:solidFill>
                  <a:srgbClr val="FF0000"/>
                </a:solidFill>
                <a:latin typeface="Times New Roman" panose="02020603050405020304" pitchFamily="18" charset="0"/>
                <a:ea typeface="宋体" panose="02010600030101010101" pitchFamily="2" charset="-122"/>
                <a:sym typeface="+mn-ea"/>
              </a:rPr>
              <a:t>生产流水线被广泛应用,生产过程处于工厂主的监督管理之下</a:t>
            </a:r>
            <a:endParaRPr altLang="zh-CN" sz="2400" b="1">
              <a:solidFill>
                <a:srgbClr val="FF0000"/>
              </a:solidFill>
              <a:latin typeface="Times New Roman" panose="02020603050405020304" pitchFamily="18" charset="0"/>
              <a:ea typeface="宋体" panose="02010600030101010101" pitchFamily="2" charset="-122"/>
              <a:sym typeface="+mn-ea"/>
            </a:endParaRPr>
          </a:p>
        </p:txBody>
      </p:sp>
      <p:sp>
        <p:nvSpPr>
          <p:cNvPr id="11273" name="文本框 11"/>
          <p:cNvSpPr/>
          <p:nvPr>
            <p:custDataLst>
              <p:tags r:id="rId10"/>
            </p:custDataLst>
          </p:nvPr>
        </p:nvSpPr>
        <p:spPr>
          <a:xfrm>
            <a:off x="3670618" y="4167505"/>
            <a:ext cx="3549650" cy="460375"/>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lgn="l" defTabSz="914400">
              <a:tabLst>
                <a:tab pos="1187450" algn="l"/>
                <a:tab pos="2163445" algn="l"/>
                <a:tab pos="3143250" algn="l"/>
                <a:tab pos="4191000" algn="l"/>
              </a:tabLst>
            </a:pPr>
            <a:r>
              <a:rPr altLang="zh-CN" sz="2400" b="1">
                <a:solidFill>
                  <a:srgbClr val="FF0000"/>
                </a:solidFill>
                <a:latin typeface="Times New Roman" panose="02020603050405020304" pitchFamily="18" charset="0"/>
                <a:ea typeface="宋体" panose="02010600030101010101" pitchFamily="2" charset="-122"/>
                <a:sym typeface="+mn-ea"/>
              </a:rPr>
              <a:t>工厂统一供应、合理调配</a:t>
            </a:r>
            <a:endParaRPr altLang="zh-CN" sz="2400" b="1">
              <a:solidFill>
                <a:srgbClr val="FF0000"/>
              </a:solidFill>
              <a:latin typeface="Times New Roman" panose="02020603050405020304" pitchFamily="18" charset="0"/>
              <a:ea typeface="宋体" panose="02010600030101010101" pitchFamily="2" charset="-122"/>
              <a:sym typeface="+mn-ea"/>
            </a:endParaRPr>
          </a:p>
        </p:txBody>
      </p:sp>
      <p:pic>
        <p:nvPicPr>
          <p:cNvPr id="6" name="图片 5"/>
          <p:cNvPicPr>
            <a:picLocks noChangeAspect="1"/>
          </p:cNvPicPr>
          <p:nvPr/>
        </p:nvPicPr>
        <p:blipFill>
          <a:blip r:embed="rId11">
            <a:grayscl/>
          </a:blip>
          <a:stretch>
            <a:fillRect/>
          </a:stretch>
        </p:blipFill>
        <p:spPr>
          <a:xfrm>
            <a:off x="2287905" y="4627880"/>
            <a:ext cx="2945765" cy="1924685"/>
          </a:xfrm>
          <a:prstGeom prst="rect">
            <a:avLst/>
          </a:prstGeom>
        </p:spPr>
      </p:pic>
      <p:sp>
        <p:nvSpPr>
          <p:cNvPr id="10" name="矩形 9"/>
          <p:cNvSpPr/>
          <p:nvPr/>
        </p:nvSpPr>
        <p:spPr>
          <a:xfrm>
            <a:off x="5233670" y="4613275"/>
            <a:ext cx="6515100" cy="2009775"/>
          </a:xfrm>
          <a:prstGeom prst="rect">
            <a:avLst/>
          </a:prstGeom>
          <a:ln>
            <a:solidFill>
              <a:schemeClr val="tx1"/>
            </a:solidFill>
          </a:ln>
        </p:spPr>
        <p:txBody>
          <a:bodyPr wrap="square">
            <a:spAutoFit/>
          </a:bodyPr>
          <a:p>
            <a:pPr indent="457200" algn="just">
              <a:lnSpc>
                <a:spcPct val="130000"/>
              </a:lnSpc>
            </a:pPr>
            <a:r>
              <a:rPr lang="zh-CN" altLang="en-US" sz="2400" b="1" dirty="0" smtClean="0">
                <a:latin typeface="黑体" panose="02010609060101010101" pitchFamily="49" charset="-122"/>
                <a:ea typeface="黑体" panose="02010609060101010101" pitchFamily="49" charset="-122"/>
              </a:rPr>
              <a:t>发动机一开始，人们就</a:t>
            </a:r>
            <a:r>
              <a:rPr lang="zh-CN" altLang="en-US" sz="2400" b="1" dirty="0" smtClean="0">
                <a:solidFill>
                  <a:srgbClr val="FF0000"/>
                </a:solidFill>
                <a:latin typeface="黑体" panose="02010609060101010101" pitchFamily="49" charset="-122"/>
                <a:ea typeface="黑体" panose="02010609060101010101" pitchFamily="49" charset="-122"/>
              </a:rPr>
              <a:t>必须工作</a:t>
            </a:r>
            <a:r>
              <a:rPr lang="en-US" altLang="zh-CN" sz="2400" b="1" dirty="0" smtClean="0">
                <a:latin typeface="黑体" panose="02010609060101010101" pitchFamily="49" charset="-122"/>
                <a:ea typeface="黑体" panose="02010609060101010101" pitchFamily="49" charset="-122"/>
              </a:rPr>
              <a:t>——</a:t>
            </a:r>
            <a:r>
              <a:rPr lang="zh-CN" altLang="en-US" sz="2400" b="1" dirty="0" smtClean="0">
                <a:latin typeface="黑体" panose="02010609060101010101" pitchFamily="49" charset="-122"/>
                <a:ea typeface="黑体" panose="02010609060101010101" pitchFamily="49" charset="-122"/>
              </a:rPr>
              <a:t>男人、女人和孩子们都一起被套在钢铁和蒸汽的轭具下。</a:t>
            </a:r>
            <a:r>
              <a:rPr lang="zh-CN" altLang="en-US" sz="2400" b="1" dirty="0" smtClean="0">
                <a:solidFill>
                  <a:srgbClr val="FF0000"/>
                </a:solidFill>
                <a:latin typeface="黑体" panose="02010609060101010101" pitchFamily="49" charset="-122"/>
                <a:ea typeface="黑体" panose="02010609060101010101" pitchFamily="49" charset="-122"/>
              </a:rPr>
              <a:t>动物机器</a:t>
            </a:r>
            <a:r>
              <a:rPr lang="en-US" altLang="zh-CN" sz="2400" b="1" dirty="0" smtClean="0">
                <a:latin typeface="黑体" panose="02010609060101010101" pitchFamily="49" charset="-122"/>
                <a:ea typeface="黑体" panose="02010609060101010101" pitchFamily="49" charset="-122"/>
              </a:rPr>
              <a:t>…</a:t>
            </a:r>
            <a:r>
              <a:rPr lang="zh-CN" altLang="en-US" sz="2400" b="1" dirty="0" smtClean="0">
                <a:latin typeface="黑体" panose="02010609060101010101" pitchFamily="49" charset="-122"/>
                <a:ea typeface="黑体" panose="02010609060101010101" pitchFamily="49" charset="-122"/>
              </a:rPr>
              <a:t>被紧紧地拴在</a:t>
            </a:r>
            <a:r>
              <a:rPr lang="zh-CN" altLang="en-US" sz="2400" b="1" dirty="0" smtClean="0">
                <a:solidFill>
                  <a:srgbClr val="FF0000"/>
                </a:solidFill>
                <a:latin typeface="黑体" panose="02010609060101010101" pitchFamily="49" charset="-122"/>
                <a:ea typeface="黑体" panose="02010609060101010101" pitchFamily="49" charset="-122"/>
              </a:rPr>
              <a:t>不知痛苦</a:t>
            </a:r>
            <a:r>
              <a:rPr lang="zh-CN" altLang="en-US" sz="2400" b="1" dirty="0" smtClean="0">
                <a:latin typeface="黑体" panose="02010609060101010101" pitchFamily="49" charset="-122"/>
                <a:ea typeface="黑体" panose="02010609060101010101" pitchFamily="49" charset="-122"/>
              </a:rPr>
              <a:t>和</a:t>
            </a:r>
            <a:r>
              <a:rPr lang="zh-CN" altLang="en-US" sz="2400" b="1" dirty="0" smtClean="0">
                <a:solidFill>
                  <a:srgbClr val="FF0000"/>
                </a:solidFill>
                <a:latin typeface="黑体" panose="02010609060101010101" pitchFamily="49" charset="-122"/>
                <a:ea typeface="黑体" panose="02010609060101010101" pitchFamily="49" charset="-122"/>
              </a:rPr>
              <a:t>不知疲劳</a:t>
            </a:r>
            <a:r>
              <a:rPr lang="zh-CN" altLang="en-US" sz="2400" b="1" dirty="0" smtClean="0">
                <a:latin typeface="黑体" panose="02010609060101010101" pitchFamily="49" charset="-122"/>
                <a:ea typeface="黑体" panose="02010609060101010101" pitchFamily="49" charset="-122"/>
              </a:rPr>
              <a:t>的钢铁机器上。</a:t>
            </a:r>
            <a:endParaRPr lang="zh-CN" altLang="en-US" sz="2400" b="1" dirty="0" smtClean="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additive="base">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1"/>
      <p:bldP spid="11266" grpId="0"/>
      <p:bldP spid="11267" grpId="0"/>
      <p:bldP spid="11268" grpId="0"/>
      <p:bldP spid="11269" grpId="0"/>
      <p:bldP spid="11266" grpId="1"/>
      <p:bldP spid="11267" grpId="1"/>
      <p:bldP spid="11268" grpId="1"/>
      <p:bldP spid="11269" grpId="1"/>
      <p:bldP spid="11270" grpId="0"/>
      <p:bldP spid="11271" grpId="0"/>
      <p:bldP spid="11272" grpId="0"/>
      <p:bldP spid="11273" grpId="0"/>
      <p:bldP spid="11270" grpId="1"/>
      <p:bldP spid="11271" grpId="1"/>
      <p:bldP spid="11272" grpId="1"/>
      <p:bldP spid="11273" grpId="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03225" y="668655"/>
            <a:ext cx="7645400" cy="583565"/>
          </a:xfrm>
          <a:prstGeom prst="rect">
            <a:avLst/>
          </a:prstGeom>
          <a:noFill/>
        </p:spPr>
        <p:txBody>
          <a:bodyPr wrap="square" rtlCol="0">
            <a:spAutoFit/>
          </a:bodyPr>
          <a:lstStyle/>
          <a:p>
            <a:r>
              <a:rPr lang="zh-CN" altLang="en-US" sz="3200" b="1" dirty="0" smtClean="0"/>
              <a:t>一、大机器生产工厂制度</a:t>
            </a:r>
            <a:endParaRPr lang="zh-CN" altLang="en-US" sz="3200" b="1" dirty="0" smtClean="0"/>
          </a:p>
        </p:txBody>
      </p:sp>
      <p:sp>
        <p:nvSpPr>
          <p:cNvPr id="3" name="文本框 2"/>
          <p:cNvSpPr txBox="1"/>
          <p:nvPr/>
        </p:nvSpPr>
        <p:spPr>
          <a:xfrm>
            <a:off x="4764507" y="-277"/>
            <a:ext cx="5692878" cy="553085"/>
          </a:xfrm>
          <a:prstGeom prst="rect">
            <a:avLst/>
          </a:prstGeom>
          <a:noFill/>
        </p:spPr>
        <p:txBody>
          <a:bodyPr wrap="square" rtlCol="0">
            <a:spAutoFit/>
            <a:scene3d>
              <a:camera prst="orthographicFront"/>
              <a:lightRig rig="threePt" dir="t"/>
            </a:scene3d>
          </a:bodyPr>
          <a:lstStyle>
            <a:defPPr>
              <a:defRPr lang="zh-CN"/>
            </a:defPPr>
            <a:lvl1pPr algn="ctr">
              <a:lnSpc>
                <a:spcPct val="150000"/>
              </a:lnSpc>
              <a:defRPr sz="200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defRPr>
            </a:lvl1pPr>
          </a:lstStyle>
          <a:p>
            <a:r>
              <a:rPr dirty="0" smtClean="0">
                <a:sym typeface="+mn-ea"/>
              </a:rPr>
              <a:t>第5课   工业明与工厂制度</a:t>
            </a:r>
            <a:endParaRPr dirty="0" smtClean="0">
              <a:sym typeface="+mn-ea"/>
            </a:endParaRPr>
          </a:p>
        </p:txBody>
      </p:sp>
      <p:sp>
        <p:nvSpPr>
          <p:cNvPr id="2" name="文本框 1"/>
          <p:cNvSpPr txBox="1"/>
          <p:nvPr/>
        </p:nvSpPr>
        <p:spPr>
          <a:xfrm>
            <a:off x="403225" y="1252220"/>
            <a:ext cx="2021205" cy="2061210"/>
          </a:xfrm>
          <a:prstGeom prst="rect">
            <a:avLst/>
          </a:prstGeom>
          <a:noFill/>
        </p:spPr>
        <p:txBody>
          <a:bodyPr wrap="none" rtlCol="0">
            <a:spAutoFit/>
          </a:bodyPr>
          <a:p>
            <a:r>
              <a:rPr lang="en-US" altLang="zh-CN" sz="3200" b="1">
                <a:latin typeface="宋体" panose="02010600030101010101" pitchFamily="2" charset="-122"/>
                <a:ea typeface="宋体" panose="02010600030101010101" pitchFamily="2" charset="-122"/>
                <a:cs typeface="宋体" panose="02010600030101010101" pitchFamily="2" charset="-122"/>
              </a:rPr>
              <a:t>1</a:t>
            </a:r>
            <a:r>
              <a:rPr lang="zh-CN" altLang="en-US" sz="3200" b="1">
                <a:latin typeface="宋体" panose="02010600030101010101" pitchFamily="2" charset="-122"/>
                <a:ea typeface="宋体" panose="02010600030101010101" pitchFamily="2" charset="-122"/>
                <a:cs typeface="宋体" panose="02010600030101010101" pitchFamily="2" charset="-122"/>
              </a:rPr>
              <a:t>、背景：</a:t>
            </a:r>
            <a:endParaRPr lang="en-US" altLang="zh-CN"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2</a:t>
            </a:r>
            <a:r>
              <a:rPr lang="zh-CN" altLang="en-US" sz="3200" b="1">
                <a:latin typeface="宋体" panose="02010600030101010101" pitchFamily="2" charset="-122"/>
                <a:ea typeface="宋体" panose="02010600030101010101" pitchFamily="2" charset="-122"/>
                <a:cs typeface="宋体" panose="02010600030101010101" pitchFamily="2" charset="-122"/>
              </a:rPr>
              <a:t>、出现：</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3</a:t>
            </a:r>
            <a:r>
              <a:rPr lang="zh-CN" altLang="en-US" sz="3200" b="1">
                <a:latin typeface="宋体" panose="02010600030101010101" pitchFamily="2" charset="-122"/>
                <a:ea typeface="宋体" panose="02010600030101010101" pitchFamily="2" charset="-122"/>
                <a:cs typeface="宋体" panose="02010600030101010101" pitchFamily="2" charset="-122"/>
              </a:rPr>
              <a:t>、特点：</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4</a:t>
            </a:r>
            <a:r>
              <a:rPr lang="zh-CN" altLang="en-US" sz="3200" b="1">
                <a:latin typeface="宋体" panose="02010600030101010101" pitchFamily="2" charset="-122"/>
                <a:ea typeface="宋体" panose="02010600030101010101" pitchFamily="2" charset="-122"/>
                <a:cs typeface="宋体" panose="02010600030101010101" pitchFamily="2" charset="-122"/>
              </a:rPr>
              <a:t>、影响：</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10242" name="文本框 2"/>
          <p:cNvSpPr/>
          <p:nvPr>
            <p:custDataLst>
              <p:tags r:id="rId1"/>
            </p:custDataLst>
          </p:nvPr>
        </p:nvSpPr>
        <p:spPr>
          <a:xfrm>
            <a:off x="2287905" y="1252220"/>
            <a:ext cx="9128760" cy="521970"/>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lnSpc>
                <a:spcPct val="100000"/>
              </a:lnSpc>
              <a:tabLst>
                <a:tab pos="1187450" algn="l"/>
                <a:tab pos="2163445" algn="l"/>
                <a:tab pos="3143250" algn="l"/>
                <a:tab pos="4191000" algn="l"/>
              </a:tabLst>
            </a:pPr>
            <a:r>
              <a:rPr lang="zh-CN" altLang="zh-CN" sz="2800" b="1">
                <a:solidFill>
                  <a:srgbClr val="0033CC"/>
                </a:solidFill>
                <a:latin typeface="NEU-BZ-S92"/>
                <a:ea typeface="宋体" panose="02010600030101010101" pitchFamily="2" charset="-122"/>
              </a:rPr>
              <a:t>①</a:t>
            </a:r>
            <a:r>
              <a:rPr lang="zh-CN" altLang="zh-CN" sz="2800" b="1">
                <a:solidFill>
                  <a:srgbClr val="0033CC"/>
                </a:solidFill>
                <a:latin typeface="Times New Roman" panose="02020603050405020304" pitchFamily="18" charset="0"/>
                <a:ea typeface="宋体" panose="02010600030101010101" pitchFamily="2" charset="-122"/>
              </a:rPr>
              <a:t>生产专业化的实现</a:t>
            </a:r>
            <a:r>
              <a:rPr lang="en-US" altLang="zh-CN" sz="2800" b="1">
                <a:solidFill>
                  <a:srgbClr val="0033CC"/>
                </a:solidFill>
                <a:latin typeface="Times New Roman" panose="02020603050405020304" pitchFamily="18" charset="0"/>
                <a:ea typeface="宋体" panose="02010600030101010101" pitchFamily="2" charset="-122"/>
              </a:rPr>
              <a:t>:     </a:t>
            </a:r>
            <a:r>
              <a:rPr lang="zh-CN" altLang="zh-CN" sz="2800" b="1">
                <a:solidFill>
                  <a:srgbClr val="0033CC"/>
                </a:solidFill>
                <a:latin typeface="NEU-BZ-S92"/>
                <a:ea typeface="宋体" panose="02010600030101010101" pitchFamily="2" charset="-122"/>
              </a:rPr>
              <a:t>②</a:t>
            </a:r>
            <a:r>
              <a:rPr lang="zh-CN" altLang="zh-CN" sz="2800" b="1">
                <a:solidFill>
                  <a:srgbClr val="0033CC"/>
                </a:solidFill>
                <a:latin typeface="Times New Roman" panose="02020603050405020304" pitchFamily="18" charset="0"/>
                <a:ea typeface="宋体" panose="02010600030101010101" pitchFamily="2" charset="-122"/>
              </a:rPr>
              <a:t>工厂的出现</a:t>
            </a:r>
            <a:r>
              <a:rPr lang="en-US" altLang="zh-CN" sz="2800" b="1">
                <a:solidFill>
                  <a:srgbClr val="0033CC"/>
                </a:solidFill>
                <a:latin typeface="Times New Roman" panose="02020603050405020304" pitchFamily="18" charset="0"/>
                <a:ea typeface="宋体" panose="02010600030101010101" pitchFamily="2" charset="-122"/>
              </a:rPr>
              <a:t>:</a:t>
            </a:r>
            <a:endParaRPr lang="en-US" altLang="zh-CN" sz="2800" b="1">
              <a:solidFill>
                <a:srgbClr val="0033CC"/>
              </a:solidFill>
              <a:latin typeface="Times New Roman" panose="02020603050405020304" pitchFamily="18" charset="0"/>
              <a:ea typeface="宋体" panose="02010600030101010101" pitchFamily="2" charset="-122"/>
            </a:endParaRPr>
          </a:p>
        </p:txBody>
      </p:sp>
      <p:sp>
        <p:nvSpPr>
          <p:cNvPr id="10244" name="文本框 4"/>
          <p:cNvSpPr/>
          <p:nvPr>
            <p:custDataLst>
              <p:tags r:id="rId2"/>
            </p:custDataLst>
          </p:nvPr>
        </p:nvSpPr>
        <p:spPr>
          <a:xfrm>
            <a:off x="2287588" y="1562418"/>
            <a:ext cx="5916612" cy="736600"/>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lnSpc>
                <a:spcPct val="150000"/>
              </a:lnSpc>
              <a:tabLst>
                <a:tab pos="1187450" algn="l"/>
                <a:tab pos="2163445" algn="l"/>
                <a:tab pos="3143250" algn="l"/>
                <a:tab pos="4191000" algn="l"/>
              </a:tabLst>
            </a:pPr>
            <a:r>
              <a:rPr lang="zh-CN" altLang="zh-CN" sz="2800" b="1">
                <a:solidFill>
                  <a:srgbClr val="0033CC"/>
                </a:solidFill>
                <a:latin typeface="Times New Roman" panose="02020603050405020304" pitchFamily="18" charset="0"/>
                <a:ea typeface="宋体" panose="02010600030101010101" pitchFamily="2" charset="-122"/>
              </a:rPr>
              <a:t>随着工厂的出现,工厂制度逐渐形成</a:t>
            </a:r>
            <a:endParaRPr lang="zh-CN" altLang="zh-CN" sz="2800" b="1">
              <a:solidFill>
                <a:srgbClr val="0033CC"/>
              </a:solidFill>
              <a:latin typeface="Times New Roman" panose="02020603050405020304" pitchFamily="18" charset="0"/>
              <a:ea typeface="宋体" panose="02010600030101010101" pitchFamily="2" charset="-122"/>
            </a:endParaRPr>
          </a:p>
        </p:txBody>
      </p:sp>
      <p:sp>
        <p:nvSpPr>
          <p:cNvPr id="11266" name="文本框 4"/>
          <p:cNvSpPr/>
          <p:nvPr>
            <p:custDataLst>
              <p:tags r:id="rId3"/>
            </p:custDataLst>
          </p:nvPr>
        </p:nvSpPr>
        <p:spPr>
          <a:xfrm>
            <a:off x="274320" y="3313113"/>
            <a:ext cx="2150110" cy="2245360"/>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zh-CN" sz="2800" b="1">
                <a:solidFill>
                  <a:srgbClr val="0033CC"/>
                </a:solidFill>
                <a:latin typeface="宋体" panose="02010600030101010101" pitchFamily="2" charset="-122"/>
                <a:ea typeface="宋体" panose="02010600030101010101" pitchFamily="2" charset="-122"/>
              </a:rPr>
              <a:t>（</a:t>
            </a:r>
            <a:r>
              <a:rPr lang="en-US" altLang="zh-CN" sz="2800" b="1">
                <a:solidFill>
                  <a:srgbClr val="0033CC"/>
                </a:solidFill>
                <a:latin typeface="宋体" panose="02010600030101010101" pitchFamily="2" charset="-122"/>
                <a:ea typeface="宋体" panose="02010600030101010101" pitchFamily="2" charset="-122"/>
              </a:rPr>
              <a:t>1</a:t>
            </a:r>
            <a:r>
              <a:rPr lang="zh-CN" altLang="zh-CN" sz="2800" b="1">
                <a:solidFill>
                  <a:srgbClr val="0033CC"/>
                </a:solidFill>
                <a:latin typeface="宋体" panose="02010600030101010101" pitchFamily="2" charset="-122"/>
                <a:ea typeface="宋体" panose="02010600030101010101" pitchFamily="2" charset="-122"/>
              </a:rPr>
              <a:t>）世界：</a:t>
            </a:r>
            <a:endParaRPr lang="zh-CN" altLang="zh-CN" sz="2800" b="1">
              <a:solidFill>
                <a:srgbClr val="0033CC"/>
              </a:solidFill>
              <a:latin typeface="宋体" panose="02010600030101010101" pitchFamily="2" charset="-122"/>
              <a:ea typeface="宋体" panose="02010600030101010101" pitchFamily="2" charset="-122"/>
            </a:endParaRPr>
          </a:p>
          <a:p>
            <a:pPr marL="0" lvl="0" indent="0" defTabSz="914400">
              <a:tabLst>
                <a:tab pos="1187450" algn="l"/>
                <a:tab pos="2163445" algn="l"/>
                <a:tab pos="3143250" algn="l"/>
                <a:tab pos="4191000" algn="l"/>
              </a:tabLst>
            </a:pPr>
            <a:endParaRPr lang="zh-CN" altLang="zh-CN" sz="2800" b="1">
              <a:solidFill>
                <a:srgbClr val="0033CC"/>
              </a:solidFill>
              <a:latin typeface="Times New Roman" panose="02020603050405020304" pitchFamily="18" charset="0"/>
              <a:ea typeface="宋体" panose="02010600030101010101" pitchFamily="2" charset="-122"/>
            </a:endParaRPr>
          </a:p>
          <a:p>
            <a:pPr marL="0" lvl="0" indent="0" defTabSz="914400">
              <a:tabLst>
                <a:tab pos="1187450" algn="l"/>
                <a:tab pos="2163445" algn="l"/>
                <a:tab pos="3143250" algn="l"/>
                <a:tab pos="4191000" algn="l"/>
              </a:tabLst>
            </a:pPr>
            <a:endParaRPr lang="zh-CN" altLang="zh-CN" sz="2800" b="1">
              <a:solidFill>
                <a:srgbClr val="0033CC"/>
              </a:solidFill>
              <a:latin typeface="Times New Roman" panose="02020603050405020304" pitchFamily="18" charset="0"/>
              <a:ea typeface="宋体" panose="02010600030101010101" pitchFamily="2" charset="-122"/>
            </a:endParaRPr>
          </a:p>
          <a:p>
            <a:pPr marL="0" lvl="0" indent="0" defTabSz="914400">
              <a:tabLst>
                <a:tab pos="1187450" algn="l"/>
                <a:tab pos="2163445" algn="l"/>
                <a:tab pos="3143250" algn="l"/>
                <a:tab pos="4191000" algn="l"/>
              </a:tabLst>
            </a:pPr>
            <a:endParaRPr lang="zh-CN" altLang="zh-CN" sz="2800" b="1">
              <a:solidFill>
                <a:srgbClr val="0033CC"/>
              </a:solidFill>
              <a:latin typeface="Times New Roman" panose="02020603050405020304" pitchFamily="18" charset="0"/>
              <a:ea typeface="宋体" panose="02010600030101010101" pitchFamily="2" charset="-122"/>
            </a:endParaRPr>
          </a:p>
          <a:p>
            <a:pPr marL="0" lvl="0" indent="0" defTabSz="914400">
              <a:tabLst>
                <a:tab pos="1187450" algn="l"/>
                <a:tab pos="2163445" algn="l"/>
                <a:tab pos="3143250" algn="l"/>
                <a:tab pos="4191000" algn="l"/>
              </a:tabLst>
            </a:pPr>
            <a:r>
              <a:rPr lang="zh-CN" altLang="zh-CN" sz="2800" b="1">
                <a:solidFill>
                  <a:srgbClr val="0033CC"/>
                </a:solidFill>
                <a:latin typeface="宋体" panose="02010600030101010101" pitchFamily="2" charset="-122"/>
                <a:ea typeface="宋体" panose="02010600030101010101" pitchFamily="2" charset="-122"/>
              </a:rPr>
              <a:t>（</a:t>
            </a:r>
            <a:r>
              <a:rPr lang="en-US" altLang="zh-CN" sz="2800" b="1">
                <a:solidFill>
                  <a:srgbClr val="0033CC"/>
                </a:solidFill>
                <a:latin typeface="宋体" panose="02010600030101010101" pitchFamily="2" charset="-122"/>
                <a:ea typeface="宋体" panose="02010600030101010101" pitchFamily="2" charset="-122"/>
              </a:rPr>
              <a:t>2</a:t>
            </a:r>
            <a:r>
              <a:rPr lang="zh-CN" altLang="zh-CN" sz="2800" b="1">
                <a:solidFill>
                  <a:srgbClr val="0033CC"/>
                </a:solidFill>
                <a:latin typeface="宋体" panose="02010600030101010101" pitchFamily="2" charset="-122"/>
                <a:ea typeface="宋体" panose="02010600030101010101" pitchFamily="2" charset="-122"/>
              </a:rPr>
              <a:t>）中国：</a:t>
            </a:r>
            <a:endParaRPr lang="zh-CN" altLang="zh-CN" sz="2800" b="1">
              <a:solidFill>
                <a:srgbClr val="0033CC"/>
              </a:solidFill>
              <a:latin typeface="宋体" panose="02010600030101010101" pitchFamily="2" charset="-122"/>
              <a:ea typeface="宋体" panose="02010600030101010101" pitchFamily="2" charset="-122"/>
            </a:endParaRPr>
          </a:p>
        </p:txBody>
      </p:sp>
      <p:sp>
        <p:nvSpPr>
          <p:cNvPr id="11267" name="文本框 5"/>
          <p:cNvSpPr/>
          <p:nvPr>
            <p:custDataLst>
              <p:tags r:id="rId4"/>
            </p:custDataLst>
          </p:nvPr>
        </p:nvSpPr>
        <p:spPr>
          <a:xfrm>
            <a:off x="4246245" y="2306637"/>
            <a:ext cx="2019300" cy="460375"/>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en-US" sz="2400" b="1">
                <a:solidFill>
                  <a:srgbClr val="0033CC"/>
                </a:solidFill>
                <a:latin typeface="宋体" panose="02010600030101010101" pitchFamily="2" charset="-122"/>
                <a:ea typeface="宋体" panose="02010600030101010101" pitchFamily="2" charset="-122"/>
              </a:rPr>
              <a:t>②</a:t>
            </a:r>
            <a:r>
              <a:rPr lang="zh-CN" altLang="zh-CN" sz="2400" b="1">
                <a:solidFill>
                  <a:srgbClr val="0033CC"/>
                </a:solidFill>
                <a:latin typeface="Times New Roman" panose="02020603050405020304" pitchFamily="18" charset="0"/>
                <a:ea typeface="宋体" panose="02010600030101010101" pitchFamily="2" charset="-122"/>
              </a:rPr>
              <a:t>规章：严格</a:t>
            </a:r>
            <a:endParaRPr lang="zh-CN" altLang="zh-CN" sz="2400" b="1">
              <a:solidFill>
                <a:srgbClr val="0033CC"/>
              </a:solidFill>
              <a:latin typeface="Times New Roman" panose="02020603050405020304" pitchFamily="18" charset="0"/>
              <a:ea typeface="宋体" panose="02010600030101010101" pitchFamily="2" charset="-122"/>
            </a:endParaRPr>
          </a:p>
        </p:txBody>
      </p:sp>
      <p:sp>
        <p:nvSpPr>
          <p:cNvPr id="11268" name="文本框 6"/>
          <p:cNvSpPr/>
          <p:nvPr>
            <p:custDataLst>
              <p:tags r:id="rId5"/>
            </p:custDataLst>
          </p:nvPr>
        </p:nvSpPr>
        <p:spPr>
          <a:xfrm>
            <a:off x="6204585" y="2321560"/>
            <a:ext cx="3243580" cy="460375"/>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en-US" sz="2400" b="1">
                <a:solidFill>
                  <a:srgbClr val="0033CC"/>
                </a:solidFill>
                <a:latin typeface="宋体" panose="02010600030101010101" pitchFamily="2" charset="-122"/>
                <a:ea typeface="宋体" panose="02010600030101010101" pitchFamily="2" charset="-122"/>
              </a:rPr>
              <a:t>③</a:t>
            </a:r>
            <a:r>
              <a:rPr lang="zh-CN" altLang="zh-CN" sz="2400" b="1">
                <a:solidFill>
                  <a:srgbClr val="0033CC"/>
                </a:solidFill>
                <a:latin typeface="Times New Roman" panose="02020603050405020304" pitchFamily="18" charset="0"/>
                <a:ea typeface="宋体" panose="02010600030101010101" pitchFamily="2" charset="-122"/>
              </a:rPr>
              <a:t>生产：流水线、监督</a:t>
            </a:r>
            <a:endParaRPr lang="zh-CN" altLang="zh-CN" sz="2400" b="1">
              <a:solidFill>
                <a:srgbClr val="0033CC"/>
              </a:solidFill>
              <a:latin typeface="Times New Roman" panose="02020603050405020304" pitchFamily="18" charset="0"/>
              <a:ea typeface="宋体" panose="02010600030101010101" pitchFamily="2" charset="-122"/>
            </a:endParaRPr>
          </a:p>
        </p:txBody>
      </p:sp>
      <p:sp>
        <p:nvSpPr>
          <p:cNvPr id="11269" name="文本框 7"/>
          <p:cNvSpPr/>
          <p:nvPr>
            <p:custDataLst>
              <p:tags r:id="rId6"/>
            </p:custDataLst>
          </p:nvPr>
        </p:nvSpPr>
        <p:spPr>
          <a:xfrm>
            <a:off x="9341485" y="2321560"/>
            <a:ext cx="3040380" cy="460375"/>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lvl="0"/>
            <a:r>
              <a:rPr lang="zh-CN" altLang="zh-CN" sz="2400" b="1">
                <a:solidFill>
                  <a:srgbClr val="0033CC"/>
                </a:solidFill>
                <a:latin typeface="宋体" panose="02010600030101010101" pitchFamily="2" charset="-122"/>
                <a:ea typeface="宋体" panose="02010600030101010101" pitchFamily="2" charset="-122"/>
              </a:rPr>
              <a:t>④</a:t>
            </a:r>
            <a:r>
              <a:rPr lang="zh-CN" altLang="zh-CN" sz="2400" b="1">
                <a:solidFill>
                  <a:srgbClr val="0033CC"/>
                </a:solidFill>
                <a:latin typeface="Times New Roman" panose="02020603050405020304" pitchFamily="18" charset="0"/>
                <a:ea typeface="宋体" panose="02010600030101010101" pitchFamily="2" charset="-122"/>
              </a:rPr>
              <a:t>原料：统一供配</a:t>
            </a:r>
            <a:endParaRPr lang="zh-CN" altLang="zh-CN" sz="2400" b="1">
              <a:solidFill>
                <a:srgbClr val="0033CC"/>
              </a:solidFill>
              <a:latin typeface="Times New Roman" panose="02020603050405020304" pitchFamily="18" charset="0"/>
              <a:ea typeface="宋体" panose="02010600030101010101" pitchFamily="2" charset="-122"/>
            </a:endParaRPr>
          </a:p>
        </p:txBody>
      </p:sp>
      <p:sp>
        <p:nvSpPr>
          <p:cNvPr id="4" name="文本框 5"/>
          <p:cNvSpPr/>
          <p:nvPr>
            <p:custDataLst>
              <p:tags r:id="rId7"/>
            </p:custDataLst>
          </p:nvPr>
        </p:nvSpPr>
        <p:spPr>
          <a:xfrm>
            <a:off x="2091690" y="2321877"/>
            <a:ext cx="2325370" cy="460375"/>
          </a:xfrm>
          <a:prstGeom prst="rect">
            <a:avLst/>
          </a:prstGeom>
          <a:noFill/>
          <a:ln>
            <a:noFill/>
            <a:miter lim="800000"/>
          </a:ln>
        </p:spPr>
        <p:txBody>
          <a:bodyPr wrap="non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Arial" panose="020B0604020202020204" pitchFamily="34" charset="0"/>
                <a:ea typeface="微软雅黑" panose="020B0503020204020204" charset="-122"/>
              </a:defRPr>
            </a:lvl5pPr>
          </a:lstStyle>
          <a:p>
            <a:pPr marL="0" lvl="0" indent="0" defTabSz="914400">
              <a:tabLst>
                <a:tab pos="1187450" algn="l"/>
                <a:tab pos="2163445" algn="l"/>
                <a:tab pos="3143250" algn="l"/>
                <a:tab pos="4191000" algn="l"/>
              </a:tabLst>
            </a:pPr>
            <a:r>
              <a:rPr lang="zh-CN" altLang="en-US" sz="2400" b="1">
                <a:solidFill>
                  <a:srgbClr val="0033CC"/>
                </a:solidFill>
                <a:latin typeface="宋体" panose="02010600030101010101" pitchFamily="2" charset="-122"/>
                <a:ea typeface="宋体" panose="02010600030101010101" pitchFamily="2" charset="-122"/>
              </a:rPr>
              <a:t>①时间</a:t>
            </a:r>
            <a:r>
              <a:rPr lang="zh-CN" altLang="zh-CN" sz="2400" b="1">
                <a:solidFill>
                  <a:srgbClr val="0033CC"/>
                </a:solidFill>
                <a:latin typeface="Times New Roman" panose="02020603050405020304" pitchFamily="18" charset="0"/>
                <a:ea typeface="宋体" panose="02010600030101010101" pitchFamily="2" charset="-122"/>
              </a:rPr>
              <a:t>：倒班制</a:t>
            </a:r>
            <a:endParaRPr lang="zh-CN" altLang="zh-CN" sz="2400" b="1">
              <a:solidFill>
                <a:srgbClr val="0033CC"/>
              </a:solidFill>
              <a:latin typeface="Times New Roman" panose="02020603050405020304" pitchFamily="18" charset="0"/>
              <a:ea typeface="宋体" panose="02010600030101010101" pitchFamily="2" charset="-122"/>
            </a:endParaRPr>
          </a:p>
        </p:txBody>
      </p:sp>
      <p:sp>
        <p:nvSpPr>
          <p:cNvPr id="23554" name="文本框 3"/>
          <p:cNvSpPr/>
          <p:nvPr>
            <p:custDataLst>
              <p:tags r:id="rId8"/>
            </p:custDataLst>
          </p:nvPr>
        </p:nvSpPr>
        <p:spPr>
          <a:xfrm>
            <a:off x="2424430" y="3227070"/>
            <a:ext cx="9079230" cy="1383665"/>
          </a:xfrm>
          <a:prstGeom prst="rect">
            <a:avLst/>
          </a:prstGeom>
          <a:noFill/>
          <a:ln w="9525">
            <a:noFill/>
          </a:ln>
        </p:spPr>
        <p:txBody>
          <a:bodyPr wrap="square" anchor="t">
            <a:spAutoFit/>
          </a:bodyPr>
          <a:p>
            <a:r>
              <a:rPr lang="zh-CN" altLang="en-US" sz="2800">
                <a:solidFill>
                  <a:srgbClr val="FF0000"/>
                </a:solidFill>
                <a:latin typeface="Arial" panose="020B0604020202020204" pitchFamily="34" charset="0"/>
                <a:ea typeface="微软雅黑" panose="020B0503020204020204" charset="-122"/>
              </a:rPr>
              <a:t>①</a:t>
            </a:r>
            <a:r>
              <a:rPr lang="zh-CN" altLang="en-US" sz="2800">
                <a:solidFill>
                  <a:srgbClr val="FF0000"/>
                </a:solidFill>
                <a:latin typeface="Arial" panose="020B0604020202020204" pitchFamily="34" charset="0"/>
                <a:ea typeface="微软雅黑" panose="020B0503020204020204" charset="-122"/>
              </a:rPr>
              <a:t>工厂制度带来生产组织和管理形式的巨变；</a:t>
            </a:r>
            <a:endParaRPr lang="zh-CN" altLang="en-US" sz="2800">
              <a:solidFill>
                <a:srgbClr val="FF0000"/>
              </a:solidFill>
              <a:latin typeface="Arial" panose="020B0604020202020204" pitchFamily="34" charset="0"/>
              <a:ea typeface="微软雅黑" panose="020B0503020204020204" charset="-122"/>
            </a:endParaRPr>
          </a:p>
          <a:p>
            <a:r>
              <a:rPr lang="zh-CN" altLang="en-US" sz="2800">
                <a:solidFill>
                  <a:srgbClr val="FF0000"/>
                </a:solidFill>
                <a:latin typeface="Arial" panose="020B0604020202020204" pitchFamily="34" charset="0"/>
                <a:ea typeface="微软雅黑" panose="020B0503020204020204" charset="-122"/>
                <a:sym typeface="+mn-ea"/>
              </a:rPr>
              <a:t>②</a:t>
            </a:r>
            <a:r>
              <a:rPr lang="zh-CN" altLang="en-US" sz="2800">
                <a:solidFill>
                  <a:srgbClr val="FF0000"/>
                </a:solidFill>
                <a:latin typeface="Arial" panose="020B0604020202020204" pitchFamily="34" charset="0"/>
                <a:ea typeface="微软雅黑" panose="020B0503020204020204" charset="-122"/>
              </a:rPr>
              <a:t>有利于科学管理、提高生产效率、挖掘工人的劳动潜质,    </a:t>
            </a:r>
            <a:endParaRPr lang="zh-CN" altLang="en-US" sz="2800">
              <a:solidFill>
                <a:srgbClr val="FF0000"/>
              </a:solidFill>
              <a:latin typeface="Arial" panose="020B0604020202020204" pitchFamily="34" charset="0"/>
              <a:ea typeface="微软雅黑" panose="020B0503020204020204" charset="-122"/>
            </a:endParaRPr>
          </a:p>
          <a:p>
            <a:r>
              <a:rPr lang="zh-CN" altLang="en-US" sz="2800">
                <a:solidFill>
                  <a:srgbClr val="FF0000"/>
                </a:solidFill>
                <a:latin typeface="Arial" panose="020B0604020202020204" pitchFamily="34" charset="0"/>
                <a:ea typeface="微软雅黑" panose="020B0503020204020204" charset="-122"/>
              </a:rPr>
              <a:t>   从而产生更大的经济效益</a:t>
            </a:r>
            <a:endParaRPr lang="zh-CN" altLang="en-US" sz="2800">
              <a:solidFill>
                <a:srgbClr val="FF0000"/>
              </a:solidFill>
              <a:latin typeface="Arial" panose="020B0604020202020204" pitchFamily="34" charset="0"/>
              <a:ea typeface="微软雅黑" panose="020B0503020204020204" charset="-122"/>
            </a:endParaRPr>
          </a:p>
        </p:txBody>
      </p:sp>
      <p:sp>
        <p:nvSpPr>
          <p:cNvPr id="23557" name="文本框 6"/>
          <p:cNvSpPr/>
          <p:nvPr>
            <p:custDataLst>
              <p:tags r:id="rId9"/>
            </p:custDataLst>
          </p:nvPr>
        </p:nvSpPr>
        <p:spPr>
          <a:xfrm>
            <a:off x="2424430" y="4740275"/>
            <a:ext cx="9455785" cy="1814830"/>
          </a:xfrm>
          <a:prstGeom prst="rect">
            <a:avLst/>
          </a:prstGeom>
          <a:noFill/>
          <a:ln w="9525">
            <a:noFill/>
          </a:ln>
        </p:spPr>
        <p:txBody>
          <a:bodyPr wrap="square" anchor="t">
            <a:spAutoFit/>
          </a:bodyPr>
          <a:p>
            <a:r>
              <a:rPr lang="zh-CN" altLang="en-US" sz="2800">
                <a:solidFill>
                  <a:srgbClr val="FF0000"/>
                </a:solidFill>
                <a:latin typeface="Arial" panose="020B0604020202020204" pitchFamily="34" charset="0"/>
                <a:ea typeface="微软雅黑" panose="020B0503020204020204" charset="-122"/>
              </a:rPr>
              <a:t>①19世纪中后期,清朝</a:t>
            </a:r>
            <a:r>
              <a:rPr lang="zh-CN" altLang="en-US" sz="2800">
                <a:solidFill>
                  <a:srgbClr val="0033CC"/>
                </a:solidFill>
                <a:latin typeface="Arial" panose="020B0604020202020204" pitchFamily="34" charset="0"/>
                <a:ea typeface="微软雅黑" panose="020B0503020204020204" charset="-122"/>
              </a:rPr>
              <a:t>洋务派</a:t>
            </a:r>
            <a:r>
              <a:rPr lang="zh-CN" altLang="en-US" sz="2800">
                <a:solidFill>
                  <a:srgbClr val="FF0000"/>
                </a:solidFill>
                <a:latin typeface="Arial" panose="020B0604020202020204" pitchFamily="34" charset="0"/>
                <a:ea typeface="微软雅黑" panose="020B0503020204020204" charset="-122"/>
              </a:rPr>
              <a:t>创办了一系列近代企业,引进了西方的工厂制度,进行机器大生产，</a:t>
            </a:r>
            <a:r>
              <a:rPr lang="zh-CN" altLang="en-US" sz="2800">
                <a:solidFill>
                  <a:srgbClr val="0033CC"/>
                </a:solidFill>
                <a:latin typeface="Arial" panose="020B0604020202020204" pitchFamily="34" charset="0"/>
                <a:ea typeface="微软雅黑" panose="020B0503020204020204" charset="-122"/>
              </a:rPr>
              <a:t>开启了中国的近代化</a:t>
            </a:r>
            <a:r>
              <a:rPr lang="zh-CN" altLang="en-US" sz="2800">
                <a:solidFill>
                  <a:srgbClr val="FF0000"/>
                </a:solidFill>
                <a:latin typeface="Arial" panose="020B0604020202020204" pitchFamily="34" charset="0"/>
                <a:ea typeface="微软雅黑" panose="020B0503020204020204" charset="-122"/>
              </a:rPr>
              <a:t>。</a:t>
            </a:r>
            <a:endParaRPr lang="zh-CN" altLang="en-US" sz="2800">
              <a:solidFill>
                <a:srgbClr val="FF0000"/>
              </a:solidFill>
              <a:latin typeface="Arial" panose="020B0604020202020204" pitchFamily="34" charset="0"/>
              <a:ea typeface="微软雅黑" panose="020B0503020204020204" charset="-122"/>
            </a:endParaRPr>
          </a:p>
          <a:p>
            <a:r>
              <a:rPr lang="zh-CN" altLang="en-US" sz="2800">
                <a:solidFill>
                  <a:srgbClr val="FF0000"/>
                </a:solidFill>
                <a:latin typeface="Arial" panose="020B0604020202020204" pitchFamily="34" charset="0"/>
                <a:ea typeface="微软雅黑" panose="020B0503020204020204" charset="-122"/>
                <a:sym typeface="+mn-ea"/>
              </a:rPr>
              <a:t>②</a:t>
            </a:r>
            <a:r>
              <a:rPr lang="zh-CN" altLang="en-US" sz="2800">
                <a:solidFill>
                  <a:srgbClr val="FF0000"/>
                </a:solidFill>
                <a:latin typeface="Arial" panose="020B0604020202020204" pitchFamily="34" charset="0"/>
                <a:ea typeface="微软雅黑" panose="020B0503020204020204" charset="-122"/>
              </a:rPr>
              <a:t>张謇、范旭东等一批</a:t>
            </a:r>
            <a:r>
              <a:rPr lang="zh-CN" altLang="en-US" sz="2800">
                <a:solidFill>
                  <a:srgbClr val="0033CC"/>
                </a:solidFill>
                <a:latin typeface="Arial" panose="020B0604020202020204" pitchFamily="34" charset="0"/>
                <a:ea typeface="微软雅黑" panose="020B0503020204020204" charset="-122"/>
              </a:rPr>
              <a:t>民族资本家</a:t>
            </a:r>
            <a:r>
              <a:rPr lang="zh-CN" altLang="en-US" sz="2800">
                <a:solidFill>
                  <a:srgbClr val="FF0000"/>
                </a:solidFill>
                <a:latin typeface="Arial" panose="020B0604020202020204" pitchFamily="34" charset="0"/>
                <a:ea typeface="微软雅黑" panose="020B0503020204020204" charset="-122"/>
              </a:rPr>
              <a:t>主张实业救国,也开办工厂并借鉴西方工厂的管理经验,中国民族工业初步发展起来。</a:t>
            </a:r>
            <a:endParaRPr lang="zh-CN" altLang="en-US" sz="2800">
              <a:solidFill>
                <a:srgbClr val="FF0000"/>
              </a:solidFill>
              <a:latin typeface="Arial" panose="020B0604020202020204" pitchFamily="34" charset="0"/>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4" grpId="1"/>
      <p:bldP spid="23557" grpId="0"/>
      <p:bldP spid="2355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文本框 3"/>
          <p:cNvSpPr/>
          <p:nvPr>
            <p:custDataLst>
              <p:tags r:id="rId1"/>
            </p:custDataLst>
          </p:nvPr>
        </p:nvSpPr>
        <p:spPr>
          <a:xfrm>
            <a:off x="382588" y="1010285"/>
            <a:ext cx="11636375" cy="3107690"/>
          </a:xfrm>
          <a:prstGeom prst="rect">
            <a:avLst/>
          </a:prstGeom>
          <a:noFill/>
          <a:ln w="9525">
            <a:noFill/>
          </a:ln>
        </p:spPr>
        <p:txBody>
          <a:bodyPr wrap="square" anchor="t">
            <a:spAutoFit/>
          </a:bodyPr>
          <a:p>
            <a:pPr algn="l">
              <a:buClrTx/>
              <a:buSzTx/>
              <a:buFontTx/>
            </a:pPr>
            <a:r>
              <a:rPr lang="en-US" altLang="zh-CN" sz="2800" b="1">
                <a:latin typeface="微软雅黑" panose="020B0503020204020204" charset="-122"/>
                <a:ea typeface="微软雅黑" panose="020B0503020204020204" charset="-122"/>
              </a:rPr>
              <a:t>       </a:t>
            </a:r>
            <a:r>
              <a:rPr lang="zh-CN" altLang="zh-CN" sz="2800" b="1">
                <a:latin typeface="微软雅黑" panose="020B0503020204020204" charset="-122"/>
                <a:ea typeface="微软雅黑" panose="020B0503020204020204" charset="-122"/>
              </a:rPr>
              <a:t>材料：</a:t>
            </a:r>
            <a:r>
              <a:rPr lang="en-US" altLang="zh-CN" sz="2800" b="1">
                <a:latin typeface="微软雅黑" panose="020B0503020204020204" charset="-122"/>
                <a:ea typeface="微软雅黑" panose="020B0503020204020204" charset="-122"/>
              </a:rPr>
              <a:t>一屋宽且长，织机二百张。织工二百人，排成一长行。……旁有一巨室，女工共百人。……户外又一屋，贫儿一百五，坐列捡细毛，不敢辞劳苦。彼皆穷人子，终日不得息。自晨至深夜，各得一便士。……又有一广厅，五十修剪工。各自施妙技，天衣真无缝。又有八十人，将呢加浆洗。染工八十人，齐将颜色施。二十插制匠，将呢折成匹。</a:t>
            </a:r>
            <a:endParaRPr lang="en-US" altLang="zh-CN" sz="2800" b="1">
              <a:latin typeface="微软雅黑" panose="020B0503020204020204" charset="-122"/>
              <a:ea typeface="微软雅黑" panose="020B0503020204020204" charset="-122"/>
            </a:endParaRPr>
          </a:p>
          <a:p>
            <a:r>
              <a:rPr lang="zh-CN" altLang="en-US" sz="2800" b="1">
                <a:latin typeface="宋体" panose="02010600030101010101" pitchFamily="2" charset="-122"/>
                <a:ea typeface="微软雅黑" panose="020B0503020204020204" charset="-122"/>
              </a:rPr>
              <a:t>                            </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en-US" sz="2800" b="1">
                <a:latin typeface="宋体" panose="02010600030101010101" pitchFamily="2" charset="-122"/>
                <a:ea typeface="宋体" panose="02010600030101010101" pitchFamily="2" charset="-122"/>
                <a:cs typeface="宋体" panose="02010600030101010101" pitchFamily="2" charset="-122"/>
              </a:rPr>
              <a:t>17世纪美国手工工场的歌谣资料</a:t>
            </a:r>
            <a:endParaRPr lang="zh-CN" altLang="en-US" sz="2800" b="1">
              <a:latin typeface="宋体" panose="02010600030101010101" pitchFamily="2" charset="-122"/>
              <a:ea typeface="微软雅黑" panose="020B0503020204020204" charset="-122"/>
            </a:endParaRPr>
          </a:p>
          <a:p>
            <a:r>
              <a:rPr lang="zh-CN" altLang="en-US" sz="2800" b="1">
                <a:latin typeface="宋体" panose="02010600030101010101" pitchFamily="2" charset="-122"/>
                <a:ea typeface="微软雅黑" panose="020B0503020204020204" charset="-122"/>
              </a:rPr>
              <a:t>    </a:t>
            </a:r>
            <a:r>
              <a:rPr lang="zh-CN" altLang="en-US" sz="2800" b="1">
                <a:solidFill>
                  <a:srgbClr val="0033CC"/>
                </a:solidFill>
                <a:latin typeface="宋体" panose="02010600030101010101" pitchFamily="2" charset="-122"/>
                <a:ea typeface="微软雅黑" panose="020B0503020204020204" charset="-122"/>
              </a:rPr>
              <a:t>阅读材料，归纳手工工场的劳作特点。</a:t>
            </a:r>
            <a:endParaRPr lang="zh-CN" altLang="en-US" sz="2800" b="1">
              <a:solidFill>
                <a:srgbClr val="0033CC"/>
              </a:solidFill>
              <a:latin typeface="宋体" panose="02010600030101010101" pitchFamily="2" charset="-122"/>
              <a:ea typeface="微软雅黑" panose="020B0503020204020204" charset="-122"/>
            </a:endParaRPr>
          </a:p>
        </p:txBody>
      </p:sp>
      <p:sp>
        <p:nvSpPr>
          <p:cNvPr id="13314" name="文本框 4"/>
          <p:cNvSpPr/>
          <p:nvPr>
            <p:custDataLst>
              <p:tags r:id="rId2"/>
            </p:custDataLst>
          </p:nvPr>
        </p:nvSpPr>
        <p:spPr>
          <a:xfrm>
            <a:off x="1704975" y="4375150"/>
            <a:ext cx="5948363" cy="1814513"/>
          </a:xfrm>
          <a:prstGeom prst="rect">
            <a:avLst/>
          </a:prstGeom>
          <a:noFill/>
          <a:ln w="9525">
            <a:noFill/>
          </a:ln>
        </p:spPr>
        <p:txBody>
          <a:bodyPr wrap="square" anchor="t">
            <a:spAutoFit/>
          </a:bodyPr>
          <a:p>
            <a:r>
              <a:rPr lang="zh-CN" altLang="en-US" sz="2800" b="1">
                <a:solidFill>
                  <a:srgbClr val="FF0000"/>
                </a:solidFill>
                <a:latin typeface="Arial" panose="020B0604020202020204" pitchFamily="34" charset="0"/>
                <a:ea typeface="微软雅黑" panose="020B0503020204020204" charset="-122"/>
              </a:rPr>
              <a:t>1．生产规模大，雇佣工人集中生产</a:t>
            </a:r>
            <a:endParaRPr lang="zh-CN" altLang="en-US" sz="2800" b="1">
              <a:solidFill>
                <a:srgbClr val="FF0000"/>
              </a:solidFill>
              <a:latin typeface="Arial" panose="020B0604020202020204" pitchFamily="34" charset="0"/>
              <a:ea typeface="微软雅黑" panose="020B0503020204020204" charset="-122"/>
            </a:endParaRPr>
          </a:p>
          <a:p>
            <a:r>
              <a:rPr lang="zh-CN" altLang="en-US" sz="2800" b="1">
                <a:solidFill>
                  <a:srgbClr val="FF0000"/>
                </a:solidFill>
                <a:latin typeface="Arial" panose="020B0604020202020204" pitchFamily="34" charset="0"/>
                <a:ea typeface="微软雅黑" panose="020B0503020204020204" charset="-122"/>
              </a:rPr>
              <a:t>2．以手工劳动为主</a:t>
            </a:r>
            <a:endParaRPr lang="zh-CN" altLang="en-US" sz="2800" b="1">
              <a:solidFill>
                <a:srgbClr val="FF0000"/>
              </a:solidFill>
              <a:latin typeface="Arial" panose="020B0604020202020204" pitchFamily="34" charset="0"/>
              <a:ea typeface="微软雅黑" panose="020B0503020204020204" charset="-122"/>
            </a:endParaRPr>
          </a:p>
          <a:p>
            <a:r>
              <a:rPr lang="zh-CN" altLang="en-US" sz="2800" b="1">
                <a:solidFill>
                  <a:srgbClr val="FF0000"/>
                </a:solidFill>
                <a:latin typeface="Arial" panose="020B0604020202020204" pitchFamily="34" charset="0"/>
                <a:ea typeface="微软雅黑" panose="020B0503020204020204" charset="-122"/>
              </a:rPr>
              <a:t>3．工人工作时间长，工资待遇微薄</a:t>
            </a:r>
            <a:endParaRPr lang="zh-CN" altLang="en-US" sz="2800" b="1">
              <a:solidFill>
                <a:srgbClr val="FF0000"/>
              </a:solidFill>
              <a:latin typeface="Arial" panose="020B0604020202020204" pitchFamily="34" charset="0"/>
              <a:ea typeface="微软雅黑" panose="020B0503020204020204" charset="-122"/>
            </a:endParaRPr>
          </a:p>
          <a:p>
            <a:r>
              <a:rPr lang="zh-CN" altLang="en-US" sz="2800" b="1">
                <a:solidFill>
                  <a:srgbClr val="FF0000"/>
                </a:solidFill>
                <a:latin typeface="Arial" panose="020B0604020202020204" pitchFamily="34" charset="0"/>
                <a:ea typeface="微软雅黑" panose="020B0503020204020204" charset="-122"/>
              </a:rPr>
              <a:t>4．</a:t>
            </a:r>
            <a:r>
              <a:rPr lang="zh-CN" altLang="en-US" sz="2800" b="1">
                <a:solidFill>
                  <a:srgbClr val="FF0000"/>
                </a:solidFill>
                <a:latin typeface="Arial" panose="020B0604020202020204" pitchFamily="34" charset="0"/>
                <a:ea typeface="微软雅黑" panose="020B0503020204020204" charset="-122"/>
                <a:sym typeface="宋体" panose="02010600030101010101" pitchFamily="2" charset="-122"/>
              </a:rPr>
              <a:t>分工协作</a:t>
            </a:r>
            <a:endParaRPr lang="zh-CN" altLang="en-US" sz="2800" b="1">
              <a:solidFill>
                <a:srgbClr val="FF0000"/>
              </a:solidFill>
              <a:latin typeface="Arial" panose="020B0604020202020204" pitchFamily="34" charset="0"/>
              <a:ea typeface="微软雅黑" panose="020B0503020204020204" charset="-122"/>
              <a:sym typeface="宋体" panose="02010600030101010101" pitchFamily="2" charset="-122"/>
            </a:endParaRPr>
          </a:p>
        </p:txBody>
      </p:sp>
      <p:sp>
        <p:nvSpPr>
          <p:cNvPr id="7" name="矩形 6"/>
          <p:cNvSpPr/>
          <p:nvPr/>
        </p:nvSpPr>
        <p:spPr>
          <a:xfrm>
            <a:off x="192621" y="0"/>
            <a:ext cx="2327910" cy="521970"/>
          </a:xfrm>
          <a:prstGeom prst="rect">
            <a:avLst/>
          </a:prstGeom>
        </p:spPr>
        <p:txBody>
          <a:bodyPr wrap="none">
            <a:spAutoFit/>
          </a:bodyPr>
          <a:p>
            <a:pPr algn="just">
              <a:spcAft>
                <a:spcPts val="0"/>
              </a:spcAft>
            </a:pPr>
            <a:r>
              <a:rPr lang="zh-CN" altLang="zh-CN"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【课堂探究】</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fill="hold"/>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内容占位符 2"/>
          <p:cNvSpPr>
            <a:spLocks noGrp="1"/>
          </p:cNvSpPr>
          <p:nvPr>
            <p:ph idx="1"/>
            <p:custDataLst>
              <p:tags r:id="rId1"/>
            </p:custDataLst>
          </p:nvPr>
        </p:nvSpPr>
        <p:spPr>
          <a:xfrm>
            <a:off x="192405" y="646430"/>
            <a:ext cx="11344910" cy="6096635"/>
          </a:xfrm>
        </p:spPr>
        <p:txBody>
          <a:bodyPr lIns="101600" tIns="0" rIns="82550" bIns="0" anchor="t"/>
          <a:p>
            <a:pPr marL="0" indent="0" defTabSz="914400">
              <a:lnSpc>
                <a:spcPct val="110000"/>
              </a:lnSpc>
              <a:buSzTx/>
              <a:buFontTx/>
              <a:buNone/>
            </a:pPr>
            <a:r>
              <a:rPr lang="en-US" altLang="zh-CN" sz="2400" kern="1200" spc="150" normalizeH="0" baseline="0">
                <a:solidFill>
                  <a:srgbClr val="000000"/>
                </a:solidFill>
                <a:latin typeface="楷体" panose="02010609060101010101" charset="-122"/>
                <a:ea typeface="楷体" panose="02010609060101010101" charset="-122"/>
                <a:cs typeface="+mn-cs"/>
                <a:sym typeface="Wingdings" panose="05000000000000000000" pitchFamily="2" charset="2"/>
              </a:rPr>
              <a:t>    </a:t>
            </a:r>
            <a:r>
              <a:rPr lang="en-US" altLang="zh-CN" sz="2400" b="1" kern="1200" spc="150" normalizeH="0" baseline="0">
                <a:solidFill>
                  <a:schemeClr val="tx1"/>
                </a:solidFill>
                <a:latin typeface="楷体" panose="02010609060101010101" charset="-122"/>
                <a:ea typeface="楷体" panose="02010609060101010101" charset="-122"/>
                <a:cs typeface="+mn-cs"/>
                <a:sym typeface="Wingdings" panose="05000000000000000000" pitchFamily="2" charset="2"/>
              </a:rPr>
              <a:t> </a:t>
            </a:r>
            <a:r>
              <a:rPr lang="zh-CN" altLang="en-US" sz="2400" b="1" kern="1200" spc="150" normalizeH="0" baseline="0">
                <a:solidFill>
                  <a:schemeClr val="tx1"/>
                </a:solidFill>
                <a:latin typeface="楷体" panose="02010609060101010101" charset="-122"/>
                <a:ea typeface="楷体" panose="02010609060101010101" charset="-122"/>
                <a:cs typeface="+mn-cs"/>
                <a:sym typeface="Wingdings" panose="05000000000000000000" pitchFamily="2" charset="2"/>
              </a:rPr>
              <a:t>材料一 </a:t>
            </a:r>
            <a:r>
              <a:rPr lang="zh-CN" altLang="en-US" sz="2400" b="1" kern="1200" spc="150" normalizeH="0" baseline="0">
                <a:solidFill>
                  <a:srgbClr val="000000"/>
                </a:solidFill>
                <a:latin typeface="楷体" panose="02010609060101010101" charset="-122"/>
                <a:ea typeface="楷体" panose="02010609060101010101" charset="-122"/>
                <a:cs typeface="+mn-cs"/>
                <a:sym typeface="Wingdings" panose="05000000000000000000" pitchFamily="2" charset="2"/>
              </a:rPr>
              <a:t> </a:t>
            </a:r>
            <a:r>
              <a:rPr lang="zh-CN" altLang="en-US" sz="2400" b="1" kern="1200" spc="150" normalizeH="0" baseline="0">
                <a:solidFill>
                  <a:srgbClr val="0033CC"/>
                </a:solidFill>
                <a:latin typeface="楷体" panose="02010609060101010101" charset="-122"/>
                <a:ea typeface="楷体" panose="02010609060101010101" charset="-122"/>
                <a:cs typeface="+mn-cs"/>
                <a:sym typeface="Wingdings" panose="05000000000000000000" pitchFamily="2" charset="2"/>
              </a:rPr>
              <a:t>一八六六年，他（斌椿）在《乘槎笔记》中写道：此地人民五十万，街市繁盛，为英国第二埠头。中华及印度、美国棉花皆集于此。所织之布，发于各路售卖。织布大行楼五重，上下数百间，工匠三千人。棉花由弹而纺、而织、而染，皆用火轮法。棉花弹过六七遍，则白如雪，柔于绵矣；又以轮纺，而精如丝，细于发矣。染处各色俱备，入浸少时，即鲜明成色。织机万张，刻不停梭，亦神速哉！   </a:t>
            </a:r>
            <a:r>
              <a:rPr lang="zh-CN" altLang="en-US" sz="2400" b="1" kern="1200" spc="150" normalizeH="0" baseline="0">
                <a:solidFill>
                  <a:srgbClr val="000000"/>
                </a:solidFill>
                <a:latin typeface="楷体" panose="02010609060101010101" charset="-122"/>
                <a:ea typeface="楷体" panose="02010609060101010101" charset="-122"/>
                <a:cs typeface="+mn-cs"/>
                <a:sym typeface="Wingdings" panose="05000000000000000000" pitchFamily="2" charset="2"/>
              </a:rPr>
              <a:t>          ——-《从北京回望曼彻斯特》</a:t>
            </a:r>
            <a:endParaRPr lang="zh-CN" altLang="en-US" sz="2400" b="1" kern="1200" spc="150" normalizeH="0" baseline="0">
              <a:solidFill>
                <a:srgbClr val="000000"/>
              </a:solidFill>
              <a:latin typeface="楷体" panose="02010609060101010101" charset="-122"/>
              <a:ea typeface="楷体" panose="02010609060101010101" charset="-122"/>
              <a:cs typeface="+mn-cs"/>
              <a:sym typeface="Wingdings" panose="05000000000000000000" pitchFamily="2" charset="2"/>
            </a:endParaRPr>
          </a:p>
          <a:p>
            <a:pPr marL="0" indent="0" defTabSz="914400">
              <a:lnSpc>
                <a:spcPct val="110000"/>
              </a:lnSpc>
              <a:buSzTx/>
              <a:buFontTx/>
              <a:buNone/>
            </a:pPr>
            <a:r>
              <a:rPr lang="zh-CN" altLang="en-US" sz="2400" b="1" kern="1200" spc="150" normalizeH="0" baseline="0">
                <a:solidFill>
                  <a:srgbClr val="000000"/>
                </a:solidFill>
                <a:latin typeface="楷体" panose="02010609060101010101" charset="-122"/>
                <a:ea typeface="楷体" panose="02010609060101010101" charset="-122"/>
                <a:cs typeface="+mn-cs"/>
                <a:sym typeface="Wingdings" panose="05000000000000000000" pitchFamily="2" charset="2"/>
              </a:rPr>
              <a:t>    材料二 </a:t>
            </a:r>
            <a:r>
              <a:rPr lang="zh-CN" altLang="en-US" sz="2400" b="1" kern="1200" spc="150" normalizeH="0" baseline="0">
                <a:solidFill>
                  <a:srgbClr val="0033CC"/>
                </a:solidFill>
                <a:latin typeface="楷体" panose="02010609060101010101" charset="-122"/>
                <a:ea typeface="楷体" panose="02010609060101010101" charset="-122"/>
                <a:cs typeface="+mn-cs"/>
                <a:sym typeface="Wingdings" panose="05000000000000000000" pitchFamily="2" charset="2"/>
              </a:rPr>
              <a:t>阿克莱特在自己的纺织工厂里提出了一套完整的独创的管理制度……当他一经发现无能、怠工等情况时，就要毫不留情地加以严肃处理。</a:t>
            </a:r>
            <a:endParaRPr lang="zh-CN" altLang="en-US" sz="2400" b="1" kern="1200" spc="150" normalizeH="0" baseline="0">
              <a:solidFill>
                <a:srgbClr val="000000"/>
              </a:solidFill>
              <a:latin typeface="楷体" panose="02010609060101010101" charset="-122"/>
              <a:ea typeface="楷体" panose="02010609060101010101" charset="-122"/>
              <a:cs typeface="+mn-cs"/>
              <a:sym typeface="Wingdings" panose="05000000000000000000" pitchFamily="2" charset="2"/>
            </a:endParaRPr>
          </a:p>
          <a:p>
            <a:pPr marL="0" indent="0" defTabSz="914400">
              <a:lnSpc>
                <a:spcPct val="110000"/>
              </a:lnSpc>
              <a:buSzTx/>
              <a:buFontTx/>
              <a:buNone/>
            </a:pPr>
            <a:r>
              <a:rPr lang="zh-CN" altLang="en-US" sz="2400" kern="1200" spc="150" normalizeH="0" baseline="0">
                <a:solidFill>
                  <a:srgbClr val="000000"/>
                </a:solidFill>
                <a:latin typeface="宋体" panose="02010600030101010101" pitchFamily="2" charset="-122"/>
                <a:ea typeface="+mn-ea"/>
                <a:cs typeface="+mn-cs"/>
                <a:sym typeface="Wingdings" panose="05000000000000000000" pitchFamily="2" charset="2"/>
              </a:rPr>
              <a:t>      </a:t>
            </a:r>
            <a:r>
              <a:rPr lang="zh-CN" altLang="en-US" sz="2400" b="1" kern="1200" spc="150" normalizeH="0" baseline="0">
                <a:solidFill>
                  <a:srgbClr val="000000"/>
                </a:solidFill>
                <a:latin typeface="宋体" panose="02010600030101010101" pitchFamily="2" charset="-122"/>
                <a:ea typeface="+mn-ea"/>
                <a:cs typeface="+mn-cs"/>
                <a:sym typeface="Wingdings" panose="05000000000000000000" pitchFamily="2" charset="2"/>
              </a:rPr>
              <a:t>阅读材料，结合教材，小组合作探究分析工厂制度的特点。</a:t>
            </a:r>
            <a:endParaRPr lang="zh-CN" altLang="en-US" sz="2400" b="1" kern="1200" spc="150" normalizeH="0" baseline="0">
              <a:solidFill>
                <a:srgbClr val="404040"/>
              </a:solidFill>
              <a:latin typeface="宋体" panose="02010600030101010101" pitchFamily="2" charset="-122"/>
              <a:ea typeface="+mn-ea"/>
              <a:cs typeface="+mn-cs"/>
              <a:sym typeface="微软雅黑" panose="020B0503020204020204" charset="-122"/>
            </a:endParaRPr>
          </a:p>
          <a:p>
            <a:pPr marL="0" indent="0" defTabSz="914400">
              <a:lnSpc>
                <a:spcPct val="110000"/>
              </a:lnSpc>
              <a:buSzTx/>
              <a:buFontTx/>
              <a:buNone/>
            </a:pPr>
            <a:r>
              <a:rPr lang="zh-CN" altLang="en-US" sz="2400" b="1" kern="1200" spc="150" normalizeH="0" baseline="0">
                <a:solidFill>
                  <a:srgbClr val="FF0000"/>
                </a:solidFill>
                <a:latin typeface="+mn-lt"/>
                <a:ea typeface="+mn-ea"/>
                <a:cs typeface="+mn-cs"/>
                <a:sym typeface="Wingdings" panose="05000000000000000000" pitchFamily="2" charset="2"/>
              </a:rPr>
              <a:t>         1、生产资料集中使用；     2、雇佣工人集中劳动；</a:t>
            </a:r>
            <a:endParaRPr lang="zh-CN" altLang="en-US" sz="2400" b="1" kern="1200" spc="150" normalizeH="0" baseline="0">
              <a:solidFill>
                <a:srgbClr val="FF0000"/>
              </a:solidFill>
              <a:latin typeface="+mn-lt"/>
              <a:ea typeface="+mn-ea"/>
              <a:cs typeface="+mn-cs"/>
              <a:sym typeface="Wingdings" panose="05000000000000000000" pitchFamily="2" charset="2"/>
            </a:endParaRPr>
          </a:p>
          <a:p>
            <a:pPr marL="0" indent="0" defTabSz="914400">
              <a:lnSpc>
                <a:spcPct val="110000"/>
              </a:lnSpc>
              <a:buSzTx/>
              <a:buFontTx/>
              <a:buNone/>
            </a:pPr>
            <a:r>
              <a:rPr lang="zh-CN" altLang="en-US" sz="2400" b="1" kern="1200" spc="150" normalizeH="0" baseline="0">
                <a:solidFill>
                  <a:srgbClr val="FF0000"/>
                </a:solidFill>
                <a:latin typeface="+mn-lt"/>
                <a:ea typeface="+mn-ea"/>
                <a:cs typeface="+mn-cs"/>
                <a:sym typeface="Wingdings" panose="05000000000000000000" pitchFamily="2" charset="2"/>
              </a:rPr>
              <a:t>         3、生产规模不断扩大；     4、分工细致协作高效；</a:t>
            </a:r>
            <a:endParaRPr lang="zh-CN" altLang="en-US" sz="2400" b="1" kern="1200" spc="150" normalizeH="0" baseline="0">
              <a:solidFill>
                <a:srgbClr val="FF0000"/>
              </a:solidFill>
              <a:latin typeface="+mn-lt"/>
              <a:ea typeface="+mn-ea"/>
              <a:cs typeface="+mn-cs"/>
              <a:sym typeface="Wingdings" panose="05000000000000000000" pitchFamily="2" charset="2"/>
            </a:endParaRPr>
          </a:p>
          <a:p>
            <a:pPr marL="0" indent="0" defTabSz="914400">
              <a:lnSpc>
                <a:spcPct val="110000"/>
              </a:lnSpc>
              <a:buSzTx/>
              <a:buFontTx/>
              <a:buNone/>
            </a:pPr>
            <a:r>
              <a:rPr lang="zh-CN" altLang="en-US" sz="2400" b="1" kern="1200" spc="150" normalizeH="0" baseline="0">
                <a:solidFill>
                  <a:srgbClr val="FF0000"/>
                </a:solidFill>
                <a:latin typeface="+mn-lt"/>
                <a:ea typeface="+mn-ea"/>
                <a:cs typeface="+mn-cs"/>
                <a:sym typeface="Wingdings" panose="05000000000000000000" pitchFamily="2" charset="2"/>
              </a:rPr>
              <a:t>         5、使用机器流水生产；     6、严格遵守规章制度；</a:t>
            </a:r>
            <a:endParaRPr lang="zh-CN" altLang="en-US" sz="2400" b="1" kern="1200" spc="150" normalizeH="0" baseline="0">
              <a:solidFill>
                <a:srgbClr val="FF0000"/>
              </a:solidFill>
              <a:latin typeface="+mn-lt"/>
              <a:ea typeface="+mn-ea"/>
              <a:cs typeface="+mn-cs"/>
              <a:sym typeface="Wingdings" panose="05000000000000000000" pitchFamily="2" charset="2"/>
            </a:endParaRPr>
          </a:p>
          <a:p>
            <a:pPr marL="0" indent="0" defTabSz="914400">
              <a:lnSpc>
                <a:spcPct val="110000"/>
              </a:lnSpc>
              <a:buSzTx/>
              <a:buFontTx/>
              <a:buNone/>
            </a:pPr>
            <a:r>
              <a:rPr lang="zh-CN" altLang="en-US" sz="2400" b="1" kern="1200" spc="150" normalizeH="0" baseline="0">
                <a:solidFill>
                  <a:srgbClr val="FF0000"/>
                </a:solidFill>
                <a:latin typeface="+mn-lt"/>
                <a:ea typeface="+mn-ea"/>
                <a:cs typeface="+mn-cs"/>
                <a:sym typeface="Wingdings" panose="05000000000000000000" pitchFamily="2" charset="2"/>
              </a:rPr>
              <a:t>         7、注重产品市场销售；     8、生产社会化程度高。</a:t>
            </a:r>
            <a:endParaRPr lang="zh-CN" altLang="en-US" sz="2400" kern="1200" spc="150" normalizeH="0" baseline="0">
              <a:solidFill>
                <a:srgbClr val="404040"/>
              </a:solidFill>
              <a:latin typeface="+mn-lt"/>
              <a:ea typeface="+mn-ea"/>
              <a:cs typeface="+mn-cs"/>
              <a:sym typeface="微软雅黑" panose="020B0503020204020204" charset="-122"/>
            </a:endParaRPr>
          </a:p>
        </p:txBody>
      </p:sp>
      <p:sp>
        <p:nvSpPr>
          <p:cNvPr id="7" name="矩形 6"/>
          <p:cNvSpPr/>
          <p:nvPr/>
        </p:nvSpPr>
        <p:spPr>
          <a:xfrm>
            <a:off x="192621" y="0"/>
            <a:ext cx="2327910" cy="521970"/>
          </a:xfrm>
          <a:prstGeom prst="rect">
            <a:avLst/>
          </a:prstGeom>
        </p:spPr>
        <p:txBody>
          <a:bodyPr wrap="none">
            <a:spAutoFit/>
          </a:bodyPr>
          <a:p>
            <a:pPr algn="just">
              <a:spcAft>
                <a:spcPts val="0"/>
              </a:spcAft>
            </a:pPr>
            <a:r>
              <a:rPr lang="zh-CN" altLang="zh-CN" sz="2800" b="1" kern="100" dirty="0" smtClean="0">
                <a:solidFill>
                  <a:srgbClr val="000000"/>
                </a:solidFill>
                <a:latin typeface="Calibri" panose="020F0502020204030204" pitchFamily="34" charset="0"/>
                <a:ea typeface="宋体" panose="02010600030101010101" pitchFamily="2" charset="-122"/>
                <a:cs typeface="Times New Roman" panose="02020603050405020304" pitchFamily="18" charset="0"/>
              </a:rPr>
              <a:t>【课堂探究】</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48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1.xml><?xml version="1.0" encoding="utf-8"?>
<p:tagLst xmlns:p="http://schemas.openxmlformats.org/presentationml/2006/main">
  <p:tag name="AS_UNIQUEID" val="48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2.xml><?xml version="1.0" encoding="utf-8"?>
<p:tagLst xmlns:p="http://schemas.openxmlformats.org/presentationml/2006/main">
  <p:tag name="AS_UNIQUEID" val="49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3.xml><?xml version="1.0" encoding="utf-8"?>
<p:tagLst xmlns:p="http://schemas.openxmlformats.org/presentationml/2006/main">
  <p:tag name="AS_UNIQUEID" val="49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4.xml><?xml version="1.0" encoding="utf-8"?>
<p:tagLst xmlns:p="http://schemas.openxmlformats.org/presentationml/2006/main">
  <p:tag name="AS_UNIQUEID" val="49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5.xml><?xml version="1.0" encoding="utf-8"?>
<p:tagLst xmlns:p="http://schemas.openxmlformats.org/presentationml/2006/main">
  <p:tag name="AS_UNIQUEID" val="49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6.xml><?xml version="1.0" encoding="utf-8"?>
<p:tagLst xmlns:p="http://schemas.openxmlformats.org/presentationml/2006/main">
  <p:tag name="AS_UNIQUEID" val="49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7.xml><?xml version="1.0" encoding="utf-8"?>
<p:tagLst xmlns:p="http://schemas.openxmlformats.org/presentationml/2006/main">
  <p:tag name="AS_UNIQUEID" val="49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8.xml><?xml version="1.0" encoding="utf-8"?>
<p:tagLst xmlns:p="http://schemas.openxmlformats.org/presentationml/2006/main">
  <p:tag name="AS_UNIQUEID" val="50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9.xml><?xml version="1.0" encoding="utf-8"?>
<p:tagLst xmlns:p="http://schemas.openxmlformats.org/presentationml/2006/main">
  <p:tag name="AS_UNIQUEID" val="50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50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1.xml><?xml version="1.0" encoding="utf-8"?>
<p:tagLst xmlns:p="http://schemas.openxmlformats.org/presentationml/2006/main">
  <p:tag name="AS_UNIQUEID" val="340"/>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112.xml><?xml version="1.0" encoding="utf-8"?>
<p:tagLst xmlns:p="http://schemas.openxmlformats.org/presentationml/2006/main">
  <p:tag name="AS_UNIQUEID" val="341"/>
  <p:tag name="KSO_WM_BEAUTIFY_FLAG" val="#wm#"/>
  <p:tag name="KSO_WM_TAG_VERSION" val="1.0"/>
  <p:tag name="KSO_WM_TEMPLATE_CATEGORY" val="custom"/>
  <p:tag name="KSO_WM_TEMPLATE_INDEX" val="20187308"/>
  <p:tag name="KSO_WM_UNIT_COMPATIBLE" val="0"/>
  <p:tag name="KSO_WM_UNIT_DIAGRAM_ISNUMVISUAL" val="0"/>
  <p:tag name="KSO_WM_UNIT_DIAGRAM_ISREFERUNIT" val="0"/>
  <p:tag name="KSO_WM_UNIT_HIGHLIGHT" val="0"/>
  <p:tag name="KSO_WM_UNIT_ID" val="_0**"/>
  <p:tag name="KSO_WM_UNIT_LAYERLEVEL" val="1"/>
</p:tagLst>
</file>

<file path=ppt/tags/tag113.xml><?xml version="1.0" encoding="utf-8"?>
<p:tagLst xmlns:p="http://schemas.openxmlformats.org/presentationml/2006/main">
  <p:tag name="AS_UNIQUEID" val="34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4.xml><?xml version="1.0" encoding="utf-8"?>
<p:tagLst xmlns:p="http://schemas.openxmlformats.org/presentationml/2006/main">
  <p:tag name="AS_UNIQUEID" val="34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5.xml><?xml version="1.0" encoding="utf-8"?>
<p:tagLst xmlns:p="http://schemas.openxmlformats.org/presentationml/2006/main">
  <p:tag name="AS_UNIQUEID" val="34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6.xml><?xml version="1.0" encoding="utf-8"?>
<p:tagLst xmlns:p="http://schemas.openxmlformats.org/presentationml/2006/main">
  <p:tag name="AS_UNIQUEID" val="345"/>
  <p:tag name="KSO_WM_BEAUTIFY_FLAG" val="#wm#"/>
  <p:tag name="KSO_WM_TAG_VERSION" val="1.0"/>
  <p:tag name="KSO_WM_TEMPLATE_CATEGORY" val="custom"/>
  <p:tag name="KSO_WM_TEMPLATE_INDEX" val="20187308"/>
  <p:tag name="KSO_WM_TEMPLATE_SUBCATEGORY" val="0"/>
  <p:tag name="KSO_WM_TEMPLATE_THUMBS_INDEX" val="1"/>
</p:tagLst>
</file>

<file path=ppt/tags/tag117.xml><?xml version="1.0" encoding="utf-8"?>
<p:tagLst xmlns:p="http://schemas.openxmlformats.org/presentationml/2006/main">
  <p:tag name="AS_UNIQUEID" val="346"/>
</p:tagLst>
</file>

<file path=ppt/tags/tag118.xml><?xml version="1.0" encoding="utf-8"?>
<p:tagLst xmlns:p="http://schemas.openxmlformats.org/presentationml/2006/main">
  <p:tag name="AS_UNIQUEID" val="347"/>
</p:tagLst>
</file>

<file path=ppt/tags/tag11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MH" val="20171114153230"/>
  <p:tag name="MH_LIBRARY" val="GRAPHIC"/>
  <p:tag name="MH_TYPE" val="Other"/>
  <p:tag name="MH_ORDER" val="3"/>
</p:tagLst>
</file>

<file path=ppt/tags/tag121.xml><?xml version="1.0" encoding="utf-8"?>
<p:tagLst xmlns:p="http://schemas.openxmlformats.org/presentationml/2006/main">
  <p:tag name="AS_UNIQUEID" val="372"/>
</p:tagLst>
</file>

<file path=ppt/tags/tag122.xml><?xml version="1.0" encoding="utf-8"?>
<p:tagLst xmlns:p="http://schemas.openxmlformats.org/presentationml/2006/main">
  <p:tag name="AS_UNIQUEID" val="372"/>
</p:tagLst>
</file>

<file path=ppt/tags/tag123.xml><?xml version="1.0" encoding="utf-8"?>
<p:tagLst xmlns:p="http://schemas.openxmlformats.org/presentationml/2006/main">
  <p:tag name="AS_UNIQUEID" val="374"/>
</p:tagLst>
</file>

<file path=ppt/tags/tag124.xml><?xml version="1.0" encoding="utf-8"?>
<p:tagLst xmlns:p="http://schemas.openxmlformats.org/presentationml/2006/main">
  <p:tag name="AS_UNIQUEID" val="376"/>
</p:tagLst>
</file>

<file path=ppt/tags/tag125.xml><?xml version="1.0" encoding="utf-8"?>
<p:tagLst xmlns:p="http://schemas.openxmlformats.org/presentationml/2006/main">
  <p:tag name="AS_UNIQUEID" val="377"/>
</p:tagLst>
</file>

<file path=ppt/tags/tag126.xml><?xml version="1.0" encoding="utf-8"?>
<p:tagLst xmlns:p="http://schemas.openxmlformats.org/presentationml/2006/main">
  <p:tag name="AS_UNIQUEID" val="378"/>
</p:tagLst>
</file>

<file path=ppt/tags/tag127.xml><?xml version="1.0" encoding="utf-8"?>
<p:tagLst xmlns:p="http://schemas.openxmlformats.org/presentationml/2006/main">
  <p:tag name="AS_UNIQUEID" val="379"/>
</p:tagLst>
</file>

<file path=ppt/tags/tag128.xml><?xml version="1.0" encoding="utf-8"?>
<p:tagLst xmlns:p="http://schemas.openxmlformats.org/presentationml/2006/main">
  <p:tag name="AS_UNIQUEID" val="380"/>
</p:tagLst>
</file>

<file path=ppt/tags/tag129.xml><?xml version="1.0" encoding="utf-8"?>
<p:tagLst xmlns:p="http://schemas.openxmlformats.org/presentationml/2006/main">
  <p:tag name="AS_UNIQUEID" val="3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382"/>
</p:tagLst>
</file>

<file path=ppt/tags/tag131.xml><?xml version="1.0" encoding="utf-8"?>
<p:tagLst xmlns:p="http://schemas.openxmlformats.org/presentationml/2006/main">
  <p:tag name="AS_UNIQUEID" val="383"/>
</p:tagLst>
</file>

<file path=ppt/tags/tag132.xml><?xml version="1.0" encoding="utf-8"?>
<p:tagLst xmlns:p="http://schemas.openxmlformats.org/presentationml/2006/main">
  <p:tag name="AS_UNIQUEID" val="372"/>
</p:tagLst>
</file>

<file path=ppt/tags/tag133.xml><?xml version="1.0" encoding="utf-8"?>
<p:tagLst xmlns:p="http://schemas.openxmlformats.org/presentationml/2006/main">
  <p:tag name="AS_UNIQUEID" val="374"/>
</p:tagLst>
</file>

<file path=ppt/tags/tag134.xml><?xml version="1.0" encoding="utf-8"?>
<p:tagLst xmlns:p="http://schemas.openxmlformats.org/presentationml/2006/main">
  <p:tag name="AS_UNIQUEID" val="376"/>
</p:tagLst>
</file>

<file path=ppt/tags/tag135.xml><?xml version="1.0" encoding="utf-8"?>
<p:tagLst xmlns:p="http://schemas.openxmlformats.org/presentationml/2006/main">
  <p:tag name="AS_UNIQUEID" val="377"/>
</p:tagLst>
</file>

<file path=ppt/tags/tag136.xml><?xml version="1.0" encoding="utf-8"?>
<p:tagLst xmlns:p="http://schemas.openxmlformats.org/presentationml/2006/main">
  <p:tag name="AS_UNIQUEID" val="378"/>
</p:tagLst>
</file>

<file path=ppt/tags/tag137.xml><?xml version="1.0" encoding="utf-8"?>
<p:tagLst xmlns:p="http://schemas.openxmlformats.org/presentationml/2006/main">
  <p:tag name="AS_UNIQUEID" val="379"/>
</p:tagLst>
</file>

<file path=ppt/tags/tag138.xml><?xml version="1.0" encoding="utf-8"?>
<p:tagLst xmlns:p="http://schemas.openxmlformats.org/presentationml/2006/main">
  <p:tag name="AS_UNIQUEID" val="377"/>
</p:tagLst>
</file>

<file path=ppt/tags/tag139.xml><?xml version="1.0" encoding="utf-8"?>
<p:tagLst xmlns:p="http://schemas.openxmlformats.org/presentationml/2006/main">
  <p:tag name="AS_UNIQUEID" val="38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388"/>
</p:tagLst>
</file>

<file path=ppt/tags/tag141.xml><?xml version="1.0" encoding="utf-8"?>
<p:tagLst xmlns:p="http://schemas.openxmlformats.org/presentationml/2006/main">
  <p:tag name="AS_UNIQUEID" val="6"/>
</p:tagLst>
</file>

<file path=ppt/tags/tag142.xml><?xml version="1.0" encoding="utf-8"?>
<p:tagLst xmlns:p="http://schemas.openxmlformats.org/presentationml/2006/main">
  <p:tag name="AS_UNIQUEID" val="7"/>
</p:tagLst>
</file>

<file path=ppt/tags/tag143.xml><?xml version="1.0" encoding="utf-8"?>
<p:tagLst xmlns:p="http://schemas.openxmlformats.org/presentationml/2006/main">
  <p:tag name="AS_UNIQUEID" val="330"/>
</p:tagLst>
</file>

<file path=ppt/tags/tag144.xml><?xml version="1.0" encoding="utf-8"?>
<p:tagLst xmlns:p="http://schemas.openxmlformats.org/presentationml/2006/main">
  <p:tag name="MH" val="20171114153230"/>
  <p:tag name="MH_LIBRARY" val="GRAPHIC"/>
  <p:tag name="MH_TYPE" val="Other"/>
  <p:tag name="MH_ORDER" val="3"/>
</p:tagLst>
</file>

<file path=ppt/tags/tag145.xml><?xml version="1.0" encoding="utf-8"?>
<p:tagLst xmlns:p="http://schemas.openxmlformats.org/presentationml/2006/main">
  <p:tag name="MH" val="20171114153230"/>
  <p:tag name="MH_LIBRARY" val="GRAPHIC"/>
  <p:tag name="MH_TYPE" val="Other"/>
  <p:tag name="MH_ORDER" val="3"/>
</p:tagLst>
</file>

<file path=ppt/tags/tag146.xml><?xml version="1.0" encoding="utf-8"?>
<p:tagLst xmlns:p="http://schemas.openxmlformats.org/presentationml/2006/main">
  <p:tag name="MH" val="20171114153230"/>
  <p:tag name="MH_LIBRARY" val="GRAPHIC"/>
  <p:tag name="MH_TYPE" val="Other"/>
  <p:tag name="MH_ORDER" val="3"/>
</p:tagLst>
</file>

<file path=ppt/tags/tag147.xml><?xml version="1.0" encoding="utf-8"?>
<p:tagLst xmlns:p="http://schemas.openxmlformats.org/presentationml/2006/main">
  <p:tag name="MH" val="20171114153230"/>
  <p:tag name="MH_LIBRARY" val="GRAPHIC"/>
  <p:tag name="MH_TYPE" val="Other"/>
  <p:tag name="MH_ORDER" val="3"/>
</p:tagLst>
</file>

<file path=ppt/tags/tag148.xml><?xml version="1.0" encoding="utf-8"?>
<p:tagLst xmlns:p="http://schemas.openxmlformats.org/presentationml/2006/main">
  <p:tag name="MH" val="20171114153230"/>
  <p:tag name="MH_LIBRARY" val="GRAPHIC"/>
  <p:tag name="MH_TYPE" val="Other"/>
  <p:tag name="MH_ORDER" val="3"/>
</p:tagLst>
</file>

<file path=ppt/tags/tag149.xml><?xml version="1.0" encoding="utf-8"?>
<p:tagLst xmlns:p="http://schemas.openxmlformats.org/presentationml/2006/main">
  <p:tag name="MH" val="20171114153230"/>
  <p:tag name="MH_LIBRARY" val="GRAPHIC"/>
  <p:tag name="MH_TYPE" val="Other"/>
  <p:tag name="MH_ORDER" val="3"/>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17"/>
</p:tagLst>
</file>

<file path=ppt/tags/tag151.xml><?xml version="1.0" encoding="utf-8"?>
<p:tagLst xmlns:p="http://schemas.openxmlformats.org/presentationml/2006/main">
  <p:tag name="MH" val="20171114153230"/>
  <p:tag name="MH_LIBRARY" val="GRAPHIC"/>
  <p:tag name="MH_TYPE" val="Other"/>
  <p:tag name="MH_ORDER" val="3"/>
</p:tagLst>
</file>

<file path=ppt/tags/tag152.xml><?xml version="1.0" encoding="utf-8"?>
<p:tagLst xmlns:p="http://schemas.openxmlformats.org/presentationml/2006/main">
  <p:tag name="MH" val="20171114153230"/>
  <p:tag name="MH_LIBRARY" val="GRAPHIC"/>
  <p:tag name="MH_TYPE" val="Other"/>
  <p:tag name="MH_ORDER" val="3"/>
</p:tagLst>
</file>

<file path=ppt/tags/tag153.xml><?xml version="1.0" encoding="utf-8"?>
<p:tagLst xmlns:p="http://schemas.openxmlformats.org/presentationml/2006/main">
  <p:tag name="AS_UNIQUEID" val="77"/>
</p:tagLst>
</file>

<file path=ppt/tags/tag154.xml><?xml version="1.0" encoding="utf-8"?>
<p:tagLst xmlns:p="http://schemas.openxmlformats.org/presentationml/2006/main">
  <p:tag name="AS_UNIQUEID" val="78"/>
</p:tagLst>
</file>

<file path=ppt/tags/tag155.xml><?xml version="1.0" encoding="utf-8"?>
<p:tagLst xmlns:p="http://schemas.openxmlformats.org/presentationml/2006/main">
  <p:tag name="AS_UNIQUEID" val="79"/>
</p:tagLst>
</file>

<file path=ppt/tags/tag156.xml><?xml version="1.0" encoding="utf-8"?>
<p:tagLst xmlns:p="http://schemas.openxmlformats.org/presentationml/2006/main">
  <p:tag name="AS_UNIQUEID" val="80"/>
</p:tagLst>
</file>

<file path=ppt/tags/tag157.xml><?xml version="1.0" encoding="utf-8"?>
<p:tagLst xmlns:p="http://schemas.openxmlformats.org/presentationml/2006/main">
  <p:tag name="AS_UNIQUEID" val="81"/>
</p:tagLst>
</file>

<file path=ppt/tags/tag158.xml><?xml version="1.0" encoding="utf-8"?>
<p:tagLst xmlns:p="http://schemas.openxmlformats.org/presentationml/2006/main">
  <p:tag name="AS_UNIQUEID" val="76"/>
</p:tagLst>
</file>

<file path=ppt/tags/tag159.xml><?xml version="1.0" encoding="utf-8"?>
<p:tagLst xmlns:p="http://schemas.openxmlformats.org/presentationml/2006/main">
  <p:tag name="AS_UNIQUEID" val="37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374"/>
</p:tagLst>
</file>

<file path=ppt/tags/tag161.xml><?xml version="1.0" encoding="utf-8"?>
<p:tagLst xmlns:p="http://schemas.openxmlformats.org/presentationml/2006/main">
  <p:tag name="AS_UNIQUEID" val="376"/>
</p:tagLst>
</file>

<file path=ppt/tags/tag162.xml><?xml version="1.0" encoding="utf-8"?>
<p:tagLst xmlns:p="http://schemas.openxmlformats.org/presentationml/2006/main">
  <p:tag name="AS_UNIQUEID" val="377"/>
</p:tagLst>
</file>

<file path=ppt/tags/tag163.xml><?xml version="1.0" encoding="utf-8"?>
<p:tagLst xmlns:p="http://schemas.openxmlformats.org/presentationml/2006/main">
  <p:tag name="AS_UNIQUEID" val="378"/>
</p:tagLst>
</file>

<file path=ppt/tags/tag164.xml><?xml version="1.0" encoding="utf-8"?>
<p:tagLst xmlns:p="http://schemas.openxmlformats.org/presentationml/2006/main">
  <p:tag name="AS_UNIQUEID" val="379"/>
</p:tagLst>
</file>

<file path=ppt/tags/tag165.xml><?xml version="1.0" encoding="utf-8"?>
<p:tagLst xmlns:p="http://schemas.openxmlformats.org/presentationml/2006/main">
  <p:tag name="AS_UNIQUEID" val="377"/>
</p:tagLst>
</file>

<file path=ppt/tags/tag166.xml><?xml version="1.0" encoding="utf-8"?>
<p:tagLst xmlns:p="http://schemas.openxmlformats.org/presentationml/2006/main">
  <p:tag name="AS_UNIQUEID" val="416"/>
</p:tagLst>
</file>

<file path=ppt/tags/tag167.xml><?xml version="1.0" encoding="utf-8"?>
<p:tagLst xmlns:p="http://schemas.openxmlformats.org/presentationml/2006/main">
  <p:tag name="AS_UNIQUEID" val="339"/>
</p:tagLst>
</file>

<file path=ppt/tags/tag168.xml><?xml version="1.0" encoding="utf-8"?>
<p:tagLst xmlns:p="http://schemas.openxmlformats.org/presentationml/2006/main">
  <p:tag name="AS_UNIQUEID" val="417"/>
</p:tagLst>
</file>

<file path=ppt/tags/tag169.xml><?xml version="1.0" encoding="utf-8"?>
<p:tagLst xmlns:p="http://schemas.openxmlformats.org/presentationml/2006/main">
  <p:tag name="AS_UNIQUEID" val="418"/>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419"/>
</p:tagLst>
</file>

<file path=ppt/tags/tag171.xml><?xml version="1.0" encoding="utf-8"?>
<p:tagLst xmlns:p="http://schemas.openxmlformats.org/presentationml/2006/main">
  <p:tag name="AS_UNIQUEID" val="420"/>
</p:tagLst>
</file>

<file path=ppt/tags/tag172.xml><?xml version="1.0" encoding="utf-8"?>
<p:tagLst xmlns:p="http://schemas.openxmlformats.org/presentationml/2006/main">
  <p:tag name="AS_UNIQUEID" val="421"/>
</p:tagLst>
</file>

<file path=ppt/tags/tag173.xml><?xml version="1.0" encoding="utf-8"?>
<p:tagLst xmlns:p="http://schemas.openxmlformats.org/presentationml/2006/main">
  <p:tag name="AS_UNIQUEID" val="422"/>
</p:tagLst>
</file>

<file path=ppt/tags/tag174.xml><?xml version="1.0" encoding="utf-8"?>
<p:tagLst xmlns:p="http://schemas.openxmlformats.org/presentationml/2006/main">
  <p:tag name="AS_UNIQUEID" val="42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5.xml><?xml version="1.0" encoding="utf-8"?>
<p:tagLst xmlns:p="http://schemas.openxmlformats.org/presentationml/2006/main">
  <p:tag name="KSO_WM_TAG_VERSION" val="1.0"/>
  <p:tag name="KSO_WM_TEMPLATE_CATEGORY" val="custom"/>
  <p:tag name="KSO_WM_TEMPLATE_INDEX" val="20184553"/>
</p:tagLst>
</file>

<file path=ppt/tags/tag66.xml><?xml version="1.0" encoding="utf-8"?>
<p:tagLst xmlns:p="http://schemas.openxmlformats.org/presentationml/2006/main">
  <p:tag name="KSO_WM_TAG_VERSION" val="1.0"/>
  <p:tag name="KSO_WM_TEMPLATE_CATEGORY" val="custom"/>
  <p:tag name="KSO_WM_TEMPLATE_INDEX" val="20184553"/>
</p:tagLst>
</file>

<file path=ppt/tags/tag67.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68.xml><?xml version="1.0" encoding="utf-8"?>
<p:tagLst xmlns:p="http://schemas.openxmlformats.org/presentationml/2006/main">
  <p:tag name="KSO_WM_TAG_VERSION" val="1.0"/>
  <p:tag name="KSO_WM_TEMPLATE_CATEGORY" val="custom"/>
  <p:tag name="KSO_WM_TEMPLATE_INDEX" val="20184553"/>
</p:tagLst>
</file>

<file path=ppt/tags/tag69.xml><?xml version="1.0" encoding="utf-8"?>
<p:tagLst xmlns:p="http://schemas.openxmlformats.org/presentationml/2006/main">
  <p:tag name="KSO_WM_TAG_VERSION" val="1.0"/>
  <p:tag name="KSO_WM_TEMPLATE_CATEGORY" val="custom"/>
  <p:tag name="KSO_WM_TEMPLATE_INDEX" val="2018455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1.xml><?xml version="1.0" encoding="utf-8"?>
<p:tagLst xmlns:p="http://schemas.openxmlformats.org/presentationml/2006/main">
  <p:tag name="KSO_WM_TAG_VERSION" val="1.0"/>
  <p:tag name="KSO_WM_TEMPLATE_CATEGORY" val="custom"/>
  <p:tag name="KSO_WM_TEMPLATE_INDEX" val="20184553"/>
</p:tagLst>
</file>

<file path=ppt/tags/tag72.xml><?xml version="1.0" encoding="utf-8"?>
<p:tagLst xmlns:p="http://schemas.openxmlformats.org/presentationml/2006/main">
  <p:tag name="KSO_WM_TAG_VERSION" val="1.0"/>
  <p:tag name="KSO_WM_TEMPLATE_CATEGORY" val="custom"/>
  <p:tag name="KSO_WM_TEMPLATE_INDEX" val="20184553"/>
</p:tagLst>
</file>

<file path=ppt/tags/tag7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4.xml><?xml version="1.0" encoding="utf-8"?>
<p:tagLst xmlns:p="http://schemas.openxmlformats.org/presentationml/2006/main">
  <p:tag name="KSO_WM_TAG_VERSION" val="1.0"/>
  <p:tag name="KSO_WM_TEMPLATE_CATEGORY" val="custom"/>
  <p:tag name="KSO_WM_TEMPLATE_INDEX" val="20184553"/>
</p:tagLst>
</file>

<file path=ppt/tags/tag75.xml><?xml version="1.0" encoding="utf-8"?>
<p:tagLst xmlns:p="http://schemas.openxmlformats.org/presentationml/2006/main">
  <p:tag name="KSO_WM_TAG_VERSION" val="1.0"/>
  <p:tag name="KSO_WM_TEMPLATE_CATEGORY" val="custom"/>
  <p:tag name="KSO_WM_TEMPLATE_INDEX" val="20184553"/>
</p:tagLst>
</file>

<file path=ppt/tags/tag7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7.xml><?xml version="1.0" encoding="utf-8"?>
<p:tagLst xmlns:p="http://schemas.openxmlformats.org/presentationml/2006/main">
  <p:tag name="PA" val="v3.0.0"/>
</p:tagLst>
</file>

<file path=ppt/tags/tag78.xml><?xml version="1.0" encoding="utf-8"?>
<p:tagLst xmlns:p="http://schemas.openxmlformats.org/presentationml/2006/main">
  <p:tag name="AS_UNIQUEID" val="35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9.xml><?xml version="1.0" encoding="utf-8"?>
<p:tagLst xmlns:p="http://schemas.openxmlformats.org/presentationml/2006/main">
  <p:tag name="AS_UNIQUEID" val="35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35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1.xml><?xml version="1.0" encoding="utf-8"?>
<p:tagLst xmlns:p="http://schemas.openxmlformats.org/presentationml/2006/main">
  <p:tag name="AS_UNIQUEID" val="44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2.xml><?xml version="1.0" encoding="utf-8"?>
<p:tagLst xmlns:p="http://schemas.openxmlformats.org/presentationml/2006/main">
  <p:tag name="AS_UNIQUEID" val="44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3.xml><?xml version="1.0" encoding="utf-8"?>
<p:tagLst xmlns:p="http://schemas.openxmlformats.org/presentationml/2006/main">
  <p:tag name="AS_UNIQUEID" val="44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4.xml><?xml version="1.0" encoding="utf-8"?>
<p:tagLst xmlns:p="http://schemas.openxmlformats.org/presentationml/2006/main">
  <p:tag name="AS_UNIQUEID" val="45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5.xml><?xml version="1.0" encoding="utf-8"?>
<p:tagLst xmlns:p="http://schemas.openxmlformats.org/presentationml/2006/main">
  <p:tag name="AS_UNIQUEID" val="45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6.xml><?xml version="1.0" encoding="utf-8"?>
<p:tagLst xmlns:p="http://schemas.openxmlformats.org/presentationml/2006/main">
  <p:tag name="AS_UNIQUEID" val="45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7.xml><?xml version="1.0" encoding="utf-8"?>
<p:tagLst xmlns:p="http://schemas.openxmlformats.org/presentationml/2006/main">
  <p:tag name="AS_UNIQUEID" val="45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8.xml><?xml version="1.0" encoding="utf-8"?>
<p:tagLst xmlns:p="http://schemas.openxmlformats.org/presentationml/2006/main">
  <p:tag name="AS_UNIQUEID" val="46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9.xml><?xml version="1.0" encoding="utf-8"?>
<p:tagLst xmlns:p="http://schemas.openxmlformats.org/presentationml/2006/main">
  <p:tag name="AS_UNIQUEID" val="46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46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1.xml><?xml version="1.0" encoding="utf-8"?>
<p:tagLst xmlns:p="http://schemas.openxmlformats.org/presentationml/2006/main">
  <p:tag name="AS_UNIQUEID" val="46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2.xml><?xml version="1.0" encoding="utf-8"?>
<p:tagLst xmlns:p="http://schemas.openxmlformats.org/presentationml/2006/main">
  <p:tag name="AS_UNIQUEID" val="47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3.xml><?xml version="1.0" encoding="utf-8"?>
<p:tagLst xmlns:p="http://schemas.openxmlformats.org/presentationml/2006/main">
  <p:tag name="AS_UNIQUEID" val="47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4.xml><?xml version="1.0" encoding="utf-8"?>
<p:tagLst xmlns:p="http://schemas.openxmlformats.org/presentationml/2006/main">
  <p:tag name="AS_UNIQUEID" val="47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5.xml><?xml version="1.0" encoding="utf-8"?>
<p:tagLst xmlns:p="http://schemas.openxmlformats.org/presentationml/2006/main">
  <p:tag name="AS_UNIQUEID" val="47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6.xml><?xml version="1.0" encoding="utf-8"?>
<p:tagLst xmlns:p="http://schemas.openxmlformats.org/presentationml/2006/main">
  <p:tag name="AS_UNIQUEID" val="47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7.xml><?xml version="1.0" encoding="utf-8"?>
<p:tagLst xmlns:p="http://schemas.openxmlformats.org/presentationml/2006/main">
  <p:tag name="AS_UNIQUEID" val="47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8.xml><?xml version="1.0" encoding="utf-8"?>
<p:tagLst xmlns:p="http://schemas.openxmlformats.org/presentationml/2006/main">
  <p:tag name="AS_UNIQUEID" val="47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9.xml><?xml version="1.0" encoding="utf-8"?>
<p:tagLst xmlns:p="http://schemas.openxmlformats.org/presentationml/2006/main">
  <p:tag name="AS_UNIQUEID" val="48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15课 大萧条与罗斯福新政">
  <a:themeElements>
    <a:clrScheme name="第15课 大萧条与罗斯福新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第15课 大萧条与罗斯福新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第15课 大萧条与罗斯福新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第15课 大萧条与罗斯福新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第15课 大萧条与罗斯福新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第15课 大萧条与罗斯福新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第15课 大萧条与罗斯福新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第15课 大萧条与罗斯福新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第15课 大萧条与罗斯福新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第15课 大萧条与罗斯福新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第15课 大萧条与罗斯福新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第15课 大萧条与罗斯福新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第15课 大萧条与罗斯福新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第15课 大萧条与罗斯福新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1_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1_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第一PPT，www.1ppt.com">
  <a:themeElements>
    <a:clrScheme name="自定义 532">
      <a:dk1>
        <a:sysClr val="windowText" lastClr="000000"/>
      </a:dk1>
      <a:lt1>
        <a:sysClr val="window" lastClr="FFFFFF"/>
      </a:lt1>
      <a:dk2>
        <a:srgbClr val="1F497D"/>
      </a:dk2>
      <a:lt2>
        <a:srgbClr val="EEECE1"/>
      </a:lt2>
      <a:accent1>
        <a:srgbClr val="149F8F"/>
      </a:accent1>
      <a:accent2>
        <a:srgbClr val="149F8F"/>
      </a:accent2>
      <a:accent3>
        <a:srgbClr val="149F8F"/>
      </a:accent3>
      <a:accent4>
        <a:srgbClr val="149F8F"/>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7773</Words>
  <Application>WPS 演示</Application>
  <PresentationFormat>自定义</PresentationFormat>
  <Paragraphs>470</Paragraphs>
  <Slides>34</Slides>
  <Notes>4</Notes>
  <HiddenSlides>0</HiddenSlides>
  <MMClips>0</MMClips>
  <ScaleCrop>false</ScaleCrop>
  <HeadingPairs>
    <vt:vector size="6" baseType="variant">
      <vt:variant>
        <vt:lpstr>已用的字体</vt:lpstr>
      </vt:variant>
      <vt:variant>
        <vt:i4>18</vt:i4>
      </vt:variant>
      <vt:variant>
        <vt:lpstr>主题</vt:lpstr>
      </vt:variant>
      <vt:variant>
        <vt:i4>9</vt:i4>
      </vt:variant>
      <vt:variant>
        <vt:lpstr>幻灯片标题</vt:lpstr>
      </vt:variant>
      <vt:variant>
        <vt:i4>34</vt:i4>
      </vt:variant>
    </vt:vector>
  </HeadingPairs>
  <TitlesOfParts>
    <vt:vector size="61" baseType="lpstr">
      <vt:lpstr>Arial</vt:lpstr>
      <vt:lpstr>宋体</vt:lpstr>
      <vt:lpstr>Wingdings</vt:lpstr>
      <vt:lpstr>黑体</vt:lpstr>
      <vt:lpstr>Times New Roman</vt:lpstr>
      <vt:lpstr>Calibri</vt:lpstr>
      <vt:lpstr>微软雅黑</vt:lpstr>
      <vt:lpstr>Calibri</vt:lpstr>
      <vt:lpstr>华文新魏</vt:lpstr>
      <vt:lpstr>NEU-BZ-S92</vt:lpstr>
      <vt:lpstr>Segoe Print</vt:lpstr>
      <vt:lpstr>方正粗黑宋简体</vt:lpstr>
      <vt:lpstr>仿宋</vt:lpstr>
      <vt:lpstr>楷体</vt:lpstr>
      <vt:lpstr>Arial Unicode MS</vt:lpstr>
      <vt:lpstr>华文楷体</vt:lpstr>
      <vt:lpstr>华文隶书</vt:lpstr>
      <vt:lpstr>华文行楷</vt:lpstr>
      <vt:lpstr>Office 主题​​</vt:lpstr>
      <vt:lpstr>第15课 大萧条与罗斯福新政</vt:lpstr>
      <vt:lpstr>Office 主题</vt:lpstr>
      <vt:lpstr>1_Office 主题</vt:lpstr>
      <vt:lpstr>2_Office 主题</vt:lpstr>
      <vt:lpstr>3_Office 主题</vt:lpstr>
      <vt:lpstr>1_默认设计模板</vt:lpstr>
      <vt:lpstr>第一PPT，www.1ppt.com</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刘玉华</cp:lastModifiedBy>
  <cp:revision>400</cp:revision>
  <dcterms:created xsi:type="dcterms:W3CDTF">2020-02-08T05:56:00Z</dcterms:created>
  <dcterms:modified xsi:type="dcterms:W3CDTF">2020-11-19T07:10:45Z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2052-11.1.0.10000</vt:lpwstr>
  </property>
</Properties>
</file>