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63" r:id="rId6"/>
    <p:sldId id="275" r:id="rId7"/>
    <p:sldId id="264" r:id="rId8"/>
    <p:sldId id="259" r:id="rId9"/>
    <p:sldId id="268" r:id="rId10"/>
    <p:sldId id="270" r:id="rId11"/>
    <p:sldId id="269" r:id="rId12"/>
    <p:sldId id="274" r:id="rId13"/>
    <p:sldId id="278" r:id="rId14"/>
    <p:sldId id="281" r:id="rId15"/>
    <p:sldId id="282" r:id="rId16"/>
    <p:sldId id="284" r:id="rId17"/>
    <p:sldId id="285" r:id="rId18"/>
    <p:sldId id="273" r:id="rId19"/>
    <p:sldId id="286" r:id="rId20"/>
    <p:sldId id="287" r:id="rId21"/>
    <p:sldId id="280" r:id="rId22"/>
    <p:sldId id="294" r:id="rId23"/>
    <p:sldId id="289" r:id="rId24"/>
    <p:sldId id="291" r:id="rId25"/>
    <p:sldId id="288" r:id="rId26"/>
    <p:sldId id="290" r:id="rId27"/>
    <p:sldId id="293" r:id="rId28"/>
    <p:sldId id="297" r:id="rId29"/>
    <p:sldId id="295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BVT" initials="A" lastIdx="0" clrIdx="0"/>
  <p:cmAuthor id="2" name="FtpDown" initials="F" lastIdx="2" clrIdx="0"/>
  <p:cmAuthor id="3" name="作者" initials="A" lastIdx="0" clrIdx="1"/>
  <p:cmAuthor id="0" name="Windows 用户" initials="W用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FFEC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5.png"/><Relationship Id="rId1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7.png"/><Relationship Id="rId1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3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4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4.png"/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microsoft.com/office/2007/relationships/hdphoto" Target="../media/image23.wdp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3890645"/>
            <a:ext cx="12192635" cy="296799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740" y="3872865"/>
            <a:ext cx="6943725" cy="11239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40" y="4837430"/>
            <a:ext cx="10401300" cy="20669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35" y="3907155"/>
            <a:ext cx="12191365" cy="113538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0" y="3823335"/>
            <a:ext cx="6772275" cy="135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7365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7010" y="313690"/>
            <a:ext cx="5548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sz="36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内燃机和新的交通工具</a:t>
            </a:r>
            <a:endParaRPr lang="zh-CN" sz="36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31140" y="1054735"/>
            <a:ext cx="117525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 smtClean="0">
                <a:solidFill>
                  <a:srgbClr val="FFFF00"/>
                </a:solidFill>
                <a:latin typeface="+mn-ea"/>
                <a:cs typeface="+mn-ea"/>
              </a:rPr>
              <a:t>内燃机的发明</a:t>
            </a:r>
            <a:r>
              <a:rPr lang="zh-CN" altLang="en-US" sz="3200" dirty="0" smtClean="0">
                <a:solidFill>
                  <a:schemeClr val="bg1"/>
                </a:solidFill>
                <a:latin typeface="+mn-ea"/>
                <a:cs typeface="+mn-ea"/>
              </a:rPr>
              <a:t>是第二次工业革命中应用技术领域的另一重大成就。</a:t>
            </a:r>
            <a:endParaRPr lang="zh-CN" altLang="en-US" sz="3200" dirty="0" smtClean="0">
              <a:solidFill>
                <a:schemeClr val="bg1"/>
              </a:solidFill>
              <a:latin typeface="+mn-ea"/>
              <a:cs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61010" y="1942470"/>
            <a:ext cx="7015479" cy="953135"/>
            <a:chOff x="3625237" y="1575938"/>
            <a:chExt cx="3701582" cy="653250"/>
          </a:xfrm>
        </p:grpSpPr>
        <p:cxnSp>
          <p:nvCxnSpPr>
            <p:cNvPr id="11" name="直接连接符 10"/>
            <p:cNvCxnSpPr/>
            <p:nvPr/>
          </p:nvCxnSpPr>
          <p:spPr>
            <a:xfrm flipH="1" flipV="1">
              <a:off x="5887799" y="1906259"/>
              <a:ext cx="1439020" cy="3046"/>
            </a:xfrm>
            <a:prstGeom prst="line">
              <a:avLst/>
            </a:prstGeom>
            <a:ln w="12700">
              <a:solidFill>
                <a:srgbClr val="FFFF0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3625237" y="1575938"/>
              <a:ext cx="2290675" cy="653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1876年，德国人奥托制造出一台煤气内燃机。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70" name="Picture 14" descr="ccc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491730" y="1761490"/>
            <a:ext cx="4152265" cy="186880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组合 14"/>
          <p:cNvGrpSpPr/>
          <p:nvPr/>
        </p:nvGrpSpPr>
        <p:grpSpPr>
          <a:xfrm>
            <a:off x="4374519" y="3721114"/>
            <a:ext cx="7575545" cy="953135"/>
            <a:chOff x="3845251" y="2849379"/>
            <a:chExt cx="4848739" cy="6532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3845251" y="3138350"/>
              <a:ext cx="1777737" cy="13927"/>
            </a:xfrm>
            <a:prstGeom prst="line">
              <a:avLst/>
            </a:prstGeom>
            <a:ln w="12700">
              <a:solidFill>
                <a:srgbClr val="FFFF0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5644239" y="2849379"/>
              <a:ext cx="3049751" cy="653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1883年，德国工程师戴姆勒研制成汽油内燃机。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86" name="图片 85" descr="1546282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560" y="3147695"/>
            <a:ext cx="1830705" cy="2016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" name="图片 81" descr="t01d11d0666a1a9c6a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367" t="7500"/>
          <a:stretch>
            <a:fillRect/>
          </a:stretch>
        </p:blipFill>
        <p:spPr>
          <a:xfrm>
            <a:off x="559435" y="3133090"/>
            <a:ext cx="1889760" cy="2017395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8" name="组合 17"/>
          <p:cNvGrpSpPr/>
          <p:nvPr/>
        </p:nvGrpSpPr>
        <p:grpSpPr>
          <a:xfrm>
            <a:off x="402590" y="5452750"/>
            <a:ext cx="7443472" cy="953135"/>
            <a:chOff x="3625237" y="1575938"/>
            <a:chExt cx="3927404" cy="653250"/>
          </a:xfrm>
        </p:grpSpPr>
        <p:cxnSp>
          <p:nvCxnSpPr>
            <p:cNvPr id="20" name="直接连接符 19"/>
            <p:cNvCxnSpPr/>
            <p:nvPr/>
          </p:nvCxnSpPr>
          <p:spPr>
            <a:xfrm flipH="1" flipV="1">
              <a:off x="5713576" y="1975022"/>
              <a:ext cx="1839065" cy="435"/>
            </a:xfrm>
            <a:prstGeom prst="line">
              <a:avLst/>
            </a:prstGeom>
            <a:ln w="12700">
              <a:solidFill>
                <a:srgbClr val="FFFF0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3625237" y="1575938"/>
              <a:ext cx="2290675" cy="653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德国工程师迪塞尔发明了柴油内燃机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96" name="图片 95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115" y="4802505"/>
            <a:ext cx="2002155" cy="1953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3" name="图片 92" descr="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0270" y="4788535"/>
            <a:ext cx="1907540" cy="195326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7365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7010" y="313690"/>
            <a:ext cx="5548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sz="36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内燃机和新的交通工具</a:t>
            </a:r>
            <a:endParaRPr lang="zh-CN" sz="36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31140" y="1012825"/>
            <a:ext cx="117525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 smtClean="0">
                <a:solidFill>
                  <a:schemeClr val="bg1"/>
                </a:solidFill>
                <a:latin typeface="+mn-ea"/>
                <a:cs typeface="+mn-ea"/>
              </a:rPr>
              <a:t>内燃机的发明解决了交通运输工具的</a:t>
            </a:r>
            <a:r>
              <a:rPr lang="zh-CN" altLang="en-US" sz="3200" dirty="0" smtClean="0">
                <a:solidFill>
                  <a:srgbClr val="FFFF00"/>
                </a:solidFill>
                <a:latin typeface="+mn-ea"/>
                <a:cs typeface="+mn-ea"/>
              </a:rPr>
              <a:t>发动机</a:t>
            </a:r>
            <a:r>
              <a:rPr lang="zh-CN" altLang="en-US" sz="3200" dirty="0" smtClean="0">
                <a:solidFill>
                  <a:schemeClr val="bg1"/>
                </a:solidFill>
                <a:latin typeface="+mn-ea"/>
                <a:cs typeface="+mn-ea"/>
              </a:rPr>
              <a:t>问题，在</a:t>
            </a:r>
            <a:r>
              <a:rPr lang="zh-CN" altLang="en-US" sz="3200" dirty="0" smtClean="0">
                <a:solidFill>
                  <a:srgbClr val="FFFF00"/>
                </a:solidFill>
                <a:latin typeface="+mn-ea"/>
                <a:cs typeface="+mn-ea"/>
              </a:rPr>
              <a:t>交通运输领域</a:t>
            </a:r>
            <a:r>
              <a:rPr lang="zh-CN" altLang="en-US" sz="3200" dirty="0" smtClean="0">
                <a:solidFill>
                  <a:schemeClr val="bg1"/>
                </a:solidFill>
                <a:latin typeface="+mn-ea"/>
                <a:cs typeface="+mn-ea"/>
              </a:rPr>
              <a:t>内引发了一场变革——</a:t>
            </a:r>
            <a:endParaRPr lang="zh-CN" altLang="en-US" sz="3200" dirty="0" smtClean="0">
              <a:solidFill>
                <a:schemeClr val="bg1"/>
              </a:solidFill>
              <a:latin typeface="+mn-ea"/>
              <a:cs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19710" y="2171709"/>
            <a:ext cx="8103869" cy="829945"/>
            <a:chOff x="3625237" y="1736098"/>
            <a:chExt cx="4275850" cy="568819"/>
          </a:xfrm>
        </p:grpSpPr>
        <p:cxnSp>
          <p:nvCxnSpPr>
            <p:cNvPr id="11" name="直接连接符 10"/>
            <p:cNvCxnSpPr/>
            <p:nvPr/>
          </p:nvCxnSpPr>
          <p:spPr>
            <a:xfrm flipH="1" flipV="1">
              <a:off x="5821460" y="2049878"/>
              <a:ext cx="2079627" cy="7834"/>
            </a:xfrm>
            <a:prstGeom prst="line">
              <a:avLst/>
            </a:prstGeom>
            <a:ln w="12700">
              <a:solidFill>
                <a:srgbClr val="FFFF0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3625237" y="1736098"/>
              <a:ext cx="2290675" cy="568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19世纪80年代，</a:t>
              </a:r>
              <a:r>
                <a:rPr lang="zh-CN" altLang="en-US" sz="2400" b="1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德国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人</a:t>
              </a:r>
              <a:r>
                <a:rPr lang="zh-CN" altLang="en-US" sz="2400" b="1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本茨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制造出一辆由</a:t>
              </a:r>
              <a:r>
                <a:rPr lang="zh-CN" altLang="en-US" sz="2400" b="1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内燃机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驱动的</a:t>
              </a:r>
              <a:r>
                <a:rPr lang="zh-CN" altLang="en-US" sz="2400" b="1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汽车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" name="Picture 28" descr="c856613e1827e02e70cf6ce6"/>
          <p:cNvPicPr>
            <a:picLocks noChangeAspect="1" noChangeArrowheads="1"/>
          </p:cNvPicPr>
          <p:nvPr/>
        </p:nvPicPr>
        <p:blipFill>
          <a:blip r:embed="rId1"/>
          <a:srcRect l="4648"/>
          <a:stretch>
            <a:fillRect/>
          </a:stretch>
        </p:blipFill>
        <p:spPr bwMode="auto">
          <a:xfrm>
            <a:off x="8444865" y="2131060"/>
            <a:ext cx="3248660" cy="3714750"/>
          </a:xfrm>
          <a:prstGeom prst="roundRect">
            <a:avLst>
              <a:gd name="adj" fmla="val 11096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" name="Picture 14" descr="1886年德国的卡尔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DEE0"/>
              </a:clrFrom>
              <a:clrTo>
                <a:srgbClr val="DEDE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867" y="3118792"/>
            <a:ext cx="4975396" cy="342902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77"/>
          <p:cNvSpPr txBox="1"/>
          <p:nvPr/>
        </p:nvSpPr>
        <p:spPr>
          <a:xfrm>
            <a:off x="5433060" y="3293110"/>
            <a:ext cx="298323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solidFill>
                  <a:schemeClr val="bg1"/>
                </a:solidFill>
                <a:latin typeface="+mn-ea"/>
                <a:cs typeface="+mn-ea"/>
              </a:rPr>
              <a:t>1885年德国的卡尔.本茨制造出世界上第一辆以内燃机为动力的三轮汽车，奔驰1号三轮汽车于1886年1月29日获汽车制造专利，车速最快为15km/h。</a:t>
            </a:r>
            <a:endParaRPr lang="zh-CN" altLang="en-US" sz="2400" dirty="0" smtClean="0">
              <a:solidFill>
                <a:schemeClr val="bg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78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7365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8620" y="313690"/>
            <a:ext cx="5548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sz="36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内燃机和新的交通工具</a:t>
            </a:r>
            <a:endParaRPr lang="zh-CN" sz="36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70840" y="998855"/>
            <a:ext cx="115265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 smtClean="0">
                <a:solidFill>
                  <a:srgbClr val="FFFF00"/>
                </a:solidFill>
                <a:latin typeface="+mn-ea"/>
                <a:cs typeface="+mn-ea"/>
              </a:rPr>
              <a:t>1913年，</a:t>
            </a:r>
            <a:r>
              <a:rPr lang="zh-CN" altLang="en-US" sz="2800" dirty="0" smtClean="0">
                <a:solidFill>
                  <a:schemeClr val="bg1"/>
                </a:solidFill>
                <a:latin typeface="+mn-ea"/>
                <a:cs typeface="+mn-ea"/>
              </a:rPr>
              <a:t>美国的</a:t>
            </a:r>
            <a:r>
              <a:rPr lang="zh-CN" altLang="en-US" sz="2800" dirty="0" smtClean="0">
                <a:solidFill>
                  <a:srgbClr val="FFFF00"/>
                </a:solidFill>
                <a:latin typeface="+mn-ea"/>
                <a:cs typeface="+mn-ea"/>
              </a:rPr>
              <a:t>福特汽车公司</a:t>
            </a:r>
            <a:r>
              <a:rPr lang="zh-CN" altLang="en-US" sz="2800" dirty="0" smtClean="0">
                <a:solidFill>
                  <a:schemeClr val="bg1"/>
                </a:solidFill>
                <a:latin typeface="+mn-ea"/>
                <a:cs typeface="+mn-ea"/>
              </a:rPr>
              <a:t>使用流水线生产汽车，带来了汽车制造业的革命。汽车价格大幅下降，汽车开始成为中等收入家庭的交通工具。</a:t>
            </a:r>
            <a:endParaRPr lang="zh-CN" altLang="en-US" sz="2800" dirty="0" smtClean="0">
              <a:solidFill>
                <a:schemeClr val="bg1"/>
              </a:solidFill>
              <a:latin typeface="+mn-ea"/>
              <a:cs typeface="+mn-ea"/>
            </a:endParaRPr>
          </a:p>
        </p:txBody>
      </p:sp>
      <p:pic>
        <p:nvPicPr>
          <p:cNvPr id="57" name="Picture 10" descr="10353889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60170" y="2124710"/>
            <a:ext cx="4536440" cy="2547620"/>
          </a:xfrm>
          <a:prstGeom prst="roundRect">
            <a:avLst>
              <a:gd name="adj" fmla="val 12236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Picture 6" descr="200901110906563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7455" y="2124710"/>
            <a:ext cx="4457065" cy="2548890"/>
          </a:xfrm>
          <a:prstGeom prst="roundRect">
            <a:avLst>
              <a:gd name="adj" fmla="val 1148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4" name="TextBox 73"/>
          <p:cNvSpPr txBox="1"/>
          <p:nvPr/>
        </p:nvSpPr>
        <p:spPr>
          <a:xfrm>
            <a:off x="421640" y="5220335"/>
            <a:ext cx="114096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 smtClean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让汽车进入千家万户的美国汽车巨头－亨利福特。他的杰作是世界上第一种流水线作业的汽车产品－</a:t>
            </a:r>
            <a:r>
              <a:rPr lang="en-US" altLang="zh-CN" sz="2800" dirty="0" smtClean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T</a:t>
            </a:r>
            <a:r>
              <a:rPr lang="zh-CN" altLang="en-US" sz="2800" dirty="0" smtClean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型车。福特的</a:t>
            </a:r>
            <a:r>
              <a:rPr lang="en-US" altLang="zh-CN" sz="2800" dirty="0" smtClean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T</a:t>
            </a:r>
            <a:r>
              <a:rPr lang="zh-CN" altLang="en-US" sz="2800" dirty="0" smtClean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型车使汽车成为大众化商品。它创下了一个惊人的纪录，</a:t>
            </a:r>
            <a:r>
              <a:rPr lang="en-US" altLang="zh-CN" sz="2800" dirty="0" smtClean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19</a:t>
            </a:r>
            <a:r>
              <a:rPr lang="zh-CN" altLang="en-US" sz="2800" dirty="0" smtClean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年间总共生产销售了一千五百万辆。</a:t>
            </a:r>
            <a:endParaRPr lang="zh-CN" altLang="en-US" sz="2800" dirty="0" smtClean="0">
              <a:solidFill>
                <a:schemeClr val="bg1"/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875" y="4714875"/>
            <a:ext cx="3009900" cy="523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260" y="4714875"/>
            <a:ext cx="4838700" cy="523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78" grpId="0"/>
      <p:bldP spid="74" grpId="0"/>
      <p:bldP spid="7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7365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8620" y="313690"/>
            <a:ext cx="5548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sz="36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内燃机和新的交通工具</a:t>
            </a:r>
            <a:endParaRPr lang="zh-CN" sz="36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84810" y="1026795"/>
            <a:ext cx="7095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 smtClean="0">
                <a:solidFill>
                  <a:srgbClr val="FFFF00"/>
                </a:solidFill>
                <a:latin typeface="+mn-ea"/>
                <a:cs typeface="+mn-ea"/>
              </a:rPr>
              <a:t>1903年，美国莱特兄弟</a:t>
            </a:r>
            <a:r>
              <a:rPr lang="zh-CN" altLang="en-US" sz="3200" dirty="0" smtClean="0">
                <a:solidFill>
                  <a:schemeClr val="bg1"/>
                </a:solidFill>
                <a:latin typeface="+mn-ea"/>
                <a:cs typeface="+mn-ea"/>
              </a:rPr>
              <a:t>试验飞机成功。</a:t>
            </a:r>
            <a:endParaRPr lang="zh-CN" altLang="en-US" sz="3200" dirty="0" smtClean="0">
              <a:solidFill>
                <a:schemeClr val="bg1"/>
              </a:solidFill>
              <a:latin typeface="+mn-ea"/>
              <a:cs typeface="+mn-ea"/>
            </a:endParaRPr>
          </a:p>
        </p:txBody>
      </p:sp>
      <p:pic>
        <p:nvPicPr>
          <p:cNvPr id="63" name="图片 62" descr="t01f414c8926f4ee3a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35" y="1708150"/>
            <a:ext cx="4972050" cy="475170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3" name="Picture 5" descr="纪念莱特兄弟首次动力飞行网站"/>
          <p:cNvPicPr>
            <a:picLocks noChangeAspect="1" noChangeArrowheads="1"/>
          </p:cNvPicPr>
          <p:nvPr/>
        </p:nvPicPr>
        <p:blipFill>
          <a:blip r:embed="rId2"/>
          <a:srcRect b="34134"/>
          <a:stretch>
            <a:fillRect/>
          </a:stretch>
        </p:blipFill>
        <p:spPr bwMode="auto">
          <a:xfrm>
            <a:off x="5391150" y="3283585"/>
            <a:ext cx="6406515" cy="3275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4" name="Rectangle 6"/>
          <p:cNvSpPr>
            <a:spLocks noChangeArrowheads="1"/>
          </p:cNvSpPr>
          <p:nvPr/>
        </p:nvSpPr>
        <p:spPr bwMode="auto">
          <a:xfrm>
            <a:off x="5407660" y="1715770"/>
            <a:ext cx="6376035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en-US" sz="2400" dirty="0" smtClean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1903</a:t>
            </a:r>
            <a:r>
              <a:rPr lang="zh-CN" altLang="en-US" sz="2400" dirty="0" smtClean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年</a:t>
            </a:r>
            <a:r>
              <a:rPr lang="en-US" sz="2400" dirty="0" smtClean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12</a:t>
            </a:r>
            <a:r>
              <a:rPr lang="zh-CN" altLang="en-US" sz="2400" dirty="0" smtClean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月</a:t>
            </a:r>
            <a:r>
              <a:rPr lang="en-US" altLang="zh-CN" sz="2400" dirty="0" smtClean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17</a:t>
            </a:r>
            <a:r>
              <a:rPr lang="zh-CN" altLang="en-US" sz="2400" dirty="0" smtClean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日，美国的莱特兄弟制成的第一架有动力装置的飞机并试飞成功，试飞最长一次飞行</a:t>
            </a:r>
            <a:r>
              <a:rPr lang="en-US" altLang="zh-CN" sz="2400" dirty="0" smtClean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59</a:t>
            </a:r>
            <a:r>
              <a:rPr lang="zh-CN" altLang="en-US" sz="2400" dirty="0" smtClean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秒，行程约</a:t>
            </a:r>
            <a:r>
              <a:rPr lang="en-US" altLang="zh-CN" sz="2400" dirty="0" smtClean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260</a:t>
            </a:r>
            <a:r>
              <a:rPr lang="zh-CN" altLang="en-US" sz="2400" dirty="0" smtClean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米。</a:t>
            </a:r>
            <a:r>
              <a:rPr lang="zh-CN" altLang="en-US" sz="2400" dirty="0" smtClean="0">
                <a:solidFill>
                  <a:srgbClr val="FFFF0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把人类飞上蓝天的梦想变成了现实。</a:t>
            </a:r>
            <a:endParaRPr lang="zh-CN" altLang="en-US" sz="2400" b="0" dirty="0" smtClean="0">
              <a:solidFill>
                <a:srgbClr val="FFFF00"/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78" grpId="0"/>
      <p:bldP spid="78" grpId="1"/>
      <p:bldP spid="94" grpId="0"/>
      <p:bldP spid="9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35" y="3907155"/>
            <a:ext cx="12191365" cy="1769745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" y="3928745"/>
            <a:ext cx="12201525" cy="176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35" y="3907155"/>
            <a:ext cx="12191365" cy="113538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245" y="3781425"/>
            <a:ext cx="6772275" cy="135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4650" y="313690"/>
            <a:ext cx="47301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sz="36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化学工业和新材料</a:t>
            </a:r>
            <a:endParaRPr lang="zh-CN" sz="36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84810" y="998855"/>
            <a:ext cx="115265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 smtClean="0">
                <a:solidFill>
                  <a:srgbClr val="FFFF00"/>
                </a:solidFill>
                <a:latin typeface="+mn-ea"/>
                <a:cs typeface="+mn-ea"/>
              </a:rPr>
              <a:t>现代化学工业的产生</a:t>
            </a:r>
            <a:r>
              <a:rPr lang="zh-CN" altLang="en-US" sz="2800" dirty="0" smtClean="0">
                <a:solidFill>
                  <a:schemeClr val="bg1"/>
                </a:solidFill>
                <a:latin typeface="+mn-ea"/>
                <a:cs typeface="+mn-ea"/>
              </a:rPr>
              <a:t>是应用技术领域的一项重大突破。内燃机的发明推动了石油开采业发展，</a:t>
            </a:r>
            <a:r>
              <a:rPr lang="zh-CN" altLang="en-US" sz="2800" dirty="0" smtClean="0">
                <a:solidFill>
                  <a:srgbClr val="FFFF00"/>
                </a:solidFill>
                <a:latin typeface="+mn-ea"/>
                <a:cs typeface="+mn-ea"/>
              </a:rPr>
              <a:t>加速了石油化学工业产生。</a:t>
            </a:r>
            <a:endParaRPr lang="zh-CN" altLang="en-US" sz="2800" dirty="0" smtClean="0">
              <a:solidFill>
                <a:srgbClr val="FFFF00"/>
              </a:solidFill>
              <a:latin typeface="+mn-ea"/>
              <a:cs typeface="+mn-ea"/>
            </a:endParaRPr>
          </a:p>
        </p:txBody>
      </p:sp>
      <p:pic>
        <p:nvPicPr>
          <p:cNvPr id="69" name="图片 68" descr="20190108224813_dbe99360403ecf34a37642ddef900fd8_1.jpeg"/>
          <p:cNvPicPr>
            <a:picLocks noChangeAspect="1"/>
          </p:cNvPicPr>
          <p:nvPr/>
        </p:nvPicPr>
        <p:blipFill>
          <a:blip r:embed="rId1"/>
          <a:srcRect b="9345"/>
          <a:stretch>
            <a:fillRect/>
          </a:stretch>
        </p:blipFill>
        <p:spPr>
          <a:xfrm>
            <a:off x="482600" y="2028190"/>
            <a:ext cx="11037570" cy="3571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77"/>
          <p:cNvSpPr txBox="1"/>
          <p:nvPr/>
        </p:nvSpPr>
        <p:spPr>
          <a:xfrm>
            <a:off x="356870" y="5627370"/>
            <a:ext cx="115265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 smtClean="0">
                <a:solidFill>
                  <a:schemeClr val="bg1"/>
                </a:solidFill>
                <a:latin typeface="+mn-ea"/>
                <a:cs typeface="+mn-ea"/>
              </a:rPr>
              <a:t>随着内燃机的广泛应用，开始大量开采石油。1870年，全世界生产的石油只有80万吨，到1900年就猛增至2000万吨.</a:t>
            </a:r>
            <a:endParaRPr lang="zh-CN" altLang="en-US" sz="2800" dirty="0" smtClean="0">
              <a:solidFill>
                <a:schemeClr val="bg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78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2590" y="397510"/>
            <a:ext cx="47301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sz="36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化学工业和新材料</a:t>
            </a:r>
            <a:endParaRPr lang="zh-CN" sz="36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18465" y="1212859"/>
            <a:ext cx="6777354" cy="1568450"/>
            <a:chOff x="3625237" y="1736098"/>
            <a:chExt cx="3575940" cy="1074968"/>
          </a:xfrm>
        </p:grpSpPr>
        <p:cxnSp>
          <p:nvCxnSpPr>
            <p:cNvPr id="11" name="直接连接符 10"/>
            <p:cNvCxnSpPr/>
            <p:nvPr/>
          </p:nvCxnSpPr>
          <p:spPr>
            <a:xfrm flipH="1" flipV="1">
              <a:off x="5821460" y="2270094"/>
              <a:ext cx="1379717" cy="6963"/>
            </a:xfrm>
            <a:prstGeom prst="line">
              <a:avLst/>
            </a:prstGeom>
            <a:ln w="12700">
              <a:solidFill>
                <a:srgbClr val="FFFF0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3625237" y="1736098"/>
              <a:ext cx="2290675" cy="1074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19 世纪60- -80年代， 人们已经能够使用新方法生产碱、硫酸、人造染料等产品，而且产品成本更低、性能更好。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4" name="图片 3" descr="15276660295936b301f4add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98690" y="1151890"/>
            <a:ext cx="4286250" cy="3128645"/>
          </a:xfrm>
          <a:prstGeom prst="roundRect">
            <a:avLst>
              <a:gd name="adj" fmla="val 10782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组合 14"/>
          <p:cNvGrpSpPr/>
          <p:nvPr/>
        </p:nvGrpSpPr>
        <p:grpSpPr>
          <a:xfrm>
            <a:off x="4652011" y="4427229"/>
            <a:ext cx="7103109" cy="1814830"/>
            <a:chOff x="3900972" y="2992134"/>
            <a:chExt cx="4793018" cy="1243830"/>
          </a:xfrm>
        </p:grpSpPr>
        <p:cxnSp>
          <p:nvCxnSpPr>
            <p:cNvPr id="17" name="直接连接符 16"/>
            <p:cNvCxnSpPr>
              <a:endCxn id="19" idx="1"/>
            </p:cNvCxnSpPr>
            <p:nvPr/>
          </p:nvCxnSpPr>
          <p:spPr>
            <a:xfrm>
              <a:off x="3900972" y="3612308"/>
              <a:ext cx="1743072" cy="1741"/>
            </a:xfrm>
            <a:prstGeom prst="line">
              <a:avLst/>
            </a:prstGeom>
            <a:ln w="12700">
              <a:solidFill>
                <a:srgbClr val="FFFF0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5644239" y="2992134"/>
              <a:ext cx="3049751" cy="124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1867年，</a:t>
              </a:r>
              <a:r>
                <a:rPr lang="zh-CN" altLang="en-US" sz="2800" b="1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瑞典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化学家</a:t>
              </a:r>
              <a:r>
                <a:rPr lang="zh-CN" altLang="en-US" sz="2800" b="1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诺贝尔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经过多年研究，</a:t>
              </a:r>
              <a:r>
                <a:rPr lang="zh-CN" altLang="en-US" sz="2800" b="1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发明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了</a:t>
              </a:r>
              <a:r>
                <a:rPr lang="zh-CN" altLang="en-US" sz="2800" b="1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现代炸药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。后来又</a:t>
              </a:r>
              <a:r>
                <a:rPr lang="zh-CN" altLang="en-US" sz="2800" b="1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研制成无烟炸药。</a:t>
              </a:r>
              <a:endParaRPr lang="zh-CN" altLang="en-US" sz="28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7" name="图片 56" descr="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75"/>
          <a:stretch>
            <a:fillRect/>
          </a:stretch>
        </p:blipFill>
        <p:spPr>
          <a:xfrm>
            <a:off x="530860" y="2870200"/>
            <a:ext cx="4001770" cy="358965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8920" y="369570"/>
            <a:ext cx="47301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sz="36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化学工业和新材料</a:t>
            </a:r>
            <a:endParaRPr lang="zh-CN" sz="36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75260" y="1096645"/>
            <a:ext cx="12019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 smtClean="0">
                <a:solidFill>
                  <a:srgbClr val="FFFF00"/>
                </a:solidFill>
                <a:latin typeface="+mn-ea"/>
                <a:cs typeface="+mn-ea"/>
              </a:rPr>
              <a:t>1869年，</a:t>
            </a:r>
            <a:r>
              <a:rPr lang="zh-CN" altLang="en-US" sz="2800" dirty="0" smtClean="0">
                <a:solidFill>
                  <a:schemeClr val="bg1"/>
                </a:solidFill>
                <a:latin typeface="+mn-ea"/>
                <a:cs typeface="+mn-ea"/>
              </a:rPr>
              <a:t>美国人</a:t>
            </a:r>
            <a:r>
              <a:rPr lang="zh-CN" altLang="en-US" sz="2800" dirty="0" smtClean="0">
                <a:solidFill>
                  <a:srgbClr val="FFFF00"/>
                </a:solidFill>
                <a:latin typeface="+mn-ea"/>
                <a:cs typeface="+mn-ea"/>
              </a:rPr>
              <a:t>海厄特</a:t>
            </a:r>
            <a:r>
              <a:rPr lang="zh-CN" altLang="en-US" sz="2800" dirty="0" smtClean="0">
                <a:solidFill>
                  <a:schemeClr val="bg1"/>
                </a:solidFill>
                <a:latin typeface="+mn-ea"/>
                <a:cs typeface="+mn-ea"/>
              </a:rPr>
              <a:t>发明了</a:t>
            </a:r>
            <a:r>
              <a:rPr lang="zh-CN" altLang="en-US" sz="2800" dirty="0" smtClean="0">
                <a:solidFill>
                  <a:srgbClr val="FFFF00"/>
                </a:solidFill>
                <a:latin typeface="+mn-ea"/>
                <a:cs typeface="+mn-ea"/>
              </a:rPr>
              <a:t>赛璐珞的制造技术</a:t>
            </a:r>
            <a:r>
              <a:rPr lang="zh-CN" altLang="en-US" sz="2800" dirty="0" smtClean="0">
                <a:solidFill>
                  <a:schemeClr val="bg1"/>
                </a:solidFill>
                <a:latin typeface="+mn-ea"/>
                <a:cs typeface="+mn-ea"/>
              </a:rPr>
              <a:t>，现代塑料工业由此诞生。</a:t>
            </a:r>
            <a:endParaRPr lang="zh-CN" altLang="en-US" sz="2800" dirty="0" smtClean="0">
              <a:solidFill>
                <a:schemeClr val="bg1"/>
              </a:solidFill>
              <a:latin typeface="+mn-ea"/>
              <a:cs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9230" y="1752609"/>
            <a:ext cx="7164070" cy="1568450"/>
            <a:chOff x="3625237" y="1736098"/>
            <a:chExt cx="3779983" cy="1074968"/>
          </a:xfrm>
        </p:grpSpPr>
        <p:cxnSp>
          <p:nvCxnSpPr>
            <p:cNvPr id="11" name="直接连接符 10"/>
            <p:cNvCxnSpPr/>
            <p:nvPr/>
          </p:nvCxnSpPr>
          <p:spPr>
            <a:xfrm flipH="1" flipV="1">
              <a:off x="5821460" y="2260520"/>
              <a:ext cx="1583760" cy="14797"/>
            </a:xfrm>
            <a:prstGeom prst="line">
              <a:avLst/>
            </a:prstGeom>
            <a:ln w="12700">
              <a:solidFill>
                <a:srgbClr val="FFFF0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3625237" y="1736098"/>
              <a:ext cx="2290675" cy="1074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赛璐珞是塑料的老祖宗，　　海厄特发明赛璐珞的10年后，德、英、法等国也出现了赛璐珞工业。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7" name="图片 56" descr="t013e02875a4513182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5695" y="1794510"/>
            <a:ext cx="4167505" cy="2926080"/>
          </a:xfrm>
          <a:prstGeom prst="roundRect">
            <a:avLst>
              <a:gd name="adj" fmla="val 7522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组合 14"/>
          <p:cNvGrpSpPr/>
          <p:nvPr/>
        </p:nvGrpSpPr>
        <p:grpSpPr>
          <a:xfrm>
            <a:off x="4008754" y="4860299"/>
            <a:ext cx="7864476" cy="1383664"/>
            <a:chOff x="3387219" y="2992134"/>
            <a:chExt cx="5306771" cy="948322"/>
          </a:xfrm>
        </p:grpSpPr>
        <p:cxnSp>
          <p:nvCxnSpPr>
            <p:cNvPr id="17" name="直接连接符 16"/>
            <p:cNvCxnSpPr>
              <a:endCxn id="19" idx="1"/>
            </p:cNvCxnSpPr>
            <p:nvPr/>
          </p:nvCxnSpPr>
          <p:spPr>
            <a:xfrm flipV="1">
              <a:off x="3387219" y="3466507"/>
              <a:ext cx="2256824" cy="14362"/>
            </a:xfrm>
            <a:prstGeom prst="line">
              <a:avLst/>
            </a:prstGeom>
            <a:ln w="12700">
              <a:solidFill>
                <a:srgbClr val="FFFF0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5644239" y="2992134"/>
              <a:ext cx="3049751" cy="948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1884年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，法国人</a:t>
              </a:r>
              <a:r>
                <a:rPr lang="zh-CN" altLang="en-US" sz="2800" b="1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夏尔多内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发明了</a:t>
              </a:r>
              <a:r>
                <a:rPr lang="zh-CN" altLang="en-US" sz="2800" b="1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人造纤维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，开辟了新的纺织品生产领域。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0" y="3420745"/>
            <a:ext cx="3637280" cy="3093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30" name="图片 129" descr="QQ截图2019020300033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4665" y="-1270"/>
            <a:ext cx="6617335" cy="685927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9" name="组合 28"/>
          <p:cNvGrpSpPr/>
          <p:nvPr/>
        </p:nvGrpSpPr>
        <p:grpSpPr>
          <a:xfrm>
            <a:off x="58737" y="2616835"/>
            <a:ext cx="6885940" cy="967105"/>
            <a:chOff x="616902" y="2286000"/>
            <a:chExt cx="6885940" cy="967105"/>
          </a:xfrm>
        </p:grpSpPr>
        <p:sp>
          <p:nvSpPr>
            <p:cNvPr id="16" name="文本框 15"/>
            <p:cNvSpPr txBox="1"/>
            <p:nvPr/>
          </p:nvSpPr>
          <p:spPr>
            <a:xfrm>
              <a:off x="639127" y="2286000"/>
              <a:ext cx="2255838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政治前提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722948" y="2747664"/>
              <a:ext cx="230536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723583" y="2747664"/>
              <a:ext cx="929957" cy="526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616902" y="2772410"/>
              <a:ext cx="6885940" cy="48069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 fontAlgn="auto">
                <a:lnSpc>
                  <a:spcPts val="3040"/>
                </a:lnSpc>
              </a:pPr>
              <a:r>
                <a:rPr altLang="zh-CN" sz="2200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资产阶级统治在世界范围内巩固和发展</a:t>
              </a:r>
              <a:endParaRPr altLang="zh-CN" sz="22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7627" y="3539490"/>
            <a:ext cx="6885940" cy="980440"/>
            <a:chOff x="627062" y="2286000"/>
            <a:chExt cx="6885940" cy="980440"/>
          </a:xfrm>
        </p:grpSpPr>
        <p:sp>
          <p:nvSpPr>
            <p:cNvPr id="17" name="文本框 16"/>
            <p:cNvSpPr txBox="1"/>
            <p:nvPr/>
          </p:nvSpPr>
          <p:spPr>
            <a:xfrm>
              <a:off x="638492" y="2286000"/>
              <a:ext cx="2255838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经济基础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722948" y="2747664"/>
              <a:ext cx="230536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723583" y="2747664"/>
              <a:ext cx="929957" cy="526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627062" y="2785745"/>
              <a:ext cx="6885940" cy="48069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 fontAlgn="auto">
                <a:lnSpc>
                  <a:spcPts val="3040"/>
                </a:lnSpc>
              </a:pPr>
              <a:r>
                <a:rPr altLang="zh-CN" sz="2200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第一次工业革命促进资本主义经济迅速发展</a:t>
              </a:r>
              <a:endParaRPr altLang="zh-CN" sz="22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5717" y="4457065"/>
            <a:ext cx="6885940" cy="969010"/>
            <a:chOff x="597852" y="2286000"/>
            <a:chExt cx="6885940" cy="969010"/>
          </a:xfrm>
        </p:grpSpPr>
        <p:sp>
          <p:nvSpPr>
            <p:cNvPr id="28" name="文本框 27"/>
            <p:cNvSpPr txBox="1"/>
            <p:nvPr/>
          </p:nvSpPr>
          <p:spPr>
            <a:xfrm>
              <a:off x="624522" y="2286000"/>
              <a:ext cx="2255838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技术条件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722948" y="2747664"/>
              <a:ext cx="230536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723583" y="2747664"/>
              <a:ext cx="929957" cy="526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597852" y="2774315"/>
              <a:ext cx="6885940" cy="48069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 fontAlgn="auto">
                <a:lnSpc>
                  <a:spcPts val="3040"/>
                </a:lnSpc>
              </a:pPr>
              <a:r>
                <a:rPr altLang="zh-CN" sz="2200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自然科学研究取得重大突破</a:t>
              </a:r>
              <a:endParaRPr altLang="zh-CN" sz="22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2092" y="5382895"/>
            <a:ext cx="5658303" cy="1344930"/>
            <a:chOff x="609288" y="2286000"/>
            <a:chExt cx="6885940" cy="1344930"/>
          </a:xfrm>
        </p:grpSpPr>
        <p:sp>
          <p:nvSpPr>
            <p:cNvPr id="34" name="文本框 33"/>
            <p:cNvSpPr txBox="1"/>
            <p:nvPr/>
          </p:nvSpPr>
          <p:spPr>
            <a:xfrm>
              <a:off x="624743" y="2286000"/>
              <a:ext cx="2742564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直 接 原 因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 flipV="1">
              <a:off x="722664" y="2730500"/>
              <a:ext cx="2788157" cy="1714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723583" y="2747664"/>
              <a:ext cx="929957" cy="526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609288" y="2760345"/>
              <a:ext cx="6885940" cy="87058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 fontAlgn="auto">
                <a:lnSpc>
                  <a:spcPts val="3040"/>
                </a:lnSpc>
              </a:pPr>
              <a:r>
                <a:rPr altLang="zh-CN" sz="2200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国内统一市场的开辟和国外市场的开拓，资本主义世界市场的初步形成，刺激工业发展</a:t>
              </a:r>
              <a:endParaRPr altLang="zh-CN" sz="22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" y="83820"/>
            <a:ext cx="8801100" cy="2676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2531" name="Picture 4" descr="S30809T13044076581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0" y="3004185"/>
            <a:ext cx="12191365" cy="1135380"/>
          </a:xfrm>
          <a:prstGeom prst="rect">
            <a:avLst/>
          </a:prstGeom>
          <a:solidFill>
            <a:sysClr val="windowText" lastClr="000000">
              <a:lumMod val="95000"/>
              <a:lumOff val="5000"/>
              <a:alpha val="60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690" y="3054350"/>
            <a:ext cx="5267325" cy="1028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1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0" name="Group 11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77190" y="407035"/>
          <a:ext cx="11372850" cy="4537075"/>
        </p:xfrm>
        <a:graphic>
          <a:graphicData uri="http://schemas.openxmlformats.org/drawingml/2006/table">
            <a:tbl>
              <a:tblPr/>
              <a:tblGrid>
                <a:gridCol w="2551430"/>
                <a:gridCol w="3038475"/>
                <a:gridCol w="2961640"/>
                <a:gridCol w="2821305"/>
              </a:tblGrid>
              <a:tr h="917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848587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48587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1870 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48587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年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848587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horzOverflow="overflow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48587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1900 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48587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年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848587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horzOverflow="overflow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48587"/>
                          </a:solidFill>
                          <a:effectLst/>
                          <a:latin typeface="+mn-ea"/>
                          <a:ea typeface="+mn-ea"/>
                        </a:rPr>
                        <a:t>增长倍数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848587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055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世界钢产量 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horzOverflow="overflow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52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万吨 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horzOverflow="overflow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2830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万吨 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horzOverflow="overflow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ea"/>
                          <a:ea typeface="+mn-ea"/>
                        </a:rPr>
                        <a:t>54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042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ea"/>
                          <a:ea typeface="+mn-ea"/>
                        </a:rPr>
                        <a:t>石油产量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80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万吨 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horzOverflow="overflow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1950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万吨 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horzOverflow="overflow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ea"/>
                          <a:ea typeface="+mn-ea"/>
                        </a:rPr>
                        <a:t>25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9055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ea"/>
                          <a:ea typeface="+mn-ea"/>
                        </a:rPr>
                        <a:t>铁路长度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21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万公里 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horzOverflow="overflow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101.4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万公里 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horzOverflow="overflow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042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ea"/>
                          <a:ea typeface="+mn-ea"/>
                        </a:rPr>
                        <a:t>世界贸易额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455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亿法郎 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horzOverflow="overflow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1,182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ea"/>
                          <a:ea typeface="+mn-ea"/>
                          <a:cs typeface="+mn-ea"/>
                        </a:rPr>
                        <a:t>亿法郎 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ea"/>
                        <a:ea typeface="+mn-ea"/>
                        <a:cs typeface="+mn-ea"/>
                      </a:endParaRPr>
                    </a:p>
                  </a:txBody>
                  <a:tcPr horzOverflow="overflow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ea"/>
                          <a:ea typeface="+mn-ea"/>
                        </a:rPr>
                        <a:t>2.6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horzOverflow="overflow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65218" y="5083810"/>
            <a:ext cx="1261884" cy="5232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 b="1" dirty="0">
                <a:solidFill>
                  <a:srgbClr val="FFFF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生产力</a:t>
            </a:r>
            <a:endParaRPr lang="zh-CN" altLang="en-US" sz="2800" b="1" dirty="0">
              <a:solidFill>
                <a:srgbClr val="FFFF00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4820" name="矩形 8"/>
          <p:cNvSpPr/>
          <p:nvPr/>
        </p:nvSpPr>
        <p:spPr>
          <a:xfrm>
            <a:off x="240665" y="5636895"/>
            <a:ext cx="115093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第二次工业革命促进了生产力的发展，极大地改善了人们的生活，使欧美资本主义国家取得了跨越式的发展，成为工业化强国。人类进入“电气时代”。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348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0464" y="213984"/>
            <a:ext cx="8775065" cy="21736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>
              <a:lnSpc>
                <a:spcPts val="406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摩根和洛克菲勒两大银行集团</a:t>
            </a:r>
            <a:r>
              <a:rPr lang="zh-CN" altLang="en-US" sz="28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垄断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着美国的整个银行业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ts val="406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德国的钢业联盟和铁业联盟</a:t>
            </a:r>
            <a:r>
              <a:rPr lang="zh-CN" altLang="en-US" sz="28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垄断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了全国钢铁产量的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98%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ts val="406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英国盐业联合公司</a:t>
            </a:r>
            <a:r>
              <a:rPr lang="zh-CN" altLang="en-US" sz="28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垄断了</a:t>
            </a:r>
            <a:r>
              <a:rPr lang="en-US" altLang="zh-CN" sz="28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91%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的食盐生产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ts val="406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法国的亚麻辛迪加</a:t>
            </a:r>
            <a:r>
              <a:rPr lang="zh-CN" altLang="en-US" sz="28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垄断了</a:t>
            </a:r>
            <a:r>
              <a:rPr lang="en-US" altLang="zh-CN" sz="2800" b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90%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的麻织品生产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114790" y="403860"/>
            <a:ext cx="2817495" cy="1706654"/>
            <a:chOff x="2299" y="2613"/>
            <a:chExt cx="3837" cy="3000"/>
          </a:xfrm>
        </p:grpSpPr>
        <p:pic>
          <p:nvPicPr>
            <p:cNvPr id="36873" name="Picture 13" descr="u=1080199764,3331484524&amp;fm=23&amp;gp=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99" y="2613"/>
              <a:ext cx="3837" cy="3000"/>
            </a:xfrm>
            <a:prstGeom prst="rect">
              <a:avLst/>
            </a:prstGeom>
            <a:noFill/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36865" name="Text Box 3"/>
            <p:cNvSpPr txBox="1"/>
            <p:nvPr/>
          </p:nvSpPr>
          <p:spPr>
            <a:xfrm>
              <a:off x="3008" y="4842"/>
              <a:ext cx="2336" cy="760"/>
            </a:xfrm>
            <a:prstGeom prst="rect">
              <a:avLst/>
            </a:prstGeom>
            <a:solidFill>
              <a:schemeClr val="bg1"/>
            </a:solidFill>
            <a:ln w="31750" cap="flat" cmpd="sng">
              <a:solidFill>
                <a:srgbClr val="99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220" b="1" dirty="0">
                  <a:latin typeface="微软雅黑" panose="020B0503020204020204" charset="-122"/>
                  <a:ea typeface="微软雅黑" panose="020B0503020204020204" charset="-122"/>
                </a:rPr>
                <a:t>手工工场</a:t>
              </a:r>
              <a:endParaRPr lang="zh-CN" altLang="en-US" sz="222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114790" y="2534723"/>
            <a:ext cx="2818130" cy="1548619"/>
            <a:chOff x="7122" y="2797"/>
            <a:chExt cx="3852" cy="2606"/>
          </a:xfrm>
        </p:grpSpPr>
        <p:pic>
          <p:nvPicPr>
            <p:cNvPr id="45071" name="Picture 15" descr="u=93685744,1146756259&amp;fm=23&amp;gp=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22" y="2797"/>
              <a:ext cx="3852" cy="2582"/>
            </a:xfrm>
            <a:prstGeom prst="rect">
              <a:avLst/>
            </a:prstGeom>
            <a:noFill/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45060" name="Text Box 4"/>
            <p:cNvSpPr txBox="1"/>
            <p:nvPr/>
          </p:nvSpPr>
          <p:spPr>
            <a:xfrm>
              <a:off x="8404" y="4675"/>
              <a:ext cx="1232" cy="728"/>
            </a:xfrm>
            <a:prstGeom prst="rect">
              <a:avLst/>
            </a:prstGeom>
            <a:solidFill>
              <a:schemeClr val="bg1"/>
            </a:solidFill>
            <a:ln w="31750" cap="flat" cmpd="sng">
              <a:solidFill>
                <a:srgbClr val="99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220" b="1" dirty="0">
                  <a:latin typeface="微软雅黑" panose="020B0503020204020204" charset="-122"/>
                  <a:ea typeface="微软雅黑" panose="020B0503020204020204" charset="-122"/>
                </a:rPr>
                <a:t>工厂</a:t>
              </a:r>
              <a:endParaRPr lang="zh-CN" altLang="en-US" sz="222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114790" y="4511084"/>
            <a:ext cx="2818130" cy="1934210"/>
            <a:chOff x="11435" y="2745"/>
            <a:chExt cx="3897" cy="2999"/>
          </a:xfrm>
        </p:grpSpPr>
        <p:pic>
          <p:nvPicPr>
            <p:cNvPr id="45070" name="Picture 14" descr="u=2649223331,2219396342&amp;fm=23&amp;gp=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5" y="2745"/>
              <a:ext cx="3897" cy="2999"/>
            </a:xfrm>
            <a:prstGeom prst="rect">
              <a:avLst/>
            </a:prstGeom>
            <a:noFill/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45062" name="Text Box 6"/>
            <p:cNvSpPr txBox="1"/>
            <p:nvPr/>
          </p:nvSpPr>
          <p:spPr>
            <a:xfrm>
              <a:off x="12314" y="5073"/>
              <a:ext cx="2174" cy="670"/>
            </a:xfrm>
            <a:prstGeom prst="rect">
              <a:avLst/>
            </a:prstGeom>
            <a:solidFill>
              <a:schemeClr val="bg1"/>
            </a:solidFill>
            <a:ln w="31750" cap="flat" cmpd="sng">
              <a:solidFill>
                <a:srgbClr val="99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2220" b="1" dirty="0" smtClean="0">
                  <a:latin typeface="微软雅黑" panose="020B0503020204020204" charset="-122"/>
                  <a:ea typeface="微软雅黑" panose="020B0503020204020204" charset="-122"/>
                </a:rPr>
                <a:t>垄断组织</a:t>
              </a:r>
              <a:endParaRPr lang="zh-CN" altLang="en-US" sz="222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下箭头 6"/>
          <p:cNvSpPr/>
          <p:nvPr/>
        </p:nvSpPr>
        <p:spPr>
          <a:xfrm>
            <a:off x="10302184" y="2215691"/>
            <a:ext cx="380979" cy="228789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2" name="下箭头 1"/>
          <p:cNvSpPr/>
          <p:nvPr/>
        </p:nvSpPr>
        <p:spPr>
          <a:xfrm>
            <a:off x="10331394" y="4194351"/>
            <a:ext cx="380979" cy="228789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18" name="圆角矩形标注 17"/>
          <p:cNvSpPr/>
          <p:nvPr/>
        </p:nvSpPr>
        <p:spPr>
          <a:xfrm>
            <a:off x="4211235" y="2709128"/>
            <a:ext cx="3409997" cy="914148"/>
          </a:xfrm>
          <a:prstGeom prst="wedgeRoundRectCallout">
            <a:avLst>
              <a:gd name="adj1" fmla="val -39792"/>
              <a:gd name="adj2" fmla="val -95730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生产和资本的</a:t>
            </a:r>
            <a:r>
              <a:rPr lang="zh-CN" alt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高度集中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就叫</a:t>
            </a:r>
            <a:r>
              <a:rPr lang="zh-CN" alt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垄断</a:t>
            </a:r>
            <a:endParaRPr lang="zh-CN" altLang="en-US" sz="2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6798" y="3150870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 b="1" dirty="0">
                <a:solidFill>
                  <a:srgbClr val="FFFF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生产关系</a:t>
            </a:r>
            <a:endParaRPr lang="zh-CN" altLang="en-US" sz="2800" b="1" dirty="0">
              <a:solidFill>
                <a:srgbClr val="FFFF00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4820" name="矩形 8"/>
          <p:cNvSpPr/>
          <p:nvPr/>
        </p:nvSpPr>
        <p:spPr>
          <a:xfrm>
            <a:off x="207010" y="3723640"/>
            <a:ext cx="85674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主要资本主义国家出现垄断组织，资本主义由</a:t>
            </a:r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自由资本主义向垄断资本主义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（帝国主义）过渡。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圆角矩形标注 18"/>
          <p:cNvSpPr/>
          <p:nvPr/>
        </p:nvSpPr>
        <p:spPr>
          <a:xfrm>
            <a:off x="238760" y="5244465"/>
            <a:ext cx="3971925" cy="1214755"/>
          </a:xfrm>
          <a:prstGeom prst="wedgeRoundRectCallout">
            <a:avLst>
              <a:gd name="adj1" fmla="val -12003"/>
              <a:gd name="adj2" fmla="val -103019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22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通过</a:t>
            </a:r>
            <a:r>
              <a:rPr lang="zh-CN" altLang="en-US" sz="222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“自由贸易”</a:t>
            </a:r>
            <a:r>
              <a:rPr lang="zh-CN" altLang="en-US" sz="222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形式，把不发达国家、民族和地区变成自己的商品市场、原料产地。</a:t>
            </a:r>
            <a:endParaRPr lang="zh-CN" altLang="en-US" sz="222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0" name="圆角矩形标注 19"/>
          <p:cNvSpPr/>
          <p:nvPr/>
        </p:nvSpPr>
        <p:spPr>
          <a:xfrm>
            <a:off x="4466590" y="5281295"/>
            <a:ext cx="4015740" cy="1168400"/>
          </a:xfrm>
          <a:prstGeom prst="wedgeRoundRectCallout">
            <a:avLst>
              <a:gd name="adj1" fmla="val 8230"/>
              <a:gd name="adj2" fmla="val -136739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22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除</a:t>
            </a:r>
            <a:r>
              <a:rPr lang="zh-CN" altLang="en-US" sz="222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暴力掠夺和自由贸易</a:t>
            </a:r>
            <a:r>
              <a:rPr lang="zh-CN" altLang="en-US" sz="222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等手段外，</a:t>
            </a:r>
            <a:r>
              <a:rPr lang="zh-CN" altLang="en-US" sz="222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资本输出</a:t>
            </a:r>
            <a:r>
              <a:rPr lang="zh-CN" altLang="en-US" sz="222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成为剥削这些国家、民族和地区的主要形式。</a:t>
            </a:r>
            <a:endParaRPr lang="zh-CN" altLang="en-US" sz="222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7" grpId="0"/>
      <p:bldP spid="17" grpId="1"/>
      <p:bldP spid="18" grpId="0" animBg="1"/>
      <p:bldP spid="18" grpId="1" animBg="1"/>
      <p:bldP spid="7" grpId="0" animBg="1"/>
      <p:bldP spid="7" grpId="1" animBg="1"/>
      <p:bldP spid="2" grpId="0" animBg="1"/>
      <p:bldP spid="2" grpId="1" animBg="1"/>
      <p:bldP spid="4" grpId="0"/>
      <p:bldP spid="4" grpId="1"/>
      <p:bldP spid="34820" grpId="0"/>
      <p:bldP spid="34820" grpId="1"/>
      <p:bldP spid="19" grpId="0" animBg="1"/>
      <p:bldP spid="19" grpId="1" animBg="1"/>
      <p:bldP spid="20" grpId="0" animBg="1"/>
      <p:bldP spid="2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6794" name="内容占位符 66793"/>
          <p:cNvGraphicFramePr>
            <a:graphicFrameLocks noGrp="1"/>
          </p:cNvGraphicFramePr>
          <p:nvPr>
            <p:ph idx="4294967295"/>
            <p:custDataLst>
              <p:tags r:id="rId1"/>
            </p:custDataLst>
          </p:nvPr>
        </p:nvGraphicFramePr>
        <p:xfrm>
          <a:off x="456565" y="1245235"/>
          <a:ext cx="11292205" cy="3469640"/>
        </p:xfrm>
        <a:graphic>
          <a:graphicData uri="http://schemas.openxmlformats.org/drawingml/2006/table">
            <a:tbl>
              <a:tblPr/>
              <a:tblGrid>
                <a:gridCol w="4352925"/>
                <a:gridCol w="1327150"/>
                <a:gridCol w="1870710"/>
                <a:gridCol w="1871345"/>
                <a:gridCol w="1870075"/>
              </a:tblGrid>
              <a:tr h="8985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         目</a:t>
                      </a:r>
                      <a:endParaRPr lang="zh-CN" altLang="en-US" sz="24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英</a:t>
                      </a:r>
                      <a:endParaRPr lang="zh-CN" altLang="en-US" sz="24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法</a:t>
                      </a:r>
                      <a:endParaRPr lang="zh-CN" altLang="en-US" sz="24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德</a:t>
                      </a:r>
                      <a:endParaRPr lang="zh-CN" altLang="en-US" sz="24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美</a:t>
                      </a:r>
                      <a:endParaRPr lang="zh-CN" altLang="en-US" sz="24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572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1860年工业产量位次</a:t>
                      </a:r>
                      <a:endParaRPr lang="en-US" altLang="zh-CN" sz="20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zh-CN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zh-CN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5661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1910年工业产量位次</a:t>
                      </a:r>
                      <a:endParaRPr lang="en-US" altLang="zh-CN" sz="20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zh-CN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zh-CN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8572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1910年殖民地面积所占位次</a:t>
                      </a:r>
                      <a:endParaRPr lang="en-US" altLang="zh-CN" sz="20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zh-CN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font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zh-CN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7889" name="矩形 66563"/>
          <p:cNvSpPr/>
          <p:nvPr/>
        </p:nvSpPr>
        <p:spPr>
          <a:xfrm>
            <a:off x="1201665" y="4488243"/>
            <a:ext cx="309880" cy="4324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sz="2220" b="1" dirty="0">
              <a:solidFill>
                <a:srgbClr val="6600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820" name="矩形 8"/>
          <p:cNvSpPr/>
          <p:nvPr/>
        </p:nvSpPr>
        <p:spPr>
          <a:xfrm>
            <a:off x="379095" y="480060"/>
            <a:ext cx="85674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19世纪末20世纪初列强实力对比变化一览表</a:t>
            </a:r>
            <a:endParaRPr lang="zh-CN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8088" y="4832985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 b="1" dirty="0">
                <a:solidFill>
                  <a:srgbClr val="FFFF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国际关系</a:t>
            </a:r>
            <a:endParaRPr lang="zh-CN" altLang="en-US" sz="2800" b="1" dirty="0">
              <a:solidFill>
                <a:srgbClr val="FFFF00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矩形 8"/>
          <p:cNvSpPr/>
          <p:nvPr/>
        </p:nvSpPr>
        <p:spPr>
          <a:xfrm>
            <a:off x="351155" y="5395595"/>
            <a:ext cx="112750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资本主义对外扩张增强，帝国主义国家之间政治经济发展不平衡，引发第一次世界大战。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34820" grpId="0"/>
      <p:bldP spid="34820" grpId="1"/>
      <p:bldP spid="4" grpId="0"/>
      <p:bldP spid="4" grpId="1"/>
      <p:bldP spid="2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61645" y="549275"/>
            <a:ext cx="3388995" cy="2740536"/>
            <a:chOff x="997" y="2555"/>
            <a:chExt cx="4883" cy="4163"/>
          </a:xfrm>
        </p:grpSpPr>
        <p:pic>
          <p:nvPicPr>
            <p:cNvPr id="38915" name="图片 70666" descr="22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97" y="2555"/>
              <a:ext cx="4883" cy="416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919" name="矩形 70669"/>
            <p:cNvSpPr/>
            <p:nvPr/>
          </p:nvSpPr>
          <p:spPr>
            <a:xfrm>
              <a:off x="2339" y="6133"/>
              <a:ext cx="1725" cy="58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1905" b="1" dirty="0">
                  <a:latin typeface="微软雅黑" panose="020B0503020204020204" charset="-122"/>
                  <a:ea typeface="微软雅黑" panose="020B0503020204020204" charset="-122"/>
                </a:rPr>
                <a:t>早期电话</a:t>
              </a:r>
              <a:endParaRPr lang="zh-CN" altLang="en-US" sz="1905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142105" y="549275"/>
            <a:ext cx="4004945" cy="2714625"/>
            <a:chOff x="9907" y="1585"/>
            <a:chExt cx="6190" cy="4124"/>
          </a:xfrm>
        </p:grpSpPr>
        <p:pic>
          <p:nvPicPr>
            <p:cNvPr id="38913" name="图片 70663" descr="夜景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7" y="1585"/>
              <a:ext cx="6190" cy="41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918" name="矩形 70661"/>
            <p:cNvSpPr/>
            <p:nvPr/>
          </p:nvSpPr>
          <p:spPr>
            <a:xfrm>
              <a:off x="11636" y="5110"/>
              <a:ext cx="2238" cy="58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1905" b="1" dirty="0">
                  <a:latin typeface="微软雅黑" panose="020B0503020204020204" charset="-122"/>
                  <a:ea typeface="微软雅黑" panose="020B0503020204020204" charset="-122"/>
                </a:rPr>
                <a:t>美丽的夜景</a:t>
              </a:r>
              <a:endParaRPr lang="zh-CN" altLang="en-US" sz="1905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9939" name="图片 686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45" y="3486150"/>
            <a:ext cx="3388360" cy="4737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38" name="图片 686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165" y="3486150"/>
            <a:ext cx="4004945" cy="4566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8348768" y="1085215"/>
            <a:ext cx="1808480" cy="58356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 dirty="0">
                <a:solidFill>
                  <a:srgbClr val="FFFF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社会生活</a:t>
            </a:r>
            <a:endParaRPr lang="zh-CN" altLang="en-US" sz="3200" b="1" dirty="0">
              <a:solidFill>
                <a:srgbClr val="FFFF00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4820" name="矩形 8"/>
          <p:cNvSpPr/>
          <p:nvPr/>
        </p:nvSpPr>
        <p:spPr>
          <a:xfrm>
            <a:off x="8376920" y="1581785"/>
            <a:ext cx="3710305" cy="37357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fontAlgn="auto">
              <a:lnSpc>
                <a:spcPts val="406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改善了人类的生产生活条件，密切了世界各地的联系，推动了社会的进步；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  <a:p>
            <a:pPr fontAlgn="auto">
              <a:lnSpc>
                <a:spcPts val="406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但也带来环境污染，影响我们的健康，同时使资源日益匮乏。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4" grpId="0"/>
      <p:bldP spid="4" grpId="1"/>
      <p:bldP spid="34820" grpId="0"/>
      <p:bldP spid="3482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0"/>
            <a:ext cx="12193905" cy="51403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-1905" y="5154930"/>
            <a:ext cx="9784080" cy="16529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54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相同点：</a:t>
            </a:r>
            <a:endParaRPr lang="zh-CN" altLang="en-US" sz="254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54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>①都促进了生产力的迅速发展</a:t>
            </a:r>
            <a:endParaRPr lang="zh-CN" altLang="en-US" sz="254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54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>②都带来了生产关系深刻变化</a:t>
            </a:r>
            <a:endParaRPr lang="zh-CN" altLang="en-US" sz="254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54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>③都推动了人们生产方式、生存状态、社会经济结构的变化</a:t>
            </a:r>
            <a:endParaRPr lang="zh-CN" altLang="en-US" sz="254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8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0178" name="Group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0" y="635"/>
          <a:ext cx="12261215" cy="6877050"/>
        </p:xfrm>
        <a:graphic>
          <a:graphicData uri="http://schemas.openxmlformats.org/drawingml/2006/table">
            <a:tbl>
              <a:tblPr/>
              <a:tblGrid>
                <a:gridCol w="1177925"/>
                <a:gridCol w="1177925"/>
                <a:gridCol w="1831340"/>
                <a:gridCol w="2403475"/>
                <a:gridCol w="5670550"/>
              </a:tblGrid>
              <a:tr h="762635">
                <a:tc>
                  <a:txBody>
                    <a:bodyPr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部门</a:t>
                      </a:r>
                      <a:endParaRPr lang="zh-CN" altLang="en-US" sz="20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国籍</a:t>
                      </a:r>
                      <a:endParaRPr lang="zh-CN" altLang="en-US" sz="20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姓名</a:t>
                      </a:r>
                      <a:endParaRPr lang="zh-CN" altLang="en-US" sz="20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时间</a:t>
                      </a:r>
                      <a:endParaRPr lang="zh-CN" altLang="en-US" sz="20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成就</a:t>
                      </a:r>
                      <a:endParaRPr lang="zh-CN" altLang="en-US" sz="20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00455">
                <a:tc>
                  <a:txBody>
                    <a:bodyPr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电力</a:t>
                      </a:r>
                      <a:endParaRPr lang="zh-CN" altLang="en-US" sz="20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----</a:t>
                      </a:r>
                      <a:endParaRPr lang="zh-CN" altLang="en-US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---------</a:t>
                      </a:r>
                      <a:endParaRPr lang="zh-CN" altLang="en-US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19世纪70年代</a:t>
                      </a:r>
                      <a:endParaRPr lang="en-US" altLang="zh-CN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电力广泛应用</a:t>
                      </a:r>
                      <a:endParaRPr lang="en-US" altLang="zh-CN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（发电机、电动机；电气产品）</a:t>
                      </a:r>
                      <a:endParaRPr lang="en-US" altLang="zh-CN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6915">
                <a:tc rowSpan="2">
                  <a:txBody>
                    <a:bodyPr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电讯</a:t>
                      </a:r>
                      <a:endParaRPr lang="zh-CN" altLang="en-US" sz="20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美</a:t>
                      </a:r>
                      <a:endParaRPr lang="zh-CN" altLang="en-US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贝尔</a:t>
                      </a:r>
                      <a:endParaRPr lang="zh-CN" altLang="en-US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1876</a:t>
                      </a:r>
                      <a:endParaRPr lang="en-US" altLang="zh-CN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电话</a:t>
                      </a:r>
                      <a:endParaRPr lang="en-US" altLang="zh-CN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5645">
                <a:tc vMerge="1">
                  <a:tcPr marL="91454" marR="91454" marT="45721" marB="45721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意</a:t>
                      </a:r>
                      <a:endParaRPr lang="zh-CN" altLang="en-US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马可尼</a:t>
                      </a:r>
                      <a:endParaRPr lang="zh-CN" altLang="en-US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19世纪90年代</a:t>
                      </a:r>
                      <a:endParaRPr lang="en-US" altLang="zh-CN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电报</a:t>
                      </a:r>
                      <a:endParaRPr lang="en-US" altLang="zh-CN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6280">
                <a:tc rowSpan="2">
                  <a:txBody>
                    <a:bodyPr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动力</a:t>
                      </a:r>
                      <a:endParaRPr lang="zh-CN" altLang="en-US" sz="20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德</a:t>
                      </a:r>
                      <a:endParaRPr lang="zh-CN" altLang="en-US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戴姆勒</a:t>
                      </a:r>
                      <a:endParaRPr lang="zh-CN" altLang="en-US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1883</a:t>
                      </a:r>
                      <a:endParaRPr lang="en-US" altLang="zh-CN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汽油机</a:t>
                      </a:r>
                      <a:endParaRPr lang="en-US" altLang="zh-CN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6280">
                <a:tc vMerge="1">
                  <a:tcPr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cPr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狄塞尔</a:t>
                      </a:r>
                      <a:endParaRPr lang="zh-CN" altLang="en-US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1892</a:t>
                      </a:r>
                      <a:endParaRPr lang="en-US" altLang="zh-CN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柴油机</a:t>
                      </a:r>
                      <a:endParaRPr lang="en-US" altLang="zh-CN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6280">
                <a:tc rowSpan="3">
                  <a:txBody>
                    <a:bodyPr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交通</a:t>
                      </a:r>
                      <a:endParaRPr lang="zh-CN" altLang="en-US" sz="20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德</a:t>
                      </a:r>
                      <a:endParaRPr lang="zh-CN" altLang="en-US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卡尔•本茨</a:t>
                      </a:r>
                      <a:endParaRPr lang="zh-CN" altLang="en-US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1885</a:t>
                      </a:r>
                      <a:endParaRPr lang="en-US" altLang="zh-CN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三轮汽车</a:t>
                      </a:r>
                      <a:endParaRPr lang="en-US" altLang="zh-CN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5645">
                <a:tc vMerge="1">
                  <a:tcPr marL="91454" marR="91454" marT="45721" marB="45721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美</a:t>
                      </a:r>
                      <a:endParaRPr lang="en-US" altLang="zh-CN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亨利•福特</a:t>
                      </a:r>
                      <a:endParaRPr lang="zh-CN" altLang="en-US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1896</a:t>
                      </a:r>
                      <a:endParaRPr lang="en-US" altLang="zh-CN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四轮汽车</a:t>
                      </a:r>
                      <a:endParaRPr lang="en-US" altLang="zh-CN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6915">
                <a:tc vMerge="1">
                  <a:tcPr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cPr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莱特兄弟</a:t>
                      </a:r>
                      <a:endParaRPr lang="zh-CN" altLang="en-US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1903</a:t>
                      </a:r>
                      <a:endParaRPr lang="en-US" altLang="zh-CN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飞机</a:t>
                      </a:r>
                      <a:endParaRPr lang="en-US" altLang="zh-CN" sz="20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1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8" name="TextBox 47">
            <a:hlinkClick r:id="rId1" action="ppaction://hlinksldjump"/>
          </p:cNvPr>
          <p:cNvSpPr txBox="1"/>
          <p:nvPr/>
        </p:nvSpPr>
        <p:spPr>
          <a:xfrm>
            <a:off x="1174750" y="1483360"/>
            <a:ext cx="859790" cy="43002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4000" dirty="0" smtClean="0">
                <a:solidFill>
                  <a:schemeClr val="bg1"/>
                </a:solidFill>
                <a:effectLst/>
                <a:latin typeface="仿宋_GB2312" panose="02010609030101010101" charset="-122"/>
                <a:ea typeface="仿宋_GB2312" panose="02010609030101010101" charset="-122"/>
              </a:rPr>
              <a:t>第二次工业革命</a:t>
            </a:r>
            <a:endParaRPr lang="zh-CN" altLang="en-US" sz="4000" dirty="0" smtClean="0">
              <a:solidFill>
                <a:schemeClr val="bg1"/>
              </a:solidFill>
              <a:effectLst/>
              <a:latin typeface="仿宋_GB2312" panose="02010609030101010101" charset="-122"/>
              <a:ea typeface="仿宋_GB2312" panose="02010609030101010101" charset="-122"/>
            </a:endParaRPr>
          </a:p>
        </p:txBody>
      </p:sp>
      <p:sp>
        <p:nvSpPr>
          <p:cNvPr id="53" name="AutoShape 38"/>
          <p:cNvSpPr/>
          <p:nvPr/>
        </p:nvSpPr>
        <p:spPr bwMode="auto">
          <a:xfrm>
            <a:off x="2021840" y="1138555"/>
            <a:ext cx="323215" cy="4441190"/>
          </a:xfrm>
          <a:prstGeom prst="leftBrace">
            <a:avLst>
              <a:gd name="adj1" fmla="val 91708"/>
              <a:gd name="adj2" fmla="val 50000"/>
            </a:avLst>
          </a:prstGeom>
          <a:noFill/>
          <a:ln w="38100">
            <a:solidFill>
              <a:sysClr val="window" lastClr="FFFFFF"/>
            </a:solidFill>
            <a:round/>
          </a:ln>
        </p:spPr>
        <p:txBody>
          <a:bodyPr wrap="none" anchor="ctr"/>
          <a:p>
            <a:endParaRPr lang="zh-CN" altLang="en-US" sz="320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7890" name="文本框 281611"/>
          <p:cNvSpPr txBox="1"/>
          <p:nvPr/>
        </p:nvSpPr>
        <p:spPr>
          <a:xfrm>
            <a:off x="2358708" y="895668"/>
            <a:ext cx="9166225" cy="50139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4265"/>
              </a:lnSpc>
            </a:pPr>
            <a:r>
              <a:rPr lang="zh-CN" altLang="en-US" sz="3200" dirty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原因                   </a:t>
            </a:r>
            <a:endParaRPr lang="zh-CN" altLang="en-US" sz="3200" dirty="0">
              <a:solidFill>
                <a:schemeClr val="bg1"/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pPr>
              <a:lnSpc>
                <a:spcPts val="4265"/>
              </a:lnSpc>
            </a:pPr>
            <a:r>
              <a:rPr lang="zh-CN" altLang="en-US" sz="3200" dirty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经过</a:t>
            </a:r>
            <a:endParaRPr lang="zh-CN" altLang="en-US" sz="3200" dirty="0">
              <a:solidFill>
                <a:schemeClr val="bg1"/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pPr>
              <a:lnSpc>
                <a:spcPts val="4265"/>
              </a:lnSpc>
            </a:pPr>
            <a:r>
              <a:rPr lang="en-US" altLang="zh-CN" sz="3200" dirty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三个部门</a:t>
            </a:r>
            <a:endParaRPr lang="zh-CN" altLang="en-US" sz="3200" dirty="0">
              <a:solidFill>
                <a:schemeClr val="bg1"/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pPr>
              <a:lnSpc>
                <a:spcPts val="4265"/>
              </a:lnSpc>
            </a:pPr>
            <a:r>
              <a:rPr lang="en-US" altLang="zh-CN" sz="3200" dirty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起止时间、主要标志、使用能源、动力机械</a:t>
            </a:r>
            <a:endParaRPr lang="zh-CN" altLang="en-US" sz="3200" dirty="0">
              <a:solidFill>
                <a:schemeClr val="bg1"/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pPr>
              <a:lnSpc>
                <a:spcPts val="4265"/>
              </a:lnSpc>
            </a:pPr>
            <a:r>
              <a:rPr lang="en-US" altLang="zh-CN" sz="3200" dirty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3.</a:t>
            </a:r>
            <a:r>
              <a:rPr lang="zh-CN" altLang="en-US" sz="3200" dirty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特点</a:t>
            </a:r>
            <a:endParaRPr lang="zh-CN" altLang="en-US" sz="3200" dirty="0">
              <a:solidFill>
                <a:schemeClr val="bg1"/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pPr>
              <a:lnSpc>
                <a:spcPts val="4265"/>
              </a:lnSpc>
            </a:pPr>
            <a:r>
              <a:rPr lang="zh-CN" altLang="en-US" sz="3200" dirty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影响</a:t>
            </a:r>
            <a:r>
              <a:rPr lang="en-US" altLang="zh-CN" sz="3200" dirty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:</a:t>
            </a:r>
            <a:r>
              <a:rPr lang="zh-CN" altLang="en-US" sz="3200" dirty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对资本主义国家</a:t>
            </a:r>
            <a:endParaRPr lang="zh-CN" altLang="en-US" sz="3200" dirty="0">
              <a:solidFill>
                <a:schemeClr val="bg1"/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pPr>
              <a:lnSpc>
                <a:spcPts val="4265"/>
              </a:lnSpc>
            </a:pPr>
            <a:r>
              <a:rPr lang="zh-CN" altLang="en-US" sz="3200" dirty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     对中国</a:t>
            </a:r>
            <a:endParaRPr lang="zh-CN" altLang="en-US" sz="3200" dirty="0">
              <a:solidFill>
                <a:schemeClr val="bg1"/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pPr>
              <a:lnSpc>
                <a:spcPts val="4265"/>
              </a:lnSpc>
            </a:pPr>
            <a:r>
              <a:rPr lang="zh-CN" altLang="en-US" sz="3200" dirty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     对世界</a:t>
            </a:r>
            <a:endParaRPr lang="zh-CN" altLang="en-US" sz="3200" dirty="0">
              <a:solidFill>
                <a:schemeClr val="bg1"/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pPr>
              <a:lnSpc>
                <a:spcPts val="4265"/>
              </a:lnSpc>
            </a:pPr>
            <a:r>
              <a:rPr lang="zh-CN" altLang="en-US" sz="3200" dirty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启示 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408940" y="878205"/>
            <a:ext cx="6330316" cy="1568450"/>
            <a:chOff x="3625237" y="1499338"/>
            <a:chExt cx="3340069" cy="1074968"/>
          </a:xfrm>
        </p:grpSpPr>
        <p:cxnSp>
          <p:nvCxnSpPr>
            <p:cNvPr id="9" name="直接连接符 8"/>
            <p:cNvCxnSpPr/>
            <p:nvPr/>
          </p:nvCxnSpPr>
          <p:spPr>
            <a:xfrm flipH="1" flipV="1">
              <a:off x="5821023" y="2030731"/>
              <a:ext cx="1144283" cy="8704"/>
            </a:xfrm>
            <a:prstGeom prst="line">
              <a:avLst/>
            </a:prstGeom>
            <a:ln w="12700">
              <a:solidFill>
                <a:srgbClr val="FFFF0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3625237" y="1499338"/>
              <a:ext cx="2290675" cy="1074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英国</a:t>
              </a:r>
              <a:r>
                <a:rPr lang="zh-CN" altLang="en-US" sz="2400" b="1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物理学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家焦耳发现能量守恒和转化定律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英国科学家法拉第发现电磁感应现象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30" name="图片 129" descr="u=308291735,1427118148&amp;fm=173&amp;app=25&amp;f=JPEG.jpg"/>
          <p:cNvPicPr>
            <a:picLocks noChangeAspect="1"/>
          </p:cNvPicPr>
          <p:nvPr/>
        </p:nvPicPr>
        <p:blipFill>
          <a:blip r:embed="rId1" cstate="print"/>
          <a:srcRect b="13672"/>
          <a:stretch>
            <a:fillRect/>
          </a:stretch>
        </p:blipFill>
        <p:spPr>
          <a:xfrm>
            <a:off x="6915785" y="878205"/>
            <a:ext cx="2361565" cy="1568450"/>
          </a:xfrm>
          <a:prstGeom prst="roundRect">
            <a:avLst/>
          </a:prstGeom>
        </p:spPr>
      </p:pic>
      <p:pic>
        <p:nvPicPr>
          <p:cNvPr id="132" name="Picture 11" descr="法拉第"/>
          <p:cNvPicPr>
            <a:picLocks noChangeAspect="1" noChangeArrowheads="1"/>
          </p:cNvPicPr>
          <p:nvPr/>
        </p:nvPicPr>
        <p:blipFill>
          <a:blip r:embed="rId2"/>
          <a:srcRect b="44955"/>
          <a:stretch>
            <a:fillRect/>
          </a:stretch>
        </p:blipFill>
        <p:spPr bwMode="auto">
          <a:xfrm>
            <a:off x="9472295" y="892175"/>
            <a:ext cx="2094865" cy="156908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组合 13"/>
          <p:cNvGrpSpPr/>
          <p:nvPr/>
        </p:nvGrpSpPr>
        <p:grpSpPr>
          <a:xfrm>
            <a:off x="3963670" y="2540000"/>
            <a:ext cx="7645399" cy="1568450"/>
            <a:chOff x="3800541" y="2610004"/>
            <a:chExt cx="4893449" cy="1074968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3800541" y="3138350"/>
              <a:ext cx="1777737" cy="13927"/>
            </a:xfrm>
            <a:prstGeom prst="line">
              <a:avLst/>
            </a:prstGeom>
            <a:ln w="12700">
              <a:solidFill>
                <a:srgbClr val="FFFF0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5644239" y="2610004"/>
              <a:ext cx="3049751" cy="1074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德国</a:t>
              </a:r>
              <a:r>
                <a:rPr lang="zh-CN" altLang="en-US" sz="2400" b="1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植物学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家施菜登和动物学家施旺建立细胞学说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英国</a:t>
              </a:r>
              <a:r>
                <a:rPr lang="zh-CN" altLang="en-US" sz="2400" b="1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生物学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家达尔文出版《物种起源》提出进化论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26" name="图片 125" descr="t01e89a33a07dfe465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161" r="8333"/>
          <a:stretch>
            <a:fillRect/>
          </a:stretch>
        </p:blipFill>
        <p:spPr>
          <a:xfrm>
            <a:off x="2195195" y="2447290"/>
            <a:ext cx="1633220" cy="18313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7" name="图片 126" descr="1178330_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98" r="15761"/>
          <a:stretch>
            <a:fillRect/>
          </a:stretch>
        </p:blipFill>
        <p:spPr>
          <a:xfrm>
            <a:off x="438785" y="2458720"/>
            <a:ext cx="1668145" cy="1790065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" name="组合 1"/>
          <p:cNvGrpSpPr/>
          <p:nvPr/>
        </p:nvGrpSpPr>
        <p:grpSpPr>
          <a:xfrm>
            <a:off x="306705" y="4469767"/>
            <a:ext cx="7078345" cy="829945"/>
            <a:chOff x="3634283" y="1509349"/>
            <a:chExt cx="3854029" cy="568819"/>
          </a:xfrm>
        </p:grpSpPr>
        <p:cxnSp>
          <p:nvCxnSpPr>
            <p:cNvPr id="3" name="直接连接符 2"/>
            <p:cNvCxnSpPr/>
            <p:nvPr/>
          </p:nvCxnSpPr>
          <p:spPr>
            <a:xfrm flipH="1" flipV="1">
              <a:off x="5767183" y="1820523"/>
              <a:ext cx="1721129" cy="10445"/>
            </a:xfrm>
            <a:prstGeom prst="line">
              <a:avLst/>
            </a:prstGeom>
            <a:ln w="12700">
              <a:solidFill>
                <a:srgbClr val="FFFF0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3634283" y="1509349"/>
              <a:ext cx="2290675" cy="568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俄国</a:t>
              </a:r>
              <a:r>
                <a:rPr lang="zh-CN" altLang="en-US" sz="2400" b="1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化学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家门捷列夫发现化学元素周期律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20" name="图片 119" descr="91529822720e0cf36b7102730146f21fbf09aab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0" t="12301" r="15000" b="29086"/>
          <a:stretch>
            <a:fillRect/>
          </a:stretch>
        </p:blipFill>
        <p:spPr>
          <a:xfrm>
            <a:off x="7499985" y="4125595"/>
            <a:ext cx="2820670" cy="13252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1" name="图片 120" descr="u=684114905,886217189&amp;fm=173&amp;app=25&amp;f=JPEG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5F4F2"/>
              </a:clrFrom>
              <a:clrTo>
                <a:srgbClr val="F5F4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20655" y="4123055"/>
            <a:ext cx="1288415" cy="13328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6" name="矩形 95"/>
          <p:cNvSpPr/>
          <p:nvPr/>
        </p:nvSpPr>
        <p:spPr>
          <a:xfrm>
            <a:off x="244475" y="5492115"/>
            <a:ext cx="11529060" cy="11988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dirty="0" smtClean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在</a:t>
            </a:r>
            <a:r>
              <a:rPr lang="en-US" sz="2400" dirty="0" smtClean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19</a:t>
            </a:r>
            <a:r>
              <a:rPr lang="zh-CN" altLang="en-US" sz="2400" dirty="0" smtClean="0">
                <a:solidFill>
                  <a:schemeClr val="bg1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世纪，自然科学特别是热力学、电磁学、化学等方面的新发展，开始与工业生产紧密地结合起来，在技术上取得一系列重大的突破，并带动了相应的许多新兴工业部门兴起。</a:t>
            </a:r>
            <a:r>
              <a:rPr lang="zh-CN" altLang="en-US" sz="2400" dirty="0" smtClean="0">
                <a:solidFill>
                  <a:srgbClr val="FFFF00"/>
                </a:solidFill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总之，科学成为推动生产力发展的一个重要因素。</a:t>
            </a:r>
            <a:endParaRPr lang="zh-CN" altLang="en-US" sz="2400" dirty="0" smtClean="0">
              <a:solidFill>
                <a:srgbClr val="FFFF00"/>
              </a:solidFill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940" y="201930"/>
            <a:ext cx="723900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35" y="3907155"/>
            <a:ext cx="12191365" cy="113538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545" y="3840480"/>
            <a:ext cx="6772275" cy="135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38950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10566" y="1214610"/>
            <a:ext cx="7373025" cy="4520457"/>
            <a:chOff x="236686" y="902825"/>
            <a:chExt cx="7373025" cy="4520457"/>
          </a:xfrm>
        </p:grpSpPr>
        <p:sp>
          <p:nvSpPr>
            <p:cNvPr id="4" name="文本框 3"/>
            <p:cNvSpPr txBox="1"/>
            <p:nvPr/>
          </p:nvSpPr>
          <p:spPr>
            <a:xfrm>
              <a:off x="702471" y="1248474"/>
              <a:ext cx="6759615" cy="3538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200000"/>
                </a:lnSpc>
              </a:pPr>
              <a:r>
                <a:rPr lang="zh-CN" altLang="zh-CN" sz="2800" b="1" dirty="0">
                  <a:solidFill>
                    <a:srgbClr val="1E213D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</a:t>
              </a:r>
              <a:r>
                <a:rPr lang="zh-CN" altLang="zh-CN" sz="2800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1831年，英国科学家</a:t>
              </a:r>
              <a:r>
                <a:rPr lang="zh-CN" altLang="zh-CN" sz="2800" b="1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法拉第</a:t>
              </a:r>
              <a:r>
                <a:rPr lang="zh-CN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发现电磁感应现象，找到了打开电能宝库大门的钥匙。后来，人们根据这一现象发明了早期</a:t>
              </a:r>
              <a:r>
                <a:rPr lang="zh-CN" altLang="zh-CN" sz="2800" b="1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电动机</a:t>
              </a:r>
              <a:r>
                <a:rPr lang="zh-CN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和</a:t>
              </a:r>
              <a:r>
                <a:rPr lang="zh-CN" altLang="zh-CN" sz="2800" b="1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发电机</a:t>
              </a:r>
              <a:r>
                <a:rPr lang="zh-CN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zh-CN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6267048" y="902825"/>
              <a:ext cx="1342663" cy="671332"/>
              <a:chOff x="6267048" y="902825"/>
              <a:chExt cx="1342663" cy="671332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6267048" y="1065273"/>
                <a:ext cx="1342663" cy="0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rgbClr val="4472C4"/>
              </a:lnRef>
              <a:fillRef idx="0">
                <a:srgbClr val="4472C4"/>
              </a:fillRef>
              <a:effectRef idx="0">
                <a:srgbClr val="4472C4"/>
              </a:effectRef>
              <a:fontRef idx="minor">
                <a:sysClr val="windowText" lastClr="000000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7383041" y="902825"/>
                <a:ext cx="0" cy="671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rgbClr val="4472C4"/>
              </a:lnRef>
              <a:fillRef idx="0">
                <a:srgbClr val="4472C4"/>
              </a:fillRef>
              <a:effectRef idx="0">
                <a:srgbClr val="4472C4"/>
              </a:effectRef>
              <a:fontRef idx="minor">
                <a:sysClr val="windowText" lastClr="000000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 rot="10800000">
              <a:off x="236686" y="4751950"/>
              <a:ext cx="1342663" cy="671332"/>
              <a:chOff x="6407182" y="1070465"/>
              <a:chExt cx="1342663" cy="671332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6407182" y="1246883"/>
                <a:ext cx="1342663" cy="0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rgbClr val="4472C4"/>
              </a:lnRef>
              <a:fillRef idx="0">
                <a:srgbClr val="4472C4"/>
              </a:fillRef>
              <a:effectRef idx="0">
                <a:srgbClr val="4472C4"/>
              </a:effectRef>
              <a:fontRef idx="minor">
                <a:sysClr val="windowText" lastClr="000000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7564651" y="1070465"/>
                <a:ext cx="0" cy="671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rgbClr val="4472C4"/>
              </a:lnRef>
              <a:fillRef idx="0">
                <a:srgbClr val="4472C4"/>
              </a:fillRef>
              <a:effectRef idx="0">
                <a:srgbClr val="4472C4"/>
              </a:effectRef>
              <a:fontRef idx="minor">
                <a:sysClr val="windowText" lastClr="000000"/>
              </a:fontRef>
            </p:style>
          </p:cxnSp>
        </p:grpSp>
      </p:grpSp>
      <p:pic>
        <p:nvPicPr>
          <p:cNvPr id="58" name="图片 57" descr="c03fd543f0bf1769a65005.jpg"/>
          <p:cNvPicPr>
            <a:picLocks noChangeAspect="1"/>
          </p:cNvPicPr>
          <p:nvPr/>
        </p:nvPicPr>
        <p:blipFill>
          <a:blip r:embed="rId1"/>
          <a:srcRect t="9895"/>
          <a:stretch>
            <a:fillRect/>
          </a:stretch>
        </p:blipFill>
        <p:spPr>
          <a:xfrm>
            <a:off x="248920" y="1267460"/>
            <a:ext cx="4102735" cy="446722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248920" y="313690"/>
            <a:ext cx="27965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sz="36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电的出现</a:t>
            </a:r>
            <a:endParaRPr lang="zh-CN" sz="36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8" name="TextBox 77"/>
          <p:cNvSpPr txBox="1"/>
          <p:nvPr/>
        </p:nvSpPr>
        <p:spPr>
          <a:xfrm>
            <a:off x="740370" y="5457176"/>
            <a:ext cx="1121576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dirty="0" smtClean="0">
                <a:solidFill>
                  <a:srgbClr val="FFFF00"/>
                </a:solidFill>
                <a:latin typeface="+mn-ea"/>
                <a:cs typeface="+mn-ea"/>
              </a:rPr>
              <a:t>19</a:t>
            </a:r>
            <a:r>
              <a:rPr lang="zh-CN" altLang="en-US" sz="3200" dirty="0" smtClean="0">
                <a:solidFill>
                  <a:srgbClr val="FFFF00"/>
                </a:solidFill>
                <a:latin typeface="+mn-ea"/>
                <a:cs typeface="+mn-ea"/>
              </a:rPr>
              <a:t>世纪</a:t>
            </a:r>
            <a:r>
              <a:rPr lang="en-US" sz="3200" dirty="0" smtClean="0">
                <a:solidFill>
                  <a:srgbClr val="FFFF00"/>
                </a:solidFill>
                <a:latin typeface="+mn-ea"/>
                <a:cs typeface="+mn-ea"/>
              </a:rPr>
              <a:t>70</a:t>
            </a:r>
            <a:r>
              <a:rPr lang="zh-CN" altLang="en-US" sz="3200" dirty="0" smtClean="0">
                <a:solidFill>
                  <a:srgbClr val="FFFF00"/>
                </a:solidFill>
                <a:latin typeface="+mn-ea"/>
                <a:cs typeface="+mn-ea"/>
              </a:rPr>
              <a:t>年代</a:t>
            </a:r>
            <a:r>
              <a:rPr lang="zh-CN" altLang="en-US" sz="3200" dirty="0" smtClean="0">
                <a:solidFill>
                  <a:schemeClr val="bg1"/>
                </a:solidFill>
                <a:latin typeface="+mn-ea"/>
                <a:cs typeface="+mn-ea"/>
              </a:rPr>
              <a:t>，经过不断完善的发电机进入生产领域，</a:t>
            </a:r>
            <a:r>
              <a:rPr lang="zh-CN" altLang="en-US" sz="3200" dirty="0" smtClean="0">
                <a:solidFill>
                  <a:srgbClr val="FFFF00"/>
                </a:solidFill>
                <a:latin typeface="+mn-ea"/>
                <a:cs typeface="+mn-ea"/>
              </a:rPr>
              <a:t>电力开始作为动力带动机器</a:t>
            </a:r>
            <a:r>
              <a:rPr lang="zh-CN" altLang="en-US" sz="3200" dirty="0" smtClean="0">
                <a:solidFill>
                  <a:schemeClr val="bg1"/>
                </a:solidFill>
                <a:latin typeface="+mn-ea"/>
                <a:cs typeface="+mn-ea"/>
              </a:rPr>
              <a:t>。</a:t>
            </a:r>
            <a:endParaRPr lang="zh-CN" altLang="en-US" sz="3200" dirty="0" smtClean="0">
              <a:solidFill>
                <a:schemeClr val="bg1"/>
              </a:solidFill>
              <a:latin typeface="+mn-ea"/>
              <a:cs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53110" y="1193161"/>
            <a:ext cx="6330316" cy="1383665"/>
            <a:chOff x="3625237" y="1432313"/>
            <a:chExt cx="3340069" cy="948322"/>
          </a:xfrm>
        </p:grpSpPr>
        <p:cxnSp>
          <p:nvCxnSpPr>
            <p:cNvPr id="9" name="直接连接符 8"/>
            <p:cNvCxnSpPr/>
            <p:nvPr/>
          </p:nvCxnSpPr>
          <p:spPr>
            <a:xfrm flipH="1" flipV="1">
              <a:off x="5821023" y="1915831"/>
              <a:ext cx="1144283" cy="8704"/>
            </a:xfrm>
            <a:prstGeom prst="line">
              <a:avLst/>
            </a:prstGeom>
            <a:ln w="12700">
              <a:solidFill>
                <a:srgbClr val="FFFF0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3625237" y="1432313"/>
              <a:ext cx="2290675" cy="948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1866年，德意志人西门子研制出</a:t>
              </a:r>
              <a:r>
                <a:rPr lang="zh-CN" altLang="en-US" sz="2800" b="1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发电机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，但这种发电机存在许多缺点。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71" name="图片 70" descr="2723812_Siemens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6470" y="768985"/>
            <a:ext cx="2028825" cy="24752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2" name="Group 5"/>
          <p:cNvGrpSpPr/>
          <p:nvPr/>
        </p:nvGrpSpPr>
        <p:grpSpPr bwMode="auto">
          <a:xfrm>
            <a:off x="9727565" y="791845"/>
            <a:ext cx="1816100" cy="2752725"/>
            <a:chOff x="0" y="-75"/>
            <a:chExt cx="2208" cy="2477"/>
          </a:xfrm>
          <a:noFill/>
        </p:grpSpPr>
        <p:pic>
          <p:nvPicPr>
            <p:cNvPr id="73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AFC0BF"/>
                </a:clrFrom>
                <a:clrTo>
                  <a:srgbClr val="AFC0B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-75"/>
              <a:ext cx="2208" cy="22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432" y="1998"/>
              <a:ext cx="116" cy="40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endParaRPr lang="zh-CN" altLang="zh-CN" sz="3600">
                <a:solidFill>
                  <a:srgbClr val="9F0543"/>
                </a:solidFill>
                <a:latin typeface="Times New Roman" panose="02020603050405020304" pitchFamily="18" charset="0"/>
                <a:ea typeface="隶书" pitchFamily="49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93185" y="3417568"/>
            <a:ext cx="7805421" cy="1814829"/>
            <a:chOff x="3800541" y="2533406"/>
            <a:chExt cx="4995871" cy="1243829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3800541" y="3138350"/>
              <a:ext cx="1777737" cy="13927"/>
            </a:xfrm>
            <a:prstGeom prst="line">
              <a:avLst/>
            </a:prstGeom>
            <a:ln w="12700">
              <a:solidFill>
                <a:srgbClr val="FFFF0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5643714" y="2533406"/>
              <a:ext cx="3152698" cy="1243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870年比利时人格拉姆发明了</a:t>
              </a:r>
              <a:r>
                <a:rPr lang="zh-CN" altLang="en-US" sz="2800" b="1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电动机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，</a:t>
              </a:r>
              <a:r>
                <a:rPr lang="zh-CN" altLang="en-US" sz="2800" b="1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电力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开始被用来带动机器，</a:t>
              </a:r>
              <a:r>
                <a:rPr lang="zh-CN" altLang="en-US" sz="2800" b="1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成为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补充和取代蒸汽动力的</a:t>
              </a:r>
              <a:r>
                <a:rPr lang="zh-CN" altLang="en-US" sz="2800" b="1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新能源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77" name="图片 76" descr="16pic_2204465_b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11" t="18487" r="22599" b="5882"/>
          <a:stretch>
            <a:fillRect/>
          </a:stretch>
        </p:blipFill>
        <p:spPr>
          <a:xfrm>
            <a:off x="892810" y="2688590"/>
            <a:ext cx="3202305" cy="25063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37870" y="313690"/>
            <a:ext cx="27965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sz="36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电的出现</a:t>
            </a:r>
            <a:endParaRPr lang="zh-CN" sz="36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4599305"/>
            <a:ext cx="12191365" cy="225806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5" y="4610100"/>
            <a:ext cx="12201525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2" name="Picture 2" descr="00000_26&amp;pfm111&amp;"/>
          <p:cNvPicPr>
            <a:picLocks noChangeAspect="1" noChangeArrowheads="1"/>
          </p:cNvPicPr>
          <p:nvPr/>
        </p:nvPicPr>
        <p:blipFill>
          <a:blip r:embed="rId1">
            <a:lum contrast="24000"/>
            <a:extLst>
              <a:ext uri="{BEBA8EAE-BF5A-486C-A8C5-ECC9F3942E4B}">
                <a14:imgProps xmlns:a14="http://schemas.microsoft.com/office/drawing/2010/main">
                  <a14:imgLayer r:embed="rId2"/>
                </a14:imgProps>
              </a:ext>
            </a:extLst>
          </a:blip>
          <a:srcRect l="2890" t="2552" r="2760" b="3099"/>
          <a:stretch>
            <a:fillRect/>
          </a:stretch>
        </p:blipFill>
        <p:spPr bwMode="auto">
          <a:xfrm>
            <a:off x="0" y="635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0" y="1270"/>
            <a:ext cx="12191365" cy="1186815"/>
          </a:xfrm>
          <a:prstGeom prst="rect">
            <a:avLst/>
          </a:prstGeom>
          <a:gradFill>
            <a:gsLst>
              <a:gs pos="100000">
                <a:schemeClr val="tx1">
                  <a:lumMod val="95000"/>
                  <a:lumOff val="5000"/>
                  <a:alpha val="50000"/>
                </a:schemeClr>
              </a:gs>
              <a:gs pos="99000">
                <a:srgbClr val="0D0D0D">
                  <a:alpha val="50000"/>
                </a:srgbClr>
              </a:gs>
              <a:gs pos="0">
                <a:srgbClr val="0D0D0D">
                  <a:alpha val="100000"/>
                </a:srgbClr>
              </a:gs>
              <a:gs pos="0">
                <a:schemeClr val="tx1">
                  <a:lumMod val="95000"/>
                  <a:lumOff val="5000"/>
                </a:schemeClr>
              </a:gs>
              <a:gs pos="0">
                <a:srgbClr val="0D0D0D">
                  <a:alpha val="50000"/>
                </a:srgbClr>
              </a:gs>
              <a:gs pos="100000">
                <a:schemeClr val="tx1">
                  <a:lumMod val="95000"/>
                  <a:lumOff val="5000"/>
                  <a:alpha val="43000"/>
                </a:schemeClr>
              </a:gs>
              <a:gs pos="77000">
                <a:schemeClr val="tx1">
                  <a:lumMod val="95000"/>
                  <a:lumOff val="5000"/>
                  <a:alpha val="3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" y="56515"/>
            <a:ext cx="12011025" cy="107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" name="Picture 6" descr="W020080904536417640472&amp;pfm111&amp;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/>
                </a14:imgProps>
              </a:ext>
            </a:extLst>
          </a:blip>
          <a:srcRect l="3703" t="5353" r="3687" b="4741"/>
          <a:stretch>
            <a:fillRect/>
          </a:stretch>
        </p:blipFill>
        <p:spPr bwMode="auto">
          <a:xfrm>
            <a:off x="0" y="0"/>
            <a:ext cx="12196445" cy="6858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0" y="0"/>
            <a:ext cx="12191365" cy="6858635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5" name="Picture 6" descr="2008861219278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845" y="512445"/>
            <a:ext cx="4424045" cy="2567305"/>
          </a:xfrm>
          <a:prstGeom prst="roundRect">
            <a:avLst>
              <a:gd name="adj" fmla="val 12341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2" descr="00000_24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 t="3778" r="8066" b="2969"/>
          <a:stretch>
            <a:fillRect/>
          </a:stretch>
        </p:blipFill>
        <p:spPr bwMode="auto">
          <a:xfrm>
            <a:off x="5217160" y="512445"/>
            <a:ext cx="4213225" cy="2553335"/>
          </a:xfrm>
          <a:prstGeom prst="roundRect">
            <a:avLst>
              <a:gd name="adj" fmla="val 6783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4" descr="108_10972_8926d4b037e63d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630" y="3768090"/>
            <a:ext cx="4521835" cy="2240915"/>
          </a:xfrm>
          <a:prstGeom prst="roundRect">
            <a:avLst>
              <a:gd name="adj" fmla="val 12624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5" descr="200942203938253"/>
          <p:cNvPicPr>
            <a:picLocks noChangeAspect="1" noChangeArrowheads="1"/>
          </p:cNvPicPr>
          <p:nvPr/>
        </p:nvPicPr>
        <p:blipFill>
          <a:blip r:embed="rId6"/>
          <a:srcRect r="7767" b="14078"/>
          <a:stretch>
            <a:fillRect/>
          </a:stretch>
        </p:blipFill>
        <p:spPr bwMode="auto">
          <a:xfrm>
            <a:off x="5217160" y="3745865"/>
            <a:ext cx="4213860" cy="2286000"/>
          </a:xfrm>
          <a:prstGeom prst="roundRect">
            <a:avLst>
              <a:gd name="adj" fmla="val 13931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9164915" y="1173879"/>
            <a:ext cx="335758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 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310" y="3037840"/>
            <a:ext cx="4857750" cy="7715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3970" y="3065780"/>
            <a:ext cx="4857750" cy="7715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2735" y="6078220"/>
            <a:ext cx="2038350" cy="5619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3230" y="6078220"/>
            <a:ext cx="2047875" cy="5619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07550" y="353060"/>
            <a:ext cx="2400300" cy="650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TABLE_BEAUTIFY" val="smartTable{b236ad83-6884-4526-8b62-96b7090a5f8e}"/>
  <p:tag name="TABLE_EMPHASIZE_COLOR" val="8684935"/>
  <p:tag name="TABLE_SKINIDX" val="-1"/>
  <p:tag name="TABLE_COLORIDX" val="l"/>
  <p:tag name="TABLE_COLOR_RGB" val="0x000000*0xFFFFFF*0x44546A*0xE6E5E5*0x848587*0x738499*0x817CA0*0x9B819F*0xA7878C*0xAB968B"/>
</p:tagLst>
</file>

<file path=ppt/tags/tag64.xml><?xml version="1.0" encoding="utf-8"?>
<p:tagLst xmlns:p="http://schemas.openxmlformats.org/presentationml/2006/main">
  <p:tag name="KSO_WM_UNIT_TABLE_BEAUTIFY" val="smartTable{7c1ba792-784f-4f03-9ef7-f0d2227596db}"/>
  <p:tag name="TABLE_RECT" val="49.6*148.75*860.8*242.5"/>
  <p:tag name="TABLE_EMPHASIZE_COLOR" val="6579300"/>
  <p:tag name="TABLE_ONEKEY_SKIN_IDX" val="0"/>
  <p:tag name="TABLE_SKINIDX" val="-1"/>
  <p:tag name="TABLE_COLORIDX" val="l"/>
</p:tagLst>
</file>

<file path=ppt/tags/tag65.xml><?xml version="1.0" encoding="utf-8"?>
<p:tagLst xmlns:p="http://schemas.openxmlformats.org/presentationml/2006/main">
  <p:tag name="KSO_WM_UNIT_TABLE_BEAUTIFY" val="smartTable{e4ac616b-b4e1-49dd-9e05-f7d179403464}"/>
  <p:tag name="TABLE_RECT" val="81.125*43.9*797.75*452.2"/>
  <p:tag name="TABLE_EMPHASIZE_COLOR" val="6579300"/>
  <p:tag name="TABLE_ONEKEY_SKIN_IDX" val="0"/>
  <p:tag name="TABLE_SKINIDX" val="-1"/>
  <p:tag name="TABLE_COLORIDX" val="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2270</Words>
  <Application>WPS 演示</Application>
  <PresentationFormat>宽屏</PresentationFormat>
  <Paragraphs>316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Wingdings</vt:lpstr>
      <vt:lpstr>仿宋_GB2312</vt:lpstr>
      <vt:lpstr>Times New Roman</vt:lpstr>
      <vt:lpstr>隶书</vt:lpstr>
      <vt:lpstr>华文新魏</vt:lpstr>
      <vt:lpstr>Calibri</vt:lpstr>
      <vt:lpstr>Arial Unicode MS</vt:lpstr>
      <vt:lpstr>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孙林</cp:lastModifiedBy>
  <cp:revision>42</cp:revision>
  <dcterms:created xsi:type="dcterms:W3CDTF">2020-11-03T01:16:00Z</dcterms:created>
  <dcterms:modified xsi:type="dcterms:W3CDTF">2020-11-05T00:47:09Z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