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fntdata" ContentType="application/x-fontdata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17.6-->
<p:presentation xmlns:r="http://schemas.openxmlformats.org/officeDocument/2006/relationships" xmlns:a="http://schemas.openxmlformats.org/drawingml/2006/main" xmlns:p="http://schemas.openxmlformats.org/presentationml/2006/main" embedTrueTypeFonts="1" saveSubsetFonts="1">
  <p:sldMasterIdLst>
    <p:sldMasterId id="2147483648" r:id="rId2"/>
    <p:sldMasterId id="2147483660" r:id="rId3"/>
    <p:sldMasterId id="2147483678" r:id="rId4"/>
    <p:sldMasterId id="2147483693" r:id="rId5"/>
    <p:sldMasterId id="2147483707" r:id="rId6"/>
    <p:sldMasterId id="2147483721" r:id="rId7"/>
  </p:sldMasterIdLst>
  <p:notesMasterIdLst>
    <p:notesMasterId r:id="rId8"/>
  </p:notesMasterIdLst>
  <p:sldIdLst>
    <p:sldId id="256" r:id="rId9"/>
    <p:sldId id="259" r:id="rId10"/>
    <p:sldId id="304" r:id="rId11"/>
    <p:sldId id="303" r:id="rId12"/>
    <p:sldId id="307" r:id="rId13"/>
    <p:sldId id="260" r:id="rId14"/>
    <p:sldId id="261" r:id="rId15"/>
    <p:sldId id="262" r:id="rId16"/>
    <p:sldId id="264" r:id="rId17"/>
    <p:sldId id="263" r:id="rId18"/>
    <p:sldId id="265" r:id="rId19"/>
    <p:sldId id="266" r:id="rId20"/>
    <p:sldId id="305" r:id="rId21"/>
    <p:sldId id="278" r:id="rId22"/>
    <p:sldId id="267" r:id="rId23"/>
    <p:sldId id="268" r:id="rId24"/>
    <p:sldId id="270" r:id="rId25"/>
    <p:sldId id="347" r:id="rId26"/>
    <p:sldId id="269" r:id="rId27"/>
    <p:sldId id="310" r:id="rId28"/>
    <p:sldId id="273" r:id="rId29"/>
    <p:sldId id="300" r:id="rId30"/>
    <p:sldId id="301" r:id="rId31"/>
    <p:sldId id="271" r:id="rId32"/>
    <p:sldId id="272" r:id="rId33"/>
    <p:sldId id="290" r:id="rId34"/>
    <p:sldId id="295" r:id="rId35"/>
    <p:sldId id="296" r:id="rId36"/>
    <p:sldId id="274" r:id="rId37"/>
    <p:sldId id="297" r:id="rId38"/>
    <p:sldId id="298" r:id="rId39"/>
    <p:sldId id="309" r:id="rId40"/>
    <p:sldId id="276" r:id="rId41"/>
    <p:sldId id="277" r:id="rId42"/>
  </p:sldIdLst>
  <p:sldSz cx="12192000" cy="6858000"/>
  <p:notesSz cx="6858000" cy="9144000"/>
  <p:embeddedFontLst>
    <p:embeddedFont>
      <p:font typeface="Calibri" panose="020F0502020204030204" charset="0"/>
      <p:regular r:id="rId44"/>
      <p:bold r:id="rId45"/>
      <p:italic r:id="rId46"/>
      <p:boldItalic r:id="rId47"/>
    </p:embeddedFont>
    <p:embeddedFont>
      <p:font typeface="微软雅黑" panose="020B0503020204020204" charset="-122"/>
      <p:regular r:id="rId48"/>
    </p:embeddedFont>
    <p:embeddedFont>
      <p:font typeface="黑体" panose="02010609060101010101" charset="-122"/>
      <p:regular r:id="rId49"/>
    </p:embeddedFont>
    <p:embeddedFont>
      <p:font typeface="千阙行书" charset="-122"/>
      <p:regular r:id="rId50"/>
    </p:embeddedFont>
    <p:embeddedFont>
      <p:font typeface="米开软笔行楷" panose="03000600000000000000" charset="-122"/>
      <p:regular r:id="rId51"/>
    </p:embeddedFont>
    <p:embeddedFont>
      <p:font typeface="文道楷体" panose="02010600040101010101" charset="-122"/>
      <p:regular r:id="rId52"/>
    </p:embeddedFont>
    <p:embeddedFont>
      <p:font typeface="山川星河皆是你" charset="-122"/>
      <p:regular r:id="rId53"/>
    </p:embeddedFont>
    <p:embeddedFont>
      <p:font typeface="方正你一定要幸福" panose="02010600010101010101" charset="-122"/>
      <p:regular r:id="rId54"/>
    </p:embeddedFont>
    <p:embeddedFont>
      <p:font typeface="Wingdings 2" panose="05020102010507070707"/>
      <p:regular r:id="rId55"/>
    </p:embeddedFont>
    <p:embeddedFont>
      <p:font typeface="楷体" panose="02010609060101010101" pitchFamily="49" charset="-122"/>
      <p:regular r:id="rId56"/>
    </p:embeddedFont>
    <p:embeddedFont>
      <p:font typeface="米开簪花小楷" panose="03000600000000000000" charset="-128"/>
      <p:regular r:id="rId57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p="http://schemas.openxmlformats.org/presentationml/2006/main">
  <p:cmAuthor id="1" name="Administrator" initials="A" lastIdx="0" clrIdx="0"/>
  <p:cmAuthor id="2" name="微软用户" initials="微" lastIdx="0" clrIdx="0"/>
  <p:cmAuthor id="3" name="新课标第一网" initials="新" lastIdx="0" clrIdx="0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/>
    </a:lastCol>
    <a:firstCol>
      <a:tcTxStyle b="on"/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2.xml" /><Relationship Id="rId11" Type="http://schemas.openxmlformats.org/officeDocument/2006/relationships/slide" Target="slides/slide3.xml" /><Relationship Id="rId12" Type="http://schemas.openxmlformats.org/officeDocument/2006/relationships/slide" Target="slides/slide4.xml" /><Relationship Id="rId13" Type="http://schemas.openxmlformats.org/officeDocument/2006/relationships/slide" Target="slides/slide5.xml" /><Relationship Id="rId14" Type="http://schemas.openxmlformats.org/officeDocument/2006/relationships/slide" Target="slides/slide6.xml" /><Relationship Id="rId15" Type="http://schemas.openxmlformats.org/officeDocument/2006/relationships/slide" Target="slides/slide7.xml" /><Relationship Id="rId16" Type="http://schemas.openxmlformats.org/officeDocument/2006/relationships/slide" Target="slides/slide8.xml" /><Relationship Id="rId17" Type="http://schemas.openxmlformats.org/officeDocument/2006/relationships/slide" Target="slides/slide9.xml" /><Relationship Id="rId18" Type="http://schemas.openxmlformats.org/officeDocument/2006/relationships/slide" Target="slides/slide10.xml" /><Relationship Id="rId19" Type="http://schemas.openxmlformats.org/officeDocument/2006/relationships/slide" Target="slides/slide11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2.xml" /><Relationship Id="rId21" Type="http://schemas.openxmlformats.org/officeDocument/2006/relationships/slide" Target="slides/slide13.xml" /><Relationship Id="rId22" Type="http://schemas.openxmlformats.org/officeDocument/2006/relationships/slide" Target="slides/slide14.xml" /><Relationship Id="rId23" Type="http://schemas.openxmlformats.org/officeDocument/2006/relationships/slide" Target="slides/slide15.xml" /><Relationship Id="rId24" Type="http://schemas.openxmlformats.org/officeDocument/2006/relationships/slide" Target="slides/slide16.xml" /><Relationship Id="rId25" Type="http://schemas.openxmlformats.org/officeDocument/2006/relationships/slide" Target="slides/slide17.xml" /><Relationship Id="rId26" Type="http://schemas.openxmlformats.org/officeDocument/2006/relationships/slide" Target="slides/slide18.xml" /><Relationship Id="rId27" Type="http://schemas.openxmlformats.org/officeDocument/2006/relationships/slide" Target="slides/slide19.xml" /><Relationship Id="rId28" Type="http://schemas.openxmlformats.org/officeDocument/2006/relationships/slide" Target="slides/slide20.xml" /><Relationship Id="rId29" Type="http://schemas.openxmlformats.org/officeDocument/2006/relationships/slide" Target="slides/slide21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2.xml" /><Relationship Id="rId31" Type="http://schemas.openxmlformats.org/officeDocument/2006/relationships/slide" Target="slides/slide23.xml" /><Relationship Id="rId32" Type="http://schemas.openxmlformats.org/officeDocument/2006/relationships/slide" Target="slides/slide24.xml" /><Relationship Id="rId33" Type="http://schemas.openxmlformats.org/officeDocument/2006/relationships/slide" Target="slides/slide25.xml" /><Relationship Id="rId34" Type="http://schemas.openxmlformats.org/officeDocument/2006/relationships/slide" Target="slides/slide26.xml" /><Relationship Id="rId35" Type="http://schemas.openxmlformats.org/officeDocument/2006/relationships/slide" Target="slides/slide27.xml" /><Relationship Id="rId36" Type="http://schemas.openxmlformats.org/officeDocument/2006/relationships/slide" Target="slides/slide28.xml" /><Relationship Id="rId37" Type="http://schemas.openxmlformats.org/officeDocument/2006/relationships/slide" Target="slides/slide29.xml" /><Relationship Id="rId38" Type="http://schemas.openxmlformats.org/officeDocument/2006/relationships/slide" Target="slides/slide30.xml" /><Relationship Id="rId39" Type="http://schemas.openxmlformats.org/officeDocument/2006/relationships/slide" Target="slides/slide31.xml" /><Relationship Id="rId4" Type="http://schemas.openxmlformats.org/officeDocument/2006/relationships/slideMaster" Target="slideMasters/slideMaster3.xml" /><Relationship Id="rId40" Type="http://schemas.openxmlformats.org/officeDocument/2006/relationships/slide" Target="slides/slide32.xml" /><Relationship Id="rId41" Type="http://schemas.openxmlformats.org/officeDocument/2006/relationships/slide" Target="slides/slide33.xml" /><Relationship Id="rId42" Type="http://schemas.openxmlformats.org/officeDocument/2006/relationships/slide" Target="slides/slide34.xml" /><Relationship Id="rId43" Type="http://schemas.openxmlformats.org/officeDocument/2006/relationships/tags" Target="tags/tag73.xml" /><Relationship Id="rId44" Type="http://schemas.openxmlformats.org/officeDocument/2006/relationships/font" Target="fonts/font1.fntdata" /><Relationship Id="rId45" Type="http://schemas.openxmlformats.org/officeDocument/2006/relationships/font" Target="fonts/font2.fntdata" /><Relationship Id="rId46" Type="http://schemas.openxmlformats.org/officeDocument/2006/relationships/font" Target="fonts/font3.fntdata" /><Relationship Id="rId47" Type="http://schemas.openxmlformats.org/officeDocument/2006/relationships/font" Target="fonts/font4.fntdata" /><Relationship Id="rId48" Type="http://schemas.openxmlformats.org/officeDocument/2006/relationships/font" Target="fonts/font5.fntdata" /><Relationship Id="rId49" Type="http://schemas.openxmlformats.org/officeDocument/2006/relationships/font" Target="fonts/font6.fntdata" /><Relationship Id="rId5" Type="http://schemas.openxmlformats.org/officeDocument/2006/relationships/slideMaster" Target="slideMasters/slideMaster4.xml" /><Relationship Id="rId50" Type="http://schemas.openxmlformats.org/officeDocument/2006/relationships/font" Target="fonts/font7.fntdata" /><Relationship Id="rId51" Type="http://schemas.openxmlformats.org/officeDocument/2006/relationships/font" Target="fonts/font8.fntdata" /><Relationship Id="rId52" Type="http://schemas.openxmlformats.org/officeDocument/2006/relationships/font" Target="fonts/font9.fntdata" /><Relationship Id="rId53" Type="http://schemas.openxmlformats.org/officeDocument/2006/relationships/font" Target="fonts/font10.fntdata" /><Relationship Id="rId54" Type="http://schemas.openxmlformats.org/officeDocument/2006/relationships/font" Target="fonts/font11.fntdata" /><Relationship Id="rId55" Type="http://schemas.openxmlformats.org/officeDocument/2006/relationships/font" Target="fonts/font12.fntdata" /><Relationship Id="rId56" Type="http://schemas.openxmlformats.org/officeDocument/2006/relationships/font" Target="fonts/font13.fntdata" /><Relationship Id="rId57" Type="http://schemas.openxmlformats.org/officeDocument/2006/relationships/font" Target="fonts/font14.fntdata" /><Relationship Id="rId58" Type="http://schemas.openxmlformats.org/officeDocument/2006/relationships/presProps" Target="presProps.xml" /><Relationship Id="rId59" Type="http://schemas.openxmlformats.org/officeDocument/2006/relationships/viewProps" Target="viewProps.xml" /><Relationship Id="rId6" Type="http://schemas.openxmlformats.org/officeDocument/2006/relationships/slideMaster" Target="slideMasters/slideMaster5.xml" /><Relationship Id="rId60" Type="http://schemas.openxmlformats.org/officeDocument/2006/relationships/theme" Target="theme/theme1.xml" /><Relationship Id="rId61" Type="http://schemas.openxmlformats.org/officeDocument/2006/relationships/tableStyles" Target="tableStyles.xml" /><Relationship Id="rId7" Type="http://schemas.openxmlformats.org/officeDocument/2006/relationships/slideMaster" Target="slideMasters/slideMaster6.xml" /><Relationship Id="rId8" Type="http://schemas.openxmlformats.org/officeDocument/2006/relationships/notesMaster" Target="notesMasters/notesMaster1.xml" /><Relationship Id="rId9" Type="http://schemas.openxmlformats.org/officeDocument/2006/relationships/slide" Target="slides/slide1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7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defPPr/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17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>
              <a:buNone/>
            </a:pPr>
            <a:fld id="{9A0DB2DC-4C9A-4742-B13C-FB6460FD3503}" type="slidenum">
              <a:rPr lang="en-US" altLang="zh-CN" sz="1200">
                <a:latin typeface="Times New Roman" pitchFamily="18" charset="0"/>
              </a:rPr>
              <a:t>3</a:t>
            </a:fld>
          </a:p>
        </p:txBody>
      </p:sp>
      <p:sp>
        <p:nvSpPr>
          <p:cNvPr id="7171" name="Rectangle 2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</p:spPr>
      </p:sp>
      <p:sp>
        <p:nvSpPr>
          <p:cNvPr id="7172" name="Rectangle 3"/>
          <p:cNvSpPr>
            <a:spLocks noGrp="1"/>
          </p:cNvSpPr>
          <p:nvPr>
            <p:ph type="body" idx="1"/>
          </p:nvPr>
        </p:nvSpPr>
        <p:spPr/>
        <p:txBody>
          <a:bodyPr vert="horz" wrap="square" anchor="t"/>
          <a:lstStyle/>
          <a:p>
            <a:pPr lvl="0" eaLnBrk="1" hangingPunct="1"/>
            <a:endParaRPr lang="en-US" altLang="x-non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4034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zh-CN" altLang="en-US" smtClean="0"/>
              <a:t>他一生的业绩可以明显分成两个部分，前半生是</a:t>
            </a:r>
            <a:r>
              <a:rPr lang="en-US" altLang="zh-CN" smtClean="0"/>
              <a:t>"</a:t>
            </a:r>
            <a:r>
              <a:rPr lang="zh-CN" altLang="en-US" smtClean="0"/>
              <a:t>黑阿育王</a:t>
            </a:r>
            <a:r>
              <a:rPr lang="en-US" altLang="zh-CN" smtClean="0"/>
              <a:t>"</a:t>
            </a:r>
            <a:r>
              <a:rPr lang="zh-CN" altLang="en-US" smtClean="0"/>
              <a:t>时代，主要是经过奋斗坐稳王位和通过武力基本统一了印度，在约在公元前</a:t>
            </a:r>
            <a:r>
              <a:rPr lang="en-US" altLang="zh-CN" smtClean="0"/>
              <a:t>261</a:t>
            </a:r>
            <a:r>
              <a:rPr lang="zh-CN" altLang="en-US" smtClean="0"/>
              <a:t>年征服羯陵伽国时，有</a:t>
            </a:r>
            <a:r>
              <a:rPr lang="en-US" altLang="zh-CN" smtClean="0"/>
              <a:t>15</a:t>
            </a:r>
            <a:r>
              <a:rPr lang="zh-CN" altLang="en-US" smtClean="0"/>
              <a:t>万人被俘，</a:t>
            </a:r>
            <a:r>
              <a:rPr lang="en-US" altLang="zh-CN" smtClean="0"/>
              <a:t>10</a:t>
            </a:r>
            <a:r>
              <a:rPr lang="zh-CN" altLang="en-US" smtClean="0"/>
              <a:t>万人被杀，死伤数十万。继而，除迈索尔地区外，印度全境得到统一。据说，阿育王由于在征服羯陵伽国时亲眼目睹了屠杀的场面，深感悔悟，于是停止武力扩张。</a:t>
            </a:r>
          </a:p>
          <a:p>
            <a:r>
              <a:rPr lang="zh-CN" altLang="en-US" smtClean="0"/>
              <a:t>后半生是</a:t>
            </a:r>
            <a:r>
              <a:rPr lang="en-US" altLang="zh-CN" smtClean="0"/>
              <a:t>"</a:t>
            </a:r>
            <a:r>
              <a:rPr lang="zh-CN" altLang="en-US" smtClean="0"/>
              <a:t>白阿育王</a:t>
            </a:r>
            <a:r>
              <a:rPr lang="en-US" altLang="zh-CN" smtClean="0"/>
              <a:t>"</a:t>
            </a:r>
            <a:r>
              <a:rPr lang="zh-CN" altLang="en-US" smtClean="0"/>
              <a:t>时代，在全国努力推广佛教，终于促成了这一世界性宗教的繁荣。其统治时期成为古代印度历史上空前强盛的时代。使佛教成为国教，也没有迫害其他教派，相反对婆罗门教和耆那教也予以慷慨捐助。由于阿育王强调宗教，政治宽容和非暴力主义，他在民众的欢呼声中统治了长达</a:t>
            </a:r>
            <a:r>
              <a:rPr lang="en-US" altLang="zh-CN" smtClean="0"/>
              <a:t>41</a:t>
            </a:r>
            <a:r>
              <a:rPr lang="zh-CN" altLang="en-US" smtClean="0"/>
              <a:t>年的时间。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3122" name="幻灯片图像占位符 1331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23" name="文本占位符 1331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zh-CN" altLang="en-US"/>
          </a:p>
          <a:p>
            <a:pPr lvl="0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/>
              <a:t>22</a:t>
            </a:fld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5170" name="幻灯片图像占位符 1351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5171" name="文本占位符 1351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zh-CN" altLang="en-US"/>
          </a:p>
          <a:p>
            <a:pPr lvl="0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/>
              <a:t>23</a:t>
            </a:fld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jpeg" /><Relationship Id="rId3" Type="http://schemas.openxmlformats.org/officeDocument/2006/relationships/slideMaster" Target="../slideMasters/slideMaster2.xml" /></Relationships>
</file>

<file path=ppt/slideLayouts/_rels/slideLayout2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slideMaster" Target="../slideMasters/slideMaster5.xml" /></Relationships>
</file>

<file path=ppt/slideLayouts/_rels/slideLayout5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tags" Target="../tags/tag7.xml" /><Relationship Id="rId3" Type="http://schemas.openxmlformats.org/officeDocument/2006/relationships/tags" Target="../tags/tag8.xml" /><Relationship Id="rId4" Type="http://schemas.openxmlformats.org/officeDocument/2006/relationships/tags" Target="../tags/tag9.xml" /><Relationship Id="rId5" Type="http://schemas.openxmlformats.org/officeDocument/2006/relationships/tags" Target="../tags/tag10.xml" /><Relationship Id="rId6" Type="http://schemas.openxmlformats.org/officeDocument/2006/relationships/slideMaster" Target="../slideMasters/slideMaster5.xml" /></Relationships>
</file>

<file path=ppt/slideLayouts/_rels/slideLayout5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tags" Target="../tags/tag12.xml" /><Relationship Id="rId3" Type="http://schemas.openxmlformats.org/officeDocument/2006/relationships/tags" Target="../tags/tag13.xml" /><Relationship Id="rId4" Type="http://schemas.openxmlformats.org/officeDocument/2006/relationships/tags" Target="../tags/tag14.xml" /><Relationship Id="rId5" Type="http://schemas.openxmlformats.org/officeDocument/2006/relationships/tags" Target="../tags/tag15.xml" /><Relationship Id="rId6" Type="http://schemas.openxmlformats.org/officeDocument/2006/relationships/slideMaster" Target="../slideMasters/slideMaster5.xml" /></Relationships>
</file>

<file path=ppt/slideLayouts/_rels/slideLayout5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tags" Target="../tags/tag20.xml" /><Relationship Id="rId6" Type="http://schemas.openxmlformats.org/officeDocument/2006/relationships/tags" Target="../tags/tag21.xml" /><Relationship Id="rId7" Type="http://schemas.openxmlformats.org/officeDocument/2006/relationships/slideMaster" Target="../slideMasters/slideMaster5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tags" Target="../tags/tag28.xml" /><Relationship Id="rId8" Type="http://schemas.openxmlformats.org/officeDocument/2006/relationships/tags" Target="../tags/tag29.xml" /><Relationship Id="rId9" Type="http://schemas.openxmlformats.org/officeDocument/2006/relationships/slideMaster" Target="../slideMasters/slideMaster5.xml" /></Relationships>
</file>

<file path=ppt/slideLayouts/_rels/slideLayout6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.xml" /><Relationship Id="rId2" Type="http://schemas.openxmlformats.org/officeDocument/2006/relationships/tags" Target="../tags/tag31.xml" /><Relationship Id="rId3" Type="http://schemas.openxmlformats.org/officeDocument/2006/relationships/tags" Target="../tags/tag32.xml" /><Relationship Id="rId4" Type="http://schemas.openxmlformats.org/officeDocument/2006/relationships/tags" Target="../tags/tag33.xml" /><Relationship Id="rId5" Type="http://schemas.openxmlformats.org/officeDocument/2006/relationships/slideMaster" Target="../slideMasters/slideMaster5.xml" /></Relationships>
</file>

<file path=ppt/slideLayouts/_rels/slideLayout6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2" Type="http://schemas.openxmlformats.org/officeDocument/2006/relationships/tags" Target="../tags/tag35.xml" /><Relationship Id="rId3" Type="http://schemas.openxmlformats.org/officeDocument/2006/relationships/tags" Target="../tags/tag36.xml" /><Relationship Id="rId4" Type="http://schemas.openxmlformats.org/officeDocument/2006/relationships/slideMaster" Target="../slideMasters/slideMaster5.xml" /></Relationships>
</file>

<file path=ppt/slideLayouts/_rels/slideLayout6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slideMaster" Target="../slideMasters/slideMaster5.xml" /></Relationships>
</file>

<file path=ppt/slideLayouts/_rels/slideLayout6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.xml" /><Relationship Id="rId2" Type="http://schemas.openxmlformats.org/officeDocument/2006/relationships/tags" Target="../tags/tag44.xml" /><Relationship Id="rId3" Type="http://schemas.openxmlformats.org/officeDocument/2006/relationships/tags" Target="../tags/tag45.xml" /><Relationship Id="rId4" Type="http://schemas.openxmlformats.org/officeDocument/2006/relationships/tags" Target="../tags/tag46.xml" /><Relationship Id="rId5" Type="http://schemas.openxmlformats.org/officeDocument/2006/relationships/tags" Target="../tags/tag47.xml" /><Relationship Id="rId6" Type="http://schemas.openxmlformats.org/officeDocument/2006/relationships/slideMaster" Target="../slideMasters/slideMaster5.xml" /></Relationships>
</file>

<file path=ppt/slideLayouts/_rels/slideLayout6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8.xml" /><Relationship Id="rId2" Type="http://schemas.openxmlformats.org/officeDocument/2006/relationships/tags" Target="../tags/tag49.xml" /><Relationship Id="rId3" Type="http://schemas.openxmlformats.org/officeDocument/2006/relationships/tags" Target="../tags/tag50.xml" /><Relationship Id="rId4" Type="http://schemas.openxmlformats.org/officeDocument/2006/relationships/tags" Target="../tags/tag51.xml" /><Relationship Id="rId5" Type="http://schemas.openxmlformats.org/officeDocument/2006/relationships/slideMaster" Target="../slideMasters/slideMaster5.xml" /></Relationships>
</file>

<file path=ppt/slideLayouts/_rels/slideLayout6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2.xml" /><Relationship Id="rId2" Type="http://schemas.openxmlformats.org/officeDocument/2006/relationships/tags" Target="../tags/tag53.xml" /><Relationship Id="rId3" Type="http://schemas.openxmlformats.org/officeDocument/2006/relationships/tags" Target="../tags/tag54.xml" /><Relationship Id="rId4" Type="http://schemas.openxmlformats.org/officeDocument/2006/relationships/tags" Target="../tags/tag55.xml" /><Relationship Id="rId5" Type="http://schemas.openxmlformats.org/officeDocument/2006/relationships/slideMaster" Target="../slideMasters/slideMaster5.xml" /></Relationships>
</file>

<file path=ppt/slideLayouts/_rels/slideLayout6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>
                <a:latin typeface="Arial" pitchFamily="34" charset="0"/>
              </a:rPr>
              <a:t/>
            </a:fld>
            <a:endParaRPr lang="en-US" altLang="zh-CN"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>
                <a:latin typeface="Arial" pitchFamily="34" charset="0"/>
              </a:rPr>
              <a:t/>
            </a:fld>
            <a:endParaRPr lang="en-US" altLang="zh-CN"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>
                <a:latin typeface="Arial" pitchFamily="34" charset="0"/>
              </a:rPr>
              <a:t/>
            </a:fld>
            <a:endParaRPr lang="en-US" altLang="zh-CN"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>
                <a:latin typeface="Arial" pitchFamily="34" charset="0"/>
              </a:rPr>
              <a:t/>
            </a:fld>
            <a:endParaRPr lang="en-US" altLang="zh-CN"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>
                <a:latin typeface="Arial" pitchFamily="34" charset="0"/>
              </a:rPr>
              <a:t/>
            </a:fld>
            <a:endParaRPr lang="en-US" altLang="zh-CN"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>
                <a:latin typeface="Arial" pitchFamily="34" charset="0"/>
              </a:rPr>
              <a:t/>
            </a:fld>
            <a:endParaRPr lang="en-US" altLang="zh-CN"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>
                <a:latin typeface="Arial" pitchFamily="34" charset="0"/>
              </a:rPr>
              <a:t/>
            </a:fld>
            <a:endParaRPr lang="en-US" altLang="zh-CN"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>
                <a:latin typeface="Arial" pitchFamily="34" charset="0"/>
              </a:rPr>
              <a:t/>
            </a:fld>
            <a:endParaRPr lang="en-US" altLang="zh-CN"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>
                <a:latin typeface="Arial" pitchFamily="34" charset="0"/>
              </a:rPr>
              <a:t/>
            </a:fld>
            <a:endParaRPr lang="en-US" altLang="zh-CN"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>
                <a:latin typeface="Arial" pitchFamily="34" charset="0"/>
              </a:rPr>
              <a:t/>
            </a:fld>
            <a:endParaRPr lang="en-US" altLang="zh-CN"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>
                <a:latin typeface="Arial" pitchFamily="34" charset="0"/>
              </a:rPr>
              <a:t/>
            </a:fld>
            <a:endParaRPr lang="en-US" altLang="zh-CN"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clipArtAndVertTx" preserve="1">
  <p:cSld name="标题，剪贴画与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剪贴画占位符 2"/>
          <p:cNvSpPr>
            <a:spLocks noGrp="1"/>
          </p:cNvSpPr>
          <p:nvPr>
            <p:ph type="clipArt" sz="half" idx="1"/>
          </p:nvPr>
        </p:nvSpPr>
        <p:spPr>
          <a:xfrm>
            <a:off x="609600" y="1600200"/>
            <a:ext cx="53848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竖排文字占位符 3"/>
          <p:cNvSpPr>
            <a:spLocks noGrp="1"/>
          </p:cNvSpPr>
          <p:nvPr>
            <p:ph type="body" orient="vert" sz="half" idx="2"/>
          </p:nvPr>
        </p:nvSpPr>
        <p:spPr>
          <a:xfrm>
            <a:off x="6197600" y="1600200"/>
            <a:ext cx="5384800" cy="452596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>
                <a:latin typeface="Arial" pitchFamily="34" charset="0"/>
              </a:rPr>
              <a:t/>
            </a:fld>
            <a:endParaRPr lang="en-US" altLang="zh-CN"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/>
</p:sldLayout>
</file>

<file path=ppt/slideLayouts/slideLayout2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>
                <a:latin typeface="Arial" pitchFamily="34" charset="0"/>
              </a:rPr>
              <a:t/>
            </a:fld>
            <a:endParaRPr lang="en-US" altLang="zh-CN"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/>
</p:sldLayout>
</file>

<file path=ppt/slideLayouts/slideLayout2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clipArtAndTx" preserve="1">
  <p:cSld name="标题，剪贴画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剪贴画占位符 2"/>
          <p:cNvSpPr>
            <a:spLocks noGrp="1"/>
          </p:cNvSpPr>
          <p:nvPr>
            <p:ph type="clipArt" sz="half" idx="1"/>
          </p:nvPr>
        </p:nvSpPr>
        <p:spPr>
          <a:xfrm>
            <a:off x="609600" y="1600200"/>
            <a:ext cx="53848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>
                <a:latin typeface="Arial" pitchFamily="34" charset="0"/>
              </a:rPr>
              <a:t/>
            </a:fld>
            <a:endParaRPr lang="en-US" altLang="zh-CN"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/>
</p:sldLayout>
</file>

<file path=ppt/slideLayouts/slideLayout2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>
                <a:latin typeface="Arial" pitchFamily="34" charset="0"/>
              </a:rPr>
              <a:t/>
            </a:fld>
            <a:endParaRPr lang="en-US" altLang="zh-CN"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/>
</p:sldLayout>
</file>

<file path=ppt/slideLayouts/slideLayout2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>
                <a:latin typeface="Arial" pitchFamily="34" charset="0"/>
              </a:rPr>
              <a:t/>
            </a:fld>
            <a:endParaRPr lang="en-US" altLang="zh-CN"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/>
</p:sldLayout>
</file>

<file path=ppt/slideLayouts/slideLayout2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8195" name="组合 10"/>
          <p:cNvGrpSpPr/>
          <p:nvPr userDrawn="1"/>
        </p:nvGrpSpPr>
        <p:grpSpPr>
          <a:xfrm>
            <a:off x="0" y="-23283"/>
            <a:ext cx="3092451" cy="863600"/>
            <a:chOff x="2339752" y="1678909"/>
            <a:chExt cx="2319946" cy="648072"/>
          </a:xfrm>
        </p:grpSpPr>
        <p:sp>
          <p:nvSpPr>
            <p:cNvPr id="9" name="文本框 9"/>
            <p:cNvSpPr txBox="1">
              <a:spLocks noChangeArrowheads="1"/>
            </p:cNvSpPr>
            <p:nvPr/>
          </p:nvSpPr>
          <p:spPr bwMode="auto">
            <a:xfrm>
              <a:off x="2700209" y="1747211"/>
              <a:ext cx="1656196" cy="39170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华文新魏" panose="02010800040101010101" pitchFamily="2" charset="-122"/>
                  <a:ea typeface="华文新魏" panose="02010800040101010101" pitchFamily="2" charset="-122"/>
                  <a:cs typeface="+mn-cs"/>
                </a:rPr>
                <a:t>知识结构</a:t>
              </a: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  <p:pic>
          <p:nvPicPr>
            <p:cNvPr id="8201" name="图片 12"/>
            <p:cNvPicPr>
              <a:picLocks noChangeAspect="1"/>
            </p:cNvPicPr>
            <p:nvPr/>
          </p:nvPicPr>
          <p:blipFill>
            <a:blip r:embed="rId1"/>
            <a:srcRect l="60213" t="10036" r="6337" b="59859"/>
            <a:stretch>
              <a:fillRect/>
            </a:stretch>
          </p:blipFill>
          <p:spPr>
            <a:xfrm>
              <a:off x="3939618" y="1678909"/>
              <a:ext cx="720080" cy="6480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2" name="图片 13"/>
            <p:cNvPicPr>
              <a:picLocks noChangeAspect="1"/>
            </p:cNvPicPr>
            <p:nvPr/>
          </p:nvPicPr>
          <p:blipFill>
            <a:blip r:embed="rId1"/>
            <a:srcRect l="6514" t="56514" r="60036" b="16725"/>
            <a:stretch>
              <a:fillRect/>
            </a:stretch>
          </p:blipFill>
          <p:spPr>
            <a:xfrm>
              <a:off x="2339752" y="1688490"/>
              <a:ext cx="720080" cy="576065"/>
            </a:xfrm>
            <a:prstGeom prst="rect">
              <a:avLst/>
            </a:prstGeom>
            <a:noFill/>
            <a:ln w="9525">
              <a:noFill/>
            </a:ln>
          </p:spPr>
        </p:pic>
      </p:grpSp>
      <p:cxnSp>
        <p:nvCxnSpPr>
          <p:cNvPr id="12" name="直接连接符 11"/>
          <p:cNvCxnSpPr/>
          <p:nvPr/>
        </p:nvCxnSpPr>
        <p:spPr>
          <a:xfrm>
            <a:off x="0" y="740833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0" y="6500284"/>
            <a:ext cx="12192000" cy="35771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C6E72D1-05A9-4B3A-BC50-F798FC6F609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Calibri"/>
              </a:rPr>
              <a:t/>
            </a:fld>
            <a:endParaRPr lang="zh-CN" altLang="en-US">
              <a:latin typeface="Calibri"/>
            </a:endParaRPr>
          </a:p>
        </p:txBody>
      </p:sp>
    </p:spTree>
  </p:cSld>
  <p:clrMapOvr>
    <a:masterClrMapping/>
  </p:clrMapOvr>
  <p:transition spd="med">
    <p:fade/>
  </p:transition>
  <p:timing/>
</p:sldLayout>
</file>

<file path=ppt/slideLayouts/slideLayout2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 noProof="1">
                <a:ea typeface="宋体" pitchFamily="2" charset="-122"/>
              </a:defRPr>
            </a:lvl1pPr>
          </a:lstStyle>
          <a:p>
            <a:pPr>
              <a:defRPr/>
            </a:pPr>
            <a:fld id="{7852EBB9-3C5B-4421-9876-599EE06FB827}" type="slidenum">
              <a:rPr lang="zh-CN" altLang="en-US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9850967" y="67733"/>
            <a:ext cx="2049780" cy="3168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1465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山东星火国际传媒集团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 noProof="1">
                <a:ea typeface="宋体" pitchFamily="2" charset="-122"/>
              </a:defRPr>
            </a:lvl1pPr>
          </a:lstStyle>
          <a:p>
            <a:pPr>
              <a:defRPr/>
            </a:pPr>
            <a:fld id="{7408D8EC-26BA-4824-AC90-9B5AE214F0F6}" type="slidenum">
              <a:rPr lang="zh-CN" altLang="en-US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 noProof="1">
                <a:ea typeface="宋体" pitchFamily="2" charset="-122"/>
              </a:defRPr>
            </a:lvl1pPr>
          </a:lstStyle>
          <a:p>
            <a:pPr>
              <a:defRPr/>
            </a:pPr>
            <a:fld id="{DBD73591-066F-4810-9504-6F548C50D434}" type="slidenum">
              <a:rPr lang="zh-CN" altLang="en-US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 noProof="1">
                <a:ea typeface="宋体" pitchFamily="2" charset="-122"/>
              </a:defRPr>
            </a:lvl1pPr>
          </a:lstStyle>
          <a:p>
            <a:pPr>
              <a:defRPr/>
            </a:pPr>
            <a:fld id="{379A7BD6-CB1F-43E4-8F3C-3AE0CA4D6EB4}" type="slidenum">
              <a:rPr lang="zh-CN" altLang="en-US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 noProof="1">
                <a:ea typeface="宋体" pitchFamily="2" charset="-122"/>
              </a:defRPr>
            </a:lvl1pPr>
          </a:lstStyle>
          <a:p>
            <a:pPr>
              <a:defRPr/>
            </a:pPr>
            <a:fld id="{50F8D40B-34DB-4DED-BB8E-ED708609E760}" type="slidenum">
              <a:rPr lang="zh-CN" altLang="en-US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 noProof="1">
                <a:ea typeface="宋体" pitchFamily="2" charset="-122"/>
              </a:defRPr>
            </a:lvl1pPr>
          </a:lstStyle>
          <a:p>
            <a:pPr>
              <a:defRPr/>
            </a:pPr>
            <a:fld id="{89EDB12F-A1D1-4F85-B29C-2CD00206AA62}" type="slidenum">
              <a:rPr lang="zh-CN" altLang="en-US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 noProof="1">
                <a:ea typeface="宋体" pitchFamily="2" charset="-122"/>
              </a:defRPr>
            </a:lvl1pPr>
          </a:lstStyle>
          <a:p>
            <a:pPr>
              <a:defRPr/>
            </a:pPr>
            <a:fld id="{BBFBC301-924A-4A1F-BC74-CF2148679895}" type="slidenum">
              <a:rPr lang="zh-CN" altLang="en-US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 noProof="1">
                <a:ea typeface="宋体" pitchFamily="2" charset="-122"/>
              </a:defRPr>
            </a:lvl1pPr>
          </a:lstStyle>
          <a:p>
            <a:pPr>
              <a:defRPr/>
            </a:pPr>
            <a:fld id="{E105D290-00FA-470D-84EB-06D68F00ABCA}" type="slidenum">
              <a:rPr lang="zh-CN" altLang="en-US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 noProof="1">
                <a:ea typeface="宋体" pitchFamily="2" charset="-122"/>
              </a:defRPr>
            </a:lvl1pPr>
          </a:lstStyle>
          <a:p>
            <a:pPr>
              <a:defRPr/>
            </a:pPr>
            <a:fld id="{AC9D3CA2-152A-4E46-82DD-F3C85302239C}" type="slidenum">
              <a:rPr lang="zh-CN" altLang="en-US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4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 noProof="1">
                <a:ea typeface="宋体" pitchFamily="2" charset="-122"/>
              </a:defRPr>
            </a:lvl1pPr>
          </a:lstStyle>
          <a:p>
            <a:pPr>
              <a:defRPr/>
            </a:pPr>
            <a:fld id="{8554568F-081A-46A9-9A70-E159A65C50E7}" type="slidenum">
              <a:rPr lang="zh-CN" altLang="en-US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 noProof="1">
                <a:ea typeface="宋体" pitchFamily="2" charset="-122"/>
              </a:defRPr>
            </a:lvl1pPr>
          </a:lstStyle>
          <a:p>
            <a:pPr>
              <a:defRPr/>
            </a:pPr>
            <a:fld id="{704C1267-7B68-4B1E-9DD3-CC83985FF23C}" type="slidenum">
              <a:rPr lang="zh-CN" altLang="en-US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title" preserve="1">
  <p:cSld name="课程标题页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03200" y="1546225"/>
            <a:ext cx="116840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课程标题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514600" y="3302000"/>
            <a:ext cx="7061200" cy="838200"/>
          </a:xfrm>
        </p:spPr>
        <p:txBody>
          <a:bodyPr>
            <a:normAutofit/>
          </a:bodyPr>
          <a:lstStyle>
            <a:lvl1pPr marL="0" indent="0" algn="ctr">
              <a:buNone/>
              <a:defRPr sz="373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副标题</a:t>
            </a:r>
          </a:p>
        </p:txBody>
      </p:sp>
    </p:spTree>
  </p:cSld>
  <p:clrMapOvr>
    <a:masterClrMapping/>
  </p:clrMapOvr>
  <p:transition/>
  <p:timing/>
</p:sldLayout>
</file>

<file path=ppt/slideLayouts/slideLayout4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F99F2-8CAE-4E07-8A90-AEB1DD477213}" type="datetime1">
              <a:rPr lang="zh-CN" altLang="en-US"/>
              <a:t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3DCA5-B677-4F0A-8996-B32C9FA7A221}" type="slidenum">
              <a:rPr lang="zh-CN" altLang="en-US"/>
              <a:t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4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4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/>
</p:sldLayout>
</file>

<file path=ppt/slideLayouts/slideLayout4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/>
</p:sldLayout>
</file>

<file path=ppt/slideLayouts/slideLayout4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/>
</p:sldLayout>
</file>

<file path=ppt/slideLayouts/slideLayout4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/>
</p:sldLayout>
</file>

<file path=ppt/slideLayouts/slideLayout4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1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1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1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/>
</p:sldLayout>
</file>

<file path=ppt/slideLayouts/slideLayout4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/>
</p:sldLayout>
</file>

<file path=ppt/slideLayouts/slideLayout4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1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1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1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1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/>
</p:sldLayout>
</file>

<file path=ppt/slideLayouts/slideLayout5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/>
</p:sldLayout>
</file>

<file path=ppt/slideLayouts/slideLayout5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/>
</p:sldLayout>
</file>

<file path=ppt/slideLayouts/slideLayout5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/>
</p:sldLayout>
</file>

<file path=ppt/slideLayouts/slideLayout5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Tx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Tx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Tx/>
            </a:pPr>
            <a:fld id="{9A0DB2DC-4C9A-4742-B13C-FB6460FD3503}" type="slidenum">
              <a:rPr lang="zh-CN" altLang="en-US">
                <a:ea typeface="宋体" pitchFamily="2" charset="-122"/>
              </a:rPr>
              <a:t/>
            </a:fld>
            <a:endParaRPr lang="zh-CN" altLang="en-US">
              <a:ea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/>
</p:sldLayout>
</file>

<file path=ppt/slideLayouts/slideLayout5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/>
</p:sldLayout>
</file>

<file path=ppt/slideLayouts/slideLayout5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3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3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3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3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1" y="3808731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3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1" y="1296000"/>
            <a:ext cx="5283243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3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3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1" y="1296000"/>
            <a:ext cx="5283243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1" y="1296000"/>
            <a:ext cx="5283243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kumimoji="0" lang="zh-CN" altLang="en-US" sz="20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1" y="1789043"/>
            <a:ext cx="5283243" cy="455223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1" y="1296000"/>
            <a:ext cx="5283243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3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  <p:timing/>
</p:sldLayout>
</file>

<file path=ppt/slideLayouts/slideLayout6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1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  <p:timing/>
</p:sldLayout>
</file>

<file path=ppt/slideLayouts/slideLayout6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3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  <p:transition/>
  <p:timing/>
</p:sldLayout>
</file>

<file path=ppt/slideLayouts/slideLayout6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9"/>
          <p:cNvSpPr txBox="1">
            <a:spLocks noChangeArrowheads="1"/>
          </p:cNvSpPr>
          <p:nvPr userDrawn="1"/>
        </p:nvSpPr>
        <p:spPr bwMode="auto">
          <a:xfrm>
            <a:off x="9693275" y="6581775"/>
            <a:ext cx="247840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9pPr>
          </a:lstStyle>
          <a:p>
            <a:pPr>
              <a:buFont typeface="Arial" pitchFamily="34" charset="0"/>
              <a:buNone/>
              <a:defRPr/>
            </a:pPr>
            <a:r>
              <a:rPr lang="zh-CN" altLang="en-US" sz="1200" smtClean="0">
                <a:solidFill>
                  <a:srgbClr val="8CC5B1"/>
                </a:solidFill>
                <a:latin typeface="微软雅黑" panose="020b0503020204020204" charset="-122"/>
                <a:ea typeface="微软雅黑" panose="020b0503020204020204" charset="-122"/>
              </a:rPr>
              <a:t>上</a:t>
            </a:r>
            <a:r>
              <a:rPr lang="en-US" altLang="zh-CN" sz="1200" smtClean="0">
                <a:solidFill>
                  <a:srgbClr val="8CC5B1"/>
                </a:solidFill>
                <a:latin typeface="微软雅黑" panose="020b0503020204020204" charset="-122"/>
                <a:ea typeface="微软雅黑" panose="020b0503020204020204" charset="-122"/>
              </a:rPr>
              <a:t>21</a:t>
            </a:r>
            <a:r>
              <a:rPr lang="zh-CN" altLang="en-US" sz="1200" smtClean="0">
                <a:solidFill>
                  <a:srgbClr val="8CC5B1"/>
                </a:solidFill>
                <a:latin typeface="微软雅黑" panose="020b0503020204020204" charset="-122"/>
                <a:ea typeface="微软雅黑" panose="020b0503020204020204" charset="-122"/>
              </a:rPr>
              <a:t>世纪教育网   下精品教学资源</a:t>
            </a:r>
          </a:p>
        </p:txBody>
      </p:sp>
    </p:spTree>
  </p:cSld>
  <p:clrMapOvr>
    <a:masterClrMapping/>
  </p:clrMapOvr>
  <p:transition/>
  <p:timing/>
</p:sldLayout>
</file>

<file path=ppt/slideLayouts/slideLayout6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6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24765" y="6458585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94190" y="6458585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3" y="4406900"/>
            <a:ext cx="10363200" cy="1362075"/>
          </a:xfrm>
        </p:spPr>
        <p:txBody>
          <a:bodyPr anchor="t"/>
          <a:lstStyle>
            <a:lvl1pPr algn="l">
              <a:defRPr sz="447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</p:spPr>
        <p:txBody>
          <a:bodyPr anchor="b"/>
          <a:lstStyle>
            <a:lvl1pPr marL="0" indent="0">
              <a:buNone/>
              <a:defRPr sz="2190">
                <a:solidFill>
                  <a:schemeClr val="tx1">
                    <a:tint val="75000"/>
                  </a:schemeClr>
                </a:solidFill>
              </a:defRPr>
            </a:lvl1pPr>
            <a:lvl2pPr marL="50927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9175" indent="0">
              <a:buNone/>
              <a:defRPr sz="1810">
                <a:solidFill>
                  <a:schemeClr val="tx1">
                    <a:tint val="75000"/>
                  </a:schemeClr>
                </a:solidFill>
              </a:defRPr>
            </a:lvl3pPr>
            <a:lvl4pPr marL="1528445" indent="0">
              <a:buNone/>
              <a:defRPr sz="1525">
                <a:solidFill>
                  <a:schemeClr val="tx1">
                    <a:tint val="75000"/>
                  </a:schemeClr>
                </a:solidFill>
              </a:defRPr>
            </a:lvl4pPr>
            <a:lvl5pPr marL="2038350" indent="0">
              <a:buNone/>
              <a:defRPr sz="1525">
                <a:solidFill>
                  <a:schemeClr val="tx1">
                    <a:tint val="75000"/>
                  </a:schemeClr>
                </a:solidFill>
              </a:defRPr>
            </a:lvl5pPr>
            <a:lvl6pPr marL="2546985" indent="0">
              <a:buNone/>
              <a:defRPr sz="1525">
                <a:solidFill>
                  <a:schemeClr val="tx1">
                    <a:tint val="75000"/>
                  </a:schemeClr>
                </a:solidFill>
              </a:defRPr>
            </a:lvl6pPr>
            <a:lvl7pPr marL="3056255" indent="0">
              <a:buNone/>
              <a:defRPr sz="1525">
                <a:solidFill>
                  <a:schemeClr val="tx1">
                    <a:tint val="75000"/>
                  </a:schemeClr>
                </a:solidFill>
              </a:defRPr>
            </a:lvl7pPr>
            <a:lvl8pPr marL="3566160" indent="0">
              <a:buNone/>
              <a:defRPr sz="1525">
                <a:solidFill>
                  <a:schemeClr val="tx1">
                    <a:tint val="75000"/>
                  </a:schemeClr>
                </a:solidFill>
              </a:defRPr>
            </a:lvl8pPr>
            <a:lvl9pPr marL="4075430" indent="0">
              <a:buNone/>
              <a:defRPr sz="15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68351" y="1679575"/>
            <a:ext cx="6811433" cy="4752975"/>
          </a:xfrm>
        </p:spPr>
        <p:txBody>
          <a:bodyPr/>
          <a:lstStyle>
            <a:lvl1pPr>
              <a:defRPr sz="3145"/>
            </a:lvl1pPr>
            <a:lvl2pPr>
              <a:defRPr sz="2665"/>
            </a:lvl2pPr>
            <a:lvl3pPr>
              <a:defRPr sz="219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782985" y="1679575"/>
            <a:ext cx="6811433" cy="4752975"/>
          </a:xfrm>
        </p:spPr>
        <p:txBody>
          <a:bodyPr/>
          <a:lstStyle>
            <a:lvl1pPr>
              <a:defRPr sz="3145"/>
            </a:lvl1pPr>
            <a:lvl2pPr>
              <a:defRPr sz="2665"/>
            </a:lvl2pPr>
            <a:lvl3pPr>
              <a:defRPr sz="219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9270" indent="0">
              <a:buNone/>
              <a:defRPr sz="2190" b="1"/>
            </a:lvl2pPr>
            <a:lvl3pPr marL="1019175" indent="0">
              <a:buNone/>
              <a:defRPr sz="2000" b="1"/>
            </a:lvl3pPr>
            <a:lvl4pPr marL="1528445" indent="0">
              <a:buNone/>
              <a:defRPr sz="1810" b="1"/>
            </a:lvl4pPr>
            <a:lvl5pPr marL="2038350" indent="0">
              <a:buNone/>
              <a:defRPr sz="1810" b="1"/>
            </a:lvl5pPr>
            <a:lvl6pPr marL="2546985" indent="0">
              <a:buNone/>
              <a:defRPr sz="1810" b="1"/>
            </a:lvl6pPr>
            <a:lvl7pPr marL="3056255" indent="0">
              <a:buNone/>
              <a:defRPr sz="1810" b="1"/>
            </a:lvl7pPr>
            <a:lvl8pPr marL="3566160" indent="0">
              <a:buNone/>
              <a:defRPr sz="1810" b="1"/>
            </a:lvl8pPr>
            <a:lvl9pPr marL="4075430" indent="0">
              <a:buNone/>
              <a:defRPr sz="181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665"/>
            </a:lvl1pPr>
            <a:lvl2pPr>
              <a:defRPr sz="2190"/>
            </a:lvl2pPr>
            <a:lvl3pPr>
              <a:defRPr sz="2000"/>
            </a:lvl3pPr>
            <a:lvl4pPr>
              <a:defRPr sz="1810"/>
            </a:lvl4pPr>
            <a:lvl5pPr>
              <a:defRPr sz="1810"/>
            </a:lvl5pPr>
            <a:lvl6pPr>
              <a:defRPr sz="1810"/>
            </a:lvl6pPr>
            <a:lvl7pPr>
              <a:defRPr sz="1810"/>
            </a:lvl7pPr>
            <a:lvl8pPr>
              <a:defRPr sz="1810"/>
            </a:lvl8pPr>
            <a:lvl9pPr>
              <a:defRPr sz="181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9270" indent="0">
              <a:buNone/>
              <a:defRPr sz="2190" b="1"/>
            </a:lvl2pPr>
            <a:lvl3pPr marL="1019175" indent="0">
              <a:buNone/>
              <a:defRPr sz="2000" b="1"/>
            </a:lvl3pPr>
            <a:lvl4pPr marL="1528445" indent="0">
              <a:buNone/>
              <a:defRPr sz="1810" b="1"/>
            </a:lvl4pPr>
            <a:lvl5pPr marL="2038350" indent="0">
              <a:buNone/>
              <a:defRPr sz="1810" b="1"/>
            </a:lvl5pPr>
            <a:lvl6pPr marL="2546985" indent="0">
              <a:buNone/>
              <a:defRPr sz="1810" b="1"/>
            </a:lvl6pPr>
            <a:lvl7pPr marL="3056255" indent="0">
              <a:buNone/>
              <a:defRPr sz="1810" b="1"/>
            </a:lvl7pPr>
            <a:lvl8pPr marL="3566160" indent="0">
              <a:buNone/>
              <a:defRPr sz="1810" b="1"/>
            </a:lvl8pPr>
            <a:lvl9pPr marL="4075430" indent="0">
              <a:buNone/>
              <a:defRPr sz="181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665"/>
            </a:lvl1pPr>
            <a:lvl2pPr>
              <a:defRPr sz="2190"/>
            </a:lvl2pPr>
            <a:lvl3pPr>
              <a:defRPr sz="2000"/>
            </a:lvl3pPr>
            <a:lvl4pPr>
              <a:defRPr sz="1810"/>
            </a:lvl4pPr>
            <a:lvl5pPr>
              <a:defRPr sz="1810"/>
            </a:lvl5pPr>
            <a:lvl6pPr>
              <a:defRPr sz="1810"/>
            </a:lvl6pPr>
            <a:lvl7pPr>
              <a:defRPr sz="1810"/>
            </a:lvl7pPr>
            <a:lvl8pPr>
              <a:defRPr sz="1810"/>
            </a:lvl8pPr>
            <a:lvl9pPr>
              <a:defRPr sz="181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19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525"/>
            </a:lvl1pPr>
            <a:lvl2pPr>
              <a:defRPr sz="3145"/>
            </a:lvl2pPr>
            <a:lvl3pPr>
              <a:defRPr sz="2665"/>
            </a:lvl3pPr>
            <a:lvl4pPr>
              <a:defRPr sz="2190"/>
            </a:lvl4pPr>
            <a:lvl5pPr>
              <a:defRPr sz="2190"/>
            </a:lvl5pPr>
            <a:lvl6pPr>
              <a:defRPr sz="2190"/>
            </a:lvl6pPr>
            <a:lvl7pPr>
              <a:defRPr sz="2190"/>
            </a:lvl7pPr>
            <a:lvl8pPr>
              <a:defRPr sz="2190"/>
            </a:lvl8pPr>
            <a:lvl9pPr>
              <a:defRPr sz="21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25"/>
            </a:lvl1pPr>
            <a:lvl2pPr marL="509270" indent="0">
              <a:buNone/>
              <a:defRPr sz="1335"/>
            </a:lvl2pPr>
            <a:lvl3pPr marL="1019175" indent="0">
              <a:buNone/>
              <a:defRPr sz="1145"/>
            </a:lvl3pPr>
            <a:lvl4pPr marL="1528445" indent="0">
              <a:buNone/>
              <a:defRPr sz="1050"/>
            </a:lvl4pPr>
            <a:lvl5pPr marL="2038350" indent="0">
              <a:buNone/>
              <a:defRPr sz="1050"/>
            </a:lvl5pPr>
            <a:lvl6pPr marL="2546985" indent="0">
              <a:buNone/>
              <a:defRPr sz="1050"/>
            </a:lvl6pPr>
            <a:lvl7pPr marL="3056255" indent="0">
              <a:buNone/>
              <a:defRPr sz="1050"/>
            </a:lvl7pPr>
            <a:lvl8pPr marL="3566160" indent="0">
              <a:buNone/>
              <a:defRPr sz="1050"/>
            </a:lvl8pPr>
            <a:lvl9pPr marL="407543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19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525"/>
            </a:lvl1pPr>
            <a:lvl2pPr marL="509270" indent="0">
              <a:buNone/>
              <a:defRPr sz="3145"/>
            </a:lvl2pPr>
            <a:lvl3pPr marL="1019175" indent="0">
              <a:buNone/>
              <a:defRPr sz="2665"/>
            </a:lvl3pPr>
            <a:lvl4pPr marL="1528445" indent="0">
              <a:buNone/>
              <a:defRPr sz="2190"/>
            </a:lvl4pPr>
            <a:lvl5pPr marL="2038350" indent="0">
              <a:buNone/>
              <a:defRPr sz="2190"/>
            </a:lvl5pPr>
            <a:lvl6pPr marL="2546985" indent="0">
              <a:buNone/>
              <a:defRPr sz="2190"/>
            </a:lvl6pPr>
            <a:lvl7pPr marL="3056255" indent="0">
              <a:buNone/>
              <a:defRPr sz="2190"/>
            </a:lvl7pPr>
            <a:lvl8pPr marL="3566160" indent="0">
              <a:buNone/>
              <a:defRPr sz="2190"/>
            </a:lvl8pPr>
            <a:lvl9pPr marL="4075430" indent="0">
              <a:buNone/>
              <a:defRPr sz="21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25"/>
            </a:lvl1pPr>
            <a:lvl2pPr marL="509270" indent="0">
              <a:buNone/>
              <a:defRPr sz="1335"/>
            </a:lvl2pPr>
            <a:lvl3pPr marL="1019175" indent="0">
              <a:buNone/>
              <a:defRPr sz="1145"/>
            </a:lvl3pPr>
            <a:lvl4pPr marL="1528445" indent="0">
              <a:buNone/>
              <a:defRPr sz="1050"/>
            </a:lvl4pPr>
            <a:lvl5pPr marL="2038350" indent="0">
              <a:buNone/>
              <a:defRPr sz="1050"/>
            </a:lvl5pPr>
            <a:lvl6pPr marL="2546985" indent="0">
              <a:buNone/>
              <a:defRPr sz="1050"/>
            </a:lvl6pPr>
            <a:lvl7pPr marL="3056255" indent="0">
              <a:buNone/>
              <a:defRPr sz="1050"/>
            </a:lvl7pPr>
            <a:lvl8pPr marL="3566160" indent="0">
              <a:buNone/>
              <a:defRPr sz="1050"/>
            </a:lvl8pPr>
            <a:lvl9pPr marL="407543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37900" y="288926"/>
            <a:ext cx="3456517" cy="61436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68350" y="288926"/>
            <a:ext cx="10166350" cy="61436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  <p:hf hdr="0" ftr="0" dt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2.xml" /><Relationship Id="rId12" Type="http://schemas.openxmlformats.org/officeDocument/2006/relationships/slideLayout" Target="../slideLayouts/slideLayout23.xml" /><Relationship Id="rId13" Type="http://schemas.openxmlformats.org/officeDocument/2006/relationships/slideLayout" Target="../slideLayouts/slideLayout24.xml" /><Relationship Id="rId14" Type="http://schemas.openxmlformats.org/officeDocument/2006/relationships/slideLayout" Target="../slideLayouts/slideLayout25.xml" /><Relationship Id="rId15" Type="http://schemas.openxmlformats.org/officeDocument/2006/relationships/slideLayout" Target="../slideLayouts/slideLayout26.xml" /><Relationship Id="rId16" Type="http://schemas.openxmlformats.org/officeDocument/2006/relationships/slideLayout" Target="../slideLayouts/slideLayout27.xml" /><Relationship Id="rId17" Type="http://schemas.openxmlformats.org/officeDocument/2006/relationships/slideLayout" Target="../slideLayouts/slideLayout28.xml" /><Relationship Id="rId18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15.xml" /><Relationship Id="rId5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18.xml" /><Relationship Id="rId8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0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9.xml" /><Relationship Id="rId10" Type="http://schemas.openxmlformats.org/officeDocument/2006/relationships/slideLayout" Target="../slideLayouts/slideLayout38.xml" /><Relationship Id="rId11" Type="http://schemas.openxmlformats.org/officeDocument/2006/relationships/slideLayout" Target="../slideLayouts/slideLayout39.xml" /><Relationship Id="rId12" Type="http://schemas.openxmlformats.org/officeDocument/2006/relationships/slideLayout" Target="../slideLayouts/slideLayout40.xml" /><Relationship Id="rId13" Type="http://schemas.openxmlformats.org/officeDocument/2006/relationships/slideLayout" Target="../slideLayouts/slideLayout41.xml" /><Relationship Id="rId14" Type="http://schemas.openxmlformats.org/officeDocument/2006/relationships/slideLayout" Target="../slideLayouts/slideLayout42.xml" /><Relationship Id="rId15" Type="http://schemas.openxmlformats.org/officeDocument/2006/relationships/image" Target="../media/image3.png" /><Relationship Id="rId16" Type="http://schemas.openxmlformats.org/officeDocument/2006/relationships/theme" Target="../theme/theme3.xml" /><Relationship Id="rId2" Type="http://schemas.openxmlformats.org/officeDocument/2006/relationships/slideLayout" Target="../slideLayouts/slideLayout30.xml" /><Relationship Id="rId3" Type="http://schemas.openxmlformats.org/officeDocument/2006/relationships/slideLayout" Target="../slideLayouts/slideLayout31.xml" /><Relationship Id="rId4" Type="http://schemas.openxmlformats.org/officeDocument/2006/relationships/slideLayout" Target="../slideLayouts/slideLayout32.xml" /><Relationship Id="rId5" Type="http://schemas.openxmlformats.org/officeDocument/2006/relationships/slideLayout" Target="../slideLayouts/slideLayout33.xml" /><Relationship Id="rId6" Type="http://schemas.openxmlformats.org/officeDocument/2006/relationships/slideLayout" Target="../slideLayouts/slideLayout34.xml" /><Relationship Id="rId7" Type="http://schemas.openxmlformats.org/officeDocument/2006/relationships/slideLayout" Target="../slideLayouts/slideLayout35.xml" /><Relationship Id="rId8" Type="http://schemas.openxmlformats.org/officeDocument/2006/relationships/slideLayout" Target="../slideLayouts/slideLayout36.xml" /><Relationship Id="rId9" Type="http://schemas.openxmlformats.org/officeDocument/2006/relationships/slideLayout" Target="../slideLayouts/slideLayout37.xml" /></Relationships>
</file>

<file path=ppt/slideMasters/_rels/slideMaster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3.xml" /><Relationship Id="rId10" Type="http://schemas.openxmlformats.org/officeDocument/2006/relationships/slideLayout" Target="../slideLayouts/slideLayout52.xml" /><Relationship Id="rId11" Type="http://schemas.openxmlformats.org/officeDocument/2006/relationships/slideLayout" Target="../slideLayouts/slideLayout53.xml" /><Relationship Id="rId12" Type="http://schemas.openxmlformats.org/officeDocument/2006/relationships/slideLayout" Target="../slideLayouts/slideLayout54.xml" /><Relationship Id="rId13" Type="http://schemas.openxmlformats.org/officeDocument/2006/relationships/slideLayout" Target="../slideLayouts/slideLayout55.xml" /><Relationship Id="rId14" Type="http://schemas.openxmlformats.org/officeDocument/2006/relationships/image" Target="../media/image4.png" /><Relationship Id="rId15" Type="http://schemas.openxmlformats.org/officeDocument/2006/relationships/theme" Target="../theme/theme4.xml" /><Relationship Id="rId2" Type="http://schemas.openxmlformats.org/officeDocument/2006/relationships/slideLayout" Target="../slideLayouts/slideLayout44.xml" /><Relationship Id="rId3" Type="http://schemas.openxmlformats.org/officeDocument/2006/relationships/slideLayout" Target="../slideLayouts/slideLayout45.xml" /><Relationship Id="rId4" Type="http://schemas.openxmlformats.org/officeDocument/2006/relationships/slideLayout" Target="../slideLayouts/slideLayout46.xml" /><Relationship Id="rId5" Type="http://schemas.openxmlformats.org/officeDocument/2006/relationships/slideLayout" Target="../slideLayouts/slideLayout47.xml" /><Relationship Id="rId6" Type="http://schemas.openxmlformats.org/officeDocument/2006/relationships/slideLayout" Target="../slideLayouts/slideLayout48.xml" /><Relationship Id="rId7" Type="http://schemas.openxmlformats.org/officeDocument/2006/relationships/slideLayout" Target="../slideLayouts/slideLayout49.xml" /><Relationship Id="rId8" Type="http://schemas.openxmlformats.org/officeDocument/2006/relationships/slideLayout" Target="../slideLayouts/slideLayout50.xml" /><Relationship Id="rId9" Type="http://schemas.openxmlformats.org/officeDocument/2006/relationships/slideLayout" Target="../slideLayouts/slideLayout51.xml" /></Relationships>
</file>

<file path=ppt/slideMasters/_rels/slideMaster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6.xml" /><Relationship Id="rId10" Type="http://schemas.openxmlformats.org/officeDocument/2006/relationships/slideLayout" Target="../slideLayouts/slideLayout65.xml" /><Relationship Id="rId11" Type="http://schemas.openxmlformats.org/officeDocument/2006/relationships/slideLayout" Target="../slideLayouts/slideLayout66.xml" /><Relationship Id="rId12" Type="http://schemas.openxmlformats.org/officeDocument/2006/relationships/slideLayout" Target="../slideLayouts/slideLayout67.xml" /><Relationship Id="rId13" Type="http://schemas.openxmlformats.org/officeDocument/2006/relationships/slideLayout" Target="../slideLayouts/slideLayout68.xml" /><Relationship Id="rId14" Type="http://schemas.openxmlformats.org/officeDocument/2006/relationships/tags" Target="../tags/tag56.xml" /><Relationship Id="rId15" Type="http://schemas.openxmlformats.org/officeDocument/2006/relationships/tags" Target="../tags/tag57.xml" /><Relationship Id="rId16" Type="http://schemas.openxmlformats.org/officeDocument/2006/relationships/tags" Target="../tags/tag58.xml" /><Relationship Id="rId17" Type="http://schemas.openxmlformats.org/officeDocument/2006/relationships/tags" Target="../tags/tag59.xml" /><Relationship Id="rId18" Type="http://schemas.openxmlformats.org/officeDocument/2006/relationships/tags" Target="../tags/tag60.xml" /><Relationship Id="rId19" Type="http://schemas.openxmlformats.org/officeDocument/2006/relationships/tags" Target="../tags/tag61.xml" /><Relationship Id="rId2" Type="http://schemas.openxmlformats.org/officeDocument/2006/relationships/slideLayout" Target="../slideLayouts/slideLayout57.xml" /><Relationship Id="rId20" Type="http://schemas.openxmlformats.org/officeDocument/2006/relationships/theme" Target="../theme/theme5.xml" /><Relationship Id="rId3" Type="http://schemas.openxmlformats.org/officeDocument/2006/relationships/slideLayout" Target="../slideLayouts/slideLayout58.xml" /><Relationship Id="rId4" Type="http://schemas.openxmlformats.org/officeDocument/2006/relationships/slideLayout" Target="../slideLayouts/slideLayout59.xml" /><Relationship Id="rId5" Type="http://schemas.openxmlformats.org/officeDocument/2006/relationships/slideLayout" Target="../slideLayouts/slideLayout60.xml" /><Relationship Id="rId6" Type="http://schemas.openxmlformats.org/officeDocument/2006/relationships/slideLayout" Target="../slideLayouts/slideLayout61.xml" /><Relationship Id="rId7" Type="http://schemas.openxmlformats.org/officeDocument/2006/relationships/slideLayout" Target="../slideLayouts/slideLayout62.xml" /><Relationship Id="rId8" Type="http://schemas.openxmlformats.org/officeDocument/2006/relationships/slideLayout" Target="../slideLayouts/slideLayout63.xml" /><Relationship Id="rId9" Type="http://schemas.openxmlformats.org/officeDocument/2006/relationships/slideLayout" Target="../slideLayouts/slideLayout64.xml" /></Relationships>
</file>

<file path=ppt/slideMasters/_rels/slideMaster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9.xml" /><Relationship Id="rId10" Type="http://schemas.openxmlformats.org/officeDocument/2006/relationships/slideLayout" Target="../slideLayouts/slideLayout78.xml" /><Relationship Id="rId11" Type="http://schemas.openxmlformats.org/officeDocument/2006/relationships/slideLayout" Target="../slideLayouts/slideLayout79.xml" /><Relationship Id="rId12" Type="http://schemas.openxmlformats.org/officeDocument/2006/relationships/theme" Target="../theme/theme6.xml" /><Relationship Id="rId2" Type="http://schemas.openxmlformats.org/officeDocument/2006/relationships/slideLayout" Target="../slideLayouts/slideLayout70.xml" /><Relationship Id="rId3" Type="http://schemas.openxmlformats.org/officeDocument/2006/relationships/slideLayout" Target="../slideLayouts/slideLayout71.xml" /><Relationship Id="rId4" Type="http://schemas.openxmlformats.org/officeDocument/2006/relationships/slideLayout" Target="../slideLayouts/slideLayout72.xml" /><Relationship Id="rId5" Type="http://schemas.openxmlformats.org/officeDocument/2006/relationships/slideLayout" Target="../slideLayouts/slideLayout73.xml" /><Relationship Id="rId6" Type="http://schemas.openxmlformats.org/officeDocument/2006/relationships/slideLayout" Target="../slideLayouts/slideLayout74.xml" /><Relationship Id="rId7" Type="http://schemas.openxmlformats.org/officeDocument/2006/relationships/slideLayout" Target="../slideLayouts/slideLayout75.xml" /><Relationship Id="rId8" Type="http://schemas.openxmlformats.org/officeDocument/2006/relationships/slideLayout" Target="../slideLayouts/slideLayout76.xml" /><Relationship Id="rId9" Type="http://schemas.openxmlformats.org/officeDocument/2006/relationships/slideLayout" Target="../slideLayouts/slideLayout77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zh-CN">
                <a:latin typeface="Arial" pitchFamily="34" charset="0"/>
              </a:rPr>
              <a:t/>
            </a:fld>
            <a:endParaRPr lang="en-US" altLang="zh-CN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advClick="0"/>
  <p:timing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4"/>
          <p:cNvPicPr>
            <a:picLocks noChangeAspect="1"/>
          </p:cNvPicPr>
          <p:nvPr userDrawn="1"/>
        </p:nvPicPr>
        <p:blipFill>
          <a:blip r:embed="rId15"/>
          <a:srcRect l="110" t="11617" r="11684"/>
          <a:stretch>
            <a:fillRect/>
          </a:stretch>
        </p:blipFill>
        <p:spPr bwMode="auto">
          <a:xfrm>
            <a:off x="0" y="-27517"/>
            <a:ext cx="12177184" cy="931335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027" name="TextBox 4"/>
          <p:cNvSpPr txBox="1">
            <a:spLocks noChangeArrowheads="1"/>
          </p:cNvSpPr>
          <p:nvPr/>
        </p:nvSpPr>
        <p:spPr bwMode="auto">
          <a:xfrm>
            <a:off x="9850967" y="67733"/>
            <a:ext cx="2049780" cy="3168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1465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山东星火国际传媒集团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ransition/>
  <p:timing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itchFamily="2" charset="-122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blipFill rotWithShape="0">
          <a:blip r:embed="rId14">
            <a:alphaModFix amt="1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69883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69883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9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itchFamily="34" charset="0"/>
        <a:buChar char="•"/>
        <a:tabLst>
          <a:tab pos="1609725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106985" tIns="53492" rIns="106985" bIns="5349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1" cy="4525963"/>
          </a:xfrm>
          <a:prstGeom prst="rect">
            <a:avLst/>
          </a:prstGeom>
        </p:spPr>
        <p:txBody>
          <a:bodyPr vert="horz" lIns="106985" tIns="53492" rIns="106985" bIns="5349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106985" tIns="53492" rIns="106985" bIns="53492" rtlCol="0" anchor="ctr"/>
          <a:lstStyle>
            <a:lvl1pPr algn="l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937AB-5291-48FC-9075-9F29944D13C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106985" tIns="53492" rIns="106985" bIns="53492" rtlCol="0" anchor="ctr"/>
          <a:lstStyle>
            <a:lvl1pPr algn="ctr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106985" tIns="53492" rIns="106985" bIns="53492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3CECD-E187-45A6-BE7A-E277637993E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/>
  <p:timing/>
  <p:txStyles>
    <p:titleStyle>
      <a:lvl1pPr algn="ctr" defTabSz="1019175" rtl="0" eaLnBrk="1" latinLnBrk="0" hangingPunct="1">
        <a:spcBef>
          <a:spcPct val="0"/>
        </a:spcBef>
        <a:buNone/>
        <a:defRPr sz="48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270" indent="-382270" algn="l" defTabSz="1019175" rtl="0" eaLnBrk="1" latinLnBrk="0" hangingPunct="1">
        <a:spcBef>
          <a:spcPct val="19000"/>
        </a:spcBef>
        <a:buFont typeface="Arial" pitchFamily="34" charset="0"/>
        <a:buChar char="•"/>
        <a:defRPr sz="3525" kern="1200">
          <a:solidFill>
            <a:schemeClr val="tx1"/>
          </a:solidFill>
          <a:latin typeface="+mn-lt"/>
          <a:ea typeface="+mn-ea"/>
          <a:cs typeface="+mn-cs"/>
        </a:defRPr>
      </a:lvl1pPr>
      <a:lvl2pPr marL="828040" indent="-318770" algn="l" defTabSz="1019175" rtl="0" eaLnBrk="1" latinLnBrk="0" hangingPunct="1">
        <a:spcBef>
          <a:spcPct val="19000"/>
        </a:spcBef>
        <a:buFont typeface="Arial" pitchFamily="34" charset="0"/>
        <a:buChar char="–"/>
        <a:defRPr sz="3145" kern="1200">
          <a:solidFill>
            <a:schemeClr val="tx1"/>
          </a:solidFill>
          <a:latin typeface="+mn-lt"/>
          <a:ea typeface="+mn-ea"/>
          <a:cs typeface="+mn-cs"/>
        </a:defRPr>
      </a:lvl2pPr>
      <a:lvl3pPr marL="1273810" indent="-254635" algn="l" defTabSz="1019175" rtl="0" eaLnBrk="1" latinLnBrk="0" hangingPunct="1">
        <a:spcBef>
          <a:spcPct val="19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1783080" indent="-254635" algn="l" defTabSz="1019175" rtl="0" eaLnBrk="1" latinLnBrk="0" hangingPunct="1">
        <a:spcBef>
          <a:spcPct val="19000"/>
        </a:spcBef>
        <a:buFont typeface="Arial" pitchFamily="34" charset="0"/>
        <a:buChar char="–"/>
        <a:defRPr sz="219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0" indent="-254635" algn="l" defTabSz="1019175" rtl="0" eaLnBrk="1" latinLnBrk="0" hangingPunct="1">
        <a:spcBef>
          <a:spcPct val="19000"/>
        </a:spcBef>
        <a:buFont typeface="Arial" pitchFamily="34" charset="0"/>
        <a:buChar char="»"/>
        <a:defRPr sz="2190" kern="1200">
          <a:solidFill>
            <a:schemeClr val="tx1"/>
          </a:solidFill>
          <a:latin typeface="+mn-lt"/>
          <a:ea typeface="+mn-ea"/>
          <a:cs typeface="+mn-cs"/>
        </a:defRPr>
      </a:lvl5pPr>
      <a:lvl6pPr marL="2801620" indent="-254635" algn="l" defTabSz="1019175" rtl="0" eaLnBrk="1" latinLnBrk="0" hangingPunct="1">
        <a:spcBef>
          <a:spcPct val="19000"/>
        </a:spcBef>
        <a:buFont typeface="Arial" pitchFamily="34" charset="0"/>
        <a:buChar char="•"/>
        <a:defRPr sz="2190" kern="1200">
          <a:solidFill>
            <a:schemeClr val="tx1"/>
          </a:solidFill>
          <a:latin typeface="+mn-lt"/>
          <a:ea typeface="+mn-ea"/>
          <a:cs typeface="+mn-cs"/>
        </a:defRPr>
      </a:lvl6pPr>
      <a:lvl7pPr marL="3311525" indent="-254635" algn="l" defTabSz="1019175" rtl="0" eaLnBrk="1" latinLnBrk="0" hangingPunct="1">
        <a:spcBef>
          <a:spcPct val="19000"/>
        </a:spcBef>
        <a:buFont typeface="Arial" pitchFamily="34" charset="0"/>
        <a:buChar char="•"/>
        <a:defRPr sz="2190" kern="1200">
          <a:solidFill>
            <a:schemeClr val="tx1"/>
          </a:solidFill>
          <a:latin typeface="+mn-lt"/>
          <a:ea typeface="+mn-ea"/>
          <a:cs typeface="+mn-cs"/>
        </a:defRPr>
      </a:lvl7pPr>
      <a:lvl8pPr marL="3820795" indent="-254635" algn="l" defTabSz="1019175" rtl="0" eaLnBrk="1" latinLnBrk="0" hangingPunct="1">
        <a:spcBef>
          <a:spcPct val="19000"/>
        </a:spcBef>
        <a:buFont typeface="Arial" pitchFamily="34" charset="0"/>
        <a:buChar char="•"/>
        <a:defRPr sz="219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65" indent="-254635" algn="l" defTabSz="1019175" rtl="0" eaLnBrk="1" latinLnBrk="0" hangingPunct="1">
        <a:spcBef>
          <a:spcPct val="19000"/>
        </a:spcBef>
        <a:buFont typeface="Arial" pitchFamily="34" charset="0"/>
        <a:buChar char="•"/>
        <a:defRPr sz="21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191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270" algn="l" defTabSz="10191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9175" algn="l" defTabSz="10191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445" algn="l" defTabSz="10191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8350" algn="l" defTabSz="10191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985" algn="l" defTabSz="10191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255" algn="l" defTabSz="10191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6160" algn="l" defTabSz="10191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430" algn="l" defTabSz="10191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jpeg" /><Relationship Id="rId3" Type="http://schemas.openxmlformats.org/officeDocument/2006/relationships/image" Target="../media/image6.jpe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7.jpeg" /><Relationship Id="rId3" Type="http://schemas.openxmlformats.org/officeDocument/2006/relationships/image" Target="../media/image25.jpeg" /><Relationship Id="rId4" Type="http://schemas.openxmlformats.org/officeDocument/2006/relationships/image" Target="../media/image26.jpeg" /><Relationship Id="rId5" Type="http://schemas.openxmlformats.org/officeDocument/2006/relationships/image" Target="../media/image8.jpeg" /><Relationship Id="rId6" Type="http://schemas.openxmlformats.org/officeDocument/2006/relationships/image" Target="../media/image2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8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 /><Relationship Id="rId2" Type="http://schemas.openxmlformats.org/officeDocument/2006/relationships/image" Target="../media/image29.jpeg" /><Relationship Id="rId3" Type="http://schemas.openxmlformats.org/officeDocument/2006/relationships/image" Target="../media/image30.jpeg" /><Relationship Id="rId4" Type="http://schemas.openxmlformats.org/officeDocument/2006/relationships/image" Target="../media/image31.jpeg" /><Relationship Id="rId5" Type="http://schemas.openxmlformats.org/officeDocument/2006/relationships/image" Target="../media/image32.jpeg" /><Relationship Id="rId6" Type="http://schemas.openxmlformats.org/officeDocument/2006/relationships/image" Target="../media/image33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4.jpeg" /><Relationship Id="rId3" Type="http://schemas.openxmlformats.org/officeDocument/2006/relationships/image" Target="../media/image35.jpeg" /><Relationship Id="rId4" Type="http://schemas.openxmlformats.org/officeDocument/2006/relationships/image" Target="../media/image36.jpeg" /><Relationship Id="rId5" Type="http://schemas.openxmlformats.org/officeDocument/2006/relationships/image" Target="../media/image37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38.jpeg" /><Relationship Id="rId3" Type="http://schemas.openxmlformats.org/officeDocument/2006/relationships/hyperlink" Target="&#20315;&#25945;.exe" TargetMode="External" /><Relationship Id="rId4" Type="http://schemas.openxmlformats.org/officeDocument/2006/relationships/image" Target="../media/image39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40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9.png" /><Relationship Id="rId3" Type="http://schemas.openxmlformats.org/officeDocument/2006/relationships/image" Target="../media/image10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9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41.png" /><Relationship Id="rId4" Type="http://schemas.openxmlformats.org/officeDocument/2006/relationships/image" Target="../media/image42.png" /><Relationship Id="rId5" Type="http://schemas.openxmlformats.org/officeDocument/2006/relationships/image" Target="../media/image43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44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45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46.png" /><Relationship Id="rId4" Type="http://schemas.openxmlformats.org/officeDocument/2006/relationships/image" Target="../media/image47.jpeg" /><Relationship Id="rId5" Type="http://schemas.openxmlformats.org/officeDocument/2006/relationships/image" Target="../media/image48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49.jpeg" /><Relationship Id="rId3" Type="http://schemas.openxmlformats.org/officeDocument/2006/relationships/image" Target="../media/image50.jpeg" /><Relationship Id="rId4" Type="http://schemas.openxmlformats.org/officeDocument/2006/relationships/image" Target="../media/image51.jpeg" /><Relationship Id="rId5" Type="http://schemas.openxmlformats.org/officeDocument/2006/relationships/image" Target="../media/image52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53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54.jpeg" /><Relationship Id="rId3" Type="http://schemas.openxmlformats.org/officeDocument/2006/relationships/image" Target="../media/image55.jpeg" /><Relationship Id="rId4" Type="http://schemas.openxmlformats.org/officeDocument/2006/relationships/image" Target="../media/image56.jpeg" /><Relationship Id="rId5" Type="http://schemas.openxmlformats.org/officeDocument/2006/relationships/image" Target="../media/image57.png" /><Relationship Id="rId6" Type="http://schemas.openxmlformats.org/officeDocument/2006/relationships/image" Target="../media/image58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59.jpeg" /><Relationship Id="rId3" Type="http://schemas.openxmlformats.org/officeDocument/2006/relationships/image" Target="../media/image60.jpeg" /><Relationship Id="rId4" Type="http://schemas.openxmlformats.org/officeDocument/2006/relationships/image" Target="../media/image61.jpeg" /><Relationship Id="rId5" Type="http://schemas.openxmlformats.org/officeDocument/2006/relationships/image" Target="../media/image62.jpeg" /><Relationship Id="rId6" Type="http://schemas.openxmlformats.org/officeDocument/2006/relationships/image" Target="../media/image63.jpeg" /><Relationship Id="rId7" Type="http://schemas.openxmlformats.org/officeDocument/2006/relationships/image" Target="../media/image64.jpeg" /><Relationship Id="rId8" Type="http://schemas.openxmlformats.org/officeDocument/2006/relationships/image" Target="../media/image65.jpeg" /><Relationship Id="rId9" Type="http://schemas.openxmlformats.org/officeDocument/2006/relationships/image" Target="../media/image66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67.png" /><Relationship Id="rId3" Type="http://schemas.openxmlformats.org/officeDocument/2006/relationships/image" Target="../media/image68.jpeg" /><Relationship Id="rId4" Type="http://schemas.openxmlformats.org/officeDocument/2006/relationships/image" Target="../media/image69.png" /><Relationship Id="rId5" Type="http://schemas.openxmlformats.org/officeDocument/2006/relationships/image" Target="../media/image70.png" /><Relationship Id="rId6" Type="http://schemas.openxmlformats.org/officeDocument/2006/relationships/image" Target="../media/image71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notesSlide" Target="../notesSlides/notesSlide1.xml" /><Relationship Id="rId3" Type="http://schemas.openxmlformats.org/officeDocument/2006/relationships/hyperlink" Target="http://www.laoshi.org/dilike/sucai/&#25346;&#22270;&#31867;/&#20122;&#27954;/page_01.htm" TargetMode="External" /><Relationship Id="rId4" Type="http://schemas.openxmlformats.org/officeDocument/2006/relationships/image" Target="../media/image11.jpeg" /><Relationship Id="rId5" Type="http://schemas.openxmlformats.org/officeDocument/2006/relationships/image" Target="../media/image12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tags" Target="../tags/tag68.xml" /><Relationship Id="rId3" Type="http://schemas.openxmlformats.org/officeDocument/2006/relationships/tags" Target="../tags/tag69.xml" /><Relationship Id="rId4" Type="http://schemas.openxmlformats.org/officeDocument/2006/relationships/tags" Target="../tags/tag70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7.xml" /><Relationship Id="rId2" Type="http://schemas.openxmlformats.org/officeDocument/2006/relationships/tags" Target="../tags/tag71.xml" /><Relationship Id="rId3" Type="http://schemas.openxmlformats.org/officeDocument/2006/relationships/tags" Target="../tags/tag72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72.png" /><Relationship Id="rId3" Type="http://schemas.openxmlformats.org/officeDocument/2006/relationships/image" Target="../media/image73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13.jpeg" /><Relationship Id="rId4" Type="http://schemas.openxmlformats.org/officeDocument/2006/relationships/image" Target="../media/image14.jpeg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tags" Target="../tags/tag64.xml" /><Relationship Id="rId8" Type="http://schemas.openxmlformats.org/officeDocument/2006/relationships/tags" Target="../tags/tag65.xml" /><Relationship Id="rId9" Type="http://schemas.openxmlformats.org/officeDocument/2006/relationships/tags" Target="../tags/tag66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5.jpeg" /><Relationship Id="rId4" Type="http://schemas.openxmlformats.org/officeDocument/2006/relationships/image" Target="../media/image16.jpeg" /><Relationship Id="rId5" Type="http://schemas.openxmlformats.org/officeDocument/2006/relationships/tags" Target="../tags/tag6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7.png" /><Relationship Id="rId3" Type="http://schemas.openxmlformats.org/officeDocument/2006/relationships/hyperlink" Target="03%20&#22235;&#22823;&#25991;&#26126;&#21476;&#22269;&#65306;&#21360;&#24230;&#27827;&#25991;&#26126;.mp4" TargetMode="Externa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8.jpeg" /><Relationship Id="rId3" Type="http://schemas.openxmlformats.org/officeDocument/2006/relationships/image" Target="../media/image19.jpeg" /><Relationship Id="rId4" Type="http://schemas.openxmlformats.org/officeDocument/2006/relationships/image" Target="../media/image20.jpeg" /><Relationship Id="rId5" Type="http://schemas.openxmlformats.org/officeDocument/2006/relationships/image" Target="../media/image21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22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3.jpeg" /><Relationship Id="rId3" Type="http://schemas.openxmlformats.org/officeDocument/2006/relationships/image" Target="../media/image24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矩形 4"/>
          <p:cNvSpPr/>
          <p:nvPr/>
        </p:nvSpPr>
        <p:spPr>
          <a:xfrm>
            <a:off x="3050540" y="363220"/>
            <a:ext cx="614680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400" b="1">
                <a:gradFill>
                  <a:gsLst>
                    <a:gs pos="0">
                      <a:srgbClr val="A3E2FA"/>
                    </a:gs>
                    <a:gs pos="100000">
                      <a:srgbClr val="0466C1"/>
                    </a:gs>
                  </a:gsLst>
                  <a:lin scaled="1"/>
                </a:gradFill>
                <a:effectLst>
                  <a:reflection blurRad="6350" stA="53000" endA="300" endPos="35500" dir="5400000" sy="-90000" algn="bl" rotWithShape="0"/>
                </a:effectLst>
                <a:latin typeface="千阙行书" charset="-122"/>
                <a:ea typeface="千阙行书" charset="-122"/>
                <a:cs typeface="千阙行书" charset="-122"/>
              </a:rPr>
              <a:t>第一单元  古代亚非文明 </a:t>
            </a:r>
            <a:endParaRPr lang="zh-CN" altLang="en-US" sz="4400" b="1">
              <a:gradFill>
                <a:gsLst>
                  <a:gs pos="0">
                    <a:srgbClr val="A3E2FA"/>
                  </a:gs>
                  <a:gs pos="100000">
                    <a:srgbClr val="0466C1"/>
                  </a:gs>
                </a:gsLst>
                <a:lin scaled="1"/>
              </a:gradFill>
              <a:effectLst>
                <a:reflection blurRad="6350" stA="53000" endA="300" endPos="35500" dir="5400000" sy="-90000" algn="bl" rotWithShape="0"/>
              </a:effectLst>
              <a:latin typeface="千阙行书" charset="-122"/>
              <a:ea typeface="千阙行书" charset="-122"/>
              <a:cs typeface="千阙行书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68170" y="1890395"/>
            <a:ext cx="89223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b="1">
                <a:gradFill>
                  <a:gsLst>
                    <a:gs pos="100000">
                      <a:srgbClr val="FDA87E"/>
                    </a:gs>
                    <a:gs pos="77000">
                      <a:srgbClr val="F9B876"/>
                    </a:gs>
                    <a:gs pos="29000">
                      <a:srgbClr val="EA5B4B"/>
                    </a:gs>
                  </a:gsLst>
                  <a:lin scaled="0"/>
                </a:gradFill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</a:rPr>
              <a:t>第三课  古代印度</a:t>
            </a:r>
            <a:endParaRPr lang="zh-CN" altLang="en-US" sz="8000" b="1">
              <a:gradFill>
                <a:gsLst>
                  <a:gs pos="100000">
                    <a:srgbClr val="FDA87E"/>
                  </a:gs>
                  <a:gs pos="77000">
                    <a:srgbClr val="F9B876"/>
                  </a:gs>
                  <a:gs pos="29000">
                    <a:srgbClr val="EA5B4B"/>
                  </a:gs>
                </a:gsLst>
                <a:lin scaled="0"/>
              </a:gradFill>
              <a:latin typeface="米开软笔行楷" panose="03000600000000000000" charset="-122"/>
              <a:ea typeface="米开软笔行楷" panose="03000600000000000000" charset="-122"/>
              <a:cs typeface="米开软笔行楷" panose="03000600000000000000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-26035" y="3652520"/>
            <a:ext cx="12268200" cy="2842260"/>
            <a:chOff x="-41" y="5752"/>
            <a:chExt cx="19320" cy="4476"/>
          </a:xfrm>
        </p:grpSpPr>
        <p:sp>
          <p:nvSpPr>
            <p:cNvPr id="9" name="矩形 8"/>
            <p:cNvSpPr/>
            <p:nvPr/>
          </p:nvSpPr>
          <p:spPr>
            <a:xfrm>
              <a:off x="7" y="5752"/>
              <a:ext cx="19273" cy="447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-41" y="6235"/>
              <a:ext cx="19321" cy="3492"/>
              <a:chOff x="-41" y="6235"/>
              <a:chExt cx="19321" cy="3492"/>
            </a:xfrm>
          </p:grpSpPr>
          <p:pic>
            <p:nvPicPr>
              <p:cNvPr id="2" name="图片 1" descr="泰姬陵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078" y="6235"/>
                <a:ext cx="5202" cy="3442"/>
              </a:xfrm>
              <a:prstGeom prst="rect">
                <a:avLst/>
              </a:prstGeom>
            </p:spPr>
          </p:pic>
          <p:pic>
            <p:nvPicPr>
              <p:cNvPr id="3" name="图片 2" descr="印度古城遗址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1" y="6286"/>
                <a:ext cx="5942" cy="3390"/>
              </a:xfrm>
              <a:prstGeom prst="rect">
                <a:avLst/>
              </a:prstGeom>
            </p:spPr>
          </p:pic>
          <p:pic>
            <p:nvPicPr>
              <p:cNvPr id="4" name="图片 3" descr="阿拉伯数字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00" y="6285"/>
                <a:ext cx="5496" cy="3442"/>
              </a:xfrm>
              <a:prstGeom prst="rect">
                <a:avLst/>
              </a:prstGeom>
            </p:spPr>
          </p:pic>
          <p:pic>
            <p:nvPicPr>
              <p:cNvPr id="7" name="图片 6" descr="释迦牟尼像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96" y="6235"/>
                <a:ext cx="2682" cy="34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50825" y="191135"/>
            <a:ext cx="5995035" cy="78971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rgbClr val="002060"/>
                </a:solidFill>
                <a:latin typeface="千阙行书" charset="-122"/>
                <a:ea typeface="千阙行书" charset="-122"/>
              </a:rPr>
              <a:t>一、古代印度河流域文明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97585" y="1706880"/>
            <a:ext cx="6368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/>
              <a:t>古代印度留下了哪些文明成就？</a:t>
            </a:r>
          </a:p>
        </p:txBody>
      </p:sp>
      <p:pic>
        <p:nvPicPr>
          <p:cNvPr id="5" name="图片 4" descr="阿拉伯数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2472690"/>
            <a:ext cx="3872230" cy="242443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135755" y="2472690"/>
            <a:ext cx="4044950" cy="2235835"/>
            <a:chOff x="6848" y="3296"/>
            <a:chExt cx="7599" cy="3780"/>
          </a:xfrm>
        </p:grpSpPr>
        <p:pic>
          <p:nvPicPr>
            <p:cNvPr id="6" name="图片 5" descr="Img34467287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" y="3296"/>
              <a:ext cx="5041" cy="3781"/>
            </a:xfrm>
            <a:prstGeom prst="rect">
              <a:avLst/>
            </a:prstGeom>
          </p:spPr>
        </p:pic>
        <p:pic>
          <p:nvPicPr>
            <p:cNvPr id="7" name="图片 6" descr="2742q55N70_b"/>
            <p:cNvPicPr>
              <a:picLocks noChangeAspect="1"/>
            </p:cNvPicPr>
            <p:nvPr/>
          </p:nvPicPr>
          <p:blipFill>
            <a:blip r:embed="rId4"/>
            <a:srcRect l="17991" t="14840" r="5261" b="3779"/>
            <a:stretch>
              <a:fillRect/>
            </a:stretch>
          </p:blipFill>
          <p:spPr>
            <a:xfrm>
              <a:off x="11889" y="3296"/>
              <a:ext cx="2558" cy="3781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603885" y="5201285"/>
            <a:ext cx="28454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/>
              <a:t>阿拉伯数字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202430" y="4970780"/>
            <a:ext cx="38341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/>
              <a:t>史诗《摩诃婆罗多》《罗摩衍那》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510270" y="5217160"/>
            <a:ext cx="31248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/>
              <a:t>佛教及佛教文化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629400" y="621030"/>
            <a:ext cx="55079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C00000"/>
                </a:solidFill>
                <a:latin typeface="山川星河皆是你" charset="-122"/>
                <a:ea typeface="山川星河皆是你" charset="-122"/>
              </a:rPr>
              <a:t>独特的社会等级制度？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8329930" y="2398395"/>
            <a:ext cx="3750310" cy="2604135"/>
            <a:chOff x="13118" y="3777"/>
            <a:chExt cx="5906" cy="4101"/>
          </a:xfrm>
        </p:grpSpPr>
        <p:pic>
          <p:nvPicPr>
            <p:cNvPr id="9" name="图片 8" descr="释迦牟尼像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18" y="3777"/>
              <a:ext cx="2880" cy="4101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998" y="3778"/>
              <a:ext cx="3026" cy="4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1"/>
      <p:bldP spid="14" grpId="2"/>
      <p:bldP spid="15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50825" y="191135"/>
            <a:ext cx="5243830" cy="78328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rgbClr val="002060"/>
                </a:solidFill>
                <a:latin typeface="千阙行书" charset="-122"/>
                <a:ea typeface="千阙行书" charset="-122"/>
              </a:rPr>
              <a:t>二、森严的种姓制度</a:t>
            </a:r>
          </a:p>
        </p:txBody>
      </p:sp>
      <p:pic>
        <p:nvPicPr>
          <p:cNvPr id="4" name="图片 3" descr="种姓制度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70" y="1148080"/>
            <a:ext cx="4244975" cy="56756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80990" y="1148080"/>
            <a:ext cx="6490335" cy="550799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altLang="zh-CN" sz="3200" b="1">
                <a:latin typeface="华康行书体W5" panose="03000509000000000000" charset="-122"/>
                <a:ea typeface="华康行书体W5" panose="03000509000000000000" charset="-122"/>
                <a:cs typeface="华康行书体W5" panose="03000509000000000000" charset="-122"/>
              </a:rPr>
              <a:t>    </a:t>
            </a:r>
            <a:r>
              <a:rPr lang="zh-CN" altLang="en-US" sz="3200" b="1">
                <a:latin typeface="华康行书体W5" panose="03000509000000000000" charset="-122"/>
                <a:ea typeface="华康行书体W5" panose="03000509000000000000" charset="-122"/>
                <a:cs typeface="华康行书体W5" panose="03000509000000000000" charset="-122"/>
              </a:rPr>
              <a:t>原人，</a:t>
            </a:r>
            <a:r>
              <a:rPr lang="zh-CN" altLang="en-US" sz="3200" b="1">
                <a:latin typeface="华康行书体W5" panose="03000509000000000000" charset="-122"/>
                <a:ea typeface="华康行书体W5" panose="03000509000000000000" charset="-122"/>
                <a:cs typeface="华康行书体W5" panose="03000509000000000000" charset="-122"/>
                <a:sym typeface="+mn-ea"/>
              </a:rPr>
              <a:t>印度婆罗门教与印度教</a:t>
            </a:r>
            <a:r>
              <a:rPr lang="zh-CN" altLang="en-US" sz="3200" b="1">
                <a:solidFill>
                  <a:srgbClr val="FF0000"/>
                </a:solidFill>
                <a:latin typeface="华康行书体W5" panose="03000509000000000000" charset="-122"/>
                <a:ea typeface="华康行书体W5" panose="03000509000000000000" charset="-122"/>
                <a:cs typeface="华康行书体W5" panose="03000509000000000000" charset="-122"/>
                <a:sym typeface="+mn-ea"/>
              </a:rPr>
              <a:t>创造神梵天</a:t>
            </a:r>
            <a:r>
              <a:rPr lang="zh-CN" altLang="en-US" sz="3200" b="1">
                <a:latin typeface="华康行书体W5" panose="03000509000000000000" charset="-122"/>
                <a:ea typeface="华康行书体W5" panose="03000509000000000000" charset="-122"/>
                <a:cs typeface="华康行书体W5" panose="03000509000000000000" charset="-122"/>
                <a:sym typeface="+mn-ea"/>
              </a:rPr>
              <a:t>之称号。</a:t>
            </a:r>
            <a:r>
              <a:rPr lang="zh-CN" altLang="en-US" sz="3200" b="1">
                <a:latin typeface="华康行书体W5" panose="03000509000000000000" charset="-122"/>
                <a:ea typeface="华康行书体W5" panose="03000509000000000000" charset="-122"/>
                <a:cs typeface="华康行书体W5" panose="03000509000000000000" charset="-122"/>
              </a:rPr>
              <a:t>依《梨俱吠陀中之原人歌》所载，此神具有千头、千眼、千足，为现在、过去、未来之一切，乃不朽之主宰。</a:t>
            </a:r>
            <a:r>
              <a:rPr lang="zh-CN" altLang="en-US" sz="3200" b="1">
                <a:solidFill>
                  <a:srgbClr val="FF0000"/>
                </a:solidFill>
                <a:latin typeface="华康行书体W5" panose="03000509000000000000" charset="-122"/>
                <a:ea typeface="华康行书体W5" panose="03000509000000000000" charset="-122"/>
                <a:cs typeface="华康行书体W5" panose="03000509000000000000" charset="-122"/>
              </a:rPr>
              <a:t>由其头</a:t>
            </a:r>
            <a:r>
              <a:rPr lang="en-US" altLang="zh-CN" sz="3200" b="1">
                <a:solidFill>
                  <a:srgbClr val="FF0000"/>
                </a:solidFill>
                <a:latin typeface="华康行书体W5" panose="03000509000000000000" charset="-122"/>
                <a:ea typeface="华康行书体W5" panose="03000509000000000000" charset="-122"/>
                <a:cs typeface="华康行书体W5" panose="03000509000000000000" charset="-122"/>
              </a:rPr>
              <a:t>/</a:t>
            </a:r>
            <a:r>
              <a:rPr lang="zh-CN" altLang="en-US" sz="3200" b="1">
                <a:solidFill>
                  <a:srgbClr val="FF0000"/>
                </a:solidFill>
                <a:latin typeface="华康行书体W5" panose="03000509000000000000" charset="-122"/>
                <a:ea typeface="华康行书体W5" panose="03000509000000000000" charset="-122"/>
                <a:cs typeface="华康行书体W5" panose="03000509000000000000" charset="-122"/>
              </a:rPr>
              <a:t>嘴上生出婆罗门，由肩上</a:t>
            </a:r>
            <a:r>
              <a:rPr lang="en-US" altLang="zh-CN" sz="3200" b="1">
                <a:solidFill>
                  <a:srgbClr val="FF0000"/>
                </a:solidFill>
                <a:latin typeface="华康行书体W5" panose="03000509000000000000" charset="-122"/>
                <a:ea typeface="华康行书体W5" panose="03000509000000000000" charset="-122"/>
                <a:cs typeface="华康行书体W5" panose="03000509000000000000" charset="-122"/>
              </a:rPr>
              <a:t>/</a:t>
            </a:r>
            <a:r>
              <a:rPr lang="zh-CN" altLang="en-US" sz="3200" b="1">
                <a:solidFill>
                  <a:srgbClr val="FF0000"/>
                </a:solidFill>
                <a:latin typeface="华康行书体W5" panose="03000509000000000000" charset="-122"/>
                <a:ea typeface="华康行书体W5" panose="03000509000000000000" charset="-122"/>
                <a:cs typeface="华康行书体W5" panose="03000509000000000000" charset="-122"/>
              </a:rPr>
              <a:t>双臂生出刹帝利，由腿上生出吠舍，由脚上生出首陀罗。</a:t>
            </a:r>
            <a:r>
              <a:rPr lang="zh-CN" altLang="en-US" sz="3200" b="1">
                <a:latin typeface="华康行书体W5" panose="03000509000000000000" charset="-122"/>
                <a:ea typeface="华康行书体W5" panose="03000509000000000000" charset="-122"/>
                <a:cs typeface="华康行书体W5" panose="03000509000000000000" charset="-122"/>
              </a:rPr>
              <a:t>由心中生出月亮，由眼中生出太阳，由气息中产生风，由脐上生出空界，由头上生出天界，由脚上生出地界。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14338" name="Freeform 6"/>
          <p:cNvSpPr>
            <a:spLocks noChangeArrowheads="1"/>
          </p:cNvSpPr>
          <p:nvPr/>
        </p:nvSpPr>
        <p:spPr bwMode="auto">
          <a:xfrm>
            <a:off x="2136140" y="1248410"/>
            <a:ext cx="1203325" cy="1050925"/>
          </a:xfrm>
          <a:custGeom>
            <a:gdLst>
              <a:gd name="T0" fmla="*/ 0 w 714"/>
              <a:gd name="T1" fmla="*/ 1050925 h 617"/>
              <a:gd name="T2" fmla="*/ 598292 w 714"/>
              <a:gd name="T3" fmla="*/ 0 h 617"/>
              <a:gd name="T4" fmla="*/ 1203325 w 714"/>
              <a:gd name="T5" fmla="*/ 1050925 h 617"/>
              <a:gd name="T6" fmla="*/ 0 w 714"/>
              <a:gd name="T7" fmla="*/ 1050925 h 617"/>
              <a:gd name="T8" fmla="*/ 0 w 714"/>
              <a:gd name="T9" fmla="*/ 1050925 h 6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4"/>
              <a:gd name="T16" fmla="*/ 0 h 617"/>
              <a:gd name="T17" fmla="*/ 714 w 714"/>
              <a:gd name="T18" fmla="*/ 617 h 617"/>
            </a:gdLst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4" h="617">
                <a:moveTo>
                  <a:pt x="0" y="617"/>
                </a:moveTo>
                <a:lnTo>
                  <a:pt x="355" y="0"/>
                </a:lnTo>
                <a:lnTo>
                  <a:pt x="714" y="617"/>
                </a:lnTo>
                <a:lnTo>
                  <a:pt x="0" y="617"/>
                </a:lnTo>
                <a:close/>
              </a:path>
            </a:pathLst>
          </a:custGeom>
          <a:solidFill>
            <a:srgbClr val="3058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tIns="180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</a:t>
            </a:r>
            <a:endParaRPr lang="zh-CN" altLang="en-US" sz="1800">
              <a:latin typeface="Arial" pitchFamily="34" charset="0"/>
            </a:endParaRPr>
          </a:p>
        </p:txBody>
      </p:sp>
      <p:sp>
        <p:nvSpPr>
          <p:cNvPr id="14339" name="Freeform 7"/>
          <p:cNvSpPr>
            <a:spLocks noChangeArrowheads="1"/>
          </p:cNvSpPr>
          <p:nvPr/>
        </p:nvSpPr>
        <p:spPr bwMode="auto">
          <a:xfrm>
            <a:off x="2806065" y="2467610"/>
            <a:ext cx="1193800" cy="1035050"/>
          </a:xfrm>
          <a:custGeom>
            <a:gdLst>
              <a:gd name="T0" fmla="*/ 0 w 709"/>
              <a:gd name="T1" fmla="*/ 2147483646 h 614"/>
              <a:gd name="T2" fmla="*/ 2147483646 w 709"/>
              <a:gd name="T3" fmla="*/ 0 h 614"/>
              <a:gd name="T4" fmla="*/ 2147483646 w 709"/>
              <a:gd name="T5" fmla="*/ 2147483646 h 614"/>
              <a:gd name="T6" fmla="*/ 0 w 709"/>
              <a:gd name="T7" fmla="*/ 2147483646 h 614"/>
              <a:gd name="T8" fmla="*/ 0 w 709"/>
              <a:gd name="T9" fmla="*/ 2147483646 h 6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9"/>
              <a:gd name="T16" fmla="*/ 0 h 614"/>
              <a:gd name="T17" fmla="*/ 709 w 709"/>
              <a:gd name="T18" fmla="*/ 614 h 614"/>
            </a:gdLst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9" h="614">
                <a:moveTo>
                  <a:pt x="0" y="614"/>
                </a:moveTo>
                <a:lnTo>
                  <a:pt x="355" y="0"/>
                </a:lnTo>
                <a:lnTo>
                  <a:pt x="709" y="614"/>
                </a:lnTo>
                <a:lnTo>
                  <a:pt x="0" y="614"/>
                </a:lnTo>
                <a:close/>
              </a:path>
            </a:pathLst>
          </a:custGeom>
          <a:solidFill>
            <a:srgbClr val="DA59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anchor="ctr" anchorCtr="1"/>
          <a:lstStyle/>
          <a:p>
            <a:endParaRPr lang="zh-CN" altLang="en-US"/>
          </a:p>
        </p:txBody>
      </p:sp>
      <p:sp>
        <p:nvSpPr>
          <p:cNvPr id="14340" name="Freeform 8"/>
          <p:cNvSpPr>
            <a:spLocks noChangeArrowheads="1"/>
          </p:cNvSpPr>
          <p:nvPr/>
        </p:nvSpPr>
        <p:spPr bwMode="auto">
          <a:xfrm>
            <a:off x="766128" y="3667760"/>
            <a:ext cx="1790700" cy="1035050"/>
          </a:xfrm>
          <a:custGeom>
            <a:gdLst>
              <a:gd name="T0" fmla="*/ 2147483646 w 1063"/>
              <a:gd name="T1" fmla="*/ 0 h 615"/>
              <a:gd name="T2" fmla="*/ 0 w 1063"/>
              <a:gd name="T3" fmla="*/ 2147483646 h 615"/>
              <a:gd name="T4" fmla="*/ 2147483646 w 1063"/>
              <a:gd name="T5" fmla="*/ 2147483646 h 615"/>
              <a:gd name="T6" fmla="*/ 2147483646 w 1063"/>
              <a:gd name="T7" fmla="*/ 0 h 615"/>
              <a:gd name="T8" fmla="*/ 2147483646 w 1063"/>
              <a:gd name="T9" fmla="*/ 0 h 6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63"/>
              <a:gd name="T16" fmla="*/ 0 h 615"/>
              <a:gd name="T17" fmla="*/ 1063 w 1063"/>
              <a:gd name="T18" fmla="*/ 615 h 615"/>
            </a:gdLst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63" h="615">
                <a:moveTo>
                  <a:pt x="354" y="0"/>
                </a:moveTo>
                <a:lnTo>
                  <a:pt x="0" y="615"/>
                </a:lnTo>
                <a:lnTo>
                  <a:pt x="708" y="615"/>
                </a:lnTo>
                <a:lnTo>
                  <a:pt x="1063" y="0"/>
                </a:lnTo>
                <a:lnTo>
                  <a:pt x="354" y="0"/>
                </a:lnTo>
                <a:close/>
              </a:path>
            </a:pathLst>
          </a:custGeom>
          <a:solidFill>
            <a:srgbClr val="AAC2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t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9pPr>
          </a:lstStyle>
          <a:p>
            <a:pPr algn="ctr" eaLnBrk="1" hangingPunct="1">
              <a:lnSpc>
                <a:spcPct val="100000"/>
              </a:lnSpc>
              <a:buFont typeface="Arial" pitchFamily="34" charset="0"/>
              <a:buNone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3</a:t>
            </a:r>
            <a:endParaRPr lang="zh-CN" altLang="en-US" sz="1800">
              <a:latin typeface="Arial" pitchFamily="34" charset="0"/>
            </a:endParaRPr>
          </a:p>
        </p:txBody>
      </p:sp>
      <p:sp>
        <p:nvSpPr>
          <p:cNvPr id="14341" name="Freeform 9"/>
          <p:cNvSpPr>
            <a:spLocks noChangeArrowheads="1"/>
          </p:cNvSpPr>
          <p:nvPr/>
        </p:nvSpPr>
        <p:spPr bwMode="auto">
          <a:xfrm>
            <a:off x="1448753" y="2467610"/>
            <a:ext cx="1785937" cy="1035050"/>
          </a:xfrm>
          <a:custGeom>
            <a:gdLst>
              <a:gd name="T0" fmla="*/ 2147483646 w 1060"/>
              <a:gd name="T1" fmla="*/ 0 h 614"/>
              <a:gd name="T2" fmla="*/ 2147483646 w 1060"/>
              <a:gd name="T3" fmla="*/ 0 h 614"/>
              <a:gd name="T4" fmla="*/ 0 w 1060"/>
              <a:gd name="T5" fmla="*/ 2147483646 h 614"/>
              <a:gd name="T6" fmla="*/ 2147483646 w 1060"/>
              <a:gd name="T7" fmla="*/ 2147483646 h 614"/>
              <a:gd name="T8" fmla="*/ 2147483646 w 1060"/>
              <a:gd name="T9" fmla="*/ 0 h 6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60"/>
              <a:gd name="T16" fmla="*/ 0 h 614"/>
              <a:gd name="T17" fmla="*/ 1060 w 1060"/>
              <a:gd name="T18" fmla="*/ 614 h 614"/>
            </a:gdLst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60" h="614">
                <a:moveTo>
                  <a:pt x="1060" y="0"/>
                </a:moveTo>
                <a:lnTo>
                  <a:pt x="352" y="0"/>
                </a:lnTo>
                <a:lnTo>
                  <a:pt x="0" y="614"/>
                </a:lnTo>
                <a:lnTo>
                  <a:pt x="708" y="614"/>
                </a:lnTo>
                <a:lnTo>
                  <a:pt x="1060" y="0"/>
                </a:lnTo>
                <a:close/>
              </a:path>
            </a:pathLst>
          </a:custGeom>
          <a:solidFill>
            <a:srgbClr val="DA59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t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9pPr>
          </a:lstStyle>
          <a:p>
            <a:pPr algn="ctr" eaLnBrk="1" hangingPunct="1">
              <a:lnSpc>
                <a:spcPct val="100000"/>
              </a:lnSpc>
              <a:buFont typeface="Arial" pitchFamily="34" charset="0"/>
              <a:buNone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</a:t>
            </a:r>
            <a:endParaRPr lang="zh-CN" altLang="en-US" sz="1800">
              <a:latin typeface="Arial" pitchFamily="34" charset="0"/>
            </a:endParaRPr>
          </a:p>
        </p:txBody>
      </p:sp>
      <p:sp>
        <p:nvSpPr>
          <p:cNvPr id="14342" name="Freeform 10"/>
          <p:cNvSpPr>
            <a:spLocks noChangeArrowheads="1"/>
          </p:cNvSpPr>
          <p:nvPr/>
        </p:nvSpPr>
        <p:spPr bwMode="auto">
          <a:xfrm>
            <a:off x="2136140" y="3667760"/>
            <a:ext cx="2508250" cy="1039813"/>
          </a:xfrm>
          <a:custGeom>
            <a:gdLst>
              <a:gd name="T0" fmla="*/ 2147483646 w 1489"/>
              <a:gd name="T1" fmla="*/ 0 h 617"/>
              <a:gd name="T2" fmla="*/ 2147483646 w 1489"/>
              <a:gd name="T3" fmla="*/ 0 h 617"/>
              <a:gd name="T4" fmla="*/ 2147483646 w 1489"/>
              <a:gd name="T5" fmla="*/ 0 h 617"/>
              <a:gd name="T6" fmla="*/ 0 w 1489"/>
              <a:gd name="T7" fmla="*/ 2147483646 h 617"/>
              <a:gd name="T8" fmla="*/ 2147483646 w 1489"/>
              <a:gd name="T9" fmla="*/ 2147483646 h 617"/>
              <a:gd name="T10" fmla="*/ 2147483646 w 1489"/>
              <a:gd name="T11" fmla="*/ 2147483646 h 617"/>
              <a:gd name="T12" fmla="*/ 2147483646 w 1489"/>
              <a:gd name="T13" fmla="*/ 2147483646 h 617"/>
              <a:gd name="T14" fmla="*/ 2147483646 w 1489"/>
              <a:gd name="T15" fmla="*/ 0 h 61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89"/>
              <a:gd name="T25" fmla="*/ 0 h 617"/>
              <a:gd name="T26" fmla="*/ 1489 w 1489"/>
              <a:gd name="T27" fmla="*/ 617 h 617"/>
            </a:gdLst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89" h="617">
                <a:moveTo>
                  <a:pt x="1137" y="0"/>
                </a:moveTo>
                <a:lnTo>
                  <a:pt x="360" y="0"/>
                </a:lnTo>
                <a:lnTo>
                  <a:pt x="355" y="0"/>
                </a:lnTo>
                <a:lnTo>
                  <a:pt x="0" y="617"/>
                </a:lnTo>
                <a:lnTo>
                  <a:pt x="709" y="617"/>
                </a:lnTo>
                <a:lnTo>
                  <a:pt x="714" y="617"/>
                </a:lnTo>
                <a:lnTo>
                  <a:pt x="1489" y="617"/>
                </a:lnTo>
                <a:lnTo>
                  <a:pt x="1137" y="0"/>
                </a:lnTo>
                <a:close/>
              </a:path>
            </a:pathLst>
          </a:custGeom>
          <a:solidFill>
            <a:srgbClr val="AAC2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43" name="文本框 16"/>
          <p:cNvSpPr>
            <a:spLocks noChangeArrowheads="1"/>
          </p:cNvSpPr>
          <p:nvPr/>
        </p:nvSpPr>
        <p:spPr bwMode="auto">
          <a:xfrm>
            <a:off x="3463290" y="1714355"/>
            <a:ext cx="630078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CN" altLang="en-US" b="1">
                <a:latin typeface="+mn-ea"/>
                <a:ea typeface="+mn-ea"/>
                <a:sym typeface="宋体" pitchFamily="2" charset="-122"/>
              </a:rPr>
              <a:t>最高等级是婆罗门，掌管祭祀。</a:t>
            </a:r>
          </a:p>
        </p:txBody>
      </p:sp>
      <p:sp>
        <p:nvSpPr>
          <p:cNvPr id="14344" name="矩形 17"/>
          <p:cNvSpPr>
            <a:spLocks noChangeArrowheads="1"/>
          </p:cNvSpPr>
          <p:nvPr/>
        </p:nvSpPr>
        <p:spPr bwMode="auto">
          <a:xfrm>
            <a:off x="3380740" y="1130935"/>
            <a:ext cx="1976438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婆罗门</a:t>
            </a:r>
          </a:p>
        </p:txBody>
      </p:sp>
      <p:sp>
        <p:nvSpPr>
          <p:cNvPr id="14345" name="文本框 19"/>
          <p:cNvSpPr>
            <a:spLocks noChangeArrowheads="1"/>
          </p:cNvSpPr>
          <p:nvPr/>
        </p:nvSpPr>
        <p:spPr bwMode="auto">
          <a:xfrm>
            <a:off x="4090670" y="2842260"/>
            <a:ext cx="72993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CN" altLang="en-US" b="1">
                <a:latin typeface="+mn-ea"/>
                <a:ea typeface="+mn-ea"/>
                <a:sym typeface="宋体" pitchFamily="2" charset="-122"/>
              </a:rPr>
              <a:t>第二等级是刹帝利，掌管军事和行政权力。</a:t>
            </a:r>
          </a:p>
        </p:txBody>
      </p:sp>
      <p:sp>
        <p:nvSpPr>
          <p:cNvPr id="14346" name="矩形 20"/>
          <p:cNvSpPr>
            <a:spLocks noChangeArrowheads="1"/>
          </p:cNvSpPr>
          <p:nvPr/>
        </p:nvSpPr>
        <p:spPr bwMode="auto">
          <a:xfrm>
            <a:off x="4090353" y="2299335"/>
            <a:ext cx="177641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刹帝利</a:t>
            </a:r>
          </a:p>
        </p:txBody>
      </p:sp>
      <p:sp>
        <p:nvSpPr>
          <p:cNvPr id="14347" name="文本框 22"/>
          <p:cNvSpPr>
            <a:spLocks noChangeArrowheads="1"/>
          </p:cNvSpPr>
          <p:nvPr/>
        </p:nvSpPr>
        <p:spPr bwMode="auto">
          <a:xfrm>
            <a:off x="4577715" y="3893185"/>
            <a:ext cx="730694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CN" altLang="en-US" b="1">
                <a:latin typeface="+mn-ea"/>
                <a:ea typeface="+mn-ea"/>
                <a:sym typeface="宋体" pitchFamily="2" charset="-122"/>
              </a:rPr>
              <a:t>第三等级是吠舍，从事农业、畜牧业和商业。</a:t>
            </a:r>
          </a:p>
        </p:txBody>
      </p:sp>
      <p:sp>
        <p:nvSpPr>
          <p:cNvPr id="14348" name="矩形 23"/>
          <p:cNvSpPr>
            <a:spLocks noChangeArrowheads="1"/>
          </p:cNvSpPr>
          <p:nvPr/>
        </p:nvSpPr>
        <p:spPr bwMode="auto">
          <a:xfrm>
            <a:off x="2806065" y="3893185"/>
            <a:ext cx="177165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吠舍</a:t>
            </a:r>
          </a:p>
        </p:txBody>
      </p:sp>
      <p:sp>
        <p:nvSpPr>
          <p:cNvPr id="14349" name="直接连接符 14"/>
          <p:cNvSpPr>
            <a:spLocks noChangeShapeType="1"/>
          </p:cNvSpPr>
          <p:nvPr/>
        </p:nvSpPr>
        <p:spPr bwMode="auto">
          <a:xfrm>
            <a:off x="2180590" y="4698048"/>
            <a:ext cx="9209088" cy="1587"/>
          </a:xfrm>
          <a:prstGeom prst="line">
            <a:avLst/>
          </a:prstGeom>
          <a:noFill/>
          <a:ln w="28575">
            <a:solidFill>
              <a:srgbClr val="AAC2AC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50" name="直接连接符 15"/>
          <p:cNvSpPr>
            <a:spLocks noChangeShapeType="1"/>
          </p:cNvSpPr>
          <p:nvPr/>
        </p:nvSpPr>
        <p:spPr bwMode="auto">
          <a:xfrm>
            <a:off x="2850515" y="3489960"/>
            <a:ext cx="7602538" cy="0"/>
          </a:xfrm>
          <a:prstGeom prst="line">
            <a:avLst/>
          </a:prstGeom>
          <a:noFill/>
          <a:ln w="28575">
            <a:solidFill>
              <a:srgbClr val="DA5946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51" name="直接连接符 16"/>
          <p:cNvSpPr>
            <a:spLocks noChangeShapeType="1"/>
          </p:cNvSpPr>
          <p:nvPr/>
        </p:nvSpPr>
        <p:spPr bwMode="auto">
          <a:xfrm>
            <a:off x="2180590" y="2289810"/>
            <a:ext cx="7543800" cy="1588"/>
          </a:xfrm>
          <a:prstGeom prst="line">
            <a:avLst/>
          </a:prstGeom>
          <a:noFill/>
          <a:ln w="28575">
            <a:solidFill>
              <a:srgbClr val="305862">
                <a:alpha val="79999"/>
              </a:srgbClr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" name="Freeform 8"/>
          <p:cNvSpPr>
            <a:spLocks noChangeArrowheads="1"/>
          </p:cNvSpPr>
          <p:nvPr/>
        </p:nvSpPr>
        <p:spPr bwMode="auto">
          <a:xfrm>
            <a:off x="59389" y="4885371"/>
            <a:ext cx="1790700" cy="1035050"/>
          </a:xfrm>
          <a:custGeom>
            <a:gdLst>
              <a:gd name="T0" fmla="*/ 2147483646 w 1063"/>
              <a:gd name="T1" fmla="*/ 0 h 615"/>
              <a:gd name="T2" fmla="*/ 0 w 1063"/>
              <a:gd name="T3" fmla="*/ 2147483646 h 615"/>
              <a:gd name="T4" fmla="*/ 2147483646 w 1063"/>
              <a:gd name="T5" fmla="*/ 2147483646 h 615"/>
              <a:gd name="T6" fmla="*/ 2147483646 w 1063"/>
              <a:gd name="T7" fmla="*/ 0 h 615"/>
              <a:gd name="T8" fmla="*/ 2147483646 w 1063"/>
              <a:gd name="T9" fmla="*/ 0 h 6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63"/>
              <a:gd name="T16" fmla="*/ 0 h 615"/>
              <a:gd name="T17" fmla="*/ 1063 w 1063"/>
              <a:gd name="T18" fmla="*/ 615 h 615"/>
            </a:gdLst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63" h="615">
                <a:moveTo>
                  <a:pt x="354" y="0"/>
                </a:moveTo>
                <a:lnTo>
                  <a:pt x="0" y="615"/>
                </a:lnTo>
                <a:lnTo>
                  <a:pt x="708" y="615"/>
                </a:lnTo>
                <a:lnTo>
                  <a:pt x="1063" y="0"/>
                </a:lnTo>
                <a:lnTo>
                  <a:pt x="35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t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9pPr>
          </a:lstStyle>
          <a:p>
            <a:pPr algn="ctr" eaLnBrk="1" hangingPunct="1">
              <a:lnSpc>
                <a:spcPct val="100000"/>
              </a:lnSpc>
              <a:buFont typeface="Arial" pitchFamily="34" charset="0"/>
              <a:buNone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4</a:t>
            </a:r>
            <a:endParaRPr lang="zh-CN" altLang="en-US" sz="1800">
              <a:latin typeface="Arial" pitchFamily="34" charset="0"/>
            </a:endParaRPr>
          </a:p>
        </p:txBody>
      </p:sp>
      <p:sp>
        <p:nvSpPr>
          <p:cNvPr id="34" name="Freeform 10"/>
          <p:cNvSpPr>
            <a:spLocks noChangeArrowheads="1"/>
          </p:cNvSpPr>
          <p:nvPr/>
        </p:nvSpPr>
        <p:spPr bwMode="auto">
          <a:xfrm>
            <a:off x="2779935" y="4875847"/>
            <a:ext cx="2508250" cy="1039813"/>
          </a:xfrm>
          <a:custGeom>
            <a:gdLst>
              <a:gd name="T0" fmla="*/ 2147483646 w 1489"/>
              <a:gd name="T1" fmla="*/ 0 h 617"/>
              <a:gd name="T2" fmla="*/ 2147483646 w 1489"/>
              <a:gd name="T3" fmla="*/ 0 h 617"/>
              <a:gd name="T4" fmla="*/ 2147483646 w 1489"/>
              <a:gd name="T5" fmla="*/ 0 h 617"/>
              <a:gd name="T6" fmla="*/ 0 w 1489"/>
              <a:gd name="T7" fmla="*/ 2147483646 h 617"/>
              <a:gd name="T8" fmla="*/ 2147483646 w 1489"/>
              <a:gd name="T9" fmla="*/ 2147483646 h 617"/>
              <a:gd name="T10" fmla="*/ 2147483646 w 1489"/>
              <a:gd name="T11" fmla="*/ 2147483646 h 617"/>
              <a:gd name="T12" fmla="*/ 2147483646 w 1489"/>
              <a:gd name="T13" fmla="*/ 2147483646 h 617"/>
              <a:gd name="T14" fmla="*/ 2147483646 w 1489"/>
              <a:gd name="T15" fmla="*/ 0 h 61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89"/>
              <a:gd name="T25" fmla="*/ 0 h 617"/>
              <a:gd name="T26" fmla="*/ 1489 w 1489"/>
              <a:gd name="T27" fmla="*/ 617 h 617"/>
            </a:gdLst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89" h="617">
                <a:moveTo>
                  <a:pt x="1137" y="0"/>
                </a:moveTo>
                <a:lnTo>
                  <a:pt x="360" y="0"/>
                </a:lnTo>
                <a:lnTo>
                  <a:pt x="355" y="0"/>
                </a:lnTo>
                <a:lnTo>
                  <a:pt x="0" y="617"/>
                </a:lnTo>
                <a:lnTo>
                  <a:pt x="709" y="617"/>
                </a:lnTo>
                <a:lnTo>
                  <a:pt x="714" y="617"/>
                </a:lnTo>
                <a:lnTo>
                  <a:pt x="1489" y="617"/>
                </a:lnTo>
                <a:lnTo>
                  <a:pt x="113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" name="Freeform 9"/>
          <p:cNvSpPr>
            <a:spLocks noChangeArrowheads="1"/>
          </p:cNvSpPr>
          <p:nvPr/>
        </p:nvSpPr>
        <p:spPr bwMode="auto">
          <a:xfrm>
            <a:off x="1436482" y="4880609"/>
            <a:ext cx="1785937" cy="1035050"/>
          </a:xfrm>
          <a:custGeom>
            <a:gdLst>
              <a:gd name="T0" fmla="*/ 2147483646 w 1060"/>
              <a:gd name="T1" fmla="*/ 0 h 614"/>
              <a:gd name="T2" fmla="*/ 2147483646 w 1060"/>
              <a:gd name="T3" fmla="*/ 0 h 614"/>
              <a:gd name="T4" fmla="*/ 0 w 1060"/>
              <a:gd name="T5" fmla="*/ 2147483646 h 614"/>
              <a:gd name="T6" fmla="*/ 2147483646 w 1060"/>
              <a:gd name="T7" fmla="*/ 2147483646 h 614"/>
              <a:gd name="T8" fmla="*/ 2147483646 w 1060"/>
              <a:gd name="T9" fmla="*/ 0 h 6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60"/>
              <a:gd name="T16" fmla="*/ 0 h 614"/>
              <a:gd name="T17" fmla="*/ 1060 w 1060"/>
              <a:gd name="T18" fmla="*/ 614 h 614"/>
            </a:gdLst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60" h="614">
                <a:moveTo>
                  <a:pt x="1060" y="0"/>
                </a:moveTo>
                <a:lnTo>
                  <a:pt x="352" y="0"/>
                </a:lnTo>
                <a:lnTo>
                  <a:pt x="0" y="614"/>
                </a:lnTo>
                <a:lnTo>
                  <a:pt x="708" y="614"/>
                </a:lnTo>
                <a:lnTo>
                  <a:pt x="10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t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9pPr>
          </a:lstStyle>
          <a:p>
            <a:pPr algn="ctr" eaLnBrk="1" hangingPunct="1">
              <a:lnSpc>
                <a:spcPct val="100000"/>
              </a:lnSpc>
              <a:buFont typeface="Arial" pitchFamily="34" charset="0"/>
              <a:buNone/>
            </a:pPr>
            <a:endParaRPr lang="zh-CN" altLang="en-US" sz="1800">
              <a:latin typeface="Arial" pitchFamily="34" charset="0"/>
            </a:endParaRPr>
          </a:p>
        </p:txBody>
      </p:sp>
      <p:sp>
        <p:nvSpPr>
          <p:cNvPr id="36" name="直接连接符 14"/>
          <p:cNvSpPr>
            <a:spLocks noChangeShapeType="1"/>
          </p:cNvSpPr>
          <p:nvPr/>
        </p:nvSpPr>
        <p:spPr bwMode="auto">
          <a:xfrm>
            <a:off x="2779935" y="5910897"/>
            <a:ext cx="9209088" cy="1587"/>
          </a:xfrm>
          <a:prstGeom prst="line">
            <a:avLst/>
          </a:prstGeom>
          <a:noFill/>
          <a:ln w="28575">
            <a:solidFill>
              <a:schemeClr val="accent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" name="矩形 23"/>
          <p:cNvSpPr>
            <a:spLocks noChangeArrowheads="1"/>
          </p:cNvSpPr>
          <p:nvPr/>
        </p:nvSpPr>
        <p:spPr bwMode="auto">
          <a:xfrm>
            <a:off x="3339148" y="5110861"/>
            <a:ext cx="177165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首陀罗</a:t>
            </a:r>
          </a:p>
        </p:txBody>
      </p:sp>
      <p:sp>
        <p:nvSpPr>
          <p:cNvPr id="39" name="矩形 23"/>
          <p:cNvSpPr>
            <a:spLocks noChangeArrowheads="1"/>
          </p:cNvSpPr>
          <p:nvPr/>
        </p:nvSpPr>
        <p:spPr bwMode="auto">
          <a:xfrm>
            <a:off x="4094798" y="6124892"/>
            <a:ext cx="177165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贱民</a:t>
            </a:r>
          </a:p>
        </p:txBody>
      </p:sp>
      <p:sp>
        <p:nvSpPr>
          <p:cNvPr id="40" name="文本框 22"/>
          <p:cNvSpPr>
            <a:spLocks noChangeArrowheads="1"/>
          </p:cNvSpPr>
          <p:nvPr/>
        </p:nvSpPr>
        <p:spPr bwMode="auto">
          <a:xfrm>
            <a:off x="4900930" y="4926330"/>
            <a:ext cx="723646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CN" altLang="en-US" b="1">
                <a:latin typeface="+mn-ea"/>
                <a:ea typeface="+mn-ea"/>
                <a:sym typeface="宋体" pitchFamily="2" charset="-122"/>
              </a:rPr>
              <a:t>主要由被征服居民构成，从事农业、畜牧业、捕鱼业和手工业，要为前三个等级服务。</a:t>
            </a:r>
          </a:p>
        </p:txBody>
      </p:sp>
      <p:sp>
        <p:nvSpPr>
          <p:cNvPr id="41" name="文本框 22"/>
          <p:cNvSpPr>
            <a:spLocks noChangeArrowheads="1"/>
          </p:cNvSpPr>
          <p:nvPr/>
        </p:nvSpPr>
        <p:spPr bwMode="auto">
          <a:xfrm>
            <a:off x="5494655" y="6124575"/>
            <a:ext cx="516699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itchFamily="2" charset="-122"/>
                <a:sym typeface="Calibri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CN" altLang="en-US" b="1">
                <a:latin typeface="+mn-ea"/>
                <a:ea typeface="+mn-ea"/>
                <a:cs typeface="+mn-ea"/>
                <a:sym typeface="宋体" pitchFamily="2" charset="-122"/>
              </a:rPr>
              <a:t>最卑贱的“不可接触者”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50825" y="191135"/>
            <a:ext cx="5243830" cy="78328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rgbClr val="002060"/>
                </a:solidFill>
                <a:latin typeface="千阙行书" charset="-122"/>
                <a:ea typeface="千阙行书" charset="-122"/>
              </a:rPr>
              <a:t>二、森严的种姓制度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14344" grpId="1"/>
      <p:bldP spid="14346" grpId="2"/>
      <p:bldP spid="14345" grpId="3"/>
      <p:bldP spid="14348" grpId="4"/>
      <p:bldP spid="14347" grpId="5"/>
      <p:bldP spid="37" grpId="6"/>
      <p:bldP spid="40" grpId="7"/>
      <p:bldP spid="39" grpId="8"/>
      <p:bldP spid="41" grpId="9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3408864" y="26571"/>
            <a:ext cx="288032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婆罗门（第一等级）</a:t>
            </a:r>
          </a:p>
        </p:txBody>
      </p:sp>
      <p:pic>
        <p:nvPicPr>
          <p:cNvPr id="6" name="Picture 4" descr="图片2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8000" contras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4559" y="339919"/>
            <a:ext cx="855188" cy="145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图片2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6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4244" y="1831852"/>
            <a:ext cx="734757" cy="145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图片2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54000" contras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6104" y="3323785"/>
            <a:ext cx="752096" cy="131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图片2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6000" contrast="9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7260" y="4733644"/>
            <a:ext cx="1042487" cy="177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19245" y="5085651"/>
            <a:ext cx="861060" cy="501650"/>
          </a:xfrm>
          <a:prstGeom prst="rect">
            <a:avLst/>
          </a:prstGeom>
          <a:noFill/>
          <a:ln w="38100">
            <a:noFill/>
            <a:miter lim="800000"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2665">
                <a:latin typeface="微软雅黑" panose="020b0503020204020204" charset="-122"/>
                <a:ea typeface="微软雅黑" panose="020b0503020204020204" charset="-122"/>
              </a:rPr>
              <a:t>梵天</a:t>
            </a: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1391620" y="1082275"/>
            <a:ext cx="1095467" cy="95348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latin typeface="+mn-lt"/>
              <a:ea typeface="+mn-ea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1600959" y="2616619"/>
            <a:ext cx="863600" cy="47836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latin typeface="+mn-lt"/>
              <a:ea typeface="+mn-ea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1618391" y="3718512"/>
            <a:ext cx="835461" cy="19202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latin typeface="+mn-lt"/>
              <a:ea typeface="+mn-ea"/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1231116" y="4593841"/>
            <a:ext cx="1095467" cy="75210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latin typeface="+mn-lt"/>
              <a:ea typeface="+mn-ea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3408864" y="653267"/>
            <a:ext cx="3383423" cy="6451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祭司贵族 ：掌握神权</a:t>
            </a:r>
          </a:p>
        </p:txBody>
      </p:sp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3333913" y="1443575"/>
            <a:ext cx="288032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刹帝利（第二等级）</a:t>
            </a:r>
          </a:p>
        </p:txBody>
      </p:sp>
      <p:sp>
        <p:nvSpPr>
          <p:cNvPr id="18" name="文本框 17"/>
          <p:cNvSpPr txBox="1">
            <a:spLocks noChangeArrowheads="1"/>
          </p:cNvSpPr>
          <p:nvPr/>
        </p:nvSpPr>
        <p:spPr bwMode="auto">
          <a:xfrm>
            <a:off x="3407703" y="2141773"/>
            <a:ext cx="6528728" cy="6451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国王、武士、官吏 ：把持国家军事和行政大权 </a:t>
            </a:r>
          </a:p>
        </p:txBody>
      </p: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3369291" y="2942077"/>
            <a:ext cx="4869809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吠 舍（第三等级）</a:t>
            </a: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424572" y="3567768"/>
            <a:ext cx="6528728" cy="11988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农民、牧民、手工业者、商人：向国家纳税，向神庙上供，供养一、二等级</a:t>
            </a:r>
          </a:p>
        </p:txBody>
      </p:sp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3348793" y="4928341"/>
            <a:ext cx="4869809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首陀罗（第四等级）</a:t>
            </a:r>
          </a:p>
        </p:txBody>
      </p:sp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3407701" y="5541235"/>
            <a:ext cx="7296508" cy="11988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被征服者、贫困破产失去土地的人 ：几乎没有权利，受奴隶主阶级剥削和奴役，干最低贱的职业 </a:t>
            </a:r>
          </a:p>
        </p:txBody>
      </p:sp>
      <p:sp>
        <p:nvSpPr>
          <p:cNvPr id="2" name="右大括号 1"/>
          <p:cNvSpPr/>
          <p:nvPr/>
        </p:nvSpPr>
        <p:spPr>
          <a:xfrm rot="18708532">
            <a:off x="8285235" y="-292697"/>
            <a:ext cx="823992" cy="340972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9026497" y="788412"/>
            <a:ext cx="1539240" cy="501650"/>
          </a:xfrm>
          <a:prstGeom prst="rect">
            <a:avLst/>
          </a:prstGeom>
          <a:noFill/>
          <a:ln w="38100">
            <a:noFill/>
            <a:miter lim="800000"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2665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统治阶级</a:t>
            </a:r>
          </a:p>
        </p:txBody>
      </p:sp>
      <p:sp>
        <p:nvSpPr>
          <p:cNvPr id="24" name="右大括号 23"/>
          <p:cNvSpPr/>
          <p:nvPr/>
        </p:nvSpPr>
        <p:spPr>
          <a:xfrm rot="18708532">
            <a:off x="9399133" y="2684997"/>
            <a:ext cx="823992" cy="340972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9979913" y="3847563"/>
            <a:ext cx="1878330" cy="501650"/>
          </a:xfrm>
          <a:prstGeom prst="rect">
            <a:avLst/>
          </a:prstGeom>
          <a:noFill/>
          <a:ln w="38100">
            <a:noFill/>
            <a:miter lim="800000"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2665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被统治阶级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" y="1812149"/>
            <a:ext cx="1513485" cy="305235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1"/>
      <p:bldP spid="13" grpId="2"/>
      <p:bldP spid="14" grpId="3"/>
      <p:bldP spid="15" grpId="4"/>
      <p:bldP spid="16" grpId="5"/>
      <p:bldP spid="17" grpId="6"/>
      <p:bldP spid="18" grpId="7"/>
      <p:bldP spid="19" grpId="8"/>
      <p:bldP spid="20" grpId="9"/>
      <p:bldP spid="21" grpId="10"/>
      <p:bldP spid="22" grpId="11"/>
      <p:bldP spid="2" grpId="12"/>
      <p:bldP spid="23" grpId="13"/>
      <p:bldP spid="24" grpId="14"/>
      <p:bldP spid="25" grpId="1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2745" y="2027555"/>
            <a:ext cx="11744960" cy="4276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u"/>
              <a:defRPr/>
            </a:pP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不同种姓之间不能互相谈话、走动。</a:t>
            </a:r>
          </a:p>
          <a:p>
            <a:pPr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u"/>
              <a:defRPr/>
            </a:pP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高级种姓的人不能从低级种姓的人手中接受任何食物和饮料，而作为高级种姓婆罗门所享用的食物，其它种姓的人都可以吃。</a:t>
            </a:r>
          </a:p>
          <a:p>
            <a:pPr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u"/>
              <a:defRPr/>
            </a:pP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各种姓的人都有与自己的地位相应的传统职业，并逐渐固定下来，父子世代相传。</a:t>
            </a:r>
          </a:p>
          <a:p>
            <a:pPr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u"/>
              <a:defRPr/>
            </a:pP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每个种姓成员一般只能在本种姓内寻找配偶，各种姓之间原则上禁止通婚。违者将沦落为最卑下的贱民。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2745" y="1178321"/>
            <a:ext cx="1152939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从以下内容可看出种姓制度的特点和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实质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各是什么？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50825" y="191135"/>
            <a:ext cx="5243830" cy="78328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rgbClr val="002060"/>
                </a:solidFill>
                <a:latin typeface="千阙行书" charset="-122"/>
                <a:ea typeface="千阙行书" charset="-122"/>
              </a:rPr>
              <a:t>二、森严的种姓制度</a:t>
            </a:r>
          </a:p>
        </p:txBody>
      </p:sp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50825" y="191135"/>
            <a:ext cx="5243830" cy="78328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rgbClr val="002060"/>
                </a:solidFill>
                <a:latin typeface="千阙行书" charset="-122"/>
                <a:ea typeface="千阙行书" charset="-122"/>
              </a:rPr>
              <a:t>二、森严的种姓制度</a:t>
            </a:r>
          </a:p>
        </p:txBody>
      </p:sp>
      <p:sp>
        <p:nvSpPr>
          <p:cNvPr id="6" name="Rectangle 8"/>
          <p:cNvSpPr/>
          <p:nvPr/>
        </p:nvSpPr>
        <p:spPr>
          <a:xfrm>
            <a:off x="331470" y="1548130"/>
            <a:ext cx="11529060" cy="2455219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l">
              <a:buClrTx/>
            </a:pPr>
            <a:r>
              <a:rPr lang="zh-CN" sz="36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特点：</a:t>
            </a:r>
            <a:r>
              <a:rPr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种姓制度下的各等级世代相袭；</a:t>
            </a:r>
          </a:p>
          <a:p>
            <a:pPr algn="l">
              <a:buClrTx/>
            </a:pPr>
            <a:r>
              <a:rPr lang="zh-CN" altLang="en-US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      ②各等级之间贵贱分明，低等级的人不得从事高等级的人的职业；</a:t>
            </a:r>
          </a:p>
          <a:p>
            <a:pPr algn="l">
              <a:buClrTx/>
            </a:pPr>
            <a:r>
              <a:rPr lang="zh-CN" altLang="en-US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      ③不同等级的人不得通婚。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31719" y="4498367"/>
            <a:ext cx="11529390" cy="146497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zh-CN" altLang="en-US" sz="4000" b="1">
                <a:solidFill>
                  <a:srgbClr val="0070C0"/>
                </a:solidFill>
                <a:effectLst/>
                <a:latin typeface="+mn-ea"/>
                <a:cs typeface="+mn-ea"/>
              </a:rPr>
              <a:t>实质：</a:t>
            </a:r>
            <a:r>
              <a:rPr lang="zh-CN" altLang="en-US" sz="4000" b="1">
                <a:effectLst/>
                <a:latin typeface="+mn-ea"/>
                <a:cs typeface="+mn-ea"/>
              </a:rPr>
              <a:t>是奴隶主贵族统治的工具，是</a:t>
            </a:r>
            <a:r>
              <a:rPr lang="zh-CN" altLang="en-US" sz="4000" b="1">
                <a:solidFill>
                  <a:srgbClr val="FF0000"/>
                </a:solidFill>
                <a:effectLst/>
                <a:latin typeface="+mn-ea"/>
                <a:cs typeface="+mn-ea"/>
                <a:sym typeface="+mn-ea"/>
              </a:rPr>
              <a:t>一种</a:t>
            </a:r>
            <a:r>
              <a:rPr lang="zh-CN" altLang="en-US" sz="4000" b="1">
                <a:effectLst/>
                <a:latin typeface="+mn-ea"/>
                <a:cs typeface="+mn-ea"/>
              </a:rPr>
              <a:t>为保护奴隶主贵族特权的</a:t>
            </a:r>
            <a:r>
              <a:rPr lang="zh-CN" altLang="en-US" sz="4000" b="1" i="1" u="sng">
                <a:solidFill>
                  <a:srgbClr val="FF0000"/>
                </a:solidFill>
                <a:effectLst/>
                <a:latin typeface="+mn-ea"/>
                <a:cs typeface="+mn-ea"/>
              </a:rPr>
              <a:t>森严的社会等级制度</a:t>
            </a:r>
            <a:r>
              <a:rPr lang="zh-CN" altLang="en-US" sz="4000" b="1">
                <a:effectLst/>
                <a:latin typeface="+mn-ea"/>
                <a:cs typeface="+mn-ea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50825" y="191135"/>
            <a:ext cx="5243830" cy="78328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rgbClr val="002060"/>
                </a:solidFill>
                <a:latin typeface="千阙行书" charset="-122"/>
                <a:ea typeface="千阙行书" charset="-122"/>
              </a:rPr>
              <a:t>二、森严的种姓制度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1760" y="1151890"/>
            <a:ext cx="11968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3200" b="1">
                <a:solidFill>
                  <a:srgbClr val="FF0000"/>
                </a:solidFill>
                <a:effectLst/>
                <a:latin typeface="+mn-ea"/>
                <a:cs typeface="方正你一定要幸福" panose="02010600010101010101" charset="-122"/>
                <a:sym typeface="+mn-ea"/>
              </a:rPr>
              <a:t>阅读下列材料并结合所学，说一说种姓制度对印度社会发展的影响</a:t>
            </a:r>
            <a:endParaRPr lang="zh-CN" altLang="en-US" sz="3200" b="1">
              <a:solidFill>
                <a:srgbClr val="FF0000"/>
              </a:solidFill>
              <a:effectLst/>
              <a:latin typeface="+mn-ea"/>
              <a:cs typeface="方正你一定要幸福" panose="02010600010101010101" charset="-122"/>
              <a:sym typeface="+mn-ea"/>
            </a:endParaRPr>
          </a:p>
        </p:txBody>
      </p:sp>
      <p:grpSp>
        <p:nvGrpSpPr>
          <p:cNvPr id="28680" name="组合 5"/>
          <p:cNvGrpSpPr/>
          <p:nvPr/>
        </p:nvGrpSpPr>
        <p:grpSpPr>
          <a:xfrm>
            <a:off x="186690" y="3187700"/>
            <a:ext cx="5177155" cy="3163570"/>
            <a:chOff x="9410" y="3082"/>
            <a:chExt cx="7573" cy="4950"/>
          </a:xfrm>
        </p:grpSpPr>
        <p:pic>
          <p:nvPicPr>
            <p:cNvPr id="28683" name="图片 56" descr="20160223120622_f6ba6cd979fbc70ace605826f3ec4d96_2.jpeg"/>
            <p:cNvPicPr>
              <a:picLocks noChangeAspect="1"/>
            </p:cNvPicPr>
            <p:nvPr/>
          </p:nvPicPr>
          <p:blipFill>
            <a:blip r:embed="rId2"/>
            <a:srcRect r="5405"/>
            <a:stretch>
              <a:fillRect/>
            </a:stretch>
          </p:blipFill>
          <p:spPr bwMode="auto">
            <a:xfrm>
              <a:off x="9410" y="3082"/>
              <a:ext cx="3938" cy="2445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pic>
          <p:nvPicPr>
            <p:cNvPr id="28684" name="图片 57" descr="20160223120622_f6ba6cd979fbc70ace605826f3ec4d96_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9410" y="5670"/>
              <a:ext cx="3938" cy="23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pic>
          <p:nvPicPr>
            <p:cNvPr id="28685" name="图片 86" descr="476780_785384.jpg"/>
            <p:cNvPicPr>
              <a:picLocks noChangeAspect="1"/>
            </p:cNvPicPr>
            <p:nvPr/>
          </p:nvPicPr>
          <p:blipFill>
            <a:blip r:embed="rId4"/>
            <a:srcRect l="18230"/>
            <a:stretch>
              <a:fillRect/>
            </a:stretch>
          </p:blipFill>
          <p:spPr bwMode="auto">
            <a:xfrm>
              <a:off x="13415" y="3082"/>
              <a:ext cx="3532" cy="2400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pic>
          <p:nvPicPr>
            <p:cNvPr id="28686" name="图片 87" descr="020301yindu.jpg"/>
            <p:cNvPicPr>
              <a:picLocks noChangeAspect="1"/>
            </p:cNvPicPr>
            <p:nvPr/>
          </p:nvPicPr>
          <p:blipFill>
            <a:blip r:embed="rId5"/>
            <a:srcRect t="4762"/>
            <a:stretch>
              <a:fillRect/>
            </a:stretch>
          </p:blipFill>
          <p:spPr bwMode="auto">
            <a:xfrm>
              <a:off x="13415" y="5605"/>
              <a:ext cx="3568" cy="24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</p:grpSp>
      <p:sp>
        <p:nvSpPr>
          <p:cNvPr id="7" name="文本框 6"/>
          <p:cNvSpPr txBox="1"/>
          <p:nvPr/>
        </p:nvSpPr>
        <p:spPr>
          <a:xfrm>
            <a:off x="401320" y="1983740"/>
            <a:ext cx="35991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/>
              <a:t>材料一  种姓制度引发的暴乱  </a:t>
            </a:r>
          </a:p>
        </p:txBody>
      </p:sp>
      <p:sp>
        <p:nvSpPr>
          <p:cNvPr id="28677" name="文本框 1"/>
          <p:cNvSpPr txBox="1">
            <a:spLocks noChangeArrowheads="1"/>
          </p:cNvSpPr>
          <p:nvPr/>
        </p:nvSpPr>
        <p:spPr bwMode="auto">
          <a:xfrm>
            <a:off x="5494655" y="1951990"/>
            <a:ext cx="6758305" cy="43999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800" b="1">
                <a:latin typeface="+mn-ea"/>
                <a:cs typeface="+mn-ea"/>
                <a:sym typeface="+mn-ea"/>
              </a:rPr>
              <a:t>材料二    </a:t>
            </a:r>
            <a:r>
              <a:rPr lang="en-US" altLang="zh-CN" sz="2800" b="1">
                <a:latin typeface="+mn-ea"/>
                <a:cs typeface="+mn-ea"/>
                <a:sym typeface="+mn-ea"/>
              </a:rPr>
              <a:t>1955</a:t>
            </a:r>
            <a:r>
              <a:rPr lang="zh-CN" altLang="en-US" sz="2800" b="1">
                <a:latin typeface="+mn-ea"/>
                <a:cs typeface="+mn-ea"/>
                <a:sym typeface="+mn-ea"/>
              </a:rPr>
              <a:t>年起</a:t>
            </a:r>
            <a:r>
              <a:rPr lang="en-US" altLang="zh-CN" sz="2800" b="1">
                <a:latin typeface="+mn-ea"/>
                <a:cs typeface="+mn-ea"/>
                <a:sym typeface="+mn-ea"/>
              </a:rPr>
              <a:t>,</a:t>
            </a:r>
            <a:r>
              <a:rPr lang="zh-CN" altLang="en-US" sz="2800" b="1">
                <a:latin typeface="+mn-ea"/>
                <a:cs typeface="+mn-ea"/>
                <a:sym typeface="+mn-ea"/>
              </a:rPr>
              <a:t>印度法律允许跨种姓通婚。但大部分印度人仍只与同种姓的人联姻</a:t>
            </a:r>
            <a:r>
              <a:rPr lang="en-US" altLang="zh-CN" sz="2800" b="1">
                <a:latin typeface="+mn-ea"/>
                <a:cs typeface="+mn-ea"/>
                <a:sym typeface="+mn-ea"/>
              </a:rPr>
              <a:t>,</a:t>
            </a:r>
            <a:r>
              <a:rPr lang="zh-CN" altLang="en-US" sz="2800" b="1">
                <a:latin typeface="+mn-ea"/>
                <a:cs typeface="+mn-ea"/>
                <a:sym typeface="+mn-ea"/>
              </a:rPr>
              <a:t>以免受到配偶</a:t>
            </a:r>
            <a:r>
              <a:rPr lang="en-US" altLang="zh-CN" sz="2800" b="1">
                <a:latin typeface="+mn-ea"/>
                <a:cs typeface="+mn-ea"/>
                <a:sym typeface="+mn-ea"/>
              </a:rPr>
              <a:t>“</a:t>
            </a:r>
            <a:r>
              <a:rPr lang="zh-CN" altLang="en-US" sz="2800" b="1">
                <a:latin typeface="+mn-ea"/>
                <a:cs typeface="+mn-ea"/>
                <a:sym typeface="+mn-ea"/>
              </a:rPr>
              <a:t>高种姓</a:t>
            </a:r>
            <a:r>
              <a:rPr lang="en-US" altLang="zh-CN" sz="2800" b="1">
                <a:latin typeface="+mn-ea"/>
                <a:cs typeface="+mn-ea"/>
                <a:sym typeface="+mn-ea"/>
              </a:rPr>
              <a:t>”</a:t>
            </a:r>
            <a:r>
              <a:rPr lang="zh-CN" altLang="en-US" sz="2800" b="1">
                <a:latin typeface="+mn-ea"/>
                <a:cs typeface="+mn-ea"/>
                <a:sym typeface="+mn-ea"/>
              </a:rPr>
              <a:t>亲属们</a:t>
            </a:r>
            <a:r>
              <a:rPr lang="en-US" altLang="zh-CN" sz="2800" b="1">
                <a:latin typeface="+mn-ea"/>
                <a:cs typeface="+mn-ea"/>
                <a:sym typeface="+mn-ea"/>
              </a:rPr>
              <a:t>“</a:t>
            </a:r>
            <a:r>
              <a:rPr lang="zh-CN" altLang="en-US" sz="2800" b="1">
                <a:solidFill>
                  <a:srgbClr val="0945A5"/>
                </a:solidFill>
                <a:latin typeface="+mn-ea"/>
                <a:cs typeface="+mn-ea"/>
                <a:sym typeface="+mn-ea"/>
              </a:rPr>
              <a:t>为维护荣誉而进行的迫害</a:t>
            </a:r>
            <a:r>
              <a:rPr lang="en-US" altLang="zh-CN" sz="2800" b="1">
                <a:solidFill>
                  <a:srgbClr val="0945A5"/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2800" b="1">
                <a:latin typeface="+mn-ea"/>
                <a:cs typeface="+mn-ea"/>
                <a:sym typeface="+mn-ea"/>
              </a:rPr>
              <a:t>。最近</a:t>
            </a:r>
            <a:r>
              <a:rPr lang="en-US" altLang="zh-CN" sz="2800" b="1">
                <a:latin typeface="+mn-ea"/>
                <a:cs typeface="+mn-ea"/>
                <a:sym typeface="+mn-ea"/>
              </a:rPr>
              <a:t>,</a:t>
            </a:r>
            <a:r>
              <a:rPr lang="zh-CN" altLang="en-US" sz="2800" b="1">
                <a:latin typeface="+mn-ea"/>
                <a:cs typeface="+mn-ea"/>
                <a:sym typeface="+mn-ea"/>
              </a:rPr>
              <a:t>在孟买附近的巴尔克尔城</a:t>
            </a:r>
            <a:r>
              <a:rPr lang="en-US" altLang="zh-CN" sz="2800" b="1">
                <a:latin typeface="+mn-ea"/>
                <a:cs typeface="+mn-ea"/>
                <a:sym typeface="+mn-ea"/>
              </a:rPr>
              <a:t>,</a:t>
            </a:r>
            <a:r>
              <a:rPr lang="zh-CN" altLang="en-US" sz="2800" b="1">
                <a:latin typeface="+mn-ea"/>
                <a:cs typeface="+mn-ea"/>
                <a:sym typeface="+mn-ea"/>
              </a:rPr>
              <a:t>法院判处因不满姐姐与</a:t>
            </a:r>
            <a:r>
              <a:rPr lang="en-US" altLang="zh-CN" sz="2800" b="1">
                <a:latin typeface="+mn-ea"/>
                <a:cs typeface="+mn-ea"/>
                <a:sym typeface="+mn-ea"/>
              </a:rPr>
              <a:t>“</a:t>
            </a:r>
            <a:r>
              <a:rPr lang="zh-CN" altLang="en-US" sz="2800" b="1">
                <a:latin typeface="+mn-ea"/>
                <a:cs typeface="+mn-ea"/>
                <a:sym typeface="+mn-ea"/>
              </a:rPr>
              <a:t>低种族</a:t>
            </a:r>
            <a:r>
              <a:rPr lang="en-US" altLang="zh-CN" sz="2800" b="1">
                <a:latin typeface="+mn-ea"/>
                <a:cs typeface="+mn-ea"/>
                <a:sym typeface="+mn-ea"/>
              </a:rPr>
              <a:t>”</a:t>
            </a:r>
            <a:r>
              <a:rPr lang="zh-CN" altLang="en-US" sz="2800" b="1">
                <a:latin typeface="+mn-ea"/>
                <a:cs typeface="+mn-ea"/>
                <a:sym typeface="+mn-ea"/>
              </a:rPr>
              <a:t>通婚而</a:t>
            </a:r>
            <a:r>
              <a:rPr lang="zh-CN" altLang="en-US" sz="2800" b="1">
                <a:solidFill>
                  <a:srgbClr val="0945A5"/>
                </a:solidFill>
                <a:latin typeface="+mn-ea"/>
                <a:cs typeface="+mn-ea"/>
                <a:sym typeface="+mn-ea"/>
              </a:rPr>
              <a:t>杀害</a:t>
            </a:r>
            <a:r>
              <a:rPr lang="en-US" altLang="zh-CN" sz="2800" b="1">
                <a:solidFill>
                  <a:srgbClr val="0945A5"/>
                </a:solidFill>
                <a:latin typeface="+mn-ea"/>
                <a:cs typeface="+mn-ea"/>
                <a:sym typeface="+mn-ea"/>
              </a:rPr>
              <a:t>4</a:t>
            </a:r>
            <a:r>
              <a:rPr lang="zh-CN" altLang="en-US" sz="2800" b="1">
                <a:solidFill>
                  <a:srgbClr val="0945A5"/>
                </a:solidFill>
                <a:latin typeface="+mn-ea"/>
                <a:cs typeface="+mn-ea"/>
                <a:sym typeface="+mn-ea"/>
              </a:rPr>
              <a:t>人</a:t>
            </a:r>
            <a:r>
              <a:rPr lang="zh-CN" altLang="en-US" sz="2800" b="1">
                <a:latin typeface="+mn-ea"/>
                <a:cs typeface="+mn-ea"/>
                <a:sym typeface="+mn-ea"/>
              </a:rPr>
              <a:t>的迪利普</a:t>
            </a:r>
            <a:r>
              <a:rPr lang="en-US" altLang="zh-CN" sz="2800" b="1">
                <a:latin typeface="+mn-ea"/>
                <a:cs typeface="+mn-ea"/>
                <a:sym typeface="+mn-ea"/>
              </a:rPr>
              <a:t>·</a:t>
            </a:r>
            <a:r>
              <a:rPr lang="zh-CN" altLang="en-US" sz="2800" b="1">
                <a:latin typeface="+mn-ea"/>
                <a:cs typeface="+mn-ea"/>
                <a:sym typeface="+mn-ea"/>
              </a:rPr>
              <a:t>蒂瓦里等</a:t>
            </a:r>
            <a:r>
              <a:rPr lang="en-US" altLang="zh-CN" sz="2800" b="1">
                <a:latin typeface="+mn-ea"/>
                <a:cs typeface="+mn-ea"/>
                <a:sym typeface="+mn-ea"/>
              </a:rPr>
              <a:t>3</a:t>
            </a:r>
            <a:r>
              <a:rPr lang="zh-CN" altLang="en-US" sz="2800" b="1">
                <a:latin typeface="+mn-ea"/>
                <a:cs typeface="+mn-ea"/>
                <a:sym typeface="+mn-ea"/>
              </a:rPr>
              <a:t>名男子死刑。最高法院指出</a:t>
            </a:r>
            <a:r>
              <a:rPr lang="en-US" altLang="zh-CN" sz="2800" b="1">
                <a:latin typeface="+mn-ea"/>
                <a:cs typeface="+mn-ea"/>
                <a:sym typeface="+mn-ea"/>
              </a:rPr>
              <a:t>,</a:t>
            </a:r>
            <a:r>
              <a:rPr lang="zh-CN" altLang="en-US" sz="2800" b="1">
                <a:latin typeface="+mn-ea"/>
                <a:cs typeface="+mn-ea"/>
                <a:sym typeface="+mn-ea"/>
              </a:rPr>
              <a:t>这种</a:t>
            </a:r>
            <a:r>
              <a:rPr lang="en-US" altLang="zh-CN" sz="2800" b="1">
                <a:latin typeface="+mn-ea"/>
                <a:cs typeface="+mn-ea"/>
                <a:sym typeface="+mn-ea"/>
              </a:rPr>
              <a:t>“</a:t>
            </a:r>
            <a:r>
              <a:rPr lang="zh-CN" altLang="en-US" sz="2800" b="1">
                <a:latin typeface="+mn-ea"/>
                <a:cs typeface="+mn-ea"/>
                <a:sym typeface="+mn-ea"/>
              </a:rPr>
              <a:t>为维护荣誉而进行的杀害</a:t>
            </a:r>
            <a:r>
              <a:rPr lang="en-US" altLang="zh-CN" sz="2800" b="1">
                <a:latin typeface="+mn-ea"/>
                <a:cs typeface="+mn-ea"/>
                <a:sym typeface="+mn-ea"/>
              </a:rPr>
              <a:t>”</a:t>
            </a:r>
            <a:r>
              <a:rPr lang="zh-CN" altLang="en-US" sz="2800" b="1">
                <a:latin typeface="+mn-ea"/>
                <a:cs typeface="+mn-ea"/>
                <a:sym typeface="+mn-ea"/>
              </a:rPr>
              <a:t>是野蛮行为</a:t>
            </a:r>
            <a:r>
              <a:rPr lang="en-US" altLang="zh-CN" sz="2800" b="1">
                <a:latin typeface="+mn-ea"/>
                <a:cs typeface="+mn-ea"/>
                <a:sym typeface="+mn-ea"/>
              </a:rPr>
              <a:t>,</a:t>
            </a:r>
            <a:r>
              <a:rPr lang="zh-CN" altLang="en-US" sz="2800" b="1">
                <a:latin typeface="+mn-ea"/>
                <a:cs typeface="+mn-ea"/>
                <a:sym typeface="+mn-ea"/>
              </a:rPr>
              <a:t>并下令警方保护通婚的夫妇。法院将种姓制度叫做</a:t>
            </a:r>
            <a:r>
              <a:rPr lang="zh-CN" altLang="en-US" sz="2800" b="1">
                <a:solidFill>
                  <a:srgbClr val="0945A5"/>
                </a:solidFill>
                <a:latin typeface="+mn-ea"/>
                <a:cs typeface="+mn-ea"/>
                <a:sym typeface="+mn-ea"/>
              </a:rPr>
              <a:t>“民族的诅咒”</a:t>
            </a:r>
            <a:r>
              <a:rPr lang="zh-CN" altLang="en-US" sz="2800" b="1">
                <a:latin typeface="+mn-ea"/>
                <a:cs typeface="+mn-ea"/>
                <a:sym typeface="+mn-ea"/>
              </a:rPr>
              <a:t>。</a:t>
            </a:r>
            <a:endParaRPr lang="zh-CN" altLang="en-US" sz="2800" b="1">
              <a:latin typeface="+mn-ea"/>
              <a:cs typeface="+mn-ea"/>
            </a:endParaRPr>
          </a:p>
        </p:txBody>
      </p:sp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50825" y="191135"/>
            <a:ext cx="5243830" cy="78328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rgbClr val="002060"/>
                </a:solidFill>
                <a:latin typeface="千阙行书" charset="-122"/>
                <a:ea typeface="千阙行书" charset="-122"/>
              </a:rPr>
              <a:t>二、森严的种姓制度</a:t>
            </a:r>
          </a:p>
        </p:txBody>
      </p:sp>
      <p:sp>
        <p:nvSpPr>
          <p:cNvPr id="1133571" name="Rectangle 3"/>
          <p:cNvSpPr>
            <a:spLocks noGrp="1" noChangeArrowheads="1"/>
          </p:cNvSpPr>
          <p:nvPr/>
        </p:nvSpPr>
        <p:spPr>
          <a:xfrm>
            <a:off x="851535" y="1567815"/>
            <a:ext cx="10489565" cy="4298315"/>
          </a:xfrm>
          <a:prstGeom prst="rect">
            <a:avLst/>
          </a:prstGeom>
        </p:spPr>
        <p:txBody>
          <a:bodyPr vert="horz" rtlCol="0"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/>
              <a:buChar char="ß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/>
              <a:buChar char="Þ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/>
              <a:buChar char="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/>
              <a:buChar char="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/>
              <a:buChar char="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kumimoji="0" lang="zh-CN" altLang="en-US" sz="3600" b="1" smtClean="0">
                <a:solidFill>
                  <a:srgbClr val="FF0000"/>
                </a:solidFill>
                <a:latin typeface="+mn-ea"/>
                <a:cs typeface="+mn-ea"/>
              </a:rPr>
              <a:t>积极</a:t>
            </a:r>
            <a:r>
              <a:rPr kumimoji="0" lang="zh-CN" altLang="en-US" sz="3600" b="1">
                <a:solidFill>
                  <a:srgbClr val="FF0000"/>
                </a:solidFill>
                <a:latin typeface="+mn-ea"/>
                <a:cs typeface="+mn-ea"/>
              </a:rPr>
              <a:t>影响：</a:t>
            </a:r>
            <a:r>
              <a:rPr kumimoji="0" lang="zh-CN" altLang="en-US" sz="3600" b="1">
                <a:solidFill>
                  <a:schemeClr val="tx1"/>
                </a:solidFill>
                <a:latin typeface="+mn-ea"/>
                <a:cs typeface="+mn-ea"/>
              </a:rPr>
              <a:t> 在一定程度上为种姓内的成员提供了保护，有利于维持统治和社会安定。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36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消极影响：</a:t>
            </a:r>
            <a:r>
              <a:rPr lang="zh-CN" altLang="en-US" sz="36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它制造了种姓隔离，维护了社会不平等；使下层劳动群众备受压迫和歧视，</a:t>
            </a:r>
            <a:r>
              <a:rPr lang="zh-CN" altLang="en-US" sz="3600" b="1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延缓</a:t>
            </a:r>
            <a:r>
              <a:rPr lang="zh-CN" altLang="en-US" sz="36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社会发展的进程。</a:t>
            </a:r>
            <a:r>
              <a:rPr kumimoji="0" lang="zh-CN" altLang="en-US" sz="3600" b="1">
                <a:solidFill>
                  <a:schemeClr val="tx1"/>
                </a:solidFill>
                <a:latin typeface="+mn-ea"/>
                <a:cs typeface="+mn-ea"/>
              </a:rPr>
              <a:t> 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kumimoji="0" lang="zh-CN" altLang="en-US" sz="3600" b="1">
                <a:solidFill>
                  <a:schemeClr val="tx1"/>
                </a:solidFill>
                <a:latin typeface="+mn-ea"/>
                <a:cs typeface="+mn-ea"/>
              </a:rPr>
              <a:t>       </a:t>
            </a:r>
            <a:r>
              <a:rPr kumimoji="0" lang="zh-CN" altLang="en-US" sz="3600" b="1">
                <a:solidFill>
                  <a:srgbClr val="002060"/>
                </a:solidFill>
                <a:latin typeface="+mn-ea"/>
                <a:cs typeface="+mn-ea"/>
              </a:rPr>
              <a:t>总之，种姓制度对印度社会发展、民族文化、民族心理产生深刻的影响。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33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33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33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33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33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33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49506" name="组合 149505"/>
          <p:cNvGrpSpPr/>
          <p:nvPr/>
        </p:nvGrpSpPr>
        <p:grpSpPr>
          <a:xfrm>
            <a:off x="1919288" y="836613"/>
            <a:ext cx="6553200" cy="5716587"/>
            <a:chOff x="0" y="1594"/>
            <a:chExt cx="3560" cy="2687"/>
          </a:xfrm>
        </p:grpSpPr>
        <p:pic>
          <p:nvPicPr>
            <p:cNvPr id="149507" name="图片 149506" descr="b_E70A1C6EEECD66BD09665269942DE08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94"/>
              <a:ext cx="3198" cy="268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9508" name="文本框 149507"/>
            <p:cNvSpPr txBox="1"/>
            <p:nvPr/>
          </p:nvSpPr>
          <p:spPr>
            <a:xfrm>
              <a:off x="249" y="3612"/>
              <a:ext cx="454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solidFill>
                    <a:schemeClr val="bg1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149509" name="文本框 149508"/>
            <p:cNvSpPr txBox="1"/>
            <p:nvPr/>
          </p:nvSpPr>
          <p:spPr>
            <a:xfrm>
              <a:off x="1201" y="3959"/>
              <a:ext cx="454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solidFill>
                    <a:schemeClr val="bg1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149510" name="文本框 149509"/>
            <p:cNvSpPr txBox="1"/>
            <p:nvPr/>
          </p:nvSpPr>
          <p:spPr>
            <a:xfrm>
              <a:off x="884" y="4032"/>
              <a:ext cx="454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solidFill>
                    <a:schemeClr val="bg1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149511" name="文本框 149510"/>
            <p:cNvSpPr txBox="1"/>
            <p:nvPr/>
          </p:nvSpPr>
          <p:spPr>
            <a:xfrm>
              <a:off x="2835" y="3974"/>
              <a:ext cx="454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solidFill>
                    <a:schemeClr val="bg1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149512" name="文本框 149511">
              <a:hlinkClick r:id="rId3" action="ppaction://hlinkfile"/>
            </p:cNvPr>
            <p:cNvSpPr txBox="1"/>
            <p:nvPr/>
          </p:nvSpPr>
          <p:spPr>
            <a:xfrm>
              <a:off x="793" y="3965"/>
              <a:ext cx="1111" cy="24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sz="2800" b="1">
                  <a:solidFill>
                    <a:srgbClr val="000099"/>
                  </a:solidFill>
                  <a:latin typeface="Times New Roman" pitchFamily="18" charset="0"/>
                  <a:ea typeface="隶书" panose="02010509060101010101" pitchFamily="49" charset="-122"/>
                </a:rPr>
                <a:t>刹帝利</a:t>
              </a:r>
            </a:p>
          </p:txBody>
        </p:sp>
        <p:sp>
          <p:nvSpPr>
            <p:cNvPr id="149513" name="文本框 149512"/>
            <p:cNvSpPr txBox="1"/>
            <p:nvPr/>
          </p:nvSpPr>
          <p:spPr>
            <a:xfrm>
              <a:off x="158" y="3838"/>
              <a:ext cx="454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solidFill>
                    <a:schemeClr val="bg1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149514" name="文本框 149513"/>
            <p:cNvSpPr txBox="1"/>
            <p:nvPr/>
          </p:nvSpPr>
          <p:spPr>
            <a:xfrm>
              <a:off x="2200" y="4110"/>
              <a:ext cx="499" cy="10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900">
                  <a:solidFill>
                    <a:schemeClr val="bg1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149515" name="文本框 149514"/>
            <p:cNvSpPr txBox="1"/>
            <p:nvPr/>
          </p:nvSpPr>
          <p:spPr>
            <a:xfrm>
              <a:off x="3106" y="3838"/>
              <a:ext cx="454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solidFill>
                    <a:schemeClr val="bg1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149516" name="文本框 149515"/>
            <p:cNvSpPr txBox="1"/>
            <p:nvPr/>
          </p:nvSpPr>
          <p:spPr>
            <a:xfrm>
              <a:off x="2380" y="4009"/>
              <a:ext cx="1112" cy="24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sz="2800" b="1">
                  <a:solidFill>
                    <a:srgbClr val="3399FF"/>
                  </a:solidFill>
                  <a:latin typeface="Times New Roman" pitchFamily="18" charset="0"/>
                  <a:ea typeface="隶书" panose="02010509060101010101" pitchFamily="49" charset="-122"/>
                </a:rPr>
                <a:t>首陀罗</a:t>
              </a:r>
            </a:p>
          </p:txBody>
        </p:sp>
        <p:sp>
          <p:nvSpPr>
            <p:cNvPr id="149517" name="文本框 149516"/>
            <p:cNvSpPr txBox="1"/>
            <p:nvPr/>
          </p:nvSpPr>
          <p:spPr>
            <a:xfrm>
              <a:off x="1610" y="3974"/>
              <a:ext cx="590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solidFill>
                    <a:schemeClr val="bg1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149518" name="文本框 149517"/>
            <p:cNvSpPr txBox="1"/>
            <p:nvPr/>
          </p:nvSpPr>
          <p:spPr>
            <a:xfrm>
              <a:off x="0" y="3783"/>
              <a:ext cx="884" cy="24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sz="2800" b="1">
                  <a:solidFill>
                    <a:srgbClr val="000066"/>
                  </a:solidFill>
                  <a:latin typeface="Times New Roman" pitchFamily="18" charset="0"/>
                  <a:ea typeface="隶书" panose="02010509060101010101" pitchFamily="49" charset="-122"/>
                </a:rPr>
                <a:t>婆罗门</a:t>
              </a:r>
            </a:p>
          </p:txBody>
        </p:sp>
        <p:sp>
          <p:nvSpPr>
            <p:cNvPr id="149519" name="文本框 149518"/>
            <p:cNvSpPr txBox="1"/>
            <p:nvPr/>
          </p:nvSpPr>
          <p:spPr>
            <a:xfrm>
              <a:off x="1565" y="3965"/>
              <a:ext cx="1111" cy="24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sz="2800" b="1">
                  <a:solidFill>
                    <a:schemeClr val="accent2"/>
                  </a:solidFill>
                  <a:latin typeface="Times New Roman" pitchFamily="18" charset="0"/>
                  <a:ea typeface="隶书" panose="02010509060101010101" pitchFamily="49" charset="-122"/>
                </a:rPr>
                <a:t>吠舍</a:t>
              </a:r>
            </a:p>
          </p:txBody>
        </p:sp>
      </p:grpSp>
      <p:pic>
        <p:nvPicPr>
          <p:cNvPr id="149520" name="图片 149519" descr="暴风截屏20080327140333"/>
          <p:cNvPicPr>
            <a:picLocks noChangeAspect="1"/>
          </p:cNvPicPr>
          <p:nvPr/>
        </p:nvPicPr>
        <p:blipFill>
          <a:blip r:embed="rId4">
            <a:clrChange>
              <a:clrFrom>
                <a:srgbClr val="040509"/>
              </a:clrFrom>
              <a:clrTo>
                <a:srgbClr val="040509">
                  <a:alpha val="0"/>
                </a:srgbClr>
              </a:clrTo>
            </a:clrChange>
          </a:blip>
          <a:srcRect l="61743" t="58430" r="27980" b="6804"/>
          <a:stretch>
            <a:fillRect/>
          </a:stretch>
        </p:blipFill>
        <p:spPr>
          <a:xfrm>
            <a:off x="7967663" y="3932238"/>
            <a:ext cx="1079500" cy="2736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9521" name="矩形 149520"/>
          <p:cNvSpPr/>
          <p:nvPr/>
        </p:nvSpPr>
        <p:spPr>
          <a:xfrm rot="5400000">
            <a:off x="9170988" y="5613400"/>
            <a:ext cx="933450" cy="457200"/>
          </a:xfrm>
          <a:prstGeom prst="rect">
            <a:avLst/>
          </a:prstGeom>
        </p:spPr>
        <p:txBody>
          <a:bodyPr vert="eaVert" wrap="none" fromWordArt="1">
            <a:prstTxWarp prst="textPlain">
              <a:avLst>
                <a:gd name="adj" fmla="val 50000"/>
              </a:avLst>
            </a:prstTxWarp>
            <a:normAutofit/>
            <a:scene3d>
              <a:camera prst="legacyPerspectiveFront">
                <a:rot lat="20640000" lon="20700000" rev="0"/>
              </a:camera>
              <a:lightRig rig="legacyNormal3" dir="l"/>
            </a:scene3d>
            <a:sp3d extrusionH="201600" prstMaterial="legacyPlastic">
              <a:extrusionClr>
                <a:srgbClr val="FF9966"/>
              </a:extrusionClr>
            </a:sp3d>
          </a:bodyPr>
          <a:lstStyle/>
          <a:p>
            <a:pPr algn="ctr"/>
            <a:r>
              <a:rPr lang="zh-CN" altLang="en-US" sz="3600" b="1">
                <a:solidFill>
                  <a:srgbClr val="CC0000"/>
                </a:solidFill>
                <a:latin typeface="隶书" charset="0"/>
                <a:ea typeface="隶书" charset="0"/>
              </a:rPr>
              <a:t>贱民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324735" y="157480"/>
            <a:ext cx="784733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种姓制度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是一种等级森严的不平等制度，在古印度之后的历史中受到诸多的批判和反对，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佛教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就是其中之一。</a:t>
            </a:r>
            <a:endParaRPr lang="en-US" altLang="zh-CN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advClick="0"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50825" y="191135"/>
            <a:ext cx="5817870" cy="78328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rgbClr val="002060"/>
                </a:solidFill>
                <a:latin typeface="千阙行书" charset="-122"/>
                <a:ea typeface="千阙行书" charset="-122"/>
              </a:rPr>
              <a:t>三、释迦牟尼创立佛教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068695" y="329565"/>
            <a:ext cx="20599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、时间：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068695" y="958850"/>
            <a:ext cx="2439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、创始人：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655435" y="2336800"/>
            <a:ext cx="27387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释迦牟尼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08355" y="1308735"/>
            <a:ext cx="29819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佛祖诞生传说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81685" y="2920365"/>
            <a:ext cx="12283440" cy="3538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                                                                                   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公元前565年，迦毗罗卫国的王后摩耶 </a:t>
            </a:r>
          </a:p>
          <a:p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夫人在乘马车回娘家生育的路上途径蓝毗</a:t>
            </a:r>
          </a:p>
          <a:p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尼花园。摩耶夫人见花园中奇花瑞草，池</a:t>
            </a:r>
          </a:p>
          <a:p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水香洁，便下车游园洗浴。洗浴完上岸后，</a:t>
            </a:r>
          </a:p>
          <a:p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手扶树枝，生下了乔达摩.悉达多太子。太子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29岁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感世时无常，</a:t>
            </a:r>
          </a:p>
          <a:p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为寻生命真谛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出家</a:t>
            </a:r>
            <a:r>
              <a:rPr lang="zh-CN" altLang="en-US" sz="32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6年后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35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岁）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睹明星而悟道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成佛</a:t>
            </a:r>
            <a:r>
              <a:rPr lang="zh-CN" altLang="en-US" sz="32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为普</a:t>
            </a:r>
          </a:p>
          <a:p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度众生，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传法4</a:t>
            </a:r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年（</a:t>
            </a:r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80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岁）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直至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涅槃</a:t>
            </a:r>
            <a:r>
              <a:rPr lang="zh-CN" altLang="en-US" sz="32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460105" y="329565"/>
            <a:ext cx="3085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公元前</a:t>
            </a:r>
            <a:r>
              <a:rPr lang="en-US" altLang="zh-CN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世纪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460105" y="943610"/>
            <a:ext cx="3840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0531E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乔达摩</a:t>
            </a:r>
            <a:r>
              <a:rPr lang="en-US" altLang="zh-CN" sz="3600" b="1">
                <a:solidFill>
                  <a:srgbClr val="0531E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3600" b="1">
                <a:solidFill>
                  <a:srgbClr val="0531E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悉达多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068695" y="1588135"/>
            <a:ext cx="2439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、发源地：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508365" y="1557655"/>
            <a:ext cx="3036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0531E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古代印度</a:t>
            </a:r>
          </a:p>
        </p:txBody>
      </p:sp>
      <p:pic>
        <p:nvPicPr>
          <p:cNvPr id="18" name="图片 17" descr="佛祖诞生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991360"/>
            <a:ext cx="4256405" cy="28613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1"/>
      <p:bldP spid="17" grpId="2"/>
      <p:bldP spid="11" grpId="3"/>
      <p:bldP spid="8" grpId="4"/>
      <p:bldP spid="13" grpId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684895" y="2281555"/>
            <a:ext cx="345249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古代印度是个地理概念，指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南亚次大陆</a:t>
            </a:r>
            <a:r>
              <a:rPr lang="zh-CN" altLang="en-US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，包括今天的印度、巴基斯坦、尼泊尔、孟加拉等国。</a:t>
            </a:r>
            <a:endParaRPr lang="zh-CN" altLang="en-US" sz="36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198083" name="Picture 3"/>
          <p:cNvPicPr>
            <a:picLocks noGrp="1" noChangeAspect="1" noChangeArrowheads="1"/>
          </p:cNvPicPr>
          <p:nvPr/>
        </p:nvPicPr>
        <p:blipFill>
          <a:blip r:embed="rId2"/>
          <a:srcRect l="2017"/>
          <a:stretch>
            <a:fillRect/>
          </a:stretch>
        </p:blipFill>
        <p:spPr>
          <a:xfrm>
            <a:off x="250825" y="1194435"/>
            <a:ext cx="3813810" cy="5629275"/>
          </a:xfrm>
          <a:prstGeom prst="rect">
            <a:avLst/>
          </a:prstGeom>
          <a:noFill/>
        </p:spPr>
      </p:pic>
      <p:pic>
        <p:nvPicPr>
          <p:cNvPr id="1198084" name="Picture 4" descr="sourth_asia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288790" y="1154430"/>
            <a:ext cx="4214495" cy="566928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3" name="文本框 2"/>
          <p:cNvSpPr txBox="1"/>
          <p:nvPr/>
        </p:nvSpPr>
        <p:spPr>
          <a:xfrm>
            <a:off x="250825" y="191135"/>
            <a:ext cx="5995035" cy="78971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rgbClr val="002060"/>
                </a:solidFill>
                <a:latin typeface="千阙行书" charset="-122"/>
                <a:ea typeface="千阙行书" charset="-122"/>
              </a:rPr>
              <a:t>一、古代印度河流域文明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684895" y="1194435"/>
            <a:ext cx="27666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</a:rPr>
              <a:t>地理位置：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4" r="59693" b="25049"/>
          <a:stretch>
            <a:fillRect/>
          </a:stretch>
        </p:blipFill>
        <p:spPr>
          <a:xfrm>
            <a:off x="925195" y="1478280"/>
            <a:ext cx="10545445" cy="5012055"/>
          </a:xfrm>
          <a:prstGeom prst="roundRect">
            <a:avLst>
              <a:gd name="adj" fmla="val 7678"/>
            </a:avLst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矩形 9"/>
          <p:cNvSpPr/>
          <p:nvPr/>
        </p:nvSpPr>
        <p:spPr bwMode="auto">
          <a:xfrm flipV="1">
            <a:off x="609298" y="6855303"/>
            <a:ext cx="10973405" cy="43542"/>
          </a:xfrm>
          <a:prstGeom prst="rect">
            <a:avLst/>
          </a:prstGeom>
          <a:solidFill>
            <a:srgbClr val="66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endParaRPr lang="zh-CN" altLang="en-US" sz="1715">
              <a:ln>
                <a:solidFill>
                  <a:srgbClr val="660033"/>
                </a:solidFill>
              </a:ln>
            </a:endParaRPr>
          </a:p>
        </p:txBody>
      </p:sp>
      <p:cxnSp>
        <p:nvCxnSpPr>
          <p:cNvPr id="37" name="直接连接符 36"/>
          <p:cNvCxnSpPr/>
          <p:nvPr/>
        </p:nvCxnSpPr>
        <p:spPr>
          <a:xfrm flipH="1">
            <a:off x="1517631" y="247444"/>
            <a:ext cx="0" cy="249464"/>
          </a:xfrm>
          <a:prstGeom prst="line">
            <a:avLst/>
          </a:prstGeom>
          <a:ln w="28575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圆角矩形 27"/>
          <p:cNvSpPr/>
          <p:nvPr/>
        </p:nvSpPr>
        <p:spPr>
          <a:xfrm>
            <a:off x="609600" y="247650"/>
            <a:ext cx="2251710" cy="8661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63300"/>
            </a:solidFill>
          </a:ln>
          <a:effectLst>
            <a:glow rad="228600">
              <a:schemeClr val="accent2">
                <a:lumMod val="50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9" name="矩形 28"/>
          <p:cNvSpPr/>
          <p:nvPr/>
        </p:nvSpPr>
        <p:spPr>
          <a:xfrm>
            <a:off x="1387475" y="335915"/>
            <a:ext cx="129413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rPr>
              <a:t>创立</a:t>
            </a:r>
          </a:p>
        </p:txBody>
      </p:sp>
      <p:pic>
        <p:nvPicPr>
          <p:cNvPr id="34" name="图片 33" descr="图片1_副本"/>
          <p:cNvPicPr>
            <a:picLocks noChangeAspect="1"/>
          </p:cNvPicPr>
          <p:nvPr/>
        </p:nvPicPr>
        <p:blipFill>
          <a:blip r:embed="rId4"/>
          <a:srcRect l="13955" r="20365" b="22658"/>
          <a:stretch>
            <a:fillRect/>
          </a:stretch>
        </p:blipFill>
        <p:spPr>
          <a:xfrm>
            <a:off x="609781" y="336126"/>
            <a:ext cx="777724" cy="689429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5415003" y="1778899"/>
            <a:ext cx="6055221" cy="4194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65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　　</a:t>
            </a:r>
            <a:r>
              <a:rPr lang="zh-CN" altLang="en-US" sz="2665" b="1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佛教的创始人乔达摩</a:t>
            </a:r>
            <a:r>
              <a:rPr lang="en-US" sz="2665" b="1" smtClean="0">
                <a:latin typeface="华文新魏" panose="02010800040101010101" pitchFamily="2" charset="-122"/>
                <a:ea typeface="华文新魏" panose="02010800040101010101" pitchFamily="2" charset="-122"/>
              </a:rPr>
              <a:t>·</a:t>
            </a:r>
            <a:r>
              <a:rPr lang="zh-CN" altLang="en-US" sz="2665" b="1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悉达多原为</a:t>
            </a:r>
            <a:r>
              <a:rPr lang="zh-CN" altLang="en-US" sz="2665" b="1" smtClean="0">
                <a:latin typeface="华文新魏" panose="02010800040101010101" pitchFamily="2" charset="-122"/>
                <a:ea typeface="华文新魏" panose="02010800040101010101" pitchFamily="2" charset="-122"/>
                <a:cs typeface="微软雅黑" panose="020b0503020204020204" charset="-122"/>
              </a:rPr>
              <a:t>古印度迦毗罗卫国国王净饭王的太子，</a:t>
            </a:r>
            <a:r>
              <a:rPr lang="zh-CN" altLang="en-US" sz="2665" b="1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后来人们尊称他为释迦牟尼，意思是“释迦族的圣人”。</a:t>
            </a:r>
            <a:r>
              <a:rPr lang="zh-CN" altLang="en-US" sz="2665" b="1" smtClean="0">
                <a:latin typeface="华文新魏" panose="02010800040101010101" pitchFamily="2" charset="-122"/>
                <a:ea typeface="华文新魏" panose="02010800040101010101" pitchFamily="2" charset="-122"/>
                <a:cs typeface="微软雅黑" panose="020b0503020204020204" charset="-122"/>
              </a:rPr>
              <a:t>据说生下来就会走路，双脚各踩一朵莲花。 据佛经记载，释迦牟尼在２9岁时，有感于人世生、老、病、死等诸多苦恼，舍弃王族生活，出家修行。35岁时，他在菩提树下大彻大悟，遂开启佛教，随即在印度北部、中部恒河流域一带传教。年80岁时涅磐。</a:t>
            </a:r>
            <a:endParaRPr lang="zh-CN" altLang="en-US" sz="2665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47" name="图片 46" descr="26f00000b061dd26233c.jpg"/>
          <p:cNvPicPr>
            <a:picLocks noChangeAspect="1"/>
          </p:cNvPicPr>
          <p:nvPr/>
        </p:nvPicPr>
        <p:blipFill>
          <a:blip r:embed="rId5"/>
          <a:srcRect l="15228" r="8629" b="5245"/>
          <a:stretch>
            <a:fillRect/>
          </a:stretch>
        </p:blipFill>
        <p:spPr>
          <a:xfrm>
            <a:off x="1877695" y="1478915"/>
            <a:ext cx="3401695" cy="399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矩形 47"/>
          <p:cNvSpPr/>
          <p:nvPr/>
        </p:nvSpPr>
        <p:spPr>
          <a:xfrm>
            <a:off x="1867627" y="5476270"/>
            <a:ext cx="3336290" cy="6781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905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微软雅黑" panose="020b0503020204020204" charset="-122"/>
              </a:rPr>
              <a:t>乔达摩</a:t>
            </a:r>
            <a:r>
              <a:rPr lang="en-US" altLang="zh-CN" sz="1905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微软雅黑" panose="020b0503020204020204" charset="-122"/>
              </a:rPr>
              <a:t>·</a:t>
            </a:r>
            <a:r>
              <a:rPr lang="zh-CN" altLang="en-US" sz="1905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微软雅黑" panose="020b0503020204020204" charset="-122"/>
              </a:rPr>
              <a:t>悉达多</a:t>
            </a:r>
            <a:endParaRPr lang="en-US" altLang="zh-CN" sz="1905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微软雅黑" panose="020b0503020204020204" charset="-122"/>
            </a:endParaRPr>
          </a:p>
          <a:p>
            <a:pPr algn="ctr"/>
            <a:r>
              <a:rPr lang="zh-CN" altLang="en-US" sz="1905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（约公元前</a:t>
            </a:r>
            <a:r>
              <a:rPr lang="en-US" sz="1905" smtClean="0">
                <a:latin typeface="华文新魏" panose="02010800040101010101" pitchFamily="2" charset="-122"/>
                <a:ea typeface="华文新魏" panose="02010800040101010101" pitchFamily="2" charset="-122"/>
              </a:rPr>
              <a:t>563</a:t>
            </a:r>
            <a:r>
              <a:rPr lang="zh-CN" altLang="en-US" sz="1905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一公元前</a:t>
            </a:r>
            <a:r>
              <a:rPr lang="en-US" sz="1905" smtClean="0">
                <a:latin typeface="华文新魏" panose="02010800040101010101" pitchFamily="2" charset="-122"/>
                <a:ea typeface="华文新魏" panose="02010800040101010101" pitchFamily="2" charset="-122"/>
              </a:rPr>
              <a:t>483</a:t>
            </a:r>
            <a:r>
              <a:rPr lang="zh-CN" altLang="en-US" sz="1905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）</a:t>
            </a:r>
            <a:endParaRPr lang="zh-CN" altLang="en-US" sz="1905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27" name="组合 67"/>
          <p:cNvGrpSpPr/>
          <p:nvPr/>
        </p:nvGrpSpPr>
        <p:grpSpPr>
          <a:xfrm>
            <a:off x="1061321" y="3324135"/>
            <a:ext cx="736688" cy="70192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0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endParaRPr>
            </a:p>
          </p:txBody>
        </p:sp>
      </p:grpSp>
      <p:grpSp>
        <p:nvGrpSpPr>
          <p:cNvPr id="52" name="组合 67"/>
          <p:cNvGrpSpPr/>
          <p:nvPr/>
        </p:nvGrpSpPr>
        <p:grpSpPr>
          <a:xfrm>
            <a:off x="1061321" y="4141785"/>
            <a:ext cx="736688" cy="70192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3" name="同心圆 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endParaRPr>
            </a:p>
          </p:txBody>
        </p:sp>
      </p:grpSp>
      <p:grpSp>
        <p:nvGrpSpPr>
          <p:cNvPr id="55" name="组合 67"/>
          <p:cNvGrpSpPr/>
          <p:nvPr/>
        </p:nvGrpSpPr>
        <p:grpSpPr>
          <a:xfrm>
            <a:off x="1063740" y="4957004"/>
            <a:ext cx="736688" cy="70192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6" name="同心圆 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endParaRPr>
            </a:p>
          </p:txBody>
        </p:sp>
      </p:grpSp>
      <p:grpSp>
        <p:nvGrpSpPr>
          <p:cNvPr id="58" name="组合 67"/>
          <p:cNvGrpSpPr/>
          <p:nvPr/>
        </p:nvGrpSpPr>
        <p:grpSpPr>
          <a:xfrm>
            <a:off x="1063740" y="2544530"/>
            <a:ext cx="736688" cy="70192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9" name="同心圆 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endParaRPr>
            </a:p>
          </p:txBody>
        </p:sp>
      </p:grpSp>
      <p:sp>
        <p:nvSpPr>
          <p:cNvPr id="61" name="TextBox 51"/>
          <p:cNvSpPr txBox="1"/>
          <p:nvPr/>
        </p:nvSpPr>
        <p:spPr>
          <a:xfrm>
            <a:off x="1136940" y="2657818"/>
            <a:ext cx="709886" cy="56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50" b="1" smtClean="0">
                <a:latin typeface="华文隶书" pitchFamily="2" charset="-122"/>
                <a:ea typeface="华文隶书" pitchFamily="2" charset="-122"/>
              </a:rPr>
              <a:t>释</a:t>
            </a:r>
            <a:endParaRPr lang="zh-CN" altLang="en-US" sz="3025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139359" y="3441052"/>
            <a:ext cx="709886" cy="56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50" b="1" smtClean="0">
                <a:latin typeface="华文隶书" pitchFamily="2" charset="-122"/>
                <a:ea typeface="华文隶书" pitchFamily="2" charset="-122"/>
              </a:rPr>
              <a:t>迦</a:t>
            </a:r>
            <a:endParaRPr lang="zh-CN" altLang="en-US" sz="3025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63" name="TextBox 51"/>
          <p:cNvSpPr txBox="1"/>
          <p:nvPr/>
        </p:nvSpPr>
        <p:spPr>
          <a:xfrm>
            <a:off x="1161130" y="4257492"/>
            <a:ext cx="709886" cy="56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50" b="1" smtClean="0">
                <a:latin typeface="华文隶书" pitchFamily="2" charset="-122"/>
                <a:ea typeface="华文隶书" pitchFamily="2" charset="-122"/>
              </a:rPr>
              <a:t>牟</a:t>
            </a:r>
            <a:endParaRPr lang="zh-CN" altLang="en-US" sz="3025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64" name="TextBox 51"/>
          <p:cNvSpPr txBox="1"/>
          <p:nvPr/>
        </p:nvSpPr>
        <p:spPr>
          <a:xfrm>
            <a:off x="1139359" y="5067873"/>
            <a:ext cx="709886" cy="56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50" b="1" smtClean="0">
                <a:latin typeface="华文隶书" pitchFamily="2" charset="-122"/>
                <a:ea typeface="华文隶书" pitchFamily="2" charset="-122"/>
              </a:rPr>
              <a:t>尼</a:t>
            </a:r>
            <a:endParaRPr lang="zh-CN" altLang="en-US" sz="3025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itchFamily="2" charset="-122"/>
              <a:ea typeface="华文隶书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1"/>
      <p:bldP spid="61" grpId="2"/>
      <p:bldP spid="62" grpId="3"/>
      <p:bldP spid="63" grpId="4"/>
      <p:bldP spid="64" grpId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15364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570" y="25400"/>
            <a:ext cx="12331065" cy="6797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5" name="Line 7"/>
          <p:cNvSpPr/>
          <p:nvPr/>
        </p:nvSpPr>
        <p:spPr>
          <a:xfrm flipV="1">
            <a:off x="1231265" y="1864360"/>
            <a:ext cx="6487795" cy="15875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5366" name="Line 8"/>
          <p:cNvSpPr/>
          <p:nvPr/>
        </p:nvSpPr>
        <p:spPr>
          <a:xfrm>
            <a:off x="4624705" y="3757295"/>
            <a:ext cx="3094990" cy="1524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5367" name="Line 9"/>
          <p:cNvSpPr/>
          <p:nvPr/>
        </p:nvSpPr>
        <p:spPr>
          <a:xfrm>
            <a:off x="527685" y="4146550"/>
            <a:ext cx="7192010" cy="3175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5368" name="Line 10"/>
          <p:cNvSpPr/>
          <p:nvPr/>
        </p:nvSpPr>
        <p:spPr>
          <a:xfrm flipV="1">
            <a:off x="3055620" y="5652770"/>
            <a:ext cx="3660140" cy="14605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32098" name="图片 132097" descr="11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698" t="10709" r="4495" b="19905"/>
          <a:stretch>
            <a:fillRect/>
          </a:stretch>
        </p:blipFill>
        <p:spPr>
          <a:xfrm>
            <a:off x="786765" y="335280"/>
            <a:ext cx="10609580" cy="5455920"/>
          </a:xfrm>
          <a:prstGeom prst="rect">
            <a:avLst/>
          </a:prstGeom>
          <a:noFill/>
          <a:ln w="38100">
            <a:noFill/>
          </a:ln>
          <a:effectLst>
            <a:outerShdw dist="35921" dir="2699999" algn="ctr" rotWithShape="0">
              <a:srgbClr val="808080"/>
            </a:outerShdw>
          </a:effectLst>
        </p:spPr>
      </p:pic>
      <p:sp>
        <p:nvSpPr>
          <p:cNvPr id="132099" name="文本框 132098"/>
          <p:cNvSpPr txBox="1"/>
          <p:nvPr/>
        </p:nvSpPr>
        <p:spPr>
          <a:xfrm>
            <a:off x="2819400" y="6096000"/>
            <a:ext cx="6477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Arial" pitchFamily="34" charset="0"/>
                <a:ea typeface="隶书" panose="02010509060101010101" pitchFamily="49" charset="-122"/>
              </a:rPr>
              <a:t>   相传佛陀就在这棵菩提树下悟道六年</a:t>
            </a:r>
          </a:p>
        </p:txBody>
      </p:sp>
      <p:sp>
        <p:nvSpPr>
          <p:cNvPr id="132100" name="矩形 132099"/>
          <p:cNvSpPr/>
          <p:nvPr/>
        </p:nvSpPr>
        <p:spPr>
          <a:xfrm>
            <a:off x="897890" y="335280"/>
            <a:ext cx="3200400" cy="64516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zh-CN" altLang="en-US" sz="3600" b="1">
                <a:solidFill>
                  <a:srgbClr val="663300"/>
                </a:solidFill>
                <a:latin typeface="Arial" pitchFamily="34" charset="0"/>
                <a:ea typeface="隶书" panose="02010509060101010101" pitchFamily="49" charset="-122"/>
              </a:rPr>
              <a:t>菩  提  树</a:t>
            </a:r>
          </a:p>
        </p:txBody>
      </p:sp>
    </p:spTree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34146" name="图片 134145" descr="b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612"/>
          <a:stretch>
            <a:fillRect/>
          </a:stretch>
        </p:blipFill>
        <p:spPr>
          <a:xfrm>
            <a:off x="6629400" y="679450"/>
            <a:ext cx="4290695" cy="5013960"/>
          </a:xfrm>
          <a:prstGeom prst="rect">
            <a:avLst/>
          </a:prstGeom>
          <a:blipFill rotWithShape="0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612"/>
            <a:stretch>
              <a:fillRect/>
            </a:stretch>
          </a:blipFill>
          <a:ln w="28575" cap="flat" cmpd="sng">
            <a:solidFill>
              <a:srgbClr val="666633"/>
            </a:solidFill>
            <a:prstDash val="solid"/>
            <a:miter/>
            <a:headEnd type="none" w="med" len="med"/>
            <a:tailEnd type="none" w="med" len="med"/>
          </a:ln>
          <a:effectLst>
            <a:outerShdw dist="35921" dir="2699999" algn="ctr" rotWithShape="0">
              <a:srgbClr val="808080"/>
            </a:outerShdw>
          </a:effectLst>
        </p:spPr>
      </p:pic>
      <p:pic>
        <p:nvPicPr>
          <p:cNvPr id="134147" name="图片 134146" descr="12"/>
          <p:cNvPicPr>
            <a:picLocks noChangeAspect="1"/>
          </p:cNvPicPr>
          <p:nvPr/>
        </p:nvPicPr>
        <p:blipFill>
          <a:blip r:embed="rId5"/>
          <a:srcRect l="17911" t="8572" r="14522" b="17145"/>
          <a:stretch>
            <a:fillRect/>
          </a:stretch>
        </p:blipFill>
        <p:spPr>
          <a:xfrm>
            <a:off x="1302385" y="680085"/>
            <a:ext cx="4227195" cy="5013325"/>
          </a:xfrm>
          <a:prstGeom prst="rect">
            <a:avLst/>
          </a:prstGeom>
          <a:noFill/>
          <a:ln w="28575" cap="flat" cmpd="sng">
            <a:solidFill>
              <a:srgbClr val="808000"/>
            </a:solidFill>
            <a:prstDash val="solid"/>
            <a:miter/>
            <a:headEnd type="none" w="med" len="med"/>
            <a:tailEnd type="none" w="med" len="med"/>
          </a:ln>
          <a:effectLst>
            <a:outerShdw dist="35921" dir="2699999" algn="ctr" rotWithShape="0">
              <a:srgbClr val="808080"/>
            </a:outerShdw>
          </a:effectLst>
        </p:spPr>
      </p:pic>
      <p:sp>
        <p:nvSpPr>
          <p:cNvPr id="134148" name="矩形 134147"/>
          <p:cNvSpPr/>
          <p:nvPr/>
        </p:nvSpPr>
        <p:spPr>
          <a:xfrm>
            <a:off x="3124200" y="6110288"/>
            <a:ext cx="1905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>
                <a:latin typeface="宋体" pitchFamily="2" charset="-122"/>
              </a:rPr>
              <a:t> 佛陀说法</a:t>
            </a:r>
          </a:p>
        </p:txBody>
      </p:sp>
      <p:sp>
        <p:nvSpPr>
          <p:cNvPr id="134149" name="文本框 134148"/>
          <p:cNvSpPr txBox="1"/>
          <p:nvPr/>
        </p:nvSpPr>
        <p:spPr>
          <a:xfrm>
            <a:off x="7467600" y="6110288"/>
            <a:ext cx="1828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宋体" pitchFamily="2" charset="-122"/>
              </a:rPr>
              <a:t> 佛陀坐像</a:t>
            </a:r>
          </a:p>
        </p:txBody>
      </p:sp>
    </p:spTree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24</a:t>
            </a:fld>
            <a:endParaRPr lang="zh-CN" altLang="en-US"/>
          </a:p>
        </p:txBody>
      </p:sp>
      <p:grpSp>
        <p:nvGrpSpPr>
          <p:cNvPr id="30724" name="组合 2"/>
          <p:cNvGrpSpPr/>
          <p:nvPr/>
        </p:nvGrpSpPr>
        <p:grpSpPr>
          <a:xfrm>
            <a:off x="807720" y="857250"/>
            <a:ext cx="774700" cy="736600"/>
            <a:chOff x="5513" y="1913"/>
            <a:chExt cx="1218" cy="1161"/>
          </a:xfrm>
        </p:grpSpPr>
        <p:grpSp>
          <p:nvGrpSpPr>
            <p:cNvPr id="79" name="组合 67"/>
            <p:cNvGrpSpPr/>
            <p:nvPr/>
          </p:nvGrpSpPr>
          <p:grpSpPr>
            <a:xfrm>
              <a:off x="5513" y="1913"/>
              <a:ext cx="1218" cy="116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0" name="同心圆 7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zh-CN" altLang="en-US" sz="317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itchFamily="2" charset="-122"/>
                  <a:ea typeface="华文隶书" pitchFamily="2" charset="-122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zh-CN" altLang="en-US" sz="317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itchFamily="2" charset="-122"/>
                  <a:ea typeface="华文隶书" pitchFamily="2" charset="-122"/>
                </a:endParaRPr>
              </a:p>
            </p:txBody>
          </p:sp>
        </p:grpSp>
        <p:sp>
          <p:nvSpPr>
            <p:cNvPr id="82" name="TextBox 51"/>
            <p:cNvSpPr txBox="1"/>
            <p:nvPr/>
          </p:nvSpPr>
          <p:spPr>
            <a:xfrm>
              <a:off x="5558" y="2033"/>
              <a:ext cx="1173" cy="10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zh-CN" alt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佛</a:t>
              </a:r>
            </a:p>
          </p:txBody>
        </p:sp>
      </p:grpSp>
      <p:grpSp>
        <p:nvGrpSpPr>
          <p:cNvPr id="30725" name="组合 3"/>
          <p:cNvGrpSpPr/>
          <p:nvPr/>
        </p:nvGrpSpPr>
        <p:grpSpPr>
          <a:xfrm>
            <a:off x="790575" y="1844358"/>
            <a:ext cx="773113" cy="736600"/>
            <a:chOff x="5513" y="1913"/>
            <a:chExt cx="1218" cy="1161"/>
          </a:xfrm>
        </p:grpSpPr>
        <p:grpSp>
          <p:nvGrpSpPr>
            <p:cNvPr id="6" name="组合 67"/>
            <p:cNvGrpSpPr/>
            <p:nvPr/>
          </p:nvGrpSpPr>
          <p:grpSpPr>
            <a:xfrm>
              <a:off x="5513" y="1913"/>
              <a:ext cx="1218" cy="116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zh-CN" altLang="en-US" sz="317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itchFamily="2" charset="-122"/>
                  <a:ea typeface="华文隶书" pitchFamily="2" charset="-122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zh-CN" altLang="en-US" sz="317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itchFamily="2" charset="-122"/>
                  <a:ea typeface="华文隶书" pitchFamily="2" charset="-122"/>
                </a:endParaRPr>
              </a:p>
            </p:txBody>
          </p:sp>
        </p:grpSp>
        <p:sp>
          <p:nvSpPr>
            <p:cNvPr id="9" name="TextBox 51"/>
            <p:cNvSpPr txBox="1"/>
            <p:nvPr/>
          </p:nvSpPr>
          <p:spPr>
            <a:xfrm rot="180000">
              <a:off x="5558" y="2033"/>
              <a:ext cx="1173" cy="10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zh-CN" alt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教</a:t>
              </a:r>
            </a:p>
          </p:txBody>
        </p:sp>
      </p:grpSp>
      <p:grpSp>
        <p:nvGrpSpPr>
          <p:cNvPr id="30726" name="组合 9"/>
          <p:cNvGrpSpPr/>
          <p:nvPr/>
        </p:nvGrpSpPr>
        <p:grpSpPr>
          <a:xfrm>
            <a:off x="773748" y="2749550"/>
            <a:ext cx="773112" cy="736600"/>
            <a:chOff x="5513" y="1913"/>
            <a:chExt cx="1218" cy="1161"/>
          </a:xfrm>
        </p:grpSpPr>
        <p:grpSp>
          <p:nvGrpSpPr>
            <p:cNvPr id="11" name="组合 67"/>
            <p:cNvGrpSpPr/>
            <p:nvPr/>
          </p:nvGrpSpPr>
          <p:grpSpPr>
            <a:xfrm>
              <a:off x="5513" y="1913"/>
              <a:ext cx="1218" cy="116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zh-CN" altLang="en-US" sz="317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itchFamily="2" charset="-122"/>
                  <a:ea typeface="华文隶书" pitchFamily="2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zh-CN" altLang="en-US" sz="317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itchFamily="2" charset="-122"/>
                  <a:ea typeface="华文隶书" pitchFamily="2" charset="-122"/>
                </a:endParaRPr>
              </a:p>
            </p:txBody>
          </p:sp>
        </p:grpSp>
        <p:sp>
          <p:nvSpPr>
            <p:cNvPr id="14" name="TextBox 51"/>
            <p:cNvSpPr txBox="1"/>
            <p:nvPr/>
          </p:nvSpPr>
          <p:spPr>
            <a:xfrm>
              <a:off x="5558" y="2033"/>
              <a:ext cx="1173" cy="10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zh-CN" alt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四</a:t>
              </a:r>
            </a:p>
          </p:txBody>
        </p:sp>
      </p:grpSp>
      <p:grpSp>
        <p:nvGrpSpPr>
          <p:cNvPr id="30727" name="组合 14"/>
          <p:cNvGrpSpPr/>
          <p:nvPr/>
        </p:nvGrpSpPr>
        <p:grpSpPr>
          <a:xfrm>
            <a:off x="773748" y="3826193"/>
            <a:ext cx="773112" cy="736600"/>
            <a:chOff x="5513" y="1913"/>
            <a:chExt cx="1218" cy="1161"/>
          </a:xfrm>
        </p:grpSpPr>
        <p:grpSp>
          <p:nvGrpSpPr>
            <p:cNvPr id="16" name="组合 67"/>
            <p:cNvGrpSpPr/>
            <p:nvPr/>
          </p:nvGrpSpPr>
          <p:grpSpPr>
            <a:xfrm>
              <a:off x="5513" y="1913"/>
              <a:ext cx="1218" cy="116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zh-CN" altLang="en-US" sz="317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itchFamily="2" charset="-122"/>
                  <a:ea typeface="华文隶书" pitchFamily="2" charset="-122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zh-CN" altLang="en-US" sz="317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itchFamily="2" charset="-122"/>
                  <a:ea typeface="华文隶书" pitchFamily="2" charset="-122"/>
                </a:endParaRPr>
              </a:p>
            </p:txBody>
          </p:sp>
        </p:grpSp>
        <p:sp>
          <p:nvSpPr>
            <p:cNvPr id="19" name="TextBox 51"/>
            <p:cNvSpPr txBox="1"/>
            <p:nvPr/>
          </p:nvSpPr>
          <p:spPr>
            <a:xfrm>
              <a:off x="5558" y="2033"/>
              <a:ext cx="1173" cy="10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zh-CN" alt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圣</a:t>
              </a:r>
            </a:p>
          </p:txBody>
        </p:sp>
      </p:grpSp>
      <p:grpSp>
        <p:nvGrpSpPr>
          <p:cNvPr id="30728" name="组合 19"/>
          <p:cNvGrpSpPr/>
          <p:nvPr/>
        </p:nvGrpSpPr>
        <p:grpSpPr>
          <a:xfrm>
            <a:off x="756285" y="4869498"/>
            <a:ext cx="773113" cy="736600"/>
            <a:chOff x="5513" y="1913"/>
            <a:chExt cx="1218" cy="1161"/>
          </a:xfrm>
        </p:grpSpPr>
        <p:grpSp>
          <p:nvGrpSpPr>
            <p:cNvPr id="21" name="组合 67"/>
            <p:cNvGrpSpPr/>
            <p:nvPr/>
          </p:nvGrpSpPr>
          <p:grpSpPr>
            <a:xfrm>
              <a:off x="5513" y="1913"/>
              <a:ext cx="1218" cy="116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2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zh-CN" altLang="en-US" sz="317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itchFamily="2" charset="-122"/>
                  <a:ea typeface="华文隶书" pitchFamily="2" charset="-122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zh-CN" altLang="en-US" sz="317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itchFamily="2" charset="-122"/>
                  <a:ea typeface="华文隶书" pitchFamily="2" charset="-122"/>
                </a:endParaRPr>
              </a:p>
            </p:txBody>
          </p:sp>
        </p:grpSp>
        <p:sp>
          <p:nvSpPr>
            <p:cNvPr id="24" name="TextBox 51"/>
            <p:cNvSpPr txBox="1"/>
            <p:nvPr/>
          </p:nvSpPr>
          <p:spPr>
            <a:xfrm>
              <a:off x="5558" y="2033"/>
              <a:ext cx="1173" cy="10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zh-CN" alt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树</a:t>
              </a:r>
            </a:p>
          </p:txBody>
        </p:sp>
      </p:grpSp>
      <p:grpSp>
        <p:nvGrpSpPr>
          <p:cNvPr id="30729" name="组合 25"/>
          <p:cNvGrpSpPr/>
          <p:nvPr/>
        </p:nvGrpSpPr>
        <p:grpSpPr>
          <a:xfrm>
            <a:off x="2006600" y="458470"/>
            <a:ext cx="4232275" cy="2780030"/>
            <a:chOff x="4053" y="3532"/>
            <a:chExt cx="4484" cy="3375"/>
          </a:xfrm>
        </p:grpSpPr>
        <p:pic>
          <p:nvPicPr>
            <p:cNvPr id="27" name="图片 26" descr="a686c9177f3e6709c2a8df6638c79f3df9dc55fa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3" y="3532"/>
              <a:ext cx="4484" cy="33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文本框 14"/>
            <p:cNvSpPr txBox="1"/>
            <p:nvPr/>
          </p:nvSpPr>
          <p:spPr>
            <a:xfrm>
              <a:off x="4277" y="3532"/>
              <a:ext cx="3119" cy="4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zh-CN" altLang="zh-CN" sz="2000" b="1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降生于无忧树下</a:t>
              </a:r>
            </a:p>
          </p:txBody>
        </p:sp>
      </p:grpSp>
      <p:grpSp>
        <p:nvGrpSpPr>
          <p:cNvPr id="30730" name="组合 31"/>
          <p:cNvGrpSpPr/>
          <p:nvPr/>
        </p:nvGrpSpPr>
        <p:grpSpPr>
          <a:xfrm>
            <a:off x="6378575" y="507365"/>
            <a:ext cx="4649470" cy="2731135"/>
            <a:chOff x="10501" y="2690"/>
            <a:chExt cx="5700" cy="3147"/>
          </a:xfrm>
        </p:grpSpPr>
        <p:pic>
          <p:nvPicPr>
            <p:cNvPr id="30737" name="图片 56" descr="9a504fc2d5628535304948b893ef76c6a6ef63fa"/>
            <p:cNvPicPr>
              <a:picLocks noChangeAspect="1"/>
            </p:cNvPicPr>
            <p:nvPr/>
          </p:nvPicPr>
          <p:blipFill>
            <a:blip r:embed="rId3"/>
            <a:srcRect t="20235" b="25566"/>
            <a:stretch>
              <a:fillRect/>
            </a:stretch>
          </p:blipFill>
          <p:spPr bwMode="auto">
            <a:xfrm>
              <a:off x="10501" y="2690"/>
              <a:ext cx="5700" cy="3147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sp>
          <p:nvSpPr>
            <p:cNvPr id="61" name="文本框 31"/>
            <p:cNvSpPr txBox="1"/>
            <p:nvPr/>
          </p:nvSpPr>
          <p:spPr>
            <a:xfrm>
              <a:off x="10684" y="2721"/>
              <a:ext cx="3118" cy="4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zh-CN" altLang="zh-CN" sz="2000" b="1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得道于菩提树下</a:t>
              </a:r>
            </a:p>
          </p:txBody>
        </p:sp>
      </p:grpSp>
      <p:grpSp>
        <p:nvGrpSpPr>
          <p:cNvPr id="30731" name="组合 32"/>
          <p:cNvGrpSpPr/>
          <p:nvPr/>
        </p:nvGrpSpPr>
        <p:grpSpPr>
          <a:xfrm>
            <a:off x="2006600" y="3411220"/>
            <a:ext cx="4232275" cy="2859405"/>
            <a:chOff x="3159" y="6595"/>
            <a:chExt cx="5778" cy="2967"/>
          </a:xfrm>
        </p:grpSpPr>
        <p:pic>
          <p:nvPicPr>
            <p:cNvPr id="30735" name="图片 29" descr="c2fdfc039245d688c850283da7c27d1ed31b24dc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159" y="6595"/>
              <a:ext cx="5778" cy="2967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sp>
          <p:nvSpPr>
            <p:cNvPr id="62" name="文本框 32"/>
            <p:cNvSpPr txBox="1"/>
            <p:nvPr/>
          </p:nvSpPr>
          <p:spPr>
            <a:xfrm>
              <a:off x="3449" y="6673"/>
              <a:ext cx="3118" cy="4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zh-CN" altLang="zh-CN" sz="2000" b="1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涅槃于娑罗树下</a:t>
              </a:r>
            </a:p>
          </p:txBody>
        </p:sp>
      </p:grpSp>
      <p:grpSp>
        <p:nvGrpSpPr>
          <p:cNvPr id="30732" name="组合 33"/>
          <p:cNvGrpSpPr/>
          <p:nvPr/>
        </p:nvGrpSpPr>
        <p:grpSpPr>
          <a:xfrm>
            <a:off x="6378575" y="3411220"/>
            <a:ext cx="4648835" cy="2859405"/>
            <a:chOff x="10500" y="6405"/>
            <a:chExt cx="5701" cy="3157"/>
          </a:xfrm>
        </p:grpSpPr>
        <p:pic>
          <p:nvPicPr>
            <p:cNvPr id="30733" name="图片 30" descr="a044ad345982b2b76d3aa35d32adcbef77099b8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10500" y="6405"/>
              <a:ext cx="5701" cy="31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sp>
          <p:nvSpPr>
            <p:cNvPr id="63" name="文本框 33"/>
            <p:cNvSpPr txBox="1"/>
            <p:nvPr/>
          </p:nvSpPr>
          <p:spPr>
            <a:xfrm>
              <a:off x="10683" y="6595"/>
              <a:ext cx="4733" cy="4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zh-CN" altLang="zh-CN" sz="2000" b="1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弟子首次结集于七叶树下</a:t>
              </a:r>
            </a:p>
          </p:txBody>
        </p:sp>
      </p:grpSp>
    </p:spTree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21507" name="Text Box 3"/>
          <p:cNvSpPr txBox="1"/>
          <p:nvPr/>
        </p:nvSpPr>
        <p:spPr>
          <a:xfrm>
            <a:off x="166370" y="5607755"/>
            <a:ext cx="11858625" cy="85083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anchor="b">
            <a:spAutoFit/>
          </a:bodyPr>
          <a:lstStyle/>
          <a:p>
            <a:pPr algn="ctr" eaLnBrk="1" hangingPunct="1">
              <a:spcBef>
                <a:spcPct val="50000"/>
              </a:spcBef>
              <a:buFont typeface="Arial" pitchFamily="34" charset="0"/>
            </a:pPr>
            <a:r>
              <a:rPr lang="zh-CN" altLang="en-US" sz="4400" b="1">
                <a:solidFill>
                  <a:schemeClr val="bg1"/>
                </a:solidFill>
                <a:latin typeface="米开簪花小楷" panose="03000600000000000000" charset="-128"/>
                <a:ea typeface="米开簪花小楷" panose="03000600000000000000" charset="-128"/>
                <a:cs typeface="米开簪花小楷" panose="03000600000000000000" charset="-128"/>
              </a:rPr>
              <a:t>前</a:t>
            </a:r>
            <a:r>
              <a:rPr lang="en-US" altLang="zh-CN" sz="4400" b="1">
                <a:solidFill>
                  <a:schemeClr val="bg1"/>
                </a:solidFill>
                <a:latin typeface="米开簪花小楷" panose="03000600000000000000" charset="-128"/>
                <a:ea typeface="米开簪花小楷" panose="03000600000000000000" charset="-128"/>
                <a:cs typeface="米开簪花小楷" panose="03000600000000000000" charset="-128"/>
              </a:rPr>
              <a:t>3</a:t>
            </a:r>
            <a:r>
              <a:rPr lang="zh-CN" altLang="en-US" sz="4400" b="1">
                <a:solidFill>
                  <a:schemeClr val="bg1"/>
                </a:solidFill>
                <a:latin typeface="米开簪花小楷" panose="03000600000000000000" charset="-128"/>
                <a:ea typeface="米开簪花小楷" panose="03000600000000000000" charset="-128"/>
                <a:cs typeface="米开簪花小楷" panose="03000600000000000000" charset="-128"/>
              </a:rPr>
              <a:t>世纪</a:t>
            </a:r>
            <a:r>
              <a:rPr lang="zh-CN" altLang="en-US" sz="4400" b="1" u="sng">
                <a:solidFill>
                  <a:schemeClr val="bg1"/>
                </a:solidFill>
                <a:latin typeface="米开簪花小楷" panose="03000600000000000000" charset="-128"/>
                <a:ea typeface="米开簪花小楷" panose="03000600000000000000" charset="-128"/>
                <a:cs typeface="米开簪花小楷" panose="03000600000000000000" charset="-128"/>
              </a:rPr>
              <a:t>阿育王</a:t>
            </a:r>
            <a:r>
              <a:rPr lang="zh-CN" altLang="en-US" sz="4400" b="1">
                <a:solidFill>
                  <a:schemeClr val="bg1"/>
                </a:solidFill>
                <a:latin typeface="米开簪花小楷" panose="03000600000000000000" charset="-128"/>
                <a:ea typeface="米开簪花小楷" panose="03000600000000000000" charset="-128"/>
                <a:cs typeface="米开簪花小楷" panose="03000600000000000000" charset="-128"/>
              </a:rPr>
              <a:t>基本统一，宣布佛教为国教。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78790" y="224790"/>
            <a:ext cx="112712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0531E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材料：</a:t>
            </a:r>
            <a:r>
              <a:rPr lang="zh-CN" altLang="en-US" sz="32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佛教宣扬“众生平等”；认为世间万物发展都有因果缘由；人的生老病死都是苦的，人必须消灭欲望，刻苦修行，死后进入“极乐世界”。</a:t>
            </a: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3715442" y="722697"/>
            <a:ext cx="2130425" cy="26035"/>
          </a:xfrm>
          <a:prstGeom prst="line">
            <a:avLst/>
          </a:prstGeom>
          <a:ln w="6032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8835707" y="1317626"/>
            <a:ext cx="2130425" cy="26035"/>
          </a:xfrm>
          <a:prstGeom prst="line">
            <a:avLst/>
          </a:prstGeom>
          <a:ln w="6032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2000567" y="1767467"/>
            <a:ext cx="2130425" cy="26035"/>
          </a:xfrm>
          <a:prstGeom prst="line">
            <a:avLst/>
          </a:prstGeom>
          <a:ln w="6032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66370" y="1884680"/>
            <a:ext cx="113842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、众生平等是不是真正的现实生活中的平等？为什么？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66370" y="2656205"/>
            <a:ext cx="104870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、在种姓制度下，佛教什么有吸引力？</a:t>
            </a:r>
          </a:p>
        </p:txBody>
      </p:sp>
      <p:sp>
        <p:nvSpPr>
          <p:cNvPr id="13" name="矩形 12"/>
          <p:cNvSpPr/>
          <p:nvPr/>
        </p:nvSpPr>
        <p:spPr>
          <a:xfrm>
            <a:off x="422275" y="3239950"/>
            <a:ext cx="978408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effectLst/>
                <a:latin typeface="+mn-ea"/>
              </a:rPr>
              <a:t>反对婆罗门</a:t>
            </a:r>
            <a:r>
              <a:rPr lang="zh-CN" altLang="en-US" sz="3600" b="1">
                <a:solidFill>
                  <a:srgbClr val="0531EF"/>
                </a:solidFill>
                <a:effectLst/>
                <a:latin typeface="+mn-ea"/>
              </a:rPr>
              <a:t>，对刹帝利有吸引力（国王、富人）</a:t>
            </a:r>
          </a:p>
        </p:txBody>
      </p:sp>
      <p:sp>
        <p:nvSpPr>
          <p:cNvPr id="14" name="矩形 13"/>
          <p:cNvSpPr/>
          <p:nvPr/>
        </p:nvSpPr>
        <p:spPr>
          <a:xfrm>
            <a:off x="422275" y="4029358"/>
            <a:ext cx="1207008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effectLst/>
                <a:latin typeface="+mn-ea"/>
              </a:rPr>
              <a:t>不拒绝低种姓入教</a:t>
            </a:r>
            <a:r>
              <a:rPr lang="zh-CN" altLang="en-US" sz="3600" b="1">
                <a:solidFill>
                  <a:srgbClr val="0531EF"/>
                </a:solidFill>
                <a:effectLst/>
                <a:latin typeface="+mn-ea"/>
              </a:rPr>
              <a:t>，教义通俗易懂，对普通民众有吸引力。</a:t>
            </a:r>
          </a:p>
        </p:txBody>
      </p:sp>
      <p:sp>
        <p:nvSpPr>
          <p:cNvPr id="15" name="矩形 14"/>
          <p:cNvSpPr/>
          <p:nvPr/>
        </p:nvSpPr>
        <p:spPr>
          <a:xfrm>
            <a:off x="422275" y="4848860"/>
            <a:ext cx="1070419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3600" b="1">
                <a:solidFill>
                  <a:srgbClr val="FF0000"/>
                </a:solidFill>
                <a:effectLst/>
                <a:latin typeface="+mn-ea"/>
              </a:rPr>
              <a:t>刻苦修行，死后极乐世界</a:t>
            </a:r>
            <a:r>
              <a:rPr lang="zh-CN" altLang="en-US" sz="3600" b="1">
                <a:solidFill>
                  <a:schemeClr val="accent1"/>
                </a:solidFill>
                <a:effectLst/>
                <a:latin typeface="+mn-ea"/>
              </a:rPr>
              <a:t>，</a:t>
            </a:r>
            <a:r>
              <a:rPr lang="zh-CN" altLang="en-US" sz="3600" b="1">
                <a:solidFill>
                  <a:srgbClr val="0531EF"/>
                </a:solidFill>
                <a:effectLst/>
                <a:latin typeface="+mn-ea"/>
              </a:rPr>
              <a:t>迷惑百姓，利于统治。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332345" y="344170"/>
            <a:ext cx="4558665" cy="132916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600" b="1"/>
              <a:t>教义：</a:t>
            </a:r>
          </a:p>
          <a:p>
            <a:r>
              <a:rPr lang="zh-CN" altLang="en-US" sz="3600" b="1"/>
              <a:t>众生平等、忍耐顺从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1"/>
      <p:bldP spid="12" grpId="2"/>
      <p:bldP spid="13" grpId="3"/>
      <p:bldP spid="14" grpId="4"/>
      <p:bldP spid="15" grpId="5"/>
      <p:bldP spid="21507" grpId="6"/>
      <p:bldP spid="5" grpId="7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20482" name="文本框 9217"/>
          <p:cNvSpPr txBox="1"/>
          <p:nvPr/>
        </p:nvSpPr>
        <p:spPr>
          <a:xfrm>
            <a:off x="6654165" y="3106420"/>
            <a:ext cx="5365115" cy="645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FF0000"/>
                </a:solidFill>
                <a:latin typeface="+mn-ea"/>
                <a:cs typeface="+mn-ea"/>
              </a:rPr>
              <a:t>古代印度</a:t>
            </a:r>
            <a:r>
              <a:rPr lang="zh-CN" altLang="en-US" sz="3600" b="1">
                <a:solidFill>
                  <a:srgbClr val="000000"/>
                </a:solidFill>
                <a:latin typeface="+mn-ea"/>
                <a:cs typeface="+mn-ea"/>
              </a:rPr>
              <a:t>（公元前</a:t>
            </a:r>
            <a:r>
              <a:rPr lang="en-US" altLang="zh-CN" sz="3600" b="1">
                <a:solidFill>
                  <a:srgbClr val="000000"/>
                </a:solidFill>
                <a:latin typeface="+mn-ea"/>
                <a:cs typeface="+mn-ea"/>
              </a:rPr>
              <a:t>3</a:t>
            </a:r>
            <a:r>
              <a:rPr lang="zh-CN" altLang="en-US" sz="3600" b="1">
                <a:solidFill>
                  <a:srgbClr val="000000"/>
                </a:solidFill>
                <a:latin typeface="+mn-ea"/>
                <a:cs typeface="+mn-ea"/>
              </a:rPr>
              <a:t>世纪）</a:t>
            </a:r>
          </a:p>
        </p:txBody>
      </p:sp>
      <p:sp>
        <p:nvSpPr>
          <p:cNvPr id="9219" name="直接连接符 9218"/>
          <p:cNvSpPr/>
          <p:nvPr/>
        </p:nvSpPr>
        <p:spPr>
          <a:xfrm flipH="1" flipV="1">
            <a:off x="7168515" y="1898968"/>
            <a:ext cx="533400" cy="10668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9220" name="文本框 9219"/>
          <p:cNvSpPr txBox="1"/>
          <p:nvPr/>
        </p:nvSpPr>
        <p:spPr>
          <a:xfrm>
            <a:off x="6482715" y="1306195"/>
            <a:ext cx="13716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000000"/>
                </a:solidFill>
                <a:latin typeface="+mn-ea"/>
              </a:rPr>
              <a:t>中亚</a:t>
            </a:r>
          </a:p>
        </p:txBody>
      </p:sp>
      <p:sp>
        <p:nvSpPr>
          <p:cNvPr id="9221" name="直接连接符 9220"/>
          <p:cNvSpPr/>
          <p:nvPr/>
        </p:nvSpPr>
        <p:spPr>
          <a:xfrm>
            <a:off x="7701915" y="1628775"/>
            <a:ext cx="685800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9222" name="文本框 9221"/>
          <p:cNvSpPr txBox="1"/>
          <p:nvPr/>
        </p:nvSpPr>
        <p:spPr>
          <a:xfrm>
            <a:off x="7875270" y="792480"/>
            <a:ext cx="2204720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3600" b="1">
                <a:solidFill>
                  <a:srgbClr val="000000"/>
                </a:solidFill>
                <a:latin typeface="+mn-ea"/>
                <a:cs typeface="+mn-ea"/>
              </a:rPr>
              <a:t>中国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3600" b="1">
                <a:solidFill>
                  <a:srgbClr val="000000"/>
                </a:solidFill>
                <a:latin typeface="+mn-ea"/>
                <a:cs typeface="+mn-ea"/>
              </a:rPr>
              <a:t>（公元前</a:t>
            </a:r>
            <a:r>
              <a:rPr lang="en-US" altLang="zh-CN" sz="3600" b="1">
                <a:solidFill>
                  <a:srgbClr val="000000"/>
                </a:solidFill>
                <a:latin typeface="+mn-ea"/>
                <a:cs typeface="+mn-ea"/>
              </a:rPr>
              <a:t>1</a:t>
            </a:r>
            <a:r>
              <a:rPr lang="zh-CN" altLang="en-US" sz="3600" b="1">
                <a:solidFill>
                  <a:srgbClr val="000000"/>
                </a:solidFill>
                <a:latin typeface="+mn-ea"/>
                <a:cs typeface="+mn-ea"/>
              </a:rPr>
              <a:t>世纪）</a:t>
            </a:r>
          </a:p>
        </p:txBody>
      </p:sp>
      <p:sp>
        <p:nvSpPr>
          <p:cNvPr id="9223" name="直接连接符 9222"/>
          <p:cNvSpPr/>
          <p:nvPr/>
        </p:nvSpPr>
        <p:spPr>
          <a:xfrm>
            <a:off x="7853998" y="3876675"/>
            <a:ext cx="533400" cy="6858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9224" name="文本框 9223"/>
          <p:cNvSpPr txBox="1"/>
          <p:nvPr/>
        </p:nvSpPr>
        <p:spPr>
          <a:xfrm>
            <a:off x="7854315" y="4562475"/>
            <a:ext cx="153924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000000"/>
                </a:solidFill>
                <a:latin typeface="+mn-ea"/>
              </a:rPr>
              <a:t>锡兰</a:t>
            </a:r>
          </a:p>
        </p:txBody>
      </p:sp>
      <p:sp>
        <p:nvSpPr>
          <p:cNvPr id="9225" name="直接连接符 9224"/>
          <p:cNvSpPr/>
          <p:nvPr/>
        </p:nvSpPr>
        <p:spPr>
          <a:xfrm flipV="1">
            <a:off x="9940925" y="1088390"/>
            <a:ext cx="762000" cy="3048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9226" name="文本框 9225"/>
          <p:cNvSpPr txBox="1"/>
          <p:nvPr/>
        </p:nvSpPr>
        <p:spPr>
          <a:xfrm>
            <a:off x="10702925" y="628015"/>
            <a:ext cx="1316355" cy="9836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spcBef>
                <a:spcPts val="50"/>
              </a:spcBef>
              <a:spcAft>
                <a:spcPct val="0"/>
              </a:spcAft>
            </a:pPr>
            <a:r>
              <a:rPr lang="zh-CN" altLang="en-US" sz="3600" b="1">
                <a:solidFill>
                  <a:srgbClr val="000000"/>
                </a:solidFill>
                <a:latin typeface="+mn-ea"/>
              </a:rPr>
              <a:t>朝鲜、</a:t>
            </a:r>
          </a:p>
          <a:p>
            <a:pPr algn="l">
              <a:lnSpc>
                <a:spcPct val="80000"/>
              </a:lnSpc>
              <a:spcBef>
                <a:spcPts val="50"/>
              </a:spcBef>
              <a:spcAft>
                <a:spcPct val="0"/>
              </a:spcAft>
            </a:pPr>
            <a:r>
              <a:rPr lang="zh-CN" altLang="en-US" sz="3600" b="1">
                <a:solidFill>
                  <a:srgbClr val="000000"/>
                </a:solidFill>
                <a:latin typeface="+mn-ea"/>
              </a:rPr>
              <a:t>日本</a:t>
            </a:r>
          </a:p>
        </p:txBody>
      </p:sp>
      <p:sp>
        <p:nvSpPr>
          <p:cNvPr id="9227" name="直接连接符 9226"/>
          <p:cNvSpPr/>
          <p:nvPr/>
        </p:nvSpPr>
        <p:spPr>
          <a:xfrm>
            <a:off x="9940925" y="2110105"/>
            <a:ext cx="838200" cy="3810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9228" name="文本框 9227"/>
          <p:cNvSpPr txBox="1"/>
          <p:nvPr/>
        </p:nvSpPr>
        <p:spPr>
          <a:xfrm>
            <a:off x="10702925" y="2110105"/>
            <a:ext cx="167132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600" b="1">
                <a:solidFill>
                  <a:srgbClr val="000000"/>
                </a:solidFill>
                <a:latin typeface="+mn-ea"/>
              </a:rPr>
              <a:t>越南</a:t>
            </a:r>
          </a:p>
        </p:txBody>
      </p:sp>
      <p:pic>
        <p:nvPicPr>
          <p:cNvPr id="20493" name="图片 9229" descr="佛教的传播"/>
          <p:cNvPicPr>
            <a:picLocks noChangeAspect="1"/>
          </p:cNvPicPr>
          <p:nvPr/>
        </p:nvPicPr>
        <p:blipFill>
          <a:blip r:embed="rId2"/>
          <a:srcRect t="1492" r="1501" b="1553"/>
          <a:stretch>
            <a:fillRect/>
          </a:stretch>
        </p:blipFill>
        <p:spPr>
          <a:xfrm>
            <a:off x="-57785" y="1614170"/>
            <a:ext cx="6434455" cy="5210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94" name="标题 7169"/>
          <p:cNvSpPr>
            <a:spLocks noGrp="1"/>
          </p:cNvSpPr>
          <p:nvPr/>
        </p:nvSpPr>
        <p:spPr>
          <a:xfrm>
            <a:off x="503873" y="974725"/>
            <a:ext cx="3505200" cy="762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latin typeface="宋体" pitchFamily="2" charset="-122"/>
              </a:rPr>
              <a:t>5</a:t>
            </a:r>
            <a:r>
              <a:rPr lang="zh-CN" altLang="en-US" sz="3600" b="1">
                <a:solidFill>
                  <a:srgbClr val="FF0000"/>
                </a:solidFill>
                <a:latin typeface="宋体" pitchFamily="2" charset="-122"/>
              </a:rPr>
              <a:t>、佛教的传播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50825" y="191135"/>
            <a:ext cx="5817870" cy="78328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rgbClr val="002060"/>
                </a:solidFill>
                <a:latin typeface="千阙行书" charset="-122"/>
                <a:ea typeface="千阙行书" charset="-122"/>
              </a:rPr>
              <a:t>三、释迦牟尼创立佛教</a:t>
            </a:r>
          </a:p>
        </p:txBody>
      </p:sp>
      <p:sp>
        <p:nvSpPr>
          <p:cNvPr id="4" name="直接连接符 3"/>
          <p:cNvSpPr/>
          <p:nvPr/>
        </p:nvSpPr>
        <p:spPr>
          <a:xfrm>
            <a:off x="8595678" y="5127625"/>
            <a:ext cx="533400" cy="6858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5" name="文本框 4"/>
          <p:cNvSpPr txBox="1"/>
          <p:nvPr/>
        </p:nvSpPr>
        <p:spPr>
          <a:xfrm>
            <a:off x="6868160" y="5813425"/>
            <a:ext cx="48494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000000"/>
                </a:solidFill>
                <a:latin typeface="+mn-ea"/>
              </a:rPr>
              <a:t>缅甸、泰国、柬埔寨等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1" nodeType="after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3" nodeType="after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4" nodeType="afterEffect"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grpId="2" nodeType="afterEffect"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5" nodeType="afterEffect"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9222" grpId="1"/>
      <p:bldP spid="9224" grpId="2"/>
      <p:bldP spid="9226" grpId="3"/>
      <p:bldP spid="9228" grpId="4"/>
      <p:bldP spid="5" grpId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0962" name="TextBox 3"/>
          <p:cNvSpPr txBox="1"/>
          <p:nvPr/>
        </p:nvSpPr>
        <p:spPr>
          <a:xfrm>
            <a:off x="1738313" y="6429375"/>
            <a:ext cx="3000375" cy="368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buFont typeface="Arial" pitchFamily="34" charset="0"/>
            </a:pPr>
            <a:endParaRPr lang="zh-CN" altLang="en-US">
              <a:latin typeface="Gulim" panose="020b0600000101010101" pitchFamily="34" charset="-127"/>
              <a:ea typeface="Gulim" pitchFamily="34" charset="-127"/>
            </a:endParaRPr>
          </a:p>
        </p:txBody>
      </p:sp>
      <p:pic>
        <p:nvPicPr>
          <p:cNvPr id="40963" name="Picture 2" descr="mogaoku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3820"/>
            <a:ext cx="1676400" cy="1916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4" name="Text Box 3"/>
          <p:cNvSpPr txBox="1"/>
          <p:nvPr/>
        </p:nvSpPr>
        <p:spPr>
          <a:xfrm>
            <a:off x="3200400" y="533400"/>
            <a:ext cx="50482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Arial" pitchFamily="34" charset="0"/>
            </a:pPr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莫高窟</a:t>
            </a:r>
          </a:p>
        </p:txBody>
      </p:sp>
      <p:pic>
        <p:nvPicPr>
          <p:cNvPr id="40965" name="Picture 4" descr="yunga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05038"/>
            <a:ext cx="1692275" cy="167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6" name="Text Box 5"/>
          <p:cNvSpPr txBox="1"/>
          <p:nvPr/>
        </p:nvSpPr>
        <p:spPr>
          <a:xfrm>
            <a:off x="3245168" y="2438400"/>
            <a:ext cx="490220" cy="1223963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  <a:buFont typeface="Arial" pitchFamily="34" charset="0"/>
            </a:pPr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云岗石窟</a:t>
            </a:r>
          </a:p>
        </p:txBody>
      </p:sp>
      <p:sp>
        <p:nvSpPr>
          <p:cNvPr id="40967" name="Text Box 7"/>
          <p:cNvSpPr txBox="1"/>
          <p:nvPr/>
        </p:nvSpPr>
        <p:spPr>
          <a:xfrm>
            <a:off x="3245168" y="4191000"/>
            <a:ext cx="490220" cy="1152525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  <a:buFont typeface="Arial" pitchFamily="34" charset="0"/>
            </a:pPr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龙门石窟</a:t>
            </a:r>
          </a:p>
        </p:txBody>
      </p:sp>
      <p:pic>
        <p:nvPicPr>
          <p:cNvPr id="40968" name="Picture 8" descr="yanggua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5638800"/>
            <a:ext cx="1676400" cy="121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9" name="Text Box 9"/>
          <p:cNvSpPr txBox="1"/>
          <p:nvPr/>
        </p:nvSpPr>
        <p:spPr>
          <a:xfrm>
            <a:off x="3245168" y="5562600"/>
            <a:ext cx="490220" cy="129540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  <a:buFont typeface="Arial" pitchFamily="34" charset="0"/>
            </a:pPr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仰光寺</a:t>
            </a:r>
          </a:p>
        </p:txBody>
      </p:sp>
      <p:sp>
        <p:nvSpPr>
          <p:cNvPr id="40970" name="Line 11"/>
          <p:cNvSpPr/>
          <p:nvPr/>
        </p:nvSpPr>
        <p:spPr>
          <a:xfrm flipH="1">
            <a:off x="3243580" y="0"/>
            <a:ext cx="33020" cy="6799580"/>
          </a:xfrm>
          <a:prstGeom prst="line">
            <a:avLst/>
          </a:prstGeom>
          <a:ln w="76200" cap="flat" cmpd="tri">
            <a:solidFill>
              <a:srgbClr val="00FF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pic>
        <p:nvPicPr>
          <p:cNvPr id="4097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900" y="996950"/>
            <a:ext cx="7023100" cy="59994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72" name="Picture 6" descr="龙门石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4005263"/>
            <a:ext cx="1676400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0781" name="TextBox 16"/>
          <p:cNvSpPr txBox="1"/>
          <p:nvPr/>
        </p:nvSpPr>
        <p:spPr>
          <a:xfrm>
            <a:off x="3881438" y="3000375"/>
            <a:ext cx="1214437" cy="6451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buFont typeface="Arial" pitchFamily="34" charset="0"/>
            </a:pP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印度</a:t>
            </a:r>
          </a:p>
        </p:txBody>
      </p:sp>
      <p:sp>
        <p:nvSpPr>
          <p:cNvPr id="160782" name="TextBox 17"/>
          <p:cNvSpPr txBox="1"/>
          <p:nvPr/>
        </p:nvSpPr>
        <p:spPr>
          <a:xfrm>
            <a:off x="5381625" y="2000250"/>
            <a:ext cx="1214438" cy="6451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buFont typeface="Arial" pitchFamily="34" charset="0"/>
            </a:pP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中亚</a:t>
            </a:r>
          </a:p>
        </p:txBody>
      </p:sp>
      <p:sp>
        <p:nvSpPr>
          <p:cNvPr id="160783" name="TextBox 18"/>
          <p:cNvSpPr txBox="1"/>
          <p:nvPr/>
        </p:nvSpPr>
        <p:spPr>
          <a:xfrm>
            <a:off x="6881813" y="2000250"/>
            <a:ext cx="1214437" cy="6451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buFont typeface="Arial" pitchFamily="34" charset="0"/>
            </a:pP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中国</a:t>
            </a:r>
          </a:p>
        </p:txBody>
      </p:sp>
      <p:sp>
        <p:nvSpPr>
          <p:cNvPr id="160784" name="TextBox 19"/>
          <p:cNvSpPr txBox="1"/>
          <p:nvPr/>
        </p:nvSpPr>
        <p:spPr>
          <a:xfrm>
            <a:off x="8239125" y="1785938"/>
            <a:ext cx="2143125" cy="11988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buFont typeface="Arial" pitchFamily="34" charset="0"/>
            </a:pP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朝鲜半岛、日本</a:t>
            </a:r>
          </a:p>
        </p:txBody>
      </p:sp>
      <p:sp>
        <p:nvSpPr>
          <p:cNvPr id="160785" name="TextBox 20"/>
          <p:cNvSpPr txBox="1"/>
          <p:nvPr/>
        </p:nvSpPr>
        <p:spPr>
          <a:xfrm>
            <a:off x="5453380" y="3386455"/>
            <a:ext cx="4928870" cy="10763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</a:pP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傣族地区以及锡兰（今斯里兰卡）、缅甸和泰国等</a:t>
            </a:r>
          </a:p>
        </p:txBody>
      </p:sp>
      <p:cxnSp>
        <p:nvCxnSpPr>
          <p:cNvPr id="160786" name="直接箭头连接符 22"/>
          <p:cNvCxnSpPr/>
          <p:nvPr/>
        </p:nvCxnSpPr>
        <p:spPr>
          <a:xfrm rot="5400000" flipH="1" flipV="1">
            <a:off x="4953000" y="2571750"/>
            <a:ext cx="428625" cy="285750"/>
          </a:xfrm>
          <a:prstGeom prst="straightConnector1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160787" name="直接箭头连接符 24"/>
          <p:cNvCxnSpPr/>
          <p:nvPr/>
        </p:nvCxnSpPr>
        <p:spPr>
          <a:xfrm>
            <a:off x="6524625" y="2357438"/>
            <a:ext cx="428625" cy="1587"/>
          </a:xfrm>
          <a:prstGeom prst="straightConnector1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160788" name="直接箭头连接符 26"/>
          <p:cNvCxnSpPr/>
          <p:nvPr/>
        </p:nvCxnSpPr>
        <p:spPr>
          <a:xfrm>
            <a:off x="7953375" y="2357438"/>
            <a:ext cx="428625" cy="1587"/>
          </a:xfrm>
          <a:prstGeom prst="straightConnector1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160789" name="直接箭头连接符 28"/>
          <p:cNvCxnSpPr/>
          <p:nvPr/>
        </p:nvCxnSpPr>
        <p:spPr>
          <a:xfrm>
            <a:off x="5024438" y="3786188"/>
            <a:ext cx="347662" cy="276225"/>
          </a:xfrm>
          <a:prstGeom prst="straightConnector1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sp>
        <p:nvSpPr>
          <p:cNvPr id="160791" name="Text Box 23"/>
          <p:cNvSpPr txBox="1"/>
          <p:nvPr/>
        </p:nvSpPr>
        <p:spPr>
          <a:xfrm>
            <a:off x="3719513" y="4868863"/>
            <a:ext cx="6948487" cy="113728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0000FF"/>
                </a:solidFill>
                <a:latin typeface="Arial" pitchFamily="34" charset="0"/>
                <a:ea typeface="黑体" panose="02010609060101010101" charset="-122"/>
              </a:rPr>
              <a:t>作用：</a:t>
            </a:r>
            <a:r>
              <a:rPr lang="zh-CN" altLang="en-US" sz="3200" b="1">
                <a:solidFill>
                  <a:srgbClr val="FF3300"/>
                </a:solidFill>
                <a:latin typeface="Arial" pitchFamily="34" charset="0"/>
                <a:ea typeface="黑体" panose="02010609060101010101" charset="-122"/>
              </a:rPr>
              <a:t>通过佛教的传播，印度文化对周边地区产生了广泛而深远的影响。</a:t>
            </a:r>
          </a:p>
        </p:txBody>
      </p:sp>
      <p:sp>
        <p:nvSpPr>
          <p:cNvPr id="2" name="文本框 9217"/>
          <p:cNvSpPr txBox="1">
            <a:spLocks noChangeArrowheads="1"/>
          </p:cNvSpPr>
          <p:nvPr/>
        </p:nvSpPr>
        <p:spPr bwMode="auto">
          <a:xfrm>
            <a:off x="4065270" y="270510"/>
            <a:ext cx="3549015" cy="1044808"/>
          </a:xfrm>
          <a:prstGeom prst="wave">
            <a:avLst/>
          </a:prstGeom>
          <a:solidFill>
            <a:srgbClr val="FFFF0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佛教传播路线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1000"/>
                                        <p:tgtEl>
                                          <p:spTgt spid="160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81" grpId="0"/>
      <p:bldP spid="160782" grpId="1"/>
      <p:bldP spid="160783" grpId="2"/>
      <p:bldP spid="160784" grpId="3"/>
      <p:bldP spid="160785" grpId="4"/>
      <p:bldP spid="160791" grpId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矩形 4"/>
          <p:cNvSpPr/>
          <p:nvPr/>
        </p:nvSpPr>
        <p:spPr>
          <a:xfrm>
            <a:off x="800735" y="614680"/>
            <a:ext cx="283781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隶书" pitchFamily="2" charset="-122"/>
                <a:ea typeface="华文隶书" pitchFamily="2" charset="-122"/>
                <a:cs typeface="+mn-cs"/>
              </a:rPr>
              <a:t>佛教传播</a:t>
            </a:r>
            <a:endParaRPr kumimoji="1" lang="zh-CN" altLang="en-US" sz="4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隶书" pitchFamily="2" charset="-122"/>
              <a:ea typeface="华文隶书" pitchFamily="2" charset="-122"/>
              <a:cs typeface="+mn-cs"/>
            </a:endParaRPr>
          </a:p>
        </p:txBody>
      </p:sp>
      <p:sp>
        <p:nvSpPr>
          <p:cNvPr id="8" name="圆角矩形 52"/>
          <p:cNvSpPr/>
          <p:nvPr/>
        </p:nvSpPr>
        <p:spPr>
          <a:xfrm>
            <a:off x="577850" y="513715"/>
            <a:ext cx="2674620" cy="921385"/>
          </a:xfrm>
          <a:prstGeom prst="round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905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8" name="图片 57" descr="W020160520303041024816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DAF1F7"/>
              </a:clrFrom>
              <a:clrTo>
                <a:srgbClr val="DAF1F7">
                  <a:alpha val="0"/>
                </a:srgbClr>
              </a:clrTo>
            </a:clrChange>
          </a:blip>
          <a:srcRect l="22656" r="18750"/>
          <a:stretch>
            <a:fillRect/>
          </a:stretch>
        </p:blipFill>
        <p:spPr>
          <a:xfrm>
            <a:off x="690245" y="2209165"/>
            <a:ext cx="2847340" cy="3540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图片 76" descr="201706090416025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205" y="1953895"/>
            <a:ext cx="2525395" cy="16814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图片 77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75" y="1953260"/>
            <a:ext cx="2279650" cy="16821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1" name="图片 78" descr="t01f2fe7b8878fabfe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9025" y="1953895"/>
            <a:ext cx="2095500" cy="16814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42" name="Text Box 3"/>
          <p:cNvSpPr txBox="1"/>
          <p:nvPr/>
        </p:nvSpPr>
        <p:spPr>
          <a:xfrm>
            <a:off x="4506913" y="1336358"/>
            <a:ext cx="1463675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敦煌莫高窟</a:t>
            </a:r>
          </a:p>
        </p:txBody>
      </p:sp>
      <p:sp>
        <p:nvSpPr>
          <p:cNvPr id="18443" name="矩形 13"/>
          <p:cNvSpPr/>
          <p:nvPr/>
        </p:nvSpPr>
        <p:spPr>
          <a:xfrm>
            <a:off x="6597015" y="1336358"/>
            <a:ext cx="1706880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大同云岗石窟</a:t>
            </a:r>
          </a:p>
        </p:txBody>
      </p:sp>
      <p:sp>
        <p:nvSpPr>
          <p:cNvPr id="18444" name="矩形 14"/>
          <p:cNvSpPr/>
          <p:nvPr/>
        </p:nvSpPr>
        <p:spPr>
          <a:xfrm>
            <a:off x="8823008" y="1321118"/>
            <a:ext cx="1706880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洛阳龙门石窟</a:t>
            </a:r>
          </a:p>
        </p:txBody>
      </p:sp>
      <p:pic>
        <p:nvPicPr>
          <p:cNvPr id="18445" name="图片 91" descr="d157172485350b1ed40742c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550" y="4382770"/>
            <a:ext cx="2001838" cy="1374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6" name="图片 92" descr="7aad4ae7a161fa72b838202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9588" y="4375150"/>
            <a:ext cx="1985962" cy="1374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图片 93" descr="a75fb6d334b79468960a16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3475" y="4374515"/>
            <a:ext cx="1873250" cy="1374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8" name="图片 94" descr="2f9cbdccf365584c00e9283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6408" y="4381183"/>
            <a:ext cx="1863725" cy="1376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49" name="矩形 19"/>
          <p:cNvSpPr/>
          <p:nvPr/>
        </p:nvSpPr>
        <p:spPr>
          <a:xfrm>
            <a:off x="5510213" y="513398"/>
            <a:ext cx="4824412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280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</a:rPr>
              <a:t>中国古代佛教石窟艺术</a:t>
            </a:r>
          </a:p>
        </p:txBody>
      </p:sp>
      <p:sp>
        <p:nvSpPr>
          <p:cNvPr id="18450" name="矩形 20"/>
          <p:cNvSpPr/>
          <p:nvPr/>
        </p:nvSpPr>
        <p:spPr>
          <a:xfrm>
            <a:off x="5221288" y="3795713"/>
            <a:ext cx="424688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320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</a:rPr>
              <a:t>中国古代佛教四大名山</a:t>
            </a:r>
          </a:p>
        </p:txBody>
      </p:sp>
      <p:sp>
        <p:nvSpPr>
          <p:cNvPr id="18451" name="文本框 236549"/>
          <p:cNvSpPr txBox="1"/>
          <p:nvPr/>
        </p:nvSpPr>
        <p:spPr>
          <a:xfrm>
            <a:off x="3803650" y="5962650"/>
            <a:ext cx="16637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山西五台山－</a:t>
            </a:r>
          </a:p>
          <a:p>
            <a:pPr algn="ctr" eaLnBrk="0" hangingPunct="0">
              <a:spcBef>
                <a:spcPct val="50000"/>
              </a:spcBef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文殊菩萨</a:t>
            </a:r>
          </a:p>
        </p:txBody>
      </p:sp>
      <p:sp>
        <p:nvSpPr>
          <p:cNvPr id="18452" name="文本框 236550"/>
          <p:cNvSpPr txBox="1"/>
          <p:nvPr/>
        </p:nvSpPr>
        <p:spPr>
          <a:xfrm>
            <a:off x="5510213" y="5995988"/>
            <a:ext cx="15906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浙江普陀山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观音菩萨</a:t>
            </a:r>
          </a:p>
        </p:txBody>
      </p:sp>
      <p:sp>
        <p:nvSpPr>
          <p:cNvPr id="18453" name="文本框 236551"/>
          <p:cNvSpPr txBox="1"/>
          <p:nvPr/>
        </p:nvSpPr>
        <p:spPr>
          <a:xfrm>
            <a:off x="7132638" y="6048375"/>
            <a:ext cx="1781175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四川峨眉山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</a:p>
          <a:p>
            <a:pPr algn="ctr" eaLnBrk="0" hangingPunct="0">
              <a:spcBef>
                <a:spcPct val="50000"/>
              </a:spcBef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普贤菩萨</a:t>
            </a:r>
          </a:p>
        </p:txBody>
      </p:sp>
      <p:sp>
        <p:nvSpPr>
          <p:cNvPr id="18454" name="文本框 236553"/>
          <p:cNvSpPr txBox="1"/>
          <p:nvPr/>
        </p:nvSpPr>
        <p:spPr>
          <a:xfrm>
            <a:off x="9468485" y="5995988"/>
            <a:ext cx="16002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安徽九华山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地藏菩萨</a:t>
            </a:r>
          </a:p>
        </p:txBody>
      </p:sp>
      <p:sp>
        <p:nvSpPr>
          <p:cNvPr id="26" name="矩形 25"/>
          <p:cNvSpPr/>
          <p:nvPr/>
        </p:nvSpPr>
        <p:spPr>
          <a:xfrm>
            <a:off x="1662430" y="5962333"/>
            <a:ext cx="1473200" cy="481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54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玄奘取经</a:t>
            </a:r>
            <a:endParaRPr kumimoji="1" lang="zh-CN" altLang="en-US" sz="254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29</a:t>
            </a:fld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05" y="2101215"/>
            <a:ext cx="2866390" cy="46812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3205" y="1456055"/>
            <a:ext cx="2525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</a:rPr>
              <a:t>斯里兰卡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350" y="4215765"/>
            <a:ext cx="4210050" cy="25298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046855" y="3632200"/>
            <a:ext cx="2525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泰国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5730" y="3949700"/>
            <a:ext cx="4002405" cy="28327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114030" y="3213100"/>
            <a:ext cx="3634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柬埔寨（吴哥窟）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395" y="485140"/>
            <a:ext cx="3452495" cy="258572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438390" y="318135"/>
            <a:ext cx="675005" cy="18935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印度教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805" y="864235"/>
            <a:ext cx="3787140" cy="27171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046855" y="280670"/>
            <a:ext cx="2525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缅甸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40055" y="485140"/>
            <a:ext cx="24930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佛教的传播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1067912" y="3241676"/>
            <a:ext cx="10400022" cy="11988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zh-CN" sz="3600" b="1">
                <a:solidFill>
                  <a:srgbClr val="0531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3600" b="1">
                <a:solidFill>
                  <a:srgbClr val="0531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、影响：</a:t>
            </a:r>
            <a:r>
              <a:rPr lang="zh-C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通过佛教的传播，印度文化对周边地区产生了广泛而深远的影响。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2" name="AutoShape 2" descr="印度地形">
            <a:hlinkClick r:id="rId3"/>
          </p:cNvPr>
          <p:cNvSpPr>
            <a:spLocks noChangeAspect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buFont typeface="Arial" pitchFamily="34" charset="0"/>
              <a:buNone/>
            </a:pPr>
            <a:endParaRPr>
              <a:latin typeface="Arial" pitchFamily="34" charset="0"/>
            </a:endParaRPr>
          </a:p>
        </p:txBody>
      </p:sp>
      <p:sp>
        <p:nvSpPr>
          <p:cNvPr id="5123" name="AutoShape 3" descr="印度地形">
            <a:hlinkClick r:id="rId3"/>
          </p:cNvPr>
          <p:cNvSpPr>
            <a:spLocks noChangeAspect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buFont typeface="Arial" pitchFamily="34" charset="0"/>
              <a:buNone/>
            </a:pPr>
            <a:endParaRPr>
              <a:latin typeface="Arial" pitchFamily="34" charset="0"/>
            </a:endParaRPr>
          </a:p>
        </p:txBody>
      </p:sp>
      <p:sp>
        <p:nvSpPr>
          <p:cNvPr id="5124" name="AutoShape 4" descr="印度地形"/>
          <p:cNvSpPr>
            <a:spLocks noChangeAspect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buFont typeface="Arial" pitchFamily="34" charset="0"/>
              <a:buNone/>
            </a:pPr>
            <a:endParaRPr>
              <a:latin typeface="Arial" pitchFamily="34" charset="0"/>
            </a:endParaRPr>
          </a:p>
        </p:txBody>
      </p:sp>
      <p:pic>
        <p:nvPicPr>
          <p:cNvPr id="5125" name="Picture 5" descr="yddx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64" y="0"/>
            <a:ext cx="65595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6" name="Text Box 6"/>
          <p:cNvSpPr txBox="1"/>
          <p:nvPr/>
        </p:nvSpPr>
        <p:spPr>
          <a:xfrm>
            <a:off x="3216275" y="1125538"/>
            <a:ext cx="792163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None/>
            </a:pPr>
            <a:r>
              <a:rPr lang="en-US" altLang="zh-CN" sz="4800" b="1">
                <a:solidFill>
                  <a:srgbClr val="FF3300"/>
                </a:solidFill>
                <a:latin typeface="宋体" pitchFamily="2" charset="-122"/>
              </a:rPr>
              <a:t>·</a:t>
            </a:r>
          </a:p>
        </p:txBody>
      </p:sp>
      <p:sp>
        <p:nvSpPr>
          <p:cNvPr id="5127" name="Text Box 7"/>
          <p:cNvSpPr txBox="1"/>
          <p:nvPr/>
        </p:nvSpPr>
        <p:spPr>
          <a:xfrm>
            <a:off x="2063750" y="1268413"/>
            <a:ext cx="792163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None/>
            </a:pPr>
            <a:r>
              <a:rPr lang="en-US" altLang="zh-CN" sz="4800" b="1">
                <a:solidFill>
                  <a:srgbClr val="FF3300"/>
                </a:solidFill>
                <a:latin typeface="宋体" pitchFamily="2" charset="-122"/>
              </a:rPr>
              <a:t>·</a:t>
            </a:r>
          </a:p>
        </p:txBody>
      </p:sp>
      <p:sp>
        <p:nvSpPr>
          <p:cNvPr id="5128" name="Freeform 8"/>
          <p:cNvSpPr/>
          <p:nvPr/>
        </p:nvSpPr>
        <p:spPr>
          <a:xfrm>
            <a:off x="2208213" y="836613"/>
            <a:ext cx="2643187" cy="1974850"/>
          </a:xfrm>
          <a:custGeom>
            <a:gdLst>
              <a:gd name="txL" fmla="*/ 0 w 1665"/>
              <a:gd name="txT" fmla="*/ 0 h 1244"/>
              <a:gd name="txR" fmla="*/ 1665 w 1665"/>
              <a:gd name="txB" fmla="*/ 1244 h 1244"/>
            </a:gdLst>
            <a:cxnLst>
              <a:cxn ang="0">
                <a:pos x="1624" y="563"/>
              </a:cxn>
              <a:cxn ang="0">
                <a:pos x="1597" y="472"/>
              </a:cxn>
              <a:cxn ang="0">
                <a:pos x="1558" y="328"/>
              </a:cxn>
              <a:cxn ang="0">
                <a:pos x="1453" y="275"/>
              </a:cxn>
              <a:cxn ang="0">
                <a:pos x="1336" y="210"/>
              </a:cxn>
              <a:cxn ang="0">
                <a:pos x="1309" y="184"/>
              </a:cxn>
              <a:cxn ang="0">
                <a:pos x="1296" y="144"/>
              </a:cxn>
              <a:cxn ang="0">
                <a:pos x="1257" y="131"/>
              </a:cxn>
              <a:cxn ang="0">
                <a:pos x="1139" y="66"/>
              </a:cxn>
              <a:cxn ang="0">
                <a:pos x="982" y="26"/>
              </a:cxn>
              <a:cxn ang="0">
                <a:pos x="904" y="0"/>
              </a:cxn>
              <a:cxn ang="0">
                <a:pos x="812" y="26"/>
              </a:cxn>
              <a:cxn ang="0">
                <a:pos x="707" y="157"/>
              </a:cxn>
              <a:cxn ang="0">
                <a:pos x="694" y="197"/>
              </a:cxn>
              <a:cxn ang="0">
                <a:pos x="655" y="223"/>
              </a:cxn>
              <a:cxn ang="0">
                <a:pos x="629" y="301"/>
              </a:cxn>
              <a:cxn ang="0">
                <a:pos x="576" y="354"/>
              </a:cxn>
              <a:cxn ang="0">
                <a:pos x="524" y="432"/>
              </a:cxn>
              <a:cxn ang="0">
                <a:pos x="459" y="589"/>
              </a:cxn>
              <a:cxn ang="0">
                <a:pos x="445" y="681"/>
              </a:cxn>
              <a:cxn ang="0">
                <a:pos x="367" y="720"/>
              </a:cxn>
              <a:cxn ang="0">
                <a:pos x="328" y="746"/>
              </a:cxn>
              <a:cxn ang="0">
                <a:pos x="184" y="786"/>
              </a:cxn>
              <a:cxn ang="0">
                <a:pos x="105" y="890"/>
              </a:cxn>
              <a:cxn ang="0">
                <a:pos x="118" y="1074"/>
              </a:cxn>
              <a:cxn ang="0">
                <a:pos x="66" y="1152"/>
              </a:cxn>
              <a:cxn ang="0">
                <a:pos x="0" y="1244"/>
              </a:cxn>
            </a:cxnLst>
            <a:rect l="txL" t="txT" r="txR" b="txB"/>
            <a:pathLst>
              <a:path w="1665" h="1244">
                <a:moveTo>
                  <a:pt x="1624" y="563"/>
                </a:moveTo>
                <a:cubicBezTo>
                  <a:pt x="1662" y="507"/>
                  <a:pt x="1665" y="494"/>
                  <a:pt x="1597" y="472"/>
                </a:cubicBezTo>
                <a:cubicBezTo>
                  <a:pt x="1585" y="424"/>
                  <a:pt x="1583" y="371"/>
                  <a:pt x="1558" y="328"/>
                </a:cubicBezTo>
                <a:cubicBezTo>
                  <a:pt x="1538" y="294"/>
                  <a:pt x="1453" y="275"/>
                  <a:pt x="1453" y="275"/>
                </a:cubicBezTo>
                <a:cubicBezTo>
                  <a:pt x="1364" y="215"/>
                  <a:pt x="1405" y="233"/>
                  <a:pt x="1336" y="210"/>
                </a:cubicBezTo>
                <a:cubicBezTo>
                  <a:pt x="1327" y="201"/>
                  <a:pt x="1315" y="195"/>
                  <a:pt x="1309" y="184"/>
                </a:cubicBezTo>
                <a:cubicBezTo>
                  <a:pt x="1302" y="172"/>
                  <a:pt x="1306" y="154"/>
                  <a:pt x="1296" y="144"/>
                </a:cubicBezTo>
                <a:cubicBezTo>
                  <a:pt x="1286" y="134"/>
                  <a:pt x="1270" y="135"/>
                  <a:pt x="1257" y="131"/>
                </a:cubicBezTo>
                <a:cubicBezTo>
                  <a:pt x="1216" y="70"/>
                  <a:pt x="1205" y="87"/>
                  <a:pt x="1139" y="66"/>
                </a:cubicBezTo>
                <a:cubicBezTo>
                  <a:pt x="1057" y="12"/>
                  <a:pt x="1140" y="58"/>
                  <a:pt x="982" y="26"/>
                </a:cubicBezTo>
                <a:cubicBezTo>
                  <a:pt x="955" y="21"/>
                  <a:pt x="904" y="0"/>
                  <a:pt x="904" y="0"/>
                </a:cubicBezTo>
                <a:cubicBezTo>
                  <a:pt x="895" y="2"/>
                  <a:pt x="825" y="18"/>
                  <a:pt x="812" y="26"/>
                </a:cubicBezTo>
                <a:cubicBezTo>
                  <a:pt x="789" y="40"/>
                  <a:pt x="724" y="131"/>
                  <a:pt x="707" y="157"/>
                </a:cubicBezTo>
                <a:cubicBezTo>
                  <a:pt x="703" y="170"/>
                  <a:pt x="703" y="186"/>
                  <a:pt x="694" y="197"/>
                </a:cubicBezTo>
                <a:cubicBezTo>
                  <a:pt x="684" y="209"/>
                  <a:pt x="663" y="210"/>
                  <a:pt x="655" y="223"/>
                </a:cubicBezTo>
                <a:cubicBezTo>
                  <a:pt x="640" y="246"/>
                  <a:pt x="648" y="282"/>
                  <a:pt x="629" y="301"/>
                </a:cubicBezTo>
                <a:cubicBezTo>
                  <a:pt x="611" y="319"/>
                  <a:pt x="590" y="333"/>
                  <a:pt x="576" y="354"/>
                </a:cubicBezTo>
                <a:cubicBezTo>
                  <a:pt x="559" y="380"/>
                  <a:pt x="524" y="432"/>
                  <a:pt x="524" y="432"/>
                </a:cubicBezTo>
                <a:cubicBezTo>
                  <a:pt x="503" y="496"/>
                  <a:pt x="479" y="530"/>
                  <a:pt x="459" y="589"/>
                </a:cubicBezTo>
                <a:cubicBezTo>
                  <a:pt x="454" y="620"/>
                  <a:pt x="458" y="653"/>
                  <a:pt x="445" y="681"/>
                </a:cubicBezTo>
                <a:cubicBezTo>
                  <a:pt x="434" y="705"/>
                  <a:pt x="386" y="710"/>
                  <a:pt x="367" y="720"/>
                </a:cubicBezTo>
                <a:cubicBezTo>
                  <a:pt x="353" y="727"/>
                  <a:pt x="342" y="740"/>
                  <a:pt x="328" y="746"/>
                </a:cubicBezTo>
                <a:cubicBezTo>
                  <a:pt x="286" y="764"/>
                  <a:pt x="229" y="775"/>
                  <a:pt x="184" y="786"/>
                </a:cubicBezTo>
                <a:cubicBezTo>
                  <a:pt x="138" y="816"/>
                  <a:pt x="122" y="838"/>
                  <a:pt x="105" y="890"/>
                </a:cubicBezTo>
                <a:cubicBezTo>
                  <a:pt x="112" y="941"/>
                  <a:pt x="144" y="1022"/>
                  <a:pt x="118" y="1074"/>
                </a:cubicBezTo>
                <a:cubicBezTo>
                  <a:pt x="104" y="1102"/>
                  <a:pt x="83" y="1126"/>
                  <a:pt x="66" y="1152"/>
                </a:cubicBezTo>
                <a:cubicBezTo>
                  <a:pt x="31" y="1205"/>
                  <a:pt x="0" y="1158"/>
                  <a:pt x="0" y="1244"/>
                </a:cubicBezTo>
              </a:path>
            </a:pathLst>
          </a:custGeom>
          <a:noFill/>
          <a:ln w="762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9" name="Freeform 9"/>
          <p:cNvSpPr/>
          <p:nvPr/>
        </p:nvSpPr>
        <p:spPr>
          <a:xfrm>
            <a:off x="4295775" y="1844675"/>
            <a:ext cx="1970088" cy="1322388"/>
          </a:xfrm>
          <a:custGeom>
            <a:gdLst>
              <a:gd name="txL" fmla="*/ 0 w 1241"/>
              <a:gd name="txT" fmla="*/ 0 h 833"/>
              <a:gd name="txR" fmla="*/ 1241 w 1241"/>
              <a:gd name="txB" fmla="*/ 833 h 833"/>
            </a:gdLst>
            <a:cxnLst>
              <a:cxn ang="0">
                <a:pos x="175" y="35"/>
              </a:cxn>
              <a:cxn ang="0">
                <a:pos x="96" y="9"/>
              </a:cxn>
              <a:cxn ang="0">
                <a:pos x="70" y="87"/>
              </a:cxn>
              <a:cxn ang="0">
                <a:pos x="31" y="100"/>
              </a:cxn>
              <a:cxn ang="0">
                <a:pos x="5" y="179"/>
              </a:cxn>
              <a:cxn ang="0">
                <a:pos x="31" y="297"/>
              </a:cxn>
              <a:cxn ang="0">
                <a:pos x="188" y="388"/>
              </a:cxn>
              <a:cxn ang="0">
                <a:pos x="254" y="493"/>
              </a:cxn>
              <a:cxn ang="0">
                <a:pos x="280" y="532"/>
              </a:cxn>
              <a:cxn ang="0">
                <a:pos x="358" y="559"/>
              </a:cxn>
              <a:cxn ang="0">
                <a:pos x="699" y="545"/>
              </a:cxn>
              <a:cxn ang="0">
                <a:pos x="856" y="572"/>
              </a:cxn>
              <a:cxn ang="0">
                <a:pos x="934" y="598"/>
              </a:cxn>
              <a:cxn ang="0">
                <a:pos x="1026" y="611"/>
              </a:cxn>
              <a:cxn ang="0">
                <a:pos x="1157" y="650"/>
              </a:cxn>
              <a:cxn ang="0">
                <a:pos x="1170" y="689"/>
              </a:cxn>
              <a:cxn ang="0">
                <a:pos x="1235" y="742"/>
              </a:cxn>
              <a:cxn ang="0">
                <a:pos x="1235" y="833"/>
              </a:cxn>
            </a:cxnLst>
            <a:rect l="txL" t="txT" r="txR" b="txB"/>
            <a:pathLst>
              <a:path w="1241" h="833">
                <a:moveTo>
                  <a:pt x="175" y="35"/>
                </a:moveTo>
                <a:cubicBezTo>
                  <a:pt x="149" y="26"/>
                  <a:pt x="122" y="18"/>
                  <a:pt x="96" y="9"/>
                </a:cubicBezTo>
                <a:cubicBezTo>
                  <a:pt x="70" y="0"/>
                  <a:pt x="79" y="61"/>
                  <a:pt x="70" y="87"/>
                </a:cubicBezTo>
                <a:cubicBezTo>
                  <a:pt x="66" y="100"/>
                  <a:pt x="44" y="96"/>
                  <a:pt x="31" y="100"/>
                </a:cubicBezTo>
                <a:cubicBezTo>
                  <a:pt x="22" y="126"/>
                  <a:pt x="0" y="152"/>
                  <a:pt x="5" y="179"/>
                </a:cubicBezTo>
                <a:cubicBezTo>
                  <a:pt x="6" y="186"/>
                  <a:pt x="19" y="285"/>
                  <a:pt x="31" y="297"/>
                </a:cubicBezTo>
                <a:cubicBezTo>
                  <a:pt x="70" y="336"/>
                  <a:pt x="134" y="370"/>
                  <a:pt x="188" y="388"/>
                </a:cubicBezTo>
                <a:cubicBezTo>
                  <a:pt x="203" y="435"/>
                  <a:pt x="224" y="456"/>
                  <a:pt x="254" y="493"/>
                </a:cubicBezTo>
                <a:cubicBezTo>
                  <a:pt x="264" y="505"/>
                  <a:pt x="267" y="524"/>
                  <a:pt x="280" y="532"/>
                </a:cubicBezTo>
                <a:cubicBezTo>
                  <a:pt x="303" y="547"/>
                  <a:pt x="358" y="559"/>
                  <a:pt x="358" y="559"/>
                </a:cubicBezTo>
                <a:cubicBezTo>
                  <a:pt x="472" y="529"/>
                  <a:pt x="584" y="529"/>
                  <a:pt x="699" y="545"/>
                </a:cubicBezTo>
                <a:cubicBezTo>
                  <a:pt x="801" y="582"/>
                  <a:pt x="651" y="531"/>
                  <a:pt x="856" y="572"/>
                </a:cubicBezTo>
                <a:cubicBezTo>
                  <a:pt x="883" y="577"/>
                  <a:pt x="907" y="594"/>
                  <a:pt x="934" y="598"/>
                </a:cubicBezTo>
                <a:cubicBezTo>
                  <a:pt x="965" y="602"/>
                  <a:pt x="995" y="607"/>
                  <a:pt x="1026" y="611"/>
                </a:cubicBezTo>
                <a:cubicBezTo>
                  <a:pt x="1069" y="625"/>
                  <a:pt x="1114" y="636"/>
                  <a:pt x="1157" y="650"/>
                </a:cubicBezTo>
                <a:cubicBezTo>
                  <a:pt x="1161" y="663"/>
                  <a:pt x="1160" y="679"/>
                  <a:pt x="1170" y="689"/>
                </a:cubicBezTo>
                <a:cubicBezTo>
                  <a:pt x="1206" y="726"/>
                  <a:pt x="1221" y="671"/>
                  <a:pt x="1235" y="742"/>
                </a:cubicBezTo>
                <a:cubicBezTo>
                  <a:pt x="1241" y="772"/>
                  <a:pt x="1235" y="803"/>
                  <a:pt x="1235" y="833"/>
                </a:cubicBezTo>
              </a:path>
            </a:pathLst>
          </a:custGeom>
          <a:noFill/>
          <a:ln w="762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0" name="Text Box 10"/>
          <p:cNvSpPr txBox="1"/>
          <p:nvPr/>
        </p:nvSpPr>
        <p:spPr>
          <a:xfrm>
            <a:off x="4656138" y="2276475"/>
            <a:ext cx="1295400" cy="58356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None/>
            </a:pPr>
            <a:r>
              <a:rPr lang="zh-CN" altLang="en-US" sz="3200" b="1">
                <a:latin typeface="Arial" pitchFamily="34" charset="0"/>
              </a:rPr>
              <a:t>恒河</a:t>
            </a:r>
          </a:p>
        </p:txBody>
      </p:sp>
      <p:sp>
        <p:nvSpPr>
          <p:cNvPr id="5131" name="Text Box 11"/>
          <p:cNvSpPr txBox="1"/>
          <p:nvPr/>
        </p:nvSpPr>
        <p:spPr>
          <a:xfrm>
            <a:off x="2709228" y="692150"/>
            <a:ext cx="613410" cy="129698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None/>
            </a:pPr>
            <a:r>
              <a:rPr lang="zh-CN" altLang="en-US" sz="2800" b="1">
                <a:latin typeface="Arial" pitchFamily="34" charset="0"/>
              </a:rPr>
              <a:t>印度河</a:t>
            </a:r>
          </a:p>
        </p:txBody>
      </p:sp>
      <p:pic>
        <p:nvPicPr>
          <p:cNvPr id="5132" name="Picture 12" descr="31b4774cf718ed22b2de052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163" y="0"/>
            <a:ext cx="3525837" cy="4581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33" name="Rectangle 15"/>
          <p:cNvSpPr/>
          <p:nvPr/>
        </p:nvSpPr>
        <p:spPr>
          <a:xfrm>
            <a:off x="9155113" y="5434013"/>
            <a:ext cx="1512887" cy="1423987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anchor="ctr" anchorCtr="1"/>
          <a:lstStyle/>
          <a:p>
            <a:pPr fontAlgn="ctr">
              <a:buFont typeface="Arial" pitchFamily="34" charset="0"/>
              <a:buNone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土壤肥沃</a:t>
            </a:r>
          </a:p>
        </p:txBody>
      </p:sp>
      <p:sp>
        <p:nvSpPr>
          <p:cNvPr id="5134" name="Rectangle 16"/>
          <p:cNvSpPr/>
          <p:nvPr/>
        </p:nvSpPr>
        <p:spPr>
          <a:xfrm>
            <a:off x="7607300" y="5434013"/>
            <a:ext cx="1584325" cy="1423987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anchor="ctr" anchorCtr="1"/>
          <a:lstStyle/>
          <a:p>
            <a:pPr fontAlgn="ctr">
              <a:buFont typeface="Arial" pitchFamily="34" charset="0"/>
              <a:buNone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温暖湿润雨量丰富</a:t>
            </a:r>
          </a:p>
        </p:txBody>
      </p:sp>
      <p:sp>
        <p:nvSpPr>
          <p:cNvPr id="5135" name="Rectangle 17"/>
          <p:cNvSpPr/>
          <p:nvPr/>
        </p:nvSpPr>
        <p:spPr>
          <a:xfrm>
            <a:off x="6096000" y="5434013"/>
            <a:ext cx="1504950" cy="1423987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anchor="ctr" anchorCtr="1"/>
          <a:lstStyle/>
          <a:p>
            <a:pPr algn="ctr" fontAlgn="ctr">
              <a:buFont typeface="Arial" pitchFamily="34" charset="0"/>
              <a:buNone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流量丰富    定期泛滥</a:t>
            </a:r>
          </a:p>
        </p:txBody>
      </p:sp>
      <p:grpSp>
        <p:nvGrpSpPr>
          <p:cNvPr id="5136" name="Group 18"/>
          <p:cNvGrpSpPr/>
          <p:nvPr/>
        </p:nvGrpSpPr>
        <p:grpSpPr>
          <a:xfrm>
            <a:off x="4583113" y="4652963"/>
            <a:ext cx="6084887" cy="2205037"/>
            <a:chExt cx="4214" cy="1680"/>
          </a:xfrm>
        </p:grpSpPr>
        <p:sp>
          <p:nvSpPr>
            <p:cNvPr id="5137" name="Rectangle 19"/>
            <p:cNvSpPr/>
            <p:nvPr/>
          </p:nvSpPr>
          <p:spPr>
            <a:xfrm>
              <a:off x="0" y="595"/>
              <a:ext cx="1046" cy="1085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anchor="ctr" anchorCtr="1"/>
            <a:lstStyle/>
            <a:p>
              <a:pPr algn="ctr" fontAlgn="ctr">
                <a:buFont typeface="Arial" pitchFamily="34" charset="0"/>
                <a:buNone/>
              </a:pPr>
              <a:r>
                <a:rPr lang="zh-CN" altLang="en-US" sz="2400" b="1">
                  <a:solidFill>
                    <a:srgbClr val="0000CC"/>
                  </a:solidFill>
                  <a:latin typeface="微软雅黑" panose="020b0503020204020204" charset="-122"/>
                  <a:ea typeface="微软雅黑" panose="020b0503020204020204" charset="-122"/>
                </a:rPr>
                <a:t>古代印度</a:t>
              </a:r>
            </a:p>
          </p:txBody>
        </p:sp>
        <p:sp>
          <p:nvSpPr>
            <p:cNvPr id="5138" name="Rectangle 20"/>
            <p:cNvSpPr/>
            <p:nvPr/>
          </p:nvSpPr>
          <p:spPr>
            <a:xfrm>
              <a:off x="3168" y="0"/>
              <a:ext cx="1046" cy="595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anchor="ctr" anchorCtr="1"/>
            <a:lstStyle/>
            <a:p>
              <a:pPr algn="ctr" fontAlgn="t">
                <a:buFont typeface="Arial" pitchFamily="34" charset="0"/>
                <a:buNone/>
              </a:pPr>
              <a:r>
                <a:rPr lang="zh-CN" altLang="en-US" sz="2400" b="1">
                  <a:solidFill>
                    <a:srgbClr val="0000CC"/>
                  </a:solidFill>
                  <a:latin typeface="微软雅黑" panose="020b0503020204020204" charset="-122"/>
                  <a:ea typeface="微软雅黑" panose="020b0503020204020204" charset="-122"/>
                </a:rPr>
                <a:t>土地</a:t>
              </a:r>
            </a:p>
          </p:txBody>
        </p:sp>
        <p:sp>
          <p:nvSpPr>
            <p:cNvPr id="5139" name="Rectangle 21"/>
            <p:cNvSpPr/>
            <p:nvPr/>
          </p:nvSpPr>
          <p:spPr>
            <a:xfrm>
              <a:off x="2121" y="0"/>
              <a:ext cx="1047" cy="595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anchor="ctr" anchorCtr="1"/>
            <a:lstStyle/>
            <a:p>
              <a:pPr algn="ctr" fontAlgn="t">
                <a:buFont typeface="Arial" pitchFamily="34" charset="0"/>
                <a:buNone/>
              </a:pPr>
              <a:r>
                <a:rPr lang="zh-CN" altLang="en-US" sz="2400" b="1">
                  <a:solidFill>
                    <a:srgbClr val="0000CC"/>
                  </a:solidFill>
                  <a:latin typeface="微软雅黑" panose="020b0503020204020204" charset="-122"/>
                  <a:ea typeface="微软雅黑" panose="020b0503020204020204" charset="-122"/>
                </a:rPr>
                <a:t>气候</a:t>
              </a:r>
            </a:p>
          </p:txBody>
        </p:sp>
        <p:sp>
          <p:nvSpPr>
            <p:cNvPr id="5140" name="Rectangle 22"/>
            <p:cNvSpPr/>
            <p:nvPr/>
          </p:nvSpPr>
          <p:spPr>
            <a:xfrm>
              <a:off x="1046" y="0"/>
              <a:ext cx="1075" cy="595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anchor="ctr" anchorCtr="1"/>
            <a:lstStyle/>
            <a:p>
              <a:pPr algn="ctr" fontAlgn="t">
                <a:buFont typeface="Arial" pitchFamily="34" charset="0"/>
                <a:buNone/>
              </a:pPr>
              <a:r>
                <a:rPr lang="zh-CN" altLang="en-US" sz="2400" b="1">
                  <a:solidFill>
                    <a:srgbClr val="0000CC"/>
                  </a:solidFill>
                  <a:latin typeface="微软雅黑" panose="020b0503020204020204" charset="-122"/>
                  <a:ea typeface="微软雅黑" panose="020b0503020204020204" charset="-122"/>
                </a:rPr>
                <a:t>河流特点</a:t>
              </a:r>
            </a:p>
          </p:txBody>
        </p:sp>
        <p:sp>
          <p:nvSpPr>
            <p:cNvPr id="5141" name="Rectangle 23"/>
            <p:cNvSpPr/>
            <p:nvPr/>
          </p:nvSpPr>
          <p:spPr>
            <a:xfrm>
              <a:off x="0" y="0"/>
              <a:ext cx="1046" cy="595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anchor="ctr" anchorCtr="1"/>
            <a:lstStyle/>
            <a:p>
              <a:pPr algn="ctr" fontAlgn="t">
                <a:buFont typeface="Arial" pitchFamily="34" charset="0"/>
                <a:buNone/>
              </a:pPr>
              <a:r>
                <a:rPr lang="zh-CN" altLang="en-US" sz="2400" b="1" smtClean="0">
                  <a:solidFill>
                    <a:srgbClr val="0000CC"/>
                  </a:solidFill>
                  <a:latin typeface="微软雅黑" panose="020b0503020204020204" charset="-122"/>
                  <a:ea typeface="微软雅黑" panose="020b0503020204020204" charset="-122"/>
                </a:rPr>
                <a:t>文明古国                         </a:t>
              </a:r>
              <a:endParaRPr lang="zh-CN" altLang="en-US" sz="2400" b="1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42" name="Line 24"/>
            <p:cNvSpPr/>
            <p:nvPr/>
          </p:nvSpPr>
          <p:spPr>
            <a:xfrm>
              <a:off x="0" y="0"/>
              <a:ext cx="4214" cy="0"/>
            </a:xfrm>
            <a:prstGeom prst="line">
              <a:avLst/>
            </a:prstGeom>
            <a:ln w="28575" cap="sq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5143" name="Line 25"/>
            <p:cNvSpPr/>
            <p:nvPr/>
          </p:nvSpPr>
          <p:spPr>
            <a:xfrm>
              <a:off x="0" y="1680"/>
              <a:ext cx="4214" cy="0"/>
            </a:xfrm>
            <a:prstGeom prst="line">
              <a:avLst/>
            </a:prstGeom>
            <a:ln w="28575" cap="sq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5144" name="Line 26"/>
            <p:cNvSpPr/>
            <p:nvPr/>
          </p:nvSpPr>
          <p:spPr>
            <a:xfrm flipH="1">
              <a:off x="0" y="0"/>
              <a:ext cx="0" cy="1680"/>
            </a:xfrm>
            <a:prstGeom prst="line">
              <a:avLst/>
            </a:prstGeom>
            <a:ln w="28575" cap="sq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5145" name="Line 27"/>
            <p:cNvSpPr/>
            <p:nvPr/>
          </p:nvSpPr>
          <p:spPr>
            <a:xfrm flipH="1">
              <a:off x="1046" y="0"/>
              <a:ext cx="0" cy="168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5146" name="Line 28"/>
            <p:cNvSpPr/>
            <p:nvPr/>
          </p:nvSpPr>
          <p:spPr>
            <a:xfrm flipH="1">
              <a:off x="3168" y="0"/>
              <a:ext cx="0" cy="168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5147" name="Line 29"/>
            <p:cNvSpPr/>
            <p:nvPr/>
          </p:nvSpPr>
          <p:spPr>
            <a:xfrm flipH="1">
              <a:off x="4214" y="0"/>
              <a:ext cx="0" cy="1680"/>
            </a:xfrm>
            <a:prstGeom prst="line">
              <a:avLst/>
            </a:prstGeom>
            <a:ln w="28575" cap="sq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  <p:bldP spid="5131" grpId="1"/>
      <p:bldP spid="5133" grpId="2"/>
      <p:bldP spid="5134" grpId="3"/>
      <p:bldP spid="5135" grpId="4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矩形 9"/>
          <p:cNvSpPr/>
          <p:nvPr/>
        </p:nvSpPr>
        <p:spPr>
          <a:xfrm>
            <a:off x="3516313" y="1516698"/>
            <a:ext cx="6819900" cy="1863725"/>
          </a:xfrm>
          <a:prstGeom prst="rect">
            <a:avLst/>
          </a:prstGeom>
          <a:solidFill>
            <a:srgbClr val="F2C9AE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早期佛教承认种姓制，但是不信奉婆罗门的神，尤其反对婆罗门在政治上的特权地位，因此得到刹帝利和一些吠舍富人的支持，也符合印度劳动人民的切身利益，具有广泛的社会基础。</a:t>
            </a:r>
          </a:p>
        </p:txBody>
      </p:sp>
      <p:sp>
        <p:nvSpPr>
          <p:cNvPr id="3" name="矩形 10"/>
          <p:cNvSpPr/>
          <p:nvPr/>
        </p:nvSpPr>
        <p:spPr>
          <a:xfrm>
            <a:off x="3516313" y="3666808"/>
            <a:ext cx="6819900" cy="1420495"/>
          </a:xfrm>
          <a:prstGeom prst="rect">
            <a:avLst/>
          </a:prstGeom>
          <a:solidFill>
            <a:srgbClr val="F2C9AE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Font typeface="Arial" pitchFamily="34" charset="0"/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佛教宣扬众生平等，教人消灭欲望，忍耐顺从，以求进入极乐世界，这对渴望解除苦难的劳动人民来说，是一种精神寄托，具有一定的吸引力。</a:t>
            </a:r>
          </a:p>
        </p:txBody>
      </p:sp>
      <p:sp>
        <p:nvSpPr>
          <p:cNvPr id="4" name="矩形 12"/>
          <p:cNvSpPr/>
          <p:nvPr/>
        </p:nvSpPr>
        <p:spPr>
          <a:xfrm>
            <a:off x="3516313" y="5388610"/>
            <a:ext cx="6794500" cy="1420495"/>
          </a:xfrm>
          <a:prstGeom prst="rect">
            <a:avLst/>
          </a:prstGeom>
          <a:solidFill>
            <a:srgbClr val="F2C9AE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Font typeface="Arial" pitchFamily="34" charset="0"/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佛教并不反对奴隶制，它所宣扬的“忍耐顺从”有利于维护奴隶主的统治，因此被统治者所接受，并大力提倡。</a:t>
            </a:r>
          </a:p>
        </p:txBody>
      </p:sp>
      <p:sp>
        <p:nvSpPr>
          <p:cNvPr id="5" name="MH_Other_6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 rot="5400000">
            <a:off x="1729264" y="2327434"/>
            <a:ext cx="266700" cy="242888"/>
          </a:xfrm>
          <a:custGeom>
            <a:gdLst>
              <a:gd name="T0" fmla="*/ 9 w 115"/>
              <a:gd name="T1" fmla="*/ 89 h 105"/>
              <a:gd name="T2" fmla="*/ 105 w 115"/>
              <a:gd name="T3" fmla="*/ 89 h 105"/>
              <a:gd name="T4" fmla="*/ 112 w 115"/>
              <a:gd name="T5" fmla="*/ 79 h 105"/>
              <a:gd name="T6" fmla="*/ 63 w 115"/>
              <a:gd name="T7" fmla="*/ 3 h 105"/>
              <a:gd name="T8" fmla="*/ 51 w 115"/>
              <a:gd name="T9" fmla="*/ 3 h 105"/>
              <a:gd name="T10" fmla="*/ 2 w 115"/>
              <a:gd name="T11" fmla="*/ 79 h 105"/>
              <a:gd name="T12" fmla="*/ 9 w 115"/>
              <a:gd name="T13" fmla="*/ 89 h 105"/>
              <a:gd name="T14" fmla="*/ 57 w 115"/>
              <a:gd name="T15" fmla="*/ 12 h 105"/>
              <a:gd name="T16" fmla="*/ 102 w 115"/>
              <a:gd name="T17" fmla="*/ 81 h 105"/>
              <a:gd name="T18" fmla="*/ 12 w 115"/>
              <a:gd name="T19" fmla="*/ 81 h 105"/>
              <a:gd name="T20" fmla="*/ 57 w 115"/>
              <a:gd name="T21" fmla="*/ 12 h 105"/>
              <a:gd name="T22" fmla="*/ 109 w 115"/>
              <a:gd name="T23" fmla="*/ 97 h 105"/>
              <a:gd name="T24" fmla="*/ 5 w 115"/>
              <a:gd name="T25" fmla="*/ 97 h 105"/>
              <a:gd name="T26" fmla="*/ 1 w 115"/>
              <a:gd name="T27" fmla="*/ 101 h 105"/>
              <a:gd name="T28" fmla="*/ 5 w 115"/>
              <a:gd name="T29" fmla="*/ 105 h 105"/>
              <a:gd name="T30" fmla="*/ 109 w 115"/>
              <a:gd name="T31" fmla="*/ 105 h 105"/>
              <a:gd name="T32" fmla="*/ 113 w 115"/>
              <a:gd name="T33" fmla="*/ 101 h 105"/>
              <a:gd name="T34" fmla="*/ 109 w 115"/>
              <a:gd name="T35" fmla="*/ 97 h 10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5" h="105">
                <a:moveTo>
                  <a:pt x="9" y="89"/>
                </a:moveTo>
                <a:cubicBezTo>
                  <a:pt x="105" y="89"/>
                  <a:pt x="105" y="89"/>
                  <a:pt x="105" y="89"/>
                </a:cubicBezTo>
                <a:cubicBezTo>
                  <a:pt x="115" y="89"/>
                  <a:pt x="114" y="83"/>
                  <a:pt x="112" y="79"/>
                </a:cubicBezTo>
                <a:cubicBezTo>
                  <a:pt x="63" y="3"/>
                  <a:pt x="63" y="3"/>
                  <a:pt x="63" y="3"/>
                </a:cubicBezTo>
                <a:cubicBezTo>
                  <a:pt x="61" y="0"/>
                  <a:pt x="54" y="0"/>
                  <a:pt x="51" y="3"/>
                </a:cubicBezTo>
                <a:cubicBezTo>
                  <a:pt x="2" y="79"/>
                  <a:pt x="2" y="79"/>
                  <a:pt x="2" y="79"/>
                </a:cubicBezTo>
                <a:cubicBezTo>
                  <a:pt x="0" y="84"/>
                  <a:pt x="0" y="89"/>
                  <a:pt x="9" y="89"/>
                </a:cubicBezTo>
                <a:close/>
                <a:moveTo>
                  <a:pt x="57" y="12"/>
                </a:moveTo>
                <a:cubicBezTo>
                  <a:pt x="102" y="81"/>
                  <a:pt x="102" y="81"/>
                  <a:pt x="102" y="81"/>
                </a:cubicBezTo>
                <a:cubicBezTo>
                  <a:pt x="100" y="81"/>
                  <a:pt x="19" y="81"/>
                  <a:pt x="12" y="81"/>
                </a:cubicBezTo>
                <a:lnTo>
                  <a:pt x="57" y="12"/>
                </a:lnTo>
                <a:close/>
                <a:moveTo>
                  <a:pt x="109" y="97"/>
                </a:moveTo>
                <a:cubicBezTo>
                  <a:pt x="5" y="97"/>
                  <a:pt x="5" y="97"/>
                  <a:pt x="5" y="97"/>
                </a:cubicBezTo>
                <a:cubicBezTo>
                  <a:pt x="3" y="97"/>
                  <a:pt x="1" y="99"/>
                  <a:pt x="1" y="101"/>
                </a:cubicBezTo>
                <a:cubicBezTo>
                  <a:pt x="1" y="103"/>
                  <a:pt x="3" y="105"/>
                  <a:pt x="5" y="105"/>
                </a:cubicBezTo>
                <a:cubicBezTo>
                  <a:pt x="109" y="105"/>
                  <a:pt x="109" y="105"/>
                  <a:pt x="109" y="105"/>
                </a:cubicBezTo>
                <a:cubicBezTo>
                  <a:pt x="111" y="105"/>
                  <a:pt x="113" y="103"/>
                  <a:pt x="113" y="101"/>
                </a:cubicBezTo>
                <a:cubicBezTo>
                  <a:pt x="113" y="99"/>
                  <a:pt x="111" y="97"/>
                  <a:pt x="109" y="97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FF0000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6" name="矩形 14"/>
          <p:cNvSpPr/>
          <p:nvPr/>
        </p:nvSpPr>
        <p:spPr>
          <a:xfrm>
            <a:off x="1984058" y="2182178"/>
            <a:ext cx="1495425" cy="5340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社会基础：</a:t>
            </a:r>
          </a:p>
        </p:txBody>
      </p:sp>
      <p:sp>
        <p:nvSpPr>
          <p:cNvPr id="7" name="矩形 15"/>
          <p:cNvSpPr/>
          <p:nvPr/>
        </p:nvSpPr>
        <p:spPr>
          <a:xfrm>
            <a:off x="1882140" y="4010660"/>
            <a:ext cx="1772920" cy="9772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劳动人民的精神寄托：</a:t>
            </a:r>
          </a:p>
        </p:txBody>
      </p:sp>
      <p:sp>
        <p:nvSpPr>
          <p:cNvPr id="8" name="矩形 17"/>
          <p:cNvSpPr/>
          <p:nvPr/>
        </p:nvSpPr>
        <p:spPr>
          <a:xfrm>
            <a:off x="1675130" y="5633085"/>
            <a:ext cx="18046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统治者拥护：</a:t>
            </a:r>
          </a:p>
        </p:txBody>
      </p:sp>
      <p:sp>
        <p:nvSpPr>
          <p:cNvPr id="9" name="MH_Other_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 rot="5400000">
            <a:off x="1628934" y="4378484"/>
            <a:ext cx="265113" cy="241300"/>
          </a:xfrm>
          <a:custGeom>
            <a:gdLst>
              <a:gd name="T0" fmla="*/ 9 w 115"/>
              <a:gd name="T1" fmla="*/ 89 h 105"/>
              <a:gd name="T2" fmla="*/ 105 w 115"/>
              <a:gd name="T3" fmla="*/ 89 h 105"/>
              <a:gd name="T4" fmla="*/ 112 w 115"/>
              <a:gd name="T5" fmla="*/ 79 h 105"/>
              <a:gd name="T6" fmla="*/ 63 w 115"/>
              <a:gd name="T7" fmla="*/ 3 h 105"/>
              <a:gd name="T8" fmla="*/ 51 w 115"/>
              <a:gd name="T9" fmla="*/ 3 h 105"/>
              <a:gd name="T10" fmla="*/ 2 w 115"/>
              <a:gd name="T11" fmla="*/ 79 h 105"/>
              <a:gd name="T12" fmla="*/ 9 w 115"/>
              <a:gd name="T13" fmla="*/ 89 h 105"/>
              <a:gd name="T14" fmla="*/ 57 w 115"/>
              <a:gd name="T15" fmla="*/ 12 h 105"/>
              <a:gd name="T16" fmla="*/ 102 w 115"/>
              <a:gd name="T17" fmla="*/ 81 h 105"/>
              <a:gd name="T18" fmla="*/ 12 w 115"/>
              <a:gd name="T19" fmla="*/ 81 h 105"/>
              <a:gd name="T20" fmla="*/ 57 w 115"/>
              <a:gd name="T21" fmla="*/ 12 h 105"/>
              <a:gd name="T22" fmla="*/ 109 w 115"/>
              <a:gd name="T23" fmla="*/ 97 h 105"/>
              <a:gd name="T24" fmla="*/ 5 w 115"/>
              <a:gd name="T25" fmla="*/ 97 h 105"/>
              <a:gd name="T26" fmla="*/ 1 w 115"/>
              <a:gd name="T27" fmla="*/ 101 h 105"/>
              <a:gd name="T28" fmla="*/ 5 w 115"/>
              <a:gd name="T29" fmla="*/ 105 h 105"/>
              <a:gd name="T30" fmla="*/ 109 w 115"/>
              <a:gd name="T31" fmla="*/ 105 h 105"/>
              <a:gd name="T32" fmla="*/ 113 w 115"/>
              <a:gd name="T33" fmla="*/ 101 h 105"/>
              <a:gd name="T34" fmla="*/ 109 w 115"/>
              <a:gd name="T35" fmla="*/ 97 h 10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5" h="105">
                <a:moveTo>
                  <a:pt x="9" y="89"/>
                </a:moveTo>
                <a:cubicBezTo>
                  <a:pt x="105" y="89"/>
                  <a:pt x="105" y="89"/>
                  <a:pt x="105" y="89"/>
                </a:cubicBezTo>
                <a:cubicBezTo>
                  <a:pt x="115" y="89"/>
                  <a:pt x="114" y="83"/>
                  <a:pt x="112" y="79"/>
                </a:cubicBezTo>
                <a:cubicBezTo>
                  <a:pt x="63" y="3"/>
                  <a:pt x="63" y="3"/>
                  <a:pt x="63" y="3"/>
                </a:cubicBezTo>
                <a:cubicBezTo>
                  <a:pt x="61" y="0"/>
                  <a:pt x="54" y="0"/>
                  <a:pt x="51" y="3"/>
                </a:cubicBezTo>
                <a:cubicBezTo>
                  <a:pt x="2" y="79"/>
                  <a:pt x="2" y="79"/>
                  <a:pt x="2" y="79"/>
                </a:cubicBezTo>
                <a:cubicBezTo>
                  <a:pt x="0" y="84"/>
                  <a:pt x="0" y="89"/>
                  <a:pt x="9" y="89"/>
                </a:cubicBezTo>
                <a:close/>
                <a:moveTo>
                  <a:pt x="57" y="12"/>
                </a:moveTo>
                <a:cubicBezTo>
                  <a:pt x="102" y="81"/>
                  <a:pt x="102" y="81"/>
                  <a:pt x="102" y="81"/>
                </a:cubicBezTo>
                <a:cubicBezTo>
                  <a:pt x="100" y="81"/>
                  <a:pt x="19" y="81"/>
                  <a:pt x="12" y="81"/>
                </a:cubicBezTo>
                <a:lnTo>
                  <a:pt x="57" y="12"/>
                </a:lnTo>
                <a:close/>
                <a:moveTo>
                  <a:pt x="109" y="97"/>
                </a:moveTo>
                <a:cubicBezTo>
                  <a:pt x="5" y="97"/>
                  <a:pt x="5" y="97"/>
                  <a:pt x="5" y="97"/>
                </a:cubicBezTo>
                <a:cubicBezTo>
                  <a:pt x="3" y="97"/>
                  <a:pt x="1" y="99"/>
                  <a:pt x="1" y="101"/>
                </a:cubicBezTo>
                <a:cubicBezTo>
                  <a:pt x="1" y="103"/>
                  <a:pt x="3" y="105"/>
                  <a:pt x="5" y="105"/>
                </a:cubicBezTo>
                <a:cubicBezTo>
                  <a:pt x="109" y="105"/>
                  <a:pt x="109" y="105"/>
                  <a:pt x="109" y="105"/>
                </a:cubicBezTo>
                <a:cubicBezTo>
                  <a:pt x="111" y="105"/>
                  <a:pt x="113" y="103"/>
                  <a:pt x="113" y="101"/>
                </a:cubicBezTo>
                <a:cubicBezTo>
                  <a:pt x="113" y="99"/>
                  <a:pt x="111" y="97"/>
                  <a:pt x="109" y="97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FF0000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0" name="MH_Other_6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 rot="5400000">
            <a:off x="1489075" y="5741988"/>
            <a:ext cx="266700" cy="241300"/>
          </a:xfrm>
          <a:custGeom>
            <a:gdLst>
              <a:gd name="T0" fmla="*/ 9 w 115"/>
              <a:gd name="T1" fmla="*/ 89 h 105"/>
              <a:gd name="T2" fmla="*/ 105 w 115"/>
              <a:gd name="T3" fmla="*/ 89 h 105"/>
              <a:gd name="T4" fmla="*/ 112 w 115"/>
              <a:gd name="T5" fmla="*/ 79 h 105"/>
              <a:gd name="T6" fmla="*/ 63 w 115"/>
              <a:gd name="T7" fmla="*/ 3 h 105"/>
              <a:gd name="T8" fmla="*/ 51 w 115"/>
              <a:gd name="T9" fmla="*/ 3 h 105"/>
              <a:gd name="T10" fmla="*/ 2 w 115"/>
              <a:gd name="T11" fmla="*/ 79 h 105"/>
              <a:gd name="T12" fmla="*/ 9 w 115"/>
              <a:gd name="T13" fmla="*/ 89 h 105"/>
              <a:gd name="T14" fmla="*/ 57 w 115"/>
              <a:gd name="T15" fmla="*/ 12 h 105"/>
              <a:gd name="T16" fmla="*/ 102 w 115"/>
              <a:gd name="T17" fmla="*/ 81 h 105"/>
              <a:gd name="T18" fmla="*/ 12 w 115"/>
              <a:gd name="T19" fmla="*/ 81 h 105"/>
              <a:gd name="T20" fmla="*/ 57 w 115"/>
              <a:gd name="T21" fmla="*/ 12 h 105"/>
              <a:gd name="T22" fmla="*/ 109 w 115"/>
              <a:gd name="T23" fmla="*/ 97 h 105"/>
              <a:gd name="T24" fmla="*/ 5 w 115"/>
              <a:gd name="T25" fmla="*/ 97 h 105"/>
              <a:gd name="T26" fmla="*/ 1 w 115"/>
              <a:gd name="T27" fmla="*/ 101 h 105"/>
              <a:gd name="T28" fmla="*/ 5 w 115"/>
              <a:gd name="T29" fmla="*/ 105 h 105"/>
              <a:gd name="T30" fmla="*/ 109 w 115"/>
              <a:gd name="T31" fmla="*/ 105 h 105"/>
              <a:gd name="T32" fmla="*/ 113 w 115"/>
              <a:gd name="T33" fmla="*/ 101 h 105"/>
              <a:gd name="T34" fmla="*/ 109 w 115"/>
              <a:gd name="T35" fmla="*/ 97 h 10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5" h="105">
                <a:moveTo>
                  <a:pt x="9" y="89"/>
                </a:moveTo>
                <a:cubicBezTo>
                  <a:pt x="105" y="89"/>
                  <a:pt x="105" y="89"/>
                  <a:pt x="105" y="89"/>
                </a:cubicBezTo>
                <a:cubicBezTo>
                  <a:pt x="115" y="89"/>
                  <a:pt x="114" y="83"/>
                  <a:pt x="112" y="79"/>
                </a:cubicBezTo>
                <a:cubicBezTo>
                  <a:pt x="63" y="3"/>
                  <a:pt x="63" y="3"/>
                  <a:pt x="63" y="3"/>
                </a:cubicBezTo>
                <a:cubicBezTo>
                  <a:pt x="61" y="0"/>
                  <a:pt x="54" y="0"/>
                  <a:pt x="51" y="3"/>
                </a:cubicBezTo>
                <a:cubicBezTo>
                  <a:pt x="2" y="79"/>
                  <a:pt x="2" y="79"/>
                  <a:pt x="2" y="79"/>
                </a:cubicBezTo>
                <a:cubicBezTo>
                  <a:pt x="0" y="84"/>
                  <a:pt x="0" y="89"/>
                  <a:pt x="9" y="89"/>
                </a:cubicBezTo>
                <a:close/>
                <a:moveTo>
                  <a:pt x="57" y="12"/>
                </a:moveTo>
                <a:cubicBezTo>
                  <a:pt x="102" y="81"/>
                  <a:pt x="102" y="81"/>
                  <a:pt x="102" y="81"/>
                </a:cubicBezTo>
                <a:cubicBezTo>
                  <a:pt x="100" y="81"/>
                  <a:pt x="19" y="81"/>
                  <a:pt x="12" y="81"/>
                </a:cubicBezTo>
                <a:lnTo>
                  <a:pt x="57" y="12"/>
                </a:lnTo>
                <a:close/>
                <a:moveTo>
                  <a:pt x="109" y="97"/>
                </a:moveTo>
                <a:cubicBezTo>
                  <a:pt x="5" y="97"/>
                  <a:pt x="5" y="97"/>
                  <a:pt x="5" y="97"/>
                </a:cubicBezTo>
                <a:cubicBezTo>
                  <a:pt x="3" y="97"/>
                  <a:pt x="1" y="99"/>
                  <a:pt x="1" y="101"/>
                </a:cubicBezTo>
                <a:cubicBezTo>
                  <a:pt x="1" y="103"/>
                  <a:pt x="3" y="105"/>
                  <a:pt x="5" y="105"/>
                </a:cubicBezTo>
                <a:cubicBezTo>
                  <a:pt x="109" y="105"/>
                  <a:pt x="109" y="105"/>
                  <a:pt x="109" y="105"/>
                </a:cubicBezTo>
                <a:cubicBezTo>
                  <a:pt x="111" y="105"/>
                  <a:pt x="113" y="103"/>
                  <a:pt x="113" y="101"/>
                </a:cubicBezTo>
                <a:cubicBezTo>
                  <a:pt x="113" y="99"/>
                  <a:pt x="111" y="97"/>
                  <a:pt x="109" y="97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FF0000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82140" y="501650"/>
            <a:ext cx="5082540" cy="6819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eaLnBrk="1" hangingPunct="1">
              <a:lnSpc>
                <a:spcPct val="120000"/>
              </a:lnSpc>
              <a:buFont typeface="Arial" pitchFamily="34" charset="0"/>
            </a:pP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sym typeface="+mn-ea"/>
              </a:rPr>
              <a:t>佛教迅速发展和传播的原因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  <p:bldP spid="4" grpId="2"/>
      <p:bldP spid="6" grpId="3"/>
      <p:bldP spid="7" grpId="4"/>
      <p:bldP spid="8" grpId="5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063750" y="1368425"/>
            <a:ext cx="7791450" cy="7308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lvl1pPr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416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黑体" panose="02010609060101010101" charset="-122"/>
                <a:cs typeface="+mn-cs"/>
              </a:rPr>
              <a:t>生活中关于佛教文化的词语</a:t>
            </a:r>
            <a:endParaRPr kumimoji="1" lang="zh-CN" altLang="en-US" sz="416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itchFamily="34" charset="0"/>
              <a:ea typeface="黑体" panose="02010609060101010101" charset="-122"/>
              <a:cs typeface="+mn-cs"/>
            </a:endParaRPr>
          </a:p>
        </p:txBody>
      </p:sp>
      <p:sp>
        <p:nvSpPr>
          <p:cNvPr id="5" name="Text Box 3"/>
          <p:cNvSpPr txBox="1"/>
          <p:nvPr/>
        </p:nvSpPr>
        <p:spPr>
          <a:xfrm>
            <a:off x="1917065" y="3213100"/>
            <a:ext cx="9314815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latin typeface="宋体" pitchFamily="2" charset="-122"/>
                <a:ea typeface="宋体" pitchFamily="2" charset="-122"/>
                <a:cs typeface="宋体" panose="02010600030101010101" pitchFamily="2" charset="-122"/>
              </a:rPr>
              <a:t>临时抱佛脚                      口头禅                                   </a:t>
            </a:r>
            <a:endParaRPr lang="en-US" altLang="zh-CN" sz="2800" b="1">
              <a:latin typeface="宋体" pitchFamily="2" charset="-122"/>
              <a:ea typeface="宋体" pitchFamily="2" charset="-122"/>
              <a:cs typeface="宋体" panose="02010600030101010101" pitchFamily="2" charset="-122"/>
            </a:endParaRPr>
          </a:p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latin typeface="宋体" pitchFamily="2" charset="-122"/>
                <a:ea typeface="宋体" pitchFamily="2" charset="-122"/>
                <a:cs typeface="宋体" panose="02010600030101010101" pitchFamily="2" charset="-122"/>
              </a:rPr>
              <a:t>普渡众生                        四大皆空                                </a:t>
            </a:r>
            <a:endParaRPr lang="en-US" altLang="zh-CN" sz="2800" b="1">
              <a:latin typeface="宋体" pitchFamily="2" charset="-122"/>
              <a:ea typeface="宋体" pitchFamily="2" charset="-122"/>
              <a:cs typeface="宋体" panose="02010600030101010101" pitchFamily="2" charset="-122"/>
            </a:endParaRPr>
          </a:p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latin typeface="宋体" pitchFamily="2" charset="-122"/>
                <a:ea typeface="宋体" pitchFamily="2" charset="-122"/>
                <a:cs typeface="宋体" panose="02010600030101010101" pitchFamily="2" charset="-122"/>
              </a:rPr>
              <a:t>放下屠刀，立地成佛              救人一命，胜造七级浮屠           </a:t>
            </a:r>
            <a:endParaRPr lang="en-US" altLang="zh-CN" sz="2800" b="1">
              <a:latin typeface="宋体" pitchFamily="2" charset="-122"/>
              <a:ea typeface="宋体" pitchFamily="2" charset="-122"/>
              <a:cs typeface="宋体" panose="02010600030101010101" pitchFamily="2" charset="-122"/>
            </a:endParaRPr>
          </a:p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latin typeface="宋体" pitchFamily="2" charset="-122"/>
                <a:ea typeface="宋体" pitchFamily="2" charset="-122"/>
                <a:cs typeface="宋体" panose="02010600030101010101" pitchFamily="2" charset="-122"/>
              </a:rPr>
              <a:t>善有善报，恶有恶报              借花献佛</a:t>
            </a:r>
            <a:endParaRPr lang="en-US" altLang="zh-CN" sz="2800" b="1">
              <a:latin typeface="宋体" pitchFamily="2" charset="-122"/>
              <a:ea typeface="宋体" pitchFamily="2" charset="-122"/>
              <a:cs typeface="宋体" panose="02010600030101010101" pitchFamily="2" charset="-122"/>
            </a:endParaRPr>
          </a:p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latin typeface="宋体" pitchFamily="2" charset="-122"/>
                <a:ea typeface="宋体" pitchFamily="2" charset="-122"/>
                <a:cs typeface="宋体" panose="02010600030101010101" pitchFamily="2" charset="-122"/>
              </a:rPr>
              <a:t>涅槃重生                                  </a:t>
            </a:r>
            <a:r>
              <a:rPr lang="en-US" altLang="zh-CN" sz="2800" b="1">
                <a:latin typeface="宋体" pitchFamily="2" charset="-122"/>
                <a:ea typeface="宋体" pitchFamily="2" charset="-122"/>
                <a:cs typeface="宋体" panose="02010600030101010101" pitchFamily="2" charset="-122"/>
              </a:rPr>
              <a:t>……</a:t>
            </a:r>
            <a:endParaRPr lang="zh-CN" altLang="en-US" sz="2800" b="1">
              <a:latin typeface="宋体" pitchFamily="2" charset="-122"/>
              <a:ea typeface="宋体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19051" y="838183"/>
            <a:ext cx="5143493" cy="211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3"/>
          <p:cNvSpPr txBox="1"/>
          <p:nvPr>
            <p:custDataLst>
              <p:tags r:id="rId3"/>
            </p:custDataLst>
          </p:nvPr>
        </p:nvSpPr>
        <p:spPr>
          <a:xfrm>
            <a:off x="762000" y="314960"/>
            <a:ext cx="3510915" cy="637540"/>
          </a:xfrm>
          <a:prstGeom prst="rect">
            <a:avLst/>
          </a:prstGeom>
          <a:noFill/>
        </p:spPr>
        <p:txBody>
          <a:bodyPr lIns="91437" tIns="45718" rIns="91437" bIns="45718" anchor="ctr">
            <a:normAutofit fontScale="82500"/>
          </a:bodyPr>
          <a:lstStyle/>
          <a:p>
            <a:pPr algn="ctr">
              <a:defRPr/>
            </a:pPr>
            <a:r>
              <a:rPr lang="zh-CN" altLang="en-US" sz="4000" b="1" spc="4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课堂小结：</a:t>
            </a:r>
            <a:endParaRPr lang="zh-CN" altLang="en-US" sz="4000" b="1" spc="400" smtClean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724260" y="3219451"/>
            <a:ext cx="2571768" cy="104775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6" tIns="60957" rIns="121916" bIns="60957" anchor="ctr"/>
          <a:lstStyle/>
          <a:p>
            <a:pPr algn="ctr">
              <a:defRPr/>
            </a:pPr>
            <a:r>
              <a:rPr lang="zh-CN" altLang="en-US" sz="3700" b="1" smtClean="0">
                <a:latin typeface="微软雅黑" panose="020b0503020204020204" charset="-122"/>
                <a:ea typeface="微软雅黑" panose="020b0503020204020204" charset="-122"/>
              </a:rPr>
              <a:t>古代印度</a:t>
            </a:r>
            <a:endParaRPr lang="zh-CN" altLang="en-US" sz="37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580988" y="2171692"/>
            <a:ext cx="3831771" cy="1003560"/>
          </a:xfrm>
          <a:custGeom>
            <a:gdLst>
              <a:gd name="connsiteX0" fmla="*/ 2873828 w 2873828"/>
              <a:gd name="connsiteY0" fmla="*/ 752670 h 752670"/>
              <a:gd name="connsiteX1" fmla="*/ 1604865 w 2873828"/>
              <a:gd name="connsiteY1" fmla="*/ 43543 h 752670"/>
              <a:gd name="connsiteX2" fmla="*/ 0 w 2873828"/>
              <a:gd name="connsiteY2" fmla="*/ 491413 h 752670"/>
              <a:gd name="connsiteX3" fmla="*/ 0 w 2873828"/>
              <a:gd name="connsiteY3" fmla="*/ 491413 h 75267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3828" h="752670">
                <a:moveTo>
                  <a:pt x="2873828" y="752670"/>
                </a:moveTo>
                <a:cubicBezTo>
                  <a:pt x="2478832" y="419878"/>
                  <a:pt x="2083836" y="87086"/>
                  <a:pt x="1604865" y="43543"/>
                </a:cubicBezTo>
                <a:cubicBezTo>
                  <a:pt x="1125894" y="0"/>
                  <a:pt x="0" y="491413"/>
                  <a:pt x="0" y="491413"/>
                </a:cubicBezTo>
                <a:lnTo>
                  <a:pt x="0" y="491413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121916" tIns="60957" rIns="121916" bIns="60957" rtlCol="0" anchor="ctr"/>
          <a:lstStyle/>
          <a:p>
            <a:pPr algn="ctr"/>
            <a:endParaRPr lang="zh-CN" altLang="en-US" sz="135"/>
          </a:p>
        </p:txBody>
      </p:sp>
      <p:sp>
        <p:nvSpPr>
          <p:cNvPr id="9" name="任意多边形 8"/>
          <p:cNvSpPr/>
          <p:nvPr/>
        </p:nvSpPr>
        <p:spPr>
          <a:xfrm>
            <a:off x="580988" y="1504939"/>
            <a:ext cx="2177143" cy="709127"/>
          </a:xfrm>
          <a:custGeom>
            <a:gdLst>
              <a:gd name="connsiteX0" fmla="*/ 1632857 w 1632857"/>
              <a:gd name="connsiteY0" fmla="*/ 531845 h 531845"/>
              <a:gd name="connsiteX1" fmla="*/ 942392 w 1632857"/>
              <a:gd name="connsiteY1" fmla="*/ 298580 h 531845"/>
              <a:gd name="connsiteX2" fmla="*/ 0 w 1632857"/>
              <a:gd name="connsiteY2" fmla="*/ 0 h 53184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2856" h="531845">
                <a:moveTo>
                  <a:pt x="1632857" y="531845"/>
                </a:moveTo>
                <a:lnTo>
                  <a:pt x="942392" y="298580"/>
                </a:lnTo>
                <a:lnTo>
                  <a:pt x="0" y="0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121916" tIns="60957" rIns="121916" bIns="60957" rtlCol="0" anchor="ctr"/>
          <a:lstStyle/>
          <a:p>
            <a:pPr algn="ctr"/>
            <a:endParaRPr lang="zh-CN" altLang="en-US" sz="135"/>
          </a:p>
        </p:txBody>
      </p:sp>
      <p:sp>
        <p:nvSpPr>
          <p:cNvPr id="10" name="任意多边形 9"/>
          <p:cNvSpPr/>
          <p:nvPr/>
        </p:nvSpPr>
        <p:spPr>
          <a:xfrm>
            <a:off x="390487" y="2266943"/>
            <a:ext cx="2537925" cy="2177144"/>
          </a:xfrm>
          <a:custGeom>
            <a:gdLst>
              <a:gd name="connsiteX0" fmla="*/ 1903444 w 1903444"/>
              <a:gd name="connsiteY0" fmla="*/ 0 h 1632858"/>
              <a:gd name="connsiteX1" fmla="*/ 1352938 w 1903444"/>
              <a:gd name="connsiteY1" fmla="*/ 345233 h 1632858"/>
              <a:gd name="connsiteX2" fmla="*/ 0 w 1903444"/>
              <a:gd name="connsiteY2" fmla="*/ 1632858 h 1632858"/>
              <a:gd name="connsiteX3" fmla="*/ 0 w 1903444"/>
              <a:gd name="connsiteY3" fmla="*/ 1632858 h 16328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3444" h="1632858">
                <a:moveTo>
                  <a:pt x="1903444" y="0"/>
                </a:moveTo>
                <a:cubicBezTo>
                  <a:pt x="1786811" y="36545"/>
                  <a:pt x="1670179" y="73090"/>
                  <a:pt x="1352938" y="345233"/>
                </a:cubicBezTo>
                <a:cubicBezTo>
                  <a:pt x="1035697" y="617376"/>
                  <a:pt x="0" y="1632858"/>
                  <a:pt x="0" y="1632858"/>
                </a:cubicBezTo>
                <a:lnTo>
                  <a:pt x="0" y="1632858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121916" tIns="60957" rIns="121916" bIns="60957" rtlCol="0" anchor="ctr"/>
          <a:lstStyle/>
          <a:p>
            <a:pPr algn="ctr"/>
            <a:endParaRPr lang="zh-CN" altLang="en-US" sz="135"/>
          </a:p>
        </p:txBody>
      </p:sp>
      <p:sp>
        <p:nvSpPr>
          <p:cNvPr id="11" name="TextBox 10"/>
          <p:cNvSpPr txBox="1"/>
          <p:nvPr/>
        </p:nvSpPr>
        <p:spPr>
          <a:xfrm rot="2240677">
            <a:off x="2728552" y="2108253"/>
            <a:ext cx="2315349" cy="612775"/>
          </a:xfrm>
          <a:prstGeom prst="rect">
            <a:avLst/>
          </a:prstGeom>
          <a:noFill/>
        </p:spPr>
        <p:txBody>
          <a:bodyPr wrap="square" lIns="121916" tIns="60957" rIns="121916" bIns="60957" rtlCol="0">
            <a:spAutoFit/>
          </a:bodyPr>
          <a:lstStyle/>
          <a:p>
            <a:r>
              <a:rPr lang="zh-CN" altLang="en-US" sz="3200" b="1" smtClean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</a:rPr>
              <a:t>印度河流域</a:t>
            </a:r>
          </a:p>
        </p:txBody>
      </p:sp>
      <p:sp>
        <p:nvSpPr>
          <p:cNvPr id="12" name="TextBox 11"/>
          <p:cNvSpPr txBox="1"/>
          <p:nvPr/>
        </p:nvSpPr>
        <p:spPr>
          <a:xfrm rot="1020014">
            <a:off x="510951" y="1397176"/>
            <a:ext cx="2540617" cy="535940"/>
          </a:xfrm>
          <a:prstGeom prst="rect">
            <a:avLst/>
          </a:prstGeom>
          <a:noFill/>
        </p:spPr>
        <p:txBody>
          <a:bodyPr wrap="square" lIns="121916" tIns="60957" rIns="121916" bIns="60957" rtlCol="0">
            <a:spAutoFit/>
          </a:bodyPr>
          <a:lstStyle/>
          <a:p>
            <a:pPr algn="ctr">
              <a:defRPr/>
            </a:pPr>
            <a:r>
              <a:rPr lang="zh-CN" altLang="en-US" sz="2700" b="1">
                <a:latin typeface="微软雅黑" panose="020b0503020204020204" charset="-122"/>
                <a:ea typeface="微软雅黑" panose="020b0503020204020204" charset="-122"/>
              </a:rPr>
              <a:t>早期文明</a:t>
            </a:r>
          </a:p>
        </p:txBody>
      </p:sp>
      <p:sp>
        <p:nvSpPr>
          <p:cNvPr id="13" name="TextBox 12"/>
          <p:cNvSpPr txBox="1"/>
          <p:nvPr/>
        </p:nvSpPr>
        <p:spPr>
          <a:xfrm rot="20572696">
            <a:off x="33049" y="2064088"/>
            <a:ext cx="2587120" cy="535940"/>
          </a:xfrm>
          <a:prstGeom prst="rect">
            <a:avLst/>
          </a:prstGeom>
          <a:noFill/>
        </p:spPr>
        <p:txBody>
          <a:bodyPr wrap="square" lIns="121916" tIns="60957" rIns="121916" bIns="60957" rtlCol="0">
            <a:spAutoFit/>
          </a:bodyPr>
          <a:lstStyle/>
          <a:p>
            <a:pPr algn="ctr">
              <a:defRPr/>
            </a:pPr>
            <a:r>
              <a:rPr lang="zh-CN" altLang="en-US" sz="2700" b="1" smtClean="0">
                <a:latin typeface="微软雅黑" panose="020b0503020204020204" charset="-122"/>
                <a:ea typeface="微软雅黑" panose="020b0503020204020204" charset="-122"/>
              </a:rPr>
              <a:t>雅利安人</a:t>
            </a:r>
            <a:endParaRPr lang="zh-CN" altLang="en-US" sz="27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 rot="19030138">
            <a:off x="-469621" y="3013125"/>
            <a:ext cx="3525275" cy="535940"/>
          </a:xfrm>
          <a:prstGeom prst="rect">
            <a:avLst/>
          </a:prstGeom>
          <a:noFill/>
        </p:spPr>
        <p:txBody>
          <a:bodyPr wrap="square" lIns="121916" tIns="60957" rIns="121916" bIns="60957" rtlCol="0">
            <a:spAutoFit/>
          </a:bodyPr>
          <a:lstStyle/>
          <a:p>
            <a:pPr algn="ctr">
              <a:defRPr/>
            </a:pPr>
            <a:r>
              <a:rPr lang="zh-CN" altLang="en-US" sz="2700" b="1" smtClean="0">
                <a:latin typeface="微软雅黑" panose="020b0503020204020204" charset="-122"/>
                <a:ea typeface="微软雅黑" panose="020b0503020204020204" charset="-122"/>
              </a:rPr>
              <a:t>鼎盛：孔雀王朝</a:t>
            </a:r>
            <a:endParaRPr lang="zh-CN" altLang="en-US" sz="27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7915275" y="3790951"/>
            <a:ext cx="4095115" cy="1995171"/>
          </a:xfrm>
          <a:custGeom>
            <a:gdLst>
              <a:gd name="connsiteX0" fmla="*/ 0 w 1903445"/>
              <a:gd name="connsiteY0" fmla="*/ 0 h 1259633"/>
              <a:gd name="connsiteX1" fmla="*/ 662474 w 1903445"/>
              <a:gd name="connsiteY1" fmla="*/ 363894 h 1259633"/>
              <a:gd name="connsiteX2" fmla="*/ 1903445 w 1903445"/>
              <a:gd name="connsiteY2" fmla="*/ 1259633 h 1259633"/>
              <a:gd name="connsiteX3" fmla="*/ 1903445 w 1903445"/>
              <a:gd name="connsiteY3" fmla="*/ 1259633 h 12596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3444" h="1259633">
                <a:moveTo>
                  <a:pt x="0" y="0"/>
                </a:moveTo>
                <a:cubicBezTo>
                  <a:pt x="172616" y="76977"/>
                  <a:pt x="345233" y="153955"/>
                  <a:pt x="662474" y="363894"/>
                </a:cubicBezTo>
                <a:cubicBezTo>
                  <a:pt x="979715" y="573833"/>
                  <a:pt x="1903445" y="1259633"/>
                  <a:pt x="1903445" y="1259633"/>
                </a:cubicBezTo>
                <a:lnTo>
                  <a:pt x="1903445" y="1259633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21916" tIns="60957" rIns="121916" bIns="60957" rtlCol="0" anchor="ctr"/>
          <a:lstStyle/>
          <a:p>
            <a:pPr algn="ctr"/>
            <a:endParaRPr lang="zh-CN" altLang="en-US" sz="135"/>
          </a:p>
        </p:txBody>
      </p:sp>
      <p:sp>
        <p:nvSpPr>
          <p:cNvPr id="16" name="任意多边形 15"/>
          <p:cNvSpPr/>
          <p:nvPr/>
        </p:nvSpPr>
        <p:spPr>
          <a:xfrm>
            <a:off x="6296025" y="1885315"/>
            <a:ext cx="4952365" cy="2045335"/>
          </a:xfrm>
          <a:custGeom>
            <a:gdLst>
              <a:gd name="connsiteX0" fmla="*/ 0 w 3091543"/>
              <a:gd name="connsiteY0" fmla="*/ 1676401 h 1676401"/>
              <a:gd name="connsiteX1" fmla="*/ 1399592 w 3091543"/>
              <a:gd name="connsiteY1" fmla="*/ 1387152 h 1676401"/>
              <a:gd name="connsiteX2" fmla="*/ 2836506 w 3091543"/>
              <a:gd name="connsiteY2" fmla="*/ 211494 h 1676401"/>
              <a:gd name="connsiteX3" fmla="*/ 2929812 w 3091543"/>
              <a:gd name="connsiteY3" fmla="*/ 118188 h 167640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1543" h="1676401">
                <a:moveTo>
                  <a:pt x="0" y="1676401"/>
                </a:moveTo>
                <a:cubicBezTo>
                  <a:pt x="463420" y="1653852"/>
                  <a:pt x="926841" y="1631303"/>
                  <a:pt x="1399592" y="1387152"/>
                </a:cubicBezTo>
                <a:cubicBezTo>
                  <a:pt x="1872343" y="1143001"/>
                  <a:pt x="2581469" y="422988"/>
                  <a:pt x="2836506" y="211494"/>
                </a:cubicBezTo>
                <a:cubicBezTo>
                  <a:pt x="3091543" y="0"/>
                  <a:pt x="3010677" y="59094"/>
                  <a:pt x="2929812" y="118188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21916" tIns="60957" rIns="121916" bIns="60957" rtlCol="0" anchor="ctr"/>
          <a:lstStyle/>
          <a:p>
            <a:pPr algn="ctr"/>
            <a:endParaRPr lang="zh-CN" altLang="en-US" sz="135"/>
          </a:p>
        </p:txBody>
      </p:sp>
      <p:sp>
        <p:nvSpPr>
          <p:cNvPr id="31" name="任意多边形 30"/>
          <p:cNvSpPr/>
          <p:nvPr/>
        </p:nvSpPr>
        <p:spPr>
          <a:xfrm flipV="1">
            <a:off x="8010540" y="3219449"/>
            <a:ext cx="4000485" cy="571504"/>
          </a:xfrm>
          <a:custGeom>
            <a:gdLst>
              <a:gd name="connsiteX0" fmla="*/ 0 w 1903445"/>
              <a:gd name="connsiteY0" fmla="*/ 0 h 1259633"/>
              <a:gd name="connsiteX1" fmla="*/ 662474 w 1903445"/>
              <a:gd name="connsiteY1" fmla="*/ 363894 h 1259633"/>
              <a:gd name="connsiteX2" fmla="*/ 1903445 w 1903445"/>
              <a:gd name="connsiteY2" fmla="*/ 1259633 h 1259633"/>
              <a:gd name="connsiteX3" fmla="*/ 1903445 w 1903445"/>
              <a:gd name="connsiteY3" fmla="*/ 1259633 h 12596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3444" h="1259633">
                <a:moveTo>
                  <a:pt x="0" y="0"/>
                </a:moveTo>
                <a:cubicBezTo>
                  <a:pt x="172616" y="76977"/>
                  <a:pt x="345233" y="153955"/>
                  <a:pt x="662474" y="363894"/>
                </a:cubicBezTo>
                <a:cubicBezTo>
                  <a:pt x="979715" y="573833"/>
                  <a:pt x="1903445" y="1259633"/>
                  <a:pt x="1903445" y="1259633"/>
                </a:cubicBezTo>
                <a:lnTo>
                  <a:pt x="1903445" y="1259633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21916" tIns="60957" rIns="121916" bIns="60957" rtlCol="0" anchor="ctr"/>
          <a:lstStyle/>
          <a:p>
            <a:pPr algn="ctr"/>
            <a:endParaRPr lang="zh-CN" altLang="en-US" sz="135"/>
          </a:p>
        </p:txBody>
      </p:sp>
      <p:sp>
        <p:nvSpPr>
          <p:cNvPr id="32" name="TextBox 31"/>
          <p:cNvSpPr txBox="1"/>
          <p:nvPr/>
        </p:nvSpPr>
        <p:spPr>
          <a:xfrm rot="20973168">
            <a:off x="6247753" y="3146959"/>
            <a:ext cx="1963317" cy="612775"/>
          </a:xfrm>
          <a:prstGeom prst="rect">
            <a:avLst/>
          </a:prstGeom>
          <a:noFill/>
        </p:spPr>
        <p:txBody>
          <a:bodyPr wrap="square" lIns="121916" tIns="60957" rIns="121916" bIns="60957" rtlCol="0">
            <a:spAutoFit/>
          </a:bodyPr>
          <a:lstStyle/>
          <a:p>
            <a:r>
              <a:rPr lang="zh-CN" altLang="en-US" sz="3200" b="1" smtClean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</a:rPr>
              <a:t>种姓制度</a:t>
            </a:r>
          </a:p>
        </p:txBody>
      </p:sp>
      <p:sp>
        <p:nvSpPr>
          <p:cNvPr id="38" name="TextBox 37"/>
          <p:cNvSpPr txBox="1"/>
          <p:nvPr/>
        </p:nvSpPr>
        <p:spPr>
          <a:xfrm rot="19669660">
            <a:off x="7983720" y="2343703"/>
            <a:ext cx="3438388" cy="535940"/>
          </a:xfrm>
          <a:prstGeom prst="rect">
            <a:avLst/>
          </a:prstGeom>
          <a:noFill/>
        </p:spPr>
        <p:txBody>
          <a:bodyPr wrap="square" lIns="121916" tIns="60957" rIns="121916" bIns="60957" rtlCol="0">
            <a:spAutoFit/>
          </a:bodyPr>
          <a:lstStyle/>
          <a:p>
            <a:pPr algn="ctr">
              <a:defRPr/>
            </a:pPr>
            <a:r>
              <a:rPr lang="zh-CN" altLang="en-US" sz="2700" b="1" smtClean="0">
                <a:latin typeface="微软雅黑" panose="020b0503020204020204" charset="-122"/>
                <a:ea typeface="微软雅黑" panose="020b0503020204020204" charset="-122"/>
              </a:rPr>
              <a:t>四个等级</a:t>
            </a:r>
            <a:endParaRPr lang="zh-CN" altLang="en-US" sz="27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 rot="21025736">
            <a:off x="8820636" y="3009327"/>
            <a:ext cx="3185120" cy="535940"/>
          </a:xfrm>
          <a:prstGeom prst="rect">
            <a:avLst/>
          </a:prstGeom>
          <a:noFill/>
        </p:spPr>
        <p:txBody>
          <a:bodyPr wrap="square" lIns="121916" tIns="60957" rIns="121916" bIns="60957" rtlCol="0">
            <a:spAutoFit/>
          </a:bodyPr>
          <a:lstStyle/>
          <a:p>
            <a:pPr algn="ctr">
              <a:defRPr/>
            </a:pPr>
            <a:r>
              <a:rPr lang="zh-CN" altLang="en-US" sz="2700" b="1" smtClean="0">
                <a:latin typeface="微软雅黑" panose="020b0503020204020204" charset="-122"/>
                <a:ea typeface="微软雅黑" panose="020b0503020204020204" charset="-122"/>
              </a:rPr>
              <a:t>维护奴隶主利益</a:t>
            </a:r>
            <a:endParaRPr lang="zh-CN" altLang="en-US" sz="27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 rot="1529214">
            <a:off x="7990605" y="4275712"/>
            <a:ext cx="4719353" cy="535940"/>
          </a:xfrm>
          <a:prstGeom prst="rect">
            <a:avLst/>
          </a:prstGeom>
          <a:noFill/>
        </p:spPr>
        <p:txBody>
          <a:bodyPr wrap="square" lIns="121916" tIns="60957" rIns="121916" bIns="60957" rtlCol="0">
            <a:spAutoFit/>
          </a:bodyPr>
          <a:lstStyle/>
          <a:p>
            <a:pPr algn="ctr">
              <a:defRPr/>
            </a:pPr>
            <a:r>
              <a:rPr lang="zh-CN" altLang="en-US" sz="2700" b="1" smtClean="0">
                <a:latin typeface="微软雅黑" panose="020b0503020204020204" charset="-122"/>
                <a:ea typeface="微软雅黑" panose="020b0503020204020204" charset="-122"/>
              </a:rPr>
              <a:t>等级森严，世代相袭</a:t>
            </a:r>
            <a:endParaRPr lang="zh-CN" altLang="en-US" sz="27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任意多边形 41"/>
          <p:cNvSpPr/>
          <p:nvPr/>
        </p:nvSpPr>
        <p:spPr>
          <a:xfrm>
            <a:off x="4676767" y="4220287"/>
            <a:ext cx="4858137" cy="2523413"/>
          </a:xfrm>
          <a:custGeom>
            <a:gdLst>
              <a:gd name="connsiteX0" fmla="*/ 88641 w 3643603"/>
              <a:gd name="connsiteY0" fmla="*/ 0 h 1892560"/>
              <a:gd name="connsiteX1" fmla="*/ 517849 w 3643603"/>
              <a:gd name="connsiteY1" fmla="*/ 858416 h 1892560"/>
              <a:gd name="connsiteX2" fmla="*/ 3195734 w 3643603"/>
              <a:gd name="connsiteY2" fmla="*/ 1744825 h 1892560"/>
              <a:gd name="connsiteX3" fmla="*/ 3205065 w 3643603"/>
              <a:gd name="connsiteY3" fmla="*/ 1744825 h 189256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3603" h="1892559">
                <a:moveTo>
                  <a:pt x="88641" y="0"/>
                </a:moveTo>
                <a:cubicBezTo>
                  <a:pt x="44320" y="283806"/>
                  <a:pt x="0" y="567612"/>
                  <a:pt x="517849" y="858416"/>
                </a:cubicBezTo>
                <a:cubicBezTo>
                  <a:pt x="1035698" y="1149220"/>
                  <a:pt x="2747865" y="1597090"/>
                  <a:pt x="3195734" y="1744825"/>
                </a:cubicBezTo>
                <a:cubicBezTo>
                  <a:pt x="3643603" y="1892560"/>
                  <a:pt x="3424334" y="1818692"/>
                  <a:pt x="3205065" y="1744825"/>
                </a:cubicBez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lIns="121916" tIns="60957" rIns="121916" bIns="60957" rtlCol="0" anchor="ctr"/>
          <a:lstStyle/>
          <a:p>
            <a:pPr algn="ctr"/>
            <a:endParaRPr lang="zh-CN" altLang="en-US" sz="135"/>
          </a:p>
        </p:txBody>
      </p:sp>
      <p:sp>
        <p:nvSpPr>
          <p:cNvPr id="43" name="TextBox 42"/>
          <p:cNvSpPr txBox="1"/>
          <p:nvPr/>
        </p:nvSpPr>
        <p:spPr>
          <a:xfrm rot="1365378">
            <a:off x="6314173" y="5621484"/>
            <a:ext cx="2184696" cy="535940"/>
          </a:xfrm>
          <a:prstGeom prst="rect">
            <a:avLst/>
          </a:prstGeom>
          <a:noFill/>
        </p:spPr>
        <p:txBody>
          <a:bodyPr wrap="square" lIns="121916" tIns="60957" rIns="121916" bIns="60957" rtlCol="0">
            <a:spAutoFit/>
          </a:bodyPr>
          <a:lstStyle/>
          <a:p>
            <a:pPr algn="ctr">
              <a:defRPr/>
            </a:pPr>
            <a:r>
              <a:rPr lang="zh-CN" altLang="en-US" sz="2700" b="1" smtClean="0">
                <a:latin typeface="微软雅黑" panose="020b0503020204020204" charset="-122"/>
                <a:ea typeface="微软雅黑" panose="020b0503020204020204" charset="-122"/>
              </a:rPr>
              <a:t>释迦牟尼</a:t>
            </a:r>
            <a:endParaRPr lang="zh-CN" altLang="en-US" sz="27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任意多边形 43"/>
          <p:cNvSpPr/>
          <p:nvPr/>
        </p:nvSpPr>
        <p:spPr>
          <a:xfrm>
            <a:off x="3533759" y="5600716"/>
            <a:ext cx="2392784" cy="976603"/>
          </a:xfrm>
          <a:custGeom>
            <a:gdLst>
              <a:gd name="connsiteX0" fmla="*/ 1794588 w 1794588"/>
              <a:gd name="connsiteY0" fmla="*/ 0 h 732452"/>
              <a:gd name="connsiteX1" fmla="*/ 1244082 w 1794588"/>
              <a:gd name="connsiteY1" fmla="*/ 382555 h 732452"/>
              <a:gd name="connsiteX2" fmla="*/ 180392 w 1794588"/>
              <a:gd name="connsiteY2" fmla="*/ 681134 h 732452"/>
              <a:gd name="connsiteX3" fmla="*/ 161731 w 1794588"/>
              <a:gd name="connsiteY3" fmla="*/ 690465 h 7324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4588" h="732452">
                <a:moveTo>
                  <a:pt x="1794588" y="0"/>
                </a:moveTo>
                <a:cubicBezTo>
                  <a:pt x="1653851" y="134516"/>
                  <a:pt x="1513115" y="269033"/>
                  <a:pt x="1244082" y="382555"/>
                </a:cubicBezTo>
                <a:cubicBezTo>
                  <a:pt x="975049" y="496077"/>
                  <a:pt x="360784" y="629816"/>
                  <a:pt x="180392" y="681134"/>
                </a:cubicBezTo>
                <a:cubicBezTo>
                  <a:pt x="0" y="732452"/>
                  <a:pt x="80865" y="711458"/>
                  <a:pt x="161731" y="690465"/>
                </a:cubicBez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lIns="121916" tIns="60957" rIns="121916" bIns="60957" rtlCol="0" anchor="ctr"/>
          <a:lstStyle/>
          <a:p>
            <a:pPr algn="ctr"/>
            <a:endParaRPr lang="zh-CN" altLang="en-US" sz="135"/>
          </a:p>
        </p:txBody>
      </p:sp>
      <p:sp>
        <p:nvSpPr>
          <p:cNvPr id="45" name="TextBox 44"/>
          <p:cNvSpPr txBox="1"/>
          <p:nvPr/>
        </p:nvSpPr>
        <p:spPr>
          <a:xfrm rot="2087081">
            <a:off x="4672628" y="5153893"/>
            <a:ext cx="2870053" cy="612775"/>
          </a:xfrm>
          <a:prstGeom prst="rect">
            <a:avLst/>
          </a:prstGeom>
          <a:noFill/>
        </p:spPr>
        <p:txBody>
          <a:bodyPr wrap="square" lIns="121916" tIns="60957" rIns="121916" bIns="60957" rtlCol="0">
            <a:spAutoFit/>
          </a:bodyPr>
          <a:lstStyle/>
          <a:p>
            <a:r>
              <a:rPr lang="zh-CN" altLang="en-US" sz="3200" b="1" smtClean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</a:rPr>
              <a:t>佛教</a:t>
            </a:r>
          </a:p>
        </p:txBody>
      </p:sp>
      <p:sp>
        <p:nvSpPr>
          <p:cNvPr id="46" name="TextBox 45"/>
          <p:cNvSpPr txBox="1"/>
          <p:nvPr/>
        </p:nvSpPr>
        <p:spPr>
          <a:xfrm rot="20587266">
            <a:off x="2941955" y="5413375"/>
            <a:ext cx="2190751" cy="951230"/>
          </a:xfrm>
          <a:prstGeom prst="rect">
            <a:avLst/>
          </a:prstGeom>
          <a:noFill/>
        </p:spPr>
        <p:txBody>
          <a:bodyPr wrap="square" lIns="121916" tIns="60957" rIns="121916" bIns="60957" rtlCol="0">
            <a:spAutoFit/>
          </a:bodyPr>
          <a:lstStyle/>
          <a:p>
            <a:pPr algn="ctr">
              <a:defRPr/>
            </a:pPr>
            <a:r>
              <a:rPr lang="zh-CN" altLang="en-US" sz="2700" b="1" smtClean="0">
                <a:latin typeface="微软雅黑" panose="020b0503020204020204" charset="-122"/>
                <a:ea typeface="微软雅黑" panose="020b0503020204020204" charset="-122"/>
              </a:rPr>
              <a:t>众生平等、忍耐顺从</a:t>
            </a:r>
            <a:endParaRPr lang="zh-CN" altLang="en-US" sz="27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TextBox 38"/>
          <p:cNvSpPr txBox="1"/>
          <p:nvPr/>
        </p:nvSpPr>
        <p:spPr>
          <a:xfrm rot="2545735">
            <a:off x="8513445" y="5108575"/>
            <a:ext cx="2860675" cy="951230"/>
          </a:xfrm>
          <a:prstGeom prst="rect">
            <a:avLst/>
          </a:prstGeom>
          <a:noFill/>
        </p:spPr>
        <p:txBody>
          <a:bodyPr wrap="square" lIns="121916" tIns="60957" rIns="121916" bIns="60957" rtlCol="0">
            <a:spAutoFit/>
          </a:bodyPr>
          <a:lstStyle/>
          <a:p>
            <a:pPr algn="ctr">
              <a:defRPr/>
            </a:pPr>
            <a:r>
              <a:rPr lang="zh-CN" altLang="en-US" sz="2700" b="1">
                <a:latin typeface="微软雅黑" panose="020b0503020204020204" charset="-122"/>
                <a:ea typeface="微软雅黑" panose="020b0503020204020204" charset="-122"/>
              </a:rPr>
              <a:t>种族隔离，社会不平等</a:t>
            </a:r>
          </a:p>
        </p:txBody>
      </p:sp>
      <p:sp>
        <p:nvSpPr>
          <p:cNvPr id="17" name="任意多边形 16"/>
          <p:cNvSpPr/>
          <p:nvPr/>
        </p:nvSpPr>
        <p:spPr>
          <a:xfrm>
            <a:off x="7915275" y="3803651"/>
            <a:ext cx="1998345" cy="2616200"/>
          </a:xfrm>
          <a:custGeom>
            <a:gdLst>
              <a:gd name="connsiteX0" fmla="*/ 0 w 1903445"/>
              <a:gd name="connsiteY0" fmla="*/ 0 h 1259633"/>
              <a:gd name="connsiteX1" fmla="*/ 662474 w 1903445"/>
              <a:gd name="connsiteY1" fmla="*/ 363894 h 1259633"/>
              <a:gd name="connsiteX2" fmla="*/ 1903445 w 1903445"/>
              <a:gd name="connsiteY2" fmla="*/ 1259633 h 1259633"/>
              <a:gd name="connsiteX3" fmla="*/ 1903445 w 1903445"/>
              <a:gd name="connsiteY3" fmla="*/ 1259633 h 12596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3444" h="1259633">
                <a:moveTo>
                  <a:pt x="0" y="0"/>
                </a:moveTo>
                <a:cubicBezTo>
                  <a:pt x="172616" y="76977"/>
                  <a:pt x="345233" y="153955"/>
                  <a:pt x="662474" y="363894"/>
                </a:cubicBezTo>
                <a:cubicBezTo>
                  <a:pt x="979715" y="573833"/>
                  <a:pt x="1903445" y="1259633"/>
                  <a:pt x="1903445" y="1259633"/>
                </a:cubicBezTo>
                <a:lnTo>
                  <a:pt x="1903445" y="1259633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21916" tIns="60957" rIns="121916" bIns="60957" rtlCol="0" anchor="ctr"/>
          <a:lstStyle/>
          <a:p>
            <a:pPr algn="ctr"/>
            <a:endParaRPr lang="zh-CN" altLang="en-US" sz="135"/>
          </a:p>
        </p:txBody>
      </p:sp>
    </p:spTree>
  </p:cSld>
  <p:clrMapOvr>
    <a:masterClrMapping/>
  </p:clrMapOvr>
  <p:transition>
    <p:comb dir="vert"/>
  </p:transition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6641" name="文本框 4103"/>
          <p:cNvSpPr txBox="1"/>
          <p:nvPr/>
        </p:nvSpPr>
        <p:spPr>
          <a:xfrm>
            <a:off x="1457960" y="213995"/>
            <a:ext cx="2697480" cy="832485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>
            <a:spAutoFit/>
          </a:bodyPr>
          <a:lstStyle/>
          <a:p>
            <a:r>
              <a:rPr lang="zh-CN" altLang="en-US" sz="4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课堂小结</a:t>
            </a:r>
          </a:p>
        </p:txBody>
      </p:sp>
      <p:sp>
        <p:nvSpPr>
          <p:cNvPr id="26" name="AutoShape 5"/>
          <p:cNvSpPr/>
          <p:nvPr/>
        </p:nvSpPr>
        <p:spPr>
          <a:xfrm>
            <a:off x="2618105" y="1618933"/>
            <a:ext cx="377825" cy="4211637"/>
          </a:xfrm>
          <a:prstGeom prst="leftBrace">
            <a:avLst>
              <a:gd name="adj1" fmla="val 39943"/>
              <a:gd name="adj2" fmla="val 50000"/>
            </a:avLst>
          </a:prstGeom>
          <a:noFill/>
          <a:ln w="412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宋体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31328" y="2459355"/>
            <a:ext cx="798195" cy="2763838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pPr algn="ctr"/>
            <a:r>
              <a:rPr lang="zh-CN" altLang="en-US" sz="40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古代印度</a:t>
            </a:r>
          </a:p>
        </p:txBody>
      </p:sp>
      <p:sp>
        <p:nvSpPr>
          <p:cNvPr id="28" name="文本框 37893"/>
          <p:cNvSpPr txBox="1"/>
          <p:nvPr/>
        </p:nvSpPr>
        <p:spPr>
          <a:xfrm>
            <a:off x="2995613" y="1130300"/>
            <a:ext cx="2362200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古代印度河流域文明</a:t>
            </a:r>
          </a:p>
        </p:txBody>
      </p:sp>
      <p:sp>
        <p:nvSpPr>
          <p:cNvPr id="29" name="文本框 37897"/>
          <p:cNvSpPr txBox="1"/>
          <p:nvPr/>
        </p:nvSpPr>
        <p:spPr>
          <a:xfrm>
            <a:off x="5570855" y="546735"/>
            <a:ext cx="24777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地理位置</a:t>
            </a:r>
          </a:p>
        </p:txBody>
      </p:sp>
      <p:sp>
        <p:nvSpPr>
          <p:cNvPr id="30" name="AutoShape 5"/>
          <p:cNvSpPr/>
          <p:nvPr/>
        </p:nvSpPr>
        <p:spPr>
          <a:xfrm>
            <a:off x="5357813" y="1046480"/>
            <a:ext cx="212725" cy="1398588"/>
          </a:xfrm>
          <a:prstGeom prst="leftBrace">
            <a:avLst>
              <a:gd name="adj1" fmla="val 52292"/>
              <a:gd name="adj2" fmla="val 50000"/>
            </a:avLst>
          </a:prstGeom>
          <a:noFill/>
          <a:ln w="444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宋体" pitchFamily="2" charset="-122"/>
            </a:endParaRPr>
          </a:p>
        </p:txBody>
      </p:sp>
      <p:sp>
        <p:nvSpPr>
          <p:cNvPr id="31" name="文本框 37893"/>
          <p:cNvSpPr txBox="1"/>
          <p:nvPr/>
        </p:nvSpPr>
        <p:spPr>
          <a:xfrm>
            <a:off x="3136265" y="3082925"/>
            <a:ext cx="208089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森严的种姓制度</a:t>
            </a:r>
          </a:p>
        </p:txBody>
      </p:sp>
      <p:sp>
        <p:nvSpPr>
          <p:cNvPr id="35" name="文本框 37897"/>
          <p:cNvSpPr txBox="1"/>
          <p:nvPr/>
        </p:nvSpPr>
        <p:spPr>
          <a:xfrm>
            <a:off x="3216910" y="5340985"/>
            <a:ext cx="192024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释迦牟尼创立</a:t>
            </a:r>
            <a:r>
              <a:rPr lang="zh-CN" altLang="en-US"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佛教</a:t>
            </a:r>
          </a:p>
        </p:txBody>
      </p:sp>
      <p:sp>
        <p:nvSpPr>
          <p:cNvPr id="36" name="文本框 37897"/>
          <p:cNvSpPr txBox="1"/>
          <p:nvPr/>
        </p:nvSpPr>
        <p:spPr>
          <a:xfrm>
            <a:off x="5650230" y="1130300"/>
            <a:ext cx="21088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发源河流</a:t>
            </a:r>
          </a:p>
        </p:txBody>
      </p:sp>
      <p:sp>
        <p:nvSpPr>
          <p:cNvPr id="13" name="文本框 37897"/>
          <p:cNvSpPr txBox="1"/>
          <p:nvPr/>
        </p:nvSpPr>
        <p:spPr>
          <a:xfrm>
            <a:off x="5688330" y="1713865"/>
            <a:ext cx="45218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古印度文明发展历程</a:t>
            </a:r>
          </a:p>
        </p:txBody>
      </p:sp>
      <p:sp>
        <p:nvSpPr>
          <p:cNvPr id="14" name="文本框 37897"/>
          <p:cNvSpPr txBox="1"/>
          <p:nvPr/>
        </p:nvSpPr>
        <p:spPr>
          <a:xfrm>
            <a:off x="5382260" y="2755900"/>
            <a:ext cx="18415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zh-CN"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建立时间</a:t>
            </a:r>
          </a:p>
        </p:txBody>
      </p:sp>
      <p:sp>
        <p:nvSpPr>
          <p:cNvPr id="15" name="AutoShape 5"/>
          <p:cNvSpPr/>
          <p:nvPr/>
        </p:nvSpPr>
        <p:spPr>
          <a:xfrm>
            <a:off x="5217160" y="5340985"/>
            <a:ext cx="188595" cy="1193800"/>
          </a:xfrm>
          <a:prstGeom prst="leftBrace">
            <a:avLst>
              <a:gd name="adj1" fmla="val 52303"/>
              <a:gd name="adj2" fmla="val 50000"/>
            </a:avLst>
          </a:prstGeom>
          <a:noFill/>
          <a:ln w="476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宋体" pitchFamily="2" charset="-122"/>
            </a:endParaRPr>
          </a:p>
        </p:txBody>
      </p:sp>
      <p:sp>
        <p:nvSpPr>
          <p:cNvPr id="16" name="文本框 37897"/>
          <p:cNvSpPr txBox="1"/>
          <p:nvPr/>
        </p:nvSpPr>
        <p:spPr>
          <a:xfrm>
            <a:off x="5358130" y="3329305"/>
            <a:ext cx="13500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</a:p>
        </p:txBody>
      </p:sp>
      <p:sp>
        <p:nvSpPr>
          <p:cNvPr id="17" name="文本框 37897"/>
          <p:cNvSpPr txBox="1"/>
          <p:nvPr/>
        </p:nvSpPr>
        <p:spPr>
          <a:xfrm>
            <a:off x="5469255" y="3912870"/>
            <a:ext cx="12598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特点</a:t>
            </a:r>
          </a:p>
        </p:txBody>
      </p:sp>
      <p:sp>
        <p:nvSpPr>
          <p:cNvPr id="18" name="文本框 37897"/>
          <p:cNvSpPr txBox="1"/>
          <p:nvPr/>
        </p:nvSpPr>
        <p:spPr>
          <a:xfrm>
            <a:off x="5462905" y="4381500"/>
            <a:ext cx="30810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实质     影响</a:t>
            </a:r>
          </a:p>
        </p:txBody>
      </p:sp>
      <p:sp>
        <p:nvSpPr>
          <p:cNvPr id="3" name="AutoShape 5"/>
          <p:cNvSpPr/>
          <p:nvPr/>
        </p:nvSpPr>
        <p:spPr>
          <a:xfrm>
            <a:off x="5145088" y="2931478"/>
            <a:ext cx="212725" cy="1819275"/>
          </a:xfrm>
          <a:prstGeom prst="leftBrace">
            <a:avLst>
              <a:gd name="adj1" fmla="val 52303"/>
              <a:gd name="adj2" fmla="val 50000"/>
            </a:avLst>
          </a:prstGeom>
          <a:noFill/>
          <a:ln w="476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宋体" pitchFamily="2" charset="-122"/>
            </a:endParaRPr>
          </a:p>
        </p:txBody>
      </p:sp>
      <p:sp>
        <p:nvSpPr>
          <p:cNvPr id="4" name="文本框 37897"/>
          <p:cNvSpPr txBox="1"/>
          <p:nvPr/>
        </p:nvSpPr>
        <p:spPr>
          <a:xfrm>
            <a:off x="5548630" y="5223510"/>
            <a:ext cx="13125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zh-CN"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时间</a:t>
            </a:r>
          </a:p>
        </p:txBody>
      </p:sp>
      <p:sp>
        <p:nvSpPr>
          <p:cNvPr id="5" name="文本框 37897"/>
          <p:cNvSpPr txBox="1"/>
          <p:nvPr/>
        </p:nvSpPr>
        <p:spPr>
          <a:xfrm>
            <a:off x="6856730" y="5223510"/>
            <a:ext cx="16662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zh-CN"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创立者</a:t>
            </a:r>
          </a:p>
        </p:txBody>
      </p:sp>
      <p:sp>
        <p:nvSpPr>
          <p:cNvPr id="6" name="文本框 37897"/>
          <p:cNvSpPr txBox="1"/>
          <p:nvPr/>
        </p:nvSpPr>
        <p:spPr>
          <a:xfrm>
            <a:off x="8543925" y="5223510"/>
            <a:ext cx="11220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zh-CN"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教义</a:t>
            </a:r>
          </a:p>
        </p:txBody>
      </p:sp>
      <p:sp>
        <p:nvSpPr>
          <p:cNvPr id="7" name="文本框 37897"/>
          <p:cNvSpPr txBox="1"/>
          <p:nvPr/>
        </p:nvSpPr>
        <p:spPr>
          <a:xfrm>
            <a:off x="5548630" y="5951220"/>
            <a:ext cx="11804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zh-CN"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传播</a:t>
            </a:r>
          </a:p>
        </p:txBody>
      </p:sp>
      <p:sp>
        <p:nvSpPr>
          <p:cNvPr id="8" name="文本框 37897"/>
          <p:cNvSpPr txBox="1"/>
          <p:nvPr/>
        </p:nvSpPr>
        <p:spPr>
          <a:xfrm>
            <a:off x="7077710" y="5951220"/>
            <a:ext cx="12249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zh-CN"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影响</a:t>
            </a:r>
          </a:p>
        </p:txBody>
      </p:sp>
      <p:sp>
        <p:nvSpPr>
          <p:cNvPr id="9" name="文本框 37897"/>
          <p:cNvSpPr txBox="1"/>
          <p:nvPr/>
        </p:nvSpPr>
        <p:spPr>
          <a:xfrm>
            <a:off x="5649595" y="2172335"/>
            <a:ext cx="45218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古印度文明成就</a:t>
            </a:r>
          </a:p>
        </p:txBody>
      </p:sp>
    </p:spTree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34</a:t>
            </a:fld>
            <a:endParaRPr lang="zh-CN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16205" y="473710"/>
          <a:ext cx="11723370" cy="54102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892935"/>
                <a:gridCol w="1973580"/>
                <a:gridCol w="2429510"/>
                <a:gridCol w="5427345"/>
              </a:tblGrid>
              <a:tr h="911860">
                <a:tc>
                  <a:txBody>
                    <a:bodyPr vert="horz" wrap="square"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zh-CN" altLang="en-US" sz="3200" b="1">
                          <a:latin typeface="+mn-ea"/>
                          <a:ea typeface="+mn-ea"/>
                        </a:rPr>
                        <a:t>文明</a:t>
                      </a:r>
                      <a:endParaRPr lang="zh-CN" altLang="en-US" sz="3200" b="1"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zh-CN" altLang="en-US" sz="3200" b="1">
                          <a:latin typeface="+mn-ea"/>
                          <a:ea typeface="+mn-ea"/>
                        </a:rPr>
                        <a:t>时间</a:t>
                      </a:r>
                      <a:endParaRPr lang="zh-CN" altLang="en-US" sz="3200" b="1"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zh-CN" altLang="en-US" sz="3200" b="1">
                          <a:latin typeface="+mn-ea"/>
                          <a:ea typeface="+mn-ea"/>
                        </a:rPr>
                        <a:t>发源的河流</a:t>
                      </a:r>
                      <a:endParaRPr lang="zh-CN" altLang="en-US" sz="3200" b="1"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zh-CN" altLang="en-US" sz="3200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主要文明成就</a:t>
                      </a:r>
                    </a:p>
                  </a:txBody>
                  <a:tcPr anchor="ctr"/>
                </a:tc>
              </a:tr>
              <a:tr h="1265555">
                <a:tc>
                  <a:txBody>
                    <a:bodyPr vert="horz" wrap="square"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zh-CN" altLang="en-US" sz="3200" b="1">
                          <a:latin typeface="+mn-ea"/>
                          <a:ea typeface="+mn-ea"/>
                        </a:rPr>
                        <a:t>古埃及</a:t>
                      </a:r>
                      <a:endParaRPr lang="zh-CN" altLang="en-US" sz="3200" b="1"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en-US" altLang="zh-CN" sz="3200" b="1">
                        <a:solidFill>
                          <a:srgbClr val="0000CC"/>
                        </a:solidFill>
                        <a:latin typeface="+mn-ea"/>
                        <a:ea typeface="+mn-ea"/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en-US" sz="3200" b="1"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en-US" sz="3200" b="1"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1653540">
                <a:tc>
                  <a:txBody>
                    <a:bodyPr vert="horz" wrap="square"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zh-CN" altLang="en-US" sz="3200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古代两河流域</a:t>
                      </a:r>
                    </a:p>
                  </a:txBody>
                  <a:tcPr anchor="ctr"/>
                </a:tc>
                <a:tc>
                  <a:txBody>
                    <a:bodyPr vert="horz" wrap="square"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en-US" altLang="zh-CN" sz="3200" b="1">
                        <a:solidFill>
                          <a:srgbClr val="0000CC"/>
                        </a:solidFill>
                        <a:latin typeface="+mn-ea"/>
                        <a:ea typeface="+mn-ea"/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en-US" sz="3200" b="1"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en-US" sz="3200" b="1"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1579245">
                <a:tc>
                  <a:txBody>
                    <a:bodyPr vert="horz" wrap="square"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zh-CN" altLang="en-US" sz="3200" b="1">
                          <a:latin typeface="+mn-ea"/>
                          <a:ea typeface="+mn-ea"/>
                        </a:rPr>
                        <a:t>古印度</a:t>
                      </a:r>
                      <a:endParaRPr lang="zh-CN" altLang="en-US" sz="3200" b="1"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en-US" sz="3200" b="1">
                        <a:latin typeface="+mn-ea"/>
                        <a:ea typeface="+mn-ea"/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en-US" sz="3200" b="1"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en-US" sz="3200" b="1"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976120" y="1701165"/>
            <a:ext cx="176784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0" indent="0" algn="ctr" eaLnBrk="1" hangingPunct="1">
              <a:buNone/>
            </a:pPr>
            <a:r>
              <a:rPr lang="zh-CN" altLang="en-US" sz="3600" b="1">
                <a:latin typeface="+mn-ea"/>
                <a:cs typeface="+mn-ea"/>
                <a:sym typeface="+mn-ea"/>
              </a:rPr>
              <a:t>前</a:t>
            </a:r>
            <a:r>
              <a:rPr lang="en-US" altLang="zh-CN" sz="3600" b="1">
                <a:latin typeface="+mn-ea"/>
                <a:cs typeface="+mn-ea"/>
                <a:sym typeface="+mn-ea"/>
              </a:rPr>
              <a:t>3500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976120" y="3190875"/>
            <a:ext cx="176784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0" indent="0" algn="ctr" eaLnBrk="1" hangingPunct="1">
              <a:buNone/>
            </a:pPr>
            <a:r>
              <a:rPr lang="zh-CN" altLang="en-US" sz="3600" b="1">
                <a:latin typeface="+mn-ea"/>
                <a:cs typeface="+mn-ea"/>
                <a:sym typeface="+mn-ea"/>
              </a:rPr>
              <a:t>前</a:t>
            </a:r>
            <a:r>
              <a:rPr lang="en-US" altLang="zh-CN" sz="3600" b="1">
                <a:latin typeface="+mn-ea"/>
                <a:cs typeface="+mn-ea"/>
                <a:sym typeface="+mn-ea"/>
              </a:rPr>
              <a:t>3500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976120" y="4789170"/>
            <a:ext cx="211836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>
                <a:latin typeface="+mn-ea"/>
                <a:cs typeface="+mn-ea"/>
                <a:sym typeface="+mn-ea"/>
              </a:rPr>
              <a:t>前</a:t>
            </a:r>
            <a:r>
              <a:rPr lang="en-US" altLang="zh-CN" sz="3600" b="1">
                <a:latin typeface="+mn-ea"/>
                <a:cs typeface="+mn-ea"/>
                <a:sym typeface="+mn-ea"/>
              </a:rPr>
              <a:t>23</a:t>
            </a:r>
            <a:r>
              <a:rPr lang="zh-CN" altLang="en-US" sz="3600" b="1">
                <a:latin typeface="+mn-ea"/>
                <a:cs typeface="+mn-ea"/>
                <a:sym typeface="+mn-ea"/>
              </a:rPr>
              <a:t>世纪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512310" y="1701165"/>
            <a:ext cx="1554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>
                <a:latin typeface="+mn-ea"/>
                <a:cs typeface="+mn-ea"/>
                <a:sym typeface="+mn-ea"/>
              </a:rPr>
              <a:t>尼罗河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921760" y="2974975"/>
            <a:ext cx="2540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algn="ctr" eaLnBrk="1" hangingPunct="1">
              <a:buNone/>
            </a:pPr>
            <a:r>
              <a:rPr lang="zh-CN" altLang="en-US" sz="3600" b="1">
                <a:latin typeface="+mn-ea"/>
                <a:sym typeface="+mn-ea"/>
              </a:rPr>
              <a:t>幼发拉底河</a:t>
            </a:r>
            <a:endParaRPr lang="en-US" altLang="zh-CN" sz="3600" b="1">
              <a:latin typeface="+mn-ea"/>
              <a:ea typeface="+mn-ea"/>
            </a:endParaRPr>
          </a:p>
          <a:p>
            <a:pPr marL="0" lvl="0" indent="0" algn="ctr" eaLnBrk="1" hangingPunct="1">
              <a:buNone/>
            </a:pPr>
            <a:r>
              <a:rPr lang="zh-CN" altLang="en-US" sz="3600" b="1">
                <a:latin typeface="+mn-ea"/>
                <a:sym typeface="+mn-ea"/>
              </a:rPr>
              <a:t>底格里斯河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921760" y="4512310"/>
            <a:ext cx="2540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algn="ctr" eaLnBrk="1" hangingPunct="1">
              <a:buNone/>
            </a:pPr>
            <a:r>
              <a:rPr lang="zh-CN" altLang="en-US" sz="3600" b="1">
                <a:latin typeface="+mn-ea"/>
                <a:sym typeface="+mn-ea"/>
              </a:rPr>
              <a:t>印度河</a:t>
            </a:r>
            <a:endParaRPr lang="en-US" altLang="zh-CN" sz="3600" b="1">
              <a:latin typeface="+mn-ea"/>
              <a:ea typeface="+mn-ea"/>
            </a:endParaRPr>
          </a:p>
          <a:p>
            <a:pPr marL="0" lvl="0" indent="0" algn="ctr" eaLnBrk="1" hangingPunct="1">
              <a:buNone/>
            </a:pPr>
            <a:r>
              <a:rPr lang="zh-CN" altLang="en-US" sz="3600" b="1">
                <a:latin typeface="+mn-ea"/>
                <a:sym typeface="+mn-ea"/>
              </a:rPr>
              <a:t>恒河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552565" y="1455420"/>
            <a:ext cx="496252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3200" b="1">
                <a:solidFill>
                  <a:srgbClr val="FF0000"/>
                </a:solidFill>
                <a:latin typeface="+mn-ea"/>
                <a:sym typeface="+mn-ea"/>
              </a:rPr>
              <a:t>金字塔、奴隶制君主专制制度、象形文字、太阳历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552565" y="2974975"/>
            <a:ext cx="528701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algn="l" eaLnBrk="1" hangingPunct="1">
              <a:buNone/>
            </a:pPr>
            <a:r>
              <a:rPr lang="zh-CN" altLang="en-US" sz="3200" b="1">
                <a:solidFill>
                  <a:srgbClr val="FF0000"/>
                </a:solidFill>
                <a:latin typeface="+mn-ea"/>
                <a:sym typeface="+mn-ea"/>
              </a:rPr>
              <a:t>《汉谟拉比法典》、奴隶制君主专制制度、楔形文字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552565" y="4563110"/>
            <a:ext cx="509905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3600" b="1">
                <a:solidFill>
                  <a:srgbClr val="FF0000"/>
                </a:solidFill>
                <a:latin typeface="+mn-ea"/>
                <a:sym typeface="+mn-ea"/>
              </a:rPr>
              <a:t>种姓制度、阿拉伯数字、佛教、梵文</a:t>
            </a:r>
          </a:p>
        </p:txBody>
      </p:sp>
      <p:pic>
        <p:nvPicPr>
          <p:cNvPr id="13" name="New picture" hidden="1"/>
          <p:cNvPicPr/>
          <p:nvPr/>
        </p:nvPicPr>
        <p:blipFill>
          <a:blip r:embed="rId2"/>
          <a:stretch>
            <a:fillRect/>
          </a:stretch>
        </p:blipFill>
        <p:spPr>
          <a:xfrm>
            <a:off x="12319000" y="11938000"/>
            <a:ext cx="368300" cy="381000"/>
          </a:xfrm>
          <a:prstGeom prst="cube">
            <a:avLst/>
          </a:prstGeom>
        </p:spPr>
      </p:pic>
      <p:pic>
        <p:nvPicPr>
          <p:cNvPr id="1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2420600" y="10553700"/>
            <a:ext cx="317500" cy="228600"/>
          </a:xfrm>
          <a:prstGeom prst="cub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1"/>
      <p:bldP spid="10" grpId="2"/>
      <p:bldP spid="5" grpId="3"/>
      <p:bldP spid="8" grpId="4"/>
      <p:bldP spid="11" grpId="5"/>
      <p:bldP spid="6" grpId="6"/>
      <p:bldP spid="9" grpId="7"/>
      <p:bldP spid="12" grpId="8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9698" name="Picture 2" descr="D0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" y="-8255"/>
            <a:ext cx="588581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1564" name="Freeform 12"/>
          <p:cNvSpPr/>
          <p:nvPr/>
        </p:nvSpPr>
        <p:spPr>
          <a:xfrm>
            <a:off x="2305685" y="883285"/>
            <a:ext cx="1155700" cy="692150"/>
          </a:xfrm>
          <a:custGeom>
            <a:gdLst>
              <a:gd name="txL" fmla="*/ 0 w 536"/>
              <a:gd name="txT" fmla="*/ 0 h 340"/>
              <a:gd name="txR" fmla="*/ 536 w 536"/>
              <a:gd name="txB" fmla="*/ 340 h 340"/>
            </a:gdLst>
            <a:cxnLst>
              <a:cxn ang="0">
                <a:pos x="379" y="69"/>
              </a:cxn>
              <a:cxn ang="0">
                <a:pos x="248" y="3"/>
              </a:cxn>
              <a:cxn ang="0">
                <a:pos x="39" y="56"/>
              </a:cxn>
              <a:cxn ang="0">
                <a:pos x="13" y="134"/>
              </a:cxn>
              <a:cxn ang="0">
                <a:pos x="0" y="173"/>
              </a:cxn>
              <a:cxn ang="0">
                <a:pos x="13" y="226"/>
              </a:cxn>
              <a:cxn ang="0">
                <a:pos x="288" y="331"/>
              </a:cxn>
              <a:cxn ang="0">
                <a:pos x="484" y="317"/>
              </a:cxn>
              <a:cxn ang="0">
                <a:pos x="536" y="239"/>
              </a:cxn>
              <a:cxn ang="0">
                <a:pos x="432" y="108"/>
              </a:cxn>
              <a:cxn ang="0">
                <a:pos x="379" y="69"/>
              </a:cxn>
            </a:cxnLst>
            <a:rect l="txL" t="txT" r="txR" b="txB"/>
            <a:pathLst>
              <a:path w="536" h="340">
                <a:moveTo>
                  <a:pt x="379" y="69"/>
                </a:moveTo>
                <a:cubicBezTo>
                  <a:pt x="286" y="6"/>
                  <a:pt x="332" y="23"/>
                  <a:pt x="248" y="3"/>
                </a:cubicBezTo>
                <a:cubicBezTo>
                  <a:pt x="173" y="10"/>
                  <a:pt x="93" y="0"/>
                  <a:pt x="39" y="56"/>
                </a:cubicBezTo>
                <a:cubicBezTo>
                  <a:pt x="30" y="82"/>
                  <a:pt x="22" y="108"/>
                  <a:pt x="13" y="134"/>
                </a:cubicBezTo>
                <a:cubicBezTo>
                  <a:pt x="9" y="147"/>
                  <a:pt x="0" y="173"/>
                  <a:pt x="0" y="173"/>
                </a:cubicBezTo>
                <a:cubicBezTo>
                  <a:pt x="4" y="191"/>
                  <a:pt x="1" y="212"/>
                  <a:pt x="13" y="226"/>
                </a:cubicBezTo>
                <a:cubicBezTo>
                  <a:pt x="76" y="298"/>
                  <a:pt x="201" y="313"/>
                  <a:pt x="288" y="331"/>
                </a:cubicBezTo>
                <a:cubicBezTo>
                  <a:pt x="353" y="326"/>
                  <a:pt x="423" y="340"/>
                  <a:pt x="484" y="317"/>
                </a:cubicBezTo>
                <a:cubicBezTo>
                  <a:pt x="513" y="306"/>
                  <a:pt x="536" y="239"/>
                  <a:pt x="536" y="239"/>
                </a:cubicBezTo>
                <a:cubicBezTo>
                  <a:pt x="510" y="159"/>
                  <a:pt x="517" y="136"/>
                  <a:pt x="432" y="108"/>
                </a:cubicBezTo>
                <a:cubicBezTo>
                  <a:pt x="389" y="66"/>
                  <a:pt x="411" y="69"/>
                  <a:pt x="379" y="69"/>
                </a:cubicBezTo>
                <a:close/>
              </a:path>
            </a:pathLst>
          </a:custGeom>
          <a:noFill/>
          <a:ln w="76200" cap="flat" cmpd="sng">
            <a:solidFill>
              <a:srgbClr val="FF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565" name="Freeform 13"/>
          <p:cNvSpPr/>
          <p:nvPr/>
        </p:nvSpPr>
        <p:spPr>
          <a:xfrm>
            <a:off x="1778635" y="1828800"/>
            <a:ext cx="2031365" cy="609600"/>
          </a:xfrm>
          <a:custGeom>
            <a:gdLst>
              <a:gd name="txL" fmla="*/ 0 w 876"/>
              <a:gd name="txT" fmla="*/ 0 h 200"/>
              <a:gd name="txR" fmla="*/ 876 w 876"/>
              <a:gd name="txB" fmla="*/ 200 h 200"/>
            </a:gdLst>
            <a:cxnLst>
              <a:cxn ang="0">
                <a:pos x="797" y="183"/>
              </a:cxn>
              <a:cxn ang="0">
                <a:pos x="640" y="183"/>
              </a:cxn>
              <a:cxn ang="0">
                <a:pos x="103" y="157"/>
              </a:cxn>
              <a:cxn ang="0">
                <a:pos x="38" y="144"/>
              </a:cxn>
              <a:cxn ang="0">
                <a:pos x="25" y="78"/>
              </a:cxn>
              <a:cxn ang="0">
                <a:pos x="129" y="0"/>
              </a:cxn>
              <a:cxn ang="0">
                <a:pos x="784" y="13"/>
              </a:cxn>
              <a:cxn ang="0">
                <a:pos x="876" y="65"/>
              </a:cxn>
              <a:cxn ang="0">
                <a:pos x="719" y="183"/>
              </a:cxn>
              <a:cxn ang="0">
                <a:pos x="797" y="183"/>
              </a:cxn>
            </a:cxnLst>
            <a:rect l="txL" t="txT" r="txR" b="txB"/>
            <a:pathLst>
              <a:path w="876" h="200">
                <a:moveTo>
                  <a:pt x="797" y="183"/>
                </a:moveTo>
                <a:cubicBezTo>
                  <a:pt x="705" y="152"/>
                  <a:pt x="815" y="183"/>
                  <a:pt x="640" y="183"/>
                </a:cubicBezTo>
                <a:cubicBezTo>
                  <a:pt x="442" y="183"/>
                  <a:pt x="292" y="170"/>
                  <a:pt x="103" y="157"/>
                </a:cubicBezTo>
                <a:cubicBezTo>
                  <a:pt x="81" y="153"/>
                  <a:pt x="58" y="153"/>
                  <a:pt x="38" y="144"/>
                </a:cubicBezTo>
                <a:cubicBezTo>
                  <a:pt x="0" y="127"/>
                  <a:pt x="11" y="107"/>
                  <a:pt x="25" y="78"/>
                </a:cubicBezTo>
                <a:cubicBezTo>
                  <a:pt x="49" y="30"/>
                  <a:pt x="87" y="28"/>
                  <a:pt x="129" y="0"/>
                </a:cubicBezTo>
                <a:cubicBezTo>
                  <a:pt x="347" y="4"/>
                  <a:pt x="566" y="5"/>
                  <a:pt x="784" y="13"/>
                </a:cubicBezTo>
                <a:cubicBezTo>
                  <a:pt x="872" y="16"/>
                  <a:pt x="857" y="7"/>
                  <a:pt x="876" y="65"/>
                </a:cubicBezTo>
                <a:cubicBezTo>
                  <a:pt x="844" y="160"/>
                  <a:pt x="803" y="162"/>
                  <a:pt x="719" y="183"/>
                </a:cubicBezTo>
                <a:cubicBezTo>
                  <a:pt x="771" y="200"/>
                  <a:pt x="745" y="200"/>
                  <a:pt x="797" y="183"/>
                </a:cubicBezTo>
                <a:close/>
              </a:path>
            </a:pathLst>
          </a:custGeom>
          <a:noFill/>
          <a:ln w="57150" cap="flat" cmpd="sng">
            <a:solidFill>
              <a:srgbClr val="FF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51566" name="Picture 14" descr="a6efce1b9d16fdfa5c27648ab48f8c5495eef01f3a2943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4042410"/>
            <a:ext cx="1845945" cy="25019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11" name="Group 15"/>
          <p:cNvGrpSpPr/>
          <p:nvPr/>
        </p:nvGrpSpPr>
        <p:grpSpPr>
          <a:xfrm>
            <a:off x="6036945" y="170815"/>
            <a:ext cx="5867400" cy="883285"/>
            <a:chOff x="96" y="0"/>
            <a:chExt cx="3696" cy="720"/>
          </a:xfrm>
        </p:grpSpPr>
        <p:sp>
          <p:nvSpPr>
            <p:cNvPr id="29714" name="Rectangle 16"/>
            <p:cNvSpPr/>
            <p:nvPr/>
          </p:nvSpPr>
          <p:spPr>
            <a:xfrm>
              <a:off x="96" y="0"/>
              <a:ext cx="369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Arial" pitchFamily="34" charset="0"/>
              </a:endParaRPr>
            </a:p>
          </p:txBody>
        </p:sp>
        <p:sp>
          <p:nvSpPr>
            <p:cNvPr id="29715" name="WordArt 17"/>
            <p:cNvSpPr>
              <a:spLocks noTextEdit="1"/>
            </p:cNvSpPr>
            <p:nvPr/>
          </p:nvSpPr>
          <p:spPr>
            <a:xfrm>
              <a:off x="240" y="192"/>
              <a:ext cx="3312" cy="38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0000"/>
            </a:bodyPr>
            <a:lstStyle/>
            <a:p>
              <a:pPr algn="ctr"/>
              <a:r>
                <a:rPr lang="zh-CN" altLang="en-US" sz="3600" b="1">
                  <a:ln w="19050" cap="flat" cmpd="sng">
                    <a:solidFill>
                      <a:srgbClr val="8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800000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宋体" pitchFamily="2" charset="-122"/>
                  <a:ea typeface="宋体" pitchFamily="2" charset="-122"/>
                </a:rPr>
                <a:t>古代印度文明的发展历程</a:t>
              </a:r>
              <a:endParaRPr lang="zh-CN" altLang="en-US" sz="3600" b="1">
                <a:ln w="19050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80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151570" name="Line 18"/>
          <p:cNvSpPr/>
          <p:nvPr/>
        </p:nvSpPr>
        <p:spPr>
          <a:xfrm>
            <a:off x="3810000" y="1143000"/>
            <a:ext cx="457200" cy="609600"/>
          </a:xfrm>
          <a:prstGeom prst="line">
            <a:avLst/>
          </a:prstGeom>
          <a:ln w="76200" cap="flat" cmpd="sng">
            <a:solidFill>
              <a:srgbClr val="660033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51571" name="Line 19"/>
          <p:cNvSpPr/>
          <p:nvPr/>
        </p:nvSpPr>
        <p:spPr>
          <a:xfrm>
            <a:off x="4419600" y="1828800"/>
            <a:ext cx="685800" cy="304800"/>
          </a:xfrm>
          <a:prstGeom prst="line">
            <a:avLst/>
          </a:prstGeom>
          <a:ln w="76200" cap="flat" cmpd="sng">
            <a:solidFill>
              <a:srgbClr val="660033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cxnSp>
        <p:nvCxnSpPr>
          <p:cNvPr id="8" name="MH_Other_3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H="1" flipV="1">
            <a:off x="7893368" y="1916113"/>
            <a:ext cx="0" cy="3959225"/>
          </a:xfrm>
          <a:prstGeom prst="line">
            <a:avLst/>
          </a:prstGeom>
          <a:noFill/>
          <a:ln w="44450">
            <a:solidFill>
              <a:srgbClr val="990000"/>
            </a:solidFill>
            <a:rou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MH_Other_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748905" y="4960938"/>
            <a:ext cx="290513" cy="290513"/>
          </a:xfrm>
          <a:prstGeom prst="ellipse">
            <a:avLst/>
          </a:prstGeom>
          <a:solidFill>
            <a:srgbClr val="990000"/>
          </a:solidFill>
          <a:ln w="47625">
            <a:solidFill>
              <a:srgbClr val="ED7D31"/>
            </a:solidFill>
            <a:rou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nb-NO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1" name="MH_Other_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748905" y="4124325"/>
            <a:ext cx="290513" cy="290513"/>
          </a:xfrm>
          <a:prstGeom prst="ellipse">
            <a:avLst/>
          </a:prstGeom>
          <a:solidFill>
            <a:srgbClr val="990000"/>
          </a:solidFill>
          <a:ln w="47625">
            <a:solidFill>
              <a:srgbClr val="ED7D31"/>
            </a:solidFill>
            <a:rou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nb-NO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2" name="MH_Other_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748905" y="3278188"/>
            <a:ext cx="290513" cy="290513"/>
          </a:xfrm>
          <a:prstGeom prst="ellipse">
            <a:avLst/>
          </a:prstGeom>
          <a:solidFill>
            <a:srgbClr val="990000"/>
          </a:solidFill>
          <a:ln w="47625">
            <a:solidFill>
              <a:srgbClr val="ED7D31"/>
            </a:solidFill>
            <a:rou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nb-NO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8" name="MH_Other_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748905" y="2382838"/>
            <a:ext cx="290513" cy="290513"/>
          </a:xfrm>
          <a:prstGeom prst="ellipse">
            <a:avLst/>
          </a:prstGeom>
          <a:solidFill>
            <a:srgbClr val="990000"/>
          </a:solidFill>
          <a:ln w="47625">
            <a:solidFill>
              <a:srgbClr val="ED7D31"/>
            </a:solidFill>
            <a:rou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nb-NO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21" name="矩形 28"/>
          <p:cNvSpPr/>
          <p:nvPr/>
        </p:nvSpPr>
        <p:spPr>
          <a:xfrm>
            <a:off x="6506845" y="5114925"/>
            <a:ext cx="1533525" cy="5340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早期文明</a:t>
            </a:r>
          </a:p>
        </p:txBody>
      </p:sp>
      <p:sp>
        <p:nvSpPr>
          <p:cNvPr id="22" name="矩形 28"/>
          <p:cNvSpPr/>
          <p:nvPr/>
        </p:nvSpPr>
        <p:spPr>
          <a:xfrm>
            <a:off x="6776720" y="4042410"/>
            <a:ext cx="972185" cy="7321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国家出现</a:t>
            </a:r>
          </a:p>
        </p:txBody>
      </p:sp>
      <p:sp>
        <p:nvSpPr>
          <p:cNvPr id="23" name="矩形 28"/>
          <p:cNvSpPr/>
          <p:nvPr/>
        </p:nvSpPr>
        <p:spPr>
          <a:xfrm>
            <a:off x="6775768" y="3165475"/>
            <a:ext cx="806450" cy="5340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强盛</a:t>
            </a:r>
          </a:p>
        </p:txBody>
      </p:sp>
      <p:sp>
        <p:nvSpPr>
          <p:cNvPr id="24" name="矩形 28"/>
          <p:cNvSpPr/>
          <p:nvPr/>
        </p:nvSpPr>
        <p:spPr>
          <a:xfrm>
            <a:off x="6775768" y="2282825"/>
            <a:ext cx="806450" cy="5340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衰落</a:t>
            </a:r>
          </a:p>
        </p:txBody>
      </p:sp>
      <p:sp>
        <p:nvSpPr>
          <p:cNvPr id="25" name="矩形 28"/>
          <p:cNvSpPr/>
          <p:nvPr/>
        </p:nvSpPr>
        <p:spPr>
          <a:xfrm>
            <a:off x="8253730" y="4810125"/>
            <a:ext cx="2400300" cy="9772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约公元前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</a:rPr>
              <a:t>23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世纪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</a:rPr>
              <a:t>—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前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</a:rPr>
              <a:t>18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世纪</a:t>
            </a:r>
          </a:p>
        </p:txBody>
      </p:sp>
      <p:sp>
        <p:nvSpPr>
          <p:cNvPr id="26" name="矩形 28"/>
          <p:cNvSpPr/>
          <p:nvPr/>
        </p:nvSpPr>
        <p:spPr>
          <a:xfrm>
            <a:off x="8253730" y="4043363"/>
            <a:ext cx="2130425" cy="7321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公元前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</a:rPr>
              <a:t>1500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年，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雅利安人入侵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7" name="矩形 28"/>
          <p:cNvSpPr/>
          <p:nvPr/>
        </p:nvSpPr>
        <p:spPr>
          <a:xfrm>
            <a:off x="8253730" y="2961005"/>
            <a:ext cx="2389505" cy="9194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孔雀王朝时期</a:t>
            </a:r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约前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</a:rPr>
              <a:t>324-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前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</a:rPr>
              <a:t>187</a:t>
            </a:r>
          </a:p>
        </p:txBody>
      </p:sp>
      <p:sp>
        <p:nvSpPr>
          <p:cNvPr id="28" name="矩形 28"/>
          <p:cNvSpPr/>
          <p:nvPr/>
        </p:nvSpPr>
        <p:spPr>
          <a:xfrm>
            <a:off x="8253730" y="2271713"/>
            <a:ext cx="2130425" cy="5340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外来民族侵扰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15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000"/>
                                        <p:tgtEl>
                                          <p:spTgt spid="15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5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1"/>
      <p:bldP spid="12" grpId="2"/>
      <p:bldP spid="18" grpId="3"/>
      <p:bldP spid="21" grpId="4"/>
      <p:bldP spid="22" grpId="5"/>
      <p:bldP spid="23" grpId="6"/>
      <p:bldP spid="24" grpId="7"/>
      <p:bldP spid="25" grpId="8"/>
      <p:bldP spid="26" grpId="9"/>
      <p:bldP spid="27" grpId="10"/>
      <p:bldP spid="28" grpId="1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9697" name="矩形 17"/>
          <p:cNvSpPr>
            <a:spLocks noChangeArrowheads="1"/>
          </p:cNvSpPr>
          <p:nvPr/>
        </p:nvSpPr>
        <p:spPr bwMode="auto">
          <a:xfrm>
            <a:off x="624417" y="357717"/>
            <a:ext cx="30480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2.</a:t>
            </a:r>
            <a:r>
              <a:rPr lang="zh-CN" altLang="en-US" sz="3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发展历程</a:t>
            </a:r>
          </a:p>
        </p:txBody>
      </p:sp>
      <p:sp>
        <p:nvSpPr>
          <p:cNvPr id="20482" name="矩形 16"/>
          <p:cNvSpPr>
            <a:spLocks noChangeArrowheads="1"/>
          </p:cNvSpPr>
          <p:nvPr/>
        </p:nvSpPr>
        <p:spPr bwMode="auto">
          <a:xfrm>
            <a:off x="334433" y="1123951"/>
            <a:ext cx="11739033" cy="34188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3735" b="1">
                <a:solidFill>
                  <a:srgbClr val="CC3399"/>
                </a:solidFill>
              </a:rPr>
              <a:t>文明初现：</a:t>
            </a:r>
            <a:r>
              <a:rPr lang="zh-CN" altLang="en-US" sz="3200" b="1"/>
              <a:t>约公元前</a:t>
            </a:r>
            <a:r>
              <a:rPr lang="en-US" altLang="zh-CN" sz="3200" b="1"/>
              <a:t>23</a:t>
            </a:r>
            <a:r>
              <a:rPr lang="zh-CN" altLang="en-US" sz="3200" b="1"/>
              <a:t>世纪。（不明原因衰亡）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3735" b="1">
                <a:solidFill>
                  <a:srgbClr val="CC3399"/>
                </a:solidFill>
              </a:rPr>
              <a:t>文明再现：</a:t>
            </a:r>
            <a:r>
              <a:rPr lang="zh-CN" altLang="en-US" sz="3200" b="1"/>
              <a:t>公元前</a:t>
            </a:r>
            <a:r>
              <a:rPr lang="en-US" altLang="zh-CN" sz="3200" b="1"/>
              <a:t>1500</a:t>
            </a:r>
            <a:r>
              <a:rPr lang="zh-CN" altLang="en-US" sz="3200" b="1"/>
              <a:t>年左右，雅利安人入侵，建立小国。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3735" b="1">
                <a:solidFill>
                  <a:srgbClr val="CC3399"/>
                </a:solidFill>
              </a:rPr>
              <a:t>鼎盛时期：</a:t>
            </a:r>
            <a:r>
              <a:rPr lang="zh-CN" altLang="en-US" sz="3200" b="1"/>
              <a:t>孔雀王朝。基本实现统一；经济繁荣；首都华氏城是当时世界上最繁华、人口最多的大城市之一。</a:t>
            </a:r>
          </a:p>
        </p:txBody>
      </p:sp>
      <p:sp>
        <p:nvSpPr>
          <p:cNvPr id="29700" name="AutoShape 4" descr="timg?image&amp;quality=80&amp;size=b9999_10000&amp;sec=1557908271173&amp;di=2ea4ad0a8b9f1ab912f6b92157f6838e&amp;imgtype=0&amp;src=http%3A%2F%2Fimg763"/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</p:spPr>
        <p:txBody>
          <a:bodyPr/>
          <a:lstStyle/>
          <a:p>
            <a:endParaRPr lang="zh-CN" altLang="en-US" sz="2400"/>
          </a:p>
        </p:txBody>
      </p:sp>
      <p:sp>
        <p:nvSpPr>
          <p:cNvPr id="29702" name="AutoShape 6" descr="timg?image&amp;quality=80&amp;size=b9999_10000&amp;sec=1557908271173&amp;di=2ea4ad0a8b9f1ab912f6b92157f6838e&amp;imgtype=0&amp;src=http%3A%2F%2Fimg763"/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</p:spPr>
        <p:txBody>
          <a:bodyPr/>
          <a:lstStyle/>
          <a:p>
            <a:endParaRPr lang="zh-CN" altLang="en-US" sz="2400"/>
          </a:p>
        </p:txBody>
      </p:sp>
      <p:sp>
        <p:nvSpPr>
          <p:cNvPr id="29704" name="AutoShape 8" descr="u=3391606208,702747033&amp;fm=26&amp;gp=0"/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</p:spPr>
        <p:txBody>
          <a:bodyPr/>
          <a:lstStyle/>
          <a:p>
            <a:endParaRPr lang="zh-CN" altLang="en-US" sz="2400"/>
          </a:p>
        </p:txBody>
      </p:sp>
      <p:pic>
        <p:nvPicPr>
          <p:cNvPr id="29706" name="Picture 10" descr="t019ffa4c7b3d1f490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745133" y="4064000"/>
            <a:ext cx="2298700" cy="2794000"/>
          </a:xfrm>
          <a:prstGeom prst="rect">
            <a:avLst/>
          </a:prstGeom>
          <a:noFill/>
        </p:spPr>
      </p:pic>
      <p:pic>
        <p:nvPicPr>
          <p:cNvPr id="29708" name="Picture 12" descr="204_35_1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0" y="3873500"/>
            <a:ext cx="4445000" cy="2984500"/>
          </a:xfrm>
          <a:prstGeom prst="rect">
            <a:avLst/>
          </a:prstGeom>
          <a:noFill/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50825" y="191135"/>
            <a:ext cx="5995035" cy="78971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rgbClr val="002060"/>
                </a:solidFill>
                <a:latin typeface="千阙行书" charset="-122"/>
                <a:ea typeface="千阙行书" charset="-122"/>
              </a:rPr>
              <a:t>一、古代印度河流域文明</a:t>
            </a:r>
          </a:p>
        </p:txBody>
      </p:sp>
      <p:pic>
        <p:nvPicPr>
          <p:cNvPr id="8193" name="图片 412686"/>
          <p:cNvPicPr>
            <a:picLocks noChangeAspect="1"/>
          </p:cNvPicPr>
          <p:nvPr/>
        </p:nvPicPr>
        <p:blipFill>
          <a:blip r:embed="rId2">
            <a:lum contrast="12000"/>
          </a:blip>
          <a:stretch>
            <a:fillRect/>
          </a:stretch>
        </p:blipFill>
        <p:spPr>
          <a:xfrm>
            <a:off x="481965" y="1210310"/>
            <a:ext cx="4137025" cy="5372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4976495" y="1210310"/>
            <a:ext cx="6380480" cy="160163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4400" b="1">
                <a:latin typeface="华康行楷体 W5" panose="03000509000000000000" charset="-122"/>
                <a:ea typeface="华康行楷体 W5" panose="03000509000000000000" charset="-122"/>
              </a:rPr>
              <a:t>古代印度的气候如何？</a:t>
            </a:r>
          </a:p>
          <a:p>
            <a:r>
              <a:rPr lang="zh-CN" altLang="en-US" sz="4400" b="1">
                <a:latin typeface="华康行楷体 W5" panose="03000509000000000000" charset="-122"/>
                <a:ea typeface="华康行楷体 W5" panose="03000509000000000000" charset="-122"/>
              </a:rPr>
              <a:t>适宜发展什么经济？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142230" y="3336290"/>
            <a:ext cx="655193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公元前</a:t>
            </a:r>
            <a:r>
              <a:rPr lang="en-US" altLang="zh-CN" sz="36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23</a:t>
            </a:r>
            <a:r>
              <a:rPr lang="zh-CN" altLang="en-US" sz="36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世纪</a:t>
            </a:r>
            <a:r>
              <a:rPr lang="en-US" altLang="zh-CN" sz="36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-</a:t>
            </a:r>
            <a:r>
              <a:rPr lang="zh-CN" altLang="en-US" sz="36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前</a:t>
            </a:r>
            <a:r>
              <a:rPr lang="en-US" altLang="zh-CN" sz="36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18</a:t>
            </a:r>
            <a:r>
              <a:rPr lang="zh-CN" altLang="en-US" sz="36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世纪</a:t>
            </a:r>
            <a:endParaRPr lang="zh-CN" altLang="en-US" sz="3600" b="1">
              <a:latin typeface="+mn-ea"/>
              <a:cs typeface="+mn-ea"/>
              <a:sym typeface="+mn-ea"/>
            </a:endParaRPr>
          </a:p>
          <a:p>
            <a:r>
              <a:rPr lang="zh-CN" altLang="en-US" sz="3600" b="1">
                <a:latin typeface="+mn-ea"/>
                <a:cs typeface="+mn-ea"/>
              </a:rPr>
              <a:t>早期文明遗址：</a:t>
            </a:r>
          </a:p>
          <a:p>
            <a:pPr algn="ctr"/>
            <a:r>
              <a:rPr lang="zh-CN" altLang="en-US" sz="3600" b="1">
                <a:latin typeface="+mn-ea"/>
                <a:cs typeface="+mn-ea"/>
              </a:rPr>
              <a:t>哈拉</a:t>
            </a:r>
            <a:r>
              <a:rPr lang="zh-CN" altLang="en-US" sz="3600" b="1">
                <a:latin typeface="+mn-ea"/>
                <a:cs typeface="+mn-ea"/>
                <a:sym typeface="+mn-ea"/>
              </a:rPr>
              <a:t>帕</a:t>
            </a:r>
            <a:endParaRPr lang="zh-CN" altLang="en-US" sz="3600" b="1">
              <a:latin typeface="+mn-ea"/>
              <a:cs typeface="+mn-ea"/>
            </a:endParaRPr>
          </a:p>
          <a:p>
            <a:pPr algn="ctr"/>
            <a:r>
              <a:rPr lang="zh-CN" altLang="en-US" sz="3600" b="1">
                <a:latin typeface="+mn-ea"/>
                <a:cs typeface="+mn-ea"/>
              </a:rPr>
              <a:t>摩亨佐</a:t>
            </a:r>
            <a:r>
              <a:rPr lang="en-US" altLang="zh-CN" sz="3600" b="1">
                <a:latin typeface="+mn-ea"/>
                <a:cs typeface="+mn-ea"/>
              </a:rPr>
              <a:t>·</a:t>
            </a:r>
            <a:r>
              <a:rPr lang="zh-CN" altLang="en-US" sz="3600" b="1">
                <a:latin typeface="+mn-ea"/>
                <a:cs typeface="+mn-ea"/>
              </a:rPr>
              <a:t>达罗</a:t>
            </a:r>
          </a:p>
        </p:txBody>
      </p:sp>
      <p:sp>
        <p:nvSpPr>
          <p:cNvPr id="5" name="太阳形 4">
            <a:hlinkClick r:id="rId3" action="ppaction://hlinkfile"/>
          </p:cNvPr>
          <p:cNvSpPr/>
          <p:nvPr/>
        </p:nvSpPr>
        <p:spPr>
          <a:xfrm>
            <a:off x="10244455" y="5135880"/>
            <a:ext cx="679450" cy="602615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50825" y="191135"/>
            <a:ext cx="5995035" cy="78971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rgbClr val="002060"/>
                </a:solidFill>
                <a:latin typeface="千阙行书" charset="-122"/>
                <a:ea typeface="千阙行书" charset="-122"/>
              </a:rPr>
              <a:t>一、古代印度河流域文明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50825" y="1105535"/>
            <a:ext cx="5191760" cy="2713990"/>
            <a:chOff x="395" y="1774"/>
            <a:chExt cx="8176" cy="4274"/>
          </a:xfrm>
        </p:grpSpPr>
        <p:pic>
          <p:nvPicPr>
            <p:cNvPr id="38" name="Picture 6" descr="4"/>
            <p:cNvPicPr>
              <a:picLocks noChangeAspect="1" noChangeArrowheads="1"/>
            </p:cNvPicPr>
            <p:nvPr/>
          </p:nvPicPr>
          <p:blipFill>
            <a:blip r:embed="rId2">
              <a:lum contrast="6000"/>
            </a:blip>
            <a:srcRect l="4394" r="28582" b="66543"/>
            <a:stretch>
              <a:fillRect/>
            </a:stretch>
          </p:blipFill>
          <p:spPr bwMode="auto">
            <a:xfrm>
              <a:off x="395" y="1774"/>
              <a:ext cx="8176" cy="42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183" name="矩形 47"/>
            <p:cNvSpPr>
              <a:spLocks noChangeArrowheads="1"/>
            </p:cNvSpPr>
            <p:nvPr/>
          </p:nvSpPr>
          <p:spPr bwMode="auto">
            <a:xfrm>
              <a:off x="395" y="1774"/>
              <a:ext cx="7066" cy="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</a:rPr>
                <a:t>摩亨佐</a:t>
              </a:r>
              <a:r>
                <a:rPr lang="en-US" altLang="zh-CN" sz="3200" b="1">
                  <a:latin typeface="微软雅黑" panose="020b0503020204020204" charset="-122"/>
                  <a:ea typeface="微软雅黑" panose="020b0503020204020204" charset="-122"/>
                </a:rPr>
                <a:t>·</a:t>
              </a:r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</a:rPr>
                <a:t>达罗城市遗址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40995" y="3974465"/>
            <a:ext cx="5101590" cy="2863850"/>
            <a:chOff x="537" y="6235"/>
            <a:chExt cx="8034" cy="4510"/>
          </a:xfrm>
        </p:grpSpPr>
        <p:pic>
          <p:nvPicPr>
            <p:cNvPr id="39" name="Picture 9" descr="86"/>
            <p:cNvPicPr>
              <a:picLocks noChangeAspect="1" noChangeArrowheads="1"/>
            </p:cNvPicPr>
            <p:nvPr/>
          </p:nvPicPr>
          <p:blipFill>
            <a:blip r:embed="rId3">
              <a:lum bright="12000" contrast="24000"/>
            </a:blip>
            <a:srcRect l="1441" b="4586"/>
            <a:stretch>
              <a:fillRect/>
            </a:stretch>
          </p:blipFill>
          <p:spPr bwMode="auto">
            <a:xfrm>
              <a:off x="537" y="6235"/>
              <a:ext cx="8034" cy="45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185" name="矩形 51"/>
            <p:cNvSpPr>
              <a:spLocks noChangeArrowheads="1"/>
            </p:cNvSpPr>
            <p:nvPr/>
          </p:nvSpPr>
          <p:spPr bwMode="auto">
            <a:xfrm>
              <a:off x="537" y="6438"/>
              <a:ext cx="644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摩亨佐</a:t>
              </a:r>
              <a:r>
                <a:rPr lang="en-US" altLang="zh-CN" b="1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·</a:t>
              </a:r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达罗的排水沟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245860" y="3488690"/>
            <a:ext cx="5379112" cy="3350260"/>
            <a:chOff x="10991" y="5747"/>
            <a:chExt cx="8123" cy="4998"/>
          </a:xfrm>
        </p:grpSpPr>
        <p:pic>
          <p:nvPicPr>
            <p:cNvPr id="40" name="Picture 12" descr="87"/>
            <p:cNvPicPr>
              <a:picLocks noChangeAspect="1" noChangeArrowheads="1"/>
            </p:cNvPicPr>
            <p:nvPr/>
          </p:nvPicPr>
          <p:blipFill>
            <a:blip r:embed="rId4">
              <a:lum bright="-6000" contrast="24000"/>
            </a:blip>
            <a:srcRect l="3767" t="9538" r="4620" b="7004"/>
            <a:stretch>
              <a:fillRect/>
            </a:stretch>
          </p:blipFill>
          <p:spPr bwMode="auto">
            <a:xfrm>
              <a:off x="10991" y="5747"/>
              <a:ext cx="8123" cy="49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186" name="矩形 52"/>
            <p:cNvSpPr>
              <a:spLocks noChangeArrowheads="1"/>
            </p:cNvSpPr>
            <p:nvPr/>
          </p:nvSpPr>
          <p:spPr bwMode="auto">
            <a:xfrm>
              <a:off x="10991" y="5811"/>
              <a:ext cx="5735" cy="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摩亨佐</a:t>
              </a:r>
              <a:r>
                <a:rPr lang="en-US" altLang="zh-CN" b="1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·</a:t>
              </a:r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达罗的深井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691630" y="42545"/>
            <a:ext cx="6317615" cy="3262058"/>
            <a:chOff x="11320" y="232"/>
            <a:chExt cx="8748" cy="4673"/>
          </a:xfrm>
        </p:grpSpPr>
        <p:pic>
          <p:nvPicPr>
            <p:cNvPr id="37" name="Picture 3" descr="77"/>
            <p:cNvPicPr>
              <a:picLocks noChangeAspect="1" noChangeArrowheads="1"/>
            </p:cNvPicPr>
            <p:nvPr/>
          </p:nvPicPr>
          <p:blipFill>
            <a:blip r:embed="rId5"/>
            <a:srcRect l="2950" t="29819" r="46666" b="45117"/>
            <a:stretch>
              <a:fillRect/>
            </a:stretch>
          </p:blipFill>
          <p:spPr bwMode="auto">
            <a:xfrm>
              <a:off x="11320" y="232"/>
              <a:ext cx="7541" cy="46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184" name="矩形 48"/>
            <p:cNvSpPr>
              <a:spLocks noChangeArrowheads="1"/>
            </p:cNvSpPr>
            <p:nvPr/>
          </p:nvSpPr>
          <p:spPr bwMode="auto">
            <a:xfrm>
              <a:off x="11320" y="301"/>
              <a:ext cx="8748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宋体" pitchFamily="2" charset="-122"/>
                  <a:sym typeface="Calibri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摩亨佐</a:t>
              </a:r>
              <a:r>
                <a:rPr lang="en-US" altLang="zh-CN" b="1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·</a:t>
              </a:r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达罗城的大浴池遗址</a:t>
              </a:r>
            </a:p>
          </p:txBody>
        </p:sp>
      </p:grpSp>
      <p:sp>
        <p:nvSpPr>
          <p:cNvPr id="54" name="矩形 53"/>
          <p:cNvSpPr/>
          <p:nvPr/>
        </p:nvSpPr>
        <p:spPr>
          <a:xfrm>
            <a:off x="702945" y="4898390"/>
            <a:ext cx="10394315" cy="15684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2400" b="1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摩亨佐</a:t>
            </a:r>
            <a:r>
              <a:rPr lang="en-US" altLang="zh-CN" sz="2400" b="1" smtClean="0">
                <a:latin typeface="华文新魏" panose="02010800040101010101" pitchFamily="2" charset="-122"/>
                <a:ea typeface="华文新魏" panose="02010800040101010101" pitchFamily="2" charset="-122"/>
              </a:rPr>
              <a:t>·</a:t>
            </a:r>
            <a:r>
              <a:rPr lang="zh-CN" altLang="en-US" sz="2400" b="1" smtClean="0">
                <a:latin typeface="华文新魏" panose="02010800040101010101" pitchFamily="2" charset="-122"/>
                <a:ea typeface="华文新魏" panose="02010800040101010101" pitchFamily="2" charset="-122"/>
              </a:rPr>
              <a:t>达罗（位于今巴基斯坦）城市总体规划先进科学，在当时可谓土木工程中的一项伟大成就，很多人将其称为</a:t>
            </a:r>
            <a:r>
              <a:rPr lang="en-US" altLang="zh-CN" sz="2400" b="1" smtClean="0"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2400" b="1" smtClean="0">
                <a:latin typeface="华文新魏" panose="02010800040101010101" pitchFamily="2" charset="-122"/>
                <a:ea typeface="华文新魏" panose="02010800040101010101" pitchFamily="2" charset="-122"/>
              </a:rPr>
              <a:t>青铜时代的曼哈顿</a:t>
            </a:r>
            <a:r>
              <a:rPr lang="en-US" altLang="zh-CN" sz="2400" b="1" smtClean="0"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r>
              <a:rPr lang="zh-CN" altLang="en-US" sz="2400" b="1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r>
              <a:rPr lang="en-US" sz="2400" b="1" smtClean="0">
                <a:latin typeface="华文新魏" panose="02010800040101010101" pitchFamily="2" charset="-122"/>
                <a:ea typeface="华文新魏" panose="02010800040101010101" pitchFamily="2" charset="-122"/>
              </a:rPr>
              <a:t>1980</a:t>
            </a:r>
            <a:r>
              <a:rPr lang="zh-CN" altLang="en-US" sz="2400" b="1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年列入</a:t>
            </a:r>
            <a:r>
              <a:rPr lang="en-US" altLang="zh-CN" sz="2400" b="1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en-US" sz="2400" b="1" err="1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世界遗产名录</a:t>
            </a:r>
            <a:r>
              <a:rPr lang="en-US" altLang="zh-CN" sz="2400" b="1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</a:p>
          <a:p>
            <a:r>
              <a:rPr lang="zh-CN" alt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消失之迷：外族入侵、洪水泛滥、沙漠侵害、史前核爆</a:t>
            </a:r>
            <a:r>
              <a:rPr lang="en-US" altLang="zh-CN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……</a:t>
            </a:r>
            <a:endParaRPr lang="en-US" altLang="zh-CN" sz="2400" b="1" smtClean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50825" y="191135"/>
            <a:ext cx="5995035" cy="78971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rgbClr val="002060"/>
                </a:solidFill>
                <a:latin typeface="千阙行书" charset="-122"/>
                <a:ea typeface="千阙行书" charset="-122"/>
              </a:rPr>
              <a:t>一、古代印度河流域文明</a:t>
            </a:r>
          </a:p>
        </p:txBody>
      </p:sp>
      <p:pic>
        <p:nvPicPr>
          <p:cNvPr id="8" name="图片 7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90" y="1136650"/>
            <a:ext cx="5030470" cy="5687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060440" y="1350010"/>
            <a:ext cx="53543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+mn-ea"/>
                <a:cs typeface="+mn-ea"/>
              </a:rPr>
              <a:t>公元前</a:t>
            </a:r>
            <a:r>
              <a:rPr lang="en-US" altLang="zh-CN" sz="3200" b="1">
                <a:solidFill>
                  <a:srgbClr val="FF0000"/>
                </a:solidFill>
                <a:latin typeface="+mn-ea"/>
                <a:cs typeface="+mn-ea"/>
              </a:rPr>
              <a:t>1500</a:t>
            </a:r>
            <a:r>
              <a:rPr lang="zh-CN" altLang="en-US" sz="3200" b="1">
                <a:solidFill>
                  <a:srgbClr val="FF0000"/>
                </a:solidFill>
                <a:latin typeface="+mn-ea"/>
                <a:cs typeface="+mn-ea"/>
              </a:rPr>
              <a:t>年</a:t>
            </a:r>
            <a:r>
              <a:rPr lang="zh-CN" altLang="en-US" sz="3200" b="1">
                <a:latin typeface="+mn-ea"/>
                <a:cs typeface="+mn-ea"/>
              </a:rPr>
              <a:t>左右，雅利安人入侵古代印度，在北部建立诸多小国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952490" y="3442335"/>
            <a:ext cx="53543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+mn-ea"/>
                <a:cs typeface="+mn-ea"/>
              </a:rPr>
              <a:t>公元前</a:t>
            </a:r>
            <a:r>
              <a:rPr lang="en-US" sz="3200" b="1">
                <a:solidFill>
                  <a:srgbClr val="FF0000"/>
                </a:solidFill>
                <a:latin typeface="+mn-ea"/>
                <a:cs typeface="+mn-ea"/>
              </a:rPr>
              <a:t>4</a:t>
            </a:r>
            <a:r>
              <a:rPr lang="zh-CN" altLang="en-US" sz="3200" b="1">
                <a:solidFill>
                  <a:srgbClr val="FF0000"/>
                </a:solidFill>
                <a:latin typeface="+mn-ea"/>
                <a:cs typeface="+mn-ea"/>
              </a:rPr>
              <a:t>世纪末</a:t>
            </a:r>
            <a:r>
              <a:rPr lang="zh-CN" altLang="en-US" sz="3200" b="1">
                <a:latin typeface="+mn-ea"/>
                <a:cs typeface="+mn-ea"/>
              </a:rPr>
              <a:t>，马其顿亚历山大大帝入侵古印度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50825" y="191135"/>
            <a:ext cx="5995035" cy="78971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rgbClr val="002060"/>
                </a:solidFill>
                <a:latin typeface="千阙行书" charset="-122"/>
                <a:ea typeface="千阙行书" charset="-122"/>
              </a:rPr>
              <a:t>一、古代印度河流域文明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30860" y="1104900"/>
            <a:ext cx="3330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+mn-ea"/>
                <a:cs typeface="+mn-ea"/>
              </a:rPr>
              <a:t>鼎盛时期</a:t>
            </a:r>
            <a:r>
              <a:rPr lang="en-US" altLang="zh-CN" sz="3200" b="1">
                <a:latin typeface="+mn-ea"/>
                <a:cs typeface="+mn-ea"/>
              </a:rPr>
              <a:t>——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77540" y="1012190"/>
            <a:ext cx="82765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solidFill>
                  <a:srgbClr val="FF0000"/>
                </a:solidFill>
                <a:latin typeface="文道楷体" panose="02010600040101010101" charset="-122"/>
                <a:ea typeface="文道楷体" panose="02010600040101010101" charset="-122"/>
              </a:rPr>
              <a:t>孔雀王朝（</a:t>
            </a:r>
            <a:r>
              <a:rPr lang="en-US" altLang="zh-CN" sz="4400" b="1">
                <a:solidFill>
                  <a:srgbClr val="FF0000"/>
                </a:solidFill>
                <a:latin typeface="文道楷体" panose="02010600040101010101" charset="-122"/>
                <a:ea typeface="文道楷体" panose="02010600040101010101" charset="-122"/>
              </a:rPr>
              <a:t>BC324-BC187</a:t>
            </a:r>
            <a:r>
              <a:rPr lang="zh-CN" altLang="en-US" sz="4400" b="1">
                <a:solidFill>
                  <a:srgbClr val="FF0000"/>
                </a:solidFill>
                <a:latin typeface="文道楷体" panose="02010600040101010101" charset="-122"/>
                <a:ea typeface="文道楷体" panose="02010600040101010101" charset="-122"/>
              </a:rPr>
              <a:t>）华氏城</a:t>
            </a:r>
          </a:p>
        </p:txBody>
      </p:sp>
      <p:pic>
        <p:nvPicPr>
          <p:cNvPr id="6" name="图片 5" descr="孔雀王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" y="2017395"/>
            <a:ext cx="6364605" cy="4686300"/>
          </a:xfrm>
          <a:prstGeom prst="rect">
            <a:avLst/>
          </a:prstGeom>
        </p:spPr>
      </p:pic>
      <p:pic>
        <p:nvPicPr>
          <p:cNvPr id="7" name="图片 6" descr="阿育王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825" y="2089150"/>
            <a:ext cx="2793365" cy="43694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160510" y="3158490"/>
            <a:ext cx="297688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b="1">
                <a:solidFill>
                  <a:srgbClr val="C00000"/>
                </a:solidFill>
                <a:latin typeface="叶根友毛笔行书" panose="02010601030101010101" charset="-122"/>
                <a:ea typeface="叶根友毛笔行书" panose="02010601030101010101" charset="-122"/>
              </a:rPr>
              <a:t>阿育王</a:t>
            </a:r>
            <a:endParaRPr lang="zh-CN" altLang="en-US" sz="3600" b="1">
              <a:latin typeface="叶根友毛笔行书" panose="02010601030101010101" charset="-122"/>
              <a:ea typeface="叶根友毛笔行书" panose="0201060103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b="1">
                <a:latin typeface="叶根友毛笔行书" panose="02010601030101010101" charset="-122"/>
                <a:ea typeface="叶根友毛笔行书" panose="02010601030101010101" charset="-122"/>
              </a:rPr>
              <a:t>基本统一印度</a:t>
            </a:r>
          </a:p>
          <a:p>
            <a:pPr algn="ctr">
              <a:lnSpc>
                <a:spcPct val="150000"/>
              </a:lnSpc>
            </a:pPr>
            <a:r>
              <a:rPr lang="zh-CN" altLang="en-US" sz="3600" b="1">
                <a:latin typeface="叶根友毛笔行书" panose="02010601030101010101" charset="-122"/>
                <a:ea typeface="叶根友毛笔行书" panose="02010601030101010101" charset="-122"/>
              </a:rPr>
              <a:t>传播佛教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62.xml><?xml version="1.0" encoding="utf-8"?>
<p:tagLst xmlns:p="http://schemas.openxmlformats.org/presentationml/2006/main">
  <p:tag name="MH" val="20171114153230"/>
  <p:tag name="MH_LIBRARY" val="GRAPHIC"/>
  <p:tag name="MH_ORDER" val="3"/>
  <p:tag name="MH_TYPE" val="Other"/>
</p:tagLst>
</file>

<file path=ppt/tags/tag63.xml><?xml version="1.0" encoding="utf-8"?>
<p:tagLst xmlns:p="http://schemas.openxmlformats.org/presentationml/2006/main">
  <p:tag name="MH" val="20171114153230"/>
  <p:tag name="MH_LIBRARY" val="GRAPHIC"/>
  <p:tag name="MH_ORDER" val="9"/>
  <p:tag name="MH_TYPE" val="Other"/>
</p:tagLst>
</file>

<file path=ppt/tags/tag64.xml><?xml version="1.0" encoding="utf-8"?>
<p:tagLst xmlns:p="http://schemas.openxmlformats.org/presentationml/2006/main">
  <p:tag name="MH" val="20171114153230"/>
  <p:tag name="MH_LIBRARY" val="GRAPHIC"/>
  <p:tag name="MH_ORDER" val="9"/>
  <p:tag name="MH_TYPE" val="Other"/>
</p:tagLst>
</file>

<file path=ppt/tags/tag65.xml><?xml version="1.0" encoding="utf-8"?>
<p:tagLst xmlns:p="http://schemas.openxmlformats.org/presentationml/2006/main">
  <p:tag name="MH" val="20171114153230"/>
  <p:tag name="MH_LIBRARY" val="GRAPHIC"/>
  <p:tag name="MH_ORDER" val="9"/>
  <p:tag name="MH_TYPE" val="Other"/>
</p:tagLst>
</file>

<file path=ppt/tags/tag66.xml><?xml version="1.0" encoding="utf-8"?>
<p:tagLst xmlns:p="http://schemas.openxmlformats.org/presentationml/2006/main">
  <p:tag name="MH" val="20171114153230"/>
  <p:tag name="MH_LIBRARY" val="GRAPHIC"/>
  <p:tag name="MH_ORDER" val="9"/>
  <p:tag name="MH_TYPE" val="Other"/>
</p:tagLst>
</file>

<file path=ppt/tags/tag67.xml><?xml version="1.0" encoding="utf-8"?>
<p:tagLst xmlns:p="http://schemas.openxmlformats.org/presentationml/2006/main">
  <p:tag name="KSO_WM_SLIDE_MODEL_TYPE" val="timeline"/>
</p:tagLst>
</file>

<file path=ppt/tags/tag68.xml><?xml version="1.0" encoding="utf-8"?>
<p:tagLst xmlns:p="http://schemas.openxmlformats.org/presentationml/2006/main">
  <p:tag name="MH" val="20180815135723"/>
  <p:tag name="MH_LIBRARY" val="GRAPHIC"/>
  <p:tag name="MH_ORDER" val="6"/>
  <p:tag name="MH_TYPE" val="Other"/>
</p:tagLst>
</file>

<file path=ppt/tags/tag69.xml><?xml version="1.0" encoding="utf-8"?>
<p:tagLst xmlns:p="http://schemas.openxmlformats.org/presentationml/2006/main">
  <p:tag name="MH" val="20180815135723"/>
  <p:tag name="MH_LIBRARY" val="GRAPHIC"/>
  <p:tag name="MH_ORDER" val="6"/>
  <p:tag name="MH_TYPE" val="Other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MH" val="20180815135723"/>
  <p:tag name="MH_LIBRARY" val="GRAPHIC"/>
  <p:tag name="MH_ORDER" val="6"/>
  <p:tag name="MH_TYPE" val="Other"/>
</p:tagLst>
</file>

<file path=ppt/tags/tag71.xml><?xml version="1.0" encoding="utf-8"?>
<p:tagLst xmlns:p="http://schemas.openxmlformats.org/presentationml/2006/main">
  <p:tag name="KSO_WM_BEAUTIFY_FLAG" val="#wm#"/>
  <p:tag name="KSO_WM_DIAGRAM_GROUP_CODE" val="l1-1"/>
  <p:tag name="KSO_WM_TAG_VERSION" val="1.0"/>
  <p:tag name="KSO_WM_TEMPLATE_CATEGORY" val="custom"/>
  <p:tag name="KSO_WM_TEMPLATE_INDEX" val="160394"/>
  <p:tag name="KSO_WM_UNIT_CLEAR" val="1"/>
  <p:tag name="KSO_WM_UNIT_ID" val="custom160394_10*l_i*1_2"/>
  <p:tag name="KSO_WM_UNIT_INDEX" val="1_2"/>
  <p:tag name="KSO_WM_UNIT_LAYERLEVEL" val="1_1"/>
  <p:tag name="KSO_WM_UNIT_TYPE" val="l_i"/>
</p:tagLst>
</file>

<file path=ppt/tags/tag7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10*a*1"/>
  <p:tag name="KSO_WM_UNIT_INDEX" val="1"/>
  <p:tag name="KSO_WM_UNIT_ISCONTENTSTITLE" val="1"/>
  <p:tag name="KSO_WM_UNIT_LAYERLEVEL" val="1"/>
  <p:tag name="KSO_WM_UNIT_PRESET_TEXT" val="Contents"/>
  <p:tag name="KSO_WM_UNIT_TYPE" val="a"/>
  <p:tag name="KSO_WM_UNIT_VALUE" val="6"/>
</p:tagLst>
</file>

<file path=ppt/tags/tag73.xml><?xml version="1.0" encoding="utf-8"?>
<p:tagLst xmlns:p="http://schemas.openxmlformats.org/presentationml/2006/main">
  <p:tag name="AS_NET" val="4.0.30319.42000"/>
  <p:tag name="AS_OS" val="Unix 3.10 unknown"/>
  <p:tag name="AS_RELEASE_DATE" val="2017.06.20"/>
  <p:tag name="AS_TITLE" val="Aspose.Slides for Java"/>
  <p:tag name="AS_VERSION" val="17.6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E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E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r="http://schemas.openxmlformats.org/officeDocument/2006/relationships"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E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 panose="020b0503020204020204" charset="-122"/>
        <a:cs typeface="Arial"/>
      </a:majorFont>
      <a:minorFont>
        <a:latin typeface="Arial"/>
        <a:ea typeface="微软雅黑" panose="020b0503020204020204" charset="-122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r="http://schemas.openxmlformats.org/officeDocument/2006/relationships"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E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284</Paragraphs>
  <Slides>34</Slides>
  <Notes>7</Notes>
  <TotalTime>0</TotalTime>
  <HiddenSlides>4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baseType="lpstr" size="35">
      <vt:lpstr>Office 主题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0</LinksUpToDate>
  <SharedDoc>0</SharedDoc>
  <HyperlinksChanged>0</HyperlinksChanged>
  <Application>Aspose.Slides for Java</Application>
  <AppVersion>17.0600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2020-11-05T15:46:41.155</cp:lastPrinted>
  <dcterms:created xsi:type="dcterms:W3CDTF">2020-11-05T15:46:41Z</dcterms:created>
  <dcterms:modified xsi:type="dcterms:W3CDTF">2020-11-05T07:46:46Z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