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6" r:id="rId4"/>
    <p:sldMasterId id="2147483658" r:id="rId5"/>
    <p:sldMasterId id="2147483670" r:id="rId6"/>
  </p:sldMasterIdLst>
  <p:notesMasterIdLst>
    <p:notesMasterId r:id="rId12"/>
  </p:notesMasterIdLst>
  <p:sldIdLst>
    <p:sldId id="689" r:id="rId7"/>
    <p:sldId id="688" r:id="rId8"/>
    <p:sldId id="619" r:id="rId9"/>
    <p:sldId id="620" r:id="rId10"/>
    <p:sldId id="692" r:id="rId11"/>
    <p:sldId id="610" r:id="rId13"/>
    <p:sldId id="602" r:id="rId14"/>
    <p:sldId id="601" r:id="rId15"/>
    <p:sldId id="623" r:id="rId16"/>
    <p:sldId id="624" r:id="rId17"/>
    <p:sldId id="713" r:id="rId18"/>
    <p:sldId id="626" r:id="rId19"/>
    <p:sldId id="641" r:id="rId20"/>
    <p:sldId id="642" r:id="rId21"/>
    <p:sldId id="645" r:id="rId22"/>
    <p:sldId id="644" r:id="rId23"/>
    <p:sldId id="647" r:id="rId24"/>
    <p:sldId id="648" r:id="rId25"/>
    <p:sldId id="654" r:id="rId26"/>
    <p:sldId id="655" r:id="rId27"/>
    <p:sldId id="616" r:id="rId28"/>
    <p:sldId id="690" r:id="rId2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rgbClr val="FF0000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8" clrIdx="0"/>
  <p:cmAuthor id="1" name="Administrator" initials="A" lastIdx="1" clrIdx="0"/>
  <p:cmAuthor id="2" name="FtpDown" initials="F" lastIdx="2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D10FC"/>
    <a:srgbClr val="F8F8F8"/>
    <a:srgbClr val="F7FD0F"/>
    <a:srgbClr val="AFE4FF"/>
    <a:srgbClr val="DEF4FF"/>
    <a:srgbClr val="33CCFF"/>
    <a:srgbClr val="DE2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2"/>
    <p:restoredTop sz="99014"/>
  </p:normalViewPr>
  <p:slideViewPr>
    <p:cSldViewPr showGuides="1">
      <p:cViewPr varScale="1">
        <p:scale>
          <a:sx n="110" d="100"/>
          <a:sy n="110" d="100"/>
        </p:scale>
        <p:origin x="168" y="96"/>
      </p:cViewPr>
      <p:guideLst>
        <p:guide orient="horz" pos="2160"/>
        <p:guide pos="3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86CBA08-FB8B-434E-83F4-A173241359EA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9570" name="幻灯片图像占位符 10956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109571" name="文本占位符 109570"/>
          <p:cNvSpPr>
            <a:spLocks noGrp="1" noRot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anchor="ctr"/>
          <a:p>
            <a:pPr lvl="0"/>
            <a:r>
              <a:rPr lang="zh-CN" altLang="en-US" dirty="0"/>
              <a:t>美国刚脱离英国时，仅</a:t>
            </a:r>
            <a:r>
              <a:rPr lang="en-US" altLang="zh-CN" dirty="0"/>
              <a:t>13</a:t>
            </a:r>
            <a:r>
              <a:rPr lang="zh-CN" altLang="en-US" dirty="0"/>
              <a:t>个州，面积仅</a:t>
            </a:r>
            <a:r>
              <a:rPr lang="en-US" altLang="zh-CN" dirty="0"/>
              <a:t>94</a:t>
            </a:r>
            <a:r>
              <a:rPr lang="zh-CN" altLang="en-US" dirty="0"/>
              <a:t>万平方千米。 不到一个世纪的时间里，人口达</a:t>
            </a:r>
            <a:r>
              <a:rPr lang="en-US" altLang="zh-CN" dirty="0"/>
              <a:t>7000</a:t>
            </a:r>
            <a:r>
              <a:rPr lang="zh-CN" altLang="en-US" dirty="0"/>
              <a:t>多万，领土扩大了</a:t>
            </a:r>
            <a:endParaRPr lang="zh-CN" altLang="en-US" dirty="0"/>
          </a:p>
          <a:p>
            <a:pPr lvl="0"/>
            <a:r>
              <a:rPr lang="en-US" altLang="zh-CN" dirty="0"/>
              <a:t>10</a:t>
            </a:r>
            <a:r>
              <a:rPr lang="zh-CN" altLang="en-US" dirty="0"/>
              <a:t>倍，面积已达</a:t>
            </a:r>
            <a:r>
              <a:rPr lang="en-US" altLang="zh-CN" dirty="0"/>
              <a:t>936</a:t>
            </a:r>
            <a:r>
              <a:rPr lang="zh-CN" altLang="en-US" dirty="0"/>
              <a:t>万多平方千米，约占北美大陆一半，相当于英国本土面积的</a:t>
            </a:r>
            <a:r>
              <a:rPr lang="en-US" altLang="zh-CN" dirty="0"/>
              <a:t>40</a:t>
            </a:r>
            <a:r>
              <a:rPr lang="zh-CN" altLang="en-US" dirty="0"/>
              <a:t>倍左右，比欧洲面积略小些。</a:t>
            </a:r>
            <a:endParaRPr lang="zh-CN" altLang="en-US" dirty="0"/>
          </a:p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EF580C-9990-43E0-A693-5ECD7384D59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37D3A7-3605-4018-8EA3-B5E3C02D6E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E4673-52A3-4476-9293-5CA0D2E735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318146-D235-49A3-A3D4-5C85668A824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E5A5FE-82B3-447E-9AB6-CE01B13C54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FC60E4-49FF-4735-BC71-4C239FCA3CD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3E9ACB-F9D8-4B7C-90B2-7BCAEF6E44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124FDE-681F-41EC-8BFE-B8A207392C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AD33BF-FE03-4481-968D-DB07B5EF13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F985BF-D896-4AE8-B634-96A64F56E8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834C-2CF3-480C-9EB5-A5EEBDFEE2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ABCDF7-32F3-44A1-AED0-0EA1D58B0D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549E2A-59BD-4470-B4DD-0DDF05A7C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D91DC0-E537-4FE2-AED8-A24B89E1BA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1181D-2738-432C-884C-5236B0261D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09FB26-2586-4327-9492-7E0FDA6E46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6A18E8-A6BC-4029-BC97-919841C480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EBBED8-8743-4D1E-ADF7-81DD64F7C2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2ECBB0-A55D-4901-B8E0-83C90B75BB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FDF9B8-6170-41F4-B336-20FE99A9C2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A8FBAA-E5F8-41FE-A5A7-6C249C452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4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EF580C-9990-43E0-A693-5ECD7384D59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2A7AB3-42B7-4588-9D0B-B73BF8561E8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AA185A-B630-49CD-8923-7D9CE83CAF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37D3A7-3605-4018-8EA3-B5E3C02D6E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E4673-52A3-4476-9293-5CA0D2E735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318146-D235-49A3-A3D4-5C85668A824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E5A5FE-82B3-447E-9AB6-CE01B13C54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FC60E4-49FF-4735-BC71-4C239FCA3CD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3E9ACB-F9D8-4B7C-90B2-7BCAEF6E44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124FDE-681F-41EC-8BFE-B8A207392CA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AD33BF-FE03-4481-968D-DB07B5EF13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F985BF-D896-4AE8-B634-96A64F56E8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F834C-2CF3-480C-9EB5-A5EEBDFEE2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ABCDF7-32F3-44A1-AED0-0EA1D58B0D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549E2A-59BD-4470-B4DD-0DDF05A7C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D91DC0-E537-4FE2-AED8-A24B89E1BA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1181D-2738-432C-884C-5236B0261D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09FB26-2586-4327-9492-7E0FDA6E46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6A18E8-A6BC-4029-BC97-919841C480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EBBED8-8743-4D1E-ADF7-81DD64F7C2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2ECBB0-A55D-4901-B8E0-83C90B75BB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EF580C-9990-43E0-A693-5ECD7384D59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DB4CD7-70E7-43AA-8255-8FCD54A6CFD7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4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DB4CD7-70E7-43AA-8255-8FCD54A6CFD7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DB4CD7-70E7-43AA-8255-8FCD54A6CFD7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27F18D4-3342-416D-9204-2135B2C8A0F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FDF9B8-6170-41F4-B336-20FE99A9C2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A8FBAA-E5F8-41FE-A5A7-6C249C452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2A7AB3-42B7-4588-9D0B-B73BF8561E8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AA185A-B630-49CD-8923-7D9CE83CAF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7" Type="http://schemas.openxmlformats.org/officeDocument/2006/relationships/theme" Target="../theme/theme4.xml"/><Relationship Id="rId16" Type="http://schemas.openxmlformats.org/officeDocument/2006/relationships/image" Target="../media/image4.GIF"/><Relationship Id="rId15" Type="http://schemas.openxmlformats.org/officeDocument/2006/relationships/hyperlink" Target="http://www.johnson-international.net/USA.htm" TargetMode="External"/><Relationship Id="rId14" Type="http://schemas.openxmlformats.org/officeDocument/2006/relationships/image" Target="../media/image3.jpeg"/><Relationship Id="rId13" Type="http://schemas.openxmlformats.org/officeDocument/2006/relationships/hyperlink" Target="http://flhb.nease.net/download/awar.htm" TargetMode="Externa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7" Type="http://schemas.openxmlformats.org/officeDocument/2006/relationships/theme" Target="../theme/theme5.xml"/><Relationship Id="rId16" Type="http://schemas.openxmlformats.org/officeDocument/2006/relationships/image" Target="../media/image4.GIF"/><Relationship Id="rId15" Type="http://schemas.openxmlformats.org/officeDocument/2006/relationships/hyperlink" Target="http://www.johnson-international.net/USA.htm" TargetMode="External"/><Relationship Id="rId14" Type="http://schemas.openxmlformats.org/officeDocument/2006/relationships/image" Target="../media/image3.jpeg"/><Relationship Id="rId13" Type="http://schemas.openxmlformats.org/officeDocument/2006/relationships/hyperlink" Target="http://flhb.nease.net/download/awar.htm" TargetMode="Externa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EF580C-9990-43E0-A693-5ECD7384D59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DB4CD7-70E7-43AA-8255-8FCD54A6CFD7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3D2060-0826-4115-BCD6-A11770BBCC9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Picture 7" descr="自由女神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39999" contrast="-28000"/>
          </a:blip>
          <a:stretch>
            <a:fillRect/>
          </a:stretch>
        </p:blipFill>
        <p:spPr>
          <a:xfrm>
            <a:off x="8877300" y="1905000"/>
            <a:ext cx="33147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Line 8"/>
          <p:cNvSpPr/>
          <p:nvPr userDrawn="1"/>
        </p:nvSpPr>
        <p:spPr>
          <a:xfrm>
            <a:off x="0" y="981075"/>
            <a:ext cx="12192000" cy="0"/>
          </a:xfrm>
          <a:prstGeom prst="line">
            <a:avLst/>
          </a:prstGeom>
          <a:ln w="76200" cap="flat" cmpd="tri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129" name="Picture 9" descr="awar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8" t="16011" r="22278" b="30899"/>
          <a:stretch>
            <a:fillRect/>
          </a:stretch>
        </p:blipFill>
        <p:spPr>
          <a:xfrm>
            <a:off x="10609263" y="115888"/>
            <a:ext cx="841375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99" descr="country3001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7050" y="115888"/>
            <a:ext cx="1824038" cy="793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wip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3D2060-0826-4115-BCD6-A11770BBCC9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7" name="Picture 7" descr="自由女神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39999" contrast="-28000"/>
          </a:blip>
          <a:stretch>
            <a:fillRect/>
          </a:stretch>
        </p:blipFill>
        <p:spPr>
          <a:xfrm>
            <a:off x="8877300" y="1905000"/>
            <a:ext cx="33147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Line 8"/>
          <p:cNvSpPr/>
          <p:nvPr userDrawn="1"/>
        </p:nvSpPr>
        <p:spPr>
          <a:xfrm>
            <a:off x="0" y="981075"/>
            <a:ext cx="12192000" cy="0"/>
          </a:xfrm>
          <a:prstGeom prst="line">
            <a:avLst/>
          </a:prstGeom>
          <a:ln w="76200" cap="flat" cmpd="tri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129" name="Picture 9" descr="awar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8" t="16011" r="22278" b="30899"/>
          <a:stretch>
            <a:fillRect/>
          </a:stretch>
        </p:blipFill>
        <p:spPr>
          <a:xfrm>
            <a:off x="10609263" y="115888"/>
            <a:ext cx="841375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99" descr="country3001">
            <a:hlinkClick r:id="rId15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7050" y="115888"/>
            <a:ext cx="1824038" cy="793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>
    <p:wip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5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7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特朗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70" y="924213"/>
            <a:ext cx="11999913" cy="597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矩形 4"/>
          <p:cNvSpPr/>
          <p:nvPr/>
        </p:nvSpPr>
        <p:spPr>
          <a:xfrm>
            <a:off x="2711450" y="0"/>
            <a:ext cx="7200900" cy="923925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美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国内战的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过程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8604" y="2195922"/>
            <a:ext cx="47563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今天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林肯当选为总统</a:t>
            </a:r>
            <a:r>
              <a:rPr kumimoji="0" lang="zh-CN" altLang="en-US" sz="2400" b="1" kern="1200" cap="none" spc="0" normalizeH="0" baseline="0" noProof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，这消息真是令人激动，我仿佛看到自由在向我招手，但又有隐隐的担心， 我的主人们把林肯的当选看作一场灾难，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南北矛盾加剧</a:t>
            </a:r>
            <a:r>
              <a:rPr kumimoji="0" lang="zh-CN" altLang="en-US" sz="2400" b="1" kern="1200" cap="none" spc="0" normalizeH="0" baseline="0" noProof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，我似乎嗅到了一丝</a:t>
            </a:r>
            <a:r>
              <a:rPr kumimoji="0" lang="zh-CN" altLang="en-US" sz="2400" b="1" kern="1200" cap="none" spc="0" normalizeH="0" baseline="0" noProof="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战争</a:t>
            </a:r>
            <a:r>
              <a:rPr kumimoji="0" lang="zh-CN" altLang="en-US" sz="2400" b="1" kern="1200" cap="none" spc="0" normalizeH="0" baseline="0" noProof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的味道。</a:t>
            </a:r>
            <a:endParaRPr kumimoji="0" lang="zh-CN" altLang="en-US" sz="2400" b="1" kern="1200" cap="none" spc="0" normalizeH="0" baseline="0" noProof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8" descr="Untitled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770" y="1832360"/>
            <a:ext cx="5040313" cy="3192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311900" y="5129562"/>
            <a:ext cx="5040313" cy="52451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1860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月林肯就任美国总统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8604" y="147502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1860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295445" y="147502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晴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动作按钮: 自定义 11">
            <a:hlinkClick r:id="" action="ppaction://hlinkshowjump?jump=nextslide"/>
          </p:cNvPr>
          <p:cNvSpPr/>
          <p:nvPr/>
        </p:nvSpPr>
        <p:spPr>
          <a:xfrm>
            <a:off x="9552384" y="1137855"/>
            <a:ext cx="1927225" cy="581025"/>
          </a:xfrm>
          <a:prstGeom prst="actionButtonBlank">
            <a:avLst/>
          </a:prstGeom>
          <a:solidFill>
            <a:srgbClr val="FFFF00">
              <a:alpha val="83920"/>
            </a:srgbClr>
          </a:solidFill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导火线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3426460" y="2407920"/>
            <a:ext cx="5843905" cy="371665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78070" y="3504565"/>
            <a:ext cx="29413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1861</a:t>
            </a:r>
            <a:r>
              <a:rPr lang="zh-CN" altLang="en-US" sz="3200" b="1"/>
              <a:t>年</a:t>
            </a:r>
            <a:r>
              <a:rPr lang="en-US" altLang="zh-CN" sz="3200" b="1"/>
              <a:t>4</a:t>
            </a:r>
            <a:r>
              <a:rPr lang="zh-CN" altLang="en-US" sz="3200" b="1"/>
              <a:t>月，南方军队挑起战争，内战爆发。</a:t>
            </a:r>
            <a:endParaRPr lang="zh-CN" altLang="en-US" sz="3200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5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/>
          <p:cNvSpPr/>
          <p:nvPr/>
        </p:nvSpPr>
        <p:spPr>
          <a:xfrm>
            <a:off x="2711450" y="0"/>
            <a:ext cx="7200900" cy="923925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美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国内战的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过程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1585" y="1252220"/>
            <a:ext cx="4504690" cy="5219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</a:rPr>
              <a:t>内战初期南北双方力量对比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5735" y="1832610"/>
          <a:ext cx="1187577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590"/>
                <a:gridCol w="3958590"/>
                <a:gridCol w="3958590"/>
              </a:tblGrid>
              <a:tr h="10248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项目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北方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南方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07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州数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07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人口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万（</a:t>
                      </a: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万黑奴）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05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工业产量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占全国</a:t>
                      </a: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占全国</a:t>
                      </a: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07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军队服役人数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05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铁路里程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万多千米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万多千米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607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海军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艘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Times New Roman" panose="02020603050405020304" pitchFamily="18" charset="0"/>
                        </a:rPr>
                        <a:t>少数快船</a:t>
                      </a:r>
                      <a:endParaRPr lang="zh-CN" altLang="en-US">
                        <a:latin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4795" y="1170305"/>
            <a:ext cx="11662410" cy="5249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27232" y="2183068"/>
            <a:ext cx="4639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天又是炮火轰隆的一天，这几天，主人们很兴奋，他们说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 在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战场上势如破竹，而北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方却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节节败退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，这个消息让我很焦虑，如果南方胜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成为自由人的希望就此破灭，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祈祷林肯总统能采取措施扭转战局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，上帝，保佑！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2711450" y="0"/>
            <a:ext cx="7200900" cy="923925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美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国内战的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过程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pic>
        <p:nvPicPr>
          <p:cNvPr id="7" name="Picture 3" descr="1091777_1"/>
          <p:cNvPicPr>
            <a:picLocks noChangeAspect="1"/>
          </p:cNvPicPr>
          <p:nvPr/>
        </p:nvPicPr>
        <p:blipFill>
          <a:blip r:embed="rId2">
            <a:lum bright="10001"/>
          </a:blip>
          <a:srcRect l="1962" t="2412" r="1962" b="4222"/>
          <a:stretch>
            <a:fillRect/>
          </a:stretch>
        </p:blipFill>
        <p:spPr>
          <a:xfrm>
            <a:off x="6189046" y="2025409"/>
            <a:ext cx="5040560" cy="3399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动作按钮: 自定义 5">
            <a:hlinkClick r:id="" action="ppaction://hlinkshowjump?jump=nextslide"/>
          </p:cNvPr>
          <p:cNvSpPr/>
          <p:nvPr/>
        </p:nvSpPr>
        <p:spPr>
          <a:xfrm>
            <a:off x="8553237" y="1363277"/>
            <a:ext cx="2676369" cy="627246"/>
          </a:xfrm>
          <a:prstGeom prst="actionButtonBlank">
            <a:avLst/>
          </a:prstGeom>
          <a:solidFill>
            <a:srgbClr val="FFFF00">
              <a:alpha val="83920"/>
            </a:srgbClr>
          </a:solidFill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内战初期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8604" y="147502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1862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4004661" y="1483764"/>
            <a:ext cx="60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1116781"/>
            <a:ext cx="11999912" cy="587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矩形 131076"/>
          <p:cNvSpPr>
            <a:spLocks noRot="1"/>
          </p:cNvSpPr>
          <p:nvPr/>
        </p:nvSpPr>
        <p:spPr>
          <a:xfrm>
            <a:off x="574675" y="2486025"/>
            <a:ext cx="5730240" cy="1885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宣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布从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1863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年元旦起，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南方叛乱地区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的奴隶永远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获得自由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，并可以以自由人的身份参加北方军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队</a:t>
            </a:r>
            <a:r>
              <a:rPr lang="zh-CN" altLang="en-US" sz="32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zh-CN" altLang="en-US" sz="32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1747" name="文本框 131074"/>
          <p:cNvSpPr txBox="1"/>
          <p:nvPr/>
        </p:nvSpPr>
        <p:spPr>
          <a:xfrm>
            <a:off x="6365240" y="1825625"/>
            <a:ext cx="5109210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美国公民只要交纳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美元的登记费，就可以在西部国有土地中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领取一块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不超过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160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英亩（约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65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公顷）的土地，连续耕种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年之后，这块地即成为他的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私有财产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动作按钮: 自定义 6">
            <a:hlinkClick r:id="" action="ppaction://hlinkshowjump?jump=nextslide"/>
          </p:cNvPr>
          <p:cNvSpPr/>
          <p:nvPr/>
        </p:nvSpPr>
        <p:spPr>
          <a:xfrm>
            <a:off x="9547481" y="1272354"/>
            <a:ext cx="1927225" cy="581025"/>
          </a:xfrm>
          <a:prstGeom prst="actionButtonBlank">
            <a:avLst/>
          </a:prstGeom>
          <a:solidFill>
            <a:srgbClr val="FFFF00">
              <a:alpha val="83920"/>
            </a:srgbClr>
          </a:solidFill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转折点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1079" name="文本框 131078"/>
          <p:cNvSpPr txBox="1"/>
          <p:nvPr/>
        </p:nvSpPr>
        <p:spPr>
          <a:xfrm>
            <a:off x="1488252" y="3086907"/>
            <a:ext cx="9534450" cy="1938020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作用：这两个法令深得人心，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调动了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农民尤其是黑人的积极性，他们踊跃参军作战，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扭转了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战场上的被动局面。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4"/>
          <p:cNvSpPr/>
          <p:nvPr/>
        </p:nvSpPr>
        <p:spPr>
          <a:xfrm>
            <a:off x="2711450" y="0"/>
            <a:ext cx="7200900" cy="923925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美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国内战的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过程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1718945"/>
            <a:ext cx="464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解放黑人奴隶宣言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2520" y="1733550"/>
            <a:ext cx="2814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宅地法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7" grpId="0"/>
      <p:bldP spid="7" grpId="0" animBg="1"/>
      <p:bldP spid="131079" grpId="0" bldLvl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1125538"/>
            <a:ext cx="11999912" cy="587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83432" y="2279558"/>
            <a:ext cx="488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我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们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胜利了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胜利了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！作为一名自由的美国黑人，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我们通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过战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斗捍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卫了联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邦。但是高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兴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的同时，我又很疑惑，据政府</a:t>
            </a:r>
            <a:r>
              <a:rPr lang="zh-CN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总计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这场战争</a:t>
            </a:r>
            <a:r>
              <a:rPr lang="zh-CN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损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618000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个青壮年劳动力。经济损</a:t>
            </a:r>
            <a:r>
              <a:rPr lang="zh-CN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高达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亿美元</a:t>
            </a:r>
            <a:r>
              <a:rPr lang="zh-CN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付出这么大代价，是否值得呢</a:t>
            </a:r>
            <a:r>
              <a:rPr lang="zh-CN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0" name="图片 24577" descr="12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466032"/>
            <a:ext cx="5158740" cy="3207488"/>
          </a:xfrm>
          <a:prstGeom prst="rect">
            <a:avLst/>
          </a:prstGeom>
          <a:noFill/>
          <a:ln w="5715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80" name="文本框 24579"/>
          <p:cNvSpPr txBox="1"/>
          <p:nvPr/>
        </p:nvSpPr>
        <p:spPr>
          <a:xfrm>
            <a:off x="6407049" y="1847112"/>
            <a:ext cx="4889702" cy="5232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1865年4月，</a:t>
            </a:r>
            <a:r>
              <a:rPr lang="zh-CN" altLang="en-US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南方军队投降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1" name="动作按钮: 自定义 24580">
            <a:hlinkClick r:id="" action="ppaction://hlinkshowjump?jump=nextslide"/>
          </p:cNvPr>
          <p:cNvSpPr/>
          <p:nvPr/>
        </p:nvSpPr>
        <p:spPr>
          <a:xfrm>
            <a:off x="8656939" y="1321005"/>
            <a:ext cx="2832819" cy="590550"/>
          </a:xfrm>
          <a:prstGeom prst="actionButtonBlank">
            <a:avLst/>
          </a:prstGeom>
          <a:solidFill>
            <a:srgbClr val="FFFF00">
              <a:alpha val="83920"/>
            </a:srgbClr>
          </a:solidFill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战争结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束 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1" name="文本框 24578"/>
          <p:cNvSpPr txBox="1"/>
          <p:nvPr/>
        </p:nvSpPr>
        <p:spPr>
          <a:xfrm>
            <a:off x="6365286" y="5721244"/>
            <a:ext cx="4583306" cy="30777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</a:rPr>
              <a:t>1865年4月，南北将领罗伯特·李和格兰特商讨投降事宜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2711450" y="0"/>
            <a:ext cx="7200900" cy="923925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美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国内战的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过程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9456" y="1616280"/>
            <a:ext cx="392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1865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         晴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  <p:bldP spid="24580" grpId="1" bldLvl="0"/>
      <p:bldP spid="24580" grpId="2" bldLvl="0"/>
      <p:bldP spid="24580" grpId="3" bldLvl="0"/>
      <p:bldP spid="24580" grpId="4" bldLvl="0"/>
      <p:bldP spid="24580" grpId="5" bldLvl="0"/>
      <p:bldP spid="24580" grpId="6" bldLvl="0"/>
      <p:bldP spid="24580" grpId="7" bldLvl="0"/>
      <p:bldP spid="24580" grpId="8" animBg="1"/>
      <p:bldP spid="245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36" y="1052736"/>
            <a:ext cx="11999912" cy="587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文本框 26627"/>
          <p:cNvSpPr txBox="1"/>
          <p:nvPr/>
        </p:nvSpPr>
        <p:spPr>
          <a:xfrm>
            <a:off x="752475" y="1675765"/>
            <a:ext cx="5321300" cy="3971925"/>
          </a:xfrm>
          <a:prstGeom prst="rect">
            <a:avLst/>
          </a:prstGeom>
          <a:noFill/>
          <a:ln w="1587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zh-CN" alt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材料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</a:t>
            </a:r>
            <a:r>
              <a:rPr lang="zh-CN" alt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endParaRPr lang="zh-CN" altLang="en-US" sz="24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美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国南北战争粉碎了奴隶主的反动势力，从而</a:t>
            </a:r>
            <a:r>
              <a:rPr lang="zh-CN" altLang="en-US" b="1" dirty="0">
                <a:solidFill>
                  <a:srgbClr val="3D10F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维护了美国的统一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如果美国分裂成了两个或者更多的国家，或者北方没有赢得胜利，美国就不可能成为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20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世纪世界第一强国。                   </a:t>
            </a:r>
            <a:endParaRPr lang="zh-CN" altLang="en-US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      </a:t>
            </a:r>
            <a:r>
              <a:rPr lang="zh-CN" altLang="en-US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                  </a:t>
            </a:r>
            <a:r>
              <a:rPr lang="en-US" altLang="zh-CN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———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摘自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大国崛起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》</a:t>
            </a:r>
            <a:endParaRPr lang="en-US" alt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72932" y="2132856"/>
            <a:ext cx="5579794" cy="3335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1" hangingPunct="1"/>
            <a:r>
              <a:rPr lang="zh-CN" alt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材料二：</a:t>
            </a:r>
            <a:endParaRPr lang="zh-CN" altLang="en-US" sz="2400" b="1" dirty="0">
              <a:solidFill>
                <a:srgbClr val="00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1860年美国</a:t>
            </a:r>
            <a:r>
              <a:rPr lang="zh-CN" altLang="en-US" sz="2800" b="1" dirty="0">
                <a:solidFill>
                  <a:srgbClr val="3D10F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生铁产量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不足一百万吨，1915年超过三千三百万吨，增长了30多倍；1867年</a:t>
            </a:r>
            <a:r>
              <a:rPr lang="zh-CN" altLang="en-US" sz="2800" b="1" dirty="0">
                <a:solidFill>
                  <a:srgbClr val="3D10F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钢产量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不足两万吨，到1915年超过三千二百万吨，增长一千多倍。1860年美国工业产量居世界</a:t>
            </a:r>
            <a:r>
              <a:rPr lang="zh-CN" altLang="en-US" sz="2800" b="1" dirty="0">
                <a:solidFill>
                  <a:srgbClr val="3D10F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第四位，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1894年</a:t>
            </a:r>
            <a:r>
              <a:rPr lang="zh-CN" altLang="en-US" sz="2800" b="1" dirty="0">
                <a:solidFill>
                  <a:srgbClr val="3D10F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跃居世界第一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。1913年美国工业产量相当于当时英、德、法、日四国工业产量的总和。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6439795" y="2398281"/>
            <a:ext cx="4594038" cy="206121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1" smtClean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   </a:t>
            </a:r>
            <a:r>
              <a:rPr kumimoji="0" lang="zh-CN" altLang="en-US" sz="3200" b="1" kern="1200" cap="none" spc="0" normalizeH="0" baseline="0" noProof="1" smtClean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扫</a:t>
            </a:r>
            <a:r>
              <a:rPr kumimoji="0" lang="zh-CN" altLang="en-US" sz="3200" b="1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清了资本主义发展的又一障碍，为以后美国经济的迅速发展创造了条件。</a:t>
            </a:r>
            <a:endParaRPr kumimoji="0" lang="zh-CN" altLang="en-US" sz="3200" b="1" kern="1200" cap="none" spc="0" normalizeH="0" baseline="0" noProof="1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635" name="文本框 26634"/>
          <p:cNvSpPr txBox="1"/>
          <p:nvPr/>
        </p:nvSpPr>
        <p:spPr>
          <a:xfrm>
            <a:off x="963547" y="2606997"/>
            <a:ext cx="4792815" cy="138499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200" b="1" kern="1200" cap="none" spc="0" normalizeH="0" baseline="0" noProof="1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  </a:t>
            </a:r>
            <a:r>
              <a:rPr kumimoji="0" lang="zh-CN" altLang="en-US" sz="3600" b="1" kern="1200" cap="none" spc="0" normalizeH="0" baseline="0" noProof="1" smtClean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维</a:t>
            </a:r>
            <a:r>
              <a:rPr kumimoji="0" lang="zh-CN" altLang="en-US" sz="3600" b="1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护了国家的统</a:t>
            </a:r>
            <a:r>
              <a:rPr kumimoji="0" lang="zh-CN" altLang="en-US" sz="3600" b="1" kern="1200" cap="none" spc="0" normalizeH="0" baseline="0" noProof="1" smtClean="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一</a:t>
            </a:r>
            <a:endParaRPr kumimoji="0" lang="en-US" altLang="zh-CN" sz="3600" b="1" kern="1200" cap="none" spc="0" normalizeH="0" baseline="0" noProof="1" smtClean="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endParaRPr kumimoji="0" lang="zh-CN" altLang="en-US" sz="3200" b="1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2" name="矩形 4"/>
          <p:cNvSpPr/>
          <p:nvPr/>
        </p:nvSpPr>
        <p:spPr>
          <a:xfrm>
            <a:off x="2711450" y="0"/>
            <a:ext cx="7200900" cy="923925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美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国内战的影响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/>
      <p:bldP spid="2663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13719" y="1772816"/>
            <a:ext cx="11307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第三篇章</a:t>
            </a:r>
            <a:endParaRPr lang="en-US" altLang="zh-CN" sz="9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一位永不退缩的伟人</a:t>
            </a:r>
            <a:endParaRPr lang="zh-CN" altLang="en-US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5243"/>
            <a:ext cx="11999912" cy="6080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28447" y="1648890"/>
            <a:ext cx="469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1986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         阴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2711624" y="0"/>
            <a:ext cx="7128966" cy="923330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       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林   肯</a:t>
            </a:r>
            <a:endParaRPr lang="zh-CN" altLang="en-US" sz="66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552" y="-926038"/>
            <a:ext cx="1087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029" y="1889125"/>
            <a:ext cx="5184576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啊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长，我的船长</a:t>
            </a:r>
            <a:r>
              <a:rPr lang="en-US" altLang="zh-CN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en-US" altLang="zh-CN" sz="2400" dirty="0" smtClean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们艰苦的航程已经终</a:t>
            </a:r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结。</a:t>
            </a:r>
            <a:endParaRPr lang="en-US" altLang="zh-CN" sz="2400" dirty="0" smtClean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只船安然渡过了一切风浪，我们寻求的奖赏已经获得。</a:t>
            </a:r>
            <a:endParaRPr lang="en-US" altLang="zh-CN" sz="2400" dirty="0" smtClean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是，啊，心啊</a:t>
            </a:r>
            <a:r>
              <a:rPr lang="en-US" altLang="zh-CN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心啊</a:t>
            </a:r>
            <a:r>
              <a:rPr lang="en-US" altLang="zh-CN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心啊</a:t>
            </a:r>
            <a:r>
              <a:rPr lang="en-US" altLang="zh-CN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en-US" altLang="zh-CN" sz="24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啊，殷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红的鲜血长流，</a:t>
            </a:r>
            <a:endParaRPr lang="zh-CN" altLang="en-US" sz="24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在甲板上，那里躺着我的船</a:t>
            </a:r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r>
              <a:rPr lang="en-US" altLang="zh-CN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已倒下，已死去，已冷却。</a:t>
            </a:r>
            <a:endParaRPr lang="zh-CN" altLang="en-US" sz="24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4101" y="1402663"/>
            <a:ext cx="53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Karr Marillier Fujiwara - 辛德勒的名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408" y="5441251"/>
            <a:ext cx="465584" cy="465584"/>
          </a:xfrm>
          <a:prstGeom prst="rect">
            <a:avLst/>
          </a:prstGeom>
        </p:spPr>
      </p:pic>
      <p:grpSp>
        <p:nvGrpSpPr>
          <p:cNvPr id="10" name="组合 2"/>
          <p:cNvGrpSpPr/>
          <p:nvPr/>
        </p:nvGrpSpPr>
        <p:grpSpPr bwMode="auto">
          <a:xfrm>
            <a:off x="6002678" y="2110549"/>
            <a:ext cx="5277898" cy="3432813"/>
            <a:chOff x="4158443" y="16452"/>
            <a:chExt cx="4985026" cy="3432620"/>
          </a:xfrm>
        </p:grpSpPr>
        <p:pic>
          <p:nvPicPr>
            <p:cNvPr id="11" name="图片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24"/>
            <a:stretch>
              <a:fillRect/>
            </a:stretch>
          </p:blipFill>
          <p:spPr bwMode="auto">
            <a:xfrm>
              <a:off x="4158443" y="16452"/>
              <a:ext cx="3420743" cy="290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9"/>
            <p:cNvSpPr>
              <a:spLocks noChangeArrowheads="1"/>
            </p:cNvSpPr>
            <p:nvPr/>
          </p:nvSpPr>
          <p:spPr bwMode="auto">
            <a:xfrm>
              <a:off x="7511175" y="32944"/>
              <a:ext cx="1632294" cy="3416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sz="2400" dirty="0">
                  <a:latin typeface="微软雅黑" panose="020B0503020204020204" charset="-122"/>
                  <a:ea typeface="微软雅黑" panose="020B0503020204020204" charset="-122"/>
                </a:rPr>
                <a:t>14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日晚，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林肯总统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在华盛顿观看戏剧时遇刺，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翌日凌晨不治身亡</a:t>
              </a:r>
              <a:r>
                <a:rPr lang="zh-CN" altLang="en-US" sz="2400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7005" y="979805"/>
            <a:ext cx="12359005" cy="5878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9" descr="5b21b84c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0" y="1823222"/>
            <a:ext cx="5075001" cy="2736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311241" y="4807912"/>
            <a:ext cx="4282019" cy="1077218"/>
          </a:xfrm>
          <a:prstGeom prst="rect">
            <a:avLst/>
          </a:prstGeom>
          <a:solidFill>
            <a:srgbClr val="AFE4F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华盛顿</a:t>
            </a:r>
            <a:r>
              <a:rPr lang="zh-CN" altLang="en-US" sz="3200" b="1" dirty="0">
                <a:solidFill>
                  <a:srgbClr val="3D10FC"/>
                </a:solidFill>
                <a:latin typeface="微软雅黑" panose="020B0503020204020204" charset="-122"/>
                <a:ea typeface="微软雅黑" panose="020B0503020204020204" charset="-122"/>
              </a:rPr>
              <a:t>建立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了美国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而林肯</a:t>
            </a:r>
            <a:r>
              <a:rPr lang="zh-CN" altLang="en-US" sz="3200" b="1" dirty="0">
                <a:solidFill>
                  <a:srgbClr val="3D10FC"/>
                </a:solidFill>
                <a:latin typeface="微软雅黑" panose="020B0503020204020204" charset="-122"/>
                <a:ea typeface="微软雅黑" panose="020B0503020204020204" charset="-122"/>
              </a:rPr>
              <a:t>拯救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了美国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2794407" y="36617"/>
            <a:ext cx="7128966" cy="923330"/>
          </a:xfrm>
          <a:prstGeom prst="rect">
            <a:avLst/>
          </a:prstGeom>
          <a:solidFill>
            <a:srgbClr val="AFE4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</a:t>
            </a:r>
            <a:r>
              <a:rPr lang="zh-CN" alt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           </a:t>
            </a:r>
            <a:r>
              <a:rPr lang="zh-CN" altLang="en-US" sz="5400" b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林   肯</a:t>
            </a:r>
            <a:endParaRPr lang="zh-CN" altLang="en-US" sz="6600" b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781" y="14231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林肯纪念堂</a:t>
            </a:r>
            <a:endParaRPr lang="zh-CN" altLang="en-US" b="1" dirty="0"/>
          </a:p>
        </p:txBody>
      </p:sp>
      <p:pic>
        <p:nvPicPr>
          <p:cNvPr id="38914" name="Picture 2" descr="110899678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55075" y="1823720"/>
            <a:ext cx="2356485" cy="4154170"/>
          </a:xfrm>
          <a:prstGeom prst="rect">
            <a:avLst/>
          </a:prstGeom>
          <a:solidFill>
            <a:schemeClr val="tx1">
              <a:alpha val="100000"/>
            </a:schemeClr>
          </a:solidFill>
          <a:ln w="9525">
            <a:solidFill>
              <a:srgbClr val="000026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38915" name="Rectangle 6"/>
          <p:cNvSpPr/>
          <p:nvPr/>
        </p:nvSpPr>
        <p:spPr>
          <a:xfrm>
            <a:off x="6037964" y="1822856"/>
            <a:ext cx="2537183" cy="4154984"/>
          </a:xfrm>
          <a:prstGeom prst="rect">
            <a:avLst/>
          </a:prstGeom>
          <a:solidFill>
            <a:schemeClr val="bg1"/>
          </a:solidFill>
          <a:ln w="349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在我们纪念第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任总统诞辰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周年之际，我能说我对这位伟人怀有特殊的感激之情，</a:t>
            </a:r>
            <a:r>
              <a:rPr lang="zh-CN" altLang="en-US" sz="24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是他让我的故事成为可能，是他让美国的故事成为可能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奥巴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马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1042001"/>
            <a:ext cx="11999912" cy="587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23242"/>
          <p:cNvSpPr>
            <a:spLocks noTextEdit="1"/>
          </p:cNvSpPr>
          <p:nvPr/>
        </p:nvSpPr>
        <p:spPr>
          <a:xfrm>
            <a:off x="3503712" y="105376"/>
            <a:ext cx="2305050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实战演练</a:t>
            </a:r>
            <a:endParaRPr lang="zh-CN" alt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695400" y="1830596"/>
            <a:ext cx="52565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 19世纪中期，美国南北矛盾无法调和，主要是围绕下列哪一问题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  <a:endParaRPr lang="zh-CN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 奴隶制的存废问题   </a:t>
            </a:r>
            <a:endParaRPr lang="zh-CN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 工业品进出口问题   </a:t>
            </a:r>
            <a:endParaRPr lang="zh-CN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 是否开放国内市场问题     </a:t>
            </a:r>
            <a:endParaRPr lang="zh-CN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 是否提高关税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23692" y="2492896"/>
            <a:ext cx="792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7200" b="1" dirty="0">
                <a:solidFill>
                  <a:srgbClr val="FF0000"/>
                </a:solidFill>
              </a:rPr>
              <a:t>A</a:t>
            </a:r>
            <a:endParaRPr lang="en-US" altLang="zh-CN" sz="7200" b="1" dirty="0">
              <a:solidFill>
                <a:srgbClr val="FF0000"/>
              </a:solidFill>
            </a:endParaRP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6384032" y="1615152"/>
            <a:ext cx="495572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如果这个国家可以分裂为两个，就可以分裂成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个、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个、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个、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个，林肯政府发动战争的理由是，南方违背了国家的统一，违背了宪法和多数人统治的原则。”材料表明美国南北战争的目的是（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0" hangingPunct="0"/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A.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解放奴隶 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维护统一  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eaLnBrk="0" hangingPunct="0"/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C.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扩张领土 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建立霸权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696400" y="3861048"/>
            <a:ext cx="142081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6600" b="1" dirty="0">
                <a:solidFill>
                  <a:srgbClr val="FF0000"/>
                </a:solidFill>
              </a:rPr>
              <a:t>B</a:t>
            </a:r>
            <a:endParaRPr lang="en-US" altLang="zh-CN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总统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4380" cy="74733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96505" y="388620"/>
            <a:ext cx="42652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拉什莫尔山（俗称总统山）</a:t>
            </a:r>
            <a:endParaRPr lang="zh-CN" altLang="en-US" sz="4000" b="1"/>
          </a:p>
        </p:txBody>
      </p:sp>
      <p:sp>
        <p:nvSpPr>
          <p:cNvPr id="5" name="文本框 4"/>
          <p:cNvSpPr txBox="1"/>
          <p:nvPr/>
        </p:nvSpPr>
        <p:spPr>
          <a:xfrm>
            <a:off x="4380865" y="1879600"/>
            <a:ext cx="923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华盛顿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5659120" y="2397125"/>
            <a:ext cx="725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杰斐逊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6536690" y="1463675"/>
            <a:ext cx="5422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西奥多 罗斯福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7596505" y="2772410"/>
            <a:ext cx="927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林肯</a:t>
            </a:r>
            <a:endParaRPr lang="zh-CN" altLang="en-US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8" y="1042001"/>
            <a:ext cx="11999912" cy="587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23242"/>
          <p:cNvSpPr>
            <a:spLocks noTextEdit="1"/>
          </p:cNvSpPr>
          <p:nvPr/>
        </p:nvSpPr>
        <p:spPr>
          <a:xfrm>
            <a:off x="3144044" y="60380"/>
            <a:ext cx="2305050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实战演练</a:t>
            </a:r>
            <a:endParaRPr lang="zh-CN" alt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99"/>
          <p:cNvSpPr txBox="1">
            <a:spLocks noChangeArrowheads="1"/>
          </p:cNvSpPr>
          <p:nvPr/>
        </p:nvSpPr>
        <p:spPr bwMode="auto">
          <a:xfrm>
            <a:off x="983432" y="1772816"/>
            <a:ext cx="501174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多年的历史，是一部不断崛起的历史，不同时期的法律承载了不同的任务。《独立宣言》和《解放黑人奴隶宣言》承载的任务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fontAlgn="ctr">
              <a:buAutoNum type="alphaUcPeriod"/>
            </a:pP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独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立与统一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独立与民主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民主与革命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建国与富强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106069" y="3144922"/>
            <a:ext cx="134302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6600" b="1" dirty="0" smtClean="0">
                <a:solidFill>
                  <a:srgbClr val="FF0000"/>
                </a:solidFill>
              </a:rPr>
              <a:t>A</a:t>
            </a:r>
            <a:endParaRPr lang="en-US" altLang="zh-CN" sz="66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84290" y="1844675"/>
            <a:ext cx="533209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美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国人民心中却有两位被誉为“开国元勋”和“黑奴解放者”的伟大总统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他们分别是</a:t>
            </a: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)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A.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华盛顿、林肯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B.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杰斐逊、杜鲁门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C.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华盛顿、里根    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D.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罗斯福、布什</a:t>
            </a:r>
            <a:endParaRPr lang="zh-CN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742644" y="2551951"/>
            <a:ext cx="1595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6000" b="1" dirty="0">
                <a:solidFill>
                  <a:srgbClr val="FF0000"/>
                </a:solidFill>
              </a:rPr>
              <a:t>A</a:t>
            </a:r>
            <a:endParaRPr lang="en-US" altLang="zh-CN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368" y="1209675"/>
            <a:ext cx="11088687" cy="564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矩形 223242"/>
          <p:cNvSpPr>
            <a:spLocks noTextEdit="1"/>
          </p:cNvSpPr>
          <p:nvPr/>
        </p:nvSpPr>
        <p:spPr>
          <a:xfrm>
            <a:off x="2999656" y="188913"/>
            <a:ext cx="2305050" cy="9366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zh-CN" alt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实战演练</a:t>
            </a:r>
            <a:endParaRPr lang="zh-CN" alt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5" name="矩形 7"/>
          <p:cNvSpPr/>
          <p:nvPr/>
        </p:nvSpPr>
        <p:spPr>
          <a:xfrm>
            <a:off x="908415" y="1772816"/>
            <a:ext cx="51138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19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世纪中叶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美国上空翻滚着不安的阴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云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,《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走遍全球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栏目组来到了美国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他们以自己独特的视角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时刻关注着美国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材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料一　“当前南部与北部之间的斗争不是别的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而是两种社会制度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之间的斗争。”                                                   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 </a:t>
            </a:r>
            <a:endParaRPr lang="zh-CN" altLang="en-US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8136" name="文本框 223243"/>
          <p:cNvSpPr txBox="1"/>
          <p:nvPr/>
        </p:nvSpPr>
        <p:spPr>
          <a:xfrm>
            <a:off x="6054725" y="1654175"/>
            <a:ext cx="4505325" cy="461665"/>
          </a:xfrm>
          <a:prstGeom prst="rect">
            <a:avLst/>
          </a:prstGeom>
          <a:noFill/>
          <a:ln w="34925">
            <a:noFill/>
          </a:ln>
          <a:effectLst>
            <a:prstShdw prst="shdw11" dir="16200000">
              <a:srgbClr val="808080">
                <a:alpha val="50000"/>
              </a:srgbClr>
            </a:prstShdw>
          </a:effec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02363" y="3972765"/>
            <a:ext cx="4631842" cy="1015663"/>
          </a:xfrm>
          <a:prstGeom prst="rect">
            <a:avLst/>
          </a:prstGeom>
          <a:noFill/>
          <a:ln w="34925">
            <a:noFill/>
          </a:ln>
          <a:effectLst>
            <a:prstShdw prst="shdw11" dir="16200000">
              <a:srgbClr val="808080">
                <a:alpha val="50000"/>
              </a:srgbClr>
            </a:prstShdw>
          </a:effec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3D10FC"/>
                </a:solidFill>
                <a:latin typeface="Tahoma" panose="020B0604030504040204" pitchFamily="34" charset="0"/>
              </a:rPr>
              <a:t>资本主义工商业经济和奴隶制种植园经济</a:t>
            </a:r>
            <a:r>
              <a:rPr lang="zh-CN" altLang="en-US" sz="3200" b="1" dirty="0" smtClean="0">
                <a:solidFill>
                  <a:srgbClr val="3D10FC"/>
                </a:solidFill>
                <a:latin typeface="Tahoma" panose="020B0604030504040204" pitchFamily="34" charset="0"/>
              </a:rPr>
              <a:t>。</a:t>
            </a:r>
            <a:r>
              <a:rPr lang="en-US" altLang="zh-CN" sz="3200" b="1" dirty="0" smtClean="0">
                <a:solidFill>
                  <a:srgbClr val="3D10FC"/>
                </a:solidFill>
                <a:latin typeface="Tahoma" panose="020B0604030504040204" pitchFamily="34" charset="0"/>
              </a:rPr>
              <a:t>  </a:t>
            </a:r>
            <a:endParaRPr lang="zh-CN" altLang="en-US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5488" y="3754050"/>
            <a:ext cx="1916112" cy="584775"/>
          </a:xfrm>
          <a:prstGeom prst="rect">
            <a:avLst/>
          </a:prstGeom>
          <a:noFill/>
          <a:ln w="34925">
            <a:noFill/>
          </a:ln>
          <a:effectLst>
            <a:prstShdw prst="shdw11" dir="16200000">
              <a:srgbClr val="808080">
                <a:alpha val="50000"/>
              </a:srgbClr>
            </a:prstShdw>
          </a:effec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 dirty="0" smtClean="0">
                <a:solidFill>
                  <a:srgbClr val="3D10FC"/>
                </a:solidFill>
                <a:latin typeface="Tahoma" panose="020B0604030504040204" pitchFamily="34" charset="0"/>
              </a:rPr>
              <a:t> </a:t>
            </a:r>
            <a:endParaRPr lang="zh-CN" altLang="en-US" sz="3200" b="1" dirty="0">
              <a:solidFill>
                <a:srgbClr val="3D10FC"/>
              </a:solidFill>
              <a:latin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02363" y="4942063"/>
            <a:ext cx="4286250" cy="584775"/>
          </a:xfrm>
          <a:prstGeom prst="rect">
            <a:avLst/>
          </a:prstGeom>
          <a:noFill/>
          <a:ln w="34925">
            <a:noFill/>
          </a:ln>
          <a:effectLst>
            <a:prstShdw prst="shdw11" dir="16200000">
              <a:srgbClr val="808080">
                <a:alpha val="50000"/>
              </a:srgbClr>
            </a:prstShdw>
          </a:effec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3200" b="1" dirty="0" smtClean="0">
                <a:solidFill>
                  <a:srgbClr val="3D10FC"/>
                </a:solidFill>
                <a:latin typeface="Tahoma" panose="020B0604030504040204" pitchFamily="34" charset="0"/>
              </a:rPr>
              <a:t> </a:t>
            </a:r>
            <a:endParaRPr lang="zh-CN" altLang="en-US" sz="3200" b="1" dirty="0">
              <a:solidFill>
                <a:srgbClr val="3D10FC"/>
              </a:solidFill>
              <a:latin typeface="Tahom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02363" y="2072746"/>
            <a:ext cx="48034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材料一中所说的“两种社会制度”分别指的是什么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美国当时的社会矛盾最终导致了什么战争的爆发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4032" y="5138384"/>
            <a:ext cx="230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D10FC"/>
                </a:solidFill>
              </a:rPr>
              <a:t>美国内战</a:t>
            </a:r>
            <a:endParaRPr lang="zh-CN" altLang="en-US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103120" y="2386965"/>
            <a:ext cx="6597015" cy="1896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Deflate">
              <a:avLst/>
            </a:prstTxWarp>
            <a:spAutoFit/>
          </a:bodyPr>
          <a:p>
            <a:pPr algn="ctr"/>
            <a:r>
              <a:rPr lang="zh-CN" altLang="en-US" sz="10000" b="1">
                <a:ln w="63500" cap="rnd">
                  <a:solidFill>
                    <a:schemeClr val="bg1"/>
                  </a:solidFill>
                </a:ln>
                <a:blipFill>
                  <a:blip r:embed="rId1"/>
                  <a:tile tx="0" ty="0" sx="100000" sy="100000" flip="none" algn="tl"/>
                </a:blipFill>
                <a:effectLst>
                  <a:glow rad="76200">
                    <a:srgbClr val="171C60"/>
                  </a:glow>
                  <a:innerShdw dist="63500" dir="13500000">
                    <a:schemeClr val="accent4"/>
                  </a:innerShdw>
                </a:effectLst>
                <a:latin typeface="汉仪超级战甲简" panose="00020600040101010101" charset="-122"/>
                <a:ea typeface="汉仪超级战甲简" panose="00020600040101010101" charset="-122"/>
              </a:rPr>
              <a:t>谢谢各位</a:t>
            </a:r>
            <a:endParaRPr lang="zh-CN" altLang="en-US" sz="10000" b="1">
              <a:ln w="63500" cap="rnd">
                <a:solidFill>
                  <a:schemeClr val="bg1"/>
                </a:solidFill>
              </a:ln>
              <a:blipFill>
                <a:blip r:embed="rId1"/>
                <a:tile tx="0" ty="0" sx="100000" sy="100000" flip="none" algn="tl"/>
              </a:blipFill>
              <a:effectLst>
                <a:glow rad="76200">
                  <a:srgbClr val="171C60"/>
                </a:glow>
                <a:innerShdw dist="63500" dir="13500000">
                  <a:schemeClr val="accent4"/>
                </a:innerShdw>
              </a:effectLst>
              <a:latin typeface="汉仪超级战甲简" panose="00020600040101010101" charset="-122"/>
              <a:ea typeface="汉仪超级战甲简" panose="00020600040101010101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5121"/>
          <p:cNvSpPr txBox="1"/>
          <p:nvPr/>
        </p:nvSpPr>
        <p:spPr>
          <a:xfrm>
            <a:off x="1487106" y="461432"/>
            <a:ext cx="9217396" cy="4477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</a:t>
            </a: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美国内战</a:t>
            </a: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</a:t>
            </a:r>
            <a:r>
              <a:rPr kumimoji="0" lang="zh-CN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             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5781675" y="4735195"/>
            <a:ext cx="583184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</a:pP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en-US" altLang="en-US" sz="40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en-US" sz="44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</a:pPr>
            <a:endParaRPr lang="en-US" altLang="en-US" sz="44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335360" y="1772816"/>
            <a:ext cx="1126462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第一篇章</a:t>
            </a:r>
            <a:endParaRPr lang="en-US" altLang="zh-CN" sz="9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一</a:t>
            </a:r>
            <a:r>
              <a:rPr lang="zh-CN" alt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对不可调和的矛盾</a:t>
            </a:r>
            <a:endParaRPr lang="zh-CN" altLang="en-US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/>
          <p:nvPr>
            <p:ph type="dt" sz="half" idx="10"/>
          </p:nvPr>
        </p:nvSpPr>
        <p:spPr>
          <a:xfrm>
            <a:off x="3582896" y="6161415"/>
            <a:ext cx="2133601" cy="476251"/>
          </a:xfrm>
        </p:spPr>
        <p:txBody>
          <a:bodyPr/>
          <a:p>
            <a:pPr lvl="0"/>
            <a:fld id="{BB962C8B-B14F-4D97-AF65-F5344CB8AC3E}" type="datetime1">
              <a:rPr lang="zh-CN" altLang="en-US" sz="1800" dirty="0">
                <a:latin typeface="Times New Roman" panose="02020603050405020304" pitchFamily="18" charset="0"/>
              </a:rPr>
            </a:fld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/>
          <p:cNvSpPr/>
          <p:nvPr>
            <p:ph type="sldNum" sz="quarter" idx="12"/>
          </p:nvPr>
        </p:nvSpPr>
        <p:spPr>
          <a:xfrm>
            <a:off x="9678895" y="6161415"/>
            <a:ext cx="2133601" cy="476251"/>
          </a:xfrm>
        </p:spPr>
        <p:txBody>
          <a:bodyPr/>
          <a:p>
            <a:pPr lvl="0"/>
            <a:fld id="{9A0DB2DC-4C9A-4742-B13C-FB6460FD3503}" type="slidenum">
              <a:rPr lang="zh-CN" altLang="en-US" sz="1800" dirty="0">
                <a:latin typeface="Times New Roman" panose="02020603050405020304" pitchFamily="18" charset="0"/>
              </a:rPr>
            </a:fld>
            <a:endParaRPr lang="zh-CN" alt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108546" name="图片 108545" descr="无标题"/>
          <p:cNvPicPr>
            <a:picLocks noChangeAspect="1"/>
          </p:cNvPicPr>
          <p:nvPr/>
        </p:nvPicPr>
        <p:blipFill>
          <a:blip r:embed="rId1"/>
          <a:srcRect b="4491"/>
          <a:stretch>
            <a:fillRect/>
          </a:stretch>
        </p:blipFill>
        <p:spPr>
          <a:xfrm>
            <a:off x="3125413" y="-7619"/>
            <a:ext cx="9143718" cy="6896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7" name="未知"/>
          <p:cNvSpPr/>
          <p:nvPr/>
        </p:nvSpPr>
        <p:spPr>
          <a:xfrm>
            <a:off x="5149758" y="548015"/>
            <a:ext cx="696913" cy="1871664"/>
          </a:xfrm>
          <a:custGeom>
            <a:avLst/>
            <a:gdLst/>
            <a:ahLst/>
            <a:cxnLst/>
            <a:pathLst>
              <a:path w="439" h="1179">
                <a:moveTo>
                  <a:pt x="28" y="0"/>
                </a:moveTo>
                <a:cubicBezTo>
                  <a:pt x="37" y="14"/>
                  <a:pt x="55" y="25"/>
                  <a:pt x="55" y="41"/>
                </a:cubicBezTo>
                <a:cubicBezTo>
                  <a:pt x="55" y="104"/>
                  <a:pt x="34" y="117"/>
                  <a:pt x="0" y="151"/>
                </a:cubicBezTo>
                <a:cubicBezTo>
                  <a:pt x="38" y="263"/>
                  <a:pt x="65" y="164"/>
                  <a:pt x="28" y="343"/>
                </a:cubicBezTo>
                <a:cubicBezTo>
                  <a:pt x="22" y="371"/>
                  <a:pt x="0" y="425"/>
                  <a:pt x="0" y="425"/>
                </a:cubicBezTo>
                <a:cubicBezTo>
                  <a:pt x="23" y="493"/>
                  <a:pt x="0" y="461"/>
                  <a:pt x="96" y="493"/>
                </a:cubicBezTo>
                <a:cubicBezTo>
                  <a:pt x="110" y="498"/>
                  <a:pt x="138" y="507"/>
                  <a:pt x="138" y="507"/>
                </a:cubicBezTo>
                <a:cubicBezTo>
                  <a:pt x="161" y="576"/>
                  <a:pt x="183" y="645"/>
                  <a:pt x="206" y="713"/>
                </a:cubicBezTo>
                <a:cubicBezTo>
                  <a:pt x="219" y="750"/>
                  <a:pt x="273" y="772"/>
                  <a:pt x="302" y="795"/>
                </a:cubicBezTo>
                <a:cubicBezTo>
                  <a:pt x="312" y="803"/>
                  <a:pt x="318" y="818"/>
                  <a:pt x="330" y="823"/>
                </a:cubicBezTo>
                <a:cubicBezTo>
                  <a:pt x="351" y="832"/>
                  <a:pt x="375" y="832"/>
                  <a:pt x="398" y="836"/>
                </a:cubicBezTo>
                <a:cubicBezTo>
                  <a:pt x="422" y="906"/>
                  <a:pt x="389" y="996"/>
                  <a:pt x="371" y="1069"/>
                </a:cubicBezTo>
                <a:cubicBezTo>
                  <a:pt x="372" y="1072"/>
                  <a:pt x="390" y="1157"/>
                  <a:pt x="398" y="1165"/>
                </a:cubicBezTo>
                <a:cubicBezTo>
                  <a:pt x="408" y="1175"/>
                  <a:pt x="439" y="1179"/>
                  <a:pt x="439" y="1179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48" name="未知"/>
          <p:cNvSpPr/>
          <p:nvPr/>
        </p:nvSpPr>
        <p:spPr>
          <a:xfrm>
            <a:off x="5818096" y="2386340"/>
            <a:ext cx="1487488" cy="909638"/>
          </a:xfrm>
          <a:custGeom>
            <a:avLst/>
            <a:gdLst/>
            <a:ahLst/>
            <a:cxnLst/>
            <a:pathLst>
              <a:path w="937" h="573">
                <a:moveTo>
                  <a:pt x="5" y="21"/>
                </a:moveTo>
                <a:cubicBezTo>
                  <a:pt x="225" y="58"/>
                  <a:pt x="0" y="0"/>
                  <a:pt x="114" y="76"/>
                </a:cubicBezTo>
                <a:cubicBezTo>
                  <a:pt x="130" y="87"/>
                  <a:pt x="151" y="85"/>
                  <a:pt x="169" y="90"/>
                </a:cubicBezTo>
                <a:cubicBezTo>
                  <a:pt x="331" y="138"/>
                  <a:pt x="180" y="112"/>
                  <a:pt x="443" y="131"/>
                </a:cubicBezTo>
                <a:cubicBezTo>
                  <a:pt x="435" y="213"/>
                  <a:pt x="403" y="322"/>
                  <a:pt x="430" y="405"/>
                </a:cubicBezTo>
                <a:cubicBezTo>
                  <a:pt x="443" y="443"/>
                  <a:pt x="507" y="463"/>
                  <a:pt x="539" y="474"/>
                </a:cubicBezTo>
                <a:cubicBezTo>
                  <a:pt x="619" y="551"/>
                  <a:pt x="769" y="547"/>
                  <a:pt x="869" y="556"/>
                </a:cubicBezTo>
                <a:cubicBezTo>
                  <a:pt x="919" y="573"/>
                  <a:pt x="896" y="570"/>
                  <a:pt x="937" y="57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49" name="未知"/>
          <p:cNvSpPr/>
          <p:nvPr/>
        </p:nvSpPr>
        <p:spPr>
          <a:xfrm>
            <a:off x="7283359" y="3291215"/>
            <a:ext cx="112711" cy="609599"/>
          </a:xfrm>
          <a:custGeom>
            <a:avLst/>
            <a:gdLst/>
            <a:ahLst/>
            <a:cxnLst/>
            <a:pathLst>
              <a:path w="71" h="384">
                <a:moveTo>
                  <a:pt x="0" y="0"/>
                </a:moveTo>
                <a:cubicBezTo>
                  <a:pt x="67" y="64"/>
                  <a:pt x="18" y="5"/>
                  <a:pt x="42" y="178"/>
                </a:cubicBezTo>
                <a:cubicBezTo>
                  <a:pt x="48" y="220"/>
                  <a:pt x="62" y="260"/>
                  <a:pt x="69" y="301"/>
                </a:cubicBezTo>
                <a:cubicBezTo>
                  <a:pt x="54" y="376"/>
                  <a:pt x="71" y="353"/>
                  <a:pt x="42" y="384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0" name="未知"/>
          <p:cNvSpPr/>
          <p:nvPr/>
        </p:nvSpPr>
        <p:spPr>
          <a:xfrm>
            <a:off x="7392896" y="3853191"/>
            <a:ext cx="457200" cy="134938"/>
          </a:xfrm>
          <a:custGeom>
            <a:avLst/>
            <a:gdLst/>
            <a:ahLst/>
            <a:cxnLst/>
            <a:pathLst>
              <a:path w="288" h="85">
                <a:moveTo>
                  <a:pt x="0" y="30"/>
                </a:moveTo>
                <a:cubicBezTo>
                  <a:pt x="63" y="14"/>
                  <a:pt x="90" y="0"/>
                  <a:pt x="165" y="30"/>
                </a:cubicBezTo>
                <a:cubicBezTo>
                  <a:pt x="180" y="36"/>
                  <a:pt x="179" y="61"/>
                  <a:pt x="192" y="71"/>
                </a:cubicBezTo>
                <a:cubicBezTo>
                  <a:pt x="203" y="80"/>
                  <a:pt x="219" y="80"/>
                  <a:pt x="233" y="85"/>
                </a:cubicBezTo>
                <a:cubicBezTo>
                  <a:pt x="251" y="80"/>
                  <a:pt x="288" y="71"/>
                  <a:pt x="288" y="71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1" name="未知"/>
          <p:cNvSpPr/>
          <p:nvPr/>
        </p:nvSpPr>
        <p:spPr>
          <a:xfrm>
            <a:off x="7175408" y="1005216"/>
            <a:ext cx="747712" cy="2960688"/>
          </a:xfrm>
          <a:custGeom>
            <a:avLst/>
            <a:gdLst/>
            <a:ahLst/>
            <a:cxnLst/>
            <a:pathLst>
              <a:path w="471" h="1865">
                <a:moveTo>
                  <a:pt x="425" y="1865"/>
                </a:moveTo>
                <a:cubicBezTo>
                  <a:pt x="434" y="1856"/>
                  <a:pt x="455" y="1850"/>
                  <a:pt x="452" y="1837"/>
                </a:cubicBezTo>
                <a:cubicBezTo>
                  <a:pt x="448" y="1818"/>
                  <a:pt x="426" y="1808"/>
                  <a:pt x="411" y="1796"/>
                </a:cubicBezTo>
                <a:cubicBezTo>
                  <a:pt x="374" y="1765"/>
                  <a:pt x="328" y="1755"/>
                  <a:pt x="288" y="1728"/>
                </a:cubicBezTo>
                <a:cubicBezTo>
                  <a:pt x="262" y="1653"/>
                  <a:pt x="287" y="1640"/>
                  <a:pt x="315" y="1577"/>
                </a:cubicBezTo>
                <a:cubicBezTo>
                  <a:pt x="327" y="1551"/>
                  <a:pt x="343" y="1495"/>
                  <a:pt x="343" y="1495"/>
                </a:cubicBezTo>
                <a:cubicBezTo>
                  <a:pt x="338" y="1481"/>
                  <a:pt x="336" y="1466"/>
                  <a:pt x="329" y="1453"/>
                </a:cubicBezTo>
                <a:cubicBezTo>
                  <a:pt x="322" y="1438"/>
                  <a:pt x="304" y="1428"/>
                  <a:pt x="302" y="1412"/>
                </a:cubicBezTo>
                <a:cubicBezTo>
                  <a:pt x="293" y="1344"/>
                  <a:pt x="352" y="1269"/>
                  <a:pt x="384" y="1220"/>
                </a:cubicBezTo>
                <a:cubicBezTo>
                  <a:pt x="435" y="1142"/>
                  <a:pt x="349" y="1211"/>
                  <a:pt x="439" y="1152"/>
                </a:cubicBezTo>
                <a:cubicBezTo>
                  <a:pt x="459" y="1090"/>
                  <a:pt x="471" y="1071"/>
                  <a:pt x="439" y="987"/>
                </a:cubicBezTo>
                <a:cubicBezTo>
                  <a:pt x="430" y="963"/>
                  <a:pt x="384" y="932"/>
                  <a:pt x="384" y="932"/>
                </a:cubicBezTo>
                <a:cubicBezTo>
                  <a:pt x="365" y="875"/>
                  <a:pt x="317" y="824"/>
                  <a:pt x="274" y="781"/>
                </a:cubicBezTo>
                <a:cubicBezTo>
                  <a:pt x="286" y="667"/>
                  <a:pt x="272" y="644"/>
                  <a:pt x="343" y="576"/>
                </a:cubicBezTo>
                <a:cubicBezTo>
                  <a:pt x="368" y="498"/>
                  <a:pt x="359" y="568"/>
                  <a:pt x="329" y="507"/>
                </a:cubicBezTo>
                <a:cubicBezTo>
                  <a:pt x="273" y="393"/>
                  <a:pt x="340" y="450"/>
                  <a:pt x="260" y="397"/>
                </a:cubicBezTo>
                <a:cubicBezTo>
                  <a:pt x="221" y="339"/>
                  <a:pt x="244" y="324"/>
                  <a:pt x="178" y="301"/>
                </a:cubicBezTo>
                <a:cubicBezTo>
                  <a:pt x="144" y="249"/>
                  <a:pt x="116" y="248"/>
                  <a:pt x="82" y="205"/>
                </a:cubicBezTo>
                <a:cubicBezTo>
                  <a:pt x="17" y="123"/>
                  <a:pt x="91" y="199"/>
                  <a:pt x="27" y="137"/>
                </a:cubicBezTo>
                <a:cubicBezTo>
                  <a:pt x="42" y="93"/>
                  <a:pt x="67" y="71"/>
                  <a:pt x="82" y="27"/>
                </a:cubicBezTo>
                <a:cubicBezTo>
                  <a:pt x="55" y="18"/>
                  <a:pt x="0" y="0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2" name="未知"/>
          <p:cNvSpPr/>
          <p:nvPr/>
        </p:nvSpPr>
        <p:spPr>
          <a:xfrm>
            <a:off x="6848383" y="982991"/>
            <a:ext cx="330201" cy="304800"/>
          </a:xfrm>
          <a:custGeom>
            <a:avLst/>
            <a:gdLst/>
            <a:ahLst/>
            <a:cxnLst/>
            <a:pathLst>
              <a:path w="208" h="192">
                <a:moveTo>
                  <a:pt x="206" y="0"/>
                </a:moveTo>
                <a:cubicBezTo>
                  <a:pt x="191" y="74"/>
                  <a:pt x="208" y="101"/>
                  <a:pt x="137" y="123"/>
                </a:cubicBezTo>
                <a:cubicBezTo>
                  <a:pt x="133" y="137"/>
                  <a:pt x="134" y="155"/>
                  <a:pt x="124" y="165"/>
                </a:cubicBezTo>
                <a:cubicBezTo>
                  <a:pt x="103" y="186"/>
                  <a:pt x="69" y="183"/>
                  <a:pt x="41" y="192"/>
                </a:cubicBezTo>
                <a:cubicBezTo>
                  <a:pt x="27" y="187"/>
                  <a:pt x="0" y="178"/>
                  <a:pt x="0" y="178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3" name="未知"/>
          <p:cNvSpPr/>
          <p:nvPr/>
        </p:nvSpPr>
        <p:spPr>
          <a:xfrm>
            <a:off x="6740434" y="940128"/>
            <a:ext cx="107949" cy="347662"/>
          </a:xfrm>
          <a:custGeom>
            <a:avLst/>
            <a:gdLst/>
            <a:ahLst/>
            <a:cxnLst/>
            <a:pathLst>
              <a:path w="68" h="219">
                <a:moveTo>
                  <a:pt x="68" y="219"/>
                </a:moveTo>
                <a:cubicBezTo>
                  <a:pt x="53" y="144"/>
                  <a:pt x="33" y="69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4" name="未知"/>
          <p:cNvSpPr/>
          <p:nvPr/>
        </p:nvSpPr>
        <p:spPr>
          <a:xfrm>
            <a:off x="5237070" y="548015"/>
            <a:ext cx="1503362" cy="412750"/>
          </a:xfrm>
          <a:custGeom>
            <a:avLst/>
            <a:gdLst/>
            <a:ahLst/>
            <a:cxnLst/>
            <a:pathLst>
              <a:path w="947" h="260">
                <a:moveTo>
                  <a:pt x="947" y="260"/>
                </a:moveTo>
                <a:cubicBezTo>
                  <a:pt x="933" y="256"/>
                  <a:pt x="919" y="251"/>
                  <a:pt x="905" y="247"/>
                </a:cubicBezTo>
                <a:cubicBezTo>
                  <a:pt x="869" y="237"/>
                  <a:pt x="796" y="219"/>
                  <a:pt x="796" y="219"/>
                </a:cubicBezTo>
                <a:cubicBezTo>
                  <a:pt x="759" y="110"/>
                  <a:pt x="814" y="237"/>
                  <a:pt x="741" y="164"/>
                </a:cubicBezTo>
                <a:cubicBezTo>
                  <a:pt x="731" y="154"/>
                  <a:pt x="739" y="131"/>
                  <a:pt x="727" y="123"/>
                </a:cubicBezTo>
                <a:cubicBezTo>
                  <a:pt x="704" y="106"/>
                  <a:pt x="672" y="105"/>
                  <a:pt x="645" y="96"/>
                </a:cubicBezTo>
                <a:cubicBezTo>
                  <a:pt x="496" y="46"/>
                  <a:pt x="369" y="38"/>
                  <a:pt x="206" y="27"/>
                </a:cubicBezTo>
                <a:cubicBezTo>
                  <a:pt x="179" y="22"/>
                  <a:pt x="151" y="17"/>
                  <a:pt x="124" y="13"/>
                </a:cubicBezTo>
                <a:cubicBezTo>
                  <a:pt x="83" y="8"/>
                  <a:pt x="0" y="0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5" name="文本框 108554"/>
          <p:cNvSpPr txBox="1"/>
          <p:nvPr/>
        </p:nvSpPr>
        <p:spPr>
          <a:xfrm>
            <a:off x="6448170" y="1493336"/>
            <a:ext cx="799155" cy="119888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购买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56" name="未知"/>
          <p:cNvSpPr/>
          <p:nvPr/>
        </p:nvSpPr>
        <p:spPr>
          <a:xfrm>
            <a:off x="7740558" y="3703965"/>
            <a:ext cx="1241425" cy="369888"/>
          </a:xfrm>
          <a:custGeom>
            <a:avLst/>
            <a:gdLst/>
            <a:ahLst/>
            <a:cxnLst/>
            <a:pathLst>
              <a:path w="782" h="233">
                <a:moveTo>
                  <a:pt x="0" y="83"/>
                </a:moveTo>
                <a:cubicBezTo>
                  <a:pt x="46" y="68"/>
                  <a:pt x="63" y="41"/>
                  <a:pt x="110" y="28"/>
                </a:cubicBezTo>
                <a:cubicBezTo>
                  <a:pt x="147" y="18"/>
                  <a:pt x="220" y="0"/>
                  <a:pt x="220" y="0"/>
                </a:cubicBezTo>
                <a:cubicBezTo>
                  <a:pt x="247" y="9"/>
                  <a:pt x="275" y="19"/>
                  <a:pt x="302" y="28"/>
                </a:cubicBezTo>
                <a:cubicBezTo>
                  <a:pt x="316" y="33"/>
                  <a:pt x="329" y="37"/>
                  <a:pt x="343" y="41"/>
                </a:cubicBezTo>
                <a:cubicBezTo>
                  <a:pt x="357" y="46"/>
                  <a:pt x="384" y="55"/>
                  <a:pt x="384" y="55"/>
                </a:cubicBezTo>
                <a:cubicBezTo>
                  <a:pt x="438" y="37"/>
                  <a:pt x="455" y="43"/>
                  <a:pt x="494" y="83"/>
                </a:cubicBezTo>
                <a:cubicBezTo>
                  <a:pt x="508" y="78"/>
                  <a:pt x="523" y="77"/>
                  <a:pt x="535" y="69"/>
                </a:cubicBezTo>
                <a:cubicBezTo>
                  <a:pt x="546" y="62"/>
                  <a:pt x="550" y="43"/>
                  <a:pt x="563" y="41"/>
                </a:cubicBezTo>
                <a:cubicBezTo>
                  <a:pt x="586" y="38"/>
                  <a:pt x="608" y="50"/>
                  <a:pt x="631" y="55"/>
                </a:cubicBezTo>
                <a:cubicBezTo>
                  <a:pt x="652" y="76"/>
                  <a:pt x="679" y="89"/>
                  <a:pt x="700" y="110"/>
                </a:cubicBezTo>
                <a:cubicBezTo>
                  <a:pt x="748" y="158"/>
                  <a:pt x="710" y="140"/>
                  <a:pt x="741" y="192"/>
                </a:cubicBezTo>
                <a:cubicBezTo>
                  <a:pt x="746" y="200"/>
                  <a:pt x="772" y="223"/>
                  <a:pt x="782" y="233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7" name="未知"/>
          <p:cNvSpPr/>
          <p:nvPr/>
        </p:nvSpPr>
        <p:spPr>
          <a:xfrm>
            <a:off x="8932771" y="4005591"/>
            <a:ext cx="331788" cy="460375"/>
          </a:xfrm>
          <a:custGeom>
            <a:avLst/>
            <a:gdLst/>
            <a:ahLst/>
            <a:cxnLst/>
            <a:pathLst>
              <a:path w="209" h="290">
                <a:moveTo>
                  <a:pt x="17" y="30"/>
                </a:moveTo>
                <a:cubicBezTo>
                  <a:pt x="59" y="152"/>
                  <a:pt x="0" y="0"/>
                  <a:pt x="59" y="98"/>
                </a:cubicBezTo>
                <a:cubicBezTo>
                  <a:pt x="66" y="110"/>
                  <a:pt x="65" y="127"/>
                  <a:pt x="72" y="139"/>
                </a:cubicBezTo>
                <a:cubicBezTo>
                  <a:pt x="79" y="150"/>
                  <a:pt x="92" y="157"/>
                  <a:pt x="100" y="167"/>
                </a:cubicBezTo>
                <a:cubicBezTo>
                  <a:pt x="135" y="210"/>
                  <a:pt x="170" y="251"/>
                  <a:pt x="209" y="29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8" name="未知"/>
          <p:cNvSpPr/>
          <p:nvPr/>
        </p:nvSpPr>
        <p:spPr>
          <a:xfrm>
            <a:off x="9026434" y="3586491"/>
            <a:ext cx="325437" cy="858838"/>
          </a:xfrm>
          <a:custGeom>
            <a:avLst/>
            <a:gdLst/>
            <a:ahLst/>
            <a:cxnLst/>
            <a:pathLst>
              <a:path w="205" h="541">
                <a:moveTo>
                  <a:pt x="137" y="541"/>
                </a:moveTo>
                <a:cubicBezTo>
                  <a:pt x="151" y="536"/>
                  <a:pt x="170" y="539"/>
                  <a:pt x="178" y="527"/>
                </a:cubicBezTo>
                <a:cubicBezTo>
                  <a:pt x="195" y="504"/>
                  <a:pt x="205" y="445"/>
                  <a:pt x="205" y="445"/>
                </a:cubicBezTo>
                <a:cubicBezTo>
                  <a:pt x="196" y="417"/>
                  <a:pt x="194" y="386"/>
                  <a:pt x="178" y="362"/>
                </a:cubicBezTo>
                <a:cubicBezTo>
                  <a:pt x="160" y="335"/>
                  <a:pt x="133" y="311"/>
                  <a:pt x="123" y="280"/>
                </a:cubicBezTo>
                <a:cubicBezTo>
                  <a:pt x="105" y="225"/>
                  <a:pt x="95" y="156"/>
                  <a:pt x="54" y="115"/>
                </a:cubicBezTo>
                <a:cubicBezTo>
                  <a:pt x="17" y="0"/>
                  <a:pt x="69" y="140"/>
                  <a:pt x="13" y="47"/>
                </a:cubicBezTo>
                <a:cubicBezTo>
                  <a:pt x="6" y="35"/>
                  <a:pt x="0" y="6"/>
                  <a:pt x="0" y="6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59" name="未知"/>
          <p:cNvSpPr/>
          <p:nvPr/>
        </p:nvSpPr>
        <p:spPr>
          <a:xfrm>
            <a:off x="7654834" y="3573791"/>
            <a:ext cx="1371600" cy="76200"/>
          </a:xfrm>
          <a:custGeom>
            <a:avLst/>
            <a:gdLst/>
            <a:ahLst/>
            <a:cxnLst/>
            <a:pathLst>
              <a:path w="864" h="48">
                <a:moveTo>
                  <a:pt x="864" y="14"/>
                </a:moveTo>
                <a:cubicBezTo>
                  <a:pt x="855" y="23"/>
                  <a:pt x="849" y="40"/>
                  <a:pt x="836" y="41"/>
                </a:cubicBezTo>
                <a:cubicBezTo>
                  <a:pt x="712" y="48"/>
                  <a:pt x="588" y="14"/>
                  <a:pt x="466" y="0"/>
                </a:cubicBezTo>
                <a:cubicBezTo>
                  <a:pt x="309" y="27"/>
                  <a:pt x="161" y="41"/>
                  <a:pt x="0" y="41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0" name="未知"/>
          <p:cNvSpPr/>
          <p:nvPr/>
        </p:nvSpPr>
        <p:spPr>
          <a:xfrm>
            <a:off x="5487895" y="1821190"/>
            <a:ext cx="457200" cy="2111375"/>
          </a:xfrm>
          <a:custGeom>
            <a:avLst/>
            <a:gdLst/>
            <a:ahLst/>
            <a:cxnLst/>
            <a:pathLst>
              <a:path w="288" h="1330">
                <a:moveTo>
                  <a:pt x="96" y="0"/>
                </a:moveTo>
                <a:cubicBezTo>
                  <a:pt x="88" y="150"/>
                  <a:pt x="97" y="233"/>
                  <a:pt x="55" y="357"/>
                </a:cubicBezTo>
                <a:cubicBezTo>
                  <a:pt x="60" y="380"/>
                  <a:pt x="56" y="406"/>
                  <a:pt x="69" y="425"/>
                </a:cubicBezTo>
                <a:cubicBezTo>
                  <a:pt x="77" y="437"/>
                  <a:pt x="97" y="433"/>
                  <a:pt x="110" y="439"/>
                </a:cubicBezTo>
                <a:cubicBezTo>
                  <a:pt x="125" y="446"/>
                  <a:pt x="137" y="457"/>
                  <a:pt x="151" y="466"/>
                </a:cubicBezTo>
                <a:cubicBezTo>
                  <a:pt x="181" y="557"/>
                  <a:pt x="187" y="527"/>
                  <a:pt x="165" y="604"/>
                </a:cubicBezTo>
                <a:cubicBezTo>
                  <a:pt x="161" y="618"/>
                  <a:pt x="160" y="634"/>
                  <a:pt x="151" y="645"/>
                </a:cubicBezTo>
                <a:cubicBezTo>
                  <a:pt x="141" y="658"/>
                  <a:pt x="124" y="663"/>
                  <a:pt x="110" y="672"/>
                </a:cubicBezTo>
                <a:cubicBezTo>
                  <a:pt x="105" y="686"/>
                  <a:pt x="103" y="701"/>
                  <a:pt x="96" y="713"/>
                </a:cubicBezTo>
                <a:cubicBezTo>
                  <a:pt x="89" y="724"/>
                  <a:pt x="75" y="729"/>
                  <a:pt x="69" y="741"/>
                </a:cubicBezTo>
                <a:cubicBezTo>
                  <a:pt x="61" y="758"/>
                  <a:pt x="38" y="835"/>
                  <a:pt x="28" y="864"/>
                </a:cubicBezTo>
                <a:cubicBezTo>
                  <a:pt x="23" y="878"/>
                  <a:pt x="19" y="891"/>
                  <a:pt x="14" y="905"/>
                </a:cubicBezTo>
                <a:cubicBezTo>
                  <a:pt x="9" y="919"/>
                  <a:pt x="0" y="946"/>
                  <a:pt x="0" y="946"/>
                </a:cubicBezTo>
                <a:cubicBezTo>
                  <a:pt x="9" y="974"/>
                  <a:pt x="12" y="1005"/>
                  <a:pt x="28" y="1029"/>
                </a:cubicBezTo>
                <a:cubicBezTo>
                  <a:pt x="77" y="1104"/>
                  <a:pt x="137" y="1165"/>
                  <a:pt x="192" y="1234"/>
                </a:cubicBezTo>
                <a:cubicBezTo>
                  <a:pt x="210" y="1257"/>
                  <a:pt x="226" y="1282"/>
                  <a:pt x="247" y="1303"/>
                </a:cubicBezTo>
                <a:cubicBezTo>
                  <a:pt x="259" y="1315"/>
                  <a:pt x="288" y="1330"/>
                  <a:pt x="288" y="133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1" name="未知"/>
          <p:cNvSpPr/>
          <p:nvPr/>
        </p:nvSpPr>
        <p:spPr>
          <a:xfrm>
            <a:off x="5911759" y="3865891"/>
            <a:ext cx="457200" cy="142874"/>
          </a:xfrm>
          <a:custGeom>
            <a:avLst/>
            <a:gdLst/>
            <a:ahLst/>
            <a:cxnLst/>
            <a:pathLst>
              <a:path w="288" h="90">
                <a:moveTo>
                  <a:pt x="0" y="35"/>
                </a:moveTo>
                <a:cubicBezTo>
                  <a:pt x="61" y="51"/>
                  <a:pt x="79" y="52"/>
                  <a:pt x="124" y="8"/>
                </a:cubicBezTo>
                <a:cubicBezTo>
                  <a:pt x="192" y="17"/>
                  <a:pt x="288" y="0"/>
                  <a:pt x="288" y="9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2" name="未知"/>
          <p:cNvSpPr/>
          <p:nvPr/>
        </p:nvSpPr>
        <p:spPr>
          <a:xfrm>
            <a:off x="6348321" y="3943678"/>
            <a:ext cx="477838" cy="609599"/>
          </a:xfrm>
          <a:custGeom>
            <a:avLst/>
            <a:gdLst/>
            <a:ahLst/>
            <a:cxnLst/>
            <a:pathLst>
              <a:path w="301" h="384">
                <a:moveTo>
                  <a:pt x="0" y="0"/>
                </a:moveTo>
                <a:cubicBezTo>
                  <a:pt x="18" y="18"/>
                  <a:pt x="37" y="37"/>
                  <a:pt x="55" y="55"/>
                </a:cubicBezTo>
                <a:cubicBezTo>
                  <a:pt x="63" y="63"/>
                  <a:pt x="97" y="221"/>
                  <a:pt x="109" y="261"/>
                </a:cubicBezTo>
                <a:cubicBezTo>
                  <a:pt x="117" y="289"/>
                  <a:pt x="110" y="334"/>
                  <a:pt x="137" y="343"/>
                </a:cubicBezTo>
                <a:cubicBezTo>
                  <a:pt x="197" y="363"/>
                  <a:pt x="240" y="384"/>
                  <a:pt x="301" y="384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3" name="未知"/>
          <p:cNvSpPr/>
          <p:nvPr/>
        </p:nvSpPr>
        <p:spPr>
          <a:xfrm>
            <a:off x="6761071" y="3334078"/>
            <a:ext cx="636588" cy="1219200"/>
          </a:xfrm>
          <a:custGeom>
            <a:avLst/>
            <a:gdLst/>
            <a:ahLst/>
            <a:cxnLst/>
            <a:pathLst>
              <a:path w="401" h="768">
                <a:moveTo>
                  <a:pt x="41" y="768"/>
                </a:moveTo>
                <a:cubicBezTo>
                  <a:pt x="37" y="731"/>
                  <a:pt x="36" y="694"/>
                  <a:pt x="28" y="658"/>
                </a:cubicBezTo>
                <a:cubicBezTo>
                  <a:pt x="22" y="630"/>
                  <a:pt x="0" y="576"/>
                  <a:pt x="0" y="576"/>
                </a:cubicBezTo>
                <a:cubicBezTo>
                  <a:pt x="44" y="561"/>
                  <a:pt x="66" y="536"/>
                  <a:pt x="110" y="521"/>
                </a:cubicBezTo>
                <a:cubicBezTo>
                  <a:pt x="141" y="475"/>
                  <a:pt x="153" y="457"/>
                  <a:pt x="206" y="439"/>
                </a:cubicBezTo>
                <a:cubicBezTo>
                  <a:pt x="244" y="381"/>
                  <a:pt x="249" y="375"/>
                  <a:pt x="316" y="398"/>
                </a:cubicBezTo>
                <a:cubicBezTo>
                  <a:pt x="330" y="393"/>
                  <a:pt x="347" y="394"/>
                  <a:pt x="357" y="384"/>
                </a:cubicBezTo>
                <a:cubicBezTo>
                  <a:pt x="401" y="340"/>
                  <a:pt x="362" y="220"/>
                  <a:pt x="343" y="165"/>
                </a:cubicBezTo>
                <a:cubicBezTo>
                  <a:pt x="348" y="133"/>
                  <a:pt x="357" y="101"/>
                  <a:pt x="357" y="69"/>
                </a:cubicBezTo>
                <a:cubicBezTo>
                  <a:pt x="357" y="46"/>
                  <a:pt x="343" y="23"/>
                  <a:pt x="343" y="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4" name="未知"/>
          <p:cNvSpPr/>
          <p:nvPr/>
        </p:nvSpPr>
        <p:spPr>
          <a:xfrm>
            <a:off x="6478495" y="3040390"/>
            <a:ext cx="804863" cy="261938"/>
          </a:xfrm>
          <a:custGeom>
            <a:avLst/>
            <a:gdLst/>
            <a:ahLst/>
            <a:cxnLst/>
            <a:pathLst>
              <a:path w="507" h="165">
                <a:moveTo>
                  <a:pt x="507" y="165"/>
                </a:moveTo>
                <a:cubicBezTo>
                  <a:pt x="454" y="110"/>
                  <a:pt x="408" y="123"/>
                  <a:pt x="329" y="110"/>
                </a:cubicBezTo>
                <a:cubicBezTo>
                  <a:pt x="238" y="95"/>
                  <a:pt x="142" y="71"/>
                  <a:pt x="55" y="41"/>
                </a:cubicBezTo>
                <a:cubicBezTo>
                  <a:pt x="20" y="7"/>
                  <a:pt x="39" y="20"/>
                  <a:pt x="0" y="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5" name="未知"/>
          <p:cNvSpPr/>
          <p:nvPr/>
        </p:nvSpPr>
        <p:spPr>
          <a:xfrm>
            <a:off x="6448334" y="2594304"/>
            <a:ext cx="73026" cy="479425"/>
          </a:xfrm>
          <a:custGeom>
            <a:avLst/>
            <a:gdLst/>
            <a:ahLst/>
            <a:cxnLst/>
            <a:pathLst>
              <a:path w="46" h="302">
                <a:moveTo>
                  <a:pt x="33" y="302"/>
                </a:moveTo>
                <a:cubicBezTo>
                  <a:pt x="0" y="202"/>
                  <a:pt x="46" y="102"/>
                  <a:pt x="46" y="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6" name="未知"/>
          <p:cNvSpPr/>
          <p:nvPr/>
        </p:nvSpPr>
        <p:spPr>
          <a:xfrm>
            <a:off x="5781584" y="2397453"/>
            <a:ext cx="739775" cy="219076"/>
          </a:xfrm>
          <a:custGeom>
            <a:avLst/>
            <a:gdLst/>
            <a:ahLst/>
            <a:cxnLst/>
            <a:pathLst>
              <a:path w="466" h="138">
                <a:moveTo>
                  <a:pt x="466" y="110"/>
                </a:moveTo>
                <a:cubicBezTo>
                  <a:pt x="443" y="115"/>
                  <a:pt x="334" y="138"/>
                  <a:pt x="316" y="138"/>
                </a:cubicBezTo>
                <a:cubicBezTo>
                  <a:pt x="254" y="138"/>
                  <a:pt x="188" y="103"/>
                  <a:pt x="137" y="69"/>
                </a:cubicBezTo>
                <a:cubicBezTo>
                  <a:pt x="95" y="5"/>
                  <a:pt x="130" y="37"/>
                  <a:pt x="41" y="14"/>
                </a:cubicBezTo>
                <a:cubicBezTo>
                  <a:pt x="27" y="10"/>
                  <a:pt x="0" y="0"/>
                  <a:pt x="0" y="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7" name="未知"/>
          <p:cNvSpPr/>
          <p:nvPr/>
        </p:nvSpPr>
        <p:spPr>
          <a:xfrm>
            <a:off x="5729196" y="1849765"/>
            <a:ext cx="96837" cy="569914"/>
          </a:xfrm>
          <a:custGeom>
            <a:avLst/>
            <a:gdLst/>
            <a:ahLst/>
            <a:cxnLst/>
            <a:pathLst>
              <a:path w="61" h="359">
                <a:moveTo>
                  <a:pt x="19" y="359"/>
                </a:moveTo>
                <a:cubicBezTo>
                  <a:pt x="0" y="298"/>
                  <a:pt x="14" y="242"/>
                  <a:pt x="33" y="181"/>
                </a:cubicBezTo>
                <a:cubicBezTo>
                  <a:pt x="41" y="153"/>
                  <a:pt x="61" y="99"/>
                  <a:pt x="61" y="99"/>
                </a:cubicBezTo>
                <a:cubicBezTo>
                  <a:pt x="56" y="85"/>
                  <a:pt x="55" y="70"/>
                  <a:pt x="47" y="57"/>
                </a:cubicBezTo>
                <a:cubicBezTo>
                  <a:pt x="13" y="0"/>
                  <a:pt x="19" y="59"/>
                  <a:pt x="19" y="3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8" name="未知"/>
          <p:cNvSpPr/>
          <p:nvPr/>
        </p:nvSpPr>
        <p:spPr>
          <a:xfrm>
            <a:off x="5640296" y="1821190"/>
            <a:ext cx="136524" cy="65088"/>
          </a:xfrm>
          <a:custGeom>
            <a:avLst/>
            <a:gdLst/>
            <a:ahLst/>
            <a:cxnLst/>
            <a:pathLst>
              <a:path w="86" h="41">
                <a:moveTo>
                  <a:pt x="86" y="27"/>
                </a:moveTo>
                <a:cubicBezTo>
                  <a:pt x="0" y="12"/>
                  <a:pt x="4" y="41"/>
                  <a:pt x="4" y="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69" name="文本框 108568"/>
          <p:cNvSpPr txBox="1"/>
          <p:nvPr/>
        </p:nvSpPr>
        <p:spPr>
          <a:xfrm>
            <a:off x="5792696" y="3192790"/>
            <a:ext cx="914400" cy="3683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吞并</a:t>
            </a:r>
            <a:endParaRPr lang="zh-CN" altLang="en-US" sz="1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70" name="矩形标注 108569"/>
          <p:cNvSpPr/>
          <p:nvPr/>
        </p:nvSpPr>
        <p:spPr>
          <a:xfrm>
            <a:off x="9145496" y="3345190"/>
            <a:ext cx="1219200" cy="609599"/>
          </a:xfrm>
          <a:prstGeom prst="wedgeRectCallout">
            <a:avLst>
              <a:gd name="adj1" fmla="val -51171"/>
              <a:gd name="adj2" fmla="val 79949"/>
            </a:avLst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购买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71" name="未知"/>
          <p:cNvSpPr/>
          <p:nvPr/>
        </p:nvSpPr>
        <p:spPr>
          <a:xfrm>
            <a:off x="6368958" y="721054"/>
            <a:ext cx="566737" cy="566737"/>
          </a:xfrm>
          <a:custGeom>
            <a:avLst/>
            <a:gdLst/>
            <a:ahLst/>
            <a:cxnLst/>
            <a:pathLst>
              <a:path w="357" h="357">
                <a:moveTo>
                  <a:pt x="0" y="0"/>
                </a:moveTo>
                <a:cubicBezTo>
                  <a:pt x="25" y="25"/>
                  <a:pt x="50" y="83"/>
                  <a:pt x="83" y="96"/>
                </a:cubicBezTo>
                <a:cubicBezTo>
                  <a:pt x="131" y="115"/>
                  <a:pt x="184" y="121"/>
                  <a:pt x="234" y="138"/>
                </a:cubicBezTo>
                <a:cubicBezTo>
                  <a:pt x="270" y="248"/>
                  <a:pt x="276" y="276"/>
                  <a:pt x="357" y="357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2" name="未知"/>
          <p:cNvSpPr/>
          <p:nvPr/>
        </p:nvSpPr>
        <p:spPr>
          <a:xfrm>
            <a:off x="6935695" y="779790"/>
            <a:ext cx="349250" cy="485775"/>
          </a:xfrm>
          <a:custGeom>
            <a:avLst/>
            <a:gdLst/>
            <a:ahLst/>
            <a:cxnLst/>
            <a:pathLst>
              <a:path w="220" h="306">
                <a:moveTo>
                  <a:pt x="0" y="306"/>
                </a:moveTo>
                <a:cubicBezTo>
                  <a:pt x="123" y="267"/>
                  <a:pt x="106" y="188"/>
                  <a:pt x="178" y="114"/>
                </a:cubicBezTo>
                <a:cubicBezTo>
                  <a:pt x="174" y="100"/>
                  <a:pt x="163" y="87"/>
                  <a:pt x="165" y="73"/>
                </a:cubicBezTo>
                <a:cubicBezTo>
                  <a:pt x="177" y="0"/>
                  <a:pt x="220" y="60"/>
                  <a:pt x="165" y="5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3" name="未知"/>
          <p:cNvSpPr/>
          <p:nvPr/>
        </p:nvSpPr>
        <p:spPr>
          <a:xfrm>
            <a:off x="6368958" y="711528"/>
            <a:ext cx="828675" cy="53975"/>
          </a:xfrm>
          <a:custGeom>
            <a:avLst/>
            <a:gdLst/>
            <a:ahLst/>
            <a:cxnLst/>
            <a:pathLst>
              <a:path w="522" h="34">
                <a:moveTo>
                  <a:pt x="522" y="34"/>
                </a:moveTo>
                <a:cubicBezTo>
                  <a:pt x="458" y="13"/>
                  <a:pt x="409" y="3"/>
                  <a:pt x="343" y="20"/>
                </a:cubicBezTo>
                <a:cubicBezTo>
                  <a:pt x="128" y="0"/>
                  <a:pt x="243" y="6"/>
                  <a:pt x="0" y="6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4" name="矩形标注 108573"/>
          <p:cNvSpPr/>
          <p:nvPr/>
        </p:nvSpPr>
        <p:spPr>
          <a:xfrm>
            <a:off x="6935790" y="584128"/>
            <a:ext cx="1066668" cy="32254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zh-CN" altLang="en-US" sz="1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购买</a:t>
            </a:r>
            <a:endParaRPr lang="zh-CN" altLang="en-US" sz="1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75" name="未知"/>
          <p:cNvSpPr/>
          <p:nvPr/>
        </p:nvSpPr>
        <p:spPr>
          <a:xfrm>
            <a:off x="3952783" y="343228"/>
            <a:ext cx="1241425" cy="225426"/>
          </a:xfrm>
          <a:custGeom>
            <a:avLst/>
            <a:gdLst/>
            <a:ahLst/>
            <a:cxnLst/>
            <a:pathLst>
              <a:path w="782" h="142">
                <a:moveTo>
                  <a:pt x="782" y="142"/>
                </a:moveTo>
                <a:cubicBezTo>
                  <a:pt x="741" y="138"/>
                  <a:pt x="699" y="136"/>
                  <a:pt x="658" y="129"/>
                </a:cubicBezTo>
                <a:cubicBezTo>
                  <a:pt x="611" y="121"/>
                  <a:pt x="581" y="85"/>
                  <a:pt x="535" y="74"/>
                </a:cubicBezTo>
                <a:cubicBezTo>
                  <a:pt x="442" y="52"/>
                  <a:pt x="353" y="28"/>
                  <a:pt x="261" y="5"/>
                </a:cubicBezTo>
                <a:cubicBezTo>
                  <a:pt x="229" y="10"/>
                  <a:pt x="191" y="0"/>
                  <a:pt x="165" y="19"/>
                </a:cubicBezTo>
                <a:cubicBezTo>
                  <a:pt x="146" y="33"/>
                  <a:pt x="163" y="68"/>
                  <a:pt x="151" y="88"/>
                </a:cubicBezTo>
                <a:cubicBezTo>
                  <a:pt x="143" y="102"/>
                  <a:pt x="124" y="106"/>
                  <a:pt x="110" y="115"/>
                </a:cubicBezTo>
                <a:cubicBezTo>
                  <a:pt x="101" y="106"/>
                  <a:pt x="94" y="94"/>
                  <a:pt x="82" y="88"/>
                </a:cubicBezTo>
                <a:cubicBezTo>
                  <a:pt x="56" y="75"/>
                  <a:pt x="0" y="60"/>
                  <a:pt x="0" y="60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6" name="未知"/>
          <p:cNvSpPr/>
          <p:nvPr/>
        </p:nvSpPr>
        <p:spPr>
          <a:xfrm>
            <a:off x="3652746" y="438478"/>
            <a:ext cx="300038" cy="958850"/>
          </a:xfrm>
          <a:custGeom>
            <a:avLst/>
            <a:gdLst/>
            <a:ahLst/>
            <a:cxnLst/>
            <a:pathLst>
              <a:path w="189" h="604">
                <a:moveTo>
                  <a:pt x="189" y="0"/>
                </a:moveTo>
                <a:cubicBezTo>
                  <a:pt x="159" y="151"/>
                  <a:pt x="177" y="93"/>
                  <a:pt x="148" y="178"/>
                </a:cubicBezTo>
                <a:cubicBezTo>
                  <a:pt x="133" y="296"/>
                  <a:pt x="103" y="391"/>
                  <a:pt x="52" y="494"/>
                </a:cubicBezTo>
                <a:cubicBezTo>
                  <a:pt x="29" y="539"/>
                  <a:pt x="0" y="554"/>
                  <a:pt x="25" y="604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7" name="未知"/>
          <p:cNvSpPr/>
          <p:nvPr/>
        </p:nvSpPr>
        <p:spPr>
          <a:xfrm>
            <a:off x="3692434" y="1352878"/>
            <a:ext cx="1936750" cy="479425"/>
          </a:xfrm>
          <a:custGeom>
            <a:avLst/>
            <a:gdLst/>
            <a:ahLst/>
            <a:cxnLst/>
            <a:pathLst>
              <a:path w="1220" h="302">
                <a:moveTo>
                  <a:pt x="0" y="0"/>
                </a:moveTo>
                <a:cubicBezTo>
                  <a:pt x="27" y="9"/>
                  <a:pt x="58" y="12"/>
                  <a:pt x="82" y="28"/>
                </a:cubicBezTo>
                <a:cubicBezTo>
                  <a:pt x="96" y="37"/>
                  <a:pt x="108" y="48"/>
                  <a:pt x="123" y="55"/>
                </a:cubicBezTo>
                <a:cubicBezTo>
                  <a:pt x="223" y="99"/>
                  <a:pt x="333" y="123"/>
                  <a:pt x="438" y="151"/>
                </a:cubicBezTo>
                <a:cubicBezTo>
                  <a:pt x="515" y="172"/>
                  <a:pt x="593" y="209"/>
                  <a:pt x="672" y="220"/>
                </a:cubicBezTo>
                <a:cubicBezTo>
                  <a:pt x="722" y="227"/>
                  <a:pt x="772" y="229"/>
                  <a:pt x="822" y="233"/>
                </a:cubicBezTo>
                <a:cubicBezTo>
                  <a:pt x="950" y="259"/>
                  <a:pt x="1089" y="302"/>
                  <a:pt x="1220" y="302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8" name="未知"/>
          <p:cNvSpPr/>
          <p:nvPr/>
        </p:nvSpPr>
        <p:spPr>
          <a:xfrm>
            <a:off x="5106895" y="548015"/>
            <a:ext cx="522288" cy="1284288"/>
          </a:xfrm>
          <a:custGeom>
            <a:avLst/>
            <a:gdLst/>
            <a:ahLst/>
            <a:cxnLst/>
            <a:pathLst>
              <a:path w="329" h="809">
                <a:moveTo>
                  <a:pt x="329" y="809"/>
                </a:moveTo>
                <a:cubicBezTo>
                  <a:pt x="267" y="788"/>
                  <a:pt x="278" y="770"/>
                  <a:pt x="233" y="727"/>
                </a:cubicBezTo>
                <a:cubicBezTo>
                  <a:pt x="211" y="658"/>
                  <a:pt x="187" y="590"/>
                  <a:pt x="165" y="521"/>
                </a:cubicBezTo>
                <a:cubicBezTo>
                  <a:pt x="162" y="510"/>
                  <a:pt x="48" y="485"/>
                  <a:pt x="27" y="480"/>
                </a:cubicBezTo>
                <a:cubicBezTo>
                  <a:pt x="18" y="471"/>
                  <a:pt x="0" y="465"/>
                  <a:pt x="0" y="452"/>
                </a:cubicBezTo>
                <a:cubicBezTo>
                  <a:pt x="0" y="436"/>
                  <a:pt x="21" y="426"/>
                  <a:pt x="27" y="411"/>
                </a:cubicBezTo>
                <a:cubicBezTo>
                  <a:pt x="40" y="380"/>
                  <a:pt x="44" y="347"/>
                  <a:pt x="55" y="315"/>
                </a:cubicBezTo>
                <a:cubicBezTo>
                  <a:pt x="50" y="288"/>
                  <a:pt x="47" y="260"/>
                  <a:pt x="41" y="233"/>
                </a:cubicBezTo>
                <a:cubicBezTo>
                  <a:pt x="38" y="219"/>
                  <a:pt x="27" y="206"/>
                  <a:pt x="27" y="192"/>
                </a:cubicBezTo>
                <a:cubicBezTo>
                  <a:pt x="27" y="164"/>
                  <a:pt x="31" y="135"/>
                  <a:pt x="41" y="109"/>
                </a:cubicBezTo>
                <a:cubicBezTo>
                  <a:pt x="46" y="97"/>
                  <a:pt x="66" y="95"/>
                  <a:pt x="69" y="82"/>
                </a:cubicBezTo>
                <a:cubicBezTo>
                  <a:pt x="76" y="56"/>
                  <a:pt x="69" y="27"/>
                  <a:pt x="69" y="0"/>
                </a:cubicBezTo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79" name="文本框 108578"/>
          <p:cNvSpPr txBox="1"/>
          <p:nvPr/>
        </p:nvSpPr>
        <p:spPr>
          <a:xfrm>
            <a:off x="4040095" y="830591"/>
            <a:ext cx="1066800" cy="3683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抢占</a:t>
            </a:r>
            <a:endParaRPr lang="zh-CN" altLang="en-US" sz="1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80" name="未知"/>
          <p:cNvSpPr/>
          <p:nvPr/>
        </p:nvSpPr>
        <p:spPr>
          <a:xfrm>
            <a:off x="3582896" y="1375104"/>
            <a:ext cx="609599" cy="1763712"/>
          </a:xfrm>
          <a:custGeom>
            <a:avLst/>
            <a:gdLst/>
            <a:ahLst/>
            <a:cxnLst/>
            <a:pathLst>
              <a:path w="384" h="1111">
                <a:moveTo>
                  <a:pt x="82" y="0"/>
                </a:moveTo>
                <a:cubicBezTo>
                  <a:pt x="46" y="54"/>
                  <a:pt x="44" y="88"/>
                  <a:pt x="27" y="151"/>
                </a:cubicBezTo>
                <a:cubicBezTo>
                  <a:pt x="19" y="179"/>
                  <a:pt x="0" y="233"/>
                  <a:pt x="0" y="233"/>
                </a:cubicBezTo>
                <a:cubicBezTo>
                  <a:pt x="10" y="318"/>
                  <a:pt x="5" y="404"/>
                  <a:pt x="69" y="466"/>
                </a:cubicBezTo>
                <a:cubicBezTo>
                  <a:pt x="82" y="446"/>
                  <a:pt x="110" y="380"/>
                  <a:pt x="110" y="466"/>
                </a:cubicBezTo>
                <a:cubicBezTo>
                  <a:pt x="110" y="522"/>
                  <a:pt x="84" y="572"/>
                  <a:pt x="55" y="617"/>
                </a:cubicBezTo>
                <a:cubicBezTo>
                  <a:pt x="99" y="684"/>
                  <a:pt x="96" y="729"/>
                  <a:pt x="123" y="809"/>
                </a:cubicBezTo>
                <a:cubicBezTo>
                  <a:pt x="128" y="823"/>
                  <a:pt x="125" y="842"/>
                  <a:pt x="137" y="850"/>
                </a:cubicBezTo>
                <a:cubicBezTo>
                  <a:pt x="160" y="867"/>
                  <a:pt x="219" y="878"/>
                  <a:pt x="219" y="878"/>
                </a:cubicBezTo>
                <a:cubicBezTo>
                  <a:pt x="257" y="990"/>
                  <a:pt x="200" y="858"/>
                  <a:pt x="274" y="932"/>
                </a:cubicBezTo>
                <a:cubicBezTo>
                  <a:pt x="284" y="942"/>
                  <a:pt x="279" y="962"/>
                  <a:pt x="288" y="974"/>
                </a:cubicBezTo>
                <a:cubicBezTo>
                  <a:pt x="298" y="987"/>
                  <a:pt x="315" y="992"/>
                  <a:pt x="329" y="1001"/>
                </a:cubicBezTo>
                <a:cubicBezTo>
                  <a:pt x="354" y="1038"/>
                  <a:pt x="364" y="1072"/>
                  <a:pt x="384" y="1111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81" name="未知"/>
          <p:cNvSpPr/>
          <p:nvPr/>
        </p:nvSpPr>
        <p:spPr>
          <a:xfrm>
            <a:off x="4170271" y="3116590"/>
            <a:ext cx="1355725" cy="369888"/>
          </a:xfrm>
          <a:custGeom>
            <a:avLst/>
            <a:gdLst/>
            <a:ahLst/>
            <a:cxnLst/>
            <a:pathLst>
              <a:path w="854" h="233">
                <a:moveTo>
                  <a:pt x="0" y="0"/>
                </a:moveTo>
                <a:cubicBezTo>
                  <a:pt x="55" y="5"/>
                  <a:pt x="111" y="3"/>
                  <a:pt x="165" y="14"/>
                </a:cubicBezTo>
                <a:cubicBezTo>
                  <a:pt x="181" y="17"/>
                  <a:pt x="190" y="40"/>
                  <a:pt x="206" y="41"/>
                </a:cubicBezTo>
                <a:cubicBezTo>
                  <a:pt x="247" y="44"/>
                  <a:pt x="288" y="32"/>
                  <a:pt x="329" y="27"/>
                </a:cubicBezTo>
                <a:cubicBezTo>
                  <a:pt x="404" y="4"/>
                  <a:pt x="525" y="45"/>
                  <a:pt x="604" y="55"/>
                </a:cubicBezTo>
                <a:cubicBezTo>
                  <a:pt x="664" y="75"/>
                  <a:pt x="679" y="117"/>
                  <a:pt x="727" y="165"/>
                </a:cubicBezTo>
                <a:cubicBezTo>
                  <a:pt x="740" y="178"/>
                  <a:pt x="764" y="173"/>
                  <a:pt x="782" y="178"/>
                </a:cubicBezTo>
                <a:cubicBezTo>
                  <a:pt x="796" y="182"/>
                  <a:pt x="809" y="187"/>
                  <a:pt x="823" y="192"/>
                </a:cubicBezTo>
                <a:cubicBezTo>
                  <a:pt x="854" y="222"/>
                  <a:pt x="851" y="206"/>
                  <a:pt x="851" y="233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82" name="未知"/>
          <p:cNvSpPr/>
          <p:nvPr/>
        </p:nvSpPr>
        <p:spPr>
          <a:xfrm>
            <a:off x="5440270" y="1875166"/>
            <a:ext cx="303213" cy="1568450"/>
          </a:xfrm>
          <a:custGeom>
            <a:avLst/>
            <a:gdLst/>
            <a:ahLst/>
            <a:cxnLst/>
            <a:pathLst>
              <a:path w="191" h="988">
                <a:moveTo>
                  <a:pt x="37" y="988"/>
                </a:moveTo>
                <a:cubicBezTo>
                  <a:pt x="28" y="960"/>
                  <a:pt x="0" y="933"/>
                  <a:pt x="9" y="905"/>
                </a:cubicBezTo>
                <a:cubicBezTo>
                  <a:pt x="18" y="878"/>
                  <a:pt x="21" y="847"/>
                  <a:pt x="37" y="823"/>
                </a:cubicBezTo>
                <a:cubicBezTo>
                  <a:pt x="46" y="809"/>
                  <a:pt x="57" y="797"/>
                  <a:pt x="64" y="782"/>
                </a:cubicBezTo>
                <a:cubicBezTo>
                  <a:pt x="115" y="668"/>
                  <a:pt x="64" y="729"/>
                  <a:pt x="119" y="672"/>
                </a:cubicBezTo>
                <a:cubicBezTo>
                  <a:pt x="135" y="626"/>
                  <a:pt x="153" y="597"/>
                  <a:pt x="188" y="563"/>
                </a:cubicBezTo>
                <a:cubicBezTo>
                  <a:pt x="175" y="487"/>
                  <a:pt x="191" y="450"/>
                  <a:pt x="119" y="425"/>
                </a:cubicBezTo>
                <a:cubicBezTo>
                  <a:pt x="50" y="320"/>
                  <a:pt x="100" y="329"/>
                  <a:pt x="105" y="220"/>
                </a:cubicBezTo>
                <a:cubicBezTo>
                  <a:pt x="109" y="147"/>
                  <a:pt x="105" y="73"/>
                  <a:pt x="105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83" name="未知"/>
          <p:cNvSpPr/>
          <p:nvPr/>
        </p:nvSpPr>
        <p:spPr>
          <a:xfrm>
            <a:off x="3692434" y="1397329"/>
            <a:ext cx="1893888" cy="477837"/>
          </a:xfrm>
          <a:custGeom>
            <a:avLst/>
            <a:gdLst/>
            <a:ahLst/>
            <a:cxnLst/>
            <a:pathLst>
              <a:path w="1193" h="301">
                <a:moveTo>
                  <a:pt x="1193" y="301"/>
                </a:moveTo>
                <a:cubicBezTo>
                  <a:pt x="984" y="252"/>
                  <a:pt x="775" y="215"/>
                  <a:pt x="562" y="192"/>
                </a:cubicBezTo>
                <a:cubicBezTo>
                  <a:pt x="425" y="145"/>
                  <a:pt x="288" y="99"/>
                  <a:pt x="150" y="54"/>
                </a:cubicBezTo>
                <a:cubicBezTo>
                  <a:pt x="102" y="39"/>
                  <a:pt x="35" y="35"/>
                  <a:pt x="0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84" name="文本框 108583"/>
          <p:cNvSpPr txBox="1"/>
          <p:nvPr/>
        </p:nvSpPr>
        <p:spPr>
          <a:xfrm>
            <a:off x="4192082" y="2125718"/>
            <a:ext cx="914287" cy="36830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抢占</a:t>
            </a:r>
            <a:endParaRPr lang="zh-CN" altLang="en-US" sz="1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8585" name="未知"/>
          <p:cNvSpPr/>
          <p:nvPr/>
        </p:nvSpPr>
        <p:spPr>
          <a:xfrm>
            <a:off x="4454433" y="3181678"/>
            <a:ext cx="1087436" cy="349250"/>
          </a:xfrm>
          <a:custGeom>
            <a:avLst/>
            <a:gdLst/>
            <a:ahLst/>
            <a:cxnLst/>
            <a:pathLst>
              <a:path w="685" h="220">
                <a:moveTo>
                  <a:pt x="0" y="0"/>
                </a:moveTo>
                <a:cubicBezTo>
                  <a:pt x="68" y="23"/>
                  <a:pt x="41" y="46"/>
                  <a:pt x="109" y="69"/>
                </a:cubicBezTo>
                <a:cubicBezTo>
                  <a:pt x="174" y="134"/>
                  <a:pt x="139" y="116"/>
                  <a:pt x="205" y="137"/>
                </a:cubicBezTo>
                <a:cubicBezTo>
                  <a:pt x="258" y="173"/>
                  <a:pt x="308" y="185"/>
                  <a:pt x="370" y="206"/>
                </a:cubicBezTo>
                <a:cubicBezTo>
                  <a:pt x="384" y="211"/>
                  <a:pt x="411" y="220"/>
                  <a:pt x="411" y="220"/>
                </a:cubicBezTo>
                <a:cubicBezTo>
                  <a:pt x="500" y="213"/>
                  <a:pt x="596" y="192"/>
                  <a:pt x="685" y="192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86" name="未知"/>
          <p:cNvSpPr/>
          <p:nvPr/>
        </p:nvSpPr>
        <p:spPr>
          <a:xfrm>
            <a:off x="4454433" y="3181678"/>
            <a:ext cx="1044575" cy="304800"/>
          </a:xfrm>
          <a:custGeom>
            <a:avLst/>
            <a:gdLst/>
            <a:ahLst/>
            <a:cxnLst/>
            <a:pathLst>
              <a:path w="658" h="192">
                <a:moveTo>
                  <a:pt x="658" y="192"/>
                </a:moveTo>
                <a:cubicBezTo>
                  <a:pt x="616" y="151"/>
                  <a:pt x="580" y="149"/>
                  <a:pt x="521" y="137"/>
                </a:cubicBezTo>
                <a:cubicBezTo>
                  <a:pt x="503" y="119"/>
                  <a:pt x="484" y="100"/>
                  <a:pt x="466" y="82"/>
                </a:cubicBezTo>
                <a:cubicBezTo>
                  <a:pt x="456" y="72"/>
                  <a:pt x="462" y="51"/>
                  <a:pt x="452" y="41"/>
                </a:cubicBezTo>
                <a:cubicBezTo>
                  <a:pt x="442" y="31"/>
                  <a:pt x="425" y="31"/>
                  <a:pt x="411" y="28"/>
                </a:cubicBezTo>
                <a:cubicBezTo>
                  <a:pt x="353" y="14"/>
                  <a:pt x="306" y="9"/>
                  <a:pt x="246" y="0"/>
                </a:cubicBezTo>
                <a:cubicBezTo>
                  <a:pt x="200" y="5"/>
                  <a:pt x="154" y="7"/>
                  <a:pt x="109" y="14"/>
                </a:cubicBezTo>
                <a:cubicBezTo>
                  <a:pt x="90" y="17"/>
                  <a:pt x="73" y="28"/>
                  <a:pt x="54" y="28"/>
                </a:cubicBezTo>
                <a:cubicBezTo>
                  <a:pt x="35" y="28"/>
                  <a:pt x="0" y="14"/>
                  <a:pt x="0" y="14"/>
                </a:cubicBezTo>
              </a:path>
            </a:pathLst>
          </a:custGeom>
          <a:noFill/>
          <a:ln w="50800" cap="flat" cmpd="sng">
            <a:solidFill>
              <a:srgbClr val="33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/>
          </a:p>
        </p:txBody>
      </p:sp>
      <p:sp>
        <p:nvSpPr>
          <p:cNvPr id="108587" name="矩形标注 108586"/>
          <p:cNvSpPr/>
          <p:nvPr/>
        </p:nvSpPr>
        <p:spPr>
          <a:xfrm>
            <a:off x="3887319" y="3574185"/>
            <a:ext cx="1066668" cy="375874"/>
          </a:xfrm>
          <a:prstGeom prst="wedgeRectCallout">
            <a:avLst>
              <a:gd name="adj1" fmla="val 59375"/>
              <a:gd name="adj2" fmla="val -98810"/>
            </a:avLst>
          </a:prstGeom>
          <a:solidFill>
            <a:schemeClr val="bg1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zh-CN" altLang="en-US" sz="1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购买</a:t>
            </a:r>
            <a:endParaRPr lang="zh-CN" altLang="en-US" sz="1800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 bldLvl="0" animBg="1"/>
      <p:bldP spid="108569" grpId="0" bldLvl="0" animBg="1"/>
      <p:bldP spid="108570" grpId="0" bldLvl="0" animBg="1"/>
      <p:bldP spid="108574" grpId="0" bldLvl="0" animBg="1"/>
      <p:bldP spid="108579" grpId="0" bldLvl="0" animBg="1"/>
      <p:bldP spid="108584" grpId="0" bldLvl="0" animBg="1"/>
      <p:bldP spid="10858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93" y="1052736"/>
            <a:ext cx="11809413" cy="5761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071664" y="148042"/>
            <a:ext cx="6768752" cy="769441"/>
          </a:xfrm>
          <a:prstGeom prst="rect">
            <a:avLst/>
          </a:prstGeom>
          <a:solidFill>
            <a:srgbClr val="AFE4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美国</a:t>
            </a:r>
            <a:r>
              <a:rPr lang="zh-CN" altLang="en-US" sz="4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r>
              <a:rPr lang="zh-CN" altLang="en-US" sz="4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爆发的原因</a:t>
            </a:r>
            <a:endParaRPr kumimoji="0" lang="zh-CN" altLang="en-US" sz="44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772" name="文本框 6"/>
          <p:cNvSpPr txBox="1"/>
          <p:nvPr/>
        </p:nvSpPr>
        <p:spPr>
          <a:xfrm>
            <a:off x="810218" y="2009720"/>
            <a:ext cx="5113337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夜又是一个难眠之夜，身上的伤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口 疼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痛难忍，白日里在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种植园中采摘棉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花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慢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了一些，又吃了主人一顿鞭子，还说要将我赶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部土地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上去，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真想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逃离这种生活，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听说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北方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就没有奴隶，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地是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工厂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，像我这样的黑奴可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以去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工厂挣取报酬，那是多么令人向往的生活啊！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2773" name="图片 9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2238375"/>
            <a:ext cx="5111750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图片 9218" descr="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4102100"/>
            <a:ext cx="5091113" cy="182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标注 12"/>
          <p:cNvSpPr/>
          <p:nvPr/>
        </p:nvSpPr>
        <p:spPr>
          <a:xfrm>
            <a:off x="7577138" y="2149475"/>
            <a:ext cx="3744912" cy="527050"/>
          </a:xfrm>
          <a:prstGeom prst="wedgeRectCallout">
            <a:avLst>
              <a:gd name="adj1" fmla="val -45856"/>
              <a:gd name="adj2" fmla="val 95954"/>
            </a:avLst>
          </a:prstGeom>
          <a:solidFill>
            <a:srgbClr val="FFC000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北方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—资本主义工业经济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6" name="文本框 9221"/>
          <p:cNvSpPr txBox="1"/>
          <p:nvPr/>
        </p:nvSpPr>
        <p:spPr>
          <a:xfrm>
            <a:off x="7464425" y="1546225"/>
            <a:ext cx="3779838" cy="5222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两种不同的经济制度：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7751763" y="4102100"/>
            <a:ext cx="3605212" cy="419100"/>
          </a:xfrm>
          <a:prstGeom prst="wedgeRectCallout">
            <a:avLst>
              <a:gd name="adj1" fmla="val -48232"/>
              <a:gd name="adj2" fmla="val 106861"/>
            </a:avLst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南方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奴隶制种植园经济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615" y="141280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1860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     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19512" y="14128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晴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77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31073" descr="chuangyibiankuang2_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8" y="1039289"/>
            <a:ext cx="1202531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3071664" y="148042"/>
            <a:ext cx="6768752" cy="769441"/>
          </a:xfrm>
          <a:prstGeom prst="rect">
            <a:avLst/>
          </a:prstGeom>
          <a:solidFill>
            <a:srgbClr val="AFE4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美国内战爆发的原因</a:t>
            </a:r>
            <a:endParaRPr kumimoji="0" lang="zh-CN" altLang="en-US" sz="44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7" name="图片 10241" descr="b692da5e09a7b27c99a821d0c0e221f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2" y="2358918"/>
            <a:ext cx="2031851" cy="2943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0243"/>
          <p:cNvSpPr txBox="1"/>
          <p:nvPr/>
        </p:nvSpPr>
        <p:spPr>
          <a:xfrm>
            <a:off x="672871" y="5339232"/>
            <a:ext cx="20240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北方工厂老板</a:t>
            </a:r>
            <a:endParaRPr lang="zh-CN" altLang="en-US" sz="18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安德森</a:t>
            </a:r>
            <a:endParaRPr lang="zh-CN" altLang="en-US" sz="18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0244"/>
          <p:cNvSpPr txBox="1"/>
          <p:nvPr/>
        </p:nvSpPr>
        <p:spPr>
          <a:xfrm>
            <a:off x="9749786" y="5344799"/>
            <a:ext cx="157956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南方种植园主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约翰逊</a:t>
            </a:r>
            <a:endParaRPr lang="zh-CN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文本框 10245">
            <a:hlinkClick r:id="" action="ppaction://noaction"/>
          </p:cNvPr>
          <p:cNvSpPr txBox="1"/>
          <p:nvPr/>
        </p:nvSpPr>
        <p:spPr>
          <a:xfrm>
            <a:off x="3525811" y="1039289"/>
            <a:ext cx="5219700" cy="833438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一段北方工厂老板和南方种植园主的对话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8803797" y="1377890"/>
            <a:ext cx="2578100" cy="584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南北矛盾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10242" descr="001bb9da4d3a0db9d6a8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106" y="2407591"/>
            <a:ext cx="1773238" cy="3000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椭圆形标注 22"/>
          <p:cNvSpPr/>
          <p:nvPr/>
        </p:nvSpPr>
        <p:spPr>
          <a:xfrm>
            <a:off x="2090668" y="1919241"/>
            <a:ext cx="3605346" cy="1585049"/>
          </a:xfrm>
          <a:prstGeom prst="wedgeEllipseCallout">
            <a:avLst>
              <a:gd name="adj1" fmla="val -43158"/>
              <a:gd name="adj2" fmla="val 6742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你们种植园里生产的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棉花和原料，不能只卖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给英国，我们北方同样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需要！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4" name="椭圆形标注 23"/>
          <p:cNvSpPr/>
          <p:nvPr/>
        </p:nvSpPr>
        <p:spPr>
          <a:xfrm>
            <a:off x="6656198" y="2028294"/>
            <a:ext cx="3167063" cy="1052513"/>
          </a:xfrm>
          <a:prstGeom prst="wedgeEllipseCallout">
            <a:avLst>
              <a:gd name="adj1" fmla="val 52631"/>
              <a:gd name="adj2" fmla="val 7191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谁叫你们出不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起更高的价钱？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</p:txBody>
      </p:sp>
      <p:sp>
        <p:nvSpPr>
          <p:cNvPr id="26" name="椭圆形标注 25"/>
          <p:cNvSpPr/>
          <p:nvPr/>
        </p:nvSpPr>
        <p:spPr>
          <a:xfrm>
            <a:off x="2081013" y="1918229"/>
            <a:ext cx="3812111" cy="1584325"/>
          </a:xfrm>
          <a:prstGeom prst="wedgeEllipseCallout">
            <a:avLst>
              <a:gd name="adj1" fmla="val -43452"/>
              <a:gd name="adj2" fmla="val 70279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你们老是进口英国货，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我们的产品没市场！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</p:txBody>
      </p:sp>
      <p:sp>
        <p:nvSpPr>
          <p:cNvPr id="27" name="椭圆形标注 26"/>
          <p:cNvSpPr/>
          <p:nvPr/>
        </p:nvSpPr>
        <p:spPr>
          <a:xfrm>
            <a:off x="6680255" y="2006703"/>
            <a:ext cx="3167063" cy="1052513"/>
          </a:xfrm>
          <a:prstGeom prst="wedgeEllipseCallout">
            <a:avLst>
              <a:gd name="adj1" fmla="val 51330"/>
              <a:gd name="adj2" fmla="val 7343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英国货，物美价廉哪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！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</p:txBody>
      </p:sp>
      <p:sp>
        <p:nvSpPr>
          <p:cNvPr id="28" name="椭圆形标注 27"/>
          <p:cNvSpPr/>
          <p:nvPr/>
        </p:nvSpPr>
        <p:spPr>
          <a:xfrm>
            <a:off x="2120204" y="1878702"/>
            <a:ext cx="3772920" cy="1594821"/>
          </a:xfrm>
          <a:prstGeom prst="wedgeEllipseCallout">
            <a:avLst>
              <a:gd name="adj1" fmla="val -44255"/>
              <a:gd name="adj2" fmla="val 71305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我的新工厂严重缺人！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给</a:t>
            </a:r>
            <a:r>
              <a:rPr lang="zh-CN" altLang="en-US" sz="2400" b="1" dirty="0">
                <a:solidFill>
                  <a:srgbClr val="C00000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奴隶们自由</a:t>
            </a: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吧！让他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们来我这儿工作！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</p:txBody>
      </p:sp>
      <p:sp>
        <p:nvSpPr>
          <p:cNvPr id="29" name="椭圆形标注 28"/>
          <p:cNvSpPr/>
          <p:nvPr/>
        </p:nvSpPr>
        <p:spPr>
          <a:xfrm>
            <a:off x="6667555" y="1971778"/>
            <a:ext cx="3179763" cy="1087438"/>
          </a:xfrm>
          <a:prstGeom prst="wedgeEllipseCallout">
            <a:avLst>
              <a:gd name="adj1" fmla="val 51437"/>
              <a:gd name="adj2" fmla="val 7282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给了黑奴自由，谁给我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干活？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</p:txBody>
      </p:sp>
      <p:sp>
        <p:nvSpPr>
          <p:cNvPr id="30" name="椭圆形标注 29"/>
          <p:cNvSpPr/>
          <p:nvPr/>
        </p:nvSpPr>
        <p:spPr>
          <a:xfrm>
            <a:off x="2093630" y="1788254"/>
            <a:ext cx="3771024" cy="1679668"/>
          </a:xfrm>
          <a:prstGeom prst="wedgeEllipseCallout">
            <a:avLst>
              <a:gd name="adj1" fmla="val -43516"/>
              <a:gd name="adj2" fmla="val 6957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我们北方的产品跟外国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的产品竞争激烈，我觉得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政府应该提高些关税！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31" name="椭圆形标注 30"/>
          <p:cNvSpPr/>
          <p:nvPr/>
        </p:nvSpPr>
        <p:spPr>
          <a:xfrm>
            <a:off x="6656198" y="1872728"/>
            <a:ext cx="3202477" cy="1288468"/>
          </a:xfrm>
          <a:prstGeom prst="wedgeEllipseCallout">
            <a:avLst>
              <a:gd name="adj1" fmla="val 50231"/>
              <a:gd name="adj2" fmla="val 624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那可不行，否则我们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买英国货可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就要多交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不少税了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2" name="椭圆形标注 31"/>
          <p:cNvSpPr/>
          <p:nvPr/>
        </p:nvSpPr>
        <p:spPr>
          <a:xfrm>
            <a:off x="2130550" y="1881581"/>
            <a:ext cx="3738959" cy="1538288"/>
          </a:xfrm>
          <a:prstGeom prst="wedgeEllipseCallout">
            <a:avLst>
              <a:gd name="adj1" fmla="val -44762"/>
              <a:gd name="adj2" fmla="val 74153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 奴</a:t>
            </a: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隶制绝对不能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itchFamily="2" charset="-122"/>
                <a:ea typeface="楷体" panose="02010609060101010101" pitchFamily="49" charset="-122"/>
                <a:sym typeface="华文中宋" panose="02010600040101010101" pitchFamily="2" charset="-122"/>
              </a:rPr>
              <a:t>推行到西部土地上</a:t>
            </a:r>
            <a:endParaRPr lang="zh-CN" altLang="en-US" sz="2400" b="1" dirty="0">
              <a:solidFill>
                <a:srgbClr val="0000CC"/>
              </a:solidFill>
              <a:latin typeface="华文楷体" pitchFamily="2" charset="-122"/>
              <a:ea typeface="楷体" panose="02010609060101010101" pitchFamily="49" charset="-122"/>
              <a:sym typeface="华文中宋" panose="02010600040101010101" pitchFamily="2" charset="-122"/>
            </a:endParaRPr>
          </a:p>
        </p:txBody>
      </p:sp>
      <p:sp>
        <p:nvSpPr>
          <p:cNvPr id="33" name="椭圆形标注 32"/>
          <p:cNvSpPr/>
          <p:nvPr/>
        </p:nvSpPr>
        <p:spPr>
          <a:xfrm>
            <a:off x="6656199" y="1805355"/>
            <a:ext cx="3234142" cy="1343608"/>
          </a:xfrm>
          <a:prstGeom prst="wedgeEllipseCallout">
            <a:avLst>
              <a:gd name="adj1" fmla="val 48961"/>
              <a:gd name="adj2" fmla="val 6214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希望西部新成立的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州可以蓄奴，这样我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楷体" panose="02010609060101010101" pitchFamily="49" charset="-122"/>
              </a:rPr>
              <a:t>就能赚更多的钱了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5334" y="3006954"/>
            <a:ext cx="130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3D10FC"/>
                </a:solidFill>
              </a:rPr>
              <a:t>原料</a:t>
            </a:r>
            <a:endParaRPr lang="zh-CN" altLang="en-US" sz="3600" b="1" dirty="0">
              <a:solidFill>
                <a:srgbClr val="3D10FC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05215" y="3562801"/>
            <a:ext cx="128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D10FC"/>
                </a:solidFill>
              </a:rPr>
              <a:t>市场</a:t>
            </a:r>
            <a:endParaRPr lang="zh-CN" altLang="en-US" sz="3600" b="1" dirty="0">
              <a:solidFill>
                <a:srgbClr val="3D10FC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55444" y="4133705"/>
            <a:ext cx="190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D10FC"/>
                </a:solidFill>
              </a:rPr>
              <a:t>劳动力</a:t>
            </a:r>
            <a:endParaRPr lang="zh-CN" altLang="en-US" sz="3600" b="1" dirty="0">
              <a:solidFill>
                <a:srgbClr val="3D10FC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06950" y="5252816"/>
            <a:ext cx="204060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D10FC"/>
                </a:solidFill>
              </a:rPr>
              <a:t>西部领土</a:t>
            </a:r>
            <a:endParaRPr lang="zh-CN" altLang="en-US" sz="3600" b="1" dirty="0">
              <a:solidFill>
                <a:srgbClr val="3D10FC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93305" y="4699388"/>
            <a:ext cx="153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3D10FC"/>
                </a:solidFill>
              </a:rPr>
              <a:t>关税</a:t>
            </a:r>
            <a:endParaRPr lang="zh-CN" altLang="en-US" sz="3600" b="1" dirty="0">
              <a:solidFill>
                <a:srgbClr val="3D10FC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" grpId="0"/>
      <p:bldP spid="25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71664" y="148042"/>
            <a:ext cx="6768752" cy="769441"/>
          </a:xfrm>
          <a:prstGeom prst="rect">
            <a:avLst/>
          </a:prstGeom>
          <a:solidFill>
            <a:srgbClr val="AFE4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美国</a:t>
            </a:r>
            <a:r>
              <a:rPr lang="zh-CN" altLang="en-US" sz="4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内战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爆发的原因</a:t>
            </a:r>
            <a:endParaRPr kumimoji="0" lang="zh-CN" altLang="en-US" sz="44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9" name="图片 1331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6873" y="1922031"/>
            <a:ext cx="5029377" cy="3013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39"/>
          <p:cNvSpPr txBox="1"/>
          <p:nvPr/>
        </p:nvSpPr>
        <p:spPr>
          <a:xfrm>
            <a:off x="3810273" y="1492791"/>
            <a:ext cx="5135563" cy="402674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b="1" kern="1200" cap="none" spc="0" normalizeH="0" baseline="0" noProof="1" smtClean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用</a:t>
            </a:r>
            <a:r>
              <a:rPr kumimoji="0" lang="zh-CN" altLang="en-US" b="1" kern="1200" cap="none" spc="0" normalizeH="0" baseline="0" noProof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简要的语言描述漫画所表达的意</a:t>
            </a:r>
            <a:r>
              <a:rPr kumimoji="0" lang="zh-CN" altLang="en-US" b="1" kern="1200" cap="none" spc="0" normalizeH="0" baseline="0" noProof="1" smtClean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思</a:t>
            </a:r>
            <a:endParaRPr kumimoji="0" lang="zh-CN" altLang="en-US" b="1" kern="1200" cap="none" spc="0" normalizeH="0" baseline="0" noProof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 Box 3"/>
          <p:cNvSpPr txBox="1"/>
          <p:nvPr/>
        </p:nvSpPr>
        <p:spPr>
          <a:xfrm>
            <a:off x="134926" y="4720127"/>
            <a:ext cx="5251450" cy="17938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lIns="90170" tIns="46990" rIns="90170" bIns="469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在堪萨斯州，两个陌生人相遇，见面礼是互相用枪指着问：</a:t>
            </a:r>
            <a:r>
              <a:rPr lang="zh-CN" altLang="en-US" sz="2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拥护还是反对奴隶制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如果回答相背，马上开枪射击。”</a:t>
            </a:r>
            <a:endParaRPr lang="zh-CN" altLang="en-US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——1858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华盛顿邮报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              </a:t>
            </a:r>
            <a:endParaRPr lang="zh-CN" altLang="en-US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31667" y="1553117"/>
            <a:ext cx="5226429" cy="3752176"/>
            <a:chOff x="-19068" y="-1991"/>
            <a:chExt cx="9922" cy="6197"/>
          </a:xfrm>
        </p:grpSpPr>
        <p:sp>
          <p:nvSpPr>
            <p:cNvPr id="43" name="爆炸形 1 4"/>
            <p:cNvSpPr/>
            <p:nvPr/>
          </p:nvSpPr>
          <p:spPr>
            <a:xfrm>
              <a:off x="-19068" y="-1991"/>
              <a:ext cx="9922" cy="6197"/>
            </a:xfrm>
            <a:prstGeom prst="irregularSeal1">
              <a:avLst/>
            </a:prstGeom>
            <a:solidFill>
              <a:srgbClr val="FF0000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盾</a:t>
              </a:r>
              <a:endParaRPr lang="zh-CN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TextBox 6"/>
            <p:cNvSpPr txBox="1"/>
            <p:nvPr/>
          </p:nvSpPr>
          <p:spPr>
            <a:xfrm>
              <a:off x="-16025" y="-482"/>
              <a:ext cx="3834" cy="10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latin typeface="隶书" panose="02010509060101010101" pitchFamily="49" charset="-122"/>
                  <a:ea typeface="黑体" panose="02010609060101010101" pitchFamily="49" charset="-122"/>
                </a:rPr>
                <a:t>矛盾焦点：</a:t>
              </a:r>
              <a:endParaRPr lang="zh-CN" altLang="en-US" sz="3600" b="1" dirty="0">
                <a:latin typeface="隶书" panose="020105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TextBox 7"/>
            <p:cNvSpPr txBox="1"/>
            <p:nvPr/>
          </p:nvSpPr>
          <p:spPr>
            <a:xfrm>
              <a:off x="-17946" y="378"/>
              <a:ext cx="7369" cy="10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奴隶制的存废问题</a:t>
              </a:r>
              <a:endParaRPr lang="zh-CN" altLang="en-US" sz="36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13720" y="1772816"/>
            <a:ext cx="11307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第二篇章</a:t>
            </a:r>
            <a:endParaRPr lang="en-US" altLang="zh-CN" sz="96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一</a:t>
            </a:r>
            <a:r>
              <a:rPr lang="zh-CN" alt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场</a:t>
            </a:r>
            <a:r>
              <a:rPr lang="zh-CN" altLang="en-US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楷体" panose="02010609060101010101" pitchFamily="49" charset="-122"/>
              </a:rPr>
              <a:t>不可避免的战争</a:t>
            </a:r>
            <a:endParaRPr lang="zh-CN" altLang="en-US" sz="9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270cdaf0-78e5-46d2-9e16-99d4ad18590b}"/>
</p:tagLst>
</file>

<file path=ppt/theme/theme1.xml><?xml version="1.0" encoding="utf-8"?>
<a:theme xmlns:a="http://schemas.openxmlformats.org/drawingml/2006/main" name="1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6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8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2845</Words>
  <Application>WPS 演示</Application>
  <PresentationFormat>宽屏</PresentationFormat>
  <Paragraphs>324</Paragraphs>
  <Slides>22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Tahoma</vt:lpstr>
      <vt:lpstr>Calibri</vt:lpstr>
      <vt:lpstr>Calibri Light</vt:lpstr>
      <vt:lpstr>黑体</vt:lpstr>
      <vt:lpstr>Times New Roman</vt:lpstr>
      <vt:lpstr>隶书</vt:lpstr>
      <vt:lpstr>楷体</vt:lpstr>
      <vt:lpstr>幼圆</vt:lpstr>
      <vt:lpstr>华文楷体</vt:lpstr>
      <vt:lpstr>华文中宋</vt:lpstr>
      <vt:lpstr>微软雅黑</vt:lpstr>
      <vt:lpstr>Arial Unicode MS</vt:lpstr>
      <vt:lpstr>汉仪超级战甲简</vt:lpstr>
      <vt:lpstr>16_Office 主题</vt:lpstr>
      <vt:lpstr>18_Office 主题</vt:lpstr>
      <vt:lpstr>6_Office 主题</vt:lpstr>
      <vt:lpstr>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jnez007</cp:lastModifiedBy>
  <cp:revision>1193</cp:revision>
  <dcterms:created xsi:type="dcterms:W3CDTF">2013-09-01T02:56:00Z</dcterms:created>
  <dcterms:modified xsi:type="dcterms:W3CDTF">2020-10-27T01:24:25Z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000800d2840000000000010250300207e7000400038000</vt:lpwstr>
  </property>
  <property fmtid="{D5CDD505-2E9C-101B-9397-08002B2CF9AE}" pid="3" name="KSOProductBuildVer">
    <vt:lpwstr>2052-11.1.0.9739</vt:lpwstr>
  </property>
</Properties>
</file>