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2"/>
    <p:sldId id="260" r:id="rId3"/>
    <p:sldId id="283" r:id="rId4"/>
    <p:sldId id="286" r:id="rId5"/>
    <p:sldId id="284" r:id="rId6"/>
    <p:sldId id="287" r:id="rId7"/>
    <p:sldId id="261" r:id="rId8"/>
    <p:sldId id="262" r:id="rId9"/>
    <p:sldId id="265" r:id="rId10"/>
    <p:sldId id="266" r:id="rId11"/>
    <p:sldId id="268" r:id="rId12"/>
    <p:sldId id="269" r:id="rId13"/>
    <p:sldId id="270" r:id="rId14"/>
    <p:sldId id="271" r:id="rId15"/>
    <p:sldId id="273" r:id="rId16"/>
    <p:sldId id="274" r:id="rId17"/>
    <p:sldId id="288" r:id="rId18"/>
    <p:sldId id="275" r:id="rId19"/>
    <p:sldId id="276" r:id="rId20"/>
    <p:sldId id="277" r:id="rId21"/>
    <p:sldId id="279" r:id="rId22"/>
    <p:sldId id="289" r:id="rId23"/>
    <p:sldId id="310" r:id="rId24"/>
    <p:sldId id="280" r:id="rId25"/>
    <p:sldId id="311" r:id="rId26"/>
    <p:sldId id="281" r:id="rId27"/>
    <p:sldId id="282" r:id="rId28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876" y="-102"/>
      </p:cViewPr>
      <p:guideLst>
        <p:guide orient="horz" pos="215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514868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2" r="65962"/>
          <a:stretch>
            <a:fillRect/>
          </a:stretch>
        </p:blipFill>
        <p:spPr>
          <a:xfrm>
            <a:off x="0" y="5621206"/>
            <a:ext cx="4149969" cy="1236794"/>
          </a:xfrm>
          <a:custGeom>
            <a:avLst/>
            <a:gdLst>
              <a:gd name="connsiteX0" fmla="*/ 0 w 4149969"/>
              <a:gd name="connsiteY0" fmla="*/ 0 h 1236785"/>
              <a:gd name="connsiteX1" fmla="*/ 4149969 w 4149969"/>
              <a:gd name="connsiteY1" fmla="*/ 0 h 1236785"/>
              <a:gd name="connsiteX2" fmla="*/ 4149969 w 4149969"/>
              <a:gd name="connsiteY2" fmla="*/ 1236785 h 1236785"/>
              <a:gd name="connsiteX3" fmla="*/ 0 w 4149969"/>
              <a:gd name="connsiteY3" fmla="*/ 1236785 h 123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969" h="1236785">
                <a:moveTo>
                  <a:pt x="0" y="0"/>
                </a:moveTo>
                <a:lnTo>
                  <a:pt x="4149969" y="0"/>
                </a:lnTo>
                <a:lnTo>
                  <a:pt x="4149969" y="1236785"/>
                </a:lnTo>
                <a:lnTo>
                  <a:pt x="0" y="1236785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3" b="64519"/>
          <a:stretch>
            <a:fillRect/>
          </a:stretch>
        </p:blipFill>
        <p:spPr>
          <a:xfrm>
            <a:off x="9363808" y="0"/>
            <a:ext cx="2828192" cy="2162908"/>
          </a:xfrm>
          <a:custGeom>
            <a:avLst/>
            <a:gdLst>
              <a:gd name="connsiteX0" fmla="*/ 0 w 2828192"/>
              <a:gd name="connsiteY0" fmla="*/ 0 h 2162908"/>
              <a:gd name="connsiteX1" fmla="*/ 2828192 w 2828192"/>
              <a:gd name="connsiteY1" fmla="*/ 0 h 2162908"/>
              <a:gd name="connsiteX2" fmla="*/ 2828192 w 2828192"/>
              <a:gd name="connsiteY2" fmla="*/ 2162908 h 2162908"/>
              <a:gd name="connsiteX3" fmla="*/ 0 w 2828192"/>
              <a:gd name="connsiteY3" fmla="*/ 2162908 h 216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8192" h="2162908">
                <a:moveTo>
                  <a:pt x="0" y="0"/>
                </a:moveTo>
                <a:lnTo>
                  <a:pt x="2828192" y="0"/>
                </a:lnTo>
                <a:lnTo>
                  <a:pt x="2828192" y="2162908"/>
                </a:lnTo>
                <a:lnTo>
                  <a:pt x="0" y="2162908"/>
                </a:lnTo>
                <a:close/>
              </a:path>
            </a:pathLst>
          </a:custGeom>
        </p:spPr>
      </p:pic>
      <p:sp>
        <p:nvSpPr>
          <p:cNvPr id="2053" name="文本框 4"/>
          <p:cNvSpPr txBox="1"/>
          <p:nvPr userDrawn="1"/>
        </p:nvSpPr>
        <p:spPr>
          <a:xfrm>
            <a:off x="7118350" y="5045075"/>
            <a:ext cx="35861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dpi="0" rotWithShape="1">
          <a:blip r:embed="rId2" cstate="print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703" y="189390"/>
            <a:ext cx="10167530" cy="1084265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人文学院PPT\模版\书法水墨画卷图片副本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-9525"/>
            <a:ext cx="12192000" cy="6878638"/>
          </a:xfrm>
          <a:prstGeom prst="rect">
            <a:avLst/>
          </a:prstGeom>
          <a:blipFill dpi="0" rotWithShape="1">
            <a:blip r:embed="rId3" cstate="email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5124" name="图片 2" descr="拓普教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85463" y="130175"/>
            <a:ext cx="1382712" cy="266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二级</a:t>
            </a:r>
          </a:p>
          <a:p>
            <a:pPr lvl="2" indent="-228600"/>
            <a:r>
              <a:rPr lang="zh-CN" altLang="en-US"/>
              <a:t>三级</a:t>
            </a:r>
          </a:p>
          <a:p>
            <a:pPr lvl="3" indent="-228600"/>
            <a:r>
              <a:rPr lang="zh-CN" altLang="en-US"/>
              <a:t>四级</a:t>
            </a:r>
          </a:p>
          <a:p>
            <a:pPr lvl="4" indent="-228600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271A954-F2AE-433F-850A-0DC250F0B0D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2020/9/9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B7B2AF55-2D61-4157-BC67-B5D086E825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9.png"/><Relationship Id="rId5" Type="http://schemas.openxmlformats.org/officeDocument/2006/relationships/image" Target="../media/image38.emf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39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412" y="5857875"/>
            <a:ext cx="3343275" cy="985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文本框 43"/>
          <p:cNvSpPr txBox="1"/>
          <p:nvPr/>
        </p:nvSpPr>
        <p:spPr>
          <a:xfrm>
            <a:off x="0" y="266700"/>
            <a:ext cx="11782425" cy="601663"/>
          </a:xfrm>
          <a:prstGeom prst="rect">
            <a:avLst/>
          </a:prstGeom>
          <a:noFill/>
          <a:ln w="9525">
            <a:noFill/>
          </a:ln>
        </p:spPr>
        <p:txBody>
          <a:bodyPr wrap="square" lIns="48606" tIns="24302" rIns="48606" bIns="24302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第一、二单元</a:t>
            </a:r>
            <a:r>
              <a:rPr lang="en-US" altLang="zh-CN" sz="3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古代亚非文明和古代欧洲文明 </a:t>
            </a:r>
          </a:p>
        </p:txBody>
      </p:sp>
      <p:pic>
        <p:nvPicPr>
          <p:cNvPr id="7175" name="图片 1"/>
          <p:cNvPicPr>
            <a:picLocks noChangeAspect="1"/>
          </p:cNvPicPr>
          <p:nvPr/>
        </p:nvPicPr>
        <p:blipFill>
          <a:blip r:embed="rId3"/>
          <a:srcRect l="34230" t="8794" r="33856" b="11324"/>
          <a:stretch>
            <a:fillRect/>
          </a:stretch>
        </p:blipFill>
        <p:spPr>
          <a:xfrm>
            <a:off x="7704138" y="1366838"/>
            <a:ext cx="4324350" cy="5332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6065" y="2173605"/>
            <a:ext cx="7244080" cy="299085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zh-CN" b="1"/>
              <a:t> </a:t>
            </a:r>
            <a:r>
              <a:rPr lang="zh-CN" altLang="en-US" b="1"/>
              <a:t>章 节：</a:t>
            </a:r>
          </a:p>
          <a:p>
            <a:pPr marL="0" indent="0" algn="l">
              <a:buNone/>
            </a:pPr>
            <a:r>
              <a:rPr lang="zh-CN" altLang="en-US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第一、二单元古代亚非文明和古代欧洲文明</a:t>
            </a:r>
            <a:r>
              <a:rPr lang="zh-CN" altLang="en-US" b="1"/>
              <a:t> </a:t>
            </a:r>
          </a:p>
          <a:p>
            <a:pPr algn="l"/>
            <a:endParaRPr lang="zh-CN" altLang="en-US" b="1"/>
          </a:p>
          <a:p>
            <a:pPr marL="0" indent="0" algn="l">
              <a:buNone/>
            </a:pPr>
            <a:r>
              <a:rPr lang="zh-CN" altLang="en-US" b="1"/>
              <a:t> 学 校：</a:t>
            </a:r>
          </a:p>
          <a:p>
            <a:pPr marL="0" indent="0" algn="l">
              <a:buNone/>
            </a:pPr>
            <a:r>
              <a:rPr lang="zh-CN" altLang="en-US" b="1"/>
              <a:t> 河南省郑州市第七十八中学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8"/>
          <p:cNvGrpSpPr/>
          <p:nvPr/>
        </p:nvGrpSpPr>
        <p:grpSpPr>
          <a:xfrm>
            <a:off x="-111125" y="-71437"/>
            <a:ext cx="3267075" cy="790575"/>
            <a:chOff x="103" y="1356"/>
            <a:chExt cx="2058" cy="498"/>
          </a:xfrm>
        </p:grpSpPr>
        <p:sp>
          <p:nvSpPr>
            <p:cNvPr id="14338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4339" name="Text Box 10"/>
            <p:cNvSpPr txBox="1"/>
            <p:nvPr/>
          </p:nvSpPr>
          <p:spPr>
            <a:xfrm>
              <a:off x="659" y="1489"/>
              <a:ext cx="140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考点精析</a:t>
              </a:r>
            </a:p>
          </p:txBody>
        </p:sp>
        <p:pic>
          <p:nvPicPr>
            <p:cNvPr id="14340" name="Picture 11" descr="标箭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341" name="文本框 3"/>
          <p:cNvSpPr txBox="1"/>
          <p:nvPr/>
        </p:nvSpPr>
        <p:spPr>
          <a:xfrm>
            <a:off x="73025" y="869950"/>
            <a:ext cx="24685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考点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3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　古代印度</a:t>
            </a:r>
          </a:p>
        </p:txBody>
      </p:sp>
      <p:sp>
        <p:nvSpPr>
          <p:cNvPr id="14342" name="文本框 4"/>
          <p:cNvSpPr txBox="1"/>
          <p:nvPr/>
        </p:nvSpPr>
        <p:spPr>
          <a:xfrm>
            <a:off x="2543175" y="869950"/>
            <a:ext cx="9021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课标要求：通过种姓制度和佛教的创立，初步了解古代的印度社会</a:t>
            </a:r>
          </a:p>
        </p:txBody>
      </p:sp>
      <p:sp>
        <p:nvSpPr>
          <p:cNvPr id="14343" name="文本框 4"/>
          <p:cNvSpPr txBox="1"/>
          <p:nvPr/>
        </p:nvSpPr>
        <p:spPr>
          <a:xfrm>
            <a:off x="73025" y="1479550"/>
            <a:ext cx="23161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等线" panose="02010600030101010101" charset="-122"/>
                <a:ea typeface="黑体" panose="02010609060101010101" pitchFamily="49" charset="-122"/>
              </a:rPr>
              <a:t>一、地理位置：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390140" y="1479550"/>
            <a:ext cx="4467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+mn-lt"/>
                <a:ea typeface="宋体" panose="02010600030101010101" pitchFamily="2" charset="-122"/>
                <a:cs typeface="+mn-cs"/>
                <a:sym typeface="+mn-ea"/>
              </a:rPr>
              <a:t>南亚次大陆，印度河、恒河流域</a:t>
            </a:r>
            <a:endParaRPr lang="zh-CN" altLang="en-US" sz="24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+mn-lt"/>
              <a:sym typeface="+mn-ea"/>
            </a:endParaRPr>
          </a:p>
        </p:txBody>
      </p:sp>
      <p:pic>
        <p:nvPicPr>
          <p:cNvPr id="1434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1479550"/>
            <a:ext cx="4111625" cy="440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390140" y="2256790"/>
            <a:ext cx="446786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种姓制度</a:t>
            </a:r>
            <a:endParaRPr lang="en-US" altLang="zh-CN" sz="24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）实质：严格的</a:t>
            </a:r>
            <a:r>
              <a:rPr lang="zh-CN" altLang="en-US" sz="2400" noProof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社会等级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制度。</a:t>
            </a:r>
            <a:endParaRPr lang="zh-CN" altLang="en-US" sz="2400" noProof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）等级划分：</a:t>
            </a:r>
            <a:r>
              <a:rPr lang="zh-CN" altLang="en-US" sz="2400" noProof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婆罗门</a:t>
            </a:r>
            <a:endParaRPr lang="zh-CN" altLang="en-US" sz="2400" noProof="1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noProof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刹帝利</a:t>
            </a:r>
            <a:endParaRPr lang="zh-CN" altLang="en-US" sz="2400" noProof="1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noProof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吠舍</a:t>
            </a:r>
            <a:endParaRPr lang="zh-CN" altLang="en-US" sz="2400" noProof="1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noProof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首陀罗</a:t>
            </a:r>
            <a:endParaRPr lang="zh-CN" altLang="en-US" sz="2400" noProof="1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）特点：贵贱分明、世代相袭</a:t>
            </a:r>
            <a:endParaRPr lang="en-US" altLang="zh-CN" sz="2400" noProof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altLang="zh-CN" sz="2400" noProof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347" name="文本框 10"/>
          <p:cNvSpPr txBox="1"/>
          <p:nvPr/>
        </p:nvSpPr>
        <p:spPr>
          <a:xfrm>
            <a:off x="73025" y="2257425"/>
            <a:ext cx="2012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等线" panose="02010600030101010101" charset="-122"/>
                <a:ea typeface="黑体" panose="02010609060101010101" pitchFamily="49" charset="-122"/>
                <a:sym typeface="等线" panose="02010600030101010101" charset="-122"/>
              </a:rPr>
              <a:t>二、文明成果：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542540" y="5102860"/>
            <a:ext cx="12604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2</a:t>
            </a:r>
            <a:r>
              <a:rPr lang="zh-CN" altLang="en-US" sz="24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、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佛教</a:t>
            </a:r>
            <a:endParaRPr lang="zh-CN" altLang="en-US" sz="24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ea"/>
            </a:endParaRPr>
          </a:p>
        </p:txBody>
      </p:sp>
      <p:sp>
        <p:nvSpPr>
          <p:cNvPr id="2" name="Rectangle 2"/>
          <p:cNvSpPr/>
          <p:nvPr/>
        </p:nvSpPr>
        <p:spPr>
          <a:xfrm>
            <a:off x="79375" y="241935"/>
            <a:ext cx="12033250" cy="6441440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>
                <a:alpha val="100000"/>
              </a:srgbClr>
            </a:solidFill>
            <a:miter lim="800000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/>
            <a:r>
              <a:rPr lang="en-US" altLang="zh-CN" strike="noStrike" kern="1200" noProof="1">
                <a:latin typeface="+mn-lt"/>
                <a:ea typeface="黑体" panose="02010609060101010101" pitchFamily="49" charset="-122"/>
                <a:cs typeface="+mn-cs"/>
              </a:rPr>
              <a:t>◇</a:t>
            </a:r>
            <a:r>
              <a:rPr lang="zh-CN" altLang="en-US" strike="noStrike" kern="1200" noProof="1">
                <a:latin typeface="+mn-lt"/>
                <a:ea typeface="黑体" panose="02010609060101010101" pitchFamily="49" charset="-122"/>
                <a:cs typeface="+mn-cs"/>
              </a:rPr>
              <a:t>重要图片解读</a:t>
            </a:r>
          </a:p>
          <a:p>
            <a:pPr eaLnBrk="1" fontAlgn="auto" hangingPunct="1"/>
            <a:endParaRPr lang="zh-CN" altLang="en-US" strike="noStrike" kern="1200" noProof="1">
              <a:latin typeface="+mn-lt"/>
              <a:ea typeface="黑体" panose="02010609060101010101" pitchFamily="49" charset="-12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黑体" panose="02010609060101010101" pitchFamily="49" charset="-12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图片名称：释迦牟尼佛像</a:t>
            </a:r>
          </a:p>
          <a:p>
            <a:pPr eaLnBrk="1" fontAlgn="auto" hangingPunct="1"/>
            <a:endParaRPr lang="zh-CN" altLang="en-US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fontAlgn="auto" hangingPunct="1"/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考点解读：佛教创立时间：公元前</a:t>
            </a:r>
            <a:r>
              <a:rPr lang="en-US" altLang="zh-CN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</a:t>
            </a:r>
          </a:p>
          <a:p>
            <a:pPr marL="0" indent="0" eaLnBrk="1" fontAlgn="auto" hangingPunct="1">
              <a:buNone/>
            </a:pPr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创始人</a:t>
            </a:r>
            <a:r>
              <a:rPr lang="zh-CN" altLang="en-US" sz="2400" strike="noStrike" kern="120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2400" b="1" strike="noStrike" kern="1200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乔达摩</a:t>
            </a:r>
            <a:r>
              <a:rPr lang="en-US" altLang="zh-CN" sz="2400" b="1" strike="noStrike" kern="1200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lang="zh-CN" altLang="en-US" sz="2400" b="1" strike="noStrike" kern="1200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悉达多</a:t>
            </a:r>
            <a:r>
              <a:rPr lang="zh-CN" altLang="en-US" sz="2400" strike="noStrike" kern="120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后被称为</a:t>
            </a:r>
            <a:r>
              <a:rPr lang="en-US" altLang="zh-CN" sz="2400" b="1" strike="noStrike" kern="120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 strike="noStrike" kern="120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释迦摩尼</a:t>
            </a:r>
            <a:r>
              <a:rPr lang="en-US" altLang="zh-CN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”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</a:t>
            </a:r>
          </a:p>
          <a:p>
            <a:pPr marL="0" indent="0" eaLnBrk="1" fontAlgn="auto" hangingPunct="1">
              <a:buNone/>
            </a:pP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           </a:t>
            </a:r>
            <a:r>
              <a:rPr lang="zh-CN" altLang="en-US" sz="2400" strike="noStrike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教义：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</a:t>
            </a:r>
            <a:r>
              <a:rPr lang="zh-CN" altLang="en-US" sz="2400" b="1" strike="noStrike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忍耐顺从、众生平等 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        </a:t>
            </a:r>
          </a:p>
          <a:p>
            <a:pPr marL="0" indent="0" eaLnBrk="1" fontAlgn="auto" hangingPunct="1">
              <a:buNone/>
            </a:pP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           佛教传播路线：</a:t>
            </a:r>
            <a:endParaRPr lang="zh-CN" altLang="en-US" sz="2400" b="1" strike="noStrike" noProof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hangingPunct="1">
              <a:buNone/>
            </a:pPr>
            <a:endParaRPr lang="zh-CN" altLang="en-US" sz="2400" b="1" strike="noStrike" noProof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hangingPunct="1">
              <a:buNone/>
            </a:pPr>
            <a:endParaRPr lang="zh-CN" altLang="en-US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fontAlgn="auto" hangingPunct="1"/>
            <a:endParaRPr lang="zh-CN" altLang="en-US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23" y="4678998"/>
            <a:ext cx="8329612" cy="1538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325" y="-19050"/>
            <a:ext cx="3028950" cy="6962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204720" y="6217285"/>
            <a:ext cx="21729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noProof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3</a:t>
            </a:r>
            <a:r>
              <a:rPr lang="zh-CN" altLang="en-US" sz="2400" b="1" noProof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、阿拉伯数字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2" grpId="0"/>
      <p:bldP spid="12" grpId="1"/>
      <p:bldP spid="2" grpId="0" animBg="1"/>
      <p:bldP spid="2" grpId="1" animBg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/>
          </p:cNvPicPr>
          <p:nvPr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141288" y="179388"/>
            <a:ext cx="12018962" cy="6777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Oval 4"/>
          <p:cNvSpPr/>
          <p:nvPr/>
        </p:nvSpPr>
        <p:spPr>
          <a:xfrm>
            <a:off x="1422400" y="1176338"/>
            <a:ext cx="2844800" cy="3429000"/>
          </a:xfrm>
          <a:prstGeom prst="ellipse">
            <a:avLst/>
          </a:pr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>
              <a:buSzPct val="100000"/>
            </a:pPr>
            <a:endParaRPr lang="zh-CN" altLang="en-US" sz="2400">
              <a:solidFill>
                <a:srgbClr val="000000"/>
              </a:solidFill>
              <a:latin typeface="Corbel" panose="020B0503020204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76438" y="1633538"/>
            <a:ext cx="1085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5865" b="1" strike="noStrike" noProof="1" smtClean="0">
                <a:solidFill>
                  <a:srgbClr val="FFFF00"/>
                </a:solidFill>
                <a:latin typeface="Corbel" panose="020B0503020204020204" pitchFamily="34" charset="0"/>
                <a:ea typeface="华文新魏" panose="02010800040101010101" pitchFamily="2" charset="-122"/>
                <a:cs typeface="+mn-cs"/>
              </a:rPr>
              <a:t>古罗马</a:t>
            </a:r>
            <a:endParaRPr lang="zh-CN" altLang="en-US" sz="5865" b="1" strike="noStrike" noProof="1" smtClean="0">
              <a:solidFill>
                <a:srgbClr val="FFFF00"/>
              </a:solidFill>
              <a:latin typeface="Corbel" panose="020B0503020204020204" pitchFamily="34" charset="0"/>
              <a:ea typeface="华文新魏" panose="02010800040101010101" pitchFamily="2" charset="-122"/>
            </a:endParaRPr>
          </a:p>
        </p:txBody>
      </p:sp>
      <p:sp>
        <p:nvSpPr>
          <p:cNvPr id="6" name="Oval 3"/>
          <p:cNvSpPr/>
          <p:nvPr/>
        </p:nvSpPr>
        <p:spPr>
          <a:xfrm>
            <a:off x="4968875" y="2212975"/>
            <a:ext cx="3751263" cy="3581400"/>
          </a:xfrm>
          <a:prstGeom prst="ellipse">
            <a:avLst/>
          </a:pr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>
              <a:buSzPct val="100000"/>
            </a:pPr>
            <a:endParaRPr lang="zh-CN" altLang="en-US" sz="2400">
              <a:solidFill>
                <a:srgbClr val="000000"/>
              </a:solidFill>
              <a:latin typeface="Corbel" panose="020B0503020204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21313" y="3962400"/>
            <a:ext cx="28448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5865" b="1" strike="noStrike" noProof="1" smtClean="0">
                <a:solidFill>
                  <a:srgbClr val="FFFF00"/>
                </a:solidFill>
                <a:latin typeface="Corbel" panose="020B0503020204020204" pitchFamily="34" charset="0"/>
                <a:ea typeface="华文新魏" panose="02010800040101010101" pitchFamily="2" charset="-122"/>
                <a:cs typeface="+mn-cs"/>
              </a:rPr>
              <a:t>古希腊</a:t>
            </a:r>
            <a:endParaRPr lang="zh-CN" altLang="en-US" sz="5865" b="1" strike="noStrike" noProof="1" smtClean="0">
              <a:solidFill>
                <a:srgbClr val="FFFF00"/>
              </a:solidFill>
              <a:latin typeface="Corbel" panose="020B0503020204020204" pitchFamily="34" charset="0"/>
              <a:ea typeface="华文新魏" panose="02010800040101010101" pitchFamily="2" charset="-122"/>
            </a:endParaRPr>
          </a:p>
        </p:txBody>
      </p:sp>
      <p:grpSp>
        <p:nvGrpSpPr>
          <p:cNvPr id="15367" name="Group 8"/>
          <p:cNvGrpSpPr/>
          <p:nvPr/>
        </p:nvGrpSpPr>
        <p:grpSpPr>
          <a:xfrm>
            <a:off x="-292100" y="-66675"/>
            <a:ext cx="3692525" cy="795338"/>
            <a:chOff x="103" y="1356"/>
            <a:chExt cx="2326" cy="501"/>
          </a:xfrm>
        </p:grpSpPr>
        <p:sp>
          <p:nvSpPr>
            <p:cNvPr id="15368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5369" name="Text Box 10"/>
            <p:cNvSpPr txBox="1"/>
            <p:nvPr/>
          </p:nvSpPr>
          <p:spPr>
            <a:xfrm>
              <a:off x="659" y="1489"/>
              <a:ext cx="1770" cy="368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二、海洋文明</a:t>
              </a:r>
            </a:p>
          </p:txBody>
        </p:sp>
        <p:pic>
          <p:nvPicPr>
            <p:cNvPr id="15370" name="Picture 11" descr="标箭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6" grpId="0" bldLvl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123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350" y="1193800"/>
            <a:ext cx="5216525" cy="566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188" y="4770438"/>
            <a:ext cx="67945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888" y="4084638"/>
            <a:ext cx="647700" cy="449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88" name="Group 8"/>
          <p:cNvGrpSpPr/>
          <p:nvPr/>
        </p:nvGrpSpPr>
        <p:grpSpPr>
          <a:xfrm>
            <a:off x="-44450" y="-203200"/>
            <a:ext cx="3267075" cy="790575"/>
            <a:chOff x="103" y="1356"/>
            <a:chExt cx="2058" cy="498"/>
          </a:xfrm>
        </p:grpSpPr>
        <p:sp>
          <p:nvSpPr>
            <p:cNvPr id="16389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6390" name="Text Box 10"/>
            <p:cNvSpPr txBox="1"/>
            <p:nvPr/>
          </p:nvSpPr>
          <p:spPr>
            <a:xfrm>
              <a:off x="659" y="1489"/>
              <a:ext cx="140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考点精析</a:t>
              </a:r>
            </a:p>
          </p:txBody>
        </p:sp>
        <p:pic>
          <p:nvPicPr>
            <p:cNvPr id="16391" name="Picture 11" descr="标箭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392" name="文本框 3"/>
          <p:cNvSpPr txBox="1"/>
          <p:nvPr/>
        </p:nvSpPr>
        <p:spPr>
          <a:xfrm>
            <a:off x="-44450" y="587375"/>
            <a:ext cx="46021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考点</a:t>
            </a:r>
            <a:r>
              <a:rPr lang="en-US" altLang="zh-CN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4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希腊城邦和亚历山大帝国</a:t>
            </a:r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　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93" name="文本框 4"/>
          <p:cNvSpPr txBox="1"/>
          <p:nvPr/>
        </p:nvSpPr>
        <p:spPr>
          <a:xfrm>
            <a:off x="4233863" y="587375"/>
            <a:ext cx="8101012" cy="755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等线" panose="02010600030101010101" charset="-122"/>
              </a:rPr>
              <a:t>课标要求：知道希腊城邦和雅典民主，初步了解亚历山大帝国对东西方文化交流的作用</a:t>
            </a:r>
          </a:p>
        </p:txBody>
      </p:sp>
      <p:sp>
        <p:nvSpPr>
          <p:cNvPr id="16394" name="文本框 5"/>
          <p:cNvSpPr txBox="1"/>
          <p:nvPr/>
        </p:nvSpPr>
        <p:spPr>
          <a:xfrm>
            <a:off x="174625" y="1343025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一、地理位置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93925" y="1343025"/>
            <a:ext cx="4924425" cy="8302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希腊半岛、爱琴海诸岛、黑海沿岸</a:t>
            </a:r>
          </a:p>
          <a:p>
            <a:r>
              <a:rPr lang="zh-CN" altLang="en-US" sz="2400" dirty="0"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西西里岛 、意大利南部等 、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爱琴海</a:t>
            </a:r>
          </a:p>
        </p:txBody>
      </p:sp>
      <p:sp>
        <p:nvSpPr>
          <p:cNvPr id="16396" name="文本框 7"/>
          <p:cNvSpPr txBox="1"/>
          <p:nvPr/>
        </p:nvSpPr>
        <p:spPr>
          <a:xfrm>
            <a:off x="174625" y="2336800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二、希腊城邦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94560" y="2336800"/>
            <a:ext cx="52165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公元前</a:t>
            </a:r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世纪，代表是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斯巴达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雅典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。特点为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“小国寡民</a:t>
            </a:r>
            <a:r>
              <a:rPr lang="en-US" altLang="zh-CN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en-US" altLang="zh-CN" sz="24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6398" name="文本框 9"/>
          <p:cNvSpPr txBox="1"/>
          <p:nvPr/>
        </p:nvSpPr>
        <p:spPr>
          <a:xfrm>
            <a:off x="53975" y="3624263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三、文明成果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513965" y="3439794"/>
            <a:ext cx="2924810" cy="829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雅典的文化</a:t>
            </a:r>
            <a:endParaRPr lang="zh-CN" altLang="en-US" sz="2400" noProof="1">
              <a:latin typeface="+mn-lt"/>
              <a:sym typeface="+mn-ea"/>
            </a:endParaRPr>
          </a:p>
          <a:p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雅典的民主政治</a:t>
            </a:r>
            <a:endParaRPr lang="zh-CN" altLang="en-US" sz="24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ea"/>
            </a:endParaRPr>
          </a:p>
        </p:txBody>
      </p:sp>
      <p:sp>
        <p:nvSpPr>
          <p:cNvPr id="22530" name="Rectangle 2"/>
          <p:cNvSpPr>
            <a:spLocks noGrp="1"/>
          </p:cNvSpPr>
          <p:nvPr/>
        </p:nvSpPr>
        <p:spPr>
          <a:xfrm>
            <a:off x="53975" y="119380"/>
            <a:ext cx="12162790" cy="6618605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marL="228600" indent="-228600"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altLang="zh-CN" sz="2800" strike="noStrike" noProof="1">
                <a:latin typeface="等线" panose="02010600030101010101" charset="-122"/>
                <a:ea typeface="黑体" panose="02010609060101010101" pitchFamily="49" charset="-122"/>
                <a:cs typeface="+mn-cs"/>
              </a:rPr>
              <a:t>◇</a:t>
            </a:r>
            <a:r>
              <a:rPr lang="zh-CN" altLang="en-US" sz="2800" strike="noStrike" noProof="1">
                <a:latin typeface="等线" panose="02010600030101010101" charset="-122"/>
                <a:ea typeface="黑体" panose="02010609060101010101" pitchFamily="49" charset="-122"/>
                <a:cs typeface="+mn-cs"/>
              </a:rPr>
              <a:t>重要图片解读</a:t>
            </a:r>
            <a:endParaRPr lang="zh-CN" altLang="en-US" sz="2800" strike="noStrike" noProof="1">
              <a:latin typeface="等线" panose="02010600030101010101" charset="-122"/>
              <a:ea typeface="黑体" panose="02010609060101010101" pitchFamily="49" charset="-122"/>
            </a:endParaRPr>
          </a:p>
          <a:p>
            <a:pPr marL="228600" indent="-228600"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zh-CN" altLang="en-US" sz="2800" strike="noStrike" noProof="1">
              <a:latin typeface="等线" panose="02010600030101010101" charset="-122"/>
              <a:ea typeface="黑体" panose="02010609060101010101" pitchFamily="49" charset="-122"/>
            </a:endParaRPr>
          </a:p>
          <a:p>
            <a:pPr marL="228600" indent="-228600"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zh-CN" altLang="en-US" sz="2800" strike="noStrike" noProof="1">
              <a:latin typeface="等线" panose="02010600030101010101" charset="-122"/>
              <a:ea typeface="黑体" panose="02010609060101010101" pitchFamily="49" charset="-122"/>
            </a:endParaRPr>
          </a:p>
          <a:p>
            <a:pPr marL="228600" indent="-228600"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zh-CN" altLang="en-US" sz="2800" strike="noStrike" noProof="1">
              <a:latin typeface="等线" panose="02010600030101010101" charset="-122"/>
              <a:ea typeface="黑体" panose="02010609060101010101" pitchFamily="49" charset="-122"/>
            </a:endParaRPr>
          </a:p>
          <a:p>
            <a:pPr marL="228600" indent="-228600"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zh-CN" altLang="en-US" sz="2800" strike="noStrike" noProof="1">
              <a:latin typeface="等线" panose="02010600030101010101" charset="-122"/>
              <a:ea typeface="楷体_GB2312"/>
            </a:endParaRPr>
          </a:p>
          <a:p>
            <a:pPr marL="228600" indent="-228600"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图片名称：伯里克利</a:t>
            </a:r>
            <a:r>
              <a:rPr lang="en-US" altLang="zh-CN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约公元前</a:t>
            </a:r>
            <a:r>
              <a:rPr lang="en-US" altLang="zh-CN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495—</a:t>
            </a: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前</a:t>
            </a:r>
            <a:r>
              <a:rPr lang="en-US" altLang="zh-CN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429)</a:t>
            </a:r>
            <a:endParaRPr lang="en-US" altLang="zh-CN" sz="2400" strike="noStrike" noProof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28600" indent="-228600"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zh-CN" altLang="en-US" sz="2400" strike="noStrike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28600" indent="-228600"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考点解读：雅典                在</a:t>
            </a:r>
            <a:r>
              <a:rPr lang="zh-CN" altLang="en-US" sz="24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伯里克利</a:t>
            </a: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执政时期达到</a:t>
            </a:r>
            <a:r>
              <a:rPr lang="zh-CN" altLang="en-US" sz="24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顶峰</a:t>
            </a:r>
            <a:endParaRPr lang="zh-CN" altLang="en-US" sz="2400" strike="noStrike" noProof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</a:pP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内容：</a:t>
            </a:r>
            <a:r>
              <a:rPr lang="zh-CN" altLang="en-US" sz="2400" b="1" strike="noStrike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公民大会</a:t>
            </a: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是最高权力机构。          </a:t>
            </a:r>
            <a:endParaRPr lang="zh-CN" altLang="en-US" sz="2400" strike="noStrike" noProof="1">
              <a:latin typeface="宋体" panose="02010600030101010101" pitchFamily="2" charset="-122"/>
              <a:cs typeface="宋体" panose="02010600030101010101" pitchFamily="2" charset="-122"/>
              <a:sym typeface="等线" panose="02010600030101010101" charset="-122"/>
            </a:endParaRPr>
          </a:p>
          <a:p>
            <a:pPr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</a:pP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           实质：少数奴隶主贵族的利益</a:t>
            </a:r>
            <a:endParaRPr lang="zh-CN" altLang="en-US" sz="2400" strike="noStrike" noProof="1">
              <a:latin typeface="宋体" panose="02010600030101010101" pitchFamily="2" charset="-122"/>
              <a:cs typeface="宋体" panose="02010600030101010101" pitchFamily="2" charset="-122"/>
              <a:sym typeface="等线" panose="02010600030101010101" charset="-122"/>
            </a:endParaRPr>
          </a:p>
          <a:p>
            <a:pPr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</a:pP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           评价： 积极性；消极性  （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一分为二</a:t>
            </a: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） </a:t>
            </a:r>
            <a:endParaRPr lang="zh-CN" altLang="en-US" sz="2400" strike="noStrike" noProof="1">
              <a:latin typeface="宋体" panose="02010600030101010101" pitchFamily="2" charset="-122"/>
              <a:cs typeface="宋体" panose="02010600030101010101" pitchFamily="2" charset="-122"/>
              <a:sym typeface="等线" panose="02010600030101010101" charset="-122"/>
            </a:endParaRPr>
          </a:p>
          <a:p>
            <a:pPr fontAlgn="base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</a:pP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</a:t>
            </a:r>
            <a:endParaRPr lang="zh-CN" altLang="en-US" sz="2400" strike="noStrike" noProof="1">
              <a:latin typeface="宋体" panose="02010600030101010101" pitchFamily="2" charset="-122"/>
              <a:cs typeface="宋体" panose="02010600030101010101" pitchFamily="2" charset="-122"/>
              <a:sym typeface="等线" panose="02010600030101010101" charset="-122"/>
            </a:endParaRPr>
          </a:p>
        </p:txBody>
      </p:sp>
      <p:pic>
        <p:nvPicPr>
          <p:cNvPr id="22533" name="Picture 3" descr="E:\陈敏\课件\天府教育\2019\中考\人教历史\新建文件夹\新建文件夹\B146.tif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003030" y="687705"/>
            <a:ext cx="3213735" cy="6050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513965" y="3089910"/>
            <a:ext cx="2561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奴隶制民主政治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1" grpId="0"/>
      <p:bldP spid="22530" grpId="0" bldLvl="0" animBg="1"/>
      <p:bldP spid="22530" grpId="1" animBg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本框 3"/>
          <p:cNvSpPr txBox="1"/>
          <p:nvPr/>
        </p:nvSpPr>
        <p:spPr>
          <a:xfrm>
            <a:off x="38100" y="131763"/>
            <a:ext cx="2620963" cy="4238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Tx/>
              <a:buFont typeface="Arial" panose="020B0604020202020204" pitchFamily="34" charset="0"/>
            </a:pPr>
            <a:r>
              <a:rPr lang="zh-CN" altLang="en-US" sz="2400" dirty="0">
                <a:latin typeface="等线" panose="02010600030101010101" charset="-122"/>
                <a:ea typeface="黑体" panose="02010609060101010101" pitchFamily="49" charset="-122"/>
              </a:rPr>
              <a:t>三、亚历山大东征</a:t>
            </a:r>
          </a:p>
        </p:txBody>
      </p:sp>
      <p:sp>
        <p:nvSpPr>
          <p:cNvPr id="17410" name="文本框 4"/>
          <p:cNvSpPr txBox="1"/>
          <p:nvPr/>
        </p:nvSpPr>
        <p:spPr>
          <a:xfrm>
            <a:off x="149225" y="708025"/>
            <a:ext cx="1562100" cy="4238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Tx/>
              <a:buFont typeface="Arial" panose="020B0604020202020204" pitchFamily="34" charset="0"/>
            </a:pPr>
            <a:r>
              <a:rPr lang="en-US" altLang="zh-CN" sz="2400" dirty="0">
                <a:latin typeface="等线" panose="02010600030101010101" charset="-122"/>
                <a:ea typeface="黑体" panose="02010609060101010101" pitchFamily="49" charset="-122"/>
                <a:sym typeface="等线" panose="02010600030101010101" charset="-122"/>
              </a:rPr>
              <a:t>1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、路线：</a:t>
            </a:r>
            <a:endParaRPr lang="zh-CN" altLang="en-US" sz="2400" dirty="0">
              <a:latin typeface="宋体" panose="02010600030101010101" pitchFamily="2" charset="-122"/>
              <a:ea typeface="黑体" panose="02010609060101010101" pitchFamily="49" charset="-122"/>
              <a:sym typeface="等线" panose="02010600030101010101" charset="-122"/>
            </a:endParaRPr>
          </a:p>
        </p:txBody>
      </p:sp>
      <p:sp>
        <p:nvSpPr>
          <p:cNvPr id="17411" name="文本框 5"/>
          <p:cNvSpPr txBox="1"/>
          <p:nvPr/>
        </p:nvSpPr>
        <p:spPr>
          <a:xfrm>
            <a:off x="149225" y="4784725"/>
            <a:ext cx="1562100" cy="4238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Tx/>
              <a:buFont typeface="Arial" panose="020B0604020202020204" pitchFamily="34" charset="0"/>
            </a:pPr>
            <a:r>
              <a:rPr lang="en-US" altLang="zh-CN" sz="2400" dirty="0">
                <a:latin typeface="等线" panose="02010600030101010101" charset="-122"/>
                <a:ea typeface="黑体" panose="02010609060101010101" pitchFamily="49" charset="-122"/>
                <a:sym typeface="等线" panose="02010600030101010101" charset="-122"/>
              </a:rPr>
              <a:t>2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、结果：</a:t>
            </a:r>
            <a:endParaRPr lang="zh-CN" altLang="en-US" sz="2400" dirty="0">
              <a:latin typeface="宋体" panose="02010600030101010101" pitchFamily="2" charset="-122"/>
              <a:ea typeface="黑体" panose="02010609060101010101" pitchFamily="49" charset="-122"/>
              <a:sym typeface="等线" panose="02010600030101010101" charset="-122"/>
            </a:endParaRPr>
          </a:p>
        </p:txBody>
      </p:sp>
      <p:sp>
        <p:nvSpPr>
          <p:cNvPr id="17412" name="文本框 7"/>
          <p:cNvSpPr txBox="1"/>
          <p:nvPr/>
        </p:nvSpPr>
        <p:spPr>
          <a:xfrm>
            <a:off x="149225" y="5403850"/>
            <a:ext cx="1554163" cy="4238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Tx/>
              <a:buFont typeface="Arial" panose="020B0604020202020204" pitchFamily="34" charset="0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3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、影响：</a:t>
            </a:r>
            <a:endParaRPr lang="zh-CN" altLang="en-US" sz="2400" dirty="0">
              <a:latin typeface="宋体" panose="02010600030101010101" pitchFamily="2" charset="-122"/>
              <a:ea typeface="黑体" panose="02010609060101010101" pitchFamily="49" charset="-122"/>
              <a:sym typeface="等线" panose="0201060003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13560" y="555308"/>
            <a:ext cx="8564880" cy="95820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公元前</a:t>
            </a:r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334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年击败波斯帝国</a:t>
            </a:r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—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攻占地中海</a:t>
            </a:r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—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扫荡埃及和两河流域</a:t>
            </a:r>
            <a:endParaRPr lang="zh-CN" altLang="en-US" sz="2400" noProof="1">
              <a:latin typeface="宋体" panose="02010600030101010101" pitchFamily="2" charset="-122"/>
              <a:cs typeface="宋体" panose="02010600030101010101" pitchFamily="2" charset="-122"/>
              <a:sym typeface="等线" panose="02010600030101010101" charset="-122"/>
            </a:endParaRPr>
          </a:p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—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公元前</a:t>
            </a:r>
            <a:r>
              <a:rPr lang="en-US" altLang="zh-CN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330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年，灭亡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波斯帝国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。</a:t>
            </a:r>
            <a:endParaRPr lang="zh-CN" altLang="en-US" sz="2400" noProof="1">
              <a:latin typeface="宋体" panose="02010600030101010101" pitchFamily="2" charset="-122"/>
              <a:cs typeface="宋体" panose="02010600030101010101" pitchFamily="2" charset="-122"/>
              <a:sym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13560" y="4747260"/>
            <a:ext cx="62979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建立起地跨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欧、亚、非三洲的亚历山大帝国。</a:t>
            </a:r>
            <a:endParaRPr lang="zh-CN" altLang="en-US" sz="24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94485" y="5403850"/>
            <a:ext cx="9568180" cy="11988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1</a:t>
            </a:r>
            <a:r>
              <a:rPr lang="zh-CN" altLang="en-US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）消极：亚历山大东征具有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侵略</a:t>
            </a:r>
            <a:r>
              <a:rPr lang="zh-CN" altLang="en-US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性质，给东方人民带来巨大灾难， </a:t>
            </a:r>
            <a:endParaRPr lang="zh-CN" altLang="en-US" sz="2400" noProof="1">
              <a:latin typeface="+mn-lt"/>
              <a:sym typeface="+mn-ea"/>
            </a:endParaRPr>
          </a:p>
          <a:p>
            <a:r>
              <a:rPr lang="zh-CN" altLang="en-US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掠夺了东方世界的无数财富；</a:t>
            </a:r>
            <a:endParaRPr lang="zh-CN" altLang="en-US" sz="2400" kern="1200" noProof="1">
              <a:latin typeface="+mn-lt"/>
              <a:ea typeface="宋体" panose="02010600030101010101" pitchFamily="2" charset="-122"/>
              <a:cs typeface="+mn-cs"/>
            </a:endParaRPr>
          </a:p>
          <a:p>
            <a:r>
              <a:rPr lang="en-US" altLang="zh-CN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2</a:t>
            </a:r>
            <a:r>
              <a:rPr lang="zh-CN" altLang="en-US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）积极：东征和帝国的建立也促进了</a:t>
            </a: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n-cs"/>
                <a:sym typeface="+mn-ea"/>
              </a:rPr>
              <a:t>东西方文化的大交汇</a:t>
            </a:r>
            <a:r>
              <a:rPr lang="zh-CN" altLang="en-US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。</a:t>
            </a:r>
            <a:endParaRPr lang="zh-CN" altLang="en-US" sz="2400" noProof="1">
              <a:latin typeface="+mn-lt"/>
              <a:sym typeface="+mn-ea"/>
            </a:endParaRPr>
          </a:p>
        </p:txBody>
      </p:sp>
      <p:pic>
        <p:nvPicPr>
          <p:cNvPr id="12" name="图片 11" descr="地图 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00" y="1514475"/>
            <a:ext cx="11874500" cy="3270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8"/>
          <p:cNvGrpSpPr/>
          <p:nvPr/>
        </p:nvGrpSpPr>
        <p:grpSpPr>
          <a:xfrm>
            <a:off x="-95250" y="-187325"/>
            <a:ext cx="3267075" cy="790575"/>
            <a:chOff x="103" y="1356"/>
            <a:chExt cx="2058" cy="498"/>
          </a:xfrm>
        </p:grpSpPr>
        <p:sp>
          <p:nvSpPr>
            <p:cNvPr id="18434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8435" name="Text Box 10"/>
            <p:cNvSpPr txBox="1"/>
            <p:nvPr/>
          </p:nvSpPr>
          <p:spPr>
            <a:xfrm>
              <a:off x="659" y="1489"/>
              <a:ext cx="140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考点精析</a:t>
              </a:r>
            </a:p>
          </p:txBody>
        </p:sp>
        <p:pic>
          <p:nvPicPr>
            <p:cNvPr id="18436" name="Picture 11" descr="标箭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437" name="文本框 3"/>
          <p:cNvSpPr txBox="1"/>
          <p:nvPr/>
        </p:nvSpPr>
        <p:spPr>
          <a:xfrm>
            <a:off x="4763" y="603250"/>
            <a:ext cx="42973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考点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5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　罗马城邦和罗马帝国</a:t>
            </a:r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　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38" name="文本框 9"/>
          <p:cNvSpPr txBox="1"/>
          <p:nvPr/>
        </p:nvSpPr>
        <p:spPr>
          <a:xfrm>
            <a:off x="4002088" y="603250"/>
            <a:ext cx="11004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课标要求：知道罗马城邦，了解罗马帝国的征服与扩张</a:t>
            </a:r>
          </a:p>
        </p:txBody>
      </p:sp>
      <p:sp>
        <p:nvSpPr>
          <p:cNvPr id="18439" name="文本框 5"/>
          <p:cNvSpPr txBox="1"/>
          <p:nvPr/>
        </p:nvSpPr>
        <p:spPr>
          <a:xfrm>
            <a:off x="158750" y="1063625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一、地理位置</a:t>
            </a:r>
          </a:p>
        </p:txBody>
      </p:sp>
      <p:pic>
        <p:nvPicPr>
          <p:cNvPr id="18440" name="图片 34" descr="74b1a458gccbb1921c823&amp;6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1063625"/>
            <a:ext cx="3397250" cy="3649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0" y="2470150"/>
            <a:ext cx="679450" cy="449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514600" y="1064260"/>
            <a:ext cx="47701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noProof="1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+mn-cs"/>
                <a:sym typeface="+mn-ea"/>
              </a:rPr>
              <a:t>地中海</a:t>
            </a:r>
            <a:r>
              <a:rPr lang="zh-CN" altLang="en-US" sz="2400" b="1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意大利半岛</a:t>
            </a:r>
            <a:r>
              <a:rPr lang="zh-CN" altLang="en-US" sz="2400" noProof="1" smtClean="0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中部的</a:t>
            </a:r>
            <a:r>
              <a:rPr lang="zh-CN" altLang="en-US" sz="2400" b="1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台伯河畔</a:t>
            </a:r>
            <a:endParaRPr lang="zh-CN" altLang="en-US" sz="2400" noProof="1" smtClean="0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8443" name="文本框 7"/>
          <p:cNvSpPr txBox="1"/>
          <p:nvPr/>
        </p:nvSpPr>
        <p:spPr>
          <a:xfrm>
            <a:off x="158750" y="1524000"/>
            <a:ext cx="2325688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二、罗马的兴亡</a:t>
            </a:r>
          </a:p>
        </p:txBody>
      </p:sp>
      <p:sp>
        <p:nvSpPr>
          <p:cNvPr id="40964" name="椭圆 40963"/>
          <p:cNvSpPr/>
          <p:nvPr/>
        </p:nvSpPr>
        <p:spPr>
          <a:xfrm>
            <a:off x="244475" y="1984375"/>
            <a:ext cx="1847850" cy="935038"/>
          </a:xfrm>
          <a:prstGeom prst="ellipse">
            <a:avLst/>
          </a:prstGeom>
          <a:solidFill>
            <a:srgbClr val="A7FBC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罗马城邦</a:t>
            </a:r>
          </a:p>
        </p:txBody>
      </p:sp>
      <p:sp>
        <p:nvSpPr>
          <p:cNvPr id="40974" name="文本框 40973"/>
          <p:cNvSpPr txBox="1"/>
          <p:nvPr/>
        </p:nvSpPr>
        <p:spPr>
          <a:xfrm>
            <a:off x="219075" y="3068638"/>
            <a:ext cx="1873250" cy="522287"/>
          </a:xfrm>
          <a:prstGeom prst="rect">
            <a:avLst/>
          </a:prstGeom>
          <a:solidFill>
            <a:srgbClr val="EDFBA7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</a:t>
            </a:r>
            <a:r>
              <a:rPr lang="en-US" altLang="zh-CN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8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40966" name="椭圆 40965"/>
          <p:cNvSpPr/>
          <p:nvPr/>
        </p:nvSpPr>
        <p:spPr>
          <a:xfrm>
            <a:off x="2701925" y="1984375"/>
            <a:ext cx="2335213" cy="914400"/>
          </a:xfrm>
          <a:prstGeom prst="ellipse">
            <a:avLst/>
          </a:prstGeom>
          <a:solidFill>
            <a:srgbClr val="A7FBC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罗马共和国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40975" name="文本框 40974"/>
          <p:cNvSpPr txBox="1"/>
          <p:nvPr/>
        </p:nvSpPr>
        <p:spPr>
          <a:xfrm>
            <a:off x="2862263" y="3068638"/>
            <a:ext cx="2427287" cy="522287"/>
          </a:xfrm>
          <a:prstGeom prst="rect">
            <a:avLst/>
          </a:prstGeom>
          <a:solidFill>
            <a:srgbClr val="EDFBA7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</a:t>
            </a:r>
            <a:r>
              <a:rPr lang="en-US" altLang="zh-CN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509</a:t>
            </a: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年）</a:t>
            </a:r>
          </a:p>
        </p:txBody>
      </p:sp>
      <p:sp>
        <p:nvSpPr>
          <p:cNvPr id="40965" name="右箭头 40964"/>
          <p:cNvSpPr/>
          <p:nvPr/>
        </p:nvSpPr>
        <p:spPr>
          <a:xfrm>
            <a:off x="2092325" y="2271713"/>
            <a:ext cx="609600" cy="360362"/>
          </a:xfrm>
          <a:prstGeom prst="rightArrow">
            <a:avLst>
              <a:gd name="adj1" fmla="val 50000"/>
              <a:gd name="adj2" fmla="val 42212"/>
            </a:avLst>
          </a:prstGeom>
          <a:solidFill>
            <a:srgbClr val="8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0968" name="椭圆 40967"/>
          <p:cNvSpPr/>
          <p:nvPr/>
        </p:nvSpPr>
        <p:spPr>
          <a:xfrm>
            <a:off x="5664200" y="1820863"/>
            <a:ext cx="2501900" cy="914400"/>
          </a:xfrm>
          <a:prstGeom prst="ellipse">
            <a:avLst/>
          </a:prstGeom>
          <a:solidFill>
            <a:srgbClr val="A7FBC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称霸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地中海 </a:t>
            </a:r>
          </a:p>
        </p:txBody>
      </p:sp>
      <p:sp>
        <p:nvSpPr>
          <p:cNvPr id="9" name="右箭头 8"/>
          <p:cNvSpPr/>
          <p:nvPr/>
        </p:nvSpPr>
        <p:spPr>
          <a:xfrm>
            <a:off x="4960938" y="3857625"/>
            <a:ext cx="609600" cy="360363"/>
          </a:xfrm>
          <a:prstGeom prst="rightArrow">
            <a:avLst>
              <a:gd name="adj1" fmla="val 50000"/>
              <a:gd name="adj2" fmla="val 42212"/>
            </a:avLst>
          </a:prstGeom>
          <a:solidFill>
            <a:srgbClr val="8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0976" name="文本框 40975"/>
          <p:cNvSpPr txBox="1"/>
          <p:nvPr/>
        </p:nvSpPr>
        <p:spPr>
          <a:xfrm>
            <a:off x="6051550" y="2735263"/>
            <a:ext cx="1800225" cy="522287"/>
          </a:xfrm>
          <a:prstGeom prst="rect">
            <a:avLst/>
          </a:prstGeom>
          <a:solidFill>
            <a:srgbClr val="EDFBA7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</a:t>
            </a:r>
            <a:r>
              <a:rPr lang="en-US" altLang="zh-CN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世纪</a:t>
            </a:r>
            <a:r>
              <a:rPr lang="en-US" altLang="zh-CN" sz="28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  <p:pic>
        <p:nvPicPr>
          <p:cNvPr id="18452" name="图片 9" descr="18550000c45ed724192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4900" y="4713288"/>
            <a:ext cx="3352800" cy="2211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70" name="椭圆 40969"/>
          <p:cNvSpPr/>
          <p:nvPr/>
        </p:nvSpPr>
        <p:spPr>
          <a:xfrm>
            <a:off x="354013" y="3590925"/>
            <a:ext cx="1906587" cy="895350"/>
          </a:xfrm>
          <a:prstGeom prst="ellipse">
            <a:avLst/>
          </a:prstGeom>
          <a:solidFill>
            <a:srgbClr val="A7FBC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罗马帝国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1" name="右箭头 10"/>
          <p:cNvSpPr/>
          <p:nvPr/>
        </p:nvSpPr>
        <p:spPr>
          <a:xfrm>
            <a:off x="2252663" y="3857625"/>
            <a:ext cx="609600" cy="360363"/>
          </a:xfrm>
          <a:prstGeom prst="rightArrow">
            <a:avLst>
              <a:gd name="adj1" fmla="val 50000"/>
              <a:gd name="adj2" fmla="val 42212"/>
            </a:avLst>
          </a:prstGeom>
          <a:solidFill>
            <a:srgbClr val="8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-95250" y="3857625"/>
            <a:ext cx="449263" cy="361950"/>
          </a:xfrm>
          <a:prstGeom prst="rightArrow">
            <a:avLst>
              <a:gd name="adj1" fmla="val 50000"/>
              <a:gd name="adj2" fmla="val 42109"/>
            </a:avLst>
          </a:prstGeom>
          <a:solidFill>
            <a:srgbClr val="8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0971" name="椭圆 40970"/>
          <p:cNvSpPr/>
          <p:nvPr/>
        </p:nvSpPr>
        <p:spPr>
          <a:xfrm>
            <a:off x="2852738" y="3638550"/>
            <a:ext cx="1943100" cy="800100"/>
          </a:xfrm>
          <a:prstGeom prst="ellipse">
            <a:avLst/>
          </a:prstGeom>
          <a:solidFill>
            <a:srgbClr val="A7FBC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帝国分裂 </a:t>
            </a:r>
          </a:p>
        </p:txBody>
      </p:sp>
      <p:sp>
        <p:nvSpPr>
          <p:cNvPr id="40984" name="左大括号 40983"/>
          <p:cNvSpPr/>
          <p:nvPr/>
        </p:nvSpPr>
        <p:spPr>
          <a:xfrm>
            <a:off x="5646738" y="3756025"/>
            <a:ext cx="76200" cy="1368425"/>
          </a:xfrm>
          <a:prstGeom prst="leftBrace">
            <a:avLst>
              <a:gd name="adj1" fmla="val 155389"/>
              <a:gd name="adj2" fmla="val 50000"/>
            </a:avLst>
          </a:prstGeom>
          <a:noFill/>
          <a:ln w="476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5037138" y="2262188"/>
            <a:ext cx="609600" cy="360362"/>
          </a:xfrm>
          <a:prstGeom prst="rightArrow">
            <a:avLst>
              <a:gd name="adj1" fmla="val 50000"/>
              <a:gd name="adj2" fmla="val 42212"/>
            </a:avLst>
          </a:prstGeom>
          <a:solidFill>
            <a:srgbClr val="8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0977" name="文本框 40976"/>
          <p:cNvSpPr txBox="1"/>
          <p:nvPr/>
        </p:nvSpPr>
        <p:spPr>
          <a:xfrm>
            <a:off x="158750" y="4498975"/>
            <a:ext cx="2225675" cy="460375"/>
          </a:xfrm>
          <a:prstGeom prst="rect">
            <a:avLst/>
          </a:prstGeom>
          <a:solidFill>
            <a:srgbClr val="EDFBA7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（前</a:t>
            </a:r>
            <a:r>
              <a:rPr lang="en-US" altLang="zh-CN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</a:t>
            </a: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年）</a:t>
            </a:r>
          </a:p>
        </p:txBody>
      </p:sp>
      <p:sp>
        <p:nvSpPr>
          <p:cNvPr id="40978" name="文本框 40977"/>
          <p:cNvSpPr txBox="1">
            <a:spLocks noChangeArrowheads="1"/>
          </p:cNvSpPr>
          <p:nvPr/>
        </p:nvSpPr>
        <p:spPr bwMode="auto">
          <a:xfrm>
            <a:off x="2852419" y="4438333"/>
            <a:ext cx="1854200" cy="521970"/>
          </a:xfrm>
          <a:prstGeom prst="rect">
            <a:avLst/>
          </a:prstGeom>
          <a:solidFill>
            <a:srgbClr val="EDFB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</a:pPr>
            <a:r>
              <a:rPr lang="zh-CN" altLang="en-US" sz="2800" b="1" strike="noStrike" noProof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lang="en-US" altLang="zh-CN" sz="2400" b="1" strike="noStrike" noProof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395</a:t>
            </a:r>
            <a:r>
              <a:rPr lang="zh-CN" altLang="en-US" sz="2400" b="1" strike="noStrike" noProof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年）</a:t>
            </a:r>
            <a:endParaRPr lang="zh-CN" altLang="en-US" sz="2400" b="1" strike="noStrike" noProof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973" name="椭圆 40972"/>
          <p:cNvSpPr/>
          <p:nvPr/>
        </p:nvSpPr>
        <p:spPr>
          <a:xfrm>
            <a:off x="5737225" y="3590925"/>
            <a:ext cx="2428875" cy="628650"/>
          </a:xfrm>
          <a:prstGeom prst="ellipse">
            <a:avLst/>
          </a:prstGeom>
          <a:solidFill>
            <a:srgbClr val="A7FBC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西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罗马帝国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灭亡 </a:t>
            </a:r>
          </a:p>
        </p:txBody>
      </p:sp>
      <p:sp>
        <p:nvSpPr>
          <p:cNvPr id="40979" name="文本框 40978"/>
          <p:cNvSpPr txBox="1"/>
          <p:nvPr/>
        </p:nvSpPr>
        <p:spPr>
          <a:xfrm>
            <a:off x="6051550" y="4219575"/>
            <a:ext cx="2122488" cy="368300"/>
          </a:xfrm>
          <a:prstGeom prst="rect">
            <a:avLst/>
          </a:prstGeom>
          <a:solidFill>
            <a:srgbClr val="EDFBA7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en-US" sz="24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476</a:t>
            </a:r>
            <a:r>
              <a:rPr lang="zh-CN" altLang="en-US" sz="24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年）</a:t>
            </a:r>
          </a:p>
        </p:txBody>
      </p:sp>
      <p:sp>
        <p:nvSpPr>
          <p:cNvPr id="40982" name="椭圆 40981"/>
          <p:cNvSpPr/>
          <p:nvPr/>
        </p:nvSpPr>
        <p:spPr>
          <a:xfrm>
            <a:off x="5664200" y="4713288"/>
            <a:ext cx="2641600" cy="654050"/>
          </a:xfrm>
          <a:prstGeom prst="ellipse">
            <a:avLst/>
          </a:prstGeom>
          <a:solidFill>
            <a:srgbClr val="A7FBC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东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罗马帝国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灭亡 </a:t>
            </a:r>
          </a:p>
        </p:txBody>
      </p:sp>
      <p:sp>
        <p:nvSpPr>
          <p:cNvPr id="40983" name="文本框 40982"/>
          <p:cNvSpPr txBox="1"/>
          <p:nvPr/>
        </p:nvSpPr>
        <p:spPr>
          <a:xfrm>
            <a:off x="5907723" y="5367020"/>
            <a:ext cx="2411412" cy="368300"/>
          </a:xfrm>
          <a:prstGeom prst="rect">
            <a:avLst/>
          </a:prstGeom>
          <a:solidFill>
            <a:srgbClr val="EDFBA7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zh-CN" altLang="en-US" sz="240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</a:t>
            </a:r>
            <a:r>
              <a:rPr lang="zh-CN" altLang="en-US" sz="200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lang="zh-CN" altLang="en-US" sz="2400" b="1" noProof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lang="en-US" altLang="zh-CN" sz="2400" b="1" noProof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1453</a:t>
            </a:r>
            <a:r>
              <a:rPr lang="zh-CN" altLang="en-US" sz="2400" b="1" noProof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年）</a:t>
            </a:r>
            <a:endParaRPr lang="zh-CN" altLang="en-US" sz="2400" b="1" noProof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65" name="文本框 16"/>
          <p:cNvSpPr txBox="1"/>
          <p:nvPr/>
        </p:nvSpPr>
        <p:spPr>
          <a:xfrm>
            <a:off x="73025" y="5589588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三、文明成果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092325" y="5367019"/>
            <a:ext cx="320864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zh-CN" altLang="en-US" sz="2400" b="1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罗马文化</a:t>
            </a:r>
            <a:endParaRPr lang="zh-CN" altLang="en-US" sz="2400" b="1" noProof="1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+mn-ea"/>
            </a:endParaRPr>
          </a:p>
          <a:p>
            <a:r>
              <a:rPr lang="zh-CN" altLang="en-US" sz="2400" b="1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《十二铜表法》</a:t>
            </a:r>
            <a:endParaRPr lang="zh-CN" altLang="en-US" sz="2400" b="1" noProof="1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+mn-ea"/>
            </a:endParaRPr>
          </a:p>
          <a:p>
            <a:r>
              <a:rPr lang="zh-CN" altLang="en-US" sz="2400" b="1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罗马法学系统</a:t>
            </a:r>
            <a:endParaRPr lang="zh-CN" altLang="en-US" sz="2400" b="1" noProof="1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22530" name="Rectangle 2"/>
          <p:cNvSpPr>
            <a:spLocks noGrp="1"/>
          </p:cNvSpPr>
          <p:nvPr/>
        </p:nvSpPr>
        <p:spPr>
          <a:xfrm>
            <a:off x="5080" y="7614"/>
            <a:ext cx="12246610" cy="6842125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  <a:miter/>
          </a:ln>
        </p:spPr>
        <p:txBody>
          <a:bodyPr vert="horz" wrap="square" lIns="91440" tIns="45720" rIns="91440" bIns="45720" rtlCol="0" anchor="t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/>
            <a:r>
              <a:rPr lang="en-US" altLang="zh-CN" strike="noStrike" kern="1200" noProof="1">
                <a:latin typeface="+mn-lt"/>
                <a:ea typeface="黑体" panose="02010609060101010101" pitchFamily="49" charset="-122"/>
                <a:cs typeface="+mn-cs"/>
              </a:rPr>
              <a:t>◇</a:t>
            </a:r>
            <a:r>
              <a:rPr lang="zh-CN" altLang="en-US" strike="noStrike" kern="1200" noProof="1">
                <a:latin typeface="+mn-lt"/>
                <a:ea typeface="黑体" panose="02010609060101010101" pitchFamily="49" charset="-122"/>
                <a:cs typeface="+mn-cs"/>
              </a:rPr>
              <a:t>重要图片解读</a:t>
            </a:r>
          </a:p>
          <a:p>
            <a:pPr eaLnBrk="1" fontAlgn="auto" hangingPunct="1"/>
            <a:endParaRPr lang="zh-CN" altLang="en-US" strike="noStrike" kern="1200" noProof="1">
              <a:latin typeface="+mn-lt"/>
              <a:ea typeface="黑体" panose="02010609060101010101" pitchFamily="49" charset="-12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黑体" panose="02010609060101010101" pitchFamily="49" charset="-12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黑体" panose="02010609060101010101" pitchFamily="49" charset="-12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黑体" panose="02010609060101010101" pitchFamily="49" charset="-12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图片名称：《十二铜表法》</a:t>
            </a:r>
            <a:endParaRPr lang="en-US" altLang="zh-CN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fontAlgn="auto" hangingPunct="1"/>
            <a:endParaRPr lang="zh-CN" altLang="en-US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fontAlgn="auto" hangingPunct="1"/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考点解读： </a:t>
            </a:r>
            <a:r>
              <a:rPr lang="zh-CN" altLang="en-US" strike="noStrike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时间：公元前</a:t>
            </a:r>
            <a:r>
              <a:rPr lang="en-US" altLang="zh-CN" strike="noStrike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450</a:t>
            </a:r>
            <a:r>
              <a:rPr lang="zh-CN" altLang="en-US" strike="noStrike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年左右，</a:t>
            </a:r>
            <a:r>
              <a:rPr lang="zh-CN" altLang="en-US" strike="noStrike" noProof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刻在</a:t>
            </a:r>
            <a:r>
              <a:rPr lang="zh-CN" altLang="en-US" b="1" strike="noStrike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十二块青铜板</a:t>
            </a:r>
            <a:r>
              <a:rPr lang="zh-CN" altLang="en-US" strike="noStrike" noProof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上</a:t>
            </a:r>
            <a:endParaRPr lang="zh-CN" altLang="en-US" strike="noStrike" noProof="1">
              <a:ea typeface="宋体" panose="02010600030101010101" pitchFamily="2" charset="-122"/>
            </a:endParaRPr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trike="noStrike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          </a:t>
            </a:r>
            <a:r>
              <a:rPr lang="zh-CN" altLang="en-US" b="1" strike="noStrike" noProof="1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+mn-cs"/>
                <a:sym typeface="+mn-ea"/>
              </a:rPr>
              <a:t>作用：使量刑定罪有了依据 在一定程度上遏制了贵族对法律的曲解和滥用</a:t>
            </a:r>
            <a:endParaRPr lang="zh-CN" altLang="en-US" b="1" strike="noStrike" noProof="1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trike="noStrike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          地位：</a:t>
            </a:r>
            <a:r>
              <a:rPr lang="zh-CN" altLang="en-US" strike="noStrike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是古罗马第一部成文法典，是罗马法发展过程中的一个重要里程碑</a:t>
            </a:r>
            <a:endParaRPr lang="zh-CN" altLang="en-US" strike="noStrike" noProof="1">
              <a:latin typeface="宋体" panose="02010600030101010101" pitchFamily="2" charset="-122"/>
              <a:ea typeface="宋体" panose="02010600030101010101" pitchFamily="2" charset="-122"/>
              <a:sym typeface="等线" panose="02010600030101010101" charset="-122"/>
            </a:endParaRPr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</a:t>
            </a:r>
            <a:r>
              <a:rPr lang="zh-CN" altLang="en-US" b="1" u="sng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罗马法学系统：</a:t>
            </a:r>
            <a:r>
              <a:rPr lang="zh-CN" altLang="en-US" b="1" strike="noStrike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b="1" u="sng" strike="noStrike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十二铜表法》</a:t>
            </a:r>
            <a:r>
              <a:rPr lang="zh-CN" altLang="en-US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trike="noStrike" noProof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b="1" u="sng" strike="noStrike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万民法、</a:t>
            </a:r>
            <a:r>
              <a:rPr lang="zh-CN" altLang="en-US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关于商品生产和交换的</a:t>
            </a:r>
            <a:r>
              <a:rPr lang="zh-CN" altLang="en-US" b="1" u="sng" strike="noStrike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经济法</a:t>
            </a:r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      以及众多的法律概念共同构成了完整的</a:t>
            </a:r>
            <a:r>
              <a:rPr lang="zh-CN" altLang="en-US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罗马法学系统</a:t>
            </a:r>
            <a:endParaRPr lang="zh-CN" altLang="en-US" b="1" strike="noStrike" kern="1200" noProof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9" name="文本占位符 431105" descr="图片6"/>
          <p:cNvPicPr>
            <a:picLocks noGrp="1" noChangeAspect="1"/>
          </p:cNvPicPr>
          <p:nvPr/>
        </p:nvPicPr>
        <p:blipFill>
          <a:blip r:embed="rId6"/>
          <a:srcRect b="12847"/>
          <a:stretch>
            <a:fillRect/>
          </a:stretch>
        </p:blipFill>
        <p:spPr>
          <a:xfrm>
            <a:off x="4130993" y="7620"/>
            <a:ext cx="8120063" cy="2538413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0964" grpId="0" animBg="1"/>
      <p:bldP spid="40974" grpId="0" bldLvl="0" animBg="1"/>
      <p:bldP spid="40966" grpId="0" animBg="1"/>
      <p:bldP spid="40975" grpId="0" bldLvl="0" animBg="1"/>
      <p:bldP spid="40965" grpId="0" animBg="1"/>
      <p:bldP spid="40968" grpId="0" animBg="1"/>
      <p:bldP spid="9" grpId="0" animBg="1"/>
      <p:bldP spid="40976" grpId="0" bldLvl="0" animBg="1"/>
      <p:bldP spid="40976" grpId="1" bldLvl="0" animBg="1"/>
      <p:bldP spid="40970" grpId="0" animBg="1"/>
      <p:bldP spid="11" grpId="0" animBg="1"/>
      <p:bldP spid="12" grpId="0" animBg="1"/>
      <p:bldP spid="40971" grpId="0" animBg="1"/>
      <p:bldP spid="40984" grpId="0" animBg="1"/>
      <p:bldP spid="14" grpId="0" animBg="1"/>
      <p:bldP spid="40977" grpId="0" animBg="1"/>
      <p:bldP spid="40978" grpId="0" animBg="1"/>
      <p:bldP spid="40973" grpId="0" animBg="1"/>
      <p:bldP spid="40979" grpId="0" animBg="1"/>
      <p:bldP spid="40982" grpId="0" animBg="1"/>
      <p:bldP spid="40983" grpId="0" bldLvl="0" animBg="1"/>
      <p:bldP spid="18" grpId="0"/>
      <p:bldP spid="22530" grpId="0" bldLvl="0" animBg="1"/>
      <p:bldP spid="22530" grpId="1" animBg="1"/>
      <p:bldP spid="22530" grpId="2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8"/>
          <p:cNvGrpSpPr/>
          <p:nvPr/>
        </p:nvGrpSpPr>
        <p:grpSpPr>
          <a:xfrm>
            <a:off x="-160337" y="-252412"/>
            <a:ext cx="3267075" cy="790575"/>
            <a:chOff x="103" y="1356"/>
            <a:chExt cx="2058" cy="498"/>
          </a:xfrm>
        </p:grpSpPr>
        <p:sp>
          <p:nvSpPr>
            <p:cNvPr id="19458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9459" name="Text Box 10"/>
            <p:cNvSpPr txBox="1"/>
            <p:nvPr/>
          </p:nvSpPr>
          <p:spPr>
            <a:xfrm>
              <a:off x="678" y="1423"/>
              <a:ext cx="140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考点精析</a:t>
              </a:r>
            </a:p>
          </p:txBody>
        </p:sp>
        <p:pic>
          <p:nvPicPr>
            <p:cNvPr id="19460" name="Picture 11" descr="标箭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9461" name="文本框 3"/>
          <p:cNvSpPr txBox="1"/>
          <p:nvPr/>
        </p:nvSpPr>
        <p:spPr>
          <a:xfrm>
            <a:off x="-92075" y="538163"/>
            <a:ext cx="33829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考点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希腊罗马古典文化</a:t>
            </a:r>
          </a:p>
        </p:txBody>
      </p:sp>
      <p:sp>
        <p:nvSpPr>
          <p:cNvPr id="19462" name="文本框 9"/>
          <p:cNvSpPr txBox="1"/>
          <p:nvPr/>
        </p:nvSpPr>
        <p:spPr>
          <a:xfrm>
            <a:off x="3292475" y="538163"/>
            <a:ext cx="9398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等线" panose="02010600030101010101" charset="-122"/>
              </a:rPr>
              <a:t>课标要求：以建筑艺术公历为例初步认识希腊罗马古典文化的成就</a:t>
            </a:r>
          </a:p>
        </p:txBody>
      </p:sp>
      <p:graphicFrame>
        <p:nvGraphicFramePr>
          <p:cNvPr id="6" name="表格 5"/>
          <p:cNvGraphicFramePr/>
          <p:nvPr/>
        </p:nvGraphicFramePr>
        <p:xfrm>
          <a:off x="450850" y="1403350"/>
          <a:ext cx="11055985" cy="5221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855"/>
                <a:gridCol w="5796280"/>
                <a:gridCol w="4006850"/>
              </a:tblGrid>
              <a:tr h="7600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FFFF"/>
                          </a:solidFill>
                        </a:rPr>
                        <a:t>类别</a:t>
                      </a:r>
                    </a:p>
                  </a:txBody>
                  <a:tcPr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solidFill>
                      <a:srgbClr val="93C5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FFFF"/>
                          </a:solidFill>
                        </a:rPr>
                        <a:t>希腊</a:t>
                      </a: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solidFill>
                      <a:srgbClr val="93C5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FFFF"/>
                          </a:solidFill>
                        </a:rPr>
                        <a:t>罗马</a:t>
                      </a: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solidFill>
                      <a:srgbClr val="93C5E1"/>
                    </a:solidFill>
                  </a:tcPr>
                </a:tc>
              </a:tr>
              <a:tr h="7435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文学</a:t>
                      </a:r>
                    </a:p>
                  </a:txBody>
                  <a:tcPr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dirty="0"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endParaRPr lang="zh-CN" altLang="en-US" sz="1800" dirty="0">
                        <a:solidFill>
                          <a:schemeClr val="tx1"/>
                        </a:solidFill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743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雕塑</a:t>
                      </a:r>
                    </a:p>
                  </a:txBody>
                  <a:tcPr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743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建筑</a:t>
                      </a:r>
                    </a:p>
                  </a:txBody>
                  <a:tcPr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743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哲学</a:t>
                      </a:r>
                    </a:p>
                  </a:txBody>
                  <a:tcPr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43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法学</a:t>
                      </a:r>
                    </a:p>
                  </a:txBody>
                  <a:tcPr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 cap="rnd" cmpd="sng" algn="ctr">
                      <a:solidFill>
                        <a:srgbClr val="93C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 cap="rnd" cmpd="sng" algn="ctr">
                      <a:solidFill>
                        <a:srgbClr val="93C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kern="1200" dirty="0">
                        <a:latin typeface="+mn-lt"/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 cap="rnd" cmpd="sng" algn="ctr">
                      <a:solidFill>
                        <a:srgbClr val="93C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43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公历</a:t>
                      </a:r>
                    </a:p>
                  </a:txBody>
                  <a:tcPr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 cap="rnd" cmpd="sng" algn="ctr">
                      <a:solidFill>
                        <a:srgbClr val="93C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 cap="rnd" cmpd="sng" algn="ctr">
                      <a:solidFill>
                        <a:srgbClr val="93C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 cap="rnd" cmpd="sng" algn="ctr">
                      <a:solidFill>
                        <a:srgbClr val="93C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403350"/>
            <a:ext cx="11079163" cy="5227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998538"/>
            <a:ext cx="3063875" cy="5875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228725" y="998538"/>
            <a:ext cx="2063750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3200">
                <a:latin typeface="Arial" panose="020B0604020202020204" pitchFamily="34" charset="0"/>
                <a:ea typeface="宋体" panose="02010600030101010101" pitchFamily="2" charset="-122"/>
              </a:rPr>
              <a:t>掷铁饼者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19050"/>
            <a:ext cx="3441700" cy="685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227013" y="238125"/>
            <a:ext cx="2805112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2800">
                <a:latin typeface="Arial" panose="020B0604020202020204" pitchFamily="34" charset="0"/>
                <a:ea typeface="宋体" panose="02010600030101010101" pitchFamily="2" charset="-122"/>
              </a:rPr>
              <a:t>希腊帕特农神庙</a:t>
            </a:r>
          </a:p>
        </p:txBody>
      </p:sp>
      <p:pic>
        <p:nvPicPr>
          <p:cNvPr id="10242" name="图片 2" descr="33733671_1398843765220_800x6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2475" y="1588"/>
            <a:ext cx="9002713" cy="685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3290570" y="238125"/>
            <a:ext cx="2709545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2800">
                <a:latin typeface="Arial" panose="020B0604020202020204" pitchFamily="34" charset="0"/>
                <a:ea typeface="宋体" panose="02010600030101010101" pitchFamily="2" charset="-122"/>
              </a:rPr>
              <a:t>罗马大竞技场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475" y="19050"/>
            <a:ext cx="4899025" cy="711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454775" y="238125"/>
            <a:ext cx="1606550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3200">
                <a:latin typeface="Arial" panose="020B0604020202020204" pitchFamily="34" charset="0"/>
                <a:ea typeface="宋体" panose="02010600030101010101" pitchFamily="2" charset="-122"/>
              </a:rPr>
              <a:t>方尖碑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1183" y="1588"/>
            <a:ext cx="4170362" cy="675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0324465" y="237808"/>
            <a:ext cx="1606550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3200">
                <a:latin typeface="Arial" panose="020B0604020202020204" pitchFamily="34" charset="0"/>
                <a:ea typeface="宋体" panose="02010600030101010101" pitchFamily="2" charset="-122"/>
              </a:rPr>
              <a:t>万神庙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6" grpId="0" bldLvl="0" animBg="1"/>
      <p:bldP spid="11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8"/>
          <p:cNvGrpSpPr/>
          <p:nvPr/>
        </p:nvGrpSpPr>
        <p:grpSpPr>
          <a:xfrm>
            <a:off x="-171450" y="-136525"/>
            <a:ext cx="3267075" cy="795338"/>
            <a:chOff x="103" y="1356"/>
            <a:chExt cx="2058" cy="501"/>
          </a:xfrm>
        </p:grpSpPr>
        <p:sp>
          <p:nvSpPr>
            <p:cNvPr id="20482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0483" name="Text Box 10"/>
            <p:cNvSpPr txBox="1"/>
            <p:nvPr/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历史地理</a:t>
              </a:r>
            </a:p>
          </p:txBody>
        </p:sp>
        <p:pic>
          <p:nvPicPr>
            <p:cNvPr id="20484" name="Picture 11" descr="标箭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485" name="文本框 3"/>
          <p:cNvSpPr txBox="1"/>
          <p:nvPr/>
        </p:nvSpPr>
        <p:spPr>
          <a:xfrm>
            <a:off x="3276600" y="134938"/>
            <a:ext cx="6446838" cy="460375"/>
          </a:xfrm>
          <a:prstGeom prst="rect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latin typeface="等线" panose="02010600030101010101" charset="-122"/>
                <a:ea typeface="等线" panose="02010600030101010101" charset="-122"/>
              </a:rPr>
              <a:t>请同学们在图中标记出亚非文明和欧洲文明：</a:t>
            </a:r>
          </a:p>
        </p:txBody>
      </p:sp>
      <p:pic>
        <p:nvPicPr>
          <p:cNvPr id="20486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4287" y="658813"/>
            <a:ext cx="12220575" cy="6084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4591050" y="1945005"/>
            <a:ext cx="2599055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3200">
                <a:latin typeface="Arial" panose="020B0604020202020204" pitchFamily="34" charset="0"/>
                <a:ea typeface="宋体" panose="02010600030101010101" pitchFamily="2" charset="-122"/>
              </a:rPr>
              <a:t>古两河流域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70325" y="3643313"/>
            <a:ext cx="1973263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3200">
                <a:latin typeface="Arial" panose="020B0604020202020204" pitchFamily="34" charset="0"/>
                <a:ea typeface="宋体" panose="02010600030101010101" pitchFamily="2" charset="-122"/>
              </a:rPr>
              <a:t>古埃及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456363" y="3757613"/>
            <a:ext cx="1973262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3200">
                <a:latin typeface="Arial" panose="020B0604020202020204" pitchFamily="34" charset="0"/>
                <a:ea typeface="宋体" panose="02010600030101010101" pitchFamily="2" charset="-122"/>
              </a:rPr>
              <a:t>古印度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413875" y="2928938"/>
            <a:ext cx="1973263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3200">
                <a:latin typeface="Arial" panose="020B0604020202020204" pitchFamily="34" charset="0"/>
                <a:ea typeface="宋体" panose="02010600030101010101" pitchFamily="2" charset="-122"/>
              </a:rPr>
              <a:t>古中国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68450" y="2320925"/>
            <a:ext cx="798513" cy="1568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algn="ctr" fontAlgn="auto"/>
            <a:r>
              <a:rPr lang="zh-CN" altLang="zh-CN" sz="3200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</a:t>
            </a:r>
          </a:p>
          <a:p>
            <a:pPr algn="ctr" fontAlgn="auto"/>
            <a:r>
              <a:rPr lang="zh-CN" altLang="zh-CN" sz="3200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罗</a:t>
            </a:r>
          </a:p>
          <a:p>
            <a:pPr algn="ctr" fontAlgn="auto"/>
            <a:r>
              <a:rPr lang="zh-CN" altLang="zh-CN" sz="3200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马</a:t>
            </a: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651125" y="2527300"/>
            <a:ext cx="784225" cy="1568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algn="ctr" fontAlgn="auto"/>
            <a:r>
              <a:rPr lang="zh-CN" altLang="zh-CN" sz="3200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</a:t>
            </a:r>
          </a:p>
          <a:p>
            <a:pPr algn="ctr" fontAlgn="auto"/>
            <a:r>
              <a:rPr lang="zh-CN" altLang="zh-CN" sz="3200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希</a:t>
            </a:r>
          </a:p>
          <a:p>
            <a:pPr algn="ctr" fontAlgn="auto"/>
            <a:r>
              <a:rPr lang="zh-CN" altLang="zh-CN" sz="3200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腊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9" grpId="0" bldLvl="0" animBg="1"/>
      <p:bldP spid="14" grpId="0" bldLvl="0" animBg="1"/>
      <p:bldP spid="12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Number_1"/>
          <p:cNvSpPr/>
          <p:nvPr>
            <p:custDataLst>
              <p:tags r:id="rId1"/>
            </p:custDataLst>
          </p:nvPr>
        </p:nvSpPr>
        <p:spPr>
          <a:xfrm>
            <a:off x="2948305" y="2529840"/>
            <a:ext cx="781050" cy="6953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7" name="MH_Entry_1"/>
          <p:cNvSpPr/>
          <p:nvPr>
            <p:custDataLst>
              <p:tags r:id="rId2"/>
            </p:custDataLst>
          </p:nvPr>
        </p:nvSpPr>
        <p:spPr>
          <a:xfrm>
            <a:off x="4182745" y="2529840"/>
            <a:ext cx="3495675" cy="6946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latin typeface="方正瘦金书简体加粗" panose="02010600010101010101" charset="-122"/>
                <a:ea typeface="方正瘦金书简体加粗" panose="02010600010101010101" charset="-122"/>
              </a:rPr>
              <a:t>重点解读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8"/>
          <p:cNvGrpSpPr/>
          <p:nvPr/>
        </p:nvGrpSpPr>
        <p:grpSpPr>
          <a:xfrm>
            <a:off x="82550" y="-101600"/>
            <a:ext cx="3267075" cy="795338"/>
            <a:chOff x="103" y="1356"/>
            <a:chExt cx="2058" cy="501"/>
          </a:xfrm>
        </p:grpSpPr>
        <p:sp>
          <p:nvSpPr>
            <p:cNvPr id="21506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1507" name="Text Box 10"/>
            <p:cNvSpPr txBox="1"/>
            <p:nvPr/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纵横学史</a:t>
              </a:r>
            </a:p>
          </p:txBody>
        </p:sp>
        <p:pic>
          <p:nvPicPr>
            <p:cNvPr id="21508" name="Picture 11" descr="标箭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5900" y="688975"/>
          <a:ext cx="11760200" cy="615835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32940"/>
                <a:gridCol w="5020310"/>
                <a:gridCol w="4806950"/>
              </a:tblGrid>
              <a:tr h="65468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spc="13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类型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spc="13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古代亚非文明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spc="13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古代欧洲文明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0241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文明代表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(1)古代埃及</a:t>
                      </a: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（尼罗河）</a:t>
                      </a:r>
                      <a:endParaRPr lang="en-US" altLang="zh-CN" sz="2000" b="1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(2)古代印度</a:t>
                      </a: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（恒河、印度河）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(3)古代两河流域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（幼发拉底河、底格里斯河）</a:t>
                      </a:r>
                      <a:endParaRPr lang="en-US" altLang="zh-CN" sz="2000" b="1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(4)古代中国</a:t>
                      </a: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（黄河、长江）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(1)古希腊</a:t>
                      </a: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（地中海）</a:t>
                      </a:r>
                      <a:endParaRPr lang="en-US" altLang="zh-CN" sz="2000" b="1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(2)古罗马</a:t>
                      </a: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（地中海）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134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地理位置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b="1" spc="12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b="1" spc="12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1183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经济形态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000" b="1" spc="12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b="1" spc="12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627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政治形态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b="1" spc="12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b="1" spc="12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134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主要特征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b="1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T="34290" marB="34290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070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相同点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1784C7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都是人类文明的重要组成部分；都推动了人类文明的发展；都有其灿烂的文化；都对自然环境有依赖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1784C7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T="34290" marB="34290"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1784C7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21543" name="图片 1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122045"/>
            <a:ext cx="11972925" cy="215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615" name="文本框 9"/>
          <p:cNvSpPr txBox="1"/>
          <p:nvPr/>
        </p:nvSpPr>
        <p:spPr>
          <a:xfrm>
            <a:off x="1951355" y="1725295"/>
            <a:ext cx="91338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晓波钢古W" panose="00020600040101010101" charset="-122"/>
                <a:ea typeface="汉仪晓波钢古W" panose="00020600040101010101" charset="-122"/>
                <a:cs typeface="+mn-cs"/>
              </a:rPr>
              <a:t>启示：早期人类对自然环境的依赖性强</a:t>
            </a:r>
            <a:endParaRPr lang="zh-CN" altLang="en-US" sz="28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晓波钢古W" panose="00020600040101010101" charset="-122"/>
              <a:ea typeface="汉仪晓波钢古W" panose="00020600040101010101" charset="-122"/>
            </a:endParaRPr>
          </a:p>
          <a:p>
            <a:r>
              <a:rPr lang="zh-CN" altLang="en-US" sz="28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晓波钢古W" panose="00020600040101010101" charset="-122"/>
                <a:ea typeface="汉仪晓波钢古W" panose="00020600040101010101" charset="-122"/>
                <a:cs typeface="+mn-cs"/>
              </a:rPr>
              <a:t>      不同的地理环境造就不同的文明类型、文明特点</a:t>
            </a:r>
            <a:endParaRPr lang="zh-CN" altLang="en-US" sz="28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晓波钢古W" panose="00020600040101010101" charset="-122"/>
              <a:ea typeface="汉仪晓波钢古W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04415" y="3533775"/>
            <a:ext cx="5481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大河流域（大河文明；东方文明）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865620" y="3472180"/>
            <a:ext cx="5481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地中海沿岸（海洋文明；西方文明）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51355" y="4149725"/>
            <a:ext cx="5481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农业文明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10680" y="4149725"/>
            <a:ext cx="5481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spc="12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商业</a:t>
            </a:r>
            <a:r>
              <a:rPr lang="zh-CN" altLang="en-US" sz="2000" b="1" spc="12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424430" y="4743450"/>
            <a:ext cx="4535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奴隶制君主专制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10680" y="4817745"/>
            <a:ext cx="5481320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spc="12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奴隶制民主政治</a:t>
            </a:r>
            <a:endParaRPr lang="zh-CN" altLang="en-US" sz="2000" b="1" spc="12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77615" y="5443855"/>
            <a:ext cx="5481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spc="12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区域性、民族性、多样性、不平衡性等</a:t>
            </a:r>
            <a:endParaRPr lang="zh-CN" altLang="en-US" sz="2000" b="1" spc="12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5" grpId="0"/>
      <p:bldP spid="24615" grpId="1"/>
      <p:bldP spid="2" grpId="0"/>
      <p:bldP spid="2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8"/>
          <p:cNvGrpSpPr/>
          <p:nvPr/>
        </p:nvGrpSpPr>
        <p:grpSpPr>
          <a:xfrm>
            <a:off x="-52387" y="-69850"/>
            <a:ext cx="3267075" cy="795338"/>
            <a:chOff x="103" y="1356"/>
            <a:chExt cx="2058" cy="501"/>
          </a:xfrm>
        </p:grpSpPr>
        <p:sp>
          <p:nvSpPr>
            <p:cNvPr id="22530" name="AutoShape 9"/>
            <p:cNvSpPr/>
            <p:nvPr>
              <p:custDataLst>
                <p:tags r:id="rId3"/>
              </p:custDataLst>
            </p:nvPr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2531" name="Text Box 10"/>
            <p:cNvSpPr txBox="1"/>
            <p:nvPr/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纵横学史</a:t>
              </a:r>
            </a:p>
          </p:txBody>
        </p:sp>
        <p:pic>
          <p:nvPicPr>
            <p:cNvPr id="22532" name="Picture 11" descr="标箭红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2533" name="TextBox 4"/>
          <p:cNvSpPr txBox="1"/>
          <p:nvPr>
            <p:custDataLst>
              <p:tags r:id="rId1"/>
            </p:custDataLst>
          </p:nvPr>
        </p:nvSpPr>
        <p:spPr>
          <a:xfrm>
            <a:off x="1958975" y="846138"/>
            <a:ext cx="885825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古代文明的交流方式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087438" y="1701800"/>
          <a:ext cx="9956800" cy="39306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7420"/>
                <a:gridCol w="7739380"/>
              </a:tblGrid>
              <a:tr h="8089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FFFFFF"/>
                          </a:solidFill>
                        </a:rPr>
                        <a:t>方式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FFFFFF"/>
                          </a:solidFill>
                        </a:rPr>
                        <a:t>事件</a:t>
                      </a:r>
                    </a:p>
                  </a:txBody>
                  <a:tcPr marL="121920" marR="121920" marT="60960" marB="60960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84C7"/>
                    </a:solidFill>
                  </a:tcPr>
                </a:tc>
              </a:tr>
              <a:tr h="2172335">
                <a:tc>
                  <a:txBody>
                    <a:bodyPr/>
                    <a:lstStyle/>
                    <a:p>
                      <a:pPr algn="ctr"/>
                      <a:endParaRPr lang="zh-CN" altLang="en-US" sz="2400" b="1" dirty="0" smtClean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2400" b="1" dirty="0" smtClean="0">
                        <a:solidFill>
                          <a:srgbClr val="404040"/>
                        </a:solidFill>
                      </a:endParaRP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 algn="ctr"/>
                      <a:endParaRPr lang="zh-CN" altLang="en-US" sz="2400" b="1" dirty="0" smtClean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1784C7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 smtClean="0">
                        <a:solidFill>
                          <a:srgbClr val="404040"/>
                        </a:solidFill>
                      </a:endParaRPr>
                    </a:p>
                  </a:txBody>
                  <a:tcPr marL="121920" marR="121920" marT="60960" marB="6096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1784C7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303020" y="3114040"/>
            <a:ext cx="1911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和平交往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03020" y="4793615"/>
            <a:ext cx="1911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暴力冲突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683635" y="2644775"/>
            <a:ext cx="71335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rgbClr val="404040"/>
                </a:solidFill>
                <a:sym typeface="+mn-ea"/>
              </a:rPr>
              <a:t>丝绸之路、佛教的传入、遣唐使、玄奘西行、</a:t>
            </a:r>
          </a:p>
          <a:p>
            <a:pPr algn="l"/>
            <a:r>
              <a:rPr lang="zh-CN" altLang="en-US" sz="2400" b="1" dirty="0" smtClean="0">
                <a:solidFill>
                  <a:srgbClr val="404040"/>
                </a:solidFill>
                <a:sym typeface="+mn-ea"/>
              </a:rPr>
              <a:t>鉴真东渡、马可</a:t>
            </a:r>
            <a:r>
              <a:rPr lang="en-US" altLang="zh-CN" sz="2400" b="1" dirty="0" smtClean="0">
                <a:solidFill>
                  <a:srgbClr val="404040"/>
                </a:solidFill>
                <a:sym typeface="+mn-ea"/>
              </a:rPr>
              <a:t>·</a:t>
            </a:r>
            <a:r>
              <a:rPr lang="zh-CN" altLang="en-US" sz="2400" b="1" dirty="0" smtClean="0">
                <a:solidFill>
                  <a:srgbClr val="404040"/>
                </a:solidFill>
                <a:sym typeface="+mn-ea"/>
              </a:rPr>
              <a:t>波罗来华、郑和下西洋、</a:t>
            </a:r>
            <a:endParaRPr lang="en-US" altLang="zh-CN" sz="2400" b="1" dirty="0" smtClean="0">
              <a:solidFill>
                <a:srgbClr val="404040"/>
              </a:solidFill>
            </a:endParaRPr>
          </a:p>
          <a:p>
            <a:pPr algn="l"/>
            <a:r>
              <a:rPr lang="zh-CN" altLang="en-US" sz="2400" b="1" dirty="0" smtClean="0">
                <a:solidFill>
                  <a:srgbClr val="404040"/>
                </a:solidFill>
                <a:sym typeface="+mn-ea"/>
              </a:rPr>
              <a:t>明朝翻译著作、阿拉伯人对文化的传播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81120" y="4793615"/>
            <a:ext cx="5750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404040"/>
                </a:solidFill>
                <a:sym typeface="+mn-ea"/>
              </a:rPr>
              <a:t>亚历山大东征、罗马帝国的扩张</a:t>
            </a:r>
            <a:endParaRPr lang="zh-CN" altLang="en-US" sz="2800" b="1" dirty="0" smtClean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8"/>
          <p:cNvGrpSpPr/>
          <p:nvPr/>
        </p:nvGrpSpPr>
        <p:grpSpPr>
          <a:xfrm>
            <a:off x="-317" y="261938"/>
            <a:ext cx="3267075" cy="795337"/>
            <a:chOff x="103" y="1356"/>
            <a:chExt cx="2058" cy="501"/>
          </a:xfrm>
        </p:grpSpPr>
        <p:sp>
          <p:nvSpPr>
            <p:cNvPr id="10242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0243" name="Text Box 10"/>
            <p:cNvSpPr txBox="1"/>
            <p:nvPr/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考情分析</a:t>
              </a:r>
            </a:p>
          </p:txBody>
        </p:sp>
        <p:pic>
          <p:nvPicPr>
            <p:cNvPr id="10244" name="Picture 11" descr="标箭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245" name="文本框 1"/>
          <p:cNvSpPr txBox="1"/>
          <p:nvPr/>
        </p:nvSpPr>
        <p:spPr>
          <a:xfrm>
            <a:off x="695960" y="2023428"/>
            <a:ext cx="10800715" cy="20612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等线" panose="02010600030101010101" charset="-122"/>
                <a:sym typeface="等线" panose="02010600030101010101" charset="-122"/>
              </a:rPr>
              <a:t>本单元内容在近六年中考中每年都有涉及，</a:t>
            </a:r>
          </a:p>
          <a:p>
            <a:r>
              <a:rPr lang="zh-CN" altLang="en-US" sz="3200" b="1" dirty="0">
                <a:latin typeface="宋体" panose="02010600030101010101" pitchFamily="2" charset="-122"/>
                <a:ea typeface="等线" panose="02010600030101010101" charset="-122"/>
                <a:sym typeface="等线" panose="02010600030101010101" charset="-122"/>
              </a:rPr>
              <a:t>大多以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等线" panose="02010600030101010101" charset="-122"/>
                <a:sym typeface="等线" panose="02010600030101010101" charset="-122"/>
              </a:rPr>
              <a:t>中招</a:t>
            </a: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等线" panose="02010600030101010101" charset="-122"/>
                <a:sym typeface="等线" panose="02010600030101010101" charset="-122"/>
              </a:rPr>
              <a:t>21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等线" panose="02010600030101010101" charset="-122"/>
                <a:sym typeface="等线" panose="02010600030101010101" charset="-122"/>
              </a:rPr>
              <a:t>材料题并结合中国古代史相关内容</a:t>
            </a:r>
            <a:r>
              <a:rPr lang="zh-CN" altLang="en-US" sz="3200" b="1" dirty="0">
                <a:latin typeface="宋体" panose="02010600030101010101" pitchFamily="2" charset="-122"/>
                <a:ea typeface="等线" panose="02010600030101010101" charset="-122"/>
                <a:sym typeface="等线" panose="02010600030101010101" charset="-122"/>
              </a:rPr>
              <a:t>进行考查。</a:t>
            </a:r>
          </a:p>
          <a:p>
            <a:r>
              <a:rPr lang="zh-CN" altLang="en-US" sz="3200" b="1" dirty="0">
                <a:latin typeface="宋体" panose="02010600030101010101" pitchFamily="2" charset="-122"/>
                <a:ea typeface="等线" panose="02010600030101010101" charset="-122"/>
                <a:sym typeface="等线" panose="02010600030101010101" charset="-122"/>
              </a:rPr>
              <a:t>考查重点在古代欧洲文明和六大文明的文明成果。</a:t>
            </a:r>
          </a:p>
          <a:p>
            <a:endParaRPr lang="zh-CN" altLang="en-US" sz="3200" b="1" dirty="0">
              <a:latin typeface="宋体" panose="02010600030101010101" pitchFamily="2" charset="-122"/>
              <a:ea typeface="等线" panose="0201060003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8"/>
          <p:cNvGrpSpPr/>
          <p:nvPr/>
        </p:nvGrpSpPr>
        <p:grpSpPr>
          <a:xfrm>
            <a:off x="-52387" y="-101600"/>
            <a:ext cx="3267075" cy="795338"/>
            <a:chOff x="103" y="1356"/>
            <a:chExt cx="2058" cy="501"/>
          </a:xfrm>
        </p:grpSpPr>
        <p:sp>
          <p:nvSpPr>
            <p:cNvPr id="23554" name="AutoShape 9"/>
            <p:cNvSpPr/>
            <p:nvPr>
              <p:custDataLst>
                <p:tags r:id="rId3"/>
              </p:custDataLst>
            </p:nvPr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3555" name="Text Box 10"/>
            <p:cNvSpPr txBox="1"/>
            <p:nvPr/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纵横学史</a:t>
              </a:r>
            </a:p>
          </p:txBody>
        </p:sp>
        <p:pic>
          <p:nvPicPr>
            <p:cNvPr id="23556" name="Picture 11" descr="标箭红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57" name="TextBox 4"/>
          <p:cNvSpPr txBox="1"/>
          <p:nvPr>
            <p:custDataLst>
              <p:tags r:id="rId1"/>
            </p:custDataLst>
          </p:nvPr>
        </p:nvSpPr>
        <p:spPr>
          <a:xfrm>
            <a:off x="1114425" y="1085850"/>
            <a:ext cx="88582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我们应如何对待不同国家和地区的文明？</a:t>
            </a:r>
          </a:p>
        </p:txBody>
      </p:sp>
      <p:sp>
        <p:nvSpPr>
          <p:cNvPr id="23560" name="文本框 1"/>
          <p:cNvSpPr txBox="1"/>
          <p:nvPr>
            <p:custDataLst>
              <p:tags r:id="rId2"/>
            </p:custDataLst>
          </p:nvPr>
        </p:nvSpPr>
        <p:spPr>
          <a:xfrm>
            <a:off x="508000" y="2349818"/>
            <a:ext cx="11358880" cy="15684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266700" indent="-266700"/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1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</a:t>
            </a:r>
            <a:r>
              <a:rPr lang="zh-CN" altLang="zh-CN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理解和尊重不同国家和地区的文明</a:t>
            </a:r>
          </a:p>
          <a:p>
            <a:pPr marL="266700" indent="-266700"/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2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</a:t>
            </a:r>
            <a:r>
              <a:rPr lang="zh-CN" altLang="zh-CN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以开放宽容的心态对待不同的文明</a:t>
            </a:r>
          </a:p>
          <a:p>
            <a:pPr marL="266700" indent="-266700"/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3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</a:t>
            </a:r>
            <a:r>
              <a:rPr lang="zh-CN" altLang="zh-CN" sz="320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提倡中华文明和其他文明平等交流，彼此借鉴，共同发展。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灯片编号占位符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rtlCol="0" anchor="ctr"/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第 </a:t>
            </a:r>
            <a:fld id="{792B97F7-8E08-4567-B2E5-4804241E57A5}" type="slidenum">
              <a:rPr kumimoji="0" lang="zh-CN" altLang="en-US" sz="1200" b="0" i="0" u="none" strike="noStrike" kern="1200" cap="none" spc="0" normalizeH="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  <a:cs typeface="+mn-cs"/>
              </a:rPr>
              <a:t>21</a:t>
            </a:fld>
            <a:r>
              <a:rPr kumimoji="0" lang="zh-CN" altLang="en-US" sz="1200" b="0" i="0" u="none" strike="noStrike" kern="1200" cap="none" spc="0" normalizeH="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1200" b="0" i="0" u="none" strike="noStrike" kern="1200" cap="none" spc="0" normalizeH="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页</a:t>
            </a:r>
          </a:p>
        </p:txBody>
      </p:sp>
      <p:grpSp>
        <p:nvGrpSpPr>
          <p:cNvPr id="24578" name="Group 97"/>
          <p:cNvGrpSpPr/>
          <p:nvPr/>
        </p:nvGrpSpPr>
        <p:grpSpPr>
          <a:xfrm>
            <a:off x="84138" y="271463"/>
            <a:ext cx="3186112" cy="790575"/>
            <a:chOff x="161" y="1423"/>
            <a:chExt cx="2007" cy="498"/>
          </a:xfrm>
        </p:grpSpPr>
        <p:sp>
          <p:nvSpPr>
            <p:cNvPr id="24579" name="AutoShape 33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等线" panose="02010600030101010101" charset="-122"/>
                <a:ea typeface="微软雅黑" panose="020B0503020204020204" charset="-122"/>
              </a:endParaRPr>
            </a:p>
          </p:txBody>
        </p:sp>
        <p:sp>
          <p:nvSpPr>
            <p:cNvPr id="24580" name="Text Box 34"/>
            <p:cNvSpPr txBox="1"/>
            <p:nvPr/>
          </p:nvSpPr>
          <p:spPr>
            <a:xfrm>
              <a:off x="762" y="1489"/>
              <a:ext cx="140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知识网络</a:t>
              </a:r>
            </a:p>
          </p:txBody>
        </p:sp>
        <p:pic>
          <p:nvPicPr>
            <p:cNvPr id="24581" name="Picture 37" descr="标箭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" y="1423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58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1304925"/>
            <a:ext cx="8204200" cy="538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0" y="1693863"/>
            <a:ext cx="1047750" cy="4662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Number_1"/>
          <p:cNvSpPr/>
          <p:nvPr>
            <p:custDataLst>
              <p:tags r:id="rId1"/>
            </p:custDataLst>
          </p:nvPr>
        </p:nvSpPr>
        <p:spPr>
          <a:xfrm>
            <a:off x="2440305" y="2499995"/>
            <a:ext cx="738505" cy="7232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8" name="MH_Entry_2"/>
          <p:cNvSpPr/>
          <p:nvPr>
            <p:custDataLst>
              <p:tags r:id="rId2"/>
            </p:custDataLst>
          </p:nvPr>
        </p:nvSpPr>
        <p:spPr>
          <a:xfrm>
            <a:off x="3604260" y="2499995"/>
            <a:ext cx="3889375" cy="7232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latin typeface="方正瘦金书简体加粗" panose="02010600010101010101" charset="-122"/>
                <a:ea typeface="方正瘦金书简体加粗" panose="02010600010101010101" charset="-122"/>
              </a:rPr>
              <a:t>真题演练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189663" y="373063"/>
            <a:ext cx="488950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B</a:t>
            </a:r>
          </a:p>
        </p:txBody>
      </p:sp>
      <p:grpSp>
        <p:nvGrpSpPr>
          <p:cNvPr id="25605" name="Group 8"/>
          <p:cNvGrpSpPr/>
          <p:nvPr/>
        </p:nvGrpSpPr>
        <p:grpSpPr>
          <a:xfrm>
            <a:off x="7938" y="-238125"/>
            <a:ext cx="3267075" cy="795338"/>
            <a:chOff x="103" y="1356"/>
            <a:chExt cx="2058" cy="501"/>
          </a:xfrm>
        </p:grpSpPr>
        <p:sp>
          <p:nvSpPr>
            <p:cNvPr id="25606" name="AutoShape 9"/>
            <p:cNvSpPr/>
            <p:nvPr>
              <p:custDataLst>
                <p:tags r:id="rId1"/>
              </p:custDataLst>
            </p:nvPr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5607" name="Text Box 10"/>
            <p:cNvSpPr txBox="1"/>
            <p:nvPr/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真题演练</a:t>
              </a:r>
            </a:p>
          </p:txBody>
        </p:sp>
        <p:pic>
          <p:nvPicPr>
            <p:cNvPr id="25608" name="Picture 11" descr="标箭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内容占位符 3"/>
          <p:cNvPicPr>
            <a:picLocks noGrp="1" noChangeAspect="1"/>
          </p:cNvPicPr>
          <p:nvPr>
            <p:ph idx="4294967295"/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68438" y="1414463"/>
            <a:ext cx="5656262" cy="1504950"/>
          </a:xfrm>
        </p:spPr>
      </p:pic>
      <p:sp>
        <p:nvSpPr>
          <p:cNvPr id="25602" name="文本框 4"/>
          <p:cNvSpPr txBox="1"/>
          <p:nvPr/>
        </p:nvSpPr>
        <p:spPr>
          <a:xfrm>
            <a:off x="320675" y="557213"/>
            <a:ext cx="78120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1．（17河南）下列三幅图片共同反映了（          ）</a:t>
            </a:r>
          </a:p>
        </p:txBody>
      </p:sp>
      <p:sp>
        <p:nvSpPr>
          <p:cNvPr id="25603" name="文本框 5"/>
          <p:cNvSpPr txBox="1"/>
          <p:nvPr/>
        </p:nvSpPr>
        <p:spPr>
          <a:xfrm>
            <a:off x="1731963" y="3806825"/>
            <a:ext cx="49466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A．寺院建筑的中国化</a:t>
            </a:r>
          </a:p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B．佛教文化的传播与发展 </a:t>
            </a:r>
          </a:p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 C．文化传播者的坚韧</a:t>
            </a:r>
          </a:p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D．雕塑艺术的古朴与精湛</a:t>
            </a:r>
            <a:endParaRPr lang="zh-CN" altLang="en-US" sz="2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89663" y="373063"/>
            <a:ext cx="488950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B</a:t>
            </a:r>
          </a:p>
        </p:txBody>
      </p:sp>
      <p:grpSp>
        <p:nvGrpSpPr>
          <p:cNvPr id="25605" name="Group 8"/>
          <p:cNvGrpSpPr/>
          <p:nvPr/>
        </p:nvGrpSpPr>
        <p:grpSpPr>
          <a:xfrm>
            <a:off x="7938" y="-238125"/>
            <a:ext cx="3267075" cy="795338"/>
            <a:chOff x="103" y="1356"/>
            <a:chExt cx="2058" cy="501"/>
          </a:xfrm>
        </p:grpSpPr>
        <p:sp>
          <p:nvSpPr>
            <p:cNvPr id="25606" name="AutoShape 9"/>
            <p:cNvSpPr/>
            <p:nvPr>
              <p:custDataLst>
                <p:tags r:id="rId2"/>
              </p:custDataLst>
            </p:nvPr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5607" name="Text Box 10"/>
            <p:cNvSpPr txBox="1"/>
            <p:nvPr/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真题演练</a:t>
              </a:r>
            </a:p>
          </p:txBody>
        </p:sp>
        <p:pic>
          <p:nvPicPr>
            <p:cNvPr id="25608" name="Picture 11" descr="标箭红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171248" y="552133"/>
            <a:ext cx="4889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A</a:t>
            </a:r>
          </a:p>
        </p:txBody>
      </p:sp>
      <p:grpSp>
        <p:nvGrpSpPr>
          <p:cNvPr id="25605" name="Group 8"/>
          <p:cNvGrpSpPr/>
          <p:nvPr/>
        </p:nvGrpSpPr>
        <p:grpSpPr>
          <a:xfrm>
            <a:off x="7938" y="-238125"/>
            <a:ext cx="3267075" cy="795338"/>
            <a:chOff x="103" y="1356"/>
            <a:chExt cx="2058" cy="501"/>
          </a:xfrm>
        </p:grpSpPr>
        <p:sp>
          <p:nvSpPr>
            <p:cNvPr id="25606" name="AutoShape 9"/>
            <p:cNvSpPr/>
            <p:nvPr>
              <p:custDataLst>
                <p:tags r:id="rId1"/>
              </p:custDataLst>
            </p:nvPr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5607" name="Text Box 10"/>
            <p:cNvSpPr txBox="1"/>
            <p:nvPr/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真题演练</a:t>
              </a:r>
            </a:p>
          </p:txBody>
        </p:sp>
        <p:pic>
          <p:nvPicPr>
            <p:cNvPr id="25608" name="Picture 11" descr="标箭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" name="文本框 99"/>
          <p:cNvSpPr txBox="1"/>
          <p:nvPr/>
        </p:nvSpPr>
        <p:spPr>
          <a:xfrm>
            <a:off x="691515" y="810895"/>
            <a:ext cx="72104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2800"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800">
                <a:ea typeface="宋体" panose="02010600030101010101" pitchFamily="2" charset="-122"/>
              </a:rPr>
              <a:t>．下面两幅图片反映的主题是</a:t>
            </a:r>
            <a:r>
              <a:rPr lang="en-US" sz="2800">
                <a:latin typeface="Times New Roman" panose="02020603050405020304" pitchFamily="18" charset="0"/>
              </a:rPr>
              <a:t> (</a:t>
            </a:r>
            <a:r>
              <a:rPr lang="zh-CN" sz="2800">
                <a:ea typeface="宋体" panose="02010600030101010101" pitchFamily="2" charset="-122"/>
              </a:rPr>
              <a:t>　　</a:t>
            </a:r>
            <a:r>
              <a:rPr lang="en-US" sz="2800">
                <a:latin typeface="Times New Roman" panose="02020603050405020304" pitchFamily="18" charset="0"/>
              </a:rPr>
              <a:t>)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1270635" y="1487805"/>
            <a:ext cx="8464550" cy="2313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1101725" y="3420745"/>
            <a:ext cx="972185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400175"/>
            <a:endParaRPr lang="zh-CN" sz="2800">
              <a:ea typeface="宋体" panose="02010600030101010101" pitchFamily="2" charset="-122"/>
            </a:endParaRPr>
          </a:p>
          <a:p>
            <a:pPr indent="1400175"/>
            <a:r>
              <a:rPr lang="zh-CN" sz="2800">
                <a:ea typeface="宋体" panose="02010600030101010101" pitchFamily="2" charset="-122"/>
              </a:rPr>
              <a:t>图一　丝绸之路线路图　　图二　亚历山大东征示意图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00175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sz="2800">
                <a:ea typeface="宋体" panose="02010600030101010101" pitchFamily="2" charset="-122"/>
              </a:rPr>
              <a:t>．东西方文明的交流和冲突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00175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sz="2800">
                <a:ea typeface="宋体" panose="02010600030101010101" pitchFamily="2" charset="-122"/>
              </a:rPr>
              <a:t>．中国古代的对外交往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00175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sz="2800">
                <a:ea typeface="宋体" panose="02010600030101010101" pitchFamily="2" charset="-122"/>
              </a:rPr>
              <a:t>．西方文明的对外扩张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00175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sz="2800">
                <a:ea typeface="宋体" panose="02010600030101010101" pitchFamily="2" charset="-122"/>
              </a:rPr>
              <a:t>．东方文明的对外传播</a:t>
            </a:r>
            <a:endParaRPr lang="zh-CN" altLang="en-US" sz="280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5"/>
          <p:cNvSpPr txBox="1"/>
          <p:nvPr/>
        </p:nvSpPr>
        <p:spPr>
          <a:xfrm>
            <a:off x="157163" y="195263"/>
            <a:ext cx="10236200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>
                <a:latin typeface="等线" panose="02010600030101010101" charset="-122"/>
                <a:ea typeface="等线" panose="02010600030101010101" charset="-122"/>
              </a:rPr>
              <a:t>2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、（17河南）（5分）阅读下列材料，回答问题：</a:t>
            </a: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材料一 </a:t>
            </a:r>
          </a:p>
        </p:txBody>
      </p:sp>
      <p:pic>
        <p:nvPicPr>
          <p:cNvPr id="27650" name="图片 6" descr="微信图片_202002290955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669925"/>
            <a:ext cx="6350000" cy="25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文本框 7"/>
          <p:cNvSpPr txBox="1"/>
          <p:nvPr/>
        </p:nvSpPr>
        <p:spPr>
          <a:xfrm>
            <a:off x="157163" y="3349625"/>
            <a:ext cx="1825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材料二</a:t>
            </a:r>
          </a:p>
        </p:txBody>
      </p:sp>
      <p:pic>
        <p:nvPicPr>
          <p:cNvPr id="27652" name="图片 8" descr="微信图片_202002290954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3" y="3840163"/>
            <a:ext cx="7366000" cy="2552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文本框 9"/>
          <p:cNvSpPr txBox="1"/>
          <p:nvPr/>
        </p:nvSpPr>
        <p:spPr>
          <a:xfrm>
            <a:off x="7708900" y="460375"/>
            <a:ext cx="440690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（1）材料一和材料二反映的两种古代文明有什么不同？并说明造成这种不同的主要因素。（3分）</a:t>
            </a:r>
          </a:p>
          <a:p>
            <a:endParaRPr lang="zh-CN" altLang="en-US" sz="2400"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sz="2400"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sz="2400"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sz="2400"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sz="24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（2）综上所述，并结合所学知识，指出世界古代文明呈现出的主要特征。面对不同文明，我们应该持怎样的态度？（2分）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08900" y="2122488"/>
            <a:ext cx="4468813" cy="1568450"/>
          </a:xfrm>
          <a:prstGeom prst="rect">
            <a:avLst/>
          </a:prstGeom>
          <a:solidFill>
            <a:srgbClr val="B1B1B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（</a:t>
            </a:r>
            <a:r>
              <a:rPr lang="en-US" altLang="zh-CN" sz="2400">
                <a:latin typeface="等线" panose="02010600030101010101" charset="-122"/>
                <a:ea typeface="等线" panose="02010600030101010101" charset="-122"/>
              </a:rPr>
              <a:t>1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）材料一属于大河文明，以农业为主。（1分）材料二属于海洋文明工商业发达。（1分）因素：与地理环境有关。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770813" y="5259388"/>
            <a:ext cx="4406900" cy="1568450"/>
          </a:xfrm>
          <a:prstGeom prst="rect">
            <a:avLst/>
          </a:prstGeom>
          <a:solidFill>
            <a:srgbClr val="B1B1B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（</a:t>
            </a:r>
            <a:r>
              <a:rPr lang="en-US" altLang="zh-CN" sz="2400">
                <a:latin typeface="等线" panose="02010600030101010101" charset="-122"/>
                <a:ea typeface="等线" panose="02010600030101010101" charset="-122"/>
              </a:rPr>
              <a:t>2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）古代文明呈现多元化，文明又具有相对独立性。态度：尊重不同地区的文明，持和平交流的态度。（2分）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1"/>
          <p:cNvSpPr txBox="1"/>
          <p:nvPr/>
        </p:nvSpPr>
        <p:spPr>
          <a:xfrm>
            <a:off x="5430838" y="1166813"/>
            <a:ext cx="1239837" cy="45227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7200" dirty="0">
                <a:latin typeface="华文楷体" panose="02010600040101010101" pitchFamily="2" charset="-122"/>
                <a:ea typeface="华文楷体" panose="02010600040101010101" pitchFamily="2" charset="-122"/>
              </a:rPr>
              <a:t>感谢观看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文本框 1"/>
          <p:cNvSpPr txBox="1"/>
          <p:nvPr>
            <p:custDataLst>
              <p:tags r:id="rId1"/>
            </p:custDataLst>
          </p:nvPr>
        </p:nvSpPr>
        <p:spPr>
          <a:xfrm>
            <a:off x="10699433" y="1792605"/>
            <a:ext cx="1013460" cy="4471988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 algn="dist"/>
            <a:r>
              <a:rPr lang="zh-CN" altLang="en-US" sz="5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奴隶社会时期</a:t>
            </a:r>
          </a:p>
        </p:txBody>
      </p:sp>
      <p:grpSp>
        <p:nvGrpSpPr>
          <p:cNvPr id="8194" name="Group 8"/>
          <p:cNvGrpSpPr/>
          <p:nvPr/>
        </p:nvGrpSpPr>
        <p:grpSpPr>
          <a:xfrm>
            <a:off x="-109537" y="-190500"/>
            <a:ext cx="3267075" cy="795338"/>
            <a:chOff x="103" y="1356"/>
            <a:chExt cx="2058" cy="501"/>
          </a:xfrm>
        </p:grpSpPr>
        <p:sp>
          <p:nvSpPr>
            <p:cNvPr id="9219" name="AutoShape 9"/>
            <p:cNvSpPr/>
            <p:nvPr>
              <p:custDataLst>
                <p:tags r:id="rId2"/>
              </p:custDataLst>
            </p:nvPr>
          </p:nvSpPr>
          <p:spPr>
            <a:xfrm>
              <a:off x="601" y="1628"/>
              <a:ext cx="1560" cy="125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pPr fontAlgn="base"/>
              <a:endParaRPr lang="zh-CN" altLang="en-US" sz="135" strike="noStrike" noProof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196" name="Text Box 10"/>
            <p:cNvSpPr txBox="1"/>
            <p:nvPr>
              <p:custDataLst>
                <p:tags r:id="rId3"/>
              </p:custDataLst>
            </p:nvPr>
          </p:nvSpPr>
          <p:spPr>
            <a:xfrm>
              <a:off x="659" y="1489"/>
              <a:ext cx="140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单元概况</a:t>
              </a:r>
            </a:p>
          </p:txBody>
        </p:sp>
        <p:pic>
          <p:nvPicPr>
            <p:cNvPr id="8197" name="Picture 11" descr="标箭红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文本框 9"/>
          <p:cNvSpPr txBox="1"/>
          <p:nvPr/>
        </p:nvSpPr>
        <p:spPr>
          <a:xfrm>
            <a:off x="681355" y="1606550"/>
            <a:ext cx="736600" cy="3644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古代亚非欧文明</a:t>
            </a:r>
          </a:p>
        </p:txBody>
      </p:sp>
      <p:grpSp>
        <p:nvGrpSpPr>
          <p:cNvPr id="4" name="Group 24"/>
          <p:cNvGrpSpPr/>
          <p:nvPr/>
        </p:nvGrpSpPr>
        <p:grpSpPr>
          <a:xfrm rot="5400000">
            <a:off x="-510540" y="3241675"/>
            <a:ext cx="5001260" cy="447040"/>
            <a:chOff x="295" y="2251"/>
            <a:chExt cx="5034" cy="272"/>
          </a:xfrm>
        </p:grpSpPr>
        <p:sp>
          <p:nvSpPr>
            <p:cNvPr id="8195" name="Line 4"/>
            <p:cNvSpPr/>
            <p:nvPr/>
          </p:nvSpPr>
          <p:spPr>
            <a:xfrm flipV="1">
              <a:off x="295" y="2523"/>
              <a:ext cx="5034" cy="0"/>
            </a:xfrm>
            <a:prstGeom prst="line">
              <a:avLst/>
            </a:prstGeom>
            <a:ln w="28575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" name="Line 5"/>
            <p:cNvSpPr/>
            <p:nvPr/>
          </p:nvSpPr>
          <p:spPr>
            <a:xfrm>
              <a:off x="295" y="2251"/>
              <a:ext cx="0" cy="262"/>
            </a:xfrm>
            <a:prstGeom prst="line">
              <a:avLst/>
            </a:prstGeom>
            <a:ln w="28575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" name="Line 6"/>
            <p:cNvSpPr/>
            <p:nvPr/>
          </p:nvSpPr>
          <p:spPr>
            <a:xfrm>
              <a:off x="5329" y="2251"/>
              <a:ext cx="0" cy="262"/>
            </a:xfrm>
            <a:prstGeom prst="line">
              <a:avLst/>
            </a:prstGeom>
            <a:ln w="28575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198" name="Line 7"/>
            <p:cNvSpPr/>
            <p:nvPr/>
          </p:nvSpPr>
          <p:spPr>
            <a:xfrm>
              <a:off x="3379" y="2251"/>
              <a:ext cx="0" cy="262"/>
            </a:xfrm>
            <a:prstGeom prst="line">
              <a:avLst/>
            </a:prstGeom>
            <a:ln w="28575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213" name="Text Box 20"/>
          <p:cNvSpPr txBox="1"/>
          <p:nvPr/>
        </p:nvSpPr>
        <p:spPr>
          <a:xfrm>
            <a:off x="2213610" y="641985"/>
            <a:ext cx="2341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隶书" pitchFamily="49" charset="-122"/>
              </a:rPr>
              <a:t>古代亚非文明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36820" y="354330"/>
            <a:ext cx="22371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古代埃及：</a:t>
            </a:r>
          </a:p>
        </p:txBody>
      </p:sp>
      <p:sp>
        <p:nvSpPr>
          <p:cNvPr id="8209" name="AutoShape 18"/>
          <p:cNvSpPr/>
          <p:nvPr/>
        </p:nvSpPr>
        <p:spPr>
          <a:xfrm rot="10800000" flipH="1" flipV="1">
            <a:off x="4555490" y="241300"/>
            <a:ext cx="678815" cy="2672715"/>
          </a:xfrm>
          <a:prstGeom prst="leftBrace">
            <a:avLst>
              <a:gd name="adj1" fmla="val 85675"/>
              <a:gd name="adj2" fmla="val 49778"/>
            </a:avLst>
          </a:prstGeom>
          <a:noFill/>
          <a:ln w="603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37125" y="964565"/>
            <a:ext cx="30410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古代两河流域：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44795" y="1606550"/>
            <a:ext cx="20669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古代印度：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36820" y="2279015"/>
            <a:ext cx="53930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古代中国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: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黄河流域，四大发明</a:t>
            </a:r>
          </a:p>
        </p:txBody>
      </p:sp>
      <p:sp>
        <p:nvSpPr>
          <p:cNvPr id="14" name="Text Box 20"/>
          <p:cNvSpPr txBox="1"/>
          <p:nvPr/>
        </p:nvSpPr>
        <p:spPr>
          <a:xfrm>
            <a:off x="2214245" y="3767455"/>
            <a:ext cx="2341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隶书" pitchFamily="49" charset="-122"/>
              </a:rPr>
              <a:t>古代欧洲文明</a:t>
            </a:r>
          </a:p>
        </p:txBody>
      </p:sp>
      <p:sp>
        <p:nvSpPr>
          <p:cNvPr id="15" name="AutoShape 18"/>
          <p:cNvSpPr/>
          <p:nvPr/>
        </p:nvSpPr>
        <p:spPr>
          <a:xfrm rot="10800000" flipH="1" flipV="1">
            <a:off x="4470400" y="3293110"/>
            <a:ext cx="678815" cy="2672715"/>
          </a:xfrm>
          <a:prstGeom prst="leftBrace">
            <a:avLst>
              <a:gd name="adj1" fmla="val 85675"/>
              <a:gd name="adj2" fmla="val 49778"/>
            </a:avLst>
          </a:prstGeom>
          <a:noFill/>
          <a:ln w="603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37125" y="3506470"/>
            <a:ext cx="43186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古代希腊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: 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雅典  斯巴达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937125" y="4289425"/>
            <a:ext cx="45891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古代罗马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: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《十二铜表法》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036820" y="5443855"/>
            <a:ext cx="37852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古代希腊、罗马文化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 b="1" dirty="0" smtClean="0">
                <a:solidFill>
                  <a:srgbClr val="C00000"/>
                </a:solidFill>
                <a:latin typeface="方正瘦金书简体加粗" panose="02010600010101010101" charset="-122"/>
                <a:ea typeface="方正瘦金书简体加粗" panose="02010600010101010101" charset="-122"/>
                <a:sym typeface="+mn-ea"/>
              </a:rPr>
              <a:t>目录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519891" y="370329"/>
            <a:ext cx="2226876" cy="1455597"/>
            <a:chOff x="1576240" y="1014655"/>
            <a:chExt cx="2226876" cy="1455597"/>
          </a:xfrm>
        </p:grpSpPr>
        <p:sp>
          <p:nvSpPr>
            <p:cNvPr id="32" name="矩形 31"/>
            <p:cNvSpPr/>
            <p:nvPr/>
          </p:nvSpPr>
          <p:spPr>
            <a:xfrm>
              <a:off x="1780425" y="2049768"/>
              <a:ext cx="19366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pc="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CONTENTS</a:t>
              </a:r>
              <a:endParaRPr lang="zh-CN" altLang="en-US" spc="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576240" y="1014655"/>
              <a:ext cx="2226876" cy="145559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4923565" y="2407318"/>
            <a:ext cx="498951" cy="4986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MH_Number_1"/>
          <p:cNvSpPr/>
          <p:nvPr>
            <p:custDataLst>
              <p:tags r:id="rId2"/>
            </p:custDataLst>
          </p:nvPr>
        </p:nvSpPr>
        <p:spPr>
          <a:xfrm>
            <a:off x="4923565" y="3319178"/>
            <a:ext cx="498951" cy="4986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MH_Number_1"/>
          <p:cNvSpPr/>
          <p:nvPr>
            <p:custDataLst>
              <p:tags r:id="rId3"/>
            </p:custDataLst>
          </p:nvPr>
        </p:nvSpPr>
        <p:spPr>
          <a:xfrm>
            <a:off x="4923565" y="4333908"/>
            <a:ext cx="498951" cy="4986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MH_Entry_2"/>
          <p:cNvSpPr/>
          <p:nvPr>
            <p:custDataLst>
              <p:tags r:id="rId4"/>
            </p:custDataLst>
          </p:nvPr>
        </p:nvSpPr>
        <p:spPr>
          <a:xfrm>
            <a:off x="6115685" y="2407285"/>
            <a:ext cx="3692525" cy="4984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zh-CN" sz="4000" b="1" dirty="0" smtClean="0">
                <a:solidFill>
                  <a:schemeClr val="tx1"/>
                </a:solidFill>
                <a:latin typeface="方正瘦金书简体加粗" panose="02010600010101010101" charset="-122"/>
                <a:ea typeface="方正瘦金书简体加粗" panose="02010600010101010101" charset="-122"/>
              </a:rPr>
              <a:t>知识梳理</a:t>
            </a:r>
          </a:p>
        </p:txBody>
      </p:sp>
      <p:sp>
        <p:nvSpPr>
          <p:cNvPr id="27" name="MH_Entry_1"/>
          <p:cNvSpPr/>
          <p:nvPr>
            <p:custDataLst>
              <p:tags r:id="rId5"/>
            </p:custDataLst>
          </p:nvPr>
        </p:nvSpPr>
        <p:spPr>
          <a:xfrm>
            <a:off x="6115685" y="3319145"/>
            <a:ext cx="3693160" cy="4984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latin typeface="方正瘦金书简体加粗" panose="02010600010101010101" charset="-122"/>
                <a:ea typeface="方正瘦金书简体加粗" panose="02010600010101010101" charset="-122"/>
              </a:rPr>
              <a:t>重点解读</a:t>
            </a:r>
          </a:p>
        </p:txBody>
      </p:sp>
      <p:sp>
        <p:nvSpPr>
          <p:cNvPr id="28" name="MH_Entry_2"/>
          <p:cNvSpPr/>
          <p:nvPr>
            <p:custDataLst>
              <p:tags r:id="rId6"/>
            </p:custDataLst>
          </p:nvPr>
        </p:nvSpPr>
        <p:spPr>
          <a:xfrm>
            <a:off x="6116320" y="4333875"/>
            <a:ext cx="3692525" cy="4984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600" b="1" dirty="0" smtClean="0">
                <a:solidFill>
                  <a:schemeClr val="tx1"/>
                </a:solidFill>
                <a:latin typeface="方正瘦金书简体加粗" panose="02010600010101010101" charset="-122"/>
                <a:ea typeface="方正瘦金书简体加粗" panose="02010600010101010101" charset="-122"/>
              </a:rPr>
              <a:t>真题演练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灯片编号占位符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rtlCol="0" anchor="ctr"/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第 </a:t>
            </a:r>
            <a:fld id="{792B97F7-8E08-4567-B2E5-4804241E57A5}" type="slidenum">
              <a:rPr kumimoji="0" lang="zh-CN" altLang="en-US" sz="1200" b="0" i="0" u="none" strike="noStrike" kern="1200" cap="none" spc="0" normalizeH="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  <a:cs typeface="+mn-cs"/>
              </a:rPr>
              <a:t>5</a:t>
            </a:fld>
            <a:r>
              <a:rPr kumimoji="0" lang="zh-CN" altLang="en-US" sz="1200" b="0" i="0" u="none" strike="noStrike" kern="1200" cap="none" spc="0" normalizeH="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1200" b="0" i="0" u="none" strike="noStrike" kern="1200" cap="none" spc="0" normalizeH="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页</a:t>
            </a:r>
          </a:p>
        </p:txBody>
      </p:sp>
      <p:grpSp>
        <p:nvGrpSpPr>
          <p:cNvPr id="24578" name="Group 97"/>
          <p:cNvGrpSpPr/>
          <p:nvPr/>
        </p:nvGrpSpPr>
        <p:grpSpPr>
          <a:xfrm>
            <a:off x="84138" y="271463"/>
            <a:ext cx="3186112" cy="790575"/>
            <a:chOff x="161" y="1423"/>
            <a:chExt cx="2007" cy="498"/>
          </a:xfrm>
        </p:grpSpPr>
        <p:sp>
          <p:nvSpPr>
            <p:cNvPr id="24579" name="AutoShape 33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等线" panose="02010600030101010101" charset="-122"/>
                <a:ea typeface="微软雅黑" panose="020B0503020204020204" charset="-122"/>
              </a:endParaRPr>
            </a:p>
          </p:txBody>
        </p:sp>
        <p:sp>
          <p:nvSpPr>
            <p:cNvPr id="24580" name="Text Box 34"/>
            <p:cNvSpPr txBox="1"/>
            <p:nvPr/>
          </p:nvSpPr>
          <p:spPr>
            <a:xfrm>
              <a:off x="762" y="1489"/>
              <a:ext cx="140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知识网络</a:t>
              </a:r>
            </a:p>
          </p:txBody>
        </p:sp>
        <p:pic>
          <p:nvPicPr>
            <p:cNvPr id="24581" name="Picture 37" descr="标箭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" y="1423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58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1304925"/>
            <a:ext cx="8204200" cy="538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330" y="1411288"/>
            <a:ext cx="1047750" cy="4662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2242185" y="2407285"/>
            <a:ext cx="908050" cy="7385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4" name="MH_Entry_2"/>
          <p:cNvSpPr/>
          <p:nvPr>
            <p:custDataLst>
              <p:tags r:id="rId2"/>
            </p:custDataLst>
          </p:nvPr>
        </p:nvSpPr>
        <p:spPr>
          <a:xfrm>
            <a:off x="4172585" y="2407285"/>
            <a:ext cx="3847465" cy="7524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zh-CN" sz="5400" b="1" dirty="0" smtClean="0">
                <a:solidFill>
                  <a:schemeClr val="tx1"/>
                </a:solidFill>
                <a:latin typeface="方正瘦金书简体加粗" panose="02010600010101010101" charset="-122"/>
                <a:ea typeface="方正瘦金书简体加粗" panose="02010600010101010101" charset="-122"/>
              </a:rPr>
              <a:t>知识梳理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16" descr="02大河流域的亚非文明古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57225"/>
            <a:ext cx="11913235" cy="6019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67" name="Group 8"/>
          <p:cNvGrpSpPr/>
          <p:nvPr/>
        </p:nvGrpSpPr>
        <p:grpSpPr>
          <a:xfrm>
            <a:off x="-11430" y="-133350"/>
            <a:ext cx="3692525" cy="795338"/>
            <a:chOff x="103" y="1356"/>
            <a:chExt cx="2326" cy="501"/>
          </a:xfrm>
        </p:grpSpPr>
        <p:sp>
          <p:nvSpPr>
            <p:cNvPr id="11268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1269" name="Text Box 10"/>
            <p:cNvSpPr txBox="1"/>
            <p:nvPr/>
          </p:nvSpPr>
          <p:spPr>
            <a:xfrm>
              <a:off x="659" y="1489"/>
              <a:ext cx="1770" cy="368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一、大河文明</a:t>
              </a:r>
            </a:p>
          </p:txBody>
        </p:sp>
        <p:pic>
          <p:nvPicPr>
            <p:cNvPr id="11270" name="Picture 11" descr="标箭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1" name="文本框 10"/>
          <p:cNvSpPr txBox="1"/>
          <p:nvPr/>
        </p:nvSpPr>
        <p:spPr>
          <a:xfrm>
            <a:off x="779145" y="3628708"/>
            <a:ext cx="1973263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2800">
                <a:latin typeface="Arial" panose="020B0604020202020204" pitchFamily="34" charset="0"/>
                <a:ea typeface="宋体" panose="02010600030101010101" pitchFamily="2" charset="-122"/>
              </a:rPr>
              <a:t>古代埃及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681095" y="3136900"/>
            <a:ext cx="2319655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2800">
                <a:latin typeface="Arial" panose="020B0604020202020204" pitchFamily="34" charset="0"/>
                <a:ea typeface="宋体" panose="02010600030101010101" pitchFamily="2" charset="-122"/>
              </a:rPr>
              <a:t>古代两河流域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512300" y="2552383"/>
            <a:ext cx="1973263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3200">
                <a:latin typeface="Arial" panose="020B0604020202020204" pitchFamily="34" charset="0"/>
                <a:ea typeface="宋体" panose="02010600030101010101" pitchFamily="2" charset="-122"/>
              </a:rPr>
              <a:t>古代中国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000750" y="3629025"/>
            <a:ext cx="2319655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2800">
                <a:latin typeface="Arial" panose="020B0604020202020204" pitchFamily="34" charset="0"/>
                <a:ea typeface="宋体" panose="02010600030101010101" pitchFamily="2" charset="-122"/>
              </a:rPr>
              <a:t>古代印度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animBg="1"/>
      <p:bldP spid="14" grpId="0" animBg="1"/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8"/>
          <p:cNvGrpSpPr/>
          <p:nvPr/>
        </p:nvGrpSpPr>
        <p:grpSpPr>
          <a:xfrm>
            <a:off x="-111125" y="11113"/>
            <a:ext cx="3267075" cy="790575"/>
            <a:chOff x="103" y="1356"/>
            <a:chExt cx="2058" cy="498"/>
          </a:xfrm>
        </p:grpSpPr>
        <p:sp>
          <p:nvSpPr>
            <p:cNvPr id="12290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2291" name="Text Box 10"/>
            <p:cNvSpPr txBox="1"/>
            <p:nvPr/>
          </p:nvSpPr>
          <p:spPr>
            <a:xfrm>
              <a:off x="659" y="1489"/>
              <a:ext cx="140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考点精析</a:t>
              </a:r>
            </a:p>
          </p:txBody>
        </p:sp>
        <p:pic>
          <p:nvPicPr>
            <p:cNvPr id="12292" name="Picture 11" descr="标箭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293" name="文本框 1"/>
          <p:cNvSpPr txBox="1"/>
          <p:nvPr/>
        </p:nvSpPr>
        <p:spPr>
          <a:xfrm>
            <a:off x="179388" y="801688"/>
            <a:ext cx="287020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方正大黑简体" panose="02000000000000000000" charset="-122"/>
                <a:ea typeface="方正大黑简体" panose="02000000000000000000" charset="-122"/>
                <a:sym typeface="等线" panose="02010600030101010101" charset="-122"/>
              </a:rPr>
              <a:t>考点</a:t>
            </a:r>
            <a:r>
              <a:rPr lang="en-US" altLang="zh-CN" sz="2400" dirty="0">
                <a:latin typeface="方正大黑简体" panose="02000000000000000000" charset="-122"/>
                <a:ea typeface="方正大黑简体" panose="02000000000000000000" charset="-122"/>
                <a:sym typeface="等线" panose="02010600030101010101" charset="-122"/>
              </a:rPr>
              <a:t>1 </a:t>
            </a:r>
            <a:r>
              <a:rPr lang="zh-CN" altLang="en-US" sz="2400" dirty="0">
                <a:latin typeface="方正大黑简体" panose="02000000000000000000" charset="-122"/>
                <a:ea typeface="方正大黑简体" panose="02000000000000000000" charset="-122"/>
                <a:sym typeface="等线" panose="02010600030101010101" charset="-122"/>
              </a:rPr>
              <a:t>古代埃及</a:t>
            </a:r>
            <a:r>
              <a:rPr lang="en-US" altLang="zh-CN" sz="2800" dirty="0">
                <a:latin typeface="等线" panose="02010600030101010101" charset="-122"/>
                <a:ea typeface="方正准圆_GBK" panose="02000000000000000000" charset="-122"/>
                <a:sym typeface="等线" panose="02010600030101010101" charset="-122"/>
              </a:rPr>
              <a:t>      </a:t>
            </a:r>
            <a:endParaRPr lang="zh-CN" altLang="en-US" sz="2800" dirty="0">
              <a:solidFill>
                <a:srgbClr val="C00000"/>
              </a:solidFill>
              <a:latin typeface="等线" panose="02010600030101010101" charset="-122"/>
              <a:ea typeface="宋体" panose="02010600030101010101" pitchFamily="2" charset="-122"/>
              <a:sym typeface="等线" panose="02010600030101010101" charset="-122"/>
            </a:endParaRPr>
          </a:p>
        </p:txBody>
      </p:sp>
      <p:sp>
        <p:nvSpPr>
          <p:cNvPr id="12294" name="文本框 12"/>
          <p:cNvSpPr txBox="1"/>
          <p:nvPr/>
        </p:nvSpPr>
        <p:spPr>
          <a:xfrm>
            <a:off x="2443163" y="863600"/>
            <a:ext cx="67341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课标要求：知道金字塔，初步了解古埃及文明</a:t>
            </a:r>
          </a:p>
        </p:txBody>
      </p:sp>
      <p:sp>
        <p:nvSpPr>
          <p:cNvPr id="12295" name="文本框 1"/>
          <p:cNvSpPr txBox="1"/>
          <p:nvPr/>
        </p:nvSpPr>
        <p:spPr>
          <a:xfrm>
            <a:off x="349250" y="1681163"/>
            <a:ext cx="2325688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一、地理位置：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74938" y="4502150"/>
            <a:ext cx="16652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金字塔、</a:t>
            </a:r>
          </a:p>
        </p:txBody>
      </p:sp>
      <p:pic>
        <p:nvPicPr>
          <p:cNvPr id="1229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988" y="11113"/>
            <a:ext cx="3289300" cy="4137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8" name="文本框 3"/>
          <p:cNvSpPr txBox="1"/>
          <p:nvPr/>
        </p:nvSpPr>
        <p:spPr>
          <a:xfrm>
            <a:off x="349250" y="2316163"/>
            <a:ext cx="2325688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二、发展历史：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443163" y="2316163"/>
            <a:ext cx="9558337" cy="20145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2800" dirty="0"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 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1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、约公元前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3500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年，出现国家。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2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、公元前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3100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年左右，初步实现统一。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3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、古埃及先后被波斯帝国、亚历山大帝国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    和罗马帝国吞并占领，文明没有延续下去。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300" name="文本框 4"/>
          <p:cNvSpPr txBox="1"/>
          <p:nvPr/>
        </p:nvSpPr>
        <p:spPr>
          <a:xfrm>
            <a:off x="349250" y="4502150"/>
            <a:ext cx="2325688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三、文明成果：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74619" y="1745615"/>
            <a:ext cx="56273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noProof="1"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非洲东北角，被认为是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“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尼罗河的赠礼</a:t>
            </a:r>
            <a:r>
              <a:rPr lang="zh-CN" altLang="en-US" sz="240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”</a:t>
            </a:r>
            <a:endParaRPr lang="zh-CN" altLang="en-US" sz="2400" noProof="1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40188" y="4502150"/>
            <a:ext cx="16652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太阳历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62563" y="4502150"/>
            <a:ext cx="16652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charset="-122"/>
              </a:rPr>
              <a:t>象形文字</a:t>
            </a:r>
          </a:p>
        </p:txBody>
      </p:sp>
      <p:pic>
        <p:nvPicPr>
          <p:cNvPr id="26" name="图片 25" descr="11029436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6913" y="4330700"/>
            <a:ext cx="2852737" cy="210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Rectangle 2"/>
          <p:cNvSpPr>
            <a:spLocks noGrp="1"/>
          </p:cNvSpPr>
          <p:nvPr/>
        </p:nvSpPr>
        <p:spPr>
          <a:xfrm>
            <a:off x="39370" y="120650"/>
            <a:ext cx="11801475" cy="6616700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  <a:miter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/>
            <a:r>
              <a:rPr lang="en-US" altLang="zh-CN" strike="noStrike" kern="1200" noProof="1">
                <a:latin typeface="+mn-lt"/>
                <a:ea typeface="黑体" panose="02010609060101010101" pitchFamily="49" charset="-122"/>
                <a:cs typeface="+mn-cs"/>
              </a:rPr>
              <a:t>◇</a:t>
            </a:r>
            <a:r>
              <a:rPr lang="zh-CN" altLang="en-US" strike="noStrike" kern="1200" noProof="1">
                <a:latin typeface="+mn-lt"/>
                <a:ea typeface="黑体" panose="02010609060101010101" pitchFamily="49" charset="-122"/>
                <a:cs typeface="+mn-cs"/>
              </a:rPr>
              <a:t>重要图片解读</a:t>
            </a:r>
            <a:r>
              <a:rPr lang="zh-CN" altLang="en-US" strike="noStrike" kern="1200" noProof="1">
                <a:latin typeface="+mn-lt"/>
                <a:ea typeface="楷体_GB2312"/>
                <a:cs typeface="+mn-cs"/>
              </a:rPr>
              <a:t>　</a:t>
            </a: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图片名称：金字塔</a:t>
            </a:r>
          </a:p>
          <a:p>
            <a:pPr eaLnBrk="1" fontAlgn="auto" hangingPunct="1"/>
            <a:endParaRPr lang="zh-CN" altLang="en-US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fontAlgn="auto" hangingPunct="1"/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考点解读：</a:t>
            </a: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古埃及的国王称</a:t>
            </a:r>
            <a:r>
              <a:rPr lang="zh-CN" altLang="en-US" sz="24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“法老”</a:t>
            </a: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，拥有至高无上的权威</a:t>
            </a:r>
          </a:p>
          <a:p>
            <a:pPr marL="0" indent="0" eaLnBrk="1" fontAlgn="auto" hangingPunct="1">
              <a:buNone/>
            </a:pPr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金字塔是</a:t>
            </a:r>
            <a:r>
              <a:rPr lang="zh-CN" altLang="en-US" sz="2400" b="1" strike="noStrike" kern="1200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法老权力</a:t>
            </a:r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的象征，最大的金字塔：</a:t>
            </a:r>
            <a:r>
              <a:rPr lang="zh-CN" altLang="en-US" sz="2400" b="1" strike="noStrike" kern="120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胡夫金字塔</a:t>
            </a:r>
          </a:p>
        </p:txBody>
      </p:sp>
      <p:pic>
        <p:nvPicPr>
          <p:cNvPr id="11268" name="Picture 3" descr="E:\陈敏\课件\天府教育\2019\中考\人教历史\新建文件夹\新建文件夹\ZT5.TIF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4997450" y="11113"/>
            <a:ext cx="6950075" cy="3578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6" grpId="0"/>
      <p:bldP spid="6" grpId="1"/>
      <p:bldP spid="2" grpId="1"/>
      <p:bldP spid="2" grpId="2"/>
      <p:bldP spid="4" grpId="1"/>
      <p:bldP spid="4" grpId="2"/>
      <p:bldP spid="11266" grpId="0" bldLvl="0" animBg="1"/>
      <p:bldP spid="1126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8"/>
          <p:cNvGrpSpPr/>
          <p:nvPr/>
        </p:nvGrpSpPr>
        <p:grpSpPr>
          <a:xfrm>
            <a:off x="-111125" y="11113"/>
            <a:ext cx="3267075" cy="790575"/>
            <a:chOff x="103" y="1356"/>
            <a:chExt cx="2058" cy="498"/>
          </a:xfrm>
        </p:grpSpPr>
        <p:sp>
          <p:nvSpPr>
            <p:cNvPr id="13314" name="AutoShape 9"/>
            <p:cNvSpPr/>
            <p:nvPr/>
          </p:nvSpPr>
          <p:spPr>
            <a:xfrm>
              <a:off x="601" y="1527"/>
              <a:ext cx="1560" cy="327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3315" name="Text Box 10"/>
            <p:cNvSpPr txBox="1"/>
            <p:nvPr/>
          </p:nvSpPr>
          <p:spPr>
            <a:xfrm>
              <a:off x="659" y="1489"/>
              <a:ext cx="140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5F9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考点精析</a:t>
              </a:r>
            </a:p>
          </p:txBody>
        </p:sp>
        <p:pic>
          <p:nvPicPr>
            <p:cNvPr id="13316" name="Picture 11" descr="标箭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" y="1356"/>
              <a:ext cx="498" cy="4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317" name="文本框 3"/>
          <p:cNvSpPr txBox="1"/>
          <p:nvPr/>
        </p:nvSpPr>
        <p:spPr>
          <a:xfrm>
            <a:off x="230188" y="801688"/>
            <a:ext cx="29257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考点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2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charset="-122"/>
              </a:rPr>
              <a:t>古代两河流域</a:t>
            </a:r>
            <a:r>
              <a:rPr lang="en-US" altLang="zh-CN" dirty="0">
                <a:latin typeface="等线" panose="02010600030101010101" charset="-122"/>
                <a:ea typeface="方正准圆_GBK" panose="02000000000000000000" charset="-122"/>
                <a:sym typeface="等线" panose="02010600030101010101" charset="-122"/>
              </a:rPr>
              <a:t> 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8" name="文本框 4"/>
          <p:cNvSpPr txBox="1"/>
          <p:nvPr/>
        </p:nvSpPr>
        <p:spPr>
          <a:xfrm>
            <a:off x="3263900" y="801688"/>
            <a:ext cx="81073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课标要求：通过《汉谟拉比法典》，初步了解两河流域文明</a:t>
            </a:r>
          </a:p>
        </p:txBody>
      </p:sp>
      <p:pic>
        <p:nvPicPr>
          <p:cNvPr id="13319" name="图片 5" descr="图片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63" y="1262063"/>
            <a:ext cx="4792662" cy="291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文本框 1"/>
          <p:cNvSpPr txBox="1"/>
          <p:nvPr/>
        </p:nvSpPr>
        <p:spPr>
          <a:xfrm>
            <a:off x="230188" y="1565275"/>
            <a:ext cx="2325687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一、地理位置：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55875" y="1565910"/>
            <a:ext cx="4513580" cy="5219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noProof="1">
                <a:latin typeface="仿宋" panose="02010609060101010101" charset="-122"/>
                <a:ea typeface="仿宋" panose="02010609060101010101" charset="-122"/>
                <a:cs typeface="+mn-cs"/>
                <a:sym typeface="等线" panose="02010600030101010101" charset="-122"/>
              </a:rPr>
              <a:t>西亚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幼发拉底河</a:t>
            </a:r>
            <a:r>
              <a:rPr lang="zh-CN" altLang="en-US" sz="2400" noProof="1"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和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底格里斯河</a:t>
            </a:r>
            <a:r>
              <a:rPr lang="zh-CN" altLang="en-US" sz="2800" noProof="1"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。</a:t>
            </a:r>
            <a:endParaRPr lang="zh-CN" altLang="en-US" noProof="1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322" name="文本框 8"/>
          <p:cNvSpPr txBox="1"/>
          <p:nvPr/>
        </p:nvSpPr>
        <p:spPr>
          <a:xfrm>
            <a:off x="230188" y="2274888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二、文明成果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4088" y="2913063"/>
            <a:ext cx="29337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dirty="0"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1</a:t>
            </a:r>
            <a:r>
              <a:rPr lang="zh-CN" altLang="en-US" sz="2400" dirty="0"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楔（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xie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）</a:t>
            </a:r>
            <a:r>
              <a:rPr lang="zh-CN" altLang="en-US" sz="2400" dirty="0"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形文字</a:t>
            </a:r>
          </a:p>
        </p:txBody>
      </p:sp>
      <p:pic>
        <p:nvPicPr>
          <p:cNvPr id="11" name="内容占位符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175" y="2636838"/>
            <a:ext cx="2705100" cy="3290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954088" y="3441700"/>
            <a:ext cx="1257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dirty="0"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2</a:t>
            </a:r>
            <a:r>
              <a:rPr lang="zh-CN" altLang="en-US" sz="2400" dirty="0">
                <a:latin typeface="等线" panose="02010600030101010101" charset="-122"/>
                <a:ea typeface="宋体" panose="02010600030101010101" pitchFamily="2" charset="-122"/>
                <a:sym typeface="等线" panose="02010600030101010101" charset="-122"/>
              </a:rPr>
              <a:t>、阴历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53769" y="4177024"/>
            <a:ext cx="30968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noProof="1"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3</a:t>
            </a:r>
            <a:r>
              <a:rPr lang="zh-CN" altLang="en-US" sz="2400" noProof="1"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、</a:t>
            </a:r>
            <a:r>
              <a:rPr lang="zh-CN" altLang="en-US" sz="24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等线" panose="02010600030101010101" charset="-122"/>
                <a:ea typeface="宋体" panose="02010600030101010101" pitchFamily="2" charset="-122"/>
                <a:cs typeface="+mn-cs"/>
                <a:sym typeface="等线" panose="02010600030101010101" charset="-122"/>
              </a:rPr>
              <a:t>《汉谟拉比法典》</a:t>
            </a:r>
            <a:endParaRPr lang="zh-CN" altLang="en-US" sz="24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14339" name="Rectangle 2"/>
          <p:cNvSpPr/>
          <p:nvPr/>
        </p:nvSpPr>
        <p:spPr>
          <a:xfrm>
            <a:off x="165735" y="461010"/>
            <a:ext cx="11859895" cy="6421755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>
                <a:alpha val="100000"/>
              </a:srgbClr>
            </a:solidFill>
            <a:miter lim="800000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/>
            <a:r>
              <a:rPr lang="en-US" altLang="zh-CN" strike="noStrike" kern="1200" noProof="1">
                <a:latin typeface="+mn-lt"/>
                <a:ea typeface="黑体" panose="02010609060101010101" pitchFamily="49" charset="-122"/>
                <a:cs typeface="+mn-cs"/>
              </a:rPr>
              <a:t>◇</a:t>
            </a:r>
            <a:r>
              <a:rPr lang="zh-CN" altLang="en-US" strike="noStrike" kern="1200" noProof="1">
                <a:latin typeface="+mn-lt"/>
                <a:ea typeface="黑体" panose="02010609060101010101" pitchFamily="49" charset="-122"/>
                <a:cs typeface="+mn-cs"/>
              </a:rPr>
              <a:t>重要图片解读</a:t>
            </a:r>
          </a:p>
          <a:p>
            <a:pPr eaLnBrk="1" fontAlgn="auto" hangingPunct="1"/>
            <a:endParaRPr lang="zh-CN" altLang="en-US" strike="noStrike" kern="1200" noProof="1">
              <a:latin typeface="+mn-lt"/>
              <a:ea typeface="黑体" panose="02010609060101010101" pitchFamily="49" charset="-12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黑体" panose="02010609060101010101" pitchFamily="49" charset="-12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endParaRPr lang="zh-CN" altLang="en-US" strike="noStrike" kern="1200" noProof="1">
              <a:latin typeface="+mn-lt"/>
              <a:ea typeface="楷体_GB2312"/>
              <a:cs typeface="+mn-cs"/>
            </a:endParaRPr>
          </a:p>
          <a:p>
            <a:pPr eaLnBrk="1" fontAlgn="auto" hangingPunct="1"/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图片名称：</a:t>
            </a:r>
            <a:r>
              <a:rPr lang="en-US" altLang="zh-CN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汉谟拉比法典</a:t>
            </a:r>
            <a:r>
              <a:rPr lang="en-US" altLang="zh-CN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石柱局部图</a:t>
            </a:r>
          </a:p>
          <a:p>
            <a:pPr eaLnBrk="1" fontAlgn="auto" hangingPunct="1"/>
            <a:endParaRPr lang="zh-CN" altLang="en-US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fontAlgn="auto" hangingPunct="1"/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考点解读：  用楔形文字刻写，较全面反映古巴比伦社会状况，</a:t>
            </a:r>
          </a:p>
          <a:p>
            <a:pPr marL="0" indent="0" eaLnBrk="1" fontAlgn="auto" hangingPunct="1">
              <a:buNone/>
            </a:pPr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是研究古巴比伦重要资料，体现古巴比伦奴隶主专政实质</a:t>
            </a:r>
          </a:p>
          <a:p>
            <a:pPr marL="0" indent="0" eaLnBrk="1" fontAlgn="auto" hangingPunct="1">
              <a:buNone/>
            </a:pPr>
            <a:r>
              <a:rPr lang="zh-CN" altLang="en-US" sz="2400" strike="noStrike" kern="120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</a:t>
            </a:r>
            <a:r>
              <a:rPr lang="zh-CN" altLang="en-US" sz="2400" strike="noStrike" kern="120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地位：</a:t>
            </a:r>
          </a:p>
          <a:p>
            <a:pPr marL="0" indent="0" eaLnBrk="1" fontAlgn="auto" hangingPunct="1">
              <a:buNone/>
            </a:pP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             </a:t>
            </a:r>
            <a:r>
              <a:rPr lang="zh-CN" altLang="en-US" sz="2400" strike="noStrike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影响：</a:t>
            </a: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是古巴比伦王国留给人类的宝贵文化遗产， </a:t>
            </a:r>
            <a:endParaRPr lang="zh-CN" altLang="en-US" sz="2400" strike="noStrike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                    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表明人类社会的</a:t>
            </a:r>
            <a:r>
              <a:rPr lang="zh-CN" altLang="en-US" sz="2400" b="1" strike="noStrike" noProof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法制传统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源远流长。</a:t>
            </a:r>
            <a:endParaRPr lang="zh-CN" altLang="en-US" sz="2400" b="1" strike="noStrike" noProof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hangingPunct="1">
              <a:buNone/>
            </a:pPr>
            <a:endParaRPr lang="zh-CN" altLang="en-US" sz="2400" b="1" strike="noStrike" noProof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hangingPunct="1">
              <a:buNone/>
            </a:pPr>
            <a:endParaRPr lang="zh-CN" altLang="en-US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fontAlgn="auto" hangingPunct="1"/>
            <a:endParaRPr lang="zh-CN" altLang="en-US" sz="2400" strike="noStrike" kern="120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341" name="Picture 3" descr="E:\陈敏\课件\天府教育\2019\中考\人教历史\新建文件夹\新建文件夹\B145.TIF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7964488" y="247650"/>
            <a:ext cx="4148137" cy="319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390900" y="4908550"/>
            <a:ext cx="7096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迄今已知世界上</a:t>
            </a:r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第一部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等线" panose="02010600030101010101" charset="-122"/>
              </a:rPr>
              <a:t>较为完整的成文法典。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/>
      <p:bldP spid="14339" grpId="0" bldLvl="0" animBg="1"/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686831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719514436"/>
  <p:tag name="KSO_WM_UNIT_PLACING_PICTURE_USER_VIEWPORT" val="{&quot;height&quot;:6599,&quot;width&quot;:1170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47804332"/>
  <p:tag name="KSO_WM_UNIT_PLACING_PICTURE_USER_VIEWPORT" val="{&quot;height&quot;:9864,&quot;width&quot;:1341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ECORATE_SHAPE_ID" val="2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7cdd16e-8295-43c5-830a-36a3bc077aa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92536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6913130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baf08da-3a19-4b60-a975-1bf7b2d2c49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92555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925612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925503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92554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92554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22367180"/>
  <p:tag name="KSO_WM_UNIT_PLACING_PICTURE_USER_VIEWPORT" val="{&quot;height&quot;:2370,&quot;width&quot;:820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92554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6913143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92554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691315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7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55555"/>
      </a:accent1>
      <a:accent2>
        <a:srgbClr val="3C3C3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1520</Words>
  <Application>Microsoft Office PowerPoint</Application>
  <PresentationFormat>自定义</PresentationFormat>
  <Paragraphs>298</Paragraphs>
  <Slides>27</Slides>
  <Notes>3</Notes>
  <HiddenSlides>1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主题​​</vt:lpstr>
      <vt:lpstr>PowerPoint 演示文稿</vt:lpstr>
      <vt:lpstr>PowerPoint 演示文稿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43</cp:revision>
  <dcterms:created xsi:type="dcterms:W3CDTF">2020-03-01T00:30:00Z</dcterms:created>
  <dcterms:modified xsi:type="dcterms:W3CDTF">2020-09-09T08:05:12Z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