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8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6" r:id="rId2"/>
    <p:sldId id="257" r:id="rId3"/>
    <p:sldId id="272" r:id="rId4"/>
    <p:sldId id="258" r:id="rId5"/>
    <p:sldId id="277" r:id="rId6"/>
    <p:sldId id="273" r:id="rId7"/>
    <p:sldId id="278" r:id="rId8"/>
    <p:sldId id="298" r:id="rId9"/>
    <p:sldId id="259" r:id="rId10"/>
    <p:sldId id="274" r:id="rId11"/>
    <p:sldId id="275" r:id="rId12"/>
    <p:sldId id="276" r:id="rId13"/>
    <p:sldId id="260" r:id="rId14"/>
    <p:sldId id="279" r:id="rId15"/>
    <p:sldId id="280" r:id="rId16"/>
    <p:sldId id="261" r:id="rId17"/>
    <p:sldId id="289" r:id="rId18"/>
    <p:sldId id="290" r:id="rId19"/>
    <p:sldId id="266" r:id="rId20"/>
    <p:sldId id="292" r:id="rId21"/>
    <p:sldId id="293" r:id="rId22"/>
    <p:sldId id="294" r:id="rId23"/>
    <p:sldId id="267" r:id="rId24"/>
    <p:sldId id="299" r:id="rId25"/>
    <p:sldId id="268" r:id="rId26"/>
    <p:sldId id="295" r:id="rId27"/>
    <p:sldId id="269" r:id="rId28"/>
    <p:sldId id="297" r:id="rId29"/>
    <p:sldId id="282" r:id="rId30"/>
    <p:sldId id="283" r:id="rId31"/>
    <p:sldId id="284" r:id="rId32"/>
    <p:sldId id="285" r:id="rId33"/>
    <p:sldId id="286" r:id="rId34"/>
    <p:sldId id="270" r:id="rId35"/>
    <p:sldId id="271" r:id="rId36"/>
    <p:sldId id="287" r:id="rId37"/>
    <p:sldId id="300" r:id="rId38"/>
    <p:sldId id="301" r:id="rId39"/>
    <p:sldId id="288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 群" initials="胡" lastIdx="1" clrIdx="0">
    <p:extLst>
      <p:ext uri="{19B8F6BF-5375-455C-9EA6-DF929625EA0E}">
        <p15:presenceInfo xmlns:p15="http://schemas.microsoft.com/office/powerpoint/2012/main" userId="99ddc9fcbce1ea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A2B05-25F3-425C-93A0-CD969514E23B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FBB22-E14A-4F00-992C-BEA90C087D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419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67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96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80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0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20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88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9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4572001" y="86060"/>
            <a:ext cx="0" cy="668049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矩形 14"/>
          <p:cNvSpPr/>
          <p:nvPr userDrawn="1"/>
        </p:nvSpPr>
        <p:spPr>
          <a:xfrm>
            <a:off x="86061" y="86060"/>
            <a:ext cx="12005534" cy="66804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4587650" y="96327"/>
            <a:ext cx="0" cy="6680499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4010E085-6BEA-46AA-9E1B-6FF5BCE800CF}"/>
              </a:ext>
            </a:extLst>
          </p:cNvPr>
          <p:cNvSpPr/>
          <p:nvPr userDrawn="1"/>
        </p:nvSpPr>
        <p:spPr>
          <a:xfrm>
            <a:off x="157942" y="166254"/>
            <a:ext cx="4355869" cy="6508866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>
            <a:extLst>
              <a:ext uri="{FF2B5EF4-FFF2-40B4-BE49-F238E27FC236}">
                <a16:creationId xmlns:a16="http://schemas.microsoft.com/office/drawing/2014/main" id="{96390D91-345A-413A-8839-B2A8F7386473}"/>
              </a:ext>
            </a:extLst>
          </p:cNvPr>
          <p:cNvSpPr/>
          <p:nvPr userDrawn="1"/>
        </p:nvSpPr>
        <p:spPr>
          <a:xfrm>
            <a:off x="4671753" y="166254"/>
            <a:ext cx="7365076" cy="6500553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50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80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2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B0CE-FB33-43A7-9FEC-097F511BB4C3}" type="datetimeFigureOut">
              <a:rPr lang="zh-CN" altLang="en-US" smtClean="0"/>
              <a:t>2020/10/31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A8605-950B-4343-A191-4F856B24A3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6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7" Type="http://schemas.openxmlformats.org/officeDocument/2006/relationships/image" Target="../media/image78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DB6FC86-E368-4E66-B09F-A79D827E7132}"/>
              </a:ext>
            </a:extLst>
          </p:cNvPr>
          <p:cNvGrpSpPr/>
          <p:nvPr/>
        </p:nvGrpSpPr>
        <p:grpSpPr>
          <a:xfrm>
            <a:off x="180974" y="142875"/>
            <a:ext cx="11677651" cy="6486524"/>
            <a:chOff x="67733" y="32221"/>
            <a:chExt cx="11977511" cy="677897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92199DD9-80F0-4052-BB7D-03BB34D01CF8}"/>
                </a:ext>
              </a:extLst>
            </p:cNvPr>
            <p:cNvSpPr txBox="1"/>
            <p:nvPr/>
          </p:nvSpPr>
          <p:spPr>
            <a:xfrm>
              <a:off x="152018" y="132064"/>
              <a:ext cx="11825057" cy="657835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/>
            </a:p>
          </p:txBody>
        </p:sp>
        <p:sp>
          <p:nvSpPr>
            <p:cNvPr id="2" name="矩形 1"/>
            <p:cNvSpPr/>
            <p:nvPr/>
          </p:nvSpPr>
          <p:spPr>
            <a:xfrm>
              <a:off x="67733" y="32221"/>
              <a:ext cx="11977511" cy="6778978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716073" y="921652"/>
            <a:ext cx="481700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zh-CN" sz="3200" dirty="0"/>
              <a:t>复习课：第</a:t>
            </a:r>
            <a:r>
              <a:rPr lang="en-US" altLang="zh-CN" sz="3200" dirty="0"/>
              <a:t>1</a:t>
            </a:r>
            <a:r>
              <a:rPr lang="zh-CN" altLang="en-US" sz="3200" dirty="0"/>
              <a:t>、</a:t>
            </a:r>
            <a:r>
              <a:rPr lang="en-US" altLang="zh-CN" sz="3200" dirty="0"/>
              <a:t>2</a:t>
            </a:r>
            <a:r>
              <a:rPr lang="zh-CN" altLang="zh-CN" sz="3200" dirty="0"/>
              <a:t>单元复习</a:t>
            </a:r>
          </a:p>
          <a:p>
            <a:r>
              <a:rPr lang="en-US" altLang="zh-CN" sz="3200" dirty="0"/>
              <a:t>     --------</a:t>
            </a:r>
            <a:r>
              <a:rPr lang="zh-CN" altLang="zh-CN" sz="3200" dirty="0"/>
              <a:t>讲故事，学历史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46B06D-9DE4-43A5-B134-0E488667A79C}"/>
              </a:ext>
            </a:extLst>
          </p:cNvPr>
          <p:cNvSpPr txBox="1"/>
          <p:nvPr/>
        </p:nvSpPr>
        <p:spPr>
          <a:xfrm>
            <a:off x="1457325" y="2876550"/>
            <a:ext cx="92964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dirty="0"/>
              <a:t>古代各文明创造了辉煌的成就。请你和同学组成探访小组，寻找历史的足迹，进行一次世界古典文明的探寻，了解丰富多彩的古典文化成就，感受人类文化的多元性、共容性。写出一篇探访日志，并将你的发现和同学们分享。</a:t>
            </a:r>
          </a:p>
        </p:txBody>
      </p:sp>
    </p:spTree>
    <p:extLst>
      <p:ext uri="{BB962C8B-B14F-4D97-AF65-F5344CB8AC3E}">
        <p14:creationId xmlns:p14="http://schemas.microsoft.com/office/powerpoint/2010/main" val="38974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806" y="652739"/>
            <a:ext cx="4076370" cy="317875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2425" y="292503"/>
            <a:ext cx="402907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世界上最早的文明产生在亚洲的</a:t>
            </a:r>
            <a:r>
              <a:rPr lang="zh-CN" altLang="en-US" sz="2800" dirty="0">
                <a:solidFill>
                  <a:srgbClr val="FF0000"/>
                </a:solidFill>
              </a:rPr>
              <a:t>两河</a:t>
            </a:r>
            <a:r>
              <a:rPr lang="zh-CN" altLang="en-US" sz="2800" dirty="0"/>
              <a:t>流域及非洲的</a:t>
            </a:r>
            <a:r>
              <a:rPr lang="zh-CN" altLang="en-US" sz="2800" dirty="0">
                <a:solidFill>
                  <a:srgbClr val="FF0000"/>
                </a:solidFill>
              </a:rPr>
              <a:t>尼罗河</a:t>
            </a:r>
            <a:r>
              <a:rPr lang="zh-CN" altLang="en-US" sz="2800" dirty="0"/>
              <a:t>流域，大约在公元前</a:t>
            </a:r>
            <a:r>
              <a:rPr lang="en-US" altLang="zh-CN" sz="2800" dirty="0">
                <a:solidFill>
                  <a:srgbClr val="FF0000"/>
                </a:solidFill>
              </a:rPr>
              <a:t>3500</a:t>
            </a:r>
            <a:r>
              <a:rPr lang="zh-CN" altLang="en-US" sz="2800" dirty="0">
                <a:solidFill>
                  <a:srgbClr val="FF0000"/>
                </a:solidFill>
              </a:rPr>
              <a:t>年</a:t>
            </a:r>
            <a:r>
              <a:rPr lang="zh-CN" altLang="en-US" sz="2800" dirty="0"/>
              <a:t>，埃及人建立了奴隶制国家，他们创造了最早的历法</a:t>
            </a:r>
            <a:r>
              <a:rPr lang="en-US" altLang="zh-CN" sz="2800" dirty="0"/>
              <a:t>---</a:t>
            </a:r>
            <a:r>
              <a:rPr lang="zh-CN" altLang="en-US" sz="2800" dirty="0">
                <a:solidFill>
                  <a:srgbClr val="FF0000"/>
                </a:solidFill>
              </a:rPr>
              <a:t>太阳历</a:t>
            </a:r>
            <a:r>
              <a:rPr lang="zh-CN" altLang="en-US" sz="2800" dirty="0"/>
              <a:t>，最早的文字</a:t>
            </a:r>
            <a:r>
              <a:rPr lang="zh-CN" altLang="en-US" sz="2800" dirty="0">
                <a:solidFill>
                  <a:srgbClr val="FF0000"/>
                </a:solidFill>
              </a:rPr>
              <a:t>象形文字</a:t>
            </a:r>
            <a:r>
              <a:rPr lang="zh-CN" altLang="en-US" sz="2800" dirty="0"/>
              <a:t>，这些都方便了人类记录自己的历史，能够更好的认识自己，他们还把人体制成了</a:t>
            </a:r>
            <a:r>
              <a:rPr lang="zh-CN" altLang="en-US" sz="2800" dirty="0">
                <a:solidFill>
                  <a:srgbClr val="FF0000"/>
                </a:solidFill>
              </a:rPr>
              <a:t>木乃伊</a:t>
            </a:r>
            <a:r>
              <a:rPr lang="zh-CN" altLang="en-US" sz="2800" dirty="0"/>
              <a:t>，促进了医学的发展，他们还用数学思维建造了伟大的金字塔。</a:t>
            </a:r>
            <a:endParaRPr lang="en-US" altLang="zh-CN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407" y="604157"/>
            <a:ext cx="4084769" cy="56728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82" y="282978"/>
            <a:ext cx="2258853" cy="1694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11" y="2157102"/>
            <a:ext cx="2842492" cy="21318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91" y="4421330"/>
            <a:ext cx="2890312" cy="1781175"/>
          </a:xfrm>
          <a:prstGeom prst="rect">
            <a:avLst/>
          </a:prstGeom>
        </p:spPr>
      </p:pic>
      <p:sp>
        <p:nvSpPr>
          <p:cNvPr id="3" name="流程图: 过程 2">
            <a:extLst>
              <a:ext uri="{FF2B5EF4-FFF2-40B4-BE49-F238E27FC236}">
                <a16:creationId xmlns:a16="http://schemas.microsoft.com/office/drawing/2014/main" id="{0AEB5F7C-B2BA-486B-B5D8-7DC5C21DA4AF}"/>
              </a:ext>
            </a:extLst>
          </p:cNvPr>
          <p:cNvSpPr/>
          <p:nvPr/>
        </p:nvSpPr>
        <p:spPr>
          <a:xfrm>
            <a:off x="1880396" y="829626"/>
            <a:ext cx="695324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AEAE47CA-7E84-40FC-8934-995B97500B36}"/>
              </a:ext>
            </a:extLst>
          </p:cNvPr>
          <p:cNvSpPr/>
          <p:nvPr/>
        </p:nvSpPr>
        <p:spPr>
          <a:xfrm>
            <a:off x="1166020" y="1248726"/>
            <a:ext cx="1057275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8EC8B3CB-67F9-40CF-8C53-6DC595152D5B}"/>
              </a:ext>
            </a:extLst>
          </p:cNvPr>
          <p:cNvSpPr/>
          <p:nvPr/>
        </p:nvSpPr>
        <p:spPr>
          <a:xfrm>
            <a:off x="1861345" y="1658301"/>
            <a:ext cx="1057275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过程 14">
            <a:extLst>
              <a:ext uri="{FF2B5EF4-FFF2-40B4-BE49-F238E27FC236}">
                <a16:creationId xmlns:a16="http://schemas.microsoft.com/office/drawing/2014/main" id="{4A967E94-6FFA-4C70-ACCB-E1BDAC7CA8D0}"/>
              </a:ext>
            </a:extLst>
          </p:cNvPr>
          <p:cNvSpPr/>
          <p:nvPr/>
        </p:nvSpPr>
        <p:spPr>
          <a:xfrm>
            <a:off x="575470" y="2925126"/>
            <a:ext cx="1057275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AE232327-EBFB-4D0A-91E7-A3CE9BD95C6B}"/>
              </a:ext>
            </a:extLst>
          </p:cNvPr>
          <p:cNvSpPr/>
          <p:nvPr/>
        </p:nvSpPr>
        <p:spPr>
          <a:xfrm>
            <a:off x="3766346" y="2944176"/>
            <a:ext cx="342900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022CD311-18A8-4E15-9924-C69806C4544E}"/>
              </a:ext>
            </a:extLst>
          </p:cNvPr>
          <p:cNvSpPr/>
          <p:nvPr/>
        </p:nvSpPr>
        <p:spPr>
          <a:xfrm>
            <a:off x="461170" y="3372801"/>
            <a:ext cx="1076325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过程 19">
            <a:extLst>
              <a:ext uri="{FF2B5EF4-FFF2-40B4-BE49-F238E27FC236}">
                <a16:creationId xmlns:a16="http://schemas.microsoft.com/office/drawing/2014/main" id="{F975F051-C9D9-4908-96AB-3F48607E15E7}"/>
              </a:ext>
            </a:extLst>
          </p:cNvPr>
          <p:cNvSpPr/>
          <p:nvPr/>
        </p:nvSpPr>
        <p:spPr>
          <a:xfrm>
            <a:off x="3604421" y="4639626"/>
            <a:ext cx="438150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过程 20">
            <a:extLst>
              <a:ext uri="{FF2B5EF4-FFF2-40B4-BE49-F238E27FC236}">
                <a16:creationId xmlns:a16="http://schemas.microsoft.com/office/drawing/2014/main" id="{4DC273B8-9FA5-44E7-9EB7-3328EE07FD11}"/>
              </a:ext>
            </a:extLst>
          </p:cNvPr>
          <p:cNvSpPr/>
          <p:nvPr/>
        </p:nvSpPr>
        <p:spPr>
          <a:xfrm>
            <a:off x="384970" y="5077776"/>
            <a:ext cx="838199" cy="40005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4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5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71935" y="619543"/>
            <a:ext cx="30713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两河流域人们发明了</a:t>
            </a:r>
            <a:r>
              <a:rPr lang="zh-CN" altLang="en-US" sz="3200" dirty="0">
                <a:solidFill>
                  <a:srgbClr val="FF0000"/>
                </a:solidFill>
              </a:rPr>
              <a:t>楔形</a:t>
            </a:r>
            <a:r>
              <a:rPr lang="zh-CN" altLang="en-US" sz="3200" dirty="0"/>
              <a:t>文字，</a:t>
            </a:r>
            <a:r>
              <a:rPr lang="zh-CN" altLang="en-US" sz="3200" dirty="0">
                <a:solidFill>
                  <a:srgbClr val="FF0000"/>
                </a:solidFill>
              </a:rPr>
              <a:t>太阴</a:t>
            </a:r>
            <a:r>
              <a:rPr lang="zh-CN" altLang="en-US" sz="3200" dirty="0"/>
              <a:t>历、</a:t>
            </a:r>
            <a:r>
              <a:rPr lang="en-US" altLang="zh-CN" sz="3200" dirty="0">
                <a:solidFill>
                  <a:srgbClr val="FF0000"/>
                </a:solidFill>
              </a:rPr>
              <a:t>60</a:t>
            </a:r>
            <a:r>
              <a:rPr lang="zh-CN" altLang="en-US" sz="3200" dirty="0"/>
              <a:t>进位法、</a:t>
            </a:r>
            <a:r>
              <a:rPr lang="zh-CN" altLang="en-US" sz="3200" dirty="0">
                <a:solidFill>
                  <a:srgbClr val="FF0000"/>
                </a:solidFill>
              </a:rPr>
              <a:t>星期</a:t>
            </a:r>
            <a:r>
              <a:rPr lang="zh-CN" altLang="en-US" sz="3200" dirty="0"/>
              <a:t>制度。</a:t>
            </a:r>
            <a:endParaRPr lang="en-US" altLang="zh-CN" sz="3200" dirty="0"/>
          </a:p>
        </p:txBody>
      </p:sp>
      <p:pic>
        <p:nvPicPr>
          <p:cNvPr id="1026" name="Picture 2" descr="https://timgsa.baidu.com/timg?image&amp;quality=80&amp;size=b9999_10000&amp;sec=1602242414687&amp;di=c1067e2f4660e49cc959899562493476&amp;imgtype=0&amp;src=http%3A%2F%2Fimg9.doubanio.com%2Fview%2Fnote%2Fl%2Fpublic%2Fp513678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85" y="417555"/>
            <a:ext cx="4237718" cy="26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03" y="810043"/>
            <a:ext cx="2846597" cy="188714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628610"/>
            <a:ext cx="6155439" cy="25237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5" y="3899948"/>
            <a:ext cx="2572109" cy="2067213"/>
          </a:xfrm>
          <a:prstGeom prst="rect">
            <a:avLst/>
          </a:prstGeom>
        </p:spPr>
      </p:pic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83FF1855-3104-452F-8A15-2B17C18100E2}"/>
              </a:ext>
            </a:extLst>
          </p:cNvPr>
          <p:cNvSpPr/>
          <p:nvPr/>
        </p:nvSpPr>
        <p:spPr>
          <a:xfrm>
            <a:off x="1481560" y="1181103"/>
            <a:ext cx="885825" cy="4667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4CB753CB-6AD8-4713-A224-9962E50FB433}"/>
              </a:ext>
            </a:extLst>
          </p:cNvPr>
          <p:cNvSpPr/>
          <p:nvPr/>
        </p:nvSpPr>
        <p:spPr>
          <a:xfrm>
            <a:off x="671935" y="1666878"/>
            <a:ext cx="847725" cy="4667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03C44484-4841-4E24-B792-75C7D0959A85}"/>
              </a:ext>
            </a:extLst>
          </p:cNvPr>
          <p:cNvSpPr/>
          <p:nvPr/>
        </p:nvSpPr>
        <p:spPr>
          <a:xfrm>
            <a:off x="2255256" y="1642218"/>
            <a:ext cx="533399" cy="4667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0DD368C0-76B7-4AA5-9BA7-70049ECDFE58}"/>
              </a:ext>
            </a:extLst>
          </p:cNvPr>
          <p:cNvSpPr/>
          <p:nvPr/>
        </p:nvSpPr>
        <p:spPr>
          <a:xfrm>
            <a:off x="1500611" y="2143128"/>
            <a:ext cx="838199" cy="4667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04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5170" y="528642"/>
            <a:ext cx="34834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/>
              <a:t>在南亚</a:t>
            </a:r>
            <a:r>
              <a:rPr lang="zh-CN" altLang="en-US" sz="3200" dirty="0">
                <a:solidFill>
                  <a:srgbClr val="FF0000"/>
                </a:solidFill>
              </a:rPr>
              <a:t>印度河</a:t>
            </a:r>
            <a:r>
              <a:rPr lang="zh-CN" altLang="en-US" sz="3200" dirty="0"/>
              <a:t>流域，古印度人创造了早期文明，</a:t>
            </a:r>
            <a:r>
              <a:rPr lang="zh-CN" altLang="en-US" sz="3200" dirty="0">
                <a:solidFill>
                  <a:srgbClr val="FF0000"/>
                </a:solidFill>
              </a:rPr>
              <a:t>摩亨佐达罗</a:t>
            </a:r>
            <a:r>
              <a:rPr lang="zh-CN" altLang="en-US" sz="3200" dirty="0"/>
              <a:t>和</a:t>
            </a:r>
            <a:r>
              <a:rPr lang="zh-CN" altLang="en-US" sz="3200" dirty="0">
                <a:solidFill>
                  <a:srgbClr val="FF0000"/>
                </a:solidFill>
              </a:rPr>
              <a:t>哈拉帕</a:t>
            </a:r>
            <a:r>
              <a:rPr lang="zh-CN" altLang="en-US" sz="3200" dirty="0"/>
              <a:t>文明。雅利安人入侵后建立的</a:t>
            </a:r>
            <a:r>
              <a:rPr lang="zh-CN" altLang="en-US" sz="3200" dirty="0">
                <a:solidFill>
                  <a:srgbClr val="FF0000"/>
                </a:solidFill>
              </a:rPr>
              <a:t>孔雀</a:t>
            </a:r>
            <a:r>
              <a:rPr lang="zh-CN" altLang="en-US" sz="3200" dirty="0"/>
              <a:t>王朝是古印度鼎盛时期。建造了大城市</a:t>
            </a:r>
            <a:r>
              <a:rPr lang="zh-CN" altLang="en-US" sz="3200" dirty="0">
                <a:solidFill>
                  <a:srgbClr val="FF0000"/>
                </a:solidFill>
              </a:rPr>
              <a:t>华氏城</a:t>
            </a:r>
            <a:r>
              <a:rPr lang="zh-CN" altLang="en-US" sz="3200" dirty="0"/>
              <a:t>。创造了</a:t>
            </a:r>
            <a:r>
              <a:rPr lang="zh-CN" altLang="en-US" sz="3200" dirty="0">
                <a:solidFill>
                  <a:srgbClr val="FF0000"/>
                </a:solidFill>
              </a:rPr>
              <a:t>阿拉伯</a:t>
            </a:r>
            <a:r>
              <a:rPr lang="zh-CN" altLang="en-US" sz="3200" dirty="0"/>
              <a:t>数字，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452" y="371794"/>
            <a:ext cx="3902850" cy="2443184"/>
          </a:xfrm>
          <a:prstGeom prst="rect">
            <a:avLst/>
          </a:prstGeom>
        </p:spPr>
      </p:pic>
      <p:pic>
        <p:nvPicPr>
          <p:cNvPr id="3076" name="Picture 4" descr="https://timgsa.baidu.com/timg?image&amp;quality=80&amp;size=b9999_10000&amp;sec=1602243482236&amp;di=d57f64382adc298d720a7d971a0e3214&amp;imgtype=0&amp;src=http%3A%2F%2Fdingyue.nosdn.127.net%2FQgbUQanAEAo5QQsc6GyAS4qS5dS9W0RJjzUi30y3WwoS4153552786416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870" y="3324884"/>
            <a:ext cx="4074432" cy="27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352" y="1291660"/>
            <a:ext cx="2867518" cy="4343447"/>
          </a:xfrm>
          <a:prstGeom prst="rect">
            <a:avLst/>
          </a:prstGeom>
        </p:spPr>
      </p:pic>
      <p:sp>
        <p:nvSpPr>
          <p:cNvPr id="6" name="流程图: 过程 5">
            <a:extLst>
              <a:ext uri="{FF2B5EF4-FFF2-40B4-BE49-F238E27FC236}">
                <a16:creationId xmlns:a16="http://schemas.microsoft.com/office/drawing/2014/main" id="{45E020BD-0F55-49E7-A623-2DDC1696B65A}"/>
              </a:ext>
            </a:extLst>
          </p:cNvPr>
          <p:cNvSpPr/>
          <p:nvPr/>
        </p:nvSpPr>
        <p:spPr>
          <a:xfrm>
            <a:off x="1879438" y="543717"/>
            <a:ext cx="1190624" cy="5048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32E2A209-58D6-41F2-B74A-D7EE020CCADA}"/>
              </a:ext>
            </a:extLst>
          </p:cNvPr>
          <p:cNvSpPr/>
          <p:nvPr/>
        </p:nvSpPr>
        <p:spPr>
          <a:xfrm>
            <a:off x="2260437" y="1517238"/>
            <a:ext cx="1619249" cy="5048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BFA551F3-1D89-4267-9345-67C0FB21D371}"/>
              </a:ext>
            </a:extLst>
          </p:cNvPr>
          <p:cNvSpPr/>
          <p:nvPr/>
        </p:nvSpPr>
        <p:spPr>
          <a:xfrm>
            <a:off x="531505" y="2064594"/>
            <a:ext cx="466724" cy="5048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E1652772-265A-465E-8954-6CC1B4D72A4C}"/>
              </a:ext>
            </a:extLst>
          </p:cNvPr>
          <p:cNvSpPr/>
          <p:nvPr/>
        </p:nvSpPr>
        <p:spPr>
          <a:xfrm>
            <a:off x="1441287" y="2048667"/>
            <a:ext cx="1257299" cy="5048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4E916392-B4D1-4EEF-B25F-1C0871B8F66A}"/>
              </a:ext>
            </a:extLst>
          </p:cNvPr>
          <p:cNvSpPr/>
          <p:nvPr/>
        </p:nvSpPr>
        <p:spPr>
          <a:xfrm>
            <a:off x="1431763" y="2991642"/>
            <a:ext cx="895350" cy="5048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942C5FB9-F0D9-4D13-BAFF-46AEA7E49667}"/>
              </a:ext>
            </a:extLst>
          </p:cNvPr>
          <p:cNvSpPr/>
          <p:nvPr/>
        </p:nvSpPr>
        <p:spPr>
          <a:xfrm>
            <a:off x="2698586" y="4021525"/>
            <a:ext cx="1238249" cy="4571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22FB5501-126E-4585-B97B-3BEF77B5732A}"/>
              </a:ext>
            </a:extLst>
          </p:cNvPr>
          <p:cNvSpPr/>
          <p:nvPr/>
        </p:nvSpPr>
        <p:spPr>
          <a:xfrm>
            <a:off x="1812762" y="4513428"/>
            <a:ext cx="1238249" cy="5048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952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800" y="212876"/>
            <a:ext cx="403658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人类为了更好地生存发展，结成群体，进而组成社会。制定各种规则、制度，来管理约束人的行为。这是人类文明进步的一个重要表现。古代亚非大河流域的国家，大都建立了统一的</a:t>
            </a:r>
            <a:r>
              <a:rPr lang="zh-CN" altLang="en-US" sz="2400" dirty="0">
                <a:solidFill>
                  <a:srgbClr val="FF0000"/>
                </a:solidFill>
              </a:rPr>
              <a:t>中央集权</a:t>
            </a:r>
            <a:r>
              <a:rPr lang="zh-CN" altLang="en-US" sz="2400" dirty="0"/>
              <a:t>制度，以此来管理国家。埃及人创建了</a:t>
            </a:r>
            <a:r>
              <a:rPr lang="zh-CN" altLang="en-US" sz="2400" dirty="0">
                <a:solidFill>
                  <a:srgbClr val="FF0000"/>
                </a:solidFill>
              </a:rPr>
              <a:t>法老</a:t>
            </a:r>
            <a:r>
              <a:rPr lang="zh-CN" altLang="en-US" sz="2400" dirty="0"/>
              <a:t>制度集各种权力于一身，并建造了象征无限权力的</a:t>
            </a:r>
            <a:r>
              <a:rPr lang="zh-CN" altLang="en-US" sz="2400" dirty="0">
                <a:solidFill>
                  <a:srgbClr val="FF0000"/>
                </a:solidFill>
              </a:rPr>
              <a:t>金字塔</a:t>
            </a:r>
            <a:r>
              <a:rPr lang="zh-CN" altLang="en-US" sz="2400" dirty="0"/>
              <a:t>。汉莫拉比制定了世界上第</a:t>
            </a:r>
            <a:r>
              <a:rPr lang="en-US" altLang="zh-CN" sz="2400" dirty="0"/>
              <a:t>1</a:t>
            </a:r>
            <a:r>
              <a:rPr lang="zh-CN" altLang="en-US" sz="2400" dirty="0"/>
              <a:t>部较为完整的成文法典</a:t>
            </a:r>
            <a:r>
              <a:rPr lang="en-US" altLang="zh-CN" sz="2400" dirty="0">
                <a:solidFill>
                  <a:srgbClr val="FF0000"/>
                </a:solidFill>
              </a:rPr>
              <a:t>《</a:t>
            </a:r>
            <a:r>
              <a:rPr lang="zh-CN" altLang="en-US" sz="2400" dirty="0">
                <a:solidFill>
                  <a:srgbClr val="FF0000"/>
                </a:solidFill>
              </a:rPr>
              <a:t>汉穆拉比法典</a:t>
            </a:r>
            <a:r>
              <a:rPr lang="en-US" altLang="zh-CN" sz="2400" dirty="0">
                <a:solidFill>
                  <a:srgbClr val="FF0000"/>
                </a:solidFill>
              </a:rPr>
              <a:t>》</a:t>
            </a:r>
            <a:r>
              <a:rPr lang="zh-CN" altLang="en-US" sz="2400" dirty="0"/>
              <a:t>表明了人类社会</a:t>
            </a:r>
            <a:r>
              <a:rPr lang="zh-CN" altLang="en-US" sz="2400" dirty="0">
                <a:solidFill>
                  <a:srgbClr val="FF0000"/>
                </a:solidFill>
              </a:rPr>
              <a:t>法治</a:t>
            </a:r>
            <a:r>
              <a:rPr lang="zh-CN" altLang="en-US" sz="2400" dirty="0"/>
              <a:t>传统源远流长。现代人类文明证明法治是人类最佳的治国方案。是人类文明的基石。</a:t>
            </a:r>
            <a:endParaRPr lang="en-US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r="24453"/>
          <a:stretch/>
        </p:blipFill>
        <p:spPr>
          <a:xfrm>
            <a:off x="4932771" y="877364"/>
            <a:ext cx="2024743" cy="4734500"/>
          </a:xfrm>
          <a:prstGeom prst="rect">
            <a:avLst/>
          </a:prstGeom>
        </p:spPr>
      </p:pic>
      <p:pic>
        <p:nvPicPr>
          <p:cNvPr id="4098" name="Picture 2" descr="https://timgsa.baidu.com/timg?image&amp;quality=80&amp;size=b9999_10000&amp;sec=1602243888380&amp;di=041f9f50591825e18b94f246bf2f3cff&amp;imgtype=0&amp;src=http%3A%2F%2Fpic.qjimage.com%2Fmf062%2Fhigh%2Fmf855-032551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49" y="1780381"/>
            <a:ext cx="23526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timgsa.baidu.com/timg?image&amp;quality=80&amp;size=b9999_10000&amp;sec=1602244118727&amp;di=7e83e041ed9730d598d3792869ca2633&amp;imgtype=0&amp;src=http%3A%2F%2Fwww.zmdtvw.cn%2Fd%2Ffile%2Fp%2F2016%2F12%2F01%2Ffc2e6cc7bf637f95666c403e570b7a5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465" y="1545771"/>
            <a:ext cx="2404461" cy="38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流程图: 过程 5">
            <a:extLst>
              <a:ext uri="{FF2B5EF4-FFF2-40B4-BE49-F238E27FC236}">
                <a16:creationId xmlns:a16="http://schemas.microsoft.com/office/drawing/2014/main" id="{19A34739-9E24-4873-8F4D-C6933E98CE22}"/>
              </a:ext>
            </a:extLst>
          </p:cNvPr>
          <p:cNvSpPr/>
          <p:nvPr/>
        </p:nvSpPr>
        <p:spPr>
          <a:xfrm>
            <a:off x="2831781" y="2474747"/>
            <a:ext cx="1257300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305000E8-6D17-42B7-B2FC-194D19E57870}"/>
              </a:ext>
            </a:extLst>
          </p:cNvPr>
          <p:cNvSpPr/>
          <p:nvPr/>
        </p:nvSpPr>
        <p:spPr>
          <a:xfrm>
            <a:off x="1831656" y="3179597"/>
            <a:ext cx="6762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12710A07-67A8-4994-8842-1DA3E698A3E0}"/>
              </a:ext>
            </a:extLst>
          </p:cNvPr>
          <p:cNvSpPr/>
          <p:nvPr/>
        </p:nvSpPr>
        <p:spPr>
          <a:xfrm>
            <a:off x="1907856" y="3932072"/>
            <a:ext cx="9429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D5962E19-2F9F-4A0E-B9A7-DE60E24E76DA}"/>
              </a:ext>
            </a:extLst>
          </p:cNvPr>
          <p:cNvSpPr/>
          <p:nvPr/>
        </p:nvSpPr>
        <p:spPr>
          <a:xfrm>
            <a:off x="2326955" y="4665497"/>
            <a:ext cx="18668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AC6BAE74-1AB9-42EA-B0E6-6AD00DFA8685}"/>
              </a:ext>
            </a:extLst>
          </p:cNvPr>
          <p:cNvSpPr/>
          <p:nvPr/>
        </p:nvSpPr>
        <p:spPr>
          <a:xfrm>
            <a:off x="402906" y="5056022"/>
            <a:ext cx="4667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过程 14">
            <a:extLst>
              <a:ext uri="{FF2B5EF4-FFF2-40B4-BE49-F238E27FC236}">
                <a16:creationId xmlns:a16="http://schemas.microsoft.com/office/drawing/2014/main" id="{860BC845-5779-4823-BD63-680A57C51177}"/>
              </a:ext>
            </a:extLst>
          </p:cNvPr>
          <p:cNvSpPr/>
          <p:nvPr/>
        </p:nvSpPr>
        <p:spPr>
          <a:xfrm>
            <a:off x="3155631" y="5056022"/>
            <a:ext cx="6000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995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486" y="234043"/>
            <a:ext cx="44277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古代印度人建立了</a:t>
            </a:r>
            <a:r>
              <a:rPr lang="zh-CN" altLang="en-US" sz="2800" dirty="0">
                <a:solidFill>
                  <a:srgbClr val="FF0000"/>
                </a:solidFill>
              </a:rPr>
              <a:t>种姓</a:t>
            </a:r>
            <a:r>
              <a:rPr lang="zh-CN" altLang="en-US" sz="2800" dirty="0"/>
              <a:t>制度，以此来规范社会，后来又出现了</a:t>
            </a:r>
            <a:r>
              <a:rPr lang="zh-CN" altLang="en-US" sz="2800" dirty="0">
                <a:solidFill>
                  <a:srgbClr val="FF0000"/>
                </a:solidFill>
              </a:rPr>
              <a:t>佛教</a:t>
            </a:r>
            <a:r>
              <a:rPr lang="zh-CN" altLang="en-US" sz="2800" dirty="0"/>
              <a:t>，以此规范人的道德行为，安抚人的精神。</a:t>
            </a:r>
            <a:endParaRPr lang="en-US" altLang="zh-CN" sz="2800" dirty="0"/>
          </a:p>
          <a:p>
            <a:r>
              <a:rPr lang="zh-CN" altLang="en-US" sz="2800" dirty="0"/>
              <a:t>这些规则制度，无</a:t>
            </a:r>
            <a:r>
              <a:rPr lang="zh-CN" altLang="en-US" sz="2800"/>
              <a:t>一例外地蒙上</a:t>
            </a:r>
            <a:r>
              <a:rPr lang="zh-CN" altLang="en-US" sz="2800" dirty="0"/>
              <a:t>了君权神授的外衣维护了</a:t>
            </a:r>
            <a:r>
              <a:rPr lang="zh-CN" altLang="en-US" sz="2800" dirty="0">
                <a:solidFill>
                  <a:srgbClr val="FF0000"/>
                </a:solidFill>
              </a:rPr>
              <a:t>统治者</a:t>
            </a:r>
            <a:r>
              <a:rPr lang="zh-CN" altLang="en-US" sz="2800" dirty="0"/>
              <a:t>的利益。但是他们迈出了</a:t>
            </a:r>
            <a:r>
              <a:rPr lang="zh-CN" altLang="en-US" sz="2800"/>
              <a:t>人类社会规范化</a:t>
            </a:r>
            <a:r>
              <a:rPr lang="zh-CN" altLang="en-US" sz="2800" dirty="0"/>
              <a:t>、</a:t>
            </a:r>
            <a:r>
              <a:rPr lang="zh-CN" altLang="en-US" sz="2800"/>
              <a:t>制度化、公平合理化的</a:t>
            </a:r>
            <a:r>
              <a:rPr lang="zh-CN" altLang="en-US" sz="2800" dirty="0"/>
              <a:t>第</a:t>
            </a:r>
            <a:r>
              <a:rPr lang="en-US" altLang="zh-CN" sz="2800" dirty="0"/>
              <a:t>1</a:t>
            </a:r>
            <a:r>
              <a:rPr lang="zh-CN" altLang="en-US" sz="2800" dirty="0"/>
              <a:t>步，推动了人类文明的发展，这些成果，就如同生他养他的大河一样，奔流向前永不停止。</a:t>
            </a:r>
            <a:endParaRPr lang="en-US" altLang="zh-CN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76" y="322037"/>
            <a:ext cx="5585581" cy="3133162"/>
          </a:xfrm>
          <a:prstGeom prst="rect">
            <a:avLst/>
          </a:prstGeom>
        </p:spPr>
      </p:pic>
      <p:pic>
        <p:nvPicPr>
          <p:cNvPr id="5122" name="Picture 2" descr="https://timgsa.baidu.com/timg?image&amp;quality=80&amp;size=b9999_10000&amp;sec=1602245194836&amp;di=17d6a02b03b853ef40e2e0669fc6fc50&amp;imgtype=0&amp;src=http%3A%2F%2Fhbimg.b0.upaiyun.com%2F326fd2d852e2fdf70314e617a7e144844d0d9e1c3d35-UYhT7E_fw6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93" y="3660321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timgsa.baidu.com/timg?image&amp;quality=80&amp;size=b9999_10000&amp;sec=1602245146478&amp;di=4a1b72886e6d25aff370ed550caae564&amp;imgtype=0&amp;src=http%3A%2F%2Fimage1.8264.com%2Fforum%2F201603%2F25%2F101550agsdeadh6jpih4h9.jpg!t3w825h0x9m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" b="15579"/>
          <a:stretch/>
        </p:blipFill>
        <p:spPr bwMode="auto">
          <a:xfrm>
            <a:off x="8136466" y="3715656"/>
            <a:ext cx="3592690" cy="28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C18FDAD9-93D6-468E-AC39-DDC07D5FF6C8}"/>
              </a:ext>
            </a:extLst>
          </p:cNvPr>
          <p:cNvSpPr/>
          <p:nvPr/>
        </p:nvSpPr>
        <p:spPr>
          <a:xfrm>
            <a:off x="3160638" y="322037"/>
            <a:ext cx="700162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5B60DE3B-2137-44F9-96C9-E0EC94C6E640}"/>
              </a:ext>
            </a:extLst>
          </p:cNvPr>
          <p:cNvSpPr/>
          <p:nvPr/>
        </p:nvSpPr>
        <p:spPr>
          <a:xfrm>
            <a:off x="2103362" y="1160237"/>
            <a:ext cx="685800" cy="39763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8D48DEDE-BCB5-4A2F-B9CB-C407EA2D7ABC}"/>
              </a:ext>
            </a:extLst>
          </p:cNvPr>
          <p:cNvSpPr/>
          <p:nvPr/>
        </p:nvSpPr>
        <p:spPr>
          <a:xfrm>
            <a:off x="1331838" y="3312887"/>
            <a:ext cx="14573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3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3932" y="1375954"/>
            <a:ext cx="38946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现在我们可以试着回答苏格拉底的哲学三问</a:t>
            </a:r>
            <a:r>
              <a:rPr lang="en-US" altLang="zh-CN" sz="2800" dirty="0"/>
              <a:t>:</a:t>
            </a:r>
          </a:p>
          <a:p>
            <a:r>
              <a:rPr lang="zh-CN" altLang="en-US" sz="2800" dirty="0"/>
              <a:t>     我是充满了智慧情感</a:t>
            </a:r>
            <a:r>
              <a:rPr lang="en-US" altLang="zh-CN" sz="2800" dirty="0"/>
              <a:t>,</a:t>
            </a:r>
            <a:r>
              <a:rPr lang="zh-CN" altLang="en-US" sz="2800" dirty="0"/>
              <a:t>脱离了动物野蛮的人类</a:t>
            </a:r>
            <a:r>
              <a:rPr lang="en-US" altLang="zh-CN" sz="2800" dirty="0"/>
              <a:t>,</a:t>
            </a:r>
          </a:p>
          <a:p>
            <a:r>
              <a:rPr lang="zh-CN" altLang="en-US" sz="2800" dirty="0"/>
              <a:t>    我从黑暗蛮荒的原始走来，向着温暖繁荣的文明而去。</a:t>
            </a:r>
          </a:p>
        </p:txBody>
      </p:sp>
      <p:pic>
        <p:nvPicPr>
          <p:cNvPr id="6146" name="Picture 2" descr="https://timgsa.baidu.com/timg?image&amp;quality=80&amp;size=b9999_10000&amp;sec=1602253207376&amp;di=2a27ebb8368f0e8c3f5a6d1994c16840&amp;imgtype=0&amp;src=http%3A%2F%2Fimg.kj-cy.cn%2Fuploads%2Flitimg%2F20160217%2F14556729481335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64" y="35433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52" y="276225"/>
            <a:ext cx="5599523" cy="316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2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0264" y="799173"/>
            <a:ext cx="37820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看过了以</a:t>
            </a:r>
            <a:r>
              <a:rPr lang="zh-CN" altLang="en-US" sz="2800" dirty="0"/>
              <a:t>大河为中心的文明，下面我们再去看另外一种地理环境下的人类故事。</a:t>
            </a:r>
            <a:endParaRPr lang="en-US" altLang="zh-CN" sz="2800" dirty="0"/>
          </a:p>
          <a:p>
            <a:r>
              <a:rPr lang="zh-CN" altLang="en-US" sz="2800" dirty="0"/>
              <a:t>在地球的西半球有一片被大陆包围的海</a:t>
            </a:r>
            <a:r>
              <a:rPr lang="en-US" altLang="zh-CN" sz="2800" dirty="0"/>
              <a:t>——</a:t>
            </a:r>
            <a:r>
              <a:rPr lang="zh-CN" altLang="en-US" sz="2800" dirty="0">
                <a:solidFill>
                  <a:srgbClr val="FF0000"/>
                </a:solidFill>
              </a:rPr>
              <a:t>地中海</a:t>
            </a:r>
            <a:r>
              <a:rPr lang="zh-CN" altLang="en-US" sz="2800" dirty="0"/>
              <a:t>。海的东部有一个地点叫</a:t>
            </a:r>
            <a:r>
              <a:rPr lang="zh-CN" altLang="en-US" sz="2800" dirty="0">
                <a:solidFill>
                  <a:srgbClr val="FF0000"/>
                </a:solidFill>
              </a:rPr>
              <a:t>希腊</a:t>
            </a:r>
            <a:r>
              <a:rPr lang="zh-CN" altLang="en-US" sz="2800" dirty="0"/>
              <a:t>，这里是欧洲文明的发源地。关于欧洲的起源有一个动人的故事。</a:t>
            </a:r>
            <a:endParaRPr lang="en-US" altLang="zh-CN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14" y="196794"/>
            <a:ext cx="6594021" cy="3365556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CEA4F06C-0F03-43ED-8F11-DD9068FEDD00}"/>
              </a:ext>
            </a:extLst>
          </p:cNvPr>
          <p:cNvSpPr/>
          <p:nvPr/>
        </p:nvSpPr>
        <p:spPr>
          <a:xfrm>
            <a:off x="7820026" y="895350"/>
            <a:ext cx="914400" cy="4381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65" y="234894"/>
            <a:ext cx="3602118" cy="3327456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87D191-FBEB-4ACC-9DD7-C9ACDDE5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3638550"/>
            <a:ext cx="4318936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081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646" y="184368"/>
            <a:ext cx="454950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在希腊有一座山，叫奥林匹斯山，就是奥运会的发源地。山上住着的都是神仙，神的首领叫宙斯，负责管理天上和人间。有一天他到地中海东岸巡查，看到了一个小姑娘，她是腓尼基国王的女儿，叫欧罗巴，大神宙斯于是变身为一只公牛，来到了小姑娘的身边，让她骑了</a:t>
            </a:r>
            <a:r>
              <a:rPr lang="zh-CN" altLang="en-US" sz="2400"/>
              <a:t>上去，待到</a:t>
            </a:r>
            <a:r>
              <a:rPr lang="zh-CN" altLang="en-US" sz="2400" dirty="0"/>
              <a:t>小姑娘上到牛背上，公牛狂奔到海边，劈开大海来到一片陆地，现了原形。后来她做了宙斯的妻子。这块陆地就以她的名字命名叫欧罗巴。就是欧洲。她登陆的地方就是今天的克里特岛，后来有了儿子叫米诺斯，建立了米诺斯王国。这里就是欧洲文明的起源地，克里特岛</a:t>
            </a:r>
            <a:endParaRPr lang="en-US" altLang="zh-CN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86" y="465959"/>
            <a:ext cx="6967347" cy="544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2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600" y="1174207"/>
            <a:ext cx="36793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虽然说是神话传说，但是里面隐藏着丰富的历史信息，</a:t>
            </a:r>
            <a:r>
              <a:rPr lang="en-US" altLang="zh-CN" sz="2800" dirty="0"/>
              <a:t>19</a:t>
            </a:r>
            <a:r>
              <a:rPr lang="zh-CN" altLang="en-US" sz="2800" dirty="0"/>
              <a:t>世纪末，英国有一位考古学家在克里特岛发掘出了王宫，证实这里曾经出现过发达的文明。看来传说中确实蕴含着真实的历史。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506" y="197173"/>
            <a:ext cx="3189259" cy="29460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5" y="3111741"/>
            <a:ext cx="4994002" cy="3331936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FB9F63B4-2FED-4D58-874B-507C5E515C53}"/>
              </a:ext>
            </a:extLst>
          </p:cNvPr>
          <p:cNvSpPr/>
          <p:nvPr/>
        </p:nvSpPr>
        <p:spPr>
          <a:xfrm>
            <a:off x="7524751" y="2543174"/>
            <a:ext cx="1476374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BC5E0475-2567-48AE-BB3E-853E56FBD858}"/>
              </a:ext>
            </a:extLst>
          </p:cNvPr>
          <p:cNvSpPr/>
          <p:nvPr/>
        </p:nvSpPr>
        <p:spPr>
          <a:xfrm>
            <a:off x="8124825" y="3143250"/>
            <a:ext cx="228600" cy="4667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56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5062" y="1047073"/>
            <a:ext cx="34144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吉克里特文明后，希腊又产生了迈锡尼文明，后来文明中断，希腊进入</a:t>
            </a:r>
            <a:r>
              <a:rPr lang="zh-CN" altLang="en-US" sz="2800" dirty="0">
                <a:solidFill>
                  <a:srgbClr val="FF0000"/>
                </a:solidFill>
              </a:rPr>
              <a:t>荷马时代</a:t>
            </a:r>
            <a:r>
              <a:rPr lang="zh-CN" altLang="en-US" sz="2800" dirty="0"/>
              <a:t>，这段历史因为被大诗人</a:t>
            </a:r>
            <a:r>
              <a:rPr lang="zh-CN" altLang="en-US" sz="2800" dirty="0">
                <a:solidFill>
                  <a:srgbClr val="FF0000"/>
                </a:solidFill>
              </a:rPr>
              <a:t>荷马</a:t>
            </a:r>
            <a:r>
              <a:rPr lang="zh-CN" altLang="en-US" sz="2800" dirty="0"/>
              <a:t>写在</a:t>
            </a:r>
            <a:r>
              <a:rPr lang="en-US" altLang="zh-CN" sz="2800" dirty="0"/>
              <a:t>《</a:t>
            </a:r>
            <a:r>
              <a:rPr lang="zh-CN" altLang="en-US" sz="2800" dirty="0"/>
              <a:t>荷马史诗</a:t>
            </a:r>
            <a:r>
              <a:rPr lang="en-US" altLang="zh-CN" sz="2800" dirty="0"/>
              <a:t>》</a:t>
            </a:r>
            <a:r>
              <a:rPr lang="zh-CN" altLang="en-US" sz="2800" dirty="0"/>
              <a:t>而得名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78" y="301870"/>
            <a:ext cx="5248318" cy="28865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71"/>
          <a:stretch/>
        </p:blipFill>
        <p:spPr>
          <a:xfrm>
            <a:off x="5476972" y="3334060"/>
            <a:ext cx="5288437" cy="3017385"/>
          </a:xfrm>
          <a:prstGeom prst="rect">
            <a:avLst/>
          </a:prstGeom>
        </p:spPr>
      </p:pic>
      <p:sp>
        <p:nvSpPr>
          <p:cNvPr id="6" name="流程图: 过程 5">
            <a:extLst>
              <a:ext uri="{FF2B5EF4-FFF2-40B4-BE49-F238E27FC236}">
                <a16:creationId xmlns:a16="http://schemas.microsoft.com/office/drawing/2014/main" id="{67B09CE8-486F-46BF-86F5-946F0E5C70B2}"/>
              </a:ext>
            </a:extLst>
          </p:cNvPr>
          <p:cNvSpPr/>
          <p:nvPr/>
        </p:nvSpPr>
        <p:spPr>
          <a:xfrm>
            <a:off x="2049249" y="2439759"/>
            <a:ext cx="1508144" cy="34101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5C9BE6B5-95CC-4901-A240-35AA09F8D335}"/>
              </a:ext>
            </a:extLst>
          </p:cNvPr>
          <p:cNvSpPr/>
          <p:nvPr/>
        </p:nvSpPr>
        <p:spPr>
          <a:xfrm>
            <a:off x="1052563" y="3268015"/>
            <a:ext cx="688555" cy="41463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1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8171" y="610322"/>
            <a:ext cx="36132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/>
              <a:t>先</a:t>
            </a:r>
            <a:r>
              <a:rPr lang="zh-CN" altLang="zh-CN" sz="2400" dirty="0"/>
              <a:t>给同学们讲个故事。故事的名字叫斯芬克斯的故事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r>
              <a:rPr lang="zh-CN" altLang="en-US" sz="2400" u="sng"/>
              <a:t>斯芬克斯</a:t>
            </a:r>
            <a:r>
              <a:rPr lang="zh-CN" altLang="en-US" sz="2400" dirty="0"/>
              <a:t>是希腊神话中，一个长着狮子躯干，女人头面的怪兽。他让</a:t>
            </a:r>
            <a:r>
              <a:rPr lang="zh-CN" altLang="en-US" sz="2400" u="sng" dirty="0"/>
              <a:t>过路的</a:t>
            </a:r>
            <a:r>
              <a:rPr lang="zh-CN" altLang="en-US" sz="2400" dirty="0"/>
              <a:t>人猜谜语：“说什么东西</a:t>
            </a:r>
            <a:r>
              <a:rPr lang="zh-CN" altLang="en-US" sz="2400"/>
              <a:t>早晨用四条</a:t>
            </a:r>
            <a:r>
              <a:rPr lang="zh-CN" altLang="en-US" sz="2400" dirty="0"/>
              <a:t>腿走路，中午用两条腿走路，晚上用三条腿走路”。如果路人猜错就被害死，后来一个叫俄狄浦斯的人猜到了，于是怪兽跳悬崖而死。谜语的</a:t>
            </a:r>
            <a:r>
              <a:rPr lang="zh-CN" altLang="en-US" sz="2400" u="sng"/>
              <a:t>答案是</a:t>
            </a:r>
            <a:endParaRPr lang="zh-CN" altLang="zh-CN" sz="2400" u="sng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96" y="3306390"/>
            <a:ext cx="3447843" cy="29306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5" y="361616"/>
            <a:ext cx="3721100" cy="2794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089" y="3431109"/>
            <a:ext cx="2633812" cy="278674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F86F1DA-4EED-40A3-8CAB-31B670AF28C3}"/>
              </a:ext>
            </a:extLst>
          </p:cNvPr>
          <p:cNvSpPr/>
          <p:nvPr/>
        </p:nvSpPr>
        <p:spPr>
          <a:xfrm>
            <a:off x="10300439" y="515303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/>
              <a:t>“人”</a:t>
            </a:r>
          </a:p>
        </p:txBody>
      </p:sp>
    </p:spTree>
    <p:extLst>
      <p:ext uri="{BB962C8B-B14F-4D97-AF65-F5344CB8AC3E}">
        <p14:creationId xmlns:p14="http://schemas.microsoft.com/office/powerpoint/2010/main" val="1591368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1371" y="1475325"/>
            <a:ext cx="33119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后来希腊文明步入辉煌的</a:t>
            </a:r>
            <a:r>
              <a:rPr lang="zh-CN" altLang="en-US" sz="2800" dirty="0">
                <a:solidFill>
                  <a:srgbClr val="FF0000"/>
                </a:solidFill>
              </a:rPr>
              <a:t>城邦</a:t>
            </a:r>
            <a:r>
              <a:rPr lang="zh-CN" altLang="en-US" sz="2800" dirty="0"/>
              <a:t>时期，最有名的是</a:t>
            </a:r>
            <a:r>
              <a:rPr lang="zh-CN" altLang="en-US" sz="2800" dirty="0">
                <a:solidFill>
                  <a:srgbClr val="FF0000"/>
                </a:solidFill>
              </a:rPr>
              <a:t>斯巴达</a:t>
            </a:r>
            <a:r>
              <a:rPr lang="zh-CN" altLang="en-US" sz="2800" dirty="0"/>
              <a:t>和</a:t>
            </a:r>
            <a:r>
              <a:rPr lang="zh-CN" altLang="en-US" sz="2800" dirty="0">
                <a:solidFill>
                  <a:srgbClr val="FF0000"/>
                </a:solidFill>
              </a:rPr>
              <a:t>雅典</a:t>
            </a:r>
            <a:r>
              <a:rPr lang="zh-CN" altLang="en-US" sz="2800" dirty="0"/>
              <a:t>。他们创造的古典文化，是人类的宝贵遗产。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61" y="412198"/>
            <a:ext cx="6285095" cy="5805856"/>
          </a:xfrm>
          <a:prstGeom prst="rect">
            <a:avLst/>
          </a:prstGeom>
        </p:spPr>
      </p:pic>
      <p:sp>
        <p:nvSpPr>
          <p:cNvPr id="4" name="流程图: 过程 3">
            <a:extLst>
              <a:ext uri="{FF2B5EF4-FFF2-40B4-BE49-F238E27FC236}">
                <a16:creationId xmlns:a16="http://schemas.microsoft.com/office/drawing/2014/main" id="{C70EFCD0-0088-4D11-804C-BCF3AB53972B}"/>
              </a:ext>
            </a:extLst>
          </p:cNvPr>
          <p:cNvSpPr/>
          <p:nvPr/>
        </p:nvSpPr>
        <p:spPr>
          <a:xfrm>
            <a:off x="1788059" y="1982634"/>
            <a:ext cx="7238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BDC1E96E-9F6A-4E71-9FDA-3EBC3732F966}"/>
              </a:ext>
            </a:extLst>
          </p:cNvPr>
          <p:cNvSpPr/>
          <p:nvPr/>
        </p:nvSpPr>
        <p:spPr>
          <a:xfrm>
            <a:off x="2531009" y="2439312"/>
            <a:ext cx="10382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>
            <a:extLst>
              <a:ext uri="{FF2B5EF4-FFF2-40B4-BE49-F238E27FC236}">
                <a16:creationId xmlns:a16="http://schemas.microsoft.com/office/drawing/2014/main" id="{14337593-A8A6-4897-B395-B3C130B0E27E}"/>
              </a:ext>
            </a:extLst>
          </p:cNvPr>
          <p:cNvSpPr/>
          <p:nvPr/>
        </p:nvSpPr>
        <p:spPr>
          <a:xfrm>
            <a:off x="1102259" y="2849409"/>
            <a:ext cx="7238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D176F0B-AF89-4831-B004-89EF2D413504}"/>
              </a:ext>
            </a:extLst>
          </p:cNvPr>
          <p:cNvSpPr/>
          <p:nvPr/>
        </p:nvSpPr>
        <p:spPr>
          <a:xfrm>
            <a:off x="6229349" y="4019549"/>
            <a:ext cx="1095375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CE485FC-EEB7-4A51-B5C4-B7627E537B76}"/>
              </a:ext>
            </a:extLst>
          </p:cNvPr>
          <p:cNvSpPr/>
          <p:nvPr/>
        </p:nvSpPr>
        <p:spPr>
          <a:xfrm>
            <a:off x="7648574" y="3352799"/>
            <a:ext cx="1095375" cy="581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5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657" y="811003"/>
            <a:ext cx="35201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在文学方面有</a:t>
            </a:r>
            <a:r>
              <a:rPr lang="zh-CN" altLang="en-US" sz="2800" dirty="0">
                <a:solidFill>
                  <a:srgbClr val="FF0000"/>
                </a:solidFill>
              </a:rPr>
              <a:t>神话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荷马史诗</a:t>
            </a:r>
            <a:r>
              <a:rPr lang="zh-CN" altLang="en-US" sz="2800" dirty="0"/>
              <a:t>；雕刻</a:t>
            </a:r>
            <a:r>
              <a:rPr lang="zh-CN" altLang="en-US" sz="2800" dirty="0">
                <a:solidFill>
                  <a:srgbClr val="FF0000"/>
                </a:solidFill>
              </a:rPr>
              <a:t>宙斯</a:t>
            </a:r>
            <a:r>
              <a:rPr lang="zh-CN" altLang="en-US" sz="2800" dirty="0"/>
              <a:t>像是古代七大奇迹之一、表达人的健美身姿的</a:t>
            </a:r>
            <a:r>
              <a:rPr lang="zh-CN" altLang="en-US" sz="2800" dirty="0">
                <a:solidFill>
                  <a:srgbClr val="FF0000"/>
                </a:solidFill>
              </a:rPr>
              <a:t>掷铁饼者</a:t>
            </a:r>
            <a:r>
              <a:rPr lang="zh-CN" altLang="en-US" sz="2800" dirty="0"/>
              <a:t>；希腊人建造的</a:t>
            </a:r>
            <a:r>
              <a:rPr lang="zh-CN" altLang="en-US" sz="2800" dirty="0">
                <a:solidFill>
                  <a:srgbClr val="FF0000"/>
                </a:solidFill>
              </a:rPr>
              <a:t>帕特农神庙</a:t>
            </a:r>
            <a:r>
              <a:rPr lang="zh-CN" altLang="en-US" sz="2800" dirty="0"/>
              <a:t>，以</a:t>
            </a:r>
            <a:r>
              <a:rPr lang="zh-CN" altLang="en-US" sz="2800" dirty="0">
                <a:solidFill>
                  <a:srgbClr val="FF0000"/>
                </a:solidFill>
              </a:rPr>
              <a:t>廊柱</a:t>
            </a:r>
            <a:r>
              <a:rPr lang="zh-CN" altLang="en-US" sz="2800" dirty="0"/>
              <a:t>环绕，气势宏伟，影响深远。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18" y="277454"/>
            <a:ext cx="2096695" cy="302622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/>
          <a:stretch/>
        </p:blipFill>
        <p:spPr>
          <a:xfrm>
            <a:off x="4729203" y="325153"/>
            <a:ext cx="2552061" cy="2930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20" y="277454"/>
            <a:ext cx="2153537" cy="3190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4" r="23380"/>
          <a:stretch/>
        </p:blipFill>
        <p:spPr>
          <a:xfrm>
            <a:off x="4811486" y="3813632"/>
            <a:ext cx="1763485" cy="25608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17" y="3813632"/>
            <a:ext cx="3880097" cy="2560864"/>
          </a:xfrm>
          <a:prstGeom prst="rect">
            <a:avLst/>
          </a:prstGeom>
        </p:spPr>
      </p:pic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F2E0FD91-2398-438F-8BC4-3AFCB4BF4DA1}"/>
              </a:ext>
            </a:extLst>
          </p:cNvPr>
          <p:cNvSpPr/>
          <p:nvPr/>
        </p:nvSpPr>
        <p:spPr>
          <a:xfrm>
            <a:off x="2962956" y="927558"/>
            <a:ext cx="7238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E3A3C95E-B29E-4C05-8CB3-53B4023A8173}"/>
              </a:ext>
            </a:extLst>
          </p:cNvPr>
          <p:cNvSpPr/>
          <p:nvPr/>
        </p:nvSpPr>
        <p:spPr>
          <a:xfrm>
            <a:off x="838881" y="1346658"/>
            <a:ext cx="704849" cy="3809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EE614535-D7C6-4539-9D3B-6A9BB407EA1F}"/>
              </a:ext>
            </a:extLst>
          </p:cNvPr>
          <p:cNvSpPr/>
          <p:nvPr/>
        </p:nvSpPr>
        <p:spPr>
          <a:xfrm>
            <a:off x="3324906" y="1346658"/>
            <a:ext cx="7143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1A10EFEB-AA2B-437C-AB5D-4AD36CBBBA32}"/>
              </a:ext>
            </a:extLst>
          </p:cNvPr>
          <p:cNvSpPr/>
          <p:nvPr/>
        </p:nvSpPr>
        <p:spPr>
          <a:xfrm>
            <a:off x="1572306" y="2642058"/>
            <a:ext cx="1390650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90A3BCB4-76F0-4756-B6F8-3E963CEA275D}"/>
              </a:ext>
            </a:extLst>
          </p:cNvPr>
          <p:cNvSpPr/>
          <p:nvPr/>
        </p:nvSpPr>
        <p:spPr>
          <a:xfrm>
            <a:off x="2267630" y="3061158"/>
            <a:ext cx="10953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过程 14">
            <a:extLst>
              <a:ext uri="{FF2B5EF4-FFF2-40B4-BE49-F238E27FC236}">
                <a16:creationId xmlns:a16="http://schemas.microsoft.com/office/drawing/2014/main" id="{E446DBA0-C79F-4577-9EE2-5D102D1C2F70}"/>
              </a:ext>
            </a:extLst>
          </p:cNvPr>
          <p:cNvSpPr/>
          <p:nvPr/>
        </p:nvSpPr>
        <p:spPr>
          <a:xfrm>
            <a:off x="1215119" y="3470733"/>
            <a:ext cx="7143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1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8754" y="310740"/>
            <a:ext cx="40222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伟大的哲学家</a:t>
            </a:r>
            <a:r>
              <a:rPr lang="zh-CN" altLang="en-US" sz="2800" dirty="0">
                <a:solidFill>
                  <a:srgbClr val="FF0000"/>
                </a:solidFill>
              </a:rPr>
              <a:t>德谟克利特</a:t>
            </a:r>
            <a:r>
              <a:rPr lang="zh-CN" altLang="en-US" sz="2800" dirty="0"/>
              <a:t>提出了</a:t>
            </a:r>
            <a:r>
              <a:rPr lang="zh-CN" altLang="en-US" sz="2800" dirty="0">
                <a:solidFill>
                  <a:srgbClr val="FF0000"/>
                </a:solidFill>
              </a:rPr>
              <a:t>原子说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苏格拉底</a:t>
            </a:r>
            <a:r>
              <a:rPr lang="zh-CN" altLang="en-US" sz="2800" dirty="0"/>
              <a:t>把哲学思思想转向对人类的思考，探讨人的美德，灵魂和幸福。</a:t>
            </a:r>
            <a:r>
              <a:rPr lang="zh-CN" altLang="en-US" sz="2800" dirty="0">
                <a:solidFill>
                  <a:srgbClr val="FF0000"/>
                </a:solidFill>
              </a:rPr>
              <a:t>亚里士多德</a:t>
            </a:r>
            <a:r>
              <a:rPr lang="zh-CN" altLang="en-US" sz="2800" dirty="0"/>
              <a:t>被称为百科全书式的学者，是逻辑学，生物学等学科的创始人，古希腊的短篇寓言故事</a:t>
            </a:r>
            <a:r>
              <a:rPr lang="zh-CN" altLang="en-US" sz="2800" dirty="0">
                <a:solidFill>
                  <a:srgbClr val="FF0000"/>
                </a:solidFill>
              </a:rPr>
              <a:t>伊索寓言</a:t>
            </a:r>
            <a:r>
              <a:rPr lang="zh-CN" altLang="en-US" sz="2800" dirty="0"/>
              <a:t>，有很多经典的故事，农夫和蛇、狼和小羊、龟兔赛跑、乌鸦喝水、蚊子和狮子。</a:t>
            </a:r>
          </a:p>
        </p:txBody>
      </p:sp>
      <p:pic>
        <p:nvPicPr>
          <p:cNvPr id="7170" name="Picture 2" descr="https://timgsa.baidu.com/timg?image&amp;quality=80&amp;size=b9999_10000&amp;sec=1602255434151&amp;di=b772a467bb66d290a8151770ee42315a&amp;imgtype=0&amp;src=http%3A%2F%2Fimg.mp.sohu.com%2Fupload%2F20170610%2F4e4c280bf629400ab2f291d19df5b310_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36" y="494342"/>
            <a:ext cx="2413453" cy="274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imgsa.baidu.com/timg?image&amp;quality=80&amp;size=b9999_10000&amp;sec=1602255688034&amp;di=9325f172b103541f725f51ddda0dac71&amp;imgtype=0&amp;src=http%3A%2F%2Fcdn.xnwimg.com%2Fdown%2Ff%3A%257B8BA0EA1D-551F-51CD-CF92-ED461B15ED16%257D%2FImage148827297721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92" y="3548743"/>
            <a:ext cx="2211421" cy="289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94" y="3428999"/>
            <a:ext cx="3013019" cy="30130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593" y="327127"/>
            <a:ext cx="2513584" cy="2914187"/>
          </a:xfrm>
          <a:prstGeom prst="rect">
            <a:avLst/>
          </a:prstGeom>
        </p:spPr>
      </p:pic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9BB9DA79-61EF-4A63-85B8-2A03436F2D96}"/>
              </a:ext>
            </a:extLst>
          </p:cNvPr>
          <p:cNvSpPr/>
          <p:nvPr/>
        </p:nvSpPr>
        <p:spPr>
          <a:xfrm>
            <a:off x="2626883" y="419101"/>
            <a:ext cx="14382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78FB6C6A-B4AE-4AF3-A04D-BD7B8CB8AC85}"/>
              </a:ext>
            </a:extLst>
          </p:cNvPr>
          <p:cNvSpPr/>
          <p:nvPr/>
        </p:nvSpPr>
        <p:spPr>
          <a:xfrm>
            <a:off x="1922033" y="838201"/>
            <a:ext cx="100964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F9484E04-288A-4217-8C41-3BADADCD8E1D}"/>
              </a:ext>
            </a:extLst>
          </p:cNvPr>
          <p:cNvSpPr/>
          <p:nvPr/>
        </p:nvSpPr>
        <p:spPr>
          <a:xfrm>
            <a:off x="3341258" y="847726"/>
            <a:ext cx="7238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9E295D9C-3037-48C0-B6FE-77D06B39A056}"/>
              </a:ext>
            </a:extLst>
          </p:cNvPr>
          <p:cNvSpPr/>
          <p:nvPr/>
        </p:nvSpPr>
        <p:spPr>
          <a:xfrm>
            <a:off x="455183" y="1276351"/>
            <a:ext cx="7238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7FC25C83-CCE7-437C-8D7E-BC8E9A19412D}"/>
              </a:ext>
            </a:extLst>
          </p:cNvPr>
          <p:cNvSpPr/>
          <p:nvPr/>
        </p:nvSpPr>
        <p:spPr>
          <a:xfrm>
            <a:off x="493283" y="2552701"/>
            <a:ext cx="180974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49827871-8150-4EB3-B781-55725751F3B0}"/>
              </a:ext>
            </a:extLst>
          </p:cNvPr>
          <p:cNvSpPr/>
          <p:nvPr/>
        </p:nvSpPr>
        <p:spPr>
          <a:xfrm>
            <a:off x="1541033" y="4276726"/>
            <a:ext cx="14477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659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4935" y="403033"/>
            <a:ext cx="3844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希腊带给人类文明的不仅仅是这些多彩的文化，还在于他为人类社会在治国理政上提出了一种新形式，</a:t>
            </a:r>
            <a:r>
              <a:rPr lang="zh-CN" altLang="en-US" sz="2000" dirty="0">
                <a:solidFill>
                  <a:srgbClr val="FF0000"/>
                </a:solidFill>
              </a:rPr>
              <a:t>民主</a:t>
            </a:r>
            <a:r>
              <a:rPr lang="zh-CN" altLang="en-US" sz="2000" dirty="0"/>
              <a:t>政治。特别是在雅典，他们把居民分为</a:t>
            </a:r>
            <a:r>
              <a:rPr lang="zh-CN" altLang="en-US" sz="2000" dirty="0">
                <a:solidFill>
                  <a:srgbClr val="FF0000"/>
                </a:solidFill>
              </a:rPr>
              <a:t>公民</a:t>
            </a:r>
            <a:r>
              <a:rPr lang="zh-CN" altLang="en-US" sz="2000" dirty="0"/>
              <a:t>和</a:t>
            </a:r>
            <a:r>
              <a:rPr lang="zh-CN" altLang="en-US" sz="2000" dirty="0">
                <a:solidFill>
                  <a:srgbClr val="FF0000"/>
                </a:solidFill>
              </a:rPr>
              <a:t>非公民</a:t>
            </a:r>
            <a:r>
              <a:rPr lang="zh-CN" altLang="en-US" sz="2000" dirty="0"/>
              <a:t>，</a:t>
            </a:r>
            <a:r>
              <a:rPr lang="zh-CN" altLang="en-US" sz="2000" dirty="0">
                <a:solidFill>
                  <a:srgbClr val="FF0000"/>
                </a:solidFill>
              </a:rPr>
              <a:t>成年男性</a:t>
            </a:r>
            <a:r>
              <a:rPr lang="zh-CN" altLang="en-US" sz="2000" dirty="0"/>
              <a:t>可以获得公民权，</a:t>
            </a:r>
            <a:r>
              <a:rPr lang="zh-CN" altLang="en-US" sz="2000" dirty="0">
                <a:solidFill>
                  <a:srgbClr val="FF0000"/>
                </a:solidFill>
              </a:rPr>
              <a:t>外邦人，妇女儿童</a:t>
            </a:r>
            <a:r>
              <a:rPr lang="zh-CN" altLang="en-US" sz="2000" dirty="0"/>
              <a:t>是非公民，公民具有</a:t>
            </a:r>
            <a:r>
              <a:rPr lang="zh-CN" altLang="en-US" sz="2000" dirty="0">
                <a:solidFill>
                  <a:srgbClr val="FF0000"/>
                </a:solidFill>
              </a:rPr>
              <a:t>管理国家</a:t>
            </a:r>
            <a:r>
              <a:rPr lang="zh-CN" altLang="en-US" sz="2000" dirty="0"/>
              <a:t>的政治权利。国家的最高权力机关是</a:t>
            </a:r>
            <a:r>
              <a:rPr lang="zh-CN" altLang="en-US" sz="2000" dirty="0">
                <a:solidFill>
                  <a:srgbClr val="FF0000"/>
                </a:solidFill>
              </a:rPr>
              <a:t>公民大会</a:t>
            </a:r>
            <a:r>
              <a:rPr lang="zh-CN" altLang="en-US" sz="2000" dirty="0"/>
              <a:t>，公民皆可参加，这体现出了人人参与的一</a:t>
            </a:r>
            <a:r>
              <a:rPr lang="zh-CN" altLang="en-US" sz="2000"/>
              <a:t>种思想，我们</a:t>
            </a:r>
            <a:r>
              <a:rPr lang="zh-CN" altLang="en-US" sz="2000" dirty="0"/>
              <a:t>把它叫做民主制，政府的公职人员是在公民中</a:t>
            </a:r>
            <a:r>
              <a:rPr lang="zh-CN" altLang="en-US" sz="2000" dirty="0">
                <a:solidFill>
                  <a:srgbClr val="FF0000"/>
                </a:solidFill>
              </a:rPr>
              <a:t>抽签</a:t>
            </a:r>
            <a:r>
              <a:rPr lang="zh-CN" altLang="en-US" sz="2000" dirty="0"/>
              <a:t>产生，政府的日常事务，由</a:t>
            </a:r>
            <a:r>
              <a:rPr lang="zh-CN" altLang="en-US" sz="2000" dirty="0">
                <a:solidFill>
                  <a:srgbClr val="FF0000"/>
                </a:solidFill>
              </a:rPr>
              <a:t>抽签</a:t>
            </a:r>
            <a:r>
              <a:rPr lang="zh-CN" altLang="en-US" sz="2000" dirty="0"/>
              <a:t>产生的主席团轮流主持。这体现出</a:t>
            </a:r>
            <a:r>
              <a:rPr lang="zh-CN" altLang="en-US" sz="2000"/>
              <a:t>了轮番治理的</a:t>
            </a:r>
            <a:r>
              <a:rPr lang="zh-CN" altLang="en-US" sz="2000" dirty="0"/>
              <a:t>思想，就是我们现在所说的选举制、任期制。为了保证贫穷的公民参与政治，他们创立了</a:t>
            </a:r>
            <a:r>
              <a:rPr lang="zh-CN" altLang="en-US" sz="2000" dirty="0">
                <a:solidFill>
                  <a:srgbClr val="FF0000"/>
                </a:solidFill>
              </a:rPr>
              <a:t>津贴</a:t>
            </a:r>
            <a:r>
              <a:rPr lang="zh-CN" altLang="en-US" sz="2000" dirty="0"/>
              <a:t>制度。</a:t>
            </a:r>
            <a:endParaRPr lang="en-US" altLang="zh-CN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99" y="724486"/>
            <a:ext cx="5339608" cy="4387378"/>
          </a:xfrm>
          <a:prstGeom prst="rect">
            <a:avLst/>
          </a:prstGeom>
        </p:spPr>
      </p:pic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9442BC71-8F44-4803-83FC-A407287B120B}"/>
              </a:ext>
            </a:extLst>
          </p:cNvPr>
          <p:cNvSpPr/>
          <p:nvPr/>
        </p:nvSpPr>
        <p:spPr>
          <a:xfrm>
            <a:off x="1254301" y="1375125"/>
            <a:ext cx="5238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037B9879-A9D7-49C3-B0A4-F3B4BAF49739}"/>
              </a:ext>
            </a:extLst>
          </p:cNvPr>
          <p:cNvSpPr/>
          <p:nvPr/>
        </p:nvSpPr>
        <p:spPr>
          <a:xfrm>
            <a:off x="2309684" y="1718025"/>
            <a:ext cx="523874" cy="28640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4AAEE461-D638-4415-9EED-10A202BAE771}"/>
              </a:ext>
            </a:extLst>
          </p:cNvPr>
          <p:cNvSpPr/>
          <p:nvPr/>
        </p:nvSpPr>
        <p:spPr>
          <a:xfrm>
            <a:off x="3060594" y="1719982"/>
            <a:ext cx="784896" cy="28444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44CE65B2-3FE6-4D0A-915A-09253A0D07BB}"/>
              </a:ext>
            </a:extLst>
          </p:cNvPr>
          <p:cNvSpPr/>
          <p:nvPr/>
        </p:nvSpPr>
        <p:spPr>
          <a:xfrm>
            <a:off x="511351" y="2004426"/>
            <a:ext cx="1054402" cy="32332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91647002-5DB0-4D95-A09E-F9190D3268C5}"/>
              </a:ext>
            </a:extLst>
          </p:cNvPr>
          <p:cNvSpPr/>
          <p:nvPr/>
        </p:nvSpPr>
        <p:spPr>
          <a:xfrm>
            <a:off x="3478326" y="2004427"/>
            <a:ext cx="609599" cy="32332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55BEBB92-8928-4FED-AC10-E1C6E4026E67}"/>
              </a:ext>
            </a:extLst>
          </p:cNvPr>
          <p:cNvSpPr/>
          <p:nvPr/>
        </p:nvSpPr>
        <p:spPr>
          <a:xfrm>
            <a:off x="511351" y="2346673"/>
            <a:ext cx="1567969" cy="267483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D2DCB079-05CA-426F-B939-EF86274B2DCE}"/>
              </a:ext>
            </a:extLst>
          </p:cNvPr>
          <p:cNvSpPr/>
          <p:nvPr/>
        </p:nvSpPr>
        <p:spPr>
          <a:xfrm>
            <a:off x="787413" y="2633075"/>
            <a:ext cx="990761" cy="30414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3ACB41EF-4740-416F-8E8E-10E5776368A8}"/>
              </a:ext>
            </a:extLst>
          </p:cNvPr>
          <p:cNvSpPr/>
          <p:nvPr/>
        </p:nvSpPr>
        <p:spPr>
          <a:xfrm>
            <a:off x="2309684" y="2937222"/>
            <a:ext cx="1009713" cy="28196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过程 14">
            <a:extLst>
              <a:ext uri="{FF2B5EF4-FFF2-40B4-BE49-F238E27FC236}">
                <a16:creationId xmlns:a16="http://schemas.microsoft.com/office/drawing/2014/main" id="{3ACB41EF-4740-416F-8E8E-10E5776368A8}"/>
              </a:ext>
            </a:extLst>
          </p:cNvPr>
          <p:cNvSpPr/>
          <p:nvPr/>
        </p:nvSpPr>
        <p:spPr>
          <a:xfrm>
            <a:off x="3583068" y="3807912"/>
            <a:ext cx="504857" cy="2880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3ACB41EF-4740-416F-8E8E-10E5776368A8}"/>
              </a:ext>
            </a:extLst>
          </p:cNvPr>
          <p:cNvSpPr/>
          <p:nvPr/>
        </p:nvSpPr>
        <p:spPr>
          <a:xfrm>
            <a:off x="3583068" y="4171167"/>
            <a:ext cx="504857" cy="250521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3ACB41EF-4740-416F-8E8E-10E5776368A8}"/>
              </a:ext>
            </a:extLst>
          </p:cNvPr>
          <p:cNvSpPr/>
          <p:nvPr/>
        </p:nvSpPr>
        <p:spPr>
          <a:xfrm>
            <a:off x="1516239" y="5621853"/>
            <a:ext cx="563082" cy="30295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319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47DA7A-1D9F-4FF2-AB2F-B70C56AD4915}"/>
              </a:ext>
            </a:extLst>
          </p:cNvPr>
          <p:cNvSpPr/>
          <p:nvPr/>
        </p:nvSpPr>
        <p:spPr>
          <a:xfrm>
            <a:off x="581025" y="632163"/>
            <a:ext cx="3600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这种政治制度在</a:t>
            </a:r>
            <a:endParaRPr lang="en-US" altLang="zh-CN" sz="2400" dirty="0"/>
          </a:p>
          <a:p>
            <a:r>
              <a:rPr lang="zh-CN" altLang="en-US" sz="2400" dirty="0"/>
              <a:t>时达到了高峰。</a:t>
            </a:r>
            <a:endParaRPr lang="en-US" altLang="zh-CN" sz="2400" dirty="0"/>
          </a:p>
          <a:p>
            <a:r>
              <a:rPr lang="zh-CN" altLang="en-US" sz="2400" dirty="0"/>
              <a:t>但它存在着明显的缺点：过分的民主，会导致</a:t>
            </a:r>
            <a:r>
              <a:rPr lang="zh-CN" altLang="en-US" sz="2400" dirty="0">
                <a:solidFill>
                  <a:srgbClr val="FF0000"/>
                </a:solidFill>
              </a:rPr>
              <a:t>效率低下</a:t>
            </a:r>
            <a:r>
              <a:rPr lang="zh-CN" altLang="en-US" sz="2400" dirty="0"/>
              <a:t>。过分强调多数人民主往往成为                         。         还有一个最明显的缺点，他们的民主</a:t>
            </a:r>
            <a:r>
              <a:rPr lang="zh-CN" altLang="en-US" sz="2400" dirty="0">
                <a:solidFill>
                  <a:srgbClr val="FF0000"/>
                </a:solidFill>
              </a:rPr>
              <a:t>只限于公民范畴</a:t>
            </a:r>
            <a:r>
              <a:rPr lang="zh-CN" altLang="en-US" sz="2400" dirty="0"/>
              <a:t>，不包括其他居民。</a:t>
            </a:r>
            <a:endParaRPr lang="en-US" altLang="zh-CN" sz="2400" dirty="0"/>
          </a:p>
          <a:p>
            <a:r>
              <a:rPr lang="zh-CN" altLang="en-US" sz="2400" dirty="0"/>
              <a:t>但是，在亚非普遍实行中央集权君主制的时候，雅典实行的民主政治制度丰富了人类政治</a:t>
            </a:r>
            <a:r>
              <a:rPr lang="zh-CN" altLang="en-US" sz="2400"/>
              <a:t>文明，让我们看到了</a:t>
            </a:r>
            <a:r>
              <a:rPr lang="zh-CN" altLang="en-US" sz="2400" dirty="0"/>
              <a:t>文明的多元性。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A3844B-ADF8-44CE-9D10-5FB700AAA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73" y="289649"/>
            <a:ext cx="1947075" cy="2396401"/>
          </a:xfrm>
          <a:prstGeom prst="rect">
            <a:avLst/>
          </a:prstGeom>
        </p:spPr>
      </p:pic>
      <p:pic>
        <p:nvPicPr>
          <p:cNvPr id="4" name="Picture 4" descr="https://timgsa.baidu.com/timg?image&amp;quality=80&amp;size=b9999_10000&amp;sec=1602255502601&amp;di=d55ef09db09c36c8d99ddeeadec4f95b&amp;imgtype=0&amp;src=http%3A%2F%2Fimgsrc.baidu.com%2Fbaike%2Fpic%2Fitem%2Fac754782a52293b10cf4d28d.jpg">
            <a:extLst>
              <a:ext uri="{FF2B5EF4-FFF2-40B4-BE49-F238E27FC236}">
                <a16:creationId xmlns:a16="http://schemas.microsoft.com/office/drawing/2014/main" id="{8F638567-D3D3-4AB2-8D1F-6C4E6A363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4"/>
          <a:stretch/>
        </p:blipFill>
        <p:spPr bwMode="auto">
          <a:xfrm>
            <a:off x="5314020" y="3028950"/>
            <a:ext cx="5763555" cy="32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137645" y="2455217"/>
            <a:ext cx="1841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暴民的政治  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765703" y="63216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伯利克里</a:t>
            </a:r>
            <a:endParaRPr lang="zh-CN" altLang="en-US" sz="2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2801523" y="993620"/>
            <a:ext cx="1177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228262" y="2827519"/>
            <a:ext cx="1369644" cy="33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87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4946" y="643466"/>
            <a:ext cx="38294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为什么希腊文明不同于亚非文明？</a:t>
            </a:r>
            <a:endParaRPr lang="en-US" altLang="zh-CN" sz="2800" dirty="0"/>
          </a:p>
          <a:p>
            <a:r>
              <a:rPr lang="zh-CN" altLang="en-US" sz="2800"/>
              <a:t>这与它的</a:t>
            </a:r>
            <a:r>
              <a:rPr lang="zh-CN" altLang="en-US" sz="2800" dirty="0"/>
              <a:t>地理环境有关系。希腊的城邦，大多数被海洋包围着，陆地上山多地少，交通不便，只好向海洋发展，因此航海和贸易发达。这样就形成了希腊城邦小国寡民的特点，这是希腊民主政治</a:t>
            </a:r>
            <a:r>
              <a:rPr lang="zh-CN" altLang="en-US" sz="2800"/>
              <a:t>形成的一个条件</a:t>
            </a:r>
            <a:r>
              <a:rPr lang="zh-CN" altLang="en-US" sz="2800" dirty="0"/>
              <a:t>。</a:t>
            </a:r>
            <a:endParaRPr lang="en-US" altLang="zh-CN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28" y="382952"/>
            <a:ext cx="4629857" cy="3668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74" y="4215493"/>
            <a:ext cx="4905375" cy="1714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5DFEFCA-B5FD-4929-8FB3-8C2B5D1DBEA1}"/>
              </a:ext>
            </a:extLst>
          </p:cNvPr>
          <p:cNvSpPr/>
          <p:nvPr/>
        </p:nvSpPr>
        <p:spPr>
          <a:xfrm>
            <a:off x="10809327" y="3681948"/>
            <a:ext cx="801648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4400"/>
              <a:t>希腊文明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53A646A2-AA0E-4A6B-8D9A-3D97831E9530}"/>
              </a:ext>
            </a:extLst>
          </p:cNvPr>
          <p:cNvSpPr/>
          <p:nvPr/>
        </p:nvSpPr>
        <p:spPr>
          <a:xfrm rot="16200000">
            <a:off x="10158414" y="4533900"/>
            <a:ext cx="461963" cy="671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/>
          </a:p>
        </p:txBody>
      </p:sp>
    </p:spTree>
    <p:extLst>
      <p:ext uri="{BB962C8B-B14F-4D97-AF65-F5344CB8AC3E}">
        <p14:creationId xmlns:p14="http://schemas.microsoft.com/office/powerpoint/2010/main" val="846794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8348" y="299475"/>
            <a:ext cx="425107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古希腊虽然繁荣一时，但后来因为内战而衰落。公元前四世纪被</a:t>
            </a:r>
            <a:r>
              <a:rPr lang="zh-CN" altLang="en-US" sz="2400" dirty="0">
                <a:solidFill>
                  <a:srgbClr val="FF0000"/>
                </a:solidFill>
              </a:rPr>
              <a:t>马其顿</a:t>
            </a:r>
            <a:r>
              <a:rPr lang="zh-CN" altLang="en-US" sz="2400" dirty="0"/>
              <a:t>国所灭，此后马其顿的</a:t>
            </a:r>
            <a:r>
              <a:rPr lang="zh-CN" altLang="en-US" sz="2400" dirty="0">
                <a:solidFill>
                  <a:srgbClr val="FF0000"/>
                </a:solidFill>
              </a:rPr>
              <a:t>亚历山大</a:t>
            </a:r>
            <a:r>
              <a:rPr lang="zh-CN" altLang="en-US" sz="2400" dirty="0"/>
              <a:t>东征，建立了一个地跨欧亚非三洲的大帝国，因从小接受古希腊文化教育，亚历山大东征时，大力传播希腊文化，为东西方文化交流做出来巨大贡献。在他的统治扩张下，希腊文明从一个半岛，逐步扩大到欧亚非三洲，对世界产生了深远影响。他所开创的时代，叫做</a:t>
            </a:r>
            <a:r>
              <a:rPr lang="zh-CN" altLang="en-US" sz="2400" dirty="0">
                <a:solidFill>
                  <a:srgbClr val="FF0000"/>
                </a:solidFill>
              </a:rPr>
              <a:t>希腊化</a:t>
            </a:r>
            <a:r>
              <a:rPr lang="zh-CN" altLang="en-US" sz="2400" dirty="0"/>
              <a:t>时代，被他占领的地区的文化，成为</a:t>
            </a:r>
            <a:endParaRPr lang="en-US" altLang="zh-CN" sz="2400" dirty="0"/>
          </a:p>
          <a:p>
            <a:r>
              <a:rPr lang="zh-CN" altLang="en-US" sz="2400" dirty="0">
                <a:solidFill>
                  <a:srgbClr val="FF0000"/>
                </a:solidFill>
              </a:rPr>
              <a:t>希腊化</a:t>
            </a:r>
            <a:r>
              <a:rPr lang="zh-CN" altLang="en-US" sz="2400" dirty="0"/>
              <a:t>文明。此后希腊文明被另外一个国家继承，并推向了另一个高潮</a:t>
            </a:r>
            <a:r>
              <a:rPr lang="en-US" altLang="zh-CN" sz="2400" dirty="0"/>
              <a:t>------</a:t>
            </a:r>
            <a:r>
              <a:rPr lang="zh-CN" altLang="en-US" sz="2400" dirty="0"/>
              <a:t>古代罗马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6" y="2981512"/>
            <a:ext cx="6215743" cy="34531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7" y="263032"/>
            <a:ext cx="5098406" cy="278496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2861788"/>
            <a:ext cx="6395355" cy="3597387"/>
          </a:xfrm>
          <a:prstGeom prst="rect">
            <a:avLst/>
          </a:prstGeom>
        </p:spPr>
      </p:pic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D0BE3DC2-5641-4FA6-95FC-1515A207530B}"/>
              </a:ext>
            </a:extLst>
          </p:cNvPr>
          <p:cNvSpPr/>
          <p:nvPr/>
        </p:nvSpPr>
        <p:spPr>
          <a:xfrm>
            <a:off x="990198" y="1114426"/>
            <a:ext cx="9143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8F535617-07A2-44F8-891A-3BB6F75E35A7}"/>
              </a:ext>
            </a:extLst>
          </p:cNvPr>
          <p:cNvSpPr/>
          <p:nvPr/>
        </p:nvSpPr>
        <p:spPr>
          <a:xfrm>
            <a:off x="1009247" y="1504951"/>
            <a:ext cx="12191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87E71131-E61F-4398-97A5-FD1CDB97A011}"/>
              </a:ext>
            </a:extLst>
          </p:cNvPr>
          <p:cNvSpPr/>
          <p:nvPr/>
        </p:nvSpPr>
        <p:spPr>
          <a:xfrm>
            <a:off x="2218923" y="4762501"/>
            <a:ext cx="89534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CC4703A5-75AC-49C5-8362-DF7065C362B7}"/>
              </a:ext>
            </a:extLst>
          </p:cNvPr>
          <p:cNvSpPr/>
          <p:nvPr/>
        </p:nvSpPr>
        <p:spPr>
          <a:xfrm>
            <a:off x="371073" y="5495926"/>
            <a:ext cx="89534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997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3284" y="786694"/>
            <a:ext cx="39172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古罗马是西方文明的另一个源头。罗马人对希腊文明非常崇拜，在罗马的历史中，罗马人说自己的祖先是希腊人迁徙过来的。他们吸收借鉴古代文明，创建了自己的文明，在西方文明发展史上，起着承前启后的作用。</a:t>
            </a:r>
          </a:p>
        </p:txBody>
      </p:sp>
      <p:pic>
        <p:nvPicPr>
          <p:cNvPr id="1026" name="Picture 2" descr="https://timgsa.baidu.com/timg?image&amp;quality=80&amp;size=b9999_10000&amp;sec=1602328661402&amp;di=dd620b17e51cd3596cf6886515ccdd36&amp;imgtype=0&amp;src=http%3A%2F%2F5b0988e595225.cdn.sohucs.com%2Fimages%2F20181221%2F3019a3f4b91a4522be09649cb9551f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20" y="1083111"/>
            <a:ext cx="6754754" cy="443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5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4824" y="795929"/>
            <a:ext cx="39243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罗马的历史经历了从罗马</a:t>
            </a:r>
            <a:r>
              <a:rPr lang="zh-CN" altLang="en-US" sz="2800" dirty="0">
                <a:solidFill>
                  <a:srgbClr val="FF0000"/>
                </a:solidFill>
              </a:rPr>
              <a:t>城邦</a:t>
            </a:r>
            <a:r>
              <a:rPr lang="zh-CN" altLang="en-US" sz="2800" dirty="0"/>
              <a:t>到罗马</a:t>
            </a:r>
            <a:r>
              <a:rPr lang="zh-CN" altLang="en-US" sz="2800" dirty="0">
                <a:solidFill>
                  <a:srgbClr val="FF0000"/>
                </a:solidFill>
              </a:rPr>
              <a:t>共和国</a:t>
            </a:r>
            <a:r>
              <a:rPr lang="zh-CN" altLang="en-US" sz="2800" dirty="0"/>
              <a:t>，再到罗马</a:t>
            </a:r>
            <a:r>
              <a:rPr lang="zh-CN" altLang="en-US" sz="2800" dirty="0">
                <a:solidFill>
                  <a:srgbClr val="FF0000"/>
                </a:solidFill>
              </a:rPr>
              <a:t>帝国</a:t>
            </a:r>
            <a:r>
              <a:rPr lang="zh-CN" altLang="en-US" sz="2800" dirty="0"/>
              <a:t>，最后分裂灭亡。其版图从一个小小的城邦，</a:t>
            </a:r>
            <a:r>
              <a:rPr lang="zh-CN" altLang="en-US" sz="2800"/>
              <a:t>到征服</a:t>
            </a:r>
            <a:endParaRPr lang="en-US" altLang="zh-CN" sz="2800"/>
          </a:p>
          <a:p>
            <a:r>
              <a:rPr lang="zh-CN" altLang="en-US" sz="2800">
                <a:solidFill>
                  <a:srgbClr val="FF0000"/>
                </a:solidFill>
              </a:rPr>
              <a:t>意大利</a:t>
            </a:r>
            <a:r>
              <a:rPr lang="zh-CN" altLang="en-US" sz="2800" dirty="0"/>
              <a:t>，称霸</a:t>
            </a:r>
            <a:r>
              <a:rPr lang="zh-CN" altLang="en-US" sz="2800" dirty="0">
                <a:solidFill>
                  <a:srgbClr val="FF0000"/>
                </a:solidFill>
              </a:rPr>
              <a:t>地中海</a:t>
            </a:r>
            <a:r>
              <a:rPr lang="zh-CN" altLang="en-US" sz="2800" dirty="0"/>
              <a:t>，靠着强大的武力征服和奴隶制度。最后发展到地跨</a:t>
            </a:r>
            <a:r>
              <a:rPr lang="zh-CN" altLang="en-US" sz="2800" dirty="0">
                <a:solidFill>
                  <a:srgbClr val="FF0000"/>
                </a:solidFill>
              </a:rPr>
              <a:t>欧亚非三大洲</a:t>
            </a:r>
            <a:r>
              <a:rPr lang="zh-CN" altLang="en-US" sz="2800" dirty="0"/>
              <a:t>。其影响比希腊文明更加深远。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8" y="218751"/>
            <a:ext cx="5483488" cy="35675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3" b="27751"/>
          <a:stretch/>
        </p:blipFill>
        <p:spPr>
          <a:xfrm>
            <a:off x="5083242" y="3850598"/>
            <a:ext cx="6226629" cy="2707230"/>
          </a:xfrm>
          <a:prstGeom prst="rect">
            <a:avLst/>
          </a:prstGeom>
        </p:spPr>
      </p:pic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01A11875-E441-4C1A-B76F-113B5CB754A9}"/>
              </a:ext>
            </a:extLst>
          </p:cNvPr>
          <p:cNvSpPr/>
          <p:nvPr/>
        </p:nvSpPr>
        <p:spPr>
          <a:xfrm>
            <a:off x="962026" y="1323976"/>
            <a:ext cx="6762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流程图: 过程 5">
            <a:extLst>
              <a:ext uri="{FF2B5EF4-FFF2-40B4-BE49-F238E27FC236}">
                <a16:creationId xmlns:a16="http://schemas.microsoft.com/office/drawing/2014/main" id="{87ECBAD5-8CB5-4C77-9A69-D3570A74807D}"/>
              </a:ext>
            </a:extLst>
          </p:cNvPr>
          <p:cNvSpPr/>
          <p:nvPr/>
        </p:nvSpPr>
        <p:spPr>
          <a:xfrm>
            <a:off x="2724151" y="1323976"/>
            <a:ext cx="10382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过程 6">
            <a:extLst>
              <a:ext uri="{FF2B5EF4-FFF2-40B4-BE49-F238E27FC236}">
                <a16:creationId xmlns:a16="http://schemas.microsoft.com/office/drawing/2014/main" id="{398C28B2-C1FF-4D13-BFB4-BD4A9E7E8080}"/>
              </a:ext>
            </a:extLst>
          </p:cNvPr>
          <p:cNvSpPr/>
          <p:nvPr/>
        </p:nvSpPr>
        <p:spPr>
          <a:xfrm>
            <a:off x="2057400" y="1762126"/>
            <a:ext cx="657225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>
            <a:extLst>
              <a:ext uri="{FF2B5EF4-FFF2-40B4-BE49-F238E27FC236}">
                <a16:creationId xmlns:a16="http://schemas.microsoft.com/office/drawing/2014/main" id="{BDF4200E-FAFA-4AC6-AF32-15A43A6D322B}"/>
              </a:ext>
            </a:extLst>
          </p:cNvPr>
          <p:cNvSpPr/>
          <p:nvPr/>
        </p:nvSpPr>
        <p:spPr>
          <a:xfrm>
            <a:off x="609601" y="3028951"/>
            <a:ext cx="10382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E305D9DA-67FA-4D06-9A94-2D4DFF108560}"/>
              </a:ext>
            </a:extLst>
          </p:cNvPr>
          <p:cNvSpPr/>
          <p:nvPr/>
        </p:nvSpPr>
        <p:spPr>
          <a:xfrm>
            <a:off x="2733676" y="3019426"/>
            <a:ext cx="104774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754CAC60-4193-429F-9404-C995DB8B4F1F}"/>
              </a:ext>
            </a:extLst>
          </p:cNvPr>
          <p:cNvSpPr/>
          <p:nvPr/>
        </p:nvSpPr>
        <p:spPr>
          <a:xfrm>
            <a:off x="1323976" y="4286251"/>
            <a:ext cx="2105024" cy="39052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11C54E2-126C-42A6-96ED-28BCEEACEBAE}"/>
              </a:ext>
            </a:extLst>
          </p:cNvPr>
          <p:cNvSpPr/>
          <p:nvPr/>
        </p:nvSpPr>
        <p:spPr>
          <a:xfrm>
            <a:off x="7333488" y="2002536"/>
            <a:ext cx="228600" cy="182880"/>
          </a:xfrm>
          <a:prstGeom prst="ellipse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9648FAD-2686-4A35-855D-B3BD9A4C045E}"/>
              </a:ext>
            </a:extLst>
          </p:cNvPr>
          <p:cNvSpPr/>
          <p:nvPr/>
        </p:nvSpPr>
        <p:spPr>
          <a:xfrm rot="19097554">
            <a:off x="7375890" y="1676620"/>
            <a:ext cx="514180" cy="1091256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9F234E6E-0238-435C-9195-D81A0ADD5A5B}"/>
              </a:ext>
            </a:extLst>
          </p:cNvPr>
          <p:cNvSpPr/>
          <p:nvPr/>
        </p:nvSpPr>
        <p:spPr>
          <a:xfrm>
            <a:off x="5424750" y="914400"/>
            <a:ext cx="4514778" cy="2546489"/>
          </a:xfrm>
          <a:custGeom>
            <a:avLst/>
            <a:gdLst>
              <a:gd name="connsiteX0" fmla="*/ 1515546 w 4514778"/>
              <a:gd name="connsiteY0" fmla="*/ 100584 h 2546489"/>
              <a:gd name="connsiteX1" fmla="*/ 1469826 w 4514778"/>
              <a:gd name="connsiteY1" fmla="*/ 128016 h 2546489"/>
              <a:gd name="connsiteX2" fmla="*/ 1433250 w 4514778"/>
              <a:gd name="connsiteY2" fmla="*/ 137160 h 2546489"/>
              <a:gd name="connsiteX3" fmla="*/ 1195506 w 4514778"/>
              <a:gd name="connsiteY3" fmla="*/ 146304 h 2546489"/>
              <a:gd name="connsiteX4" fmla="*/ 1168074 w 4514778"/>
              <a:gd name="connsiteY4" fmla="*/ 164592 h 2546489"/>
              <a:gd name="connsiteX5" fmla="*/ 1140642 w 4514778"/>
              <a:gd name="connsiteY5" fmla="*/ 192024 h 2546489"/>
              <a:gd name="connsiteX6" fmla="*/ 1085778 w 4514778"/>
              <a:gd name="connsiteY6" fmla="*/ 210312 h 2546489"/>
              <a:gd name="connsiteX7" fmla="*/ 966906 w 4514778"/>
              <a:gd name="connsiteY7" fmla="*/ 210312 h 2546489"/>
              <a:gd name="connsiteX8" fmla="*/ 948618 w 4514778"/>
              <a:gd name="connsiteY8" fmla="*/ 283464 h 2546489"/>
              <a:gd name="connsiteX9" fmla="*/ 912042 w 4514778"/>
              <a:gd name="connsiteY9" fmla="*/ 274320 h 2546489"/>
              <a:gd name="connsiteX10" fmla="*/ 857178 w 4514778"/>
              <a:gd name="connsiteY10" fmla="*/ 228600 h 2546489"/>
              <a:gd name="connsiteX11" fmla="*/ 802314 w 4514778"/>
              <a:gd name="connsiteY11" fmla="*/ 210312 h 2546489"/>
              <a:gd name="connsiteX12" fmla="*/ 765738 w 4514778"/>
              <a:gd name="connsiteY12" fmla="*/ 228600 h 2546489"/>
              <a:gd name="connsiteX13" fmla="*/ 729162 w 4514778"/>
              <a:gd name="connsiteY13" fmla="*/ 292608 h 2546489"/>
              <a:gd name="connsiteX14" fmla="*/ 738306 w 4514778"/>
              <a:gd name="connsiteY14" fmla="*/ 365760 h 2546489"/>
              <a:gd name="connsiteX15" fmla="*/ 784026 w 4514778"/>
              <a:gd name="connsiteY15" fmla="*/ 374904 h 2546489"/>
              <a:gd name="connsiteX16" fmla="*/ 820602 w 4514778"/>
              <a:gd name="connsiteY16" fmla="*/ 384048 h 2546489"/>
              <a:gd name="connsiteX17" fmla="*/ 848034 w 4514778"/>
              <a:gd name="connsiteY17" fmla="*/ 402336 h 2546489"/>
              <a:gd name="connsiteX18" fmla="*/ 875466 w 4514778"/>
              <a:gd name="connsiteY18" fmla="*/ 411480 h 2546489"/>
              <a:gd name="connsiteX19" fmla="*/ 893754 w 4514778"/>
              <a:gd name="connsiteY19" fmla="*/ 438912 h 2546489"/>
              <a:gd name="connsiteX20" fmla="*/ 921186 w 4514778"/>
              <a:gd name="connsiteY20" fmla="*/ 502920 h 2546489"/>
              <a:gd name="connsiteX21" fmla="*/ 912042 w 4514778"/>
              <a:gd name="connsiteY21" fmla="*/ 676656 h 2546489"/>
              <a:gd name="connsiteX22" fmla="*/ 893754 w 4514778"/>
              <a:gd name="connsiteY22" fmla="*/ 731520 h 2546489"/>
              <a:gd name="connsiteX23" fmla="*/ 848034 w 4514778"/>
              <a:gd name="connsiteY23" fmla="*/ 813816 h 2546489"/>
              <a:gd name="connsiteX24" fmla="*/ 820602 w 4514778"/>
              <a:gd name="connsiteY24" fmla="*/ 841248 h 2546489"/>
              <a:gd name="connsiteX25" fmla="*/ 756594 w 4514778"/>
              <a:gd name="connsiteY25" fmla="*/ 868680 h 2546489"/>
              <a:gd name="connsiteX26" fmla="*/ 281106 w 4514778"/>
              <a:gd name="connsiteY26" fmla="*/ 877824 h 2546489"/>
              <a:gd name="connsiteX27" fmla="*/ 226242 w 4514778"/>
              <a:gd name="connsiteY27" fmla="*/ 905256 h 2546489"/>
              <a:gd name="connsiteX28" fmla="*/ 198810 w 4514778"/>
              <a:gd name="connsiteY28" fmla="*/ 923544 h 2546489"/>
              <a:gd name="connsiteX29" fmla="*/ 162234 w 4514778"/>
              <a:gd name="connsiteY29" fmla="*/ 941832 h 2546489"/>
              <a:gd name="connsiteX30" fmla="*/ 98226 w 4514778"/>
              <a:gd name="connsiteY30" fmla="*/ 1024128 h 2546489"/>
              <a:gd name="connsiteX31" fmla="*/ 52506 w 4514778"/>
              <a:gd name="connsiteY31" fmla="*/ 1088136 h 2546489"/>
              <a:gd name="connsiteX32" fmla="*/ 25074 w 4514778"/>
              <a:gd name="connsiteY32" fmla="*/ 1124712 h 2546489"/>
              <a:gd name="connsiteX33" fmla="*/ 15930 w 4514778"/>
              <a:gd name="connsiteY33" fmla="*/ 1353312 h 2546489"/>
              <a:gd name="connsiteX34" fmla="*/ 34218 w 4514778"/>
              <a:gd name="connsiteY34" fmla="*/ 1380744 h 2546489"/>
              <a:gd name="connsiteX35" fmla="*/ 70794 w 4514778"/>
              <a:gd name="connsiteY35" fmla="*/ 1389888 h 2546489"/>
              <a:gd name="connsiteX36" fmla="*/ 98226 w 4514778"/>
              <a:gd name="connsiteY36" fmla="*/ 1399032 h 2546489"/>
              <a:gd name="connsiteX37" fmla="*/ 143946 w 4514778"/>
              <a:gd name="connsiteY37" fmla="*/ 1417320 h 2546489"/>
              <a:gd name="connsiteX38" fmla="*/ 189666 w 4514778"/>
              <a:gd name="connsiteY38" fmla="*/ 1426464 h 2546489"/>
              <a:gd name="connsiteX39" fmla="*/ 244530 w 4514778"/>
              <a:gd name="connsiteY39" fmla="*/ 1481328 h 2546489"/>
              <a:gd name="connsiteX40" fmla="*/ 281106 w 4514778"/>
              <a:gd name="connsiteY40" fmla="*/ 1536192 h 2546489"/>
              <a:gd name="connsiteX41" fmla="*/ 299394 w 4514778"/>
              <a:gd name="connsiteY41" fmla="*/ 1563624 h 2546489"/>
              <a:gd name="connsiteX42" fmla="*/ 326826 w 4514778"/>
              <a:gd name="connsiteY42" fmla="*/ 1572768 h 2546489"/>
              <a:gd name="connsiteX43" fmla="*/ 573714 w 4514778"/>
              <a:gd name="connsiteY43" fmla="*/ 1563624 h 2546489"/>
              <a:gd name="connsiteX44" fmla="*/ 637722 w 4514778"/>
              <a:gd name="connsiteY44" fmla="*/ 1527048 h 2546489"/>
              <a:gd name="connsiteX45" fmla="*/ 774882 w 4514778"/>
              <a:gd name="connsiteY45" fmla="*/ 1499616 h 2546489"/>
              <a:gd name="connsiteX46" fmla="*/ 802314 w 4514778"/>
              <a:gd name="connsiteY46" fmla="*/ 1481328 h 2546489"/>
              <a:gd name="connsiteX47" fmla="*/ 939474 w 4514778"/>
              <a:gd name="connsiteY47" fmla="*/ 1499616 h 2546489"/>
              <a:gd name="connsiteX48" fmla="*/ 1058346 w 4514778"/>
              <a:gd name="connsiteY48" fmla="*/ 1527048 h 2546489"/>
              <a:gd name="connsiteX49" fmla="*/ 1085778 w 4514778"/>
              <a:gd name="connsiteY49" fmla="*/ 1536192 h 2546489"/>
              <a:gd name="connsiteX50" fmla="*/ 1122354 w 4514778"/>
              <a:gd name="connsiteY50" fmla="*/ 1545336 h 2546489"/>
              <a:gd name="connsiteX51" fmla="*/ 1149786 w 4514778"/>
              <a:gd name="connsiteY51" fmla="*/ 1563624 h 2546489"/>
              <a:gd name="connsiteX52" fmla="*/ 1177218 w 4514778"/>
              <a:gd name="connsiteY52" fmla="*/ 1572768 h 2546489"/>
              <a:gd name="connsiteX53" fmla="*/ 1204650 w 4514778"/>
              <a:gd name="connsiteY53" fmla="*/ 1591056 h 2546489"/>
              <a:gd name="connsiteX54" fmla="*/ 1232082 w 4514778"/>
              <a:gd name="connsiteY54" fmla="*/ 1600200 h 2546489"/>
              <a:gd name="connsiteX55" fmla="*/ 1259514 w 4514778"/>
              <a:gd name="connsiteY55" fmla="*/ 1618488 h 2546489"/>
              <a:gd name="connsiteX56" fmla="*/ 1332666 w 4514778"/>
              <a:gd name="connsiteY56" fmla="*/ 1636776 h 2546489"/>
              <a:gd name="connsiteX57" fmla="*/ 1387530 w 4514778"/>
              <a:gd name="connsiteY57" fmla="*/ 1655064 h 2546489"/>
              <a:gd name="connsiteX58" fmla="*/ 1414962 w 4514778"/>
              <a:gd name="connsiteY58" fmla="*/ 1664208 h 2546489"/>
              <a:gd name="connsiteX59" fmla="*/ 1442394 w 4514778"/>
              <a:gd name="connsiteY59" fmla="*/ 1682496 h 2546489"/>
              <a:gd name="connsiteX60" fmla="*/ 1451538 w 4514778"/>
              <a:gd name="connsiteY60" fmla="*/ 1709928 h 2546489"/>
              <a:gd name="connsiteX61" fmla="*/ 1414962 w 4514778"/>
              <a:gd name="connsiteY61" fmla="*/ 1719072 h 2546489"/>
              <a:gd name="connsiteX62" fmla="*/ 1369242 w 4514778"/>
              <a:gd name="connsiteY62" fmla="*/ 1764792 h 2546489"/>
              <a:gd name="connsiteX63" fmla="*/ 1286946 w 4514778"/>
              <a:gd name="connsiteY63" fmla="*/ 1792224 h 2546489"/>
              <a:gd name="connsiteX64" fmla="*/ 1259514 w 4514778"/>
              <a:gd name="connsiteY64" fmla="*/ 1801368 h 2546489"/>
              <a:gd name="connsiteX65" fmla="*/ 1232082 w 4514778"/>
              <a:gd name="connsiteY65" fmla="*/ 1819656 h 2546489"/>
              <a:gd name="connsiteX66" fmla="*/ 1204650 w 4514778"/>
              <a:gd name="connsiteY66" fmla="*/ 1828800 h 2546489"/>
              <a:gd name="connsiteX67" fmla="*/ 1122354 w 4514778"/>
              <a:gd name="connsiteY67" fmla="*/ 1874520 h 2546489"/>
              <a:gd name="connsiteX68" fmla="*/ 1076634 w 4514778"/>
              <a:gd name="connsiteY68" fmla="*/ 1929384 h 2546489"/>
              <a:gd name="connsiteX69" fmla="*/ 1113210 w 4514778"/>
              <a:gd name="connsiteY69" fmla="*/ 2002536 h 2546489"/>
              <a:gd name="connsiteX70" fmla="*/ 1140642 w 4514778"/>
              <a:gd name="connsiteY70" fmla="*/ 2011680 h 2546489"/>
              <a:gd name="connsiteX71" fmla="*/ 1177218 w 4514778"/>
              <a:gd name="connsiteY71" fmla="*/ 2029968 h 2546489"/>
              <a:gd name="connsiteX72" fmla="*/ 1268658 w 4514778"/>
              <a:gd name="connsiteY72" fmla="*/ 2057400 h 2546489"/>
              <a:gd name="connsiteX73" fmla="*/ 1341810 w 4514778"/>
              <a:gd name="connsiteY73" fmla="*/ 2075688 h 2546489"/>
              <a:gd name="connsiteX74" fmla="*/ 1396674 w 4514778"/>
              <a:gd name="connsiteY74" fmla="*/ 2112264 h 2546489"/>
              <a:gd name="connsiteX75" fmla="*/ 1424106 w 4514778"/>
              <a:gd name="connsiteY75" fmla="*/ 2139696 h 2546489"/>
              <a:gd name="connsiteX76" fmla="*/ 1460682 w 4514778"/>
              <a:gd name="connsiteY76" fmla="*/ 2148840 h 2546489"/>
              <a:gd name="connsiteX77" fmla="*/ 1488114 w 4514778"/>
              <a:gd name="connsiteY77" fmla="*/ 2167128 h 2546489"/>
              <a:gd name="connsiteX78" fmla="*/ 1588698 w 4514778"/>
              <a:gd name="connsiteY78" fmla="*/ 2194560 h 2546489"/>
              <a:gd name="connsiteX79" fmla="*/ 1616130 w 4514778"/>
              <a:gd name="connsiteY79" fmla="*/ 2212848 h 2546489"/>
              <a:gd name="connsiteX80" fmla="*/ 1670994 w 4514778"/>
              <a:gd name="connsiteY80" fmla="*/ 2231136 h 2546489"/>
              <a:gd name="connsiteX81" fmla="*/ 1698426 w 4514778"/>
              <a:gd name="connsiteY81" fmla="*/ 2249424 h 2546489"/>
              <a:gd name="connsiteX82" fmla="*/ 1771578 w 4514778"/>
              <a:gd name="connsiteY82" fmla="*/ 2258568 h 2546489"/>
              <a:gd name="connsiteX83" fmla="*/ 2082474 w 4514778"/>
              <a:gd name="connsiteY83" fmla="*/ 2267712 h 2546489"/>
              <a:gd name="connsiteX84" fmla="*/ 2137338 w 4514778"/>
              <a:gd name="connsiteY84" fmla="*/ 2286000 h 2546489"/>
              <a:gd name="connsiteX85" fmla="*/ 2201346 w 4514778"/>
              <a:gd name="connsiteY85" fmla="*/ 2322576 h 2546489"/>
              <a:gd name="connsiteX86" fmla="*/ 2256210 w 4514778"/>
              <a:gd name="connsiteY86" fmla="*/ 2350008 h 2546489"/>
              <a:gd name="connsiteX87" fmla="*/ 2283642 w 4514778"/>
              <a:gd name="connsiteY87" fmla="*/ 2377440 h 2546489"/>
              <a:gd name="connsiteX88" fmla="*/ 2375082 w 4514778"/>
              <a:gd name="connsiteY88" fmla="*/ 2432304 h 2546489"/>
              <a:gd name="connsiteX89" fmla="*/ 2402514 w 4514778"/>
              <a:gd name="connsiteY89" fmla="*/ 2459736 h 2546489"/>
              <a:gd name="connsiteX90" fmla="*/ 2493954 w 4514778"/>
              <a:gd name="connsiteY90" fmla="*/ 2514600 h 2546489"/>
              <a:gd name="connsiteX91" fmla="*/ 2530530 w 4514778"/>
              <a:gd name="connsiteY91" fmla="*/ 2523744 h 2546489"/>
              <a:gd name="connsiteX92" fmla="*/ 2557962 w 4514778"/>
              <a:gd name="connsiteY92" fmla="*/ 2542032 h 2546489"/>
              <a:gd name="connsiteX93" fmla="*/ 2923722 w 4514778"/>
              <a:gd name="connsiteY93" fmla="*/ 2523744 h 2546489"/>
              <a:gd name="connsiteX94" fmla="*/ 2951154 w 4514778"/>
              <a:gd name="connsiteY94" fmla="*/ 2505456 h 2546489"/>
              <a:gd name="connsiteX95" fmla="*/ 2978586 w 4514778"/>
              <a:gd name="connsiteY95" fmla="*/ 2478024 h 2546489"/>
              <a:gd name="connsiteX96" fmla="*/ 3006018 w 4514778"/>
              <a:gd name="connsiteY96" fmla="*/ 2468880 h 2546489"/>
              <a:gd name="connsiteX97" fmla="*/ 3042594 w 4514778"/>
              <a:gd name="connsiteY97" fmla="*/ 2450592 h 2546489"/>
              <a:gd name="connsiteX98" fmla="*/ 3070026 w 4514778"/>
              <a:gd name="connsiteY98" fmla="*/ 2432304 h 2546489"/>
              <a:gd name="connsiteX99" fmla="*/ 3097458 w 4514778"/>
              <a:gd name="connsiteY99" fmla="*/ 2404872 h 2546489"/>
              <a:gd name="connsiteX100" fmla="*/ 3152322 w 4514778"/>
              <a:gd name="connsiteY100" fmla="*/ 2386584 h 2546489"/>
              <a:gd name="connsiteX101" fmla="*/ 3179754 w 4514778"/>
              <a:gd name="connsiteY101" fmla="*/ 2377440 h 2546489"/>
              <a:gd name="connsiteX102" fmla="*/ 3207186 w 4514778"/>
              <a:gd name="connsiteY102" fmla="*/ 2368296 h 2546489"/>
              <a:gd name="connsiteX103" fmla="*/ 3243762 w 4514778"/>
              <a:gd name="connsiteY103" fmla="*/ 2359152 h 2546489"/>
              <a:gd name="connsiteX104" fmla="*/ 3280338 w 4514778"/>
              <a:gd name="connsiteY104" fmla="*/ 2313432 h 2546489"/>
              <a:gd name="connsiteX105" fmla="*/ 3335202 w 4514778"/>
              <a:gd name="connsiteY105" fmla="*/ 2286000 h 2546489"/>
              <a:gd name="connsiteX106" fmla="*/ 4066722 w 4514778"/>
              <a:gd name="connsiteY106" fmla="*/ 2276856 h 2546489"/>
              <a:gd name="connsiteX107" fmla="*/ 4094154 w 4514778"/>
              <a:gd name="connsiteY107" fmla="*/ 2249424 h 2546489"/>
              <a:gd name="connsiteX108" fmla="*/ 4149018 w 4514778"/>
              <a:gd name="connsiteY108" fmla="*/ 2185416 h 2546489"/>
              <a:gd name="connsiteX109" fmla="*/ 4158162 w 4514778"/>
              <a:gd name="connsiteY109" fmla="*/ 2157984 h 2546489"/>
              <a:gd name="connsiteX110" fmla="*/ 4213026 w 4514778"/>
              <a:gd name="connsiteY110" fmla="*/ 2121408 h 2546489"/>
              <a:gd name="connsiteX111" fmla="*/ 4249602 w 4514778"/>
              <a:gd name="connsiteY111" fmla="*/ 2103120 h 2546489"/>
              <a:gd name="connsiteX112" fmla="*/ 4277034 w 4514778"/>
              <a:gd name="connsiteY112" fmla="*/ 2084832 h 2546489"/>
              <a:gd name="connsiteX113" fmla="*/ 4322754 w 4514778"/>
              <a:gd name="connsiteY113" fmla="*/ 2066544 h 2546489"/>
              <a:gd name="connsiteX114" fmla="*/ 4405050 w 4514778"/>
              <a:gd name="connsiteY114" fmla="*/ 2002536 h 2546489"/>
              <a:gd name="connsiteX115" fmla="*/ 4432482 w 4514778"/>
              <a:gd name="connsiteY115" fmla="*/ 1984248 h 2546489"/>
              <a:gd name="connsiteX116" fmla="*/ 4459914 w 4514778"/>
              <a:gd name="connsiteY116" fmla="*/ 1956816 h 2546489"/>
              <a:gd name="connsiteX117" fmla="*/ 4496490 w 4514778"/>
              <a:gd name="connsiteY117" fmla="*/ 1892808 h 2546489"/>
              <a:gd name="connsiteX118" fmla="*/ 4514778 w 4514778"/>
              <a:gd name="connsiteY118" fmla="*/ 1837944 h 2546489"/>
              <a:gd name="connsiteX119" fmla="*/ 4487346 w 4514778"/>
              <a:gd name="connsiteY119" fmla="*/ 1700784 h 2546489"/>
              <a:gd name="connsiteX120" fmla="*/ 4459914 w 4514778"/>
              <a:gd name="connsiteY120" fmla="*/ 1673352 h 2546489"/>
              <a:gd name="connsiteX121" fmla="*/ 4432482 w 4514778"/>
              <a:gd name="connsiteY121" fmla="*/ 1664208 h 2546489"/>
              <a:gd name="connsiteX122" fmla="*/ 4359330 w 4514778"/>
              <a:gd name="connsiteY122" fmla="*/ 1645920 h 2546489"/>
              <a:gd name="connsiteX123" fmla="*/ 4112442 w 4514778"/>
              <a:gd name="connsiteY123" fmla="*/ 1655064 h 2546489"/>
              <a:gd name="connsiteX124" fmla="*/ 4066722 w 4514778"/>
              <a:gd name="connsiteY124" fmla="*/ 1673352 h 2546489"/>
              <a:gd name="connsiteX125" fmla="*/ 4039290 w 4514778"/>
              <a:gd name="connsiteY125" fmla="*/ 1682496 h 2546489"/>
              <a:gd name="connsiteX126" fmla="*/ 3984426 w 4514778"/>
              <a:gd name="connsiteY126" fmla="*/ 1737360 h 2546489"/>
              <a:gd name="connsiteX127" fmla="*/ 3929562 w 4514778"/>
              <a:gd name="connsiteY127" fmla="*/ 1783080 h 2546489"/>
              <a:gd name="connsiteX128" fmla="*/ 3856410 w 4514778"/>
              <a:gd name="connsiteY128" fmla="*/ 1810512 h 2546489"/>
              <a:gd name="connsiteX129" fmla="*/ 3819834 w 4514778"/>
              <a:gd name="connsiteY129" fmla="*/ 1828800 h 2546489"/>
              <a:gd name="connsiteX130" fmla="*/ 3691818 w 4514778"/>
              <a:gd name="connsiteY130" fmla="*/ 1819656 h 2546489"/>
              <a:gd name="connsiteX131" fmla="*/ 3646098 w 4514778"/>
              <a:gd name="connsiteY131" fmla="*/ 1773936 h 2546489"/>
              <a:gd name="connsiteX132" fmla="*/ 3609522 w 4514778"/>
              <a:gd name="connsiteY132" fmla="*/ 1755648 h 2546489"/>
              <a:gd name="connsiteX133" fmla="*/ 3591234 w 4514778"/>
              <a:gd name="connsiteY133" fmla="*/ 1728216 h 2546489"/>
              <a:gd name="connsiteX134" fmla="*/ 3600378 w 4514778"/>
              <a:gd name="connsiteY134" fmla="*/ 1664208 h 2546489"/>
              <a:gd name="connsiteX135" fmla="*/ 3618666 w 4514778"/>
              <a:gd name="connsiteY135" fmla="*/ 1636776 h 2546489"/>
              <a:gd name="connsiteX136" fmla="*/ 3646098 w 4514778"/>
              <a:gd name="connsiteY136" fmla="*/ 1609344 h 2546489"/>
              <a:gd name="connsiteX137" fmla="*/ 3710106 w 4514778"/>
              <a:gd name="connsiteY137" fmla="*/ 1554480 h 2546489"/>
              <a:gd name="connsiteX138" fmla="*/ 3728394 w 4514778"/>
              <a:gd name="connsiteY138" fmla="*/ 1527048 h 2546489"/>
              <a:gd name="connsiteX139" fmla="*/ 3792402 w 4514778"/>
              <a:gd name="connsiteY139" fmla="*/ 1490472 h 2546489"/>
              <a:gd name="connsiteX140" fmla="*/ 3874698 w 4514778"/>
              <a:gd name="connsiteY140" fmla="*/ 1426464 h 2546489"/>
              <a:gd name="connsiteX141" fmla="*/ 3911274 w 4514778"/>
              <a:gd name="connsiteY141" fmla="*/ 1408176 h 2546489"/>
              <a:gd name="connsiteX142" fmla="*/ 3947850 w 4514778"/>
              <a:gd name="connsiteY142" fmla="*/ 1399032 h 2546489"/>
              <a:gd name="connsiteX143" fmla="*/ 3975282 w 4514778"/>
              <a:gd name="connsiteY143" fmla="*/ 1389888 h 2546489"/>
              <a:gd name="connsiteX144" fmla="*/ 4066722 w 4514778"/>
              <a:gd name="connsiteY144" fmla="*/ 1362456 h 2546489"/>
              <a:gd name="connsiteX145" fmla="*/ 4121586 w 4514778"/>
              <a:gd name="connsiteY145" fmla="*/ 1335024 h 2546489"/>
              <a:gd name="connsiteX146" fmla="*/ 4176450 w 4514778"/>
              <a:gd name="connsiteY146" fmla="*/ 1316736 h 2546489"/>
              <a:gd name="connsiteX147" fmla="*/ 4295322 w 4514778"/>
              <a:gd name="connsiteY147" fmla="*/ 1289304 h 2546489"/>
              <a:gd name="connsiteX148" fmla="*/ 4359330 w 4514778"/>
              <a:gd name="connsiteY148" fmla="*/ 1207008 h 2546489"/>
              <a:gd name="connsiteX149" fmla="*/ 4350186 w 4514778"/>
              <a:gd name="connsiteY149" fmla="*/ 1179576 h 2546489"/>
              <a:gd name="connsiteX150" fmla="*/ 4286178 w 4514778"/>
              <a:gd name="connsiteY150" fmla="*/ 1133856 h 2546489"/>
              <a:gd name="connsiteX151" fmla="*/ 4258746 w 4514778"/>
              <a:gd name="connsiteY151" fmla="*/ 1124712 h 2546489"/>
              <a:gd name="connsiteX152" fmla="*/ 4231314 w 4514778"/>
              <a:gd name="connsiteY152" fmla="*/ 1106424 h 2546489"/>
              <a:gd name="connsiteX153" fmla="*/ 4203882 w 4514778"/>
              <a:gd name="connsiteY153" fmla="*/ 1097280 h 2546489"/>
              <a:gd name="connsiteX154" fmla="*/ 4094154 w 4514778"/>
              <a:gd name="connsiteY154" fmla="*/ 1078992 h 2546489"/>
              <a:gd name="connsiteX155" fmla="*/ 3929562 w 4514778"/>
              <a:gd name="connsiteY155" fmla="*/ 1088136 h 2546489"/>
              <a:gd name="connsiteX156" fmla="*/ 3865554 w 4514778"/>
              <a:gd name="connsiteY156" fmla="*/ 1106424 h 2546489"/>
              <a:gd name="connsiteX157" fmla="*/ 3828978 w 4514778"/>
              <a:gd name="connsiteY157" fmla="*/ 1115568 h 2546489"/>
              <a:gd name="connsiteX158" fmla="*/ 3774114 w 4514778"/>
              <a:gd name="connsiteY158" fmla="*/ 1133856 h 2546489"/>
              <a:gd name="connsiteX159" fmla="*/ 3719250 w 4514778"/>
              <a:gd name="connsiteY159" fmla="*/ 1161288 h 2546489"/>
              <a:gd name="connsiteX160" fmla="*/ 3664386 w 4514778"/>
              <a:gd name="connsiteY160" fmla="*/ 1207008 h 2546489"/>
              <a:gd name="connsiteX161" fmla="*/ 3636954 w 4514778"/>
              <a:gd name="connsiteY161" fmla="*/ 1234440 h 2546489"/>
              <a:gd name="connsiteX162" fmla="*/ 3582090 w 4514778"/>
              <a:gd name="connsiteY162" fmla="*/ 1261872 h 2546489"/>
              <a:gd name="connsiteX163" fmla="*/ 3344346 w 4514778"/>
              <a:gd name="connsiteY163" fmla="*/ 1252728 h 2546489"/>
              <a:gd name="connsiteX164" fmla="*/ 3326058 w 4514778"/>
              <a:gd name="connsiteY164" fmla="*/ 1216152 h 2546489"/>
              <a:gd name="connsiteX165" fmla="*/ 3243762 w 4514778"/>
              <a:gd name="connsiteY165" fmla="*/ 1170432 h 2546489"/>
              <a:gd name="connsiteX166" fmla="*/ 3115746 w 4514778"/>
              <a:gd name="connsiteY166" fmla="*/ 1179576 h 2546489"/>
              <a:gd name="connsiteX167" fmla="*/ 3079170 w 4514778"/>
              <a:gd name="connsiteY167" fmla="*/ 1188720 h 2546489"/>
              <a:gd name="connsiteX168" fmla="*/ 2804850 w 4514778"/>
              <a:gd name="connsiteY168" fmla="*/ 1197864 h 2546489"/>
              <a:gd name="connsiteX169" fmla="*/ 2676834 w 4514778"/>
              <a:gd name="connsiteY169" fmla="*/ 1197864 h 2546489"/>
              <a:gd name="connsiteX170" fmla="*/ 2631114 w 4514778"/>
              <a:gd name="connsiteY170" fmla="*/ 1133856 h 2546489"/>
              <a:gd name="connsiteX171" fmla="*/ 2603682 w 4514778"/>
              <a:gd name="connsiteY171" fmla="*/ 1115568 h 2546489"/>
              <a:gd name="connsiteX172" fmla="*/ 2539674 w 4514778"/>
              <a:gd name="connsiteY172" fmla="*/ 1069848 h 2546489"/>
              <a:gd name="connsiteX173" fmla="*/ 2448234 w 4514778"/>
              <a:gd name="connsiteY173" fmla="*/ 1014984 h 2546489"/>
              <a:gd name="connsiteX174" fmla="*/ 2420802 w 4514778"/>
              <a:gd name="connsiteY174" fmla="*/ 987552 h 2546489"/>
              <a:gd name="connsiteX175" fmla="*/ 2365938 w 4514778"/>
              <a:gd name="connsiteY175" fmla="*/ 941832 h 2546489"/>
              <a:gd name="connsiteX176" fmla="*/ 2320218 w 4514778"/>
              <a:gd name="connsiteY176" fmla="*/ 877824 h 2546489"/>
              <a:gd name="connsiteX177" fmla="*/ 2311074 w 4514778"/>
              <a:gd name="connsiteY177" fmla="*/ 850392 h 2546489"/>
              <a:gd name="connsiteX178" fmla="*/ 2283642 w 4514778"/>
              <a:gd name="connsiteY178" fmla="*/ 822960 h 2546489"/>
              <a:gd name="connsiteX179" fmla="*/ 2219634 w 4514778"/>
              <a:gd name="connsiteY179" fmla="*/ 740664 h 2546489"/>
              <a:gd name="connsiteX180" fmla="*/ 2192202 w 4514778"/>
              <a:gd name="connsiteY180" fmla="*/ 722376 h 2546489"/>
              <a:gd name="connsiteX181" fmla="*/ 1616130 w 4514778"/>
              <a:gd name="connsiteY181" fmla="*/ 713232 h 2546489"/>
              <a:gd name="connsiteX182" fmla="*/ 1625274 w 4514778"/>
              <a:gd name="connsiteY182" fmla="*/ 667512 h 2546489"/>
              <a:gd name="connsiteX183" fmla="*/ 1680138 w 4514778"/>
              <a:gd name="connsiteY183" fmla="*/ 640080 h 2546489"/>
              <a:gd name="connsiteX184" fmla="*/ 1762434 w 4514778"/>
              <a:gd name="connsiteY184" fmla="*/ 576072 h 2546489"/>
              <a:gd name="connsiteX185" fmla="*/ 1771578 w 4514778"/>
              <a:gd name="connsiteY185" fmla="*/ 512064 h 2546489"/>
              <a:gd name="connsiteX186" fmla="*/ 1780722 w 4514778"/>
              <a:gd name="connsiteY186" fmla="*/ 365760 h 2546489"/>
              <a:gd name="connsiteX187" fmla="*/ 1799010 w 4514778"/>
              <a:gd name="connsiteY187" fmla="*/ 338328 h 2546489"/>
              <a:gd name="connsiteX188" fmla="*/ 1808154 w 4514778"/>
              <a:gd name="connsiteY188" fmla="*/ 310896 h 2546489"/>
              <a:gd name="connsiteX189" fmla="*/ 1789866 w 4514778"/>
              <a:gd name="connsiteY189" fmla="*/ 54864 h 2546489"/>
              <a:gd name="connsiteX190" fmla="*/ 1771578 w 4514778"/>
              <a:gd name="connsiteY190" fmla="*/ 27432 h 2546489"/>
              <a:gd name="connsiteX191" fmla="*/ 1725858 w 4514778"/>
              <a:gd name="connsiteY191" fmla="*/ 9144 h 2546489"/>
              <a:gd name="connsiteX192" fmla="*/ 1634418 w 4514778"/>
              <a:gd name="connsiteY192" fmla="*/ 0 h 2546489"/>
              <a:gd name="connsiteX193" fmla="*/ 1369242 w 4514778"/>
              <a:gd name="connsiteY193" fmla="*/ 9144 h 2546489"/>
              <a:gd name="connsiteX194" fmla="*/ 1332666 w 4514778"/>
              <a:gd name="connsiteY194" fmla="*/ 27432 h 2546489"/>
              <a:gd name="connsiteX195" fmla="*/ 1305234 w 4514778"/>
              <a:gd name="connsiteY195" fmla="*/ 36576 h 2546489"/>
              <a:gd name="connsiteX196" fmla="*/ 1259514 w 4514778"/>
              <a:gd name="connsiteY196" fmla="*/ 82296 h 2546489"/>
              <a:gd name="connsiteX197" fmla="*/ 1213794 w 4514778"/>
              <a:gd name="connsiteY197" fmla="*/ 128016 h 2546489"/>
              <a:gd name="connsiteX198" fmla="*/ 1158930 w 4514778"/>
              <a:gd name="connsiteY198" fmla="*/ 146304 h 2546489"/>
              <a:gd name="connsiteX199" fmla="*/ 1122354 w 4514778"/>
              <a:gd name="connsiteY199" fmla="*/ 173736 h 2546489"/>
              <a:gd name="connsiteX200" fmla="*/ 1049202 w 4514778"/>
              <a:gd name="connsiteY200" fmla="*/ 192024 h 2546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4514778" h="2546489">
                <a:moveTo>
                  <a:pt x="1515546" y="100584"/>
                </a:moveTo>
                <a:cubicBezTo>
                  <a:pt x="1500306" y="109728"/>
                  <a:pt x="1486067" y="120798"/>
                  <a:pt x="1469826" y="128016"/>
                </a:cubicBezTo>
                <a:cubicBezTo>
                  <a:pt x="1458342" y="133120"/>
                  <a:pt x="1445789" y="136324"/>
                  <a:pt x="1433250" y="137160"/>
                </a:cubicBezTo>
                <a:cubicBezTo>
                  <a:pt x="1354119" y="142435"/>
                  <a:pt x="1274754" y="143256"/>
                  <a:pt x="1195506" y="146304"/>
                </a:cubicBezTo>
                <a:cubicBezTo>
                  <a:pt x="1186362" y="152400"/>
                  <a:pt x="1176517" y="157557"/>
                  <a:pt x="1168074" y="164592"/>
                </a:cubicBezTo>
                <a:cubicBezTo>
                  <a:pt x="1158140" y="172871"/>
                  <a:pt x="1151946" y="185744"/>
                  <a:pt x="1140642" y="192024"/>
                </a:cubicBezTo>
                <a:cubicBezTo>
                  <a:pt x="1123791" y="201386"/>
                  <a:pt x="1085778" y="210312"/>
                  <a:pt x="1085778" y="210312"/>
                </a:cubicBezTo>
                <a:cubicBezTo>
                  <a:pt x="1046673" y="190759"/>
                  <a:pt x="1015907" y="165766"/>
                  <a:pt x="966906" y="210312"/>
                </a:cubicBezTo>
                <a:cubicBezTo>
                  <a:pt x="948308" y="227219"/>
                  <a:pt x="954714" y="259080"/>
                  <a:pt x="948618" y="283464"/>
                </a:cubicBezTo>
                <a:cubicBezTo>
                  <a:pt x="936426" y="280416"/>
                  <a:pt x="922953" y="280555"/>
                  <a:pt x="912042" y="274320"/>
                </a:cubicBezTo>
                <a:cubicBezTo>
                  <a:pt x="836674" y="231253"/>
                  <a:pt x="929503" y="260745"/>
                  <a:pt x="857178" y="228600"/>
                </a:cubicBezTo>
                <a:cubicBezTo>
                  <a:pt x="839562" y="220771"/>
                  <a:pt x="802314" y="210312"/>
                  <a:pt x="802314" y="210312"/>
                </a:cubicBezTo>
                <a:cubicBezTo>
                  <a:pt x="790122" y="216408"/>
                  <a:pt x="776087" y="219729"/>
                  <a:pt x="765738" y="228600"/>
                </a:cubicBezTo>
                <a:cubicBezTo>
                  <a:pt x="739904" y="250743"/>
                  <a:pt x="738457" y="264723"/>
                  <a:pt x="729162" y="292608"/>
                </a:cubicBezTo>
                <a:cubicBezTo>
                  <a:pt x="732210" y="316992"/>
                  <a:pt x="724675" y="345313"/>
                  <a:pt x="738306" y="365760"/>
                </a:cubicBezTo>
                <a:cubicBezTo>
                  <a:pt x="746927" y="378692"/>
                  <a:pt x="768854" y="371533"/>
                  <a:pt x="784026" y="374904"/>
                </a:cubicBezTo>
                <a:cubicBezTo>
                  <a:pt x="796294" y="377630"/>
                  <a:pt x="808410" y="381000"/>
                  <a:pt x="820602" y="384048"/>
                </a:cubicBezTo>
                <a:cubicBezTo>
                  <a:pt x="829746" y="390144"/>
                  <a:pt x="838204" y="397421"/>
                  <a:pt x="848034" y="402336"/>
                </a:cubicBezTo>
                <a:cubicBezTo>
                  <a:pt x="856655" y="406647"/>
                  <a:pt x="867940" y="405459"/>
                  <a:pt x="875466" y="411480"/>
                </a:cubicBezTo>
                <a:cubicBezTo>
                  <a:pt x="884048" y="418345"/>
                  <a:pt x="888302" y="429370"/>
                  <a:pt x="893754" y="438912"/>
                </a:cubicBezTo>
                <a:cubicBezTo>
                  <a:pt x="911833" y="470550"/>
                  <a:pt x="910927" y="472144"/>
                  <a:pt x="921186" y="502920"/>
                </a:cubicBezTo>
                <a:cubicBezTo>
                  <a:pt x="918138" y="560832"/>
                  <a:pt x="918951" y="619077"/>
                  <a:pt x="912042" y="676656"/>
                </a:cubicBezTo>
                <a:cubicBezTo>
                  <a:pt x="909745" y="695796"/>
                  <a:pt x="899850" y="713232"/>
                  <a:pt x="893754" y="731520"/>
                </a:cubicBezTo>
                <a:cubicBezTo>
                  <a:pt x="882256" y="766015"/>
                  <a:pt x="879476" y="782374"/>
                  <a:pt x="848034" y="813816"/>
                </a:cubicBezTo>
                <a:cubicBezTo>
                  <a:pt x="838890" y="822960"/>
                  <a:pt x="831125" y="833732"/>
                  <a:pt x="820602" y="841248"/>
                </a:cubicBezTo>
                <a:cubicBezTo>
                  <a:pt x="814697" y="845466"/>
                  <a:pt x="769174" y="868223"/>
                  <a:pt x="756594" y="868680"/>
                </a:cubicBezTo>
                <a:cubicBezTo>
                  <a:pt x="598173" y="874441"/>
                  <a:pt x="439602" y="874776"/>
                  <a:pt x="281106" y="877824"/>
                </a:cubicBezTo>
                <a:cubicBezTo>
                  <a:pt x="202490" y="930235"/>
                  <a:pt x="301958" y="867398"/>
                  <a:pt x="226242" y="905256"/>
                </a:cubicBezTo>
                <a:cubicBezTo>
                  <a:pt x="216412" y="910171"/>
                  <a:pt x="208352" y="918092"/>
                  <a:pt x="198810" y="923544"/>
                </a:cubicBezTo>
                <a:cubicBezTo>
                  <a:pt x="186975" y="930307"/>
                  <a:pt x="174426" y="935736"/>
                  <a:pt x="162234" y="941832"/>
                </a:cubicBezTo>
                <a:cubicBezTo>
                  <a:pt x="81964" y="1062237"/>
                  <a:pt x="162687" y="948924"/>
                  <a:pt x="98226" y="1024128"/>
                </a:cubicBezTo>
                <a:cubicBezTo>
                  <a:pt x="72611" y="1054012"/>
                  <a:pt x="73182" y="1059189"/>
                  <a:pt x="52506" y="1088136"/>
                </a:cubicBezTo>
                <a:cubicBezTo>
                  <a:pt x="43648" y="1100537"/>
                  <a:pt x="34218" y="1112520"/>
                  <a:pt x="25074" y="1124712"/>
                </a:cubicBezTo>
                <a:cubicBezTo>
                  <a:pt x="-7741" y="1223156"/>
                  <a:pt x="-5695" y="1194729"/>
                  <a:pt x="15930" y="1353312"/>
                </a:cubicBezTo>
                <a:cubicBezTo>
                  <a:pt x="17415" y="1364201"/>
                  <a:pt x="25074" y="1374648"/>
                  <a:pt x="34218" y="1380744"/>
                </a:cubicBezTo>
                <a:cubicBezTo>
                  <a:pt x="44675" y="1387715"/>
                  <a:pt x="58710" y="1386436"/>
                  <a:pt x="70794" y="1389888"/>
                </a:cubicBezTo>
                <a:cubicBezTo>
                  <a:pt x="80062" y="1392536"/>
                  <a:pt x="89201" y="1395648"/>
                  <a:pt x="98226" y="1399032"/>
                </a:cubicBezTo>
                <a:cubicBezTo>
                  <a:pt x="113595" y="1404795"/>
                  <a:pt x="128224" y="1412603"/>
                  <a:pt x="143946" y="1417320"/>
                </a:cubicBezTo>
                <a:cubicBezTo>
                  <a:pt x="158832" y="1421786"/>
                  <a:pt x="174426" y="1423416"/>
                  <a:pt x="189666" y="1426464"/>
                </a:cubicBezTo>
                <a:cubicBezTo>
                  <a:pt x="226711" y="1451161"/>
                  <a:pt x="214757" y="1438796"/>
                  <a:pt x="244530" y="1481328"/>
                </a:cubicBezTo>
                <a:cubicBezTo>
                  <a:pt x="257134" y="1499334"/>
                  <a:pt x="268914" y="1517904"/>
                  <a:pt x="281106" y="1536192"/>
                </a:cubicBezTo>
                <a:cubicBezTo>
                  <a:pt x="287202" y="1545336"/>
                  <a:pt x="288968" y="1560149"/>
                  <a:pt x="299394" y="1563624"/>
                </a:cubicBezTo>
                <a:lnTo>
                  <a:pt x="326826" y="1572768"/>
                </a:lnTo>
                <a:cubicBezTo>
                  <a:pt x="409122" y="1569720"/>
                  <a:pt x="491544" y="1569102"/>
                  <a:pt x="573714" y="1563624"/>
                </a:cubicBezTo>
                <a:cubicBezTo>
                  <a:pt x="603895" y="1561612"/>
                  <a:pt x="611949" y="1541367"/>
                  <a:pt x="637722" y="1527048"/>
                </a:cubicBezTo>
                <a:cubicBezTo>
                  <a:pt x="686560" y="1499916"/>
                  <a:pt x="714368" y="1505667"/>
                  <a:pt x="774882" y="1499616"/>
                </a:cubicBezTo>
                <a:cubicBezTo>
                  <a:pt x="784026" y="1493520"/>
                  <a:pt x="791369" y="1482323"/>
                  <a:pt x="802314" y="1481328"/>
                </a:cubicBezTo>
                <a:cubicBezTo>
                  <a:pt x="809536" y="1480671"/>
                  <a:pt x="927721" y="1497937"/>
                  <a:pt x="939474" y="1499616"/>
                </a:cubicBezTo>
                <a:cubicBezTo>
                  <a:pt x="1014785" y="1524720"/>
                  <a:pt x="975255" y="1515178"/>
                  <a:pt x="1058346" y="1527048"/>
                </a:cubicBezTo>
                <a:cubicBezTo>
                  <a:pt x="1067490" y="1530096"/>
                  <a:pt x="1076510" y="1533544"/>
                  <a:pt x="1085778" y="1536192"/>
                </a:cubicBezTo>
                <a:cubicBezTo>
                  <a:pt x="1097862" y="1539644"/>
                  <a:pt x="1110803" y="1540386"/>
                  <a:pt x="1122354" y="1545336"/>
                </a:cubicBezTo>
                <a:cubicBezTo>
                  <a:pt x="1132455" y="1549665"/>
                  <a:pt x="1139956" y="1558709"/>
                  <a:pt x="1149786" y="1563624"/>
                </a:cubicBezTo>
                <a:cubicBezTo>
                  <a:pt x="1158407" y="1567935"/>
                  <a:pt x="1168597" y="1568457"/>
                  <a:pt x="1177218" y="1572768"/>
                </a:cubicBezTo>
                <a:cubicBezTo>
                  <a:pt x="1187048" y="1577683"/>
                  <a:pt x="1194820" y="1586141"/>
                  <a:pt x="1204650" y="1591056"/>
                </a:cubicBezTo>
                <a:cubicBezTo>
                  <a:pt x="1213271" y="1595367"/>
                  <a:pt x="1223461" y="1595889"/>
                  <a:pt x="1232082" y="1600200"/>
                </a:cubicBezTo>
                <a:cubicBezTo>
                  <a:pt x="1241912" y="1605115"/>
                  <a:pt x="1249684" y="1613573"/>
                  <a:pt x="1259514" y="1618488"/>
                </a:cubicBezTo>
                <a:cubicBezTo>
                  <a:pt x="1281710" y="1629586"/>
                  <a:pt x="1309712" y="1630516"/>
                  <a:pt x="1332666" y="1636776"/>
                </a:cubicBezTo>
                <a:cubicBezTo>
                  <a:pt x="1351264" y="1641848"/>
                  <a:pt x="1369242" y="1648968"/>
                  <a:pt x="1387530" y="1655064"/>
                </a:cubicBezTo>
                <a:cubicBezTo>
                  <a:pt x="1396674" y="1658112"/>
                  <a:pt x="1406942" y="1658861"/>
                  <a:pt x="1414962" y="1664208"/>
                </a:cubicBezTo>
                <a:lnTo>
                  <a:pt x="1442394" y="1682496"/>
                </a:lnTo>
                <a:cubicBezTo>
                  <a:pt x="1445442" y="1691640"/>
                  <a:pt x="1457321" y="1702217"/>
                  <a:pt x="1451538" y="1709928"/>
                </a:cubicBezTo>
                <a:cubicBezTo>
                  <a:pt x="1443998" y="1719982"/>
                  <a:pt x="1425419" y="1712101"/>
                  <a:pt x="1414962" y="1719072"/>
                </a:cubicBezTo>
                <a:cubicBezTo>
                  <a:pt x="1335714" y="1771904"/>
                  <a:pt x="1460682" y="1724152"/>
                  <a:pt x="1369242" y="1764792"/>
                </a:cubicBezTo>
                <a:lnTo>
                  <a:pt x="1286946" y="1792224"/>
                </a:lnTo>
                <a:cubicBezTo>
                  <a:pt x="1277802" y="1795272"/>
                  <a:pt x="1267534" y="1796021"/>
                  <a:pt x="1259514" y="1801368"/>
                </a:cubicBezTo>
                <a:cubicBezTo>
                  <a:pt x="1250370" y="1807464"/>
                  <a:pt x="1241912" y="1814741"/>
                  <a:pt x="1232082" y="1819656"/>
                </a:cubicBezTo>
                <a:cubicBezTo>
                  <a:pt x="1223461" y="1823967"/>
                  <a:pt x="1213076" y="1824119"/>
                  <a:pt x="1204650" y="1828800"/>
                </a:cubicBezTo>
                <a:cubicBezTo>
                  <a:pt x="1110324" y="1881203"/>
                  <a:pt x="1184426" y="1853829"/>
                  <a:pt x="1122354" y="1874520"/>
                </a:cubicBezTo>
                <a:cubicBezTo>
                  <a:pt x="1114614" y="1882260"/>
                  <a:pt x="1078756" y="1914532"/>
                  <a:pt x="1076634" y="1929384"/>
                </a:cubicBezTo>
                <a:cubicBezTo>
                  <a:pt x="1073284" y="1952834"/>
                  <a:pt x="1097871" y="1989754"/>
                  <a:pt x="1113210" y="2002536"/>
                </a:cubicBezTo>
                <a:cubicBezTo>
                  <a:pt x="1120615" y="2008706"/>
                  <a:pt x="1131783" y="2007883"/>
                  <a:pt x="1140642" y="2011680"/>
                </a:cubicBezTo>
                <a:cubicBezTo>
                  <a:pt x="1153171" y="2017050"/>
                  <a:pt x="1164562" y="2024906"/>
                  <a:pt x="1177218" y="2029968"/>
                </a:cubicBezTo>
                <a:cubicBezTo>
                  <a:pt x="1205711" y="2041365"/>
                  <a:pt x="1238345" y="2050664"/>
                  <a:pt x="1268658" y="2057400"/>
                </a:cubicBezTo>
                <a:cubicBezTo>
                  <a:pt x="1282169" y="2060403"/>
                  <a:pt x="1325470" y="2066610"/>
                  <a:pt x="1341810" y="2075688"/>
                </a:cubicBezTo>
                <a:cubicBezTo>
                  <a:pt x="1361023" y="2086362"/>
                  <a:pt x="1381132" y="2096722"/>
                  <a:pt x="1396674" y="2112264"/>
                </a:cubicBezTo>
                <a:cubicBezTo>
                  <a:pt x="1405818" y="2121408"/>
                  <a:pt x="1412878" y="2133280"/>
                  <a:pt x="1424106" y="2139696"/>
                </a:cubicBezTo>
                <a:cubicBezTo>
                  <a:pt x="1435017" y="2145931"/>
                  <a:pt x="1448490" y="2145792"/>
                  <a:pt x="1460682" y="2148840"/>
                </a:cubicBezTo>
                <a:cubicBezTo>
                  <a:pt x="1469826" y="2154936"/>
                  <a:pt x="1477824" y="2163269"/>
                  <a:pt x="1488114" y="2167128"/>
                </a:cubicBezTo>
                <a:cubicBezTo>
                  <a:pt x="1527374" y="2181850"/>
                  <a:pt x="1550549" y="2169127"/>
                  <a:pt x="1588698" y="2194560"/>
                </a:cubicBezTo>
                <a:cubicBezTo>
                  <a:pt x="1597842" y="2200656"/>
                  <a:pt x="1606087" y="2208385"/>
                  <a:pt x="1616130" y="2212848"/>
                </a:cubicBezTo>
                <a:cubicBezTo>
                  <a:pt x="1633746" y="2220677"/>
                  <a:pt x="1654954" y="2220443"/>
                  <a:pt x="1670994" y="2231136"/>
                </a:cubicBezTo>
                <a:cubicBezTo>
                  <a:pt x="1680138" y="2237232"/>
                  <a:pt x="1687824" y="2246532"/>
                  <a:pt x="1698426" y="2249424"/>
                </a:cubicBezTo>
                <a:cubicBezTo>
                  <a:pt x="1722134" y="2255890"/>
                  <a:pt x="1747032" y="2257399"/>
                  <a:pt x="1771578" y="2258568"/>
                </a:cubicBezTo>
                <a:cubicBezTo>
                  <a:pt x="1875137" y="2263499"/>
                  <a:pt x="1978842" y="2264664"/>
                  <a:pt x="2082474" y="2267712"/>
                </a:cubicBezTo>
                <a:cubicBezTo>
                  <a:pt x="2100762" y="2273808"/>
                  <a:pt x="2121916" y="2274434"/>
                  <a:pt x="2137338" y="2286000"/>
                </a:cubicBezTo>
                <a:cubicBezTo>
                  <a:pt x="2225781" y="2352332"/>
                  <a:pt x="2131529" y="2287668"/>
                  <a:pt x="2201346" y="2322576"/>
                </a:cubicBezTo>
                <a:cubicBezTo>
                  <a:pt x="2272250" y="2358028"/>
                  <a:pt x="2187259" y="2327024"/>
                  <a:pt x="2256210" y="2350008"/>
                </a:cubicBezTo>
                <a:cubicBezTo>
                  <a:pt x="2265354" y="2359152"/>
                  <a:pt x="2273119" y="2369924"/>
                  <a:pt x="2283642" y="2377440"/>
                </a:cubicBezTo>
                <a:cubicBezTo>
                  <a:pt x="2334151" y="2413518"/>
                  <a:pt x="2318109" y="2375331"/>
                  <a:pt x="2375082" y="2432304"/>
                </a:cubicBezTo>
                <a:cubicBezTo>
                  <a:pt x="2384226" y="2441448"/>
                  <a:pt x="2392696" y="2451320"/>
                  <a:pt x="2402514" y="2459736"/>
                </a:cubicBezTo>
                <a:cubicBezTo>
                  <a:pt x="2431873" y="2484901"/>
                  <a:pt x="2457087" y="2499853"/>
                  <a:pt x="2493954" y="2514600"/>
                </a:cubicBezTo>
                <a:cubicBezTo>
                  <a:pt x="2505622" y="2519267"/>
                  <a:pt x="2518338" y="2520696"/>
                  <a:pt x="2530530" y="2523744"/>
                </a:cubicBezTo>
                <a:cubicBezTo>
                  <a:pt x="2539674" y="2529840"/>
                  <a:pt x="2546976" y="2541743"/>
                  <a:pt x="2557962" y="2542032"/>
                </a:cubicBezTo>
                <a:cubicBezTo>
                  <a:pt x="2812152" y="2548721"/>
                  <a:pt x="2785203" y="2551448"/>
                  <a:pt x="2923722" y="2523744"/>
                </a:cubicBezTo>
                <a:cubicBezTo>
                  <a:pt x="2932866" y="2517648"/>
                  <a:pt x="2942711" y="2512491"/>
                  <a:pt x="2951154" y="2505456"/>
                </a:cubicBezTo>
                <a:cubicBezTo>
                  <a:pt x="2961088" y="2497177"/>
                  <a:pt x="2967826" y="2485197"/>
                  <a:pt x="2978586" y="2478024"/>
                </a:cubicBezTo>
                <a:cubicBezTo>
                  <a:pt x="2986606" y="2472677"/>
                  <a:pt x="2997159" y="2472677"/>
                  <a:pt x="3006018" y="2468880"/>
                </a:cubicBezTo>
                <a:cubicBezTo>
                  <a:pt x="3018547" y="2463510"/>
                  <a:pt x="3030759" y="2457355"/>
                  <a:pt x="3042594" y="2450592"/>
                </a:cubicBezTo>
                <a:cubicBezTo>
                  <a:pt x="3052136" y="2445140"/>
                  <a:pt x="3061583" y="2439339"/>
                  <a:pt x="3070026" y="2432304"/>
                </a:cubicBezTo>
                <a:cubicBezTo>
                  <a:pt x="3079960" y="2424025"/>
                  <a:pt x="3086154" y="2411152"/>
                  <a:pt x="3097458" y="2404872"/>
                </a:cubicBezTo>
                <a:cubicBezTo>
                  <a:pt x="3114309" y="2395510"/>
                  <a:pt x="3134034" y="2392680"/>
                  <a:pt x="3152322" y="2386584"/>
                </a:cubicBezTo>
                <a:lnTo>
                  <a:pt x="3179754" y="2377440"/>
                </a:lnTo>
                <a:cubicBezTo>
                  <a:pt x="3188898" y="2374392"/>
                  <a:pt x="3197835" y="2370634"/>
                  <a:pt x="3207186" y="2368296"/>
                </a:cubicBezTo>
                <a:lnTo>
                  <a:pt x="3243762" y="2359152"/>
                </a:lnTo>
                <a:cubicBezTo>
                  <a:pt x="3322378" y="2306741"/>
                  <a:pt x="3229861" y="2376528"/>
                  <a:pt x="3280338" y="2313432"/>
                </a:cubicBezTo>
                <a:cubicBezTo>
                  <a:pt x="3288032" y="2303814"/>
                  <a:pt x="3321689" y="2286326"/>
                  <a:pt x="3335202" y="2286000"/>
                </a:cubicBezTo>
                <a:cubicBezTo>
                  <a:pt x="3578990" y="2280126"/>
                  <a:pt x="3822882" y="2279904"/>
                  <a:pt x="4066722" y="2276856"/>
                </a:cubicBezTo>
                <a:cubicBezTo>
                  <a:pt x="4075866" y="2267712"/>
                  <a:pt x="4085738" y="2259242"/>
                  <a:pt x="4094154" y="2249424"/>
                </a:cubicBezTo>
                <a:cubicBezTo>
                  <a:pt x="4164536" y="2167312"/>
                  <a:pt x="4080949" y="2253485"/>
                  <a:pt x="4149018" y="2185416"/>
                </a:cubicBezTo>
                <a:cubicBezTo>
                  <a:pt x="4152066" y="2176272"/>
                  <a:pt x="4152815" y="2166004"/>
                  <a:pt x="4158162" y="2157984"/>
                </a:cubicBezTo>
                <a:cubicBezTo>
                  <a:pt x="4181162" y="2123484"/>
                  <a:pt x="4181710" y="2134829"/>
                  <a:pt x="4213026" y="2121408"/>
                </a:cubicBezTo>
                <a:cubicBezTo>
                  <a:pt x="4225555" y="2116038"/>
                  <a:pt x="4237767" y="2109883"/>
                  <a:pt x="4249602" y="2103120"/>
                </a:cubicBezTo>
                <a:cubicBezTo>
                  <a:pt x="4259144" y="2097668"/>
                  <a:pt x="4267204" y="2089747"/>
                  <a:pt x="4277034" y="2084832"/>
                </a:cubicBezTo>
                <a:cubicBezTo>
                  <a:pt x="4291715" y="2077491"/>
                  <a:pt x="4308344" y="2074404"/>
                  <a:pt x="4322754" y="2066544"/>
                </a:cubicBezTo>
                <a:cubicBezTo>
                  <a:pt x="4403034" y="2022755"/>
                  <a:pt x="4353453" y="2045533"/>
                  <a:pt x="4405050" y="2002536"/>
                </a:cubicBezTo>
                <a:cubicBezTo>
                  <a:pt x="4413493" y="1995501"/>
                  <a:pt x="4424039" y="1991283"/>
                  <a:pt x="4432482" y="1984248"/>
                </a:cubicBezTo>
                <a:cubicBezTo>
                  <a:pt x="4442416" y="1975969"/>
                  <a:pt x="4451635" y="1966750"/>
                  <a:pt x="4459914" y="1956816"/>
                </a:cubicBezTo>
                <a:cubicBezTo>
                  <a:pt x="4472603" y="1941589"/>
                  <a:pt x="4489610" y="1910007"/>
                  <a:pt x="4496490" y="1892808"/>
                </a:cubicBezTo>
                <a:cubicBezTo>
                  <a:pt x="4503649" y="1874910"/>
                  <a:pt x="4514778" y="1837944"/>
                  <a:pt x="4514778" y="1837944"/>
                </a:cubicBezTo>
                <a:cubicBezTo>
                  <a:pt x="4508307" y="1760288"/>
                  <a:pt x="4524920" y="1745872"/>
                  <a:pt x="4487346" y="1700784"/>
                </a:cubicBezTo>
                <a:cubicBezTo>
                  <a:pt x="4479067" y="1690850"/>
                  <a:pt x="4470674" y="1680525"/>
                  <a:pt x="4459914" y="1673352"/>
                </a:cubicBezTo>
                <a:cubicBezTo>
                  <a:pt x="4451894" y="1668005"/>
                  <a:pt x="4441781" y="1666744"/>
                  <a:pt x="4432482" y="1664208"/>
                </a:cubicBezTo>
                <a:cubicBezTo>
                  <a:pt x="4408233" y="1657595"/>
                  <a:pt x="4359330" y="1645920"/>
                  <a:pt x="4359330" y="1645920"/>
                </a:cubicBezTo>
                <a:cubicBezTo>
                  <a:pt x="4277034" y="1648968"/>
                  <a:pt x="4194435" y="1647377"/>
                  <a:pt x="4112442" y="1655064"/>
                </a:cubicBezTo>
                <a:cubicBezTo>
                  <a:pt x="4096100" y="1656596"/>
                  <a:pt x="4082091" y="1667589"/>
                  <a:pt x="4066722" y="1673352"/>
                </a:cubicBezTo>
                <a:cubicBezTo>
                  <a:pt x="4057697" y="1676736"/>
                  <a:pt x="4048434" y="1679448"/>
                  <a:pt x="4039290" y="1682496"/>
                </a:cubicBezTo>
                <a:lnTo>
                  <a:pt x="3984426" y="1737360"/>
                </a:lnTo>
                <a:cubicBezTo>
                  <a:pt x="3959210" y="1762576"/>
                  <a:pt x="3959267" y="1766106"/>
                  <a:pt x="3929562" y="1783080"/>
                </a:cubicBezTo>
                <a:cubicBezTo>
                  <a:pt x="3864760" y="1820110"/>
                  <a:pt x="3921870" y="1785964"/>
                  <a:pt x="3856410" y="1810512"/>
                </a:cubicBezTo>
                <a:cubicBezTo>
                  <a:pt x="3843647" y="1815298"/>
                  <a:pt x="3832026" y="1822704"/>
                  <a:pt x="3819834" y="1828800"/>
                </a:cubicBezTo>
                <a:cubicBezTo>
                  <a:pt x="3777162" y="1825752"/>
                  <a:pt x="3733948" y="1827091"/>
                  <a:pt x="3691818" y="1819656"/>
                </a:cubicBezTo>
                <a:cubicBezTo>
                  <a:pt x="3657790" y="1813651"/>
                  <a:pt x="3667934" y="1792133"/>
                  <a:pt x="3646098" y="1773936"/>
                </a:cubicBezTo>
                <a:cubicBezTo>
                  <a:pt x="3635626" y="1765210"/>
                  <a:pt x="3621714" y="1761744"/>
                  <a:pt x="3609522" y="1755648"/>
                </a:cubicBezTo>
                <a:cubicBezTo>
                  <a:pt x="3603426" y="1746504"/>
                  <a:pt x="3592328" y="1739151"/>
                  <a:pt x="3591234" y="1728216"/>
                </a:cubicBezTo>
                <a:cubicBezTo>
                  <a:pt x="3589089" y="1706770"/>
                  <a:pt x="3594185" y="1684852"/>
                  <a:pt x="3600378" y="1664208"/>
                </a:cubicBezTo>
                <a:cubicBezTo>
                  <a:pt x="3603536" y="1653682"/>
                  <a:pt x="3611631" y="1645219"/>
                  <a:pt x="3618666" y="1636776"/>
                </a:cubicBezTo>
                <a:cubicBezTo>
                  <a:pt x="3626945" y="1626842"/>
                  <a:pt x="3636280" y="1617760"/>
                  <a:pt x="3646098" y="1609344"/>
                </a:cubicBezTo>
                <a:cubicBezTo>
                  <a:pt x="3681415" y="1579072"/>
                  <a:pt x="3681744" y="1588514"/>
                  <a:pt x="3710106" y="1554480"/>
                </a:cubicBezTo>
                <a:cubicBezTo>
                  <a:pt x="3717141" y="1546037"/>
                  <a:pt x="3720623" y="1534819"/>
                  <a:pt x="3728394" y="1527048"/>
                </a:cubicBezTo>
                <a:cubicBezTo>
                  <a:pt x="3749992" y="1505450"/>
                  <a:pt x="3767301" y="1508401"/>
                  <a:pt x="3792402" y="1490472"/>
                </a:cubicBezTo>
                <a:cubicBezTo>
                  <a:pt x="3862645" y="1440299"/>
                  <a:pt x="3762726" y="1482450"/>
                  <a:pt x="3874698" y="1426464"/>
                </a:cubicBezTo>
                <a:cubicBezTo>
                  <a:pt x="3886890" y="1420368"/>
                  <a:pt x="3898511" y="1412962"/>
                  <a:pt x="3911274" y="1408176"/>
                </a:cubicBezTo>
                <a:cubicBezTo>
                  <a:pt x="3923041" y="1403763"/>
                  <a:pt x="3935766" y="1402484"/>
                  <a:pt x="3947850" y="1399032"/>
                </a:cubicBezTo>
                <a:cubicBezTo>
                  <a:pt x="3957118" y="1396384"/>
                  <a:pt x="3966014" y="1392536"/>
                  <a:pt x="3975282" y="1389888"/>
                </a:cubicBezTo>
                <a:cubicBezTo>
                  <a:pt x="4072018" y="1362249"/>
                  <a:pt x="3936342" y="1405916"/>
                  <a:pt x="4066722" y="1362456"/>
                </a:cubicBezTo>
                <a:cubicBezTo>
                  <a:pt x="4166766" y="1329108"/>
                  <a:pt x="4015231" y="1382293"/>
                  <a:pt x="4121586" y="1335024"/>
                </a:cubicBezTo>
                <a:cubicBezTo>
                  <a:pt x="4139202" y="1327195"/>
                  <a:pt x="4158162" y="1322832"/>
                  <a:pt x="4176450" y="1316736"/>
                </a:cubicBezTo>
                <a:cubicBezTo>
                  <a:pt x="4233371" y="1297762"/>
                  <a:pt x="4194431" y="1309482"/>
                  <a:pt x="4295322" y="1289304"/>
                </a:cubicBezTo>
                <a:cubicBezTo>
                  <a:pt x="4357002" y="1227624"/>
                  <a:pt x="4342007" y="1258976"/>
                  <a:pt x="4359330" y="1207008"/>
                </a:cubicBezTo>
                <a:cubicBezTo>
                  <a:pt x="4356282" y="1197864"/>
                  <a:pt x="4356356" y="1186981"/>
                  <a:pt x="4350186" y="1179576"/>
                </a:cubicBezTo>
                <a:cubicBezTo>
                  <a:pt x="4347227" y="1176026"/>
                  <a:pt x="4295709" y="1138621"/>
                  <a:pt x="4286178" y="1133856"/>
                </a:cubicBezTo>
                <a:cubicBezTo>
                  <a:pt x="4277557" y="1129545"/>
                  <a:pt x="4267367" y="1129023"/>
                  <a:pt x="4258746" y="1124712"/>
                </a:cubicBezTo>
                <a:cubicBezTo>
                  <a:pt x="4248916" y="1119797"/>
                  <a:pt x="4241144" y="1111339"/>
                  <a:pt x="4231314" y="1106424"/>
                </a:cubicBezTo>
                <a:cubicBezTo>
                  <a:pt x="4222693" y="1102113"/>
                  <a:pt x="4213233" y="1099618"/>
                  <a:pt x="4203882" y="1097280"/>
                </a:cubicBezTo>
                <a:cubicBezTo>
                  <a:pt x="4168226" y="1088366"/>
                  <a:pt x="4130283" y="1084153"/>
                  <a:pt x="4094154" y="1078992"/>
                </a:cubicBezTo>
                <a:cubicBezTo>
                  <a:pt x="4039290" y="1082040"/>
                  <a:pt x="3984285" y="1083161"/>
                  <a:pt x="3929562" y="1088136"/>
                </a:cubicBezTo>
                <a:cubicBezTo>
                  <a:pt x="3908599" y="1090042"/>
                  <a:pt x="3885762" y="1100650"/>
                  <a:pt x="3865554" y="1106424"/>
                </a:cubicBezTo>
                <a:cubicBezTo>
                  <a:pt x="3853470" y="1109876"/>
                  <a:pt x="3841015" y="1111957"/>
                  <a:pt x="3828978" y="1115568"/>
                </a:cubicBezTo>
                <a:cubicBezTo>
                  <a:pt x="3810514" y="1121107"/>
                  <a:pt x="3790154" y="1123163"/>
                  <a:pt x="3774114" y="1133856"/>
                </a:cubicBezTo>
                <a:cubicBezTo>
                  <a:pt x="3738662" y="1157491"/>
                  <a:pt x="3757108" y="1148669"/>
                  <a:pt x="3719250" y="1161288"/>
                </a:cubicBezTo>
                <a:cubicBezTo>
                  <a:pt x="3639107" y="1241431"/>
                  <a:pt x="3740769" y="1143355"/>
                  <a:pt x="3664386" y="1207008"/>
                </a:cubicBezTo>
                <a:cubicBezTo>
                  <a:pt x="3654452" y="1215287"/>
                  <a:pt x="3646888" y="1226161"/>
                  <a:pt x="3636954" y="1234440"/>
                </a:cubicBezTo>
                <a:cubicBezTo>
                  <a:pt x="3613319" y="1254135"/>
                  <a:pt x="3609583" y="1252708"/>
                  <a:pt x="3582090" y="1261872"/>
                </a:cubicBezTo>
                <a:lnTo>
                  <a:pt x="3344346" y="1252728"/>
                </a:lnTo>
                <a:cubicBezTo>
                  <a:pt x="3330927" y="1250332"/>
                  <a:pt x="3333981" y="1227244"/>
                  <a:pt x="3326058" y="1216152"/>
                </a:cubicBezTo>
                <a:cubicBezTo>
                  <a:pt x="3300394" y="1180222"/>
                  <a:pt x="3287939" y="1185158"/>
                  <a:pt x="3243762" y="1170432"/>
                </a:cubicBezTo>
                <a:cubicBezTo>
                  <a:pt x="3201090" y="1173480"/>
                  <a:pt x="3158265" y="1174852"/>
                  <a:pt x="3115746" y="1179576"/>
                </a:cubicBezTo>
                <a:cubicBezTo>
                  <a:pt x="3103256" y="1180964"/>
                  <a:pt x="3091716" y="1187982"/>
                  <a:pt x="3079170" y="1188720"/>
                </a:cubicBezTo>
                <a:cubicBezTo>
                  <a:pt x="2987837" y="1194093"/>
                  <a:pt x="2896290" y="1194816"/>
                  <a:pt x="2804850" y="1197864"/>
                </a:cubicBezTo>
                <a:cubicBezTo>
                  <a:pt x="2756829" y="1205868"/>
                  <a:pt x="2727186" y="1216174"/>
                  <a:pt x="2676834" y="1197864"/>
                </a:cubicBezTo>
                <a:cubicBezTo>
                  <a:pt x="2646126" y="1186698"/>
                  <a:pt x="2648478" y="1154693"/>
                  <a:pt x="2631114" y="1133856"/>
                </a:cubicBezTo>
                <a:cubicBezTo>
                  <a:pt x="2624079" y="1125413"/>
                  <a:pt x="2612826" y="1121664"/>
                  <a:pt x="2603682" y="1115568"/>
                </a:cubicBezTo>
                <a:cubicBezTo>
                  <a:pt x="2567969" y="1061998"/>
                  <a:pt x="2608025" y="1110859"/>
                  <a:pt x="2539674" y="1069848"/>
                </a:cubicBezTo>
                <a:cubicBezTo>
                  <a:pt x="2422600" y="999603"/>
                  <a:pt x="2561306" y="1060213"/>
                  <a:pt x="2448234" y="1014984"/>
                </a:cubicBezTo>
                <a:cubicBezTo>
                  <a:pt x="2439090" y="1005840"/>
                  <a:pt x="2430736" y="995831"/>
                  <a:pt x="2420802" y="987552"/>
                </a:cubicBezTo>
                <a:cubicBezTo>
                  <a:pt x="2378473" y="952278"/>
                  <a:pt x="2406009" y="988582"/>
                  <a:pt x="2365938" y="941832"/>
                </a:cubicBezTo>
                <a:cubicBezTo>
                  <a:pt x="2360968" y="936033"/>
                  <a:pt x="2326007" y="889403"/>
                  <a:pt x="2320218" y="877824"/>
                </a:cubicBezTo>
                <a:cubicBezTo>
                  <a:pt x="2315907" y="869203"/>
                  <a:pt x="2316421" y="858412"/>
                  <a:pt x="2311074" y="850392"/>
                </a:cubicBezTo>
                <a:cubicBezTo>
                  <a:pt x="2303901" y="839632"/>
                  <a:pt x="2291581" y="833168"/>
                  <a:pt x="2283642" y="822960"/>
                </a:cubicBezTo>
                <a:cubicBezTo>
                  <a:pt x="2246080" y="774665"/>
                  <a:pt x="2258968" y="773442"/>
                  <a:pt x="2219634" y="740664"/>
                </a:cubicBezTo>
                <a:cubicBezTo>
                  <a:pt x="2211191" y="733629"/>
                  <a:pt x="2203180" y="722875"/>
                  <a:pt x="2192202" y="722376"/>
                </a:cubicBezTo>
                <a:cubicBezTo>
                  <a:pt x="2000352" y="713656"/>
                  <a:pt x="1808154" y="716280"/>
                  <a:pt x="1616130" y="713232"/>
                </a:cubicBezTo>
                <a:cubicBezTo>
                  <a:pt x="1619178" y="697992"/>
                  <a:pt x="1617563" y="681006"/>
                  <a:pt x="1625274" y="667512"/>
                </a:cubicBezTo>
                <a:cubicBezTo>
                  <a:pt x="1636602" y="647687"/>
                  <a:pt x="1663438" y="649358"/>
                  <a:pt x="1680138" y="640080"/>
                </a:cubicBezTo>
                <a:cubicBezTo>
                  <a:pt x="1729356" y="612737"/>
                  <a:pt x="1729113" y="609393"/>
                  <a:pt x="1762434" y="576072"/>
                </a:cubicBezTo>
                <a:cubicBezTo>
                  <a:pt x="1765482" y="554736"/>
                  <a:pt x="1769711" y="533536"/>
                  <a:pt x="1771578" y="512064"/>
                </a:cubicBezTo>
                <a:cubicBezTo>
                  <a:pt x="1775811" y="463385"/>
                  <a:pt x="1773101" y="414025"/>
                  <a:pt x="1780722" y="365760"/>
                </a:cubicBezTo>
                <a:cubicBezTo>
                  <a:pt x="1782436" y="354905"/>
                  <a:pt x="1794095" y="348158"/>
                  <a:pt x="1799010" y="338328"/>
                </a:cubicBezTo>
                <a:cubicBezTo>
                  <a:pt x="1803321" y="329707"/>
                  <a:pt x="1805106" y="320040"/>
                  <a:pt x="1808154" y="310896"/>
                </a:cubicBezTo>
                <a:cubicBezTo>
                  <a:pt x="1802058" y="225552"/>
                  <a:pt x="1800815" y="139722"/>
                  <a:pt x="1789866" y="54864"/>
                </a:cubicBezTo>
                <a:cubicBezTo>
                  <a:pt x="1788460" y="43965"/>
                  <a:pt x="1780521" y="33820"/>
                  <a:pt x="1771578" y="27432"/>
                </a:cubicBezTo>
                <a:cubicBezTo>
                  <a:pt x="1758221" y="17892"/>
                  <a:pt x="1741953" y="12363"/>
                  <a:pt x="1725858" y="9144"/>
                </a:cubicBezTo>
                <a:cubicBezTo>
                  <a:pt x="1695821" y="3137"/>
                  <a:pt x="1664898" y="3048"/>
                  <a:pt x="1634418" y="0"/>
                </a:cubicBezTo>
                <a:cubicBezTo>
                  <a:pt x="1546026" y="3048"/>
                  <a:pt x="1457323" y="1137"/>
                  <a:pt x="1369242" y="9144"/>
                </a:cubicBezTo>
                <a:cubicBezTo>
                  <a:pt x="1355667" y="10378"/>
                  <a:pt x="1345195" y="22062"/>
                  <a:pt x="1332666" y="27432"/>
                </a:cubicBezTo>
                <a:cubicBezTo>
                  <a:pt x="1323807" y="31229"/>
                  <a:pt x="1314378" y="33528"/>
                  <a:pt x="1305234" y="36576"/>
                </a:cubicBezTo>
                <a:cubicBezTo>
                  <a:pt x="1256466" y="109728"/>
                  <a:pt x="1320474" y="21336"/>
                  <a:pt x="1259514" y="82296"/>
                </a:cubicBezTo>
                <a:cubicBezTo>
                  <a:pt x="1227815" y="113995"/>
                  <a:pt x="1257685" y="108509"/>
                  <a:pt x="1213794" y="128016"/>
                </a:cubicBezTo>
                <a:cubicBezTo>
                  <a:pt x="1196178" y="135845"/>
                  <a:pt x="1158930" y="146304"/>
                  <a:pt x="1158930" y="146304"/>
                </a:cubicBezTo>
                <a:cubicBezTo>
                  <a:pt x="1146738" y="155448"/>
                  <a:pt x="1136228" y="167430"/>
                  <a:pt x="1122354" y="173736"/>
                </a:cubicBezTo>
                <a:cubicBezTo>
                  <a:pt x="1080278" y="192861"/>
                  <a:pt x="1077121" y="192024"/>
                  <a:pt x="1049202" y="19202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4AEDD43-0758-4553-94F4-5792493C8ECC}"/>
              </a:ext>
            </a:extLst>
          </p:cNvPr>
          <p:cNvSpPr/>
          <p:nvPr/>
        </p:nvSpPr>
        <p:spPr>
          <a:xfrm>
            <a:off x="5404104" y="315531"/>
            <a:ext cx="5002879" cy="3488373"/>
          </a:xfrm>
          <a:custGeom>
            <a:avLst/>
            <a:gdLst>
              <a:gd name="connsiteX0" fmla="*/ 1033272 w 5002879"/>
              <a:gd name="connsiteY0" fmla="*/ 13653 h 3488373"/>
              <a:gd name="connsiteX1" fmla="*/ 987552 w 5002879"/>
              <a:gd name="connsiteY1" fmla="*/ 22797 h 3488373"/>
              <a:gd name="connsiteX2" fmla="*/ 969264 w 5002879"/>
              <a:gd name="connsiteY2" fmla="*/ 159957 h 3488373"/>
              <a:gd name="connsiteX3" fmla="*/ 996696 w 5002879"/>
              <a:gd name="connsiteY3" fmla="*/ 178245 h 3488373"/>
              <a:gd name="connsiteX4" fmla="*/ 1069848 w 5002879"/>
              <a:gd name="connsiteY4" fmla="*/ 196533 h 3488373"/>
              <a:gd name="connsiteX5" fmla="*/ 1078992 w 5002879"/>
              <a:gd name="connsiteY5" fmla="*/ 223965 h 3488373"/>
              <a:gd name="connsiteX6" fmla="*/ 1097280 w 5002879"/>
              <a:gd name="connsiteY6" fmla="*/ 260541 h 3488373"/>
              <a:gd name="connsiteX7" fmla="*/ 1088136 w 5002879"/>
              <a:gd name="connsiteY7" fmla="*/ 324549 h 3488373"/>
              <a:gd name="connsiteX8" fmla="*/ 996696 w 5002879"/>
              <a:gd name="connsiteY8" fmla="*/ 278829 h 3488373"/>
              <a:gd name="connsiteX9" fmla="*/ 950976 w 5002879"/>
              <a:gd name="connsiteY9" fmla="*/ 287973 h 3488373"/>
              <a:gd name="connsiteX10" fmla="*/ 960120 w 5002879"/>
              <a:gd name="connsiteY10" fmla="*/ 333693 h 3488373"/>
              <a:gd name="connsiteX11" fmla="*/ 987552 w 5002879"/>
              <a:gd name="connsiteY11" fmla="*/ 397701 h 3488373"/>
              <a:gd name="connsiteX12" fmla="*/ 1005840 w 5002879"/>
              <a:gd name="connsiteY12" fmla="*/ 425133 h 3488373"/>
              <a:gd name="connsiteX13" fmla="*/ 969264 w 5002879"/>
              <a:gd name="connsiteY13" fmla="*/ 434277 h 3488373"/>
              <a:gd name="connsiteX14" fmla="*/ 877824 w 5002879"/>
              <a:gd name="connsiteY14" fmla="*/ 443421 h 3488373"/>
              <a:gd name="connsiteX15" fmla="*/ 868680 w 5002879"/>
              <a:gd name="connsiteY15" fmla="*/ 470853 h 3488373"/>
              <a:gd name="connsiteX16" fmla="*/ 896112 w 5002879"/>
              <a:gd name="connsiteY16" fmla="*/ 498285 h 3488373"/>
              <a:gd name="connsiteX17" fmla="*/ 914400 w 5002879"/>
              <a:gd name="connsiteY17" fmla="*/ 553149 h 3488373"/>
              <a:gd name="connsiteX18" fmla="*/ 905256 w 5002879"/>
              <a:gd name="connsiteY18" fmla="*/ 580581 h 3488373"/>
              <a:gd name="connsiteX19" fmla="*/ 850392 w 5002879"/>
              <a:gd name="connsiteY19" fmla="*/ 598869 h 3488373"/>
              <a:gd name="connsiteX20" fmla="*/ 768096 w 5002879"/>
              <a:gd name="connsiteY20" fmla="*/ 617157 h 3488373"/>
              <a:gd name="connsiteX21" fmla="*/ 777240 w 5002879"/>
              <a:gd name="connsiteY21" fmla="*/ 653733 h 3488373"/>
              <a:gd name="connsiteX22" fmla="*/ 832104 w 5002879"/>
              <a:gd name="connsiteY22" fmla="*/ 690309 h 3488373"/>
              <a:gd name="connsiteX23" fmla="*/ 859536 w 5002879"/>
              <a:gd name="connsiteY23" fmla="*/ 717741 h 3488373"/>
              <a:gd name="connsiteX24" fmla="*/ 950976 w 5002879"/>
              <a:gd name="connsiteY24" fmla="*/ 699453 h 3488373"/>
              <a:gd name="connsiteX25" fmla="*/ 987552 w 5002879"/>
              <a:gd name="connsiteY25" fmla="*/ 681165 h 3488373"/>
              <a:gd name="connsiteX26" fmla="*/ 1042416 w 5002879"/>
              <a:gd name="connsiteY26" fmla="*/ 662877 h 3488373"/>
              <a:gd name="connsiteX27" fmla="*/ 1170432 w 5002879"/>
              <a:gd name="connsiteY27" fmla="*/ 672021 h 3488373"/>
              <a:gd name="connsiteX28" fmla="*/ 1170432 w 5002879"/>
              <a:gd name="connsiteY28" fmla="*/ 736029 h 3488373"/>
              <a:gd name="connsiteX29" fmla="*/ 1115568 w 5002879"/>
              <a:gd name="connsiteY29" fmla="*/ 754317 h 3488373"/>
              <a:gd name="connsiteX30" fmla="*/ 1060704 w 5002879"/>
              <a:gd name="connsiteY30" fmla="*/ 781749 h 3488373"/>
              <a:gd name="connsiteX31" fmla="*/ 1024128 w 5002879"/>
              <a:gd name="connsiteY31" fmla="*/ 790893 h 3488373"/>
              <a:gd name="connsiteX32" fmla="*/ 969264 w 5002879"/>
              <a:gd name="connsiteY32" fmla="*/ 781749 h 3488373"/>
              <a:gd name="connsiteX33" fmla="*/ 941832 w 5002879"/>
              <a:gd name="connsiteY33" fmla="*/ 836613 h 3488373"/>
              <a:gd name="connsiteX34" fmla="*/ 795528 w 5002879"/>
              <a:gd name="connsiteY34" fmla="*/ 836613 h 3488373"/>
              <a:gd name="connsiteX35" fmla="*/ 768096 w 5002879"/>
              <a:gd name="connsiteY35" fmla="*/ 891477 h 3488373"/>
              <a:gd name="connsiteX36" fmla="*/ 777240 w 5002879"/>
              <a:gd name="connsiteY36" fmla="*/ 937197 h 3488373"/>
              <a:gd name="connsiteX37" fmla="*/ 795528 w 5002879"/>
              <a:gd name="connsiteY37" fmla="*/ 964629 h 3488373"/>
              <a:gd name="connsiteX38" fmla="*/ 850392 w 5002879"/>
              <a:gd name="connsiteY38" fmla="*/ 1010349 h 3488373"/>
              <a:gd name="connsiteX39" fmla="*/ 886968 w 5002879"/>
              <a:gd name="connsiteY39" fmla="*/ 1028637 h 3488373"/>
              <a:gd name="connsiteX40" fmla="*/ 914400 w 5002879"/>
              <a:gd name="connsiteY40" fmla="*/ 1056069 h 3488373"/>
              <a:gd name="connsiteX41" fmla="*/ 923544 w 5002879"/>
              <a:gd name="connsiteY41" fmla="*/ 1092645 h 3488373"/>
              <a:gd name="connsiteX42" fmla="*/ 941832 w 5002879"/>
              <a:gd name="connsiteY42" fmla="*/ 1147509 h 3488373"/>
              <a:gd name="connsiteX43" fmla="*/ 923544 w 5002879"/>
              <a:gd name="connsiteY43" fmla="*/ 1257237 h 3488373"/>
              <a:gd name="connsiteX44" fmla="*/ 905256 w 5002879"/>
              <a:gd name="connsiteY44" fmla="*/ 1284669 h 3488373"/>
              <a:gd name="connsiteX45" fmla="*/ 896112 w 5002879"/>
              <a:gd name="connsiteY45" fmla="*/ 1312101 h 3488373"/>
              <a:gd name="connsiteX46" fmla="*/ 868680 w 5002879"/>
              <a:gd name="connsiteY46" fmla="*/ 1330389 h 3488373"/>
              <a:gd name="connsiteX47" fmla="*/ 850392 w 5002879"/>
              <a:gd name="connsiteY47" fmla="*/ 1357821 h 3488373"/>
              <a:gd name="connsiteX48" fmla="*/ 813816 w 5002879"/>
              <a:gd name="connsiteY48" fmla="*/ 1366965 h 3488373"/>
              <a:gd name="connsiteX49" fmla="*/ 786384 w 5002879"/>
              <a:gd name="connsiteY49" fmla="*/ 1376109 h 3488373"/>
              <a:gd name="connsiteX50" fmla="*/ 749808 w 5002879"/>
              <a:gd name="connsiteY50" fmla="*/ 1366965 h 3488373"/>
              <a:gd name="connsiteX51" fmla="*/ 658368 w 5002879"/>
              <a:gd name="connsiteY51" fmla="*/ 1357821 h 3488373"/>
              <a:gd name="connsiteX52" fmla="*/ 585216 w 5002879"/>
              <a:gd name="connsiteY52" fmla="*/ 1312101 h 3488373"/>
              <a:gd name="connsiteX53" fmla="*/ 512064 w 5002879"/>
              <a:gd name="connsiteY53" fmla="*/ 1275525 h 3488373"/>
              <a:gd name="connsiteX54" fmla="*/ 429768 w 5002879"/>
              <a:gd name="connsiteY54" fmla="*/ 1238949 h 3488373"/>
              <a:gd name="connsiteX55" fmla="*/ 228600 w 5002879"/>
              <a:gd name="connsiteY55" fmla="*/ 1248093 h 3488373"/>
              <a:gd name="connsiteX56" fmla="*/ 192024 w 5002879"/>
              <a:gd name="connsiteY56" fmla="*/ 1257237 h 3488373"/>
              <a:gd name="connsiteX57" fmla="*/ 173736 w 5002879"/>
              <a:gd name="connsiteY57" fmla="*/ 1284669 h 3488373"/>
              <a:gd name="connsiteX58" fmla="*/ 164592 w 5002879"/>
              <a:gd name="connsiteY58" fmla="*/ 1531557 h 3488373"/>
              <a:gd name="connsiteX59" fmla="*/ 100584 w 5002879"/>
              <a:gd name="connsiteY59" fmla="*/ 1668717 h 3488373"/>
              <a:gd name="connsiteX60" fmla="*/ 82296 w 5002879"/>
              <a:gd name="connsiteY60" fmla="*/ 1696149 h 3488373"/>
              <a:gd name="connsiteX61" fmla="*/ 64008 w 5002879"/>
              <a:gd name="connsiteY61" fmla="*/ 1751013 h 3488373"/>
              <a:gd name="connsiteX62" fmla="*/ 45720 w 5002879"/>
              <a:gd name="connsiteY62" fmla="*/ 1796733 h 3488373"/>
              <a:gd name="connsiteX63" fmla="*/ 36576 w 5002879"/>
              <a:gd name="connsiteY63" fmla="*/ 1833309 h 3488373"/>
              <a:gd name="connsiteX64" fmla="*/ 0 w 5002879"/>
              <a:gd name="connsiteY64" fmla="*/ 1906461 h 3488373"/>
              <a:gd name="connsiteX65" fmla="*/ 9144 w 5002879"/>
              <a:gd name="connsiteY65" fmla="*/ 1997901 h 3488373"/>
              <a:gd name="connsiteX66" fmla="*/ 128016 w 5002879"/>
              <a:gd name="connsiteY66" fmla="*/ 2080197 h 3488373"/>
              <a:gd name="connsiteX67" fmla="*/ 173736 w 5002879"/>
              <a:gd name="connsiteY67" fmla="*/ 2089341 h 3488373"/>
              <a:gd name="connsiteX68" fmla="*/ 182880 w 5002879"/>
              <a:gd name="connsiteY68" fmla="*/ 2125917 h 3488373"/>
              <a:gd name="connsiteX69" fmla="*/ 164592 w 5002879"/>
              <a:gd name="connsiteY69" fmla="*/ 2253933 h 3488373"/>
              <a:gd name="connsiteX70" fmla="*/ 137160 w 5002879"/>
              <a:gd name="connsiteY70" fmla="*/ 2263077 h 3488373"/>
              <a:gd name="connsiteX71" fmla="*/ 64008 w 5002879"/>
              <a:gd name="connsiteY71" fmla="*/ 2299653 h 3488373"/>
              <a:gd name="connsiteX72" fmla="*/ 73152 w 5002879"/>
              <a:gd name="connsiteY72" fmla="*/ 2409381 h 3488373"/>
              <a:gd name="connsiteX73" fmla="*/ 82296 w 5002879"/>
              <a:gd name="connsiteY73" fmla="*/ 2445957 h 3488373"/>
              <a:gd name="connsiteX74" fmla="*/ 109728 w 5002879"/>
              <a:gd name="connsiteY74" fmla="*/ 2464245 h 3488373"/>
              <a:gd name="connsiteX75" fmla="*/ 420624 w 5002879"/>
              <a:gd name="connsiteY75" fmla="*/ 2473389 h 3488373"/>
              <a:gd name="connsiteX76" fmla="*/ 484632 w 5002879"/>
              <a:gd name="connsiteY76" fmla="*/ 2500821 h 3488373"/>
              <a:gd name="connsiteX77" fmla="*/ 512064 w 5002879"/>
              <a:gd name="connsiteY77" fmla="*/ 2519109 h 3488373"/>
              <a:gd name="connsiteX78" fmla="*/ 585216 w 5002879"/>
              <a:gd name="connsiteY78" fmla="*/ 2537397 h 3488373"/>
              <a:gd name="connsiteX79" fmla="*/ 612648 w 5002879"/>
              <a:gd name="connsiteY79" fmla="*/ 2546541 h 3488373"/>
              <a:gd name="connsiteX80" fmla="*/ 859536 w 5002879"/>
              <a:gd name="connsiteY80" fmla="*/ 2555685 h 3488373"/>
              <a:gd name="connsiteX81" fmla="*/ 950976 w 5002879"/>
              <a:gd name="connsiteY81" fmla="*/ 2592261 h 3488373"/>
              <a:gd name="connsiteX82" fmla="*/ 1033272 w 5002879"/>
              <a:gd name="connsiteY82" fmla="*/ 2619693 h 3488373"/>
              <a:gd name="connsiteX83" fmla="*/ 1060704 w 5002879"/>
              <a:gd name="connsiteY83" fmla="*/ 2628837 h 3488373"/>
              <a:gd name="connsiteX84" fmla="*/ 1170432 w 5002879"/>
              <a:gd name="connsiteY84" fmla="*/ 2656269 h 3488373"/>
              <a:gd name="connsiteX85" fmla="*/ 1216152 w 5002879"/>
              <a:gd name="connsiteY85" fmla="*/ 2665413 h 3488373"/>
              <a:gd name="connsiteX86" fmla="*/ 1325880 w 5002879"/>
              <a:gd name="connsiteY86" fmla="*/ 2692845 h 3488373"/>
              <a:gd name="connsiteX87" fmla="*/ 1353312 w 5002879"/>
              <a:gd name="connsiteY87" fmla="*/ 2701989 h 3488373"/>
              <a:gd name="connsiteX88" fmla="*/ 1435608 w 5002879"/>
              <a:gd name="connsiteY88" fmla="*/ 2775141 h 3488373"/>
              <a:gd name="connsiteX89" fmla="*/ 1472184 w 5002879"/>
              <a:gd name="connsiteY89" fmla="*/ 2802573 h 3488373"/>
              <a:gd name="connsiteX90" fmla="*/ 1499616 w 5002879"/>
              <a:gd name="connsiteY90" fmla="*/ 2820861 h 3488373"/>
              <a:gd name="connsiteX91" fmla="*/ 1554480 w 5002879"/>
              <a:gd name="connsiteY91" fmla="*/ 2875725 h 3488373"/>
              <a:gd name="connsiteX92" fmla="*/ 1609344 w 5002879"/>
              <a:gd name="connsiteY92" fmla="*/ 2930589 h 3488373"/>
              <a:gd name="connsiteX93" fmla="*/ 1636776 w 5002879"/>
              <a:gd name="connsiteY93" fmla="*/ 2958021 h 3488373"/>
              <a:gd name="connsiteX94" fmla="*/ 1664208 w 5002879"/>
              <a:gd name="connsiteY94" fmla="*/ 2967165 h 3488373"/>
              <a:gd name="connsiteX95" fmla="*/ 1975104 w 5002879"/>
              <a:gd name="connsiteY95" fmla="*/ 2948877 h 3488373"/>
              <a:gd name="connsiteX96" fmla="*/ 2029968 w 5002879"/>
              <a:gd name="connsiteY96" fmla="*/ 2939733 h 3488373"/>
              <a:gd name="connsiteX97" fmla="*/ 2139696 w 5002879"/>
              <a:gd name="connsiteY97" fmla="*/ 2958021 h 3488373"/>
              <a:gd name="connsiteX98" fmla="*/ 2212848 w 5002879"/>
              <a:gd name="connsiteY98" fmla="*/ 2967165 h 3488373"/>
              <a:gd name="connsiteX99" fmla="*/ 2267712 w 5002879"/>
              <a:gd name="connsiteY99" fmla="*/ 3003741 h 3488373"/>
              <a:gd name="connsiteX100" fmla="*/ 2295144 w 5002879"/>
              <a:gd name="connsiteY100" fmla="*/ 3022029 h 3488373"/>
              <a:gd name="connsiteX101" fmla="*/ 2331720 w 5002879"/>
              <a:gd name="connsiteY101" fmla="*/ 3049461 h 3488373"/>
              <a:gd name="connsiteX102" fmla="*/ 2414016 w 5002879"/>
              <a:gd name="connsiteY102" fmla="*/ 3086037 h 3488373"/>
              <a:gd name="connsiteX103" fmla="*/ 2441448 w 5002879"/>
              <a:gd name="connsiteY103" fmla="*/ 3104325 h 3488373"/>
              <a:gd name="connsiteX104" fmla="*/ 2523744 w 5002879"/>
              <a:gd name="connsiteY104" fmla="*/ 3122613 h 3488373"/>
              <a:gd name="connsiteX105" fmla="*/ 2660904 w 5002879"/>
              <a:gd name="connsiteY105" fmla="*/ 3168333 h 3488373"/>
              <a:gd name="connsiteX106" fmla="*/ 2688336 w 5002879"/>
              <a:gd name="connsiteY106" fmla="*/ 3177477 h 3488373"/>
              <a:gd name="connsiteX107" fmla="*/ 2798064 w 5002879"/>
              <a:gd name="connsiteY107" fmla="*/ 3204909 h 3488373"/>
              <a:gd name="connsiteX108" fmla="*/ 2935224 w 5002879"/>
              <a:gd name="connsiteY108" fmla="*/ 3186621 h 3488373"/>
              <a:gd name="connsiteX109" fmla="*/ 2962656 w 5002879"/>
              <a:gd name="connsiteY109" fmla="*/ 3177477 h 3488373"/>
              <a:gd name="connsiteX110" fmla="*/ 2999232 w 5002879"/>
              <a:gd name="connsiteY110" fmla="*/ 3168333 h 3488373"/>
              <a:gd name="connsiteX111" fmla="*/ 3044952 w 5002879"/>
              <a:gd name="connsiteY111" fmla="*/ 3159189 h 3488373"/>
              <a:gd name="connsiteX112" fmla="*/ 3099816 w 5002879"/>
              <a:gd name="connsiteY112" fmla="*/ 3140901 h 3488373"/>
              <a:gd name="connsiteX113" fmla="*/ 3136392 w 5002879"/>
              <a:gd name="connsiteY113" fmla="*/ 3131757 h 3488373"/>
              <a:gd name="connsiteX114" fmla="*/ 3255264 w 5002879"/>
              <a:gd name="connsiteY114" fmla="*/ 3140901 h 3488373"/>
              <a:gd name="connsiteX115" fmla="*/ 3282696 w 5002879"/>
              <a:gd name="connsiteY115" fmla="*/ 3159189 h 3488373"/>
              <a:gd name="connsiteX116" fmla="*/ 3319272 w 5002879"/>
              <a:gd name="connsiteY116" fmla="*/ 3168333 h 3488373"/>
              <a:gd name="connsiteX117" fmla="*/ 3401568 w 5002879"/>
              <a:gd name="connsiteY117" fmla="*/ 3195765 h 3488373"/>
              <a:gd name="connsiteX118" fmla="*/ 3465576 w 5002879"/>
              <a:gd name="connsiteY118" fmla="*/ 3214053 h 3488373"/>
              <a:gd name="connsiteX119" fmla="*/ 3502152 w 5002879"/>
              <a:gd name="connsiteY119" fmla="*/ 3223197 h 3488373"/>
              <a:gd name="connsiteX120" fmla="*/ 3593592 w 5002879"/>
              <a:gd name="connsiteY120" fmla="*/ 3250629 h 3488373"/>
              <a:gd name="connsiteX121" fmla="*/ 3657600 w 5002879"/>
              <a:gd name="connsiteY121" fmla="*/ 3287205 h 3488373"/>
              <a:gd name="connsiteX122" fmla="*/ 3712464 w 5002879"/>
              <a:gd name="connsiteY122" fmla="*/ 3351213 h 3488373"/>
              <a:gd name="connsiteX123" fmla="*/ 3785616 w 5002879"/>
              <a:gd name="connsiteY123" fmla="*/ 3451797 h 3488373"/>
              <a:gd name="connsiteX124" fmla="*/ 3831336 w 5002879"/>
              <a:gd name="connsiteY124" fmla="*/ 3470085 h 3488373"/>
              <a:gd name="connsiteX125" fmla="*/ 3995928 w 5002879"/>
              <a:gd name="connsiteY125" fmla="*/ 3488373 h 3488373"/>
              <a:gd name="connsiteX126" fmla="*/ 4315968 w 5002879"/>
              <a:gd name="connsiteY126" fmla="*/ 3479229 h 3488373"/>
              <a:gd name="connsiteX127" fmla="*/ 4343400 w 5002879"/>
              <a:gd name="connsiteY127" fmla="*/ 3470085 h 3488373"/>
              <a:gd name="connsiteX128" fmla="*/ 4443984 w 5002879"/>
              <a:gd name="connsiteY128" fmla="*/ 3442653 h 3488373"/>
              <a:gd name="connsiteX129" fmla="*/ 4471416 w 5002879"/>
              <a:gd name="connsiteY129" fmla="*/ 3433509 h 3488373"/>
              <a:gd name="connsiteX130" fmla="*/ 4517136 w 5002879"/>
              <a:gd name="connsiteY130" fmla="*/ 3351213 h 3488373"/>
              <a:gd name="connsiteX131" fmla="*/ 4526280 w 5002879"/>
              <a:gd name="connsiteY131" fmla="*/ 3296349 h 3488373"/>
              <a:gd name="connsiteX132" fmla="*/ 4535424 w 5002879"/>
              <a:gd name="connsiteY132" fmla="*/ 2939733 h 3488373"/>
              <a:gd name="connsiteX133" fmla="*/ 4553712 w 5002879"/>
              <a:gd name="connsiteY133" fmla="*/ 2912301 h 3488373"/>
              <a:gd name="connsiteX134" fmla="*/ 4599432 w 5002879"/>
              <a:gd name="connsiteY134" fmla="*/ 2820861 h 3488373"/>
              <a:gd name="connsiteX135" fmla="*/ 4608576 w 5002879"/>
              <a:gd name="connsiteY135" fmla="*/ 2793429 h 3488373"/>
              <a:gd name="connsiteX136" fmla="*/ 4617720 w 5002879"/>
              <a:gd name="connsiteY136" fmla="*/ 2756853 h 3488373"/>
              <a:gd name="connsiteX137" fmla="*/ 4654296 w 5002879"/>
              <a:gd name="connsiteY137" fmla="*/ 2692845 h 3488373"/>
              <a:gd name="connsiteX138" fmla="*/ 4663440 w 5002879"/>
              <a:gd name="connsiteY138" fmla="*/ 2647125 h 3488373"/>
              <a:gd name="connsiteX139" fmla="*/ 4672584 w 5002879"/>
              <a:gd name="connsiteY139" fmla="*/ 2619693 h 3488373"/>
              <a:gd name="connsiteX140" fmla="*/ 4700016 w 5002879"/>
              <a:gd name="connsiteY140" fmla="*/ 2519109 h 3488373"/>
              <a:gd name="connsiteX141" fmla="*/ 4709160 w 5002879"/>
              <a:gd name="connsiteY141" fmla="*/ 2482533 h 3488373"/>
              <a:gd name="connsiteX142" fmla="*/ 4727448 w 5002879"/>
              <a:gd name="connsiteY142" fmla="*/ 2455101 h 3488373"/>
              <a:gd name="connsiteX143" fmla="*/ 4800600 w 5002879"/>
              <a:gd name="connsiteY143" fmla="*/ 2391093 h 3488373"/>
              <a:gd name="connsiteX144" fmla="*/ 4855464 w 5002879"/>
              <a:gd name="connsiteY144" fmla="*/ 2354517 h 3488373"/>
              <a:gd name="connsiteX145" fmla="*/ 4928616 w 5002879"/>
              <a:gd name="connsiteY145" fmla="*/ 2299653 h 3488373"/>
              <a:gd name="connsiteX146" fmla="*/ 4992624 w 5002879"/>
              <a:gd name="connsiteY146" fmla="*/ 2253933 h 3488373"/>
              <a:gd name="connsiteX147" fmla="*/ 4992624 w 5002879"/>
              <a:gd name="connsiteY147" fmla="*/ 2116773 h 3488373"/>
              <a:gd name="connsiteX148" fmla="*/ 4956048 w 5002879"/>
              <a:gd name="connsiteY148" fmla="*/ 2107629 h 3488373"/>
              <a:gd name="connsiteX149" fmla="*/ 4828032 w 5002879"/>
              <a:gd name="connsiteY149" fmla="*/ 2098485 h 3488373"/>
              <a:gd name="connsiteX150" fmla="*/ 4754880 w 5002879"/>
              <a:gd name="connsiteY150" fmla="*/ 2089341 h 3488373"/>
              <a:gd name="connsiteX151" fmla="*/ 4709160 w 5002879"/>
              <a:gd name="connsiteY151" fmla="*/ 2034477 h 3488373"/>
              <a:gd name="connsiteX152" fmla="*/ 4681728 w 5002879"/>
              <a:gd name="connsiteY152" fmla="*/ 1979613 h 3488373"/>
              <a:gd name="connsiteX153" fmla="*/ 4645152 w 5002879"/>
              <a:gd name="connsiteY153" fmla="*/ 1952181 h 3488373"/>
              <a:gd name="connsiteX154" fmla="*/ 4581144 w 5002879"/>
              <a:gd name="connsiteY154" fmla="*/ 1897317 h 3488373"/>
              <a:gd name="connsiteX155" fmla="*/ 4544568 w 5002879"/>
              <a:gd name="connsiteY155" fmla="*/ 1842453 h 3488373"/>
              <a:gd name="connsiteX156" fmla="*/ 4572000 w 5002879"/>
              <a:gd name="connsiteY156" fmla="*/ 1732725 h 3488373"/>
              <a:gd name="connsiteX157" fmla="*/ 4608576 w 5002879"/>
              <a:gd name="connsiteY157" fmla="*/ 1714437 h 3488373"/>
              <a:gd name="connsiteX158" fmla="*/ 4663440 w 5002879"/>
              <a:gd name="connsiteY158" fmla="*/ 1677861 h 3488373"/>
              <a:gd name="connsiteX159" fmla="*/ 4727448 w 5002879"/>
              <a:gd name="connsiteY159" fmla="*/ 1595565 h 3488373"/>
              <a:gd name="connsiteX160" fmla="*/ 4745736 w 5002879"/>
              <a:gd name="connsiteY160" fmla="*/ 1568133 h 3488373"/>
              <a:gd name="connsiteX161" fmla="*/ 4736592 w 5002879"/>
              <a:gd name="connsiteY161" fmla="*/ 1467549 h 3488373"/>
              <a:gd name="connsiteX162" fmla="*/ 4581144 w 5002879"/>
              <a:gd name="connsiteY162" fmla="*/ 1421829 h 3488373"/>
              <a:gd name="connsiteX163" fmla="*/ 4498848 w 5002879"/>
              <a:gd name="connsiteY163" fmla="*/ 1403541 h 3488373"/>
              <a:gd name="connsiteX164" fmla="*/ 4471416 w 5002879"/>
              <a:gd name="connsiteY164" fmla="*/ 1394397 h 3488373"/>
              <a:gd name="connsiteX165" fmla="*/ 4416552 w 5002879"/>
              <a:gd name="connsiteY165" fmla="*/ 1357821 h 3488373"/>
              <a:gd name="connsiteX166" fmla="*/ 4325112 w 5002879"/>
              <a:gd name="connsiteY166" fmla="*/ 1321245 h 3488373"/>
              <a:gd name="connsiteX167" fmla="*/ 4279392 w 5002879"/>
              <a:gd name="connsiteY167" fmla="*/ 1257237 h 3488373"/>
              <a:gd name="connsiteX168" fmla="*/ 4251960 w 5002879"/>
              <a:gd name="connsiteY168" fmla="*/ 1229805 h 3488373"/>
              <a:gd name="connsiteX169" fmla="*/ 4233672 w 5002879"/>
              <a:gd name="connsiteY169" fmla="*/ 1202373 h 3488373"/>
              <a:gd name="connsiteX170" fmla="*/ 4151376 w 5002879"/>
              <a:gd name="connsiteY170" fmla="*/ 1174941 h 3488373"/>
              <a:gd name="connsiteX171" fmla="*/ 4123944 w 5002879"/>
              <a:gd name="connsiteY171" fmla="*/ 1165797 h 3488373"/>
              <a:gd name="connsiteX172" fmla="*/ 3767328 w 5002879"/>
              <a:gd name="connsiteY172" fmla="*/ 1156653 h 3488373"/>
              <a:gd name="connsiteX173" fmla="*/ 3721608 w 5002879"/>
              <a:gd name="connsiteY173" fmla="*/ 1147509 h 3488373"/>
              <a:gd name="connsiteX174" fmla="*/ 3685032 w 5002879"/>
              <a:gd name="connsiteY174" fmla="*/ 1138365 h 3488373"/>
              <a:gd name="connsiteX175" fmla="*/ 3538728 w 5002879"/>
              <a:gd name="connsiteY175" fmla="*/ 1147509 h 3488373"/>
              <a:gd name="connsiteX176" fmla="*/ 3502152 w 5002879"/>
              <a:gd name="connsiteY176" fmla="*/ 1174941 h 3488373"/>
              <a:gd name="connsiteX177" fmla="*/ 3474720 w 5002879"/>
              <a:gd name="connsiteY177" fmla="*/ 1193229 h 3488373"/>
              <a:gd name="connsiteX178" fmla="*/ 3328416 w 5002879"/>
              <a:gd name="connsiteY178" fmla="*/ 1165797 h 3488373"/>
              <a:gd name="connsiteX179" fmla="*/ 3218688 w 5002879"/>
              <a:gd name="connsiteY179" fmla="*/ 1138365 h 3488373"/>
              <a:gd name="connsiteX180" fmla="*/ 3145536 w 5002879"/>
              <a:gd name="connsiteY180" fmla="*/ 1120077 h 3488373"/>
              <a:gd name="connsiteX181" fmla="*/ 3118104 w 5002879"/>
              <a:gd name="connsiteY181" fmla="*/ 1101789 h 3488373"/>
              <a:gd name="connsiteX182" fmla="*/ 3063240 w 5002879"/>
              <a:gd name="connsiteY182" fmla="*/ 1110933 h 3488373"/>
              <a:gd name="connsiteX183" fmla="*/ 2990088 w 5002879"/>
              <a:gd name="connsiteY183" fmla="*/ 1138365 h 3488373"/>
              <a:gd name="connsiteX184" fmla="*/ 2944368 w 5002879"/>
              <a:gd name="connsiteY184" fmla="*/ 1211517 h 3488373"/>
              <a:gd name="connsiteX185" fmla="*/ 2889504 w 5002879"/>
              <a:gd name="connsiteY185" fmla="*/ 1275525 h 3488373"/>
              <a:gd name="connsiteX186" fmla="*/ 2862072 w 5002879"/>
              <a:gd name="connsiteY186" fmla="*/ 1293813 h 3488373"/>
              <a:gd name="connsiteX187" fmla="*/ 2788920 w 5002879"/>
              <a:gd name="connsiteY187" fmla="*/ 1302957 h 3488373"/>
              <a:gd name="connsiteX188" fmla="*/ 2734056 w 5002879"/>
              <a:gd name="connsiteY188" fmla="*/ 1312101 h 3488373"/>
              <a:gd name="connsiteX189" fmla="*/ 2660904 w 5002879"/>
              <a:gd name="connsiteY189" fmla="*/ 1302957 h 3488373"/>
              <a:gd name="connsiteX190" fmla="*/ 2679192 w 5002879"/>
              <a:gd name="connsiteY190" fmla="*/ 1184085 h 3488373"/>
              <a:gd name="connsiteX191" fmla="*/ 2670048 w 5002879"/>
              <a:gd name="connsiteY191" fmla="*/ 1156653 h 3488373"/>
              <a:gd name="connsiteX192" fmla="*/ 2642616 w 5002879"/>
              <a:gd name="connsiteY192" fmla="*/ 1147509 h 3488373"/>
              <a:gd name="connsiteX193" fmla="*/ 2596896 w 5002879"/>
              <a:gd name="connsiteY193" fmla="*/ 1129221 h 3488373"/>
              <a:gd name="connsiteX194" fmla="*/ 2386584 w 5002879"/>
              <a:gd name="connsiteY194" fmla="*/ 1120077 h 3488373"/>
              <a:gd name="connsiteX195" fmla="*/ 2359152 w 5002879"/>
              <a:gd name="connsiteY195" fmla="*/ 1056069 h 3488373"/>
              <a:gd name="connsiteX196" fmla="*/ 2340864 w 5002879"/>
              <a:gd name="connsiteY196" fmla="*/ 1019493 h 3488373"/>
              <a:gd name="connsiteX197" fmla="*/ 2276856 w 5002879"/>
              <a:gd name="connsiteY197" fmla="*/ 955485 h 3488373"/>
              <a:gd name="connsiteX198" fmla="*/ 2194560 w 5002879"/>
              <a:gd name="connsiteY198" fmla="*/ 928053 h 3488373"/>
              <a:gd name="connsiteX199" fmla="*/ 2167128 w 5002879"/>
              <a:gd name="connsiteY199" fmla="*/ 918909 h 3488373"/>
              <a:gd name="connsiteX200" fmla="*/ 2112264 w 5002879"/>
              <a:gd name="connsiteY200" fmla="*/ 891477 h 3488373"/>
              <a:gd name="connsiteX201" fmla="*/ 2075688 w 5002879"/>
              <a:gd name="connsiteY201" fmla="*/ 873189 h 3488373"/>
              <a:gd name="connsiteX202" fmla="*/ 2048256 w 5002879"/>
              <a:gd name="connsiteY202" fmla="*/ 854901 h 3488373"/>
              <a:gd name="connsiteX203" fmla="*/ 2011680 w 5002879"/>
              <a:gd name="connsiteY203" fmla="*/ 845757 h 3488373"/>
              <a:gd name="connsiteX204" fmla="*/ 1975104 w 5002879"/>
              <a:gd name="connsiteY204" fmla="*/ 790893 h 3488373"/>
              <a:gd name="connsiteX205" fmla="*/ 1920240 w 5002879"/>
              <a:gd name="connsiteY205" fmla="*/ 772605 h 3488373"/>
              <a:gd name="connsiteX206" fmla="*/ 1837944 w 5002879"/>
              <a:gd name="connsiteY206" fmla="*/ 754317 h 3488373"/>
              <a:gd name="connsiteX207" fmla="*/ 1783080 w 5002879"/>
              <a:gd name="connsiteY207" fmla="*/ 672021 h 3488373"/>
              <a:gd name="connsiteX208" fmla="*/ 1764792 w 5002879"/>
              <a:gd name="connsiteY208" fmla="*/ 644589 h 3488373"/>
              <a:gd name="connsiteX209" fmla="*/ 1737360 w 5002879"/>
              <a:gd name="connsiteY209" fmla="*/ 617157 h 3488373"/>
              <a:gd name="connsiteX210" fmla="*/ 1682496 w 5002879"/>
              <a:gd name="connsiteY210" fmla="*/ 571437 h 3488373"/>
              <a:gd name="connsiteX211" fmla="*/ 1591056 w 5002879"/>
              <a:gd name="connsiteY211" fmla="*/ 534861 h 3488373"/>
              <a:gd name="connsiteX212" fmla="*/ 1371600 w 5002879"/>
              <a:gd name="connsiteY212" fmla="*/ 525717 h 3488373"/>
              <a:gd name="connsiteX213" fmla="*/ 1362456 w 5002879"/>
              <a:gd name="connsiteY213" fmla="*/ 415989 h 3488373"/>
              <a:gd name="connsiteX214" fmla="*/ 1344168 w 5002879"/>
              <a:gd name="connsiteY214" fmla="*/ 150813 h 3488373"/>
              <a:gd name="connsiteX215" fmla="*/ 1335024 w 5002879"/>
              <a:gd name="connsiteY215" fmla="*/ 123381 h 3488373"/>
              <a:gd name="connsiteX216" fmla="*/ 1307592 w 5002879"/>
              <a:gd name="connsiteY216" fmla="*/ 95949 h 3488373"/>
              <a:gd name="connsiteX217" fmla="*/ 1234440 w 5002879"/>
              <a:gd name="connsiteY217" fmla="*/ 41085 h 3488373"/>
              <a:gd name="connsiteX218" fmla="*/ 1179576 w 5002879"/>
              <a:gd name="connsiteY218" fmla="*/ 31941 h 3488373"/>
              <a:gd name="connsiteX219" fmla="*/ 1143000 w 5002879"/>
              <a:gd name="connsiteY219" fmla="*/ 13653 h 3488373"/>
              <a:gd name="connsiteX220" fmla="*/ 941832 w 5002879"/>
              <a:gd name="connsiteY220" fmla="*/ 13653 h 3488373"/>
              <a:gd name="connsiteX221" fmla="*/ 932688 w 5002879"/>
              <a:gd name="connsiteY221" fmla="*/ 315405 h 3488373"/>
              <a:gd name="connsiteX222" fmla="*/ 923544 w 5002879"/>
              <a:gd name="connsiteY222" fmla="*/ 342837 h 3488373"/>
              <a:gd name="connsiteX223" fmla="*/ 896112 w 5002879"/>
              <a:gd name="connsiteY223" fmla="*/ 370269 h 3488373"/>
              <a:gd name="connsiteX224" fmla="*/ 841248 w 5002879"/>
              <a:gd name="connsiteY224" fmla="*/ 425133 h 3488373"/>
              <a:gd name="connsiteX225" fmla="*/ 832104 w 5002879"/>
              <a:gd name="connsiteY225" fmla="*/ 489141 h 3488373"/>
              <a:gd name="connsiteX226" fmla="*/ 804672 w 5002879"/>
              <a:gd name="connsiteY226" fmla="*/ 516573 h 3488373"/>
              <a:gd name="connsiteX227" fmla="*/ 786384 w 5002879"/>
              <a:gd name="connsiteY227" fmla="*/ 544005 h 3488373"/>
              <a:gd name="connsiteX228" fmla="*/ 795528 w 5002879"/>
              <a:gd name="connsiteY228" fmla="*/ 571437 h 3488373"/>
              <a:gd name="connsiteX229" fmla="*/ 832104 w 5002879"/>
              <a:gd name="connsiteY229" fmla="*/ 626301 h 3488373"/>
              <a:gd name="connsiteX230" fmla="*/ 841248 w 5002879"/>
              <a:gd name="connsiteY230" fmla="*/ 708597 h 348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5002879" h="3488373">
                <a:moveTo>
                  <a:pt x="1033272" y="13653"/>
                </a:moveTo>
                <a:cubicBezTo>
                  <a:pt x="1018032" y="16701"/>
                  <a:pt x="1002104" y="17340"/>
                  <a:pt x="987552" y="22797"/>
                </a:cubicBezTo>
                <a:cubicBezTo>
                  <a:pt x="928969" y="44766"/>
                  <a:pt x="952351" y="96534"/>
                  <a:pt x="969264" y="159957"/>
                </a:cubicBezTo>
                <a:cubicBezTo>
                  <a:pt x="972096" y="170576"/>
                  <a:pt x="986368" y="174489"/>
                  <a:pt x="996696" y="178245"/>
                </a:cubicBezTo>
                <a:cubicBezTo>
                  <a:pt x="1020317" y="186835"/>
                  <a:pt x="1069848" y="196533"/>
                  <a:pt x="1069848" y="196533"/>
                </a:cubicBezTo>
                <a:cubicBezTo>
                  <a:pt x="1072896" y="205677"/>
                  <a:pt x="1075195" y="215106"/>
                  <a:pt x="1078992" y="223965"/>
                </a:cubicBezTo>
                <a:cubicBezTo>
                  <a:pt x="1084362" y="236494"/>
                  <a:pt x="1096046" y="246966"/>
                  <a:pt x="1097280" y="260541"/>
                </a:cubicBezTo>
                <a:cubicBezTo>
                  <a:pt x="1099231" y="282005"/>
                  <a:pt x="1091184" y="303213"/>
                  <a:pt x="1088136" y="324549"/>
                </a:cubicBezTo>
                <a:cubicBezTo>
                  <a:pt x="1022815" y="281002"/>
                  <a:pt x="1054595" y="293304"/>
                  <a:pt x="996696" y="278829"/>
                </a:cubicBezTo>
                <a:cubicBezTo>
                  <a:pt x="981456" y="281877"/>
                  <a:pt x="959597" y="275041"/>
                  <a:pt x="950976" y="287973"/>
                </a:cubicBezTo>
                <a:cubicBezTo>
                  <a:pt x="942355" y="300905"/>
                  <a:pt x="956351" y="318615"/>
                  <a:pt x="960120" y="333693"/>
                </a:cubicBezTo>
                <a:cubicBezTo>
                  <a:pt x="965819" y="356490"/>
                  <a:pt x="975921" y="377347"/>
                  <a:pt x="987552" y="397701"/>
                </a:cubicBezTo>
                <a:cubicBezTo>
                  <a:pt x="993004" y="407243"/>
                  <a:pt x="999744" y="415989"/>
                  <a:pt x="1005840" y="425133"/>
                </a:cubicBezTo>
                <a:cubicBezTo>
                  <a:pt x="993648" y="428181"/>
                  <a:pt x="981705" y="432500"/>
                  <a:pt x="969264" y="434277"/>
                </a:cubicBezTo>
                <a:cubicBezTo>
                  <a:pt x="938940" y="438609"/>
                  <a:pt x="906612" y="432953"/>
                  <a:pt x="877824" y="443421"/>
                </a:cubicBezTo>
                <a:cubicBezTo>
                  <a:pt x="868766" y="446715"/>
                  <a:pt x="871728" y="461709"/>
                  <a:pt x="868680" y="470853"/>
                </a:cubicBezTo>
                <a:cubicBezTo>
                  <a:pt x="877824" y="479997"/>
                  <a:pt x="889832" y="486981"/>
                  <a:pt x="896112" y="498285"/>
                </a:cubicBezTo>
                <a:cubicBezTo>
                  <a:pt x="905474" y="515136"/>
                  <a:pt x="914400" y="553149"/>
                  <a:pt x="914400" y="553149"/>
                </a:cubicBezTo>
                <a:cubicBezTo>
                  <a:pt x="911352" y="562293"/>
                  <a:pt x="913099" y="574979"/>
                  <a:pt x="905256" y="580581"/>
                </a:cubicBezTo>
                <a:cubicBezTo>
                  <a:pt x="889569" y="591786"/>
                  <a:pt x="869094" y="594194"/>
                  <a:pt x="850392" y="598869"/>
                </a:cubicBezTo>
                <a:cubicBezTo>
                  <a:pt x="798738" y="611782"/>
                  <a:pt x="826139" y="605548"/>
                  <a:pt x="768096" y="617157"/>
                </a:cubicBezTo>
                <a:cubicBezTo>
                  <a:pt x="771144" y="629349"/>
                  <a:pt x="771005" y="642822"/>
                  <a:pt x="777240" y="653733"/>
                </a:cubicBezTo>
                <a:cubicBezTo>
                  <a:pt x="793356" y="681937"/>
                  <a:pt x="805918" y="681580"/>
                  <a:pt x="832104" y="690309"/>
                </a:cubicBezTo>
                <a:cubicBezTo>
                  <a:pt x="841248" y="699453"/>
                  <a:pt x="846856" y="715205"/>
                  <a:pt x="859536" y="717741"/>
                </a:cubicBezTo>
                <a:cubicBezTo>
                  <a:pt x="876747" y="721183"/>
                  <a:pt x="928293" y="709174"/>
                  <a:pt x="950976" y="699453"/>
                </a:cubicBezTo>
                <a:cubicBezTo>
                  <a:pt x="963505" y="694083"/>
                  <a:pt x="974896" y="686227"/>
                  <a:pt x="987552" y="681165"/>
                </a:cubicBezTo>
                <a:cubicBezTo>
                  <a:pt x="1005450" y="674006"/>
                  <a:pt x="1042416" y="662877"/>
                  <a:pt x="1042416" y="662877"/>
                </a:cubicBezTo>
                <a:cubicBezTo>
                  <a:pt x="1085088" y="665925"/>
                  <a:pt x="1128929" y="661645"/>
                  <a:pt x="1170432" y="672021"/>
                </a:cubicBezTo>
                <a:cubicBezTo>
                  <a:pt x="1205209" y="680715"/>
                  <a:pt x="1182561" y="726932"/>
                  <a:pt x="1170432" y="736029"/>
                </a:cubicBezTo>
                <a:cubicBezTo>
                  <a:pt x="1155010" y="747595"/>
                  <a:pt x="1133856" y="748221"/>
                  <a:pt x="1115568" y="754317"/>
                </a:cubicBezTo>
                <a:cubicBezTo>
                  <a:pt x="999977" y="792847"/>
                  <a:pt x="1184785" y="728571"/>
                  <a:pt x="1060704" y="781749"/>
                </a:cubicBezTo>
                <a:cubicBezTo>
                  <a:pt x="1049153" y="786699"/>
                  <a:pt x="1036320" y="787845"/>
                  <a:pt x="1024128" y="790893"/>
                </a:cubicBezTo>
                <a:cubicBezTo>
                  <a:pt x="1005840" y="787845"/>
                  <a:pt x="987251" y="777252"/>
                  <a:pt x="969264" y="781749"/>
                </a:cubicBezTo>
                <a:cubicBezTo>
                  <a:pt x="956372" y="784972"/>
                  <a:pt x="945029" y="827022"/>
                  <a:pt x="941832" y="836613"/>
                </a:cubicBezTo>
                <a:cubicBezTo>
                  <a:pt x="901608" y="832144"/>
                  <a:pt x="837280" y="818057"/>
                  <a:pt x="795528" y="836613"/>
                </a:cubicBezTo>
                <a:cubicBezTo>
                  <a:pt x="781656" y="842779"/>
                  <a:pt x="772153" y="879305"/>
                  <a:pt x="768096" y="891477"/>
                </a:cubicBezTo>
                <a:cubicBezTo>
                  <a:pt x="771144" y="906717"/>
                  <a:pt x="771783" y="922645"/>
                  <a:pt x="777240" y="937197"/>
                </a:cubicBezTo>
                <a:cubicBezTo>
                  <a:pt x="781099" y="947487"/>
                  <a:pt x="788493" y="956186"/>
                  <a:pt x="795528" y="964629"/>
                </a:cubicBezTo>
                <a:cubicBezTo>
                  <a:pt x="812721" y="985260"/>
                  <a:pt x="827506" y="997271"/>
                  <a:pt x="850392" y="1010349"/>
                </a:cubicBezTo>
                <a:cubicBezTo>
                  <a:pt x="862227" y="1017112"/>
                  <a:pt x="875876" y="1020714"/>
                  <a:pt x="886968" y="1028637"/>
                </a:cubicBezTo>
                <a:cubicBezTo>
                  <a:pt x="897491" y="1036153"/>
                  <a:pt x="905256" y="1046925"/>
                  <a:pt x="914400" y="1056069"/>
                </a:cubicBezTo>
                <a:cubicBezTo>
                  <a:pt x="917448" y="1068261"/>
                  <a:pt x="919933" y="1080608"/>
                  <a:pt x="923544" y="1092645"/>
                </a:cubicBezTo>
                <a:cubicBezTo>
                  <a:pt x="929083" y="1111109"/>
                  <a:pt x="941832" y="1147509"/>
                  <a:pt x="941832" y="1147509"/>
                </a:cubicBezTo>
                <a:cubicBezTo>
                  <a:pt x="938935" y="1173584"/>
                  <a:pt x="938863" y="1226599"/>
                  <a:pt x="923544" y="1257237"/>
                </a:cubicBezTo>
                <a:cubicBezTo>
                  <a:pt x="918629" y="1267067"/>
                  <a:pt x="910171" y="1274839"/>
                  <a:pt x="905256" y="1284669"/>
                </a:cubicBezTo>
                <a:cubicBezTo>
                  <a:pt x="900945" y="1293290"/>
                  <a:pt x="902133" y="1304575"/>
                  <a:pt x="896112" y="1312101"/>
                </a:cubicBezTo>
                <a:cubicBezTo>
                  <a:pt x="889247" y="1320683"/>
                  <a:pt x="877824" y="1324293"/>
                  <a:pt x="868680" y="1330389"/>
                </a:cubicBezTo>
                <a:cubicBezTo>
                  <a:pt x="862584" y="1339533"/>
                  <a:pt x="859536" y="1351725"/>
                  <a:pt x="850392" y="1357821"/>
                </a:cubicBezTo>
                <a:cubicBezTo>
                  <a:pt x="839935" y="1364792"/>
                  <a:pt x="825900" y="1363513"/>
                  <a:pt x="813816" y="1366965"/>
                </a:cubicBezTo>
                <a:cubicBezTo>
                  <a:pt x="804548" y="1369613"/>
                  <a:pt x="795528" y="1373061"/>
                  <a:pt x="786384" y="1376109"/>
                </a:cubicBezTo>
                <a:cubicBezTo>
                  <a:pt x="774192" y="1373061"/>
                  <a:pt x="762249" y="1368742"/>
                  <a:pt x="749808" y="1366965"/>
                </a:cubicBezTo>
                <a:cubicBezTo>
                  <a:pt x="719484" y="1362633"/>
                  <a:pt x="687428" y="1367508"/>
                  <a:pt x="658368" y="1357821"/>
                </a:cubicBezTo>
                <a:cubicBezTo>
                  <a:pt x="631089" y="1348728"/>
                  <a:pt x="610935" y="1324961"/>
                  <a:pt x="585216" y="1312101"/>
                </a:cubicBezTo>
                <a:cubicBezTo>
                  <a:pt x="560832" y="1299909"/>
                  <a:pt x="537927" y="1284146"/>
                  <a:pt x="512064" y="1275525"/>
                </a:cubicBezTo>
                <a:cubicBezTo>
                  <a:pt x="446774" y="1253762"/>
                  <a:pt x="473240" y="1267930"/>
                  <a:pt x="429768" y="1238949"/>
                </a:cubicBezTo>
                <a:cubicBezTo>
                  <a:pt x="362712" y="1241997"/>
                  <a:pt x="295528" y="1242945"/>
                  <a:pt x="228600" y="1248093"/>
                </a:cubicBezTo>
                <a:cubicBezTo>
                  <a:pt x="216070" y="1249057"/>
                  <a:pt x="202481" y="1250266"/>
                  <a:pt x="192024" y="1257237"/>
                </a:cubicBezTo>
                <a:cubicBezTo>
                  <a:pt x="182880" y="1263333"/>
                  <a:pt x="179832" y="1275525"/>
                  <a:pt x="173736" y="1284669"/>
                </a:cubicBezTo>
                <a:cubicBezTo>
                  <a:pt x="170688" y="1366965"/>
                  <a:pt x="173686" y="1449708"/>
                  <a:pt x="164592" y="1531557"/>
                </a:cubicBezTo>
                <a:cubicBezTo>
                  <a:pt x="157715" y="1593446"/>
                  <a:pt x="132292" y="1621155"/>
                  <a:pt x="100584" y="1668717"/>
                </a:cubicBezTo>
                <a:cubicBezTo>
                  <a:pt x="94488" y="1677861"/>
                  <a:pt x="85771" y="1685723"/>
                  <a:pt x="82296" y="1696149"/>
                </a:cubicBezTo>
                <a:cubicBezTo>
                  <a:pt x="76200" y="1714437"/>
                  <a:pt x="71167" y="1733115"/>
                  <a:pt x="64008" y="1751013"/>
                </a:cubicBezTo>
                <a:cubicBezTo>
                  <a:pt x="57912" y="1766253"/>
                  <a:pt x="50911" y="1781161"/>
                  <a:pt x="45720" y="1796733"/>
                </a:cubicBezTo>
                <a:cubicBezTo>
                  <a:pt x="41746" y="1808655"/>
                  <a:pt x="41680" y="1821825"/>
                  <a:pt x="36576" y="1833309"/>
                </a:cubicBezTo>
                <a:cubicBezTo>
                  <a:pt x="-21008" y="1962873"/>
                  <a:pt x="28427" y="1821180"/>
                  <a:pt x="0" y="1906461"/>
                </a:cubicBezTo>
                <a:cubicBezTo>
                  <a:pt x="3048" y="1936941"/>
                  <a:pt x="-3899" y="1970185"/>
                  <a:pt x="9144" y="1997901"/>
                </a:cubicBezTo>
                <a:cubicBezTo>
                  <a:pt x="32358" y="2047231"/>
                  <a:pt x="79298" y="2070453"/>
                  <a:pt x="128016" y="2080197"/>
                </a:cubicBezTo>
                <a:lnTo>
                  <a:pt x="173736" y="2089341"/>
                </a:lnTo>
                <a:cubicBezTo>
                  <a:pt x="176784" y="2101533"/>
                  <a:pt x="183577" y="2113369"/>
                  <a:pt x="182880" y="2125917"/>
                </a:cubicBezTo>
                <a:cubicBezTo>
                  <a:pt x="180489" y="2168956"/>
                  <a:pt x="178223" y="2213040"/>
                  <a:pt x="164592" y="2253933"/>
                </a:cubicBezTo>
                <a:cubicBezTo>
                  <a:pt x="161544" y="2263077"/>
                  <a:pt x="146185" y="2259693"/>
                  <a:pt x="137160" y="2263077"/>
                </a:cubicBezTo>
                <a:cubicBezTo>
                  <a:pt x="86030" y="2282251"/>
                  <a:pt x="101888" y="2274400"/>
                  <a:pt x="64008" y="2299653"/>
                </a:cubicBezTo>
                <a:cubicBezTo>
                  <a:pt x="67056" y="2336229"/>
                  <a:pt x="68600" y="2372962"/>
                  <a:pt x="73152" y="2409381"/>
                </a:cubicBezTo>
                <a:cubicBezTo>
                  <a:pt x="74711" y="2421851"/>
                  <a:pt x="75325" y="2435500"/>
                  <a:pt x="82296" y="2445957"/>
                </a:cubicBezTo>
                <a:cubicBezTo>
                  <a:pt x="88392" y="2455101"/>
                  <a:pt x="98774" y="2463357"/>
                  <a:pt x="109728" y="2464245"/>
                </a:cubicBezTo>
                <a:cubicBezTo>
                  <a:pt x="213066" y="2472624"/>
                  <a:pt x="316992" y="2470341"/>
                  <a:pt x="420624" y="2473389"/>
                </a:cubicBezTo>
                <a:cubicBezTo>
                  <a:pt x="451400" y="2483648"/>
                  <a:pt x="452994" y="2482742"/>
                  <a:pt x="484632" y="2500821"/>
                </a:cubicBezTo>
                <a:cubicBezTo>
                  <a:pt x="494174" y="2506273"/>
                  <a:pt x="502234" y="2514194"/>
                  <a:pt x="512064" y="2519109"/>
                </a:cubicBezTo>
                <a:cubicBezTo>
                  <a:pt x="532966" y="2529560"/>
                  <a:pt x="564348" y="2532180"/>
                  <a:pt x="585216" y="2537397"/>
                </a:cubicBezTo>
                <a:cubicBezTo>
                  <a:pt x="594567" y="2539735"/>
                  <a:pt x="603031" y="2545900"/>
                  <a:pt x="612648" y="2546541"/>
                </a:cubicBezTo>
                <a:cubicBezTo>
                  <a:pt x="694818" y="2552019"/>
                  <a:pt x="777240" y="2552637"/>
                  <a:pt x="859536" y="2555685"/>
                </a:cubicBezTo>
                <a:cubicBezTo>
                  <a:pt x="908792" y="2604941"/>
                  <a:pt x="863194" y="2570315"/>
                  <a:pt x="950976" y="2592261"/>
                </a:cubicBezTo>
                <a:cubicBezTo>
                  <a:pt x="979029" y="2599274"/>
                  <a:pt x="1005840" y="2610549"/>
                  <a:pt x="1033272" y="2619693"/>
                </a:cubicBezTo>
                <a:cubicBezTo>
                  <a:pt x="1042416" y="2622741"/>
                  <a:pt x="1051353" y="2626499"/>
                  <a:pt x="1060704" y="2628837"/>
                </a:cubicBezTo>
                <a:cubicBezTo>
                  <a:pt x="1097280" y="2637981"/>
                  <a:pt x="1133462" y="2648875"/>
                  <a:pt x="1170432" y="2656269"/>
                </a:cubicBezTo>
                <a:cubicBezTo>
                  <a:pt x="1185672" y="2659317"/>
                  <a:pt x="1201266" y="2660947"/>
                  <a:pt x="1216152" y="2665413"/>
                </a:cubicBezTo>
                <a:cubicBezTo>
                  <a:pt x="1323712" y="2697681"/>
                  <a:pt x="1190699" y="2673533"/>
                  <a:pt x="1325880" y="2692845"/>
                </a:cubicBezTo>
                <a:cubicBezTo>
                  <a:pt x="1335024" y="2695893"/>
                  <a:pt x="1345138" y="2696881"/>
                  <a:pt x="1353312" y="2701989"/>
                </a:cubicBezTo>
                <a:cubicBezTo>
                  <a:pt x="1399578" y="2730905"/>
                  <a:pt x="1396644" y="2741047"/>
                  <a:pt x="1435608" y="2775141"/>
                </a:cubicBezTo>
                <a:cubicBezTo>
                  <a:pt x="1447077" y="2785177"/>
                  <a:pt x="1459783" y="2793715"/>
                  <a:pt x="1472184" y="2802573"/>
                </a:cubicBezTo>
                <a:cubicBezTo>
                  <a:pt x="1481127" y="2808961"/>
                  <a:pt x="1491402" y="2813560"/>
                  <a:pt x="1499616" y="2820861"/>
                </a:cubicBezTo>
                <a:cubicBezTo>
                  <a:pt x="1518946" y="2838044"/>
                  <a:pt x="1536192" y="2857437"/>
                  <a:pt x="1554480" y="2875725"/>
                </a:cubicBezTo>
                <a:lnTo>
                  <a:pt x="1609344" y="2930589"/>
                </a:lnTo>
                <a:cubicBezTo>
                  <a:pt x="1618488" y="2939733"/>
                  <a:pt x="1624508" y="2953932"/>
                  <a:pt x="1636776" y="2958021"/>
                </a:cubicBezTo>
                <a:lnTo>
                  <a:pt x="1664208" y="2967165"/>
                </a:lnTo>
                <a:cubicBezTo>
                  <a:pt x="1751043" y="2963030"/>
                  <a:pt x="1882194" y="2958657"/>
                  <a:pt x="1975104" y="2948877"/>
                </a:cubicBezTo>
                <a:cubicBezTo>
                  <a:pt x="1993542" y="2946936"/>
                  <a:pt x="2011680" y="2942781"/>
                  <a:pt x="2029968" y="2939733"/>
                </a:cubicBezTo>
                <a:lnTo>
                  <a:pt x="2139696" y="2958021"/>
                </a:lnTo>
                <a:cubicBezTo>
                  <a:pt x="2163998" y="2961666"/>
                  <a:pt x="2189706" y="2958900"/>
                  <a:pt x="2212848" y="2967165"/>
                </a:cubicBezTo>
                <a:cubicBezTo>
                  <a:pt x="2233547" y="2974557"/>
                  <a:pt x="2249424" y="2991549"/>
                  <a:pt x="2267712" y="3003741"/>
                </a:cubicBezTo>
                <a:cubicBezTo>
                  <a:pt x="2276856" y="3009837"/>
                  <a:pt x="2286352" y="3015435"/>
                  <a:pt x="2295144" y="3022029"/>
                </a:cubicBezTo>
                <a:cubicBezTo>
                  <a:pt x="2307336" y="3031173"/>
                  <a:pt x="2318797" y="3041384"/>
                  <a:pt x="2331720" y="3049461"/>
                </a:cubicBezTo>
                <a:cubicBezTo>
                  <a:pt x="2370503" y="3073700"/>
                  <a:pt x="2370661" y="3064359"/>
                  <a:pt x="2414016" y="3086037"/>
                </a:cubicBezTo>
                <a:cubicBezTo>
                  <a:pt x="2423846" y="3090952"/>
                  <a:pt x="2431347" y="3099996"/>
                  <a:pt x="2441448" y="3104325"/>
                </a:cubicBezTo>
                <a:cubicBezTo>
                  <a:pt x="2457865" y="3111361"/>
                  <a:pt x="2509278" y="3118273"/>
                  <a:pt x="2523744" y="3122613"/>
                </a:cubicBezTo>
                <a:cubicBezTo>
                  <a:pt x="2569905" y="3136461"/>
                  <a:pt x="2615184" y="3153093"/>
                  <a:pt x="2660904" y="3168333"/>
                </a:cubicBezTo>
                <a:cubicBezTo>
                  <a:pt x="2670048" y="3171381"/>
                  <a:pt x="2678829" y="3175892"/>
                  <a:pt x="2688336" y="3177477"/>
                </a:cubicBezTo>
                <a:cubicBezTo>
                  <a:pt x="2762215" y="3189790"/>
                  <a:pt x="2725611" y="3180758"/>
                  <a:pt x="2798064" y="3204909"/>
                </a:cubicBezTo>
                <a:cubicBezTo>
                  <a:pt x="2837684" y="3200507"/>
                  <a:pt x="2894179" y="3195742"/>
                  <a:pt x="2935224" y="3186621"/>
                </a:cubicBezTo>
                <a:cubicBezTo>
                  <a:pt x="2944633" y="3184530"/>
                  <a:pt x="2953388" y="3180125"/>
                  <a:pt x="2962656" y="3177477"/>
                </a:cubicBezTo>
                <a:cubicBezTo>
                  <a:pt x="2974740" y="3174025"/>
                  <a:pt x="2986964" y="3171059"/>
                  <a:pt x="2999232" y="3168333"/>
                </a:cubicBezTo>
                <a:cubicBezTo>
                  <a:pt x="3014404" y="3164962"/>
                  <a:pt x="3029958" y="3163278"/>
                  <a:pt x="3044952" y="3159189"/>
                </a:cubicBezTo>
                <a:cubicBezTo>
                  <a:pt x="3063550" y="3154117"/>
                  <a:pt x="3081114" y="3145576"/>
                  <a:pt x="3099816" y="3140901"/>
                </a:cubicBezTo>
                <a:lnTo>
                  <a:pt x="3136392" y="3131757"/>
                </a:lnTo>
                <a:cubicBezTo>
                  <a:pt x="3176016" y="3134805"/>
                  <a:pt x="3216204" y="3133577"/>
                  <a:pt x="3255264" y="3140901"/>
                </a:cubicBezTo>
                <a:cubicBezTo>
                  <a:pt x="3266065" y="3142926"/>
                  <a:pt x="3272595" y="3154860"/>
                  <a:pt x="3282696" y="3159189"/>
                </a:cubicBezTo>
                <a:cubicBezTo>
                  <a:pt x="3294247" y="3164139"/>
                  <a:pt x="3307261" y="3164637"/>
                  <a:pt x="3319272" y="3168333"/>
                </a:cubicBezTo>
                <a:cubicBezTo>
                  <a:pt x="3346909" y="3176837"/>
                  <a:pt x="3373765" y="3187821"/>
                  <a:pt x="3401568" y="3195765"/>
                </a:cubicBezTo>
                <a:lnTo>
                  <a:pt x="3465576" y="3214053"/>
                </a:lnTo>
                <a:cubicBezTo>
                  <a:pt x="3477700" y="3217360"/>
                  <a:pt x="3490230" y="3219223"/>
                  <a:pt x="3502152" y="3223197"/>
                </a:cubicBezTo>
                <a:cubicBezTo>
                  <a:pt x="3592377" y="3253272"/>
                  <a:pt x="3503300" y="3232571"/>
                  <a:pt x="3593592" y="3250629"/>
                </a:cubicBezTo>
                <a:cubicBezTo>
                  <a:pt x="3615951" y="3261809"/>
                  <a:pt x="3638213" y="3271049"/>
                  <a:pt x="3657600" y="3287205"/>
                </a:cubicBezTo>
                <a:cubicBezTo>
                  <a:pt x="3681058" y="3306753"/>
                  <a:pt x="3694657" y="3326283"/>
                  <a:pt x="3712464" y="3351213"/>
                </a:cubicBezTo>
                <a:cubicBezTo>
                  <a:pt x="3730497" y="3376459"/>
                  <a:pt x="3771757" y="3446254"/>
                  <a:pt x="3785616" y="3451797"/>
                </a:cubicBezTo>
                <a:cubicBezTo>
                  <a:pt x="3800856" y="3457893"/>
                  <a:pt x="3815342" y="3466394"/>
                  <a:pt x="3831336" y="3470085"/>
                </a:cubicBezTo>
                <a:cubicBezTo>
                  <a:pt x="3851132" y="3474653"/>
                  <a:pt x="3984435" y="3487224"/>
                  <a:pt x="3995928" y="3488373"/>
                </a:cubicBezTo>
                <a:cubicBezTo>
                  <a:pt x="4102608" y="3485325"/>
                  <a:pt x="4209392" y="3484838"/>
                  <a:pt x="4315968" y="3479229"/>
                </a:cubicBezTo>
                <a:cubicBezTo>
                  <a:pt x="4325593" y="3478722"/>
                  <a:pt x="4334049" y="3472423"/>
                  <a:pt x="4343400" y="3470085"/>
                </a:cubicBezTo>
                <a:cubicBezTo>
                  <a:pt x="4446797" y="3444236"/>
                  <a:pt x="4326283" y="3481887"/>
                  <a:pt x="4443984" y="3442653"/>
                </a:cubicBezTo>
                <a:lnTo>
                  <a:pt x="4471416" y="3433509"/>
                </a:lnTo>
                <a:cubicBezTo>
                  <a:pt x="4494988" y="3398151"/>
                  <a:pt x="4509089" y="3387426"/>
                  <a:pt x="4517136" y="3351213"/>
                </a:cubicBezTo>
                <a:cubicBezTo>
                  <a:pt x="4521158" y="3333114"/>
                  <a:pt x="4523232" y="3314637"/>
                  <a:pt x="4526280" y="3296349"/>
                </a:cubicBezTo>
                <a:cubicBezTo>
                  <a:pt x="4517335" y="3135332"/>
                  <a:pt x="4507521" y="3107154"/>
                  <a:pt x="4535424" y="2939733"/>
                </a:cubicBezTo>
                <a:cubicBezTo>
                  <a:pt x="4537231" y="2928893"/>
                  <a:pt x="4548502" y="2921977"/>
                  <a:pt x="4553712" y="2912301"/>
                </a:cubicBezTo>
                <a:cubicBezTo>
                  <a:pt x="4569868" y="2882297"/>
                  <a:pt x="4588656" y="2853190"/>
                  <a:pt x="4599432" y="2820861"/>
                </a:cubicBezTo>
                <a:cubicBezTo>
                  <a:pt x="4602480" y="2811717"/>
                  <a:pt x="4605928" y="2802697"/>
                  <a:pt x="4608576" y="2793429"/>
                </a:cubicBezTo>
                <a:cubicBezTo>
                  <a:pt x="4612028" y="2781345"/>
                  <a:pt x="4613307" y="2768620"/>
                  <a:pt x="4617720" y="2756853"/>
                </a:cubicBezTo>
                <a:cubicBezTo>
                  <a:pt x="4627664" y="2730336"/>
                  <a:pt x="4639136" y="2715584"/>
                  <a:pt x="4654296" y="2692845"/>
                </a:cubicBezTo>
                <a:cubicBezTo>
                  <a:pt x="4657344" y="2677605"/>
                  <a:pt x="4659671" y="2662203"/>
                  <a:pt x="4663440" y="2647125"/>
                </a:cubicBezTo>
                <a:cubicBezTo>
                  <a:pt x="4665778" y="2637774"/>
                  <a:pt x="4670860" y="2629176"/>
                  <a:pt x="4672584" y="2619693"/>
                </a:cubicBezTo>
                <a:cubicBezTo>
                  <a:pt x="4689658" y="2525786"/>
                  <a:pt x="4665160" y="2571393"/>
                  <a:pt x="4700016" y="2519109"/>
                </a:cubicBezTo>
                <a:cubicBezTo>
                  <a:pt x="4703064" y="2506917"/>
                  <a:pt x="4704210" y="2494084"/>
                  <a:pt x="4709160" y="2482533"/>
                </a:cubicBezTo>
                <a:cubicBezTo>
                  <a:pt x="4713489" y="2472432"/>
                  <a:pt x="4720296" y="2463445"/>
                  <a:pt x="4727448" y="2455101"/>
                </a:cubicBezTo>
                <a:cubicBezTo>
                  <a:pt x="4751783" y="2426710"/>
                  <a:pt x="4770575" y="2412111"/>
                  <a:pt x="4800600" y="2391093"/>
                </a:cubicBezTo>
                <a:cubicBezTo>
                  <a:pt x="4818606" y="2378489"/>
                  <a:pt x="4837880" y="2367705"/>
                  <a:pt x="4855464" y="2354517"/>
                </a:cubicBezTo>
                <a:cubicBezTo>
                  <a:pt x="4879848" y="2336229"/>
                  <a:pt x="4901354" y="2313284"/>
                  <a:pt x="4928616" y="2299653"/>
                </a:cubicBezTo>
                <a:cubicBezTo>
                  <a:pt x="4976758" y="2275582"/>
                  <a:pt x="4955553" y="2291004"/>
                  <a:pt x="4992624" y="2253933"/>
                </a:cubicBezTo>
                <a:cubicBezTo>
                  <a:pt x="4997941" y="2216714"/>
                  <a:pt x="5012767" y="2153031"/>
                  <a:pt x="4992624" y="2116773"/>
                </a:cubicBezTo>
                <a:cubicBezTo>
                  <a:pt x="4986521" y="2105787"/>
                  <a:pt x="4968538" y="2109017"/>
                  <a:pt x="4956048" y="2107629"/>
                </a:cubicBezTo>
                <a:cubicBezTo>
                  <a:pt x="4913529" y="2102905"/>
                  <a:pt x="4870637" y="2102358"/>
                  <a:pt x="4828032" y="2098485"/>
                </a:cubicBezTo>
                <a:cubicBezTo>
                  <a:pt x="4803559" y="2096260"/>
                  <a:pt x="4779264" y="2092389"/>
                  <a:pt x="4754880" y="2089341"/>
                </a:cubicBezTo>
                <a:cubicBezTo>
                  <a:pt x="4739640" y="2071053"/>
                  <a:pt x="4722365" y="2054284"/>
                  <a:pt x="4709160" y="2034477"/>
                </a:cubicBezTo>
                <a:cubicBezTo>
                  <a:pt x="4697818" y="2017464"/>
                  <a:pt x="4694281" y="1995753"/>
                  <a:pt x="4681728" y="1979613"/>
                </a:cubicBezTo>
                <a:cubicBezTo>
                  <a:pt x="4672372" y="1967583"/>
                  <a:pt x="4655928" y="1962957"/>
                  <a:pt x="4645152" y="1952181"/>
                </a:cubicBezTo>
                <a:cubicBezTo>
                  <a:pt x="4585801" y="1892830"/>
                  <a:pt x="4652585" y="1933038"/>
                  <a:pt x="4581144" y="1897317"/>
                </a:cubicBezTo>
                <a:cubicBezTo>
                  <a:pt x="4568952" y="1879029"/>
                  <a:pt x="4539237" y="1863776"/>
                  <a:pt x="4544568" y="1842453"/>
                </a:cubicBezTo>
                <a:cubicBezTo>
                  <a:pt x="4553712" y="1805877"/>
                  <a:pt x="4555139" y="1766446"/>
                  <a:pt x="4572000" y="1732725"/>
                </a:cubicBezTo>
                <a:cubicBezTo>
                  <a:pt x="4578096" y="1720533"/>
                  <a:pt x="4597484" y="1722360"/>
                  <a:pt x="4608576" y="1714437"/>
                </a:cubicBezTo>
                <a:cubicBezTo>
                  <a:pt x="4668509" y="1671628"/>
                  <a:pt x="4604595" y="1697476"/>
                  <a:pt x="4663440" y="1677861"/>
                </a:cubicBezTo>
                <a:cubicBezTo>
                  <a:pt x="4706414" y="1634887"/>
                  <a:pt x="4683699" y="1661189"/>
                  <a:pt x="4727448" y="1595565"/>
                </a:cubicBezTo>
                <a:lnTo>
                  <a:pt x="4745736" y="1568133"/>
                </a:lnTo>
                <a:cubicBezTo>
                  <a:pt x="4742688" y="1534605"/>
                  <a:pt x="4750829" y="1498057"/>
                  <a:pt x="4736592" y="1467549"/>
                </a:cubicBezTo>
                <a:cubicBezTo>
                  <a:pt x="4713338" y="1417718"/>
                  <a:pt x="4612294" y="1424661"/>
                  <a:pt x="4581144" y="1421829"/>
                </a:cubicBezTo>
                <a:cubicBezTo>
                  <a:pt x="4553712" y="1415733"/>
                  <a:pt x="4526110" y="1410357"/>
                  <a:pt x="4498848" y="1403541"/>
                </a:cubicBezTo>
                <a:cubicBezTo>
                  <a:pt x="4489497" y="1401203"/>
                  <a:pt x="4479842" y="1399078"/>
                  <a:pt x="4471416" y="1394397"/>
                </a:cubicBezTo>
                <a:cubicBezTo>
                  <a:pt x="4452203" y="1383723"/>
                  <a:pt x="4436754" y="1366479"/>
                  <a:pt x="4416552" y="1357821"/>
                </a:cubicBezTo>
                <a:cubicBezTo>
                  <a:pt x="4343685" y="1326592"/>
                  <a:pt x="4374566" y="1337730"/>
                  <a:pt x="4325112" y="1321245"/>
                </a:cubicBezTo>
                <a:cubicBezTo>
                  <a:pt x="4253787" y="1249920"/>
                  <a:pt x="4339570" y="1341486"/>
                  <a:pt x="4279392" y="1257237"/>
                </a:cubicBezTo>
                <a:cubicBezTo>
                  <a:pt x="4271876" y="1246714"/>
                  <a:pt x="4260239" y="1239739"/>
                  <a:pt x="4251960" y="1229805"/>
                </a:cubicBezTo>
                <a:cubicBezTo>
                  <a:pt x="4244925" y="1221362"/>
                  <a:pt x="4241443" y="1210144"/>
                  <a:pt x="4233672" y="1202373"/>
                </a:cubicBezTo>
                <a:cubicBezTo>
                  <a:pt x="4206400" y="1175101"/>
                  <a:pt x="4190786" y="1183699"/>
                  <a:pt x="4151376" y="1174941"/>
                </a:cubicBezTo>
                <a:cubicBezTo>
                  <a:pt x="4141967" y="1172850"/>
                  <a:pt x="4133572" y="1166255"/>
                  <a:pt x="4123944" y="1165797"/>
                </a:cubicBezTo>
                <a:cubicBezTo>
                  <a:pt x="4005168" y="1160141"/>
                  <a:pt x="3886200" y="1159701"/>
                  <a:pt x="3767328" y="1156653"/>
                </a:cubicBezTo>
                <a:cubicBezTo>
                  <a:pt x="3752088" y="1153605"/>
                  <a:pt x="3736780" y="1150880"/>
                  <a:pt x="3721608" y="1147509"/>
                </a:cubicBezTo>
                <a:cubicBezTo>
                  <a:pt x="3709340" y="1144783"/>
                  <a:pt x="3697599" y="1138365"/>
                  <a:pt x="3685032" y="1138365"/>
                </a:cubicBezTo>
                <a:cubicBezTo>
                  <a:pt x="3636169" y="1138365"/>
                  <a:pt x="3587496" y="1144461"/>
                  <a:pt x="3538728" y="1147509"/>
                </a:cubicBezTo>
                <a:cubicBezTo>
                  <a:pt x="3526536" y="1156653"/>
                  <a:pt x="3514553" y="1166083"/>
                  <a:pt x="3502152" y="1174941"/>
                </a:cubicBezTo>
                <a:cubicBezTo>
                  <a:pt x="3493209" y="1181329"/>
                  <a:pt x="3485665" y="1192234"/>
                  <a:pt x="3474720" y="1193229"/>
                </a:cubicBezTo>
                <a:cubicBezTo>
                  <a:pt x="3438753" y="1196499"/>
                  <a:pt x="3361865" y="1174159"/>
                  <a:pt x="3328416" y="1165797"/>
                </a:cubicBezTo>
                <a:lnTo>
                  <a:pt x="3218688" y="1138365"/>
                </a:lnTo>
                <a:cubicBezTo>
                  <a:pt x="3176512" y="1124306"/>
                  <a:pt x="3200707" y="1131111"/>
                  <a:pt x="3145536" y="1120077"/>
                </a:cubicBezTo>
                <a:cubicBezTo>
                  <a:pt x="3136392" y="1113981"/>
                  <a:pt x="3129027" y="1103003"/>
                  <a:pt x="3118104" y="1101789"/>
                </a:cubicBezTo>
                <a:cubicBezTo>
                  <a:pt x="3099677" y="1099742"/>
                  <a:pt x="3081420" y="1107297"/>
                  <a:pt x="3063240" y="1110933"/>
                </a:cubicBezTo>
                <a:cubicBezTo>
                  <a:pt x="3021740" y="1119233"/>
                  <a:pt x="3028902" y="1118958"/>
                  <a:pt x="2990088" y="1138365"/>
                </a:cubicBezTo>
                <a:cubicBezTo>
                  <a:pt x="2961445" y="1195650"/>
                  <a:pt x="2983935" y="1156123"/>
                  <a:pt x="2944368" y="1211517"/>
                </a:cubicBezTo>
                <a:cubicBezTo>
                  <a:pt x="2918823" y="1247279"/>
                  <a:pt x="2930230" y="1240617"/>
                  <a:pt x="2889504" y="1275525"/>
                </a:cubicBezTo>
                <a:cubicBezTo>
                  <a:pt x="2881160" y="1282677"/>
                  <a:pt x="2872674" y="1290921"/>
                  <a:pt x="2862072" y="1293813"/>
                </a:cubicBezTo>
                <a:cubicBezTo>
                  <a:pt x="2838364" y="1300279"/>
                  <a:pt x="2813247" y="1299482"/>
                  <a:pt x="2788920" y="1302957"/>
                </a:cubicBezTo>
                <a:cubicBezTo>
                  <a:pt x="2770566" y="1305579"/>
                  <a:pt x="2752344" y="1309053"/>
                  <a:pt x="2734056" y="1312101"/>
                </a:cubicBezTo>
                <a:cubicBezTo>
                  <a:pt x="2709672" y="1309053"/>
                  <a:pt x="2674097" y="1323689"/>
                  <a:pt x="2660904" y="1302957"/>
                </a:cubicBezTo>
                <a:cubicBezTo>
                  <a:pt x="2645434" y="1278646"/>
                  <a:pt x="2668408" y="1216436"/>
                  <a:pt x="2679192" y="1184085"/>
                </a:cubicBezTo>
                <a:cubicBezTo>
                  <a:pt x="2676144" y="1174941"/>
                  <a:pt x="2676864" y="1163469"/>
                  <a:pt x="2670048" y="1156653"/>
                </a:cubicBezTo>
                <a:cubicBezTo>
                  <a:pt x="2663232" y="1149837"/>
                  <a:pt x="2651641" y="1150893"/>
                  <a:pt x="2642616" y="1147509"/>
                </a:cubicBezTo>
                <a:cubicBezTo>
                  <a:pt x="2627247" y="1141746"/>
                  <a:pt x="2613217" y="1130970"/>
                  <a:pt x="2596896" y="1129221"/>
                </a:cubicBezTo>
                <a:cubicBezTo>
                  <a:pt x="2527125" y="1121746"/>
                  <a:pt x="2456688" y="1123125"/>
                  <a:pt x="2386584" y="1120077"/>
                </a:cubicBezTo>
                <a:cubicBezTo>
                  <a:pt x="2371565" y="1060002"/>
                  <a:pt x="2387218" y="1105184"/>
                  <a:pt x="2359152" y="1056069"/>
                </a:cubicBezTo>
                <a:cubicBezTo>
                  <a:pt x="2352389" y="1044234"/>
                  <a:pt x="2349496" y="1030043"/>
                  <a:pt x="2340864" y="1019493"/>
                </a:cubicBezTo>
                <a:cubicBezTo>
                  <a:pt x="2321757" y="996140"/>
                  <a:pt x="2305481" y="965027"/>
                  <a:pt x="2276856" y="955485"/>
                </a:cubicBezTo>
                <a:lnTo>
                  <a:pt x="2194560" y="928053"/>
                </a:lnTo>
                <a:cubicBezTo>
                  <a:pt x="2185416" y="925005"/>
                  <a:pt x="2175148" y="924256"/>
                  <a:pt x="2167128" y="918909"/>
                </a:cubicBezTo>
                <a:cubicBezTo>
                  <a:pt x="2114410" y="883764"/>
                  <a:pt x="2165265" y="914192"/>
                  <a:pt x="2112264" y="891477"/>
                </a:cubicBezTo>
                <a:cubicBezTo>
                  <a:pt x="2099735" y="886107"/>
                  <a:pt x="2087523" y="879952"/>
                  <a:pt x="2075688" y="873189"/>
                </a:cubicBezTo>
                <a:cubicBezTo>
                  <a:pt x="2066146" y="867737"/>
                  <a:pt x="2058357" y="859230"/>
                  <a:pt x="2048256" y="854901"/>
                </a:cubicBezTo>
                <a:cubicBezTo>
                  <a:pt x="2036705" y="849951"/>
                  <a:pt x="2023872" y="848805"/>
                  <a:pt x="2011680" y="845757"/>
                </a:cubicBezTo>
                <a:cubicBezTo>
                  <a:pt x="1999488" y="827469"/>
                  <a:pt x="1995956" y="797844"/>
                  <a:pt x="1975104" y="790893"/>
                </a:cubicBezTo>
                <a:cubicBezTo>
                  <a:pt x="1956816" y="784797"/>
                  <a:pt x="1939255" y="775774"/>
                  <a:pt x="1920240" y="772605"/>
                </a:cubicBezTo>
                <a:cubicBezTo>
                  <a:pt x="1855869" y="761876"/>
                  <a:pt x="1882965" y="769324"/>
                  <a:pt x="1837944" y="754317"/>
                </a:cubicBezTo>
                <a:lnTo>
                  <a:pt x="1783080" y="672021"/>
                </a:lnTo>
                <a:cubicBezTo>
                  <a:pt x="1776984" y="662877"/>
                  <a:pt x="1772563" y="652360"/>
                  <a:pt x="1764792" y="644589"/>
                </a:cubicBezTo>
                <a:cubicBezTo>
                  <a:pt x="1755648" y="635445"/>
                  <a:pt x="1745639" y="627091"/>
                  <a:pt x="1737360" y="617157"/>
                </a:cubicBezTo>
                <a:cubicBezTo>
                  <a:pt x="1704923" y="578232"/>
                  <a:pt x="1737073" y="594827"/>
                  <a:pt x="1682496" y="571437"/>
                </a:cubicBezTo>
                <a:cubicBezTo>
                  <a:pt x="1652322" y="558505"/>
                  <a:pt x="1623856" y="536228"/>
                  <a:pt x="1591056" y="534861"/>
                </a:cubicBezTo>
                <a:lnTo>
                  <a:pt x="1371600" y="525717"/>
                </a:lnTo>
                <a:cubicBezTo>
                  <a:pt x="1368552" y="489141"/>
                  <a:pt x="1365134" y="452594"/>
                  <a:pt x="1362456" y="415989"/>
                </a:cubicBezTo>
                <a:cubicBezTo>
                  <a:pt x="1355990" y="327623"/>
                  <a:pt x="1352438" y="239028"/>
                  <a:pt x="1344168" y="150813"/>
                </a:cubicBezTo>
                <a:cubicBezTo>
                  <a:pt x="1343268" y="141216"/>
                  <a:pt x="1340371" y="131401"/>
                  <a:pt x="1335024" y="123381"/>
                </a:cubicBezTo>
                <a:cubicBezTo>
                  <a:pt x="1327851" y="112621"/>
                  <a:pt x="1317600" y="104138"/>
                  <a:pt x="1307592" y="95949"/>
                </a:cubicBezTo>
                <a:cubicBezTo>
                  <a:pt x="1284002" y="76648"/>
                  <a:pt x="1264505" y="46096"/>
                  <a:pt x="1234440" y="41085"/>
                </a:cubicBezTo>
                <a:lnTo>
                  <a:pt x="1179576" y="31941"/>
                </a:lnTo>
                <a:cubicBezTo>
                  <a:pt x="1167384" y="25845"/>
                  <a:pt x="1155529" y="19023"/>
                  <a:pt x="1143000" y="13653"/>
                </a:cubicBezTo>
                <a:cubicBezTo>
                  <a:pt x="1076870" y="-14689"/>
                  <a:pt x="1027014" y="9170"/>
                  <a:pt x="941832" y="13653"/>
                </a:cubicBezTo>
                <a:cubicBezTo>
                  <a:pt x="938784" y="114237"/>
                  <a:pt x="938270" y="214930"/>
                  <a:pt x="932688" y="315405"/>
                </a:cubicBezTo>
                <a:cubicBezTo>
                  <a:pt x="932153" y="325029"/>
                  <a:pt x="928891" y="334817"/>
                  <a:pt x="923544" y="342837"/>
                </a:cubicBezTo>
                <a:cubicBezTo>
                  <a:pt x="916371" y="353597"/>
                  <a:pt x="905930" y="361853"/>
                  <a:pt x="896112" y="370269"/>
                </a:cubicBezTo>
                <a:cubicBezTo>
                  <a:pt x="843183" y="415637"/>
                  <a:pt x="873442" y="376842"/>
                  <a:pt x="841248" y="425133"/>
                </a:cubicBezTo>
                <a:cubicBezTo>
                  <a:pt x="838200" y="446469"/>
                  <a:pt x="840108" y="469130"/>
                  <a:pt x="832104" y="489141"/>
                </a:cubicBezTo>
                <a:cubicBezTo>
                  <a:pt x="827301" y="501148"/>
                  <a:pt x="812951" y="506639"/>
                  <a:pt x="804672" y="516573"/>
                </a:cubicBezTo>
                <a:cubicBezTo>
                  <a:pt x="797637" y="525016"/>
                  <a:pt x="792480" y="534861"/>
                  <a:pt x="786384" y="544005"/>
                </a:cubicBezTo>
                <a:cubicBezTo>
                  <a:pt x="789432" y="553149"/>
                  <a:pt x="790847" y="563011"/>
                  <a:pt x="795528" y="571437"/>
                </a:cubicBezTo>
                <a:cubicBezTo>
                  <a:pt x="806202" y="590650"/>
                  <a:pt x="832104" y="626301"/>
                  <a:pt x="832104" y="626301"/>
                </a:cubicBezTo>
                <a:cubicBezTo>
                  <a:pt x="821741" y="698843"/>
                  <a:pt x="807720" y="675069"/>
                  <a:pt x="841248" y="708597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1D253A6-C5CD-4472-B21E-C2CFECB358A8}"/>
              </a:ext>
            </a:extLst>
          </p:cNvPr>
          <p:cNvCxnSpPr>
            <a:cxnSpLocks/>
            <a:stCxn id="16" idx="190"/>
          </p:cNvCxnSpPr>
          <p:nvPr/>
        </p:nvCxnSpPr>
        <p:spPr>
          <a:xfrm flipH="1">
            <a:off x="8028432" y="1499616"/>
            <a:ext cx="54864" cy="192938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963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406" y="239536"/>
            <a:ext cx="41902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其次，我们看看罗马的政治社会文明。罗马的政治制度先后经历了</a:t>
            </a:r>
            <a:r>
              <a:rPr lang="zh-CN" altLang="en-US" sz="2400" dirty="0">
                <a:solidFill>
                  <a:srgbClr val="FF0000"/>
                </a:solidFill>
              </a:rPr>
              <a:t>共和制</a:t>
            </a:r>
            <a:r>
              <a:rPr lang="zh-CN" altLang="en-US" sz="2400" dirty="0"/>
              <a:t>、</a:t>
            </a:r>
            <a:r>
              <a:rPr lang="zh-CN" altLang="en-US" sz="2400" dirty="0">
                <a:solidFill>
                  <a:srgbClr val="FF0000"/>
                </a:solidFill>
              </a:rPr>
              <a:t>军事独裁制</a:t>
            </a:r>
            <a:r>
              <a:rPr lang="zh-CN" altLang="en-US" sz="2400" dirty="0"/>
              <a:t>、</a:t>
            </a:r>
            <a:r>
              <a:rPr lang="zh-CN" altLang="en-US" sz="2400" dirty="0">
                <a:solidFill>
                  <a:srgbClr val="FF0000"/>
                </a:solidFill>
              </a:rPr>
              <a:t>元首帝制</a:t>
            </a:r>
            <a:r>
              <a:rPr lang="zh-CN" altLang="en-US" sz="2400" dirty="0"/>
              <a:t>等不同的制度转变。但是有一项制度始终存在于罗马奴隶制的整个历史时期，那就是罗马</a:t>
            </a:r>
            <a:r>
              <a:rPr lang="zh-CN" altLang="en-US" sz="2400" dirty="0">
                <a:solidFill>
                  <a:srgbClr val="FF0000"/>
                </a:solidFill>
              </a:rPr>
              <a:t>法律制度</a:t>
            </a:r>
            <a:r>
              <a:rPr lang="zh-CN" altLang="en-US" sz="2400" dirty="0"/>
              <a:t>。它超越了时间，地域和民族有着永恒的价值。</a:t>
            </a:r>
            <a:endParaRPr lang="en-US" altLang="zh-CN" sz="2400" dirty="0"/>
          </a:p>
          <a:p>
            <a:r>
              <a:rPr lang="zh-CN" altLang="en-US" sz="2400" dirty="0"/>
              <a:t>在西方文明中古希腊和罗马的</a:t>
            </a:r>
            <a:r>
              <a:rPr lang="zh-CN" altLang="en-US" sz="2400"/>
              <a:t>政治文明可以说是交相辉映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6976533" y="377944"/>
            <a:ext cx="161431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罗马政治制度</a:t>
            </a:r>
          </a:p>
        </p:txBody>
      </p:sp>
      <p:sp>
        <p:nvSpPr>
          <p:cNvPr id="8" name="矩形 7"/>
          <p:cNvSpPr/>
          <p:nvPr/>
        </p:nvSpPr>
        <p:spPr>
          <a:xfrm>
            <a:off x="6924639" y="1206320"/>
            <a:ext cx="13388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/>
              <a:t>军事独裁制</a:t>
            </a:r>
          </a:p>
        </p:txBody>
      </p:sp>
      <p:sp>
        <p:nvSpPr>
          <p:cNvPr id="9" name="矩形 8"/>
          <p:cNvSpPr/>
          <p:nvPr/>
        </p:nvSpPr>
        <p:spPr>
          <a:xfrm>
            <a:off x="5480412" y="1236816"/>
            <a:ext cx="87716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/>
              <a:t>共和制</a:t>
            </a:r>
          </a:p>
        </p:txBody>
      </p:sp>
      <p:sp>
        <p:nvSpPr>
          <p:cNvPr id="10" name="矩形 9"/>
          <p:cNvSpPr/>
          <p:nvPr/>
        </p:nvSpPr>
        <p:spPr>
          <a:xfrm>
            <a:off x="9000315" y="1209446"/>
            <a:ext cx="110799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/>
              <a:t>元首帝制</a:t>
            </a:r>
          </a:p>
        </p:txBody>
      </p:sp>
      <p:sp>
        <p:nvSpPr>
          <p:cNvPr id="11" name="矩形 10"/>
          <p:cNvSpPr/>
          <p:nvPr/>
        </p:nvSpPr>
        <p:spPr>
          <a:xfrm>
            <a:off x="4887984" y="3939110"/>
            <a:ext cx="457698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dirty="0"/>
              <a:t>法律制度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84724" y="3113280"/>
            <a:ext cx="15578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十二铜表法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984724" y="3747816"/>
            <a:ext cx="11853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万民法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84724" y="4382352"/>
            <a:ext cx="95955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经济法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62146" y="5016888"/>
            <a:ext cx="158044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/>
              <a:t>罗马民法大全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345920" y="4425749"/>
            <a:ext cx="3749872" cy="1922985"/>
            <a:chOff x="345920" y="4425749"/>
            <a:chExt cx="3749872" cy="1922985"/>
          </a:xfrm>
        </p:grpSpPr>
        <p:sp>
          <p:nvSpPr>
            <p:cNvPr id="4" name="文本框 3"/>
            <p:cNvSpPr txBox="1"/>
            <p:nvPr/>
          </p:nvSpPr>
          <p:spPr>
            <a:xfrm>
              <a:off x="428977" y="4425749"/>
              <a:ext cx="1493355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雅典的民主政治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633880" y="4428613"/>
              <a:ext cx="1354667" cy="64346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古罗马的法律制度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5920" y="5681175"/>
              <a:ext cx="1659467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近代西方民主政治的起源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26637" y="5702403"/>
              <a:ext cx="1569155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/>
                <a:t>近代西方法律制度的起源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658624" y="5215466"/>
              <a:ext cx="1107996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zh-CN" altLang="en-US" dirty="0"/>
                <a:t>交相辉映</a:t>
              </a:r>
            </a:p>
          </p:txBody>
        </p:sp>
        <p:cxnSp>
          <p:nvCxnSpPr>
            <p:cNvPr id="19" name="直接连接符 18"/>
            <p:cNvCxnSpPr>
              <a:stCxn id="4" idx="3"/>
              <a:endCxn id="5" idx="1"/>
            </p:cNvCxnSpPr>
            <p:nvPr/>
          </p:nvCxnSpPr>
          <p:spPr>
            <a:xfrm>
              <a:off x="1922332" y="4748915"/>
              <a:ext cx="711548" cy="14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>
              <a:stCxn id="4" idx="2"/>
            </p:cNvCxnSpPr>
            <p:nvPr/>
          </p:nvCxnSpPr>
          <p:spPr>
            <a:xfrm flipH="1">
              <a:off x="1175653" y="5072080"/>
              <a:ext cx="2" cy="5127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stCxn id="5" idx="2"/>
            </p:cNvCxnSpPr>
            <p:nvPr/>
          </p:nvCxnSpPr>
          <p:spPr>
            <a:xfrm flipH="1">
              <a:off x="3311213" y="5072080"/>
              <a:ext cx="1" cy="5127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直接箭头连接符 25"/>
          <p:cNvCxnSpPr/>
          <p:nvPr/>
        </p:nvCxnSpPr>
        <p:spPr>
          <a:xfrm>
            <a:off x="6513689" y="1421482"/>
            <a:ext cx="3160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8410222" y="1390986"/>
            <a:ext cx="363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左大括号 28"/>
          <p:cNvSpPr/>
          <p:nvPr/>
        </p:nvSpPr>
        <p:spPr>
          <a:xfrm>
            <a:off x="5595141" y="3138553"/>
            <a:ext cx="281784" cy="2624072"/>
          </a:xfrm>
          <a:prstGeom prst="leftBrace">
            <a:avLst>
              <a:gd name="adj1" fmla="val 103770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左大括号 29"/>
          <p:cNvSpPr/>
          <p:nvPr/>
        </p:nvSpPr>
        <p:spPr>
          <a:xfrm rot="5400000">
            <a:off x="7636449" y="-782442"/>
            <a:ext cx="170801" cy="3431326"/>
          </a:xfrm>
          <a:prstGeom prst="leftBrace">
            <a:avLst>
              <a:gd name="adj1" fmla="val 1884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38" y="3142404"/>
            <a:ext cx="3422252" cy="2566689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D88AAB96-4A44-4A05-9868-1A76FB73D40C}"/>
              </a:ext>
            </a:extLst>
          </p:cNvPr>
          <p:cNvSpPr txBox="1"/>
          <p:nvPr/>
        </p:nvSpPr>
        <p:spPr>
          <a:xfrm>
            <a:off x="5981196" y="5616963"/>
            <a:ext cx="158044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众多法律概念</a:t>
            </a:r>
          </a:p>
        </p:txBody>
      </p:sp>
      <p:sp>
        <p:nvSpPr>
          <p:cNvPr id="32" name="流程图: 过程 31">
            <a:extLst>
              <a:ext uri="{FF2B5EF4-FFF2-40B4-BE49-F238E27FC236}">
                <a16:creationId xmlns:a16="http://schemas.microsoft.com/office/drawing/2014/main" id="{94A40761-4BFE-4BC5-8C94-7D1015FC325A}"/>
              </a:ext>
            </a:extLst>
          </p:cNvPr>
          <p:cNvSpPr/>
          <p:nvPr/>
        </p:nvSpPr>
        <p:spPr>
          <a:xfrm>
            <a:off x="1285876" y="1019176"/>
            <a:ext cx="5714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过程 32">
            <a:extLst>
              <a:ext uri="{FF2B5EF4-FFF2-40B4-BE49-F238E27FC236}">
                <a16:creationId xmlns:a16="http://schemas.microsoft.com/office/drawing/2014/main" id="{F94B8EBC-9C1F-4EF1-BC1A-DE38C5CCABFC}"/>
              </a:ext>
            </a:extLst>
          </p:cNvPr>
          <p:cNvSpPr/>
          <p:nvPr/>
        </p:nvSpPr>
        <p:spPr>
          <a:xfrm>
            <a:off x="2486026" y="1019176"/>
            <a:ext cx="12096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过程 33">
            <a:extLst>
              <a:ext uri="{FF2B5EF4-FFF2-40B4-BE49-F238E27FC236}">
                <a16:creationId xmlns:a16="http://schemas.microsoft.com/office/drawing/2014/main" id="{75FD9DB7-109D-49ED-901E-7070DE0C7154}"/>
              </a:ext>
            </a:extLst>
          </p:cNvPr>
          <p:cNvSpPr/>
          <p:nvPr/>
        </p:nvSpPr>
        <p:spPr>
          <a:xfrm>
            <a:off x="314326" y="1428751"/>
            <a:ext cx="9524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过程 34">
            <a:extLst>
              <a:ext uri="{FF2B5EF4-FFF2-40B4-BE49-F238E27FC236}">
                <a16:creationId xmlns:a16="http://schemas.microsoft.com/office/drawing/2014/main" id="{75FD9DB7-109D-49ED-901E-7070DE0C7154}"/>
              </a:ext>
            </a:extLst>
          </p:cNvPr>
          <p:cNvSpPr/>
          <p:nvPr/>
        </p:nvSpPr>
        <p:spPr>
          <a:xfrm>
            <a:off x="1571626" y="2514106"/>
            <a:ext cx="632956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407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9" grpId="0" animBg="1"/>
      <p:bldP spid="30" grpId="0" animBg="1"/>
      <p:bldP spid="2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7908" y="424754"/>
            <a:ext cx="35370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这个谜语的寓意是：人要学会认识自己。人类自从诞生后，关于人类</a:t>
            </a:r>
            <a:r>
              <a:rPr lang="zh-CN" altLang="en-US" sz="2800"/>
              <a:t>之谜有很多</a:t>
            </a:r>
            <a:r>
              <a:rPr lang="zh-CN" altLang="en-US" sz="2800" dirty="0"/>
              <a:t>思想家提出了一些问题。最有名的是古希腊</a:t>
            </a:r>
            <a:r>
              <a:rPr lang="zh-CN" altLang="en-US" sz="2800"/>
              <a:t>哲学家苏格拉底提出的</a:t>
            </a:r>
            <a:r>
              <a:rPr lang="zh-CN" altLang="en-US" sz="2800" dirty="0"/>
              <a:t>三问。</a:t>
            </a:r>
            <a:r>
              <a:rPr lang="zh-CN" altLang="en-US" sz="2800" u="sng" dirty="0"/>
              <a:t>我是谁</a:t>
            </a:r>
            <a:r>
              <a:rPr lang="zh-CN" altLang="en-US" sz="2800" dirty="0"/>
              <a:t>？我从哪里来？我要到哪里去？这三个问题是每个人也是整个人类要回答的问题，我们的历史学家是如何回答的呢？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5AFE62A-5BE9-437F-863B-869CD155292B}"/>
              </a:ext>
            </a:extLst>
          </p:cNvPr>
          <p:cNvGrpSpPr/>
          <p:nvPr/>
        </p:nvGrpSpPr>
        <p:grpSpPr>
          <a:xfrm>
            <a:off x="5057776" y="438150"/>
            <a:ext cx="6619874" cy="3743325"/>
            <a:chOff x="5124451" y="476250"/>
            <a:chExt cx="6619874" cy="37433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31C60A9-A817-4E7B-9159-21E8136C2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0" b="9914"/>
            <a:stretch/>
          </p:blipFill>
          <p:spPr>
            <a:xfrm>
              <a:off x="5124451" y="476250"/>
              <a:ext cx="6619874" cy="374332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D22F6C2-59C8-4492-8D18-005B9DB151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" b="8633"/>
            <a:stretch/>
          </p:blipFill>
          <p:spPr>
            <a:xfrm>
              <a:off x="5165726" y="2670175"/>
              <a:ext cx="3292474" cy="150628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B672A35-2AB2-423D-8DDC-76E7C19F0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0" b="10185"/>
            <a:stretch/>
          </p:blipFill>
          <p:spPr>
            <a:xfrm>
              <a:off x="8940103" y="542926"/>
              <a:ext cx="2741387" cy="1304924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B7B0D06-C636-4E60-A18B-36F627FF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7763" y="2655850"/>
              <a:ext cx="2490788" cy="1544675"/>
            </a:xfrm>
            <a:prstGeom prst="rect">
              <a:avLst/>
            </a:prstGeom>
          </p:spPr>
        </p:pic>
      </p:grp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821EE8D-7CA7-402A-8F68-CDAE3744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9" y="4486276"/>
            <a:ext cx="4619625" cy="188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E291653-7353-4A66-B1DB-5CA075A81B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88" y="461964"/>
            <a:ext cx="1785937" cy="11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44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5689" y="711200"/>
            <a:ext cx="32761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其次，罗马对后世的重大影响是确立了</a:t>
            </a:r>
            <a:r>
              <a:rPr lang="zh-CN" altLang="en-US" sz="2800" dirty="0">
                <a:solidFill>
                  <a:srgbClr val="FF0000"/>
                </a:solidFill>
              </a:rPr>
              <a:t>基督教</a:t>
            </a:r>
            <a:r>
              <a:rPr lang="zh-CN" altLang="en-US" sz="2800" dirty="0"/>
              <a:t>宗教信仰。此后欧洲的历史发展都与它有关，西方进入基督教文明时期。</a:t>
            </a:r>
            <a:endParaRPr lang="en-US" altLang="zh-CN" sz="2800" dirty="0"/>
          </a:p>
          <a:p>
            <a:r>
              <a:rPr lang="zh-CN" altLang="en-US" sz="2800" dirty="0"/>
              <a:t>因此有人说：‘罗马三次征服世界’，第</a:t>
            </a:r>
            <a:r>
              <a:rPr lang="en-US" altLang="zh-CN" sz="2800" dirty="0"/>
              <a:t>1</a:t>
            </a:r>
            <a:r>
              <a:rPr lang="zh-CN" altLang="en-US" sz="2800" dirty="0"/>
              <a:t>次以武力，第</a:t>
            </a:r>
            <a:r>
              <a:rPr lang="en-US" altLang="zh-CN" sz="2800" dirty="0"/>
              <a:t>2</a:t>
            </a:r>
            <a:r>
              <a:rPr lang="zh-CN" altLang="en-US" sz="2800" dirty="0"/>
              <a:t>次以宗教，第</a:t>
            </a:r>
            <a:r>
              <a:rPr lang="en-US" altLang="zh-CN" sz="2800" dirty="0"/>
              <a:t>3</a:t>
            </a:r>
            <a:r>
              <a:rPr lang="zh-CN" altLang="en-US" sz="2800" dirty="0"/>
              <a:t>次以法律。</a:t>
            </a:r>
            <a:endParaRPr lang="en-US" altLang="zh-CN" sz="2800" dirty="0"/>
          </a:p>
          <a:p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22" y="341833"/>
            <a:ext cx="3500364" cy="262527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849" y="3057525"/>
            <a:ext cx="6311465" cy="3585115"/>
          </a:xfrm>
          <a:prstGeom prst="rect">
            <a:avLst/>
          </a:prstGeom>
        </p:spPr>
      </p:pic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A66AD3D5-B47E-4B35-8580-17B2B67C2B11}"/>
              </a:ext>
            </a:extLst>
          </p:cNvPr>
          <p:cNvSpPr/>
          <p:nvPr/>
        </p:nvSpPr>
        <p:spPr>
          <a:xfrm>
            <a:off x="1371601" y="1647826"/>
            <a:ext cx="1038224" cy="40004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04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9453" y="292704"/>
            <a:ext cx="3777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再看看</a:t>
            </a:r>
            <a:r>
              <a:rPr lang="zh-CN" altLang="en-US" sz="2800"/>
              <a:t>罗马文化：罗马</a:t>
            </a:r>
            <a:r>
              <a:rPr lang="zh-CN" altLang="en-US" sz="2800" dirty="0"/>
              <a:t>的建筑吸收了希腊特点，并加以创新。如</a:t>
            </a:r>
            <a:r>
              <a:rPr lang="zh-CN" altLang="en-US" sz="2800" dirty="0">
                <a:solidFill>
                  <a:srgbClr val="FF0000"/>
                </a:solidFill>
              </a:rPr>
              <a:t>石拱门穹顶</a:t>
            </a:r>
            <a:r>
              <a:rPr lang="zh-CN" altLang="en-US" sz="2800" dirty="0"/>
              <a:t>。代表建筑有</a:t>
            </a:r>
            <a:r>
              <a:rPr lang="zh-CN" altLang="en-US" sz="2800" dirty="0">
                <a:solidFill>
                  <a:srgbClr val="FF0000"/>
                </a:solidFill>
              </a:rPr>
              <a:t>大竞技场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引水道工程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凯旋门</a:t>
            </a:r>
            <a:r>
              <a:rPr lang="zh-CN" altLang="en-US" sz="2800" dirty="0"/>
              <a:t>、</a:t>
            </a:r>
            <a:r>
              <a:rPr lang="zh-CN" altLang="en-US" sz="2800" dirty="0">
                <a:solidFill>
                  <a:srgbClr val="FF0000"/>
                </a:solidFill>
              </a:rPr>
              <a:t>万神庙</a:t>
            </a:r>
            <a:r>
              <a:rPr lang="zh-CN" altLang="en-US" sz="2800" dirty="0"/>
              <a:t>、罗马的历法来源于埃及的太阳历，凯撒命人编制成了新历法</a:t>
            </a:r>
            <a:r>
              <a:rPr lang="zh-CN" altLang="en-US" sz="2800" dirty="0">
                <a:solidFill>
                  <a:srgbClr val="FF0000"/>
                </a:solidFill>
              </a:rPr>
              <a:t>儒略历</a:t>
            </a:r>
            <a:r>
              <a:rPr lang="zh-CN" altLang="en-US" sz="2800" dirty="0"/>
              <a:t>，四世纪罗马教皇以此作为基督教历法，成为今天人们使用的公历</a:t>
            </a:r>
            <a:r>
              <a:rPr lang="zh-CN" altLang="en-US" sz="2800"/>
              <a:t>。</a:t>
            </a:r>
            <a:r>
              <a:rPr lang="zh-CN" altLang="en-US" sz="2800">
                <a:solidFill>
                  <a:srgbClr val="FF0000"/>
                </a:solidFill>
              </a:rPr>
              <a:t>拉丁字母</a:t>
            </a:r>
            <a:r>
              <a:rPr lang="zh-CN" altLang="en-US" sz="2800" dirty="0"/>
              <a:t>是现在世界上使用最广泛的文字。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11" y="330804"/>
            <a:ext cx="2725057" cy="1996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09" y="2404257"/>
            <a:ext cx="3082471" cy="19016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90" y="4442608"/>
            <a:ext cx="3000885" cy="19982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29" y="4456232"/>
            <a:ext cx="3082471" cy="2052926"/>
          </a:xfrm>
          <a:prstGeom prst="rect">
            <a:avLst/>
          </a:prstGeom>
        </p:spPr>
      </p:pic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AE111113-93C2-431C-ABA2-AFE0E68AD76F}"/>
              </a:ext>
            </a:extLst>
          </p:cNvPr>
          <p:cNvSpPr/>
          <p:nvPr/>
        </p:nvSpPr>
        <p:spPr>
          <a:xfrm>
            <a:off x="3086101" y="1257301"/>
            <a:ext cx="10382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FE0E0DD1-D568-4D1B-AA5F-7FDE1C1A578B}"/>
              </a:ext>
            </a:extLst>
          </p:cNvPr>
          <p:cNvSpPr/>
          <p:nvPr/>
        </p:nvSpPr>
        <p:spPr>
          <a:xfrm>
            <a:off x="561976" y="1676401"/>
            <a:ext cx="76199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7146B73B-80FA-4D81-8004-8CBEF86A521D}"/>
              </a:ext>
            </a:extLst>
          </p:cNvPr>
          <p:cNvSpPr/>
          <p:nvPr/>
        </p:nvSpPr>
        <p:spPr>
          <a:xfrm>
            <a:off x="3457576" y="1676401"/>
            <a:ext cx="704849" cy="36194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29BB72BC-F523-484D-A379-9EDBE0C293EE}"/>
              </a:ext>
            </a:extLst>
          </p:cNvPr>
          <p:cNvSpPr/>
          <p:nvPr/>
        </p:nvSpPr>
        <p:spPr>
          <a:xfrm>
            <a:off x="600076" y="2114551"/>
            <a:ext cx="71437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46767932-ED42-4A90-8C51-2686928F56E9}"/>
              </a:ext>
            </a:extLst>
          </p:cNvPr>
          <p:cNvSpPr/>
          <p:nvPr/>
        </p:nvSpPr>
        <p:spPr>
          <a:xfrm>
            <a:off x="1638300" y="2085976"/>
            <a:ext cx="1828799" cy="36194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过程 14">
            <a:extLst>
              <a:ext uri="{FF2B5EF4-FFF2-40B4-BE49-F238E27FC236}">
                <a16:creationId xmlns:a16="http://schemas.microsoft.com/office/drawing/2014/main" id="{F75E4F9D-6CA0-43B8-ABC4-CDA11490E183}"/>
              </a:ext>
            </a:extLst>
          </p:cNvPr>
          <p:cNvSpPr/>
          <p:nvPr/>
        </p:nvSpPr>
        <p:spPr>
          <a:xfrm>
            <a:off x="3743326" y="2095501"/>
            <a:ext cx="400049" cy="36194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过程 15">
            <a:extLst>
              <a:ext uri="{FF2B5EF4-FFF2-40B4-BE49-F238E27FC236}">
                <a16:creationId xmlns:a16="http://schemas.microsoft.com/office/drawing/2014/main" id="{92F04F9F-246B-4684-8C90-CA817520BA4D}"/>
              </a:ext>
            </a:extLst>
          </p:cNvPr>
          <p:cNvSpPr/>
          <p:nvPr/>
        </p:nvSpPr>
        <p:spPr>
          <a:xfrm>
            <a:off x="581026" y="2552701"/>
            <a:ext cx="742949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id="{B3E4EED3-104B-4AD1-857E-21103A627406}"/>
              </a:ext>
            </a:extLst>
          </p:cNvPr>
          <p:cNvSpPr/>
          <p:nvPr/>
        </p:nvSpPr>
        <p:spPr>
          <a:xfrm>
            <a:off x="1666876" y="2533651"/>
            <a:ext cx="10382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流程图: 过程 17">
            <a:extLst>
              <a:ext uri="{FF2B5EF4-FFF2-40B4-BE49-F238E27FC236}">
                <a16:creationId xmlns:a16="http://schemas.microsoft.com/office/drawing/2014/main" id="{FE490092-4517-46DE-B8DF-DF3700FD0AA7}"/>
              </a:ext>
            </a:extLst>
          </p:cNvPr>
          <p:cNvSpPr/>
          <p:nvPr/>
        </p:nvSpPr>
        <p:spPr>
          <a:xfrm>
            <a:off x="1657351" y="3829051"/>
            <a:ext cx="1038224" cy="34289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A095F44-8C6C-49A7-BC32-2C88CECB4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3" y="228600"/>
            <a:ext cx="2733677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F0C0040-5FB0-4E2D-81D8-3DECCEB5E9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0" y="2387600"/>
            <a:ext cx="2908300" cy="193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8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021" y="177697"/>
            <a:ext cx="411905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通过学习，我们看到了罗马是一个地跨欧亚非三大洲，政治秩序良好，经济繁荣，文化昌盛的强大国家。但是他</a:t>
            </a:r>
            <a:r>
              <a:rPr lang="zh-CN" altLang="en-US" sz="2000"/>
              <a:t>的强大对外依靠着不停的军事扩张和殖民，</a:t>
            </a:r>
            <a:r>
              <a:rPr lang="zh-CN" altLang="en-US" sz="2000" dirty="0"/>
              <a:t>对</a:t>
            </a:r>
            <a:r>
              <a:rPr lang="zh-CN" altLang="en-US" sz="2000"/>
              <a:t>外族的掠夺、奴役。对内依靠严格的法律制度，广泛</a:t>
            </a:r>
            <a:r>
              <a:rPr lang="zh-CN" altLang="en-US" sz="2000" dirty="0"/>
              <a:t>的</a:t>
            </a:r>
            <a:r>
              <a:rPr lang="zh-CN" altLang="en-US" sz="2000"/>
              <a:t>奴隶劳动为</a:t>
            </a:r>
            <a:r>
              <a:rPr lang="zh-CN" altLang="en-US" sz="2000" dirty="0"/>
              <a:t>基础取得</a:t>
            </a:r>
            <a:r>
              <a:rPr lang="zh-CN" altLang="en-US" sz="2000"/>
              <a:t>的。正是依靠着这些，罗马</a:t>
            </a:r>
            <a:r>
              <a:rPr lang="zh-CN" altLang="en-US" sz="2000" dirty="0"/>
              <a:t>一统天下，</a:t>
            </a:r>
            <a:r>
              <a:rPr lang="zh-CN" altLang="en-US" sz="2000"/>
              <a:t>建立了庞大</a:t>
            </a:r>
            <a:r>
              <a:rPr lang="zh-CN" altLang="en-US" sz="2000" dirty="0"/>
              <a:t>的帝国。</a:t>
            </a:r>
            <a:r>
              <a:rPr lang="zh-CN" altLang="en-US" sz="2000"/>
              <a:t>历史学家把黄金时期的罗马叫做“罗马和平”时期。  </a:t>
            </a:r>
            <a:endParaRPr lang="en-US" altLang="zh-CN" sz="2000"/>
          </a:p>
          <a:p>
            <a:endParaRPr lang="en-US" altLang="zh-CN" sz="2000"/>
          </a:p>
          <a:p>
            <a:r>
              <a:rPr lang="zh-CN" altLang="en-US" sz="2000"/>
              <a:t>这些</a:t>
            </a:r>
            <a:r>
              <a:rPr lang="zh-CN" altLang="en-US" sz="2000" dirty="0"/>
              <a:t>统治思想在近代深刻地影响到了西方国家，他们对罗马帝国</a:t>
            </a:r>
            <a:r>
              <a:rPr lang="zh-CN" altLang="en-US" sz="2000"/>
              <a:t>情有独钟，从西班牙到荷兰，英国</a:t>
            </a:r>
            <a:r>
              <a:rPr lang="zh-CN" altLang="en-US" sz="2000" dirty="0"/>
              <a:t>再到美国，可以说是一脉相承，是近代西方国家对外扩张的渊源。</a:t>
            </a:r>
            <a:endParaRPr lang="en-US" altLang="zh-CN" sz="2000" dirty="0"/>
          </a:p>
          <a:p>
            <a:endParaRPr lang="en-US" altLang="zh-CN" sz="2000"/>
          </a:p>
          <a:p>
            <a:r>
              <a:rPr lang="zh-CN" altLang="en-US" sz="2000"/>
              <a:t>纵观</a:t>
            </a:r>
            <a:r>
              <a:rPr lang="zh-CN" altLang="en-US" sz="2000" dirty="0"/>
              <a:t>罗马历史，罗马“黄金时期”其实就是一个用秩序、繁荣、文明的外衣包裹着的通过扩张、殖民、奴役其他民族创造的一个强大罗马。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E29EA9-F37D-4272-A31B-5DC998022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63" y="523228"/>
            <a:ext cx="3511238" cy="23152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6E6A5C-373E-47A4-A7BE-AB3D43EE1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070" y="3366394"/>
            <a:ext cx="3271976" cy="23427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49D72B-39FD-402F-B514-10253C549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18" y="479394"/>
            <a:ext cx="3262419" cy="24060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0CB0C6-BA4D-4469-ADBE-B6A6DB8AE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3417842"/>
            <a:ext cx="3592790" cy="231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9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0749" y="468762"/>
            <a:ext cx="38495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罗马因扩张而强大，也因扩张而解体。对外扩张，给罗马提供了源源不断的劳动力，奴隶制因而繁荣</a:t>
            </a:r>
            <a:r>
              <a:rPr lang="zh-CN" altLang="en-US" sz="2800"/>
              <a:t>，但奴隶的反抗、逃跑、减少</a:t>
            </a:r>
            <a:r>
              <a:rPr lang="zh-CN" altLang="en-US" sz="2800" dirty="0"/>
              <a:t>，使得经济危机，政治危机不断，蛮族人的最后一根稻草将罗马这个大厦压垮。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7825" y="4951767"/>
            <a:ext cx="3764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这就是古希腊和古罗马</a:t>
            </a:r>
            <a:r>
              <a:rPr lang="en-US" altLang="zh-CN" sz="2800" dirty="0"/>
              <a:t>------</a:t>
            </a:r>
            <a:r>
              <a:rPr lang="zh-CN" altLang="en-US" sz="2800" dirty="0"/>
              <a:t>西方文明的源头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999DEE-C57A-4079-ADF8-80CF3A26A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84" y="3676504"/>
            <a:ext cx="3084839" cy="20861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15A57B-1F3B-4B77-B555-C32B6DBA9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2" y="423262"/>
            <a:ext cx="3894216" cy="23217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6DDC0C3-96C9-408F-B899-18845050F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" t="4161" r="3132" b="4553"/>
          <a:stretch/>
        </p:blipFill>
        <p:spPr bwMode="auto">
          <a:xfrm>
            <a:off x="8867775" y="438150"/>
            <a:ext cx="311475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646FD0-DB76-4C54-A917-529818FC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022" y="3179224"/>
            <a:ext cx="4069969" cy="315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7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4326" y="284935"/>
            <a:ext cx="4062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通过第一二单元的学习，我们了解到了灿烂的东方大河文明，也了解到了西方的海洋文明。</a:t>
            </a:r>
            <a:endParaRPr lang="en-US" altLang="zh-CN" sz="2000" dirty="0"/>
          </a:p>
          <a:p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333376" y="1512395"/>
            <a:ext cx="39814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世界上存在着多种文明应该如何看待？</a:t>
            </a:r>
            <a:endParaRPr lang="en-US" altLang="zh-CN" sz="2000" dirty="0"/>
          </a:p>
          <a:p>
            <a:r>
              <a:rPr lang="zh-CN" altLang="en-US" sz="2000" dirty="0"/>
              <a:t>我们先听听习近平主席的表述：</a:t>
            </a:r>
            <a:endParaRPr lang="en-US" alt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、文明是多彩的；</a:t>
            </a:r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、文明是平等的；</a:t>
            </a:r>
            <a:endParaRPr lang="en-US" altLang="zh-CN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、文明是包容的。</a:t>
            </a:r>
            <a:endParaRPr lang="en-US" altLang="zh-CN" sz="2000" dirty="0"/>
          </a:p>
          <a:p>
            <a:r>
              <a:rPr lang="zh-CN" altLang="en-US" sz="2000" dirty="0"/>
              <a:t>文明如水，润物无声。不同的文明应该相互尊重，和谐共处，多元互鉴，合而不同，开放包容。一枝独放不是春，百花齐放春满园！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5276" y="5036496"/>
            <a:ext cx="351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著名的社会学家费笑通先生是这样总结</a:t>
            </a:r>
            <a:r>
              <a:rPr lang="zh-CN" altLang="en-US" sz="2000"/>
              <a:t>的：</a:t>
            </a:r>
            <a:endParaRPr lang="en-US" altLang="zh-CN" sz="200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3E5A8F2-1F96-4C46-93DC-D29167B2C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6" y="864833"/>
            <a:ext cx="7129688" cy="486496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913128D-A05B-44C7-B5F1-B44A2A290BAF}"/>
              </a:ext>
            </a:extLst>
          </p:cNvPr>
          <p:cNvSpPr/>
          <p:nvPr/>
        </p:nvSpPr>
        <p:spPr>
          <a:xfrm>
            <a:off x="273636" y="5797034"/>
            <a:ext cx="3679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/>
              <a:t>“各美其美，美人之美，美美与共，天下大同”。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24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  <p:bldP spid="5" grpId="0"/>
      <p:bldP spid="7" grpId="0"/>
      <p:bldP spid="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93F7431-88B6-41D6-8597-24F7CC2F38E0}"/>
              </a:ext>
            </a:extLst>
          </p:cNvPr>
          <p:cNvSpPr/>
          <p:nvPr/>
        </p:nvSpPr>
        <p:spPr>
          <a:xfrm>
            <a:off x="985422" y="2087956"/>
            <a:ext cx="282309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4400"/>
              <a:t>欢迎指正。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D9AE358-AC50-4C96-9FBC-84F335B1F225}"/>
              </a:ext>
            </a:extLst>
          </p:cNvPr>
          <p:cNvSpPr txBox="1"/>
          <p:nvPr/>
        </p:nvSpPr>
        <p:spPr>
          <a:xfrm>
            <a:off x="994299" y="2095131"/>
            <a:ext cx="2823099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/>
              <a:t>感谢聆听！</a:t>
            </a:r>
          </a:p>
        </p:txBody>
      </p:sp>
    </p:spTree>
    <p:extLst>
      <p:ext uri="{BB962C8B-B14F-4D97-AF65-F5344CB8AC3E}">
        <p14:creationId xmlns:p14="http://schemas.microsoft.com/office/powerpoint/2010/main" val="3628131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0.12344 0.1493 C 0.14909 0.1831 0.18763 0.20139 0.22813 0.20139 C 0.27422 0.20139 0.31107 0.1831 0.33672 0.1493 L 0.46029 3.33333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129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B7A6AD-54EF-4D4F-9437-C038F69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91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5446C-D1AD-4E47-86E8-CF26CD1E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727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4907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8641" y="964577"/>
            <a:ext cx="35891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科学研究证明，</a:t>
            </a:r>
            <a:r>
              <a:rPr lang="zh-CN" altLang="en-US" sz="2800"/>
              <a:t>大约二，三百万年前，我们的始祖直立</a:t>
            </a:r>
            <a:r>
              <a:rPr lang="zh-CN" altLang="en-US" sz="2800" dirty="0"/>
              <a:t>猿人，经过长期</a:t>
            </a:r>
            <a:r>
              <a:rPr lang="zh-CN" altLang="en-US" sz="2800" u="sng" dirty="0"/>
              <a:t>劳动进化</a:t>
            </a:r>
            <a:r>
              <a:rPr lang="zh-CN" altLang="en-US" sz="2800" dirty="0"/>
              <a:t>，</a:t>
            </a:r>
            <a:r>
              <a:rPr lang="zh-CN" altLang="en-US" sz="2800"/>
              <a:t>形成了我们现在这个样子。</a:t>
            </a:r>
            <a:r>
              <a:rPr lang="zh-CN" altLang="en-US" sz="2800" dirty="0"/>
              <a:t>人类早期主要靠采集</a:t>
            </a:r>
            <a:r>
              <a:rPr lang="zh-CN" altLang="en-US" sz="2800" u="sng" dirty="0"/>
              <a:t>狩猎为生</a:t>
            </a:r>
            <a:r>
              <a:rPr lang="zh-CN" altLang="en-US" sz="2800" dirty="0"/>
              <a:t>。身上保留着许多动物特征，过着茹毛饮血</a:t>
            </a:r>
            <a:r>
              <a:rPr lang="zh-CN" altLang="en-US" sz="2800"/>
              <a:t>的生活。</a:t>
            </a:r>
            <a:endParaRPr lang="en-US" altLang="zh-CN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54" y="365933"/>
            <a:ext cx="5715000" cy="2400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16" y="2905256"/>
            <a:ext cx="5699625" cy="3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60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3339" y="556575"/>
            <a:ext cx="33310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/>
              <a:t>后来人类逐步进化</a:t>
            </a:r>
            <a:r>
              <a:rPr lang="zh-CN" altLang="en-US" sz="2800" dirty="0"/>
              <a:t>脱离了</a:t>
            </a:r>
            <a:r>
              <a:rPr lang="zh-CN" altLang="en-US" sz="2800"/>
              <a:t>动物的习性。</a:t>
            </a:r>
            <a:r>
              <a:rPr lang="zh-CN" altLang="en-US" sz="2800" u="sng" dirty="0"/>
              <a:t>学会了</a:t>
            </a:r>
            <a:r>
              <a:rPr lang="zh-CN" altLang="en-US" sz="2800" dirty="0"/>
              <a:t>种植庄稼，纺线织布，饲养家畜，建造房屋，学会了各种技能，发明了文字，建造了城市，建立了国家。并制定了有规则的社会，约束管理自身。人类由此步入文明。</a:t>
            </a:r>
            <a:endParaRPr lang="en-US" altLang="zh-CN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771" y="262297"/>
            <a:ext cx="4708071" cy="30304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04" y="3346046"/>
            <a:ext cx="5534780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764" y="1256789"/>
            <a:ext cx="33963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/>
              <a:t>我国的大诗人李白</a:t>
            </a:r>
            <a:r>
              <a:rPr lang="zh-CN" altLang="en-US" sz="2800" dirty="0"/>
              <a:t>有</a:t>
            </a:r>
            <a:r>
              <a:rPr lang="zh-CN" altLang="en-US" sz="2800" u="sng" dirty="0"/>
              <a:t>一句诗</a:t>
            </a:r>
            <a:r>
              <a:rPr lang="zh-CN" altLang="en-US" sz="2800" dirty="0"/>
              <a:t>：君不见黄河之水天上来，奔流到海不复</a:t>
            </a:r>
            <a:r>
              <a:rPr lang="zh-CN" altLang="en-US" sz="2800"/>
              <a:t>回。</a:t>
            </a:r>
            <a:endParaRPr lang="en-US" altLang="zh-CN" sz="2800"/>
          </a:p>
          <a:p>
            <a:r>
              <a:rPr lang="zh-CN" altLang="en-US" sz="2800"/>
              <a:t>人类的历史，它就</a:t>
            </a:r>
            <a:r>
              <a:rPr lang="zh-CN" altLang="en-US" sz="2800" dirty="0"/>
              <a:t>像李白说的</a:t>
            </a:r>
            <a:r>
              <a:rPr lang="zh-CN" altLang="en-US" sz="2800"/>
              <a:t>那条大河</a:t>
            </a:r>
            <a:r>
              <a:rPr lang="zh-CN" altLang="en-US" sz="2800" dirty="0"/>
              <a:t>，一路走来，有时</a:t>
            </a:r>
            <a:r>
              <a:rPr lang="zh-CN" altLang="en-US" sz="2800" u="sng" dirty="0"/>
              <a:t>蜿蜒曲折</a:t>
            </a:r>
            <a:r>
              <a:rPr lang="zh-CN" altLang="en-US" sz="2800" dirty="0"/>
              <a:t>，有时浩浩荡荡。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46" y="3873775"/>
            <a:ext cx="3599543" cy="26996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65" y="232975"/>
            <a:ext cx="2968172" cy="3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5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7360" y="1969440"/>
            <a:ext cx="3287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/>
              <a:t>人类社会从出现到现在，</a:t>
            </a:r>
            <a:r>
              <a:rPr lang="zh-CN" altLang="en-US" sz="2800"/>
              <a:t>大约经历了五种社会形态：</a:t>
            </a:r>
            <a:endParaRPr lang="en-US" altLang="zh-CN" sz="2800"/>
          </a:p>
          <a:p>
            <a:endParaRPr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633" y="333379"/>
            <a:ext cx="6560760" cy="4920570"/>
          </a:xfrm>
          <a:prstGeom prst="rect">
            <a:avLst/>
          </a:prstGeom>
        </p:spPr>
      </p:pic>
      <p:sp>
        <p:nvSpPr>
          <p:cNvPr id="9" name="流程图: 过程 8">
            <a:extLst>
              <a:ext uri="{FF2B5EF4-FFF2-40B4-BE49-F238E27FC236}">
                <a16:creationId xmlns:a16="http://schemas.microsoft.com/office/drawing/2014/main" id="{B5D97AAB-5851-47E8-829D-DC9959EB5322}"/>
              </a:ext>
            </a:extLst>
          </p:cNvPr>
          <p:cNvSpPr/>
          <p:nvPr/>
        </p:nvSpPr>
        <p:spPr>
          <a:xfrm>
            <a:off x="5825765" y="3836709"/>
            <a:ext cx="1706251" cy="509048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>
            <a:extLst>
              <a:ext uri="{FF2B5EF4-FFF2-40B4-BE49-F238E27FC236}">
                <a16:creationId xmlns:a16="http://schemas.microsoft.com/office/drawing/2014/main" id="{E53944F5-4A7C-4CA6-98C8-07CA2AA0421E}"/>
              </a:ext>
            </a:extLst>
          </p:cNvPr>
          <p:cNvSpPr/>
          <p:nvPr/>
        </p:nvSpPr>
        <p:spPr>
          <a:xfrm>
            <a:off x="6741736" y="3291525"/>
            <a:ext cx="1706251" cy="509048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过程 10">
            <a:extLst>
              <a:ext uri="{FF2B5EF4-FFF2-40B4-BE49-F238E27FC236}">
                <a16:creationId xmlns:a16="http://schemas.microsoft.com/office/drawing/2014/main" id="{CD57960B-F2DC-442A-AA87-6F69DDB5564E}"/>
              </a:ext>
            </a:extLst>
          </p:cNvPr>
          <p:cNvSpPr/>
          <p:nvPr/>
        </p:nvSpPr>
        <p:spPr>
          <a:xfrm>
            <a:off x="7582292" y="2718062"/>
            <a:ext cx="1706251" cy="509048"/>
          </a:xfrm>
          <a:prstGeom prst="flowChart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7DDA3C14-81E6-4991-9F24-2F2B62074EEC}"/>
              </a:ext>
            </a:extLst>
          </p:cNvPr>
          <p:cNvSpPr/>
          <p:nvPr/>
        </p:nvSpPr>
        <p:spPr>
          <a:xfrm>
            <a:off x="8441704" y="2163452"/>
            <a:ext cx="1706251" cy="5090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5AD2A206-CDB4-4263-9FBE-1F53503AF0E4}"/>
              </a:ext>
            </a:extLst>
          </p:cNvPr>
          <p:cNvSpPr/>
          <p:nvPr/>
        </p:nvSpPr>
        <p:spPr>
          <a:xfrm>
            <a:off x="9272833" y="1599414"/>
            <a:ext cx="1706251" cy="50904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5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99C18C1-085B-473B-87B0-4D7E77745B5A}"/>
              </a:ext>
            </a:extLst>
          </p:cNvPr>
          <p:cNvSpPr txBox="1"/>
          <p:nvPr/>
        </p:nvSpPr>
        <p:spPr>
          <a:xfrm>
            <a:off x="732546" y="1280855"/>
            <a:ext cx="31014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从文明发展的角度来看，人类大致经历了从原始的采集</a:t>
            </a:r>
            <a:r>
              <a:rPr lang="zh-CN" altLang="en-US" sz="2800" u="sng"/>
              <a:t>狩猎</a:t>
            </a:r>
            <a:r>
              <a:rPr lang="zh-CN" altLang="en-US" sz="2800"/>
              <a:t>文明到</a:t>
            </a:r>
            <a:r>
              <a:rPr lang="zh-CN" altLang="en-US" sz="2800" u="sng"/>
              <a:t>农耕游牧</a:t>
            </a:r>
            <a:r>
              <a:rPr lang="zh-CN" altLang="en-US" sz="2800"/>
              <a:t>为主的农业文明，由工商业</a:t>
            </a:r>
            <a:r>
              <a:rPr lang="zh-CN" altLang="en-US" sz="2800" u="sng"/>
              <a:t>大机器生产</a:t>
            </a:r>
            <a:r>
              <a:rPr lang="zh-CN" altLang="en-US" sz="2800"/>
              <a:t>为主的工业文明，到现代的</a:t>
            </a:r>
            <a:r>
              <a:rPr lang="zh-CN" altLang="en-US" sz="2800" u="sng"/>
              <a:t>生态文明</a:t>
            </a:r>
            <a:r>
              <a:rPr lang="zh-CN" altLang="en-US" sz="2800"/>
              <a:t>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AF66532-3DC3-4019-B432-5F67D0F46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099" y="1423912"/>
            <a:ext cx="3400538" cy="22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D5930E0-C78E-4C58-97A3-2FAF81F2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676" y="1447162"/>
            <a:ext cx="3457324" cy="22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D11176C-6649-4D02-AB4F-2A1AF4B2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517" y="1319653"/>
            <a:ext cx="3635799" cy="24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CC78DA6-31BF-4447-8FEC-A37D9E579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/>
          <a:stretch/>
        </p:blipFill>
        <p:spPr bwMode="auto">
          <a:xfrm>
            <a:off x="4769962" y="3978110"/>
            <a:ext cx="3365369" cy="24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347F8A-5C22-4338-AC7D-853557149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889" y="4111091"/>
            <a:ext cx="3698581" cy="2081753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E74F2B9D-D3FE-428E-9D14-3AE1D57E5A7E}"/>
              </a:ext>
            </a:extLst>
          </p:cNvPr>
          <p:cNvGrpSpPr/>
          <p:nvPr/>
        </p:nvGrpSpPr>
        <p:grpSpPr>
          <a:xfrm>
            <a:off x="4829454" y="213064"/>
            <a:ext cx="6986726" cy="1047565"/>
            <a:chOff x="4829454" y="213064"/>
            <a:chExt cx="6986726" cy="1047565"/>
          </a:xfrm>
        </p:grpSpPr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012FE9EA-3312-44BA-BC35-A530BFF7BB6B}"/>
                </a:ext>
              </a:extLst>
            </p:cNvPr>
            <p:cNvSpPr/>
            <p:nvPr/>
          </p:nvSpPr>
          <p:spPr>
            <a:xfrm>
              <a:off x="4829454" y="213064"/>
              <a:ext cx="6986726" cy="104756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>
                  <a:solidFill>
                    <a:srgbClr val="FF0000"/>
                  </a:solidFill>
                </a:rPr>
                <a:t>         采集狩猎文明       农业文明       工业文明      生态文明</a:t>
              </a:r>
              <a:endParaRPr lang="zh-CN" altLang="en-US"/>
            </a:p>
          </p:txBody>
        </p:sp>
        <p:sp>
          <p:nvSpPr>
            <p:cNvPr id="13" name="箭头: 右 12">
              <a:extLst>
                <a:ext uri="{FF2B5EF4-FFF2-40B4-BE49-F238E27FC236}">
                  <a16:creationId xmlns:a16="http://schemas.microsoft.com/office/drawing/2014/main" id="{4FDE9791-3AE5-404F-BBA0-1BA5753076C9}"/>
                </a:ext>
              </a:extLst>
            </p:cNvPr>
            <p:cNvSpPr/>
            <p:nvPr/>
          </p:nvSpPr>
          <p:spPr>
            <a:xfrm>
              <a:off x="6844684" y="710214"/>
              <a:ext cx="221942" cy="6214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63084698-967D-41B4-BC07-A97B7DCFE513}"/>
                </a:ext>
              </a:extLst>
            </p:cNvPr>
            <p:cNvSpPr/>
            <p:nvPr/>
          </p:nvSpPr>
          <p:spPr>
            <a:xfrm>
              <a:off x="8167457" y="710214"/>
              <a:ext cx="221942" cy="6214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箭头: 右 19">
              <a:extLst>
                <a:ext uri="{FF2B5EF4-FFF2-40B4-BE49-F238E27FC236}">
                  <a16:creationId xmlns:a16="http://schemas.microsoft.com/office/drawing/2014/main" id="{351234CE-104A-4EC7-A608-EB6E5C4925DB}"/>
                </a:ext>
              </a:extLst>
            </p:cNvPr>
            <p:cNvSpPr/>
            <p:nvPr/>
          </p:nvSpPr>
          <p:spPr>
            <a:xfrm>
              <a:off x="9419209" y="710214"/>
              <a:ext cx="221942" cy="62144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40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778" y="261257"/>
            <a:ext cx="380632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人类的早期文明是在一些河流的旁边孕育产生的。为什么会是这样的呢？这是由于地理因素的决定，这些区域处在北纬</a:t>
            </a:r>
            <a:r>
              <a:rPr lang="en-US" altLang="zh-CN" sz="2800" u="sng" dirty="0"/>
              <a:t>20~40</a:t>
            </a:r>
            <a:r>
              <a:rPr lang="zh-CN" altLang="en-US" sz="2800" dirty="0"/>
              <a:t>度之间，气候</a:t>
            </a:r>
            <a:r>
              <a:rPr lang="zh-CN" altLang="en-US" sz="2800" dirty="0">
                <a:solidFill>
                  <a:srgbClr val="FF0000"/>
                </a:solidFill>
              </a:rPr>
              <a:t>温和</a:t>
            </a:r>
            <a:r>
              <a:rPr lang="zh-CN" altLang="en-US" sz="2800" dirty="0"/>
              <a:t>，光热</a:t>
            </a:r>
            <a:r>
              <a:rPr lang="zh-CN" altLang="en-US" sz="2800" dirty="0">
                <a:solidFill>
                  <a:srgbClr val="FF0000"/>
                </a:solidFill>
              </a:rPr>
              <a:t>充足</a:t>
            </a:r>
            <a:r>
              <a:rPr lang="zh-CN" altLang="en-US" sz="2800" dirty="0"/>
              <a:t>，有充沛的</a:t>
            </a:r>
            <a:r>
              <a:rPr lang="zh-CN" altLang="en-US" sz="2800" dirty="0">
                <a:solidFill>
                  <a:srgbClr val="FF0000"/>
                </a:solidFill>
              </a:rPr>
              <a:t>水源</a:t>
            </a:r>
            <a:r>
              <a:rPr lang="zh-CN" altLang="en-US" sz="2800" dirty="0"/>
              <a:t>和肥沃的土壤，非常有利于</a:t>
            </a:r>
            <a:r>
              <a:rPr lang="zh-CN" altLang="en-US" sz="2800" dirty="0">
                <a:solidFill>
                  <a:srgbClr val="FF0000"/>
                </a:solidFill>
              </a:rPr>
              <a:t>农作物</a:t>
            </a:r>
            <a:r>
              <a:rPr lang="zh-CN" altLang="en-US" sz="2800" dirty="0"/>
              <a:t>的生长，适合人类居住，文明就可能在这些地区生存发展。有了文明</a:t>
            </a:r>
            <a:r>
              <a:rPr lang="en-US" altLang="zh-CN" sz="2800" dirty="0"/>
              <a:t>,</a:t>
            </a:r>
            <a:r>
              <a:rPr lang="zh-CN" altLang="en-US" sz="2800" dirty="0"/>
              <a:t>人类就如同由黑暗走向了光明。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7"/>
          <a:stretch/>
        </p:blipFill>
        <p:spPr>
          <a:xfrm>
            <a:off x="4840968" y="843642"/>
            <a:ext cx="6999936" cy="4196962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CE81E85-1FEA-4102-AC35-0357559E17D3}"/>
              </a:ext>
            </a:extLst>
          </p:cNvPr>
          <p:cNvCxnSpPr/>
          <p:nvPr/>
        </p:nvCxnSpPr>
        <p:spPr>
          <a:xfrm>
            <a:off x="4867275" y="1914525"/>
            <a:ext cx="703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9D08AFE-CC3D-437D-A5A1-CEE13D2D3417}"/>
              </a:ext>
            </a:extLst>
          </p:cNvPr>
          <p:cNvCxnSpPr/>
          <p:nvPr/>
        </p:nvCxnSpPr>
        <p:spPr>
          <a:xfrm>
            <a:off x="4876800" y="3371850"/>
            <a:ext cx="70389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流程图: 过程 4">
            <a:extLst>
              <a:ext uri="{FF2B5EF4-FFF2-40B4-BE49-F238E27FC236}">
                <a16:creationId xmlns:a16="http://schemas.microsoft.com/office/drawing/2014/main" id="{827B0E72-3FA9-4C24-97A8-68042DDBCB13}"/>
              </a:ext>
            </a:extLst>
          </p:cNvPr>
          <p:cNvSpPr/>
          <p:nvPr/>
        </p:nvSpPr>
        <p:spPr>
          <a:xfrm>
            <a:off x="851249" y="2892455"/>
            <a:ext cx="695324" cy="37147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过程 11">
            <a:extLst>
              <a:ext uri="{FF2B5EF4-FFF2-40B4-BE49-F238E27FC236}">
                <a16:creationId xmlns:a16="http://schemas.microsoft.com/office/drawing/2014/main" id="{229198B5-D790-4270-97EE-5E885627067D}"/>
              </a:ext>
            </a:extLst>
          </p:cNvPr>
          <p:cNvSpPr/>
          <p:nvPr/>
        </p:nvSpPr>
        <p:spPr>
          <a:xfrm>
            <a:off x="2622899" y="2882930"/>
            <a:ext cx="695324" cy="37147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流程图: 过程 12">
            <a:extLst>
              <a:ext uri="{FF2B5EF4-FFF2-40B4-BE49-F238E27FC236}">
                <a16:creationId xmlns:a16="http://schemas.microsoft.com/office/drawing/2014/main" id="{B36F9526-DF00-4F7A-95D6-4A1AB7FFCD1D}"/>
              </a:ext>
            </a:extLst>
          </p:cNvPr>
          <p:cNvSpPr/>
          <p:nvPr/>
        </p:nvSpPr>
        <p:spPr>
          <a:xfrm>
            <a:off x="1565624" y="3311555"/>
            <a:ext cx="695324" cy="37147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流程图: 过程 13">
            <a:extLst>
              <a:ext uri="{FF2B5EF4-FFF2-40B4-BE49-F238E27FC236}">
                <a16:creationId xmlns:a16="http://schemas.microsoft.com/office/drawing/2014/main" id="{1002FB9C-7D81-46E5-B93D-CD1EC5F3337C}"/>
              </a:ext>
            </a:extLst>
          </p:cNvPr>
          <p:cNvSpPr/>
          <p:nvPr/>
        </p:nvSpPr>
        <p:spPr>
          <a:xfrm>
            <a:off x="2965798" y="3759230"/>
            <a:ext cx="1162049" cy="361949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07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5317</TotalTime>
  <Words>2635</Words>
  <Application>Microsoft Office PowerPoint</Application>
  <PresentationFormat>宽屏</PresentationFormat>
  <Paragraphs>86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4" baseType="lpstr">
      <vt:lpstr>等线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</vt:vector>
  </TitlesOfParts>
  <Company>SkyUN.Org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群</dc:creator>
  <cp:lastModifiedBy>胡 群</cp:lastModifiedBy>
  <cp:revision>654</cp:revision>
  <dcterms:created xsi:type="dcterms:W3CDTF">2020-09-24T07:44:28Z</dcterms:created>
  <dcterms:modified xsi:type="dcterms:W3CDTF">2020-10-31T15:04:19Z</dcterms:modified>
</cp:coreProperties>
</file>