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5"/>
  </p:notesMasterIdLst>
  <p:sldIdLst>
    <p:sldId id="516" r:id="rId7"/>
    <p:sldId id="463" r:id="rId8"/>
    <p:sldId id="515" r:id="rId9"/>
    <p:sldId id="498" r:id="rId10"/>
    <p:sldId id="497" r:id="rId11"/>
    <p:sldId id="499" r:id="rId12"/>
    <p:sldId id="500" r:id="rId13"/>
    <p:sldId id="501" r:id="rId14"/>
    <p:sldId id="570" r:id="rId15"/>
    <p:sldId id="502" r:id="rId16"/>
    <p:sldId id="503" r:id="rId17"/>
    <p:sldId id="504" r:id="rId18"/>
    <p:sldId id="505" r:id="rId19"/>
    <p:sldId id="506" r:id="rId20"/>
    <p:sldId id="508" r:id="rId21"/>
    <p:sldId id="509" r:id="rId22"/>
    <p:sldId id="510" r:id="rId23"/>
    <p:sldId id="519" r:id="rId24"/>
  </p:sldIdLst>
  <p:sldSz cx="9144000" cy="5715000" type="screen16x10"/>
  <p:notesSz cx="6858000" cy="9144000"/>
  <p:defaultTextStyle>
    <a:defPPr>
      <a:defRPr lang="zh-CN"/>
    </a:defPPr>
    <a:lvl1pPr marL="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15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3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FFFF99"/>
    <a:srgbClr val="003300"/>
    <a:srgbClr val="00FFFF"/>
    <a:srgbClr val="99CCFF"/>
    <a:srgbClr val="800080"/>
    <a:srgbClr val="66FFCC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730" autoAdjust="0"/>
  </p:normalViewPr>
  <p:slideViewPr>
    <p:cSldViewPr>
      <p:cViewPr varScale="1">
        <p:scale>
          <a:sx n="62" d="100"/>
          <a:sy n="62" d="100"/>
        </p:scale>
        <p:origin x="1626" y="54"/>
      </p:cViewPr>
      <p:guideLst>
        <p:guide orient="horz" pos="1883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9BEE-B9D1-4343-9858-D875C1B97719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51E2-582A-41AD-8E11-82D461221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这么多新式报刊，如何刊印发行呢？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0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日军</a:t>
            </a:r>
            <a:r>
              <a:rPr lang="en-US" altLang="zh-CN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1932</a:t>
            </a:r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年曾有针对性的轰炸商务印书馆。侵沪司令盐泽幸一：</a:t>
            </a:r>
            <a:r>
              <a:rPr lang="en-US" altLang="zh-CN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炸毁闸北几条街，一年半就可恢复，只有把商务印书馆、东方图书馆这个中国最重要的文化机关焚毁了，它则永远不能恢复。</a:t>
            </a:r>
            <a:r>
              <a:rPr lang="en-US" altLang="zh-CN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，造成</a:t>
            </a:r>
            <a:r>
              <a:rPr lang="en-US" altLang="zh-CN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80%</a:t>
            </a:r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以上资产被毁，同时被毁的还所属的东方图书馆珍藏的</a:t>
            </a:r>
            <a:r>
              <a:rPr lang="en-US" altLang="zh-CN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45</a:t>
            </a:r>
            <a:r>
              <a:rPr lang="zh-CN" altLang="en-US" sz="1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万册图书，后来，经过半年多的努力，商务印书馆复业。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66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9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47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③抗战时期（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年）。这是徐悲鸿艺术创作的鼎盛时期。先后创作了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风雨鸡鸣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漓江春雨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巴人汲水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愚公移山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泰戈尔像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奔马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灵鹫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群狮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山鬼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年）等著名作品。这一时期，也是画家在思想上和艺术风格上高度成熟的时期。“七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七”事变后，国难当头，徐悲鸿“遥看群息动，伫工待奔雷”，以画笔为武器，投入抗日救亡斗争。他画跃起的雄狮、长征的奔马、威武的灵鹫等，表达了对中华民族奋起觉醒的热切期望。他的中国画世作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愚公移山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取材于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列子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汤问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篇中的一个寓言，借以表现中华民族团结一心，坚韧不拔，打败日本侵略者的信念。从悲天悯人到人定胜天，这是徐悲鸿艺术思想的一次升华。画家为创作这幅画准备了多年，画了许多精确的人物素描稿，并曾考虑过用油画或壁画的形式表现。该画在构图和笔墨色彩技法上，利用了中国画线描的表现力，又融汇了素描的造型准确，以前无古人的独创形式表现了主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24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0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0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陈旭麓在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近代中国的新陈代谢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指出，在中国近代，“来自西方的商品改变了中国社会的面貌。它没有大炮那么可怕，但比大炮更有力量，它不像思想那么感染人心，但却比思想更广泛地走到每一个人的生活里去。”下列西方事物成为中国人生活组成部分出现的先后顺序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29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4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8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4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4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“当我在师范学校做学生的时候,我就开始读这一本杂志”“有很长-段时间,看书，看《新青年》;谈话，谈《新青年》;思 </a:t>
            </a:r>
            <a:r>
              <a:rPr lang="zh-CN" altLang="en-US" dirty="0">
                <a:sym typeface="+mn-ea"/>
              </a:rPr>
              <a:t>考,也思考《新青年》上所提出的问题。</a:t>
            </a:r>
            <a:r>
              <a:rPr lang="zh-CN" altLang="en-US" dirty="0"/>
              <a:t>”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1919年12月4日记云: "看《新青年》杂志。</a:t>
            </a:r>
          </a:p>
          <a:p>
            <a:endParaRPr lang="zh-CN" altLang="en-US" dirty="0"/>
          </a:p>
          <a:p>
            <a:r>
              <a:rPr lang="zh-CN" altLang="en-US" dirty="0"/>
              <a:t>1919年12月5日记云: "上午看《新青年》。下午看《新青年》。1919年12月7日记云: "看《新青年》, 定课程表。  11919年12月10日记云: "看《新青年》，易卜生号”1920年4月9日记云:“在船中看《新青年》杂志。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74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51E2-582A-41AD-8E11-82D4612213E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ppt20.com/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43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901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901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8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3155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859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65"/>
            <a:ext cx="3886200" cy="3626116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65"/>
            <a:ext cx="3886200" cy="3626116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400980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2087566"/>
            <a:ext cx="3868340" cy="307049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90" y="1400980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90" y="2087566"/>
            <a:ext cx="3887391" cy="307049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18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130" indent="0">
              <a:buNone/>
              <a:defRPr sz="1200"/>
            </a:lvl3pPr>
            <a:lvl4pPr marL="1369695" indent="0">
              <a:buNone/>
              <a:defRPr sz="1000"/>
            </a:lvl4pPr>
            <a:lvl5pPr marL="1826260" indent="0">
              <a:buNone/>
              <a:defRPr sz="1000"/>
            </a:lvl5pPr>
            <a:lvl6pPr marL="2282825" indent="0">
              <a:buNone/>
              <a:defRPr sz="1000"/>
            </a:lvl6pPr>
            <a:lvl7pPr marL="2739390" indent="0">
              <a:buNone/>
              <a:defRPr sz="1000"/>
            </a:lvl7pPr>
            <a:lvl8pPr marL="3195955" indent="0">
              <a:buNone/>
              <a:defRPr sz="1000"/>
            </a:lvl8pPr>
            <a:lvl9pPr marL="3653155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3155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18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130" indent="0">
              <a:buNone/>
              <a:defRPr sz="1200"/>
            </a:lvl3pPr>
            <a:lvl4pPr marL="1369695" indent="0">
              <a:buNone/>
              <a:defRPr sz="1000"/>
            </a:lvl4pPr>
            <a:lvl5pPr marL="1826260" indent="0">
              <a:buNone/>
              <a:defRPr sz="1000"/>
            </a:lvl5pPr>
            <a:lvl6pPr marL="2282825" indent="0">
              <a:buNone/>
              <a:defRPr sz="1000"/>
            </a:lvl6pPr>
            <a:lvl7pPr marL="2739390" indent="0">
              <a:buNone/>
              <a:defRPr sz="1000"/>
            </a:lvl7pPr>
            <a:lvl8pPr marL="3195955" indent="0">
              <a:buNone/>
              <a:defRPr sz="1000"/>
            </a:lvl8pPr>
            <a:lvl9pPr marL="3653155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09" y="304272"/>
            <a:ext cx="1971675" cy="484319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94" y="304272"/>
            <a:ext cx="5800725" cy="484319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800"/>
            </a:lvl3pPr>
            <a:lvl4pPr marL="1370330" indent="0" algn="ctr">
              <a:buNone/>
              <a:defRPr sz="1600"/>
            </a:lvl4pPr>
            <a:lvl5pPr marL="1826895" indent="0" algn="ctr">
              <a:buNone/>
              <a:defRPr sz="1600"/>
            </a:lvl5pPr>
            <a:lvl6pPr marL="2283460" indent="0" algn="ctr">
              <a:buNone/>
              <a:defRPr sz="1600"/>
            </a:lvl6pPr>
            <a:lvl7pPr marL="2740025" indent="0" algn="ctr">
              <a:buNone/>
              <a:defRPr sz="1600"/>
            </a:lvl7pPr>
            <a:lvl8pPr marL="3196590" indent="0" algn="ctr">
              <a:buNone/>
              <a:defRPr sz="1600"/>
            </a:lvl8pPr>
            <a:lvl9pPr marL="365379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85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62"/>
            <a:ext cx="3886200" cy="3626116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62"/>
            <a:ext cx="3886200" cy="3626116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40097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6590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2087566"/>
            <a:ext cx="3868340" cy="307049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90" y="140097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6590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90" y="2087566"/>
            <a:ext cx="3887391" cy="307049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7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6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18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130" indent="0">
              <a:buNone/>
              <a:defRPr sz="12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6590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025" indent="0">
              <a:buNone/>
              <a:defRPr sz="2000"/>
            </a:lvl7pPr>
            <a:lvl8pPr marL="3196590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18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130" indent="0">
              <a:buNone/>
              <a:defRPr sz="12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6590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09" y="304272"/>
            <a:ext cx="1971675" cy="484319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94" y="304272"/>
            <a:ext cx="5800725" cy="484319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870" indent="0" algn="ctr">
              <a:buNone/>
              <a:defRPr sz="1600"/>
            </a:lvl2pPr>
            <a:lvl3pPr marL="713105" indent="0" algn="ctr">
              <a:buNone/>
              <a:defRPr sz="1400"/>
            </a:lvl3pPr>
            <a:lvl4pPr marL="1069975" indent="0" algn="ctr">
              <a:buNone/>
              <a:defRPr sz="1200"/>
            </a:lvl4pPr>
            <a:lvl5pPr marL="1426210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950" indent="0" algn="ctr">
              <a:buNone/>
              <a:defRPr sz="1200"/>
            </a:lvl7pPr>
            <a:lvl8pPr marL="2496185" indent="0" algn="ctr">
              <a:buNone/>
              <a:defRPr sz="1200"/>
            </a:lvl8pPr>
            <a:lvl9pPr marL="2853055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FF8A-15C4-495E-AAF6-795915D082B3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DF5A-B1F4-4433-9213-71AFB96B2B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483858-2A4A-4EB5-9C49-BB8963C7C94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9AED-49FC-405E-BB9F-8697262FC5F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/>
            </a:lvl1pPr>
            <a:lvl2pPr marL="356870" indent="0">
              <a:buNone/>
              <a:defRPr sz="1600"/>
            </a:lvl2pPr>
            <a:lvl3pPr marL="713105" indent="0">
              <a:buNone/>
              <a:defRPr sz="1400"/>
            </a:lvl3pPr>
            <a:lvl4pPr marL="1069975" indent="0">
              <a:buNone/>
              <a:defRPr sz="1200"/>
            </a:lvl4pPr>
            <a:lvl5pPr marL="1426210" indent="0">
              <a:buNone/>
              <a:defRPr sz="1200"/>
            </a:lvl5pPr>
            <a:lvl6pPr marL="1783080" indent="0">
              <a:buNone/>
              <a:defRPr sz="1200"/>
            </a:lvl6pPr>
            <a:lvl7pPr marL="2139950" indent="0">
              <a:buNone/>
              <a:defRPr sz="1200"/>
            </a:lvl7pPr>
            <a:lvl8pPr marL="2496185" indent="0">
              <a:buNone/>
              <a:defRPr sz="1200"/>
            </a:lvl8pPr>
            <a:lvl9pPr marL="2853055" indent="0">
              <a:buNone/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E379D-C34E-4AAA-860B-52F7AD92665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9AED-49FC-405E-BB9F-8697262FC5F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F1B0-C679-498D-BD03-E3F2834C3108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B5E9-1281-4DC4-BCE8-A1BAFF7572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DE13-B6C9-47CB-B301-D59BAF16F765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1CBA-68B1-4F91-AFC1-A670174573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94515-2272-4D25-BD9A-7A7E6ED0A88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9AED-49FC-405E-BB9F-8697262FC5F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92F35-705C-4637-8535-AAE6CF95B4F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9AED-49FC-405E-BB9F-8697262FC5F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870" indent="0">
              <a:buNone/>
              <a:defRPr sz="1100"/>
            </a:lvl2pPr>
            <a:lvl3pPr marL="713105" indent="0">
              <a:buNone/>
              <a:defRPr sz="900"/>
            </a:lvl3pPr>
            <a:lvl4pPr marL="1069975" indent="0">
              <a:buNone/>
              <a:defRPr sz="800"/>
            </a:lvl4pPr>
            <a:lvl5pPr marL="1426210" indent="0">
              <a:buNone/>
              <a:defRPr sz="800"/>
            </a:lvl5pPr>
            <a:lvl6pPr marL="1783080" indent="0">
              <a:buNone/>
              <a:defRPr sz="800"/>
            </a:lvl6pPr>
            <a:lvl7pPr marL="2139950" indent="0">
              <a:buNone/>
              <a:defRPr sz="800"/>
            </a:lvl7pPr>
            <a:lvl8pPr marL="2496185" indent="0">
              <a:buNone/>
              <a:defRPr sz="800"/>
            </a:lvl8pPr>
            <a:lvl9pPr marL="28530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8350-798E-4281-B586-54E51A24E6D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DCC49-4EDE-4E24-9B8A-E91C65CA46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870" indent="0">
              <a:buNone/>
              <a:defRPr sz="2200"/>
            </a:lvl2pPr>
            <a:lvl3pPr marL="713105" indent="0">
              <a:buNone/>
              <a:defRPr sz="1900"/>
            </a:lvl3pPr>
            <a:lvl4pPr marL="1069975" indent="0">
              <a:buNone/>
              <a:defRPr sz="1600"/>
            </a:lvl4pPr>
            <a:lvl5pPr marL="1426210" indent="0">
              <a:buNone/>
              <a:defRPr sz="1600"/>
            </a:lvl5pPr>
            <a:lvl6pPr marL="1783080" indent="0">
              <a:buNone/>
              <a:defRPr sz="1600"/>
            </a:lvl6pPr>
            <a:lvl7pPr marL="2139950" indent="0">
              <a:buNone/>
              <a:defRPr sz="1600"/>
            </a:lvl7pPr>
            <a:lvl8pPr marL="2496185" indent="0">
              <a:buNone/>
              <a:defRPr sz="1600"/>
            </a:lvl8pPr>
            <a:lvl9pPr marL="2853055" indent="0">
              <a:buNone/>
              <a:defRPr sz="16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870" indent="0">
              <a:buNone/>
              <a:defRPr sz="1100"/>
            </a:lvl2pPr>
            <a:lvl3pPr marL="713105" indent="0">
              <a:buNone/>
              <a:defRPr sz="900"/>
            </a:lvl3pPr>
            <a:lvl4pPr marL="1069975" indent="0">
              <a:buNone/>
              <a:defRPr sz="800"/>
            </a:lvl4pPr>
            <a:lvl5pPr marL="1426210" indent="0">
              <a:buNone/>
              <a:defRPr sz="800"/>
            </a:lvl5pPr>
            <a:lvl6pPr marL="1783080" indent="0">
              <a:buNone/>
              <a:defRPr sz="800"/>
            </a:lvl6pPr>
            <a:lvl7pPr marL="2139950" indent="0">
              <a:buNone/>
              <a:defRPr sz="800"/>
            </a:lvl7pPr>
            <a:lvl8pPr marL="2496185" indent="0">
              <a:buNone/>
              <a:defRPr sz="800"/>
            </a:lvl8pPr>
            <a:lvl9pPr marL="28530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159-6508-45E0-903A-CCB54E275BAF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246D-0F1F-4D09-8F04-DA0E327D5A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9FC2-F0C8-4675-8AC1-419B9059BE2B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840B-1489-4124-9382-FC9715AB8D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7DEC-86F4-4527-BAD4-378E9E215E0A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908C8-DEDD-4ECB-9D46-11A65E0C82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4" y="1279264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4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ed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 flipV="1">
            <a:off x="2543175" y="381000"/>
            <a:ext cx="5345113" cy="46038"/>
          </a:xfrm>
          <a:prstGeom prst="rect">
            <a:avLst/>
          </a:prstGeom>
          <a:solidFill>
            <a:srgbClr val="FF3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 flipV="1">
            <a:off x="7900988" y="381000"/>
            <a:ext cx="1241425" cy="4603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89525"/>
            <a:ext cx="11953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7"/>
          <p:cNvSpPr>
            <a:spLocks noChangeArrowheads="1"/>
          </p:cNvSpPr>
          <p:nvPr/>
        </p:nvSpPr>
        <p:spPr bwMode="auto">
          <a:xfrm>
            <a:off x="582613" y="-773113"/>
            <a:ext cx="635000" cy="636588"/>
          </a:xfrm>
          <a:prstGeom prst="ellipse">
            <a:avLst/>
          </a:prstGeom>
          <a:solidFill>
            <a:srgbClr val="FF3283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547813" y="5438775"/>
            <a:ext cx="9917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 smtClean="0">
                <a:solidFill>
                  <a:srgbClr val="000000"/>
                </a:solidFill>
                <a:sym typeface="+mn-ea"/>
              </a:rPr>
              <a:t>找素材就上变色龙网</a:t>
            </a:r>
            <a:r>
              <a:rPr lang="en-US" altLang="zh-CN" sz="1200" dirty="0" smtClean="0">
                <a:solidFill>
                  <a:srgbClr val="000000"/>
                </a:solidFill>
                <a:sym typeface="+mn-ea"/>
                <a:hlinkClick r:id="rId4"/>
              </a:rPr>
              <a:t>www.ppt20.com</a:t>
            </a:r>
            <a:r>
              <a:rPr lang="en-US" altLang="zh-CN" sz="1200" dirty="0" smtClean="0">
                <a:solidFill>
                  <a:srgbClr val="000000"/>
                </a:solidFill>
                <a:sym typeface="+mn-ea"/>
              </a:rPr>
              <a:t>  </a:t>
            </a:r>
            <a:r>
              <a:rPr lang="zh-CN" altLang="en-US" sz="1200" dirty="0" smtClean="0">
                <a:solidFill>
                  <a:srgbClr val="000000"/>
                </a:solidFill>
                <a:sym typeface="+mn-ea"/>
              </a:rPr>
              <a:t>本素材来自网络分享，免费供学习交流，严禁商用！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47813" y="5438775"/>
            <a:ext cx="9917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 smtClean="0">
                <a:solidFill>
                  <a:srgbClr val="000000"/>
                </a:solidFill>
                <a:sym typeface="+mn-ea"/>
              </a:rPr>
              <a:t>找素材就上变色龙网</a:t>
            </a:r>
            <a:r>
              <a:rPr lang="en-US" altLang="zh-CN" sz="1200" dirty="0" smtClean="0">
                <a:solidFill>
                  <a:srgbClr val="000000"/>
                </a:solidFill>
                <a:sym typeface="+mn-ea"/>
                <a:hlinkClick r:id="rId4"/>
              </a:rPr>
              <a:t>www.ppt20.com</a:t>
            </a:r>
            <a:r>
              <a:rPr lang="en-US" altLang="zh-CN" sz="1200" dirty="0" smtClean="0">
                <a:solidFill>
                  <a:srgbClr val="000000"/>
                </a:solidFill>
                <a:sym typeface="+mn-ea"/>
              </a:rPr>
              <a:t>  </a:t>
            </a:r>
            <a:r>
              <a:rPr lang="zh-CN" altLang="en-US" sz="1200" dirty="0" smtClean="0">
                <a:solidFill>
                  <a:srgbClr val="000000"/>
                </a:solidFill>
                <a:sym typeface="+mn-ea"/>
              </a:rPr>
              <a:t>本素材来自网络分享，免费供学习交流，严禁商用！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43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7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6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4" y="1279264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315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4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44" y="227555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44" y="119599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315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31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315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901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901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44" y="227555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44" y="119599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315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31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315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322" tIns="45662" rIns="91322" bIns="4566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322" tIns="45662" rIns="91322" bIns="4566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98"/>
            <a:ext cx="2133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98"/>
            <a:ext cx="2895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98"/>
            <a:ext cx="2133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  <a:noFill/>
          <a:ln w="9525">
            <a:noFill/>
          </a:ln>
        </p:spPr>
        <p:txBody>
          <a:bodyPr lIns="91322" tIns="45662" rIns="91322" bIns="45662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521365"/>
            <a:ext cx="7886700" cy="3626116"/>
          </a:xfrm>
          <a:prstGeom prst="rect">
            <a:avLst/>
          </a:prstGeom>
          <a:noFill/>
          <a:ln w="9525">
            <a:noFill/>
          </a:ln>
        </p:spPr>
        <p:txBody>
          <a:bodyPr lIns="91322" tIns="45662" rIns="91322" bIns="45662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5296998"/>
            <a:ext cx="20574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98"/>
            <a:ext cx="30861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98"/>
            <a:ext cx="20574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  <a:noFill/>
          <a:ln w="9525">
            <a:noFill/>
          </a:ln>
        </p:spPr>
        <p:txBody>
          <a:bodyPr lIns="91340" tIns="45667" rIns="91340" bIns="45667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521362"/>
            <a:ext cx="7886700" cy="3626116"/>
          </a:xfrm>
          <a:prstGeom prst="rect">
            <a:avLst/>
          </a:prstGeom>
          <a:noFill/>
          <a:ln w="9525">
            <a:noFill/>
          </a:ln>
        </p:spPr>
        <p:txBody>
          <a:bodyPr lIns="91340" tIns="45667" rIns="91340" bIns="45667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5296989"/>
            <a:ext cx="2057400" cy="304271"/>
          </a:xfrm>
          <a:prstGeom prst="rect">
            <a:avLst/>
          </a:prstGeom>
        </p:spPr>
        <p:txBody>
          <a:bodyPr vert="horz" lIns="91340" tIns="45667" rIns="9134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0B751578-0869-4D1F-BD06-5394E5883474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2020/1/25</a:t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89"/>
            <a:ext cx="3086100" cy="304271"/>
          </a:xfrm>
          <a:prstGeom prst="rect">
            <a:avLst/>
          </a:prstGeom>
        </p:spPr>
        <p:txBody>
          <a:bodyPr vert="horz" lIns="91340" tIns="45667" rIns="9134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89"/>
            <a:ext cx="2057400" cy="304271"/>
          </a:xfrm>
          <a:prstGeom prst="rect">
            <a:avLst/>
          </a:prstGeom>
        </p:spPr>
        <p:txBody>
          <a:bodyPr vert="horz" lIns="91340" tIns="45667" rIns="9134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4A82975-5618-45A4-B748-1EA0C228257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vert="horz" wrap="square" lIns="71323" tIns="35662" rIns="71323" bIns="35662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5B9AED-49FC-405E-BB9F-8697262FC5FD}" type="datetime1">
              <a:rPr lang="zh-CN" altLang="en-US"/>
              <a:t>2020/1/25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vert="horz" wrap="square" lIns="71323" tIns="35662" rIns="71323" bIns="35662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vert="horz" wrap="square" lIns="71323" tIns="35662" rIns="71323" bIns="35662" numCol="1" anchor="ctr" anchorCtr="0" compatLnSpc="1"/>
          <a:lstStyle>
            <a:lvl1pPr algn="r">
              <a:buFont typeface="Arial" panose="020B0604020202020204" pitchFamily="34" charset="0"/>
              <a:buChar char="•"/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AA4DD3-45BA-42C2-A54B-E359DC6EA910}" type="slidenum">
              <a:rPr lang="zh-CN" altLang="en-US" smtClean="0"/>
              <a:t>‹#›</a:t>
            </a:fld>
            <a:endParaRPr lang="zh-CN" altLang="en-US" smtClean="0"/>
          </a:p>
        </p:txBody>
      </p:sp>
      <p:pic>
        <p:nvPicPr>
          <p:cNvPr id="1031" name="Picture 3" descr="E:\xiazaiku\10016-1109230R3192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hf sldNum="0" hdr="0" ftr="0"/>
  <p:txStyles>
    <p:titleStyle>
      <a:lvl1pPr marL="713105" indent="-7131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713105" indent="-7131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713105" indent="-7131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713105" indent="-7131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713105" indent="-7131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069975" indent="-713105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426210" indent="-713105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83080" indent="-713105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139950" indent="-713105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8435" indent="-178435" algn="l" rtl="0" eaLnBrk="0" fontAlgn="base" hangingPunct="0">
        <a:lnSpc>
          <a:spcPct val="90000"/>
        </a:lnSpc>
        <a:spcBef>
          <a:spcPts val="78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34670" indent="-178435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91540" indent="-178435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48410" indent="-178435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604645" indent="-178435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961515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75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49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87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0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5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05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322" tIns="45662" rIns="91322" bIns="4566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322" tIns="45662" rIns="91322" bIns="4566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98"/>
            <a:ext cx="2133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98"/>
            <a:ext cx="2895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98"/>
            <a:ext cx="2133600" cy="304271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6.jpeg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12" Type="http://schemas.microsoft.com/office/2007/relationships/hdphoto" Target="../media/hdphoto1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image" Target="../media/image14.pn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microsoft.com/office/2007/relationships/hdphoto" Target="../media/hdphoto1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675948" y="1027055"/>
            <a:ext cx="7620" cy="3582988"/>
          </a:xfrm>
          <a:prstGeom prst="straightConnector1">
            <a:avLst/>
          </a:prstGeom>
          <a:ln w="38100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48812" y="4590463"/>
            <a:ext cx="7637145" cy="5292"/>
          </a:xfrm>
          <a:prstGeom prst="straightConnector1">
            <a:avLst/>
          </a:prstGeom>
          <a:ln w="38100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6"/>
          <p:cNvSpPr txBox="1"/>
          <p:nvPr/>
        </p:nvSpPr>
        <p:spPr>
          <a:xfrm>
            <a:off x="225902" y="4581468"/>
            <a:ext cx="813498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80808"/>
                </a:solidFill>
                <a:latin typeface="黑体" panose="02010609060101010101" pitchFamily="49" charset="-122"/>
              </a:rPr>
              <a:t>   1860        1912 1914  1919      </a:t>
            </a:r>
            <a:r>
              <a:rPr lang="en-US" altLang="zh-CN" sz="3200" b="1" dirty="0" smtClean="0">
                <a:solidFill>
                  <a:srgbClr val="080808"/>
                </a:solidFill>
                <a:latin typeface="黑体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47494B"/>
                </a:solidFill>
                <a:latin typeface="黑体" panose="02010609060101010101" pitchFamily="49" charset="-122"/>
              </a:rPr>
              <a:t>       </a:t>
            </a:r>
            <a:endParaRPr lang="zh-CN" altLang="en-US" sz="3200" b="1" dirty="0" smtClean="0">
              <a:solidFill>
                <a:srgbClr val="47494B"/>
              </a:solidFill>
              <a:latin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220072" y="1923465"/>
            <a:ext cx="0" cy="266117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67944" y="3736918"/>
            <a:ext cx="3175" cy="85195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6"/>
          <p:cNvSpPr txBox="1"/>
          <p:nvPr/>
        </p:nvSpPr>
        <p:spPr>
          <a:xfrm>
            <a:off x="139829" y="969610"/>
            <a:ext cx="543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</a:p>
          <a:p>
            <a:pPr defTabSz="914400"/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展水平</a:t>
            </a:r>
          </a:p>
        </p:txBody>
      </p:sp>
      <p:sp>
        <p:nvSpPr>
          <p:cNvPr id="29" name="文本框 3"/>
          <p:cNvSpPr txBox="1"/>
          <p:nvPr/>
        </p:nvSpPr>
        <p:spPr>
          <a:xfrm>
            <a:off x="7811633" y="4557093"/>
            <a:ext cx="90281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417332" y="4246505"/>
            <a:ext cx="2540" cy="35083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 31"/>
          <p:cNvSpPr/>
          <p:nvPr/>
        </p:nvSpPr>
        <p:spPr>
          <a:xfrm>
            <a:off x="970118" y="1918692"/>
            <a:ext cx="6393759" cy="2667000"/>
          </a:xfrm>
          <a:custGeom>
            <a:avLst/>
            <a:gdLst>
              <a:gd name="connisteX0" fmla="*/ 0 w 5656580"/>
              <a:gd name="connsiteY0" fmla="*/ 3200400 h 3200400"/>
              <a:gd name="connisteX1" fmla="*/ 300990 w 5656580"/>
              <a:gd name="connsiteY1" fmla="*/ 3082925 h 3200400"/>
              <a:gd name="connisteX2" fmla="*/ 614045 w 5656580"/>
              <a:gd name="connsiteY2" fmla="*/ 3017520 h 3200400"/>
              <a:gd name="connisteX3" fmla="*/ 1228090 w 5656580"/>
              <a:gd name="connsiteY3" fmla="*/ 2926080 h 3200400"/>
              <a:gd name="connisteX4" fmla="*/ 1711325 w 5656580"/>
              <a:gd name="connsiteY4" fmla="*/ 2834640 h 3200400"/>
              <a:gd name="connisteX5" fmla="*/ 1920240 w 5656580"/>
              <a:gd name="connsiteY5" fmla="*/ 2808605 h 3200400"/>
              <a:gd name="connisteX6" fmla="*/ 2129790 w 5656580"/>
              <a:gd name="connsiteY6" fmla="*/ 2730500 h 3200400"/>
              <a:gd name="connisteX7" fmla="*/ 2233930 w 5656580"/>
              <a:gd name="connsiteY7" fmla="*/ 2612390 h 3200400"/>
              <a:gd name="connisteX8" fmla="*/ 2442845 w 5656580"/>
              <a:gd name="connsiteY8" fmla="*/ 2494915 h 3200400"/>
              <a:gd name="connisteX9" fmla="*/ 2639060 w 5656580"/>
              <a:gd name="connsiteY9" fmla="*/ 2325370 h 3200400"/>
              <a:gd name="connisteX10" fmla="*/ 2808605 w 5656580"/>
              <a:gd name="connsiteY10" fmla="*/ 1985645 h 3200400"/>
              <a:gd name="connisteX11" fmla="*/ 3070225 w 5656580"/>
              <a:gd name="connsiteY11" fmla="*/ 1240790 h 3200400"/>
              <a:gd name="connisteX12" fmla="*/ 3344545 w 5656580"/>
              <a:gd name="connsiteY12" fmla="*/ 509270 h 3200400"/>
              <a:gd name="connisteX13" fmla="*/ 3514090 w 5656580"/>
              <a:gd name="connsiteY13" fmla="*/ 104775 h 3200400"/>
              <a:gd name="connisteX14" fmla="*/ 3684270 w 5656580"/>
              <a:gd name="connsiteY14" fmla="*/ 0 h 3200400"/>
              <a:gd name="connisteX15" fmla="*/ 3919220 w 5656580"/>
              <a:gd name="connsiteY15" fmla="*/ 39370 h 3200400"/>
              <a:gd name="connisteX16" fmla="*/ 4062730 w 5656580"/>
              <a:gd name="connsiteY16" fmla="*/ 196215 h 3200400"/>
              <a:gd name="connisteX17" fmla="*/ 4206240 w 5656580"/>
              <a:gd name="connsiteY17" fmla="*/ 431165 h 3200400"/>
              <a:gd name="connisteX18" fmla="*/ 4337050 w 5656580"/>
              <a:gd name="connsiteY18" fmla="*/ 705485 h 3200400"/>
              <a:gd name="connisteX19" fmla="*/ 4533265 w 5656580"/>
              <a:gd name="connsiteY19" fmla="*/ 1176020 h 3200400"/>
              <a:gd name="connisteX20" fmla="*/ 4624705 w 5656580"/>
              <a:gd name="connsiteY20" fmla="*/ 1358900 h 3200400"/>
              <a:gd name="connisteX21" fmla="*/ 4859655 w 5656580"/>
              <a:gd name="connsiteY21" fmla="*/ 1567815 h 3200400"/>
              <a:gd name="connisteX22" fmla="*/ 5186045 w 5656580"/>
              <a:gd name="connsiteY22" fmla="*/ 1659255 h 3200400"/>
              <a:gd name="connisteX23" fmla="*/ 5408295 w 5656580"/>
              <a:gd name="connsiteY23" fmla="*/ 1763395 h 3200400"/>
              <a:gd name="connisteX24" fmla="*/ 5591175 w 5656580"/>
              <a:gd name="connsiteY24" fmla="*/ 1946275 h 3200400"/>
              <a:gd name="connisteX25" fmla="*/ 5656580 w 5656580"/>
              <a:gd name="connsiteY25" fmla="*/ 2051050 h 3200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5656580" h="3200400">
                <a:moveTo>
                  <a:pt x="0" y="3200400"/>
                </a:moveTo>
                <a:lnTo>
                  <a:pt x="300990" y="3082925"/>
                </a:lnTo>
                <a:lnTo>
                  <a:pt x="614045" y="3017520"/>
                </a:lnTo>
                <a:lnTo>
                  <a:pt x="1228090" y="2926080"/>
                </a:lnTo>
                <a:lnTo>
                  <a:pt x="1711325" y="2834640"/>
                </a:lnTo>
                <a:lnTo>
                  <a:pt x="1920240" y="2808605"/>
                </a:lnTo>
                <a:lnTo>
                  <a:pt x="2129790" y="2730500"/>
                </a:lnTo>
                <a:lnTo>
                  <a:pt x="2233930" y="2612390"/>
                </a:lnTo>
                <a:lnTo>
                  <a:pt x="2442845" y="2494915"/>
                </a:lnTo>
                <a:lnTo>
                  <a:pt x="2639060" y="2325370"/>
                </a:lnTo>
                <a:lnTo>
                  <a:pt x="2808605" y="1985645"/>
                </a:lnTo>
                <a:lnTo>
                  <a:pt x="3070225" y="1240790"/>
                </a:lnTo>
                <a:lnTo>
                  <a:pt x="3344545" y="509270"/>
                </a:lnTo>
                <a:lnTo>
                  <a:pt x="3514090" y="104775"/>
                </a:lnTo>
                <a:lnTo>
                  <a:pt x="3684270" y="0"/>
                </a:lnTo>
                <a:lnTo>
                  <a:pt x="3919220" y="39370"/>
                </a:lnTo>
                <a:lnTo>
                  <a:pt x="4062730" y="196215"/>
                </a:lnTo>
                <a:lnTo>
                  <a:pt x="4206240" y="431165"/>
                </a:lnTo>
                <a:lnTo>
                  <a:pt x="4337050" y="705485"/>
                </a:lnTo>
                <a:lnTo>
                  <a:pt x="4533265" y="1176020"/>
                </a:lnTo>
                <a:lnTo>
                  <a:pt x="4624705" y="1358900"/>
                </a:lnTo>
                <a:lnTo>
                  <a:pt x="4859655" y="1567815"/>
                </a:lnTo>
                <a:lnTo>
                  <a:pt x="5186045" y="1659255"/>
                </a:lnTo>
                <a:lnTo>
                  <a:pt x="5408295" y="1763395"/>
                </a:lnTo>
                <a:lnTo>
                  <a:pt x="5591175" y="1946275"/>
                </a:lnTo>
                <a:lnTo>
                  <a:pt x="5656580" y="2051050"/>
                </a:lnTo>
              </a:path>
            </a:pathLst>
          </a:custGeom>
          <a:noFill/>
          <a:ln w="1143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4"/>
          <a:stretch>
            <a:fillRect/>
          </a:stretch>
        </p:blipFill>
        <p:spPr bwMode="auto">
          <a:xfrm>
            <a:off x="945373" y="1517947"/>
            <a:ext cx="2362289" cy="30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2" r="52078"/>
          <a:stretch>
            <a:fillRect/>
          </a:stretch>
        </p:blipFill>
        <p:spPr bwMode="auto">
          <a:xfrm>
            <a:off x="3304488" y="1489348"/>
            <a:ext cx="763456" cy="309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 r="34373"/>
          <a:stretch>
            <a:fillRect/>
          </a:stretch>
        </p:blipFill>
        <p:spPr bwMode="auto">
          <a:xfrm>
            <a:off x="4067944" y="1777380"/>
            <a:ext cx="1211404" cy="26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2" t="-2591" r="-1443" b="1"/>
          <a:stretch>
            <a:fillRect/>
          </a:stretch>
        </p:blipFill>
        <p:spPr bwMode="auto">
          <a:xfrm>
            <a:off x="5235731" y="1705372"/>
            <a:ext cx="2376264" cy="28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矩形标注 45"/>
          <p:cNvSpPr/>
          <p:nvPr/>
        </p:nvSpPr>
        <p:spPr>
          <a:xfrm>
            <a:off x="795544" y="3131232"/>
            <a:ext cx="1112160" cy="900782"/>
          </a:xfrm>
          <a:prstGeom prst="wedgeRectCallout">
            <a:avLst>
              <a:gd name="adj1" fmla="val -26668"/>
              <a:gd name="adj2" fmla="val 855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艰难产生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标注 46"/>
          <p:cNvSpPr/>
          <p:nvPr/>
        </p:nvSpPr>
        <p:spPr>
          <a:xfrm>
            <a:off x="2021442" y="2818549"/>
            <a:ext cx="1112160" cy="980195"/>
          </a:xfrm>
          <a:prstGeom prst="wedgeRectCallout">
            <a:avLst>
              <a:gd name="adj1" fmla="val -26668"/>
              <a:gd name="adj2" fmla="val 855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初步发展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标注 47"/>
          <p:cNvSpPr/>
          <p:nvPr/>
        </p:nvSpPr>
        <p:spPr>
          <a:xfrm>
            <a:off x="3054837" y="1705372"/>
            <a:ext cx="1112160" cy="980195"/>
          </a:xfrm>
          <a:prstGeom prst="wedgeRectCallout">
            <a:avLst>
              <a:gd name="adj1" fmla="val 76692"/>
              <a:gd name="adj2" fmla="val 3089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短暂春天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标注 48"/>
          <p:cNvSpPr/>
          <p:nvPr/>
        </p:nvSpPr>
        <p:spPr>
          <a:xfrm>
            <a:off x="6015616" y="1433367"/>
            <a:ext cx="1112160" cy="980195"/>
          </a:xfrm>
          <a:prstGeom prst="wedgeRectCallout">
            <a:avLst>
              <a:gd name="adj1" fmla="val 3870"/>
              <a:gd name="adj2" fmla="val 908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萎缩凋零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文本框 16"/>
          <p:cNvSpPr txBox="1"/>
          <p:nvPr/>
        </p:nvSpPr>
        <p:spPr>
          <a:xfrm>
            <a:off x="306709" y="4998576"/>
            <a:ext cx="175154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洋务运动</a:t>
            </a:r>
          </a:p>
        </p:txBody>
      </p:sp>
      <p:sp>
        <p:nvSpPr>
          <p:cNvPr id="53" name="文本框 16"/>
          <p:cNvSpPr txBox="1"/>
          <p:nvPr/>
        </p:nvSpPr>
        <p:spPr>
          <a:xfrm>
            <a:off x="2051720" y="4639697"/>
            <a:ext cx="92956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甲午战后</a:t>
            </a:r>
          </a:p>
        </p:txBody>
      </p:sp>
      <p:sp>
        <p:nvSpPr>
          <p:cNvPr id="54" name="文本框 16"/>
          <p:cNvSpPr txBox="1"/>
          <p:nvPr/>
        </p:nvSpPr>
        <p:spPr>
          <a:xfrm>
            <a:off x="4208861" y="3649588"/>
            <a:ext cx="92956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一战期间</a:t>
            </a:r>
          </a:p>
        </p:txBody>
      </p:sp>
      <p:sp>
        <p:nvSpPr>
          <p:cNvPr id="55" name="文本框 16"/>
          <p:cNvSpPr txBox="1"/>
          <p:nvPr/>
        </p:nvSpPr>
        <p:spPr>
          <a:xfrm>
            <a:off x="5298615" y="3649588"/>
            <a:ext cx="92956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一战过后</a:t>
            </a:r>
          </a:p>
        </p:txBody>
      </p:sp>
      <p:sp>
        <p:nvSpPr>
          <p:cNvPr id="56" name="文本框 16"/>
          <p:cNvSpPr txBox="1"/>
          <p:nvPr/>
        </p:nvSpPr>
        <p:spPr>
          <a:xfrm>
            <a:off x="3059832" y="4998576"/>
            <a:ext cx="23008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民国建立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650594" y="67664"/>
            <a:ext cx="1608074" cy="1912902"/>
            <a:chOff x="5402540" y="662804"/>
            <a:chExt cx="1761748" cy="2171985"/>
          </a:xfrm>
        </p:grpSpPr>
        <p:pic>
          <p:nvPicPr>
            <p:cNvPr id="39" name="Picture 2" descr="https://gss2.bdstatic.com/9fo3dSag_xI4khGkpoWK1HF6hhy/baike/c0%3Dbaike92%2C5%2C5%2C92%2C30/sign=7813970a6f224f4a43947b41689efb37/5fdf8db1cb134954c3cb0948544e9258d0094ac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0" t="4347" r="3517" b="19992"/>
            <a:stretch>
              <a:fillRect/>
            </a:stretch>
          </p:blipFill>
          <p:spPr bwMode="auto">
            <a:xfrm>
              <a:off x="5402540" y="662804"/>
              <a:ext cx="1751600" cy="217198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6548735" y="1268165"/>
              <a:ext cx="615553" cy="80086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张謇</a:t>
              </a:r>
              <a:endPara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1" name="文本框 16"/>
          <p:cNvSpPr txBox="1"/>
          <p:nvPr/>
        </p:nvSpPr>
        <p:spPr>
          <a:xfrm>
            <a:off x="795545" y="339205"/>
            <a:ext cx="681645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知识回顾：近代民族工业的发展历程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思考：新式刊物对近代社会产生什么影响？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312052_1270029328MZm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986" y="2353444"/>
            <a:ext cx="91759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96060" y="1214755"/>
            <a:ext cx="656082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报道及时，覆盖面广，深刻影响着人们的日常生活。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14092" y="1161267"/>
            <a:ext cx="1117599" cy="50006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影响</a:t>
            </a: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新闻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你知道这些书籍来自什么出版机构吗？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出版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268" name="Picture 4" descr="https://timgsa.baidu.com/timg?image&amp;quality=80&amp;size=b9999_10000&amp;sec=1545499139766&amp;di=3b86bd28ba3b87eddaac3e5801cbe517&amp;imgtype=0&amp;src=http%3A%2F%2Fimg10.360buyimg.com%2Fimgzone%2Fjfs%2Ft12082%2F145%2F1721828150%2F245857%2F46cc3cb7%2F5a274ae2Nc7c87e2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69" y="2658734"/>
            <a:ext cx="333455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imgsa.baidu.com/timg?image&amp;quality=80&amp;size=b10000_10000&amp;sec=1545488530&amp;di=4e96797bd9d9865300bc788d3267b929&amp;src=http://pic.baike.soso.com/p/20140508/20140508191952-113078190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33" l="9874" r="89916">
                        <a14:foregroundMark x1="30882" y1="7708" x2="64916" y2="6126"/>
                        <a14:foregroundMark x1="23529" y1="8103" x2="31723" y2="810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9468"/>
            <a:ext cx="3486712" cy="323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timgsa.baidu.com/timg?image&amp;quality=80&amp;size=b9999_10000&amp;sec=1545499170181&amp;di=4d2391ef931a7be61808fbc0520b9380&amp;imgtype=0&amp;src=http%3A%2F%2Fwww.62a.net%2Ftbimg%2Fimg%2Fimgextra%2Fi2%2F1700776365%2FT2HTsWXlNaXXXXXXXX_%2521%252117007763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7297" y1="35438" x2="87027" y2="39774"/>
                        <a14:foregroundMark x1="71622" y1="32328" x2="87568" y2="38926"/>
                        <a14:foregroundMark x1="69324" y1="33176" x2="28378" y2="44204"/>
                        <a14:foregroundMark x1="56216" y1="42413" x2="71081" y2="68238"/>
                        <a14:foregroundMark x1="70405" y1="58624" x2="52703" y2="65221"/>
                        <a14:foregroundMark x1="73378" y1="29312" x2="42568" y2="53817"/>
                        <a14:foregroundMark x1="67432" y1="32799" x2="88243" y2="50707"/>
                        <a14:foregroundMark x1="12973" y1="3864" x2="26081" y2="1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04" y="2873018"/>
            <a:ext cx="2478675" cy="259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timgsa.baidu.com/timg?image&amp;quality=80&amp;size=b9999_10000&amp;sec=1545499417371&amp;di=a6f267392bbad9dc825b57387debdbf0&amp;imgtype=0&amp;src=http%3A%2F%2F5b0988e595225.cdn.sohucs.com%2Fimages%2F20171027%2F17201ca0c6b640fc9e8a8ae8caaa35dc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4" y="2137421"/>
            <a:ext cx="3411528" cy="272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316218" y="1210027"/>
            <a:ext cx="68760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1897</a:t>
            </a:r>
            <a:r>
              <a:rPr lang="zh-CN" altLang="en-US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创办的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商务印书馆。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47497" y="1201316"/>
            <a:ext cx="1088311" cy="563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08533" y="1201316"/>
            <a:ext cx="940789" cy="563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82943" y="1201316"/>
            <a:ext cx="2262093" cy="563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出版机构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你知道这些书籍来自什么出版机构吗？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出版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266" name="Picture 2" descr="https://timgsa.baidu.com/timg?image&amp;quality=80&amp;size=b9999_10000&amp;sec=1545499077940&amp;di=f8ffdc18d93583caef644338d8d7547f&amp;imgtype=0&amp;src=http%3A%2F%2Fimage.thepaper.cn%2Fwww%2Fimage%2F5%2F478%2F1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/>
          <a:stretch>
            <a:fillRect/>
          </a:stretch>
        </p:blipFill>
        <p:spPr bwMode="auto">
          <a:xfrm>
            <a:off x="3131840" y="2497460"/>
            <a:ext cx="3096344" cy="315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316218" y="1210027"/>
            <a:ext cx="68760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1897</a:t>
            </a:r>
            <a:r>
              <a:rPr lang="zh-CN" altLang="en-US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2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创办的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商务印书馆。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" name="Picture 15" descr="商务印书馆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924" r="30816"/>
          <a:stretch>
            <a:fillRect/>
          </a:stretch>
        </p:blipFill>
        <p:spPr bwMode="auto">
          <a:xfrm>
            <a:off x="219831" y="2592656"/>
            <a:ext cx="2767993" cy="305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图片 33" descr="20072127627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2889" t="29966" b="8172"/>
          <a:stretch>
            <a:fillRect/>
          </a:stretch>
        </p:blipFill>
        <p:spPr>
          <a:xfrm>
            <a:off x="6311238" y="2527150"/>
            <a:ext cx="2653250" cy="312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1624019" y="1870816"/>
            <a:ext cx="5967969" cy="1312668"/>
          </a:xfrm>
          <a:prstGeom prst="rect">
            <a:avLst/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是近代中国人创办的第一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个、</a:t>
            </a:r>
            <a:endParaRPr lang="en-US" altLang="zh-CN" sz="32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是规模最大的文化出版机构。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78043" y="4513684"/>
            <a:ext cx="2806125" cy="975141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1932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年被日军轰炸的商务印书馆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列举近代还有哪些著名出版机构？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出版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7" y="2446471"/>
            <a:ext cx="2485180" cy="310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1037" y="2446472"/>
            <a:ext cx="3275458" cy="310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5986672" y="4819246"/>
            <a:ext cx="34353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延安新华书店旧址</a:t>
            </a:r>
          </a:p>
        </p:txBody>
      </p:sp>
      <p:sp>
        <p:nvSpPr>
          <p:cNvPr id="29" name="矩形 28"/>
          <p:cNvSpPr/>
          <p:nvPr/>
        </p:nvSpPr>
        <p:spPr>
          <a:xfrm>
            <a:off x="306709" y="1828617"/>
            <a:ext cx="2664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上海中华书局 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1880" y="1543353"/>
            <a:ext cx="2124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邹韬奋创办的生活书店</a:t>
            </a:r>
          </a:p>
        </p:txBody>
      </p:sp>
      <p:sp>
        <p:nvSpPr>
          <p:cNvPr id="31" name="矩形 30"/>
          <p:cNvSpPr/>
          <p:nvPr/>
        </p:nvSpPr>
        <p:spPr>
          <a:xfrm>
            <a:off x="5986672" y="1947818"/>
            <a:ext cx="3049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延安的新华书店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4" name="Picture 4" descr="https://timgsa.baidu.com/timg?image&amp;quality=80&amp;size=b10000_10000&amp;sec=1545490346&amp;di=541095ea7c2451d7d91852b93baa4696&amp;src=http://5b0988e595225.cdn.sohucs.com/images/20180426/d9276b3a1fac438d9216309485c58af6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3" t="28513" r="10632"/>
          <a:stretch>
            <a:fillRect/>
          </a:stretch>
        </p:blipFill>
        <p:spPr bwMode="auto">
          <a:xfrm>
            <a:off x="3238520" y="2441769"/>
            <a:ext cx="2710814" cy="310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6673" y="2455910"/>
            <a:ext cx="3049823" cy="30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s://timgsa.baidu.com/timg?image&amp;quality=80&amp;size=b9999_10000&amp;sec=1545501239485&amp;di=ff45ebcf3ca9316187b75739a337da40&amp;imgtype=0&amp;src=http%3A%2F%2Fwww.ios.com.cn%2Fuploads%2Fallimg%2Fc130320%2F1363J4062960-535L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45065" r="13572"/>
          <a:stretch>
            <a:fillRect/>
          </a:stretch>
        </p:blipFill>
        <p:spPr bwMode="auto">
          <a:xfrm>
            <a:off x="6156178" y="1543353"/>
            <a:ext cx="2808310" cy="11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https://timgsa.baidu.com/timg?image&amp;quality=80&amp;size=b9999_10000&amp;sec=1545501496512&amp;di=cd5ddd0fdce710eb6b75286b45932844&amp;imgtype=0&amp;src=http%3A%2F%2Fimg1.gtimg.com%2Fbook%2Fpics%2F21113%2F21113038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b="24007"/>
          <a:stretch>
            <a:fillRect/>
          </a:stretch>
        </p:blipFill>
        <p:spPr bwMode="auto">
          <a:xfrm>
            <a:off x="3373352" y="1543353"/>
            <a:ext cx="2494792" cy="11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0" name="Picture 10" descr="http://y1.ifengimg.com/f04c9b92453d105f/2012/0321/xes_d6978b6d7107da5216400820202475e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9" b="29092"/>
          <a:stretch>
            <a:fillRect/>
          </a:stretch>
        </p:blipFill>
        <p:spPr bwMode="auto">
          <a:xfrm>
            <a:off x="107504" y="2471038"/>
            <a:ext cx="3182509" cy="3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timgsa.baidu.com/timg?image&amp;quality=80&amp;size=b9999_10000&amp;sec=1545501846983&amp;di=274d7451ccb691681f3ae63f58da34dc&amp;imgtype=0&amp;src=http%3A%2F%2Fs14.sinaimg.cn%2Fmiddle%2F69bb24e0nb95fa18b903d%2669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808" r="45146" b="18756"/>
          <a:stretch>
            <a:fillRect/>
          </a:stretch>
        </p:blipFill>
        <p:spPr bwMode="auto">
          <a:xfrm>
            <a:off x="107503" y="2497460"/>
            <a:ext cx="3182509" cy="30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19832" y="1582225"/>
            <a:ext cx="2812008" cy="1066738"/>
            <a:chOff x="158996" y="1582225"/>
            <a:chExt cx="3079524" cy="1066738"/>
          </a:xfrm>
        </p:grpSpPr>
        <p:sp>
          <p:nvSpPr>
            <p:cNvPr id="3" name="圆角矩形 2"/>
            <p:cNvSpPr/>
            <p:nvPr/>
          </p:nvSpPr>
          <p:spPr>
            <a:xfrm>
              <a:off x="158996" y="1582225"/>
              <a:ext cx="3079524" cy="10667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374" name="Picture 14" descr="https://gss1.bdstatic.com/-vo3dSag_xI4khGkpoWK1HF6hhy/baike/w%3D268/sign=3901b657e2f81a4c2632ebcfef2a6029/a044ad345982b2b7e5903de738adcbef76099b81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1582225"/>
              <a:ext cx="1656185" cy="1066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文学艺术的成就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列举</a:t>
            </a:r>
            <a:r>
              <a:rPr lang="en-US" altLang="zh-CN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世纪初以后，</a:t>
            </a:r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中国文艺成就：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文学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aphicFrame>
        <p:nvGraphicFramePr>
          <p:cNvPr id="33" name="表格 32"/>
          <p:cNvGraphicFramePr/>
          <p:nvPr/>
        </p:nvGraphicFramePr>
        <p:xfrm>
          <a:off x="306708" y="1182095"/>
          <a:ext cx="4572120" cy="4366288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1418465"/>
                <a:gridCol w="3153655"/>
              </a:tblGrid>
              <a:tr h="739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作者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作品</a:t>
                      </a:r>
                      <a:endParaRPr lang="zh-CN" altLang="en-US" sz="2800" b="1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鲁迅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郭沫若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茅盾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086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曹禺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800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巴金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80074">
                <a:tc>
                  <a:txBody>
                    <a:bodyPr/>
                    <a:lstStyle/>
                    <a:p>
                      <a:pPr marL="0" marR="0" indent="0" algn="ctr" defTabSz="1069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老舍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2050158" y="189647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狂人日记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</a:p>
        </p:txBody>
      </p:sp>
      <p:sp>
        <p:nvSpPr>
          <p:cNvPr id="35" name="矩形 34"/>
          <p:cNvSpPr/>
          <p:nvPr/>
        </p:nvSpPr>
        <p:spPr>
          <a:xfrm>
            <a:off x="2125603" y="2325103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阿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Q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正传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87206" y="2753731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女神</a:t>
            </a:r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87206" y="3325235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子夜</a:t>
            </a:r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15768" y="3825301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雷雨</a:t>
            </a:r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27168" y="439680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家</a:t>
            </a:r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67332" y="4968309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骆驼祥子</a:t>
            </a:r>
            <a:r>
              <a:rPr lang="en-US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1" name="图片 40" descr="t01f184d164fbd4374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99750" l="588" r="99412">
                        <a14:foregroundMark x1="11373" y1="95006" x2="87059" y2="92634"/>
                        <a14:foregroundMark x1="88824" y1="96255" x2="57255" y2="95506"/>
                        <a14:foregroundMark x1="72745" y1="94632" x2="96863" y2="93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6558" y="1793357"/>
            <a:ext cx="2541223" cy="3991437"/>
          </a:xfrm>
          <a:prstGeom prst="rect">
            <a:avLst/>
          </a:prstGeom>
        </p:spPr>
      </p:pic>
      <p:pic>
        <p:nvPicPr>
          <p:cNvPr id="42" name="图片 41" descr="77871de9-45c9-4427-898c-ded08daa9ab9.jpg"/>
          <p:cNvPicPr>
            <a:picLocks noChangeAspect="1"/>
          </p:cNvPicPr>
          <p:nvPr/>
        </p:nvPicPr>
        <p:blipFill>
          <a:blip r:embed="rId7"/>
          <a:srcRect l="15000" r="14285"/>
          <a:stretch>
            <a:fillRect/>
          </a:stretch>
        </p:blipFill>
        <p:spPr>
          <a:xfrm>
            <a:off x="5724128" y="1214378"/>
            <a:ext cx="1820592" cy="257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9" descr="C:\Users\Administrator\Desktop\tim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8004" y="2547200"/>
            <a:ext cx="1907285" cy="266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矩形标注 22"/>
          <p:cNvSpPr/>
          <p:nvPr/>
        </p:nvSpPr>
        <p:spPr>
          <a:xfrm>
            <a:off x="4467968" y="278230"/>
            <a:ext cx="2352716" cy="1312668"/>
          </a:xfrm>
          <a:prstGeom prst="wedgeRectCallout">
            <a:avLst>
              <a:gd name="adj1" fmla="val 32940"/>
              <a:gd name="adj2" fmla="val 73951"/>
            </a:avLst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批判吃人的封建礼教</a:t>
            </a:r>
          </a:p>
        </p:txBody>
      </p:sp>
      <p:sp>
        <p:nvSpPr>
          <p:cNvPr id="24" name="矩形标注 23"/>
          <p:cNvSpPr/>
          <p:nvPr/>
        </p:nvSpPr>
        <p:spPr>
          <a:xfrm>
            <a:off x="2992206" y="1883782"/>
            <a:ext cx="2352716" cy="1312668"/>
          </a:xfrm>
          <a:prstGeom prst="wedgeRectCallout">
            <a:avLst>
              <a:gd name="adj1" fmla="val 32940"/>
              <a:gd name="adj2" fmla="val 73951"/>
            </a:avLst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批判国民性问题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文学艺术的成就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列举</a:t>
            </a:r>
            <a:r>
              <a:rPr lang="en-US" altLang="zh-CN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世纪初以后</a:t>
            </a:r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，有中国绘画成就的人物：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绘画</a:t>
              </a:r>
            </a:p>
          </p:txBody>
        </p:sp>
      </p:grpSp>
      <p:pic>
        <p:nvPicPr>
          <p:cNvPr id="23" name="图片 2"/>
          <p:cNvPicPr>
            <a:picLocks noChangeAspect="1" noChangeArrowheads="1"/>
          </p:cNvPicPr>
          <p:nvPr/>
        </p:nvPicPr>
        <p:blipFill>
          <a:blip r:embed="rId5"/>
          <a:srcRect l="4878"/>
          <a:stretch>
            <a:fillRect/>
          </a:stretch>
        </p:blipFill>
        <p:spPr bwMode="auto">
          <a:xfrm>
            <a:off x="417288" y="1490524"/>
            <a:ext cx="1992629" cy="275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-14188" y="4248937"/>
            <a:ext cx="30020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齐白石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(1864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年─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1957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9410" y="1506653"/>
            <a:ext cx="2111654" cy="280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矩形 29"/>
          <p:cNvSpPr/>
          <p:nvPr/>
        </p:nvSpPr>
        <p:spPr>
          <a:xfrm>
            <a:off x="4196559" y="4306986"/>
            <a:ext cx="2826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徐悲鸿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1895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-1953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年）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42330" y="1490524"/>
            <a:ext cx="1769630" cy="3340100"/>
            <a:chOff x="2442330" y="1777544"/>
            <a:chExt cx="1769630" cy="3340100"/>
          </a:xfrm>
        </p:grpSpPr>
        <p:pic>
          <p:nvPicPr>
            <p:cNvPr id="31" name="图片 30" descr="t018b80f333be8116bb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2330" y="1777544"/>
              <a:ext cx="1769630" cy="2756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文本框 12291"/>
            <p:cNvSpPr txBox="1">
              <a:spLocks noChangeArrowheads="1"/>
            </p:cNvSpPr>
            <p:nvPr/>
          </p:nvSpPr>
          <p:spPr bwMode="auto">
            <a:xfrm>
              <a:off x="2442330" y="4534079"/>
              <a:ext cx="175450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《墨虾》</a:t>
              </a:r>
              <a:endPara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44" name="图片 43" descr="《奔马图》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171" y="1506653"/>
            <a:ext cx="2439324" cy="274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文本框 12291"/>
          <p:cNvSpPr txBox="1">
            <a:spLocks noChangeArrowheads="1"/>
          </p:cNvSpPr>
          <p:nvPr/>
        </p:nvSpPr>
        <p:spPr bwMode="auto">
          <a:xfrm>
            <a:off x="7174865" y="4290060"/>
            <a:ext cx="15944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《奔马》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文学艺术的成就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14560" y="55302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以下</a:t>
            </a:r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音乐家创作的歌曲反映了什么时代背景？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音乐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14188" y="4392447"/>
            <a:ext cx="30020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聂耳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(1912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年─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1935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16708" y="4459727"/>
            <a:ext cx="2826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冼星海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1905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1945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7410" name="Picture 2" descr="https://gss2.bdstatic.com/-fo3dSag_xI4khGkpoWK1HF6hhy/baike/c0%3Dbaike80%2C5%2C5%2C80%2C26/sign=298e27e0701ed21b6dc426b7cc07b6a1/472309f790529822dc148fd1daca7bcb0a46d4f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9228" r="8656" b="12268"/>
          <a:stretch>
            <a:fillRect/>
          </a:stretch>
        </p:blipFill>
        <p:spPr bwMode="auto">
          <a:xfrm>
            <a:off x="306708" y="1267790"/>
            <a:ext cx="2549304" cy="31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8418" y="1267790"/>
            <a:ext cx="2483469" cy="31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072130" y="2700020"/>
            <a:ext cx="3586480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/>
            </a:r>
            <a:br>
              <a:rPr lang="zh-CN" altLang="en-US" sz="2800" b="1" dirty="0">
                <a:solidFill>
                  <a:srgbClr val="FF0000"/>
                </a:solidFill>
              </a:rPr>
            </a:b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黄河大合唱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☞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到敌人后方去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67536" y="911686"/>
            <a:ext cx="32999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☜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义勇军进行曲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《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毕业歌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3303095" y="2070203"/>
            <a:ext cx="2352716" cy="1312668"/>
          </a:xfrm>
          <a:prstGeom prst="wedgeRectCallout">
            <a:avLst>
              <a:gd name="adj1" fmla="val 16968"/>
              <a:gd name="adj2" fmla="val 61546"/>
            </a:avLst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抗日战争</a:t>
            </a:r>
            <a:endParaRPr lang="zh-CN" altLang="en-US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" grpId="0"/>
      <p:bldP spid="34" grpId="0"/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文学艺术的成就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什么时候电影传入中国？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27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电影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60032" y="1138019"/>
            <a:ext cx="403244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②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第一部</a:t>
            </a:r>
            <a:r>
              <a:rPr lang="zh-CN" altLang="en-US" sz="3200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有声电影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9" name="Picture 14" descr="D2002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329" y="2676900"/>
            <a:ext cx="2825132" cy="303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19830" y="1138019"/>
            <a:ext cx="399213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zh-CN" altLang="en-US" sz="32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第一部</a:t>
            </a:r>
            <a:r>
              <a:rPr lang="zh-CN" altLang="en-US" sz="3200" b="0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无声</a:t>
            </a:r>
            <a:r>
              <a:rPr lang="zh-CN" altLang="en-US" sz="3200" b="0" u="sng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电影</a:t>
            </a:r>
            <a:r>
              <a:rPr lang="zh-CN" altLang="en-US" sz="3200" b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en-US" altLang="zh-CN" sz="3200" b="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" name="Picture 17" descr="k0318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2676901"/>
            <a:ext cx="2553937" cy="30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0" descr="b2de9c82d158ccbff0fe8dae19d8bc3eb03541e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6543" y="4431869"/>
            <a:ext cx="1012825" cy="130333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2196" y="1694097"/>
            <a:ext cx="334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1905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在北京拍摄的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定军山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9" name="矩形 8"/>
          <p:cNvSpPr/>
          <p:nvPr/>
        </p:nvSpPr>
        <p:spPr>
          <a:xfrm>
            <a:off x="5004048" y="1687369"/>
            <a:ext cx="3816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1931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年在上海拍摄的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歌女红牡丹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4644008" y="553244"/>
            <a:ext cx="352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19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世纪末</a:t>
            </a:r>
            <a:r>
              <a:rPr lang="en-US" altLang="zh-C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世纪初</a:t>
            </a:r>
            <a:endParaRPr lang="zh-CN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409228"/>
          <a:ext cx="8229600" cy="35052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中西两种文明的交流碰撞，有力地促进了近代中国科学技术和思想文化的发展．下列人物与其成就的连线，不正确的是（　　）</a:t>
                      </a:r>
                    </a:p>
                    <a:p>
                      <a:pPr marL="0" marR="0" lvl="0" indent="0" algn="l" defTabSz="913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严复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——《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天演论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  <a:p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张謇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大生纱厂等企业</a:t>
                      </a:r>
                    </a:p>
                    <a:p>
                      <a:pPr marL="0" marR="0" lvl="0" indent="0" algn="l" defTabSz="913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聂耳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——《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黄河大合唱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  <a:p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詹天佑</a:t>
                      </a:r>
                      <a:r>
                        <a:rPr lang="en-US" altLang="zh-CN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设计并修筑京张铁路</a:t>
                      </a:r>
                      <a:endParaRPr lang="zh-CN" altLang="en-US" sz="4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02338" y="989720"/>
            <a:ext cx="936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zh-CN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-619931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-522312" y="553244"/>
            <a:ext cx="981083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31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它没有大炮那么可怕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但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比大炮更有力量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它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不像思想那么感染人心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却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比思想更广泛地走到每一个人的生活里去。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陈旭麓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近代中国社会的新陈代谢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endParaRPr lang="zh-CN" altLang="en-US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endParaRPr lang="zh-CN" altLang="en-US" sz="2800" b="1" dirty="0">
              <a:solidFill>
                <a:srgbClr val="00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345332"/>
            <a:ext cx="6804248" cy="22322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bg2">
                    <a:lumMod val="1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第八单元  </a:t>
            </a:r>
            <a:endParaRPr lang="en-US" altLang="zh-CN" sz="3600" b="1" dirty="0" smtClean="0">
              <a:solidFill>
                <a:schemeClr val="bg2">
                  <a:lumMod val="1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chemeClr val="bg2">
                    <a:lumMod val="1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近代经济、社会生活</a:t>
            </a:r>
            <a:endParaRPr lang="en-US" altLang="zh-CN" sz="4400" b="1" dirty="0" smtClean="0">
              <a:solidFill>
                <a:schemeClr val="bg2">
                  <a:lumMod val="1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chemeClr val="bg2">
                    <a:lumMod val="1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与教育文化事业的发展</a:t>
            </a:r>
            <a:endParaRPr lang="en-US" altLang="zh-CN" sz="4400" b="1" dirty="0" smtClean="0">
              <a:solidFill>
                <a:schemeClr val="bg2">
                  <a:lumMod val="1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915816" y="3742464"/>
            <a:ext cx="6624736" cy="5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492" tIns="36249" rIns="72492" bIns="36249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25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课     经济和社会生活的变化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15816" y="4318528"/>
            <a:ext cx="6624736" cy="5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492" tIns="36249" rIns="72492" bIns="36249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26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课     教育文化事业的发展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9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utoUpdateAnimBg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16"/>
          <p:cNvSpPr txBox="1"/>
          <p:nvPr/>
        </p:nvSpPr>
        <p:spPr>
          <a:xfrm>
            <a:off x="179512" y="538217"/>
            <a:ext cx="892417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北京大学的变迁历史和哪些事件有关？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https://timgsa.baidu.com/timg?image&amp;quality=80&amp;size=b9999_10000&amp;sec=1545495642530&amp;di=79aac0ee3f888c3f473c22f44ad0bc5e&amp;imgtype=0&amp;src=http%3A%2F%2Fimage.thepaper.cn%2Fwww%2Fimage%2F4%2F86%2F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3404"/>
            <a:ext cx="3043093" cy="307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imgsa.baidu.com/timg?image&amp;quality=80&amp;size=b10000_10000&amp;sec=1545484998&amp;di=34ef1fdccb300e1397fc975648c86cf1&amp;src=http://pic.baike.soso.com/p/20131114/20131114101738-11780405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7687" r="10715" b="5865"/>
          <a:stretch>
            <a:fillRect/>
          </a:stretch>
        </p:blipFill>
        <p:spPr bwMode="auto">
          <a:xfrm>
            <a:off x="3203848" y="1993404"/>
            <a:ext cx="2711668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imgsa.baidu.com/timg?image&amp;quality=80&amp;size=b9999_10000&amp;sec=1545495751056&amp;di=696594e4b0ace3a8ea311fa1374c2e6f&amp;imgtype=0&amp;src=http%3A%2F%2Fwww.kaiwind.com%2Fwsxs%2Fmx%2F201302%2FW02013021750389406309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17" y="1993404"/>
            <a:ext cx="3120980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178267" y="1311396"/>
            <a:ext cx="2972330" cy="1364015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洋务</a:t>
            </a:r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运动期间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创办同文馆，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培养翻译人才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477" y="5066928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京师同</a:t>
            </a:r>
            <a:r>
              <a:rPr lang="zh-CN" altLang="en-US" sz="24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</a:t>
            </a:r>
            <a:r>
              <a:rPr lang="zh-CN" altLang="en-US" sz="24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馆旧址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3275856" y="506013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京师大学堂牌匾</a:t>
            </a:r>
          </a:p>
        </p:txBody>
      </p:sp>
      <p:sp>
        <p:nvSpPr>
          <p:cNvPr id="24" name="矩形 23"/>
          <p:cNvSpPr/>
          <p:nvPr/>
        </p:nvSpPr>
        <p:spPr>
          <a:xfrm>
            <a:off x="3203848" y="1311396"/>
            <a:ext cx="2711669" cy="1364015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戊戌</a:t>
            </a:r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变法期间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建立京师大学堂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40152" y="1311397"/>
            <a:ext cx="3107205" cy="1364014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辛亥革命</a:t>
            </a:r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后改名北京大学，成为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新文化运动</a:t>
            </a:r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的重要阵地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82662" y="506692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北京大学</a:t>
            </a:r>
            <a:endParaRPr lang="zh-CN" altLang="en-US" sz="24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图片 28" descr="t01798d0dfc57f16c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070" y="278583"/>
            <a:ext cx="1032813" cy="1032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16"/>
          <p:cNvSpPr txBox="1"/>
          <p:nvPr/>
        </p:nvSpPr>
        <p:spPr>
          <a:xfrm>
            <a:off x="179512" y="538217"/>
            <a:ext cx="892417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填表：请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列举近代中国兴办的新式学校？</a:t>
            </a:r>
          </a:p>
        </p:txBody>
      </p:sp>
      <p:graphicFrame>
        <p:nvGraphicFramePr>
          <p:cNvPr id="17" name="表格 -1"/>
          <p:cNvGraphicFramePr/>
          <p:nvPr/>
        </p:nvGraphicFramePr>
        <p:xfrm>
          <a:off x="404164" y="1242996"/>
          <a:ext cx="7134237" cy="392909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015708"/>
                <a:gridCol w="4118529"/>
              </a:tblGrid>
              <a:tr h="9098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时期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新式学校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077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洋务运动</a:t>
                      </a: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时期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077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甲午中日战争后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3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百日维新</a:t>
                      </a: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期间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4404692" y="217169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u="sng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同文馆</a:t>
            </a:r>
            <a:endParaRPr lang="zh-CN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76064" y="267175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福州船政学堂</a:t>
            </a:r>
            <a:endParaRPr lang="zh-CN" altLang="en-US" sz="3600" dirty="0"/>
          </a:p>
        </p:txBody>
      </p:sp>
      <p:sp>
        <p:nvSpPr>
          <p:cNvPr id="20" name="矩形 19"/>
          <p:cNvSpPr/>
          <p:nvPr/>
        </p:nvSpPr>
        <p:spPr>
          <a:xfrm>
            <a:off x="3345883" y="3386136"/>
            <a:ext cx="405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北洋西学堂（天津）</a:t>
            </a:r>
            <a:endParaRPr lang="en-US" altLang="zh-CN" sz="3600" dirty="0" smtClean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13690" y="3886202"/>
            <a:ext cx="3877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南洋公学（上海）</a:t>
            </a:r>
            <a:endParaRPr lang="zh-CN" altLang="en-US" sz="36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33576" y="4600582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u="sng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京师大学堂</a:t>
            </a:r>
            <a:endParaRPr lang="zh-CN" altLang="en-US" sz="3600" u="sng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16"/>
          <p:cNvSpPr txBox="1"/>
          <p:nvPr/>
        </p:nvSpPr>
        <p:spPr>
          <a:xfrm>
            <a:off x="179512" y="538217"/>
            <a:ext cx="892417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思考：近代教育制度发生了什么重大变化？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23528" y="2302033"/>
            <a:ext cx="8483747" cy="3204606"/>
            <a:chOff x="902886" y="991741"/>
            <a:chExt cx="7053490" cy="2860724"/>
          </a:xfrm>
        </p:grpSpPr>
        <p:pic>
          <p:nvPicPr>
            <p:cNvPr id="36" name="Picture 2" descr="https://timgsa.baidu.com/timg?image&amp;quality=80&amp;size=b10000_10000&amp;sec=1505909062&amp;di=7b784bc5f442a8521281ae9182c606b2&amp;src=http://photocdn.sohu.com/20140409/Img39794769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110" y="991741"/>
              <a:ext cx="3495266" cy="2860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886" y="991741"/>
              <a:ext cx="3366827" cy="28583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8" name="右箭头 37"/>
          <p:cNvSpPr/>
          <p:nvPr/>
        </p:nvSpPr>
        <p:spPr bwMode="auto">
          <a:xfrm>
            <a:off x="3959932" y="3649588"/>
            <a:ext cx="1296144" cy="1063923"/>
          </a:xfrm>
          <a:prstGeom prst="rightArrow">
            <a:avLst/>
          </a:prstGeom>
          <a:solidFill>
            <a:srgbClr val="C0000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119759" tIns="59879" rIns="119759" bIns="59879" numCol="1" rtlCol="0" anchor="t" anchorCtr="0" compatLnSpc="1"/>
          <a:lstStyle/>
          <a:p>
            <a:pPr defTabSz="11976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AF251C"/>
              </a:solidFill>
              <a:latin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2337" y="1687571"/>
            <a:ext cx="2743559" cy="1228923"/>
          </a:xfrm>
          <a:prstGeom prst="rect">
            <a:avLst/>
          </a:prstGeom>
          <a:gradFill rotWithShape="1">
            <a:gsLst>
              <a:gs pos="0">
                <a:srgbClr val="B2B1B1">
                  <a:tint val="50000"/>
                  <a:satMod val="300000"/>
                </a:srgbClr>
              </a:gs>
              <a:gs pos="35000">
                <a:srgbClr val="B2B1B1">
                  <a:tint val="37000"/>
                  <a:satMod val="300000"/>
                </a:srgbClr>
              </a:gs>
              <a:gs pos="100000">
                <a:srgbClr val="B2B1B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2B1B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9759" tIns="59879" rIns="119759" bIns="59879">
            <a:spAutoFit/>
          </a:bodyPr>
          <a:lstStyle/>
          <a:p>
            <a:pPr defTabSz="914400"/>
            <a:r>
              <a:rPr lang="zh-CN" altLang="en-US" sz="2400" b="1" kern="0" dirty="0" smtClean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课程：</a:t>
            </a:r>
            <a:r>
              <a:rPr lang="en-US" altLang="zh-CN" sz="2400" b="1" kern="0" dirty="0" smtClean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lang="zh-CN" altLang="en-US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三字经</a:t>
            </a:r>
            <a:r>
              <a:rPr lang="en-US" altLang="zh-CN" sz="2400" b="1" kern="0" dirty="0" smtClean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</a:p>
          <a:p>
            <a:pPr defTabSz="914400"/>
            <a:r>
              <a:rPr lang="en-US" altLang="zh-CN" sz="2400" b="1" kern="0" dirty="0" smtClean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lang="zh-CN" altLang="en-US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论语</a:t>
            </a:r>
            <a:r>
              <a:rPr lang="en-US" altLang="zh-CN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》《</a:t>
            </a:r>
            <a:r>
              <a:rPr lang="zh-CN" altLang="en-US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中庸</a:t>
            </a:r>
            <a:r>
              <a:rPr lang="en-US" altLang="zh-CN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</a:p>
          <a:p>
            <a:pPr defTabSz="914400"/>
            <a:r>
              <a:rPr lang="en-US" altLang="zh-CN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lang="zh-CN" altLang="en-US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孟子</a:t>
            </a:r>
            <a:r>
              <a:rPr lang="en-US" altLang="zh-CN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》《</a:t>
            </a:r>
            <a:r>
              <a:rPr lang="zh-CN" altLang="en-US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大学</a:t>
            </a:r>
            <a:r>
              <a:rPr lang="en-US" altLang="zh-CN" sz="2400" b="1" kern="0" dirty="0">
                <a:solidFill>
                  <a:srgbClr val="AF251C"/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  <a:endParaRPr lang="zh-CN" altLang="en-US" sz="2400" b="1" kern="0" dirty="0">
              <a:solidFill>
                <a:srgbClr val="AF251C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16016" y="1700585"/>
            <a:ext cx="4032448" cy="1228923"/>
          </a:xfrm>
          <a:prstGeom prst="rect">
            <a:avLst/>
          </a:prstGeom>
          <a:gradFill rotWithShape="1">
            <a:gsLst>
              <a:gs pos="0">
                <a:srgbClr val="B2B1B1">
                  <a:tint val="50000"/>
                  <a:satMod val="300000"/>
                </a:srgbClr>
              </a:gs>
              <a:gs pos="35000">
                <a:srgbClr val="B2B1B1">
                  <a:tint val="37000"/>
                  <a:satMod val="300000"/>
                </a:srgbClr>
              </a:gs>
              <a:gs pos="100000">
                <a:srgbClr val="B2B1B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2B1B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9759" tIns="59879" rIns="119759" bIns="5987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F25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课程：外语 、天文、化学、物理、医药、外国史地、国际公法、体育、造船等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45" name="图片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教育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1065983" y="3612545"/>
            <a:ext cx="2497905" cy="1364015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科举取士，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写八股文，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读四书五经。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40152" y="3581717"/>
            <a:ext cx="1800561" cy="1364015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近代新式教育发展</a:t>
            </a:r>
            <a:endParaRPr lang="zh-CN" altLang="en-US" sz="2800" b="1" dirty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51720" y="1061437"/>
            <a:ext cx="5472608" cy="542778"/>
          </a:xfrm>
          <a:prstGeom prst="rect">
            <a:avLst/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1905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年，清政府废除科举制。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45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新闻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1" name="Picture 3" descr="img181117_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1164" y="1537730"/>
            <a:ext cx="2882015" cy="352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343179" y="1501919"/>
            <a:ext cx="5621309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</a:t>
            </a:r>
            <a:r>
              <a:rPr lang="en-US" altLang="zh-CN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1872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创办于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，到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1949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年停办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，经营了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78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年，历经晚清、北洋政府、国民政府三个时代，共出版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27000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余期。</a:t>
            </a:r>
            <a:r>
              <a:rPr lang="zh-CN" altLang="en-US" sz="32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被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人称为研究</a:t>
            </a:r>
            <a:r>
              <a:rPr lang="zh-CN" altLang="en-US" sz="3200" b="1" u="sng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sz="3200" b="1" u="sng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近代史</a:t>
            </a:r>
            <a:r>
              <a:rPr lang="zh-CN" altLang="en-US" sz="3200" b="1" u="sng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的“百科全书”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153833" y="1501919"/>
            <a:ext cx="1154471" cy="563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43179" y="2019037"/>
            <a:ext cx="940789" cy="563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55976" y="1489348"/>
            <a:ext cx="1008112" cy="5886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报刊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Picture 17" descr="U168P2T1D691053F13DT20050811195714"/>
          <p:cNvPicPr>
            <a:picLocks noChangeAspect="1" noChangeArrowheads="1"/>
          </p:cNvPicPr>
          <p:nvPr/>
        </p:nvPicPr>
        <p:blipFill>
          <a:blip r:embed="rId7"/>
          <a:srcRect t="2254"/>
          <a:stretch>
            <a:fillRect/>
          </a:stretch>
        </p:blipFill>
        <p:spPr bwMode="auto">
          <a:xfrm>
            <a:off x="219831" y="1226825"/>
            <a:ext cx="290977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335954" y="2281436"/>
            <a:ext cx="6040044" cy="1584176"/>
          </a:xfrm>
          <a:prstGeom prst="rect">
            <a:avLst/>
          </a:prstGeom>
          <a:solidFill>
            <a:srgbClr val="FFFF00">
              <a:alpha val="8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是近代中国存在时间最长的中文报刊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u="sng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列举近代有哪些著名的报刊？</a:t>
            </a:r>
            <a:endParaRPr lang="zh-CN" altLang="en-US" sz="3200" b="1" u="sng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45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新闻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u="sng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列举近代民国时期有哪些著名的杂志？</a:t>
            </a:r>
            <a:endParaRPr lang="zh-CN" altLang="en-US" sz="3200" b="1" u="sng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-21474826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2625869"/>
            <a:ext cx="2433710" cy="275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19964" y="2625869"/>
            <a:ext cx="2523528" cy="275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-214748261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52625" y="2625869"/>
            <a:ext cx="2549575" cy="275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384608" y="1491742"/>
            <a:ext cx="235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</a:t>
            </a:r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2800" b="1" dirty="0" smtClean="0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东方杂志</a:t>
            </a:r>
            <a:r>
              <a:rPr lang="en-US" altLang="zh-CN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3119964" y="1490708"/>
            <a:ext cx="2620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陈独秀创办的</a:t>
            </a:r>
            <a:r>
              <a:rPr lang="en-US" altLang="zh-CN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新青年</a:t>
            </a:r>
            <a:r>
              <a:rPr lang="en-US" altLang="zh-CN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/>
          </a:p>
        </p:txBody>
      </p:sp>
      <p:sp>
        <p:nvSpPr>
          <p:cNvPr id="30" name="矩形 29"/>
          <p:cNvSpPr/>
          <p:nvPr/>
        </p:nvSpPr>
        <p:spPr>
          <a:xfrm>
            <a:off x="6017017" y="1490707"/>
            <a:ext cx="2620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邹韬奋主办的</a:t>
            </a:r>
            <a:r>
              <a:rPr lang="en-US" altLang="zh-CN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</a:t>
            </a:r>
            <a:r>
              <a:rPr lang="en-US" altLang="zh-CN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周刊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5455010723&amp;di=cd96552fdf1f6836ac605a0cf28ffe6b&amp;imgtype=0&amp;src=http%3A%2F%2Fz1.dfcfw.com%2F2017%2F10%2F19%2F2017101916141764023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43304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265212"/>
            <a:ext cx="8928992" cy="54497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9" y="49215"/>
            <a:ext cx="4176461" cy="448300"/>
            <a:chOff x="4566205" y="1526903"/>
            <a:chExt cx="5737777" cy="554299"/>
          </a:xfrm>
        </p:grpSpPr>
        <p:sp>
          <p:nvSpPr>
            <p:cNvPr id="6" name="圆角矩形 5"/>
            <p:cNvSpPr/>
            <p:nvPr/>
          </p:nvSpPr>
          <p:spPr>
            <a:xfrm>
              <a:off x="4590091" y="1538935"/>
              <a:ext cx="697425" cy="542267"/>
            </a:xfrm>
            <a:prstGeom prst="roundRect">
              <a:avLst/>
            </a:prstGeom>
            <a:solidFill>
              <a:srgbClr val="622314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/>
              <a:endParaRPr lang="zh-CN" altLang="en-US" sz="1400" kern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7" name="Text Placeholder 4"/>
            <p:cNvSpPr txBox="1"/>
            <p:nvPr/>
          </p:nvSpPr>
          <p:spPr>
            <a:xfrm>
              <a:off x="4566205" y="1526903"/>
              <a:ext cx="506486" cy="45720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buNone/>
              </a:pPr>
              <a:r>
                <a:rPr lang="zh-CN" altLang="en-US" sz="25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0"/>
            <p:cNvSpPr txBox="1">
              <a:spLocks noChangeArrowheads="1"/>
            </p:cNvSpPr>
            <p:nvPr/>
          </p:nvSpPr>
          <p:spPr bwMode="auto">
            <a:xfrm>
              <a:off x="5352558" y="1538936"/>
              <a:ext cx="4951424" cy="5422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E2F2A"/>
              </a:solidFill>
            </a:ln>
          </p:spPr>
          <p:txBody>
            <a:bodyPr wrap="squar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defTabSz="685165"/>
              <a:r>
                <a:rPr lang="zh-CN" altLang="en-US" sz="2400" b="1" kern="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教育、新闻出版业的发展</a:t>
              </a:r>
              <a:endParaRPr lang="zh-CN" altLang="en-US" sz="2400" b="1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21672" y="0"/>
            <a:ext cx="922328" cy="1411300"/>
            <a:chOff x="5382286" y="2677101"/>
            <a:chExt cx="848563" cy="809555"/>
          </a:xfrm>
        </p:grpSpPr>
        <p:pic>
          <p:nvPicPr>
            <p:cNvPr id="45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01790" y="2657597"/>
              <a:ext cx="809555" cy="84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5562149" y="2826399"/>
              <a:ext cx="652696" cy="5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28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新闻</a:t>
              </a:r>
              <a:endPara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6708" y="553244"/>
            <a:ext cx="87297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一本《新青年》，影响一个时代。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7315" y="1137920"/>
            <a:ext cx="8701405" cy="2338070"/>
            <a:chOff x="-47070" y="789641"/>
            <a:chExt cx="8701315" cy="280624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79"/>
            <a:stretch>
              <a:fillRect/>
            </a:stretch>
          </p:blipFill>
          <p:spPr bwMode="auto">
            <a:xfrm>
              <a:off x="-47070" y="1077734"/>
              <a:ext cx="1361426" cy="1744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标注 2"/>
            <p:cNvSpPr/>
            <p:nvPr/>
          </p:nvSpPr>
          <p:spPr>
            <a:xfrm>
              <a:off x="1373410" y="789641"/>
              <a:ext cx="7280835" cy="2806244"/>
            </a:xfrm>
            <a:prstGeom prst="wedgeRectCallout">
              <a:avLst>
                <a:gd name="adj1" fmla="val -54503"/>
                <a:gd name="adj2" fmla="val 349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1919年12月4日记云: "看《新青年》杂志。"</a:t>
              </a:r>
              <a:endParaRPr lang="zh-CN" altLang="en-US" sz="2400" b="1" dirty="0">
                <a:solidFill>
                  <a:schemeClr val="tx1"/>
                </a:solidFill>
              </a:endParaRPr>
            </a:p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1919年12月5日记云: "上午看《新青年》。下午看《新青年》。"</a:t>
              </a:r>
            </a:p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1919年12月7日记云: "看《新青年》, 定课程表。"  </a:t>
              </a:r>
            </a:p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1919年12月10日记云: "看《新青年》，易卜生号。"</a:t>
              </a:r>
            </a:p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1920年4月9日记云:"在船中看《新青年》杂志。"</a:t>
              </a:r>
              <a:endPara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105" y="3583305"/>
            <a:ext cx="9048115" cy="1652905"/>
            <a:chOff x="92693" y="1082744"/>
            <a:chExt cx="9048189" cy="198367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52"/>
            <a:stretch>
              <a:fillRect/>
            </a:stretch>
          </p:blipFill>
          <p:spPr bwMode="auto">
            <a:xfrm>
              <a:off x="7715295" y="1177241"/>
              <a:ext cx="1425587" cy="1795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标注 10"/>
            <p:cNvSpPr/>
            <p:nvPr/>
          </p:nvSpPr>
          <p:spPr>
            <a:xfrm>
              <a:off x="92693" y="1082744"/>
              <a:ext cx="7550212" cy="1983673"/>
            </a:xfrm>
            <a:prstGeom prst="wedgeRectCallout">
              <a:avLst>
                <a:gd name="adj1" fmla="val 53573"/>
                <a:gd name="adj2" fmla="val 16610"/>
              </a:avLst>
            </a:prstGeom>
            <a:solidFill>
              <a:srgbClr val="65FF6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“当我在师范学校做学生的时候，我就开始读这一本杂志”“有很长一段时间，看书，看《新青年》；谈话，谈《新青年》；思 考，也思考《新青年》上所提出的问题。”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1498</Words>
  <Application>Microsoft Office PowerPoint</Application>
  <PresentationFormat>全屏显示(16:10)</PresentationFormat>
  <Paragraphs>211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Lato Light</vt:lpstr>
      <vt:lpstr>黑体</vt:lpstr>
      <vt:lpstr>华文隶书</vt:lpstr>
      <vt:lpstr>华文新魏</vt:lpstr>
      <vt:lpstr>华文中宋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2_Office 主题</vt:lpstr>
      <vt:lpstr>3_Office 主题</vt:lpstr>
      <vt:lpstr>8_Office 主题</vt:lpstr>
      <vt:lpstr>1_Office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lhp</dc:creator>
  <cp:lastModifiedBy>1</cp:lastModifiedBy>
  <cp:revision>335</cp:revision>
  <dcterms:created xsi:type="dcterms:W3CDTF">2018-12-01T09:38:00Z</dcterms:created>
  <dcterms:modified xsi:type="dcterms:W3CDTF">2020-01-25T10:44:56Z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