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448" r:id="rId3"/>
    <p:sldId id="449" r:id="rId4"/>
    <p:sldId id="450" r:id="rId5"/>
    <p:sldId id="451" r:id="rId6"/>
    <p:sldId id="452" r:id="rId7"/>
    <p:sldId id="453" r:id="rId8"/>
    <p:sldId id="454" r:id="rId9"/>
    <p:sldId id="455" r:id="rId11"/>
    <p:sldId id="456" r:id="rId12"/>
    <p:sldId id="457" r:id="rId13"/>
    <p:sldId id="458" r:id="rId14"/>
    <p:sldId id="459" r:id="rId15"/>
    <p:sldId id="460" r:id="rId16"/>
    <p:sldId id="461" r:id="rId17"/>
    <p:sldId id="427" r:id="rId18"/>
    <p:sldId id="428" r:id="rId19"/>
    <p:sldId id="429" r:id="rId20"/>
    <p:sldId id="430" r:id="rId21"/>
    <p:sldId id="431" r:id="rId22"/>
    <p:sldId id="432" r:id="rId23"/>
    <p:sldId id="433" r:id="rId24"/>
    <p:sldId id="434"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25" r:id="rId39"/>
    <p:sldId id="290" r:id="rId40"/>
    <p:sldId id="291" r:id="rId41"/>
    <p:sldId id="257" r:id="rId42"/>
    <p:sldId id="359" r:id="rId43"/>
    <p:sldId id="360" r:id="rId44"/>
    <p:sldId id="361" r:id="rId45"/>
    <p:sldId id="369" r:id="rId46"/>
    <p:sldId id="363" r:id="rId47"/>
    <p:sldId id="367" r:id="rId48"/>
    <p:sldId id="365" r:id="rId49"/>
    <p:sldId id="426" r:id="rId50"/>
    <p:sldId id="319" r:id="rId51"/>
    <p:sldId id="307" r:id="rId52"/>
    <p:sldId id="308" r:id="rId53"/>
    <p:sldId id="309" r:id="rId54"/>
    <p:sldId id="310" r:id="rId55"/>
    <p:sldId id="312" r:id="rId56"/>
    <p:sldId id="315" r:id="rId57"/>
    <p:sldId id="316" r:id="rId58"/>
    <p:sldId id="317" r:id="rId59"/>
    <p:sldId id="321" r:id="rId60"/>
    <p:sldId id="320" r:id="rId61"/>
    <p:sldId id="318" r:id="rId62"/>
    <p:sldId id="323" r:id="rId63"/>
    <p:sldId id="325" r:id="rId64"/>
    <p:sldId id="408" r:id="rId65"/>
    <p:sldId id="333" r:id="rId66"/>
    <p:sldId id="271" r:id="rId67"/>
    <p:sldId id="304" r:id="rId68"/>
    <p:sldId id="328" r:id="rId69"/>
    <p:sldId id="329" r:id="rId70"/>
    <p:sldId id="370" r:id="rId71"/>
    <p:sldId id="381" r:id="rId72"/>
    <p:sldId id="371" r:id="rId73"/>
    <p:sldId id="372" r:id="rId74"/>
    <p:sldId id="373" r:id="rId75"/>
    <p:sldId id="375" r:id="rId76"/>
    <p:sldId id="377" r:id="rId77"/>
    <p:sldId id="332" r:id="rId7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14"/>
      </p:cViewPr>
      <p:guideLst>
        <p:guide orient="horz" pos="2174"/>
        <p:guide pos="282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2" Type="http://schemas.openxmlformats.org/officeDocument/2006/relationships/commentAuthors" Target="commentAuthors.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6.xml"/><Relationship Id="rId79" Type="http://schemas.openxmlformats.org/officeDocument/2006/relationships/presProps" Target="presProps.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p:cNvSpPr>
            <a:spLocks noGrp="1" noRot="1" noChangeAspect="1" noTextEdit="1"/>
          </p:cNvSpPr>
          <p:nvPr>
            <p:ph type="sldImg"/>
          </p:nvPr>
        </p:nvSpPr>
        <p:spPr>
          <a:xfrm>
            <a:off x="481013" y="1279525"/>
            <a:ext cx="6140450" cy="3454400"/>
          </a:xfrm>
          <a:ln>
            <a:solidFill>
              <a:srgbClr val="000000">
                <a:alpha val="100000"/>
              </a:srgbClr>
            </a:solidFill>
            <a:miter lim="800000"/>
          </a:ln>
        </p:spPr>
      </p:sp>
      <p:sp>
        <p:nvSpPr>
          <p:cNvPr id="104451" name="备注占位符 2"/>
          <p:cNvSpPr>
            <a:spLocks noGrp="1"/>
          </p:cNvSpPr>
          <p:nvPr>
            <p:ph type="body" idx="1"/>
          </p:nvPr>
        </p:nvSpPr>
        <p:spPr/>
        <p:txBody>
          <a:bodyPr wrap="square" lIns="91440" tIns="45720" rIns="91440" bIns="45720" anchor="t"/>
          <a:lstStyle/>
          <a:p>
            <a:pPr lvl="0" defTabSz="1068705" eaLnBrk="1" hangingPunct="1">
              <a:spcBef>
                <a:spcPct val="0"/>
              </a:spcBef>
            </a:pPr>
            <a:endParaRPr lang="zh-CN" altLang="en-US" dirty="0"/>
          </a:p>
        </p:txBody>
      </p:sp>
      <p:sp>
        <p:nvSpPr>
          <p:cNvPr id="20483" name="灯片编号占位符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lstStyle/>
          <a:p>
            <a:pPr lvl="0" algn="r" defTabSz="1068705" eaLnBrk="1" hangingPunct="1"/>
            <a:fld id="{9A0DB2DC-4C9A-4742-B13C-FB6460FD3503}" type="slidenum">
              <a:rPr lang="zh-CN" altLang="en-US" sz="1200" dirty="0">
                <a:latin typeface="Calibri" panose="020F0502020204030204" charset="0"/>
              </a:rPr>
            </a:fld>
            <a:endParaRPr lang="zh-CN" altLang="en-US" sz="1200" dirty="0">
              <a:latin typeface="Calibri" panose="020F05020202040302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xfrm>
            <a:off x="481013" y="1279525"/>
            <a:ext cx="6140450" cy="3454400"/>
          </a:xfrm>
          <a:ln>
            <a:solidFill>
              <a:srgbClr val="000000">
                <a:alpha val="100000"/>
              </a:srgbClr>
            </a:solidFill>
            <a:miter lim="800000"/>
          </a:ln>
        </p:spPr>
      </p:sp>
      <p:sp>
        <p:nvSpPr>
          <p:cNvPr id="7987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7987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F57E7A8-37E5-4F85-B07F-A6BD72FA99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6FC3B3-524D-4B69-8B91-F16226F82AB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F57E7A8-37E5-4F85-B07F-A6BD72FA99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6FC3B3-524D-4B69-8B91-F16226F82AB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F57E7A8-37E5-4F85-B07F-A6BD72FA99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6FC3B3-524D-4B69-8B91-F16226F82AB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549275"/>
            <a:ext cx="8229600" cy="86836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84188" y="1600200"/>
            <a:ext cx="8229600" cy="452596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a:pPr>
            <a:endParaRPr kumimoji="1"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7" name="日期占位符 3"/>
          <p:cNvSpPr>
            <a:spLocks noGrp="1"/>
          </p:cNvSpPr>
          <p:nvPr>
            <p:ph type="dt" sz="half" idx="2"/>
          </p:nvPr>
        </p:nvSpPr>
        <p:spPr bwMode="auto">
          <a:xfrm>
            <a:off x="457200" y="6245225"/>
            <a:ext cx="2133600" cy="476250"/>
          </a:xfrm>
          <a:prstGeom prst="rect">
            <a:avLst/>
          </a:prstGeom>
        </p:spPr>
        <p:txBody>
          <a:bodyPr vert="horz" wrap="square" lIns="91440" tIns="45720" rIns="91440" bIns="45720" numCol="1" anchor="t" anchorCtr="0" compatLnSpc="1"/>
          <a:lstStyle>
            <a:lvl1pPr>
              <a:defRPr smtClean="0">
                <a:latin typeface="Arial" panose="020B0604020202020204" pitchFamily="34" charset="0"/>
                <a:ea typeface="宋体" panose="02010600030101010101" pitchFamily="2" charset="-122"/>
              </a:defRPr>
            </a:lvl1pPr>
          </a:lstStyle>
          <a:p>
            <a:pPr marL="0" marR="0" indent="0" algn="l" defTabSz="914400" rtl="0" eaLnBrk="1" fontAlgn="base" latinLnBrk="0" hangingPunct="1">
              <a:lnSpc>
                <a:spcPct val="100000"/>
              </a:lnSpc>
              <a:spcBef>
                <a:spcPct val="0"/>
              </a:spcBef>
              <a:spcAft>
                <a:spcPct val="0"/>
              </a:spcAft>
              <a:buClrTx/>
              <a:buSzTx/>
              <a:buFontTx/>
              <a:buNone/>
              <a:defRPr/>
            </a:pPr>
            <a:fld id="{8C721223-D349-4175-87F8-BDC174C8438C}" type="datetime1">
              <a:rPr kumimoji="0" lang="zh-CN" altLang="en-US" i="0" kern="1200" cap="none" spc="0" normalizeH="0" baseline="0" noProof="0" smtClean="0">
                <a:solidFill>
                  <a:schemeClr val="tx1"/>
                </a:solidFill>
                <a:latin typeface="Arial" panose="020B0604020202020204" pitchFamily="34" charset="0"/>
                <a:ea typeface="宋体" panose="02010600030101010101" pitchFamily="2" charset="-122"/>
                <a:cs typeface="+mn-cs"/>
              </a:rPr>
            </a:fld>
            <a:endParaRPr kumimoji="0" lang="en-US" altLang="zh-CN" i="0" kern="1200" cap="none" spc="0" normalizeH="0" baseline="0" noProof="0" smtClean="0">
              <a:solidFill>
                <a:schemeClr val="tx1"/>
              </a:solidFill>
              <a:latin typeface="Arial" panose="020B0604020202020204" pitchFamily="34" charset="0"/>
              <a:ea typeface="宋体" panose="02010600030101010101" pitchFamily="2" charset="-122"/>
              <a:cs typeface="+mn-cs"/>
            </a:endParaRPr>
          </a:p>
        </p:txBody>
      </p:sp>
      <p:sp>
        <p:nvSpPr>
          <p:cNvPr id="8" name="页脚占位符 4"/>
          <p:cNvSpPr>
            <a:spLocks noGrp="1"/>
          </p:cNvSpPr>
          <p:nvPr>
            <p:ph type="ftr" sz="quarter" idx="3"/>
          </p:nvPr>
        </p:nvSpPr>
        <p:spPr bwMode="auto">
          <a:xfrm>
            <a:off x="3124200" y="6245225"/>
            <a:ext cx="2895600" cy="476250"/>
          </a:xfrm>
          <a:prstGeom prst="rect">
            <a:avLst/>
          </a:prstGeom>
        </p:spPr>
        <p:txBody>
          <a:bodyPr vert="horz" wrap="square" lIns="91440" tIns="45720" rIns="91440" bIns="45720" numCol="1" anchor="t" anchorCtr="0" compatLnSpc="1"/>
          <a:lstStyle>
            <a:lvl1pPr>
              <a:defRPr/>
            </a:lvl1pPr>
          </a:lstStyle>
          <a:p>
            <a:pPr marL="0" marR="0" indent="0" defTabSz="914400" rtl="0" eaLnBrk="1" fontAlgn="base" latinLnBrk="0" hangingPunct="1">
              <a:lnSpc>
                <a:spcPct val="100000"/>
              </a:lnSpc>
              <a:spcBef>
                <a:spcPct val="0"/>
              </a:spcBef>
              <a:spcAft>
                <a:spcPct val="0"/>
              </a:spcAft>
              <a:buClrTx/>
              <a:buSzTx/>
              <a:buFontTx/>
              <a:buNone/>
              <a:defRPr/>
            </a:pPr>
            <a:endParaRPr kumimoji="0" lang="en-GB" i="0" kern="1200" cap="none" spc="0" normalizeH="0" baseline="0" noProof="0">
              <a:solidFill>
                <a:schemeClr val="tx1"/>
              </a:solidFill>
              <a:latin typeface="Arial" panose="020B0604020202020204" pitchFamily="34" charset="0"/>
              <a:ea typeface="宋体" panose="02010600030101010101" pitchFamily="2" charset="-122"/>
              <a:cs typeface="+mn-cs"/>
            </a:endParaRPr>
          </a:p>
        </p:txBody>
      </p:sp>
      <p:sp>
        <p:nvSpPr>
          <p:cNvPr id="9" name="幻灯片编号占位符 5"/>
          <p:cNvSpPr>
            <a:spLocks noGrp="1"/>
          </p:cNvSpPr>
          <p:nvPr>
            <p:ph type="sldNum" sz="quarter" idx="4"/>
          </p:nvPr>
        </p:nvSpPr>
        <p:spPr bwMode="auto">
          <a:xfrm>
            <a:off x="6553200" y="6245225"/>
            <a:ext cx="2133600" cy="476250"/>
          </a:xfrm>
          <a:prstGeom prst="rect">
            <a:avLst/>
          </a:prstGeom>
        </p:spPr>
        <p:txBody>
          <a:bodyPr vert="horz" wrap="square" lIns="91440" tIns="45720" rIns="91440" bIns="45720" numCol="1" anchor="t" anchorCtr="0" compatLnSpc="1"/>
          <a:p>
            <a:pPr algn="r" eaLnBrk="1" hangingPunct="1"/>
            <a:fld id="{9A0DB2DC-4C9A-4742-B13C-FB6460FD3503}" type="slidenum">
              <a:rPr lang="zh-CN" altLang="en-US" sz="1400" b="0" dirty="0"/>
            </a:fld>
            <a:endParaRPr lang="zh-CN" altLang="en-US" sz="1400" b="0"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F57E7A8-37E5-4F85-B07F-A6BD72FA99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6FC3B3-524D-4B69-8B91-F16226F82AB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BF57E7A8-37E5-4F85-B07F-A6BD72FA999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6FC3B3-524D-4B69-8B91-F16226F82AB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F57E7A8-37E5-4F85-B07F-A6BD72FA999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6FC3B3-524D-4B69-8B91-F16226F82AB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F57E7A8-37E5-4F85-B07F-A6BD72FA999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86FC3B3-524D-4B69-8B91-F16226F82AB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F57E7A8-37E5-4F85-B07F-A6BD72FA999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86FC3B3-524D-4B69-8B91-F16226F82AB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F57E7A8-37E5-4F85-B07F-A6BD72FA999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86FC3B3-524D-4B69-8B91-F16226F82AB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F57E7A8-37E5-4F85-B07F-A6BD72FA999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6FC3B3-524D-4B69-8B91-F16226F82AB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F57E7A8-37E5-4F85-B07F-A6BD72FA999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6FC3B3-524D-4B69-8B91-F16226F82AB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57E7A8-37E5-4F85-B07F-A6BD72FA9993}"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FC3B3-524D-4B69-8B91-F16226F82AB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87229" y="2125504"/>
            <a:ext cx="8469630" cy="457200"/>
          </a:xfrm>
          <a:prstGeom prst="rect">
            <a:avLst/>
          </a:prstGeom>
          <a:noFill/>
        </p:spPr>
        <p:txBody>
          <a:bodyPr wrap="square" rtlCol="0">
            <a:spAutoFit/>
          </a:bodyPr>
          <a:p>
            <a:r>
              <a:rPr lang="zh-CN" altLang="en-US" sz="2400" b="1" dirty="0" smtClean="0">
                <a:solidFill>
                  <a:srgbClr val="FF0000"/>
                </a:solidFill>
                <a:latin typeface="楷体" panose="02010609060101010101" charset="-122"/>
                <a:ea typeface="楷体" panose="02010609060101010101" charset="-122"/>
              </a:rPr>
              <a:t>陕西省</a:t>
            </a:r>
            <a:r>
              <a:rPr lang="en-US" altLang="zh-CN" sz="2400" b="1" dirty="0" smtClean="0">
                <a:solidFill>
                  <a:srgbClr val="FF0000"/>
                </a:solidFill>
                <a:latin typeface="楷体" panose="02010609060101010101" charset="-122"/>
                <a:ea typeface="楷体" panose="02010609060101010101" charset="-122"/>
              </a:rPr>
              <a:t>2019</a:t>
            </a:r>
            <a:r>
              <a:rPr lang="zh-CN" altLang="en-US" sz="2400" b="1" dirty="0" smtClean="0">
                <a:solidFill>
                  <a:srgbClr val="FF0000"/>
                </a:solidFill>
                <a:latin typeface="楷体" panose="02010609060101010101" charset="-122"/>
                <a:ea typeface="楷体" panose="02010609060101010101" charset="-122"/>
              </a:rPr>
              <a:t>年历史学科核心素养下的中考备考复习研讨会</a:t>
            </a:r>
            <a:endParaRPr lang="zh-CN" altLang="en-US" sz="2400" b="1" dirty="0" smtClean="0">
              <a:solidFill>
                <a:srgbClr val="FF0000"/>
              </a:solidFill>
              <a:latin typeface="楷体" panose="02010609060101010101" charset="-122"/>
              <a:ea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78644" y="1655445"/>
            <a:ext cx="3133725" cy="297180"/>
          </a:xfrm>
          <a:prstGeom prst="rect">
            <a:avLst/>
          </a:prstGeom>
          <a:noFill/>
        </p:spPr>
        <p:txBody>
          <a:bodyPr wrap="square" rtlCol="0">
            <a:spAutoFit/>
          </a:bodyPr>
          <a:lstStyle/>
          <a:p>
            <a:r>
              <a:rPr lang="zh-CN" altLang="en-US" sz="1350">
                <a:solidFill>
                  <a:srgbClr val="FF0000"/>
                </a:solidFill>
              </a:rPr>
              <a:t>葵丘会盟（缺图图）</a:t>
            </a:r>
            <a:endParaRPr lang="zh-CN" altLang="en-US" sz="1350">
              <a:solidFill>
                <a:srgbClr val="FF0000"/>
              </a:solidFill>
            </a:endParaRPr>
          </a:p>
        </p:txBody>
      </p:sp>
      <p:pic>
        <p:nvPicPr>
          <p:cNvPr id="10242" name="Picture 2" descr="https://gss2.bdstatic.com/9fo3dSag_xI4khGkpoWK1HF6hhy/baike/c0%3Dbaike92%2C5%2C5%2C92%2C30/sign=dbcc64426359252db71a155655f2685e/960a304e251f95cad3fd14eeca177f3e67095259.jpg"/>
          <p:cNvPicPr>
            <a:picLocks noChangeAspect="1" noChangeArrowheads="1"/>
          </p:cNvPicPr>
          <p:nvPr/>
        </p:nvPicPr>
        <p:blipFill>
          <a:blip r:embed="rId1" cstate="print"/>
          <a:srcRect/>
          <a:stretch>
            <a:fillRect/>
          </a:stretch>
        </p:blipFill>
        <p:spPr bwMode="auto">
          <a:xfrm>
            <a:off x="208598" y="1535906"/>
            <a:ext cx="4073366" cy="2959418"/>
          </a:xfrm>
          <a:prstGeom prst="rect">
            <a:avLst/>
          </a:prstGeom>
          <a:noFill/>
        </p:spPr>
      </p:pic>
      <p:sp>
        <p:nvSpPr>
          <p:cNvPr id="6" name="矩形 5"/>
          <p:cNvSpPr/>
          <p:nvPr/>
        </p:nvSpPr>
        <p:spPr>
          <a:xfrm>
            <a:off x="4741545" y="2065973"/>
            <a:ext cx="4005739" cy="1691640"/>
          </a:xfrm>
          <a:prstGeom prst="rect">
            <a:avLst/>
          </a:prstGeom>
        </p:spPr>
        <p:txBody>
          <a:bodyPr wrap="square">
            <a:spAutoFit/>
          </a:bodyPr>
          <a:lstStyle/>
          <a:p>
            <a:r>
              <a:rPr lang="en-US" altLang="zh-CN" sz="2100" dirty="0" smtClean="0">
                <a:latin typeface="楷体" panose="02010609060101010101" charset="-122"/>
                <a:ea typeface="楷体" panose="02010609060101010101" charset="-122"/>
              </a:rPr>
              <a:t>    </a:t>
            </a:r>
            <a:r>
              <a:rPr lang="zh-CN" altLang="en-US" sz="2100" dirty="0" smtClean="0">
                <a:latin typeface="楷体" panose="02010609060101010101" charset="-122"/>
                <a:ea typeface="楷体" panose="02010609060101010101" charset="-122"/>
              </a:rPr>
              <a:t>此图是在甘肃省嘉峪关出土，扬场是一种劳动，就是打下来的谷子等作物扬一下，把壳去掉留下谷子。这位农夫头戴角巾，身着长衫，手持四齿长叉奋力扬起。</a:t>
            </a:r>
            <a:endParaRPr lang="zh-CN" altLang="en-US" sz="2100" dirty="0">
              <a:latin typeface="楷体" panose="02010609060101010101" charset="-122"/>
              <a:ea typeface="楷体" panose="02010609060101010101" charset="-122"/>
            </a:endParaRPr>
          </a:p>
        </p:txBody>
      </p:sp>
      <p:sp>
        <p:nvSpPr>
          <p:cNvPr id="5" name="TextBox 4"/>
          <p:cNvSpPr txBox="1"/>
          <p:nvPr/>
        </p:nvSpPr>
        <p:spPr>
          <a:xfrm>
            <a:off x="1503415" y="4767334"/>
            <a:ext cx="1453487" cy="365760"/>
          </a:xfrm>
          <a:prstGeom prst="rect">
            <a:avLst/>
          </a:prstGeom>
          <a:noFill/>
        </p:spPr>
        <p:txBody>
          <a:bodyPr wrap="square" rtlCol="0">
            <a:spAutoFit/>
          </a:bodyPr>
          <a:lstStyle/>
          <a:p>
            <a:r>
              <a:rPr lang="zh-CN" altLang="en-US" b="1" dirty="0" smtClean="0"/>
              <a:t>扬场图</a:t>
            </a:r>
            <a:endParaRPr lang="zh-CN" alt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226469"/>
            <a:ext cx="7886700" cy="3263741"/>
          </a:xfrm>
        </p:spPr>
        <p:txBody>
          <a:bodyPr/>
          <a:lstStyle/>
          <a:p>
            <a:endParaRPr lang="zh-CN" altLang="en-US" dirty="0"/>
          </a:p>
          <a:p>
            <a:endParaRPr lang="zh-CN" altLang="en-US" dirty="0"/>
          </a:p>
          <a:p>
            <a:endParaRPr lang="zh-CN" altLang="en-US" dirty="0"/>
          </a:p>
        </p:txBody>
      </p:sp>
      <p:sp>
        <p:nvSpPr>
          <p:cNvPr id="36" name="圆角矩形 35"/>
          <p:cNvSpPr/>
          <p:nvPr/>
        </p:nvSpPr>
        <p:spPr bwMode="auto">
          <a:xfrm>
            <a:off x="554355" y="1778318"/>
            <a:ext cx="7850029" cy="1064419"/>
          </a:xfrm>
          <a:prstGeom prst="roundRect">
            <a:avLst/>
          </a:prstGeom>
          <a:solidFill>
            <a:schemeClr val="bg1"/>
          </a:solidFill>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fontAlgn="base">
              <a:spcBef>
                <a:spcPct val="0"/>
              </a:spcBef>
              <a:spcAft>
                <a:spcPct val="0"/>
              </a:spcAft>
              <a:defRPr/>
            </a:pPr>
            <a:r>
              <a:rPr kumimoji="0" lang="en-US" altLang="zh-CN" sz="21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4</a:t>
            </a:r>
            <a:r>
              <a:rPr kumimoji="0" lang="zh-CN" altLang="en-US" sz="21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、历</a:t>
            </a:r>
            <a:r>
              <a:rPr kumimoji="0" lang="zh-CN" altLang="en-US" sz="21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史解</a:t>
            </a:r>
            <a:r>
              <a:rPr kumimoji="0" lang="zh-CN" altLang="en-US" sz="21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释：</a:t>
            </a:r>
            <a:r>
              <a:rPr lang="zh-CN" altLang="en-US" sz="2100" b="1" dirty="0" smtClean="0">
                <a:solidFill>
                  <a:schemeClr val="tx1"/>
                </a:solidFill>
                <a:latin typeface="楷体" panose="02010609060101010101" charset="-122"/>
                <a:ea typeface="楷体" panose="02010609060101010101" charset="-122"/>
                <a:sym typeface="+mn-ea"/>
              </a:rPr>
              <a:t>以史料为依据，对历史事物进行客观评判旨在培养学生面对现实社会与生活中的问题，能够以全面、客观、辩证。</a:t>
            </a:r>
            <a:endParaRPr lang="zh-CN" altLang="en-US" sz="2100" dirty="0" smtClean="0">
              <a:solidFill>
                <a:schemeClr val="tx1"/>
              </a:solidFill>
            </a:endParaRPr>
          </a:p>
          <a:p>
            <a:pPr fontAlgn="base">
              <a:spcBef>
                <a:spcPct val="0"/>
              </a:spcBef>
              <a:spcAft>
                <a:spcPct val="0"/>
              </a:spcAft>
              <a:defRPr/>
            </a:pPr>
            <a:endParaRPr lang="zh-CN" altLang="en-US" sz="2100" dirty="0" smtClean="0">
              <a:solidFill>
                <a:srgbClr val="660033"/>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sp>
        <p:nvSpPr>
          <p:cNvPr id="9" name="TextBox 2"/>
          <p:cNvSpPr txBox="1"/>
          <p:nvPr/>
        </p:nvSpPr>
        <p:spPr>
          <a:xfrm>
            <a:off x="634621" y="3219906"/>
            <a:ext cx="7768988" cy="3863340"/>
          </a:xfrm>
          <a:prstGeom prst="rect">
            <a:avLst/>
          </a:prstGeom>
          <a:noFill/>
          <a:ln w="38100" cap="flat" cmpd="sng">
            <a:solidFill>
              <a:schemeClr val="bg1"/>
            </a:solidFill>
            <a:prstDash val="solid"/>
            <a:miter/>
            <a:headEnd type="none" w="med" len="med"/>
            <a:tailEnd type="none" w="med" len="med"/>
          </a:ln>
        </p:spPr>
        <p:txBody>
          <a:bodyPr wrap="square">
            <a:spAutoFit/>
          </a:bodyPr>
          <a:lstStyle/>
          <a:p>
            <a:pPr lvl="0" algn="l" eaLnBrk="1" hangingPunct="1">
              <a:lnSpc>
                <a:spcPts val="3300"/>
              </a:lnSpc>
            </a:pPr>
            <a:r>
              <a:rPr lang="zh-CN" altLang="en-US" sz="2100" dirty="0" smtClean="0">
                <a:latin typeface="宋体" panose="02010600030101010101" pitchFamily="2" charset="-122"/>
                <a:ea typeface="宋体" panose="02010600030101010101" pitchFamily="2" charset="-122"/>
              </a:rPr>
              <a:t>例：谚曰：“</a:t>
            </a:r>
            <a:r>
              <a:rPr lang="zh-CN" altLang="en-US" sz="2100" dirty="0">
                <a:latin typeface="宋体" panose="02010600030101010101" pitchFamily="2" charset="-122"/>
                <a:ea typeface="宋体" panose="02010600030101010101" pitchFamily="2" charset="-122"/>
              </a:rPr>
              <a:t>湖广熟，天下足。”</a:t>
            </a:r>
            <a:endParaRPr lang="zh-CN" altLang="en-US" sz="2100" dirty="0">
              <a:latin typeface="宋体" panose="02010600030101010101" pitchFamily="2" charset="-122"/>
              <a:ea typeface="宋体" panose="02010600030101010101" pitchFamily="2" charset="-122"/>
            </a:endParaRPr>
          </a:p>
          <a:p>
            <a:pPr lvl="0" algn="l" eaLnBrk="1" hangingPunct="1">
              <a:lnSpc>
                <a:spcPts val="3300"/>
              </a:lnSpc>
            </a:pPr>
            <a:r>
              <a:rPr lang="zh-CN" altLang="en-US" sz="2100" dirty="0">
                <a:latin typeface="宋体" panose="02010600030101010101" pitchFamily="2" charset="-122"/>
                <a:ea typeface="宋体" panose="02010600030101010101" pitchFamily="2" charset="-122"/>
              </a:rPr>
              <a:t>                </a:t>
            </a:r>
            <a:endParaRPr lang="en-US" altLang="zh-CN" sz="2100" dirty="0" smtClean="0">
              <a:latin typeface="宋体" panose="02010600030101010101" pitchFamily="2" charset="-122"/>
              <a:ea typeface="宋体" panose="02010600030101010101" pitchFamily="2" charset="-122"/>
            </a:endParaRPr>
          </a:p>
          <a:p>
            <a:pPr lvl="0" algn="l" eaLnBrk="1" hangingPunct="1">
              <a:lnSpc>
                <a:spcPts val="3300"/>
              </a:lnSpc>
            </a:pPr>
            <a:r>
              <a:rPr lang="en-US" altLang="zh-CN" sz="2100" dirty="0" smtClean="0">
                <a:latin typeface="宋体" panose="02010600030101010101" pitchFamily="2" charset="-122"/>
                <a:ea typeface="宋体" panose="02010600030101010101" pitchFamily="2" charset="-122"/>
              </a:rPr>
              <a:t>                        ——</a:t>
            </a:r>
            <a:r>
              <a:rPr lang="zh-CN" altLang="en-US" sz="2100" dirty="0">
                <a:latin typeface="宋体" panose="02010600030101010101" pitchFamily="2" charset="-122"/>
                <a:ea typeface="宋体" panose="02010600030101010101" pitchFamily="2" charset="-122"/>
              </a:rPr>
              <a:t>（明）李釜源</a:t>
            </a:r>
            <a:r>
              <a:rPr lang="en-US" altLang="zh-CN" sz="2100" dirty="0">
                <a:latin typeface="宋体" panose="02010600030101010101" pitchFamily="2" charset="-122"/>
                <a:ea typeface="宋体" panose="02010600030101010101" pitchFamily="2" charset="-122"/>
              </a:rPr>
              <a:t>《</a:t>
            </a:r>
            <a:r>
              <a:rPr lang="zh-CN" altLang="en-US" sz="2100" dirty="0">
                <a:latin typeface="宋体" panose="02010600030101010101" pitchFamily="2" charset="-122"/>
                <a:ea typeface="宋体" panose="02010600030101010101" pitchFamily="2" charset="-122"/>
              </a:rPr>
              <a:t>地图综要</a:t>
            </a:r>
            <a:r>
              <a:rPr lang="en-US" altLang="zh-CN" sz="2100" dirty="0">
                <a:latin typeface="宋体" panose="02010600030101010101" pitchFamily="2" charset="-122"/>
                <a:ea typeface="宋体" panose="02010600030101010101" pitchFamily="2" charset="-122"/>
              </a:rPr>
              <a:t>》</a:t>
            </a:r>
            <a:endParaRPr lang="en-US" altLang="zh-CN" sz="2100" dirty="0">
              <a:latin typeface="宋体" panose="02010600030101010101" pitchFamily="2" charset="-122"/>
              <a:ea typeface="宋体" panose="02010600030101010101" pitchFamily="2" charset="-122"/>
            </a:endParaRPr>
          </a:p>
          <a:p>
            <a:pPr lvl="0" algn="l" eaLnBrk="1" hangingPunct="1">
              <a:lnSpc>
                <a:spcPts val="3300"/>
              </a:lnSpc>
            </a:pPr>
            <a:endParaRPr lang="en-US" altLang="zh-CN" sz="2100" dirty="0" smtClean="0">
              <a:latin typeface="宋体" panose="02010600030101010101" pitchFamily="2" charset="-122"/>
              <a:ea typeface="宋体" panose="02010600030101010101" pitchFamily="2" charset="-122"/>
            </a:endParaRPr>
          </a:p>
          <a:p>
            <a:pPr lvl="0" algn="l" eaLnBrk="1" hangingPunct="1">
              <a:lnSpc>
                <a:spcPts val="3300"/>
              </a:lnSpc>
            </a:pPr>
            <a:r>
              <a:rPr lang="zh-CN" altLang="en-US" sz="2100" dirty="0" smtClean="0">
                <a:latin typeface="宋体" panose="02010600030101010101" pitchFamily="2" charset="-122"/>
                <a:ea typeface="宋体" panose="02010600030101010101" pitchFamily="2" charset="-122"/>
              </a:rPr>
              <a:t>指</a:t>
            </a:r>
            <a:r>
              <a:rPr lang="zh-CN" altLang="en-US" sz="2100" dirty="0">
                <a:latin typeface="宋体" panose="02010600030101010101" pitchFamily="2" charset="-122"/>
                <a:ea typeface="宋体" panose="02010600030101010101" pitchFamily="2" charset="-122"/>
              </a:rPr>
              <a:t>出该谚</a:t>
            </a:r>
            <a:r>
              <a:rPr lang="zh-CN" altLang="en-US" sz="2100" dirty="0" smtClean="0">
                <a:latin typeface="宋体" panose="02010600030101010101" pitchFamily="2" charset="-122"/>
                <a:ea typeface="宋体" panose="02010600030101010101" pitchFamily="2" charset="-122"/>
              </a:rPr>
              <a:t>语最早出</a:t>
            </a:r>
            <a:r>
              <a:rPr lang="zh-CN" altLang="en-US" sz="2100" dirty="0">
                <a:latin typeface="宋体" panose="02010600030101010101" pitchFamily="2" charset="-122"/>
                <a:ea typeface="宋体" panose="02010600030101010101" pitchFamily="2" charset="-122"/>
              </a:rPr>
              <a:t>现的时期及反映</a:t>
            </a:r>
            <a:r>
              <a:rPr lang="zh-CN" altLang="en-US" sz="2100" dirty="0" smtClean="0">
                <a:latin typeface="宋体" panose="02010600030101010101" pitchFamily="2" charset="-122"/>
                <a:ea typeface="宋体" panose="02010600030101010101" pitchFamily="2" charset="-122"/>
              </a:rPr>
              <a:t>的问题。</a:t>
            </a:r>
            <a:endParaRPr lang="en-US" altLang="zh-CN" sz="2100" dirty="0">
              <a:latin typeface="宋体" panose="02010600030101010101" pitchFamily="2" charset="-122"/>
              <a:ea typeface="宋体" panose="02010600030101010101" pitchFamily="2" charset="-122"/>
            </a:endParaRPr>
          </a:p>
          <a:p>
            <a:pPr lvl="0" algn="l" eaLnBrk="1" hangingPunct="1">
              <a:lnSpc>
                <a:spcPts val="3300"/>
              </a:lnSpc>
            </a:pPr>
            <a:endParaRPr lang="en-US" altLang="zh-CN" sz="2100" b="1" dirty="0">
              <a:latin typeface="黑体" panose="02010609060101010101" pitchFamily="49" charset="-122"/>
              <a:ea typeface="黑体" panose="02010609060101010101" pitchFamily="49" charset="-122"/>
            </a:endParaRPr>
          </a:p>
          <a:p>
            <a:pPr lvl="0" algn="l" eaLnBrk="1" hangingPunct="1">
              <a:lnSpc>
                <a:spcPts val="3300"/>
              </a:lnSpc>
            </a:pPr>
            <a:endParaRPr lang="zh-CN" altLang="en-US" sz="2100" b="1" dirty="0">
              <a:latin typeface="黑体" panose="02010609060101010101" pitchFamily="49" charset="-122"/>
              <a:ea typeface="黑体" panose="02010609060101010101" pitchFamily="49" charset="-122"/>
            </a:endParaRPr>
          </a:p>
          <a:p>
            <a:pPr lvl="0" algn="l" eaLnBrk="1" hangingPunct="1">
              <a:lnSpc>
                <a:spcPts val="3300"/>
              </a:lnSpc>
            </a:pPr>
            <a:endParaRPr lang="zh-CN" altLang="en-US" sz="2100" b="1" dirty="0">
              <a:latin typeface="黑体" panose="02010609060101010101" pitchFamily="49" charset="-122"/>
              <a:ea typeface="黑体" panose="02010609060101010101" pitchFamily="49" charset="-122"/>
            </a:endParaRPr>
          </a:p>
          <a:p>
            <a:pPr lvl="0" algn="l" eaLnBrk="1" hangingPunct="1">
              <a:lnSpc>
                <a:spcPts val="3300"/>
              </a:lnSpc>
            </a:pPr>
            <a:endParaRPr lang="zh-CN" altLang="en-US" sz="2100" b="1" dirty="0">
              <a:latin typeface="黑体" panose="02010609060101010101" pitchFamily="49" charset="-122"/>
              <a:ea typeface="黑体" panose="02010609060101010101" pitchFamily="49" charset="-122"/>
            </a:endParaRPr>
          </a:p>
        </p:txBody>
      </p:sp>
      <p:sp>
        <p:nvSpPr>
          <p:cNvPr id="5" name="TextBox 4"/>
          <p:cNvSpPr txBox="1"/>
          <p:nvPr/>
        </p:nvSpPr>
        <p:spPr>
          <a:xfrm>
            <a:off x="583406" y="1051560"/>
            <a:ext cx="3683794" cy="502920"/>
          </a:xfrm>
          <a:prstGeom prst="rect">
            <a:avLst/>
          </a:prstGeom>
          <a:solidFill>
            <a:srgbClr val="FFFF00"/>
          </a:solidFill>
          <a:ln>
            <a:solidFill>
              <a:srgbClr val="FF0000"/>
            </a:solidFill>
          </a:ln>
        </p:spPr>
        <p:txBody>
          <a:bodyPr wrap="square" rtlCol="0">
            <a:spAutoFit/>
          </a:bodyPr>
          <a:lstStyle/>
          <a:p>
            <a:r>
              <a:rPr lang="zh-CN" altLang="en-US" sz="2700" dirty="0" smtClean="0">
                <a:latin typeface="楷体" panose="02010609060101010101" charset="-122"/>
                <a:ea typeface="楷体" panose="02010609060101010101" charset="-122"/>
              </a:rPr>
              <a:t>对历史学科素养的解读</a:t>
            </a:r>
            <a:endParaRPr lang="zh-CN" altLang="en-US" sz="2700" dirty="0" smtClean="0">
              <a:latin typeface="楷体" panose="02010609060101010101" charset="-122"/>
              <a:ea typeface="楷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xinsrc_062010213134207844362"/>
          <p:cNvPicPr>
            <a:picLocks noChangeAspect="1"/>
          </p:cNvPicPr>
          <p:nvPr/>
        </p:nvPicPr>
        <p:blipFill>
          <a:blip r:embed="rId1" cstate="print"/>
          <a:stretch>
            <a:fillRect/>
          </a:stretch>
        </p:blipFill>
        <p:spPr>
          <a:xfrm>
            <a:off x="1023588" y="3033740"/>
            <a:ext cx="1791268" cy="2849313"/>
          </a:xfrm>
          <a:prstGeom prst="rect">
            <a:avLst/>
          </a:prstGeom>
          <a:noFill/>
          <a:ln w="9525">
            <a:noFill/>
          </a:ln>
        </p:spPr>
      </p:pic>
      <p:sp>
        <p:nvSpPr>
          <p:cNvPr id="223235" name="矩形 8"/>
          <p:cNvSpPr/>
          <p:nvPr/>
        </p:nvSpPr>
        <p:spPr>
          <a:xfrm>
            <a:off x="3025063" y="3721161"/>
            <a:ext cx="5409258" cy="1051560"/>
          </a:xfrm>
          <a:prstGeom prst="rect">
            <a:avLst/>
          </a:prstGeom>
          <a:noFill/>
          <a:ln w="9525" cap="flat" cmpd="sng">
            <a:solidFill>
              <a:srgbClr val="0D0D0D"/>
            </a:solidFill>
            <a:prstDash val="solid"/>
            <a:miter/>
            <a:headEnd type="none" w="med" len="med"/>
            <a:tailEnd type="none" w="med" len="med"/>
          </a:ln>
        </p:spPr>
        <p:txBody>
          <a:bodyPr wrap="square">
            <a:spAutoFit/>
          </a:bodyPr>
          <a:lstStyle/>
          <a:p>
            <a:pPr lvl="0" algn="l" eaLnBrk="1" hangingPunct="1"/>
            <a:r>
              <a:rPr lang="zh-CN" altLang="en-US" sz="2100" b="1" dirty="0">
                <a:solidFill>
                  <a:srgbClr val="993300"/>
                </a:solidFill>
                <a:latin typeface="楷体_GB2312"/>
                <a:ea typeface="楷体_GB2312"/>
              </a:rPr>
              <a:t>  </a:t>
            </a:r>
            <a:r>
              <a:rPr lang="zh-CN" altLang="en-US" sz="2100" dirty="0" smtClean="0">
                <a:solidFill>
                  <a:schemeClr val="tx1"/>
                </a:solidFill>
                <a:latin typeface="宋体" panose="02010600030101010101" pitchFamily="2" charset="-122"/>
                <a:ea typeface="宋体" panose="02010600030101010101" pitchFamily="2" charset="-122"/>
              </a:rPr>
              <a:t>“</a:t>
            </a:r>
            <a:r>
              <a:rPr lang="zh-CN" altLang="en-US" sz="2100" dirty="0">
                <a:solidFill>
                  <a:schemeClr val="tx1"/>
                </a:solidFill>
                <a:latin typeface="宋体" panose="02010600030101010101" pitchFamily="2" charset="-122"/>
                <a:ea typeface="宋体" panose="02010600030101010101" pitchFamily="2" charset="-122"/>
              </a:rPr>
              <a:t>如果我们选择了最能为人类谋福利而劳动的职业，那么，重担就不能把我们压倒。</a:t>
            </a:r>
            <a:endParaRPr lang="zh-CN" altLang="en-US" sz="2100" dirty="0">
              <a:solidFill>
                <a:schemeClr val="tx1"/>
              </a:solidFill>
              <a:latin typeface="宋体" panose="02010600030101010101" pitchFamily="2" charset="-122"/>
              <a:ea typeface="宋体" panose="02010600030101010101" pitchFamily="2" charset="-122"/>
            </a:endParaRPr>
          </a:p>
          <a:p>
            <a:pPr lvl="0" algn="l" eaLnBrk="1" hangingPunct="1"/>
            <a:r>
              <a:rPr lang="en-US" altLang="zh-CN" sz="2100" dirty="0">
                <a:solidFill>
                  <a:schemeClr val="tx1"/>
                </a:solidFill>
                <a:latin typeface="宋体" panose="02010600030101010101" pitchFamily="2" charset="-122"/>
                <a:ea typeface="宋体" panose="02010600030101010101" pitchFamily="2" charset="-122"/>
              </a:rPr>
              <a:t>               </a:t>
            </a:r>
            <a:r>
              <a:rPr lang="en-US" altLang="zh-CN" sz="2100" dirty="0" smtClean="0">
                <a:solidFill>
                  <a:schemeClr val="tx1"/>
                </a:solidFill>
                <a:latin typeface="宋体" panose="02010600030101010101" pitchFamily="2" charset="-122"/>
                <a:ea typeface="宋体" panose="02010600030101010101" pitchFamily="2" charset="-122"/>
              </a:rPr>
              <a:t>             </a:t>
            </a:r>
            <a:r>
              <a:rPr lang="en-US" altLang="zh-CN" sz="2100" dirty="0">
                <a:solidFill>
                  <a:schemeClr val="tx1"/>
                </a:solidFill>
                <a:latin typeface="宋体" panose="02010600030101010101" pitchFamily="2" charset="-122"/>
                <a:ea typeface="宋体" panose="02010600030101010101" pitchFamily="2" charset="-122"/>
              </a:rPr>
              <a:t>——</a:t>
            </a:r>
            <a:r>
              <a:rPr lang="zh-CN" altLang="en-US" sz="2100" dirty="0">
                <a:solidFill>
                  <a:schemeClr val="tx1"/>
                </a:solidFill>
                <a:latin typeface="宋体" panose="02010600030101010101" pitchFamily="2" charset="-122"/>
                <a:ea typeface="宋体" panose="02010600030101010101" pitchFamily="2" charset="-122"/>
              </a:rPr>
              <a:t>马克思</a:t>
            </a:r>
            <a:endParaRPr lang="zh-CN" altLang="en-US" sz="2100" dirty="0">
              <a:solidFill>
                <a:schemeClr val="tx1"/>
              </a:solidFill>
              <a:latin typeface="宋体" panose="02010600030101010101" pitchFamily="2" charset="-122"/>
              <a:ea typeface="宋体" panose="02010600030101010101" pitchFamily="2" charset="-122"/>
            </a:endParaRPr>
          </a:p>
        </p:txBody>
      </p:sp>
      <p:sp>
        <p:nvSpPr>
          <p:cNvPr id="18" name="圆角矩形 17"/>
          <p:cNvSpPr/>
          <p:nvPr/>
        </p:nvSpPr>
        <p:spPr bwMode="auto">
          <a:xfrm>
            <a:off x="562970" y="1686338"/>
            <a:ext cx="8035119" cy="1320446"/>
          </a:xfrm>
          <a:prstGeom prst="roundRect">
            <a:avLst/>
          </a:prstGeom>
          <a:solidFill>
            <a:schemeClr val="bg1"/>
          </a:solidFill>
          <a:ln w="22225" cap="flat" cmpd="sng" algn="ctr">
            <a:solidFill>
              <a:schemeClr val="bg1"/>
            </a:solidFill>
            <a:prstDash val="solid"/>
            <a:round/>
            <a:headEnd type="none" w="med" len="med"/>
            <a:tailEnd type="none" w="med" len="med"/>
          </a:ln>
          <a:effectLst/>
        </p:spPr>
        <p:txBody>
          <a:bodyPr/>
          <a:lstStyle/>
          <a:p>
            <a:pPr fontAlgn="base">
              <a:spcBef>
                <a:spcPct val="0"/>
              </a:spcBef>
              <a:spcAft>
                <a:spcPct val="0"/>
              </a:spcAft>
              <a:defRPr/>
            </a:pPr>
            <a:r>
              <a:rPr lang="en-US" altLang="zh-CN" sz="2100" b="1" dirty="0" smtClean="0">
                <a:solidFill>
                  <a:srgbClr val="FF0000"/>
                </a:solidFill>
                <a:latin typeface="楷体" panose="02010609060101010101" charset="-122"/>
                <a:ea typeface="楷体" panose="02010609060101010101" charset="-122"/>
              </a:rPr>
              <a:t>5</a:t>
            </a:r>
            <a:r>
              <a:rPr lang="zh-CN" altLang="en-US" sz="2100" b="1" dirty="0" smtClean="0">
                <a:solidFill>
                  <a:srgbClr val="FF0000"/>
                </a:solidFill>
                <a:latin typeface="楷体" panose="02010609060101010101" charset="-122"/>
                <a:ea typeface="楷体" panose="02010609060101010101" charset="-122"/>
              </a:rPr>
              <a:t>、家国情怀：</a:t>
            </a:r>
            <a:r>
              <a:rPr lang="zh-CN" altLang="en-US" sz="2100" b="1" dirty="0" smtClean="0">
                <a:solidFill>
                  <a:schemeClr val="tx1"/>
                </a:solidFill>
                <a:latin typeface="楷体" panose="02010609060101010101" charset="-122"/>
                <a:ea typeface="楷体" panose="02010609060101010101" charset="-122"/>
                <a:sym typeface="+mn-ea"/>
              </a:rPr>
              <a:t>分</a:t>
            </a:r>
            <a:r>
              <a:rPr lang="zh-CN" altLang="en-US" sz="2100" b="1" dirty="0">
                <a:solidFill>
                  <a:schemeClr val="tx1"/>
                </a:solidFill>
                <a:latin typeface="楷体" panose="02010609060101010101" charset="-122"/>
                <a:ea typeface="楷体" panose="02010609060101010101" charset="-122"/>
                <a:sym typeface="+mn-ea"/>
              </a:rPr>
              <a:t>辨历史上的真伪、善恶、进步与倒退，以及公平、正义与否的能</a:t>
            </a:r>
            <a:r>
              <a:rPr lang="zh-CN" altLang="en-US" sz="2100" b="1" dirty="0" smtClean="0">
                <a:solidFill>
                  <a:schemeClr val="tx1"/>
                </a:solidFill>
                <a:latin typeface="楷体" panose="02010609060101010101" charset="-122"/>
                <a:ea typeface="楷体" panose="02010609060101010101" charset="-122"/>
                <a:sym typeface="+mn-ea"/>
              </a:rPr>
              <a:t>力旨在将学生将对历史的认识延伸到对自身成长和现实社会的认识的层面培养社会责任和人文情怀。 </a:t>
            </a:r>
            <a:endParaRPr lang="zh-CN" altLang="en-US" sz="2100" b="1" dirty="0" smtClean="0">
              <a:solidFill>
                <a:schemeClr val="tx1"/>
              </a:solidFill>
              <a:latin typeface="楷体" panose="02010609060101010101" charset="-122"/>
              <a:ea typeface="楷体" panose="02010609060101010101" charset="-122"/>
              <a:sym typeface="+mn-ea"/>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500" b="0" i="0" u="none" strike="noStrike" kern="1200" cap="none" spc="0" normalizeH="0" baseline="0" noProof="0" dirty="0" smtClean="0">
                <a:ln>
                  <a:noFill/>
                </a:ln>
                <a:solidFill>
                  <a:schemeClr val="tx1"/>
                </a:solidFill>
                <a:effectLst/>
                <a:uLnTx/>
                <a:uFillTx/>
                <a:latin typeface="Arial" panose="020B0604020202020204" pitchFamily="34" charset="0"/>
                <a:ea typeface="宋体" panose="02010600030101010101" pitchFamily="2" charset="-122"/>
                <a:cs typeface="+mn-cs"/>
              </a:rPr>
              <a:t> </a:t>
            </a:r>
            <a:endParaRPr kumimoji="0" lang="zh-CN" altLang="zh-CN" sz="15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TextBox 7"/>
          <p:cNvSpPr txBox="1"/>
          <p:nvPr/>
        </p:nvSpPr>
        <p:spPr>
          <a:xfrm>
            <a:off x="358247" y="3057965"/>
            <a:ext cx="1678675" cy="411480"/>
          </a:xfrm>
          <a:prstGeom prst="rect">
            <a:avLst/>
          </a:prstGeom>
          <a:noFill/>
        </p:spPr>
        <p:txBody>
          <a:bodyPr wrap="square" rtlCol="0">
            <a:spAutoFit/>
          </a:bodyPr>
          <a:lstStyle/>
          <a:p>
            <a:r>
              <a:rPr lang="zh-CN" altLang="en-US" sz="2100" dirty="0" smtClean="0">
                <a:latin typeface="楷体" panose="02010609060101010101" charset="-122"/>
                <a:ea typeface="楷体" panose="02010609060101010101" charset="-122"/>
              </a:rPr>
              <a:t>例</a:t>
            </a:r>
            <a:r>
              <a:rPr lang="en-US" altLang="zh-CN" sz="2100" dirty="0" smtClean="0">
                <a:latin typeface="楷体" panose="02010609060101010101" charset="-122"/>
                <a:ea typeface="楷体" panose="02010609060101010101" charset="-122"/>
              </a:rPr>
              <a:t>1</a:t>
            </a:r>
            <a:r>
              <a:rPr lang="zh-CN" altLang="en-US" sz="2100" dirty="0" smtClean="0"/>
              <a:t>：</a:t>
            </a:r>
            <a:endParaRPr lang="zh-CN" altLang="en-US" sz="2100" dirty="0" smtClean="0"/>
          </a:p>
        </p:txBody>
      </p:sp>
      <p:sp>
        <p:nvSpPr>
          <p:cNvPr id="9" name="TextBox 8"/>
          <p:cNvSpPr txBox="1"/>
          <p:nvPr/>
        </p:nvSpPr>
        <p:spPr>
          <a:xfrm>
            <a:off x="385286" y="1126331"/>
            <a:ext cx="3798094" cy="502920"/>
          </a:xfrm>
          <a:prstGeom prst="rect">
            <a:avLst/>
          </a:prstGeom>
          <a:solidFill>
            <a:srgbClr val="FFFF00"/>
          </a:solidFill>
          <a:ln>
            <a:solidFill>
              <a:srgbClr val="FF0000"/>
            </a:solidFill>
          </a:ln>
        </p:spPr>
        <p:txBody>
          <a:bodyPr wrap="square" rtlCol="0">
            <a:spAutoFit/>
          </a:bodyPr>
          <a:lstStyle/>
          <a:p>
            <a:r>
              <a:rPr lang="zh-CN" altLang="en-US" sz="2700" b="1" dirty="0" smtClean="0"/>
              <a:t>对历史学科素养的解读</a:t>
            </a:r>
            <a:endParaRPr lang="zh-CN" altLang="en-US" sz="27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p:cNvSpPr txBox="1"/>
          <p:nvPr/>
        </p:nvSpPr>
        <p:spPr>
          <a:xfrm>
            <a:off x="342099" y="5317861"/>
            <a:ext cx="3231356" cy="411480"/>
          </a:xfrm>
          <a:prstGeom prst="rect">
            <a:avLst/>
          </a:prstGeom>
          <a:noFill/>
        </p:spPr>
        <p:txBody>
          <a:bodyPr wrap="square" rtlCol="0">
            <a:spAutoFit/>
          </a:bodyPr>
          <a:lstStyle/>
          <a:p>
            <a:r>
              <a:rPr lang="zh-CN" altLang="en-US" sz="2100" b="1" dirty="0">
                <a:solidFill>
                  <a:srgbClr val="FF0000"/>
                </a:solidFill>
                <a:latin typeface="楷体" panose="02010609060101010101" charset="-122"/>
                <a:ea typeface="楷体" panose="02010609060101010101" charset="-122"/>
                <a:sym typeface="+mn-ea"/>
              </a:rPr>
              <a:t>学科素养：（现代公民）</a:t>
            </a:r>
            <a:endParaRPr lang="zh-CN" altLang="en-US" sz="2100" b="1" dirty="0">
              <a:solidFill>
                <a:srgbClr val="FF0000"/>
              </a:solidFill>
              <a:latin typeface="楷体" panose="02010609060101010101" charset="-122"/>
              <a:ea typeface="楷体" panose="02010609060101010101" charset="-122"/>
              <a:sym typeface="+mn-ea"/>
            </a:endParaRPr>
          </a:p>
        </p:txBody>
      </p:sp>
      <p:sp>
        <p:nvSpPr>
          <p:cNvPr id="3" name="矩形 12"/>
          <p:cNvSpPr/>
          <p:nvPr/>
        </p:nvSpPr>
        <p:spPr>
          <a:xfrm>
            <a:off x="317183" y="4601528"/>
            <a:ext cx="7014686" cy="731520"/>
          </a:xfrm>
          <a:prstGeom prst="rect">
            <a:avLst/>
          </a:prstGeom>
          <a:noFill/>
          <a:ln w="9525" cap="flat" cmpd="sng">
            <a:solidFill>
              <a:schemeClr val="bg1"/>
            </a:solidFill>
            <a:prstDash val="solid"/>
            <a:miter/>
            <a:headEnd type="none" w="med" len="med"/>
            <a:tailEnd type="none" w="med" len="med"/>
          </a:ln>
        </p:spPr>
        <p:txBody>
          <a:bodyPr wrap="square">
            <a:spAutoFit/>
          </a:bodyPr>
          <a:lstStyle/>
          <a:p>
            <a:pPr lvl="0"/>
            <a:r>
              <a:rPr lang="zh-CN" altLang="zh-CN" sz="2100" b="1" dirty="0" smtClean="0">
                <a:solidFill>
                  <a:srgbClr val="FF0000"/>
                </a:solidFill>
                <a:latin typeface="楷体" panose="02010609060101010101" charset="-122"/>
                <a:ea typeface="楷体" panose="02010609060101010101" charset="-122"/>
              </a:rPr>
              <a:t>立</a:t>
            </a:r>
            <a:r>
              <a:rPr lang="zh-CN" altLang="zh-CN" sz="2100" b="1" dirty="0">
                <a:solidFill>
                  <a:srgbClr val="FF0000"/>
                </a:solidFill>
                <a:latin typeface="楷体" panose="02010609060101010101" charset="-122"/>
                <a:ea typeface="楷体" panose="02010609060101010101" charset="-122"/>
              </a:rPr>
              <a:t>德树</a:t>
            </a:r>
            <a:r>
              <a:rPr lang="zh-CN" altLang="en-US" sz="2100" b="1" dirty="0" smtClean="0">
                <a:solidFill>
                  <a:srgbClr val="FF0000"/>
                </a:solidFill>
                <a:latin typeface="楷体" panose="02010609060101010101" charset="-122"/>
                <a:ea typeface="楷体" panose="02010609060101010101" charset="-122"/>
              </a:rPr>
              <a:t>人：</a:t>
            </a:r>
            <a:r>
              <a:rPr lang="zh-CN" altLang="zh-CN" sz="2100" b="1" dirty="0" smtClean="0">
                <a:solidFill>
                  <a:srgbClr val="FF0000"/>
                </a:solidFill>
                <a:latin typeface="楷体" panose="02010609060101010101" charset="-122"/>
                <a:ea typeface="楷体" panose="02010609060101010101" charset="-122"/>
              </a:rPr>
              <a:t>通过人物感受精神</a:t>
            </a:r>
            <a:r>
              <a:rPr lang="zh-CN" altLang="en-US" sz="2100" b="1" dirty="0" smtClean="0">
                <a:solidFill>
                  <a:srgbClr val="FF0000"/>
                </a:solidFill>
                <a:latin typeface="楷体" panose="02010609060101010101" charset="-122"/>
                <a:ea typeface="楷体" panose="02010609060101010101" charset="-122"/>
              </a:rPr>
              <a:t>获得</a:t>
            </a:r>
            <a:r>
              <a:rPr lang="zh-CN" altLang="zh-CN" sz="2100" b="1" dirty="0" smtClean="0">
                <a:solidFill>
                  <a:srgbClr val="FF0000"/>
                </a:solidFill>
                <a:latin typeface="楷体" panose="02010609060101010101" charset="-122"/>
                <a:ea typeface="楷体" panose="02010609060101010101" charset="-122"/>
              </a:rPr>
              <a:t>智慧</a:t>
            </a:r>
            <a:r>
              <a:rPr lang="zh-CN" altLang="en-US" sz="2100" b="1" dirty="0" smtClean="0">
                <a:solidFill>
                  <a:srgbClr val="FF0000"/>
                </a:solidFill>
                <a:latin typeface="楷体" panose="02010609060101010101" charset="-122"/>
                <a:ea typeface="楷体" panose="02010609060101010101" charset="-122"/>
              </a:rPr>
              <a:t>和</a:t>
            </a:r>
            <a:r>
              <a:rPr lang="zh-CN" altLang="zh-CN" sz="2100" b="1" dirty="0" smtClean="0">
                <a:solidFill>
                  <a:srgbClr val="FF0000"/>
                </a:solidFill>
                <a:latin typeface="楷体" panose="02010609060101010101" charset="-122"/>
                <a:ea typeface="楷体" panose="02010609060101010101" charset="-122"/>
              </a:rPr>
              <a:t>人性滋养</a:t>
            </a:r>
            <a:endParaRPr lang="zh-CN" altLang="zh-CN" sz="2100" b="1" dirty="0" smtClean="0">
              <a:solidFill>
                <a:srgbClr val="FF0000"/>
              </a:solidFill>
              <a:latin typeface="楷体" panose="02010609060101010101" charset="-122"/>
              <a:ea typeface="楷体" panose="02010609060101010101" charset="-122"/>
            </a:endParaRPr>
          </a:p>
          <a:p>
            <a:pPr lvl="0" algn="l" eaLnBrk="1" hangingPunct="1"/>
            <a:endParaRPr lang="zh-CN" altLang="zh-CN" sz="2100" b="1" dirty="0" smtClean="0">
              <a:solidFill>
                <a:srgbClr val="FF0000"/>
              </a:solidFill>
              <a:latin typeface="楷体" panose="02010609060101010101" charset="-122"/>
              <a:ea typeface="楷体" panose="02010609060101010101" charset="-122"/>
            </a:endParaRPr>
          </a:p>
        </p:txBody>
      </p:sp>
      <p:pic>
        <p:nvPicPr>
          <p:cNvPr id="4" name="图片 3" descr="IMG_256"/>
          <p:cNvPicPr/>
          <p:nvPr/>
        </p:nvPicPr>
        <p:blipFill>
          <a:blip r:embed="rId1" cstate="print"/>
          <a:stretch>
            <a:fillRect/>
          </a:stretch>
        </p:blipFill>
        <p:spPr>
          <a:xfrm>
            <a:off x="1812608" y="1696403"/>
            <a:ext cx="5518785" cy="2303145"/>
          </a:xfrm>
          <a:prstGeom prst="rect">
            <a:avLst/>
          </a:prstGeom>
          <a:noFill/>
          <a:ln w="9525">
            <a:noFill/>
          </a:ln>
        </p:spPr>
      </p:pic>
      <p:sp>
        <p:nvSpPr>
          <p:cNvPr id="5" name="TextBox 4"/>
          <p:cNvSpPr txBox="1"/>
          <p:nvPr/>
        </p:nvSpPr>
        <p:spPr>
          <a:xfrm>
            <a:off x="655092" y="1225737"/>
            <a:ext cx="2251880" cy="411480"/>
          </a:xfrm>
          <a:prstGeom prst="rect">
            <a:avLst/>
          </a:prstGeom>
          <a:noFill/>
        </p:spPr>
        <p:txBody>
          <a:bodyPr wrap="square" rtlCol="0">
            <a:spAutoFit/>
          </a:bodyPr>
          <a:lstStyle/>
          <a:p>
            <a:r>
              <a:rPr lang="zh-CN" altLang="en-US" sz="2100" dirty="0" smtClean="0">
                <a:latin typeface="楷体" panose="02010609060101010101" charset="-122"/>
                <a:ea typeface="楷体" panose="02010609060101010101" charset="-122"/>
              </a:rPr>
              <a:t>例</a:t>
            </a:r>
            <a:r>
              <a:rPr lang="en-US" altLang="zh-CN" sz="2100" dirty="0" smtClean="0">
                <a:latin typeface="楷体" panose="02010609060101010101" charset="-122"/>
                <a:ea typeface="楷体" panose="02010609060101010101" charset="-122"/>
              </a:rPr>
              <a:t>2</a:t>
            </a:r>
            <a:r>
              <a:rPr lang="zh-CN" altLang="en-US" sz="2100" dirty="0" smtClean="0">
                <a:latin typeface="楷体" panose="02010609060101010101" charset="-122"/>
                <a:ea typeface="楷体" panose="02010609060101010101" charset="-122"/>
              </a:rPr>
              <a:t>：</a:t>
            </a:r>
            <a:endParaRPr lang="zh-CN" altLang="en-US" sz="2100" dirty="0" smtClean="0">
              <a:latin typeface="楷体" panose="02010609060101010101" charset="-122"/>
              <a:ea typeface="楷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42925" y="2665571"/>
            <a:ext cx="8147685" cy="914400"/>
          </a:xfrm>
          <a:prstGeom prst="rect">
            <a:avLst/>
          </a:prstGeom>
          <a:noFill/>
        </p:spPr>
        <p:txBody>
          <a:bodyPr wrap="square" rtlCol="0">
            <a:spAutoFit/>
          </a:bodyPr>
          <a:p>
            <a:r>
              <a:rPr lang="zh-CN" altLang="en-US" sz="2700" b="1" dirty="0" smtClean="0">
                <a:solidFill>
                  <a:srgbClr val="FF0000"/>
                </a:solidFill>
                <a:latin typeface="楷体" panose="02010609060101010101" charset="-122"/>
                <a:ea typeface="楷体" panose="02010609060101010101" charset="-122"/>
              </a:rPr>
              <a:t>在历史学科素养及历史学科常态理论二维视角下探讨</a:t>
            </a:r>
            <a:r>
              <a:rPr lang="en-US" altLang="zh-CN" sz="2700" b="1" dirty="0" smtClean="0">
                <a:solidFill>
                  <a:srgbClr val="FF0000"/>
                </a:solidFill>
                <a:latin typeface="楷体" panose="02010609060101010101" charset="-122"/>
                <a:ea typeface="楷体" panose="02010609060101010101" charset="-122"/>
              </a:rPr>
              <a:t>2018</a:t>
            </a:r>
            <a:r>
              <a:rPr lang="zh-CN" altLang="en-US" sz="2700" b="1" dirty="0" smtClean="0">
                <a:solidFill>
                  <a:srgbClr val="FF0000"/>
                </a:solidFill>
                <a:latin typeface="楷体" panose="02010609060101010101" charset="-122"/>
                <a:ea typeface="楷体" panose="02010609060101010101" charset="-122"/>
              </a:rPr>
              <a:t>年中考试题的呈现的导向</a:t>
            </a:r>
            <a:endParaRPr lang="zh-CN" altLang="en-US" sz="2700" b="1" dirty="0" smtClean="0">
              <a:solidFill>
                <a:srgbClr val="FF0000"/>
              </a:solidFill>
              <a:latin typeface="楷体" panose="02010609060101010101" charset="-122"/>
              <a:ea typeface="楷体"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2136919"/>
            <a:ext cx="8604448" cy="1798320"/>
          </a:xfrm>
          <a:prstGeom prst="rect">
            <a:avLst/>
          </a:prstGeom>
          <a:noFill/>
        </p:spPr>
        <p:txBody>
          <a:bodyPr wrap="square" rtlCol="0">
            <a:spAutoFit/>
          </a:bodyPr>
          <a:lstStyle/>
          <a:p>
            <a:r>
              <a:rPr lang="zh-CN" altLang="en-US" sz="4000" b="1" dirty="0" smtClean="0">
                <a:solidFill>
                  <a:srgbClr val="FF0000"/>
                </a:solidFill>
              </a:rPr>
              <a:t>二维视角探规律</a:t>
            </a:r>
            <a:endParaRPr lang="en-US" altLang="zh-CN" sz="4000" b="1" dirty="0" smtClean="0">
              <a:solidFill>
                <a:srgbClr val="FF0000"/>
              </a:solidFill>
            </a:endParaRPr>
          </a:p>
          <a:p>
            <a:endParaRPr lang="en-US" altLang="zh-CN" sz="4000" dirty="0" smtClean="0">
              <a:solidFill>
                <a:srgbClr val="FF0000"/>
              </a:solidFill>
            </a:endParaRPr>
          </a:p>
          <a:p>
            <a:r>
              <a:rPr lang="en-US" altLang="zh-CN" sz="2800" dirty="0" smtClean="0">
                <a:solidFill>
                  <a:srgbClr val="FF0000"/>
                </a:solidFill>
              </a:rPr>
              <a:t>                                 </a:t>
            </a:r>
            <a:r>
              <a:rPr lang="en-US" altLang="zh-CN" sz="3200" b="1" dirty="0" smtClean="0">
                <a:solidFill>
                  <a:srgbClr val="FF0000"/>
                </a:solidFill>
                <a:latin typeface="楷体" panose="02010609060101010101" charset="-122"/>
                <a:ea typeface="楷体" panose="02010609060101010101" charset="-122"/>
              </a:rPr>
              <a:t>——2018</a:t>
            </a:r>
            <a:r>
              <a:rPr lang="zh-CN" altLang="en-US" sz="3200" b="1" dirty="0" smtClean="0">
                <a:solidFill>
                  <a:srgbClr val="FF0000"/>
                </a:solidFill>
                <a:latin typeface="楷体" panose="02010609060101010101" charset="-122"/>
                <a:ea typeface="楷体" panose="02010609060101010101" charset="-122"/>
              </a:rPr>
              <a:t>年中考真题导向的探究</a:t>
            </a:r>
            <a:endParaRPr lang="zh-CN" altLang="en-US" sz="3200" b="1" dirty="0">
              <a:solidFill>
                <a:srgbClr val="FF0000"/>
              </a:solidFill>
              <a:latin typeface="楷体" panose="02010609060101010101" charset="-122"/>
              <a:ea typeface="楷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25" descr="predotool"/>
          <p:cNvPicPr>
            <a:picLocks noChangeAspect="1" noChangeArrowheads="1"/>
          </p:cNvPicPr>
          <p:nvPr/>
        </p:nvPicPr>
        <p:blipFill>
          <a:blip r:embed="rId1" cstate="print">
            <a:lum bright="6000"/>
          </a:blip>
          <a:srcRect/>
          <a:stretch>
            <a:fillRect/>
          </a:stretch>
        </p:blipFill>
        <p:spPr bwMode="auto">
          <a:xfrm>
            <a:off x="1711325" y="2355850"/>
            <a:ext cx="5094605" cy="1529715"/>
          </a:xfrm>
          <a:prstGeom prst="rect">
            <a:avLst/>
          </a:prstGeom>
          <a:noFill/>
        </p:spPr>
      </p:pic>
      <p:sp>
        <p:nvSpPr>
          <p:cNvPr id="40966" name="Rectangle 6"/>
          <p:cNvSpPr>
            <a:spLocks noChangeArrowheads="1"/>
          </p:cNvSpPr>
          <p:nvPr/>
        </p:nvSpPr>
        <p:spPr bwMode="auto">
          <a:xfrm>
            <a:off x="395605" y="4368800"/>
            <a:ext cx="8227060" cy="22860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 </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(1)</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对哥伦布发现的航线做出完整表述。材料一中</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促进了世界市场的发展</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是何史实</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按照</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B</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的表述方式</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对</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C</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史实做出完整表述。</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(3</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分</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endPar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表述</a:t>
            </a:r>
            <a:r>
              <a:rPr kumimoji="0" lang="en-US" altLang="zh-CN"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由欧洲</a:t>
            </a:r>
            <a:r>
              <a:rPr kumimoji="0" lang="en-US" altLang="zh-CN"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西班牙</a:t>
            </a:r>
            <a:r>
              <a:rPr kumimoji="0" lang="en-US" altLang="zh-CN"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出发</a:t>
            </a:r>
            <a:r>
              <a:rPr kumimoji="0" lang="en-US" altLang="zh-CN"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经大西洋</a:t>
            </a:r>
            <a:r>
              <a:rPr kumimoji="0" lang="en-US" altLang="zh-CN"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到达美洲。</a:t>
            </a:r>
            <a:r>
              <a:rPr kumimoji="0" lang="en-US" altLang="zh-CN"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a:t>
            </a:r>
            <a:r>
              <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史实</a:t>
            </a:r>
            <a:r>
              <a:rPr kumimoji="0" lang="en-US" altLang="zh-CN"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早期殖民扩张。</a:t>
            </a:r>
            <a:r>
              <a:rPr kumimoji="0" lang="en-US" altLang="zh-CN"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C</a:t>
            </a:r>
            <a:r>
              <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史实表述</a:t>
            </a:r>
            <a:r>
              <a:rPr kumimoji="0" lang="en-US" altLang="zh-CN"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垄断组织的形成</a:t>
            </a:r>
            <a:r>
              <a:rPr kumimoji="0" lang="en-US" altLang="zh-CN"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发电机、内燃机的发明。</a:t>
            </a:r>
            <a:endPar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endParaRPr>
          </a:p>
        </p:txBody>
      </p:sp>
      <p:sp>
        <p:nvSpPr>
          <p:cNvPr id="5" name="Rectangle 1"/>
          <p:cNvSpPr/>
          <p:nvPr/>
        </p:nvSpPr>
        <p:spPr>
          <a:xfrm>
            <a:off x="23662" y="78527"/>
            <a:ext cx="4777740" cy="640080"/>
          </a:xfrm>
          <a:prstGeom prst="rect">
            <a:avLst/>
          </a:prstGeom>
          <a:solidFill>
            <a:srgbClr val="FFFF00"/>
          </a:solidFill>
          <a:ln w="9525">
            <a:solidFill>
              <a:srgbClr val="FF0066"/>
            </a:solidFill>
          </a:ln>
        </p:spPr>
        <p:txBody>
          <a:bodyPr wrap="none" anchor="ctr">
            <a:spAutoFit/>
          </a:bodyPr>
          <a:lstStyle/>
          <a:p>
            <a:pPr lvl="0" indent="0" algn="ctr"/>
            <a:r>
              <a:rPr lang="en-US" altLang="zh-CN" sz="3600" b="1" dirty="0" smtClean="0">
                <a:solidFill>
                  <a:srgbClr val="FF0000"/>
                </a:solidFill>
                <a:latin typeface="楷体" panose="02010609060101010101" charset="-122"/>
                <a:ea typeface="楷体" panose="02010609060101010101" charset="-122"/>
                <a:sym typeface="华文中宋" pitchFamily="2" charset="-122"/>
              </a:rPr>
              <a:t>2018</a:t>
            </a:r>
            <a:r>
              <a:rPr lang="zh-CN" altLang="en-US" sz="3600" b="1" dirty="0" smtClean="0">
                <a:solidFill>
                  <a:srgbClr val="FF0000"/>
                </a:solidFill>
                <a:latin typeface="楷体" panose="02010609060101010101" charset="-122"/>
                <a:ea typeface="楷体" panose="02010609060101010101" charset="-122"/>
                <a:sym typeface="华文中宋" pitchFamily="2" charset="-122"/>
              </a:rPr>
              <a:t>陕西中考真题解读</a:t>
            </a:r>
            <a:endParaRPr lang="zh-CN" altLang="en-US" sz="3600" b="1" dirty="0">
              <a:solidFill>
                <a:srgbClr val="FF0000"/>
              </a:solidFill>
              <a:latin typeface="楷体" panose="02010609060101010101" charset="-122"/>
              <a:ea typeface="楷体" panose="02010609060101010101" charset="-122"/>
              <a:sym typeface="华文中宋" pitchFamily="2" charset="-122"/>
            </a:endParaRPr>
          </a:p>
        </p:txBody>
      </p:sp>
      <p:sp>
        <p:nvSpPr>
          <p:cNvPr id="6" name="矩形 5"/>
          <p:cNvSpPr/>
          <p:nvPr/>
        </p:nvSpPr>
        <p:spPr>
          <a:xfrm>
            <a:off x="-69215" y="982980"/>
            <a:ext cx="6115050" cy="993140"/>
          </a:xfrm>
          <a:prstGeom prst="rect">
            <a:avLst/>
          </a:prstGeom>
        </p:spPr>
        <p:txBody>
          <a:bodyPr wrap="square">
            <a:spAutoFit/>
          </a:bodyPr>
          <a:lstStyle/>
          <a:p>
            <a:pPr marL="228600" lvl="0" indent="-228600">
              <a:lnSpc>
                <a:spcPct val="90000"/>
              </a:lnSpc>
              <a:spcBef>
                <a:spcPts val="1000"/>
              </a:spcBef>
              <a:buClr>
                <a:srgbClr val="17375E"/>
              </a:buClr>
              <a:buFont typeface="Wingdings" panose="05000000000000000000" pitchFamily="2" charset="2"/>
              <a:buNone/>
            </a:pPr>
            <a:r>
              <a:rPr lang="zh-CN" altLang="en-US" sz="3200" b="1" dirty="0" smtClean="0">
                <a:solidFill>
                  <a:srgbClr val="FF0000"/>
                </a:solidFill>
                <a:latin typeface="楷体" panose="02010609060101010101" charset="-122"/>
                <a:ea typeface="楷体" panose="02010609060101010101" charset="-122"/>
              </a:rPr>
              <a:t>一、突出对主干知识的考察</a:t>
            </a:r>
            <a:endParaRPr lang="zh-CN" altLang="en-US" sz="3200" b="1" dirty="0" smtClean="0">
              <a:solidFill>
                <a:srgbClr val="FF0000"/>
              </a:solidFill>
              <a:latin typeface="楷体" panose="02010609060101010101" charset="-122"/>
              <a:ea typeface="楷体" panose="02010609060101010101" charset="-122"/>
            </a:endParaRPr>
          </a:p>
          <a:p>
            <a:pPr marL="228600" lvl="0" indent="-228600">
              <a:lnSpc>
                <a:spcPct val="90000"/>
              </a:lnSpc>
              <a:spcBef>
                <a:spcPts val="1000"/>
              </a:spcBef>
              <a:buClr>
                <a:srgbClr val="17375E"/>
              </a:buClr>
              <a:buFont typeface="Wingdings" panose="05000000000000000000" pitchFamily="2" charset="2"/>
              <a:buNone/>
            </a:pPr>
            <a:r>
              <a:rPr lang="en-US" altLang="zh-CN" sz="2400" b="1" dirty="0" smtClean="0">
                <a:solidFill>
                  <a:srgbClr val="FF0000"/>
                </a:solidFill>
                <a:latin typeface="楷体" panose="02010609060101010101" charset="-122"/>
                <a:ea typeface="楷体" panose="02010609060101010101" charset="-122"/>
              </a:rPr>
              <a:t>1</a:t>
            </a:r>
            <a:r>
              <a:rPr lang="zh-CN" altLang="en-US" sz="2400" b="1" dirty="0" smtClean="0">
                <a:solidFill>
                  <a:srgbClr val="FF0000"/>
                </a:solidFill>
                <a:latin typeface="楷体" panose="02010609060101010101" charset="-122"/>
                <a:ea typeface="楷体" panose="02010609060101010101" charset="-122"/>
              </a:rPr>
              <a:t>、重视对基础知识的考察。</a:t>
            </a:r>
            <a:endParaRPr lang="zh-CN" altLang="en-US" sz="2400" b="1" dirty="0">
              <a:solidFill>
                <a:srgbClr val="FF0000"/>
              </a:solidFill>
              <a:latin typeface="楷体" panose="02010609060101010101" charset="-122"/>
              <a:ea typeface="楷体" panose="02010609060101010101" charset="-122"/>
            </a:endParaRPr>
          </a:p>
        </p:txBody>
      </p:sp>
      <p:sp>
        <p:nvSpPr>
          <p:cNvPr id="2" name="文本框 1"/>
          <p:cNvSpPr txBox="1"/>
          <p:nvPr/>
        </p:nvSpPr>
        <p:spPr>
          <a:xfrm>
            <a:off x="178435" y="2146935"/>
            <a:ext cx="1440815" cy="398780"/>
          </a:xfrm>
          <a:prstGeom prst="rect">
            <a:avLst/>
          </a:prstGeom>
          <a:noFill/>
        </p:spPr>
        <p:txBody>
          <a:bodyPr wrap="square" rtlCol="0">
            <a:spAutoFit/>
          </a:bodyPr>
          <a:p>
            <a:r>
              <a:rPr lang="en-US" altLang="zh-CN" sz="2000" b="1"/>
              <a:t>21</a:t>
            </a:r>
            <a:r>
              <a:rPr lang="zh-CN" altLang="en-US" sz="2000" b="1"/>
              <a:t>题（</a:t>
            </a:r>
            <a:r>
              <a:rPr lang="en-US" altLang="zh-CN" sz="2000" b="1"/>
              <a:t>1</a:t>
            </a:r>
            <a:r>
              <a:rPr lang="zh-CN" altLang="en-US" sz="2000" b="1"/>
              <a:t>）</a:t>
            </a:r>
            <a:endParaRPr lang="zh-CN" altLang="en-US" sz="20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516255"/>
            <a:ext cx="5154930" cy="48463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3.</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某同学将新民主主义革命时期有关重大事件绘制成右图。六个序号分别代表在该地或区域</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阴影</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所发生事件的特点、结果或作用，相对应的事件按时间先后顺序排列正确的是    </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【D】</a:t>
            </a:r>
            <a:endPar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①</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打响武装反抗国民党第一枪  ②战略反攻开始。  ③国民党政权覆灭   ④为渡江作战奠定基础   ⑤三军会师长征胜利  ⑥主动出击日军且规模最大</a:t>
            </a:r>
            <a:endPar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A①⑥②④③⑤     B.④②③⑤⑥①</a:t>
            </a:r>
            <a:endPar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C③②④⑥①⑤     D.①⑤⑥②④③</a:t>
            </a:r>
            <a:endPar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p:txBody>
      </p:sp>
      <p:pic>
        <p:nvPicPr>
          <p:cNvPr id="6" name="图片 6" descr="学科网(www.zxxk.com)--教育资源门户，提供试卷、教案、课件、论文、素材及各类教学资源下载，还有大量而丰富的教学相关资讯！"/>
          <p:cNvPicPr>
            <a:picLocks noChangeAspect="1" noChangeArrowheads="1"/>
          </p:cNvPicPr>
          <p:nvPr/>
        </p:nvPicPr>
        <p:blipFill>
          <a:blip r:embed="rId1" cstate="print"/>
          <a:srcRect/>
          <a:stretch>
            <a:fillRect/>
          </a:stretch>
        </p:blipFill>
        <p:spPr bwMode="auto">
          <a:xfrm>
            <a:off x="5236845" y="559435"/>
            <a:ext cx="3600450" cy="4176395"/>
          </a:xfrm>
          <a:prstGeom prst="rect">
            <a:avLst/>
          </a:prstGeom>
          <a:noFill/>
        </p:spPr>
      </p:pic>
      <p:sp>
        <p:nvSpPr>
          <p:cNvPr id="8" name="TextBox 7"/>
          <p:cNvSpPr txBox="1"/>
          <p:nvPr/>
        </p:nvSpPr>
        <p:spPr>
          <a:xfrm>
            <a:off x="3303270" y="5757545"/>
            <a:ext cx="5086985" cy="579120"/>
          </a:xfrm>
          <a:prstGeom prst="rect">
            <a:avLst/>
          </a:prstGeom>
          <a:noFill/>
        </p:spPr>
        <p:txBody>
          <a:bodyPr wrap="square" rtlCol="0">
            <a:spAutoFit/>
          </a:bodyPr>
          <a:lstStyle/>
          <a:p>
            <a:r>
              <a:rPr lang="zh-CN" altLang="en-US" sz="3200" b="1" dirty="0" smtClean="0">
                <a:solidFill>
                  <a:srgbClr val="FF0000"/>
                </a:solidFill>
                <a:latin typeface="楷体" panose="02010609060101010101" charset="-122"/>
                <a:ea typeface="楷体" panose="02010609060101010101" charset="-122"/>
              </a:rPr>
              <a:t>历史学科素养：时空观念</a:t>
            </a:r>
            <a:endParaRPr lang="zh-CN" altLang="en-US" sz="3200" b="1" dirty="0" smtClean="0">
              <a:solidFill>
                <a:srgbClr val="FF0000"/>
              </a:solidFill>
              <a:latin typeface="楷体" panose="02010609060101010101" charset="-122"/>
              <a:ea typeface="楷体" panose="02010609060101010101" charset="-122"/>
            </a:endParaRPr>
          </a:p>
        </p:txBody>
      </p:sp>
    </p:spTree>
  </p:cSld>
  <p:clrMapOvr>
    <a:masterClrMapping/>
  </p:clrMapOvr>
  <p:transition spd="slow">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本占位符 19459"/>
          <p:cNvSpPr>
            <a:spLocks noGrp="1"/>
          </p:cNvSpPr>
          <p:nvPr/>
        </p:nvSpPr>
        <p:spPr>
          <a:xfrm>
            <a:off x="158591" y="782955"/>
            <a:ext cx="8658225" cy="5678170"/>
          </a:xfrm>
          <a:prstGeom prst="rect">
            <a:avLst/>
          </a:prstGeom>
          <a:noFill/>
          <a:ln w="28575" cap="flat" cmpd="sng">
            <a:solidFill>
              <a:schemeClr val="bg1"/>
            </a:solidFill>
            <a:prstDash val="solid"/>
            <a:miter/>
            <a:headEnd type="none" w="med" len="med"/>
            <a:tailEnd type="none" w="med" len="med"/>
          </a:ln>
        </p:spPr>
        <p:txBody>
          <a:bodyPr lIns="91440" tIns="45720" rIns="91440" bIns="45720" anchor="t"/>
          <a:lstStyle/>
          <a:p>
            <a:pPr marL="228600" lvl="0" indent="-228600">
              <a:lnSpc>
                <a:spcPct val="90000"/>
              </a:lnSpc>
              <a:spcBef>
                <a:spcPts val="1000"/>
              </a:spcBef>
              <a:buClr>
                <a:srgbClr val="17375E"/>
              </a:buClr>
              <a:buFont typeface="Wingdings" panose="05000000000000000000" pitchFamily="2" charset="2"/>
              <a:buNone/>
            </a:pPr>
            <a:endParaRPr lang="zh-CN" altLang="en-US" sz="2400" b="1" dirty="0">
              <a:solidFill>
                <a:srgbClr val="FF0000"/>
              </a:solidFill>
              <a:latin typeface="Calibri" panose="020F0502020204030204" charset="0"/>
              <a:ea typeface="楷体_GB2312" pitchFamily="49" charset="-122"/>
            </a:endParaRPr>
          </a:p>
        </p:txBody>
      </p:sp>
      <p:pic>
        <p:nvPicPr>
          <p:cNvPr id="2" name="图片 1"/>
          <p:cNvPicPr/>
          <p:nvPr/>
        </p:nvPicPr>
        <p:blipFill>
          <a:blip r:embed="rId1" cstate="print"/>
          <a:stretch>
            <a:fillRect/>
          </a:stretch>
        </p:blipFill>
        <p:spPr>
          <a:xfrm>
            <a:off x="2667000" y="3417570"/>
            <a:ext cx="17145" cy="22860"/>
          </a:xfrm>
          <a:prstGeom prst="rect">
            <a:avLst/>
          </a:prstGeom>
          <a:noFill/>
          <a:ln w="9525">
            <a:noFill/>
          </a:ln>
        </p:spPr>
      </p:pic>
      <p:sp>
        <p:nvSpPr>
          <p:cNvPr id="3" name="文本框 2"/>
          <p:cNvSpPr txBox="1"/>
          <p:nvPr/>
        </p:nvSpPr>
        <p:spPr>
          <a:xfrm>
            <a:off x="860107" y="6125234"/>
            <a:ext cx="6438671" cy="396240"/>
          </a:xfrm>
          <a:prstGeom prst="rect">
            <a:avLst/>
          </a:prstGeom>
          <a:noFill/>
        </p:spPr>
        <p:txBody>
          <a:bodyPr wrap="square" rtlCol="0">
            <a:spAutoFit/>
          </a:bodyPr>
          <a:lstStyle/>
          <a:p>
            <a:r>
              <a:rPr lang="zh-CN" altLang="zh-CN" sz="2000" b="1" dirty="0">
                <a:solidFill>
                  <a:srgbClr val="FF0000"/>
                </a:solidFill>
              </a:rPr>
              <a:t>考察主干知识</a:t>
            </a:r>
            <a:r>
              <a:rPr lang="zh-CN" altLang="zh-CN" sz="2000" b="1" dirty="0" smtClean="0">
                <a:solidFill>
                  <a:srgbClr val="FF0000"/>
                </a:solidFill>
              </a:rPr>
              <a:t>：</a:t>
            </a:r>
            <a:r>
              <a:rPr kumimoji="0" lang="zh-CN" altLang="en-US" sz="20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Arial" panose="020B0604020202020204" pitchFamily="34" charset="0"/>
              </a:rPr>
              <a:t>鸦片战争。北大西洋公约组织</a:t>
            </a:r>
            <a:endParaRPr kumimoji="0" lang="zh-CN" altLang="en-US" sz="20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Arial" panose="020B0604020202020204" pitchFamily="34" charset="0"/>
            </a:endParaRPr>
          </a:p>
        </p:txBody>
      </p:sp>
      <p:sp>
        <p:nvSpPr>
          <p:cNvPr id="4" name="文本框 3"/>
          <p:cNvSpPr txBox="1"/>
          <p:nvPr/>
        </p:nvSpPr>
        <p:spPr>
          <a:xfrm>
            <a:off x="255746" y="408965"/>
            <a:ext cx="2300030" cy="400110"/>
          </a:xfrm>
          <a:prstGeom prst="rect">
            <a:avLst/>
          </a:prstGeom>
          <a:noFill/>
        </p:spPr>
        <p:txBody>
          <a:bodyPr wrap="square" rtlCol="0">
            <a:spAutoFit/>
          </a:bodyPr>
          <a:lstStyle/>
          <a:p>
            <a:r>
              <a:rPr lang="en-US" altLang="zh-CN" sz="2000" b="1" dirty="0" smtClean="0"/>
              <a:t>21</a:t>
            </a:r>
            <a:r>
              <a:rPr lang="zh-CN" altLang="en-US" sz="2000" b="1" dirty="0" smtClean="0"/>
              <a:t>题</a:t>
            </a:r>
            <a:r>
              <a:rPr lang="zh-CN" altLang="en-US" sz="2000" b="1" dirty="0"/>
              <a:t>第</a:t>
            </a:r>
            <a:r>
              <a:rPr lang="zh-CN" altLang="en-US" sz="2000" b="1" dirty="0" smtClean="0"/>
              <a:t>（</a:t>
            </a:r>
            <a:r>
              <a:rPr lang="en-US" altLang="zh-CN" sz="2000" b="1" dirty="0"/>
              <a:t>3</a:t>
            </a:r>
            <a:r>
              <a:rPr lang="zh-CN" altLang="en-US" sz="2000" b="1" dirty="0" smtClean="0"/>
              <a:t>）</a:t>
            </a:r>
            <a:r>
              <a:rPr lang="zh-CN" altLang="en-US" sz="2000" b="1" dirty="0"/>
              <a:t>问</a:t>
            </a:r>
            <a:endParaRPr lang="zh-CN" altLang="en-US" sz="2000" b="1" dirty="0"/>
          </a:p>
        </p:txBody>
      </p:sp>
      <p:sp>
        <p:nvSpPr>
          <p:cNvPr id="11" name="矩形 10"/>
          <p:cNvSpPr/>
          <p:nvPr/>
        </p:nvSpPr>
        <p:spPr>
          <a:xfrm>
            <a:off x="323528" y="899155"/>
            <a:ext cx="8496944" cy="2651760"/>
          </a:xfrm>
          <a:prstGeom prst="rect">
            <a:avLst/>
          </a:prstGeom>
        </p:spPr>
        <p:txBody>
          <a:bodyPr wrap="square">
            <a:spAutoFit/>
          </a:bodyPr>
          <a:lstStyle/>
          <a:p>
            <a:pPr lvl="0" fontAlgn="base">
              <a:spcBef>
                <a:spcPct val="0"/>
              </a:spcBef>
              <a:spcAft>
                <a:spcPct val="0"/>
              </a:spcAft>
            </a:pPr>
            <a:r>
              <a:rPr kumimoji="0" lang="en-US" altLang="zh-CN" sz="240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    </a:t>
            </a:r>
            <a:r>
              <a:rPr kumimoji="0" lang="zh-CN"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材料三当世界走进中国时</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曾因地理条件所限</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长期独立于世界而存在的中国</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做出了激烈抵抗</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历经鸦片战争、甲午战争、抗日战争、抗美援朝战争</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才得以恢复并确保民族独立和国家主权。改革开放</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让中国从拒绝世界</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转为主动向世界开放。古老国度在不断适应国际化冲击的过程中</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实现了经济高速发展和社会巨大进步</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并因此思路越来越清晰</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心态越来越平和。</a:t>
            </a:r>
            <a:endPar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endParaRPr>
          </a:p>
          <a:p>
            <a:pPr lvl="0" fontAlgn="base">
              <a:spcBef>
                <a:spcPct val="0"/>
              </a:spcBef>
              <a:spcAft>
                <a:spcPct val="0"/>
              </a:spcAft>
            </a:pP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                     —</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顾驶</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大国方略</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中国怎样走向世界</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endPar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endParaRPr>
          </a:p>
        </p:txBody>
      </p:sp>
      <p:sp>
        <p:nvSpPr>
          <p:cNvPr id="12" name="矩形 11"/>
          <p:cNvSpPr/>
          <p:nvPr/>
        </p:nvSpPr>
        <p:spPr>
          <a:xfrm>
            <a:off x="158750" y="3980815"/>
            <a:ext cx="8733790" cy="1828800"/>
          </a:xfrm>
          <a:prstGeom prst="rect">
            <a:avLst/>
          </a:prstGeom>
        </p:spPr>
        <p:txBody>
          <a:bodyPr wrap="square">
            <a:spAutoFit/>
          </a:bodyPr>
          <a:lstStyle/>
          <a:p>
            <a:pPr lvl="0" fontAlgn="base">
              <a:spcBef>
                <a:spcPct val="0"/>
              </a:spcBef>
              <a:spcAft>
                <a:spcPct val="0"/>
              </a:spcAft>
            </a:pPr>
            <a:r>
              <a:rPr kumimoji="0" lang="en-US" altLang="zh-CN" sz="2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   </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(3)</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在材料三所述事件中</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哪一事件标志着近代中国被迫一体化</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抗美援朝战争爆发前后美对欧洲推行政策在军事上的表现是什么？（</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2</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分）</a:t>
            </a:r>
            <a:endParaRPr lang="en-US" altLang="zh-CN" sz="2400" b="1" dirty="0" smtClean="0">
              <a:latin typeface="楷体" panose="02010609060101010101" charset="-122"/>
              <a:ea typeface="楷体" panose="02010609060101010101" charset="-122"/>
              <a:cs typeface="Arial" panose="020B0604020202020204" pitchFamily="34" charset="0"/>
            </a:endParaRPr>
          </a:p>
          <a:p>
            <a:pPr lvl="0" eaLnBrk="0" fontAlgn="base" hangingPunct="0">
              <a:spcBef>
                <a:spcPct val="0"/>
              </a:spcBef>
              <a:spcAft>
                <a:spcPct val="0"/>
              </a:spcAft>
            </a:pPr>
            <a:endParaRPr kumimoji="0" lang="en-US" altLang="zh-CN" b="1" i="0" u="none" strike="noStrike" cap="none" normalizeH="0" baseline="0" dirty="0" smtClean="0">
              <a:ln>
                <a:noFill/>
              </a:ln>
              <a:solidFill>
                <a:srgbClr val="C00000"/>
              </a:solidFill>
              <a:effectLst/>
              <a:latin typeface="楷体" panose="02010609060101010101" charset="-122"/>
              <a:ea typeface="楷体" panose="02010609060101010101" charset="-122"/>
              <a:cs typeface="Arial" panose="020B0604020202020204" pitchFamily="34" charset="0"/>
            </a:endParaRPr>
          </a:p>
          <a:p>
            <a:pPr lvl="0" eaLnBrk="0" fontAlgn="base" hangingPunct="0">
              <a:spcBef>
                <a:spcPct val="0"/>
              </a:spcBef>
              <a:spcAft>
                <a:spcPct val="0"/>
              </a:spcAft>
            </a:pPr>
            <a:r>
              <a:rPr lang="en-US" altLang="zh-CN" dirty="0">
                <a:solidFill>
                  <a:srgbClr val="C00000"/>
                </a:solidFill>
                <a:latin typeface="宋体" panose="02010600030101010101" pitchFamily="2" charset="-122"/>
                <a:ea typeface="宋体" panose="02010600030101010101" pitchFamily="2" charset="-122"/>
                <a:cs typeface="Arial" panose="020B0604020202020204" pitchFamily="34" charset="0"/>
              </a:rPr>
              <a:t> </a:t>
            </a:r>
            <a:r>
              <a:rPr lang="en-US" altLang="zh-CN" dirty="0" smtClean="0">
                <a:solidFill>
                  <a:srgbClr val="C00000"/>
                </a:solidFill>
                <a:latin typeface="宋体" panose="02010600030101010101" pitchFamily="2" charset="-122"/>
                <a:ea typeface="宋体" panose="02010600030101010101" pitchFamily="2" charset="-122"/>
                <a:cs typeface="Arial" panose="020B0604020202020204" pitchFamily="34" charset="0"/>
              </a:rPr>
              <a:t>  </a:t>
            </a:r>
            <a:r>
              <a:rPr kumimoji="0" lang="zh-CN" altLang="en-US" sz="2400" b="1" i="0" u="none" strike="noStrike" cap="none" normalizeH="0" baseline="0" dirty="0" smtClean="0">
                <a:ln>
                  <a:noFill/>
                </a:ln>
                <a:solidFill>
                  <a:srgbClr val="00B0F0"/>
                </a:solidFill>
                <a:effectLst/>
                <a:latin typeface="楷体" panose="02010609060101010101" charset="-122"/>
                <a:ea typeface="楷体" panose="02010609060101010101" charset="-122"/>
                <a:cs typeface="Arial" panose="020B0604020202020204" pitchFamily="34" charset="0"/>
              </a:rPr>
              <a:t>事件</a:t>
            </a:r>
            <a:r>
              <a:rPr kumimoji="0" lang="en-US" altLang="zh-CN" sz="2400" b="1" i="0" u="none" strike="noStrike" cap="none" normalizeH="0" baseline="0" dirty="0" smtClean="0">
                <a:ln>
                  <a:noFill/>
                </a:ln>
                <a:solidFill>
                  <a:srgbClr val="00B0F0"/>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rgbClr val="00B0F0"/>
                </a:solidFill>
                <a:effectLst/>
                <a:latin typeface="楷体" panose="02010609060101010101" charset="-122"/>
                <a:ea typeface="楷体" panose="02010609060101010101" charset="-122"/>
                <a:cs typeface="Arial" panose="020B0604020202020204" pitchFamily="34" charset="0"/>
              </a:rPr>
              <a:t>鸦片战争。</a:t>
            </a:r>
            <a:r>
              <a:rPr kumimoji="0" lang="en-US" altLang="zh-CN" sz="2400" b="1" i="0" u="none" strike="noStrike" cap="none" normalizeH="0" baseline="0" dirty="0" smtClean="0">
                <a:ln>
                  <a:noFill/>
                </a:ln>
                <a:solidFill>
                  <a:srgbClr val="00B0F0"/>
                </a:solidFill>
                <a:effectLst/>
                <a:latin typeface="楷体" panose="02010609060101010101" charset="-122"/>
                <a:ea typeface="楷体" panose="02010609060101010101" charset="-122"/>
                <a:cs typeface="Arial" panose="020B0604020202020204" pitchFamily="34" charset="0"/>
              </a:rPr>
              <a:t>(1</a:t>
            </a:r>
            <a:r>
              <a:rPr kumimoji="0" lang="zh-CN" altLang="en-US" sz="2400" b="1" i="0" u="none" strike="noStrike" cap="none" normalizeH="0" baseline="0" dirty="0" smtClean="0">
                <a:ln>
                  <a:noFill/>
                </a:ln>
                <a:solidFill>
                  <a:srgbClr val="00B0F0"/>
                </a:solidFill>
                <a:effectLst/>
                <a:latin typeface="楷体" panose="02010609060101010101" charset="-122"/>
                <a:ea typeface="楷体" panose="02010609060101010101" charset="-122"/>
                <a:cs typeface="Arial" panose="020B0604020202020204" pitchFamily="34" charset="0"/>
              </a:rPr>
              <a:t>分</a:t>
            </a:r>
            <a:r>
              <a:rPr kumimoji="0" lang="en-US" altLang="zh-CN" sz="2400" b="1" i="0" u="none" strike="noStrike" cap="none" normalizeH="0" baseline="0" dirty="0" smtClean="0">
                <a:ln>
                  <a:noFill/>
                </a:ln>
                <a:solidFill>
                  <a:srgbClr val="00B0F0"/>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rgbClr val="00B0F0"/>
                </a:solidFill>
                <a:effectLst/>
                <a:latin typeface="楷体" panose="02010609060101010101" charset="-122"/>
                <a:ea typeface="楷体" panose="02010609060101010101" charset="-122"/>
                <a:cs typeface="Arial" panose="020B0604020202020204" pitchFamily="34" charset="0"/>
              </a:rPr>
              <a:t>表现</a:t>
            </a:r>
            <a:r>
              <a:rPr kumimoji="0" lang="en-US" altLang="zh-CN" sz="2400" b="1" i="0" u="none" strike="noStrike" cap="none" normalizeH="0" baseline="0" dirty="0" smtClean="0">
                <a:ln>
                  <a:noFill/>
                </a:ln>
                <a:solidFill>
                  <a:srgbClr val="00B0F0"/>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rgbClr val="00B0F0"/>
                </a:solidFill>
                <a:effectLst/>
                <a:latin typeface="楷体" panose="02010609060101010101" charset="-122"/>
                <a:ea typeface="楷体" panose="02010609060101010101" charset="-122"/>
                <a:cs typeface="Arial" panose="020B0604020202020204" pitchFamily="34" charset="0"/>
              </a:rPr>
              <a:t>建立北大西洋公约组织。</a:t>
            </a:r>
            <a:r>
              <a:rPr kumimoji="0" lang="en-US" altLang="zh-CN" sz="2400" b="1" i="0" u="none" strike="noStrike" cap="none" normalizeH="0" baseline="0" dirty="0" smtClean="0">
                <a:ln>
                  <a:noFill/>
                </a:ln>
                <a:solidFill>
                  <a:srgbClr val="00B0F0"/>
                </a:solidFill>
                <a:effectLst/>
                <a:latin typeface="楷体" panose="02010609060101010101" charset="-122"/>
                <a:ea typeface="楷体" panose="02010609060101010101" charset="-122"/>
                <a:cs typeface="Arial" panose="020B0604020202020204" pitchFamily="34" charset="0"/>
              </a:rPr>
              <a:t>(1</a:t>
            </a:r>
            <a:r>
              <a:rPr kumimoji="0" lang="zh-CN" altLang="en-US" sz="2400" b="1" i="0" u="none" strike="noStrike" cap="none" normalizeH="0" baseline="0" dirty="0" smtClean="0">
                <a:ln>
                  <a:noFill/>
                </a:ln>
                <a:solidFill>
                  <a:srgbClr val="00B0F0"/>
                </a:solidFill>
                <a:effectLst/>
                <a:latin typeface="楷体" panose="02010609060101010101" charset="-122"/>
                <a:ea typeface="楷体" panose="02010609060101010101" charset="-122"/>
                <a:cs typeface="Arial" panose="020B0604020202020204" pitchFamily="34" charset="0"/>
              </a:rPr>
              <a:t>分</a:t>
            </a:r>
            <a:r>
              <a:rPr kumimoji="0" lang="en-US" altLang="zh-CN" sz="2400" b="1" i="0" u="none" strike="noStrike" cap="none" normalizeH="0" baseline="0" dirty="0" smtClean="0">
                <a:ln>
                  <a:noFill/>
                </a:ln>
                <a:solidFill>
                  <a:srgbClr val="00B0F0"/>
                </a:solidFill>
                <a:effectLst/>
                <a:latin typeface="楷体" panose="02010609060101010101" charset="-122"/>
                <a:ea typeface="楷体" panose="02010609060101010101" charset="-122"/>
                <a:cs typeface="Arial" panose="020B0604020202020204" pitchFamily="34" charset="0"/>
              </a:rPr>
              <a:t>)</a:t>
            </a:r>
            <a:endParaRPr kumimoji="0" lang="en-US" altLang="zh-CN" sz="2400" b="1" i="0" u="none" strike="noStrike" cap="none" normalizeH="0" baseline="0" dirty="0" smtClean="0">
              <a:ln>
                <a:noFill/>
              </a:ln>
              <a:solidFill>
                <a:srgbClr val="00B0F0"/>
              </a:solidFill>
              <a:effectLst/>
              <a:latin typeface="楷体" panose="02010609060101010101" charset="-122"/>
              <a:ea typeface="楷体" panose="02010609060101010101" charset="-122"/>
              <a:cs typeface="Arial" panose="020B0604020202020204" pitchFamily="34" charset="0"/>
            </a:endParaRPr>
          </a:p>
        </p:txBody>
      </p:sp>
    </p:spTree>
  </p:cSld>
  <p:clrMapOvr>
    <a:masterClrMapping/>
  </p:clrMapOvr>
  <p:transition spd="slow">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图片 2"/>
          <p:cNvPicPr/>
          <p:nvPr/>
        </p:nvPicPr>
        <p:blipFill>
          <a:blip r:embed="rId1" cstate="print"/>
          <a:stretch>
            <a:fillRect/>
          </a:stretch>
        </p:blipFill>
        <p:spPr>
          <a:xfrm>
            <a:off x="2667001" y="1303338"/>
            <a:ext cx="11906" cy="23812"/>
          </a:xfrm>
          <a:prstGeom prst="rect">
            <a:avLst/>
          </a:prstGeom>
          <a:solidFill>
            <a:srgbClr val="FFFFFF"/>
          </a:solidFill>
          <a:ln w="9525" cap="flat" cmpd="sng">
            <a:solidFill>
              <a:srgbClr val="000000"/>
            </a:solidFill>
            <a:prstDash val="solid"/>
            <a:round/>
            <a:headEnd type="none" w="med" len="med"/>
            <a:tailEnd type="none" w="med" len="med"/>
          </a:ln>
        </p:spPr>
      </p:pic>
      <p:pic>
        <p:nvPicPr>
          <p:cNvPr id="14343" name="图片 3"/>
          <p:cNvPicPr/>
          <p:nvPr/>
        </p:nvPicPr>
        <p:blipFill>
          <a:blip r:embed="rId2" cstate="print"/>
          <a:stretch>
            <a:fillRect/>
          </a:stretch>
        </p:blipFill>
        <p:spPr>
          <a:xfrm>
            <a:off x="2667000" y="2538413"/>
            <a:ext cx="16669" cy="30162"/>
          </a:xfrm>
          <a:prstGeom prst="rect">
            <a:avLst/>
          </a:prstGeom>
          <a:solidFill>
            <a:srgbClr val="FFFFFF"/>
          </a:solidFill>
          <a:ln w="9525" cap="flat" cmpd="sng">
            <a:solidFill>
              <a:srgbClr val="000000"/>
            </a:solidFill>
            <a:prstDash val="solid"/>
            <a:round/>
            <a:headEnd type="none" w="med" len="med"/>
            <a:tailEnd type="none" w="med" len="med"/>
          </a:ln>
        </p:spPr>
      </p:pic>
      <p:pic>
        <p:nvPicPr>
          <p:cNvPr id="14344" name="图片 4"/>
          <p:cNvPicPr/>
          <p:nvPr/>
        </p:nvPicPr>
        <p:blipFill>
          <a:blip r:embed="rId3" cstate="print"/>
          <a:stretch>
            <a:fillRect/>
          </a:stretch>
        </p:blipFill>
        <p:spPr>
          <a:xfrm>
            <a:off x="2667000" y="5540376"/>
            <a:ext cx="16669" cy="15875"/>
          </a:xfrm>
          <a:prstGeom prst="rect">
            <a:avLst/>
          </a:prstGeom>
          <a:solidFill>
            <a:srgbClr val="FFFFFF"/>
          </a:solidFill>
          <a:ln w="9525" cap="flat" cmpd="sng">
            <a:solidFill>
              <a:srgbClr val="000000"/>
            </a:solidFill>
            <a:prstDash val="solid"/>
            <a:round/>
            <a:headEnd type="none" w="med" len="med"/>
            <a:tailEnd type="none" w="med" len="med"/>
          </a:ln>
        </p:spPr>
      </p:pic>
      <p:sp>
        <p:nvSpPr>
          <p:cNvPr id="113" name="文本框 112"/>
          <p:cNvSpPr txBox="1"/>
          <p:nvPr/>
        </p:nvSpPr>
        <p:spPr>
          <a:xfrm>
            <a:off x="2667000" y="5540376"/>
            <a:ext cx="5331619" cy="530915"/>
          </a:xfrm>
          <a:prstGeom prst="rect">
            <a:avLst/>
          </a:prstGeom>
          <a:noFill/>
          <a:ln w="9525">
            <a:noFill/>
          </a:ln>
        </p:spPr>
        <p:txBody>
          <a:bodyPr wrap="square">
            <a:spAutoFit/>
          </a:bodyPr>
          <a:lstStyle/>
          <a:p>
            <a:pPr marL="0" indent="0" algn="l" fontAlgn="auto"/>
            <a:r>
              <a:rPr lang="zh-CN" altLang="en-US" sz="1050" b="0" u="none" strike="noStrike" noProof="1">
                <a:latin typeface="宋体" panose="02010600030101010101" pitchFamily="2" charset="-122"/>
                <a:ea typeface="宋体" panose="02010600030101010101" pitchFamily="2" charset="-122"/>
                <a:cs typeface="宋体" panose="02010600030101010101" pitchFamily="2" charset="-122"/>
              </a:rPr>
              <a:t> </a:t>
            </a:r>
            <a:endParaRPr lang="zh-CN" altLang="en-US" sz="1050" b="0" u="none" strike="noStrike" noProof="1">
              <a:latin typeface="宋体" panose="02010600030101010101" pitchFamily="2" charset="-122"/>
              <a:ea typeface="宋体" panose="02010600030101010101" pitchFamily="2" charset="-122"/>
              <a:cs typeface="宋体" panose="02010600030101010101" pitchFamily="2" charset="-122"/>
            </a:endParaRPr>
          </a:p>
          <a:p>
            <a:pPr fontAlgn="auto"/>
            <a:endParaRPr lang="zh-CN" altLang="en-US" strike="noStrike" noProof="1"/>
          </a:p>
        </p:txBody>
      </p:sp>
      <p:sp>
        <p:nvSpPr>
          <p:cNvPr id="2" name="文本框 1"/>
          <p:cNvSpPr txBox="1"/>
          <p:nvPr/>
        </p:nvSpPr>
        <p:spPr>
          <a:xfrm>
            <a:off x="570865" y="6066155"/>
            <a:ext cx="7840345" cy="457200"/>
          </a:xfrm>
          <a:prstGeom prst="rect">
            <a:avLst/>
          </a:prstGeom>
          <a:noFill/>
        </p:spPr>
        <p:txBody>
          <a:bodyPr wrap="square" rtlCol="0">
            <a:spAutoFit/>
          </a:bodyPr>
          <a:lstStyle/>
          <a:p>
            <a:r>
              <a:rPr lang="zh-CN" altLang="en-US" sz="2400" b="1" dirty="0">
                <a:solidFill>
                  <a:srgbClr val="FF0000"/>
                </a:solidFill>
                <a:latin typeface="楷体" panose="02010609060101010101" charset="-122"/>
                <a:ea typeface="楷体" panose="02010609060101010101" charset="-122"/>
              </a:rPr>
              <a:t>解读</a:t>
            </a:r>
            <a:r>
              <a:rPr lang="zh-CN" altLang="en-US" sz="2400" b="1" dirty="0" smtClean="0">
                <a:solidFill>
                  <a:srgbClr val="FF0000"/>
                </a:solidFill>
                <a:latin typeface="楷体" panose="02010609060101010101" charset="-122"/>
                <a:ea typeface="楷体" panose="02010609060101010101" charset="-122"/>
              </a:rPr>
              <a:t>：从孔子的仁的学说到中华民族几千年的</a:t>
            </a:r>
            <a:r>
              <a:rPr lang="zh-CN" altLang="en-US" sz="2400" b="1" dirty="0">
                <a:solidFill>
                  <a:srgbClr val="FF0000"/>
                </a:solidFill>
                <a:latin typeface="楷体" panose="02010609060101010101" charset="-122"/>
                <a:ea typeface="楷体" panose="02010609060101010101" charset="-122"/>
              </a:rPr>
              <a:t>民族精神</a:t>
            </a:r>
            <a:endParaRPr lang="zh-CN" altLang="en-US" sz="2400" b="1" dirty="0">
              <a:solidFill>
                <a:srgbClr val="FF0000"/>
              </a:solidFill>
              <a:latin typeface="楷体" panose="02010609060101010101" charset="-122"/>
              <a:ea typeface="楷体" panose="02010609060101010101" charset="-122"/>
            </a:endParaRPr>
          </a:p>
        </p:txBody>
      </p:sp>
      <p:pic>
        <p:nvPicPr>
          <p:cNvPr id="57345" name="图片 10" descr="学科网(www.zxxk.com)--教育资源门户，提供试卷、教案、课件、论文、素材及各类教学资源下载，还有大量而丰富的教学相关资讯！"/>
          <p:cNvPicPr>
            <a:picLocks noChangeAspect="1" noChangeArrowheads="1"/>
          </p:cNvPicPr>
          <p:nvPr/>
        </p:nvPicPr>
        <p:blipFill>
          <a:blip r:embed="rId4" cstate="print"/>
          <a:srcRect/>
          <a:stretch>
            <a:fillRect/>
          </a:stretch>
        </p:blipFill>
        <p:spPr bwMode="auto">
          <a:xfrm>
            <a:off x="1753870" y="1520190"/>
            <a:ext cx="5012690" cy="1533525"/>
          </a:xfrm>
          <a:prstGeom prst="rect">
            <a:avLst/>
          </a:prstGeom>
          <a:noFill/>
          <a:ln w="9525">
            <a:noFill/>
            <a:miter lim="800000"/>
            <a:headEnd/>
            <a:tailEnd/>
          </a:ln>
          <a:effectLst/>
        </p:spPr>
      </p:pic>
      <p:sp>
        <p:nvSpPr>
          <p:cNvPr id="57346" name="Rectangle 2"/>
          <p:cNvSpPr>
            <a:spLocks noChangeArrowheads="1"/>
          </p:cNvSpPr>
          <p:nvPr/>
        </p:nvSpPr>
        <p:spPr bwMode="auto">
          <a:xfrm>
            <a:off x="0" y="3317240"/>
            <a:ext cx="8742045" cy="265176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1</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）图</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中孔子的言论体现了</a:t>
            </a:r>
            <a:r>
              <a:rPr kumimoji="0" lang="zh-CN" altLang="en-US" sz="2400" b="1" i="0" u="sng"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sng" strike="noStrike" cap="none" normalizeH="0" baseline="0" dirty="0" smtClean="0">
                <a:ln>
                  <a:noFill/>
                </a:ln>
                <a:solidFill>
                  <a:srgbClr val="FF0000"/>
                </a:solidFill>
                <a:effectLst/>
                <a:latin typeface="楷体" panose="02010609060101010101" charset="-122"/>
                <a:ea typeface="楷体" panose="02010609060101010101" charset="-122"/>
                <a:cs typeface="Arial" panose="020B0604020202020204" pitchFamily="34" charset="0"/>
              </a:rPr>
              <a:t> 仁</a:t>
            </a:r>
            <a:r>
              <a:rPr kumimoji="0" lang="zh-CN" altLang="en-US" sz="2400" b="1" i="0" u="sng"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  ”</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 </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的学说，其作为处理人与人关系是最高准则和道德德规范。从孔子到孟子</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大体经历了五代</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孟子将孔子民本思想发展为“仁政”</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主张“民贵君轻”</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同时孟子提出做人要有骨气和正气，图</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B</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孟子言论被后世凝练为</a:t>
            </a:r>
            <a:r>
              <a:rPr kumimoji="0" lang="zh-CN" altLang="en-US" sz="2400" b="1" i="0" u="sng" strike="noStrike" cap="none" normalizeH="0" baseline="0" dirty="0" smtClean="0">
                <a:ln>
                  <a:noFill/>
                </a:ln>
                <a:solidFill>
                  <a:srgbClr val="FF0000"/>
                </a:solidFill>
                <a:effectLst/>
                <a:latin typeface="楷体" panose="02010609060101010101" charset="-122"/>
                <a:ea typeface="楷体" panose="02010609060101010101" charset="-122"/>
                <a:cs typeface="Arial" panose="020B0604020202020204" pitchFamily="34" charset="0"/>
              </a:rPr>
              <a:t>成仁取义（舍生取义）</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1</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分</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成为中华民族几千年来激励无数仁人志士为了国家、民族、人民</a:t>
            </a:r>
            <a:r>
              <a:rPr kumimoji="0" lang="zh-CN" altLang="en-US" sz="2400" b="1" i="0" u="sng"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英</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勇无畏、甘愿牺牲的民族精神。</a:t>
            </a:r>
            <a:endPar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p:txBody>
      </p:sp>
      <p:sp>
        <p:nvSpPr>
          <p:cNvPr id="13" name="TextBox 12"/>
          <p:cNvSpPr txBox="1"/>
          <p:nvPr/>
        </p:nvSpPr>
        <p:spPr>
          <a:xfrm>
            <a:off x="467544" y="1268760"/>
            <a:ext cx="3024336" cy="368300"/>
          </a:xfrm>
          <a:prstGeom prst="rect">
            <a:avLst/>
          </a:prstGeom>
          <a:noFill/>
        </p:spPr>
        <p:txBody>
          <a:bodyPr wrap="square" rtlCol="0">
            <a:spAutoFit/>
          </a:bodyPr>
          <a:lstStyle/>
          <a:p>
            <a:r>
              <a:rPr lang="en-US" altLang="zh-CN" b="1" dirty="0" smtClean="0"/>
              <a:t>19</a:t>
            </a:r>
            <a:r>
              <a:rPr lang="zh-CN" altLang="en-US" b="1" dirty="0" smtClean="0"/>
              <a:t>题（</a:t>
            </a:r>
            <a:r>
              <a:rPr lang="en-US" altLang="zh-CN" b="1" dirty="0" smtClean="0"/>
              <a:t>1</a:t>
            </a:r>
            <a:r>
              <a:rPr lang="zh-CN" altLang="en-US" b="1" dirty="0" smtClean="0"/>
              <a:t>）</a:t>
            </a:r>
            <a:endParaRPr lang="zh-CN" altLang="en-US" b="1" dirty="0"/>
          </a:p>
        </p:txBody>
      </p:sp>
      <p:sp>
        <p:nvSpPr>
          <p:cNvPr id="11" name="文本占位符 19459"/>
          <p:cNvSpPr>
            <a:spLocks noGrp="1"/>
          </p:cNvSpPr>
          <p:nvPr/>
        </p:nvSpPr>
        <p:spPr>
          <a:xfrm>
            <a:off x="310754" y="439420"/>
            <a:ext cx="8658225" cy="488950"/>
          </a:xfrm>
          <a:prstGeom prst="rect">
            <a:avLst/>
          </a:prstGeom>
          <a:noFill/>
          <a:ln w="28575" cap="flat" cmpd="sng">
            <a:solidFill>
              <a:schemeClr val="bg1"/>
            </a:solidFill>
            <a:prstDash val="solid"/>
            <a:miter/>
            <a:headEnd type="none" w="med" len="med"/>
            <a:tailEnd type="none" w="med" len="med"/>
          </a:ln>
        </p:spPr>
        <p:txBody>
          <a:bodyPr lIns="91440" tIns="45720" rIns="91440" bIns="45720" anchor="t"/>
          <a:lstStyle/>
          <a:p>
            <a:pPr marL="228600" lvl="0" indent="-228600">
              <a:lnSpc>
                <a:spcPct val="90000"/>
              </a:lnSpc>
              <a:spcBef>
                <a:spcPts val="1000"/>
              </a:spcBef>
              <a:buClr>
                <a:srgbClr val="17375E"/>
              </a:buClr>
              <a:buFont typeface="Wingdings" panose="05000000000000000000" pitchFamily="2" charset="2"/>
              <a:buNone/>
            </a:pPr>
            <a:r>
              <a:rPr lang="en-US" altLang="zh-CN" sz="3200" b="1" dirty="0">
                <a:solidFill>
                  <a:srgbClr val="FF0000"/>
                </a:solidFill>
                <a:latin typeface="Calibri" panose="020F0502020204030204" charset="0"/>
                <a:ea typeface="楷体_GB2312" pitchFamily="49" charset="-122"/>
              </a:rPr>
              <a:t>2</a:t>
            </a:r>
            <a:r>
              <a:rPr lang="zh-CN" altLang="en-US" sz="3200" b="1" dirty="0" smtClean="0">
                <a:solidFill>
                  <a:srgbClr val="FF0000"/>
                </a:solidFill>
                <a:latin typeface="Calibri" panose="020F0502020204030204" charset="0"/>
                <a:ea typeface="楷体_GB2312" pitchFamily="49" charset="-122"/>
              </a:rPr>
              <a:t>、重</a:t>
            </a:r>
            <a:r>
              <a:rPr lang="zh-CN" altLang="en-US" sz="3200" b="1" dirty="0">
                <a:solidFill>
                  <a:srgbClr val="FF0000"/>
                </a:solidFill>
                <a:latin typeface="Calibri" panose="020F0502020204030204" charset="0"/>
                <a:ea typeface="楷体_GB2312" pitchFamily="49" charset="-122"/>
              </a:rPr>
              <a:t>视</a:t>
            </a:r>
            <a:r>
              <a:rPr lang="zh-CN" altLang="en-US" sz="3200" b="1" dirty="0" smtClean="0">
                <a:solidFill>
                  <a:srgbClr val="FF0000"/>
                </a:solidFill>
                <a:latin typeface="Calibri" panose="020F0502020204030204" charset="0"/>
                <a:ea typeface="楷体_GB2312" pitchFamily="49" charset="-122"/>
              </a:rPr>
              <a:t>对历史发展线索的</a:t>
            </a:r>
            <a:r>
              <a:rPr lang="zh-CN" altLang="en-US" sz="3200" b="1" dirty="0">
                <a:solidFill>
                  <a:srgbClr val="FF0000"/>
                </a:solidFill>
                <a:latin typeface="Calibri" panose="020F0502020204030204" charset="0"/>
                <a:ea typeface="楷体_GB2312" pitchFamily="49" charset="-122"/>
              </a:rPr>
              <a:t>考察。</a:t>
            </a:r>
            <a:endParaRPr lang="zh-CN" altLang="en-US" sz="3200" b="1" dirty="0">
              <a:solidFill>
                <a:srgbClr val="FF0000"/>
              </a:solidFill>
              <a:latin typeface="Calibri" panose="020F0502020204030204" charset="0"/>
              <a:ea typeface="楷体_GB2312" pitchFamily="49" charset="-122"/>
            </a:endParaRPr>
          </a:p>
        </p:txBody>
      </p:sp>
    </p:spTree>
  </p:cSld>
  <p:clrMapOvr>
    <a:masterClrMapping/>
  </p:clrMapOvr>
  <p:transition spd="slow">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56273" y="1313498"/>
            <a:ext cx="5735955" cy="640080"/>
          </a:xfrm>
          <a:prstGeom prst="rect">
            <a:avLst/>
          </a:prstGeom>
          <a:noFill/>
        </p:spPr>
        <p:txBody>
          <a:bodyPr wrap="square" rtlCol="0">
            <a:spAutoFit/>
          </a:bodyPr>
          <a:p>
            <a:r>
              <a:rPr lang="zh-CN" altLang="en-US" sz="3600" b="1" dirty="0" smtClean="0">
                <a:solidFill>
                  <a:srgbClr val="FF0000"/>
                </a:solidFill>
                <a:latin typeface="楷体" panose="02010609060101010101" charset="-122"/>
                <a:ea typeface="楷体" panose="02010609060101010101" charset="-122"/>
              </a:rPr>
              <a:t>对历史学科素养的解读</a:t>
            </a:r>
            <a:endParaRPr lang="zh-CN" altLang="en-US" sz="3600" b="1" dirty="0" smtClean="0">
              <a:solidFill>
                <a:srgbClr val="FF0000"/>
              </a:solidFill>
              <a:latin typeface="楷体" panose="02010609060101010101" charset="-122"/>
              <a:ea typeface="楷体" panose="02010609060101010101" charset="-122"/>
            </a:endParaRPr>
          </a:p>
        </p:txBody>
      </p:sp>
      <p:sp>
        <p:nvSpPr>
          <p:cNvPr id="5" name="文本框 4"/>
          <p:cNvSpPr txBox="1"/>
          <p:nvPr/>
        </p:nvSpPr>
        <p:spPr>
          <a:xfrm>
            <a:off x="656590" y="2665730"/>
            <a:ext cx="8190865" cy="1737360"/>
          </a:xfrm>
          <a:prstGeom prst="rect">
            <a:avLst/>
          </a:prstGeom>
          <a:noFill/>
        </p:spPr>
        <p:txBody>
          <a:bodyPr wrap="square" rtlCol="0">
            <a:spAutoFit/>
          </a:bodyPr>
          <a:p>
            <a:pPr algn="l"/>
            <a:r>
              <a:rPr lang="zh-CN" altLang="en-US" sz="3600" b="1" dirty="0" smtClean="0">
                <a:solidFill>
                  <a:srgbClr val="FF0000"/>
                </a:solidFill>
                <a:latin typeface="楷体" panose="02010609060101010101" charset="-122"/>
                <a:ea typeface="楷体" panose="02010609060101010101" charset="-122"/>
              </a:rPr>
              <a:t>在历史学科素养及历史学科常态理论二维视角下探讨2018年中考试题呈现的复习导向</a:t>
            </a:r>
            <a:endParaRPr lang="zh-CN" altLang="en-US" sz="3600" b="1" dirty="0" smtClean="0">
              <a:solidFill>
                <a:srgbClr val="FF0000"/>
              </a:solidFill>
              <a:latin typeface="楷体" panose="02010609060101010101" charset="-122"/>
              <a:ea typeface="楷体" panose="02010609060101010101" charset="-122"/>
            </a:endParaRPr>
          </a:p>
        </p:txBody>
      </p:sp>
      <p:sp>
        <p:nvSpPr>
          <p:cNvPr id="6" name="文本框 5"/>
          <p:cNvSpPr txBox="1"/>
          <p:nvPr/>
        </p:nvSpPr>
        <p:spPr>
          <a:xfrm>
            <a:off x="772160" y="4853940"/>
            <a:ext cx="6811010" cy="640080"/>
          </a:xfrm>
          <a:prstGeom prst="rect">
            <a:avLst/>
          </a:prstGeom>
          <a:noFill/>
        </p:spPr>
        <p:txBody>
          <a:bodyPr wrap="square" rtlCol="0">
            <a:spAutoFit/>
          </a:bodyPr>
          <a:p>
            <a:pPr algn="l"/>
            <a:r>
              <a:rPr lang="zh-CN" altLang="en-US" sz="3600" b="1" dirty="0" smtClean="0">
                <a:solidFill>
                  <a:srgbClr val="FF0000"/>
                </a:solidFill>
                <a:latin typeface="楷体" panose="02010609060101010101" charset="-122"/>
                <a:ea typeface="楷体" panose="02010609060101010101" charset="-122"/>
              </a:rPr>
              <a:t>2019中考高效备考课堂策略</a:t>
            </a:r>
            <a:endParaRPr lang="zh-CN" altLang="en-US" sz="3600" b="1" dirty="0" smtClean="0">
              <a:solidFill>
                <a:srgbClr val="FF0000"/>
              </a:solidFill>
              <a:latin typeface="楷体" panose="02010609060101010101" charset="-122"/>
              <a:ea typeface="楷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215" y="3895090"/>
            <a:ext cx="8371840" cy="2286000"/>
          </a:xfrm>
          <a:prstGeom prst="rect">
            <a:avLst/>
          </a:prstGeom>
        </p:spPr>
        <p:txBody>
          <a:bodyPr wrap="square">
            <a:spAutoFit/>
          </a:bodyPr>
          <a:lstStyle/>
          <a:p>
            <a:pPr lvl="0" fontAlgn="base">
              <a:spcBef>
                <a:spcPct val="0"/>
              </a:spcBef>
              <a:spcAft>
                <a:spcPct val="0"/>
              </a:spcAft>
            </a:pP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材料二图</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中马克思两大理论成果毛泽东分别如何实践发展的？图</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B</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中观点邓小平是如何在开创中国社会主义建设新局面中实践的？</a:t>
            </a:r>
            <a:endPar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a:p>
            <a:pPr lvl="0" eaLnBrk="0" fontAlgn="base" hangingPunct="0">
              <a:spcBef>
                <a:spcPct val="0"/>
              </a:spcBef>
              <a:spcAft>
                <a:spcPct val="0"/>
              </a:spcAft>
            </a:pP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毛泽东</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农村包围城市</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武装夺取政权</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endPar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endParaRPr>
          </a:p>
          <a:p>
            <a:pPr lvl="0" eaLnBrk="0" fontAlgn="base" hangingPunct="0">
              <a:spcBef>
                <a:spcPct val="0"/>
              </a:spcBef>
              <a:spcAft>
                <a:spcPct val="0"/>
              </a:spcAft>
            </a:pP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实践：社会主义工业化和社会主义改造同时并举</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走出一条适合中国国情的工业化道路。</a:t>
            </a:r>
            <a:endPar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endParaRPr>
          </a:p>
        </p:txBody>
      </p:sp>
      <p:sp>
        <p:nvSpPr>
          <p:cNvPr id="5" name="TextBox 4"/>
          <p:cNvSpPr txBox="1"/>
          <p:nvPr/>
        </p:nvSpPr>
        <p:spPr>
          <a:xfrm>
            <a:off x="467544" y="6297498"/>
            <a:ext cx="5256584" cy="457200"/>
          </a:xfrm>
          <a:prstGeom prst="rect">
            <a:avLst/>
          </a:prstGeom>
          <a:noFill/>
        </p:spPr>
        <p:txBody>
          <a:bodyPr wrap="square" rtlCol="0">
            <a:spAutoFit/>
          </a:bodyPr>
          <a:lstStyle/>
          <a:p>
            <a:r>
              <a:rPr lang="zh-CN" altLang="en-US" sz="2400" dirty="0" smtClean="0">
                <a:solidFill>
                  <a:srgbClr val="FF0000"/>
                </a:solidFill>
                <a:latin typeface="楷体" panose="02010609060101010101" charset="-122"/>
                <a:ea typeface="楷体" panose="02010609060101010101" charset="-122"/>
              </a:rPr>
              <a:t>解析：知识之间的横向联系</a:t>
            </a:r>
            <a:endParaRPr lang="zh-CN" altLang="en-US" sz="2400" dirty="0" smtClean="0">
              <a:solidFill>
                <a:srgbClr val="FF0000"/>
              </a:solidFill>
              <a:latin typeface="楷体" panose="02010609060101010101" charset="-122"/>
              <a:ea typeface="楷体" panose="02010609060101010101" charset="-122"/>
            </a:endParaRPr>
          </a:p>
        </p:txBody>
      </p:sp>
      <p:sp>
        <p:nvSpPr>
          <p:cNvPr id="6" name="TextBox 5"/>
          <p:cNvSpPr txBox="1"/>
          <p:nvPr/>
        </p:nvSpPr>
        <p:spPr>
          <a:xfrm>
            <a:off x="683568" y="980728"/>
            <a:ext cx="3672408" cy="369332"/>
          </a:xfrm>
          <a:prstGeom prst="rect">
            <a:avLst/>
          </a:prstGeom>
          <a:noFill/>
        </p:spPr>
        <p:txBody>
          <a:bodyPr wrap="square" rtlCol="0">
            <a:spAutoFit/>
          </a:bodyPr>
          <a:lstStyle/>
          <a:p>
            <a:r>
              <a:rPr lang="en-US" altLang="zh-CN" b="1" dirty="0" smtClean="0"/>
              <a:t>20</a:t>
            </a:r>
            <a:r>
              <a:rPr lang="zh-CN" altLang="en-US" b="1" dirty="0" smtClean="0"/>
              <a:t>题第（</a:t>
            </a:r>
            <a:r>
              <a:rPr lang="en-US" altLang="zh-CN" b="1" dirty="0" smtClean="0"/>
              <a:t>2</a:t>
            </a:r>
            <a:r>
              <a:rPr lang="zh-CN" altLang="en-US" b="1" dirty="0" smtClean="0"/>
              <a:t>）问</a:t>
            </a:r>
            <a:endParaRPr lang="zh-CN" altLang="en-US" b="1" dirty="0"/>
          </a:p>
        </p:txBody>
      </p:sp>
      <p:pic>
        <p:nvPicPr>
          <p:cNvPr id="45058" name="Picture 2"/>
          <p:cNvPicPr>
            <a:picLocks noChangeAspect="1" noChangeArrowheads="1"/>
          </p:cNvPicPr>
          <p:nvPr/>
        </p:nvPicPr>
        <p:blipFill>
          <a:blip r:embed="rId1" cstate="print"/>
          <a:srcRect/>
          <a:stretch>
            <a:fillRect/>
          </a:stretch>
        </p:blipFill>
        <p:spPr bwMode="auto">
          <a:xfrm>
            <a:off x="755650" y="1350010"/>
            <a:ext cx="7155815" cy="2431415"/>
          </a:xfrm>
          <a:prstGeom prst="rect">
            <a:avLst/>
          </a:prstGeom>
          <a:noFill/>
          <a:ln w="9525">
            <a:noFill/>
            <a:miter lim="800000"/>
            <a:headEnd/>
            <a:tailEnd/>
          </a:ln>
        </p:spPr>
      </p:pic>
      <p:sp>
        <p:nvSpPr>
          <p:cNvPr id="7" name="文本占位符 19459"/>
          <p:cNvSpPr>
            <a:spLocks noGrp="1"/>
          </p:cNvSpPr>
          <p:nvPr/>
        </p:nvSpPr>
        <p:spPr>
          <a:xfrm>
            <a:off x="158354" y="260648"/>
            <a:ext cx="8658225" cy="504056"/>
          </a:xfrm>
          <a:prstGeom prst="rect">
            <a:avLst/>
          </a:prstGeom>
          <a:noFill/>
          <a:ln w="28575" cap="flat" cmpd="sng">
            <a:solidFill>
              <a:schemeClr val="bg1"/>
            </a:solidFill>
            <a:prstDash val="solid"/>
            <a:miter/>
            <a:headEnd type="none" w="med" len="med"/>
            <a:tailEnd type="none" w="med" len="med"/>
          </a:ln>
        </p:spPr>
        <p:txBody>
          <a:bodyPr lIns="91440" tIns="45720" rIns="91440" bIns="45720" anchor="t"/>
          <a:lstStyle/>
          <a:p>
            <a:pPr marL="228600" lvl="0" indent="-228600">
              <a:lnSpc>
                <a:spcPct val="90000"/>
              </a:lnSpc>
              <a:spcBef>
                <a:spcPts val="1000"/>
              </a:spcBef>
              <a:buClr>
                <a:srgbClr val="17375E"/>
              </a:buClr>
              <a:buFont typeface="Wingdings" panose="05000000000000000000" pitchFamily="2" charset="2"/>
              <a:buNone/>
            </a:pPr>
            <a:r>
              <a:rPr lang="en-US" altLang="zh-CN" sz="3200" b="1" dirty="0" smtClean="0">
                <a:solidFill>
                  <a:srgbClr val="FF0000"/>
                </a:solidFill>
                <a:latin typeface="Calibri" panose="020F0502020204030204" charset="0"/>
                <a:ea typeface="楷体_GB2312" pitchFamily="49" charset="-122"/>
              </a:rPr>
              <a:t>3</a:t>
            </a:r>
            <a:r>
              <a:rPr lang="zh-CN" altLang="en-US" sz="3200" b="1" dirty="0" smtClean="0">
                <a:solidFill>
                  <a:srgbClr val="FF0000"/>
                </a:solidFill>
                <a:latin typeface="Calibri" panose="020F0502020204030204" charset="0"/>
                <a:ea typeface="楷体_GB2312" pitchFamily="49" charset="-122"/>
              </a:rPr>
              <a:t>、重</a:t>
            </a:r>
            <a:r>
              <a:rPr lang="zh-CN" altLang="en-US" sz="3200" b="1" dirty="0">
                <a:solidFill>
                  <a:srgbClr val="FF0000"/>
                </a:solidFill>
                <a:latin typeface="Calibri" panose="020F0502020204030204" charset="0"/>
                <a:ea typeface="楷体_GB2312" pitchFamily="49" charset="-122"/>
              </a:rPr>
              <a:t>视</a:t>
            </a:r>
            <a:r>
              <a:rPr lang="zh-CN" altLang="en-US" sz="3200" b="1" dirty="0" smtClean="0">
                <a:solidFill>
                  <a:srgbClr val="FF0000"/>
                </a:solidFill>
                <a:latin typeface="Calibri" panose="020F0502020204030204" charset="0"/>
                <a:ea typeface="楷体_GB2312" pitchFamily="49" charset="-122"/>
              </a:rPr>
              <a:t>对历史知识整体性的</a:t>
            </a:r>
            <a:r>
              <a:rPr lang="zh-CN" altLang="en-US" sz="3200" b="1" dirty="0">
                <a:solidFill>
                  <a:srgbClr val="FF0000"/>
                </a:solidFill>
                <a:latin typeface="Calibri" panose="020F0502020204030204" charset="0"/>
                <a:ea typeface="楷体_GB2312" pitchFamily="49" charset="-122"/>
              </a:rPr>
              <a:t>考察。</a:t>
            </a:r>
            <a:endParaRPr lang="zh-CN" altLang="en-US" sz="3200" b="1" dirty="0">
              <a:solidFill>
                <a:srgbClr val="FF0000"/>
              </a:solidFill>
              <a:latin typeface="Calibri" panose="020F0502020204030204" charset="0"/>
              <a:ea typeface="楷体_GB2312"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4"/>
          <p:cNvSpPr/>
          <p:nvPr/>
        </p:nvSpPr>
        <p:spPr>
          <a:xfrm>
            <a:off x="437515" y="1182370"/>
            <a:ext cx="7563485" cy="3394710"/>
          </a:xfrm>
          <a:prstGeom prst="rect">
            <a:avLst/>
          </a:prstGeom>
          <a:noFill/>
          <a:ln w="9525">
            <a:noFill/>
          </a:ln>
        </p:spPr>
        <p:txBody>
          <a:bodyPr/>
          <a:p>
            <a:pPr marL="342900" lvl="0" indent="-342900" eaLnBrk="1" hangingPunct="1">
              <a:spcBef>
                <a:spcPct val="20000"/>
              </a:spcBef>
              <a:buClr>
                <a:schemeClr val="hlink"/>
              </a:buClr>
              <a:buSzPct val="70000"/>
              <a:buFont typeface="Wingdings" panose="05000000000000000000" pitchFamily="2" charset="2"/>
              <a:buNone/>
            </a:pPr>
            <a:r>
              <a:rPr lang="zh-CN" altLang="en-US" sz="3200" b="1" dirty="0">
                <a:latin typeface="楷体" panose="02010609060101010101" charset="-122"/>
                <a:ea typeface="楷体" panose="02010609060101010101" charset="-122"/>
              </a:rPr>
              <a:t>特点：重视</a:t>
            </a:r>
            <a:r>
              <a:rPr lang="zh-CN" altLang="en-US" sz="3200" b="1" dirty="0">
                <a:solidFill>
                  <a:srgbClr val="FF0000"/>
                </a:solidFill>
                <a:latin typeface="楷体" panose="02010609060101010101" charset="-122"/>
                <a:ea typeface="楷体" panose="02010609060101010101" charset="-122"/>
                <a:sym typeface="宋体" panose="02010600030101010101" pitchFamily="2" charset="-122"/>
              </a:rPr>
              <a:t>时序性</a:t>
            </a:r>
            <a:r>
              <a:rPr lang="zh-CN" altLang="en-US" sz="3200" b="1" dirty="0">
                <a:latin typeface="楷体" panose="02010609060101010101" charset="-122"/>
                <a:ea typeface="楷体" panose="02010609060101010101" charset="-122"/>
              </a:rPr>
              <a:t>和</a:t>
            </a:r>
            <a:r>
              <a:rPr lang="zh-CN" altLang="en-US" sz="3200" b="1" dirty="0">
                <a:solidFill>
                  <a:srgbClr val="FF0000"/>
                </a:solidFill>
                <a:latin typeface="楷体" panose="02010609060101010101" charset="-122"/>
                <a:ea typeface="楷体" panose="02010609060101010101" charset="-122"/>
                <a:sym typeface="宋体" panose="02010600030101010101" pitchFamily="2" charset="-122"/>
              </a:rPr>
              <a:t>整体性</a:t>
            </a:r>
            <a:r>
              <a:rPr lang="zh-CN" altLang="en-US" sz="3200" b="1" dirty="0">
                <a:latin typeface="楷体" panose="02010609060101010101" charset="-122"/>
                <a:ea typeface="楷体" panose="02010609060101010101" charset="-122"/>
              </a:rPr>
              <a:t>的结合</a:t>
            </a:r>
            <a:endParaRPr lang="zh-CN" altLang="en-US" sz="3200" b="1" dirty="0">
              <a:latin typeface="楷体" panose="02010609060101010101" charset="-122"/>
              <a:ea typeface="楷体" panose="02010609060101010101" charset="-122"/>
            </a:endParaRPr>
          </a:p>
        </p:txBody>
      </p:sp>
      <p:sp>
        <p:nvSpPr>
          <p:cNvPr id="31747" name="Text Box 5"/>
          <p:cNvSpPr txBox="1"/>
          <p:nvPr/>
        </p:nvSpPr>
        <p:spPr>
          <a:xfrm>
            <a:off x="2736056" y="5157788"/>
            <a:ext cx="3810000" cy="228600"/>
          </a:xfrm>
          <a:prstGeom prst="rect">
            <a:avLst/>
          </a:prstGeom>
          <a:noFill/>
          <a:ln w="9525">
            <a:noFill/>
          </a:ln>
        </p:spPr>
        <p:txBody>
          <a:bodyPr>
            <a:spAutoFit/>
          </a:bodyPr>
          <a:p>
            <a:pPr lvl="0" eaLnBrk="1" hangingPunct="1"/>
            <a:r>
              <a:rPr lang="zh-CN" altLang="en-US" sz="900" dirty="0">
                <a:latin typeface="宋体" panose="02010600030101010101" pitchFamily="2" charset="-122"/>
                <a:ea typeface="宋体" panose="02010600030101010101" pitchFamily="2" charset="-122"/>
                <a:sym typeface="宋体" panose="02010600030101010101" pitchFamily="2" charset="-122"/>
              </a:rPr>
              <a:t>，</a:t>
            </a:r>
            <a:endParaRPr lang="zh-CN" altLang="en-US" sz="1350" b="0" dirty="0">
              <a:latin typeface="Arial" panose="020B0604020202020204" pitchFamily="34" charset="0"/>
              <a:ea typeface="宋体" panose="02010600030101010101" pitchFamily="2" charset="-122"/>
            </a:endParaRPr>
          </a:p>
        </p:txBody>
      </p:sp>
      <p:sp>
        <p:nvSpPr>
          <p:cNvPr id="31748" name="Text Box 7"/>
          <p:cNvSpPr txBox="1"/>
          <p:nvPr/>
        </p:nvSpPr>
        <p:spPr>
          <a:xfrm>
            <a:off x="1751330" y="1991995"/>
            <a:ext cx="6106160" cy="457200"/>
          </a:xfrm>
          <a:prstGeom prst="rect">
            <a:avLst/>
          </a:prstGeom>
          <a:noFill/>
          <a:ln w="9525">
            <a:noFill/>
          </a:ln>
        </p:spPr>
        <p:txBody>
          <a:bodyPr wrap="square">
            <a:spAutoFit/>
          </a:bodyPr>
          <a:p>
            <a:pPr lvl="0" eaLnBrk="1" hangingPunct="1"/>
            <a:r>
              <a:rPr lang="zh-CN" altLang="en-US" sz="2400" b="1" dirty="0">
                <a:latin typeface="楷体" panose="02010609060101010101" charset="-122"/>
                <a:ea typeface="楷体" panose="02010609060101010101" charset="-122"/>
                <a:sym typeface="宋体" panose="02010600030101010101" pitchFamily="2" charset="-122"/>
              </a:rPr>
              <a:t>注重持续发展，同类线性考查</a:t>
            </a:r>
            <a:r>
              <a:rPr lang="zh-CN" altLang="en-US" sz="2400" b="1" dirty="0">
                <a:solidFill>
                  <a:srgbClr val="FF0000"/>
                </a:solidFill>
                <a:latin typeface="楷体" panose="02010609060101010101" charset="-122"/>
                <a:ea typeface="楷体" panose="02010609060101010101" charset="-122"/>
                <a:sym typeface="宋体" panose="02010600030101010101" pitchFamily="2" charset="-122"/>
              </a:rPr>
              <a:t>（时序性）</a:t>
            </a:r>
            <a:endParaRPr lang="zh-CN" altLang="en-US" sz="2400" b="1" dirty="0">
              <a:solidFill>
                <a:srgbClr val="FF0000"/>
              </a:solidFill>
              <a:latin typeface="楷体" panose="02010609060101010101" charset="-122"/>
              <a:ea typeface="楷体" panose="02010609060101010101" charset="-122"/>
              <a:sym typeface="宋体" panose="02010600030101010101" pitchFamily="2" charset="-122"/>
            </a:endParaRPr>
          </a:p>
        </p:txBody>
      </p:sp>
      <p:sp>
        <p:nvSpPr>
          <p:cNvPr id="31749" name="Text Box 8"/>
          <p:cNvSpPr txBox="1"/>
          <p:nvPr/>
        </p:nvSpPr>
        <p:spPr>
          <a:xfrm>
            <a:off x="1397000" y="2711450"/>
            <a:ext cx="6903085" cy="457200"/>
          </a:xfrm>
          <a:prstGeom prst="rect">
            <a:avLst/>
          </a:prstGeom>
          <a:noFill/>
          <a:ln w="9525">
            <a:noFill/>
          </a:ln>
        </p:spPr>
        <p:txBody>
          <a:bodyPr wrap="square">
            <a:spAutoFit/>
          </a:bodyPr>
          <a:p>
            <a:pPr lvl="0" indent="355600" eaLnBrk="1" hangingPunct="1"/>
            <a:r>
              <a:rPr lang="zh-CN" altLang="en-US" sz="2400" b="1" dirty="0">
                <a:latin typeface="楷体" panose="02010609060101010101" charset="-122"/>
                <a:ea typeface="楷体" panose="02010609060101010101" charset="-122"/>
                <a:sym typeface="宋体" panose="02010600030101010101" pitchFamily="2" charset="-122"/>
              </a:rPr>
              <a:t>注重知识综合，古今中外比较</a:t>
            </a:r>
            <a:r>
              <a:rPr lang="zh-CN" altLang="en-US" sz="2400" b="1" dirty="0">
                <a:solidFill>
                  <a:srgbClr val="FF0000"/>
                </a:solidFill>
                <a:latin typeface="楷体" panose="02010609060101010101" charset="-122"/>
                <a:ea typeface="楷体" panose="02010609060101010101" charset="-122"/>
                <a:sym typeface="宋体" panose="02010600030101010101" pitchFamily="2" charset="-122"/>
              </a:rPr>
              <a:t>（整体性）</a:t>
            </a:r>
            <a:endParaRPr lang="zh-CN" altLang="en-US" sz="2400" b="1" dirty="0">
              <a:solidFill>
                <a:srgbClr val="FF0000"/>
              </a:solidFill>
              <a:latin typeface="楷体" panose="02010609060101010101" charset="-122"/>
              <a:ea typeface="楷体" panose="02010609060101010101" charset="-122"/>
            </a:endParaRPr>
          </a:p>
        </p:txBody>
      </p:sp>
      <p:sp>
        <p:nvSpPr>
          <p:cNvPr id="31750" name="Text Box 9"/>
          <p:cNvSpPr txBox="1"/>
          <p:nvPr/>
        </p:nvSpPr>
        <p:spPr>
          <a:xfrm>
            <a:off x="60960" y="3969385"/>
            <a:ext cx="8925560" cy="1264920"/>
          </a:xfrm>
          <a:prstGeom prst="rect">
            <a:avLst/>
          </a:prstGeom>
          <a:noFill/>
          <a:ln w="9525">
            <a:noFill/>
          </a:ln>
        </p:spPr>
        <p:txBody>
          <a:bodyPr wrap="square">
            <a:spAutoFit/>
          </a:bodyPr>
          <a:p>
            <a:pPr lvl="0" indent="304800" eaLnBrk="1" hangingPunct="1"/>
            <a:r>
              <a:rPr lang="zh-CN" altLang="en-US" sz="3200" b="1" dirty="0">
                <a:latin typeface="楷体" panose="02010609060101010101" charset="-122"/>
                <a:ea typeface="楷体" panose="02010609060101010101" charset="-122"/>
                <a:sym typeface="宋体" panose="02010600030101010101" pitchFamily="2" charset="-122"/>
              </a:rPr>
              <a:t>方向：</a:t>
            </a:r>
            <a:r>
              <a:rPr lang="zh-CN" altLang="en-US" sz="2400" b="1" dirty="0">
                <a:latin typeface="楷体" panose="02010609060101010101" charset="-122"/>
                <a:ea typeface="楷体" panose="02010609060101010101" charset="-122"/>
                <a:sym typeface="宋体" panose="02010600030101010101" pitchFamily="2" charset="-122"/>
              </a:rPr>
              <a:t>“古今贯通”考——</a:t>
            </a:r>
            <a:r>
              <a:rPr lang="zh-CN" altLang="en-US" sz="2400" b="1" dirty="0">
                <a:solidFill>
                  <a:srgbClr val="FF0000"/>
                </a:solidFill>
                <a:latin typeface="楷体" panose="02010609060101010101" charset="-122"/>
                <a:ea typeface="楷体" panose="02010609060101010101" charset="-122"/>
                <a:sym typeface="宋体" panose="02010600030101010101" pitchFamily="2" charset="-122"/>
              </a:rPr>
              <a:t>趋势</a:t>
            </a:r>
            <a:r>
              <a:rPr lang="zh-CN" altLang="en-US" sz="2400" b="1" dirty="0">
                <a:latin typeface="楷体" panose="02010609060101010101" charset="-122"/>
                <a:ea typeface="楷体" panose="02010609060101010101" charset="-122"/>
                <a:sym typeface="宋体" panose="02010600030101010101" pitchFamily="2" charset="-122"/>
              </a:rPr>
              <a:t> </a:t>
            </a:r>
            <a:r>
              <a:rPr lang="en-US" altLang="zh-CN" sz="2400" b="1" dirty="0">
                <a:latin typeface="楷体" panose="02010609060101010101" charset="-122"/>
                <a:ea typeface="楷体" panose="02010609060101010101" charset="-122"/>
                <a:sym typeface="宋体" panose="02010600030101010101" pitchFamily="2" charset="-122"/>
              </a:rPr>
              <a:t>  </a:t>
            </a:r>
            <a:r>
              <a:rPr lang="zh-CN" altLang="en-US" sz="2400" b="1" dirty="0">
                <a:latin typeface="楷体" panose="02010609060101010101" charset="-122"/>
                <a:ea typeface="楷体" panose="02010609060101010101" charset="-122"/>
                <a:sym typeface="宋体" panose="02010600030101010101" pitchFamily="2" charset="-122"/>
              </a:rPr>
              <a:t>理清发展线索</a:t>
            </a:r>
            <a:r>
              <a:rPr lang="en-US" altLang="zh-CN" sz="2400" b="1" dirty="0">
                <a:latin typeface="楷体" panose="02010609060101010101" charset="-122"/>
                <a:ea typeface="楷体" panose="02010609060101010101" charset="-122"/>
                <a:sym typeface="宋体" panose="02010600030101010101" pitchFamily="2" charset="-122"/>
              </a:rPr>
              <a:t> </a:t>
            </a:r>
            <a:r>
              <a:rPr lang="en-US" altLang="zh-CN" sz="2100" dirty="0">
                <a:latin typeface="黑体" panose="02010609060101010101" pitchFamily="49" charset="-122"/>
                <a:ea typeface="黑体" panose="02010609060101010101" pitchFamily="49" charset="-122"/>
                <a:sym typeface="宋体" panose="02010600030101010101" pitchFamily="2" charset="-122"/>
              </a:rPr>
              <a:t> </a:t>
            </a:r>
            <a:r>
              <a:rPr lang="zh-CN" altLang="en-US" sz="2100" dirty="0">
                <a:latin typeface="黑体" panose="02010609060101010101" pitchFamily="49" charset="-122"/>
                <a:ea typeface="黑体" panose="02010609060101010101" pitchFamily="49" charset="-122"/>
                <a:sym typeface="宋体" panose="02010600030101010101" pitchFamily="2" charset="-122"/>
              </a:rPr>
              <a:t>  </a:t>
            </a:r>
            <a:endParaRPr lang="zh-CN" altLang="en-US" sz="2100" dirty="0">
              <a:latin typeface="黑体" panose="02010609060101010101" pitchFamily="49" charset="-122"/>
              <a:ea typeface="黑体" panose="02010609060101010101" pitchFamily="49" charset="-122"/>
              <a:sym typeface="宋体" panose="02010600030101010101" pitchFamily="2" charset="-122"/>
            </a:endParaRPr>
          </a:p>
          <a:p>
            <a:pPr lvl="0" indent="304800" eaLnBrk="1" hangingPunct="1"/>
            <a:r>
              <a:rPr lang="en-US" altLang="zh-CN" sz="2100" dirty="0">
                <a:latin typeface="黑体" panose="02010609060101010101" pitchFamily="49" charset="-122"/>
                <a:ea typeface="黑体" panose="02010609060101010101" pitchFamily="49" charset="-122"/>
                <a:sym typeface="宋体" panose="02010600030101010101" pitchFamily="2" charset="-122"/>
              </a:rPr>
              <a:t>       </a:t>
            </a:r>
            <a:endParaRPr lang="zh-CN" altLang="en-US" sz="2100" dirty="0">
              <a:latin typeface="黑体" panose="02010609060101010101" pitchFamily="49" charset="-122"/>
              <a:ea typeface="黑体" panose="02010609060101010101" pitchFamily="49" charset="-122"/>
              <a:sym typeface="宋体" panose="02010600030101010101" pitchFamily="2" charset="-122"/>
            </a:endParaRPr>
          </a:p>
          <a:p>
            <a:pPr lvl="0" indent="304800" eaLnBrk="1" hangingPunct="1"/>
            <a:r>
              <a:rPr lang="en-US" altLang="zh-CN" sz="2100" dirty="0">
                <a:latin typeface="黑体" panose="02010609060101010101" pitchFamily="49" charset="-122"/>
                <a:ea typeface="黑体" panose="02010609060101010101" pitchFamily="49" charset="-122"/>
                <a:sym typeface="宋体" panose="02010600030101010101" pitchFamily="2" charset="-122"/>
              </a:rPr>
              <a:t>          </a:t>
            </a:r>
            <a:r>
              <a:rPr lang="zh-CN" altLang="en-US" sz="2400" b="1" dirty="0">
                <a:latin typeface="楷体" panose="02010609060101010101" charset="-122"/>
                <a:ea typeface="楷体" panose="02010609060101010101" charset="-122"/>
                <a:sym typeface="宋体" panose="02010600030101010101" pitchFamily="2" charset="-122"/>
              </a:rPr>
              <a:t>“中外关联”考——</a:t>
            </a:r>
            <a:r>
              <a:rPr lang="zh-CN" altLang="en-US" sz="2400" b="1" dirty="0">
                <a:solidFill>
                  <a:srgbClr val="FF0000"/>
                </a:solidFill>
                <a:latin typeface="楷体" panose="02010609060101010101" charset="-122"/>
                <a:ea typeface="楷体" panose="02010609060101010101" charset="-122"/>
                <a:sym typeface="宋体" panose="02010600030101010101" pitchFamily="2" charset="-122"/>
              </a:rPr>
              <a:t>异同</a:t>
            </a:r>
            <a:r>
              <a:rPr lang="en-US" altLang="zh-CN" sz="2400" b="1" dirty="0">
                <a:solidFill>
                  <a:srgbClr val="FF0000"/>
                </a:solidFill>
                <a:latin typeface="楷体" panose="02010609060101010101" charset="-122"/>
                <a:ea typeface="楷体" panose="02010609060101010101" charset="-122"/>
                <a:sym typeface="宋体" panose="02010600030101010101" pitchFamily="2" charset="-122"/>
              </a:rPr>
              <a:t>  </a:t>
            </a:r>
            <a:r>
              <a:rPr lang="zh-CN" altLang="en-US" sz="2400" b="1" dirty="0">
                <a:latin typeface="楷体" panose="02010609060101010101" charset="-122"/>
                <a:ea typeface="楷体" panose="02010609060101010101" charset="-122"/>
                <a:sym typeface="宋体" panose="02010600030101010101" pitchFamily="2" charset="-122"/>
              </a:rPr>
              <a:t>加强中外比较</a:t>
            </a:r>
            <a:endParaRPr lang="zh-CN" altLang="en-US" sz="2400" b="1" dirty="0">
              <a:latin typeface="楷体" panose="02010609060101010101" charset="-122"/>
              <a:ea typeface="楷体" panose="02010609060101010101" charset="-122"/>
              <a:sym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1" cstate="print"/>
          <a:stretch>
            <a:fillRect/>
          </a:stretch>
        </p:blipFill>
        <p:spPr>
          <a:xfrm>
            <a:off x="2667000" y="2869883"/>
            <a:ext cx="17145" cy="22860"/>
          </a:xfrm>
          <a:prstGeom prst="rect">
            <a:avLst/>
          </a:prstGeom>
          <a:noFill/>
          <a:ln w="9525">
            <a:noFill/>
          </a:ln>
        </p:spPr>
      </p:pic>
      <p:sp>
        <p:nvSpPr>
          <p:cNvPr id="51201" name="Rectangle 1"/>
          <p:cNvSpPr>
            <a:spLocks noChangeArrowheads="1"/>
          </p:cNvSpPr>
          <p:nvPr/>
        </p:nvSpPr>
        <p:spPr bwMode="auto">
          <a:xfrm>
            <a:off x="0" y="1245235"/>
            <a:ext cx="8695055" cy="37490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材料二汉武帝采取董仲舒、公孙弘的建议</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京师设立学校，又令郡县推举孝廉、茂才</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供朝廷选用。儒学与仕途结合起来，要做官非学儒不可，士人都变成儒生了。京师的学校（太学）五经博士当教官，有正式学生五十人，叫做博士弟子，全国各郡保荐学生到博士处受业，待遇同博士弟子一样，名额不定。两种学生都是一年考一次，考上中等的给官做，考下等的黜令退学。又选通经学的小官吏作地方官府的卒吏。职务是用经义装饰政事。</a:t>
            </a:r>
            <a:endPar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a:p>
            <a:pPr marL="0" marR="0" lvl="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                                                                                                                  ——</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范文澜</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中国通史</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endPar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p:txBody>
      </p:sp>
      <p:sp>
        <p:nvSpPr>
          <p:cNvPr id="51202" name="Rectangle 2"/>
          <p:cNvSpPr>
            <a:spLocks noChangeArrowheads="1"/>
          </p:cNvSpPr>
          <p:nvPr/>
        </p:nvSpPr>
        <p:spPr bwMode="auto">
          <a:xfrm>
            <a:off x="0" y="4996180"/>
            <a:ext cx="8979535" cy="173736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①</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依据材料二</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结合所学知识</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概括汉武帝选官制度的特点</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分析其积极作用。</a:t>
            </a:r>
            <a:endPar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特点</a:t>
            </a:r>
            <a:r>
              <a:rPr kumimoji="0" lang="en-US" altLang="zh-CN"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崇尚儒学教育</a:t>
            </a:r>
            <a:r>
              <a:rPr kumimoji="0" lang="en-US" altLang="zh-CN"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培养后备官员</a:t>
            </a:r>
            <a:r>
              <a:rPr kumimoji="0" lang="en-US" altLang="zh-CN"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推荐与考核相结合</a:t>
            </a:r>
            <a:r>
              <a:rPr kumimoji="0" lang="en-US" altLang="zh-CN"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方式多元化</a:t>
            </a:r>
            <a:r>
              <a:rPr kumimoji="0" lang="en-US" altLang="zh-CN"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任人唯才。作用</a:t>
            </a:r>
            <a:r>
              <a:rPr kumimoji="0" lang="en-US" altLang="zh-CN"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推动了儒学的传播与发展</a:t>
            </a:r>
            <a:r>
              <a:rPr kumimoji="0" lang="en-US" altLang="zh-CN"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进了文化教育的繁荣</a:t>
            </a:r>
            <a:r>
              <a:rPr kumimoji="0" lang="en-US" altLang="zh-CN"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提高了官员素质</a:t>
            </a:r>
            <a:r>
              <a:rPr kumimoji="0" lang="en-US" altLang="zh-CN"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为西汉的强盛奠定了人才基础</a:t>
            </a:r>
            <a:r>
              <a:rPr kumimoji="0" lang="en-US" altLang="zh-CN"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有利于大一统局面的固。</a:t>
            </a:r>
            <a:endParaRPr kumimoji="0" lang="en-US" altLang="zh-CN" sz="20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endParaRPr>
          </a:p>
        </p:txBody>
      </p:sp>
      <p:sp>
        <p:nvSpPr>
          <p:cNvPr id="7" name="Rectangle 1"/>
          <p:cNvSpPr/>
          <p:nvPr/>
        </p:nvSpPr>
        <p:spPr>
          <a:xfrm>
            <a:off x="179512" y="84624"/>
            <a:ext cx="5327099" cy="640080"/>
          </a:xfrm>
          <a:prstGeom prst="rect">
            <a:avLst/>
          </a:prstGeom>
          <a:solidFill>
            <a:srgbClr val="FFFF00"/>
          </a:solidFill>
          <a:ln w="9525">
            <a:solidFill>
              <a:srgbClr val="FF0066"/>
            </a:solidFill>
          </a:ln>
        </p:spPr>
        <p:txBody>
          <a:bodyPr wrap="square" anchor="ctr">
            <a:spAutoFit/>
          </a:bodyPr>
          <a:lstStyle/>
          <a:p>
            <a:pPr lvl="0" indent="0" algn="ctr"/>
            <a:r>
              <a:rPr lang="en-US" altLang="zh-CN" sz="3600" b="1" dirty="0" smtClean="0">
                <a:solidFill>
                  <a:srgbClr val="FF0000"/>
                </a:solidFill>
                <a:latin typeface="Times New Roman" panose="02020603050405020304" pitchFamily="18" charset="0"/>
                <a:ea typeface="宋体" panose="02010600030101010101" pitchFamily="2" charset="-122"/>
                <a:sym typeface="华文中宋" pitchFamily="2" charset="-122"/>
              </a:rPr>
              <a:t>2018</a:t>
            </a:r>
            <a:r>
              <a:rPr lang="zh-CN" altLang="en-US" sz="3600" b="1" dirty="0" smtClean="0">
                <a:solidFill>
                  <a:srgbClr val="FF0000"/>
                </a:solidFill>
                <a:latin typeface="Times New Roman" panose="02020603050405020304" pitchFamily="18" charset="0"/>
                <a:ea typeface="宋体" panose="02010600030101010101" pitchFamily="2" charset="-122"/>
                <a:sym typeface="华文中宋" pitchFamily="2" charset="-122"/>
              </a:rPr>
              <a:t>陕西中考真题解读</a:t>
            </a:r>
            <a:endParaRPr lang="zh-CN" altLang="en-US" sz="3600" b="1" dirty="0">
              <a:solidFill>
                <a:srgbClr val="FF0000"/>
              </a:solidFill>
              <a:latin typeface="Times New Roman" panose="02020603050405020304" pitchFamily="18" charset="0"/>
              <a:ea typeface="宋体" panose="02010600030101010101" pitchFamily="2" charset="-122"/>
              <a:sym typeface="华文中宋" pitchFamily="2" charset="-122"/>
            </a:endParaRPr>
          </a:p>
        </p:txBody>
      </p:sp>
      <p:sp>
        <p:nvSpPr>
          <p:cNvPr id="8" name="TextBox 7"/>
          <p:cNvSpPr txBox="1"/>
          <p:nvPr/>
        </p:nvSpPr>
        <p:spPr>
          <a:xfrm>
            <a:off x="107315" y="807085"/>
            <a:ext cx="7619365" cy="579120"/>
          </a:xfrm>
          <a:prstGeom prst="rect">
            <a:avLst/>
          </a:prstGeom>
          <a:noFill/>
        </p:spPr>
        <p:txBody>
          <a:bodyPr wrap="square" rtlCol="0">
            <a:spAutoFit/>
          </a:bodyPr>
          <a:lstStyle/>
          <a:p>
            <a:r>
              <a:rPr lang="zh-CN" altLang="en-US" sz="3200" b="1" dirty="0" smtClean="0">
                <a:solidFill>
                  <a:srgbClr val="FF0000"/>
                </a:solidFill>
                <a:latin typeface="楷体" panose="02010609060101010101" charset="-122"/>
                <a:ea typeface="楷体" panose="02010609060101010101" charset="-122"/>
              </a:rPr>
              <a:t>二、突出对史论结合特点的考察</a:t>
            </a:r>
            <a:endParaRPr lang="zh-CN" altLang="en-US" sz="3200" b="1" dirty="0">
              <a:solidFill>
                <a:srgbClr val="FF0000"/>
              </a:solidFill>
              <a:latin typeface="楷体" panose="02010609060101010101" charset="-122"/>
              <a:ea typeface="楷体" panose="02010609060101010101" charset="-122"/>
            </a:endParaRPr>
          </a:p>
        </p:txBody>
      </p:sp>
    </p:spTree>
  </p:cSld>
  <p:clrMapOvr>
    <a:masterClrMapping/>
  </p:clrMapOvr>
  <p:transition spd="slow">
    <p:cover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20286" y="6339924"/>
            <a:ext cx="4574858" cy="396240"/>
          </a:xfrm>
          <a:prstGeom prst="rect">
            <a:avLst/>
          </a:prstGeom>
          <a:noFill/>
        </p:spPr>
        <p:txBody>
          <a:bodyPr wrap="square" rtlCol="0">
            <a:spAutoFit/>
          </a:bodyPr>
          <a:lstStyle/>
          <a:p>
            <a:r>
              <a:rPr lang="zh-CN" altLang="en-US" sz="2000" b="1" dirty="0">
                <a:solidFill>
                  <a:srgbClr val="FF0000"/>
                </a:solidFill>
              </a:rPr>
              <a:t>考察点</a:t>
            </a:r>
            <a:r>
              <a:rPr lang="zh-CN" altLang="en-US" sz="2000" b="1" dirty="0" smtClean="0">
                <a:solidFill>
                  <a:srgbClr val="FF0000"/>
                </a:solidFill>
              </a:rPr>
              <a:t>：漫画解读</a:t>
            </a:r>
            <a:endParaRPr lang="zh-CN" altLang="en-US" sz="2000" b="1" dirty="0">
              <a:solidFill>
                <a:srgbClr val="FF0000"/>
              </a:solidFill>
            </a:endParaRPr>
          </a:p>
        </p:txBody>
      </p:sp>
      <p:sp>
        <p:nvSpPr>
          <p:cNvPr id="56322" name="Rectangle 2"/>
          <p:cNvSpPr>
            <a:spLocks noChangeArrowheads="1"/>
          </p:cNvSpPr>
          <p:nvPr/>
        </p:nvSpPr>
        <p:spPr bwMode="auto">
          <a:xfrm>
            <a:off x="0" y="824980"/>
            <a:ext cx="9144000" cy="265176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Arial" panose="020B0604020202020204" pitchFamily="34" charset="0"/>
              </a:rPr>
              <a:t>    </a:t>
            </a:r>
            <a:r>
              <a:rPr kumimoji="0" 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材料四</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  乔布斯参加的最后一次政府活动是奥巴马主办的宴会。出席实会的都是美国制造</a:t>
            </a:r>
            <a:endPar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业巨头</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总统的目的是动员他们把制造业搬回美国。席间各巨头纷纷陈述意见和建议</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唯有乔布斯一言不发。奥巴马忍不住问他</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究竟需要什么条件你才肯回来</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乔布斯一句话把他呛住</a:t>
            </a:r>
            <a:r>
              <a:rPr kumimoji="0" lang="en-US" altLang="zh-CN"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回不来了。”</a:t>
            </a:r>
            <a:endPar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en-US" sz="2400"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p:txBody>
      </p:sp>
      <p:pic>
        <p:nvPicPr>
          <p:cNvPr id="56321" name="图片 26" descr="predotool"/>
          <p:cNvPicPr>
            <a:picLocks noChangeAspect="1" noChangeArrowheads="1"/>
          </p:cNvPicPr>
          <p:nvPr/>
        </p:nvPicPr>
        <p:blipFill>
          <a:blip r:embed="rId1" cstate="print"/>
          <a:srcRect/>
          <a:stretch>
            <a:fillRect/>
          </a:stretch>
        </p:blipFill>
        <p:spPr bwMode="auto">
          <a:xfrm>
            <a:off x="539750" y="2997200"/>
            <a:ext cx="5850255" cy="1832610"/>
          </a:xfrm>
          <a:prstGeom prst="rect">
            <a:avLst/>
          </a:prstGeom>
          <a:noFill/>
        </p:spPr>
      </p:pic>
      <p:sp>
        <p:nvSpPr>
          <p:cNvPr id="56323" name="Rectangle 3"/>
          <p:cNvSpPr>
            <a:spLocks noChangeArrowheads="1"/>
          </p:cNvSpPr>
          <p:nvPr/>
        </p:nvSpPr>
        <p:spPr bwMode="auto">
          <a:xfrm>
            <a:off x="0" y="5118997"/>
            <a:ext cx="9144000" cy="11887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0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 </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(4)</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材料四图文体现出一体化进程中的新动态是什么</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endPar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 </a:t>
            </a:r>
            <a:endPar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新动态</a:t>
            </a:r>
            <a:r>
              <a:rPr kumimoji="0" lang="en-US" altLang="zh-CN"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反全球化现象</a:t>
            </a:r>
            <a:r>
              <a:rPr kumimoji="0" lang="en-US" altLang="zh-CN"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逆全球化现象</a:t>
            </a:r>
            <a:r>
              <a:rPr kumimoji="0" lang="en-US" altLang="zh-CN"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endParaRPr kumimoji="0" lang="zh-CN" altLang="en-US" sz="2400" b="1"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endParaRPr>
          </a:p>
        </p:txBody>
      </p:sp>
      <p:sp>
        <p:nvSpPr>
          <p:cNvPr id="10" name="TextBox 9"/>
          <p:cNvSpPr txBox="1"/>
          <p:nvPr/>
        </p:nvSpPr>
        <p:spPr>
          <a:xfrm>
            <a:off x="395536" y="329183"/>
            <a:ext cx="3528392" cy="368300"/>
          </a:xfrm>
          <a:prstGeom prst="rect">
            <a:avLst/>
          </a:prstGeom>
          <a:noFill/>
        </p:spPr>
        <p:txBody>
          <a:bodyPr wrap="square" rtlCol="0">
            <a:spAutoFit/>
          </a:bodyPr>
          <a:lstStyle/>
          <a:p>
            <a:r>
              <a:rPr lang="en-US" altLang="zh-CN" b="1" dirty="0" smtClean="0"/>
              <a:t>21</a:t>
            </a:r>
            <a:r>
              <a:rPr lang="zh-CN" altLang="en-US" b="1" dirty="0" smtClean="0"/>
              <a:t>题（</a:t>
            </a:r>
            <a:r>
              <a:rPr lang="en-US" altLang="zh-CN" b="1" dirty="0" smtClean="0"/>
              <a:t>4</a:t>
            </a:r>
            <a:r>
              <a:rPr lang="zh-CN" altLang="en-US" b="1" dirty="0" smtClean="0"/>
              <a:t>）</a:t>
            </a:r>
            <a:endParaRPr lang="zh-CN" altLang="en-US" b="1" dirty="0"/>
          </a:p>
        </p:txBody>
      </p:sp>
    </p:spTree>
  </p:cSld>
  <p:clrMapOvr>
    <a:masterClrMapping/>
  </p:clrMapOvr>
  <p:transition spd="slow">
    <p:cover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占位符 19459"/>
          <p:cNvSpPr>
            <a:spLocks noGrp="1"/>
          </p:cNvSpPr>
          <p:nvPr/>
        </p:nvSpPr>
        <p:spPr>
          <a:xfrm>
            <a:off x="158354" y="726440"/>
            <a:ext cx="8658225" cy="488950"/>
          </a:xfrm>
          <a:prstGeom prst="rect">
            <a:avLst/>
          </a:prstGeom>
          <a:noFill/>
          <a:ln w="28575" cap="flat" cmpd="sng">
            <a:solidFill>
              <a:schemeClr val="bg1"/>
            </a:solidFill>
            <a:prstDash val="solid"/>
            <a:miter/>
            <a:headEnd type="none" w="med" len="med"/>
            <a:tailEnd type="none" w="med" len="med"/>
          </a:ln>
        </p:spPr>
        <p:txBody>
          <a:bodyPr lIns="91440" tIns="45720" rIns="91440" bIns="45720" anchor="t"/>
          <a:lstStyle/>
          <a:p>
            <a:pPr marL="228600" lvl="0" indent="-228600">
              <a:lnSpc>
                <a:spcPct val="90000"/>
              </a:lnSpc>
              <a:spcBef>
                <a:spcPts val="1000"/>
              </a:spcBef>
              <a:buClr>
                <a:srgbClr val="17375E"/>
              </a:buClr>
              <a:buFont typeface="Wingdings" panose="05000000000000000000" pitchFamily="2" charset="2"/>
              <a:buNone/>
            </a:pPr>
            <a:r>
              <a:rPr lang="zh-CN" altLang="en-US" sz="3200" b="1" dirty="0" smtClean="0">
                <a:solidFill>
                  <a:srgbClr val="FF0000"/>
                </a:solidFill>
                <a:latin typeface="Calibri" panose="020F0502020204030204" charset="0"/>
                <a:ea typeface="楷体_GB2312" pitchFamily="49" charset="-122"/>
              </a:rPr>
              <a:t>材</a:t>
            </a:r>
            <a:r>
              <a:rPr lang="zh-CN" altLang="en-US" sz="3200" b="1" dirty="0">
                <a:solidFill>
                  <a:srgbClr val="FF0000"/>
                </a:solidFill>
                <a:latin typeface="Calibri" panose="020F0502020204030204" charset="0"/>
                <a:ea typeface="楷体_GB2312" pitchFamily="49" charset="-122"/>
              </a:rPr>
              <a:t>料形式多</a:t>
            </a:r>
            <a:r>
              <a:rPr lang="zh-CN" altLang="en-US" sz="3200" b="1" dirty="0" smtClean="0">
                <a:solidFill>
                  <a:srgbClr val="FF0000"/>
                </a:solidFill>
                <a:latin typeface="Calibri" panose="020F0502020204030204" charset="0"/>
                <a:ea typeface="楷体_GB2312" pitchFamily="49" charset="-122"/>
              </a:rPr>
              <a:t>样</a:t>
            </a:r>
            <a:endParaRPr lang="zh-CN" altLang="en-US" sz="3200" b="1" dirty="0">
              <a:solidFill>
                <a:srgbClr val="FF0000"/>
              </a:solidFill>
              <a:latin typeface="Calibri" panose="020F0502020204030204" charset="0"/>
              <a:ea typeface="楷体_GB2312" pitchFamily="49" charset="-122"/>
            </a:endParaRPr>
          </a:p>
        </p:txBody>
      </p:sp>
      <p:sp>
        <p:nvSpPr>
          <p:cNvPr id="19461" name="文本框 1"/>
          <p:cNvSpPr txBox="1"/>
          <p:nvPr/>
        </p:nvSpPr>
        <p:spPr>
          <a:xfrm>
            <a:off x="573881" y="1926273"/>
            <a:ext cx="1938338" cy="396240"/>
          </a:xfrm>
          <a:prstGeom prst="rect">
            <a:avLst/>
          </a:prstGeom>
          <a:noFill/>
          <a:ln w="9525">
            <a:noFill/>
          </a:ln>
        </p:spPr>
        <p:txBody>
          <a:bodyPr wrap="square" anchor="t">
            <a:spAutoFit/>
          </a:bodyPr>
          <a:lstStyle/>
          <a:p>
            <a:pPr lvl="0" indent="0"/>
            <a:r>
              <a:rPr lang="zh-CN" altLang="en-US" sz="2000" b="1">
                <a:solidFill>
                  <a:srgbClr val="FF0000"/>
                </a:solidFill>
                <a:latin typeface="Calibri" panose="020F0502020204030204" charset="0"/>
                <a:ea typeface="宋体" panose="02010600030101010101" pitchFamily="2" charset="-122"/>
              </a:rPr>
              <a:t>图文结合</a:t>
            </a:r>
            <a:endParaRPr lang="zh-CN" altLang="en-US" sz="2000" b="1">
              <a:solidFill>
                <a:srgbClr val="FF0000"/>
              </a:solidFill>
              <a:latin typeface="Calibri" panose="020F0502020204030204" charset="0"/>
              <a:ea typeface="宋体" panose="02010600030101010101" pitchFamily="2" charset="-122"/>
            </a:endParaRPr>
          </a:p>
        </p:txBody>
      </p:sp>
      <p:sp>
        <p:nvSpPr>
          <p:cNvPr id="22557" name="文本框 1"/>
          <p:cNvSpPr txBox="1"/>
          <p:nvPr/>
        </p:nvSpPr>
        <p:spPr>
          <a:xfrm>
            <a:off x="4349115" y="1764665"/>
            <a:ext cx="828199" cy="457200"/>
          </a:xfrm>
          <a:prstGeom prst="rect">
            <a:avLst/>
          </a:prstGeom>
          <a:noFill/>
          <a:ln w="9525">
            <a:noFill/>
          </a:ln>
        </p:spPr>
        <p:txBody>
          <a:bodyPr wrap="square" anchor="t">
            <a:spAutoFit/>
          </a:bodyPr>
          <a:lstStyle/>
          <a:p>
            <a:pPr lvl="0" indent="0"/>
            <a:r>
              <a:rPr lang="zh-CN" altLang="en-US" sz="2400" b="1">
                <a:solidFill>
                  <a:srgbClr val="FF0000"/>
                </a:solidFill>
                <a:latin typeface="Calibri" panose="020F0502020204030204" charset="0"/>
                <a:ea typeface="宋体" panose="02010600030101010101" pitchFamily="2" charset="-122"/>
              </a:rPr>
              <a:t>表格</a:t>
            </a:r>
            <a:endParaRPr lang="zh-CN" altLang="en-US" sz="2400" b="1">
              <a:solidFill>
                <a:srgbClr val="FF0000"/>
              </a:solidFill>
              <a:latin typeface="Calibri" panose="020F0502020204030204" charset="0"/>
              <a:ea typeface="宋体" panose="02010600030101010101" pitchFamily="2" charset="-122"/>
            </a:endParaRPr>
          </a:p>
        </p:txBody>
      </p:sp>
      <p:pic>
        <p:nvPicPr>
          <p:cNvPr id="19457" name="图片 10" descr="学科网(www.zxxk.com)--教育资源门户，提供试卷、教案、课件、论文、素材及各类教学资源下载，还有大量而丰富的教学相关资讯！"/>
          <p:cNvPicPr>
            <a:picLocks noChangeAspect="1" noChangeArrowheads="1"/>
          </p:cNvPicPr>
          <p:nvPr/>
        </p:nvPicPr>
        <p:blipFill>
          <a:blip r:embed="rId1" cstate="print"/>
          <a:srcRect/>
          <a:stretch>
            <a:fillRect/>
          </a:stretch>
        </p:blipFill>
        <p:spPr bwMode="auto">
          <a:xfrm>
            <a:off x="467360" y="3357245"/>
            <a:ext cx="4859020" cy="1787525"/>
          </a:xfrm>
          <a:prstGeom prst="rect">
            <a:avLst/>
          </a:prstGeom>
          <a:noFill/>
          <a:ln w="9525">
            <a:noFill/>
            <a:miter lim="800000"/>
            <a:headEnd/>
            <a:tailEnd/>
          </a:ln>
          <a:effectLst/>
        </p:spPr>
      </p:pic>
      <p:pic>
        <p:nvPicPr>
          <p:cNvPr id="3" name="Picture 2"/>
          <p:cNvPicPr>
            <a:picLocks noChangeAspect="1" noChangeArrowheads="1"/>
          </p:cNvPicPr>
          <p:nvPr/>
        </p:nvPicPr>
        <p:blipFill>
          <a:blip r:embed="rId2" cstate="print"/>
          <a:srcRect/>
          <a:stretch>
            <a:fillRect/>
          </a:stretch>
        </p:blipFill>
        <p:spPr bwMode="auto">
          <a:xfrm>
            <a:off x="0" y="1433830"/>
            <a:ext cx="5424170" cy="1704975"/>
          </a:xfrm>
          <a:prstGeom prst="rect">
            <a:avLst/>
          </a:prstGeom>
          <a:noFill/>
          <a:ln w="9525">
            <a:noFill/>
            <a:miter lim="800000"/>
            <a:headEnd/>
            <a:tailEnd/>
          </a:ln>
        </p:spPr>
      </p:pic>
    </p:spTree>
  </p:cSld>
  <p:clrMapOvr>
    <a:masterClrMapping/>
  </p:clrMapOvr>
  <p:transition spd="slow">
    <p:cover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文本框 1"/>
          <p:cNvSpPr txBox="1"/>
          <p:nvPr/>
        </p:nvSpPr>
        <p:spPr>
          <a:xfrm>
            <a:off x="507206" y="1095375"/>
            <a:ext cx="1938338" cy="584775"/>
          </a:xfrm>
          <a:prstGeom prst="rect">
            <a:avLst/>
          </a:prstGeom>
          <a:noFill/>
          <a:ln w="9525">
            <a:noFill/>
          </a:ln>
        </p:spPr>
        <p:txBody>
          <a:bodyPr wrap="square" anchor="t">
            <a:spAutoFit/>
          </a:bodyPr>
          <a:lstStyle/>
          <a:p>
            <a:pPr lvl="0" indent="0"/>
            <a:r>
              <a:rPr lang="zh-CN" altLang="en-US" sz="3200" b="1">
                <a:solidFill>
                  <a:srgbClr val="FF0000"/>
                </a:solidFill>
                <a:latin typeface="Calibri" panose="020F0502020204030204" charset="0"/>
                <a:ea typeface="宋体" panose="02010600030101010101" pitchFamily="2" charset="-122"/>
              </a:rPr>
              <a:t>漫画</a:t>
            </a:r>
            <a:endParaRPr lang="zh-CN" altLang="en-US" sz="3200" b="1">
              <a:solidFill>
                <a:srgbClr val="FF0000"/>
              </a:solidFill>
              <a:latin typeface="Calibri" panose="020F0502020204030204" charset="0"/>
              <a:ea typeface="宋体" panose="02010600030101010101" pitchFamily="2" charset="-122"/>
            </a:endParaRPr>
          </a:p>
        </p:txBody>
      </p:sp>
      <p:sp>
        <p:nvSpPr>
          <p:cNvPr id="21507" name="文本框 1"/>
          <p:cNvSpPr txBox="1"/>
          <p:nvPr/>
        </p:nvSpPr>
        <p:spPr>
          <a:xfrm>
            <a:off x="3768090" y="1104265"/>
            <a:ext cx="4286250" cy="518160"/>
          </a:xfrm>
          <a:prstGeom prst="rect">
            <a:avLst/>
          </a:prstGeom>
          <a:noFill/>
          <a:ln w="9525">
            <a:noFill/>
          </a:ln>
        </p:spPr>
        <p:txBody>
          <a:bodyPr wrap="square" anchor="t">
            <a:spAutoFit/>
          </a:bodyPr>
          <a:lstStyle/>
          <a:p>
            <a:pPr lvl="0" indent="0"/>
            <a:r>
              <a:rPr lang="zh-CN" altLang="en-US" sz="2800" b="1">
                <a:solidFill>
                  <a:srgbClr val="FF0000"/>
                </a:solidFill>
                <a:latin typeface="Calibri" panose="020F0502020204030204" charset="0"/>
                <a:ea typeface="宋体" panose="02010600030101010101" pitchFamily="2" charset="-122"/>
              </a:rPr>
              <a:t>地图</a:t>
            </a:r>
            <a:endParaRPr lang="zh-CN" altLang="en-US" sz="2800" b="1">
              <a:solidFill>
                <a:srgbClr val="FF0000"/>
              </a:solidFill>
              <a:latin typeface="Calibri" panose="020F0502020204030204" charset="0"/>
              <a:ea typeface="宋体" panose="02010600030101010101" pitchFamily="2" charset="-122"/>
            </a:endParaRPr>
          </a:p>
        </p:txBody>
      </p:sp>
      <p:sp>
        <p:nvSpPr>
          <p:cNvPr id="23554" name="文本框 1"/>
          <p:cNvSpPr txBox="1"/>
          <p:nvPr/>
        </p:nvSpPr>
        <p:spPr>
          <a:xfrm>
            <a:off x="6247448" y="1051243"/>
            <a:ext cx="1813322" cy="518160"/>
          </a:xfrm>
          <a:prstGeom prst="rect">
            <a:avLst/>
          </a:prstGeom>
          <a:noFill/>
          <a:ln w="9525">
            <a:noFill/>
          </a:ln>
        </p:spPr>
        <p:txBody>
          <a:bodyPr wrap="square" anchor="t">
            <a:spAutoFit/>
          </a:bodyPr>
          <a:lstStyle/>
          <a:p>
            <a:pPr lvl="0" indent="0"/>
            <a:r>
              <a:rPr lang="zh-CN" altLang="en-US" sz="2800" b="1">
                <a:solidFill>
                  <a:srgbClr val="FF0000"/>
                </a:solidFill>
                <a:latin typeface="Calibri" panose="020F0502020204030204" charset="0"/>
                <a:ea typeface="宋体" panose="02010600030101010101" pitchFamily="2" charset="-122"/>
              </a:rPr>
              <a:t>复合图</a:t>
            </a:r>
            <a:endParaRPr lang="zh-CN" altLang="en-US" sz="2800" b="1">
              <a:solidFill>
                <a:srgbClr val="FF0000"/>
              </a:solidFill>
              <a:latin typeface="Calibri" panose="020F0502020204030204" charset="0"/>
              <a:ea typeface="宋体" panose="02010600030101010101" pitchFamily="2" charset="-122"/>
            </a:endParaRPr>
          </a:p>
        </p:txBody>
      </p:sp>
      <p:pic>
        <p:nvPicPr>
          <p:cNvPr id="18433" name="图片 6" descr="学科网(www.zxxk.com)--教育资源门户，提供试卷、教案、课件、论文、素材及各类教学资源下载，还有大量而丰富的教学相关资讯！"/>
          <p:cNvPicPr>
            <a:picLocks noChangeAspect="1" noChangeArrowheads="1"/>
          </p:cNvPicPr>
          <p:nvPr/>
        </p:nvPicPr>
        <p:blipFill>
          <a:blip r:embed="rId1" cstate="print"/>
          <a:srcRect/>
          <a:stretch>
            <a:fillRect/>
          </a:stretch>
        </p:blipFill>
        <p:spPr bwMode="auto">
          <a:xfrm>
            <a:off x="3310890" y="2132965"/>
            <a:ext cx="1969770" cy="2530475"/>
          </a:xfrm>
          <a:prstGeom prst="rect">
            <a:avLst/>
          </a:prstGeom>
          <a:noFill/>
          <a:ln w="9525">
            <a:noFill/>
            <a:miter lim="800000"/>
            <a:headEnd/>
            <a:tailEnd/>
          </a:ln>
          <a:effectLst/>
        </p:spPr>
      </p:pic>
      <p:pic>
        <p:nvPicPr>
          <p:cNvPr id="18434" name="图片 26" descr="predotool"/>
          <p:cNvPicPr>
            <a:picLocks noChangeAspect="1" noChangeArrowheads="1"/>
          </p:cNvPicPr>
          <p:nvPr/>
        </p:nvPicPr>
        <p:blipFill>
          <a:blip r:embed="rId2" cstate="print"/>
          <a:srcRect/>
          <a:stretch>
            <a:fillRect/>
          </a:stretch>
        </p:blipFill>
        <p:spPr bwMode="auto">
          <a:xfrm>
            <a:off x="179705" y="2132965"/>
            <a:ext cx="2628265" cy="2570480"/>
          </a:xfrm>
          <a:prstGeom prst="rect">
            <a:avLst/>
          </a:prstGeom>
          <a:noFill/>
          <a:ln w="9525">
            <a:noFill/>
            <a:miter lim="800000"/>
            <a:headEnd/>
            <a:tailEnd/>
          </a:ln>
        </p:spPr>
      </p:pic>
      <p:pic>
        <p:nvPicPr>
          <p:cNvPr id="18435" name="图片 25" descr="predotool"/>
          <p:cNvPicPr>
            <a:picLocks noChangeAspect="1" noChangeArrowheads="1"/>
          </p:cNvPicPr>
          <p:nvPr/>
        </p:nvPicPr>
        <p:blipFill>
          <a:blip r:embed="rId3" cstate="print">
            <a:lum bright="6000"/>
          </a:blip>
          <a:srcRect/>
          <a:stretch>
            <a:fillRect/>
          </a:stretch>
        </p:blipFill>
        <p:spPr bwMode="auto">
          <a:xfrm>
            <a:off x="5525770" y="2132965"/>
            <a:ext cx="3366770" cy="2437130"/>
          </a:xfrm>
          <a:prstGeom prst="rect">
            <a:avLst/>
          </a:prstGeom>
          <a:noFill/>
          <a:ln w="9525">
            <a:noFill/>
            <a:miter lim="800000"/>
            <a:headEnd/>
            <a:tailEnd/>
          </a:ln>
        </p:spPr>
      </p:pic>
      <p:sp>
        <p:nvSpPr>
          <p:cNvPr id="8" name="TextBox 7"/>
          <p:cNvSpPr txBox="1"/>
          <p:nvPr/>
        </p:nvSpPr>
        <p:spPr>
          <a:xfrm>
            <a:off x="5580112" y="5775647"/>
            <a:ext cx="3312368" cy="457200"/>
          </a:xfrm>
          <a:prstGeom prst="rect">
            <a:avLst/>
          </a:prstGeom>
          <a:noFill/>
        </p:spPr>
        <p:txBody>
          <a:bodyPr wrap="square" rtlCol="0">
            <a:spAutoFit/>
          </a:bodyPr>
          <a:lstStyle/>
          <a:p>
            <a:r>
              <a:rPr lang="zh-CN" altLang="en-US" sz="2400" b="1" dirty="0" smtClean="0">
                <a:solidFill>
                  <a:srgbClr val="FF0000"/>
                </a:solidFill>
              </a:rPr>
              <a:t>学科素养：史料论证</a:t>
            </a:r>
            <a:endParaRPr lang="zh-CN" altLang="en-US" sz="2400" b="1" dirty="0" smtClean="0">
              <a:solidFill>
                <a:srgbClr val="FF0000"/>
              </a:solidFill>
            </a:endParaRPr>
          </a:p>
        </p:txBody>
      </p:sp>
    </p:spTree>
  </p:cSld>
  <p:clrMapOvr>
    <a:masterClrMapping/>
  </p:clrMapOvr>
  <p:transition spd="slow">
    <p:cover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427990" y="1017270"/>
          <a:ext cx="8573135" cy="4765040"/>
        </p:xfrm>
        <a:graphic>
          <a:graphicData uri="http://schemas.openxmlformats.org/drawingml/2006/table">
            <a:tbl>
              <a:tblPr firstRow="1" bandRow="1">
                <a:tableStyleId>{5C22544A-7EE6-4342-B048-85BDC9FD1C3A}</a:tableStyleId>
              </a:tblPr>
              <a:tblGrid>
                <a:gridCol w="544830"/>
                <a:gridCol w="1210945"/>
                <a:gridCol w="1191895"/>
                <a:gridCol w="1109980"/>
                <a:gridCol w="1162050"/>
                <a:gridCol w="1139825"/>
                <a:gridCol w="1043305"/>
                <a:gridCol w="1170305"/>
              </a:tblGrid>
              <a:tr h="248920">
                <a:tc>
                  <a:txBody>
                    <a:bodyPr/>
                    <a:lstStyle/>
                    <a:p>
                      <a:pPr indent="0" algn="ctr">
                        <a:buNone/>
                      </a:pPr>
                      <a:endParaRPr lang="zh-CN" altLang="en-US" sz="9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2017</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副</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2016</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副</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2015</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副</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9525"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2014</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副</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2013</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副</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2012</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副</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2011</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副</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498475">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13</a:t>
                      </a:r>
                      <a:endParaRPr lang="en-US" altLang="zh-CN"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文字表格</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文言文材料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文言文材料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文字材料（名人观点）</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文字</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图片</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r>
              <a:tr h="249555">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14</a:t>
                      </a:r>
                      <a:endParaRPr lang="en-US" altLang="zh-CN"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数据表格</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无</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sym typeface="+mn-ea"/>
                        </a:rPr>
                        <a:t>文字材料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文言文材料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图片</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历史人物言论</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497840">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15</a:t>
                      </a:r>
                      <a:endParaRPr lang="en-US" altLang="zh-CN"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漫画</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半文言文材料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人物观点</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史料</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电文</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学者言论</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499110">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16</a:t>
                      </a:r>
                      <a:endParaRPr lang="en-US" altLang="zh-CN"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地图材料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图表材料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表格数据图</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报刊社评</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人物名言</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图片（表格数据）</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r>
              <a:tr h="248920">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17</a:t>
                      </a:r>
                      <a:endParaRPr lang="en-US" altLang="zh-CN"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表格数据</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图片</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无</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图片</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图片</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r>
              <a:tr h="249555">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18</a:t>
                      </a:r>
                      <a:endParaRPr lang="en-US" altLang="zh-CN"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漫画</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漫画</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数据图表材料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数据图表材料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曲线图</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文字表述</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746760">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19</a:t>
                      </a:r>
                      <a:endParaRPr lang="en-US" altLang="zh-CN"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地图材料</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图文结合</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地图</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图文结合</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文字表格材料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图片</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文言文材料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文言文</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文言文材料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地图</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文言文材料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r>
              <a:tr h="498475">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20</a:t>
                      </a:r>
                      <a:endParaRPr lang="en-US" altLang="zh-CN"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图片</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图文结合</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地图</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图片</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图文结合</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图片材料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747395">
                <a:tc>
                  <a:txBody>
                    <a:bodyPr/>
                    <a:lstStyle/>
                    <a:p>
                      <a:pPr indent="0" algn="ctr">
                        <a:buNone/>
                      </a:pPr>
                      <a:r>
                        <a:rPr lang="en-US" altLang="zh-CN" sz="1400" b="1">
                          <a:solidFill>
                            <a:srgbClr val="000000"/>
                          </a:solidFill>
                          <a:latin typeface="楷体" panose="02010609060101010101" charset="-122"/>
                          <a:ea typeface="楷体" panose="02010609060101010101" charset="-122"/>
                          <a:cs typeface="宋体" panose="02010600030101010101" pitchFamily="2" charset="-122"/>
                        </a:rPr>
                        <a:t>21</a:t>
                      </a:r>
                      <a:endParaRPr lang="en-US" altLang="zh-CN"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000000"/>
                          </a:solidFill>
                          <a:latin typeface="楷体" panose="02010609060101010101" charset="-122"/>
                          <a:ea typeface="楷体" panose="02010609060101010101" charset="-122"/>
                          <a:cs typeface="宋体" panose="02010600030101010101" pitchFamily="2" charset="-122"/>
                        </a:rPr>
                        <a:t>图文结合</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00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地图</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图片材料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数据表格材料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数据表格</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路线图材料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表格</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地图材料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2D050"/>
                    </a:solidFill>
                  </a:tcPr>
                </a:tc>
                <a:tc>
                  <a:txBody>
                    <a:bodyPr/>
                    <a:lstStyle/>
                    <a:p>
                      <a:pPr indent="0" algn="ctr">
                        <a:buNone/>
                      </a:pPr>
                      <a:r>
                        <a:rPr lang="zh-CN" altLang="en-US" sz="1400" b="1">
                          <a:solidFill>
                            <a:srgbClr val="FF0000"/>
                          </a:solidFill>
                          <a:latin typeface="楷体" panose="02010609060101010101" charset="-122"/>
                          <a:ea typeface="楷体" panose="02010609060101010101" charset="-122"/>
                          <a:cs typeface="宋体" panose="02010600030101010101" pitchFamily="2" charset="-122"/>
                        </a:rPr>
                        <a:t>文字</a:t>
                      </a:r>
                      <a:r>
                        <a:rPr lang="en-US" altLang="zh-CN" sz="1400" b="1">
                          <a:solidFill>
                            <a:srgbClr val="000000"/>
                          </a:solidFill>
                          <a:latin typeface="楷体" panose="02010609060101010101" charset="-122"/>
                          <a:ea typeface="楷体" panose="02010609060101010101" charset="-122"/>
                          <a:cs typeface="宋体" panose="02010600030101010101" pitchFamily="2" charset="-122"/>
                        </a:rPr>
                        <a:t>+</a:t>
                      </a:r>
                      <a:r>
                        <a:rPr lang="zh-CN" altLang="en-US" sz="1400" b="1">
                          <a:solidFill>
                            <a:srgbClr val="000000"/>
                          </a:solidFill>
                          <a:latin typeface="楷体" panose="02010609060101010101" charset="-122"/>
                          <a:ea typeface="楷体" panose="02010609060101010101" charset="-122"/>
                          <a:cs typeface="宋体" panose="02010600030101010101" pitchFamily="2" charset="-122"/>
                        </a:rPr>
                        <a:t>表格数据材料</a:t>
                      </a:r>
                      <a:endParaRPr lang="zh-CN" altLang="en-US" sz="1400" b="1">
                        <a:solidFill>
                          <a:srgbClr val="FF0000"/>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E699"/>
                    </a:solidFill>
                  </a:tcPr>
                </a:tc>
              </a:tr>
              <a:tr h="280035">
                <a:tc>
                  <a:txBody>
                    <a:bodyPr/>
                    <a:lstStyle/>
                    <a:p>
                      <a:pPr indent="0" algn="ctr">
                        <a:buNone/>
                      </a:pPr>
                      <a:r>
                        <a:rPr lang="zh-CN" altLang="en-US" sz="1400" b="1">
                          <a:solidFill>
                            <a:schemeClr val="tx1"/>
                          </a:solidFill>
                          <a:latin typeface="楷体" panose="02010609060101010101" charset="-122"/>
                          <a:ea typeface="楷体" panose="02010609060101010101" charset="-122"/>
                          <a:cs typeface="宋体" panose="02010600030101010101" pitchFamily="2" charset="-122"/>
                        </a:rPr>
                        <a:t>合计</a:t>
                      </a:r>
                      <a:endParaRPr lang="zh-CN" altLang="en-US" sz="1400" b="1">
                        <a:solidFill>
                          <a:schemeClr val="tx1"/>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altLang="zh-CN" sz="1400" b="1">
                          <a:solidFill>
                            <a:schemeClr val="tx1"/>
                          </a:solidFill>
                          <a:latin typeface="楷体" panose="02010609060101010101" charset="-122"/>
                          <a:ea typeface="楷体" panose="02010609060101010101" charset="-122"/>
                          <a:cs typeface="宋体" panose="02010600030101010101" pitchFamily="2" charset="-122"/>
                          <a:sym typeface="+mn-ea"/>
                        </a:rPr>
                        <a:t>13</a:t>
                      </a:r>
                      <a:r>
                        <a:rPr lang="zh-CN" altLang="en-US" sz="1400" b="1">
                          <a:solidFill>
                            <a:schemeClr val="tx1"/>
                          </a:solidFill>
                          <a:latin typeface="楷体" panose="02010609060101010101" charset="-122"/>
                          <a:ea typeface="楷体" panose="02010609060101010101" charset="-122"/>
                          <a:cs typeface="宋体" panose="02010600030101010101" pitchFamily="2" charset="-122"/>
                          <a:sym typeface="+mn-ea"/>
                        </a:rPr>
                        <a:t>幅图片</a:t>
                      </a:r>
                      <a:endParaRPr lang="zh-CN" altLang="en-US" sz="1400" b="1">
                        <a:solidFill>
                          <a:schemeClr val="tx1"/>
                        </a:solidFill>
                        <a:latin typeface="楷体" panose="02010609060101010101" charset="-122"/>
                        <a:ea typeface="楷体" panose="02010609060101010101"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altLang="zh-CN" sz="1400" b="1">
                          <a:solidFill>
                            <a:schemeClr val="tx1"/>
                          </a:solidFill>
                          <a:latin typeface="楷体" panose="02010609060101010101" charset="-122"/>
                          <a:ea typeface="楷体" panose="02010609060101010101" charset="-122"/>
                          <a:cs typeface="宋体" panose="02010600030101010101" pitchFamily="2" charset="-122"/>
                          <a:sym typeface="+mn-ea"/>
                        </a:rPr>
                        <a:t>16</a:t>
                      </a:r>
                      <a:r>
                        <a:rPr lang="zh-CN" altLang="en-US" sz="1400" b="1">
                          <a:solidFill>
                            <a:schemeClr val="tx1"/>
                          </a:solidFill>
                          <a:latin typeface="楷体" panose="02010609060101010101" charset="-122"/>
                          <a:ea typeface="楷体" panose="02010609060101010101" charset="-122"/>
                          <a:cs typeface="宋体" panose="02010600030101010101" pitchFamily="2" charset="-122"/>
                          <a:sym typeface="+mn-ea"/>
                        </a:rPr>
                        <a:t>幅图片</a:t>
                      </a:r>
                      <a:endParaRPr lang="zh-CN" altLang="en-US" sz="1400" b="1">
                        <a:solidFill>
                          <a:schemeClr val="tx1"/>
                        </a:solidFill>
                        <a:latin typeface="楷体" panose="02010609060101010101" charset="-122"/>
                        <a:ea typeface="楷体" panose="02010609060101010101"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altLang="zh-CN" sz="1400" b="1">
                          <a:solidFill>
                            <a:schemeClr val="tx1"/>
                          </a:solidFill>
                          <a:latin typeface="楷体" panose="02010609060101010101" charset="-122"/>
                          <a:ea typeface="楷体" panose="02010609060101010101" charset="-122"/>
                          <a:cs typeface="宋体" panose="02010600030101010101" pitchFamily="2" charset="-122"/>
                        </a:rPr>
                        <a:t>7</a:t>
                      </a:r>
                      <a:r>
                        <a:rPr lang="zh-CN" altLang="en-US" sz="1400" b="1">
                          <a:solidFill>
                            <a:schemeClr val="tx1"/>
                          </a:solidFill>
                          <a:latin typeface="楷体" panose="02010609060101010101" charset="-122"/>
                          <a:ea typeface="楷体" panose="02010609060101010101" charset="-122"/>
                          <a:cs typeface="宋体" panose="02010600030101010101" pitchFamily="2" charset="-122"/>
                        </a:rPr>
                        <a:t>幅图片</a:t>
                      </a:r>
                      <a:endParaRPr lang="zh-CN" altLang="en-US" sz="1400" b="1">
                        <a:solidFill>
                          <a:schemeClr val="tx1"/>
                        </a:solidFill>
                        <a:latin typeface="楷体" panose="02010609060101010101" charset="-122"/>
                        <a:ea typeface="楷体" panose="02010609060101010101" charset="-122"/>
                        <a:cs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altLang="zh-CN" sz="1400" b="1">
                          <a:solidFill>
                            <a:schemeClr val="tx1"/>
                          </a:solidFill>
                          <a:latin typeface="楷体" panose="02010609060101010101" charset="-122"/>
                          <a:ea typeface="楷体" panose="02010609060101010101" charset="-122"/>
                          <a:cs typeface="宋体" panose="02010600030101010101" pitchFamily="2" charset="-122"/>
                          <a:sym typeface="+mn-ea"/>
                        </a:rPr>
                        <a:t>7</a:t>
                      </a:r>
                      <a:r>
                        <a:rPr lang="zh-CN" altLang="en-US" sz="1400" b="1">
                          <a:solidFill>
                            <a:schemeClr val="tx1"/>
                          </a:solidFill>
                          <a:latin typeface="楷体" panose="02010609060101010101" charset="-122"/>
                          <a:ea typeface="楷体" panose="02010609060101010101" charset="-122"/>
                          <a:cs typeface="宋体" panose="02010600030101010101" pitchFamily="2" charset="-122"/>
                          <a:sym typeface="+mn-ea"/>
                        </a:rPr>
                        <a:t>幅图片</a:t>
                      </a:r>
                      <a:endParaRPr lang="zh-CN" altLang="en-US" sz="1400" b="1">
                        <a:solidFill>
                          <a:schemeClr val="tx1"/>
                        </a:solidFill>
                        <a:latin typeface="楷体" panose="02010609060101010101" charset="-122"/>
                        <a:ea typeface="楷体" panose="02010609060101010101"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altLang="zh-CN" sz="1400" b="1">
                          <a:solidFill>
                            <a:schemeClr val="tx1"/>
                          </a:solidFill>
                          <a:latin typeface="楷体" panose="02010609060101010101" charset="-122"/>
                          <a:ea typeface="楷体" panose="02010609060101010101" charset="-122"/>
                          <a:cs typeface="宋体" panose="02010600030101010101" pitchFamily="2" charset="-122"/>
                          <a:sym typeface="+mn-ea"/>
                        </a:rPr>
                        <a:t>3</a:t>
                      </a:r>
                      <a:r>
                        <a:rPr lang="zh-CN" altLang="en-US" sz="1400" b="1">
                          <a:solidFill>
                            <a:schemeClr val="tx1"/>
                          </a:solidFill>
                          <a:latin typeface="楷体" panose="02010609060101010101" charset="-122"/>
                          <a:ea typeface="楷体" panose="02010609060101010101" charset="-122"/>
                          <a:cs typeface="宋体" panose="02010600030101010101" pitchFamily="2" charset="-122"/>
                          <a:sym typeface="+mn-ea"/>
                        </a:rPr>
                        <a:t>幅图片</a:t>
                      </a:r>
                      <a:endParaRPr lang="zh-CN" altLang="en-US" sz="1400" b="1">
                        <a:solidFill>
                          <a:schemeClr val="tx1"/>
                        </a:solidFill>
                        <a:latin typeface="楷体" panose="02010609060101010101" charset="-122"/>
                        <a:ea typeface="楷体" panose="02010609060101010101"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altLang="zh-CN" sz="1400" b="1">
                          <a:solidFill>
                            <a:schemeClr val="tx1"/>
                          </a:solidFill>
                          <a:latin typeface="楷体" panose="02010609060101010101" charset="-122"/>
                          <a:ea typeface="楷体" panose="02010609060101010101" charset="-122"/>
                          <a:cs typeface="宋体" panose="02010600030101010101" pitchFamily="2" charset="-122"/>
                          <a:sym typeface="+mn-ea"/>
                        </a:rPr>
                        <a:t>4</a:t>
                      </a:r>
                      <a:r>
                        <a:rPr lang="zh-CN" altLang="en-US" sz="1400" b="1">
                          <a:solidFill>
                            <a:schemeClr val="tx1"/>
                          </a:solidFill>
                          <a:latin typeface="楷体" panose="02010609060101010101" charset="-122"/>
                          <a:ea typeface="楷体" panose="02010609060101010101" charset="-122"/>
                          <a:cs typeface="宋体" panose="02010600030101010101" pitchFamily="2" charset="-122"/>
                          <a:sym typeface="+mn-ea"/>
                        </a:rPr>
                        <a:t>幅图片</a:t>
                      </a:r>
                      <a:endParaRPr lang="zh-CN" altLang="en-US" sz="1400" b="1">
                        <a:solidFill>
                          <a:schemeClr val="tx1"/>
                        </a:solidFill>
                        <a:latin typeface="楷体" panose="02010609060101010101" charset="-122"/>
                        <a:ea typeface="楷体" panose="02010609060101010101"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lstStyle/>
                    <a:p>
                      <a:pPr indent="0" algn="ctr">
                        <a:buNone/>
                      </a:pPr>
                      <a:r>
                        <a:rPr lang="en-US" altLang="zh-CN" sz="1400" b="1">
                          <a:solidFill>
                            <a:schemeClr val="tx1"/>
                          </a:solidFill>
                          <a:latin typeface="楷体" panose="02010609060101010101" charset="-122"/>
                          <a:ea typeface="楷体" panose="02010609060101010101" charset="-122"/>
                          <a:cs typeface="宋体" panose="02010600030101010101" pitchFamily="2" charset="-122"/>
                          <a:sym typeface="+mn-ea"/>
                        </a:rPr>
                        <a:t>5</a:t>
                      </a:r>
                      <a:r>
                        <a:rPr lang="zh-CN" altLang="en-US" sz="1400" b="1">
                          <a:solidFill>
                            <a:schemeClr val="tx1"/>
                          </a:solidFill>
                          <a:latin typeface="楷体" panose="02010609060101010101" charset="-122"/>
                          <a:ea typeface="楷体" panose="02010609060101010101" charset="-122"/>
                          <a:cs typeface="宋体" panose="02010600030101010101" pitchFamily="2" charset="-122"/>
                          <a:sym typeface="+mn-ea"/>
                        </a:rPr>
                        <a:t>幅图片</a:t>
                      </a:r>
                      <a:endParaRPr lang="zh-CN" altLang="en-US" sz="1400" b="1">
                        <a:solidFill>
                          <a:schemeClr val="tx1"/>
                        </a:solidFill>
                        <a:latin typeface="楷体" panose="02010609060101010101" charset="-122"/>
                        <a:ea typeface="楷体" panose="02010609060101010101" charset="-122"/>
                        <a:cs typeface="宋体" panose="02010600030101010101" pitchFamily="2"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r>
            </a:tbl>
          </a:graphicData>
        </a:graphic>
      </p:graphicFrame>
      <p:sp>
        <p:nvSpPr>
          <p:cNvPr id="41073" name="TextBox 1"/>
          <p:cNvSpPr txBox="1"/>
          <p:nvPr/>
        </p:nvSpPr>
        <p:spPr>
          <a:xfrm>
            <a:off x="296545" y="222885"/>
            <a:ext cx="4579620" cy="57912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stStyle>
          <a:p>
            <a:pPr marL="0" lvl="0" indent="0" eaLnBrk="1" hangingPunct="1">
              <a:spcBef>
                <a:spcPct val="0"/>
              </a:spcBef>
              <a:buClrTx/>
              <a:buFont typeface="Arial" panose="020B0604020202020204" pitchFamily="34" charset="0"/>
              <a:buNone/>
            </a:pPr>
            <a:r>
              <a:rPr lang="zh-CN" altLang="en-US" b="1" dirty="0">
                <a:solidFill>
                  <a:srgbClr val="FF0000"/>
                </a:solidFill>
                <a:latin typeface="楷体" panose="02010609060101010101" charset="-122"/>
                <a:ea typeface="楷体" panose="02010609060101010101" charset="-122"/>
              </a:rPr>
              <a:t>命题素材分析</a:t>
            </a:r>
            <a:endParaRPr lang="zh-CN" altLang="en-US" b="1" dirty="0">
              <a:solidFill>
                <a:srgbClr val="FF0000"/>
              </a:solidFill>
              <a:latin typeface="楷体" panose="02010609060101010101" charset="-122"/>
              <a:ea typeface="楷体" panose="02010609060101010101" charset="-122"/>
            </a:endParaRPr>
          </a:p>
        </p:txBody>
      </p:sp>
      <p:sp>
        <p:nvSpPr>
          <p:cNvPr id="6" name="上箭头标注 5"/>
          <p:cNvSpPr/>
          <p:nvPr/>
        </p:nvSpPr>
        <p:spPr>
          <a:xfrm>
            <a:off x="1871980" y="5711825"/>
            <a:ext cx="6656705" cy="697865"/>
          </a:xfrm>
          <a:prstGeom prst="upArrowCallout">
            <a:avLst/>
          </a:prstGeom>
          <a:solidFill>
            <a:srgbClr val="00FF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1.</a:t>
            </a:r>
            <a:r>
              <a:rPr kumimoji="0" lang="zh-CN" altLang="en-US"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rPr>
              <a:t>新材料、新情境</a:t>
            </a:r>
            <a:r>
              <a:rPr kumimoji="0" lang="zh-CN" altLang="en-US" b="1" i="0" u="none" strike="noStrike" kern="1200" cap="none" spc="0" normalizeH="0" baseline="0" noProof="1">
                <a:ln>
                  <a:noFill/>
                </a:ln>
                <a:solidFill>
                  <a:srgbClr val="FF0000"/>
                </a:solidFill>
                <a:effectLst/>
                <a:uLnTx/>
                <a:uFillTx/>
                <a:latin typeface="Calibri" panose="020F0502020204030204"/>
                <a:ea typeface="宋体" panose="02010600030101010101" pitchFamily="2" charset="-122"/>
                <a:cs typeface="+mn-cs"/>
                <a:sym typeface="+mn-ea"/>
              </a:rPr>
              <a:t>的趋势                </a:t>
            </a:r>
            <a:r>
              <a:rPr kumimoji="0" lang="en-US" altLang="zh-CN" b="1" i="0" u="none" strike="noStrike" kern="1200" cap="none" spc="0" normalizeH="0" baseline="0" noProof="1">
                <a:ln>
                  <a:noFill/>
                </a:ln>
                <a:solidFill>
                  <a:srgbClr val="FF0000"/>
                </a:solidFill>
                <a:effectLst/>
                <a:uLnTx/>
                <a:uFillTx/>
                <a:latin typeface="Calibri" panose="020F0502020204030204"/>
                <a:ea typeface="宋体" panose="02010600030101010101" pitchFamily="2" charset="-122"/>
                <a:cs typeface="+mn-cs"/>
                <a:sym typeface="+mn-ea"/>
              </a:rPr>
              <a:t>2.</a:t>
            </a:r>
            <a:r>
              <a:rPr kumimoji="0" lang="zh-CN" altLang="en-US" b="1" i="0" u="none" strike="noStrike" kern="1200" cap="none" spc="0" normalizeH="0" baseline="0" noProof="1">
                <a:ln>
                  <a:noFill/>
                </a:ln>
                <a:solidFill>
                  <a:srgbClr val="FF0000"/>
                </a:solidFill>
                <a:effectLst/>
                <a:uLnTx/>
                <a:uFillTx/>
                <a:latin typeface="Calibri" panose="020F0502020204030204"/>
                <a:ea typeface="宋体" panose="02010600030101010101" pitchFamily="2" charset="-122"/>
                <a:cs typeface="+mn-cs"/>
                <a:sym typeface="+mn-ea"/>
              </a:rPr>
              <a:t>地图、漫画材料逐渐增多</a:t>
            </a:r>
            <a:endParaRPr kumimoji="0" lang="zh-CN" altLang="en-US" b="1" i="0"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52095" y="1741805"/>
            <a:ext cx="8491855" cy="4114800"/>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4.1912</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年</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孙中山在给上海中华国货维持会的复函说</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礼服在所必更</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常听民自便</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去辫之后</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亟于易服</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于是争购呢绒</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竞从西制</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致使外货畅销</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内货阻滞。”由此可见辛亥革命 </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【B】</a:t>
            </a:r>
            <a:endPar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传播民主科学观念</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促进了人们思想解放</a:t>
            </a:r>
            <a:endPar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B.</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促进中国服饰近代化</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冲击传统生活习俗</a:t>
            </a:r>
            <a:endPar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C</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传入西方思想观念</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中国服饰开始近代化</a:t>
            </a:r>
            <a:endPar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D.</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开始机器化生产服装</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加剧崇洋媚外现象</a:t>
            </a:r>
            <a:endPar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p:txBody>
      </p:sp>
      <p:sp>
        <p:nvSpPr>
          <p:cNvPr id="4" name="Rectangle 1"/>
          <p:cNvSpPr/>
          <p:nvPr/>
        </p:nvSpPr>
        <p:spPr>
          <a:xfrm>
            <a:off x="179512" y="167828"/>
            <a:ext cx="5327099" cy="640080"/>
          </a:xfrm>
          <a:prstGeom prst="rect">
            <a:avLst/>
          </a:prstGeom>
          <a:solidFill>
            <a:srgbClr val="FFFF00"/>
          </a:solidFill>
          <a:ln w="9525">
            <a:solidFill>
              <a:srgbClr val="FF0066"/>
            </a:solidFill>
          </a:ln>
        </p:spPr>
        <p:txBody>
          <a:bodyPr wrap="square" anchor="ctr">
            <a:spAutoFit/>
          </a:bodyPr>
          <a:lstStyle/>
          <a:p>
            <a:pPr lvl="0" indent="0" algn="ctr"/>
            <a:r>
              <a:rPr lang="en-US" altLang="zh-CN" sz="3600" b="1" dirty="0" smtClean="0">
                <a:solidFill>
                  <a:srgbClr val="FF0000"/>
                </a:solidFill>
                <a:latin typeface="楷体" panose="02010609060101010101" charset="-122"/>
                <a:ea typeface="楷体" panose="02010609060101010101" charset="-122"/>
                <a:sym typeface="华文中宋" pitchFamily="2" charset="-122"/>
              </a:rPr>
              <a:t>2018</a:t>
            </a:r>
            <a:r>
              <a:rPr lang="zh-CN" altLang="en-US" sz="3600" b="1" dirty="0" smtClean="0">
                <a:solidFill>
                  <a:srgbClr val="FF0000"/>
                </a:solidFill>
                <a:latin typeface="楷体" panose="02010609060101010101" charset="-122"/>
                <a:ea typeface="楷体" panose="02010609060101010101" charset="-122"/>
                <a:sym typeface="华文中宋" pitchFamily="2" charset="-122"/>
              </a:rPr>
              <a:t>陕西中考真题解读</a:t>
            </a:r>
            <a:endParaRPr lang="zh-CN" altLang="en-US" sz="3600" b="1" dirty="0">
              <a:solidFill>
                <a:srgbClr val="FF0000"/>
              </a:solidFill>
              <a:latin typeface="楷体" panose="02010609060101010101" charset="-122"/>
              <a:ea typeface="楷体" panose="02010609060101010101" charset="-122"/>
              <a:sym typeface="华文中宋" pitchFamily="2" charset="-122"/>
            </a:endParaRPr>
          </a:p>
        </p:txBody>
      </p:sp>
      <p:sp>
        <p:nvSpPr>
          <p:cNvPr id="6" name="文本占位符 19459"/>
          <p:cNvSpPr>
            <a:spLocks noGrp="1"/>
          </p:cNvSpPr>
          <p:nvPr/>
        </p:nvSpPr>
        <p:spPr>
          <a:xfrm>
            <a:off x="158354" y="1124744"/>
            <a:ext cx="8658225" cy="1732756"/>
          </a:xfrm>
          <a:prstGeom prst="rect">
            <a:avLst/>
          </a:prstGeom>
          <a:noFill/>
          <a:ln w="28575" cap="flat" cmpd="sng">
            <a:solidFill>
              <a:schemeClr val="bg1"/>
            </a:solidFill>
            <a:prstDash val="solid"/>
            <a:miter/>
            <a:headEnd type="none" w="med" len="med"/>
            <a:tailEnd type="none" w="med" len="med"/>
          </a:ln>
        </p:spPr>
        <p:txBody>
          <a:bodyPr lIns="91440" tIns="45720" rIns="91440" bIns="45720" anchor="t"/>
          <a:lstStyle/>
          <a:p>
            <a:pPr marL="228600" lvl="0" indent="-228600">
              <a:lnSpc>
                <a:spcPct val="90000"/>
              </a:lnSpc>
              <a:spcBef>
                <a:spcPts val="1000"/>
              </a:spcBef>
              <a:buClr>
                <a:srgbClr val="17375E"/>
              </a:buClr>
              <a:buFont typeface="Wingdings" panose="05000000000000000000" pitchFamily="2" charset="2"/>
              <a:buNone/>
            </a:pPr>
            <a:r>
              <a:rPr lang="zh-CN" altLang="en-US" sz="3200" b="1" dirty="0" smtClean="0">
                <a:solidFill>
                  <a:srgbClr val="FF0000"/>
                </a:solidFill>
                <a:latin typeface="楷体" panose="02010609060101010101" charset="-122"/>
                <a:ea typeface="楷体" panose="02010609060101010101" charset="-122"/>
              </a:rPr>
              <a:t>三、</a:t>
            </a:r>
            <a:r>
              <a:rPr lang="zh-CN" altLang="en-US" sz="3200" b="1" dirty="0">
                <a:solidFill>
                  <a:srgbClr val="FF0000"/>
                </a:solidFill>
                <a:latin typeface="楷体" panose="02010609060101010101" charset="-122"/>
                <a:ea typeface="楷体" panose="02010609060101010101" charset="-122"/>
              </a:rPr>
              <a:t>对历史事件或现象的综合评价能力。 </a:t>
            </a:r>
            <a:r>
              <a:rPr lang="zh-CN" altLang="en-US" sz="3200" b="1" dirty="0">
                <a:solidFill>
                  <a:srgbClr val="FF0000"/>
                </a:solidFill>
                <a:latin typeface="Calibri" panose="020F0502020204030204" charset="0"/>
                <a:ea typeface="楷体_GB2312" pitchFamily="49" charset="-122"/>
              </a:rPr>
              <a:t>  </a:t>
            </a:r>
            <a:r>
              <a:rPr lang="zh-CN" altLang="en-US" sz="2400" b="1" dirty="0">
                <a:solidFill>
                  <a:srgbClr val="FF0000"/>
                </a:solidFill>
                <a:latin typeface="Calibri" panose="020F0502020204030204" charset="0"/>
                <a:ea typeface="楷体_GB2312" pitchFamily="49" charset="-122"/>
              </a:rPr>
              <a:t>   </a:t>
            </a:r>
            <a:endParaRPr lang="zh-CN" altLang="en-US" sz="2400" b="1" dirty="0">
              <a:solidFill>
                <a:srgbClr val="FF0000"/>
              </a:solidFill>
              <a:latin typeface="Calibri" panose="020F0502020204030204" charset="0"/>
              <a:ea typeface="楷体_GB2312"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图片 1"/>
          <p:cNvPicPr/>
          <p:nvPr/>
        </p:nvPicPr>
        <p:blipFill>
          <a:blip r:embed="rId1" cstate="print"/>
          <a:stretch>
            <a:fillRect/>
          </a:stretch>
        </p:blipFill>
        <p:spPr>
          <a:xfrm>
            <a:off x="2667001" y="3333751"/>
            <a:ext cx="11906" cy="30163"/>
          </a:xfrm>
          <a:prstGeom prst="rect">
            <a:avLst/>
          </a:prstGeom>
          <a:solidFill>
            <a:srgbClr val="FFFFFF"/>
          </a:solidFill>
          <a:ln w="9525" cap="flat" cmpd="sng">
            <a:solidFill>
              <a:srgbClr val="000000"/>
            </a:solidFill>
            <a:prstDash val="solid"/>
            <a:round/>
            <a:headEnd type="none" w="med" len="med"/>
            <a:tailEnd type="none" w="med" len="med"/>
          </a:ln>
        </p:spPr>
      </p:pic>
      <p:sp>
        <p:nvSpPr>
          <p:cNvPr id="49153" name="Rectangle 1"/>
          <p:cNvSpPr>
            <a:spLocks noChangeArrowheads="1"/>
          </p:cNvSpPr>
          <p:nvPr/>
        </p:nvSpPr>
        <p:spPr bwMode="auto">
          <a:xfrm>
            <a:off x="0" y="4014470"/>
            <a:ext cx="8837930" cy="265176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综合上述材料</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说明为什么</a:t>
            </a:r>
            <a:r>
              <a:rPr kumimoji="0" lang="zh-CN" altLang="en-US" sz="2400" b="0" i="0" u="none" strike="noStrike" cap="none" normalizeH="0" baseline="0" dirty="0" smtClean="0">
                <a:ln>
                  <a:noFill/>
                </a:ln>
                <a:solidFill>
                  <a:schemeClr val="accent2"/>
                </a:solidFill>
                <a:effectLst/>
                <a:latin typeface="楷体" panose="02010609060101010101" charset="-122"/>
                <a:ea typeface="楷体" panose="02010609060101010101" charset="-122"/>
                <a:cs typeface="Arial" panose="020B0604020202020204" pitchFamily="34" charset="0"/>
              </a:rPr>
              <a:t>必须由中国共产党领导</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才能实现中华民族的伟大复兴。</a:t>
            </a:r>
            <a:endPar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原因</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:1</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、中国共产党的领导和执政地位是历史和人民的选择</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;2</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、中国共产党把马克思主义与中国实际相结合形成新理论，有习近平新时代中国特色社会主义思想的科学理论指导</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;3</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、中国共产党有改革创新的生机活力</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有自我净化、自我革新的勇气和能力</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有高素质的领导集体和领导干部。</a:t>
            </a:r>
            <a:endPar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endParaRPr>
          </a:p>
        </p:txBody>
      </p:sp>
      <p:sp>
        <p:nvSpPr>
          <p:cNvPr id="49155" name="Rectangle 3"/>
          <p:cNvSpPr>
            <a:spLocks noChangeArrowheads="1"/>
          </p:cNvSpPr>
          <p:nvPr/>
        </p:nvSpPr>
        <p:spPr bwMode="auto">
          <a:xfrm>
            <a:off x="0" y="1313815"/>
            <a:ext cx="9000490" cy="228600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综合上述材料</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对美国近期挑起中美经贸争端而采取贸易保护的做法加以</a:t>
            </a:r>
            <a:r>
              <a:rPr kumimoji="0" lang="zh-CN" altLang="en-US" sz="2400" b="0" i="0" u="none" strike="noStrike" cap="none" normalizeH="0" baseline="0" dirty="0" smtClean="0">
                <a:ln>
                  <a:noFill/>
                </a:ln>
                <a:solidFill>
                  <a:schemeClr val="accent2"/>
                </a:solidFill>
                <a:effectLst/>
                <a:latin typeface="楷体" panose="02010609060101010101" charset="-122"/>
                <a:ea typeface="楷体" panose="02010609060101010101" charset="-122"/>
                <a:cs typeface="Arial" panose="020B0604020202020204" pitchFamily="34" charset="0"/>
              </a:rPr>
              <a:t>评析。</a:t>
            </a:r>
            <a:endParaRPr kumimoji="0" lang="zh-CN" altLang="en-US" sz="2400" b="0" i="0" u="none" strike="noStrike" cap="none" normalizeH="0" baseline="0" dirty="0" smtClean="0">
              <a:ln>
                <a:noFill/>
              </a:ln>
              <a:solidFill>
                <a:schemeClr val="accent2"/>
              </a:solidFill>
              <a:effectLst/>
              <a:latin typeface="楷体" panose="02010609060101010101" charset="-122"/>
              <a:ea typeface="楷体" panose="02010609060101010101"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rgbClr val="C00000"/>
                </a:solidFill>
                <a:effectLst/>
                <a:latin typeface="宋体" panose="02010600030101010101" pitchFamily="2" charset="-122"/>
                <a:ea typeface="宋体" panose="02010600030101010101" pitchFamily="2" charset="-122"/>
                <a:cs typeface="Arial" panose="020B0604020202020204" pitchFamily="34" charset="0"/>
              </a:rPr>
              <a:t> </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评析</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:1</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、美国贸易保护主义行为</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违背了时代潮流和世贸原则</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损害了别国利益</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不利于美国经济的长远发展</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也不利于共同应对经济危机</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;2</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、发展是当今时代的主</a:t>
            </a:r>
            <a:r>
              <a:rPr kumimoji="0" lang="zh-CN"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题</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我们反对各种形式的贸易保护主义</a:t>
            </a:r>
            <a:r>
              <a:rPr kumimoji="0" lang="en-US" altLang="zh-CN"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主张建立公正合理的国际政治经济新秩序。</a:t>
            </a:r>
            <a:endParaRPr kumimoji="0" lang="zh-CN" altLang="en-US" sz="2400" b="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endParaRPr>
          </a:p>
        </p:txBody>
      </p:sp>
      <p:pic>
        <p:nvPicPr>
          <p:cNvPr id="49154" name="图片 22" descr="学科网(www.zxxk.com)--教育资源门户，提供试卷、教案、课件、论文、素材及各类教学资源下载，还有大量而丰富的教学相关资讯！"/>
          <p:cNvPicPr>
            <a:picLocks noChangeAspect="1" noChangeArrowheads="1"/>
          </p:cNvPicPr>
          <p:nvPr/>
        </p:nvPicPr>
        <p:blipFill>
          <a:blip r:embed="rId2" cstate="print"/>
          <a:srcRect/>
          <a:stretch>
            <a:fillRect/>
          </a:stretch>
        </p:blipFill>
        <p:spPr bwMode="auto">
          <a:xfrm>
            <a:off x="0" y="457200"/>
            <a:ext cx="19050" cy="19050"/>
          </a:xfrm>
          <a:prstGeom prst="rect">
            <a:avLst/>
          </a:prstGeom>
          <a:noFill/>
        </p:spPr>
      </p:pic>
      <p:sp>
        <p:nvSpPr>
          <p:cNvPr id="9" name="TextBox 8"/>
          <p:cNvSpPr txBox="1"/>
          <p:nvPr/>
        </p:nvSpPr>
        <p:spPr>
          <a:xfrm>
            <a:off x="4860032" y="476672"/>
            <a:ext cx="3888432" cy="457200"/>
          </a:xfrm>
          <a:prstGeom prst="rect">
            <a:avLst/>
          </a:prstGeom>
          <a:noFill/>
        </p:spPr>
        <p:txBody>
          <a:bodyPr wrap="square" rtlCol="0">
            <a:spAutoFit/>
          </a:bodyPr>
          <a:lstStyle/>
          <a:p>
            <a:r>
              <a:rPr lang="zh-CN" altLang="en-US" sz="2400" b="1" dirty="0" smtClean="0">
                <a:solidFill>
                  <a:srgbClr val="FF0000"/>
                </a:solidFill>
              </a:rPr>
              <a:t>学科素养：历</a:t>
            </a:r>
            <a:r>
              <a:rPr lang="zh-CN" altLang="en-US" sz="2400" b="1" dirty="0">
                <a:solidFill>
                  <a:srgbClr val="FF0000"/>
                </a:solidFill>
              </a:rPr>
              <a:t>史解释</a:t>
            </a:r>
            <a:endParaRPr lang="zh-CN" altLang="en-US" sz="2400" b="1" dirty="0">
              <a:solidFill>
                <a:srgbClr val="FF0000"/>
              </a:solidFill>
            </a:endParaRPr>
          </a:p>
        </p:txBody>
      </p:sp>
      <p:sp>
        <p:nvSpPr>
          <p:cNvPr id="2" name="文本框 1"/>
          <p:cNvSpPr txBox="1"/>
          <p:nvPr/>
        </p:nvSpPr>
        <p:spPr>
          <a:xfrm>
            <a:off x="347980" y="873760"/>
            <a:ext cx="1623060" cy="368300"/>
          </a:xfrm>
          <a:prstGeom prst="rect">
            <a:avLst/>
          </a:prstGeom>
          <a:noFill/>
        </p:spPr>
        <p:txBody>
          <a:bodyPr wrap="square" rtlCol="0">
            <a:spAutoFit/>
          </a:bodyPr>
          <a:p>
            <a:r>
              <a:rPr lang="en-US" altLang="zh-CN" b="1"/>
              <a:t>21</a:t>
            </a:r>
            <a:r>
              <a:rPr lang="zh-CN" altLang="en-US" b="1"/>
              <a:t>题（</a:t>
            </a:r>
            <a:r>
              <a:rPr lang="en-US" altLang="zh-CN" b="1"/>
              <a:t>4</a:t>
            </a:r>
            <a:r>
              <a:rPr lang="zh-CN" altLang="en-US" b="1"/>
              <a:t>）</a:t>
            </a:r>
            <a:endParaRPr lang="zh-CN" altLang="en-US" b="1"/>
          </a:p>
        </p:txBody>
      </p:sp>
      <p:sp>
        <p:nvSpPr>
          <p:cNvPr id="3" name="文本框 2"/>
          <p:cNvSpPr txBox="1"/>
          <p:nvPr/>
        </p:nvSpPr>
        <p:spPr>
          <a:xfrm>
            <a:off x="167640" y="3701415"/>
            <a:ext cx="1668145" cy="368300"/>
          </a:xfrm>
          <a:prstGeom prst="rect">
            <a:avLst/>
          </a:prstGeom>
          <a:noFill/>
        </p:spPr>
        <p:txBody>
          <a:bodyPr wrap="square" rtlCol="0">
            <a:spAutoFit/>
          </a:bodyPr>
          <a:p>
            <a:r>
              <a:rPr lang="en-US" altLang="zh-CN" b="1"/>
              <a:t>20</a:t>
            </a:r>
            <a:r>
              <a:rPr lang="zh-CN" altLang="en-US" b="1"/>
              <a:t>题（</a:t>
            </a:r>
            <a:r>
              <a:rPr lang="en-US" altLang="zh-CN" b="1"/>
              <a:t>3</a:t>
            </a:r>
            <a:r>
              <a:rPr lang="zh-CN" altLang="en-US" b="1"/>
              <a:t>）</a:t>
            </a:r>
            <a:endParaRPr lang="en-US" altLang="zh-CN" b="1"/>
          </a:p>
        </p:txBody>
      </p:sp>
    </p:spTree>
  </p:cSld>
  <p:clrMapOvr>
    <a:masterClrMapping/>
  </p:clrMapOvr>
  <p:transition spd="slow">
    <p:cover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文本占位符 19459"/>
          <p:cNvSpPr>
            <a:spLocks noGrp="1"/>
          </p:cNvSpPr>
          <p:nvPr/>
        </p:nvSpPr>
        <p:spPr>
          <a:xfrm>
            <a:off x="158750" y="1196975"/>
            <a:ext cx="8838565" cy="504190"/>
          </a:xfrm>
          <a:prstGeom prst="rect">
            <a:avLst/>
          </a:prstGeom>
          <a:ln w="28575">
            <a:solidFill>
              <a:schemeClr val="bg1"/>
            </a:solidFill>
            <a:miter/>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buClr>
                <a:srgbClr val="17375E"/>
              </a:buClr>
              <a:buFont typeface="Wingdings" panose="05000000000000000000" pitchFamily="2" charset="2"/>
              <a:buNone/>
            </a:pPr>
            <a:r>
              <a:rPr lang="zh-CN" altLang="en-US" sz="3200" b="1" strike="noStrike" noProof="1" smtClean="0">
                <a:solidFill>
                  <a:srgbClr val="FF0000"/>
                </a:solidFill>
                <a:latin typeface="楷体" panose="02010609060101010101" charset="-122"/>
                <a:ea typeface="楷体" panose="02010609060101010101" charset="-122"/>
                <a:cs typeface="+mn-cs"/>
              </a:rPr>
              <a:t>四、突出对与</a:t>
            </a:r>
            <a:r>
              <a:rPr lang="zh-CN" altLang="en-US" sz="3200" b="1" strike="noStrike" noProof="1">
                <a:solidFill>
                  <a:srgbClr val="FF0000"/>
                </a:solidFill>
                <a:latin typeface="楷体" panose="02010609060101010101" charset="-122"/>
                <a:ea typeface="楷体" panose="02010609060101010101" charset="-122"/>
                <a:cs typeface="+mn-cs"/>
              </a:rPr>
              <a:t>社会热点相关的历史事</a:t>
            </a:r>
            <a:r>
              <a:rPr lang="zh-CN" altLang="en-US" sz="3200" b="1" strike="noStrike" noProof="1" smtClean="0">
                <a:solidFill>
                  <a:srgbClr val="FF0000"/>
                </a:solidFill>
                <a:latin typeface="楷体" panose="02010609060101010101" charset="-122"/>
                <a:ea typeface="楷体" panose="02010609060101010101" charset="-122"/>
                <a:cs typeface="+mn-cs"/>
              </a:rPr>
              <a:t>件的考察</a:t>
            </a:r>
            <a:endParaRPr lang="zh-CN" altLang="en-US" sz="3200" b="1" strike="noStrike" noProof="1" smtClean="0">
              <a:solidFill>
                <a:srgbClr val="FF0000"/>
              </a:solidFill>
              <a:latin typeface="楷体" panose="02010609060101010101" charset="-122"/>
              <a:ea typeface="楷体" panose="02010609060101010101" charset="-122"/>
              <a:cs typeface="+mn-cs"/>
            </a:endParaRPr>
          </a:p>
        </p:txBody>
      </p:sp>
      <p:sp>
        <p:nvSpPr>
          <p:cNvPr id="2" name="文本框 1"/>
          <p:cNvSpPr txBox="1"/>
          <p:nvPr/>
        </p:nvSpPr>
        <p:spPr>
          <a:xfrm>
            <a:off x="538322" y="5057775"/>
            <a:ext cx="5258826" cy="400110"/>
          </a:xfrm>
          <a:prstGeom prst="rect">
            <a:avLst/>
          </a:prstGeom>
          <a:noFill/>
        </p:spPr>
        <p:txBody>
          <a:bodyPr wrap="square" rtlCol="0">
            <a:spAutoFit/>
          </a:bodyPr>
          <a:lstStyle/>
          <a:p>
            <a:r>
              <a:rPr lang="zh-CN" altLang="en-US" sz="2000" b="1" dirty="0">
                <a:solidFill>
                  <a:srgbClr val="FF0000"/>
                </a:solidFill>
              </a:rPr>
              <a:t>考察点：切入</a:t>
            </a:r>
            <a:r>
              <a:rPr lang="zh-CN" altLang="en-US" sz="2000" b="1" dirty="0" smtClean="0">
                <a:solidFill>
                  <a:srgbClr val="FF0000"/>
                </a:solidFill>
              </a:rPr>
              <a:t>点</a:t>
            </a:r>
            <a:r>
              <a:rPr lang="en-US" altLang="zh-CN" sz="2000" b="1" dirty="0" smtClean="0">
                <a:solidFill>
                  <a:srgbClr val="FF0000"/>
                </a:solidFill>
              </a:rPr>
              <a:t>《</a:t>
            </a:r>
            <a:r>
              <a:rPr lang="zh-CN" altLang="en-US" sz="2000" b="1" dirty="0" smtClean="0">
                <a:solidFill>
                  <a:srgbClr val="FF0000"/>
                </a:solidFill>
              </a:rPr>
              <a:t>共产党宣言</a:t>
            </a:r>
            <a:r>
              <a:rPr lang="en-US" altLang="zh-CN" sz="2000" b="1" dirty="0" smtClean="0">
                <a:solidFill>
                  <a:srgbClr val="FF0000"/>
                </a:solidFill>
              </a:rPr>
              <a:t>》</a:t>
            </a:r>
            <a:r>
              <a:rPr lang="zh-CN" altLang="en-US" sz="2000" b="1" dirty="0" smtClean="0">
                <a:solidFill>
                  <a:srgbClr val="FF0000"/>
                </a:solidFill>
              </a:rPr>
              <a:t>发表</a:t>
            </a:r>
            <a:r>
              <a:rPr lang="en-US" altLang="zh-CN" sz="2000" b="1" dirty="0" smtClean="0">
                <a:solidFill>
                  <a:srgbClr val="FF0000"/>
                </a:solidFill>
              </a:rPr>
              <a:t>170</a:t>
            </a:r>
            <a:r>
              <a:rPr lang="zh-CN" altLang="en-US" sz="2000" b="1" dirty="0" smtClean="0">
                <a:solidFill>
                  <a:srgbClr val="FF0000"/>
                </a:solidFill>
              </a:rPr>
              <a:t>周年</a:t>
            </a:r>
            <a:endParaRPr lang="zh-CN" altLang="en-US" sz="2000" b="1"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7" name="矩形 6"/>
          <p:cNvSpPr/>
          <p:nvPr/>
        </p:nvSpPr>
        <p:spPr>
          <a:xfrm>
            <a:off x="342265" y="2635885"/>
            <a:ext cx="6870700" cy="457200"/>
          </a:xfrm>
          <a:prstGeom prst="rect">
            <a:avLst/>
          </a:prstGeom>
        </p:spPr>
        <p:txBody>
          <a:bodyPr wrap="square">
            <a:spAutoFit/>
          </a:bodyPr>
          <a:lstStyle/>
          <a:p>
            <a:r>
              <a:rPr lang="zh-CN" altLang="zh-CN" sz="2400" b="1" dirty="0" smtClean="0">
                <a:latin typeface="楷体" panose="02010609060101010101" charset="-122"/>
                <a:ea typeface="楷体" panose="02010609060101010101" charset="-122"/>
              </a:rPr>
              <a:t>《共产党宣言》是为哪一组织撰写的革命纲领</a:t>
            </a:r>
            <a:r>
              <a:rPr lang="en-US" altLang="zh-CN" sz="2400" b="1" dirty="0" smtClean="0">
                <a:latin typeface="楷体" panose="02010609060101010101" charset="-122"/>
                <a:ea typeface="楷体" panose="02010609060101010101" charset="-122"/>
              </a:rPr>
              <a:t>?</a:t>
            </a:r>
            <a:endParaRPr lang="zh-CN" altLang="en-US" sz="2400" b="1" dirty="0">
              <a:latin typeface="楷体" panose="02010609060101010101" charset="-122"/>
              <a:ea typeface="楷体" panose="02010609060101010101" charset="-122"/>
            </a:endParaRPr>
          </a:p>
        </p:txBody>
      </p:sp>
      <p:sp>
        <p:nvSpPr>
          <p:cNvPr id="8" name="TextBox 7"/>
          <p:cNvSpPr txBox="1"/>
          <p:nvPr/>
        </p:nvSpPr>
        <p:spPr>
          <a:xfrm>
            <a:off x="540058" y="2265809"/>
            <a:ext cx="4536504" cy="368300"/>
          </a:xfrm>
          <a:prstGeom prst="rect">
            <a:avLst/>
          </a:prstGeom>
          <a:noFill/>
        </p:spPr>
        <p:txBody>
          <a:bodyPr wrap="square" rtlCol="0">
            <a:spAutoFit/>
          </a:bodyPr>
          <a:lstStyle/>
          <a:p>
            <a:r>
              <a:rPr lang="en-US" altLang="zh-CN" b="1" dirty="0" smtClean="0"/>
              <a:t>20</a:t>
            </a:r>
            <a:r>
              <a:rPr lang="zh-CN" altLang="en-US" b="1" dirty="0" smtClean="0"/>
              <a:t>题（</a:t>
            </a:r>
            <a:r>
              <a:rPr lang="en-US" altLang="zh-CN" b="1" dirty="0" smtClean="0"/>
              <a:t>2</a:t>
            </a:r>
            <a:r>
              <a:rPr lang="zh-CN" altLang="en-US" b="1" dirty="0" smtClean="0"/>
              <a:t>）问</a:t>
            </a:r>
            <a:endParaRPr lang="zh-CN" altLang="en-US" b="1" dirty="0"/>
          </a:p>
        </p:txBody>
      </p:sp>
      <p:sp>
        <p:nvSpPr>
          <p:cNvPr id="9" name="矩形 8"/>
          <p:cNvSpPr/>
          <p:nvPr/>
        </p:nvSpPr>
        <p:spPr>
          <a:xfrm>
            <a:off x="611560" y="3717032"/>
            <a:ext cx="3397250" cy="457200"/>
          </a:xfrm>
          <a:prstGeom prst="rect">
            <a:avLst/>
          </a:prstGeom>
        </p:spPr>
        <p:txBody>
          <a:bodyPr wrap="none">
            <a:spAutoFit/>
          </a:bodyPr>
          <a:lstStyle/>
          <a:p>
            <a:r>
              <a:rPr lang="zh-CN" altLang="zh-CN" sz="2400" b="1" dirty="0">
                <a:latin typeface="楷体" panose="02010609060101010101" charset="-122"/>
                <a:ea typeface="楷体" panose="02010609060101010101" charset="-122"/>
              </a:rPr>
              <a:t>组织</a:t>
            </a:r>
            <a:r>
              <a:rPr lang="en-US" altLang="zh-CN" sz="2400" b="1" dirty="0">
                <a:latin typeface="楷体" panose="02010609060101010101" charset="-122"/>
                <a:ea typeface="楷体" panose="02010609060101010101" charset="-122"/>
              </a:rPr>
              <a:t>:</a:t>
            </a:r>
            <a:r>
              <a:rPr lang="zh-CN" altLang="zh-CN" sz="2400" b="1" dirty="0">
                <a:latin typeface="楷体" panose="02010609060101010101" charset="-122"/>
                <a:ea typeface="楷体" panose="02010609060101010101" charset="-122"/>
              </a:rPr>
              <a:t>共产主义者同盟。</a:t>
            </a:r>
            <a:endParaRPr lang="zh-CN" altLang="en-US" sz="2400" b="1" dirty="0">
              <a:latin typeface="楷体" panose="02010609060101010101" charset="-122"/>
              <a:ea typeface="楷体" panose="02010609060101010101" charset="-122"/>
            </a:endParaRPr>
          </a:p>
        </p:txBody>
      </p:sp>
      <p:sp>
        <p:nvSpPr>
          <p:cNvPr id="10" name="Rectangle 1"/>
          <p:cNvSpPr/>
          <p:nvPr/>
        </p:nvSpPr>
        <p:spPr>
          <a:xfrm>
            <a:off x="310682" y="203518"/>
            <a:ext cx="4777740" cy="640080"/>
          </a:xfrm>
          <a:prstGeom prst="rect">
            <a:avLst/>
          </a:prstGeom>
          <a:solidFill>
            <a:srgbClr val="FFFF00"/>
          </a:solidFill>
          <a:ln w="9525">
            <a:solidFill>
              <a:srgbClr val="FF0066"/>
            </a:solidFill>
          </a:ln>
        </p:spPr>
        <p:txBody>
          <a:bodyPr wrap="none" anchor="ctr">
            <a:spAutoFit/>
          </a:bodyPr>
          <a:lstStyle/>
          <a:p>
            <a:pPr lvl="0" indent="0" algn="ctr"/>
            <a:r>
              <a:rPr lang="en-US" altLang="zh-CN" sz="3600" b="1" dirty="0" smtClean="0">
                <a:solidFill>
                  <a:srgbClr val="FF0000"/>
                </a:solidFill>
                <a:latin typeface="楷体" panose="02010609060101010101" charset="-122"/>
                <a:ea typeface="楷体" panose="02010609060101010101" charset="-122"/>
                <a:sym typeface="华文中宋" pitchFamily="2" charset="-122"/>
              </a:rPr>
              <a:t>2018</a:t>
            </a:r>
            <a:r>
              <a:rPr lang="zh-CN" altLang="en-US" sz="3600" b="1" dirty="0" smtClean="0">
                <a:solidFill>
                  <a:srgbClr val="FF0000"/>
                </a:solidFill>
                <a:latin typeface="楷体" panose="02010609060101010101" charset="-122"/>
                <a:ea typeface="楷体" panose="02010609060101010101" charset="-122"/>
                <a:sym typeface="华文中宋" pitchFamily="2" charset="-122"/>
              </a:rPr>
              <a:t>陕西中考真题解读</a:t>
            </a:r>
            <a:endParaRPr lang="zh-CN" altLang="en-US" sz="3600" b="1" dirty="0">
              <a:solidFill>
                <a:srgbClr val="FF0000"/>
              </a:solidFill>
              <a:latin typeface="楷体" panose="02010609060101010101" charset="-122"/>
              <a:ea typeface="楷体" panose="02010609060101010101" charset="-122"/>
              <a:sym typeface="华文中宋" pitchFamily="2" charset="-122"/>
            </a:endParaRPr>
          </a:p>
        </p:txBody>
      </p:sp>
    </p:spTree>
  </p:cSld>
  <p:clrMapOvr>
    <a:masterClrMapping/>
  </p:clrMapOvr>
  <p:transition spd="slow">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059623" y="2662873"/>
            <a:ext cx="5452110" cy="640080"/>
          </a:xfrm>
          <a:prstGeom prst="rect">
            <a:avLst/>
          </a:prstGeom>
          <a:noFill/>
        </p:spPr>
        <p:txBody>
          <a:bodyPr wrap="square" rtlCol="0">
            <a:spAutoFit/>
          </a:bodyPr>
          <a:p>
            <a:r>
              <a:rPr lang="zh-CN" altLang="en-US" sz="3600" b="1" dirty="0" smtClean="0">
                <a:solidFill>
                  <a:srgbClr val="FF0000"/>
                </a:solidFill>
                <a:latin typeface="楷体" panose="02010609060101010101" charset="-122"/>
                <a:ea typeface="楷体" panose="02010609060101010101" charset="-122"/>
              </a:rPr>
              <a:t>对历史学科素养的解读</a:t>
            </a:r>
            <a:endParaRPr lang="zh-CN" altLang="en-US" sz="3600" b="1" dirty="0" smtClean="0">
              <a:solidFill>
                <a:srgbClr val="FF0000"/>
              </a:solidFill>
              <a:latin typeface="楷体" panose="02010609060101010101" charset="-122"/>
              <a:ea typeface="楷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文本占位符 19459"/>
          <p:cNvSpPr>
            <a:spLocks noGrp="1"/>
          </p:cNvSpPr>
          <p:nvPr/>
        </p:nvSpPr>
        <p:spPr>
          <a:xfrm>
            <a:off x="158354" y="659766"/>
            <a:ext cx="8658225" cy="481013"/>
          </a:xfrm>
          <a:prstGeom prst="rect">
            <a:avLst/>
          </a:prstGeom>
          <a:noFill/>
          <a:ln w="28575" cap="flat" cmpd="sng">
            <a:solidFill>
              <a:schemeClr val="bg1"/>
            </a:solidFill>
            <a:prstDash val="solid"/>
            <a:miter/>
            <a:headEnd type="none" w="med" len="med"/>
            <a:tailEnd type="none" w="med" len="med"/>
          </a:ln>
        </p:spPr>
        <p:txBody>
          <a:bodyPr lIns="91440" tIns="45720" rIns="91440" bIns="45720" anchor="t"/>
          <a:lstStyle/>
          <a:p>
            <a:pPr marL="228600" lvl="0" indent="-228600">
              <a:lnSpc>
                <a:spcPct val="90000"/>
              </a:lnSpc>
              <a:spcBef>
                <a:spcPts val="1000"/>
              </a:spcBef>
              <a:buClr>
                <a:srgbClr val="17375E"/>
              </a:buClr>
              <a:buFont typeface="Wingdings" panose="05000000000000000000" pitchFamily="2" charset="2"/>
              <a:buNone/>
            </a:pPr>
            <a:r>
              <a:rPr lang="en-US" altLang="zh-CN" sz="3200" b="1" dirty="0">
                <a:solidFill>
                  <a:srgbClr val="FF0000"/>
                </a:solidFill>
                <a:latin typeface="楷体" panose="02010609060101010101" charset="-122"/>
                <a:ea typeface="楷体" panose="02010609060101010101" charset="-122"/>
              </a:rPr>
              <a:t>3</a:t>
            </a:r>
            <a:r>
              <a:rPr lang="zh-CN" altLang="en-US" sz="3200" b="1" dirty="0">
                <a:solidFill>
                  <a:srgbClr val="FF0000"/>
                </a:solidFill>
                <a:latin typeface="楷体" panose="02010609060101010101" charset="-122"/>
                <a:ea typeface="楷体" panose="02010609060101010101" charset="-122"/>
              </a:rPr>
              <a:t>、迁移能力。</a:t>
            </a:r>
            <a:endParaRPr lang="zh-CN" altLang="en-US" sz="3200" b="1" dirty="0">
              <a:solidFill>
                <a:srgbClr val="FF0000"/>
              </a:solidFill>
              <a:latin typeface="楷体" panose="02010609060101010101" charset="-122"/>
              <a:ea typeface="楷体" panose="02010609060101010101" charset="-122"/>
            </a:endParaRPr>
          </a:p>
        </p:txBody>
      </p:sp>
      <p:sp>
        <p:nvSpPr>
          <p:cNvPr id="2" name="文本框 1"/>
          <p:cNvSpPr txBox="1"/>
          <p:nvPr/>
        </p:nvSpPr>
        <p:spPr>
          <a:xfrm>
            <a:off x="788670" y="5372735"/>
            <a:ext cx="4891405" cy="396240"/>
          </a:xfrm>
          <a:prstGeom prst="rect">
            <a:avLst/>
          </a:prstGeom>
          <a:noFill/>
        </p:spPr>
        <p:txBody>
          <a:bodyPr wrap="square" rtlCol="0">
            <a:spAutoFit/>
          </a:bodyPr>
          <a:lstStyle/>
          <a:p>
            <a:r>
              <a:rPr lang="zh-CN" altLang="en-US" sz="2000" b="1" dirty="0">
                <a:solidFill>
                  <a:srgbClr val="FF0000"/>
                </a:solidFill>
              </a:rPr>
              <a:t>考察点：用历史知识解决现实问题</a:t>
            </a:r>
            <a:endParaRPr lang="zh-CN" altLang="en-US" sz="2000" b="1" dirty="0">
              <a:solidFill>
                <a:srgbClr val="FF0000"/>
              </a:solidFill>
            </a:endParaRPr>
          </a:p>
        </p:txBody>
      </p:sp>
      <p:sp>
        <p:nvSpPr>
          <p:cNvPr id="50178" name="Rectangle 2"/>
          <p:cNvSpPr>
            <a:spLocks noChangeArrowheads="1"/>
          </p:cNvSpPr>
          <p:nvPr/>
        </p:nvSpPr>
        <p:spPr bwMode="auto">
          <a:xfrm>
            <a:off x="0" y="1733550"/>
            <a:ext cx="8920480" cy="301752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综合上述材料</a:t>
            </a:r>
            <a:r>
              <a:rPr kumimoji="0" lang="en-US" altLang="zh-CN"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说明为什么必须由中国共产党领导才能实现中华民族的伟大复兴。</a:t>
            </a:r>
            <a:endParaRPr kumimoji="0" lang="zh-CN" altLang="en-US" sz="2400" b="0"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accent1"/>
                </a:solidFill>
                <a:effectLst/>
                <a:latin typeface="楷体" panose="02010609060101010101" charset="-122"/>
                <a:ea typeface="楷体" panose="02010609060101010101" charset="-122"/>
                <a:cs typeface="Arial" panose="020B0604020202020204" pitchFamily="34" charset="0"/>
              </a:rPr>
              <a:t>  </a:t>
            </a:r>
            <a:endParaRPr kumimoji="0" lang="zh-CN" altLang="en-US" sz="2400" b="0" i="0" u="none" strike="noStrike" cap="none" normalizeH="0" baseline="0" dirty="0" smtClean="0">
              <a:ln>
                <a:noFill/>
              </a:ln>
              <a:solidFill>
                <a:schemeClr val="accent1"/>
              </a:solidFill>
              <a:effectLst/>
              <a:latin typeface="楷体" panose="02010609060101010101" charset="-122"/>
              <a:ea typeface="楷体" panose="02010609060101010101"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accent1"/>
                </a:solidFill>
                <a:effectLst/>
                <a:latin typeface="楷体" panose="02010609060101010101" charset="-122"/>
                <a:ea typeface="楷体" panose="02010609060101010101" charset="-122"/>
                <a:cs typeface="Arial" panose="020B0604020202020204" pitchFamily="34" charset="0"/>
              </a:rPr>
              <a:t>原因</a:t>
            </a:r>
            <a:r>
              <a:rPr kumimoji="0" lang="en-US" altLang="zh-CN" sz="2400" b="0" i="0" u="none" strike="noStrike" cap="none" normalizeH="0" baseline="0" dirty="0" smtClean="0">
                <a:ln>
                  <a:noFill/>
                </a:ln>
                <a:solidFill>
                  <a:schemeClr val="accent1"/>
                </a:solidFill>
                <a:effectLst/>
                <a:latin typeface="楷体" panose="02010609060101010101" charset="-122"/>
                <a:ea typeface="楷体" panose="02010609060101010101" charset="-122"/>
                <a:cs typeface="Arial" panose="020B0604020202020204" pitchFamily="34" charset="0"/>
              </a:rPr>
              <a:t>:1</a:t>
            </a:r>
            <a:r>
              <a:rPr kumimoji="0" lang="zh-CN" altLang="en-US" sz="2400" b="0" i="0" u="none" strike="noStrike" cap="none" normalizeH="0" baseline="0" dirty="0" smtClean="0">
                <a:ln>
                  <a:noFill/>
                </a:ln>
                <a:solidFill>
                  <a:schemeClr val="accent1"/>
                </a:solidFill>
                <a:effectLst/>
                <a:latin typeface="楷体" panose="02010609060101010101" charset="-122"/>
                <a:ea typeface="楷体" panose="02010609060101010101" charset="-122"/>
                <a:cs typeface="Arial" panose="020B0604020202020204" pitchFamily="34" charset="0"/>
              </a:rPr>
              <a:t>、中国共产党的领导和执政地位是历史和人民的选择</a:t>
            </a:r>
            <a:r>
              <a:rPr kumimoji="0" lang="en-US" altLang="zh-CN" sz="2400" b="0" i="0" u="none" strike="noStrike" cap="none" normalizeH="0" baseline="0" dirty="0" smtClean="0">
                <a:ln>
                  <a:noFill/>
                </a:ln>
                <a:solidFill>
                  <a:schemeClr val="accent1"/>
                </a:solidFill>
                <a:effectLst/>
                <a:latin typeface="楷体" panose="02010609060101010101" charset="-122"/>
                <a:ea typeface="楷体" panose="02010609060101010101" charset="-122"/>
                <a:cs typeface="Arial" panose="020B0604020202020204" pitchFamily="34" charset="0"/>
              </a:rPr>
              <a:t>;2</a:t>
            </a:r>
            <a:r>
              <a:rPr kumimoji="0" lang="zh-CN" altLang="en-US" sz="2400" b="0" i="0" u="none" strike="noStrike" cap="none" normalizeH="0" baseline="0" dirty="0" smtClean="0">
                <a:ln>
                  <a:noFill/>
                </a:ln>
                <a:solidFill>
                  <a:schemeClr val="accent1"/>
                </a:solidFill>
                <a:effectLst/>
                <a:latin typeface="楷体" panose="02010609060101010101" charset="-122"/>
                <a:ea typeface="楷体" panose="02010609060101010101" charset="-122"/>
                <a:cs typeface="Arial" panose="020B0604020202020204" pitchFamily="34" charset="0"/>
              </a:rPr>
              <a:t>、中国共产党把马克思主义与中国实际相结合形成新理论，有习近平新时代中国特色社会主义思想的科学理论指导</a:t>
            </a:r>
            <a:r>
              <a:rPr kumimoji="0" lang="en-US" altLang="zh-CN" sz="2400" b="0" i="0" u="none" strike="noStrike" cap="none" normalizeH="0" baseline="0" dirty="0" smtClean="0">
                <a:ln>
                  <a:noFill/>
                </a:ln>
                <a:solidFill>
                  <a:schemeClr val="accent1"/>
                </a:solidFill>
                <a:effectLst/>
                <a:latin typeface="楷体" panose="02010609060101010101" charset="-122"/>
                <a:ea typeface="楷体" panose="02010609060101010101" charset="-122"/>
                <a:cs typeface="Arial" panose="020B0604020202020204" pitchFamily="34" charset="0"/>
              </a:rPr>
              <a:t>;3</a:t>
            </a:r>
            <a:r>
              <a:rPr kumimoji="0" lang="zh-CN" altLang="en-US" sz="2400" b="0" i="0" u="none" strike="noStrike" cap="none" normalizeH="0" baseline="0" dirty="0" smtClean="0">
                <a:ln>
                  <a:noFill/>
                </a:ln>
                <a:solidFill>
                  <a:schemeClr val="accent1"/>
                </a:solidFill>
                <a:effectLst/>
                <a:latin typeface="楷体" panose="02010609060101010101" charset="-122"/>
                <a:ea typeface="楷体" panose="02010609060101010101" charset="-122"/>
                <a:cs typeface="Arial" panose="020B0604020202020204" pitchFamily="34" charset="0"/>
              </a:rPr>
              <a:t>、中国共产党有改革创新的生机活力</a:t>
            </a:r>
            <a:r>
              <a:rPr kumimoji="0" lang="en-US" altLang="zh-CN" sz="2400" b="0" i="0" u="none" strike="noStrike" cap="none" normalizeH="0" baseline="0" dirty="0" smtClean="0">
                <a:ln>
                  <a:noFill/>
                </a:ln>
                <a:solidFill>
                  <a:schemeClr val="accent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accent1"/>
                </a:solidFill>
                <a:effectLst/>
                <a:latin typeface="楷体" panose="02010609060101010101" charset="-122"/>
                <a:ea typeface="楷体" panose="02010609060101010101" charset="-122"/>
                <a:cs typeface="Arial" panose="020B0604020202020204" pitchFamily="34" charset="0"/>
              </a:rPr>
              <a:t>有自我净化、自我革新的勇气和能力</a:t>
            </a:r>
            <a:r>
              <a:rPr kumimoji="0" lang="en-US" altLang="zh-CN" sz="2400" b="0" i="0" u="none" strike="noStrike" cap="none" normalizeH="0" baseline="0" dirty="0" smtClean="0">
                <a:ln>
                  <a:noFill/>
                </a:ln>
                <a:solidFill>
                  <a:schemeClr val="accent1"/>
                </a:solidFill>
                <a:effectLst/>
                <a:latin typeface="楷体" panose="02010609060101010101" charset="-122"/>
                <a:ea typeface="楷体" panose="02010609060101010101" charset="-122"/>
                <a:cs typeface="Arial" panose="020B0604020202020204" pitchFamily="34" charset="0"/>
              </a:rPr>
              <a:t>,</a:t>
            </a:r>
            <a:r>
              <a:rPr kumimoji="0" lang="zh-CN" altLang="en-US" sz="2400" b="0" i="0" u="none" strike="noStrike" cap="none" normalizeH="0" baseline="0" dirty="0" smtClean="0">
                <a:ln>
                  <a:noFill/>
                </a:ln>
                <a:solidFill>
                  <a:schemeClr val="accent1"/>
                </a:solidFill>
                <a:effectLst/>
                <a:latin typeface="楷体" panose="02010609060101010101" charset="-122"/>
                <a:ea typeface="楷体" panose="02010609060101010101" charset="-122"/>
                <a:cs typeface="Arial" panose="020B0604020202020204" pitchFamily="34" charset="0"/>
              </a:rPr>
              <a:t>有高素质的领导集体和领导干部。</a:t>
            </a:r>
            <a:endParaRPr kumimoji="0" lang="zh-CN" altLang="en-US" sz="2400" b="0" i="0" u="none" strike="noStrike" cap="none" normalizeH="0" baseline="0" dirty="0" smtClean="0">
              <a:ln>
                <a:noFill/>
              </a:ln>
              <a:solidFill>
                <a:schemeClr val="accent1"/>
              </a:solidFill>
              <a:effectLst/>
              <a:latin typeface="楷体" panose="02010609060101010101" charset="-122"/>
              <a:ea typeface="楷体" panose="02010609060101010101" charset="-122"/>
              <a:cs typeface="Arial" panose="020B0604020202020204" pitchFamily="34" charset="0"/>
            </a:endParaRPr>
          </a:p>
        </p:txBody>
      </p:sp>
      <p:sp>
        <p:nvSpPr>
          <p:cNvPr id="3" name="文本框 2"/>
          <p:cNvSpPr txBox="1"/>
          <p:nvPr/>
        </p:nvSpPr>
        <p:spPr>
          <a:xfrm>
            <a:off x="230505" y="1452245"/>
            <a:ext cx="1461135" cy="368300"/>
          </a:xfrm>
          <a:prstGeom prst="rect">
            <a:avLst/>
          </a:prstGeom>
          <a:noFill/>
        </p:spPr>
        <p:txBody>
          <a:bodyPr wrap="square" rtlCol="0">
            <a:spAutoFit/>
          </a:bodyPr>
          <a:p>
            <a:r>
              <a:rPr lang="en-US" altLang="zh-CN" b="1"/>
              <a:t>20</a:t>
            </a:r>
            <a:r>
              <a:rPr lang="zh-CN" altLang="en-US" b="1"/>
              <a:t>题（</a:t>
            </a:r>
            <a:r>
              <a:rPr lang="en-US" altLang="zh-CN" b="1"/>
              <a:t>3</a:t>
            </a:r>
            <a:r>
              <a:rPr lang="zh-CN" altLang="en-US" b="1"/>
              <a:t>）</a:t>
            </a:r>
            <a:endParaRPr lang="zh-CN" altLang="en-US" b="1"/>
          </a:p>
        </p:txBody>
      </p:sp>
    </p:spTree>
  </p:cSld>
  <p:clrMapOvr>
    <a:masterClrMapping/>
  </p:clrMapOvr>
  <p:transition spd="slow">
    <p:cover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1"/>
          <p:cNvSpPr>
            <a:spLocks noGrp="1"/>
          </p:cNvSpPr>
          <p:nvPr>
            <p:ph type="title"/>
          </p:nvPr>
        </p:nvSpPr>
        <p:spPr>
          <a:xfrm>
            <a:off x="-20955" y="52070"/>
            <a:ext cx="6281420" cy="716915"/>
          </a:xfrm>
        </p:spPr>
        <p:txBody>
          <a:bodyPr vert="horz" wrap="square" lIns="51435" tIns="25717" rIns="51435" bIns="25717" anchor="ctr">
            <a:normAutofit/>
          </a:bodyPr>
          <a:p>
            <a:pPr eaLnBrk="1" hangingPunct="1"/>
            <a:r>
              <a:rPr lang="en-US" altLang="zh-CN" sz="3200" b="1" dirty="0">
                <a:solidFill>
                  <a:srgbClr val="FF0000"/>
                </a:solidFill>
                <a:latin typeface="楷体" panose="02010609060101010101" charset="-122"/>
                <a:ea typeface="楷体" panose="02010609060101010101" charset="-122"/>
              </a:rPr>
              <a:t>7</a:t>
            </a:r>
            <a:r>
              <a:rPr lang="zh-CN" altLang="en-US" sz="3200" b="1" dirty="0">
                <a:solidFill>
                  <a:srgbClr val="FF0000"/>
                </a:solidFill>
                <a:latin typeface="楷体" panose="02010609060101010101" charset="-122"/>
                <a:ea typeface="楷体" panose="02010609060101010101" charset="-122"/>
              </a:rPr>
              <a:t>年真题呈现的</a:t>
            </a:r>
            <a:r>
              <a:rPr lang="en-US" altLang="zh-CN" sz="3200" b="1" dirty="0">
                <a:solidFill>
                  <a:srgbClr val="FF0000"/>
                </a:solidFill>
                <a:latin typeface="楷体" panose="02010609060101010101" charset="-122"/>
                <a:ea typeface="楷体" panose="02010609060101010101" charset="-122"/>
              </a:rPr>
              <a:t>15</a:t>
            </a:r>
            <a:r>
              <a:rPr lang="zh-CN" altLang="en-US" sz="3200" b="1" dirty="0">
                <a:solidFill>
                  <a:srgbClr val="FF0000"/>
                </a:solidFill>
                <a:latin typeface="楷体" panose="02010609060101010101" charset="-122"/>
                <a:ea typeface="楷体" panose="02010609060101010101" charset="-122"/>
              </a:rPr>
              <a:t>个高频命题点</a:t>
            </a:r>
            <a:endParaRPr lang="zh-CN" altLang="en-US" sz="3200" b="1" dirty="0">
              <a:solidFill>
                <a:srgbClr val="FF0000"/>
              </a:solidFill>
              <a:latin typeface="楷体" panose="02010609060101010101" charset="-122"/>
              <a:ea typeface="楷体" panose="02010609060101010101" charset="-122"/>
            </a:endParaRPr>
          </a:p>
        </p:txBody>
      </p:sp>
      <p:sp>
        <p:nvSpPr>
          <p:cNvPr id="14337" name="内容占位符 2"/>
          <p:cNvSpPr>
            <a:spLocks noGrp="1"/>
          </p:cNvSpPr>
          <p:nvPr>
            <p:ph idx="1"/>
          </p:nvPr>
        </p:nvSpPr>
        <p:spPr>
          <a:xfrm>
            <a:off x="2918222" y="2276475"/>
            <a:ext cx="5082779" cy="2158604"/>
          </a:xfrm>
        </p:spPr>
        <p:txBody>
          <a:bodyPr vert="horz" wrap="square" lIns="51435" tIns="25717" rIns="51435" bIns="25717" numCol="1" anchor="t" anchorCtr="0" compatLnSpc="1"/>
          <a:p>
            <a:pPr lvl="0" eaLnBrk="1" hangingPunct="1">
              <a:buNone/>
            </a:pPr>
            <a:r>
              <a:rPr lang="en-US" altLang="zh-CN" sz="975" b="1" dirty="0">
                <a:solidFill>
                  <a:srgbClr val="0070C0"/>
                </a:solidFill>
                <a:latin typeface="楷体_GB2312" pitchFamily="49" charset="-122"/>
                <a:ea typeface="楷体_GB2312" pitchFamily="49" charset="-122"/>
              </a:rPr>
              <a:t> </a:t>
            </a:r>
            <a:endParaRPr lang="en-US" altLang="en-US" sz="975" b="1" dirty="0">
              <a:solidFill>
                <a:srgbClr val="0070C0"/>
              </a:solidFill>
              <a:latin typeface="楷体_GB2312" pitchFamily="49" charset="-122"/>
              <a:ea typeface="楷体_GB2312" pitchFamily="49" charset="-122"/>
              <a:sym typeface="宋体" panose="02010600030101010101" pitchFamily="2" charset="-122"/>
            </a:endParaRPr>
          </a:p>
          <a:p>
            <a:pPr lvl="0" eaLnBrk="1" hangingPunct="1">
              <a:buNone/>
            </a:pPr>
            <a:endParaRPr lang="en-US" altLang="en-US" sz="1350" b="1" dirty="0">
              <a:latin typeface="楷体_GB2312" pitchFamily="49" charset="-122"/>
              <a:ea typeface="楷体_GB2312" pitchFamily="49" charset="-122"/>
            </a:endParaRPr>
          </a:p>
          <a:p>
            <a:pPr lvl="0" eaLnBrk="1" hangingPunct="1">
              <a:buNone/>
            </a:pPr>
            <a:endParaRPr lang="en-US" altLang="en-US" sz="900" dirty="0">
              <a:latin typeface="楷体_GB2312" pitchFamily="49" charset="-122"/>
              <a:ea typeface="楷体_GB2312" pitchFamily="49" charset="-122"/>
            </a:endParaRPr>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endParaRPr lang="en-US" altLang="en-US" dirty="0"/>
          </a:p>
          <a:p>
            <a:pPr lvl="0" eaLnBrk="1" hangingPunct="1">
              <a:buNone/>
            </a:pPr>
            <a:endParaRPr lang="en-US" altLang="en-US" dirty="0"/>
          </a:p>
          <a:p>
            <a:pPr lvl="0" eaLnBrk="1" hangingPunct="1"/>
            <a:endParaRPr lang="en-US" altLang="en-US" dirty="0"/>
          </a:p>
        </p:txBody>
      </p:sp>
      <p:graphicFrame>
        <p:nvGraphicFramePr>
          <p:cNvPr id="37892" name="表格 37891"/>
          <p:cNvGraphicFramePr/>
          <p:nvPr/>
        </p:nvGraphicFramePr>
        <p:xfrm>
          <a:off x="151130" y="622300"/>
          <a:ext cx="8835390" cy="6041390"/>
        </p:xfrm>
        <a:graphic>
          <a:graphicData uri="http://schemas.openxmlformats.org/drawingml/2006/table">
            <a:tbl>
              <a:tblPr/>
              <a:tblGrid>
                <a:gridCol w="346710"/>
                <a:gridCol w="7941945"/>
                <a:gridCol w="546735"/>
              </a:tblGrid>
              <a:tr h="354965">
                <a:tc>
                  <a:txBody>
                    <a:bodyPr/>
                    <a:p>
                      <a:pPr lvl="0" algn="ctr" eaLnBrk="1" hangingPunct="1">
                        <a:buNone/>
                      </a:pPr>
                      <a:r>
                        <a:rPr lang="en-US" altLang="zh-CN" sz="1400" b="1" dirty="0">
                          <a:solidFill>
                            <a:srgbClr val="FF0000"/>
                          </a:solidFill>
                          <a:latin typeface="宋体" panose="02010600030101010101" pitchFamily="2" charset="-122"/>
                          <a:ea typeface="宋体" panose="02010600030101010101" pitchFamily="2" charset="-122"/>
                        </a:rPr>
                        <a:t>1</a:t>
                      </a:r>
                      <a:endParaRPr lang="en-US" altLang="zh-CN" sz="1400" b="1" dirty="0">
                        <a:solidFill>
                          <a:srgbClr val="FF0000"/>
                        </a:solidFill>
                        <a:latin typeface="宋体" panose="02010600030101010101" pitchFamily="2" charset="-122"/>
                        <a:ea typeface="宋体" panose="02010600030101010101" pitchFamily="2" charset="-122"/>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eaLnBrk="1" hangingPunct="1">
                        <a:buNone/>
                      </a:pPr>
                      <a:r>
                        <a:rPr lang="zh-CN" altLang="en-US" sz="1400" dirty="0">
                          <a:latin typeface="宋体" panose="02010600030101010101" pitchFamily="2" charset="-122"/>
                          <a:ea typeface="宋体" panose="02010600030101010101" pitchFamily="2" charset="-122"/>
                        </a:rPr>
                        <a:t>了解秦兼并六国和</a:t>
                      </a:r>
                      <a:r>
                        <a:rPr lang="zh-CN" altLang="en-US" sz="1400" b="1" dirty="0">
                          <a:solidFill>
                            <a:srgbClr val="FF0000"/>
                          </a:solidFill>
                          <a:latin typeface="宋体" panose="02010600030101010101" pitchFamily="2" charset="-122"/>
                          <a:ea typeface="宋体" panose="02010600030101010101" pitchFamily="2" charset="-122"/>
                        </a:rPr>
                        <a:t>秦始皇加强中央集权史实</a:t>
                      </a:r>
                      <a:endParaRPr lang="zh-CN" altLang="en-US" sz="1400" b="1" dirty="0">
                        <a:solidFill>
                          <a:srgbClr val="FF0000"/>
                        </a:solidFill>
                        <a:latin typeface="宋体" panose="02010600030101010101" pitchFamily="2" charset="-122"/>
                        <a:ea typeface="宋体" panose="02010600030101010101" pitchFamily="2" charset="-122"/>
                      </a:endParaRPr>
                    </a:p>
                  </a:txBody>
                  <a:tcPr marL="0" marR="0" marT="0" marB="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algn="ctr" eaLnBrk="1" hangingPunct="1">
                        <a:buNone/>
                      </a:pPr>
                      <a:r>
                        <a:rPr lang="en-US" altLang="zh-CN" sz="1400" b="1" dirty="0">
                          <a:solidFill>
                            <a:srgbClr val="FF0000"/>
                          </a:solidFill>
                          <a:latin typeface="楷体_GB2312" pitchFamily="49" charset="-122"/>
                          <a:ea typeface="楷体_GB2312" pitchFamily="49" charset="-122"/>
                          <a:sym typeface="+mn-ea"/>
                        </a:rPr>
                        <a:t>7</a:t>
                      </a:r>
                      <a:r>
                        <a:rPr lang="zh-CN" altLang="en-US" sz="1400" b="1" dirty="0">
                          <a:solidFill>
                            <a:srgbClr val="FF0000"/>
                          </a:solidFill>
                          <a:latin typeface="楷体_GB2312" pitchFamily="49" charset="-122"/>
                          <a:ea typeface="楷体_GB2312" pitchFamily="49" charset="-122"/>
                          <a:sym typeface="+mn-ea"/>
                        </a:rPr>
                        <a:t>年</a:t>
                      </a:r>
                      <a:r>
                        <a:rPr lang="en-US" altLang="zh-CN" sz="1400" b="1" dirty="0">
                          <a:solidFill>
                            <a:srgbClr val="FF0000"/>
                          </a:solidFill>
                          <a:latin typeface="楷体_GB2312" pitchFamily="49" charset="-122"/>
                          <a:ea typeface="楷体_GB2312" pitchFamily="49" charset="-122"/>
                          <a:sym typeface="+mn-ea"/>
                        </a:rPr>
                        <a:t>5</a:t>
                      </a:r>
                      <a:r>
                        <a:rPr lang="zh-CN" altLang="en-US" sz="1400" b="1" dirty="0">
                          <a:solidFill>
                            <a:srgbClr val="FF0000"/>
                          </a:solidFill>
                          <a:latin typeface="楷体_GB2312" pitchFamily="49" charset="-122"/>
                          <a:ea typeface="楷体_GB2312" pitchFamily="49" charset="-122"/>
                          <a:sym typeface="+mn-ea"/>
                        </a:rPr>
                        <a:t>考</a:t>
                      </a:r>
                      <a:endParaRPr lang="zh-CN" altLang="en-US" sz="1400" b="1" dirty="0">
                        <a:solidFill>
                          <a:srgbClr val="FF0000"/>
                        </a:solidFill>
                        <a:latin typeface="楷体_GB2312" pitchFamily="49" charset="-122"/>
                        <a:ea typeface="楷体_GB2312" pitchFamily="49" charset="-122"/>
                        <a:sym typeface="+mn-ea"/>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354965">
                <a:tc>
                  <a:txBody>
                    <a:bodyPr/>
                    <a:p>
                      <a:pPr lvl="0" algn="ctr" eaLnBrk="1" hangingPunct="1">
                        <a:buNone/>
                      </a:pPr>
                      <a:r>
                        <a:rPr lang="en-US" altLang="zh-CN" sz="1400" dirty="0">
                          <a:latin typeface="宋体" panose="02010600030101010101" pitchFamily="2" charset="-122"/>
                          <a:ea typeface="宋体" panose="02010600030101010101" pitchFamily="2" charset="-122"/>
                        </a:rPr>
                        <a:t>2</a:t>
                      </a:r>
                      <a:endParaRPr lang="en-US" altLang="zh-CN"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eaLnBrk="1" hangingPunct="1">
                        <a:buNone/>
                      </a:pPr>
                      <a:r>
                        <a:rPr lang="zh-CN" altLang="en-US" sz="1400" dirty="0">
                          <a:latin typeface="宋体" panose="02010600030101010101" pitchFamily="2" charset="-122"/>
                          <a:ea typeface="宋体" panose="02010600030101010101" pitchFamily="2" charset="-122"/>
                        </a:rPr>
                        <a:t>简述张骞通西域等史实。</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认识</a:t>
                      </a:r>
                      <a:r>
                        <a:rPr lang="zh-CN" altLang="en-US" sz="1400" b="1" dirty="0">
                          <a:solidFill>
                            <a:srgbClr val="FF0000"/>
                          </a:solidFill>
                          <a:latin typeface="宋体" panose="02010600030101010101" pitchFamily="2" charset="-122"/>
                          <a:ea typeface="宋体" panose="02010600030101010101" pitchFamily="2" charset="-122"/>
                        </a:rPr>
                        <a:t>丝绸之路</a:t>
                      </a:r>
                      <a:r>
                        <a:rPr lang="zh-CN" altLang="en-US" sz="1400" dirty="0">
                          <a:latin typeface="宋体" panose="02010600030101010101" pitchFamily="2" charset="-122"/>
                          <a:ea typeface="宋体" panose="02010600030101010101" pitchFamily="2" charset="-122"/>
                        </a:rPr>
                        <a:t>在中外交流中的作用</a:t>
                      </a:r>
                      <a:endParaRPr lang="zh-CN" altLang="en-US"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algn="ctr" eaLnBrk="1" hangingPunct="1">
                        <a:buNone/>
                      </a:pPr>
                      <a:r>
                        <a:rPr lang="en-US" altLang="zh-CN" sz="1400" b="1" dirty="0">
                          <a:solidFill>
                            <a:srgbClr val="FF0000"/>
                          </a:solidFill>
                          <a:latin typeface="宋体" panose="02010600030101010101" pitchFamily="2" charset="-122"/>
                          <a:ea typeface="宋体" panose="02010600030101010101" pitchFamily="2" charset="-122"/>
                        </a:rPr>
                        <a:t>7</a:t>
                      </a:r>
                      <a:r>
                        <a:rPr lang="zh-CN" altLang="en-US" sz="1400" b="1" dirty="0">
                          <a:solidFill>
                            <a:srgbClr val="FF0000"/>
                          </a:solidFill>
                          <a:latin typeface="宋体" panose="02010600030101010101" pitchFamily="2" charset="-122"/>
                          <a:ea typeface="宋体" panose="02010600030101010101" pitchFamily="2" charset="-122"/>
                        </a:rPr>
                        <a:t>年</a:t>
                      </a:r>
                      <a:r>
                        <a:rPr lang="en-US" altLang="zh-CN" sz="1400" b="1" dirty="0">
                          <a:solidFill>
                            <a:srgbClr val="FF0000"/>
                          </a:solidFill>
                          <a:latin typeface="宋体" panose="02010600030101010101" pitchFamily="2" charset="-122"/>
                          <a:ea typeface="宋体" panose="02010600030101010101" pitchFamily="2" charset="-122"/>
                        </a:rPr>
                        <a:t>3</a:t>
                      </a:r>
                      <a:r>
                        <a:rPr lang="zh-CN" altLang="en-US" sz="1400" b="1" dirty="0">
                          <a:solidFill>
                            <a:srgbClr val="FF0000"/>
                          </a:solidFill>
                          <a:latin typeface="宋体" panose="02010600030101010101" pitchFamily="2" charset="-122"/>
                          <a:ea typeface="宋体" panose="02010600030101010101" pitchFamily="2" charset="-122"/>
                        </a:rPr>
                        <a:t>考</a:t>
                      </a:r>
                      <a:endParaRPr lang="zh-CN" altLang="en-US" sz="1400" b="1" dirty="0">
                        <a:solidFill>
                          <a:srgbClr val="FF0000"/>
                        </a:solidFill>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355600">
                <a:tc>
                  <a:txBody>
                    <a:bodyPr/>
                    <a:p>
                      <a:pPr lvl="0" algn="ctr" eaLnBrk="1" hangingPunct="1">
                        <a:buNone/>
                      </a:pPr>
                      <a:r>
                        <a:rPr lang="en-US" altLang="zh-CN" sz="1400" dirty="0">
                          <a:latin typeface="宋体" panose="02010600030101010101" pitchFamily="2" charset="-122"/>
                          <a:ea typeface="宋体" panose="02010600030101010101" pitchFamily="2" charset="-122"/>
                        </a:rPr>
                        <a:t>3</a:t>
                      </a:r>
                      <a:endParaRPr lang="en-US" altLang="zh-CN"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eaLnBrk="1" hangingPunct="1">
                        <a:buNone/>
                      </a:pPr>
                      <a:r>
                        <a:rPr lang="zh-CN" altLang="en-US" sz="1400" dirty="0">
                          <a:latin typeface="宋体" panose="02010600030101010101" pitchFamily="2" charset="-122"/>
                          <a:ea typeface="宋体" panose="02010600030101010101" pitchFamily="2" charset="-122"/>
                        </a:rPr>
                        <a:t>列举</a:t>
                      </a:r>
                      <a:r>
                        <a:rPr lang="zh-CN" altLang="en-US" sz="1400" b="1" dirty="0">
                          <a:solidFill>
                            <a:srgbClr val="FF0000"/>
                          </a:solidFill>
                          <a:latin typeface="宋体" panose="02010600030101010101" pitchFamily="2" charset="-122"/>
                          <a:ea typeface="宋体" panose="02010600030101010101" pitchFamily="2" charset="-122"/>
                        </a:rPr>
                        <a:t>汉武帝大一统</a:t>
                      </a:r>
                      <a:r>
                        <a:rPr lang="zh-CN" altLang="en-US" sz="1400" dirty="0">
                          <a:latin typeface="宋体" panose="02010600030101010101" pitchFamily="2" charset="-122"/>
                          <a:ea typeface="宋体" panose="02010600030101010101" pitchFamily="2" charset="-122"/>
                        </a:rPr>
                        <a:t>主要史实</a:t>
                      </a:r>
                      <a:endParaRPr lang="zh-CN" altLang="en-US"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algn="ctr" eaLnBrk="1" hangingPunct="1">
                        <a:buNone/>
                      </a:pPr>
                      <a:r>
                        <a:rPr lang="en-US" altLang="zh-CN" sz="1400" b="1" dirty="0">
                          <a:solidFill>
                            <a:srgbClr val="FF0000"/>
                          </a:solidFill>
                          <a:latin typeface="宋体" panose="02010600030101010101" pitchFamily="2" charset="-122"/>
                          <a:ea typeface="宋体" panose="02010600030101010101" pitchFamily="2" charset="-122"/>
                        </a:rPr>
                        <a:t>7</a:t>
                      </a:r>
                      <a:r>
                        <a:rPr lang="zh-CN" altLang="en-US" sz="1400" b="1" dirty="0">
                          <a:solidFill>
                            <a:srgbClr val="FF0000"/>
                          </a:solidFill>
                          <a:latin typeface="宋体" panose="02010600030101010101" pitchFamily="2" charset="-122"/>
                          <a:ea typeface="宋体" panose="02010600030101010101" pitchFamily="2" charset="-122"/>
                        </a:rPr>
                        <a:t>年</a:t>
                      </a:r>
                      <a:r>
                        <a:rPr lang="en-US" altLang="zh-CN" sz="1400" b="1" dirty="0">
                          <a:solidFill>
                            <a:srgbClr val="FF0000"/>
                          </a:solidFill>
                          <a:latin typeface="宋体" panose="02010600030101010101" pitchFamily="2" charset="-122"/>
                          <a:ea typeface="宋体" panose="02010600030101010101" pitchFamily="2" charset="-122"/>
                        </a:rPr>
                        <a:t>4</a:t>
                      </a:r>
                      <a:r>
                        <a:rPr lang="zh-CN" altLang="en-US" sz="1400" b="1" dirty="0">
                          <a:solidFill>
                            <a:srgbClr val="FF0000"/>
                          </a:solidFill>
                          <a:latin typeface="宋体" panose="02010600030101010101" pitchFamily="2" charset="-122"/>
                          <a:ea typeface="宋体" panose="02010600030101010101" pitchFamily="2" charset="-122"/>
                        </a:rPr>
                        <a:t>考</a:t>
                      </a:r>
                      <a:endParaRPr lang="zh-CN" altLang="en-US" sz="1400" b="1" dirty="0">
                        <a:solidFill>
                          <a:srgbClr val="FF0000"/>
                        </a:solidFill>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354965">
                <a:tc>
                  <a:txBody>
                    <a:bodyPr/>
                    <a:p>
                      <a:pPr lvl="0" algn="ctr" eaLnBrk="1" hangingPunct="1">
                        <a:buNone/>
                      </a:pPr>
                      <a:r>
                        <a:rPr lang="en-US" altLang="zh-CN" sz="1400" dirty="0">
                          <a:latin typeface="宋体" panose="02010600030101010101" pitchFamily="2" charset="-122"/>
                          <a:ea typeface="宋体" panose="02010600030101010101" pitchFamily="2" charset="-122"/>
                        </a:rPr>
                        <a:t>4</a:t>
                      </a:r>
                      <a:endParaRPr lang="en-US" altLang="zh-CN"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eaLnBrk="1" hangingPunct="1">
                        <a:buNone/>
                      </a:pPr>
                      <a:r>
                        <a:rPr lang="zh-CN" altLang="en-US" sz="1400" dirty="0">
                          <a:latin typeface="宋体" panose="02010600030101010101" pitchFamily="2" charset="-122"/>
                          <a:ea typeface="宋体" panose="02010600030101010101" pitchFamily="2" charset="-122"/>
                        </a:rPr>
                        <a:t>知道唐太宗及</a:t>
                      </a:r>
                      <a:r>
                        <a:rPr lang="zh-CN" altLang="en-US" sz="1400" b="1" dirty="0">
                          <a:solidFill>
                            <a:srgbClr val="FF0000"/>
                          </a:solidFill>
                          <a:latin typeface="宋体" panose="02010600030101010101" pitchFamily="2" charset="-122"/>
                          <a:ea typeface="宋体" panose="02010600030101010101" pitchFamily="2" charset="-122"/>
                        </a:rPr>
                        <a:t>“贞观之治”</a:t>
                      </a:r>
                      <a:r>
                        <a:rPr lang="zh-CN" altLang="en-US" sz="1400" dirty="0">
                          <a:latin typeface="宋体" panose="02010600030101010101" pitchFamily="2" charset="-122"/>
                          <a:ea typeface="宋体" panose="02010600030101010101" pitchFamily="2" charset="-122"/>
                        </a:rPr>
                        <a:t>和唐玄宗</a:t>
                      </a:r>
                      <a:r>
                        <a:rPr lang="zh-CN" altLang="en-US" sz="1400" b="1" dirty="0">
                          <a:solidFill>
                            <a:srgbClr val="FF0000"/>
                          </a:solidFill>
                          <a:latin typeface="宋体" panose="02010600030101010101" pitchFamily="2" charset="-122"/>
                          <a:ea typeface="宋体" panose="02010600030101010101" pitchFamily="2" charset="-122"/>
                        </a:rPr>
                        <a:t>“开元盛世”</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认识唐朝兴盛的原因。</a:t>
                      </a:r>
                      <a:endParaRPr lang="zh-CN" altLang="en-US"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algn="ctr" eaLnBrk="1" hangingPunct="1">
                        <a:buNone/>
                      </a:pPr>
                      <a:r>
                        <a:rPr lang="en-US" altLang="zh-CN" sz="1400" b="1" dirty="0">
                          <a:solidFill>
                            <a:srgbClr val="FF0000"/>
                          </a:solidFill>
                          <a:latin typeface="宋体" panose="02010600030101010101" pitchFamily="2" charset="-122"/>
                          <a:ea typeface="宋体" panose="02010600030101010101" pitchFamily="2" charset="-122"/>
                        </a:rPr>
                        <a:t>7</a:t>
                      </a:r>
                      <a:r>
                        <a:rPr lang="zh-CN" altLang="en-US" sz="1400" b="1" dirty="0">
                          <a:solidFill>
                            <a:srgbClr val="FF0000"/>
                          </a:solidFill>
                          <a:latin typeface="宋体" panose="02010600030101010101" pitchFamily="2" charset="-122"/>
                          <a:ea typeface="宋体" panose="02010600030101010101" pitchFamily="2" charset="-122"/>
                        </a:rPr>
                        <a:t>年</a:t>
                      </a:r>
                      <a:r>
                        <a:rPr lang="en-US" altLang="zh-CN" sz="1400" b="1" dirty="0">
                          <a:solidFill>
                            <a:srgbClr val="FF0000"/>
                          </a:solidFill>
                          <a:latin typeface="宋体" panose="02010600030101010101" pitchFamily="2" charset="-122"/>
                          <a:ea typeface="宋体" panose="02010600030101010101" pitchFamily="2" charset="-122"/>
                        </a:rPr>
                        <a:t>4</a:t>
                      </a:r>
                      <a:r>
                        <a:rPr lang="zh-CN" altLang="en-US" sz="1400" b="1" dirty="0">
                          <a:solidFill>
                            <a:srgbClr val="FF0000"/>
                          </a:solidFill>
                          <a:latin typeface="宋体" panose="02010600030101010101" pitchFamily="2" charset="-122"/>
                          <a:ea typeface="宋体" panose="02010600030101010101" pitchFamily="2" charset="-122"/>
                        </a:rPr>
                        <a:t>考</a:t>
                      </a:r>
                      <a:endParaRPr lang="zh-CN" altLang="en-US" sz="1400" b="1" dirty="0">
                        <a:solidFill>
                          <a:srgbClr val="FF0000"/>
                        </a:solidFill>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354965">
                <a:tc>
                  <a:txBody>
                    <a:bodyPr/>
                    <a:p>
                      <a:pPr lvl="0" algn="ctr" eaLnBrk="1" hangingPunct="1">
                        <a:buNone/>
                      </a:pPr>
                      <a:r>
                        <a:rPr lang="en-US" altLang="zh-CN" sz="1400" dirty="0">
                          <a:latin typeface="宋体" panose="02010600030101010101" pitchFamily="2" charset="-122"/>
                          <a:ea typeface="宋体" panose="02010600030101010101" pitchFamily="2" charset="-122"/>
                        </a:rPr>
                        <a:t>5</a:t>
                      </a:r>
                      <a:endParaRPr lang="en-US" altLang="zh-CN"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eaLnBrk="1" hangingPunct="1">
                        <a:buNone/>
                      </a:pPr>
                      <a:r>
                        <a:rPr lang="zh-CN" altLang="en-US" sz="1400" dirty="0">
                          <a:latin typeface="宋体" panose="02010600030101010101" pitchFamily="2" charset="-122"/>
                          <a:ea typeface="宋体" panose="02010600030101010101" pitchFamily="2" charset="-122"/>
                        </a:rPr>
                        <a:t>简述</a:t>
                      </a:r>
                      <a:r>
                        <a:rPr lang="en-US" altLang="zh-CN" sz="1400" b="1" dirty="0">
                          <a:solidFill>
                            <a:srgbClr val="FF0000"/>
                          </a:solidFill>
                          <a:latin typeface="宋体" panose="02010600030101010101" pitchFamily="2" charset="-122"/>
                          <a:ea typeface="宋体" panose="02010600030101010101" pitchFamily="2" charset="-122"/>
                        </a:rPr>
                        <a:t>《</a:t>
                      </a:r>
                      <a:r>
                        <a:rPr lang="zh-CN" altLang="en-US" sz="1400" b="1" dirty="0">
                          <a:solidFill>
                            <a:srgbClr val="FF0000"/>
                          </a:solidFill>
                          <a:latin typeface="宋体" panose="02010600030101010101" pitchFamily="2" charset="-122"/>
                          <a:ea typeface="宋体" panose="02010600030101010101" pitchFamily="2" charset="-122"/>
                        </a:rPr>
                        <a:t>马关条约</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主要内容，说明</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马关条约</a:t>
                      </a:r>
                      <a:r>
                        <a:rPr lang="en-US" altLang="zh-CN" sz="1400" dirty="0">
                          <a:latin typeface="宋体" panose="02010600030101010101" pitchFamily="2" charset="-122"/>
                          <a:ea typeface="宋体" panose="02010600030101010101" pitchFamily="2" charset="-122"/>
                        </a:rPr>
                        <a:t>》</a:t>
                      </a:r>
                      <a:r>
                        <a:rPr lang="zh-CN" altLang="en-US" sz="1400" dirty="0">
                          <a:latin typeface="宋体" panose="02010600030101010101" pitchFamily="2" charset="-122"/>
                          <a:ea typeface="宋体" panose="02010600030101010101" pitchFamily="2" charset="-122"/>
                        </a:rPr>
                        <a:t>与中国民族危机的加剧的关系。</a:t>
                      </a:r>
                      <a:endParaRPr lang="zh-CN" altLang="en-US"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algn="ctr" eaLnBrk="1" hangingPunct="1">
                        <a:buNone/>
                      </a:pPr>
                      <a:r>
                        <a:rPr lang="en-US" altLang="zh-CN" sz="1400" b="1" dirty="0">
                          <a:solidFill>
                            <a:srgbClr val="FF0000"/>
                          </a:solidFill>
                          <a:latin typeface="宋体" panose="02010600030101010101" pitchFamily="2" charset="-122"/>
                          <a:ea typeface="宋体" panose="02010600030101010101" pitchFamily="2" charset="-122"/>
                        </a:rPr>
                        <a:t>7</a:t>
                      </a:r>
                      <a:r>
                        <a:rPr lang="zh-CN" altLang="en-US" sz="1400" b="1" dirty="0">
                          <a:solidFill>
                            <a:srgbClr val="FF0000"/>
                          </a:solidFill>
                          <a:latin typeface="宋体" panose="02010600030101010101" pitchFamily="2" charset="-122"/>
                          <a:ea typeface="宋体" panose="02010600030101010101" pitchFamily="2" charset="-122"/>
                        </a:rPr>
                        <a:t>年</a:t>
                      </a:r>
                      <a:r>
                        <a:rPr lang="en-US" altLang="zh-CN" sz="1400" b="1" dirty="0">
                          <a:solidFill>
                            <a:srgbClr val="FF0000"/>
                          </a:solidFill>
                          <a:latin typeface="宋体" panose="02010600030101010101" pitchFamily="2" charset="-122"/>
                          <a:ea typeface="宋体" panose="02010600030101010101" pitchFamily="2" charset="-122"/>
                        </a:rPr>
                        <a:t>5</a:t>
                      </a:r>
                      <a:r>
                        <a:rPr lang="zh-CN" altLang="en-US" sz="1400" b="1" dirty="0">
                          <a:solidFill>
                            <a:srgbClr val="FF0000"/>
                          </a:solidFill>
                          <a:latin typeface="宋体" panose="02010600030101010101" pitchFamily="2" charset="-122"/>
                          <a:ea typeface="宋体" panose="02010600030101010101" pitchFamily="2" charset="-122"/>
                        </a:rPr>
                        <a:t>考</a:t>
                      </a:r>
                      <a:endParaRPr lang="zh-CN" altLang="en-US" sz="1400" b="1" dirty="0">
                        <a:solidFill>
                          <a:srgbClr val="FF0000"/>
                        </a:solidFill>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709930">
                <a:tc>
                  <a:txBody>
                    <a:bodyPr/>
                    <a:p>
                      <a:pPr lvl="0" algn="ctr" eaLnBrk="1" hangingPunct="1">
                        <a:buNone/>
                      </a:pPr>
                      <a:r>
                        <a:rPr lang="en-US" altLang="zh-CN" sz="1400" b="1" dirty="0">
                          <a:solidFill>
                            <a:srgbClr val="FF0000"/>
                          </a:solidFill>
                          <a:latin typeface="宋体" panose="02010600030101010101" pitchFamily="2" charset="-122"/>
                          <a:ea typeface="宋体" panose="02010600030101010101" pitchFamily="2" charset="-122"/>
                        </a:rPr>
                        <a:t>6</a:t>
                      </a:r>
                      <a:endParaRPr lang="en-US" altLang="zh-CN" sz="1400" b="1" dirty="0">
                        <a:solidFill>
                          <a:srgbClr val="FF0000"/>
                        </a:solidFill>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eaLnBrk="1" hangingPunct="1">
                        <a:buNone/>
                      </a:pPr>
                      <a:r>
                        <a:rPr lang="zh-CN" altLang="en-US" sz="1400" dirty="0">
                          <a:latin typeface="宋体" panose="02010600030101010101" pitchFamily="2" charset="-122"/>
                          <a:ea typeface="宋体" panose="02010600030101010101" pitchFamily="2" charset="-122"/>
                        </a:rPr>
                        <a:t>列举洋务派为自强求富而创办的主要军事工业和民用工业，评价</a:t>
                      </a:r>
                      <a:r>
                        <a:rPr lang="zh-CN" altLang="en-US" sz="1400" b="1" dirty="0">
                          <a:solidFill>
                            <a:srgbClr val="FF0000"/>
                          </a:solidFill>
                          <a:latin typeface="宋体" panose="02010600030101010101" pitchFamily="2" charset="-122"/>
                          <a:ea typeface="宋体" panose="02010600030101010101" pitchFamily="2" charset="-122"/>
                        </a:rPr>
                        <a:t>洋务运动在中国近代化进程中的地位和作用</a:t>
                      </a:r>
                      <a:endParaRPr lang="zh-CN" altLang="en-US" sz="1400" b="1" dirty="0">
                        <a:solidFill>
                          <a:srgbClr val="FF0000"/>
                        </a:solidFill>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algn="ctr" eaLnBrk="1" hangingPunct="1">
                        <a:buNone/>
                      </a:pPr>
                      <a:r>
                        <a:rPr lang="en-US" altLang="zh-CN" sz="1400" b="1" dirty="0">
                          <a:solidFill>
                            <a:srgbClr val="FF0000"/>
                          </a:solidFill>
                          <a:latin typeface="宋体" panose="02010600030101010101" pitchFamily="2" charset="-122"/>
                          <a:ea typeface="宋体" panose="02010600030101010101" pitchFamily="2" charset="-122"/>
                        </a:rPr>
                        <a:t>7</a:t>
                      </a:r>
                      <a:r>
                        <a:rPr lang="zh-CN" altLang="en-US" sz="1400" b="1" dirty="0">
                          <a:solidFill>
                            <a:srgbClr val="FF0000"/>
                          </a:solidFill>
                          <a:latin typeface="宋体" panose="02010600030101010101" pitchFamily="2" charset="-122"/>
                          <a:ea typeface="宋体" panose="02010600030101010101" pitchFamily="2" charset="-122"/>
                        </a:rPr>
                        <a:t>年</a:t>
                      </a:r>
                      <a:r>
                        <a:rPr lang="en-US" altLang="zh-CN" sz="1400" b="1" dirty="0">
                          <a:solidFill>
                            <a:srgbClr val="FF0000"/>
                          </a:solidFill>
                          <a:latin typeface="宋体" panose="02010600030101010101" pitchFamily="2" charset="-122"/>
                          <a:ea typeface="宋体" panose="02010600030101010101" pitchFamily="2" charset="-122"/>
                        </a:rPr>
                        <a:t>3</a:t>
                      </a:r>
                      <a:r>
                        <a:rPr lang="zh-CN" altLang="en-US" sz="1400" b="1" dirty="0">
                          <a:solidFill>
                            <a:srgbClr val="FF0000"/>
                          </a:solidFill>
                          <a:latin typeface="宋体" panose="02010600030101010101" pitchFamily="2" charset="-122"/>
                          <a:ea typeface="宋体" panose="02010600030101010101" pitchFamily="2" charset="-122"/>
                        </a:rPr>
                        <a:t>考</a:t>
                      </a:r>
                      <a:endParaRPr lang="zh-CN" altLang="en-US" sz="1400" b="1" dirty="0">
                        <a:solidFill>
                          <a:srgbClr val="FF0000"/>
                        </a:solidFill>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710565">
                <a:tc>
                  <a:txBody>
                    <a:bodyPr/>
                    <a:p>
                      <a:pPr lvl="0" algn="ctr" eaLnBrk="1" hangingPunct="1">
                        <a:buNone/>
                      </a:pPr>
                      <a:r>
                        <a:rPr lang="en-US" altLang="zh-CN" sz="1400" dirty="0">
                          <a:latin typeface="宋体" panose="02010600030101010101" pitchFamily="2" charset="-122"/>
                          <a:ea typeface="宋体" panose="02010600030101010101" pitchFamily="2" charset="-122"/>
                        </a:rPr>
                        <a:t>7</a:t>
                      </a:r>
                      <a:endParaRPr lang="en-US" altLang="zh-CN"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eaLnBrk="1" hangingPunct="1">
                        <a:buNone/>
                      </a:pPr>
                      <a:r>
                        <a:rPr lang="zh-CN" altLang="en-US" sz="1400" dirty="0">
                          <a:latin typeface="宋体" panose="02010600030101010101" pitchFamily="2" charset="-122"/>
                          <a:ea typeface="宋体" panose="02010600030101010101" pitchFamily="2" charset="-122"/>
                        </a:rPr>
                        <a:t>列举陈独秀、胡适等</a:t>
                      </a:r>
                      <a:r>
                        <a:rPr lang="zh-CN" altLang="en-US" sz="1400" b="1" dirty="0">
                          <a:solidFill>
                            <a:srgbClr val="FF0000"/>
                          </a:solidFill>
                          <a:latin typeface="宋体" panose="02010600030101010101" pitchFamily="2" charset="-122"/>
                          <a:ea typeface="宋体" panose="02010600030101010101" pitchFamily="2" charset="-122"/>
                        </a:rPr>
                        <a:t>新文化运动</a:t>
                      </a:r>
                      <a:r>
                        <a:rPr lang="zh-CN" altLang="en-US" sz="1400" dirty="0">
                          <a:latin typeface="宋体" panose="02010600030101010101" pitchFamily="2" charset="-122"/>
                          <a:ea typeface="宋体" panose="02010600030101010101" pitchFamily="2" charset="-122"/>
                        </a:rPr>
                        <a:t>主要代表人物，了解新文化运动在中国近代思想解放运动中的地位和作用</a:t>
                      </a:r>
                      <a:endParaRPr lang="zh-CN" altLang="en-US"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algn="ctr" eaLnBrk="1" hangingPunct="1">
                        <a:buNone/>
                      </a:pPr>
                      <a:r>
                        <a:rPr lang="en-US" altLang="zh-CN" sz="1400" b="1" dirty="0">
                          <a:solidFill>
                            <a:srgbClr val="FF0000"/>
                          </a:solidFill>
                          <a:latin typeface="宋体" panose="02010600030101010101" pitchFamily="2" charset="-122"/>
                          <a:ea typeface="宋体" panose="02010600030101010101" pitchFamily="2" charset="-122"/>
                        </a:rPr>
                        <a:t>7</a:t>
                      </a:r>
                      <a:r>
                        <a:rPr lang="zh-CN" altLang="en-US" sz="1400" b="1" dirty="0">
                          <a:solidFill>
                            <a:srgbClr val="FF0000"/>
                          </a:solidFill>
                          <a:latin typeface="宋体" panose="02010600030101010101" pitchFamily="2" charset="-122"/>
                          <a:ea typeface="宋体" panose="02010600030101010101" pitchFamily="2" charset="-122"/>
                        </a:rPr>
                        <a:t>年</a:t>
                      </a:r>
                      <a:r>
                        <a:rPr lang="en-US" altLang="zh-CN" sz="1400" b="1" dirty="0">
                          <a:solidFill>
                            <a:srgbClr val="FF0000"/>
                          </a:solidFill>
                          <a:latin typeface="宋体" panose="02010600030101010101" pitchFamily="2" charset="-122"/>
                          <a:ea typeface="宋体" panose="02010600030101010101" pitchFamily="2" charset="-122"/>
                        </a:rPr>
                        <a:t>3</a:t>
                      </a:r>
                      <a:r>
                        <a:rPr lang="zh-CN" altLang="en-US" sz="1400" b="1" dirty="0">
                          <a:solidFill>
                            <a:srgbClr val="FF0000"/>
                          </a:solidFill>
                          <a:latin typeface="宋体" panose="02010600030101010101" pitchFamily="2" charset="-122"/>
                          <a:ea typeface="宋体" panose="02010600030101010101" pitchFamily="2" charset="-122"/>
                        </a:rPr>
                        <a:t>考</a:t>
                      </a:r>
                      <a:endParaRPr lang="zh-CN" altLang="en-US" sz="1400" b="1" dirty="0">
                        <a:solidFill>
                          <a:srgbClr val="FF0000"/>
                        </a:solidFill>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355600">
                <a:tc>
                  <a:txBody>
                    <a:bodyPr/>
                    <a:p>
                      <a:pPr lvl="0" algn="ctr" eaLnBrk="1" hangingPunct="1">
                        <a:buNone/>
                      </a:pPr>
                      <a:r>
                        <a:rPr lang="en-US" altLang="zh-CN" sz="1400" dirty="0">
                          <a:latin typeface="宋体" panose="02010600030101010101" pitchFamily="2" charset="-122"/>
                          <a:ea typeface="宋体" panose="02010600030101010101" pitchFamily="2" charset="-122"/>
                        </a:rPr>
                        <a:t>8</a:t>
                      </a:r>
                      <a:endParaRPr lang="en-US" altLang="zh-CN"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eaLnBrk="1" hangingPunct="1">
                        <a:buNone/>
                      </a:pPr>
                      <a:r>
                        <a:rPr lang="zh-CN" altLang="en-US" sz="1400" dirty="0">
                          <a:latin typeface="宋体" panose="02010600030101010101" pitchFamily="2" charset="-122"/>
                          <a:ea typeface="宋体" panose="02010600030101010101" pitchFamily="2" charset="-122"/>
                        </a:rPr>
                        <a:t>了解武昌起义和中华民国成立的史实，认识</a:t>
                      </a:r>
                      <a:r>
                        <a:rPr lang="zh-CN" altLang="en-US" sz="1400" b="1" dirty="0">
                          <a:solidFill>
                            <a:srgbClr val="FF0000"/>
                          </a:solidFill>
                          <a:latin typeface="宋体" panose="02010600030101010101" pitchFamily="2" charset="-122"/>
                          <a:ea typeface="宋体" panose="02010600030101010101" pitchFamily="2" charset="-122"/>
                        </a:rPr>
                        <a:t>辛亥革命</a:t>
                      </a:r>
                      <a:r>
                        <a:rPr lang="zh-CN" altLang="en-US" sz="1400" dirty="0">
                          <a:latin typeface="宋体" panose="02010600030101010101" pitchFamily="2" charset="-122"/>
                          <a:ea typeface="宋体" panose="02010600030101010101" pitchFamily="2" charset="-122"/>
                        </a:rPr>
                        <a:t>的历史意义</a:t>
                      </a:r>
                      <a:endParaRPr lang="zh-CN" altLang="en-US"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algn="ctr" eaLnBrk="1" hangingPunct="1">
                        <a:buNone/>
                      </a:pPr>
                      <a:r>
                        <a:rPr lang="en-US" altLang="zh-CN" sz="1400" b="1" dirty="0">
                          <a:solidFill>
                            <a:srgbClr val="FF0000"/>
                          </a:solidFill>
                          <a:latin typeface="宋体" panose="02010600030101010101" pitchFamily="2" charset="-122"/>
                          <a:ea typeface="宋体" panose="02010600030101010101" pitchFamily="2" charset="-122"/>
                        </a:rPr>
                        <a:t>7</a:t>
                      </a:r>
                      <a:r>
                        <a:rPr lang="zh-CN" altLang="en-US" sz="1400" b="1" dirty="0">
                          <a:solidFill>
                            <a:srgbClr val="FF0000"/>
                          </a:solidFill>
                          <a:latin typeface="宋体" panose="02010600030101010101" pitchFamily="2" charset="-122"/>
                          <a:ea typeface="宋体" panose="02010600030101010101" pitchFamily="2" charset="-122"/>
                        </a:rPr>
                        <a:t>年</a:t>
                      </a:r>
                      <a:r>
                        <a:rPr lang="en-US" altLang="zh-CN" sz="1400" b="1" dirty="0">
                          <a:solidFill>
                            <a:srgbClr val="FF0000"/>
                          </a:solidFill>
                          <a:latin typeface="宋体" panose="02010600030101010101" pitchFamily="2" charset="-122"/>
                          <a:ea typeface="宋体" panose="02010600030101010101" pitchFamily="2" charset="-122"/>
                        </a:rPr>
                        <a:t>3</a:t>
                      </a:r>
                      <a:r>
                        <a:rPr lang="zh-CN" altLang="en-US" sz="1400" b="1" dirty="0">
                          <a:solidFill>
                            <a:srgbClr val="FF0000"/>
                          </a:solidFill>
                          <a:latin typeface="宋体" panose="02010600030101010101" pitchFamily="2" charset="-122"/>
                          <a:ea typeface="宋体" panose="02010600030101010101" pitchFamily="2" charset="-122"/>
                        </a:rPr>
                        <a:t>考</a:t>
                      </a:r>
                      <a:endParaRPr lang="zh-CN" altLang="en-US" sz="1400" b="1" dirty="0">
                        <a:solidFill>
                          <a:srgbClr val="FF0000"/>
                        </a:solidFill>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356235">
                <a:tc>
                  <a:txBody>
                    <a:bodyPr/>
                    <a:p>
                      <a:pPr lvl="0" algn="ctr" eaLnBrk="1" hangingPunct="1">
                        <a:buNone/>
                      </a:pPr>
                      <a:r>
                        <a:rPr lang="en-US" altLang="zh-CN" sz="1400" dirty="0">
                          <a:latin typeface="宋体" panose="02010600030101010101" pitchFamily="2" charset="-122"/>
                          <a:ea typeface="宋体" panose="02010600030101010101" pitchFamily="2" charset="-122"/>
                        </a:rPr>
                        <a:t>9</a:t>
                      </a:r>
                      <a:endParaRPr lang="en-US" altLang="zh-CN"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eaLnBrk="1" hangingPunct="1">
                        <a:buNone/>
                      </a:pPr>
                      <a:r>
                        <a:rPr lang="zh-CN" altLang="en-US" sz="1400" dirty="0">
                          <a:latin typeface="宋体" panose="02010600030101010101" pitchFamily="2" charset="-122"/>
                          <a:ea typeface="宋体" panose="02010600030101010101" pitchFamily="2" charset="-122"/>
                        </a:rPr>
                        <a:t>知道</a:t>
                      </a:r>
                      <a:r>
                        <a:rPr lang="zh-CN" altLang="en-US" sz="1400" b="1" dirty="0">
                          <a:solidFill>
                            <a:srgbClr val="FF0000"/>
                          </a:solidFill>
                          <a:latin typeface="宋体" panose="02010600030101010101" pitchFamily="2" charset="-122"/>
                          <a:ea typeface="宋体" panose="02010600030101010101" pitchFamily="2" charset="-122"/>
                        </a:rPr>
                        <a:t>五四爱国运动</a:t>
                      </a:r>
                      <a:r>
                        <a:rPr lang="zh-CN" altLang="en-US" sz="1400" dirty="0">
                          <a:latin typeface="宋体" panose="02010600030101010101" pitchFamily="2" charset="-122"/>
                          <a:ea typeface="宋体" panose="02010600030101010101" pitchFamily="2" charset="-122"/>
                        </a:rPr>
                        <a:t>的基本史实，认识五四运动是新民主主义革命的开端</a:t>
                      </a:r>
                      <a:endParaRPr lang="zh-CN" altLang="en-US"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algn="ctr" eaLnBrk="1" hangingPunct="1">
                        <a:buNone/>
                      </a:pPr>
                      <a:r>
                        <a:rPr lang="en-US" altLang="zh-CN" sz="1400" b="1" dirty="0">
                          <a:solidFill>
                            <a:srgbClr val="FF0000"/>
                          </a:solidFill>
                          <a:latin typeface="宋体" panose="02010600030101010101" pitchFamily="2" charset="-122"/>
                          <a:ea typeface="宋体" panose="02010600030101010101" pitchFamily="2" charset="-122"/>
                        </a:rPr>
                        <a:t>7</a:t>
                      </a:r>
                      <a:r>
                        <a:rPr lang="zh-CN" altLang="en-US" sz="1400" b="1" dirty="0">
                          <a:solidFill>
                            <a:srgbClr val="FF0000"/>
                          </a:solidFill>
                          <a:latin typeface="宋体" panose="02010600030101010101" pitchFamily="2" charset="-122"/>
                          <a:ea typeface="宋体" panose="02010600030101010101" pitchFamily="2" charset="-122"/>
                        </a:rPr>
                        <a:t>年</a:t>
                      </a:r>
                      <a:r>
                        <a:rPr lang="en-US" altLang="zh-CN" sz="1400" b="1" dirty="0">
                          <a:solidFill>
                            <a:srgbClr val="FF0000"/>
                          </a:solidFill>
                          <a:latin typeface="宋体" panose="02010600030101010101" pitchFamily="2" charset="-122"/>
                          <a:ea typeface="宋体" panose="02010600030101010101" pitchFamily="2" charset="-122"/>
                        </a:rPr>
                        <a:t>3</a:t>
                      </a:r>
                      <a:r>
                        <a:rPr lang="zh-CN" altLang="en-US" sz="1400" b="1" dirty="0">
                          <a:solidFill>
                            <a:srgbClr val="FF0000"/>
                          </a:solidFill>
                          <a:latin typeface="宋体" panose="02010600030101010101" pitchFamily="2" charset="-122"/>
                          <a:ea typeface="宋体" panose="02010600030101010101" pitchFamily="2" charset="-122"/>
                        </a:rPr>
                        <a:t>考</a:t>
                      </a:r>
                      <a:endParaRPr lang="zh-CN" altLang="en-US" sz="1400" b="1" dirty="0">
                        <a:solidFill>
                          <a:srgbClr val="FF0000"/>
                        </a:solidFill>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354965">
                <a:tc>
                  <a:txBody>
                    <a:bodyPr/>
                    <a:p>
                      <a:pPr lvl="0" algn="ctr" eaLnBrk="1" hangingPunct="1">
                        <a:buNone/>
                      </a:pPr>
                      <a:r>
                        <a:rPr lang="en-US" altLang="zh-CN" sz="1400" dirty="0">
                          <a:latin typeface="宋体" panose="02010600030101010101" pitchFamily="2" charset="-122"/>
                          <a:ea typeface="宋体" panose="02010600030101010101" pitchFamily="2" charset="-122"/>
                        </a:rPr>
                        <a:t>10</a:t>
                      </a:r>
                      <a:endParaRPr lang="en-US" altLang="zh-CN"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eaLnBrk="1" hangingPunct="1">
                        <a:buNone/>
                      </a:pPr>
                      <a:r>
                        <a:rPr lang="zh-CN" altLang="en-US" sz="1400" dirty="0">
                          <a:latin typeface="宋体" panose="02010600030101010101" pitchFamily="2" charset="-122"/>
                          <a:ea typeface="宋体" panose="02010600030101010101" pitchFamily="2" charset="-122"/>
                        </a:rPr>
                        <a:t>简述哥伦布主要活动，初步认识</a:t>
                      </a:r>
                      <a:r>
                        <a:rPr lang="zh-CN" altLang="en-US" sz="1400" b="1" dirty="0">
                          <a:solidFill>
                            <a:srgbClr val="FF0000"/>
                          </a:solidFill>
                          <a:latin typeface="宋体" panose="02010600030101010101" pitchFamily="2" charset="-122"/>
                          <a:ea typeface="宋体" panose="02010600030101010101" pitchFamily="2" charset="-122"/>
                        </a:rPr>
                        <a:t>新航路开辟</a:t>
                      </a:r>
                      <a:r>
                        <a:rPr lang="zh-CN" altLang="en-US" sz="1400" dirty="0">
                          <a:latin typeface="宋体" panose="02010600030101010101" pitchFamily="2" charset="-122"/>
                          <a:ea typeface="宋体" panose="02010600030101010101" pitchFamily="2" charset="-122"/>
                        </a:rPr>
                        <a:t>对欧洲资本主义社会的产生所起到的作用</a:t>
                      </a:r>
                      <a:endParaRPr lang="zh-CN" altLang="en-US"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algn="ctr" eaLnBrk="1" hangingPunct="1">
                        <a:buNone/>
                      </a:pPr>
                      <a:r>
                        <a:rPr lang="en-US" altLang="zh-CN" sz="1400" b="1" dirty="0">
                          <a:solidFill>
                            <a:srgbClr val="FF0000"/>
                          </a:solidFill>
                          <a:latin typeface="宋体" panose="02010600030101010101" pitchFamily="2" charset="-122"/>
                          <a:ea typeface="宋体" panose="02010600030101010101" pitchFamily="2" charset="-122"/>
                        </a:rPr>
                        <a:t>7</a:t>
                      </a:r>
                      <a:r>
                        <a:rPr lang="zh-CN" altLang="en-US" sz="1400" b="1" dirty="0">
                          <a:solidFill>
                            <a:srgbClr val="FF0000"/>
                          </a:solidFill>
                          <a:latin typeface="宋体" panose="02010600030101010101" pitchFamily="2" charset="-122"/>
                          <a:ea typeface="宋体" panose="02010600030101010101" pitchFamily="2" charset="-122"/>
                        </a:rPr>
                        <a:t>年</a:t>
                      </a:r>
                      <a:r>
                        <a:rPr lang="en-US" altLang="zh-CN" sz="1400" b="1" dirty="0">
                          <a:solidFill>
                            <a:srgbClr val="FF0000"/>
                          </a:solidFill>
                          <a:latin typeface="宋体" panose="02010600030101010101" pitchFamily="2" charset="-122"/>
                          <a:ea typeface="宋体" panose="02010600030101010101" pitchFamily="2" charset="-122"/>
                        </a:rPr>
                        <a:t>4</a:t>
                      </a:r>
                      <a:r>
                        <a:rPr lang="zh-CN" altLang="en-US" sz="1400" b="1" dirty="0">
                          <a:solidFill>
                            <a:srgbClr val="FF0000"/>
                          </a:solidFill>
                          <a:latin typeface="宋体" panose="02010600030101010101" pitchFamily="2" charset="-122"/>
                          <a:ea typeface="宋体" panose="02010600030101010101" pitchFamily="2" charset="-122"/>
                        </a:rPr>
                        <a:t>考</a:t>
                      </a:r>
                      <a:endParaRPr lang="zh-CN" altLang="en-US" sz="1400" b="1" dirty="0">
                        <a:solidFill>
                          <a:srgbClr val="FF0000"/>
                        </a:solidFill>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354330">
                <a:tc>
                  <a:txBody>
                    <a:bodyPr/>
                    <a:p>
                      <a:pPr lvl="0" algn="ctr" eaLnBrk="1" hangingPunct="1">
                        <a:buNone/>
                      </a:pPr>
                      <a:r>
                        <a:rPr lang="en-US" altLang="zh-CN" sz="1400" dirty="0">
                          <a:latin typeface="宋体" panose="02010600030101010101" pitchFamily="2" charset="-122"/>
                          <a:ea typeface="宋体" panose="02010600030101010101" pitchFamily="2" charset="-122"/>
                        </a:rPr>
                        <a:t>11</a:t>
                      </a:r>
                      <a:endParaRPr lang="en-US" altLang="zh-CN"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eaLnBrk="1" hangingPunct="1">
                        <a:buNone/>
                      </a:pPr>
                      <a:r>
                        <a:rPr lang="zh-CN" altLang="en-US" sz="1400" dirty="0">
                          <a:latin typeface="宋体" panose="02010600030101010101" pitchFamily="2" charset="-122"/>
                          <a:ea typeface="宋体" panose="02010600030101010101" pitchFamily="2" charset="-122"/>
                        </a:rPr>
                        <a:t>通过珍妮机、蒸汽机、铁路等的出现，初步理解</a:t>
                      </a:r>
                      <a:r>
                        <a:rPr lang="zh-CN" altLang="en-US" sz="1400" b="1" dirty="0">
                          <a:solidFill>
                            <a:srgbClr val="FF0000"/>
                          </a:solidFill>
                          <a:latin typeface="宋体" panose="02010600030101010101" pitchFamily="2" charset="-122"/>
                          <a:ea typeface="宋体" panose="02010600030101010101" pitchFamily="2" charset="-122"/>
                        </a:rPr>
                        <a:t>工业革命</a:t>
                      </a:r>
                      <a:r>
                        <a:rPr lang="zh-CN" altLang="en-US" sz="1400" dirty="0">
                          <a:latin typeface="宋体" panose="02010600030101010101" pitchFamily="2" charset="-122"/>
                          <a:ea typeface="宋体" panose="02010600030101010101" pitchFamily="2" charset="-122"/>
                        </a:rPr>
                        <a:t>化时代来临的历史意义</a:t>
                      </a:r>
                      <a:endParaRPr lang="zh-CN" altLang="en-US"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algn="ctr" eaLnBrk="1" hangingPunct="1">
                        <a:buNone/>
                      </a:pPr>
                      <a:r>
                        <a:rPr lang="en-US" altLang="zh-CN" sz="1400" b="1" dirty="0">
                          <a:solidFill>
                            <a:srgbClr val="FF0000"/>
                          </a:solidFill>
                          <a:latin typeface="宋体" panose="02010600030101010101" pitchFamily="2" charset="-122"/>
                          <a:ea typeface="宋体" panose="02010600030101010101" pitchFamily="2" charset="-122"/>
                        </a:rPr>
                        <a:t>7</a:t>
                      </a:r>
                      <a:r>
                        <a:rPr lang="zh-CN" altLang="en-US" sz="1400" b="1" dirty="0">
                          <a:solidFill>
                            <a:srgbClr val="FF0000"/>
                          </a:solidFill>
                          <a:latin typeface="宋体" panose="02010600030101010101" pitchFamily="2" charset="-122"/>
                          <a:ea typeface="宋体" panose="02010600030101010101" pitchFamily="2" charset="-122"/>
                        </a:rPr>
                        <a:t>年</a:t>
                      </a:r>
                      <a:r>
                        <a:rPr lang="en-US" altLang="zh-CN" sz="1400" b="1" dirty="0">
                          <a:solidFill>
                            <a:srgbClr val="FF0000"/>
                          </a:solidFill>
                          <a:latin typeface="宋体" panose="02010600030101010101" pitchFamily="2" charset="-122"/>
                          <a:ea typeface="宋体" panose="02010600030101010101" pitchFamily="2" charset="-122"/>
                        </a:rPr>
                        <a:t>5</a:t>
                      </a:r>
                      <a:r>
                        <a:rPr lang="zh-CN" altLang="en-US" sz="1400" b="1" dirty="0">
                          <a:solidFill>
                            <a:srgbClr val="FF0000"/>
                          </a:solidFill>
                          <a:latin typeface="宋体" panose="02010600030101010101" pitchFamily="2" charset="-122"/>
                          <a:ea typeface="宋体" panose="02010600030101010101" pitchFamily="2" charset="-122"/>
                        </a:rPr>
                        <a:t>考</a:t>
                      </a:r>
                      <a:endParaRPr lang="zh-CN" altLang="en-US" sz="1400" b="1" dirty="0">
                        <a:solidFill>
                          <a:srgbClr val="FF0000"/>
                        </a:solidFill>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356235">
                <a:tc>
                  <a:txBody>
                    <a:bodyPr/>
                    <a:p>
                      <a:pPr lvl="0" algn="ctr" eaLnBrk="1" hangingPunct="1">
                        <a:buNone/>
                      </a:pPr>
                      <a:r>
                        <a:rPr lang="en-US" altLang="zh-CN" sz="1400" dirty="0">
                          <a:latin typeface="宋体" panose="02010600030101010101" pitchFamily="2" charset="-122"/>
                          <a:ea typeface="宋体" panose="02010600030101010101" pitchFamily="2" charset="-122"/>
                        </a:rPr>
                        <a:t>12</a:t>
                      </a:r>
                      <a:endParaRPr lang="en-US" altLang="zh-CN"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eaLnBrk="1" hangingPunct="1">
                        <a:buNone/>
                      </a:pPr>
                      <a:r>
                        <a:rPr lang="zh-CN" altLang="en-US" sz="1400" dirty="0">
                          <a:latin typeface="宋体" panose="02010600030101010101" pitchFamily="2" charset="-122"/>
                          <a:ea typeface="宋体" panose="02010600030101010101" pitchFamily="2" charset="-122"/>
                        </a:rPr>
                        <a:t>知道</a:t>
                      </a:r>
                      <a:r>
                        <a:rPr lang="zh-CN" altLang="en-US" sz="1400" b="1" dirty="0">
                          <a:solidFill>
                            <a:srgbClr val="FF0000"/>
                          </a:solidFill>
                          <a:latin typeface="宋体" panose="02010600030101010101" pitchFamily="2" charset="-122"/>
                          <a:ea typeface="宋体" panose="02010600030101010101" pitchFamily="2" charset="-122"/>
                        </a:rPr>
                        <a:t>经济大危机</a:t>
                      </a:r>
                      <a:r>
                        <a:rPr lang="zh-CN" altLang="en-US" sz="1400" dirty="0">
                          <a:latin typeface="宋体" panose="02010600030101010101" pitchFamily="2" charset="-122"/>
                          <a:ea typeface="宋体" panose="02010600030101010101" pitchFamily="2" charset="-122"/>
                        </a:rPr>
                        <a:t>，了解罗斯福</a:t>
                      </a:r>
                      <a:r>
                        <a:rPr lang="zh-CN" altLang="en-US" sz="1400" b="1" dirty="0">
                          <a:solidFill>
                            <a:srgbClr val="FF0000"/>
                          </a:solidFill>
                          <a:latin typeface="宋体" panose="02010600030101010101" pitchFamily="2" charset="-122"/>
                          <a:ea typeface="宋体" panose="02010600030101010101" pitchFamily="2" charset="-122"/>
                        </a:rPr>
                        <a:t>新政</a:t>
                      </a:r>
                      <a:r>
                        <a:rPr lang="zh-CN" altLang="en-US" sz="1400" dirty="0">
                          <a:latin typeface="宋体" panose="02010600030101010101" pitchFamily="2" charset="-122"/>
                          <a:ea typeface="宋体" panose="02010600030101010101" pitchFamily="2" charset="-122"/>
                        </a:rPr>
                        <a:t>，理解国家干预政策对西方经济发展的影响</a:t>
                      </a:r>
                      <a:endParaRPr lang="zh-CN" altLang="en-US"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algn="ctr" eaLnBrk="1" hangingPunct="1">
                        <a:buNone/>
                      </a:pPr>
                      <a:r>
                        <a:rPr lang="en-US" altLang="zh-CN" sz="1400" b="1" dirty="0">
                          <a:solidFill>
                            <a:srgbClr val="FF0000"/>
                          </a:solidFill>
                          <a:latin typeface="宋体" panose="02010600030101010101" pitchFamily="2" charset="-122"/>
                          <a:ea typeface="宋体" panose="02010600030101010101" pitchFamily="2" charset="-122"/>
                        </a:rPr>
                        <a:t>7</a:t>
                      </a:r>
                      <a:r>
                        <a:rPr lang="zh-CN" altLang="en-US" sz="1400" b="1" dirty="0">
                          <a:solidFill>
                            <a:srgbClr val="FF0000"/>
                          </a:solidFill>
                          <a:latin typeface="宋体" panose="02010600030101010101" pitchFamily="2" charset="-122"/>
                          <a:ea typeface="宋体" panose="02010600030101010101" pitchFamily="2" charset="-122"/>
                        </a:rPr>
                        <a:t>年</a:t>
                      </a:r>
                      <a:r>
                        <a:rPr lang="en-US" altLang="zh-CN" sz="1400" b="1" dirty="0">
                          <a:solidFill>
                            <a:srgbClr val="FF0000"/>
                          </a:solidFill>
                          <a:latin typeface="宋体" panose="02010600030101010101" pitchFamily="2" charset="-122"/>
                          <a:ea typeface="宋体" panose="02010600030101010101" pitchFamily="2" charset="-122"/>
                        </a:rPr>
                        <a:t>3</a:t>
                      </a:r>
                      <a:r>
                        <a:rPr lang="zh-CN" altLang="en-US" sz="1400" b="1" dirty="0">
                          <a:solidFill>
                            <a:srgbClr val="FF0000"/>
                          </a:solidFill>
                          <a:latin typeface="宋体" panose="02010600030101010101" pitchFamily="2" charset="-122"/>
                          <a:ea typeface="宋体" panose="02010600030101010101" pitchFamily="2" charset="-122"/>
                        </a:rPr>
                        <a:t>考</a:t>
                      </a:r>
                      <a:endParaRPr lang="zh-CN" altLang="en-US" sz="1400" b="1" dirty="0">
                        <a:solidFill>
                          <a:srgbClr val="FF0000"/>
                        </a:solidFill>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355600">
                <a:tc>
                  <a:txBody>
                    <a:bodyPr/>
                    <a:p>
                      <a:pPr lvl="0" algn="ctr" eaLnBrk="1" hangingPunct="1">
                        <a:buNone/>
                      </a:pPr>
                      <a:r>
                        <a:rPr lang="en-US" altLang="zh-CN" sz="1400" dirty="0">
                          <a:latin typeface="宋体" panose="02010600030101010101" pitchFamily="2" charset="-122"/>
                          <a:ea typeface="宋体" panose="02010600030101010101" pitchFamily="2" charset="-122"/>
                        </a:rPr>
                        <a:t>13</a:t>
                      </a:r>
                      <a:endParaRPr lang="en-US" altLang="zh-CN"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eaLnBrk="1" hangingPunct="1">
                        <a:buNone/>
                      </a:pPr>
                      <a:r>
                        <a:rPr lang="zh-CN" altLang="en-US" sz="1400" dirty="0">
                          <a:latin typeface="宋体" panose="02010600030101010101" pitchFamily="2" charset="-122"/>
                          <a:ea typeface="宋体" panose="02010600030101010101" pitchFamily="2" charset="-122"/>
                        </a:rPr>
                        <a:t>了解美苏</a:t>
                      </a:r>
                      <a:r>
                        <a:rPr lang="zh-CN" altLang="en-US" sz="1400" b="1" dirty="0">
                          <a:solidFill>
                            <a:srgbClr val="FF0000"/>
                          </a:solidFill>
                          <a:latin typeface="宋体" panose="02010600030101010101" pitchFamily="2" charset="-122"/>
                          <a:ea typeface="宋体" panose="02010600030101010101" pitchFamily="2" charset="-122"/>
                        </a:rPr>
                        <a:t>“冷战”对峙局面</a:t>
                      </a:r>
                      <a:r>
                        <a:rPr lang="zh-CN" altLang="en-US" sz="1400" dirty="0">
                          <a:latin typeface="宋体" panose="02010600030101010101" pitchFamily="2" charset="-122"/>
                          <a:ea typeface="宋体" panose="02010600030101010101" pitchFamily="2" charset="-122"/>
                        </a:rPr>
                        <a:t>的形成，简述杜鲁门主义等史实</a:t>
                      </a:r>
                      <a:endParaRPr lang="zh-CN" altLang="en-US"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algn="ctr" eaLnBrk="1" hangingPunct="1">
                        <a:buNone/>
                      </a:pPr>
                      <a:r>
                        <a:rPr lang="en-US" altLang="zh-CN" sz="1400" b="1" dirty="0">
                          <a:solidFill>
                            <a:srgbClr val="FF0000"/>
                          </a:solidFill>
                          <a:latin typeface="宋体" panose="02010600030101010101" pitchFamily="2" charset="-122"/>
                          <a:ea typeface="宋体" panose="02010600030101010101" pitchFamily="2" charset="-122"/>
                        </a:rPr>
                        <a:t>7</a:t>
                      </a:r>
                      <a:r>
                        <a:rPr lang="zh-CN" altLang="en-US" sz="1400" b="1" dirty="0">
                          <a:solidFill>
                            <a:srgbClr val="FF0000"/>
                          </a:solidFill>
                          <a:latin typeface="宋体" panose="02010600030101010101" pitchFamily="2" charset="-122"/>
                          <a:ea typeface="宋体" panose="02010600030101010101" pitchFamily="2" charset="-122"/>
                        </a:rPr>
                        <a:t>年</a:t>
                      </a:r>
                      <a:r>
                        <a:rPr lang="en-US" altLang="zh-CN" sz="1400" b="1" dirty="0">
                          <a:solidFill>
                            <a:srgbClr val="FF0000"/>
                          </a:solidFill>
                          <a:latin typeface="宋体" panose="02010600030101010101" pitchFamily="2" charset="-122"/>
                          <a:ea typeface="宋体" panose="02010600030101010101" pitchFamily="2" charset="-122"/>
                        </a:rPr>
                        <a:t>3</a:t>
                      </a:r>
                      <a:r>
                        <a:rPr lang="zh-CN" altLang="en-US" sz="1400" b="1" dirty="0">
                          <a:solidFill>
                            <a:srgbClr val="FF0000"/>
                          </a:solidFill>
                          <a:latin typeface="宋体" panose="02010600030101010101" pitchFamily="2" charset="-122"/>
                          <a:ea typeface="宋体" panose="02010600030101010101" pitchFamily="2" charset="-122"/>
                        </a:rPr>
                        <a:t>考</a:t>
                      </a:r>
                      <a:endParaRPr lang="zh-CN" altLang="en-US" sz="1400" b="1" dirty="0">
                        <a:solidFill>
                          <a:srgbClr val="FF0000"/>
                        </a:solidFill>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354330">
                <a:tc>
                  <a:txBody>
                    <a:bodyPr/>
                    <a:p>
                      <a:pPr lvl="0" algn="ctr" eaLnBrk="1" hangingPunct="1">
                        <a:buNone/>
                      </a:pPr>
                      <a:r>
                        <a:rPr lang="en-US" altLang="zh-CN" sz="1400" dirty="0">
                          <a:latin typeface="宋体" panose="02010600030101010101" pitchFamily="2" charset="-122"/>
                          <a:ea typeface="宋体" panose="02010600030101010101" pitchFamily="2" charset="-122"/>
                        </a:rPr>
                        <a:t>14</a:t>
                      </a:r>
                      <a:endParaRPr lang="en-US" altLang="zh-CN"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eaLnBrk="1" hangingPunct="1">
                        <a:buNone/>
                      </a:pPr>
                      <a:r>
                        <a:rPr lang="zh-CN" altLang="en-US" sz="1400" dirty="0">
                          <a:latin typeface="宋体" panose="02010600030101010101" pitchFamily="2" charset="-122"/>
                          <a:ea typeface="宋体" panose="02010600030101010101" pitchFamily="2" charset="-122"/>
                        </a:rPr>
                        <a:t>概述世界</a:t>
                      </a:r>
                      <a:r>
                        <a:rPr lang="zh-CN" altLang="en-US" sz="1400" b="1" dirty="0">
                          <a:solidFill>
                            <a:srgbClr val="FF0000"/>
                          </a:solidFill>
                          <a:latin typeface="宋体" panose="02010600030101010101" pitchFamily="2" charset="-122"/>
                          <a:ea typeface="宋体" panose="02010600030101010101" pitchFamily="2" charset="-122"/>
                        </a:rPr>
                        <a:t>经济全球化</a:t>
                      </a:r>
                      <a:r>
                        <a:rPr lang="zh-CN" altLang="en-US" sz="1400" dirty="0">
                          <a:latin typeface="宋体" panose="02010600030101010101" pitchFamily="2" charset="-122"/>
                          <a:ea typeface="宋体" panose="02010600030101010101" pitchFamily="2" charset="-122"/>
                        </a:rPr>
                        <a:t>加速发展的趋向，理解世界各国相互依存、相互竞争的复杂性</a:t>
                      </a:r>
                      <a:endParaRPr lang="zh-CN" altLang="en-US" sz="1400" dirty="0">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algn="ctr" eaLnBrk="1" hangingPunct="1">
                        <a:buNone/>
                      </a:pPr>
                      <a:r>
                        <a:rPr lang="en-US" altLang="zh-CN" sz="1400" b="1" dirty="0">
                          <a:solidFill>
                            <a:srgbClr val="FF0000"/>
                          </a:solidFill>
                          <a:latin typeface="宋体" panose="02010600030101010101" pitchFamily="2" charset="-122"/>
                          <a:ea typeface="宋体" panose="02010600030101010101" pitchFamily="2" charset="-122"/>
                        </a:rPr>
                        <a:t>7</a:t>
                      </a:r>
                      <a:r>
                        <a:rPr lang="zh-CN" altLang="en-US" sz="1400" b="1" dirty="0">
                          <a:solidFill>
                            <a:srgbClr val="FF0000"/>
                          </a:solidFill>
                          <a:latin typeface="宋体" panose="02010600030101010101" pitchFamily="2" charset="-122"/>
                          <a:ea typeface="宋体" panose="02010600030101010101" pitchFamily="2" charset="-122"/>
                        </a:rPr>
                        <a:t>年</a:t>
                      </a:r>
                      <a:r>
                        <a:rPr lang="en-US" altLang="zh-CN" sz="1400" b="1" dirty="0">
                          <a:solidFill>
                            <a:srgbClr val="FF0000"/>
                          </a:solidFill>
                          <a:latin typeface="宋体" panose="02010600030101010101" pitchFamily="2" charset="-122"/>
                          <a:ea typeface="宋体" panose="02010600030101010101" pitchFamily="2" charset="-122"/>
                        </a:rPr>
                        <a:t>5</a:t>
                      </a:r>
                      <a:r>
                        <a:rPr lang="zh-CN" altLang="en-US" sz="1400" b="1" dirty="0">
                          <a:solidFill>
                            <a:srgbClr val="FF0000"/>
                          </a:solidFill>
                          <a:latin typeface="宋体" panose="02010600030101010101" pitchFamily="2" charset="-122"/>
                          <a:ea typeface="宋体" panose="02010600030101010101" pitchFamily="2" charset="-122"/>
                        </a:rPr>
                        <a:t>考</a:t>
                      </a:r>
                      <a:endParaRPr lang="zh-CN" altLang="en-US" sz="1400" b="1" dirty="0">
                        <a:solidFill>
                          <a:srgbClr val="FF0000"/>
                        </a:solidFill>
                        <a:latin typeface="宋体" panose="02010600030101010101" pitchFamily="2" charset="-122"/>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r h="358140">
                <a:tc>
                  <a:txBody>
                    <a:bodyPr/>
                    <a:p>
                      <a:pPr lvl="0" algn="ctr" eaLnBrk="1" hangingPunct="1">
                        <a:buNone/>
                      </a:pPr>
                      <a:r>
                        <a:rPr lang="en-US" altLang="zh-CN" sz="1400" dirty="0">
                          <a:latin typeface="Calibri" panose="020F0502020204030204" charset="0"/>
                          <a:ea typeface="宋体" panose="02010600030101010101" pitchFamily="2" charset="-122"/>
                        </a:rPr>
                        <a:t>15</a:t>
                      </a:r>
                      <a:endParaRPr lang="en-US" altLang="zh-CN" sz="1400" dirty="0">
                        <a:latin typeface="Calibri" panose="020F0502020204030204" charset="0"/>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eaLnBrk="1" hangingPunct="1">
                        <a:buNone/>
                      </a:pPr>
                      <a:r>
                        <a:rPr lang="zh-CN" altLang="en-US" sz="1400" dirty="0">
                          <a:latin typeface="Calibri" panose="020F0502020204030204" charset="0"/>
                          <a:ea typeface="宋体" panose="02010600030101010101" pitchFamily="2" charset="-122"/>
                        </a:rPr>
                        <a:t>以计算机网络技术、生物工程技术等为例，概述</a:t>
                      </a:r>
                      <a:r>
                        <a:rPr lang="zh-CN" altLang="en-US" sz="1400" b="1" dirty="0">
                          <a:solidFill>
                            <a:srgbClr val="FF0000"/>
                          </a:solidFill>
                          <a:latin typeface="Calibri" panose="020F0502020204030204" charset="0"/>
                          <a:ea typeface="宋体" panose="02010600030101010101" pitchFamily="2" charset="-122"/>
                        </a:rPr>
                        <a:t>第三次科技革命</a:t>
                      </a:r>
                      <a:r>
                        <a:rPr lang="zh-CN" altLang="en-US" sz="1400" dirty="0">
                          <a:latin typeface="Calibri" panose="020F0502020204030204" charset="0"/>
                          <a:ea typeface="宋体" panose="02010600030101010101" pitchFamily="2" charset="-122"/>
                        </a:rPr>
                        <a:t>的特点。</a:t>
                      </a:r>
                      <a:endParaRPr lang="zh-CN" altLang="en-US" sz="1400" dirty="0">
                        <a:latin typeface="Calibri" panose="020F0502020204030204" charset="0"/>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a:txBody>
                    <a:bodyPr/>
                    <a:p>
                      <a:pPr lvl="0" algn="ctr" eaLnBrk="1" hangingPunct="1">
                        <a:buFont typeface="Arial" panose="020B0604020202020204" pitchFamily="34" charset="0"/>
                        <a:buNone/>
                      </a:pPr>
                      <a:r>
                        <a:rPr lang="en-US" altLang="zh-CN" sz="1400" b="1" dirty="0">
                          <a:solidFill>
                            <a:srgbClr val="FF0000"/>
                          </a:solidFill>
                          <a:latin typeface="Calibri" panose="020F0502020204030204" charset="0"/>
                          <a:ea typeface="宋体" panose="02010600030101010101" pitchFamily="2" charset="-122"/>
                        </a:rPr>
                        <a:t>7</a:t>
                      </a:r>
                      <a:r>
                        <a:rPr lang="zh-CN" altLang="en-US" sz="1400" b="1" dirty="0">
                          <a:solidFill>
                            <a:srgbClr val="FF0000"/>
                          </a:solidFill>
                          <a:latin typeface="Calibri" panose="020F0502020204030204" charset="0"/>
                          <a:ea typeface="宋体" panose="02010600030101010101" pitchFamily="2" charset="-122"/>
                        </a:rPr>
                        <a:t>年</a:t>
                      </a:r>
                      <a:r>
                        <a:rPr lang="en-US" altLang="zh-CN" sz="1400" b="1" dirty="0">
                          <a:solidFill>
                            <a:srgbClr val="FF0000"/>
                          </a:solidFill>
                          <a:latin typeface="Calibri" panose="020F0502020204030204" charset="0"/>
                          <a:ea typeface="宋体" panose="02010600030101010101" pitchFamily="2" charset="-122"/>
                        </a:rPr>
                        <a:t>3</a:t>
                      </a:r>
                      <a:r>
                        <a:rPr lang="zh-CN" altLang="en-US" sz="1400" b="1" dirty="0">
                          <a:solidFill>
                            <a:srgbClr val="FF0000"/>
                          </a:solidFill>
                          <a:latin typeface="Calibri" panose="020F0502020204030204" charset="0"/>
                          <a:ea typeface="宋体" panose="02010600030101010101" pitchFamily="2" charset="-122"/>
                        </a:rPr>
                        <a:t>考</a:t>
                      </a:r>
                      <a:endParaRPr lang="zh-CN" altLang="en-US" sz="1400" b="1" dirty="0">
                        <a:solidFill>
                          <a:srgbClr val="FF0000"/>
                        </a:solidFill>
                        <a:latin typeface="Calibri" panose="020F0502020204030204" charset="0"/>
                        <a:ea typeface="宋体" panose="02010600030101010101" pitchFamily="2" charset="-122"/>
                      </a:endParaRPr>
                    </a:p>
                  </a:txBody>
                  <a:tcPr marL="0" marR="0" marT="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03275" y="1506220"/>
            <a:ext cx="7808595" cy="2651760"/>
          </a:xfrm>
          <a:prstGeom prst="rect">
            <a:avLst/>
          </a:prstGeom>
          <a:noFill/>
        </p:spPr>
        <p:txBody>
          <a:bodyPr wrap="square" rtlCol="0" anchor="t">
            <a:spAutoFit/>
          </a:bodyPr>
          <a:p>
            <a:r>
              <a:rPr lang="zh-CN" altLang="en-US" sz="2400" b="1">
                <a:latin typeface="楷体" panose="02010609060101010101" charset="-122"/>
                <a:ea typeface="楷体" panose="02010609060101010101" charset="-122"/>
                <a:sym typeface="+mn-ea"/>
              </a:rPr>
              <a:t>对2</a:t>
            </a:r>
            <a:r>
              <a:rPr lang="en-US" altLang="zh-CN" sz="2400" b="1">
                <a:latin typeface="楷体" panose="02010609060101010101" charset="-122"/>
                <a:ea typeface="楷体" panose="02010609060101010101" charset="-122"/>
                <a:sym typeface="+mn-ea"/>
              </a:rPr>
              <a:t>018</a:t>
            </a:r>
            <a:r>
              <a:rPr lang="zh-CN" altLang="en-US" sz="2400" b="1">
                <a:latin typeface="楷体" panose="02010609060101010101" charset="-122"/>
                <a:ea typeface="楷体" panose="02010609060101010101" charset="-122"/>
                <a:sym typeface="+mn-ea"/>
              </a:rPr>
              <a:t>热点统计：如“文化自信、改革开放40周年、马克思诞辰200周年、中美贸易争端”等,这就把历史与时代发展紧密结合起来。在复习备考中要关注热点但又不能局限于热点,要通过不同角度把热点“扩散化”、“拓展化”。如,“改革开放40周年”这一热点问题,我们在复习中不能只重点复习中国改革开放,而要把目光放长远,将古今中外的改革事件都要囊括在内。</a:t>
            </a:r>
            <a:endParaRPr lang="zh-CN" altLang="en-US" sz="2400" b="1">
              <a:latin typeface="楷体" panose="02010609060101010101" charset="-122"/>
              <a:ea typeface="楷体" panose="0201060906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文本占位符 19459"/>
          <p:cNvSpPr>
            <a:spLocks noGrp="1"/>
          </p:cNvSpPr>
          <p:nvPr/>
        </p:nvSpPr>
        <p:spPr>
          <a:xfrm>
            <a:off x="158750" y="1557020"/>
            <a:ext cx="1990090" cy="497205"/>
          </a:xfrm>
          <a:prstGeom prst="rect">
            <a:avLst/>
          </a:prstGeom>
          <a:ln w="28575">
            <a:solidFill>
              <a:schemeClr val="bg1"/>
            </a:solidFill>
            <a:miter/>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buClr>
                <a:srgbClr val="17375E"/>
              </a:buClr>
              <a:buFont typeface="Wingdings" panose="05000000000000000000" pitchFamily="2" charset="2"/>
              <a:buNone/>
            </a:pPr>
            <a:r>
              <a:rPr lang="en-US" altLang="zh-CN" sz="2000" b="1" strike="noStrike" noProof="1" smtClean="0">
                <a:solidFill>
                  <a:schemeClr val="tx1"/>
                </a:solidFill>
                <a:latin typeface="楷体" panose="02010609060101010101" charset="-122"/>
                <a:ea typeface="楷体" panose="02010609060101010101" charset="-122"/>
                <a:cs typeface="+mn-cs"/>
              </a:rPr>
              <a:t>19</a:t>
            </a:r>
            <a:r>
              <a:rPr lang="zh-CN" altLang="en-US" sz="2000" b="1" strike="noStrike" noProof="1" smtClean="0">
                <a:solidFill>
                  <a:schemeClr val="tx1"/>
                </a:solidFill>
                <a:latin typeface="楷体" panose="02010609060101010101" charset="-122"/>
                <a:ea typeface="楷体" panose="02010609060101010101" charset="-122"/>
                <a:cs typeface="+mn-cs"/>
              </a:rPr>
              <a:t>题（</a:t>
            </a:r>
            <a:r>
              <a:rPr lang="en-US" altLang="zh-CN" sz="2000" b="1" strike="noStrike" noProof="1" smtClean="0">
                <a:solidFill>
                  <a:schemeClr val="tx1"/>
                </a:solidFill>
                <a:latin typeface="楷体" panose="02010609060101010101" charset="-122"/>
                <a:ea typeface="楷体" panose="02010609060101010101" charset="-122"/>
                <a:cs typeface="+mn-cs"/>
              </a:rPr>
              <a:t>3</a:t>
            </a:r>
            <a:r>
              <a:rPr lang="zh-CN" altLang="en-US" sz="2000" b="1" strike="noStrike" noProof="1" smtClean="0">
                <a:solidFill>
                  <a:schemeClr val="tx1"/>
                </a:solidFill>
                <a:latin typeface="楷体" panose="02010609060101010101" charset="-122"/>
                <a:ea typeface="楷体" panose="02010609060101010101" charset="-122"/>
                <a:cs typeface="+mn-cs"/>
              </a:rPr>
              <a:t>）问</a:t>
            </a:r>
            <a:endParaRPr lang="zh-CN" altLang="en-US" sz="2000" b="1" strike="noStrike" noProof="1" smtClean="0">
              <a:solidFill>
                <a:schemeClr val="tx1"/>
              </a:solidFill>
              <a:latin typeface="楷体" panose="02010609060101010101" charset="-122"/>
              <a:ea typeface="楷体" panose="02010609060101010101" charset="-122"/>
              <a:cs typeface="+mn-cs"/>
            </a:endParaRPr>
          </a:p>
        </p:txBody>
      </p:sp>
      <p:sp>
        <p:nvSpPr>
          <p:cNvPr id="28673" name="Rectangle 1"/>
          <p:cNvSpPr>
            <a:spLocks noChangeArrowheads="1"/>
          </p:cNvSpPr>
          <p:nvPr/>
        </p:nvSpPr>
        <p:spPr bwMode="auto">
          <a:xfrm>
            <a:off x="0" y="2186474"/>
            <a:ext cx="9144000" cy="192024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综合上述材料</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说明我们为什么要坚持文化自信。</a:t>
            </a:r>
            <a:endPar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240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原因：</a:t>
            </a:r>
            <a:r>
              <a:rPr kumimoji="0" lang="en-US" altLang="zh-CN" sz="240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1</a:t>
            </a:r>
            <a:r>
              <a:rPr kumimoji="0" lang="zh-CN" altLang="en-US" sz="240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、坚持文化自信</a:t>
            </a:r>
            <a:r>
              <a:rPr kumimoji="0" lang="en-US" altLang="zh-CN" sz="240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才能使中国精神在文化传承中不断发展</a:t>
            </a:r>
            <a:r>
              <a:rPr kumimoji="0" lang="en-US" altLang="zh-CN" sz="240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;2</a:t>
            </a:r>
            <a:r>
              <a:rPr kumimoji="0" lang="zh-CN" altLang="en-US" sz="240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、坚定文化自信</a:t>
            </a:r>
            <a:r>
              <a:rPr kumimoji="0" lang="en-US" altLang="zh-CN" sz="240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推动中华文化创新发展</a:t>
            </a:r>
            <a:r>
              <a:rPr kumimoji="0" lang="en-US" altLang="zh-CN" sz="240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建设文化强国</a:t>
            </a:r>
            <a:r>
              <a:rPr kumimoji="0" lang="en-US" altLang="zh-CN" sz="240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a:t>
            </a:r>
            <a:r>
              <a:rPr kumimoji="0" lang="zh-CN" altLang="en-US" sz="240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rPr>
              <a:t>是时代和人民赋予的使命。</a:t>
            </a:r>
            <a:endParaRPr kumimoji="0" lang="zh-CN" altLang="en-US" sz="2400" i="0" u="none" strike="noStrike" cap="none" normalizeH="0" baseline="0" dirty="0" smtClean="0">
              <a:ln>
                <a:noFill/>
              </a:ln>
              <a:solidFill>
                <a:srgbClr val="0070C0"/>
              </a:solidFill>
              <a:effectLst/>
              <a:latin typeface="楷体" panose="02010609060101010101" charset="-122"/>
              <a:ea typeface="楷体" panose="02010609060101010101" charset="-122"/>
              <a:cs typeface="Arial" panose="020B0604020202020204" pitchFamily="34" charset="0"/>
            </a:endParaRPr>
          </a:p>
        </p:txBody>
      </p:sp>
      <p:sp>
        <p:nvSpPr>
          <p:cNvPr id="10" name="TextBox 9"/>
          <p:cNvSpPr txBox="1"/>
          <p:nvPr/>
        </p:nvSpPr>
        <p:spPr>
          <a:xfrm>
            <a:off x="467544" y="5661248"/>
            <a:ext cx="4176464" cy="398780"/>
          </a:xfrm>
          <a:prstGeom prst="rect">
            <a:avLst/>
          </a:prstGeom>
          <a:noFill/>
        </p:spPr>
        <p:txBody>
          <a:bodyPr wrap="square" rtlCol="0">
            <a:spAutoFit/>
          </a:bodyPr>
          <a:lstStyle/>
          <a:p>
            <a:r>
              <a:rPr lang="zh-CN" altLang="en-US" sz="2000" b="1" dirty="0" smtClean="0">
                <a:solidFill>
                  <a:srgbClr val="FF0000"/>
                </a:solidFill>
              </a:rPr>
              <a:t>解析：</a:t>
            </a:r>
            <a:r>
              <a:rPr lang="en-US" altLang="zh-CN" sz="2000" b="1" dirty="0" smtClean="0">
                <a:solidFill>
                  <a:srgbClr val="FF0000"/>
                </a:solidFill>
              </a:rPr>
              <a:t>19</a:t>
            </a:r>
            <a:r>
              <a:rPr lang="zh-CN" altLang="en-US" sz="2000" b="1" dirty="0" smtClean="0">
                <a:solidFill>
                  <a:srgbClr val="FF0000"/>
                </a:solidFill>
              </a:rPr>
              <a:t>大文化自信</a:t>
            </a:r>
            <a:endParaRPr lang="zh-CN" altLang="en-US" sz="2000" b="1" dirty="0" smtClean="0">
              <a:solidFill>
                <a:srgbClr val="FF0000"/>
              </a:solidFill>
            </a:endParaRPr>
          </a:p>
        </p:txBody>
      </p:sp>
      <p:sp>
        <p:nvSpPr>
          <p:cNvPr id="5" name="TextBox 4"/>
          <p:cNvSpPr txBox="1"/>
          <p:nvPr/>
        </p:nvSpPr>
        <p:spPr>
          <a:xfrm>
            <a:off x="4355217" y="762933"/>
            <a:ext cx="4248472" cy="579120"/>
          </a:xfrm>
          <a:prstGeom prst="rect">
            <a:avLst/>
          </a:prstGeom>
          <a:noFill/>
        </p:spPr>
        <p:txBody>
          <a:bodyPr wrap="square" rtlCol="0">
            <a:spAutoFit/>
          </a:bodyPr>
          <a:lstStyle/>
          <a:p>
            <a:r>
              <a:rPr lang="zh-CN" altLang="en-US" sz="3200" b="1" dirty="0" smtClean="0">
                <a:solidFill>
                  <a:srgbClr val="FF0000"/>
                </a:solidFill>
              </a:rPr>
              <a:t>学科素养：家国情怀</a:t>
            </a:r>
            <a:endParaRPr lang="zh-CN" altLang="en-US" sz="3200" b="1" dirty="0" smtClean="0">
              <a:solidFill>
                <a:srgbClr val="FF0000"/>
              </a:solidFill>
            </a:endParaRPr>
          </a:p>
        </p:txBody>
      </p:sp>
    </p:spTree>
  </p:cSld>
  <p:clrMapOvr>
    <a:masterClrMapping/>
  </p:clrMapOvr>
  <p:transition spd="slow">
    <p:cover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本占位符 19459"/>
          <p:cNvSpPr>
            <a:spLocks noGrp="1"/>
          </p:cNvSpPr>
          <p:nvPr/>
        </p:nvSpPr>
        <p:spPr>
          <a:xfrm>
            <a:off x="445135" y="1104900"/>
            <a:ext cx="8658225" cy="597535"/>
          </a:xfrm>
          <a:prstGeom prst="rect">
            <a:avLst/>
          </a:prstGeom>
          <a:noFill/>
          <a:ln w="28575" cap="flat" cmpd="sng">
            <a:solidFill>
              <a:schemeClr val="bg1"/>
            </a:solidFill>
            <a:prstDash val="solid"/>
            <a:miter/>
            <a:headEnd type="none" w="med" len="med"/>
            <a:tailEnd type="none" w="med" len="med"/>
          </a:ln>
        </p:spPr>
        <p:txBody>
          <a:bodyPr lIns="91440" tIns="45720" rIns="91440" bIns="45720" anchor="t"/>
          <a:lstStyle/>
          <a:p>
            <a:pPr marL="228600" lvl="0" indent="-228600">
              <a:lnSpc>
                <a:spcPct val="90000"/>
              </a:lnSpc>
              <a:spcBef>
                <a:spcPts val="1000"/>
              </a:spcBef>
              <a:buClr>
                <a:srgbClr val="17375E"/>
              </a:buClr>
              <a:buFont typeface="Wingdings" panose="05000000000000000000" pitchFamily="2" charset="2"/>
              <a:buNone/>
            </a:pPr>
            <a:r>
              <a:rPr lang="zh-CN" altLang="en-US" sz="3200" b="1" dirty="0" smtClean="0">
                <a:solidFill>
                  <a:srgbClr val="FF0000"/>
                </a:solidFill>
                <a:highlight>
                  <a:srgbClr val="FFFFFF"/>
                </a:highlight>
                <a:latin typeface="楷体" panose="02010609060101010101" charset="-122"/>
                <a:ea typeface="楷体" panose="02010609060101010101" charset="-122"/>
                <a:cs typeface="宋体" panose="02010600030101010101" pitchFamily="2" charset="-122"/>
                <a:sym typeface="+mn-ea"/>
              </a:rPr>
              <a:t>五、</a:t>
            </a:r>
            <a:r>
              <a:rPr lang="zh-CN" altLang="en-US" sz="3200" b="1" dirty="0">
                <a:solidFill>
                  <a:srgbClr val="FF0000"/>
                </a:solidFill>
                <a:highlight>
                  <a:srgbClr val="FFFFFF"/>
                </a:highlight>
                <a:latin typeface="楷体" panose="02010609060101010101" charset="-122"/>
                <a:ea typeface="楷体" panose="02010609060101010101" charset="-122"/>
                <a:cs typeface="宋体" panose="02010600030101010101" pitchFamily="2" charset="-122"/>
                <a:sym typeface="+mn-ea"/>
              </a:rPr>
              <a:t>回归教材的意图明显。</a:t>
            </a:r>
            <a:endParaRPr lang="zh-CN" altLang="en-US" sz="3200" b="1" dirty="0">
              <a:solidFill>
                <a:srgbClr val="FF0000"/>
              </a:solidFill>
              <a:latin typeface="楷体" panose="02010609060101010101" charset="-122"/>
              <a:ea typeface="楷体" panose="02010609060101010101" charset="-122"/>
            </a:endParaRPr>
          </a:p>
        </p:txBody>
      </p:sp>
      <p:sp>
        <p:nvSpPr>
          <p:cNvPr id="5" name="矩形 4"/>
          <p:cNvSpPr/>
          <p:nvPr/>
        </p:nvSpPr>
        <p:spPr>
          <a:xfrm>
            <a:off x="449580" y="2321560"/>
            <a:ext cx="8346440" cy="822960"/>
          </a:xfrm>
          <a:prstGeom prst="rect">
            <a:avLst/>
          </a:prstGeom>
        </p:spPr>
        <p:txBody>
          <a:bodyPr wrap="square">
            <a:spAutoFit/>
          </a:bodyPr>
          <a:lstStyle/>
          <a:p>
            <a:r>
              <a:rPr lang="zh-CN" altLang="zh-CN" sz="2400" dirty="0">
                <a:latin typeface="楷体" panose="02010609060101010101" charset="-122"/>
                <a:ea typeface="楷体" panose="02010609060101010101" charset="-122"/>
              </a:rPr>
              <a:t>同时孟子提出做人要有骨气和正气</a:t>
            </a:r>
            <a:r>
              <a:rPr lang="en-US" altLang="zh-CN" sz="2400" dirty="0">
                <a:latin typeface="楷体" panose="02010609060101010101" charset="-122"/>
                <a:ea typeface="楷体" panose="02010609060101010101" charset="-122"/>
              </a:rPr>
              <a:t>,</a:t>
            </a:r>
            <a:r>
              <a:rPr lang="zh-CN" altLang="zh-CN" sz="2400" dirty="0">
                <a:latin typeface="楷体" panose="02010609060101010101" charset="-122"/>
                <a:ea typeface="楷体" panose="02010609060101010101" charset="-122"/>
              </a:rPr>
              <a:t>如教材中</a:t>
            </a:r>
            <a:r>
              <a:rPr lang="zh-CN" altLang="zh-CN" sz="2400" dirty="0">
                <a:solidFill>
                  <a:srgbClr val="0070C0"/>
                </a:solidFill>
                <a:latin typeface="楷体" panose="02010609060101010101" charset="-122"/>
                <a:ea typeface="楷体" panose="02010609060101010101" charset="-122"/>
              </a:rPr>
              <a:t>“</a:t>
            </a:r>
            <a:r>
              <a:rPr lang="zh-CN" altLang="zh-CN" sz="2400" u="sng" dirty="0">
                <a:solidFill>
                  <a:srgbClr val="0070C0"/>
                </a:solidFill>
                <a:latin typeface="楷体" panose="02010609060101010101" charset="-122"/>
                <a:ea typeface="楷体" panose="02010609060101010101" charset="-122"/>
              </a:rPr>
              <a:t>富贵不能淫</a:t>
            </a:r>
            <a:r>
              <a:rPr lang="en-US" altLang="zh-CN" sz="2400" u="sng" dirty="0">
                <a:solidFill>
                  <a:srgbClr val="0070C0"/>
                </a:solidFill>
                <a:latin typeface="楷体" panose="02010609060101010101" charset="-122"/>
                <a:ea typeface="楷体" panose="02010609060101010101" charset="-122"/>
              </a:rPr>
              <a:t>,</a:t>
            </a:r>
            <a:r>
              <a:rPr lang="zh-CN" altLang="zh-CN" sz="2400" u="sng" dirty="0">
                <a:solidFill>
                  <a:srgbClr val="0070C0"/>
                </a:solidFill>
                <a:latin typeface="楷体" panose="02010609060101010101" charset="-122"/>
                <a:ea typeface="楷体" panose="02010609060101010101" charset="-122"/>
              </a:rPr>
              <a:t>贫贱不能移</a:t>
            </a:r>
            <a:r>
              <a:rPr lang="en-US" altLang="zh-CN" sz="2400" u="sng" dirty="0">
                <a:solidFill>
                  <a:srgbClr val="0070C0"/>
                </a:solidFill>
                <a:latin typeface="楷体" panose="02010609060101010101" charset="-122"/>
                <a:ea typeface="楷体" panose="02010609060101010101" charset="-122"/>
              </a:rPr>
              <a:t>,</a:t>
            </a:r>
            <a:r>
              <a:rPr lang="zh-CN" altLang="zh-CN" sz="2400" u="sng" dirty="0">
                <a:solidFill>
                  <a:srgbClr val="0070C0"/>
                </a:solidFill>
                <a:latin typeface="楷体" panose="02010609060101010101" charset="-122"/>
                <a:ea typeface="楷体" panose="02010609060101010101" charset="-122"/>
              </a:rPr>
              <a:t>威武不能屈”</a:t>
            </a:r>
            <a:r>
              <a:rPr lang="zh-CN" altLang="zh-CN" sz="2400" u="sng" dirty="0">
                <a:latin typeface="楷体" panose="02010609060101010101" charset="-122"/>
                <a:ea typeface="楷体" panose="02010609060101010101" charset="-122"/>
              </a:rPr>
              <a:t>。</a:t>
            </a:r>
            <a:endParaRPr lang="zh-CN" altLang="en-US" sz="2400" dirty="0">
              <a:latin typeface="楷体" panose="02010609060101010101" charset="-122"/>
              <a:ea typeface="楷体" panose="02010609060101010101" charset="-122"/>
            </a:endParaRPr>
          </a:p>
        </p:txBody>
      </p:sp>
      <p:sp>
        <p:nvSpPr>
          <p:cNvPr id="6" name="TextBox 5"/>
          <p:cNvSpPr txBox="1"/>
          <p:nvPr/>
        </p:nvSpPr>
        <p:spPr>
          <a:xfrm>
            <a:off x="612775" y="1838325"/>
            <a:ext cx="1706880" cy="368300"/>
          </a:xfrm>
          <a:prstGeom prst="rect">
            <a:avLst/>
          </a:prstGeom>
          <a:noFill/>
        </p:spPr>
        <p:txBody>
          <a:bodyPr wrap="square" rtlCol="0">
            <a:spAutoFit/>
          </a:bodyPr>
          <a:lstStyle/>
          <a:p>
            <a:r>
              <a:rPr lang="en-US" altLang="zh-CN" b="1" dirty="0" smtClean="0"/>
              <a:t>19</a:t>
            </a:r>
            <a:r>
              <a:rPr lang="zh-CN" altLang="en-US" b="1" dirty="0" smtClean="0"/>
              <a:t>题（</a:t>
            </a:r>
            <a:r>
              <a:rPr lang="en-US" altLang="zh-CN" b="1" dirty="0" smtClean="0"/>
              <a:t>1</a:t>
            </a:r>
            <a:r>
              <a:rPr lang="zh-CN" altLang="en-US" b="1" dirty="0" smtClean="0"/>
              <a:t>）问</a:t>
            </a:r>
            <a:endParaRPr lang="zh-CN" altLang="en-US" b="1" dirty="0"/>
          </a:p>
        </p:txBody>
      </p:sp>
      <p:sp>
        <p:nvSpPr>
          <p:cNvPr id="7" name="TextBox 6"/>
          <p:cNvSpPr txBox="1"/>
          <p:nvPr/>
        </p:nvSpPr>
        <p:spPr>
          <a:xfrm>
            <a:off x="614343" y="3432289"/>
            <a:ext cx="4248472" cy="457200"/>
          </a:xfrm>
          <a:prstGeom prst="rect">
            <a:avLst/>
          </a:prstGeom>
          <a:noFill/>
        </p:spPr>
        <p:txBody>
          <a:bodyPr wrap="square" rtlCol="0">
            <a:spAutoFit/>
          </a:bodyPr>
          <a:lstStyle/>
          <a:p>
            <a:r>
              <a:rPr lang="zh-CN" altLang="en-US" sz="2400" b="1" dirty="0" smtClean="0">
                <a:solidFill>
                  <a:srgbClr val="FF0000"/>
                </a:solidFill>
                <a:latin typeface="楷体" panose="02010609060101010101" charset="-122"/>
                <a:ea typeface="楷体" panose="02010609060101010101" charset="-122"/>
              </a:rPr>
              <a:t>解析：北师大版七年级上册</a:t>
            </a:r>
            <a:endParaRPr lang="zh-CN" altLang="en-US" sz="2400" b="1" dirty="0" smtClean="0">
              <a:solidFill>
                <a:srgbClr val="FF0000"/>
              </a:solidFill>
              <a:latin typeface="楷体" panose="02010609060101010101" charset="-122"/>
              <a:ea typeface="楷体" panose="02010609060101010101" charset="-122"/>
            </a:endParaRPr>
          </a:p>
        </p:txBody>
      </p:sp>
      <p:sp>
        <p:nvSpPr>
          <p:cNvPr id="8" name="Rectangle 1"/>
          <p:cNvSpPr/>
          <p:nvPr/>
        </p:nvSpPr>
        <p:spPr>
          <a:xfrm>
            <a:off x="454192" y="203518"/>
            <a:ext cx="4777740" cy="640080"/>
          </a:xfrm>
          <a:prstGeom prst="rect">
            <a:avLst/>
          </a:prstGeom>
          <a:solidFill>
            <a:srgbClr val="FFFF00"/>
          </a:solidFill>
          <a:ln w="9525">
            <a:solidFill>
              <a:srgbClr val="FF0066"/>
            </a:solidFill>
          </a:ln>
        </p:spPr>
        <p:txBody>
          <a:bodyPr wrap="none" anchor="ctr">
            <a:spAutoFit/>
          </a:bodyPr>
          <a:lstStyle/>
          <a:p>
            <a:pPr lvl="0" indent="0" algn="ctr"/>
            <a:r>
              <a:rPr lang="en-US" altLang="zh-CN" sz="3600" b="1" dirty="0" smtClean="0">
                <a:solidFill>
                  <a:srgbClr val="FF0000"/>
                </a:solidFill>
                <a:latin typeface="楷体" panose="02010609060101010101" charset="-122"/>
                <a:ea typeface="楷体" panose="02010609060101010101" charset="-122"/>
                <a:sym typeface="华文中宋" pitchFamily="2" charset="-122"/>
              </a:rPr>
              <a:t>2018</a:t>
            </a:r>
            <a:r>
              <a:rPr lang="zh-CN" altLang="en-US" sz="3600" b="1" dirty="0" smtClean="0">
                <a:solidFill>
                  <a:srgbClr val="FF0000"/>
                </a:solidFill>
                <a:latin typeface="楷体" panose="02010609060101010101" charset="-122"/>
                <a:ea typeface="楷体" panose="02010609060101010101" charset="-122"/>
                <a:sym typeface="华文中宋" pitchFamily="2" charset="-122"/>
              </a:rPr>
              <a:t>陕西中考真题解读</a:t>
            </a:r>
            <a:endParaRPr lang="zh-CN" altLang="en-US" sz="3600" b="1" dirty="0">
              <a:solidFill>
                <a:srgbClr val="FF0000"/>
              </a:solidFill>
              <a:latin typeface="楷体" panose="02010609060101010101" charset="-122"/>
              <a:ea typeface="楷体" panose="02010609060101010101" charset="-122"/>
              <a:sym typeface="华文中宋" pitchFamily="2" charset="-122"/>
            </a:endParaRPr>
          </a:p>
        </p:txBody>
      </p:sp>
      <p:sp>
        <p:nvSpPr>
          <p:cNvPr id="2" name="TextBox 4"/>
          <p:cNvSpPr txBox="1"/>
          <p:nvPr/>
        </p:nvSpPr>
        <p:spPr>
          <a:xfrm>
            <a:off x="574040" y="4069229"/>
            <a:ext cx="3923928" cy="368300"/>
          </a:xfrm>
          <a:prstGeom prst="rect">
            <a:avLst/>
          </a:prstGeom>
          <a:noFill/>
        </p:spPr>
        <p:txBody>
          <a:bodyPr wrap="square" rtlCol="0">
            <a:spAutoFit/>
          </a:bodyPr>
          <a:p>
            <a:r>
              <a:rPr lang="en-US" altLang="zh-CN" b="1" dirty="0" smtClean="0"/>
              <a:t>20</a:t>
            </a:r>
            <a:r>
              <a:rPr lang="zh-CN" altLang="en-US" b="1" dirty="0" smtClean="0"/>
              <a:t>题（</a:t>
            </a:r>
            <a:r>
              <a:rPr lang="en-US" altLang="zh-CN" b="1" dirty="0" smtClean="0"/>
              <a:t>1</a:t>
            </a:r>
            <a:r>
              <a:rPr lang="zh-CN" altLang="en-US" b="1" dirty="0" smtClean="0"/>
              <a:t>）问</a:t>
            </a:r>
            <a:endParaRPr lang="zh-CN" altLang="en-US" b="1" dirty="0"/>
          </a:p>
        </p:txBody>
      </p:sp>
      <p:sp>
        <p:nvSpPr>
          <p:cNvPr id="68609" name="Rectangle 1"/>
          <p:cNvSpPr>
            <a:spLocks noChangeArrowheads="1"/>
          </p:cNvSpPr>
          <p:nvPr/>
        </p:nvSpPr>
        <p:spPr bwMode="auto">
          <a:xfrm>
            <a:off x="502286" y="4521076"/>
            <a:ext cx="8316416" cy="822960"/>
          </a:xfrm>
          <a:prstGeom prst="rect">
            <a:avLst/>
          </a:prstGeom>
          <a:noFill/>
          <a:ln w="9525">
            <a:noFill/>
            <a:miter lim="800000"/>
          </a:ln>
          <a:effectLst/>
        </p:spPr>
        <p:txBody>
          <a:bodyPr vert="horz" wrap="square" lIns="91440" tIns="45720" rIns="91440" bIns="45720" numCol="1" anchor="ctr" anchorCtr="0" compatLnSpc="1">
            <a:spAutoFit/>
          </a:bodyPr>
          <a:p>
            <a:pPr marL="0" marR="0" lvl="0" indent="0" algn="l" defTabSz="914400" rtl="0" eaLnBrk="1" fontAlgn="base" latinLnBrk="0" hangingPunct="1">
              <a:lnSpc>
                <a:spcPct val="100000"/>
              </a:lnSpc>
              <a:spcBef>
                <a:spcPct val="0"/>
              </a:spcBef>
              <a:spcAft>
                <a:spcPct val="0"/>
              </a:spcAft>
              <a:buClrTx/>
              <a:buSzTx/>
              <a:buFontTx/>
              <a:buNone/>
            </a:pPr>
            <a:r>
              <a:rPr kumimoji="0" 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依据材料一</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对“自从有了中国共产党</a:t>
            </a:r>
            <a:r>
              <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a:t>
            </a:r>
            <a:r>
              <a:rPr kumimoji="0" lang="zh-CN" altLang="en-US" sz="2400" b="1" i="0" u="none" strike="noStrike" cap="none" normalizeH="0" baseline="0" dirty="0" smtClean="0">
                <a:ln>
                  <a:noFill/>
                </a:ln>
                <a:solidFill>
                  <a:schemeClr val="tx1"/>
                </a:solidFill>
                <a:effectLst/>
                <a:latin typeface="楷体" panose="02010609060101010101" charset="-122"/>
                <a:ea typeface="楷体" panose="02010609060101010101" charset="-122"/>
                <a:cs typeface="Arial" panose="020B0604020202020204" pitchFamily="34" charset="0"/>
              </a:rPr>
              <a:t>中国革命的面貌就焕然一新”这一结论加以说明。</a:t>
            </a:r>
            <a:endParaRPr kumimoji="0" lang="en-US" altLang="zh-CN" sz="2400" b="1"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p:txBody>
      </p:sp>
      <p:sp>
        <p:nvSpPr>
          <p:cNvPr id="3" name="TextBox 5"/>
          <p:cNvSpPr txBox="1"/>
          <p:nvPr/>
        </p:nvSpPr>
        <p:spPr>
          <a:xfrm>
            <a:off x="538540" y="5585951"/>
            <a:ext cx="5040560" cy="457200"/>
          </a:xfrm>
          <a:prstGeom prst="rect">
            <a:avLst/>
          </a:prstGeom>
          <a:noFill/>
        </p:spPr>
        <p:txBody>
          <a:bodyPr wrap="square" rtlCol="0">
            <a:spAutoFit/>
          </a:bodyPr>
          <a:p>
            <a:r>
              <a:rPr lang="zh-CN" altLang="en-US" sz="2400" b="1" dirty="0" smtClean="0">
                <a:solidFill>
                  <a:srgbClr val="FF0000"/>
                </a:solidFill>
                <a:latin typeface="楷体" panose="02010609060101010101" charset="-122"/>
                <a:ea typeface="楷体" panose="02010609060101010101" charset="-122"/>
              </a:rPr>
              <a:t>解析：北师大版</a:t>
            </a:r>
            <a:r>
              <a:rPr lang="en-US" altLang="zh-CN" sz="2400" b="1" dirty="0" smtClean="0">
                <a:solidFill>
                  <a:srgbClr val="FF0000"/>
                </a:solidFill>
                <a:latin typeface="楷体" panose="02010609060101010101" charset="-122"/>
                <a:ea typeface="楷体" panose="02010609060101010101" charset="-122"/>
              </a:rPr>
              <a:t>8</a:t>
            </a:r>
            <a:r>
              <a:rPr lang="zh-CN" altLang="en-US" sz="2400" b="1" dirty="0" smtClean="0">
                <a:solidFill>
                  <a:srgbClr val="FF0000"/>
                </a:solidFill>
                <a:latin typeface="楷体" panose="02010609060101010101" charset="-122"/>
                <a:ea typeface="楷体" panose="02010609060101010101" charset="-122"/>
              </a:rPr>
              <a:t>年级册</a:t>
            </a:r>
            <a:endParaRPr lang="zh-CN" altLang="en-US" sz="2400" b="1" dirty="0" smtClean="0">
              <a:solidFill>
                <a:srgbClr val="FF0000"/>
              </a:solidFill>
              <a:latin typeface="楷体" panose="02010609060101010101" charset="-122"/>
              <a:ea typeface="楷体" panose="0201060906010101010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txBox="1"/>
          <p:nvPr/>
        </p:nvSpPr>
        <p:spPr>
          <a:xfrm>
            <a:off x="125095" y="755015"/>
            <a:ext cx="8442960" cy="3509010"/>
          </a:xfrm>
          <a:prstGeom prst="rect">
            <a:avLst/>
          </a:prstGeom>
          <a:noFill/>
          <a:ln w="9525">
            <a:noFill/>
          </a:ln>
        </p:spPr>
        <p:txBody>
          <a:bodyPr/>
          <a:lstStyle/>
          <a:p>
            <a:pPr lvl="0" indent="457200" algn="just" eaLnBrk="1" latinLnBrk="1" hangingPunct="1">
              <a:lnSpc>
                <a:spcPct val="120000"/>
              </a:lnSpc>
              <a:buFont typeface="Wingdings" panose="05000000000000000000" pitchFamily="2" charset="2"/>
              <a:buNone/>
            </a:pPr>
            <a:r>
              <a:rPr lang="en-US" altLang="en-US" sz="3600" b="1" dirty="0">
                <a:latin typeface="楷体" panose="02010609060101010101" charset="-122"/>
                <a:ea typeface="楷体" panose="02010609060101010101" charset="-122"/>
                <a:sym typeface="+mn-ea"/>
              </a:rPr>
              <a:t> 试题</a:t>
            </a:r>
            <a:r>
              <a:rPr lang="zh-CN" altLang="en-US" sz="3600" b="1" dirty="0">
                <a:latin typeface="楷体" panose="02010609060101010101" charset="-122"/>
                <a:ea typeface="楷体" panose="02010609060101010101" charset="-122"/>
                <a:sym typeface="+mn-ea"/>
              </a:rPr>
              <a:t>呈现的</a:t>
            </a:r>
            <a:r>
              <a:rPr lang="zh-CN" altLang="en-US" sz="3600" b="1" dirty="0">
                <a:solidFill>
                  <a:srgbClr val="FF0000"/>
                </a:solidFill>
                <a:latin typeface="楷体" panose="02010609060101010101" charset="-122"/>
                <a:ea typeface="楷体" panose="02010609060101010101" charset="-122"/>
                <a:sym typeface="+mn-ea"/>
              </a:rPr>
              <a:t>历史学</a:t>
            </a:r>
            <a:r>
              <a:rPr lang="zh-CN" altLang="en-US" sz="3600" b="1" dirty="0" smtClean="0">
                <a:solidFill>
                  <a:srgbClr val="FF0000"/>
                </a:solidFill>
                <a:latin typeface="楷体" panose="02010609060101010101" charset="-122"/>
                <a:ea typeface="楷体" panose="02010609060101010101" charset="-122"/>
                <a:sym typeface="+mn-ea"/>
              </a:rPr>
              <a:t>科的导向</a:t>
            </a:r>
            <a:r>
              <a:rPr lang="en-US" altLang="en-US" sz="3600" b="1" dirty="0">
                <a:solidFill>
                  <a:srgbClr val="FF0000"/>
                </a:solidFill>
                <a:latin typeface="楷体" panose="02010609060101010101" charset="-122"/>
                <a:ea typeface="楷体" panose="02010609060101010101" charset="-122"/>
                <a:sym typeface="+mn-ea"/>
              </a:rPr>
              <a:t>。</a:t>
            </a:r>
            <a:endParaRPr lang="en-US" altLang="en-US" sz="3600" b="1" dirty="0">
              <a:solidFill>
                <a:srgbClr val="FF0000"/>
              </a:solidFill>
              <a:latin typeface="楷体" panose="02010609060101010101" charset="-122"/>
              <a:ea typeface="楷体" panose="02010609060101010101" charset="-122"/>
              <a:sym typeface="+mn-ea"/>
            </a:endParaRPr>
          </a:p>
          <a:p>
            <a:pPr lvl="0" indent="457200" algn="just" latinLnBrk="1">
              <a:lnSpc>
                <a:spcPct val="120000"/>
              </a:lnSpc>
            </a:pPr>
            <a:endParaRPr lang="en-US" altLang="en-US" sz="2800" b="1" dirty="0" smtClean="0">
              <a:latin typeface="宋体" panose="02010600030101010101" pitchFamily="2" charset="-122"/>
              <a:ea typeface="宋体" panose="02010600030101010101" pitchFamily="2" charset="-122"/>
              <a:sym typeface="+mn-ea"/>
            </a:endParaRPr>
          </a:p>
          <a:p>
            <a:pPr lvl="0" indent="457200" algn="just" latinLnBrk="1">
              <a:lnSpc>
                <a:spcPct val="120000"/>
              </a:lnSpc>
            </a:pPr>
            <a:r>
              <a:rPr lang="en-US" altLang="en-US" sz="2800" b="1" dirty="0" smtClean="0">
                <a:latin typeface="宋体" panose="02010600030101010101" pitchFamily="2" charset="-122"/>
                <a:ea typeface="宋体" panose="02010600030101010101" pitchFamily="2" charset="-122"/>
                <a:sym typeface="+mn-ea"/>
              </a:rPr>
              <a:t> </a:t>
            </a:r>
            <a:r>
              <a:rPr lang="en-US" altLang="en-US" sz="2800" b="1" dirty="0" smtClean="0">
                <a:latin typeface="楷体" panose="02010609060101010101" charset="-122"/>
                <a:ea typeface="楷体" panose="02010609060101010101" charset="-122"/>
                <a:sym typeface="+mn-ea"/>
              </a:rPr>
              <a:t>●</a:t>
            </a:r>
            <a:r>
              <a:rPr lang="zh-CN" altLang="en-US" sz="2800" b="1" dirty="0" smtClean="0">
                <a:latin typeface="楷体" panose="02010609060101010101" charset="-122"/>
                <a:ea typeface="楷体" panose="02010609060101010101" charset="-122"/>
                <a:sym typeface="+mn-ea"/>
              </a:rPr>
              <a:t>突出了对</a:t>
            </a:r>
            <a:r>
              <a:rPr lang="zh-CN" altLang="zh-CN" sz="2800" b="1" dirty="0" smtClean="0">
                <a:solidFill>
                  <a:srgbClr val="FF0000"/>
                </a:solidFill>
                <a:latin typeface="楷体" panose="02010609060101010101" charset="-122"/>
                <a:ea typeface="楷体" panose="02010609060101010101" charset="-122"/>
                <a:sym typeface="+mn-ea"/>
              </a:rPr>
              <a:t>主</a:t>
            </a:r>
            <a:r>
              <a:rPr lang="zh-CN" altLang="zh-CN" sz="2800" b="1" dirty="0">
                <a:solidFill>
                  <a:srgbClr val="FF0000"/>
                </a:solidFill>
                <a:latin typeface="楷体" panose="02010609060101010101" charset="-122"/>
                <a:ea typeface="楷体" panose="02010609060101010101" charset="-122"/>
                <a:sym typeface="+mn-ea"/>
              </a:rPr>
              <a:t>干知</a:t>
            </a:r>
            <a:r>
              <a:rPr lang="zh-CN" altLang="zh-CN" sz="2800" b="1" dirty="0" smtClean="0">
                <a:solidFill>
                  <a:srgbClr val="FF0000"/>
                </a:solidFill>
                <a:latin typeface="楷体" panose="02010609060101010101" charset="-122"/>
                <a:ea typeface="楷体" panose="02010609060101010101" charset="-122"/>
                <a:sym typeface="+mn-ea"/>
              </a:rPr>
              <a:t>识</a:t>
            </a:r>
            <a:r>
              <a:rPr lang="zh-CN" altLang="en-US" sz="2800" b="1" dirty="0" smtClean="0">
                <a:latin typeface="楷体" panose="02010609060101010101" charset="-122"/>
                <a:ea typeface="楷体" panose="02010609060101010101" charset="-122"/>
                <a:sym typeface="+mn-ea"/>
              </a:rPr>
              <a:t>的考察 （</a:t>
            </a:r>
            <a:r>
              <a:rPr lang="zh-CN" altLang="en-US" sz="2800" b="1" dirty="0" smtClean="0">
                <a:solidFill>
                  <a:schemeClr val="accent4"/>
                </a:solidFill>
                <a:latin typeface="楷体" panose="02010609060101010101" charset="-122"/>
                <a:ea typeface="楷体" panose="02010609060101010101" charset="-122"/>
                <a:sym typeface="+mn-ea"/>
              </a:rPr>
              <a:t>时空观念</a:t>
            </a:r>
            <a:r>
              <a:rPr lang="zh-CN" altLang="en-US" sz="2800" b="1" dirty="0" smtClean="0">
                <a:latin typeface="楷体" panose="02010609060101010101" charset="-122"/>
                <a:ea typeface="楷体" panose="02010609060101010101" charset="-122"/>
                <a:sym typeface="+mn-ea"/>
              </a:rPr>
              <a:t>）</a:t>
            </a:r>
            <a:endParaRPr lang="en-US" altLang="en-US" sz="2800" b="1" dirty="0">
              <a:latin typeface="楷体" panose="02010609060101010101" charset="-122"/>
              <a:ea typeface="楷体" panose="02010609060101010101" charset="-122"/>
            </a:endParaRPr>
          </a:p>
          <a:p>
            <a:pPr lvl="0" indent="457200" algn="just" eaLnBrk="1" latinLnBrk="1" hangingPunct="1">
              <a:lnSpc>
                <a:spcPct val="120000"/>
              </a:lnSpc>
              <a:buFont typeface="Wingdings" panose="05000000000000000000" pitchFamily="2" charset="2"/>
              <a:buNone/>
            </a:pPr>
            <a:r>
              <a:rPr lang="en-US" altLang="en-US" sz="2800" b="1" dirty="0">
                <a:latin typeface="楷体" panose="02010609060101010101" charset="-122"/>
                <a:ea typeface="楷体" panose="02010609060101010101" charset="-122"/>
                <a:sym typeface="+mn-ea"/>
              </a:rPr>
              <a:t> ●</a:t>
            </a:r>
            <a:r>
              <a:rPr lang="en-US" altLang="en-US" sz="2800" b="1" dirty="0" err="1" smtClean="0">
                <a:latin typeface="楷体" panose="02010609060101010101" charset="-122"/>
                <a:ea typeface="楷体" panose="02010609060101010101" charset="-122"/>
                <a:sym typeface="+mn-ea"/>
              </a:rPr>
              <a:t>突出了</a:t>
            </a:r>
            <a:r>
              <a:rPr lang="zh-CN" altLang="en-US" sz="2800" b="1" dirty="0" smtClean="0">
                <a:latin typeface="楷体" panose="02010609060101010101" charset="-122"/>
                <a:ea typeface="楷体" panose="02010609060101010101" charset="-122"/>
                <a:sym typeface="+mn-ea"/>
              </a:rPr>
              <a:t>对</a:t>
            </a:r>
            <a:r>
              <a:rPr lang="zh-CN" altLang="en-US" sz="2800" b="1" dirty="0" smtClean="0">
                <a:solidFill>
                  <a:srgbClr val="FF0000"/>
                </a:solidFill>
                <a:latin typeface="楷体" panose="02010609060101010101" charset="-122"/>
                <a:ea typeface="楷体" panose="02010609060101010101" charset="-122"/>
                <a:sym typeface="+mn-ea"/>
              </a:rPr>
              <a:t>历史</a:t>
            </a:r>
            <a:r>
              <a:rPr lang="en-US" altLang="en-US" sz="2800" b="1" dirty="0" err="1" smtClean="0">
                <a:solidFill>
                  <a:srgbClr val="FF0000"/>
                </a:solidFill>
                <a:latin typeface="楷体" panose="02010609060101010101" charset="-122"/>
                <a:ea typeface="楷体" panose="02010609060101010101" charset="-122"/>
                <a:sym typeface="+mn-ea"/>
              </a:rPr>
              <a:t>材料</a:t>
            </a:r>
            <a:r>
              <a:rPr lang="zh-CN" altLang="en-US" sz="2800" b="1" dirty="0" smtClean="0">
                <a:solidFill>
                  <a:srgbClr val="FF0000"/>
                </a:solidFill>
                <a:latin typeface="楷体" panose="02010609060101010101" charset="-122"/>
                <a:ea typeface="楷体" panose="02010609060101010101" charset="-122"/>
                <a:sym typeface="+mn-ea"/>
              </a:rPr>
              <a:t>的解</a:t>
            </a:r>
            <a:r>
              <a:rPr lang="en-US" altLang="en-US" sz="2800" b="1" dirty="0" err="1" smtClean="0">
                <a:solidFill>
                  <a:srgbClr val="FF0000"/>
                </a:solidFill>
                <a:latin typeface="楷体" panose="02010609060101010101" charset="-122"/>
                <a:ea typeface="楷体" panose="02010609060101010101" charset="-122"/>
                <a:sym typeface="+mn-ea"/>
              </a:rPr>
              <a:t>读能力</a:t>
            </a:r>
            <a:r>
              <a:rPr lang="zh-CN" altLang="en-US" sz="2800" b="1" dirty="0" smtClean="0">
                <a:latin typeface="楷体" panose="02010609060101010101" charset="-122"/>
                <a:ea typeface="楷体" panose="02010609060101010101" charset="-122"/>
                <a:sym typeface="+mn-ea"/>
              </a:rPr>
              <a:t>（</a:t>
            </a:r>
            <a:r>
              <a:rPr lang="zh-CN" altLang="en-US" sz="2800" b="1" dirty="0" smtClean="0">
                <a:solidFill>
                  <a:schemeClr val="accent4"/>
                </a:solidFill>
                <a:latin typeface="楷体" panose="02010609060101010101" charset="-122"/>
                <a:ea typeface="楷体" panose="02010609060101010101" charset="-122"/>
                <a:sym typeface="+mn-ea"/>
              </a:rPr>
              <a:t>史料证实</a:t>
            </a:r>
            <a:r>
              <a:rPr lang="zh-CN" altLang="en-US" sz="2800" b="1" dirty="0" smtClean="0">
                <a:latin typeface="楷体" panose="02010609060101010101" charset="-122"/>
                <a:ea typeface="楷体" panose="02010609060101010101" charset="-122"/>
                <a:sym typeface="+mn-ea"/>
              </a:rPr>
              <a:t>）</a:t>
            </a:r>
            <a:endParaRPr lang="en-US" altLang="en-US" sz="2800" b="1" dirty="0">
              <a:latin typeface="楷体" panose="02010609060101010101" charset="-122"/>
              <a:ea typeface="楷体" panose="02010609060101010101" charset="-122"/>
            </a:endParaRPr>
          </a:p>
          <a:p>
            <a:pPr lvl="0" indent="457200" algn="just" eaLnBrk="1" latinLnBrk="1" hangingPunct="1">
              <a:lnSpc>
                <a:spcPct val="120000"/>
              </a:lnSpc>
              <a:buFont typeface="Wingdings" panose="05000000000000000000" pitchFamily="2" charset="2"/>
              <a:buNone/>
            </a:pPr>
            <a:r>
              <a:rPr lang="en-US" altLang="en-US" sz="2800" b="1" dirty="0">
                <a:latin typeface="楷体" panose="02010609060101010101" charset="-122"/>
                <a:ea typeface="楷体" panose="02010609060101010101" charset="-122"/>
                <a:sym typeface="+mn-ea"/>
              </a:rPr>
              <a:t> ●</a:t>
            </a:r>
            <a:r>
              <a:rPr lang="en-US" altLang="en-US" sz="2800" b="1" dirty="0" err="1" smtClean="0">
                <a:latin typeface="楷体" panose="02010609060101010101" charset="-122"/>
                <a:ea typeface="楷体" panose="02010609060101010101" charset="-122"/>
                <a:sym typeface="+mn-ea"/>
              </a:rPr>
              <a:t>突出了</a:t>
            </a:r>
            <a:r>
              <a:rPr lang="zh-CN" altLang="en-US" sz="2800" b="1" dirty="0" smtClean="0">
                <a:latin typeface="楷体" panose="02010609060101010101" charset="-122"/>
                <a:ea typeface="楷体" panose="02010609060101010101" charset="-122"/>
                <a:sym typeface="+mn-ea"/>
              </a:rPr>
              <a:t>对</a:t>
            </a:r>
            <a:r>
              <a:rPr lang="en-US" altLang="en-US" sz="2800" b="1" dirty="0" err="1" smtClean="0">
                <a:solidFill>
                  <a:srgbClr val="FF0000"/>
                </a:solidFill>
                <a:latin typeface="楷体" panose="02010609060101010101" charset="-122"/>
                <a:ea typeface="楷体" panose="02010609060101010101" charset="-122"/>
                <a:sym typeface="+mn-ea"/>
              </a:rPr>
              <a:t>历史事件的理解</a:t>
            </a:r>
            <a:r>
              <a:rPr lang="en-US" altLang="en-US" sz="2800" b="1" dirty="0" err="1" smtClean="0">
                <a:latin typeface="楷体" panose="02010609060101010101" charset="-122"/>
                <a:ea typeface="楷体" panose="02010609060101010101" charset="-122"/>
                <a:sym typeface="+mn-ea"/>
              </a:rPr>
              <a:t>能力</a:t>
            </a:r>
            <a:r>
              <a:rPr lang="zh-CN" altLang="en-US" sz="2800" b="1" dirty="0" smtClean="0">
                <a:latin typeface="楷体" panose="02010609060101010101" charset="-122"/>
                <a:ea typeface="楷体" panose="02010609060101010101" charset="-122"/>
                <a:sym typeface="+mn-ea"/>
              </a:rPr>
              <a:t>（</a:t>
            </a:r>
            <a:r>
              <a:rPr lang="zh-CN" altLang="en-US" sz="2800" b="1" dirty="0" smtClean="0">
                <a:solidFill>
                  <a:schemeClr val="accent4"/>
                </a:solidFill>
                <a:latin typeface="楷体" panose="02010609060101010101" charset="-122"/>
                <a:ea typeface="楷体" panose="02010609060101010101" charset="-122"/>
                <a:sym typeface="+mn-ea"/>
              </a:rPr>
              <a:t>历史解释</a:t>
            </a:r>
            <a:r>
              <a:rPr lang="zh-CN" altLang="en-US" sz="2800" b="1" dirty="0" smtClean="0">
                <a:latin typeface="楷体" panose="02010609060101010101" charset="-122"/>
                <a:ea typeface="楷体" panose="02010609060101010101" charset="-122"/>
                <a:sym typeface="+mn-ea"/>
              </a:rPr>
              <a:t>）</a:t>
            </a:r>
            <a:endParaRPr lang="en-US" altLang="en-US" sz="2800" b="1" dirty="0">
              <a:latin typeface="楷体" panose="02010609060101010101" charset="-122"/>
              <a:ea typeface="楷体" panose="02010609060101010101" charset="-122"/>
            </a:endParaRPr>
          </a:p>
          <a:p>
            <a:pPr lvl="0" indent="457200" algn="just" eaLnBrk="1" latinLnBrk="1" hangingPunct="1">
              <a:lnSpc>
                <a:spcPct val="120000"/>
              </a:lnSpc>
              <a:buFont typeface="Wingdings" panose="05000000000000000000" pitchFamily="2" charset="2"/>
              <a:buNone/>
            </a:pPr>
            <a:r>
              <a:rPr lang="en-US" altLang="en-US" sz="2800" b="1" dirty="0">
                <a:latin typeface="楷体" panose="02010609060101010101" charset="-122"/>
                <a:ea typeface="楷体" panose="02010609060101010101" charset="-122"/>
                <a:sym typeface="+mn-ea"/>
              </a:rPr>
              <a:t> ●</a:t>
            </a:r>
            <a:r>
              <a:rPr lang="en-US" altLang="en-US" sz="2800" b="1" dirty="0" err="1" smtClean="0">
                <a:latin typeface="楷体" panose="02010609060101010101" charset="-122"/>
                <a:ea typeface="楷体" panose="02010609060101010101" charset="-122"/>
                <a:sym typeface="+mn-ea"/>
              </a:rPr>
              <a:t>突出</a:t>
            </a:r>
            <a:r>
              <a:rPr lang="zh-CN" altLang="en-US" sz="2800" b="1" dirty="0" smtClean="0">
                <a:latin typeface="楷体" panose="02010609060101010101" charset="-122"/>
                <a:ea typeface="楷体" panose="02010609060101010101" charset="-122"/>
                <a:sym typeface="+mn-ea"/>
              </a:rPr>
              <a:t>对人文价值观的培养（</a:t>
            </a:r>
            <a:r>
              <a:rPr lang="zh-CN" altLang="en-US" sz="2800" b="1" dirty="0" smtClean="0">
                <a:solidFill>
                  <a:schemeClr val="accent4"/>
                </a:solidFill>
                <a:latin typeface="楷体" panose="02010609060101010101" charset="-122"/>
                <a:ea typeface="楷体" panose="02010609060101010101" charset="-122"/>
                <a:sym typeface="+mn-ea"/>
              </a:rPr>
              <a:t>家国情怀</a:t>
            </a:r>
            <a:r>
              <a:rPr lang="zh-CN" altLang="en-US" sz="2800" b="1" dirty="0" smtClean="0">
                <a:latin typeface="楷体" panose="02010609060101010101" charset="-122"/>
                <a:ea typeface="楷体" panose="02010609060101010101" charset="-122"/>
                <a:sym typeface="+mn-ea"/>
              </a:rPr>
              <a:t>）</a:t>
            </a:r>
            <a:endParaRPr lang="en-US" altLang="en-US" sz="2800" b="1" dirty="0">
              <a:latin typeface="楷体" panose="02010609060101010101" charset="-122"/>
              <a:ea typeface="楷体" panose="02010609060101010101" charset="-122"/>
            </a:endParaRPr>
          </a:p>
          <a:p>
            <a:pPr lvl="0" indent="457200" algn="just" eaLnBrk="1" latinLnBrk="1" hangingPunct="1">
              <a:lnSpc>
                <a:spcPct val="120000"/>
              </a:lnSpc>
              <a:buFont typeface="Wingdings" panose="05000000000000000000" pitchFamily="2" charset="2"/>
              <a:buNone/>
            </a:pPr>
            <a:endParaRPr lang="zh-CN" altLang="en-US" sz="2800" b="1" dirty="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linds(horizont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linds(horizont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690370" y="2386965"/>
            <a:ext cx="6483985" cy="640080"/>
          </a:xfrm>
          <a:prstGeom prst="rect">
            <a:avLst/>
          </a:prstGeom>
          <a:noFill/>
        </p:spPr>
        <p:txBody>
          <a:bodyPr wrap="square" rtlCol="0">
            <a:spAutoFit/>
          </a:bodyPr>
          <a:p>
            <a:r>
              <a:rPr lang="en-US" altLang="zh-CN" sz="3600" b="1" dirty="0" smtClean="0">
                <a:solidFill>
                  <a:srgbClr val="FF0000"/>
                </a:solidFill>
                <a:latin typeface="楷体" panose="02010609060101010101" charset="-122"/>
                <a:ea typeface="楷体" panose="02010609060101010101" charset="-122"/>
              </a:rPr>
              <a:t>2019</a:t>
            </a:r>
            <a:r>
              <a:rPr lang="zh-CN" altLang="en-US" sz="3600" b="1" dirty="0" smtClean="0">
                <a:solidFill>
                  <a:srgbClr val="FF0000"/>
                </a:solidFill>
                <a:latin typeface="楷体" panose="02010609060101010101" charset="-122"/>
                <a:ea typeface="楷体" panose="02010609060101010101" charset="-122"/>
              </a:rPr>
              <a:t>中考高效备考课堂策略</a:t>
            </a:r>
            <a:endParaRPr lang="zh-CN" altLang="en-US" sz="3600" b="1" dirty="0" smtClean="0">
              <a:solidFill>
                <a:srgbClr val="FF0000"/>
              </a:solidFill>
              <a:latin typeface="楷体" panose="02010609060101010101" charset="-122"/>
              <a:ea typeface="楷体" panose="02010609060101010101"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p:nvPr/>
        </p:nvSpPr>
        <p:spPr>
          <a:xfrm>
            <a:off x="526415" y="2214880"/>
            <a:ext cx="8280400" cy="3386455"/>
          </a:xfrm>
          <a:prstGeom prst="rect">
            <a:avLst/>
          </a:prstGeom>
          <a:noFill/>
          <a:ln w="9525">
            <a:noFill/>
          </a:ln>
        </p:spPr>
        <p:txBody>
          <a:bodyPr wrap="square">
            <a:spAutoFit/>
          </a:bodyPr>
          <a:lstStyle/>
          <a:p>
            <a:pPr lvl="0" eaLnBrk="1" hangingPunct="1"/>
            <a:endParaRPr lang="en-US" altLang="zh-CN" sz="2400" b="1" dirty="0">
              <a:latin typeface="Calibri" panose="020F0502020204030204" charset="0"/>
              <a:ea typeface="宋体" panose="02010600030101010101" pitchFamily="2" charset="-122"/>
            </a:endParaRPr>
          </a:p>
          <a:p>
            <a:pPr lvl="0" eaLnBrk="1" hangingPunct="1"/>
            <a:r>
              <a:rPr lang="zh-CN" altLang="en-US" sz="3200" b="1" dirty="0">
                <a:latin typeface="楷体" panose="02010609060101010101" charset="-122"/>
                <a:ea typeface="楷体" panose="02010609060101010101" charset="-122"/>
              </a:rPr>
              <a:t>一、复习备考过程中必须明确的两个目标</a:t>
            </a:r>
            <a:endParaRPr lang="en-US" altLang="zh-CN" sz="3200" b="1" dirty="0">
              <a:latin typeface="楷体" panose="02010609060101010101" charset="-122"/>
              <a:ea typeface="楷体" panose="02010609060101010101" charset="-122"/>
            </a:endParaRPr>
          </a:p>
          <a:p>
            <a:pPr lvl="0" eaLnBrk="1" hangingPunct="1"/>
            <a:endParaRPr lang="en-US" altLang="zh-CN" sz="3200" b="1" dirty="0">
              <a:latin typeface="楷体" panose="02010609060101010101" charset="-122"/>
              <a:ea typeface="楷体" panose="02010609060101010101" charset="-122"/>
            </a:endParaRPr>
          </a:p>
          <a:p>
            <a:pPr lvl="0" eaLnBrk="1" hangingPunct="1"/>
            <a:endParaRPr lang="en-US" altLang="zh-CN" sz="3200" b="1" dirty="0">
              <a:latin typeface="楷体" panose="02010609060101010101" charset="-122"/>
              <a:ea typeface="楷体" panose="02010609060101010101" charset="-122"/>
            </a:endParaRPr>
          </a:p>
          <a:p>
            <a:pPr lvl="0" eaLnBrk="1" hangingPunct="1"/>
            <a:r>
              <a:rPr lang="en-US" altLang="zh-CN" sz="2400" b="1" dirty="0">
                <a:latin typeface="楷体" panose="02010609060101010101" charset="-122"/>
                <a:ea typeface="楷体" panose="02010609060101010101" charset="-122"/>
              </a:rPr>
              <a:t>1</a:t>
            </a:r>
            <a:r>
              <a:rPr lang="en-US" altLang="zh-CN" sz="2400" b="1" dirty="0">
                <a:latin typeface="楷体" panose="02010609060101010101" charset="-122"/>
                <a:ea typeface="楷体" panose="02010609060101010101" charset="-122"/>
                <a:sym typeface="+mn-ea"/>
              </a:rPr>
              <a:t>.</a:t>
            </a:r>
            <a:r>
              <a:rPr lang="zh-CN" altLang="en-US" sz="2400" b="1" dirty="0">
                <a:latin typeface="楷体" panose="02010609060101010101" charset="-122"/>
                <a:ea typeface="楷体" panose="02010609060101010101" charset="-122"/>
                <a:sym typeface="+mn-ea"/>
              </a:rPr>
              <a:t>精准</a:t>
            </a:r>
            <a:r>
              <a:rPr lang="zh-CN" altLang="en-US" sz="2400" b="1" dirty="0">
                <a:latin typeface="楷体" panose="02010609060101010101" charset="-122"/>
                <a:ea typeface="楷体" panose="02010609060101010101" charset="-122"/>
              </a:rPr>
              <a:t>考点，</a:t>
            </a:r>
            <a:r>
              <a:rPr lang="zh-CN" altLang="en-US" sz="2400" b="1" dirty="0">
                <a:latin typeface="楷体" panose="02010609060101010101" charset="-122"/>
                <a:ea typeface="楷体" panose="02010609060101010101" charset="-122"/>
                <a:sym typeface="+mn-ea"/>
              </a:rPr>
              <a:t>理清线索</a:t>
            </a:r>
            <a:r>
              <a:rPr lang="zh-CN" altLang="en-US" sz="2400" b="1" dirty="0">
                <a:latin typeface="楷体" panose="02010609060101010101" charset="-122"/>
                <a:ea typeface="楷体" panose="02010609060101010101" charset="-122"/>
              </a:rPr>
              <a:t>阶段确定，形成框架：</a:t>
            </a:r>
            <a:r>
              <a:rPr lang="zh-CN" altLang="en-US" sz="2400" b="1" dirty="0">
                <a:solidFill>
                  <a:srgbClr val="FF0000"/>
                </a:solidFill>
                <a:latin typeface="楷体" panose="02010609060101010101" charset="-122"/>
                <a:ea typeface="楷体" panose="02010609060101010101" charset="-122"/>
                <a:sym typeface="+mn-ea"/>
              </a:rPr>
              <a:t>构建知识体系</a:t>
            </a:r>
            <a:endParaRPr lang="en-US" altLang="zh-CN" sz="2400" b="1" dirty="0">
              <a:latin typeface="楷体" panose="02010609060101010101" charset="-122"/>
              <a:ea typeface="楷体" panose="02010609060101010101" charset="-122"/>
            </a:endParaRPr>
          </a:p>
          <a:p>
            <a:pPr lvl="0" eaLnBrk="1" hangingPunct="1"/>
            <a:endParaRPr lang="en-US" altLang="zh-CN" sz="2400" b="1" dirty="0">
              <a:latin typeface="楷体" panose="02010609060101010101" charset="-122"/>
              <a:ea typeface="楷体" panose="02010609060101010101" charset="-122"/>
            </a:endParaRPr>
          </a:p>
          <a:p>
            <a:pPr lvl="0" eaLnBrk="1" hangingPunct="1"/>
            <a:endParaRPr lang="en-US" altLang="zh-CN" sz="2400" b="1" dirty="0">
              <a:latin typeface="楷体" panose="02010609060101010101" charset="-122"/>
              <a:ea typeface="楷体" panose="02010609060101010101" charset="-122"/>
            </a:endParaRPr>
          </a:p>
          <a:p>
            <a:pPr lvl="0" eaLnBrk="1" hangingPunct="1"/>
            <a:r>
              <a:rPr lang="en-US" altLang="zh-CN" sz="2400" b="1" dirty="0">
                <a:latin typeface="楷体" panose="02010609060101010101" charset="-122"/>
                <a:ea typeface="楷体" panose="02010609060101010101" charset="-122"/>
              </a:rPr>
              <a:t>2.</a:t>
            </a:r>
            <a:r>
              <a:rPr lang="zh-CN" altLang="en-US" sz="2400" b="1" dirty="0">
                <a:latin typeface="楷体" panose="02010609060101010101" charset="-122"/>
                <a:ea typeface="楷体" panose="02010609060101010101" charset="-122"/>
              </a:rPr>
              <a:t> 史料探究，通史察今，学法归纳：</a:t>
            </a:r>
            <a:r>
              <a:rPr lang="zh-CN" altLang="en-US" sz="2400" b="1" dirty="0">
                <a:solidFill>
                  <a:srgbClr val="FF0000"/>
                </a:solidFill>
                <a:latin typeface="楷体" panose="02010609060101010101" charset="-122"/>
                <a:ea typeface="楷体" panose="02010609060101010101" charset="-122"/>
                <a:sym typeface="+mn-ea"/>
              </a:rPr>
              <a:t>训练全面的能力体系</a:t>
            </a:r>
            <a:endParaRPr lang="en-US" altLang="zh-CN" sz="2400" b="1" dirty="0">
              <a:latin typeface="楷体" panose="02010609060101010101" charset="-122"/>
              <a:ea typeface="楷体" panose="02010609060101010101" charset="-122"/>
            </a:endParaRPr>
          </a:p>
        </p:txBody>
      </p:sp>
      <p:sp>
        <p:nvSpPr>
          <p:cNvPr id="3" name="文本框 2"/>
          <p:cNvSpPr txBox="1"/>
          <p:nvPr/>
        </p:nvSpPr>
        <p:spPr>
          <a:xfrm>
            <a:off x="379095" y="1052195"/>
            <a:ext cx="4160520" cy="640080"/>
          </a:xfrm>
          <a:prstGeom prst="rect">
            <a:avLst/>
          </a:prstGeom>
          <a:noFill/>
        </p:spPr>
        <p:txBody>
          <a:bodyPr wrap="square" rtlCol="0">
            <a:spAutoFit/>
          </a:bodyPr>
          <a:p>
            <a:r>
              <a:rPr lang="zh-CN" altLang="en-US" sz="3600" b="1" dirty="0" smtClean="0">
                <a:solidFill>
                  <a:srgbClr val="FF0000"/>
                </a:solidFill>
                <a:latin typeface="楷体" panose="02010609060101010101" charset="-122"/>
                <a:ea typeface="楷体" panose="02010609060101010101" charset="-122"/>
                <a:sym typeface="+mn-ea"/>
              </a:rPr>
              <a:t>备考课堂总原则</a:t>
            </a:r>
            <a:endParaRPr lang="zh-CN" altLang="en-US" sz="3600" b="1">
              <a:latin typeface="楷体" panose="02010609060101010101" charset="-122"/>
              <a:ea typeface="楷体" panose="0201060906010101010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73301" y="2032397"/>
            <a:ext cx="8048625" cy="662940"/>
          </a:xfrm>
          <a:prstGeom prst="rect">
            <a:avLst/>
          </a:prstGeom>
          <a:noFill/>
        </p:spPr>
        <p:txBody>
          <a:bodyPr wrap="square" rtlCol="0" anchor="t">
            <a:spAutoFit/>
          </a:bodyPr>
          <a:lstStyle/>
          <a:p>
            <a:pPr marL="342900" marR="0" lvl="0" indent="-342900" algn="l" defTabSz="914400" rtl="0" eaLnBrk="1" fontAlgn="auto" latinLnBrk="0" hangingPunct="1">
              <a:lnSpc>
                <a:spcPct val="100000"/>
              </a:lnSpc>
              <a:spcBef>
                <a:spcPts val="0"/>
              </a:spcBef>
              <a:spcAft>
                <a:spcPts val="0"/>
              </a:spcAft>
              <a:buClrTx/>
              <a:buSzTx/>
              <a:buFontTx/>
              <a:buNone/>
              <a:defRPr/>
            </a:pPr>
            <a:endParaRPr kumimoji="0" lang="en-US" altLang="zh-CN" sz="1350" b="1" i="0" u="none" strike="noStrike" kern="1200" cap="none" spc="0" normalizeH="0" baseline="0" noProof="0" dirty="0" smtClean="0">
              <a:ln>
                <a:noFill/>
              </a:ln>
              <a:solidFill>
                <a:srgbClr val="FF0000"/>
              </a:solidFill>
              <a:effectLst/>
              <a:uLnTx/>
              <a:uFillTx/>
              <a:latin typeface="+mn-ea"/>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defRPr/>
            </a:pPr>
            <a:r>
              <a:rPr lang="zh-CN" altLang="en-US" sz="2400" b="1" strike="noStrike" noProof="0" dirty="0" smtClean="0">
                <a:ln>
                  <a:noFill/>
                </a:ln>
                <a:effectLst/>
                <a:uLnTx/>
                <a:uFillTx/>
                <a:latin typeface="楷体" panose="02010609060101010101" charset="-122"/>
                <a:ea typeface="楷体" panose="02010609060101010101" charset="-122"/>
                <a:cs typeface="+mn-cs"/>
                <a:sym typeface="+mn-ea"/>
              </a:rPr>
              <a:t>一、精选备考资料</a:t>
            </a:r>
            <a:endParaRPr lang="zh-CN" altLang="en-US" sz="2400" b="1" strike="noStrike" noProof="1">
              <a:latin typeface="楷体" panose="02010609060101010101" charset="-122"/>
              <a:ea typeface="楷体" panose="02010609060101010101" charset="-122"/>
            </a:endParaRPr>
          </a:p>
        </p:txBody>
      </p:sp>
      <p:sp>
        <p:nvSpPr>
          <p:cNvPr id="50178" name="文本框 1"/>
          <p:cNvSpPr txBox="1"/>
          <p:nvPr/>
        </p:nvSpPr>
        <p:spPr>
          <a:xfrm>
            <a:off x="4599305" y="2310130"/>
            <a:ext cx="2947670" cy="457200"/>
          </a:xfrm>
          <a:prstGeom prst="rect">
            <a:avLst/>
          </a:prstGeom>
          <a:noFill/>
          <a:ln w="9525">
            <a:noFill/>
          </a:ln>
        </p:spPr>
        <p:txBody>
          <a:bodyPr wrap="square" anchor="t">
            <a:spAutoFit/>
          </a:bodyPr>
          <a:lstStyle/>
          <a:p>
            <a:pPr lvl="0" indent="0"/>
            <a:r>
              <a:rPr lang="zh-CN" altLang="en-US" sz="2400" b="1">
                <a:latin typeface="楷体" panose="02010609060101010101" charset="-122"/>
                <a:ea typeface="楷体" panose="02010609060101010101" charset="-122"/>
              </a:rPr>
              <a:t>二、详实考点解读</a:t>
            </a:r>
            <a:endParaRPr lang="zh-CN" altLang="en-US" sz="2400" b="1">
              <a:latin typeface="楷体" panose="02010609060101010101" charset="-122"/>
              <a:ea typeface="楷体" panose="02010609060101010101" charset="-122"/>
            </a:endParaRPr>
          </a:p>
        </p:txBody>
      </p:sp>
      <p:sp>
        <p:nvSpPr>
          <p:cNvPr id="50179" name="文本框 2"/>
          <p:cNvSpPr txBox="1"/>
          <p:nvPr/>
        </p:nvSpPr>
        <p:spPr>
          <a:xfrm>
            <a:off x="4587875" y="3402330"/>
            <a:ext cx="2844800" cy="457200"/>
          </a:xfrm>
          <a:prstGeom prst="rect">
            <a:avLst/>
          </a:prstGeom>
          <a:noFill/>
          <a:ln w="9525">
            <a:noFill/>
          </a:ln>
        </p:spPr>
        <p:txBody>
          <a:bodyPr wrap="square" anchor="t">
            <a:spAutoFit/>
          </a:bodyPr>
          <a:lstStyle/>
          <a:p>
            <a:pPr lvl="0" indent="0"/>
            <a:r>
              <a:rPr lang="zh-CN" altLang="en-US" sz="2400" b="1" dirty="0">
                <a:latin typeface="楷体" panose="02010609060101010101" charset="-122"/>
                <a:ea typeface="楷体" panose="02010609060101010101" charset="-122"/>
                <a:sym typeface="宋体" panose="02010600030101010101" pitchFamily="2" charset="-122"/>
              </a:rPr>
              <a:t>四、精编精讲练习</a:t>
            </a:r>
            <a:endParaRPr lang="zh-CN" altLang="en-US" sz="2400" b="1">
              <a:latin typeface="楷体" panose="02010609060101010101" charset="-122"/>
              <a:ea typeface="楷体" panose="02010609060101010101" charset="-122"/>
            </a:endParaRPr>
          </a:p>
        </p:txBody>
      </p:sp>
      <p:sp>
        <p:nvSpPr>
          <p:cNvPr id="50180" name="文本框 4"/>
          <p:cNvSpPr txBox="1"/>
          <p:nvPr/>
        </p:nvSpPr>
        <p:spPr>
          <a:xfrm>
            <a:off x="401955" y="3440430"/>
            <a:ext cx="2931160" cy="457200"/>
          </a:xfrm>
          <a:prstGeom prst="rect">
            <a:avLst/>
          </a:prstGeom>
          <a:noFill/>
          <a:ln w="9525">
            <a:noFill/>
          </a:ln>
        </p:spPr>
        <p:txBody>
          <a:bodyPr wrap="square" anchor="t">
            <a:spAutoFit/>
          </a:bodyPr>
          <a:lstStyle/>
          <a:p>
            <a:pPr lvl="0" indent="0"/>
            <a:r>
              <a:rPr lang="zh-CN" altLang="en-US" sz="2400" b="1">
                <a:latin typeface="楷体" panose="02010609060101010101" charset="-122"/>
                <a:ea typeface="楷体" panose="02010609060101010101" charset="-122"/>
              </a:rPr>
              <a:t>三、归纳解题技巧</a:t>
            </a:r>
            <a:endParaRPr lang="zh-CN" altLang="en-US" sz="2400" b="1">
              <a:latin typeface="楷体" panose="02010609060101010101" charset="-122"/>
              <a:ea typeface="楷体" panose="02010609060101010101" charset="-122"/>
            </a:endParaRPr>
          </a:p>
        </p:txBody>
      </p:sp>
      <p:sp>
        <p:nvSpPr>
          <p:cNvPr id="2" name="文本框 1"/>
          <p:cNvSpPr txBox="1"/>
          <p:nvPr/>
        </p:nvSpPr>
        <p:spPr>
          <a:xfrm>
            <a:off x="373380" y="806450"/>
            <a:ext cx="8606155" cy="579120"/>
          </a:xfrm>
          <a:prstGeom prst="rect">
            <a:avLst/>
          </a:prstGeom>
          <a:noFill/>
        </p:spPr>
        <p:txBody>
          <a:bodyPr wrap="square" rtlCol="0" anchor="t">
            <a:spAutoFit/>
          </a:bodyPr>
          <a:p>
            <a:pPr lvl="0" eaLnBrk="1" hangingPunct="1"/>
            <a:r>
              <a:rPr lang="zh-CN" altLang="en-US" sz="3200" b="1" dirty="0">
                <a:solidFill>
                  <a:srgbClr val="FF0000"/>
                </a:solidFill>
                <a:latin typeface="楷体" panose="02010609060101010101" charset="-122"/>
                <a:ea typeface="楷体" panose="02010609060101010101" charset="-122"/>
                <a:sym typeface="+mn-ea"/>
              </a:rPr>
              <a:t>二、复习备考过程中必须站稳的四个立足点</a:t>
            </a:r>
            <a:endParaRPr lang="zh-CN" altLang="en-US" sz="3200" b="1" dirty="0">
              <a:solidFill>
                <a:srgbClr val="FF0000"/>
              </a:solidFill>
              <a:latin typeface="楷体" panose="02010609060101010101" charset="-122"/>
              <a:ea typeface="楷体" panose="02010609060101010101" charset="-122"/>
              <a:sym typeface="+mn-ea"/>
            </a:endParaRPr>
          </a:p>
        </p:txBody>
      </p:sp>
    </p:spTree>
  </p:cSld>
  <p:clrMapOvr>
    <a:masterClrMapping/>
  </p:clrMapOvr>
  <p:transition spd="slow">
    <p:cover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895" y="1196340"/>
            <a:ext cx="8086090" cy="579120"/>
          </a:xfrm>
          <a:prstGeom prst="rect">
            <a:avLst/>
          </a:prstGeom>
          <a:noFill/>
        </p:spPr>
        <p:txBody>
          <a:bodyPr wrap="square" rtlCol="0">
            <a:spAutoFit/>
          </a:bodyPr>
          <a:lstStyle/>
          <a:p>
            <a:r>
              <a:rPr lang="zh-CN" altLang="en-US" sz="3200" b="1" dirty="0" smtClean="0">
                <a:solidFill>
                  <a:srgbClr val="FF0000"/>
                </a:solidFill>
                <a:latin typeface="楷体" panose="02010609060101010101" charset="-122"/>
                <a:ea typeface="楷体" panose="02010609060101010101" charset="-122"/>
              </a:rPr>
              <a:t>一、研读课本：构建体系、掌握专题</a:t>
            </a:r>
            <a:endParaRPr lang="zh-CN" altLang="en-US" sz="3200" b="1" dirty="0" smtClean="0">
              <a:solidFill>
                <a:srgbClr val="FF0000"/>
              </a:solidFill>
              <a:latin typeface="楷体" panose="02010609060101010101" charset="-122"/>
              <a:ea typeface="楷体" panose="02010609060101010101" charset="-122"/>
            </a:endParaRPr>
          </a:p>
        </p:txBody>
      </p:sp>
      <p:sp>
        <p:nvSpPr>
          <p:cNvPr id="5" name="TextBox 4"/>
          <p:cNvSpPr txBox="1"/>
          <p:nvPr/>
        </p:nvSpPr>
        <p:spPr>
          <a:xfrm>
            <a:off x="468630" y="2346325"/>
            <a:ext cx="6925310" cy="518160"/>
          </a:xfrm>
          <a:prstGeom prst="rect">
            <a:avLst/>
          </a:prstGeom>
          <a:noFill/>
        </p:spPr>
        <p:txBody>
          <a:bodyPr wrap="square" rtlCol="0">
            <a:spAutoFit/>
          </a:bodyPr>
          <a:lstStyle/>
          <a:p>
            <a:r>
              <a:rPr lang="zh-CN" altLang="en-US" sz="2800" b="1" dirty="0" smtClean="0">
                <a:solidFill>
                  <a:srgbClr val="FF0000"/>
                </a:solidFill>
                <a:latin typeface="楷体" panose="02010609060101010101" charset="-122"/>
                <a:ea typeface="楷体" panose="02010609060101010101" charset="-122"/>
              </a:rPr>
              <a:t>（一）如何面对多种教材并行天下的局面</a:t>
            </a:r>
            <a:endParaRPr lang="zh-CN" altLang="en-US" sz="2800" b="1" dirty="0" smtClean="0">
              <a:solidFill>
                <a:srgbClr val="FF0000"/>
              </a:solidFill>
              <a:latin typeface="楷体" panose="02010609060101010101" charset="-122"/>
              <a:ea typeface="楷体" panose="02010609060101010101" charset="-122"/>
            </a:endParaRPr>
          </a:p>
        </p:txBody>
      </p:sp>
      <p:sp>
        <p:nvSpPr>
          <p:cNvPr id="8" name="TextBox 7"/>
          <p:cNvSpPr txBox="1"/>
          <p:nvPr/>
        </p:nvSpPr>
        <p:spPr>
          <a:xfrm>
            <a:off x="396240" y="3712845"/>
            <a:ext cx="8402320" cy="1554480"/>
          </a:xfrm>
          <a:prstGeom prst="rect">
            <a:avLst/>
          </a:prstGeom>
          <a:noFill/>
        </p:spPr>
        <p:txBody>
          <a:bodyPr wrap="square" rtlCol="0">
            <a:spAutoFit/>
          </a:bodyPr>
          <a:lstStyle/>
          <a:p>
            <a:r>
              <a:rPr lang="en-US" altLang="zh-CN" dirty="0" smtClean="0"/>
              <a:t>     </a:t>
            </a:r>
            <a:r>
              <a:rPr lang="en-US" altLang="zh-CN" sz="2400" dirty="0" smtClean="0">
                <a:latin typeface="楷体" panose="02010609060101010101" charset="-122"/>
                <a:ea typeface="楷体" panose="02010609060101010101" charset="-122"/>
              </a:rPr>
              <a:t> </a:t>
            </a:r>
            <a:r>
              <a:rPr lang="zh-CN" altLang="en-US" sz="2400" dirty="0" smtClean="0">
                <a:latin typeface="楷体" panose="02010609060101010101" charset="-122"/>
                <a:ea typeface="楷体" panose="02010609060101010101" charset="-122"/>
              </a:rPr>
              <a:t>现在各校使用的教材种类繁多、人教版、华东师大版、北师大版（新、旧）两种教材、部编教材。中考命题人会兼顾这几种教材的共同点，进行题目的命制。因此，我们应以本届学生所使用的那套教材为主线进行复习</a:t>
            </a:r>
            <a:endParaRPr lang="zh-CN" altLang="en-US" sz="2400" dirty="0">
              <a:latin typeface="楷体" panose="02010609060101010101" charset="-122"/>
              <a:ea typeface="楷体" panose="02010609060101010101" charset="-122"/>
            </a:endParaRPr>
          </a:p>
        </p:txBody>
      </p:sp>
      <p:sp>
        <p:nvSpPr>
          <p:cNvPr id="2" name="TextBox 3"/>
          <p:cNvSpPr txBox="1"/>
          <p:nvPr/>
        </p:nvSpPr>
        <p:spPr>
          <a:xfrm>
            <a:off x="690880" y="119380"/>
            <a:ext cx="3150235" cy="640080"/>
          </a:xfrm>
          <a:prstGeom prst="rect">
            <a:avLst/>
          </a:prstGeom>
          <a:solidFill>
            <a:srgbClr val="FFFF00"/>
          </a:solidFill>
          <a:ln w="9525">
            <a:solidFill>
              <a:srgbClr val="FF0000"/>
            </a:solidFill>
          </a:ln>
        </p:spPr>
        <p:txBody>
          <a:bodyPr wrap="square" rtlCol="0">
            <a:spAutoFit/>
          </a:bodyPr>
          <a:p>
            <a:r>
              <a:rPr lang="zh-CN" altLang="en-US" sz="3600" b="1" dirty="0" smtClean="0">
                <a:solidFill>
                  <a:srgbClr val="FF0000"/>
                </a:solidFill>
                <a:latin typeface="楷体" panose="02010609060101010101" charset="-122"/>
                <a:ea typeface="楷体" panose="02010609060101010101" charset="-122"/>
              </a:rPr>
              <a:t>备考课堂策略</a:t>
            </a:r>
            <a:endParaRPr lang="zh-CN" altLang="en-US" sz="3600" b="1" dirty="0">
              <a:solidFill>
                <a:srgbClr val="FF0000"/>
              </a:solidFill>
              <a:latin typeface="楷体" panose="02010609060101010101" charset="-122"/>
              <a:ea typeface="楷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1" cstate="print"/>
          <a:srcRect/>
          <a:stretch>
            <a:fillRect/>
          </a:stretch>
        </p:blipFill>
        <p:spPr bwMode="auto">
          <a:xfrm>
            <a:off x="5368290" y="1394936"/>
            <a:ext cx="3230880" cy="3914775"/>
          </a:xfrm>
          <a:prstGeom prst="rect">
            <a:avLst/>
          </a:prstGeom>
          <a:noFill/>
          <a:ln w="9525">
            <a:noFill/>
            <a:miter lim="800000"/>
            <a:headEnd/>
            <a:tailEnd/>
          </a:ln>
        </p:spPr>
      </p:pic>
      <p:sp>
        <p:nvSpPr>
          <p:cNvPr id="5" name="矩形 4"/>
          <p:cNvSpPr/>
          <p:nvPr/>
        </p:nvSpPr>
        <p:spPr>
          <a:xfrm>
            <a:off x="422910" y="1568291"/>
            <a:ext cx="4108133" cy="3931920"/>
          </a:xfrm>
          <a:prstGeom prst="rect">
            <a:avLst/>
          </a:prstGeom>
        </p:spPr>
        <p:txBody>
          <a:bodyPr wrap="square">
            <a:spAutoFit/>
          </a:bodyPr>
          <a:lstStyle/>
          <a:p>
            <a:r>
              <a:rPr lang="en-US" altLang="zh-CN" dirty="0" smtClean="0"/>
              <a:t>       </a:t>
            </a:r>
            <a:r>
              <a:rPr lang="zh-CN" altLang="zh-CN" sz="2100" dirty="0" smtClean="0">
                <a:latin typeface="楷体" panose="02010609060101010101" charset="-122"/>
                <a:ea typeface="楷体" panose="02010609060101010101" charset="-122"/>
              </a:rPr>
              <a:t>随着信息化、全球化时代的到来，为了增强国家核心竞争力，提升我国人才培养的质量，我国教育部于</a:t>
            </a:r>
            <a:r>
              <a:rPr lang="en-US" altLang="zh-CN" sz="2100" dirty="0" smtClean="0">
                <a:latin typeface="楷体" panose="02010609060101010101" charset="-122"/>
                <a:ea typeface="楷体" panose="02010609060101010101" charset="-122"/>
              </a:rPr>
              <a:t> 2014 </a:t>
            </a:r>
            <a:r>
              <a:rPr lang="zh-CN" altLang="zh-CN" sz="2100" dirty="0" smtClean="0">
                <a:latin typeface="楷体" panose="02010609060101010101" charset="-122"/>
                <a:ea typeface="楷体" panose="02010609060101010101" charset="-122"/>
              </a:rPr>
              <a:t>年</a:t>
            </a:r>
            <a:r>
              <a:rPr lang="en-US" altLang="zh-CN" sz="2100" dirty="0" smtClean="0">
                <a:latin typeface="楷体" panose="02010609060101010101" charset="-122"/>
                <a:ea typeface="楷体" panose="02010609060101010101" charset="-122"/>
              </a:rPr>
              <a:t> 3 </a:t>
            </a:r>
            <a:r>
              <a:rPr lang="zh-CN" altLang="zh-CN" sz="2100" dirty="0" smtClean="0">
                <a:latin typeface="楷体" panose="02010609060101010101" charset="-122"/>
                <a:ea typeface="楷体" panose="02010609060101010101" charset="-122"/>
              </a:rPr>
              <a:t>月印发了关于“全面深化课程改革，落实立德树人根本任务”的意见，明确提出将“发展学生核心素养体系”的研制与构建作为推进课程改革深化发展的关键环节，以此来推动教育发展。那么历史学科的核心素养又有哪些</a:t>
            </a:r>
            <a:r>
              <a:rPr lang="en-US" altLang="zh-CN" sz="2100" dirty="0" smtClean="0">
                <a:latin typeface="楷体" panose="02010609060101010101" charset="-122"/>
                <a:ea typeface="楷体" panose="02010609060101010101" charset="-122"/>
              </a:rPr>
              <a:t>?</a:t>
            </a:r>
            <a:r>
              <a:rPr lang="zh-CN" altLang="zh-CN" sz="2100" dirty="0" smtClean="0">
                <a:latin typeface="楷体" panose="02010609060101010101" charset="-122"/>
                <a:ea typeface="楷体" panose="02010609060101010101" charset="-122"/>
              </a:rPr>
              <a:t>怎样在教学中培养学生的核心素养</a:t>
            </a:r>
            <a:r>
              <a:rPr lang="en-US" altLang="zh-CN" sz="2100" dirty="0" smtClean="0">
                <a:latin typeface="楷体" panose="02010609060101010101" charset="-122"/>
                <a:ea typeface="楷体" panose="02010609060101010101" charset="-122"/>
              </a:rPr>
              <a:t>?</a:t>
            </a:r>
            <a:endParaRPr lang="zh-CN" altLang="zh-CN" sz="2100" dirty="0">
              <a:latin typeface="楷体" panose="02010609060101010101" charset="-122"/>
              <a:ea typeface="楷体" panose="0201060906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98755" y="226695"/>
            <a:ext cx="8771890" cy="6831330"/>
          </a:xfrm>
          <a:prstGeom prst="rect">
            <a:avLst/>
          </a:prstGeom>
          <a:noFill/>
        </p:spPr>
        <p:txBody>
          <a:bodyPr wrap="square" rtlCol="0" anchor="t">
            <a:spAutoFit/>
          </a:bodyPr>
          <a:p>
            <a:r>
              <a:rPr lang="en-US" altLang="zh-CN"/>
              <a:t> </a:t>
            </a:r>
            <a:r>
              <a:rPr lang="zh-CN" altLang="en-US" sz="2800" b="1">
                <a:solidFill>
                  <a:srgbClr val="FF0000"/>
                </a:solidFill>
              </a:rPr>
              <a:t>（二）</a:t>
            </a:r>
            <a:r>
              <a:rPr lang="en-US" altLang="zh-CN" sz="2800"/>
              <a:t>  </a:t>
            </a:r>
            <a:r>
              <a:rPr lang="zh-CN" altLang="en-US" sz="2800" b="1">
                <a:solidFill>
                  <a:srgbClr val="FF0000"/>
                </a:solidFill>
              </a:rPr>
              <a:t>教材三级阅读</a:t>
            </a:r>
            <a:endParaRPr lang="zh-CN" altLang="en-US" sz="2800" b="1">
              <a:solidFill>
                <a:srgbClr val="FF0000"/>
              </a:solidFill>
            </a:endParaRPr>
          </a:p>
          <a:p>
            <a:endParaRPr lang="zh-CN" altLang="en-US" b="1">
              <a:solidFill>
                <a:srgbClr val="FF0000"/>
              </a:solidFill>
            </a:endParaRPr>
          </a:p>
          <a:p>
            <a:r>
              <a:rPr lang="zh-CN" altLang="en-US" sz="2400" b="1">
                <a:solidFill>
                  <a:srgbClr val="FF0000"/>
                </a:solidFill>
              </a:rPr>
              <a:t>第一级:阅读“章(主题)”“节”“目”，构建内化的知识</a:t>
            </a:r>
            <a:endParaRPr lang="zh-CN" altLang="en-US" sz="2400" b="1">
              <a:solidFill>
                <a:srgbClr val="FF0000"/>
              </a:solidFill>
            </a:endParaRPr>
          </a:p>
          <a:p>
            <a:r>
              <a:rPr lang="zh-CN" altLang="en-US">
                <a:latin typeface="楷体" panose="02010609060101010101" charset="-122"/>
                <a:ea typeface="楷体" panose="02010609060101010101" charset="-122"/>
              </a:rPr>
              <a:t>1.阅读目录。形成章(主题)在知识体系中的地位，并揭示章(主题)之间关系</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2.以章(主题)为单位阅读“节”，实现两个“建立”。建立“节”与“章(主题)标题”之间的内在联系:建立“节”与“节”之间的内在联系</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3.阅读“目”，实现“两个理清”。理清“目”与“节”的关系，“目”与“目”之间的关系。</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一般来讲:一、课如果是一个事件，各目之间可能是事件的“背景、过程、结果和影响”;如果是一种制度，各目之间可能是“制度的初创、发展、完善、顶峰和消失”:也有可能子目之间是一种并列关系，从不同的角度诠释核心主题(概念)。</a:t>
            </a:r>
            <a:endParaRPr lang="zh-CN" altLang="en-US">
              <a:latin typeface="楷体" panose="02010609060101010101" charset="-122"/>
              <a:ea typeface="楷体" panose="02010609060101010101" charset="-122"/>
            </a:endParaRPr>
          </a:p>
          <a:p>
            <a:endParaRPr lang="zh-CN" altLang="en-US" b="1">
              <a:solidFill>
                <a:srgbClr val="FF0000"/>
              </a:solidFill>
            </a:endParaRPr>
          </a:p>
          <a:p>
            <a:r>
              <a:rPr lang="zh-CN" altLang="en-US" sz="2400" b="1">
                <a:solidFill>
                  <a:srgbClr val="FF0000"/>
                </a:solidFill>
              </a:rPr>
              <a:t>第二级:  阅读“段”“句”“词”达到“三个明确”</a:t>
            </a:r>
            <a:endParaRPr lang="zh-CN" altLang="en-US" sz="2400" b="1">
              <a:solidFill>
                <a:srgbClr val="FF0000"/>
              </a:solidFill>
            </a:endParaRPr>
          </a:p>
          <a:p>
            <a:r>
              <a:rPr lang="zh-CN" altLang="en-US">
                <a:latin typeface="楷体" panose="02010609060101010101" charset="-122"/>
                <a:ea typeface="楷体" panose="02010609060101010101" charset="-122"/>
              </a:rPr>
              <a:t>一、是明确每段的角度化内含；二是明确该段与子目的逻辑关系；三是明确、理解、记忆关键句和核心词(时间、地点、天名、概念)，这些句和词往往是题眼</a:t>
            </a:r>
            <a:endParaRPr lang="zh-CN" altLang="en-US">
              <a:latin typeface="楷体" panose="02010609060101010101" charset="-122"/>
              <a:ea typeface="楷体" panose="02010609060101010101" charset="-122"/>
            </a:endParaRPr>
          </a:p>
          <a:p>
            <a:endParaRPr lang="zh-CN" altLang="en-US" b="1">
              <a:solidFill>
                <a:srgbClr val="FF0000"/>
              </a:solidFill>
            </a:endParaRPr>
          </a:p>
          <a:p>
            <a:r>
              <a:rPr lang="zh-CN" altLang="en-US" sz="2400" b="1">
                <a:solidFill>
                  <a:srgbClr val="FF0000"/>
                </a:solidFill>
              </a:rPr>
              <a:t>第三级:阅读课本“辅助材料”:拓展视野，突破重难点</a:t>
            </a:r>
            <a:endParaRPr lang="zh-CN" altLang="en-US" sz="2400" b="1">
              <a:solidFill>
                <a:srgbClr val="FF0000"/>
              </a:solidFill>
            </a:endParaRPr>
          </a:p>
          <a:p>
            <a:r>
              <a:rPr lang="en-US" altLang="zh-CN">
                <a:latin typeface="楷体" panose="02010609060101010101" charset="-122"/>
                <a:ea typeface="楷体" panose="02010609060101010101" charset="-122"/>
              </a:rPr>
              <a:t>1</a:t>
            </a:r>
            <a:r>
              <a:rPr lang="zh-CN" altLang="en-US">
                <a:latin typeface="楷体" panose="02010609060101010101" charset="-122"/>
                <a:ea typeface="楷体" panose="02010609060101010101" charset="-122"/>
              </a:rPr>
              <a:t>、阅读课本中引用的文字材料。知识链接、资料卡片和学习 思考(思考问题可 进行探究）</a:t>
            </a:r>
            <a:r>
              <a:rPr lang="en-US" altLang="zh-CN">
                <a:latin typeface="楷体" panose="02010609060101010101" charset="-122"/>
                <a:ea typeface="楷体" panose="02010609060101010101" charset="-122"/>
              </a:rPr>
              <a:t>2</a:t>
            </a:r>
            <a:r>
              <a:rPr lang="zh-CN" altLang="en-US">
                <a:latin typeface="楷体" panose="02010609060101010101" charset="-122"/>
                <a:ea typeface="楷体" panose="02010609060101010101" charset="-122"/>
              </a:rPr>
              <a:t>、读历史图片。图片在课文中的从属地位决定了它应配合正文同步阅读。关注:①明确与课本库个知识点有联系:②获取图片的显性信息和隐性知识:③尝试着把放置图片的用意转化成文字语言</a:t>
            </a:r>
            <a:endParaRPr lang="zh-CN" altLang="en-US">
              <a:latin typeface="楷体" panose="02010609060101010101" charset="-122"/>
              <a:ea typeface="楷体" panose="02010609060101010101" charset="-122"/>
            </a:endParaRPr>
          </a:p>
          <a:p>
            <a:endParaRPr lang="zh-CN" altLang="en-US">
              <a:latin typeface="楷体" panose="02010609060101010101" charset="-122"/>
              <a:ea typeface="楷体" panose="02010609060101010101" charset="-122"/>
            </a:endParaRPr>
          </a:p>
          <a:p>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81610" y="246380"/>
            <a:ext cx="8853805" cy="4970780"/>
          </a:xfrm>
          <a:prstGeom prst="rect">
            <a:avLst/>
          </a:prstGeom>
          <a:noFill/>
        </p:spPr>
        <p:txBody>
          <a:bodyPr wrap="square" rtlCol="0" anchor="t">
            <a:spAutoFit/>
          </a:bodyPr>
          <a:p>
            <a:endParaRPr lang="zh-CN" altLang="en-US"/>
          </a:p>
          <a:p>
            <a:r>
              <a:rPr lang="zh-CN" altLang="en-US"/>
              <a:t>      </a:t>
            </a:r>
            <a:r>
              <a:rPr lang="zh-CN" altLang="en-US" sz="3200" b="1">
                <a:solidFill>
                  <a:srgbClr val="FF0000"/>
                </a:solidFill>
                <a:latin typeface="楷体" panose="02010609060101010101" charset="-122"/>
                <a:ea typeface="楷体" panose="02010609060101010101" charset="-122"/>
              </a:rPr>
              <a:t>（三）中国史</a:t>
            </a:r>
            <a:endParaRPr lang="zh-CN" altLang="en-US" sz="3200" b="1">
              <a:solidFill>
                <a:srgbClr val="FF0000"/>
              </a:solidFill>
              <a:latin typeface="楷体" panose="02010609060101010101" charset="-122"/>
              <a:ea typeface="楷体" panose="02010609060101010101" charset="-122"/>
            </a:endParaRPr>
          </a:p>
          <a:p>
            <a:endParaRPr lang="zh-CN" altLang="en-US" sz="3200" b="1">
              <a:solidFill>
                <a:srgbClr val="FF0000"/>
              </a:solidFill>
              <a:latin typeface="楷体" panose="02010609060101010101" charset="-122"/>
              <a:ea typeface="楷体" panose="02010609060101010101" charset="-122"/>
            </a:endParaRPr>
          </a:p>
          <a:p>
            <a:r>
              <a:rPr lang="zh-CN" altLang="en-US"/>
              <a:t>    </a:t>
            </a:r>
            <a:r>
              <a:rPr lang="zh-CN" altLang="en-US">
                <a:latin typeface="楷体" panose="02010609060101010101" charset="-122"/>
                <a:ea typeface="楷体" panose="02010609060101010101" charset="-122"/>
              </a:rPr>
              <a:t>  </a:t>
            </a:r>
            <a:r>
              <a:rPr lang="en-US" altLang="zh-CN" sz="2800" b="1">
                <a:solidFill>
                  <a:srgbClr val="FF0000"/>
                </a:solidFill>
                <a:latin typeface="楷体" panose="02010609060101010101" charset="-122"/>
                <a:ea typeface="楷体" panose="02010609060101010101" charset="-122"/>
              </a:rPr>
              <a:t>1</a:t>
            </a:r>
            <a:r>
              <a:rPr lang="zh-CN" altLang="en-US" sz="2800" b="1">
                <a:solidFill>
                  <a:srgbClr val="FF0000"/>
                </a:solidFill>
                <a:latin typeface="楷体" panose="02010609060101010101" charset="-122"/>
                <a:ea typeface="楷体" panose="02010609060101010101" charset="-122"/>
              </a:rPr>
              <a:t>、中国古代史以传承中华优秀文化和独特文明，以及历代基本持征为核心.注重统一、多民族国家的形成与发展的过程，同使重視中外交流的发展。</a:t>
            </a:r>
            <a:endParaRPr lang="zh-CN" altLang="en-US" sz="2800" b="1">
              <a:solidFill>
                <a:srgbClr val="FF0000"/>
              </a:solidFill>
              <a:latin typeface="楷体" panose="02010609060101010101" charset="-122"/>
              <a:ea typeface="楷体" panose="02010609060101010101" charset="-122"/>
            </a:endParaRPr>
          </a:p>
          <a:p>
            <a:endParaRPr lang="zh-CN" altLang="en-US" sz="2800" b="1">
              <a:solidFill>
                <a:srgbClr val="FF0000"/>
              </a:solidFill>
              <a:latin typeface="楷体" panose="02010609060101010101" charset="-122"/>
              <a:ea typeface="楷体" panose="02010609060101010101" charset="-122"/>
            </a:endParaRPr>
          </a:p>
          <a:p>
            <a:r>
              <a:rPr lang="zh-CN" altLang="en-US"/>
              <a:t>    </a:t>
            </a:r>
            <a:endParaRPr lang="zh-CN" altLang="en-US"/>
          </a:p>
          <a:p>
            <a:endParaRPr lang="zh-CN" altLang="en-US"/>
          </a:p>
          <a:p>
            <a:endParaRPr lang="zh-CN" altLang="en-US"/>
          </a:p>
          <a:p>
            <a:endParaRPr lang="zh-CN" altLang="en-US"/>
          </a:p>
          <a:p>
            <a:endParaRPr lang="zh-CN" altLang="en-US"/>
          </a:p>
          <a:p>
            <a:endParaRPr lang="zh-CN" altLang="en-US"/>
          </a:p>
          <a:p>
            <a:r>
              <a:rPr lang="zh-CN" altLang="en-US"/>
              <a:t>  </a:t>
            </a:r>
            <a:endParaRPr lang="zh-CN" altLang="en-US"/>
          </a:p>
        </p:txBody>
      </p:sp>
      <p:sp>
        <p:nvSpPr>
          <p:cNvPr id="5" name="文本框 4"/>
          <p:cNvSpPr txBox="1"/>
          <p:nvPr/>
        </p:nvSpPr>
        <p:spPr>
          <a:xfrm>
            <a:off x="333375" y="3132455"/>
            <a:ext cx="8260715" cy="3657600"/>
          </a:xfrm>
          <a:prstGeom prst="rect">
            <a:avLst/>
          </a:prstGeom>
          <a:noFill/>
        </p:spPr>
        <p:txBody>
          <a:bodyPr wrap="square" rtlCol="0" anchor="t">
            <a:spAutoFit/>
          </a:bodyPr>
          <a:p>
            <a:r>
              <a:rPr lang="en-US" altLang="zh-CN" sz="2400">
                <a:latin typeface="楷体" panose="02010609060101010101" charset="-122"/>
                <a:ea typeface="楷体" panose="02010609060101010101" charset="-122"/>
              </a:rPr>
              <a:t>1</a:t>
            </a:r>
            <a:r>
              <a:rPr lang="zh-CN" altLang="en-US" sz="2400">
                <a:latin typeface="楷体" panose="02010609060101010101" charset="-122"/>
                <a:ea typeface="楷体" panose="02010609060101010101" charset="-122"/>
              </a:rPr>
              <a:t>史前时期(约前2070年以前)  </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2夏商西周时期 (约前2070年~前771年）</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3春秋战国时期(前770年~前221年)   </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4秦汉时期(前221-220年)</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5三国两晋南北朝时期  (220-581年)   </a:t>
            </a:r>
            <a:endParaRPr lang="zh-CN" altLang="en-US" sz="2400">
              <a:latin typeface="楷体" panose="02010609060101010101" charset="-122"/>
              <a:ea typeface="楷体" panose="02010609060101010101" charset="-122"/>
            </a:endParaRPr>
          </a:p>
          <a:p>
            <a:r>
              <a:rPr lang="zh-CN" altLang="en-US" sz="2400">
                <a:latin typeface="楷体" panose="02010609060101010101" charset="-122"/>
                <a:ea typeface="楷体" panose="02010609060101010101" charset="-122"/>
              </a:rPr>
              <a:t>6隋唐时期(581~907年)</a:t>
            </a:r>
            <a:endParaRPr lang="zh-CN" altLang="en-US" sz="2400">
              <a:latin typeface="楷体" panose="02010609060101010101" charset="-122"/>
              <a:ea typeface="楷体" panose="02010609060101010101" charset="-122"/>
            </a:endParaRPr>
          </a:p>
          <a:p>
            <a:r>
              <a:rPr lang="en-US" altLang="zh-CN" sz="2400">
                <a:latin typeface="楷体" panose="02010609060101010101" charset="-122"/>
                <a:ea typeface="楷体" panose="02010609060101010101" charset="-122"/>
              </a:rPr>
              <a:t>7</a:t>
            </a:r>
            <a:r>
              <a:rPr lang="zh-CN" altLang="en-US" sz="2400">
                <a:latin typeface="楷体" panose="02010609060101010101" charset="-122"/>
                <a:ea typeface="楷体" panose="02010609060101010101" charset="-122"/>
              </a:rPr>
              <a:t>宋元时期（</a:t>
            </a:r>
            <a:r>
              <a:rPr lang="en-US" altLang="zh-CN" sz="2400">
                <a:latin typeface="楷体" panose="02010609060101010101" charset="-122"/>
                <a:ea typeface="楷体" panose="02010609060101010101" charset="-122"/>
              </a:rPr>
              <a:t>907—1368</a:t>
            </a:r>
            <a:r>
              <a:rPr lang="zh-CN" altLang="en-US" sz="2400">
                <a:latin typeface="楷体" panose="02010609060101010101" charset="-122"/>
                <a:ea typeface="楷体" panose="02010609060101010101" charset="-122"/>
              </a:rPr>
              <a:t>年）             </a:t>
            </a:r>
            <a:endParaRPr lang="zh-CN" altLang="en-US" sz="2400">
              <a:latin typeface="楷体" panose="02010609060101010101" charset="-122"/>
              <a:ea typeface="楷体" panose="02010609060101010101" charset="-122"/>
            </a:endParaRPr>
          </a:p>
          <a:p>
            <a:r>
              <a:rPr lang="en-US" altLang="zh-CN" sz="2400">
                <a:latin typeface="楷体" panose="02010609060101010101" charset="-122"/>
                <a:ea typeface="楷体" panose="02010609060101010101" charset="-122"/>
              </a:rPr>
              <a:t>8</a:t>
            </a:r>
            <a:r>
              <a:rPr lang="zh-CN" altLang="en-US" sz="2400">
                <a:latin typeface="楷体" panose="02010609060101010101" charset="-122"/>
                <a:ea typeface="楷体" panose="02010609060101010101" charset="-122"/>
              </a:rPr>
              <a:t>明清时期（</a:t>
            </a:r>
            <a:r>
              <a:rPr lang="en-US" altLang="zh-CN" sz="2400">
                <a:latin typeface="楷体" panose="02010609060101010101" charset="-122"/>
                <a:ea typeface="楷体" panose="02010609060101010101" charset="-122"/>
              </a:rPr>
              <a:t>1368—1840</a:t>
            </a:r>
            <a:r>
              <a:rPr lang="zh-CN" altLang="en-US" sz="2400">
                <a:latin typeface="楷体" panose="02010609060101010101" charset="-122"/>
                <a:ea typeface="楷体" panose="02010609060101010101" charset="-122"/>
              </a:rPr>
              <a:t>年）</a:t>
            </a:r>
            <a:endParaRPr lang="zh-CN" altLang="en-US" sz="2400">
              <a:latin typeface="楷体" panose="02010609060101010101" charset="-122"/>
              <a:ea typeface="楷体" panose="02010609060101010101" charset="-122"/>
            </a:endParaRPr>
          </a:p>
          <a:p>
            <a:endParaRPr lang="zh-CN" altLang="en-US" sz="2400">
              <a:latin typeface="楷体" panose="02010609060101010101" charset="-122"/>
              <a:ea typeface="楷体" panose="02010609060101010101" charset="-122"/>
            </a:endParaRPr>
          </a:p>
          <a:p>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26720" y="1864995"/>
            <a:ext cx="7449185" cy="4513580"/>
          </a:xfrm>
          <a:prstGeom prst="rect">
            <a:avLst/>
          </a:prstGeom>
          <a:noFill/>
        </p:spPr>
        <p:txBody>
          <a:bodyPr wrap="square" rtlCol="0" anchor="t">
            <a:spAutoFit/>
          </a:bodyPr>
          <a:p>
            <a:endParaRPr lang="zh-CN" altLang="en-US"/>
          </a:p>
          <a:p>
            <a:r>
              <a:rPr lang="zh-CN" altLang="en-US" sz="2800" b="1">
                <a:latin typeface="楷体" panose="02010609060101010101" charset="-122"/>
                <a:ea typeface="楷体" panose="02010609060101010101" charset="-122"/>
              </a:rPr>
              <a:t>旧民主主义革命时期(1840-1919年)</a:t>
            </a:r>
            <a:endParaRPr lang="zh-CN" altLang="en-US" sz="28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1.  列强侵华</a:t>
            </a:r>
            <a:r>
              <a:rPr lang="en-US" altLang="zh-CN" sz="2400" b="1">
                <a:latin typeface="楷体" panose="02010609060101010101" charset="-122"/>
                <a:ea typeface="楷体" panose="02010609060101010101" charset="-122"/>
              </a:rPr>
              <a:t>—</a:t>
            </a:r>
            <a:r>
              <a:rPr lang="zh-CN" altLang="en-US" sz="2400" b="1">
                <a:latin typeface="楷体" panose="02010609060101010101" charset="-122"/>
                <a:ea typeface="楷体" panose="02010609060101010101" charset="-122"/>
              </a:rPr>
              <a:t>近代中国的屈辱</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2.  救亡图存之路</a:t>
            </a:r>
            <a:r>
              <a:rPr lang="en-US" altLang="zh-CN" sz="2400" b="1">
                <a:latin typeface="楷体" panose="02010609060101010101" charset="-122"/>
                <a:ea typeface="楷体" panose="02010609060101010101" charset="-122"/>
              </a:rPr>
              <a:t>—</a:t>
            </a:r>
            <a:r>
              <a:rPr lang="zh-CN" altLang="en-US" sz="2400" b="1">
                <a:latin typeface="楷体" panose="02010609060101010101" charset="-122"/>
                <a:ea typeface="楷体" panose="02010609060101010101" charset="-122"/>
              </a:rPr>
              <a:t>中国近代化历程</a:t>
            </a:r>
            <a:endParaRPr lang="zh-CN" altLang="en-US" sz="2400" b="1">
              <a:latin typeface="楷体" panose="02010609060101010101" charset="-122"/>
              <a:ea typeface="楷体" panose="02010609060101010101" charset="-122"/>
            </a:endParaRPr>
          </a:p>
          <a:p>
            <a:endParaRPr lang="zh-CN" altLang="en-US" sz="24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新民主主义革命时期(1919~1949年)</a:t>
            </a:r>
            <a:endParaRPr lang="zh-CN" altLang="en-US" sz="28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1.新民主主义革命兴起时期(1919~1924年)</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2.国民大革命时期( 1924~1927年)</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3.国共十年内战时期(1927~1937年)</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4.全面抗日战争时期(1937~1945年)</a:t>
            </a:r>
            <a:endParaRPr lang="zh-CN" altLang="en-US" sz="2400" b="1">
              <a:latin typeface="楷体" panose="02010609060101010101" charset="-122"/>
              <a:ea typeface="楷体" panose="02010609060101010101" charset="-122"/>
            </a:endParaRPr>
          </a:p>
          <a:p>
            <a:r>
              <a:rPr lang="en-US" altLang="zh-CN" sz="2400" b="1">
                <a:latin typeface="楷体" panose="02010609060101010101" charset="-122"/>
                <a:ea typeface="楷体" panose="02010609060101010101" charset="-122"/>
              </a:rPr>
              <a:t>5</a:t>
            </a:r>
            <a:r>
              <a:rPr lang="zh-CN" altLang="en-US" sz="2400" b="1">
                <a:latin typeface="楷体" panose="02010609060101010101" charset="-122"/>
                <a:ea typeface="楷体" panose="02010609060101010101" charset="-122"/>
              </a:rPr>
              <a:t>.人民解放战争时期(1945~1</a:t>
            </a:r>
            <a:r>
              <a:rPr lang="en-US" altLang="zh-CN" sz="2400" b="1">
                <a:latin typeface="楷体" panose="02010609060101010101" charset="-122"/>
                <a:ea typeface="楷体" panose="02010609060101010101" charset="-122"/>
              </a:rPr>
              <a:t>949</a:t>
            </a:r>
            <a:r>
              <a:rPr lang="zh-CN" altLang="en-US" sz="2400" b="1">
                <a:latin typeface="楷体" panose="02010609060101010101" charset="-122"/>
                <a:ea typeface="楷体" panose="02010609060101010101" charset="-122"/>
              </a:rPr>
              <a:t>年)</a:t>
            </a:r>
            <a:endParaRPr lang="zh-CN" altLang="en-US" sz="2400" b="1">
              <a:latin typeface="楷体" panose="02010609060101010101" charset="-122"/>
              <a:ea typeface="楷体" panose="02010609060101010101" charset="-122"/>
            </a:endParaRPr>
          </a:p>
          <a:p>
            <a:endParaRPr lang="zh-CN" altLang="en-US" sz="2400" b="1">
              <a:latin typeface="楷体" panose="02010609060101010101" charset="-122"/>
              <a:ea typeface="楷体" panose="02010609060101010101" charset="-122"/>
            </a:endParaRPr>
          </a:p>
        </p:txBody>
      </p:sp>
      <p:sp>
        <p:nvSpPr>
          <p:cNvPr id="5" name="文本框 4"/>
          <p:cNvSpPr txBox="1"/>
          <p:nvPr/>
        </p:nvSpPr>
        <p:spPr>
          <a:xfrm>
            <a:off x="398145" y="231140"/>
            <a:ext cx="8542020" cy="1554480"/>
          </a:xfrm>
          <a:prstGeom prst="rect">
            <a:avLst/>
          </a:prstGeom>
          <a:noFill/>
        </p:spPr>
        <p:txBody>
          <a:bodyPr wrap="square" rtlCol="0" anchor="t">
            <a:spAutoFit/>
          </a:bodyPr>
          <a:p>
            <a:r>
              <a:rPr lang="zh-CN" altLang="en-US" sz="3200" b="1">
                <a:solidFill>
                  <a:srgbClr val="FF0000"/>
                </a:solidFill>
                <a:latin typeface="楷体" panose="02010609060101010101" charset="-122"/>
                <a:ea typeface="楷体" panose="02010609060101010101" charset="-122"/>
                <a:sym typeface="+mn-ea"/>
              </a:rPr>
              <a:t>（</a:t>
            </a:r>
            <a:r>
              <a:rPr lang="en-US" altLang="zh-CN" sz="3200" b="1">
                <a:solidFill>
                  <a:srgbClr val="FF0000"/>
                </a:solidFill>
                <a:latin typeface="楷体" panose="02010609060101010101" charset="-122"/>
                <a:ea typeface="楷体" panose="02010609060101010101" charset="-122"/>
                <a:sym typeface="+mn-ea"/>
              </a:rPr>
              <a:t>2</a:t>
            </a:r>
            <a:r>
              <a:rPr lang="zh-CN" altLang="en-US" sz="3200" b="1">
                <a:solidFill>
                  <a:srgbClr val="FF0000"/>
                </a:solidFill>
                <a:latin typeface="楷体" panose="02010609060101010101" charset="-122"/>
                <a:ea typeface="楷体" panose="02010609060101010101" charset="-122"/>
                <a:sym typeface="+mn-ea"/>
              </a:rPr>
              <a:t>）中国近代史以中华民族対外反抗帝国主义侵略.对内反对封建专制独裁統治的救亡图存为主线，兼顾現代化因素</a:t>
            </a:r>
            <a:endParaRPr lang="zh-CN" altLang="en-US" sz="3200" b="1">
              <a:solidFill>
                <a:srgbClr val="FF0000"/>
              </a:solidFill>
              <a:latin typeface="楷体" panose="02010609060101010101" charset="-122"/>
              <a:ea typeface="楷体" panose="02010609060101010101" charset="-122"/>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14960" y="2370455"/>
            <a:ext cx="8450580" cy="2651760"/>
          </a:xfrm>
          <a:prstGeom prst="rect">
            <a:avLst/>
          </a:prstGeom>
          <a:noFill/>
        </p:spPr>
        <p:txBody>
          <a:bodyPr wrap="square" rtlCol="0" anchor="t">
            <a:spAutoFit/>
          </a:bodyPr>
          <a:p>
            <a:r>
              <a:rPr lang="zh-CN" altLang="en-US" sz="2400" b="1">
                <a:latin typeface="楷体" panose="02010609060101010101" charset="-122"/>
                <a:ea typeface="楷体" panose="02010609060101010101" charset="-122"/>
              </a:rPr>
              <a:t>1.向社会主义社会的过渡时期(1949~1956年底)</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2.社会主义道路的十年探索时期(1956</a:t>
            </a:r>
            <a:r>
              <a:rPr lang="zh-CN" altLang="en-US" sz="2400" b="1">
                <a:latin typeface="楷体" panose="02010609060101010101" charset="-122"/>
                <a:ea typeface="楷体" panose="02010609060101010101" charset="-122"/>
                <a:sym typeface="+mn-ea"/>
              </a:rPr>
              <a:t>~</a:t>
            </a:r>
            <a:r>
              <a:rPr lang="zh-CN" altLang="en-US" sz="2400" b="1">
                <a:latin typeface="楷体" panose="02010609060101010101" charset="-122"/>
                <a:ea typeface="楷体" panose="02010609060101010101" charset="-122"/>
              </a:rPr>
              <a:t>1966年)</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3.文化大革命时期(1966~1976年)</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4.社会主义现代化建设新时期(1978~今)(也称为“建设有中国特色的社会主义时期”或“改革开放新时期”)</a:t>
            </a:r>
            <a:endParaRPr lang="zh-CN" altLang="en-US" sz="2400" b="1">
              <a:latin typeface="楷体" panose="02010609060101010101" charset="-122"/>
              <a:ea typeface="楷体" panose="02010609060101010101" charset="-122"/>
            </a:endParaRPr>
          </a:p>
          <a:p>
            <a:endParaRPr lang="zh-CN" altLang="en-US" sz="2400" b="1">
              <a:latin typeface="楷体" panose="02010609060101010101" charset="-122"/>
              <a:ea typeface="楷体" panose="02010609060101010101" charset="-122"/>
            </a:endParaRPr>
          </a:p>
          <a:p>
            <a:endParaRPr lang="zh-CN" altLang="en-US" sz="2400" b="1">
              <a:latin typeface="楷体" panose="02010609060101010101" charset="-122"/>
              <a:ea typeface="楷体" panose="02010609060101010101" charset="-122"/>
            </a:endParaRPr>
          </a:p>
        </p:txBody>
      </p:sp>
      <p:sp>
        <p:nvSpPr>
          <p:cNvPr id="5" name="文本框 4"/>
          <p:cNvSpPr txBox="1"/>
          <p:nvPr/>
        </p:nvSpPr>
        <p:spPr>
          <a:xfrm>
            <a:off x="172085" y="236855"/>
            <a:ext cx="8844280" cy="2319020"/>
          </a:xfrm>
          <a:prstGeom prst="rect">
            <a:avLst/>
          </a:prstGeom>
          <a:noFill/>
        </p:spPr>
        <p:txBody>
          <a:bodyPr wrap="square" rtlCol="0" anchor="t">
            <a:spAutoFit/>
          </a:bodyPr>
          <a:p>
            <a:endParaRPr lang="zh-CN" altLang="en-US"/>
          </a:p>
          <a:p>
            <a:r>
              <a:rPr lang="zh-CN" altLang="en-US">
                <a:sym typeface="+mn-ea"/>
              </a:rPr>
              <a:t>    </a:t>
            </a:r>
            <a:r>
              <a:rPr lang="zh-CN" altLang="en-US" sz="3200" b="1">
                <a:latin typeface="楷体" panose="02010609060101010101" charset="-122"/>
                <a:ea typeface="楷体" panose="02010609060101010101" charset="-122"/>
                <a:sym typeface="+mn-ea"/>
              </a:rPr>
              <a:t>  </a:t>
            </a:r>
            <a:r>
              <a:rPr lang="zh-CN" altLang="en-US" sz="3200" b="1">
                <a:solidFill>
                  <a:srgbClr val="FF0000"/>
                </a:solidFill>
                <a:latin typeface="楷体" panose="02010609060101010101" charset="-122"/>
                <a:ea typeface="楷体" panose="02010609060101010101" charset="-122"/>
                <a:sym typeface="+mn-ea"/>
              </a:rPr>
              <a:t>（</a:t>
            </a:r>
            <a:r>
              <a:rPr lang="en-US" altLang="zh-CN" sz="3200" b="1">
                <a:solidFill>
                  <a:srgbClr val="FF0000"/>
                </a:solidFill>
                <a:latin typeface="楷体" panose="02010609060101010101" charset="-122"/>
                <a:ea typeface="楷体" panose="02010609060101010101" charset="-122"/>
                <a:sym typeface="+mn-ea"/>
              </a:rPr>
              <a:t>3</a:t>
            </a:r>
            <a:r>
              <a:rPr lang="zh-CN" altLang="en-US" sz="3200" b="1">
                <a:solidFill>
                  <a:srgbClr val="FF0000"/>
                </a:solidFill>
                <a:latin typeface="楷体" panose="02010609060101010101" charset="-122"/>
                <a:ea typeface="楷体" panose="02010609060101010101" charset="-122"/>
                <a:sym typeface="+mn-ea"/>
              </a:rPr>
              <a:t>）中国現代史突出反映中国人民在中国共声党的領号下迸行社会主义建没的成就和社会主义核心价値观，以及中国国地位的不断提高。</a:t>
            </a:r>
            <a:endParaRPr lang="zh-CN" altLang="en-US" sz="3200" b="1">
              <a:solidFill>
                <a:srgbClr val="FF0000"/>
              </a:solidFill>
              <a:latin typeface="楷体" panose="02010609060101010101" charset="-122"/>
              <a:ea typeface="楷体" panose="02010609060101010101" charset="-122"/>
              <a:sym typeface="+mn-ea"/>
            </a:endParaRPr>
          </a:p>
          <a:p>
            <a:endParaRPr lang="zh-CN" altLang="en-US" sz="3200" b="1">
              <a:solidFill>
                <a:srgbClr val="FF0000"/>
              </a:solidFill>
              <a:latin typeface="楷体" panose="02010609060101010101" charset="-122"/>
              <a:ea typeface="楷体" panose="02010609060101010101" charset="-122"/>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52425" y="5041265"/>
            <a:ext cx="8042275" cy="2286000"/>
          </a:xfrm>
          <a:prstGeom prst="rect">
            <a:avLst/>
          </a:prstGeom>
          <a:noFill/>
        </p:spPr>
        <p:txBody>
          <a:bodyPr wrap="square" rtlCol="0" anchor="t">
            <a:spAutoFit/>
          </a:bodyPr>
          <a:p>
            <a:r>
              <a:rPr lang="zh-CN" altLang="en-US" sz="2400" b="1">
                <a:latin typeface="楷体" panose="02010609060101010101" charset="-122"/>
                <a:ea typeface="楷体" panose="02010609060101010101" charset="-122"/>
              </a:rPr>
              <a:t>1.资本主义的兴起(14~17世纪)</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2.早期资产阶级的革命时代(17-18世纪)</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3.资本主义制度最终确立(19世纪中期)</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4.垄断资本主义阶段(19世纪代-19世纪末20世纪初</a:t>
            </a:r>
            <a:endParaRPr lang="zh-CN" altLang="en-US" sz="2400" b="1">
              <a:latin typeface="楷体" panose="02010609060101010101" charset="-122"/>
              <a:ea typeface="楷体" panose="02010609060101010101" charset="-122"/>
            </a:endParaRPr>
          </a:p>
          <a:p>
            <a:endParaRPr lang="zh-CN" altLang="en-US" sz="2400" b="1">
              <a:latin typeface="楷体" panose="02010609060101010101" charset="-122"/>
              <a:ea typeface="楷体" panose="02010609060101010101" charset="-122"/>
            </a:endParaRPr>
          </a:p>
          <a:p>
            <a:endParaRPr lang="zh-CN" altLang="en-US" sz="2400" b="1">
              <a:latin typeface="楷体" panose="02010609060101010101" charset="-122"/>
              <a:ea typeface="楷体" panose="02010609060101010101" charset="-122"/>
            </a:endParaRPr>
          </a:p>
        </p:txBody>
      </p:sp>
      <p:sp>
        <p:nvSpPr>
          <p:cNvPr id="5" name="文本框 4"/>
          <p:cNvSpPr txBox="1"/>
          <p:nvPr/>
        </p:nvSpPr>
        <p:spPr>
          <a:xfrm>
            <a:off x="154940" y="2887345"/>
            <a:ext cx="8881110" cy="2042160"/>
          </a:xfrm>
          <a:prstGeom prst="rect">
            <a:avLst/>
          </a:prstGeom>
          <a:noFill/>
        </p:spPr>
        <p:txBody>
          <a:bodyPr wrap="square" rtlCol="0" anchor="t">
            <a:spAutoFit/>
          </a:bodyPr>
          <a:p>
            <a:r>
              <a:rPr lang="zh-CN" altLang="en-US" sz="3200" b="1">
                <a:solidFill>
                  <a:srgbClr val="FF0000"/>
                </a:solidFill>
                <a:latin typeface="楷体" panose="02010609060101010101" charset="-122"/>
                <a:ea typeface="楷体" panose="02010609060101010101" charset="-122"/>
                <a:sym typeface="+mn-ea"/>
              </a:rPr>
              <a:t>（</a:t>
            </a:r>
            <a:r>
              <a:rPr lang="en-US" altLang="zh-CN" sz="3200" b="1">
                <a:solidFill>
                  <a:srgbClr val="FF0000"/>
                </a:solidFill>
                <a:latin typeface="楷体" panose="02010609060101010101" charset="-122"/>
                <a:ea typeface="楷体" panose="02010609060101010101" charset="-122"/>
                <a:sym typeface="+mn-ea"/>
              </a:rPr>
              <a:t>2</a:t>
            </a:r>
            <a:r>
              <a:rPr lang="zh-CN" altLang="en-US" sz="3200" b="1">
                <a:solidFill>
                  <a:srgbClr val="FF0000"/>
                </a:solidFill>
                <a:latin typeface="楷体" panose="02010609060101010101" charset="-122"/>
                <a:ea typeface="楷体" panose="02010609060101010101" charset="-122"/>
                <a:sym typeface="+mn-ea"/>
              </a:rPr>
              <a:t>）世界近代史注重揭示资本主义产生和发展历程、马克思主义诞生，以及资本主义世界市场的不断扩大和世界各国各地区之间联系的不断加强。</a:t>
            </a:r>
            <a:endParaRPr lang="zh-CN" altLang="en-US" sz="3200" b="1">
              <a:solidFill>
                <a:srgbClr val="FF0000"/>
              </a:solidFill>
              <a:latin typeface="楷体" panose="02010609060101010101" charset="-122"/>
              <a:ea typeface="楷体" panose="02010609060101010101" charset="-122"/>
              <a:sym typeface="+mn-ea"/>
            </a:endParaRPr>
          </a:p>
        </p:txBody>
      </p:sp>
      <p:sp>
        <p:nvSpPr>
          <p:cNvPr id="6" name="文本框 5"/>
          <p:cNvSpPr txBox="1"/>
          <p:nvPr/>
        </p:nvSpPr>
        <p:spPr>
          <a:xfrm>
            <a:off x="154940" y="-112395"/>
            <a:ext cx="8646795" cy="2379980"/>
          </a:xfrm>
          <a:prstGeom prst="rect">
            <a:avLst/>
          </a:prstGeom>
          <a:noFill/>
        </p:spPr>
        <p:txBody>
          <a:bodyPr wrap="square" rtlCol="0" anchor="t">
            <a:spAutoFit/>
          </a:bodyPr>
          <a:p>
            <a:endParaRPr lang="zh-CN" altLang="en-US"/>
          </a:p>
          <a:p>
            <a:r>
              <a:rPr lang="zh-CN" altLang="en-US">
                <a:solidFill>
                  <a:srgbClr val="FF0000"/>
                </a:solidFill>
              </a:rPr>
              <a:t>      </a:t>
            </a:r>
            <a:r>
              <a:rPr lang="zh-CN" altLang="en-US" sz="3600" b="1">
                <a:solidFill>
                  <a:srgbClr val="FF0000"/>
                </a:solidFill>
                <a:latin typeface="楷体" panose="02010609060101010101" charset="-122"/>
                <a:ea typeface="楷体" panose="02010609060101010101" charset="-122"/>
              </a:rPr>
              <a:t>（四）世界史</a:t>
            </a:r>
            <a:endParaRPr lang="zh-CN" altLang="en-US" sz="3600" b="1">
              <a:solidFill>
                <a:srgbClr val="FF0000"/>
              </a:solidFill>
              <a:latin typeface="楷体" panose="02010609060101010101" charset="-122"/>
              <a:ea typeface="楷体" panose="02010609060101010101" charset="-122"/>
            </a:endParaRPr>
          </a:p>
          <a:p>
            <a:r>
              <a:rPr lang="zh-CN" altLang="en-US" sz="3200" b="1">
                <a:solidFill>
                  <a:srgbClr val="FF0000"/>
                </a:solidFill>
                <a:latin typeface="楷体" panose="02010609060101010101" charset="-122"/>
                <a:ea typeface="楷体" panose="02010609060101010101" charset="-122"/>
              </a:rPr>
              <a:t>（</a:t>
            </a:r>
            <a:r>
              <a:rPr lang="en-US" altLang="zh-CN" sz="3200" b="1">
                <a:solidFill>
                  <a:srgbClr val="FF0000"/>
                </a:solidFill>
                <a:latin typeface="楷体" panose="02010609060101010101" charset="-122"/>
                <a:ea typeface="楷体" panose="02010609060101010101" charset="-122"/>
              </a:rPr>
              <a:t>1</a:t>
            </a:r>
            <a:r>
              <a:rPr lang="zh-CN" altLang="en-US" sz="3200" b="1">
                <a:solidFill>
                  <a:srgbClr val="FF0000"/>
                </a:solidFill>
                <a:latin typeface="楷体" panose="02010609060101010101" charset="-122"/>
                <a:ea typeface="楷体" panose="02010609060101010101" charset="-122"/>
              </a:rPr>
              <a:t>）世界古代史注重全面反映多元文化和历史发展的多样性，以及在欧、亚、非洲之间不断进行的交往</a:t>
            </a:r>
            <a:r>
              <a:rPr lang="zh-CN" altLang="en-US" sz="3200"/>
              <a:t> </a:t>
            </a:r>
            <a:endParaRPr lang="zh-CN" altLang="en-US" sz="3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47040" y="3137535"/>
            <a:ext cx="6338570" cy="2837180"/>
          </a:xfrm>
          <a:prstGeom prst="rect">
            <a:avLst/>
          </a:prstGeom>
          <a:noFill/>
        </p:spPr>
        <p:txBody>
          <a:bodyPr wrap="square" rtlCol="0" anchor="t">
            <a:spAutoFit/>
          </a:bodyPr>
          <a:p>
            <a:endParaRPr lang="zh-CN" altLang="en-US"/>
          </a:p>
          <a:p>
            <a:r>
              <a:rPr lang="zh-CN" altLang="en-US" sz="2400" b="1">
                <a:latin typeface="楷体" panose="02010609060101010101" charset="-122"/>
                <a:ea typeface="楷体" panose="02010609060101010101" charset="-122"/>
              </a:rPr>
              <a:t>1.两次世界大战</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2.两次世界大战之间的世界</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3.20世纪世界格局的三次演变。</a:t>
            </a:r>
            <a:endParaRPr lang="zh-CN" altLang="en-US" sz="2400" b="1">
              <a:latin typeface="楷体" panose="02010609060101010101" charset="-122"/>
              <a:ea typeface="楷体" panose="02010609060101010101" charset="-122"/>
            </a:endParaRPr>
          </a:p>
          <a:p>
            <a:r>
              <a:rPr lang="en-US" altLang="zh-CN" sz="2400" b="1">
                <a:latin typeface="楷体" panose="02010609060101010101" charset="-122"/>
                <a:ea typeface="楷体" panose="02010609060101010101" charset="-122"/>
              </a:rPr>
              <a:t>4</a:t>
            </a:r>
            <a:r>
              <a:rPr lang="zh-CN" altLang="en-US" sz="2400" b="1">
                <a:latin typeface="楷体" panose="02010609060101010101" charset="-122"/>
                <a:ea typeface="楷体" panose="02010609060101010101" charset="-122"/>
              </a:rPr>
              <a:t>二战后世界各类国家的发展</a:t>
            </a:r>
            <a:endParaRPr lang="zh-CN" altLang="en-US" sz="2400" b="1">
              <a:latin typeface="楷体" panose="02010609060101010101" charset="-122"/>
              <a:ea typeface="楷体" panose="02010609060101010101" charset="-122"/>
            </a:endParaRPr>
          </a:p>
          <a:p>
            <a:r>
              <a:rPr lang="zh-CN" altLang="en-US" sz="2400" b="1">
                <a:latin typeface="楷体" panose="02010609060101010101" charset="-122"/>
                <a:ea typeface="楷体" panose="02010609060101010101" charset="-122"/>
              </a:rPr>
              <a:t>5.当今世界的国际形势</a:t>
            </a:r>
            <a:endParaRPr lang="zh-CN" altLang="en-US" sz="2400" b="1">
              <a:latin typeface="楷体" panose="02010609060101010101" charset="-122"/>
              <a:ea typeface="楷体" panose="02010609060101010101" charset="-122"/>
            </a:endParaRPr>
          </a:p>
          <a:p>
            <a:endParaRPr lang="zh-CN" altLang="en-US" sz="2400" b="1">
              <a:latin typeface="楷体" panose="02010609060101010101" charset="-122"/>
              <a:ea typeface="楷体" panose="02010609060101010101" charset="-122"/>
            </a:endParaRPr>
          </a:p>
          <a:p>
            <a:endParaRPr lang="zh-CN" altLang="en-US"/>
          </a:p>
        </p:txBody>
      </p:sp>
      <p:sp>
        <p:nvSpPr>
          <p:cNvPr id="5" name="文本框 4"/>
          <p:cNvSpPr txBox="1"/>
          <p:nvPr/>
        </p:nvSpPr>
        <p:spPr>
          <a:xfrm>
            <a:off x="208280" y="836930"/>
            <a:ext cx="8970645" cy="2286000"/>
          </a:xfrm>
          <a:prstGeom prst="rect">
            <a:avLst/>
          </a:prstGeom>
          <a:noFill/>
        </p:spPr>
        <p:txBody>
          <a:bodyPr wrap="square" rtlCol="0" anchor="t">
            <a:spAutoFit/>
          </a:bodyPr>
          <a:p>
            <a:r>
              <a:rPr lang="zh-CN" altLang="en-US">
                <a:sym typeface="+mn-ea"/>
              </a:rPr>
              <a:t> </a:t>
            </a:r>
            <a:r>
              <a:rPr lang="zh-CN" altLang="en-US" sz="3600">
                <a:solidFill>
                  <a:srgbClr val="FF0000"/>
                </a:solidFill>
                <a:latin typeface="楷体" panose="02010609060101010101" charset="-122"/>
                <a:ea typeface="楷体" panose="02010609060101010101" charset="-122"/>
                <a:sym typeface="+mn-ea"/>
              </a:rPr>
              <a:t>（</a:t>
            </a:r>
            <a:r>
              <a:rPr lang="en-US" altLang="zh-CN" sz="3600">
                <a:solidFill>
                  <a:srgbClr val="FF0000"/>
                </a:solidFill>
                <a:latin typeface="楷体" panose="02010609060101010101" charset="-122"/>
                <a:ea typeface="楷体" panose="02010609060101010101" charset="-122"/>
                <a:sym typeface="+mn-ea"/>
              </a:rPr>
              <a:t>3</a:t>
            </a:r>
            <a:r>
              <a:rPr lang="zh-CN" altLang="en-US" sz="3600">
                <a:solidFill>
                  <a:srgbClr val="FF0000"/>
                </a:solidFill>
                <a:latin typeface="楷体" panose="02010609060101010101" charset="-122"/>
                <a:ea typeface="楷体" panose="02010609060101010101" charset="-122"/>
                <a:sym typeface="+mn-ea"/>
              </a:rPr>
              <a:t>）世界现代史注重社会主义、资本主义历史进程，以及世界日益成为一个密不可分的整体，构成了世界各国既相互依存又相互竞争的复杂局面。</a:t>
            </a:r>
            <a:endParaRPr lang="zh-CN" altLang="en-US" sz="3600">
              <a:solidFill>
                <a:srgbClr val="FF0000"/>
              </a:solidFill>
              <a:latin typeface="楷体" panose="02010609060101010101" charset="-122"/>
              <a:ea typeface="楷体" panose="02010609060101010101" charset="-122"/>
              <a:sym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86435" y="1065530"/>
            <a:ext cx="8105140" cy="914400"/>
          </a:xfrm>
          <a:prstGeom prst="rect">
            <a:avLst/>
          </a:prstGeom>
          <a:noFill/>
        </p:spPr>
        <p:txBody>
          <a:bodyPr wrap="square" rtlCol="0" anchor="t">
            <a:spAutoFit/>
          </a:bodyPr>
          <a:p>
            <a:r>
              <a:rPr lang="zh-CN" altLang="en-US"/>
              <a:t>：：：对外交往：</a:t>
            </a:r>
            <a:endParaRPr lang="zh-CN" altLang="en-US"/>
          </a:p>
          <a:p>
            <a:r>
              <a:rPr lang="zh-CN" altLang="en-US"/>
              <a:t>：</a:t>
            </a:r>
            <a:endParaRPr lang="zh-CN" altLang="en-US"/>
          </a:p>
          <a:p>
            <a:endParaRPr lang="zh-CN"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nvGraphicFramePr>
        <p:xfrm>
          <a:off x="433705" y="2261235"/>
          <a:ext cx="8302625" cy="3847465"/>
        </p:xfrm>
        <a:graphic>
          <a:graphicData uri="http://schemas.openxmlformats.org/drawingml/2006/table">
            <a:tbl>
              <a:tblPr firstRow="1" bandRow="1">
                <a:tableStyleId>{5C22544A-7EE6-4342-B048-85BDC9FD1C3A}</a:tableStyleId>
              </a:tblPr>
              <a:tblGrid>
                <a:gridCol w="1158875"/>
                <a:gridCol w="7143750"/>
              </a:tblGrid>
              <a:tr h="365760">
                <a:tc>
                  <a:txBody>
                    <a:bodyPr/>
                    <a:p>
                      <a:pPr>
                        <a:buNone/>
                      </a:pPr>
                      <a:r>
                        <a:rPr lang="zh-CN" altLang="en-US"/>
                        <a:t>领域</a:t>
                      </a:r>
                      <a:endParaRPr lang="zh-CN" altLang="en-US"/>
                    </a:p>
                  </a:txBody>
                  <a:tcPr/>
                </a:tc>
                <a:tc>
                  <a:txBody>
                    <a:bodyPr/>
                    <a:p>
                      <a:pPr>
                        <a:buNone/>
                      </a:pPr>
                      <a:r>
                        <a:rPr lang="zh-CN" altLang="en-US"/>
                        <a:t>特点</a:t>
                      </a:r>
                      <a:endParaRPr lang="zh-CN" altLang="en-US"/>
                    </a:p>
                  </a:txBody>
                  <a:tcPr/>
                </a:tc>
              </a:tr>
              <a:tr h="916940">
                <a:tc>
                  <a:txBody>
                    <a:bodyPr/>
                    <a:p>
                      <a:pPr>
                        <a:buNone/>
                      </a:pPr>
                      <a:r>
                        <a:rPr lang="zh-CN" altLang="en-US" sz="1800">
                          <a:sym typeface="+mn-ea"/>
                        </a:rPr>
                        <a:t>政治</a:t>
                      </a:r>
                      <a:endParaRPr lang="zh-CN" altLang="en-US"/>
                    </a:p>
                  </a:txBody>
                  <a:tcPr/>
                </a:tc>
                <a:tc>
                  <a:txBody>
                    <a:bodyPr/>
                    <a:p>
                      <a:pPr>
                        <a:buNone/>
                      </a:pPr>
                      <a:r>
                        <a:rPr lang="zh-CN" altLang="en-US" sz="1800">
                          <a:sym typeface="+mn-ea"/>
                        </a:rPr>
                        <a:t>①国家由分裂割据并立逐步走向统一-;②专制主义中央集权制度继续发展和完善。经过宋初的改革，中央集权对地方分权的斗争取得了胜利。元朝创立行省制度，加强了中央集权，巩固了多民族国家的统一。</a:t>
                      </a:r>
                      <a:endParaRPr lang="zh-CN" altLang="en-US"/>
                    </a:p>
                  </a:txBody>
                  <a:tcPr/>
                </a:tc>
              </a:tr>
              <a:tr h="642620">
                <a:tc>
                  <a:txBody>
                    <a:bodyPr/>
                    <a:p>
                      <a:pPr>
                        <a:buNone/>
                      </a:pPr>
                      <a:r>
                        <a:rPr lang="zh-CN" altLang="en-US" sz="1800">
                          <a:sym typeface="+mn-ea"/>
                        </a:rPr>
                        <a:t>经济</a:t>
                      </a:r>
                      <a:endParaRPr lang="zh-CN" altLang="en-US"/>
                    </a:p>
                  </a:txBody>
                  <a:tcPr/>
                </a:tc>
                <a:tc>
                  <a:txBody>
                    <a:bodyPr/>
                    <a:p>
                      <a:pPr>
                        <a:buNone/>
                      </a:pPr>
                      <a:r>
                        <a:rPr lang="zh-CN" altLang="en-US" sz="1800">
                          <a:sym typeface="+mn-ea"/>
                        </a:rPr>
                        <a:t>①经济重心南移;②商品经济活跃，商业活动突破了“坊”和“市”的界限，交子的使用标志着商品货币经济发展到空前水平。</a:t>
                      </a:r>
                      <a:endParaRPr lang="zh-CN" altLang="en-US"/>
                    </a:p>
                  </a:txBody>
                  <a:tcPr/>
                </a:tc>
              </a:tr>
              <a:tr h="642620">
                <a:tc>
                  <a:txBody>
                    <a:bodyPr/>
                    <a:p>
                      <a:pPr>
                        <a:buNone/>
                      </a:pPr>
                      <a:r>
                        <a:rPr lang="zh-CN" altLang="en-US" sz="1800">
                          <a:sym typeface="+mn-ea"/>
                        </a:rPr>
                        <a:t>对外交往</a:t>
                      </a:r>
                      <a:endParaRPr lang="zh-CN" altLang="en-US"/>
                    </a:p>
                  </a:txBody>
                  <a:tcPr/>
                </a:tc>
                <a:tc>
                  <a:txBody>
                    <a:bodyPr/>
                    <a:p>
                      <a:pPr>
                        <a:buNone/>
                      </a:pPr>
                      <a:r>
                        <a:rPr lang="zh-CN" altLang="en-US" sz="1800">
                          <a:sym typeface="+mn-ea"/>
                        </a:rPr>
                        <a:t>海外贸易有了重大发展。南宋商贸收入成为财政重要来源;政府设置了专的机构市舶司管理海外贸易</a:t>
                      </a:r>
                      <a:endParaRPr lang="zh-CN" altLang="en-US"/>
                    </a:p>
                  </a:txBody>
                  <a:tcPr/>
                </a:tc>
              </a:tr>
              <a:tr h="673100">
                <a:tc>
                  <a:txBody>
                    <a:bodyPr/>
                    <a:p>
                      <a:pPr>
                        <a:buNone/>
                      </a:pPr>
                      <a:r>
                        <a:rPr lang="zh-CN" altLang="en-US" sz="1800">
                          <a:sym typeface="+mn-ea"/>
                        </a:rPr>
                        <a:t>民族关系</a:t>
                      </a:r>
                      <a:endParaRPr lang="zh-CN" altLang="en-US"/>
                    </a:p>
                  </a:txBody>
                  <a:tcPr/>
                </a:tc>
                <a:tc>
                  <a:txBody>
                    <a:bodyPr/>
                    <a:p>
                      <a:pPr>
                        <a:buNone/>
                      </a:pPr>
                      <a:r>
                        <a:rPr lang="zh-CN" altLang="en-US" sz="1800">
                          <a:sym typeface="+mn-ea"/>
                        </a:rPr>
                        <a:t>宋代，北方少数民族政权并立;汉族和少数民族之间有战有和;元朝是我国民族交往交流非常频繁的时期，形成了新的少数民族回族</a:t>
                      </a:r>
                      <a:endParaRPr lang="zh-CN" altLang="en-US"/>
                    </a:p>
                  </a:txBody>
                  <a:tcPr/>
                </a:tc>
              </a:tr>
              <a:tr h="606425">
                <a:tc>
                  <a:txBody>
                    <a:bodyPr/>
                    <a:p>
                      <a:pPr>
                        <a:buNone/>
                      </a:pPr>
                      <a:r>
                        <a:rPr lang="zh-CN" altLang="en-US" sz="1800">
                          <a:sym typeface="+mn-ea"/>
                        </a:rPr>
                        <a:t>科技</a:t>
                      </a:r>
                      <a:endParaRPr lang="zh-CN" altLang="en-US"/>
                    </a:p>
                  </a:txBody>
                  <a:tcPr/>
                </a:tc>
                <a:tc>
                  <a:txBody>
                    <a:bodyPr/>
                    <a:p>
                      <a:pPr>
                        <a:buNone/>
                      </a:pPr>
                      <a:r>
                        <a:rPr lang="zh-CN" altLang="en-US" sz="1800">
                          <a:sym typeface="+mn-ea"/>
                        </a:rPr>
                        <a:t>出现高峰，印刷术、指南针和火药发</a:t>
                      </a:r>
                      <a:endParaRPr lang="zh-CN" altLang="en-US"/>
                    </a:p>
                  </a:txBody>
                  <a:tcPr/>
                </a:tc>
              </a:tr>
            </a:tbl>
          </a:graphicData>
        </a:graphic>
      </p:graphicFrame>
      <p:sp>
        <p:nvSpPr>
          <p:cNvPr id="6" name="文本框 5"/>
          <p:cNvSpPr txBox="1"/>
          <p:nvPr/>
        </p:nvSpPr>
        <p:spPr>
          <a:xfrm>
            <a:off x="593725" y="316865"/>
            <a:ext cx="7219315" cy="518160"/>
          </a:xfrm>
          <a:prstGeom prst="rect">
            <a:avLst/>
          </a:prstGeom>
          <a:noFill/>
        </p:spPr>
        <p:txBody>
          <a:bodyPr wrap="square" rtlCol="0">
            <a:spAutoFit/>
          </a:bodyPr>
          <a:p>
            <a:r>
              <a:rPr lang="zh-CN" altLang="en-US" sz="2800" b="1">
                <a:solidFill>
                  <a:srgbClr val="FF0000"/>
                </a:solidFill>
              </a:rPr>
              <a:t>三、归纳阶段特征</a:t>
            </a:r>
            <a:endParaRPr lang="zh-CN" altLang="en-US" sz="2800" b="1">
              <a:solidFill>
                <a:srgbClr val="FF0000"/>
              </a:solidFill>
            </a:endParaRPr>
          </a:p>
        </p:txBody>
      </p:sp>
      <p:sp>
        <p:nvSpPr>
          <p:cNvPr id="7" name="文本框 6"/>
          <p:cNvSpPr txBox="1"/>
          <p:nvPr/>
        </p:nvSpPr>
        <p:spPr>
          <a:xfrm>
            <a:off x="433705" y="1085850"/>
            <a:ext cx="8302625" cy="822960"/>
          </a:xfrm>
          <a:prstGeom prst="rect">
            <a:avLst/>
          </a:prstGeom>
          <a:noFill/>
        </p:spPr>
        <p:txBody>
          <a:bodyPr wrap="square" rtlCol="0" anchor="t">
            <a:spAutoFit/>
          </a:bodyPr>
          <a:p>
            <a:r>
              <a:rPr lang="zh-CN" altLang="en-US" sz="2400" b="1">
                <a:latin typeface="楷体" panose="02010609060101010101" charset="-122"/>
                <a:ea typeface="楷体" panose="02010609060101010101" charset="-122"/>
                <a:sym typeface="+mn-ea"/>
              </a:rPr>
              <a:t>宋元文明  (907~1271年)时代特征:宋元时期，封建国家分裂、民族融合、农耕时代经济和科技文化继续</a:t>
            </a:r>
            <a:endParaRPr lang="zh-CN" altLang="en-US" sz="2400" b="1">
              <a:latin typeface="楷体" panose="02010609060101010101" charset="-122"/>
              <a:ea typeface="楷体" panose="02010609060101010101"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Text Box 2"/>
          <p:cNvSpPr txBox="1"/>
          <p:nvPr/>
        </p:nvSpPr>
        <p:spPr>
          <a:xfrm>
            <a:off x="1098709" y="1143000"/>
            <a:ext cx="594360" cy="4600575"/>
          </a:xfrm>
          <a:prstGeom prst="rect">
            <a:avLst/>
          </a:prstGeom>
          <a:noFill/>
          <a:ln w="9525">
            <a:noFill/>
          </a:ln>
        </p:spPr>
        <p:txBody>
          <a:bodyPr vert="eaVert">
            <a:spAutoFit/>
          </a:bodyPr>
          <a:p>
            <a:pPr lvl="0" algn="ctr" eaLnBrk="1" hangingPunct="1">
              <a:spcBef>
                <a:spcPct val="50000"/>
              </a:spcBef>
            </a:pPr>
            <a:r>
              <a:rPr lang="zh-CN" altLang="en-US" sz="2700" dirty="0">
                <a:solidFill>
                  <a:srgbClr val="FF0000"/>
                </a:solidFill>
                <a:latin typeface="Times New Roman" panose="02020603050405020304" pitchFamily="18" charset="0"/>
                <a:ea typeface="黑体" panose="02010609060101010101" pitchFamily="49" charset="-122"/>
              </a:rPr>
              <a:t>民族资本主义的发展历程</a:t>
            </a:r>
            <a:endParaRPr lang="zh-CN" altLang="en-US" sz="2700" dirty="0">
              <a:solidFill>
                <a:srgbClr val="FF0000"/>
              </a:solidFill>
              <a:latin typeface="Times New Roman" panose="02020603050405020304" pitchFamily="18" charset="0"/>
              <a:ea typeface="黑体" panose="02010609060101010101" pitchFamily="49" charset="-122"/>
            </a:endParaRPr>
          </a:p>
        </p:txBody>
      </p:sp>
      <p:grpSp>
        <p:nvGrpSpPr>
          <p:cNvPr id="83971" name="Group 3"/>
          <p:cNvGrpSpPr/>
          <p:nvPr/>
        </p:nvGrpSpPr>
        <p:grpSpPr>
          <a:xfrm>
            <a:off x="1771650" y="1200150"/>
            <a:ext cx="378619" cy="4589860"/>
            <a:chOff x="0" y="0"/>
            <a:chExt cx="318" cy="3855"/>
          </a:xfrm>
        </p:grpSpPr>
        <p:sp>
          <p:nvSpPr>
            <p:cNvPr id="83984" name="Line 4"/>
            <p:cNvSpPr/>
            <p:nvPr/>
          </p:nvSpPr>
          <p:spPr>
            <a:xfrm>
              <a:off x="0" y="2132"/>
              <a:ext cx="272" cy="0"/>
            </a:xfrm>
            <a:prstGeom prst="line">
              <a:avLst/>
            </a:prstGeom>
            <a:ln w="25400" cap="flat" cmpd="sng">
              <a:solidFill>
                <a:srgbClr val="000000"/>
              </a:solidFill>
              <a:prstDash val="solid"/>
              <a:headEnd type="none" w="med" len="med"/>
              <a:tailEnd type="none" w="med" len="med"/>
            </a:ln>
          </p:spPr>
        </p:sp>
        <p:sp>
          <p:nvSpPr>
            <p:cNvPr id="83985" name="Line 5"/>
            <p:cNvSpPr/>
            <p:nvPr/>
          </p:nvSpPr>
          <p:spPr>
            <a:xfrm>
              <a:off x="0" y="0"/>
              <a:ext cx="0" cy="3855"/>
            </a:xfrm>
            <a:prstGeom prst="line">
              <a:avLst/>
            </a:prstGeom>
            <a:ln w="25400" cap="flat" cmpd="sng">
              <a:solidFill>
                <a:srgbClr val="000000"/>
              </a:solidFill>
              <a:prstDash val="solid"/>
              <a:headEnd type="none" w="med" len="med"/>
              <a:tailEnd type="none" w="med" len="med"/>
            </a:ln>
          </p:spPr>
        </p:sp>
        <p:sp>
          <p:nvSpPr>
            <p:cNvPr id="83986" name="Line 6"/>
            <p:cNvSpPr/>
            <p:nvPr/>
          </p:nvSpPr>
          <p:spPr>
            <a:xfrm>
              <a:off x="0" y="0"/>
              <a:ext cx="318" cy="0"/>
            </a:xfrm>
            <a:prstGeom prst="line">
              <a:avLst/>
            </a:prstGeom>
            <a:ln w="25400" cap="flat" cmpd="sng">
              <a:solidFill>
                <a:srgbClr val="000000"/>
              </a:solidFill>
              <a:prstDash val="solid"/>
              <a:headEnd type="none" w="med" len="med"/>
              <a:tailEnd type="none" w="med" len="med"/>
            </a:ln>
          </p:spPr>
        </p:sp>
        <p:sp>
          <p:nvSpPr>
            <p:cNvPr id="83987" name="Line 7"/>
            <p:cNvSpPr/>
            <p:nvPr/>
          </p:nvSpPr>
          <p:spPr>
            <a:xfrm>
              <a:off x="0" y="544"/>
              <a:ext cx="272" cy="0"/>
            </a:xfrm>
            <a:prstGeom prst="line">
              <a:avLst/>
            </a:prstGeom>
            <a:ln w="25400" cap="flat" cmpd="sng">
              <a:solidFill>
                <a:srgbClr val="000000"/>
              </a:solidFill>
              <a:prstDash val="solid"/>
              <a:headEnd type="none" w="med" len="med"/>
              <a:tailEnd type="none" w="med" len="med"/>
            </a:ln>
          </p:spPr>
        </p:sp>
        <p:sp>
          <p:nvSpPr>
            <p:cNvPr id="83988" name="Line 8"/>
            <p:cNvSpPr/>
            <p:nvPr/>
          </p:nvSpPr>
          <p:spPr>
            <a:xfrm>
              <a:off x="0" y="1270"/>
              <a:ext cx="272" cy="0"/>
            </a:xfrm>
            <a:prstGeom prst="line">
              <a:avLst/>
            </a:prstGeom>
            <a:ln w="25400" cap="flat" cmpd="sng">
              <a:solidFill>
                <a:srgbClr val="000000"/>
              </a:solidFill>
              <a:prstDash val="solid"/>
              <a:headEnd type="none" w="med" len="med"/>
              <a:tailEnd type="none" w="med" len="med"/>
            </a:ln>
          </p:spPr>
        </p:sp>
        <p:sp>
          <p:nvSpPr>
            <p:cNvPr id="83989" name="Line 9"/>
            <p:cNvSpPr/>
            <p:nvPr/>
          </p:nvSpPr>
          <p:spPr>
            <a:xfrm>
              <a:off x="0" y="3855"/>
              <a:ext cx="272" cy="0"/>
            </a:xfrm>
            <a:prstGeom prst="line">
              <a:avLst/>
            </a:prstGeom>
            <a:ln w="25400" cap="flat" cmpd="sng">
              <a:solidFill>
                <a:srgbClr val="000000"/>
              </a:solidFill>
              <a:prstDash val="solid"/>
              <a:headEnd type="none" w="med" len="med"/>
              <a:tailEnd type="none" w="med" len="med"/>
            </a:ln>
          </p:spPr>
        </p:sp>
        <p:sp>
          <p:nvSpPr>
            <p:cNvPr id="83990" name="Line 10"/>
            <p:cNvSpPr/>
            <p:nvPr/>
          </p:nvSpPr>
          <p:spPr>
            <a:xfrm flipV="1">
              <a:off x="0" y="2993"/>
              <a:ext cx="272" cy="9"/>
            </a:xfrm>
            <a:prstGeom prst="line">
              <a:avLst/>
            </a:prstGeom>
            <a:ln w="25400" cap="flat" cmpd="sng">
              <a:solidFill>
                <a:srgbClr val="000000"/>
              </a:solidFill>
              <a:prstDash val="solid"/>
              <a:headEnd type="none" w="med" len="med"/>
              <a:tailEnd type="none" w="med" len="med"/>
            </a:ln>
          </p:spPr>
        </p:sp>
      </p:grpSp>
      <p:sp>
        <p:nvSpPr>
          <p:cNvPr id="83972" name="Text Box 11"/>
          <p:cNvSpPr txBox="1"/>
          <p:nvPr/>
        </p:nvSpPr>
        <p:spPr>
          <a:xfrm>
            <a:off x="2057400" y="1657350"/>
            <a:ext cx="1746647" cy="457200"/>
          </a:xfrm>
          <a:prstGeom prst="rect">
            <a:avLst/>
          </a:prstGeom>
          <a:noFill/>
          <a:ln w="9525">
            <a:noFill/>
          </a:ln>
        </p:spPr>
        <p:txBody>
          <a:bodyPr>
            <a:spAutoFit/>
          </a:bodyPr>
          <a:p>
            <a:pPr lvl="0" eaLnBrk="1" hangingPunct="1">
              <a:spcBef>
                <a:spcPct val="50000"/>
              </a:spcBef>
            </a:pPr>
            <a:r>
              <a:rPr lang="en-US" altLang="zh-CN" sz="2400" dirty="0">
                <a:solidFill>
                  <a:srgbClr val="000000"/>
                </a:solidFill>
                <a:latin typeface="黑体" panose="02010609060101010101" pitchFamily="49" charset="-122"/>
                <a:ea typeface="黑体" panose="02010609060101010101" pitchFamily="49" charset="-122"/>
              </a:rPr>
              <a:t>19</a:t>
            </a:r>
            <a:r>
              <a:rPr lang="zh-CN" altLang="en-US" sz="2400" dirty="0">
                <a:solidFill>
                  <a:srgbClr val="000000"/>
                </a:solidFill>
                <a:latin typeface="黑体" panose="02010609060101010101" pitchFamily="49" charset="-122"/>
                <a:ea typeface="黑体" panose="02010609060101010101" pitchFamily="49" charset="-122"/>
              </a:rPr>
              <a:t>世纪末</a:t>
            </a:r>
            <a:endParaRPr lang="zh-CN" altLang="en-US" sz="2400" dirty="0">
              <a:solidFill>
                <a:srgbClr val="000000"/>
              </a:solidFill>
              <a:latin typeface="黑体" panose="02010609060101010101" pitchFamily="49" charset="-122"/>
              <a:ea typeface="黑体" panose="02010609060101010101" pitchFamily="49" charset="-122"/>
            </a:endParaRPr>
          </a:p>
        </p:txBody>
      </p:sp>
      <p:sp>
        <p:nvSpPr>
          <p:cNvPr id="83973" name="Text Box 12"/>
          <p:cNvSpPr txBox="1"/>
          <p:nvPr/>
        </p:nvSpPr>
        <p:spPr>
          <a:xfrm>
            <a:off x="2171700" y="1028700"/>
            <a:ext cx="3186113" cy="365760"/>
          </a:xfrm>
          <a:prstGeom prst="rect">
            <a:avLst/>
          </a:prstGeom>
          <a:noFill/>
          <a:ln w="9525">
            <a:noFill/>
          </a:ln>
        </p:spPr>
        <p:txBody>
          <a:bodyPr lIns="0" tIns="0" rIns="0" bIns="0">
            <a:spAutoFit/>
          </a:bodyPr>
          <a:p>
            <a:pPr lvl="0" eaLnBrk="1" hangingPunct="1">
              <a:spcBef>
                <a:spcPct val="50000"/>
              </a:spcBef>
            </a:pPr>
            <a:r>
              <a:rPr lang="en-US" altLang="zh-CN" sz="2400" dirty="0">
                <a:solidFill>
                  <a:srgbClr val="000000"/>
                </a:solidFill>
                <a:latin typeface="黑体" panose="02010609060101010101" pitchFamily="49" charset="-122"/>
                <a:ea typeface="黑体" panose="02010609060101010101" pitchFamily="49" charset="-122"/>
              </a:rPr>
              <a:t>19</a:t>
            </a:r>
            <a:r>
              <a:rPr lang="zh-CN" altLang="en-US" sz="2400" dirty="0">
                <a:solidFill>
                  <a:srgbClr val="000000"/>
                </a:solidFill>
                <a:latin typeface="黑体" panose="02010609060101010101" pitchFamily="49" charset="-122"/>
                <a:ea typeface="黑体" panose="02010609060101010101" pitchFamily="49" charset="-122"/>
              </a:rPr>
              <a:t>世纪六七十年代</a:t>
            </a:r>
            <a:endParaRPr lang="zh-CN" altLang="en-US" sz="2400" dirty="0">
              <a:solidFill>
                <a:srgbClr val="000000"/>
              </a:solidFill>
              <a:latin typeface="黑体" panose="02010609060101010101" pitchFamily="49" charset="-122"/>
              <a:ea typeface="黑体" panose="02010609060101010101" pitchFamily="49" charset="-122"/>
            </a:endParaRPr>
          </a:p>
        </p:txBody>
      </p:sp>
      <p:sp>
        <p:nvSpPr>
          <p:cNvPr id="83974" name="Text Box 13"/>
          <p:cNvSpPr txBox="1"/>
          <p:nvPr/>
        </p:nvSpPr>
        <p:spPr>
          <a:xfrm>
            <a:off x="1371600" y="2343150"/>
            <a:ext cx="2863453" cy="731520"/>
          </a:xfrm>
          <a:prstGeom prst="rect">
            <a:avLst/>
          </a:prstGeom>
          <a:noFill/>
          <a:ln w="9525">
            <a:noFill/>
          </a:ln>
        </p:spPr>
        <p:txBody>
          <a:bodyPr lIns="0" tIns="0" rIns="0" bIns="0">
            <a:spAutoFit/>
          </a:bodyPr>
          <a:p>
            <a:pPr lvl="0" algn="ctr" eaLnBrk="1" hangingPunct="1">
              <a:spcBef>
                <a:spcPct val="50000"/>
              </a:spcBef>
            </a:pPr>
            <a:r>
              <a:rPr lang="zh-CN" altLang="en-US" sz="2400" dirty="0">
                <a:solidFill>
                  <a:srgbClr val="000000"/>
                </a:solidFill>
                <a:latin typeface="黑体" panose="02010609060101010101" pitchFamily="49" charset="-122"/>
                <a:ea typeface="黑体" panose="02010609060101010101" pitchFamily="49" charset="-122"/>
              </a:rPr>
              <a:t>一战期间</a:t>
            </a:r>
            <a:br>
              <a:rPr lang="en-US" altLang="zh-CN" sz="2400" dirty="0">
                <a:solidFill>
                  <a:srgbClr val="000000"/>
                </a:solidFill>
                <a:latin typeface="黑体" panose="02010609060101010101" pitchFamily="49" charset="-122"/>
                <a:ea typeface="黑体" panose="02010609060101010101" pitchFamily="49" charset="-122"/>
              </a:rPr>
            </a:br>
            <a:r>
              <a:rPr lang="en-US" altLang="zh-CN" sz="2400" dirty="0">
                <a:solidFill>
                  <a:srgbClr val="000000"/>
                </a:solidFill>
                <a:latin typeface="黑体" panose="02010609060101010101" pitchFamily="49" charset="-122"/>
                <a:ea typeface="黑体" panose="02010609060101010101" pitchFamily="49" charset="-122"/>
              </a:rPr>
              <a:t> </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1914</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1919</a:t>
            </a:r>
            <a:r>
              <a:rPr lang="zh-CN" altLang="en-US" sz="2400" dirty="0">
                <a:solidFill>
                  <a:srgbClr val="000000"/>
                </a:solidFill>
                <a:latin typeface="黑体" panose="02010609060101010101" pitchFamily="49" charset="-122"/>
                <a:ea typeface="黑体" panose="02010609060101010101" pitchFamily="49" charset="-122"/>
              </a:rPr>
              <a:t>）</a:t>
            </a:r>
            <a:endParaRPr lang="zh-CN" altLang="en-US" sz="2400" dirty="0">
              <a:solidFill>
                <a:srgbClr val="000000"/>
              </a:solidFill>
              <a:latin typeface="黑体" panose="02010609060101010101" pitchFamily="49" charset="-122"/>
              <a:ea typeface="黑体" panose="02010609060101010101" pitchFamily="49" charset="-122"/>
            </a:endParaRPr>
          </a:p>
        </p:txBody>
      </p:sp>
      <p:sp>
        <p:nvSpPr>
          <p:cNvPr id="83975" name="Text Box 14"/>
          <p:cNvSpPr txBox="1"/>
          <p:nvPr/>
        </p:nvSpPr>
        <p:spPr>
          <a:xfrm>
            <a:off x="1771650" y="3257550"/>
            <a:ext cx="2699147" cy="822960"/>
          </a:xfrm>
          <a:prstGeom prst="rect">
            <a:avLst/>
          </a:prstGeom>
          <a:noFill/>
          <a:ln w="9525">
            <a:noFill/>
          </a:ln>
        </p:spPr>
        <p:txBody>
          <a:bodyPr>
            <a:spAutoFit/>
          </a:bodyPr>
          <a:p>
            <a:pPr lvl="0" algn="ctr" eaLnBrk="1" hangingPunct="1">
              <a:spcBef>
                <a:spcPct val="50000"/>
              </a:spcBef>
            </a:pPr>
            <a:r>
              <a:rPr lang="zh-CN" altLang="en-US" sz="2400" dirty="0">
                <a:solidFill>
                  <a:srgbClr val="000000"/>
                </a:solidFill>
                <a:latin typeface="黑体" panose="02010609060101010101" pitchFamily="49" charset="-122"/>
                <a:ea typeface="黑体" panose="02010609060101010101" pitchFamily="49" charset="-122"/>
              </a:rPr>
              <a:t>国民政府前期（</a:t>
            </a:r>
            <a:r>
              <a:rPr lang="en-US" altLang="zh-CN" sz="2400" dirty="0">
                <a:solidFill>
                  <a:srgbClr val="000000"/>
                </a:solidFill>
                <a:latin typeface="黑体" panose="02010609060101010101" pitchFamily="49" charset="-122"/>
                <a:ea typeface="黑体" panose="02010609060101010101" pitchFamily="49" charset="-122"/>
              </a:rPr>
              <a:t>1927</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1936</a:t>
            </a:r>
            <a:r>
              <a:rPr lang="zh-CN" altLang="en-US" sz="2400" dirty="0">
                <a:solidFill>
                  <a:srgbClr val="000000"/>
                </a:solidFill>
                <a:latin typeface="黑体" panose="02010609060101010101" pitchFamily="49" charset="-122"/>
                <a:ea typeface="黑体" panose="02010609060101010101" pitchFamily="49" charset="-122"/>
              </a:rPr>
              <a:t>）</a:t>
            </a:r>
            <a:endParaRPr lang="zh-CN" altLang="en-US" sz="2400" dirty="0">
              <a:solidFill>
                <a:srgbClr val="000000"/>
              </a:solidFill>
              <a:latin typeface="黑体" panose="02010609060101010101" pitchFamily="49" charset="-122"/>
              <a:ea typeface="黑体" panose="02010609060101010101" pitchFamily="49" charset="-122"/>
            </a:endParaRPr>
          </a:p>
        </p:txBody>
      </p:sp>
      <p:sp>
        <p:nvSpPr>
          <p:cNvPr id="83976" name="Text Box 15"/>
          <p:cNvSpPr txBox="1"/>
          <p:nvPr/>
        </p:nvSpPr>
        <p:spPr>
          <a:xfrm>
            <a:off x="1828800" y="4229100"/>
            <a:ext cx="2800350" cy="731520"/>
          </a:xfrm>
          <a:prstGeom prst="rect">
            <a:avLst/>
          </a:prstGeom>
          <a:noFill/>
          <a:ln w="9525">
            <a:noFill/>
          </a:ln>
        </p:spPr>
        <p:txBody>
          <a:bodyPr lIns="0" tIns="0" rIns="0" bIns="0">
            <a:spAutoFit/>
          </a:bodyPr>
          <a:p>
            <a:pPr lvl="0" algn="ctr" eaLnBrk="1" hangingPunct="1">
              <a:spcBef>
                <a:spcPct val="50000"/>
              </a:spcBef>
            </a:pPr>
            <a:r>
              <a:rPr lang="zh-CN" altLang="en-US" sz="2400" dirty="0">
                <a:solidFill>
                  <a:srgbClr val="000000"/>
                </a:solidFill>
                <a:latin typeface="黑体" panose="02010609060101010101" pitchFamily="49" charset="-122"/>
                <a:ea typeface="黑体" panose="02010609060101010101" pitchFamily="49" charset="-122"/>
              </a:rPr>
              <a:t>抗战和内战时期</a:t>
            </a:r>
            <a:br>
              <a:rPr lang="en-US" altLang="zh-CN" sz="2400" dirty="0">
                <a:solidFill>
                  <a:srgbClr val="000000"/>
                </a:solidFill>
                <a:latin typeface="黑体" panose="02010609060101010101" pitchFamily="49" charset="-122"/>
                <a:ea typeface="黑体" panose="02010609060101010101" pitchFamily="49" charset="-122"/>
              </a:rPr>
            </a:b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1937</a:t>
            </a: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1949</a:t>
            </a:r>
            <a:r>
              <a:rPr lang="zh-CN" altLang="en-US" sz="2400" dirty="0">
                <a:solidFill>
                  <a:srgbClr val="000000"/>
                </a:solidFill>
                <a:latin typeface="黑体" panose="02010609060101010101" pitchFamily="49" charset="-122"/>
                <a:ea typeface="黑体" panose="02010609060101010101" pitchFamily="49" charset="-122"/>
              </a:rPr>
              <a:t>）</a:t>
            </a:r>
            <a:endParaRPr lang="zh-CN" altLang="en-US" sz="2400" dirty="0">
              <a:solidFill>
                <a:srgbClr val="000000"/>
              </a:solidFill>
              <a:latin typeface="黑体" panose="02010609060101010101" pitchFamily="49" charset="-122"/>
              <a:ea typeface="黑体" panose="02010609060101010101" pitchFamily="49" charset="-122"/>
            </a:endParaRPr>
          </a:p>
        </p:txBody>
      </p:sp>
      <p:sp>
        <p:nvSpPr>
          <p:cNvPr id="83977" name="Text Box 16"/>
          <p:cNvSpPr txBox="1"/>
          <p:nvPr/>
        </p:nvSpPr>
        <p:spPr>
          <a:xfrm>
            <a:off x="1714500" y="5029200"/>
            <a:ext cx="2700338" cy="822960"/>
          </a:xfrm>
          <a:prstGeom prst="rect">
            <a:avLst/>
          </a:prstGeom>
          <a:noFill/>
          <a:ln w="9525">
            <a:noFill/>
          </a:ln>
        </p:spPr>
        <p:txBody>
          <a:bodyPr>
            <a:spAutoFit/>
          </a:bodyPr>
          <a:p>
            <a:pPr lvl="0" algn="ctr" eaLnBrk="1" hangingPunct="1">
              <a:spcBef>
                <a:spcPct val="50000"/>
              </a:spcBef>
            </a:pPr>
            <a:r>
              <a:rPr lang="zh-CN" altLang="en-US" sz="2400" dirty="0">
                <a:solidFill>
                  <a:srgbClr val="000000"/>
                </a:solidFill>
                <a:latin typeface="黑体" panose="02010609060101010101" pitchFamily="49" charset="-122"/>
                <a:ea typeface="黑体" panose="02010609060101010101" pitchFamily="49" charset="-122"/>
              </a:rPr>
              <a:t>建国后</a:t>
            </a:r>
            <a:br>
              <a:rPr lang="en-US" altLang="zh-CN" sz="2400" dirty="0">
                <a:solidFill>
                  <a:srgbClr val="000000"/>
                </a:solidFill>
                <a:latin typeface="黑体" panose="02010609060101010101" pitchFamily="49" charset="-122"/>
                <a:ea typeface="黑体" panose="02010609060101010101" pitchFamily="49" charset="-122"/>
              </a:rPr>
            </a:br>
            <a:r>
              <a:rPr lang="zh-CN" altLang="en-US" sz="2400" dirty="0">
                <a:solidFill>
                  <a:srgbClr val="000000"/>
                </a:solidFill>
                <a:latin typeface="黑体" panose="02010609060101010101" pitchFamily="49" charset="-122"/>
                <a:ea typeface="黑体" panose="02010609060101010101" pitchFamily="49" charset="-122"/>
              </a:rPr>
              <a:t>（</a:t>
            </a:r>
            <a:r>
              <a:rPr lang="en-US" altLang="zh-CN" sz="2400" dirty="0">
                <a:solidFill>
                  <a:srgbClr val="000000"/>
                </a:solidFill>
                <a:latin typeface="黑体" panose="02010609060101010101" pitchFamily="49" charset="-122"/>
                <a:ea typeface="黑体" panose="02010609060101010101" pitchFamily="49" charset="-122"/>
              </a:rPr>
              <a:t>1949</a:t>
            </a:r>
            <a:r>
              <a:rPr lang="zh-CN" altLang="en-US" sz="2400" dirty="0">
                <a:solidFill>
                  <a:srgbClr val="000000"/>
                </a:solidFill>
                <a:latin typeface="黑体" panose="02010609060101010101" pitchFamily="49" charset="-122"/>
                <a:ea typeface="黑体" panose="02010609060101010101" pitchFamily="49" charset="-122"/>
              </a:rPr>
              <a:t>年以后）</a:t>
            </a:r>
            <a:endParaRPr lang="zh-CN" altLang="en-US" sz="2400" dirty="0">
              <a:solidFill>
                <a:srgbClr val="000000"/>
              </a:solidFill>
              <a:latin typeface="黑体" panose="02010609060101010101" pitchFamily="49" charset="-122"/>
              <a:ea typeface="黑体" panose="02010609060101010101" pitchFamily="49" charset="-122"/>
            </a:endParaRPr>
          </a:p>
        </p:txBody>
      </p:sp>
      <p:sp>
        <p:nvSpPr>
          <p:cNvPr id="92177" name="Text Box 17"/>
          <p:cNvSpPr txBox="1"/>
          <p:nvPr/>
        </p:nvSpPr>
        <p:spPr>
          <a:xfrm>
            <a:off x="4743450" y="1028700"/>
            <a:ext cx="2914650" cy="411480"/>
          </a:xfrm>
          <a:prstGeom prst="rect">
            <a:avLst/>
          </a:prstGeom>
          <a:noFill/>
          <a:ln w="9525">
            <a:noFill/>
          </a:ln>
        </p:spPr>
        <p:txBody>
          <a:bodyPr lIns="0" tIns="0" rIns="0" bIns="0">
            <a:spAutoFit/>
          </a:bodyPr>
          <a:p>
            <a:pPr lvl="0" eaLnBrk="1" hangingPunct="1">
              <a:spcBef>
                <a:spcPct val="50000"/>
              </a:spcBef>
            </a:pPr>
            <a:r>
              <a:rPr lang="zh-CN" altLang="en-US" sz="2700" dirty="0">
                <a:solidFill>
                  <a:srgbClr val="FF3300"/>
                </a:solidFill>
                <a:latin typeface="Times New Roman" panose="02020603050405020304" pitchFamily="18" charset="0"/>
                <a:ea typeface="黑体" panose="02010609060101010101" pitchFamily="49" charset="-122"/>
              </a:rPr>
              <a:t>“萌芽”</a:t>
            </a:r>
            <a:endParaRPr lang="zh-CN" altLang="en-US" sz="2700" dirty="0">
              <a:solidFill>
                <a:srgbClr val="FF3300"/>
              </a:solidFill>
              <a:latin typeface="Times New Roman" panose="02020603050405020304" pitchFamily="18" charset="0"/>
              <a:ea typeface="黑体" panose="02010609060101010101" pitchFamily="49" charset="-122"/>
            </a:endParaRPr>
          </a:p>
        </p:txBody>
      </p:sp>
      <p:sp>
        <p:nvSpPr>
          <p:cNvPr id="92178" name="Text Box 18"/>
          <p:cNvSpPr txBox="1"/>
          <p:nvPr/>
        </p:nvSpPr>
        <p:spPr>
          <a:xfrm>
            <a:off x="4572000" y="1657350"/>
            <a:ext cx="2971800" cy="502920"/>
          </a:xfrm>
          <a:prstGeom prst="rect">
            <a:avLst/>
          </a:prstGeom>
          <a:noFill/>
          <a:ln w="9525">
            <a:noFill/>
          </a:ln>
        </p:spPr>
        <p:txBody>
          <a:bodyPr>
            <a:spAutoFit/>
          </a:bodyPr>
          <a:p>
            <a:pPr lvl="0" eaLnBrk="1" hangingPunct="1">
              <a:spcBef>
                <a:spcPct val="50000"/>
              </a:spcBef>
            </a:pPr>
            <a:r>
              <a:rPr lang="zh-CN" altLang="en-US" sz="2700" dirty="0">
                <a:solidFill>
                  <a:srgbClr val="FF0000"/>
                </a:solidFill>
                <a:latin typeface="Times New Roman" panose="02020603050405020304" pitchFamily="18" charset="0"/>
                <a:ea typeface="黑体" panose="02010609060101010101" pitchFamily="49" charset="-122"/>
              </a:rPr>
              <a:t>“初步发展”</a:t>
            </a:r>
            <a:endParaRPr lang="zh-CN" altLang="en-US" sz="2700" dirty="0">
              <a:solidFill>
                <a:srgbClr val="FF0000"/>
              </a:solidFill>
              <a:latin typeface="Times New Roman" panose="02020603050405020304" pitchFamily="18" charset="0"/>
              <a:ea typeface="黑体" panose="02010609060101010101" pitchFamily="49" charset="-122"/>
            </a:endParaRPr>
          </a:p>
        </p:txBody>
      </p:sp>
      <p:sp>
        <p:nvSpPr>
          <p:cNvPr id="92179" name="Text Box 19"/>
          <p:cNvSpPr txBox="1"/>
          <p:nvPr/>
        </p:nvSpPr>
        <p:spPr>
          <a:xfrm>
            <a:off x="4629150" y="2457450"/>
            <a:ext cx="3200400" cy="502920"/>
          </a:xfrm>
          <a:prstGeom prst="rect">
            <a:avLst/>
          </a:prstGeom>
          <a:noFill/>
          <a:ln w="9525">
            <a:noFill/>
          </a:ln>
        </p:spPr>
        <p:txBody>
          <a:bodyPr>
            <a:spAutoFit/>
          </a:bodyPr>
          <a:p>
            <a:pPr lvl="0" eaLnBrk="1" hangingPunct="1">
              <a:spcBef>
                <a:spcPct val="50000"/>
              </a:spcBef>
            </a:pPr>
            <a:r>
              <a:rPr lang="zh-CN" altLang="en-US" sz="2700" dirty="0">
                <a:solidFill>
                  <a:srgbClr val="FF0000"/>
                </a:solidFill>
                <a:latin typeface="Times New Roman" panose="02020603050405020304" pitchFamily="18" charset="0"/>
                <a:ea typeface="黑体" panose="02010609060101010101" pitchFamily="49" charset="-122"/>
              </a:rPr>
              <a:t>“黄金时期”</a:t>
            </a:r>
            <a:endParaRPr lang="zh-CN" altLang="en-US" sz="2700" dirty="0">
              <a:solidFill>
                <a:srgbClr val="FF0000"/>
              </a:solidFill>
              <a:latin typeface="Times New Roman" panose="02020603050405020304" pitchFamily="18" charset="0"/>
              <a:ea typeface="黑体" panose="02010609060101010101" pitchFamily="49" charset="-122"/>
            </a:endParaRPr>
          </a:p>
        </p:txBody>
      </p:sp>
      <p:sp>
        <p:nvSpPr>
          <p:cNvPr id="92180" name="Text Box 20"/>
          <p:cNvSpPr txBox="1"/>
          <p:nvPr/>
        </p:nvSpPr>
        <p:spPr>
          <a:xfrm>
            <a:off x="4051300" y="3371850"/>
            <a:ext cx="3019425" cy="502920"/>
          </a:xfrm>
          <a:prstGeom prst="rect">
            <a:avLst/>
          </a:prstGeom>
          <a:noFill/>
          <a:ln w="9525">
            <a:noFill/>
          </a:ln>
        </p:spPr>
        <p:txBody>
          <a:bodyPr>
            <a:spAutoFit/>
          </a:bodyPr>
          <a:p>
            <a:pPr lvl="0" algn="ctr" eaLnBrk="1" hangingPunct="1">
              <a:spcBef>
                <a:spcPct val="50000"/>
              </a:spcBef>
            </a:pPr>
            <a:r>
              <a:rPr lang="zh-CN" altLang="en-US" sz="2700" dirty="0">
                <a:solidFill>
                  <a:srgbClr val="FF0000"/>
                </a:solidFill>
                <a:latin typeface="Times New Roman" panose="02020603050405020304" pitchFamily="18" charset="0"/>
                <a:ea typeface="黑体" panose="02010609060101010101" pitchFamily="49" charset="-122"/>
              </a:rPr>
              <a:t>“萎缩”</a:t>
            </a:r>
            <a:endParaRPr lang="zh-CN" altLang="en-US" sz="2700" dirty="0">
              <a:solidFill>
                <a:srgbClr val="FF0000"/>
              </a:solidFill>
              <a:latin typeface="Times New Roman" panose="02020603050405020304" pitchFamily="18" charset="0"/>
              <a:ea typeface="黑体" panose="02010609060101010101" pitchFamily="49" charset="-122"/>
            </a:endParaRPr>
          </a:p>
        </p:txBody>
      </p:sp>
      <p:sp>
        <p:nvSpPr>
          <p:cNvPr id="92182" name="Rectangle 22"/>
          <p:cNvSpPr/>
          <p:nvPr/>
        </p:nvSpPr>
        <p:spPr>
          <a:xfrm>
            <a:off x="4859020" y="4343400"/>
            <a:ext cx="1554480" cy="502920"/>
          </a:xfrm>
          <a:prstGeom prst="rect">
            <a:avLst/>
          </a:prstGeom>
          <a:noFill/>
          <a:ln w="9525">
            <a:noFill/>
          </a:ln>
        </p:spPr>
        <p:txBody>
          <a:bodyPr wrap="none">
            <a:spAutoFit/>
          </a:bodyPr>
          <a:p>
            <a:pPr lvl="0" eaLnBrk="1" hangingPunct="1"/>
            <a:r>
              <a:rPr lang="zh-CN" altLang="en-US" sz="2700" dirty="0">
                <a:solidFill>
                  <a:srgbClr val="FF3300"/>
                </a:solidFill>
                <a:latin typeface="Arial" panose="020B0604020202020204" pitchFamily="34" charset="0"/>
                <a:ea typeface="黑体" panose="02010609060101010101" pitchFamily="49" charset="-122"/>
              </a:rPr>
              <a:t>“萎缩”</a:t>
            </a:r>
            <a:endParaRPr lang="zh-CN" altLang="en-US" sz="2700" dirty="0">
              <a:solidFill>
                <a:srgbClr val="FF3300"/>
              </a:solidFill>
              <a:latin typeface="Arial" panose="020B0604020202020204" pitchFamily="34" charset="0"/>
              <a:ea typeface="黑体" panose="02010609060101010101" pitchFamily="49" charset="-122"/>
            </a:endParaRPr>
          </a:p>
        </p:txBody>
      </p:sp>
      <p:sp>
        <p:nvSpPr>
          <p:cNvPr id="92183" name="Rectangle 23"/>
          <p:cNvSpPr/>
          <p:nvPr/>
        </p:nvSpPr>
        <p:spPr>
          <a:xfrm>
            <a:off x="4895414" y="5143500"/>
            <a:ext cx="1554480" cy="502920"/>
          </a:xfrm>
          <a:prstGeom prst="rect">
            <a:avLst/>
          </a:prstGeom>
          <a:noFill/>
          <a:ln w="9525">
            <a:noFill/>
          </a:ln>
        </p:spPr>
        <p:txBody>
          <a:bodyPr wrap="none">
            <a:spAutoFit/>
          </a:bodyPr>
          <a:p>
            <a:pPr lvl="0" algn="ctr" eaLnBrk="1" hangingPunct="1"/>
            <a:r>
              <a:rPr lang="zh-CN" altLang="en-US" sz="2700" dirty="0">
                <a:solidFill>
                  <a:srgbClr val="FF3300"/>
                </a:solidFill>
                <a:latin typeface="Arial" panose="020B0604020202020204" pitchFamily="34" charset="0"/>
                <a:ea typeface="黑体" panose="02010609060101010101" pitchFamily="49" charset="-122"/>
              </a:rPr>
              <a:t>“消失”</a:t>
            </a:r>
            <a:endParaRPr lang="zh-CN" altLang="en-US" sz="2700" dirty="0">
              <a:solidFill>
                <a:srgbClr val="FF3300"/>
              </a:solidFill>
              <a:latin typeface="Arial" panose="020B060402020202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77"/>
                                        </p:tgtEl>
                                        <p:attrNameLst>
                                          <p:attrName>style.visibility</p:attrName>
                                        </p:attrNameLst>
                                      </p:cBhvr>
                                      <p:to>
                                        <p:strVal val="visible"/>
                                      </p:to>
                                    </p:set>
                                    <p:animEffect transition="in" filter="blinds(horizontal)">
                                      <p:cBhvr>
                                        <p:cTn id="7" dur="500"/>
                                        <p:tgtEl>
                                          <p:spTgt spid="9217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78"/>
                                        </p:tgtEl>
                                        <p:attrNameLst>
                                          <p:attrName>style.visibility</p:attrName>
                                        </p:attrNameLst>
                                      </p:cBhvr>
                                      <p:to>
                                        <p:strVal val="visible"/>
                                      </p:to>
                                    </p:set>
                                    <p:animEffect transition="in" filter="blinds(horizontal)">
                                      <p:cBhvr>
                                        <p:cTn id="12" dur="500"/>
                                        <p:tgtEl>
                                          <p:spTgt spid="9217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79"/>
                                        </p:tgtEl>
                                        <p:attrNameLst>
                                          <p:attrName>style.visibility</p:attrName>
                                        </p:attrNameLst>
                                      </p:cBhvr>
                                      <p:to>
                                        <p:strVal val="visible"/>
                                      </p:to>
                                    </p:set>
                                    <p:animEffect transition="in" filter="blinds(horizontal)">
                                      <p:cBhvr>
                                        <p:cTn id="17" dur="500"/>
                                        <p:tgtEl>
                                          <p:spTgt spid="9217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180"/>
                                        </p:tgtEl>
                                        <p:attrNameLst>
                                          <p:attrName>style.visibility</p:attrName>
                                        </p:attrNameLst>
                                      </p:cBhvr>
                                      <p:to>
                                        <p:strVal val="visible"/>
                                      </p:to>
                                    </p:set>
                                    <p:animEffect transition="in" filter="blinds(horizontal)">
                                      <p:cBhvr>
                                        <p:cTn id="22" dur="500"/>
                                        <p:tgtEl>
                                          <p:spTgt spid="9218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82"/>
                                        </p:tgtEl>
                                        <p:attrNameLst>
                                          <p:attrName>style.visibility</p:attrName>
                                        </p:attrNameLst>
                                      </p:cBhvr>
                                      <p:to>
                                        <p:strVal val="visible"/>
                                      </p:to>
                                    </p:set>
                                    <p:animEffect transition="in" filter="wipe(left)">
                                      <p:cBhvr>
                                        <p:cTn id="27" dur="500"/>
                                        <p:tgtEl>
                                          <p:spTgt spid="921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83"/>
                                        </p:tgtEl>
                                        <p:attrNameLst>
                                          <p:attrName>style.visibility</p:attrName>
                                        </p:attrNameLst>
                                      </p:cBhvr>
                                      <p:to>
                                        <p:strVal val="visible"/>
                                      </p:to>
                                    </p:set>
                                    <p:animEffect transition="in" filter="wipe(left)">
                                      <p:cBhvr>
                                        <p:cTn id="32" dur="500"/>
                                        <p:tgtEl>
                                          <p:spTgt spid="92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7" grpId="0"/>
      <p:bldP spid="92178" grpId="0"/>
      <p:bldP spid="92179" grpId="0"/>
      <p:bldP spid="92180" grpId="0"/>
      <p:bldP spid="92182" grpId="0"/>
      <p:bldP spid="9218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Text Box 22"/>
          <p:cNvSpPr txBox="1"/>
          <p:nvPr/>
        </p:nvSpPr>
        <p:spPr>
          <a:xfrm>
            <a:off x="-283210" y="896620"/>
            <a:ext cx="6343650" cy="457200"/>
          </a:xfrm>
          <a:prstGeom prst="rect">
            <a:avLst/>
          </a:prstGeom>
          <a:noFill/>
          <a:ln w="9525">
            <a:noFill/>
          </a:ln>
        </p:spPr>
        <p:txBody>
          <a:bodyPr wrap="square" anchor="t">
            <a:spAutoFit/>
          </a:bodyPr>
          <a:p>
            <a:pPr lvl="0" indent="0" algn="ctr">
              <a:spcBef>
                <a:spcPct val="50000"/>
              </a:spcBef>
              <a:buFont typeface="Arial" panose="020B0604020202020204" pitchFamily="34" charset="0"/>
              <a:buNone/>
            </a:pPr>
            <a:r>
              <a:rPr lang="en-US" altLang="zh-CN" sz="2400" b="1" dirty="0">
                <a:latin typeface="黑体" panose="02010609060101010101" pitchFamily="49" charset="-122"/>
                <a:ea typeface="黑体" panose="02010609060101010101" pitchFamily="49" charset="-122"/>
              </a:rPr>
              <a:t>1</a:t>
            </a:r>
            <a:r>
              <a:rPr lang="zh-CN" altLang="en-US" sz="2400" b="1" dirty="0">
                <a:latin typeface="黑体" panose="02010609060101010101" pitchFamily="49" charset="-122"/>
                <a:ea typeface="黑体" panose="02010609060101010101" pitchFamily="49" charset="-122"/>
              </a:rPr>
              <a:t>、微型专题：关于</a:t>
            </a:r>
            <a:r>
              <a:rPr lang="zh-CN" altLang="en-US" sz="2400" b="1" dirty="0">
                <a:latin typeface="黑体" panose="02010609060101010101" pitchFamily="49" charset="-122"/>
                <a:ea typeface="黑体" panose="02010609060101010101" pitchFamily="49" charset="-122"/>
                <a:sym typeface="Arial" panose="020B0604020202020204" pitchFamily="34" charset="0"/>
              </a:rPr>
              <a:t>中国古代监察</a:t>
            </a:r>
            <a:endParaRPr lang="zh-CN" altLang="en-US" sz="2400" b="1" dirty="0">
              <a:latin typeface="黑体" panose="02010609060101010101" pitchFamily="49" charset="-122"/>
              <a:ea typeface="黑体" panose="02010609060101010101" pitchFamily="49" charset="-122"/>
              <a:sym typeface="Arial" panose="020B0604020202020204" pitchFamily="34" charset="0"/>
            </a:endParaRPr>
          </a:p>
        </p:txBody>
      </p:sp>
      <p:sp>
        <p:nvSpPr>
          <p:cNvPr id="29698" name="TextBox 5"/>
          <p:cNvSpPr txBox="1"/>
          <p:nvPr/>
        </p:nvSpPr>
        <p:spPr>
          <a:xfrm>
            <a:off x="562610" y="1353582"/>
            <a:ext cx="6129338" cy="438785"/>
          </a:xfrm>
          <a:prstGeom prst="rect">
            <a:avLst/>
          </a:prstGeom>
          <a:noFill/>
          <a:ln w="9525">
            <a:noFill/>
          </a:ln>
        </p:spPr>
        <p:txBody>
          <a:bodyPr lIns="0" tIns="0" rIns="0" bIns="0" anchor="t">
            <a:spAutoFit/>
          </a:bodyPr>
          <a:p>
            <a:pPr lvl="0" indent="0" eaLnBrk="0" latinLnBrk="1" hangingPunct="0">
              <a:lnSpc>
                <a:spcPct val="120000"/>
              </a:lnSpc>
              <a:spcBef>
                <a:spcPts val="1000"/>
              </a:spcBef>
              <a:buFont typeface="Arial" panose="020B0604020202020204" pitchFamily="34" charset="0"/>
              <a:buNone/>
            </a:pPr>
            <a:r>
              <a:rPr lang="en-US" altLang="zh-CN" sz="2400" b="1" dirty="0">
                <a:solidFill>
                  <a:srgbClr val="000000"/>
                </a:solidFill>
                <a:latin typeface="宋体" panose="02010600030101010101" pitchFamily="2" charset="-122"/>
                <a:ea typeface="宋体" panose="02010600030101010101" pitchFamily="2" charset="-122"/>
              </a:rPr>
              <a:t>(1)</a:t>
            </a:r>
            <a:r>
              <a:rPr lang="zh-CN" altLang="en-US" sz="2400" b="1" dirty="0">
                <a:solidFill>
                  <a:srgbClr val="000000"/>
                </a:solidFill>
                <a:latin typeface="宋体" panose="02010600030101010101" pitchFamily="2" charset="-122"/>
                <a:ea typeface="宋体" panose="02010600030101010101" pitchFamily="2" charset="-122"/>
              </a:rPr>
              <a:t>实施对象：</a:t>
            </a:r>
            <a:r>
              <a:rPr lang="zh-CN" altLang="en-US" sz="2400" b="1" dirty="0">
                <a:solidFill>
                  <a:srgbClr val="000000"/>
                </a:solidFill>
                <a:latin typeface="楷体" panose="02010609060101010101" charset="-122"/>
                <a:ea typeface="楷体" panose="02010609060101010101" charset="-122"/>
              </a:rPr>
              <a:t>监察的对象是百官</a:t>
            </a:r>
            <a:endParaRPr lang="zh-CN" altLang="en-US" sz="2400" b="1" dirty="0">
              <a:solidFill>
                <a:srgbClr val="000000"/>
              </a:solidFill>
              <a:latin typeface="楷体" panose="02010609060101010101" charset="-122"/>
              <a:ea typeface="楷体" panose="02010609060101010101" charset="-122"/>
              <a:sym typeface="Arial" panose="020B0604020202020204" pitchFamily="34" charset="0"/>
            </a:endParaRPr>
          </a:p>
        </p:txBody>
      </p:sp>
      <p:sp>
        <p:nvSpPr>
          <p:cNvPr id="29699" name="Text Box 4"/>
          <p:cNvSpPr txBox="1"/>
          <p:nvPr/>
        </p:nvSpPr>
        <p:spPr>
          <a:xfrm>
            <a:off x="106680" y="2344420"/>
            <a:ext cx="8542020" cy="1297305"/>
          </a:xfrm>
          <a:prstGeom prst="rect">
            <a:avLst/>
          </a:prstGeom>
          <a:noFill/>
          <a:ln w="9525">
            <a:noFill/>
          </a:ln>
        </p:spPr>
        <p:txBody>
          <a:bodyPr wrap="square" anchor="t">
            <a:spAutoFit/>
          </a:bodyPr>
          <a:p>
            <a:pPr lvl="0" indent="0" algn="l" eaLnBrk="0" latinLnBrk="1" hangingPunct="0">
              <a:lnSpc>
                <a:spcPct val="110000"/>
              </a:lnSpc>
              <a:spcBef>
                <a:spcPts val="1000"/>
              </a:spcBef>
              <a:buFont typeface="Arial" panose="020B0604020202020204" pitchFamily="34" charset="0"/>
              <a:buNone/>
            </a:pPr>
            <a:r>
              <a:rPr lang="en-US" altLang="zh-CN" sz="2400" b="1" dirty="0">
                <a:solidFill>
                  <a:srgbClr val="000000"/>
                </a:solidFill>
                <a:latin typeface="宋体" panose="02010600030101010101" pitchFamily="2" charset="-122"/>
                <a:ea typeface="宋体" panose="02010600030101010101" pitchFamily="2" charset="-122"/>
              </a:rPr>
              <a:t>  </a:t>
            </a:r>
            <a:r>
              <a:rPr lang="zh-CN" altLang="en-US" sz="2400" b="1" dirty="0">
                <a:solidFill>
                  <a:srgbClr val="000000"/>
                </a:solidFill>
                <a:latin typeface="宋体" panose="02010600030101010101" pitchFamily="2" charset="-122"/>
                <a:ea typeface="宋体" panose="02010600030101010101" pitchFamily="2" charset="-122"/>
              </a:rPr>
              <a:t>（3）制度建设：</a:t>
            </a:r>
            <a:r>
              <a:rPr lang="zh-CN" altLang="en-US" sz="2400" b="1" dirty="0">
                <a:solidFill>
                  <a:srgbClr val="000000"/>
                </a:solidFill>
                <a:latin typeface="楷体_GB2312" pitchFamily="49" charset="-122"/>
                <a:ea typeface="楷体_GB2312" pitchFamily="49" charset="-122"/>
              </a:rPr>
              <a:t> </a:t>
            </a:r>
            <a:r>
              <a:rPr lang="en-US" altLang="zh-CN" sz="24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①</a:t>
            </a:r>
            <a:r>
              <a:rPr lang="zh-CN" altLang="en-US" sz="2400" b="1" dirty="0">
                <a:solidFill>
                  <a:srgbClr val="000000"/>
                </a:solidFill>
                <a:latin typeface="楷体" panose="02010609060101010101" charset="-122"/>
                <a:ea typeface="楷体" panose="02010609060101010101" charset="-122"/>
              </a:rPr>
              <a:t>秦朝的御史大夫掌管监察。</a:t>
            </a:r>
            <a:r>
              <a:rPr lang="en-US" altLang="zh-CN" sz="24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②</a:t>
            </a:r>
            <a:r>
              <a:rPr lang="zh-CN" altLang="en-US" sz="2400" b="1" dirty="0">
                <a:solidFill>
                  <a:srgbClr val="000000"/>
                </a:solidFill>
                <a:latin typeface="楷体" panose="02010609060101010101" charset="-122"/>
                <a:ea typeface="楷体" panose="02010609060101010101" charset="-122"/>
              </a:rPr>
              <a:t>汉武帝时在地方设刺史。 </a:t>
            </a:r>
            <a:r>
              <a:rPr lang="en-US" altLang="zh-CN" sz="24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③</a:t>
            </a:r>
            <a:r>
              <a:rPr lang="zh-CN" altLang="en-US" sz="2400" b="1" dirty="0">
                <a:solidFill>
                  <a:srgbClr val="000000"/>
                </a:solidFill>
                <a:latin typeface="楷体" panose="02010609060101010101" charset="-122"/>
                <a:ea typeface="楷体" panose="02010609060101010101" charset="-122"/>
              </a:rPr>
              <a:t>元朝中央设御史台为全国最高监察机构。</a:t>
            </a:r>
            <a:r>
              <a:rPr lang="en-US" altLang="zh-CN" sz="24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④</a:t>
            </a:r>
            <a:r>
              <a:rPr lang="zh-CN" altLang="en-US" sz="2400" b="1" dirty="0">
                <a:solidFill>
                  <a:srgbClr val="000000"/>
                </a:solidFill>
                <a:latin typeface="楷体" panose="02010609060101010101" charset="-122"/>
                <a:ea typeface="楷体" panose="02010609060101010101" charset="-122"/>
              </a:rPr>
              <a:t>明清时期监察制度达到顶峰。</a:t>
            </a:r>
            <a:endParaRPr lang="zh-CN" altLang="en-US" sz="2400" dirty="0">
              <a:latin typeface="楷体" panose="02010609060101010101" charset="-122"/>
              <a:ea typeface="楷体" panose="02010609060101010101" charset="-122"/>
            </a:endParaRPr>
          </a:p>
        </p:txBody>
      </p:sp>
      <p:sp>
        <p:nvSpPr>
          <p:cNvPr id="29700" name="Text Box 5"/>
          <p:cNvSpPr txBox="1"/>
          <p:nvPr/>
        </p:nvSpPr>
        <p:spPr>
          <a:xfrm>
            <a:off x="497205" y="1800860"/>
            <a:ext cx="7829550" cy="493395"/>
          </a:xfrm>
          <a:prstGeom prst="rect">
            <a:avLst/>
          </a:prstGeom>
          <a:noFill/>
          <a:ln w="9525">
            <a:noFill/>
          </a:ln>
        </p:spPr>
        <p:txBody>
          <a:bodyPr wrap="square" anchor="t">
            <a:spAutoFit/>
          </a:bodyPr>
          <a:p>
            <a:pPr lvl="0" indent="0" eaLnBrk="0" latinLnBrk="1" hangingPunct="0">
              <a:lnSpc>
                <a:spcPct val="110000"/>
              </a:lnSpc>
              <a:spcBef>
                <a:spcPts val="1000"/>
              </a:spcBef>
              <a:buFont typeface="Arial" panose="020B0604020202020204" pitchFamily="34" charset="0"/>
              <a:buNone/>
            </a:pPr>
            <a:r>
              <a:rPr lang="en-US" altLang="zh-CN" sz="2400" b="1" dirty="0">
                <a:solidFill>
                  <a:srgbClr val="000000"/>
                </a:solidFill>
                <a:latin typeface="宋体" panose="02010600030101010101" pitchFamily="2" charset="-122"/>
                <a:ea typeface="宋体" panose="02010600030101010101" pitchFamily="2" charset="-122"/>
                <a:sym typeface="Arial" panose="020B0604020202020204" pitchFamily="34" charset="0"/>
              </a:rPr>
              <a:t>(2)</a:t>
            </a:r>
            <a:r>
              <a:rPr lang="zh-CN" altLang="en-US" sz="2400" b="1" dirty="0">
                <a:solidFill>
                  <a:srgbClr val="000000"/>
                </a:solidFill>
                <a:latin typeface="宋体" panose="02010600030101010101" pitchFamily="2" charset="-122"/>
                <a:ea typeface="宋体" panose="02010600030101010101" pitchFamily="2" charset="-122"/>
                <a:sym typeface="Arial" panose="020B0604020202020204" pitchFamily="34" charset="0"/>
              </a:rPr>
              <a:t>目的：</a:t>
            </a:r>
            <a:r>
              <a:rPr lang="zh-CN" altLang="en-US" sz="2400" b="1" dirty="0">
                <a:solidFill>
                  <a:srgbClr val="000000"/>
                </a:solidFill>
                <a:latin typeface="楷体" panose="02010609060101010101" charset="-122"/>
                <a:ea typeface="楷体" panose="02010609060101010101" charset="-122"/>
                <a:sym typeface="Arial" panose="020B0604020202020204" pitchFamily="34" charset="0"/>
              </a:rPr>
              <a:t>监察制度是为了保证官僚队伍的廉洁和效率。</a:t>
            </a:r>
            <a:endParaRPr lang="zh-CN" altLang="en-US" sz="2400" dirty="0">
              <a:latin typeface="楷体" panose="02010609060101010101" charset="-122"/>
              <a:ea typeface="楷体" panose="02010609060101010101" charset="-122"/>
            </a:endParaRPr>
          </a:p>
        </p:txBody>
      </p:sp>
      <p:sp>
        <p:nvSpPr>
          <p:cNvPr id="29701" name="TextBox 3"/>
          <p:cNvSpPr txBox="1"/>
          <p:nvPr/>
        </p:nvSpPr>
        <p:spPr>
          <a:xfrm>
            <a:off x="482600" y="3955415"/>
            <a:ext cx="8274685" cy="1899920"/>
          </a:xfrm>
          <a:prstGeom prst="rect">
            <a:avLst/>
          </a:prstGeom>
          <a:noFill/>
          <a:ln w="9525">
            <a:noFill/>
          </a:ln>
        </p:spPr>
        <p:txBody>
          <a:bodyPr wrap="square" lIns="0" tIns="0" rIns="0" bIns="0" anchor="t">
            <a:spAutoFit/>
          </a:bodyPr>
          <a:p>
            <a:pPr lvl="0" indent="0" eaLnBrk="0" latinLnBrk="1" hangingPunct="0">
              <a:lnSpc>
                <a:spcPct val="130000"/>
              </a:lnSpc>
              <a:spcBef>
                <a:spcPts val="1000"/>
              </a:spcBef>
              <a:buFont typeface="Arial" panose="020B0604020202020204" pitchFamily="34" charset="0"/>
              <a:buNone/>
            </a:pPr>
            <a:r>
              <a:rPr lang="zh-CN" altLang="en-US" sz="2400" b="1" dirty="0">
                <a:solidFill>
                  <a:srgbClr val="000000"/>
                </a:solidFill>
                <a:latin typeface="宋体" panose="02010600030101010101" pitchFamily="2" charset="-122"/>
                <a:ea typeface="宋体" panose="02010600030101010101" pitchFamily="2" charset="-122"/>
              </a:rPr>
              <a:t>（4）评价：</a:t>
            </a:r>
            <a:r>
              <a:rPr lang="zh-CN" altLang="en-US" sz="2400" b="1" dirty="0">
                <a:solidFill>
                  <a:srgbClr val="000000"/>
                </a:solidFill>
                <a:latin typeface="楷体" panose="02010609060101010101" charset="-122"/>
                <a:ea typeface="楷体" panose="02010609060101010101" charset="-122"/>
              </a:rPr>
              <a:t>古代监察不能杜绝官僚队伍中的腐败和低效现象。</a:t>
            </a:r>
            <a:r>
              <a:rPr lang="zh-CN" altLang="en-US" sz="2400" b="1" dirty="0">
                <a:solidFill>
                  <a:srgbClr val="000000"/>
                </a:solidFill>
                <a:latin typeface="楷体_GB2312" pitchFamily="49" charset="-122"/>
                <a:ea typeface="楷体_GB2312" pitchFamily="49" charset="-122"/>
              </a:rPr>
              <a:t>（局限性） </a:t>
            </a:r>
            <a:r>
              <a:rPr lang="zh-CN" altLang="en-US" sz="2400" b="1" dirty="0">
                <a:solidFill>
                  <a:srgbClr val="000000"/>
                </a:solidFill>
                <a:latin typeface="楷体" panose="02010609060101010101" charset="-122"/>
                <a:ea typeface="楷体" panose="02010609060101010101" charset="-122"/>
              </a:rPr>
              <a:t>但它作为一种常设的政治制度,在整顿吏治,打击地方割据势力,维护中央集权,维护官僚队伍高效廉洁的监察制度是中国古代政治制度高度成熟的体现之一。</a:t>
            </a:r>
            <a:r>
              <a:rPr lang="zh-CN" altLang="en-US" sz="2400" b="1" dirty="0">
                <a:solidFill>
                  <a:srgbClr val="000000"/>
                </a:solidFill>
                <a:latin typeface="楷体_GB2312" pitchFamily="49" charset="-122"/>
                <a:ea typeface="楷体_GB2312" pitchFamily="49" charset="-122"/>
              </a:rPr>
              <a:t>（进步性）</a:t>
            </a:r>
            <a:endParaRPr lang="zh-CN" altLang="en-US" sz="2400" b="1" dirty="0">
              <a:latin typeface="楷体_GB2312" pitchFamily="49" charset="-122"/>
              <a:ea typeface="楷体_GB2312" pitchFamily="49" charset="-122"/>
            </a:endParaRPr>
          </a:p>
        </p:txBody>
      </p:sp>
      <p:sp>
        <p:nvSpPr>
          <p:cNvPr id="4" name="TextBox 3"/>
          <p:cNvSpPr txBox="1"/>
          <p:nvPr/>
        </p:nvSpPr>
        <p:spPr>
          <a:xfrm>
            <a:off x="327323" y="191929"/>
            <a:ext cx="7056784" cy="579120"/>
          </a:xfrm>
          <a:prstGeom prst="rect">
            <a:avLst/>
          </a:prstGeom>
          <a:noFill/>
        </p:spPr>
        <p:txBody>
          <a:bodyPr wrap="square" rtlCol="0">
            <a:spAutoFit/>
          </a:bodyPr>
          <a:p>
            <a:r>
              <a:rPr lang="zh-CN" altLang="en-US" sz="3200" b="1" dirty="0" smtClean="0">
                <a:solidFill>
                  <a:srgbClr val="FF0000"/>
                </a:solidFill>
                <a:latin typeface="楷体" panose="02010609060101010101" charset="-122"/>
                <a:ea typeface="楷体" panose="02010609060101010101" charset="-122"/>
              </a:rPr>
              <a:t>（五）根据中考方向建立微专题</a:t>
            </a:r>
            <a:endParaRPr lang="zh-CN" altLang="en-US" sz="3200" b="1" dirty="0" smtClean="0">
              <a:solidFill>
                <a:srgbClr val="FF0000"/>
              </a:solidFill>
              <a:latin typeface="楷体" panose="02010609060101010101" charset="-122"/>
              <a:ea typeface="楷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301466" y="1863090"/>
            <a:ext cx="8552021" cy="1028700"/>
          </a:xfrm>
          <a:prstGeom prst="rect">
            <a:avLst/>
          </a:prstGeom>
          <a:noFill/>
          <a:ln w="9525">
            <a:noFill/>
            <a:miter lim="800000"/>
          </a:ln>
          <a:effectLst/>
        </p:spPr>
        <p:txBody>
          <a:bodyPr vert="horz" wrap="square" lIns="68580" tIns="34290" rIns="68580" bIns="3429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lang="en-US" altLang="zh-CN" sz="2100" b="1" dirty="0" smtClean="0">
                <a:solidFill>
                  <a:srgbClr val="FF0000"/>
                </a:solidFill>
                <a:latin typeface="楷体" panose="02010609060101010101" charset="-122"/>
                <a:ea typeface="楷体" panose="02010609060101010101" charset="-122"/>
                <a:cs typeface="宋体" panose="02010600030101010101" pitchFamily="2" charset="-122"/>
              </a:rPr>
              <a:t>1</a:t>
            </a:r>
            <a:r>
              <a:rPr lang="zh-CN" altLang="en-US" sz="2100" b="1" dirty="0" smtClean="0">
                <a:solidFill>
                  <a:srgbClr val="FF0000"/>
                </a:solidFill>
                <a:latin typeface="楷体" panose="02010609060101010101" charset="-122"/>
                <a:ea typeface="楷体" panose="02010609060101010101" charset="-122"/>
                <a:cs typeface="宋体" panose="02010600030101010101" pitchFamily="2" charset="-122"/>
              </a:rPr>
              <a:t>、</a:t>
            </a:r>
            <a:r>
              <a:rPr kumimoji="0" lang="zh-CN" altLang="en-US" sz="2100" b="1" i="0" u="none" strike="noStrike" cap="none" normalizeH="0" baseline="0" dirty="0" smtClean="0">
                <a:ln>
                  <a:noFill/>
                </a:ln>
                <a:solidFill>
                  <a:srgbClr val="FF0000"/>
                </a:solidFill>
                <a:effectLst/>
                <a:latin typeface="楷体" panose="02010609060101010101" charset="-122"/>
                <a:ea typeface="楷体" panose="02010609060101010101" charset="-122"/>
                <a:cs typeface="宋体" panose="02010600030101010101" pitchFamily="2" charset="-122"/>
              </a:rPr>
              <a:t>、唯物史观：</a:t>
            </a:r>
            <a:r>
              <a:rPr kumimoji="0" lang="zh-CN" altLang="en-US" sz="2100" b="1" i="0" u="none" strike="noStrike" cap="none" normalizeH="0" baseline="0" dirty="0" smtClean="0">
                <a:ln>
                  <a:noFill/>
                </a:ln>
                <a:solidFill>
                  <a:srgbClr val="323E32"/>
                </a:solidFill>
                <a:effectLst/>
                <a:latin typeface="楷体" panose="02010609060101010101" charset="-122"/>
                <a:ea typeface="楷体" panose="02010609060101010101" charset="-122"/>
                <a:cs typeface="宋体" panose="02010600030101010101" pitchFamily="2" charset="-122"/>
              </a:rPr>
              <a:t>人类社会发展的客观基础及规律。如：社会存在决定社会意识、生产力决定生产关系、经济基础决定上层建筑等。使中学生成为一名合格的社会主义事业接班人</a:t>
            </a:r>
            <a:endParaRPr kumimoji="0" lang="zh-CN" altLang="en-US" sz="2100" b="1"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p:txBody>
      </p:sp>
      <p:pic>
        <p:nvPicPr>
          <p:cNvPr id="6" name="图片 5" descr="IMG_256"/>
          <p:cNvPicPr/>
          <p:nvPr/>
        </p:nvPicPr>
        <p:blipFill>
          <a:blip r:embed="rId1" cstate="print"/>
          <a:stretch>
            <a:fillRect/>
          </a:stretch>
        </p:blipFill>
        <p:spPr>
          <a:xfrm>
            <a:off x="931545" y="3139916"/>
            <a:ext cx="6166009" cy="2047399"/>
          </a:xfrm>
          <a:prstGeom prst="rect">
            <a:avLst/>
          </a:prstGeom>
          <a:noFill/>
          <a:ln w="9525">
            <a:noFill/>
          </a:ln>
        </p:spPr>
      </p:pic>
      <p:sp>
        <p:nvSpPr>
          <p:cNvPr id="1030" name="Rectangle 6"/>
          <p:cNvSpPr>
            <a:spLocks noChangeArrowheads="1"/>
          </p:cNvSpPr>
          <p:nvPr/>
        </p:nvSpPr>
        <p:spPr bwMode="auto">
          <a:xfrm>
            <a:off x="890532" y="5358702"/>
            <a:ext cx="7216726" cy="388620"/>
          </a:xfrm>
          <a:prstGeom prst="rect">
            <a:avLst/>
          </a:prstGeom>
          <a:noFill/>
          <a:ln w="9525">
            <a:noFill/>
            <a:miter lim="800000"/>
          </a:ln>
          <a:effectLst/>
        </p:spPr>
        <p:txBody>
          <a:bodyPr vert="horz" wrap="square" lIns="68580" tIns="34290" rIns="68580" bIns="3429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sz="2100" b="0"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rPr>
              <a:t>根据材料四</a:t>
            </a:r>
            <a:r>
              <a:rPr kumimoji="0" lang="en-US" altLang="zh-CN" sz="2100" b="0"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rPr>
              <a:t>,</a:t>
            </a:r>
            <a:r>
              <a:rPr kumimoji="0" lang="zh-CN" altLang="en-US" sz="2100" b="0"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rPr>
              <a:t>指出小岗村村民为什么要签订这个契约</a:t>
            </a:r>
            <a:r>
              <a:rPr kumimoji="0" lang="en-US" altLang="zh-CN" sz="2100" b="0"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rPr>
              <a:t>?</a:t>
            </a:r>
            <a:endParaRPr kumimoji="0" lang="en-US" altLang="zh-CN" sz="2100" b="0" i="0" u="none" strike="noStrike" cap="none" normalizeH="0" baseline="0" dirty="0" smtClean="0">
              <a:ln>
                <a:noFill/>
              </a:ln>
              <a:solidFill>
                <a:schemeClr val="tx1"/>
              </a:solidFill>
              <a:effectLst/>
              <a:latin typeface="楷体" panose="02010609060101010101" charset="-122"/>
              <a:ea typeface="楷体" panose="02010609060101010101" charset="-122"/>
              <a:cs typeface="宋体" panose="02010600030101010101" pitchFamily="2" charset="-122"/>
            </a:endParaRPr>
          </a:p>
        </p:txBody>
      </p:sp>
      <p:sp>
        <p:nvSpPr>
          <p:cNvPr id="5" name="TextBox 4"/>
          <p:cNvSpPr txBox="1"/>
          <p:nvPr/>
        </p:nvSpPr>
        <p:spPr>
          <a:xfrm>
            <a:off x="301466" y="1116806"/>
            <a:ext cx="4518184" cy="502920"/>
          </a:xfrm>
          <a:prstGeom prst="rect">
            <a:avLst/>
          </a:prstGeom>
          <a:solidFill>
            <a:srgbClr val="FFFF00"/>
          </a:solidFill>
          <a:ln>
            <a:solidFill>
              <a:schemeClr val="accent6">
                <a:lumMod val="60000"/>
                <a:lumOff val="40000"/>
              </a:schemeClr>
            </a:solidFill>
          </a:ln>
        </p:spPr>
        <p:txBody>
          <a:bodyPr wrap="square" rtlCol="0">
            <a:spAutoFit/>
          </a:bodyPr>
          <a:lstStyle/>
          <a:p>
            <a:r>
              <a:rPr lang="zh-CN" altLang="en-US" sz="2700" dirty="0" smtClean="0">
                <a:latin typeface="楷体" panose="02010609060101010101" charset="-122"/>
                <a:ea typeface="楷体" panose="02010609060101010101" charset="-122"/>
              </a:rPr>
              <a:t>对历史学科素养的解读</a:t>
            </a:r>
            <a:endParaRPr lang="zh-CN" altLang="en-US" sz="2700" dirty="0">
              <a:latin typeface="楷体" panose="02010609060101010101" charset="-122"/>
              <a:ea typeface="楷体" panose="02010609060101010101"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6"/>
          <p:cNvSpPr txBox="1"/>
          <p:nvPr/>
        </p:nvSpPr>
        <p:spPr>
          <a:xfrm>
            <a:off x="2627710" y="2207419"/>
            <a:ext cx="4349353" cy="297180"/>
          </a:xfrm>
          <a:prstGeom prst="rect">
            <a:avLst/>
          </a:prstGeom>
          <a:noFill/>
          <a:ln w="9525">
            <a:noFill/>
          </a:ln>
        </p:spPr>
        <p:txBody>
          <a:bodyPr anchor="t">
            <a:spAutoFit/>
          </a:bodyPr>
          <a:p>
            <a:pPr lvl="0" indent="0">
              <a:buFont typeface="Arial" panose="020B0604020202020204" pitchFamily="34" charset="0"/>
              <a:buNone/>
            </a:pPr>
            <a:r>
              <a:rPr lang="zh-CN" altLang="en-US" sz="1350" dirty="0">
                <a:latin typeface="Arial" panose="020B0604020202020204" pitchFamily="34" charset="0"/>
                <a:ea typeface="宋体" panose="02010600030101010101" pitchFamily="2" charset="-122"/>
              </a:rPr>
              <a:t> </a:t>
            </a:r>
            <a:endParaRPr lang="zh-CN" altLang="en-US" sz="1350" dirty="0">
              <a:latin typeface="Arial" panose="020B0604020202020204" pitchFamily="34" charset="0"/>
              <a:ea typeface="宋体" panose="02010600030101010101" pitchFamily="2" charset="-122"/>
            </a:endParaRPr>
          </a:p>
        </p:txBody>
      </p:sp>
      <p:sp>
        <p:nvSpPr>
          <p:cNvPr id="30722" name="TextBox 5"/>
          <p:cNvSpPr txBox="1"/>
          <p:nvPr/>
        </p:nvSpPr>
        <p:spPr>
          <a:xfrm>
            <a:off x="-42545" y="292735"/>
            <a:ext cx="5532120" cy="457200"/>
          </a:xfrm>
          <a:prstGeom prst="rect">
            <a:avLst/>
          </a:prstGeom>
          <a:noFill/>
          <a:ln w="9525">
            <a:noFill/>
          </a:ln>
        </p:spPr>
        <p:txBody>
          <a:bodyPr wrap="square" anchor="t">
            <a:spAutoFit/>
          </a:bodyPr>
          <a:p>
            <a:pPr lvl="0" indent="0" algn="ctr" eaLnBrk="0" hangingPunct="0">
              <a:buFont typeface="Arial" panose="020B0604020202020204" pitchFamily="34" charset="0"/>
              <a:buNone/>
            </a:pPr>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、微型专题：中国近代企业类型</a:t>
            </a:r>
            <a:endParaRPr lang="zh-CN" altLang="en-US" sz="2400" b="1" dirty="0">
              <a:latin typeface="黑体" panose="02010609060101010101" pitchFamily="49" charset="-122"/>
              <a:ea typeface="黑体" panose="02010609060101010101" pitchFamily="49" charset="-122"/>
            </a:endParaRPr>
          </a:p>
        </p:txBody>
      </p:sp>
      <p:sp>
        <p:nvSpPr>
          <p:cNvPr id="16388" name="TextBox 3"/>
          <p:cNvSpPr txBox="1"/>
          <p:nvPr/>
        </p:nvSpPr>
        <p:spPr>
          <a:xfrm>
            <a:off x="316389" y="1017588"/>
            <a:ext cx="3268266" cy="411480"/>
          </a:xfrm>
          <a:prstGeom prst="rect">
            <a:avLst/>
          </a:prstGeom>
          <a:noFill/>
          <a:ln w="9525">
            <a:noFill/>
          </a:ln>
        </p:spPr>
        <p:txBody>
          <a:bodyPr anchor="t">
            <a:spAutoFit/>
          </a:bodyPr>
          <a:p>
            <a:pPr lvl="0" indent="0">
              <a:buFont typeface="Arial" panose="020B0604020202020204" pitchFamily="34" charset="0"/>
              <a:buNone/>
            </a:pPr>
            <a:r>
              <a:rPr lang="zh-CN" altLang="en-US" sz="2100" b="1" dirty="0">
                <a:latin typeface="黑体" panose="02010609060101010101" pitchFamily="49" charset="-122"/>
                <a:ea typeface="黑体" panose="02010609060101010101" pitchFamily="49" charset="-122"/>
              </a:rPr>
              <a:t>（</a:t>
            </a:r>
            <a:r>
              <a:rPr lang="en-US" altLang="zh-CN" sz="2100" b="1" dirty="0">
                <a:latin typeface="黑体" panose="02010609060101010101" pitchFamily="49" charset="-122"/>
                <a:ea typeface="黑体" panose="02010609060101010101" pitchFamily="49" charset="-122"/>
              </a:rPr>
              <a:t>1</a:t>
            </a:r>
            <a:r>
              <a:rPr lang="zh-CN" altLang="en-US" sz="2100" b="1" dirty="0">
                <a:latin typeface="黑体" panose="02010609060101010101" pitchFamily="49" charset="-122"/>
                <a:ea typeface="黑体" panose="02010609060101010101" pitchFamily="49" charset="-122"/>
              </a:rPr>
              <a:t>）外商企业</a:t>
            </a:r>
            <a:endParaRPr lang="zh-CN" altLang="en-US" sz="2100" b="1" dirty="0">
              <a:latin typeface="黑体" panose="02010609060101010101" pitchFamily="49" charset="-122"/>
              <a:ea typeface="黑体" panose="02010609060101010101" pitchFamily="49" charset="-122"/>
            </a:endParaRPr>
          </a:p>
        </p:txBody>
      </p:sp>
      <p:sp>
        <p:nvSpPr>
          <p:cNvPr id="16389" name="TextBox 4"/>
          <p:cNvSpPr txBox="1"/>
          <p:nvPr/>
        </p:nvSpPr>
        <p:spPr>
          <a:xfrm>
            <a:off x="307340" y="1484630"/>
            <a:ext cx="8543925" cy="980440"/>
          </a:xfrm>
          <a:prstGeom prst="rect">
            <a:avLst/>
          </a:prstGeom>
          <a:noFill/>
          <a:ln w="9525">
            <a:noFill/>
          </a:ln>
        </p:spPr>
        <p:txBody>
          <a:bodyPr wrap="square" anchor="t">
            <a:spAutoFit/>
          </a:bodyPr>
          <a:p>
            <a:pPr lvl="0" indent="0">
              <a:lnSpc>
                <a:spcPts val="3500"/>
              </a:lnSpc>
              <a:buFont typeface="Arial" panose="020B0604020202020204" pitchFamily="34" charset="0"/>
              <a:buNone/>
            </a:pPr>
            <a:r>
              <a:rPr lang="zh-CN" altLang="en-US" b="1" dirty="0">
                <a:latin typeface="楷体" panose="02010609060101010101" charset="-122"/>
                <a:ea typeface="楷体" panose="02010609060101010101" charset="-122"/>
              </a:rPr>
              <a:t> </a:t>
            </a:r>
            <a:r>
              <a:rPr lang="zh-CN" altLang="en-US" sz="2000" b="1" dirty="0">
                <a:latin typeface="楷体" panose="02010609060101010101" charset="-122"/>
                <a:ea typeface="楷体" panose="02010609060101010101" charset="-122"/>
              </a:rPr>
              <a:t> </a:t>
            </a:r>
            <a:r>
              <a:rPr lang="en-US" altLang="zh-CN" sz="20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①</a:t>
            </a:r>
            <a:r>
              <a:rPr lang="zh-CN" altLang="en-US" sz="2000" b="1" dirty="0">
                <a:latin typeface="楷体" panose="02010609060101010101" charset="-122"/>
                <a:ea typeface="楷体" panose="02010609060101010101" charset="-122"/>
              </a:rPr>
              <a:t>鸦片战争后在中国通商口岸开始出现，属于列强对中国经济侵略的形式之一。</a:t>
            </a:r>
            <a:endParaRPr lang="zh-CN" altLang="en-US" sz="2000" b="1" dirty="0">
              <a:latin typeface="楷体" panose="02010609060101010101" charset="-122"/>
              <a:ea typeface="楷体" panose="02010609060101010101" charset="-122"/>
            </a:endParaRPr>
          </a:p>
        </p:txBody>
      </p:sp>
      <p:sp>
        <p:nvSpPr>
          <p:cNvPr id="16390" name="TextBox 5"/>
          <p:cNvSpPr txBox="1"/>
          <p:nvPr/>
        </p:nvSpPr>
        <p:spPr>
          <a:xfrm>
            <a:off x="316230" y="2371090"/>
            <a:ext cx="8387715" cy="1424940"/>
          </a:xfrm>
          <a:prstGeom prst="rect">
            <a:avLst/>
          </a:prstGeom>
          <a:noFill/>
          <a:ln w="9525">
            <a:noFill/>
          </a:ln>
        </p:spPr>
        <p:txBody>
          <a:bodyPr wrap="square" anchor="t">
            <a:spAutoFit/>
          </a:bodyPr>
          <a:p>
            <a:pPr lvl="0" indent="0">
              <a:lnSpc>
                <a:spcPts val="3500"/>
              </a:lnSpc>
              <a:buFont typeface="Arial" panose="020B0604020202020204" pitchFamily="34" charset="0"/>
              <a:buNone/>
            </a:pPr>
            <a:r>
              <a:rPr lang="zh-CN" altLang="en-US" b="1" dirty="0">
                <a:latin typeface="楷体" panose="02010609060101010101" charset="-122"/>
                <a:ea typeface="楷体" panose="02010609060101010101" charset="-122"/>
              </a:rPr>
              <a:t> </a:t>
            </a:r>
            <a:r>
              <a:rPr lang="zh-CN" altLang="en-US" sz="2000" b="1" dirty="0">
                <a:latin typeface="楷体" panose="02010609060101010101" charset="-122"/>
                <a:ea typeface="楷体" panose="02010609060101010101" charset="-122"/>
              </a:rPr>
              <a:t> </a:t>
            </a:r>
            <a:r>
              <a:rPr lang="en-US" altLang="zh-CN" sz="20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②</a:t>
            </a:r>
            <a:r>
              <a:rPr lang="zh-CN" altLang="en-US" sz="2000" b="1" dirty="0">
                <a:latin typeface="楷体" panose="02010609060101010101" charset="-122"/>
                <a:ea typeface="楷体" panose="02010609060101010101" charset="-122"/>
              </a:rPr>
              <a:t>甲午战争后，</a:t>
            </a:r>
            <a:r>
              <a:rPr lang="en-US" altLang="zh-CN" sz="2000" b="1" dirty="0">
                <a:latin typeface="楷体" panose="02010609060101010101" charset="-122"/>
                <a:ea typeface="楷体" panose="02010609060101010101" charset="-122"/>
              </a:rPr>
              <a:t>《</a:t>
            </a:r>
            <a:r>
              <a:rPr lang="zh-CN" altLang="en-US" sz="2000" b="1" dirty="0">
                <a:latin typeface="楷体" panose="02010609060101010101" charset="-122"/>
                <a:ea typeface="楷体" panose="02010609060101010101" charset="-122"/>
              </a:rPr>
              <a:t>马关条约</a:t>
            </a:r>
            <a:r>
              <a:rPr lang="en-US" altLang="zh-CN" sz="2000" b="1" dirty="0">
                <a:latin typeface="楷体" panose="02010609060101010101" charset="-122"/>
                <a:ea typeface="楷体" panose="02010609060101010101" charset="-122"/>
              </a:rPr>
              <a:t>》</a:t>
            </a:r>
            <a:r>
              <a:rPr lang="zh-CN" altLang="en-US" sz="2000" b="1" dirty="0">
                <a:latin typeface="楷体" panose="02010609060101010101" charset="-122"/>
                <a:ea typeface="楷体" panose="02010609060101010101" charset="-122"/>
              </a:rPr>
              <a:t>使日本取得在中国通商口岸开办工厂特权，根据片面最惠国待遇规定，其他列强也拥有此特权，外企在中国通商口岸大量出现。</a:t>
            </a:r>
            <a:endParaRPr lang="zh-CN" altLang="en-US" sz="2000" b="1" dirty="0">
              <a:latin typeface="楷体" panose="02010609060101010101" charset="-122"/>
              <a:ea typeface="楷体" panose="02010609060101010101" charset="-122"/>
            </a:endParaRPr>
          </a:p>
        </p:txBody>
      </p:sp>
      <p:sp>
        <p:nvSpPr>
          <p:cNvPr id="16391" name="TextBox 6"/>
          <p:cNvSpPr txBox="1"/>
          <p:nvPr/>
        </p:nvSpPr>
        <p:spPr>
          <a:xfrm>
            <a:off x="101600" y="5524500"/>
            <a:ext cx="7656830" cy="535940"/>
          </a:xfrm>
          <a:prstGeom prst="rect">
            <a:avLst/>
          </a:prstGeom>
          <a:noFill/>
          <a:ln w="9525">
            <a:noFill/>
          </a:ln>
        </p:spPr>
        <p:txBody>
          <a:bodyPr wrap="square" anchor="t">
            <a:spAutoFit/>
          </a:bodyPr>
          <a:p>
            <a:pPr lvl="0" indent="0">
              <a:lnSpc>
                <a:spcPts val="3500"/>
              </a:lnSpc>
              <a:buFont typeface="Arial" panose="020B0604020202020204" pitchFamily="34" charset="0"/>
              <a:buNone/>
            </a:pPr>
            <a:r>
              <a:rPr lang="zh-CN" altLang="en-US" b="1" dirty="0">
                <a:latin typeface="楷体" panose="02010609060101010101" charset="-122"/>
                <a:ea typeface="楷体" panose="02010609060101010101" charset="-122"/>
              </a:rPr>
              <a:t>  </a:t>
            </a:r>
            <a:r>
              <a:rPr lang="en-US" altLang="zh-CN" sz="20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④</a:t>
            </a:r>
            <a:r>
              <a:rPr lang="zh-CN" altLang="en-US" sz="2000" b="1" dirty="0">
                <a:latin typeface="楷体" panose="02010609060101010101" charset="-122"/>
                <a:ea typeface="楷体" panose="02010609060101010101" charset="-122"/>
              </a:rPr>
              <a:t>新中国建立后，政府将其没收，转变为社会主义国营企业。</a:t>
            </a:r>
            <a:endParaRPr lang="zh-CN" altLang="en-US" sz="2000" b="1" dirty="0">
              <a:latin typeface="楷体" panose="02010609060101010101" charset="-122"/>
              <a:ea typeface="楷体" panose="02010609060101010101" charset="-122"/>
            </a:endParaRPr>
          </a:p>
        </p:txBody>
      </p:sp>
      <p:sp>
        <p:nvSpPr>
          <p:cNvPr id="16392" name="TextBox 7"/>
          <p:cNvSpPr txBox="1"/>
          <p:nvPr/>
        </p:nvSpPr>
        <p:spPr>
          <a:xfrm>
            <a:off x="394970" y="4566285"/>
            <a:ext cx="8308975" cy="980440"/>
          </a:xfrm>
          <a:prstGeom prst="rect">
            <a:avLst/>
          </a:prstGeom>
          <a:noFill/>
          <a:ln w="9525">
            <a:noFill/>
          </a:ln>
        </p:spPr>
        <p:txBody>
          <a:bodyPr wrap="square" anchor="t">
            <a:spAutoFit/>
          </a:bodyPr>
          <a:p>
            <a:pPr lvl="0" indent="0">
              <a:lnSpc>
                <a:spcPts val="3500"/>
              </a:lnSpc>
              <a:buFont typeface="Arial" panose="020B0604020202020204" pitchFamily="34" charset="0"/>
              <a:buNone/>
            </a:pPr>
            <a:r>
              <a:rPr lang="en-US" altLang="zh-CN" sz="20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③</a:t>
            </a:r>
            <a:r>
              <a:rPr lang="zh-CN" altLang="en-US" sz="2000" b="1" dirty="0">
                <a:latin typeface="楷体" panose="02010609060101010101" charset="-122"/>
                <a:ea typeface="楷体" panose="02010609060101010101" charset="-122"/>
              </a:rPr>
              <a:t>民国以来，随着中国民族工业的发展，外企在中国近代企业中所占比重呈下降态势，但民族工业发展始终受到外企的压制。</a:t>
            </a:r>
            <a:endParaRPr lang="zh-CN" altLang="en-US" sz="2000" b="1" dirty="0">
              <a:latin typeface="楷体" panose="02010609060101010101" charset="-122"/>
              <a:ea typeface="楷体" panose="02010609060101010101" charset="-122"/>
            </a:endParaRPr>
          </a:p>
        </p:txBody>
      </p:sp>
      <p:sp>
        <p:nvSpPr>
          <p:cNvPr id="16393" name="TextBox 8"/>
          <p:cNvSpPr txBox="1"/>
          <p:nvPr/>
        </p:nvSpPr>
        <p:spPr>
          <a:xfrm>
            <a:off x="1143000" y="3784997"/>
            <a:ext cx="5029200" cy="365760"/>
          </a:xfrm>
          <a:prstGeom prst="rect">
            <a:avLst/>
          </a:prstGeom>
          <a:noFill/>
          <a:ln w="9525">
            <a:noFill/>
          </a:ln>
        </p:spPr>
        <p:txBody>
          <a:bodyPr anchor="t">
            <a:spAutoFit/>
          </a:bodyPr>
          <a:p>
            <a:pPr lvl="0" indent="0">
              <a:buFont typeface="Arial" panose="020B0604020202020204" pitchFamily="34" charset="0"/>
              <a:buNone/>
            </a:pPr>
            <a:r>
              <a:rPr lang="zh-CN" altLang="en-US" b="1" dirty="0">
                <a:solidFill>
                  <a:srgbClr val="0000FF"/>
                </a:solidFill>
                <a:latin typeface="黑体" panose="02010609060101010101" pitchFamily="49" charset="-122"/>
                <a:ea typeface="黑体" panose="02010609060101010101" pitchFamily="49" charset="-122"/>
              </a:rPr>
              <a:t>商品输出为主</a:t>
            </a:r>
            <a:r>
              <a:rPr lang="zh-CN" altLang="en-US" sz="1350" dirty="0">
                <a:latin typeface="Arial" panose="020B0604020202020204" pitchFamily="34" charset="0"/>
                <a:ea typeface="宋体" panose="02010600030101010101" pitchFamily="2" charset="-122"/>
              </a:rPr>
              <a:t>                                           </a:t>
            </a:r>
            <a:r>
              <a:rPr lang="zh-CN" altLang="en-US" b="1" dirty="0">
                <a:solidFill>
                  <a:srgbClr val="0000FF"/>
                </a:solidFill>
                <a:latin typeface="黑体" panose="02010609060101010101" pitchFamily="49" charset="-122"/>
                <a:ea typeface="黑体" panose="02010609060101010101" pitchFamily="49" charset="-122"/>
              </a:rPr>
              <a:t>资本输出为主</a:t>
            </a:r>
            <a:endParaRPr lang="zh-CN" altLang="en-US" b="1" dirty="0">
              <a:solidFill>
                <a:srgbClr val="0000FF"/>
              </a:solidFill>
              <a:latin typeface="黑体" panose="02010609060101010101" pitchFamily="49" charset="-122"/>
              <a:ea typeface="黑体" panose="02010609060101010101" pitchFamily="49" charset="-122"/>
            </a:endParaRPr>
          </a:p>
        </p:txBody>
      </p:sp>
      <p:sp>
        <p:nvSpPr>
          <p:cNvPr id="10" name="右箭头 9"/>
          <p:cNvSpPr/>
          <p:nvPr/>
        </p:nvSpPr>
        <p:spPr>
          <a:xfrm>
            <a:off x="2681288" y="3914775"/>
            <a:ext cx="1890713" cy="77391"/>
          </a:xfrm>
          <a:prstGeom prs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6395" name="TextBox 10"/>
          <p:cNvSpPr txBox="1"/>
          <p:nvPr/>
        </p:nvSpPr>
        <p:spPr>
          <a:xfrm>
            <a:off x="2644378" y="3590925"/>
            <a:ext cx="2213372" cy="320040"/>
          </a:xfrm>
          <a:prstGeom prst="rect">
            <a:avLst/>
          </a:prstGeom>
          <a:noFill/>
          <a:ln w="9525">
            <a:noFill/>
          </a:ln>
        </p:spPr>
        <p:txBody>
          <a:bodyPr anchor="t">
            <a:spAutoFit/>
          </a:bodyPr>
          <a:p>
            <a:pPr lvl="0" indent="0">
              <a:buFont typeface="Arial" panose="020B0604020202020204" pitchFamily="34" charset="0"/>
              <a:buNone/>
            </a:pPr>
            <a:r>
              <a:rPr lang="zh-CN" altLang="en-US" sz="1500" b="1" dirty="0">
                <a:solidFill>
                  <a:srgbClr val="FF0000"/>
                </a:solidFill>
                <a:latin typeface="Arial" panose="020B0604020202020204" pitchFamily="34" charset="0"/>
                <a:ea typeface="宋体" panose="02010600030101010101" pitchFamily="2" charset="-122"/>
              </a:rPr>
              <a:t>甲午战争</a:t>
            </a:r>
            <a:r>
              <a:rPr lang="en-US" altLang="zh-CN" sz="1500" b="1" dirty="0">
                <a:solidFill>
                  <a:srgbClr val="FF0000"/>
                </a:solidFill>
                <a:latin typeface="Arial" panose="020B0604020202020204" pitchFamily="34" charset="0"/>
                <a:ea typeface="宋体" panose="02010600030101010101" pitchFamily="2" charset="-122"/>
              </a:rPr>
              <a:t>《</a:t>
            </a:r>
            <a:r>
              <a:rPr lang="zh-CN" altLang="en-US" sz="1500" b="1" dirty="0">
                <a:solidFill>
                  <a:srgbClr val="FF0000"/>
                </a:solidFill>
                <a:latin typeface="Arial" panose="020B0604020202020204" pitchFamily="34" charset="0"/>
                <a:ea typeface="宋体" panose="02010600030101010101" pitchFamily="2" charset="-122"/>
              </a:rPr>
              <a:t>马关条约</a:t>
            </a:r>
            <a:r>
              <a:rPr lang="en-US" altLang="zh-CN" sz="1500" b="1" dirty="0">
                <a:solidFill>
                  <a:srgbClr val="FF0000"/>
                </a:solidFill>
                <a:latin typeface="Arial" panose="020B0604020202020204" pitchFamily="34" charset="0"/>
                <a:ea typeface="宋体" panose="02010600030101010101" pitchFamily="2" charset="-122"/>
              </a:rPr>
              <a:t>》</a:t>
            </a:r>
            <a:endParaRPr lang="zh-CN" altLang="en-US" sz="1500" b="1" dirty="0">
              <a:solidFill>
                <a:srgbClr val="FF0000"/>
              </a:solidFill>
              <a:latin typeface="Arial" panose="020B0604020202020204" pitchFamily="34" charset="0"/>
              <a:ea typeface="宋体" panose="02010600030101010101" pitchFamily="2" charset="-122"/>
            </a:endParaRPr>
          </a:p>
        </p:txBody>
      </p:sp>
      <p:sp>
        <p:nvSpPr>
          <p:cNvPr id="16396" name="TextBox 11"/>
          <p:cNvSpPr txBox="1"/>
          <p:nvPr/>
        </p:nvSpPr>
        <p:spPr>
          <a:xfrm>
            <a:off x="2743200" y="4045744"/>
            <a:ext cx="1728788" cy="320040"/>
          </a:xfrm>
          <a:prstGeom prst="rect">
            <a:avLst/>
          </a:prstGeom>
          <a:noFill/>
          <a:ln w="9525">
            <a:noFill/>
          </a:ln>
        </p:spPr>
        <p:txBody>
          <a:bodyPr anchor="t">
            <a:spAutoFit/>
          </a:bodyPr>
          <a:p>
            <a:pPr lvl="0" indent="0" algn="ctr">
              <a:buFont typeface="Arial" panose="020B0604020202020204" pitchFamily="34" charset="0"/>
              <a:buNone/>
            </a:pPr>
            <a:r>
              <a:rPr lang="zh-CN" altLang="en-US" sz="1500" b="1" dirty="0">
                <a:solidFill>
                  <a:srgbClr val="FF0000"/>
                </a:solidFill>
                <a:latin typeface="Arial" panose="020B0604020202020204" pitchFamily="34" charset="0"/>
                <a:ea typeface="宋体" panose="02010600030101010101" pitchFamily="2" charset="-122"/>
              </a:rPr>
              <a:t>第二次工业革命</a:t>
            </a:r>
            <a:endParaRPr lang="zh-CN" altLang="en-US" sz="1500" b="1" dirty="0">
              <a:solidFill>
                <a:srgbClr val="FF0000"/>
              </a:solidFill>
              <a:latin typeface="Arial" panose="020B0604020202020204" pitchFamily="34" charset="0"/>
              <a:ea typeface="宋体" panose="02010600030101010101" pitchFamily="2" charset="-122"/>
            </a:endParaRPr>
          </a:p>
        </p:txBody>
      </p:sp>
      <p:sp>
        <p:nvSpPr>
          <p:cNvPr id="13" name="左大括号 12"/>
          <p:cNvSpPr/>
          <p:nvPr/>
        </p:nvSpPr>
        <p:spPr>
          <a:xfrm>
            <a:off x="6134100" y="3344466"/>
            <a:ext cx="323850" cy="1133475"/>
          </a:xfrm>
          <a:prstGeom prst="leftBrace">
            <a:avLst/>
          </a:prstGeom>
        </p:spPr>
        <p:style>
          <a:lnRef idx="2">
            <a:schemeClr val="accent6"/>
          </a:lnRef>
          <a:fillRef idx="0">
            <a:schemeClr val="accent6"/>
          </a:fillRef>
          <a:effectRef idx="1">
            <a:schemeClr val="accent6"/>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mn-lt"/>
              <a:ea typeface="宋体" panose="02010600030101010101" pitchFamily="2" charset="-122"/>
              <a:cs typeface="+mn-cs"/>
            </a:endParaRPr>
          </a:p>
        </p:txBody>
      </p:sp>
      <p:sp>
        <p:nvSpPr>
          <p:cNvPr id="16398" name="TextBox 13"/>
          <p:cNvSpPr txBox="1"/>
          <p:nvPr/>
        </p:nvSpPr>
        <p:spPr>
          <a:xfrm>
            <a:off x="6447235" y="3200400"/>
            <a:ext cx="1782365" cy="320040"/>
          </a:xfrm>
          <a:prstGeom prst="rect">
            <a:avLst/>
          </a:prstGeom>
          <a:noFill/>
          <a:ln w="9525">
            <a:noFill/>
          </a:ln>
        </p:spPr>
        <p:txBody>
          <a:bodyPr anchor="t">
            <a:spAutoFit/>
          </a:bodyPr>
          <a:p>
            <a:pPr lvl="0" indent="0">
              <a:buFont typeface="Arial" panose="020B0604020202020204" pitchFamily="34" charset="0"/>
              <a:buNone/>
            </a:pPr>
            <a:r>
              <a:rPr lang="zh-CN" altLang="en-US" sz="1500" b="1" dirty="0">
                <a:solidFill>
                  <a:srgbClr val="0000FF"/>
                </a:solidFill>
                <a:latin typeface="楷体" panose="02010609060101010101" charset="-122"/>
                <a:ea typeface="楷体" panose="02010609060101010101" charset="-122"/>
              </a:rPr>
              <a:t>①开办工厂</a:t>
            </a:r>
            <a:endParaRPr lang="zh-CN" altLang="en-US" sz="1500" b="1" dirty="0">
              <a:solidFill>
                <a:srgbClr val="0000FF"/>
              </a:solidFill>
              <a:latin typeface="楷体" panose="02010609060101010101" charset="-122"/>
              <a:ea typeface="楷体" panose="02010609060101010101" charset="-122"/>
            </a:endParaRPr>
          </a:p>
        </p:txBody>
      </p:sp>
      <p:sp>
        <p:nvSpPr>
          <p:cNvPr id="16399" name="TextBox 14"/>
          <p:cNvSpPr txBox="1"/>
          <p:nvPr/>
        </p:nvSpPr>
        <p:spPr>
          <a:xfrm>
            <a:off x="6447235" y="3570685"/>
            <a:ext cx="1782365" cy="320040"/>
          </a:xfrm>
          <a:prstGeom prst="rect">
            <a:avLst/>
          </a:prstGeom>
          <a:noFill/>
          <a:ln w="9525">
            <a:noFill/>
          </a:ln>
        </p:spPr>
        <p:txBody>
          <a:bodyPr anchor="t">
            <a:spAutoFit/>
          </a:bodyPr>
          <a:p>
            <a:pPr lvl="0" indent="0">
              <a:buFont typeface="Arial" panose="020B0604020202020204" pitchFamily="34" charset="0"/>
              <a:buNone/>
            </a:pPr>
            <a:r>
              <a:rPr lang="zh-CN" altLang="en-US" sz="1500" b="1" dirty="0">
                <a:solidFill>
                  <a:srgbClr val="0000FF"/>
                </a:solidFill>
                <a:latin typeface="楷体" panose="02010609060101010101" charset="-122"/>
                <a:ea typeface="楷体" panose="02010609060101010101" charset="-122"/>
              </a:rPr>
              <a:t>②开山采矿</a:t>
            </a:r>
            <a:endParaRPr lang="zh-CN" altLang="en-US" sz="1500" b="1" dirty="0">
              <a:solidFill>
                <a:srgbClr val="0000FF"/>
              </a:solidFill>
              <a:latin typeface="楷体" panose="02010609060101010101" charset="-122"/>
              <a:ea typeface="楷体" panose="02010609060101010101" charset="-122"/>
            </a:endParaRPr>
          </a:p>
        </p:txBody>
      </p:sp>
      <p:sp>
        <p:nvSpPr>
          <p:cNvPr id="16400" name="TextBox 15"/>
          <p:cNvSpPr txBox="1"/>
          <p:nvPr/>
        </p:nvSpPr>
        <p:spPr>
          <a:xfrm>
            <a:off x="6447235" y="3894535"/>
            <a:ext cx="1782365" cy="320040"/>
          </a:xfrm>
          <a:prstGeom prst="rect">
            <a:avLst/>
          </a:prstGeom>
          <a:noFill/>
          <a:ln w="9525">
            <a:noFill/>
          </a:ln>
        </p:spPr>
        <p:txBody>
          <a:bodyPr anchor="t">
            <a:spAutoFit/>
          </a:bodyPr>
          <a:p>
            <a:pPr lvl="0" indent="0">
              <a:buFont typeface="Arial" panose="020B0604020202020204" pitchFamily="34" charset="0"/>
              <a:buNone/>
            </a:pPr>
            <a:r>
              <a:rPr lang="zh-CN" altLang="en-US" sz="1500" b="1" dirty="0">
                <a:solidFill>
                  <a:srgbClr val="0000FF"/>
                </a:solidFill>
                <a:latin typeface="楷体" panose="02010609060101010101" charset="-122"/>
                <a:ea typeface="楷体" panose="02010609060101010101" charset="-122"/>
              </a:rPr>
              <a:t>③修筑铁路</a:t>
            </a:r>
            <a:endParaRPr lang="zh-CN" altLang="en-US" sz="1500" b="1" dirty="0">
              <a:solidFill>
                <a:srgbClr val="0000FF"/>
              </a:solidFill>
              <a:latin typeface="楷体" panose="02010609060101010101" charset="-122"/>
              <a:ea typeface="楷体" panose="02010609060101010101" charset="-122"/>
            </a:endParaRPr>
          </a:p>
        </p:txBody>
      </p:sp>
      <p:sp>
        <p:nvSpPr>
          <p:cNvPr id="16401" name="TextBox 16"/>
          <p:cNvSpPr txBox="1"/>
          <p:nvPr/>
        </p:nvSpPr>
        <p:spPr>
          <a:xfrm>
            <a:off x="6447235" y="4266010"/>
            <a:ext cx="1782365" cy="320040"/>
          </a:xfrm>
          <a:prstGeom prst="rect">
            <a:avLst/>
          </a:prstGeom>
          <a:noFill/>
          <a:ln w="9525">
            <a:noFill/>
          </a:ln>
        </p:spPr>
        <p:txBody>
          <a:bodyPr anchor="t">
            <a:spAutoFit/>
          </a:bodyPr>
          <a:p>
            <a:pPr lvl="0" indent="0">
              <a:buFont typeface="Arial" panose="020B0604020202020204" pitchFamily="34" charset="0"/>
              <a:buNone/>
            </a:pPr>
            <a:r>
              <a:rPr lang="zh-CN" altLang="en-US" sz="1500" b="1" dirty="0">
                <a:solidFill>
                  <a:srgbClr val="0000FF"/>
                </a:solidFill>
                <a:latin typeface="楷体" panose="02010609060101010101" charset="-122"/>
                <a:ea typeface="楷体" panose="02010609060101010101" charset="-122"/>
              </a:rPr>
              <a:t>④设立银行</a:t>
            </a:r>
            <a:endParaRPr lang="zh-CN" altLang="en-US" sz="1500" b="1" dirty="0">
              <a:solidFill>
                <a:srgbClr val="0000FF"/>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slide(fromBottom)">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slide(fromBottom)">
                                      <p:cBhvr>
                                        <p:cTn id="12" dur="500"/>
                                        <p:tgtEl>
                                          <p:spTgt spid="16389"/>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390"/>
                                        </p:tgtEl>
                                        <p:attrNameLst>
                                          <p:attrName>style.visibility</p:attrName>
                                        </p:attrNameLst>
                                      </p:cBhvr>
                                      <p:to>
                                        <p:strVal val="visible"/>
                                      </p:to>
                                    </p:set>
                                    <p:animEffect transition="in" filter="slide(fromBottom)">
                                      <p:cBhvr>
                                        <p:cTn id="17" dur="500"/>
                                        <p:tgtEl>
                                          <p:spTgt spid="1639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393"/>
                                        </p:tgtEl>
                                        <p:attrNameLst>
                                          <p:attrName>style.visibility</p:attrName>
                                        </p:attrNameLst>
                                      </p:cBhvr>
                                      <p:to>
                                        <p:strVal val="visible"/>
                                      </p:to>
                                    </p:set>
                                    <p:animEffect transition="in" filter="slide(fromBottom)">
                                      <p:cBhvr>
                                        <p:cTn id="22" dur="500"/>
                                        <p:tgtEl>
                                          <p:spTgt spid="16393"/>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Bottom)">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6395"/>
                                        </p:tgtEl>
                                        <p:attrNameLst>
                                          <p:attrName>style.visibility</p:attrName>
                                        </p:attrNameLst>
                                      </p:cBhvr>
                                      <p:to>
                                        <p:strVal val="visible"/>
                                      </p:to>
                                    </p:set>
                                    <p:animEffect transition="in" filter="slide(fromBottom)">
                                      <p:cBhvr>
                                        <p:cTn id="30" dur="500"/>
                                        <p:tgtEl>
                                          <p:spTgt spid="16395"/>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6396"/>
                                        </p:tgtEl>
                                        <p:attrNameLst>
                                          <p:attrName>style.visibility</p:attrName>
                                        </p:attrNameLst>
                                      </p:cBhvr>
                                      <p:to>
                                        <p:strVal val="visible"/>
                                      </p:to>
                                    </p:set>
                                    <p:animEffect transition="in" filter="slide(fromBottom)">
                                      <p:cBhvr>
                                        <p:cTn id="35" dur="500"/>
                                        <p:tgtEl>
                                          <p:spTgt spid="16396"/>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lide(fromBottom)">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6398"/>
                                        </p:tgtEl>
                                        <p:attrNameLst>
                                          <p:attrName>style.visibility</p:attrName>
                                        </p:attrNameLst>
                                      </p:cBhvr>
                                      <p:to>
                                        <p:strVal val="visible"/>
                                      </p:to>
                                    </p:set>
                                    <p:animEffect transition="in" filter="slide(fromBottom)">
                                      <p:cBhvr>
                                        <p:cTn id="45" dur="500"/>
                                        <p:tgtEl>
                                          <p:spTgt spid="16398"/>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6399"/>
                                        </p:tgtEl>
                                        <p:attrNameLst>
                                          <p:attrName>style.visibility</p:attrName>
                                        </p:attrNameLst>
                                      </p:cBhvr>
                                      <p:to>
                                        <p:strVal val="visible"/>
                                      </p:to>
                                    </p:set>
                                    <p:animEffect transition="in" filter="slide(fromBottom)">
                                      <p:cBhvr>
                                        <p:cTn id="50" dur="500"/>
                                        <p:tgtEl>
                                          <p:spTgt spid="16399"/>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6400"/>
                                        </p:tgtEl>
                                        <p:attrNameLst>
                                          <p:attrName>style.visibility</p:attrName>
                                        </p:attrNameLst>
                                      </p:cBhvr>
                                      <p:to>
                                        <p:strVal val="visible"/>
                                      </p:to>
                                    </p:set>
                                    <p:animEffect transition="in" filter="slide(fromBottom)">
                                      <p:cBhvr>
                                        <p:cTn id="55" dur="500"/>
                                        <p:tgtEl>
                                          <p:spTgt spid="16400"/>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16401"/>
                                        </p:tgtEl>
                                        <p:attrNameLst>
                                          <p:attrName>style.visibility</p:attrName>
                                        </p:attrNameLst>
                                      </p:cBhvr>
                                      <p:to>
                                        <p:strVal val="visible"/>
                                      </p:to>
                                    </p:set>
                                    <p:animEffect transition="in" filter="slide(fromBottom)">
                                      <p:cBhvr>
                                        <p:cTn id="60" dur="500"/>
                                        <p:tgtEl>
                                          <p:spTgt spid="16401"/>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16392"/>
                                        </p:tgtEl>
                                        <p:attrNameLst>
                                          <p:attrName>style.visibility</p:attrName>
                                        </p:attrNameLst>
                                      </p:cBhvr>
                                      <p:to>
                                        <p:strVal val="visible"/>
                                      </p:to>
                                    </p:set>
                                    <p:animEffect transition="in" filter="slide(fromBottom)">
                                      <p:cBhvr>
                                        <p:cTn id="65" dur="500"/>
                                        <p:tgtEl>
                                          <p:spTgt spid="16392"/>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16391"/>
                                        </p:tgtEl>
                                        <p:attrNameLst>
                                          <p:attrName>style.visibility</p:attrName>
                                        </p:attrNameLst>
                                      </p:cBhvr>
                                      <p:to>
                                        <p:strVal val="visible"/>
                                      </p:to>
                                    </p:set>
                                    <p:animEffect transition="in" filter="slide(fromBottom)">
                                      <p:cBhvr>
                                        <p:cTn id="70"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P spid="16390" grpId="0"/>
      <p:bldP spid="16391" grpId="0"/>
      <p:bldP spid="16392" grpId="0"/>
      <p:bldP spid="16393" grpId="0"/>
      <p:bldP spid="10" grpId="0" bldLvl="0" animBg="1"/>
      <p:bldP spid="16395" grpId="0"/>
      <p:bldP spid="16396" grpId="0"/>
      <p:bldP spid="13" grpId="0" bldLvl="0" animBg="1"/>
      <p:bldP spid="16398" grpId="0"/>
      <p:bldP spid="16399" grpId="0"/>
      <p:bldP spid="16400" grpId="0"/>
      <p:bldP spid="1640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框 6"/>
          <p:cNvSpPr txBox="1"/>
          <p:nvPr/>
        </p:nvSpPr>
        <p:spPr>
          <a:xfrm>
            <a:off x="2627710" y="2207419"/>
            <a:ext cx="4349353" cy="297180"/>
          </a:xfrm>
          <a:prstGeom prst="rect">
            <a:avLst/>
          </a:prstGeom>
          <a:noFill/>
          <a:ln w="9525">
            <a:noFill/>
          </a:ln>
        </p:spPr>
        <p:txBody>
          <a:bodyPr anchor="t">
            <a:spAutoFit/>
          </a:bodyPr>
          <a:p>
            <a:pPr lvl="0" indent="0">
              <a:buFont typeface="Arial" panose="020B0604020202020204" pitchFamily="34" charset="0"/>
              <a:buNone/>
            </a:pPr>
            <a:r>
              <a:rPr lang="zh-CN" altLang="en-US" sz="1350" dirty="0">
                <a:latin typeface="Arial" panose="020B0604020202020204" pitchFamily="34" charset="0"/>
                <a:ea typeface="宋体" panose="02010600030101010101" pitchFamily="2" charset="-122"/>
              </a:rPr>
              <a:t> </a:t>
            </a:r>
            <a:endParaRPr lang="zh-CN" altLang="en-US" sz="1350" dirty="0">
              <a:latin typeface="Arial" panose="020B0604020202020204" pitchFamily="34" charset="0"/>
              <a:ea typeface="宋体" panose="02010600030101010101" pitchFamily="2" charset="-122"/>
            </a:endParaRPr>
          </a:p>
        </p:txBody>
      </p:sp>
      <p:sp>
        <p:nvSpPr>
          <p:cNvPr id="17411" name="TextBox 3"/>
          <p:cNvSpPr txBox="1"/>
          <p:nvPr/>
        </p:nvSpPr>
        <p:spPr>
          <a:xfrm>
            <a:off x="603409" y="376873"/>
            <a:ext cx="3268266" cy="457200"/>
          </a:xfrm>
          <a:prstGeom prst="rect">
            <a:avLst/>
          </a:prstGeom>
          <a:noFill/>
          <a:ln w="9525">
            <a:noFill/>
          </a:ln>
        </p:spPr>
        <p:txBody>
          <a:bodyPr anchor="t">
            <a:spAutoFit/>
          </a:bodyPr>
          <a:p>
            <a:pPr lvl="0" indent="0">
              <a:buFont typeface="Arial" panose="020B0604020202020204" pitchFamily="34" charset="0"/>
              <a:buNone/>
            </a:pPr>
            <a:r>
              <a:rPr lang="zh-CN" altLang="en-US" sz="2400" b="1" dirty="0">
                <a:latin typeface="黑体" panose="02010609060101010101" pitchFamily="49" charset="-122"/>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2</a:t>
            </a:r>
            <a:r>
              <a:rPr lang="zh-CN" altLang="en-US" sz="2400" b="1" dirty="0">
                <a:latin typeface="黑体" panose="02010609060101010101" pitchFamily="49" charset="-122"/>
                <a:ea typeface="黑体" panose="02010609060101010101" pitchFamily="49" charset="-122"/>
              </a:rPr>
              <a:t>）洋务企业</a:t>
            </a:r>
            <a:endParaRPr lang="zh-CN" altLang="en-US" sz="2400" b="1" dirty="0">
              <a:latin typeface="黑体" panose="02010609060101010101" pitchFamily="49" charset="-122"/>
              <a:ea typeface="黑体" panose="02010609060101010101" pitchFamily="49" charset="-122"/>
            </a:endParaRPr>
          </a:p>
        </p:txBody>
      </p:sp>
      <p:sp>
        <p:nvSpPr>
          <p:cNvPr id="13316" name="TextBox 6"/>
          <p:cNvSpPr txBox="1"/>
          <p:nvPr/>
        </p:nvSpPr>
        <p:spPr>
          <a:xfrm>
            <a:off x="602615" y="1271270"/>
            <a:ext cx="8210550" cy="1920240"/>
          </a:xfrm>
          <a:prstGeom prst="rect">
            <a:avLst/>
          </a:prstGeom>
          <a:noFill/>
          <a:ln w="9525">
            <a:noFill/>
          </a:ln>
        </p:spPr>
        <p:txBody>
          <a:bodyPr wrap="square" anchor="t">
            <a:spAutoFit/>
          </a:bodyPr>
          <a:p>
            <a:pPr lvl="0" indent="0">
              <a:lnSpc>
                <a:spcPct val="150000"/>
              </a:lnSpc>
              <a:buFont typeface="Arial" panose="020B0604020202020204" pitchFamily="34" charset="0"/>
              <a:buNone/>
            </a:pPr>
            <a:r>
              <a:rPr lang="zh-CN" altLang="en-US" b="1" dirty="0">
                <a:latin typeface="楷体" panose="02010609060101010101" charset="-122"/>
                <a:ea typeface="楷体" panose="02010609060101010101" charset="-122"/>
              </a:rPr>
              <a:t> </a:t>
            </a:r>
            <a:r>
              <a:rPr lang="zh-CN" altLang="en-US" sz="2000" b="1" dirty="0">
                <a:latin typeface="Arial" panose="020B0604020202020204" pitchFamily="34" charset="0"/>
                <a:ea typeface="楷体" panose="02010609060101010101" charset="-122"/>
              </a:rPr>
              <a:t> </a:t>
            </a:r>
            <a:r>
              <a:rPr lang="en-US" altLang="zh-CN" sz="20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①</a:t>
            </a:r>
            <a:r>
              <a:rPr lang="zh-CN" altLang="en-US" sz="2000" b="1" dirty="0">
                <a:solidFill>
                  <a:srgbClr val="0000FF"/>
                </a:solidFill>
                <a:latin typeface="Arial" panose="020B0604020202020204" pitchFamily="34" charset="0"/>
                <a:ea typeface="楷体" panose="02010609060101010101" charset="-122"/>
              </a:rPr>
              <a:t>军工企业：</a:t>
            </a:r>
            <a:r>
              <a:rPr lang="en-US" altLang="zh-CN" sz="2000" b="1" dirty="0">
                <a:latin typeface="楷体" panose="02010609060101010101" charset="-122"/>
                <a:ea typeface="楷体" panose="02010609060101010101" charset="-122"/>
              </a:rPr>
              <a:t>“</a:t>
            </a:r>
            <a:r>
              <a:rPr lang="zh-CN" altLang="en-US" sz="2000" b="1" dirty="0">
                <a:latin typeface="楷体" panose="02010609060101010101" charset="-122"/>
                <a:ea typeface="楷体" panose="02010609060101010101" charset="-122"/>
              </a:rPr>
              <a:t>自强</a:t>
            </a:r>
            <a:r>
              <a:rPr lang="en-US" altLang="zh-CN" sz="2000" b="1" dirty="0">
                <a:latin typeface="楷体" panose="02010609060101010101" charset="-122"/>
                <a:ea typeface="楷体" panose="02010609060101010101" charset="-122"/>
              </a:rPr>
              <a:t>”；</a:t>
            </a:r>
            <a:r>
              <a:rPr lang="zh-CN" altLang="en-US" sz="2000" b="1" dirty="0">
                <a:latin typeface="楷体" panose="02010609060101010101" charset="-122"/>
                <a:ea typeface="楷体" panose="02010609060101010101" charset="-122"/>
              </a:rPr>
              <a:t>政府直接投资，政府经营，产品不在市场上流通，属于近代企业，但不具备资本主义性质。</a:t>
            </a:r>
            <a:endParaRPr lang="en-US" altLang="zh-CN" sz="2000" b="1" dirty="0">
              <a:latin typeface="楷体" panose="02010609060101010101" charset="-122"/>
              <a:ea typeface="楷体" panose="02010609060101010101" charset="-122"/>
            </a:endParaRPr>
          </a:p>
          <a:p>
            <a:pPr lvl="0" indent="0">
              <a:lnSpc>
                <a:spcPct val="150000"/>
              </a:lnSpc>
              <a:buFont typeface="Arial" panose="020B0604020202020204" pitchFamily="34" charset="0"/>
              <a:buNone/>
            </a:pPr>
            <a:r>
              <a:rPr lang="zh-CN" altLang="en-US" sz="2000" b="1" dirty="0">
                <a:latin typeface="楷体" panose="02010609060101010101" charset="-122"/>
                <a:ea typeface="楷体" panose="02010609060101010101" charset="-122"/>
              </a:rPr>
              <a:t> 代表企业：安庆内军械所（最早，曾国藩）、江南制造总局（最大，李鸿章）、福州船政局（左宗棠）、天津机器局（崇厚）。</a:t>
            </a:r>
            <a:endParaRPr lang="zh-CN" altLang="en-US" sz="2000" b="1" dirty="0">
              <a:latin typeface="楷体" panose="02010609060101010101" charset="-122"/>
              <a:ea typeface="楷体" panose="02010609060101010101" charset="-122"/>
            </a:endParaRPr>
          </a:p>
        </p:txBody>
      </p:sp>
      <p:sp>
        <p:nvSpPr>
          <p:cNvPr id="13317" name="TextBox 6"/>
          <p:cNvSpPr txBox="1"/>
          <p:nvPr/>
        </p:nvSpPr>
        <p:spPr>
          <a:xfrm>
            <a:off x="692150" y="3362325"/>
            <a:ext cx="8047355" cy="1920240"/>
          </a:xfrm>
          <a:prstGeom prst="rect">
            <a:avLst/>
          </a:prstGeom>
          <a:noFill/>
          <a:ln w="9525">
            <a:noFill/>
          </a:ln>
        </p:spPr>
        <p:txBody>
          <a:bodyPr wrap="square" anchor="t">
            <a:spAutoFit/>
          </a:bodyPr>
          <a:p>
            <a:pPr lvl="0" indent="0">
              <a:lnSpc>
                <a:spcPct val="150000"/>
              </a:lnSpc>
              <a:buFont typeface="Arial" panose="020B0604020202020204" pitchFamily="34" charset="0"/>
              <a:buNone/>
            </a:pPr>
            <a:r>
              <a:rPr lang="en-US" altLang="zh-CN" sz="20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②</a:t>
            </a:r>
            <a:r>
              <a:rPr lang="zh-CN" altLang="en-US" sz="2000" b="1" dirty="0">
                <a:solidFill>
                  <a:srgbClr val="0000FF"/>
                </a:solidFill>
                <a:latin typeface="Arial" panose="020B0604020202020204" pitchFamily="34" charset="0"/>
                <a:ea typeface="楷体" panose="02010609060101010101" charset="-122"/>
              </a:rPr>
              <a:t>民用企业：</a:t>
            </a:r>
            <a:r>
              <a:rPr lang="en-US" altLang="zh-CN" sz="2000" b="1" dirty="0">
                <a:latin typeface="楷体" panose="02010609060101010101" charset="-122"/>
                <a:ea typeface="楷体" panose="02010609060101010101" charset="-122"/>
              </a:rPr>
              <a:t>“</a:t>
            </a:r>
            <a:r>
              <a:rPr lang="zh-CN" altLang="en-US" sz="2000" b="1" dirty="0">
                <a:latin typeface="楷体" panose="02010609060101010101" charset="-122"/>
                <a:ea typeface="楷体" panose="02010609060101010101" charset="-122"/>
              </a:rPr>
              <a:t>求富</a:t>
            </a:r>
            <a:r>
              <a:rPr lang="en-US" altLang="zh-CN" sz="2000" b="1" dirty="0">
                <a:latin typeface="楷体" panose="02010609060101010101" charset="-122"/>
                <a:ea typeface="楷体" panose="02010609060101010101" charset="-122"/>
              </a:rPr>
              <a:t>”</a:t>
            </a:r>
            <a:r>
              <a:rPr lang="zh-CN" altLang="en-US" sz="2000" b="1" dirty="0">
                <a:latin typeface="楷体" panose="02010609060101010101" charset="-122"/>
                <a:ea typeface="楷体" panose="02010609060101010101" charset="-122"/>
              </a:rPr>
              <a:t>；采用官办、官督商办、官商合办等形式，产品在市场上流通，属于近代企业，且具有资本主义性质。</a:t>
            </a:r>
            <a:endParaRPr lang="en-US" altLang="zh-CN" sz="2000" b="1" dirty="0">
              <a:latin typeface="楷体" panose="02010609060101010101" charset="-122"/>
              <a:ea typeface="楷体" panose="02010609060101010101" charset="-122"/>
            </a:endParaRPr>
          </a:p>
          <a:p>
            <a:pPr lvl="0" indent="0">
              <a:lnSpc>
                <a:spcPct val="150000"/>
              </a:lnSpc>
              <a:buFont typeface="Arial" panose="020B0604020202020204" pitchFamily="34" charset="0"/>
              <a:buNone/>
            </a:pPr>
            <a:r>
              <a:rPr lang="zh-CN" altLang="en-US" sz="2000" b="1" dirty="0">
                <a:latin typeface="楷体" panose="02010609060101010101" charset="-122"/>
                <a:ea typeface="楷体" panose="02010609060101010101" charset="-122"/>
              </a:rPr>
              <a:t>代表企业：张之洞</a:t>
            </a:r>
            <a:r>
              <a:rPr lang="en-US" altLang="zh-CN" sz="2000" b="1" dirty="0">
                <a:latin typeface="楷体" panose="02010609060101010101" charset="-122"/>
                <a:ea typeface="楷体" panose="02010609060101010101" charset="-122"/>
              </a:rPr>
              <a:t>——</a:t>
            </a:r>
            <a:r>
              <a:rPr lang="zh-CN" altLang="en-US" sz="2000" b="1" dirty="0">
                <a:latin typeface="楷体" panose="02010609060101010101" charset="-122"/>
                <a:ea typeface="楷体" panose="02010609060101010101" charset="-122"/>
              </a:rPr>
              <a:t>汉阳铁厂、湖北织布局；</a:t>
            </a:r>
            <a:endParaRPr lang="en-US" altLang="zh-CN" sz="2000" b="1" dirty="0">
              <a:latin typeface="楷体" panose="02010609060101010101" charset="-122"/>
              <a:ea typeface="楷体" panose="02010609060101010101" charset="-122"/>
            </a:endParaRPr>
          </a:p>
          <a:p>
            <a:pPr lvl="0" indent="0">
              <a:lnSpc>
                <a:spcPct val="150000"/>
              </a:lnSpc>
              <a:buFont typeface="Arial" panose="020B0604020202020204" pitchFamily="34" charset="0"/>
              <a:buNone/>
            </a:pPr>
            <a:r>
              <a:rPr lang="en-US" altLang="zh-CN" sz="2000" b="1" dirty="0">
                <a:latin typeface="楷体" panose="02010609060101010101" charset="-122"/>
                <a:ea typeface="楷体" panose="02010609060101010101" charset="-122"/>
              </a:rPr>
              <a:t>          </a:t>
            </a:r>
            <a:r>
              <a:rPr lang="zh-CN" altLang="en-US" sz="2000" b="1" dirty="0">
                <a:latin typeface="楷体" panose="02010609060101010101" charset="-122"/>
                <a:ea typeface="楷体" panose="02010609060101010101" charset="-122"/>
              </a:rPr>
              <a:t>李鸿章</a:t>
            </a:r>
            <a:r>
              <a:rPr lang="en-US" altLang="zh-CN" sz="2000" b="1" dirty="0">
                <a:latin typeface="楷体" panose="02010609060101010101" charset="-122"/>
                <a:ea typeface="楷体" panose="02010609060101010101" charset="-122"/>
              </a:rPr>
              <a:t>——</a:t>
            </a:r>
            <a:r>
              <a:rPr lang="zh-CN" altLang="en-US" sz="2000" b="1" dirty="0">
                <a:latin typeface="楷体" panose="02010609060101010101" charset="-122"/>
                <a:ea typeface="楷体" panose="02010609060101010101" charset="-122"/>
              </a:rPr>
              <a:t>轮船招商局、开平煤矿。</a:t>
            </a:r>
            <a:endParaRPr lang="zh-CN" altLang="en-US" sz="2000" b="1" dirty="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slide(fromBottom)">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slide(fromBottom)">
                                      <p:cBhvr>
                                        <p:cTn id="12" dur="5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slide(fromBottom)">
                                      <p:cBhvr>
                                        <p:cTn id="17"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3316" grpId="0"/>
      <p:bldP spid="133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6"/>
          <p:cNvSpPr txBox="1"/>
          <p:nvPr/>
        </p:nvSpPr>
        <p:spPr>
          <a:xfrm>
            <a:off x="316230" y="899795"/>
            <a:ext cx="8381365" cy="980440"/>
          </a:xfrm>
          <a:prstGeom prst="rect">
            <a:avLst/>
          </a:prstGeom>
          <a:noFill/>
          <a:ln w="9525">
            <a:noFill/>
          </a:ln>
        </p:spPr>
        <p:txBody>
          <a:bodyPr wrap="square" anchor="t">
            <a:spAutoFit/>
          </a:bodyPr>
          <a:p>
            <a:pPr lvl="0" indent="0">
              <a:lnSpc>
                <a:spcPts val="3500"/>
              </a:lnSpc>
              <a:buFont typeface="Arial" panose="020B0604020202020204" pitchFamily="34" charset="0"/>
              <a:buNone/>
            </a:pPr>
            <a:r>
              <a:rPr lang="zh-CN" altLang="en-US" b="1" dirty="0">
                <a:latin typeface="楷体" panose="02010609060101010101" charset="-122"/>
                <a:ea typeface="楷体" panose="02010609060101010101" charset="-122"/>
              </a:rPr>
              <a:t>  </a:t>
            </a:r>
            <a:r>
              <a:rPr lang="zh-CN" altLang="en-US" sz="2000" b="1" dirty="0">
                <a:latin typeface="楷体" panose="02010609060101010101" charset="-122"/>
                <a:ea typeface="楷体" panose="02010609060101010101" charset="-122"/>
              </a:rPr>
              <a:t> </a:t>
            </a:r>
            <a:r>
              <a:rPr lang="en-US" altLang="zh-CN" sz="20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①</a:t>
            </a:r>
            <a:r>
              <a:rPr lang="en-US" altLang="zh-CN" sz="2000" b="1" dirty="0">
                <a:latin typeface="楷体" panose="02010609060101010101" charset="-122"/>
                <a:ea typeface="楷体" panose="02010609060101010101" charset="-122"/>
              </a:rPr>
              <a:t>19</a:t>
            </a:r>
            <a:r>
              <a:rPr lang="zh-CN" altLang="en-US" sz="2000" b="1" dirty="0">
                <a:latin typeface="楷体" panose="02010609060101010101" charset="-122"/>
                <a:ea typeface="楷体" panose="02010609060101010101" charset="-122"/>
              </a:rPr>
              <a:t>世纪六七十年代产生与沿海地区，官僚（以私人名义）、地主和商人创办近代企业</a:t>
            </a:r>
            <a:endParaRPr lang="zh-CN" altLang="en-US" sz="2000" b="1" dirty="0">
              <a:latin typeface="楷体" panose="02010609060101010101" charset="-122"/>
              <a:ea typeface="楷体" panose="02010609060101010101" charset="-122"/>
            </a:endParaRPr>
          </a:p>
        </p:txBody>
      </p:sp>
      <p:sp>
        <p:nvSpPr>
          <p:cNvPr id="32770" name="TextBox 3"/>
          <p:cNvSpPr txBox="1"/>
          <p:nvPr/>
        </p:nvSpPr>
        <p:spPr>
          <a:xfrm>
            <a:off x="531495" y="410845"/>
            <a:ext cx="5946775" cy="457200"/>
          </a:xfrm>
          <a:prstGeom prst="rect">
            <a:avLst/>
          </a:prstGeom>
          <a:noFill/>
          <a:ln w="9525">
            <a:noFill/>
          </a:ln>
        </p:spPr>
        <p:txBody>
          <a:bodyPr wrap="square" anchor="t">
            <a:spAutoFit/>
          </a:bodyPr>
          <a:p>
            <a:pPr lvl="0" indent="0">
              <a:buFont typeface="Arial" panose="020B0604020202020204" pitchFamily="34" charset="0"/>
              <a:buNone/>
            </a:pPr>
            <a:r>
              <a:rPr lang="zh-CN" altLang="en-US" sz="2100" b="1" dirty="0">
                <a:latin typeface="黑体" panose="02010609060101010101" pitchFamily="49" charset="-122"/>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3</a:t>
            </a:r>
            <a:r>
              <a:rPr lang="zh-CN" altLang="en-US" sz="2400" b="1" dirty="0">
                <a:latin typeface="黑体" panose="02010609060101010101" pitchFamily="49" charset="-122"/>
                <a:ea typeface="黑体" panose="02010609060101010101" pitchFamily="49" charset="-122"/>
              </a:rPr>
              <a:t>）民族工业（民族资本主义企业）</a:t>
            </a:r>
            <a:endParaRPr lang="zh-CN" altLang="en-US" sz="2400" b="1" dirty="0">
              <a:latin typeface="黑体" panose="02010609060101010101" pitchFamily="49" charset="-122"/>
              <a:ea typeface="黑体" panose="02010609060101010101" pitchFamily="49" charset="-122"/>
            </a:endParaRPr>
          </a:p>
        </p:txBody>
      </p:sp>
      <p:sp>
        <p:nvSpPr>
          <p:cNvPr id="18436" name="文本框 6"/>
          <p:cNvSpPr txBox="1"/>
          <p:nvPr/>
        </p:nvSpPr>
        <p:spPr>
          <a:xfrm>
            <a:off x="316230" y="1929765"/>
            <a:ext cx="8498205" cy="980440"/>
          </a:xfrm>
          <a:prstGeom prst="rect">
            <a:avLst/>
          </a:prstGeom>
          <a:noFill/>
          <a:ln w="9525">
            <a:noFill/>
          </a:ln>
        </p:spPr>
        <p:txBody>
          <a:bodyPr wrap="square" anchor="t">
            <a:spAutoFit/>
          </a:bodyPr>
          <a:p>
            <a:pPr lvl="0" indent="0">
              <a:lnSpc>
                <a:spcPts val="3500"/>
              </a:lnSpc>
              <a:buFont typeface="Arial" panose="020B0604020202020204" pitchFamily="34" charset="0"/>
              <a:buNone/>
            </a:pPr>
            <a:r>
              <a:rPr lang="zh-CN" altLang="en-US" b="1" dirty="0">
                <a:latin typeface="楷体" panose="02010609060101010101" charset="-122"/>
                <a:ea typeface="楷体" panose="02010609060101010101" charset="-122"/>
              </a:rPr>
              <a:t> </a:t>
            </a:r>
            <a:r>
              <a:rPr lang="zh-CN" altLang="en-US" sz="2000" b="1" dirty="0">
                <a:latin typeface="楷体" panose="02010609060101010101" charset="-122"/>
                <a:ea typeface="楷体" panose="02010609060101010101" charset="-122"/>
              </a:rPr>
              <a:t> </a:t>
            </a:r>
            <a:r>
              <a:rPr lang="en-US" altLang="zh-CN" sz="20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②</a:t>
            </a:r>
            <a:r>
              <a:rPr lang="zh-CN" altLang="en-US" sz="2000" b="1" dirty="0">
                <a:latin typeface="楷体" panose="02010609060101010101" charset="-122"/>
                <a:ea typeface="楷体" panose="02010609060101010101" charset="-122"/>
              </a:rPr>
              <a:t>曲折发展分为八个阶段：艰难产生、初步发展、短暂春天、茂盛夏天、萧瑟秋天、绝境冬天、迎来新生和最后归宿。</a:t>
            </a:r>
            <a:endParaRPr lang="zh-CN" altLang="en-US" sz="2000" b="1" dirty="0">
              <a:latin typeface="楷体" panose="02010609060101010101" charset="-122"/>
              <a:ea typeface="楷体" panose="02010609060101010101" charset="-122"/>
            </a:endParaRPr>
          </a:p>
        </p:txBody>
      </p:sp>
      <p:sp>
        <p:nvSpPr>
          <p:cNvPr id="18437" name="TextBox 3"/>
          <p:cNvSpPr txBox="1"/>
          <p:nvPr/>
        </p:nvSpPr>
        <p:spPr>
          <a:xfrm>
            <a:off x="423545" y="3143250"/>
            <a:ext cx="4160520" cy="457200"/>
          </a:xfrm>
          <a:prstGeom prst="rect">
            <a:avLst/>
          </a:prstGeom>
          <a:noFill/>
          <a:ln w="9525">
            <a:noFill/>
          </a:ln>
        </p:spPr>
        <p:txBody>
          <a:bodyPr wrap="square" anchor="t">
            <a:spAutoFit/>
          </a:bodyPr>
          <a:p>
            <a:pPr lvl="0" indent="0">
              <a:buFont typeface="Arial" panose="020B0604020202020204" pitchFamily="34" charset="0"/>
              <a:buNone/>
            </a:pPr>
            <a:r>
              <a:rPr lang="zh-CN" altLang="en-US" sz="2400" b="1" dirty="0">
                <a:latin typeface="黑体" panose="02010609060101010101" pitchFamily="49" charset="-122"/>
                <a:ea typeface="黑体" panose="02010609060101010101" pitchFamily="49" charset="-122"/>
              </a:rPr>
              <a:t>（</a:t>
            </a:r>
            <a:r>
              <a:rPr lang="en-US" altLang="zh-CN" sz="2400" b="1" dirty="0">
                <a:latin typeface="黑体" panose="02010609060101010101" pitchFamily="49" charset="-122"/>
                <a:ea typeface="黑体" panose="02010609060101010101" pitchFamily="49" charset="-122"/>
              </a:rPr>
              <a:t>4</a:t>
            </a:r>
            <a:r>
              <a:rPr lang="zh-CN" altLang="en-US" sz="2400" b="1" dirty="0">
                <a:latin typeface="黑体" panose="02010609060101010101" pitchFamily="49" charset="-122"/>
                <a:ea typeface="黑体" panose="02010609060101010101" pitchFamily="49" charset="-122"/>
              </a:rPr>
              <a:t>）官僚资本主义企业    </a:t>
            </a:r>
            <a:r>
              <a:rPr lang="zh-CN" altLang="en-US" sz="2100" b="1" dirty="0">
                <a:latin typeface="黑体" panose="02010609060101010101" pitchFamily="49" charset="-122"/>
                <a:ea typeface="黑体" panose="02010609060101010101" pitchFamily="49" charset="-122"/>
              </a:rPr>
              <a:t>  </a:t>
            </a:r>
            <a:endParaRPr lang="zh-CN" altLang="en-US" sz="2100" b="1" dirty="0">
              <a:latin typeface="黑体" panose="02010609060101010101" pitchFamily="49" charset="-122"/>
              <a:ea typeface="黑体" panose="02010609060101010101" pitchFamily="49" charset="-122"/>
            </a:endParaRPr>
          </a:p>
        </p:txBody>
      </p:sp>
      <p:sp>
        <p:nvSpPr>
          <p:cNvPr id="18438" name="文本框 6"/>
          <p:cNvSpPr txBox="1"/>
          <p:nvPr/>
        </p:nvSpPr>
        <p:spPr>
          <a:xfrm>
            <a:off x="244475" y="4072255"/>
            <a:ext cx="7254240" cy="548640"/>
          </a:xfrm>
          <a:prstGeom prst="rect">
            <a:avLst/>
          </a:prstGeom>
          <a:noFill/>
          <a:ln w="9525">
            <a:noFill/>
          </a:ln>
        </p:spPr>
        <p:txBody>
          <a:bodyPr wrap="square" anchor="t">
            <a:spAutoFit/>
          </a:bodyPr>
          <a:p>
            <a:pPr lvl="0" indent="0">
              <a:lnSpc>
                <a:spcPts val="3600"/>
              </a:lnSpc>
              <a:buFont typeface="Arial" panose="020B0604020202020204" pitchFamily="34" charset="0"/>
              <a:buNone/>
            </a:pPr>
            <a:r>
              <a:rPr lang="zh-CN" altLang="en-US" b="1" dirty="0">
                <a:latin typeface="楷体" panose="02010609060101010101" charset="-122"/>
                <a:ea typeface="楷体" panose="02010609060101010101" charset="-122"/>
              </a:rPr>
              <a:t>  </a:t>
            </a:r>
            <a:r>
              <a:rPr lang="zh-CN" altLang="en-US" sz="2000" b="1" dirty="0">
                <a:latin typeface="楷体" panose="02010609060101010101" charset="-122"/>
                <a:ea typeface="楷体" panose="02010609060101010101" charset="-122"/>
              </a:rPr>
              <a:t> </a:t>
            </a:r>
            <a:r>
              <a:rPr lang="en-US" altLang="zh-CN" sz="20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②</a:t>
            </a:r>
            <a:r>
              <a:rPr lang="zh-CN" altLang="en-US" sz="2000" b="1" dirty="0">
                <a:latin typeface="楷体" panose="02010609060101010101" charset="-122"/>
                <a:ea typeface="楷体" panose="02010609060101010101" charset="-122"/>
              </a:rPr>
              <a:t>民国以来建立的私人企业，国家权力与私人所有制相结合。</a:t>
            </a:r>
            <a:endParaRPr lang="zh-CN" altLang="en-US" sz="2000" b="1" dirty="0">
              <a:latin typeface="楷体" panose="02010609060101010101" charset="-122"/>
              <a:ea typeface="楷体" panose="02010609060101010101" charset="-122"/>
            </a:endParaRPr>
          </a:p>
        </p:txBody>
      </p:sp>
      <p:sp>
        <p:nvSpPr>
          <p:cNvPr id="18439" name="矩形 6"/>
          <p:cNvSpPr/>
          <p:nvPr/>
        </p:nvSpPr>
        <p:spPr>
          <a:xfrm>
            <a:off x="625475" y="4687570"/>
            <a:ext cx="8072120" cy="980440"/>
          </a:xfrm>
          <a:prstGeom prst="rect">
            <a:avLst/>
          </a:prstGeom>
          <a:noFill/>
          <a:ln w="9525">
            <a:noFill/>
          </a:ln>
        </p:spPr>
        <p:txBody>
          <a:bodyPr wrap="square" anchor="t">
            <a:spAutoFit/>
          </a:bodyPr>
          <a:p>
            <a:pPr lvl="0" indent="0">
              <a:lnSpc>
                <a:spcPts val="3500"/>
              </a:lnSpc>
              <a:buFont typeface="Arial" panose="020B0604020202020204" pitchFamily="34" charset="0"/>
              <a:buNone/>
            </a:pPr>
            <a:r>
              <a:rPr lang="en-US" altLang="zh-CN" sz="20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③</a:t>
            </a:r>
            <a:r>
              <a:rPr lang="zh-CN" altLang="en-US" sz="2000" b="1" dirty="0">
                <a:solidFill>
                  <a:srgbClr val="000000"/>
                </a:solidFill>
                <a:latin typeface="楷体" panose="02010609060101010101" charset="-122"/>
                <a:ea typeface="楷体" panose="02010609060101010101" charset="-122"/>
              </a:rPr>
              <a:t>北洋军阀统治时期发展较快；国民政府统治时期，在近代经济中比重不断下降。</a:t>
            </a:r>
            <a:endParaRPr lang="zh-CN" altLang="en-US" sz="2000" dirty="0">
              <a:latin typeface="Arial" panose="020B0604020202020204" pitchFamily="34" charset="0"/>
              <a:ea typeface="宋体" panose="02010600030101010101" pitchFamily="2" charset="-122"/>
            </a:endParaRPr>
          </a:p>
        </p:txBody>
      </p:sp>
      <p:sp>
        <p:nvSpPr>
          <p:cNvPr id="18440" name="文本框 6"/>
          <p:cNvSpPr txBox="1"/>
          <p:nvPr/>
        </p:nvSpPr>
        <p:spPr>
          <a:xfrm>
            <a:off x="254556" y="5660390"/>
            <a:ext cx="6858000" cy="548640"/>
          </a:xfrm>
          <a:prstGeom prst="rect">
            <a:avLst/>
          </a:prstGeom>
          <a:noFill/>
          <a:ln w="9525">
            <a:noFill/>
          </a:ln>
        </p:spPr>
        <p:txBody>
          <a:bodyPr anchor="t">
            <a:spAutoFit/>
          </a:bodyPr>
          <a:p>
            <a:pPr lvl="0" indent="0">
              <a:lnSpc>
                <a:spcPts val="3600"/>
              </a:lnSpc>
              <a:buFont typeface="Arial" panose="020B0604020202020204" pitchFamily="34" charset="0"/>
              <a:buNone/>
            </a:pPr>
            <a:r>
              <a:rPr lang="zh-CN" altLang="en-US" b="1" dirty="0">
                <a:latin typeface="楷体" panose="02010609060101010101" charset="-122"/>
                <a:ea typeface="楷体" panose="02010609060101010101" charset="-122"/>
              </a:rPr>
              <a:t>  </a:t>
            </a:r>
            <a:r>
              <a:rPr lang="zh-CN" altLang="en-US" sz="2000" b="1" dirty="0">
                <a:latin typeface="楷体" panose="02010609060101010101" charset="-122"/>
                <a:ea typeface="楷体" panose="02010609060101010101" charset="-122"/>
              </a:rPr>
              <a:t> </a:t>
            </a:r>
            <a:r>
              <a:rPr lang="en-US" altLang="zh-CN" sz="20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④</a:t>
            </a:r>
            <a:r>
              <a:rPr lang="zh-CN" altLang="en-US" sz="2000" b="1" dirty="0">
                <a:latin typeface="楷体" panose="02010609060101010101" charset="-122"/>
                <a:ea typeface="楷体" panose="02010609060101010101" charset="-122"/>
              </a:rPr>
              <a:t>新中国建立后，将其没收转变成社会主义国营企业。</a:t>
            </a:r>
            <a:endParaRPr lang="zh-CN" altLang="en-US" sz="2000" b="1" dirty="0">
              <a:latin typeface="楷体" panose="02010609060101010101" charset="-122"/>
              <a:ea typeface="楷体" panose="02010609060101010101" charset="-122"/>
            </a:endParaRPr>
          </a:p>
        </p:txBody>
      </p:sp>
      <p:sp>
        <p:nvSpPr>
          <p:cNvPr id="12" name="文本框 6"/>
          <p:cNvSpPr txBox="1"/>
          <p:nvPr/>
        </p:nvSpPr>
        <p:spPr>
          <a:xfrm>
            <a:off x="624840" y="3600450"/>
            <a:ext cx="6858000" cy="497840"/>
          </a:xfrm>
          <a:prstGeom prst="rect">
            <a:avLst/>
          </a:prstGeom>
          <a:noFill/>
          <a:ln w="9525">
            <a:noFill/>
          </a:ln>
        </p:spPr>
        <p:txBody>
          <a:bodyPr anchor="t">
            <a:spAutoFit/>
          </a:bodyPr>
          <a:p>
            <a:pPr lvl="0" indent="0">
              <a:lnSpc>
                <a:spcPts val="3200"/>
              </a:lnSpc>
              <a:buFont typeface="Arial" panose="020B0604020202020204" pitchFamily="34" charset="0"/>
              <a:buNone/>
            </a:pPr>
            <a:r>
              <a:rPr lang="en-US" altLang="zh-CN" sz="20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①</a:t>
            </a:r>
            <a:r>
              <a:rPr lang="zh-CN" altLang="en-US" sz="2000" b="1" dirty="0">
                <a:solidFill>
                  <a:srgbClr val="3333FF"/>
                </a:solidFill>
                <a:latin typeface="黑体" panose="02010609060101010101" pitchFamily="49" charset="-122"/>
                <a:ea typeface="黑体" panose="02010609060101010101" pitchFamily="49" charset="-122"/>
              </a:rPr>
              <a:t>洋务派创办的民用企业是官僚资本主义企业的前身。</a:t>
            </a:r>
            <a:r>
              <a:rPr lang="zh-CN" altLang="en-US" sz="2000" b="1" dirty="0">
                <a:solidFill>
                  <a:srgbClr val="3333FF"/>
                </a:solidFill>
                <a:latin typeface="楷体" panose="02010609060101010101" charset="-122"/>
                <a:ea typeface="楷体" panose="02010609060101010101" charset="-122"/>
              </a:rPr>
              <a:t> </a:t>
            </a:r>
            <a:endParaRPr lang="zh-CN" altLang="en-US" sz="2000" b="1" dirty="0">
              <a:solidFill>
                <a:srgbClr val="3333FF"/>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slide(fromBottom)">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slide(fromBottom)">
                                      <p:cBhvr>
                                        <p:cTn id="12" dur="5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slide(fromBottom)">
                                      <p:cBhvr>
                                        <p:cTn id="17" dur="500"/>
                                        <p:tgtEl>
                                          <p:spTgt spid="1843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Bottom)">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8438"/>
                                        </p:tgtEl>
                                        <p:attrNameLst>
                                          <p:attrName>style.visibility</p:attrName>
                                        </p:attrNameLst>
                                      </p:cBhvr>
                                      <p:to>
                                        <p:strVal val="visible"/>
                                      </p:to>
                                    </p:set>
                                    <p:animEffect transition="in" filter="slide(fromBottom)">
                                      <p:cBhvr>
                                        <p:cTn id="27" dur="500"/>
                                        <p:tgtEl>
                                          <p:spTgt spid="1843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8439"/>
                                        </p:tgtEl>
                                        <p:attrNameLst>
                                          <p:attrName>style.visibility</p:attrName>
                                        </p:attrNameLst>
                                      </p:cBhvr>
                                      <p:to>
                                        <p:strVal val="visible"/>
                                      </p:to>
                                    </p:set>
                                    <p:animEffect transition="in" filter="slide(fromBottom)">
                                      <p:cBhvr>
                                        <p:cTn id="32" dur="500"/>
                                        <p:tgtEl>
                                          <p:spTgt spid="1843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8440"/>
                                        </p:tgtEl>
                                        <p:attrNameLst>
                                          <p:attrName>style.visibility</p:attrName>
                                        </p:attrNameLst>
                                      </p:cBhvr>
                                      <p:to>
                                        <p:strVal val="visible"/>
                                      </p:to>
                                    </p:set>
                                    <p:animEffect transition="in" filter="slide(fromBottom)">
                                      <p:cBhvr>
                                        <p:cTn id="37"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6" grpId="0"/>
      <p:bldP spid="18437" grpId="0"/>
      <p:bldP spid="18438" grpId="0"/>
      <p:bldP spid="18439" grpId="0"/>
      <p:bldP spid="18440"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1"/>
          <p:cNvSpPr/>
          <p:nvPr/>
        </p:nvSpPr>
        <p:spPr>
          <a:xfrm>
            <a:off x="1143000" y="1098352"/>
            <a:ext cx="6858000" cy="914400"/>
          </a:xfrm>
          <a:prstGeom prst="rect">
            <a:avLst/>
          </a:prstGeom>
          <a:noFill/>
          <a:ln w="9525">
            <a:noFill/>
          </a:ln>
        </p:spPr>
        <p:txBody>
          <a:bodyPr anchor="ctr">
            <a:spAutoFit/>
          </a:bodyPr>
          <a:p>
            <a:pPr lvl="0" indent="0" eaLnBrk="0" hangingPunct="0">
              <a:lnSpc>
                <a:spcPct val="150000"/>
              </a:lnSpc>
              <a:buFont typeface="Arial" panose="020B0604020202020204" pitchFamily="34" charset="0"/>
              <a:buNone/>
            </a:pPr>
            <a:r>
              <a:rPr lang="zh-CN" altLang="en-US" b="1" dirty="0">
                <a:latin typeface="宋体" panose="02010600030101010101" pitchFamily="2" charset="-122"/>
                <a:ea typeface="宋体" panose="02010600030101010101" pitchFamily="2" charset="-122"/>
              </a:rPr>
              <a:t>图</a:t>
            </a:r>
            <a:r>
              <a:rPr lang="en-US" altLang="zh-CN" b="1" dirty="0">
                <a:latin typeface="宋体" panose="02010600030101010101" pitchFamily="2" charset="-122"/>
                <a:ea typeface="宋体" panose="02010600030101010101" pitchFamily="2" charset="-122"/>
              </a:rPr>
              <a:t>3</a:t>
            </a:r>
            <a:r>
              <a:rPr lang="zh-CN" altLang="en-US" b="1" dirty="0">
                <a:latin typeface="宋体" panose="02010600030101010101" pitchFamily="2" charset="-122"/>
                <a:ea typeface="宋体" panose="02010600030101010101" pitchFamily="2" charset="-122"/>
              </a:rPr>
              <a:t>显示以下年份外国资本、官僚资本和民族资本在中国产业资本总额中所占比例。据此分析，下列表述正确的是 </a:t>
            </a:r>
            <a:endParaRPr lang="zh-CN" altLang="en-US" b="1" dirty="0">
              <a:latin typeface="宋体" panose="02010600030101010101" pitchFamily="2" charset="-122"/>
              <a:ea typeface="宋体" panose="02010600030101010101" pitchFamily="2" charset="-122"/>
            </a:endParaRPr>
          </a:p>
        </p:txBody>
      </p:sp>
      <p:pic>
        <p:nvPicPr>
          <p:cNvPr id="34818" name="Picture 2" descr="中学历史教学园地（www.zxls.com）——全国文章总量、访问量最大的历史教学网站。"/>
          <p:cNvPicPr>
            <a:picLocks noChangeAspect="1"/>
          </p:cNvPicPr>
          <p:nvPr/>
        </p:nvPicPr>
        <p:blipFill>
          <a:blip r:embed="rId1"/>
          <a:stretch>
            <a:fillRect/>
          </a:stretch>
        </p:blipFill>
        <p:spPr>
          <a:xfrm>
            <a:off x="1428750" y="2400300"/>
            <a:ext cx="6001941" cy="1543050"/>
          </a:xfrm>
          <a:prstGeom prst="rect">
            <a:avLst/>
          </a:prstGeom>
          <a:noFill/>
          <a:ln w="9525">
            <a:noFill/>
          </a:ln>
        </p:spPr>
      </p:pic>
      <p:sp>
        <p:nvSpPr>
          <p:cNvPr id="34819" name="Rectangle 3"/>
          <p:cNvSpPr/>
          <p:nvPr/>
        </p:nvSpPr>
        <p:spPr>
          <a:xfrm>
            <a:off x="1450181" y="4185523"/>
            <a:ext cx="4779169" cy="1737360"/>
          </a:xfrm>
          <a:prstGeom prst="rect">
            <a:avLst/>
          </a:prstGeom>
          <a:noFill/>
          <a:ln w="9525">
            <a:noFill/>
          </a:ln>
        </p:spPr>
        <p:txBody>
          <a:bodyPr anchor="ctr">
            <a:spAutoFit/>
          </a:bodyPr>
          <a:p>
            <a:pPr lvl="0" indent="200025" eaLnBrk="0" hangingPunct="0">
              <a:lnSpc>
                <a:spcPct val="150000"/>
              </a:lnSpc>
              <a:buFont typeface="Arial" panose="020B0604020202020204" pitchFamily="34" charset="0"/>
              <a:buNone/>
            </a:pPr>
            <a:r>
              <a:rPr lang="en-US" altLang="zh-CN" b="1" dirty="0">
                <a:latin typeface="宋体" panose="02010600030101010101" pitchFamily="2" charset="-122"/>
                <a:ea typeface="宋体" panose="02010600030101010101" pitchFamily="2" charset="-122"/>
              </a:rPr>
              <a:t>A</a:t>
            </a:r>
            <a:r>
              <a:rPr lang="zh-CN" altLang="en-US" b="1" dirty="0">
                <a:latin typeface="宋体" panose="02010600030101010101" pitchFamily="2" charset="-122"/>
                <a:ea typeface="宋体" panose="02010600030101010101" pitchFamily="2" charset="-122"/>
              </a:rPr>
              <a:t>．民族资本主义处于初步发展阶段</a:t>
            </a:r>
            <a:endParaRPr lang="zh-CN" altLang="en-US" b="1" dirty="0">
              <a:latin typeface="宋体" panose="02010600030101010101" pitchFamily="2" charset="-122"/>
              <a:ea typeface="宋体" panose="02010600030101010101" pitchFamily="2" charset="-122"/>
            </a:endParaRPr>
          </a:p>
          <a:p>
            <a:pPr lvl="0" indent="200025" eaLnBrk="0" hangingPunct="0">
              <a:lnSpc>
                <a:spcPct val="150000"/>
              </a:lnSpc>
              <a:buFont typeface="Arial" panose="020B0604020202020204" pitchFamily="34" charset="0"/>
              <a:buNone/>
            </a:pPr>
            <a:r>
              <a:rPr lang="en-US" altLang="zh-CN" b="1" dirty="0">
                <a:solidFill>
                  <a:srgbClr val="FF0000"/>
                </a:solidFill>
                <a:latin typeface="宋体" panose="02010600030101010101" pitchFamily="2" charset="-122"/>
                <a:ea typeface="宋体" panose="02010600030101010101" pitchFamily="2" charset="-122"/>
              </a:rPr>
              <a:t>B</a:t>
            </a:r>
            <a:r>
              <a:rPr lang="zh-CN" altLang="en-US" b="1" dirty="0">
                <a:solidFill>
                  <a:srgbClr val="FF0000"/>
                </a:solidFill>
                <a:latin typeface="宋体" panose="02010600030101010101" pitchFamily="2" charset="-122"/>
                <a:ea typeface="宋体" panose="02010600030101010101" pitchFamily="2" charset="-122"/>
              </a:rPr>
              <a:t>．民族资本依然受到外国资本挤压</a:t>
            </a:r>
            <a:endParaRPr lang="zh-CN" altLang="en-US" b="1" dirty="0">
              <a:solidFill>
                <a:srgbClr val="FF0000"/>
              </a:solidFill>
              <a:latin typeface="宋体" panose="02010600030101010101" pitchFamily="2" charset="-122"/>
              <a:ea typeface="宋体" panose="02010600030101010101" pitchFamily="2" charset="-122"/>
            </a:endParaRPr>
          </a:p>
          <a:p>
            <a:pPr lvl="0" indent="200025" eaLnBrk="0" hangingPunct="0">
              <a:lnSpc>
                <a:spcPct val="150000"/>
              </a:lnSpc>
              <a:buFont typeface="Arial" panose="020B0604020202020204" pitchFamily="34" charset="0"/>
              <a:buNone/>
            </a:pPr>
            <a:r>
              <a:rPr lang="en-US" altLang="zh-CN" b="1" dirty="0">
                <a:latin typeface="宋体" panose="02010600030101010101" pitchFamily="2" charset="-122"/>
                <a:ea typeface="宋体" panose="02010600030101010101" pitchFamily="2" charset="-122"/>
              </a:rPr>
              <a:t>C</a:t>
            </a:r>
            <a:r>
              <a:rPr lang="zh-CN" altLang="en-US" b="1" dirty="0">
                <a:latin typeface="宋体" panose="02010600030101010101" pitchFamily="2" charset="-122"/>
                <a:ea typeface="宋体" panose="02010600030101010101" pitchFamily="2" charset="-122"/>
              </a:rPr>
              <a:t>．国民政府的官僚资本体系开始崩溃</a:t>
            </a:r>
            <a:endParaRPr lang="zh-CN" altLang="en-US" b="1" dirty="0">
              <a:latin typeface="宋体" panose="02010600030101010101" pitchFamily="2" charset="-122"/>
              <a:ea typeface="宋体" panose="02010600030101010101" pitchFamily="2" charset="-122"/>
            </a:endParaRPr>
          </a:p>
          <a:p>
            <a:pPr lvl="0" indent="200025" eaLnBrk="0" hangingPunct="0">
              <a:lnSpc>
                <a:spcPct val="150000"/>
              </a:lnSpc>
              <a:buFont typeface="Arial" panose="020B0604020202020204" pitchFamily="34" charset="0"/>
              <a:buNone/>
            </a:pPr>
            <a:r>
              <a:rPr lang="en-US" altLang="zh-CN" b="1" dirty="0">
                <a:latin typeface="宋体" panose="02010600030101010101" pitchFamily="2" charset="-122"/>
                <a:ea typeface="宋体" panose="02010600030101010101" pitchFamily="2" charset="-122"/>
              </a:rPr>
              <a:t>D</a:t>
            </a:r>
            <a:r>
              <a:rPr lang="zh-CN" altLang="en-US" b="1" dirty="0">
                <a:latin typeface="宋体" panose="02010600030101010101" pitchFamily="2" charset="-122"/>
                <a:ea typeface="宋体" panose="02010600030101010101" pitchFamily="2" charset="-122"/>
              </a:rPr>
              <a:t>．国际局势决定着中国产业资本发展</a:t>
            </a:r>
            <a:endParaRPr lang="zh-CN" altLang="en-US" b="1" dirty="0">
              <a:latin typeface="宋体" panose="02010600030101010101" pitchFamily="2" charset="-122"/>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Text Box 2"/>
          <p:cNvSpPr txBox="1"/>
          <p:nvPr/>
        </p:nvSpPr>
        <p:spPr>
          <a:xfrm>
            <a:off x="269875" y="1258570"/>
            <a:ext cx="8345805" cy="457200"/>
          </a:xfrm>
          <a:prstGeom prst="rect">
            <a:avLst/>
          </a:prstGeom>
          <a:noFill/>
          <a:ln w="9525">
            <a:noFill/>
          </a:ln>
        </p:spPr>
        <p:txBody>
          <a:bodyPr wrap="square" anchor="t">
            <a:spAutoFit/>
          </a:bodyPr>
          <a:p>
            <a:pPr lvl="0" indent="0">
              <a:buFont typeface="Arial" panose="020B0604020202020204" pitchFamily="34" charset="0"/>
              <a:buNone/>
            </a:pPr>
            <a:r>
              <a:rPr lang="zh-CN" altLang="en-US" sz="2400" b="1" dirty="0">
                <a:latin typeface="楷体" panose="02010609060101010101" charset="-122"/>
                <a:ea typeface="宋体" panose="02010600030101010101" pitchFamily="2" charset="-122"/>
                <a:sym typeface="Arial" panose="020B0604020202020204" pitchFamily="34" charset="0"/>
              </a:rPr>
              <a:t>（</a:t>
            </a:r>
            <a:r>
              <a:rPr lang="en-US" altLang="zh-CN" sz="2400" b="1" dirty="0">
                <a:latin typeface="楷体" panose="02010609060101010101" charset="-122"/>
                <a:ea typeface="宋体" panose="02010600030101010101" pitchFamily="2" charset="-122"/>
                <a:sym typeface="Arial" panose="020B0604020202020204" pitchFamily="34" charset="0"/>
              </a:rPr>
              <a:t>1</a:t>
            </a:r>
            <a:r>
              <a:rPr lang="zh-CN" altLang="en-US" sz="2400" b="1" dirty="0">
                <a:latin typeface="楷体" panose="02010609060101010101" charset="-122"/>
                <a:ea typeface="宋体" panose="02010600030101010101" pitchFamily="2" charset="-122"/>
                <a:sym typeface="Arial" panose="020B0604020202020204" pitchFamily="34" charset="0"/>
              </a:rPr>
              <a:t>）自由竞争资本主义时期（</a:t>
            </a:r>
            <a:r>
              <a:rPr lang="zh-CN" altLang="en-US" sz="2400" b="1" dirty="0">
                <a:latin typeface="楷体" panose="02010609060101010101" charset="-122"/>
                <a:ea typeface="楷体" panose="02010609060101010101" charset="-122"/>
                <a:sym typeface="Arial" panose="020B0604020202020204" pitchFamily="34" charset="0"/>
              </a:rPr>
              <a:t>18世纪60年代—19世纪70年代）</a:t>
            </a:r>
            <a:endParaRPr lang="zh-CN" altLang="en-US" sz="2400" b="1" dirty="0">
              <a:latin typeface="楷体" panose="02010609060101010101" charset="-122"/>
              <a:ea typeface="楷体" panose="02010609060101010101" charset="-122"/>
              <a:sym typeface="Arial" panose="020B0604020202020204" pitchFamily="34" charset="0"/>
            </a:endParaRPr>
          </a:p>
        </p:txBody>
      </p:sp>
      <p:sp>
        <p:nvSpPr>
          <p:cNvPr id="22531" name="Text Box 3"/>
          <p:cNvSpPr txBox="1"/>
          <p:nvPr/>
        </p:nvSpPr>
        <p:spPr>
          <a:xfrm>
            <a:off x="480695" y="2117090"/>
            <a:ext cx="8250555" cy="1996440"/>
          </a:xfrm>
          <a:prstGeom prst="rect">
            <a:avLst/>
          </a:prstGeom>
          <a:noFill/>
          <a:ln w="9525">
            <a:noFill/>
          </a:ln>
        </p:spPr>
        <p:txBody>
          <a:bodyPr wrap="square" anchor="t">
            <a:spAutoFit/>
          </a:bodyPr>
          <a:p>
            <a:pPr lvl="0" indent="0">
              <a:lnSpc>
                <a:spcPct val="125000"/>
              </a:lnSpc>
              <a:buFont typeface="Arial" panose="020B0604020202020204" pitchFamily="34" charset="0"/>
              <a:buNone/>
            </a:pPr>
            <a:r>
              <a:rPr lang="en-US" altLang="zh-CN" sz="20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①</a:t>
            </a:r>
            <a:r>
              <a:rPr lang="zh-CN" altLang="en-US" sz="2000" b="1" dirty="0">
                <a:latin typeface="Arial" panose="020B0604020202020204" pitchFamily="34" charset="0"/>
                <a:ea typeface="宋体" panose="02010600030101010101" pitchFamily="2" charset="-122"/>
              </a:rPr>
              <a:t>重要特征</a:t>
            </a:r>
            <a:r>
              <a:rPr lang="en-US" altLang="zh-CN" sz="2000" b="1" dirty="0">
                <a:latin typeface="楷体" panose="02010609060101010101" charset="-122"/>
                <a:ea typeface="楷体" panose="02010609060101010101" charset="-122"/>
              </a:rPr>
              <a:t> </a:t>
            </a:r>
            <a:endParaRPr lang="en-US" altLang="zh-CN" sz="2000" b="1" dirty="0">
              <a:latin typeface="楷体" panose="02010609060101010101" charset="-122"/>
              <a:ea typeface="楷体" panose="02010609060101010101" charset="-122"/>
            </a:endParaRPr>
          </a:p>
          <a:p>
            <a:pPr lvl="0" indent="0">
              <a:lnSpc>
                <a:spcPct val="125000"/>
              </a:lnSpc>
              <a:buFont typeface="Arial" panose="020B0604020202020204" pitchFamily="34" charset="0"/>
              <a:buNone/>
            </a:pPr>
            <a:r>
              <a:rPr lang="en-US" altLang="zh-CN" sz="2000" b="1" dirty="0">
                <a:latin typeface="楷体" panose="02010609060101010101" charset="-122"/>
                <a:ea typeface="楷体" panose="02010609060101010101" charset="-122"/>
              </a:rPr>
              <a:t>A</a:t>
            </a:r>
            <a:r>
              <a:rPr lang="zh-CN" altLang="en-US" sz="2000" b="1" dirty="0">
                <a:latin typeface="楷体" panose="02010609060101010101" charset="-122"/>
                <a:ea typeface="楷体" panose="02010609060101010101" charset="-122"/>
              </a:rPr>
              <a:t>生产方式——大机器生产（蒸汽机）</a:t>
            </a:r>
            <a:endParaRPr lang="zh-CN" altLang="en-US" sz="2000" b="1" dirty="0">
              <a:latin typeface="楷体" panose="02010609060101010101" charset="-122"/>
              <a:ea typeface="楷体" panose="02010609060101010101" charset="-122"/>
            </a:endParaRPr>
          </a:p>
          <a:p>
            <a:pPr lvl="0" indent="0">
              <a:lnSpc>
                <a:spcPct val="125000"/>
              </a:lnSpc>
              <a:buFont typeface="Arial" panose="020B0604020202020204" pitchFamily="34" charset="0"/>
              <a:buNone/>
            </a:pPr>
            <a:r>
              <a:rPr lang="en-US" altLang="zh-CN" sz="2000" b="1" dirty="0">
                <a:latin typeface="楷体" panose="02010609060101010101" charset="-122"/>
                <a:ea typeface="楷体" panose="02010609060101010101" charset="-122"/>
              </a:rPr>
              <a:t>B</a:t>
            </a:r>
            <a:r>
              <a:rPr lang="zh-CN" altLang="en-US" sz="2000" b="1" dirty="0">
                <a:latin typeface="楷体" panose="02010609060101010101" charset="-122"/>
                <a:ea typeface="楷体" panose="02010609060101010101" charset="-122"/>
              </a:rPr>
              <a:t>生产组织形式——工厂</a:t>
            </a:r>
            <a:endParaRPr lang="zh-CN" altLang="en-US" sz="2000" b="1" dirty="0">
              <a:latin typeface="楷体" panose="02010609060101010101" charset="-122"/>
              <a:ea typeface="楷体" panose="02010609060101010101" charset="-122"/>
            </a:endParaRPr>
          </a:p>
          <a:p>
            <a:pPr lvl="0" indent="0">
              <a:lnSpc>
                <a:spcPct val="125000"/>
              </a:lnSpc>
              <a:buFont typeface="Arial" panose="020B0604020202020204" pitchFamily="34" charset="0"/>
              <a:buNone/>
            </a:pPr>
            <a:r>
              <a:rPr lang="en-US" altLang="zh-CN" sz="2000" b="1" dirty="0">
                <a:latin typeface="楷体" panose="02010609060101010101" charset="-122"/>
                <a:ea typeface="楷体" panose="02010609060101010101" charset="-122"/>
              </a:rPr>
              <a:t>C </a:t>
            </a:r>
            <a:r>
              <a:rPr lang="zh-CN" altLang="en-US" sz="2000" b="1" dirty="0">
                <a:latin typeface="楷体" panose="02010609060101010101" charset="-122"/>
                <a:ea typeface="楷体" panose="02010609060101010101" charset="-122"/>
              </a:rPr>
              <a:t>经济发展指导思想——自由主义（亚当·斯密  1776年 《国富论》 强调市场的调节作用）               </a:t>
            </a:r>
            <a:r>
              <a:rPr lang="zh-CN" altLang="en-US" b="1" dirty="0">
                <a:latin typeface="楷体" panose="02010609060101010101" charset="-122"/>
                <a:ea typeface="楷体" panose="02010609060101010101" charset="-122"/>
              </a:rPr>
              <a:t>               </a:t>
            </a:r>
            <a:endParaRPr lang="zh-CN" altLang="en-US" b="1" dirty="0">
              <a:latin typeface="楷体" panose="02010609060101010101" charset="-122"/>
              <a:ea typeface="楷体" panose="02010609060101010101" charset="-122"/>
            </a:endParaRPr>
          </a:p>
        </p:txBody>
      </p:sp>
      <p:sp>
        <p:nvSpPr>
          <p:cNvPr id="22532" name="Text Box 4"/>
          <p:cNvSpPr txBox="1"/>
          <p:nvPr/>
        </p:nvSpPr>
        <p:spPr>
          <a:xfrm>
            <a:off x="516255" y="4382770"/>
            <a:ext cx="6743700" cy="1920240"/>
          </a:xfrm>
          <a:prstGeom prst="rect">
            <a:avLst/>
          </a:prstGeom>
          <a:noFill/>
          <a:ln w="9525">
            <a:noFill/>
          </a:ln>
        </p:spPr>
        <p:txBody>
          <a:bodyPr anchor="t">
            <a:spAutoFit/>
          </a:bodyPr>
          <a:p>
            <a:pPr lvl="0" indent="0">
              <a:lnSpc>
                <a:spcPct val="150000"/>
              </a:lnSpc>
              <a:buFont typeface="Arial" panose="020B0604020202020204" pitchFamily="34" charset="0"/>
              <a:buNone/>
            </a:pPr>
            <a:r>
              <a:rPr lang="en-US" altLang="zh-CN" sz="2000" b="1" dirty="0">
                <a:latin typeface="黑体" panose="02010609060101010101" pitchFamily="49" charset="-122"/>
                <a:ea typeface="黑体" panose="02010609060101010101" pitchFamily="49" charset="-122"/>
                <a:cs typeface="宋体" panose="02010600030101010101" pitchFamily="2" charset="-122"/>
                <a:sym typeface="Wingdings" panose="05000000000000000000" charset="0"/>
              </a:rPr>
              <a:t>②</a:t>
            </a:r>
            <a:r>
              <a:rPr lang="zh-CN" altLang="en-US" sz="2000" b="1" dirty="0">
                <a:latin typeface="Arial" panose="020B0604020202020204" pitchFamily="34" charset="0"/>
                <a:ea typeface="宋体" panose="02010600030101010101" pitchFamily="2" charset="-122"/>
              </a:rPr>
              <a:t>重要历史事件 </a:t>
            </a:r>
            <a:endParaRPr lang="zh-CN" altLang="en-US" sz="2000" b="1" dirty="0">
              <a:latin typeface="Arial" panose="020B0604020202020204" pitchFamily="34" charset="0"/>
              <a:ea typeface="宋体" panose="02010600030101010101" pitchFamily="2" charset="-122"/>
            </a:endParaRPr>
          </a:p>
          <a:p>
            <a:pPr lvl="0" indent="0">
              <a:lnSpc>
                <a:spcPct val="150000"/>
              </a:lnSpc>
              <a:buFont typeface="Arial" panose="020B0604020202020204" pitchFamily="34" charset="0"/>
              <a:buNone/>
            </a:pPr>
            <a:r>
              <a:rPr lang="en-US" altLang="zh-CN" sz="2000" b="1" dirty="0">
                <a:latin typeface="楷体" panose="02010609060101010101" charset="-122"/>
                <a:ea typeface="楷体" panose="02010609060101010101" charset="-122"/>
              </a:rPr>
              <a:t>A</a:t>
            </a:r>
            <a:r>
              <a:rPr lang="zh-CN" altLang="en-US" sz="2000" b="1" dirty="0">
                <a:latin typeface="楷体" panose="02010609060101010101" charset="-122"/>
                <a:ea typeface="楷体" panose="02010609060101010101" charset="-122"/>
              </a:rPr>
              <a:t>政治上：美国、法国资产阶级代议制的建立。</a:t>
            </a:r>
            <a:endParaRPr lang="zh-CN" altLang="en-US" sz="2000" b="1" dirty="0">
              <a:latin typeface="楷体" panose="02010609060101010101" charset="-122"/>
              <a:ea typeface="楷体" panose="02010609060101010101" charset="-122"/>
            </a:endParaRPr>
          </a:p>
          <a:p>
            <a:pPr lvl="0" indent="0">
              <a:lnSpc>
                <a:spcPct val="150000"/>
              </a:lnSpc>
              <a:buFont typeface="Arial" panose="020B0604020202020204" pitchFamily="34" charset="0"/>
              <a:buNone/>
            </a:pPr>
            <a:r>
              <a:rPr lang="en-US" altLang="zh-CN" sz="2000" b="1" dirty="0">
                <a:latin typeface="楷体" panose="02010609060101010101" charset="-122"/>
                <a:ea typeface="楷体" panose="02010609060101010101" charset="-122"/>
              </a:rPr>
              <a:t>B</a:t>
            </a:r>
            <a:r>
              <a:rPr lang="zh-CN" altLang="en-US" sz="2000" b="1" dirty="0">
                <a:latin typeface="楷体" panose="02010609060101010101" charset="-122"/>
                <a:ea typeface="楷体" panose="02010609060101010101" charset="-122"/>
              </a:rPr>
              <a:t>经济上：工业革命、资本主义世界市场初步形成。</a:t>
            </a:r>
            <a:endParaRPr lang="zh-CN" altLang="en-US" sz="2000" b="1" dirty="0">
              <a:latin typeface="楷体" panose="02010609060101010101" charset="-122"/>
              <a:ea typeface="楷体" panose="02010609060101010101" charset="-122"/>
            </a:endParaRPr>
          </a:p>
          <a:p>
            <a:pPr lvl="0" indent="0">
              <a:lnSpc>
                <a:spcPct val="150000"/>
              </a:lnSpc>
              <a:buFont typeface="Arial" panose="020B0604020202020204" pitchFamily="34" charset="0"/>
              <a:buNone/>
            </a:pPr>
            <a:r>
              <a:rPr lang="en-US" altLang="zh-CN" sz="2000" b="1" dirty="0">
                <a:latin typeface="楷体" panose="02010609060101010101" charset="-122"/>
                <a:ea typeface="楷体" panose="02010609060101010101" charset="-122"/>
              </a:rPr>
              <a:t>C</a:t>
            </a:r>
            <a:r>
              <a:rPr lang="zh-CN" altLang="en-US" sz="2000" b="1" dirty="0">
                <a:latin typeface="楷体" panose="02010609060101010101" charset="-122"/>
                <a:ea typeface="楷体" panose="02010609060101010101" charset="-122"/>
              </a:rPr>
              <a:t>文化科技：自由主义思想和马克思主义的诞生。</a:t>
            </a:r>
            <a:endParaRPr lang="zh-CN" altLang="en-US" sz="2000" b="1" dirty="0">
              <a:latin typeface="楷体" panose="02010609060101010101" charset="-122"/>
              <a:ea typeface="楷体" panose="02010609060101010101" charset="-122"/>
            </a:endParaRPr>
          </a:p>
        </p:txBody>
      </p:sp>
      <p:sp>
        <p:nvSpPr>
          <p:cNvPr id="2" name="文本框 1"/>
          <p:cNvSpPr txBox="1"/>
          <p:nvPr/>
        </p:nvSpPr>
        <p:spPr>
          <a:xfrm>
            <a:off x="480695" y="414655"/>
            <a:ext cx="7320915" cy="521970"/>
          </a:xfrm>
          <a:prstGeom prst="rect">
            <a:avLst/>
          </a:prstGeom>
          <a:noFill/>
        </p:spPr>
        <p:txBody>
          <a:bodyPr wrap="square" rtlCol="0">
            <a:spAutoFit/>
          </a:bodyPr>
          <a:p>
            <a:r>
              <a:rPr lang="en-US" altLang="zh-CN" sz="2800" b="1"/>
              <a:t>3</a:t>
            </a:r>
            <a:r>
              <a:rPr lang="zh-CN" altLang="en-US" sz="2800" b="1"/>
              <a:t>、微型专题：资本主义 制度的发展阶段</a:t>
            </a:r>
            <a:endParaRPr lang="zh-CN" altLang="en-US" sz="2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ppt_x"/>
                                          </p:val>
                                        </p:tav>
                                        <p:tav tm="100000">
                                          <p:val>
                                            <p:strVal val="#ppt_x"/>
                                          </p:val>
                                        </p:tav>
                                      </p:tavLst>
                                    </p:anim>
                                    <p:anim calcmode="lin" valueType="num">
                                      <p:cBhvr additive="base">
                                        <p:cTn id="8"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2"/>
                                        </p:tgtEl>
                                        <p:attrNameLst>
                                          <p:attrName>style.visibility</p:attrName>
                                        </p:attrNameLst>
                                      </p:cBhvr>
                                      <p:to>
                                        <p:strVal val="visible"/>
                                      </p:to>
                                    </p:set>
                                    <p:anim calcmode="lin" valueType="num">
                                      <p:cBhvr additive="base">
                                        <p:cTn id="13" dur="500" fill="hold"/>
                                        <p:tgtEl>
                                          <p:spTgt spid="22532"/>
                                        </p:tgtEl>
                                        <p:attrNameLst>
                                          <p:attrName>ppt_x</p:attrName>
                                        </p:attrNameLst>
                                      </p:cBhvr>
                                      <p:tavLst>
                                        <p:tav tm="0">
                                          <p:val>
                                            <p:strVal val="#ppt_x"/>
                                          </p:val>
                                        </p:tav>
                                        <p:tav tm="100000">
                                          <p:val>
                                            <p:strVal val="#ppt_x"/>
                                          </p:val>
                                        </p:tav>
                                      </p:tavLst>
                                    </p:anim>
                                    <p:anim calcmode="lin" valueType="num">
                                      <p:cBhvr additive="base">
                                        <p:cTn id="14"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ldLvl="0"/>
      <p:bldP spid="22532" grpId="0" bldLvl="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Text Box 2"/>
          <p:cNvSpPr txBox="1"/>
          <p:nvPr/>
        </p:nvSpPr>
        <p:spPr>
          <a:xfrm>
            <a:off x="108585" y="627380"/>
            <a:ext cx="8508365" cy="518160"/>
          </a:xfrm>
          <a:prstGeom prst="rect">
            <a:avLst/>
          </a:prstGeom>
          <a:noFill/>
          <a:ln w="9525">
            <a:noFill/>
          </a:ln>
        </p:spPr>
        <p:txBody>
          <a:bodyPr wrap="square" anchor="t">
            <a:spAutoFit/>
          </a:bodyPr>
          <a:p>
            <a:pPr lvl="0" indent="0">
              <a:buFont typeface="Arial" panose="020B0604020202020204" pitchFamily="34" charset="0"/>
              <a:buNone/>
            </a:pPr>
            <a:r>
              <a:rPr lang="zh-CN" altLang="en-US" sz="2800" b="1" dirty="0">
                <a:latin typeface="楷体" panose="02010609060101010101" charset="-122"/>
                <a:ea typeface="宋体" panose="02010600030101010101" pitchFamily="2" charset="-122"/>
                <a:sym typeface="Arial" panose="020B0604020202020204" pitchFamily="34" charset="0"/>
              </a:rPr>
              <a:t>二、私人垄断资本主义时期</a:t>
            </a:r>
            <a:r>
              <a:rPr lang="zh-CN" altLang="en-US" sz="2400" b="1" dirty="0">
                <a:latin typeface="楷体" panose="02010609060101010101" charset="-122"/>
                <a:ea typeface="宋体" panose="02010600030101010101" pitchFamily="2" charset="-122"/>
                <a:sym typeface="Arial" panose="020B0604020202020204" pitchFamily="34" charset="0"/>
              </a:rPr>
              <a:t>（</a:t>
            </a:r>
            <a:r>
              <a:rPr lang="zh-CN" altLang="en-US" sz="2400" b="1" dirty="0">
                <a:latin typeface="楷体" panose="02010609060101010101" charset="-122"/>
                <a:ea typeface="楷体" panose="02010609060101010101" charset="-122"/>
                <a:sym typeface="Arial" panose="020B0604020202020204" pitchFamily="34" charset="0"/>
              </a:rPr>
              <a:t>19</a:t>
            </a:r>
            <a:r>
              <a:rPr lang="en-US" altLang="zh-CN" sz="2400" b="1" dirty="0">
                <a:latin typeface="楷体" panose="02010609060101010101" charset="-122"/>
                <a:ea typeface="楷体" panose="02010609060101010101" charset="-122"/>
                <a:sym typeface="Arial" panose="020B0604020202020204" pitchFamily="34" charset="0"/>
              </a:rPr>
              <a:t>C</a:t>
            </a:r>
            <a:r>
              <a:rPr lang="zh-CN" altLang="en-US" sz="2400" b="1" dirty="0">
                <a:latin typeface="楷体" panose="02010609060101010101" charset="-122"/>
                <a:ea typeface="楷体" panose="02010609060101010101" charset="-122"/>
                <a:sym typeface="Arial" panose="020B0604020202020204" pitchFamily="34" charset="0"/>
              </a:rPr>
              <a:t>70年代—20</a:t>
            </a:r>
            <a:r>
              <a:rPr lang="en-US" altLang="zh-CN" sz="2400" b="1" dirty="0">
                <a:latin typeface="楷体" panose="02010609060101010101" charset="-122"/>
                <a:ea typeface="楷体" panose="02010609060101010101" charset="-122"/>
                <a:sym typeface="Arial" panose="020B0604020202020204" pitchFamily="34" charset="0"/>
              </a:rPr>
              <a:t>C</a:t>
            </a:r>
            <a:r>
              <a:rPr lang="zh-CN" altLang="en-US" sz="2400" b="1" dirty="0">
                <a:latin typeface="楷体" panose="02010609060101010101" charset="-122"/>
                <a:ea typeface="楷体" panose="02010609060101010101" charset="-122"/>
                <a:sym typeface="Arial" panose="020B0604020202020204" pitchFamily="34" charset="0"/>
              </a:rPr>
              <a:t>三四十年代）</a:t>
            </a:r>
            <a:endParaRPr lang="zh-CN" altLang="en-US" sz="2400" b="1" dirty="0">
              <a:latin typeface="楷体" panose="02010609060101010101" charset="-122"/>
              <a:ea typeface="楷体" panose="02010609060101010101" charset="-122"/>
              <a:sym typeface="Arial" panose="020B0604020202020204" pitchFamily="34" charset="0"/>
            </a:endParaRPr>
          </a:p>
        </p:txBody>
      </p:sp>
      <p:sp>
        <p:nvSpPr>
          <p:cNvPr id="23555" name="Text Box 3"/>
          <p:cNvSpPr txBox="1"/>
          <p:nvPr/>
        </p:nvSpPr>
        <p:spPr>
          <a:xfrm>
            <a:off x="74930" y="1371600"/>
            <a:ext cx="8975090" cy="1920240"/>
          </a:xfrm>
          <a:prstGeom prst="rect">
            <a:avLst/>
          </a:prstGeom>
          <a:noFill/>
          <a:ln w="9525">
            <a:noFill/>
          </a:ln>
        </p:spPr>
        <p:txBody>
          <a:bodyPr wrap="square" anchor="t">
            <a:spAutoFit/>
          </a:bodyPr>
          <a:p>
            <a:pPr lvl="0" indent="0">
              <a:lnSpc>
                <a:spcPct val="150000"/>
              </a:lnSpc>
              <a:buFont typeface="Arial" panose="020B0604020202020204" pitchFamily="34" charset="0"/>
              <a:buNone/>
            </a:pPr>
            <a:r>
              <a:rPr lang="zh-CN" altLang="en-US" sz="2000" b="1" dirty="0">
                <a:latin typeface="Arial" panose="020B0604020202020204" pitchFamily="34" charset="0"/>
                <a:ea typeface="宋体" panose="02010600030101010101" pitchFamily="2" charset="-122"/>
              </a:rPr>
              <a:t>（1）重要特征</a:t>
            </a:r>
            <a:endParaRPr lang="en-US" altLang="zh-CN" sz="2000" b="1" dirty="0">
              <a:latin typeface="Arial" panose="020B0604020202020204" pitchFamily="34" charset="0"/>
              <a:ea typeface="宋体" panose="02010600030101010101" pitchFamily="2" charset="-122"/>
            </a:endParaRPr>
          </a:p>
          <a:p>
            <a:pPr lvl="0" indent="0">
              <a:lnSpc>
                <a:spcPct val="150000"/>
              </a:lnSpc>
              <a:buFont typeface="Arial" panose="020B0604020202020204" pitchFamily="34" charset="0"/>
              <a:buNone/>
            </a:pPr>
            <a:r>
              <a:rPr lang="en-US" altLang="zh-CN" sz="2000" b="1" dirty="0">
                <a:latin typeface="楷体" panose="02010609060101010101" charset="-122"/>
                <a:ea typeface="楷体" panose="02010609060101010101" charset="-122"/>
              </a:rPr>
              <a:t> </a:t>
            </a:r>
            <a:r>
              <a:rPr lang="zh-CN" altLang="en-US" sz="2000" b="1" dirty="0">
                <a:latin typeface="楷体" panose="02010609060101010101" charset="-122"/>
                <a:ea typeface="楷体" panose="02010609060101010101" charset="-122"/>
              </a:rPr>
              <a:t>①生产方式——大机器生产（电力）</a:t>
            </a:r>
            <a:endParaRPr lang="zh-CN" altLang="en-US" sz="2000" b="1" dirty="0">
              <a:latin typeface="楷体" panose="02010609060101010101" charset="-122"/>
              <a:ea typeface="楷体" panose="02010609060101010101" charset="-122"/>
            </a:endParaRPr>
          </a:p>
          <a:p>
            <a:pPr lvl="0" indent="0">
              <a:lnSpc>
                <a:spcPct val="150000"/>
              </a:lnSpc>
              <a:buFont typeface="Arial" panose="020B0604020202020204" pitchFamily="34" charset="0"/>
              <a:buNone/>
            </a:pPr>
            <a:r>
              <a:rPr lang="zh-CN" altLang="en-US" sz="2000" b="1" dirty="0">
                <a:latin typeface="楷体" panose="02010609060101010101" charset="-122"/>
                <a:ea typeface="楷体" panose="02010609060101010101" charset="-122"/>
              </a:rPr>
              <a:t> ②生产组织形式——工厂（出现巨型企业）</a:t>
            </a:r>
            <a:endParaRPr lang="zh-CN" altLang="en-US" sz="2000" b="1" dirty="0">
              <a:latin typeface="楷体" panose="02010609060101010101" charset="-122"/>
              <a:ea typeface="楷体" panose="02010609060101010101" charset="-122"/>
            </a:endParaRPr>
          </a:p>
          <a:p>
            <a:pPr lvl="0" indent="0">
              <a:lnSpc>
                <a:spcPct val="150000"/>
              </a:lnSpc>
              <a:buFont typeface="Arial" panose="020B0604020202020204" pitchFamily="34" charset="0"/>
              <a:buNone/>
            </a:pPr>
            <a:r>
              <a:rPr lang="zh-CN" altLang="en-US" sz="2000" b="1" dirty="0">
                <a:latin typeface="楷体" panose="02010609060101010101" charset="-122"/>
                <a:ea typeface="楷体" panose="02010609060101010101" charset="-122"/>
              </a:rPr>
              <a:t> ③经济发展指导思想—自由主义（逐渐走向极端</a:t>
            </a:r>
            <a:r>
              <a:rPr lang="en-US" altLang="zh-CN" sz="2000" b="1" dirty="0">
                <a:latin typeface="楷体" panose="02010609060101010101" charset="-122"/>
                <a:ea typeface="楷体" panose="02010609060101010101" charset="-122"/>
              </a:rPr>
              <a:t>20</a:t>
            </a:r>
            <a:r>
              <a:rPr lang="zh-CN" altLang="en-US" sz="2000" b="1" dirty="0">
                <a:latin typeface="楷体" panose="02010609060101010101" charset="-122"/>
                <a:ea typeface="楷体" panose="02010609060101010101" charset="-122"/>
              </a:rPr>
              <a:t>世纪</a:t>
            </a:r>
            <a:r>
              <a:rPr lang="en-US" altLang="zh-CN" sz="2000" b="1" dirty="0">
                <a:latin typeface="楷体" panose="02010609060101010101" charset="-122"/>
                <a:ea typeface="楷体" panose="02010609060101010101" charset="-122"/>
              </a:rPr>
              <a:t>30</a:t>
            </a:r>
            <a:r>
              <a:rPr lang="zh-CN" altLang="en-US" sz="2000" b="1" dirty="0">
                <a:latin typeface="楷体" panose="02010609060101010101" charset="-122"/>
                <a:ea typeface="楷体" panose="02010609060101010101" charset="-122"/>
              </a:rPr>
              <a:t>年代世界经济危机） </a:t>
            </a:r>
            <a:endParaRPr lang="zh-CN" altLang="en-US" sz="2000" b="1" dirty="0">
              <a:latin typeface="楷体" panose="02010609060101010101" charset="-122"/>
              <a:ea typeface="楷体" panose="02010609060101010101" charset="-122"/>
            </a:endParaRPr>
          </a:p>
        </p:txBody>
      </p:sp>
      <p:sp>
        <p:nvSpPr>
          <p:cNvPr id="23556" name="Text Box 4"/>
          <p:cNvSpPr txBox="1"/>
          <p:nvPr/>
        </p:nvSpPr>
        <p:spPr>
          <a:xfrm>
            <a:off x="-28575" y="3724275"/>
            <a:ext cx="8733790" cy="2331720"/>
          </a:xfrm>
          <a:prstGeom prst="rect">
            <a:avLst/>
          </a:prstGeom>
          <a:noFill/>
          <a:ln w="9525">
            <a:noFill/>
          </a:ln>
        </p:spPr>
        <p:txBody>
          <a:bodyPr wrap="square" anchor="t">
            <a:spAutoFit/>
          </a:bodyPr>
          <a:p>
            <a:pPr lvl="0" indent="0">
              <a:lnSpc>
                <a:spcPct val="150000"/>
              </a:lnSpc>
              <a:buFont typeface="Arial" panose="020B0604020202020204" pitchFamily="34" charset="0"/>
              <a:buNone/>
            </a:pPr>
            <a:r>
              <a:rPr lang="zh-CN" altLang="en-US" b="1" dirty="0">
                <a:latin typeface="Arial" panose="020B0604020202020204" pitchFamily="34" charset="0"/>
                <a:ea typeface="宋体" panose="02010600030101010101" pitchFamily="2" charset="-122"/>
              </a:rPr>
              <a:t>（</a:t>
            </a:r>
            <a:r>
              <a:rPr lang="zh-CN" altLang="en-US" sz="2000" b="1" dirty="0">
                <a:latin typeface="Arial" panose="020B0604020202020204" pitchFamily="34" charset="0"/>
                <a:ea typeface="宋体" panose="02010600030101010101" pitchFamily="2" charset="-122"/>
              </a:rPr>
              <a:t>2）重要历史事件</a:t>
            </a:r>
            <a:endParaRPr lang="zh-CN" altLang="en-US" sz="2000" b="1" dirty="0">
              <a:latin typeface="Arial" panose="020B0604020202020204" pitchFamily="34" charset="0"/>
              <a:ea typeface="宋体" panose="02010600030101010101" pitchFamily="2" charset="-122"/>
            </a:endParaRPr>
          </a:p>
          <a:p>
            <a:pPr lvl="0" indent="0">
              <a:lnSpc>
                <a:spcPct val="150000"/>
              </a:lnSpc>
              <a:buFont typeface="Arial" panose="020B0604020202020204" pitchFamily="34" charset="0"/>
              <a:buNone/>
            </a:pPr>
            <a:r>
              <a:rPr lang="zh-CN" altLang="en-US" sz="2000" b="1" dirty="0">
                <a:latin typeface="楷体" panose="02010609060101010101" charset="-122"/>
                <a:ea typeface="楷体" panose="02010609060101010101" charset="-122"/>
              </a:rPr>
              <a:t> ①政治上：巴黎公社、俄国十月革命。         </a:t>
            </a:r>
            <a:endParaRPr lang="zh-CN" altLang="en-US" sz="2000" b="1" dirty="0">
              <a:latin typeface="楷体" panose="02010609060101010101" charset="-122"/>
              <a:ea typeface="楷体" panose="02010609060101010101" charset="-122"/>
            </a:endParaRPr>
          </a:p>
          <a:p>
            <a:pPr lvl="0" indent="0">
              <a:lnSpc>
                <a:spcPct val="150000"/>
              </a:lnSpc>
              <a:buFont typeface="Arial" panose="020B0604020202020204" pitchFamily="34" charset="0"/>
              <a:buNone/>
            </a:pPr>
            <a:r>
              <a:rPr lang="zh-CN" altLang="en-US" sz="2000" b="1" dirty="0">
                <a:latin typeface="楷体" panose="02010609060101010101" charset="-122"/>
                <a:ea typeface="楷体" panose="02010609060101010101" charset="-122"/>
              </a:rPr>
              <a:t> ②经济上：第二次工业革命、资本主义世界市场最终形成、战时共产主义政策与新经济政策、斯大林模式的形成、三十年代经济大危机、罗斯福新政。</a:t>
            </a:r>
            <a:endParaRPr lang="zh-CN" altLang="en-US" sz="2000" b="1" dirty="0">
              <a:latin typeface="楷体" panose="02010609060101010101" charset="-122"/>
              <a:ea typeface="楷体" panose="02010609060101010101" charset="-122"/>
            </a:endParaRPr>
          </a:p>
          <a:p>
            <a:pPr lvl="0" indent="0">
              <a:lnSpc>
                <a:spcPct val="150000"/>
              </a:lnSpc>
              <a:buFont typeface="Arial" panose="020B0604020202020204" pitchFamily="34" charset="0"/>
              <a:buNone/>
            </a:pPr>
            <a:r>
              <a:rPr lang="zh-CN" altLang="en-US" b="1" dirty="0">
                <a:latin typeface="楷体" panose="02010609060101010101" charset="-122"/>
                <a:ea typeface="楷体" panose="02010609060101010101" charset="-122"/>
              </a:rPr>
              <a:t>     </a:t>
            </a:r>
            <a:endParaRPr lang="zh-CN" altLang="en-US" b="1" dirty="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additive="base">
                                        <p:cTn id="7" dur="500" fill="hold"/>
                                        <p:tgtEl>
                                          <p:spTgt spid="23555"/>
                                        </p:tgtEl>
                                        <p:attrNameLst>
                                          <p:attrName>ppt_x</p:attrName>
                                        </p:attrNameLst>
                                      </p:cBhvr>
                                      <p:tavLst>
                                        <p:tav tm="0">
                                          <p:val>
                                            <p:strVal val="#ppt_x"/>
                                          </p:val>
                                        </p:tav>
                                        <p:tav tm="100000">
                                          <p:val>
                                            <p:strVal val="#ppt_x"/>
                                          </p:val>
                                        </p:tav>
                                      </p:tavLst>
                                    </p:anim>
                                    <p:anim calcmode="lin" valueType="num">
                                      <p:cBhvr additive="base">
                                        <p:cTn id="8" dur="500" fill="hold"/>
                                        <p:tgtEl>
                                          <p:spTgt spid="235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6"/>
                                        </p:tgtEl>
                                        <p:attrNameLst>
                                          <p:attrName>style.visibility</p:attrName>
                                        </p:attrNameLst>
                                      </p:cBhvr>
                                      <p:to>
                                        <p:strVal val="visible"/>
                                      </p:to>
                                    </p:set>
                                    <p:anim calcmode="lin" valueType="num">
                                      <p:cBhvr additive="base">
                                        <p:cTn id="13" dur="500" fill="hold"/>
                                        <p:tgtEl>
                                          <p:spTgt spid="23556"/>
                                        </p:tgtEl>
                                        <p:attrNameLst>
                                          <p:attrName>ppt_x</p:attrName>
                                        </p:attrNameLst>
                                      </p:cBhvr>
                                      <p:tavLst>
                                        <p:tav tm="0">
                                          <p:val>
                                            <p:strVal val="#ppt_x"/>
                                          </p:val>
                                        </p:tav>
                                        <p:tav tm="100000">
                                          <p:val>
                                            <p:strVal val="#ppt_x"/>
                                          </p:val>
                                        </p:tav>
                                      </p:tavLst>
                                    </p:anim>
                                    <p:anim calcmode="lin" valueType="num">
                                      <p:cBhvr additive="base">
                                        <p:cTn id="14"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ldLvl="0"/>
      <p:bldP spid="23556" grpId="0" bldLvl="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Text Box 2"/>
          <p:cNvSpPr txBox="1"/>
          <p:nvPr/>
        </p:nvSpPr>
        <p:spPr>
          <a:xfrm>
            <a:off x="206375" y="340360"/>
            <a:ext cx="8620125" cy="518160"/>
          </a:xfrm>
          <a:prstGeom prst="rect">
            <a:avLst/>
          </a:prstGeom>
          <a:noFill/>
          <a:ln w="9525">
            <a:noFill/>
          </a:ln>
        </p:spPr>
        <p:txBody>
          <a:bodyPr wrap="square" anchor="t">
            <a:spAutoFit/>
          </a:bodyPr>
          <a:p>
            <a:pPr lvl="0" indent="0">
              <a:buFont typeface="Arial" panose="020B0604020202020204" pitchFamily="34" charset="0"/>
              <a:buNone/>
            </a:pPr>
            <a:r>
              <a:rPr lang="zh-CN" altLang="en-US" sz="2800" b="1" dirty="0">
                <a:latin typeface="楷体" panose="02010609060101010101" charset="-122"/>
                <a:ea typeface="楷体" panose="02010609060101010101" charset="-122"/>
                <a:sym typeface="Arial" panose="020B0604020202020204" pitchFamily="34" charset="0"/>
              </a:rPr>
              <a:t>（</a:t>
            </a:r>
            <a:r>
              <a:rPr lang="en-US" altLang="zh-CN" sz="2800" b="1" dirty="0">
                <a:latin typeface="楷体" panose="02010609060101010101" charset="-122"/>
                <a:ea typeface="楷体" panose="02010609060101010101" charset="-122"/>
                <a:sym typeface="Arial" panose="020B0604020202020204" pitchFamily="34" charset="0"/>
              </a:rPr>
              <a:t>3</a:t>
            </a:r>
            <a:r>
              <a:rPr lang="zh-CN" altLang="en-US" sz="2800" b="1" dirty="0">
                <a:latin typeface="楷体" panose="02010609060101010101" charset="-122"/>
                <a:ea typeface="楷体" panose="02010609060101010101" charset="-122"/>
                <a:sym typeface="Arial" panose="020B0604020202020204" pitchFamily="34" charset="0"/>
              </a:rPr>
              <a:t>）国家垄断资本主义时期</a:t>
            </a:r>
            <a:r>
              <a:rPr lang="en-US" altLang="zh-CN" sz="2800" b="1" dirty="0">
                <a:latin typeface="楷体" panose="02010609060101010101" charset="-122"/>
                <a:ea typeface="楷体" panose="02010609060101010101" charset="-122"/>
                <a:sym typeface="Arial" panose="020B0604020202020204" pitchFamily="34" charset="0"/>
              </a:rPr>
              <a:t>(</a:t>
            </a:r>
            <a:r>
              <a:rPr lang="zh-CN" altLang="en-US" sz="2400" b="1" dirty="0">
                <a:latin typeface="楷体" panose="02010609060101010101" charset="-122"/>
                <a:ea typeface="楷体" panose="02010609060101010101" charset="-122"/>
                <a:sym typeface="Arial" panose="020B0604020202020204" pitchFamily="34" charset="0"/>
              </a:rPr>
              <a:t>20世纪三四十年代—至今</a:t>
            </a:r>
            <a:r>
              <a:rPr lang="en-US" altLang="zh-CN" sz="2400" b="1" dirty="0">
                <a:latin typeface="楷体" panose="02010609060101010101" charset="-122"/>
                <a:ea typeface="楷体" panose="02010609060101010101" charset="-122"/>
                <a:sym typeface="Arial" panose="020B0604020202020204" pitchFamily="34" charset="0"/>
              </a:rPr>
              <a:t>)</a:t>
            </a:r>
            <a:endParaRPr lang="en-US" altLang="zh-CN" sz="2400" b="1" dirty="0">
              <a:latin typeface="楷体" panose="02010609060101010101" charset="-122"/>
              <a:ea typeface="楷体" panose="02010609060101010101" charset="-122"/>
              <a:sym typeface="Arial" panose="020B0604020202020204" pitchFamily="34" charset="0"/>
            </a:endParaRPr>
          </a:p>
        </p:txBody>
      </p:sp>
      <p:sp>
        <p:nvSpPr>
          <p:cNvPr id="24579" name="Text Box 3"/>
          <p:cNvSpPr txBox="1"/>
          <p:nvPr/>
        </p:nvSpPr>
        <p:spPr>
          <a:xfrm>
            <a:off x="351790" y="1156335"/>
            <a:ext cx="8254365" cy="2377440"/>
          </a:xfrm>
          <a:prstGeom prst="rect">
            <a:avLst/>
          </a:prstGeom>
          <a:noFill/>
          <a:ln w="9525">
            <a:noFill/>
          </a:ln>
        </p:spPr>
        <p:txBody>
          <a:bodyPr wrap="square" anchor="t">
            <a:spAutoFit/>
          </a:bodyPr>
          <a:p>
            <a:pPr lvl="0" indent="0">
              <a:lnSpc>
                <a:spcPct val="125000"/>
              </a:lnSpc>
              <a:buFont typeface="Arial" panose="020B0604020202020204" pitchFamily="34" charset="0"/>
              <a:buNone/>
            </a:pPr>
            <a:r>
              <a:rPr lang="zh-CN" altLang="en-US" sz="2400" b="1" dirty="0">
                <a:latin typeface="Arial" panose="020B0604020202020204" pitchFamily="34" charset="0"/>
                <a:ea typeface="宋体" panose="02010600030101010101" pitchFamily="2" charset="-122"/>
              </a:rPr>
              <a:t>（1）重要特征</a:t>
            </a:r>
            <a:endParaRPr lang="zh-CN" altLang="en-US" sz="2400" b="1" dirty="0">
              <a:latin typeface="Arial" panose="020B0604020202020204" pitchFamily="34" charset="0"/>
              <a:ea typeface="宋体" panose="02010600030101010101" pitchFamily="2" charset="-122"/>
            </a:endParaRPr>
          </a:p>
          <a:p>
            <a:pPr lvl="0" indent="0">
              <a:lnSpc>
                <a:spcPct val="125000"/>
              </a:lnSpc>
              <a:buFont typeface="Arial" panose="020B0604020202020204" pitchFamily="34" charset="0"/>
              <a:buNone/>
            </a:pPr>
            <a:r>
              <a:rPr lang="zh-CN" altLang="en-US" sz="2400" b="1" dirty="0">
                <a:latin typeface="Arial" panose="020B0604020202020204" pitchFamily="34" charset="0"/>
                <a:ea typeface="宋体" panose="02010600030101010101" pitchFamily="2" charset="-122"/>
              </a:rPr>
              <a:t>  </a:t>
            </a:r>
            <a:r>
              <a:rPr lang="zh-CN" altLang="en-US" sz="2400" b="1" dirty="0">
                <a:latin typeface="楷体" panose="02010609060101010101" charset="-122"/>
                <a:ea typeface="楷体" panose="02010609060101010101" charset="-122"/>
              </a:rPr>
              <a:t>①生产方式——大机器生产（核能成为新能源）</a:t>
            </a:r>
            <a:endParaRPr lang="zh-CN" altLang="en-US" sz="2400" b="1" dirty="0">
              <a:latin typeface="楷体" panose="02010609060101010101" charset="-122"/>
              <a:ea typeface="楷体" panose="02010609060101010101" charset="-122"/>
            </a:endParaRPr>
          </a:p>
          <a:p>
            <a:pPr lvl="0" indent="0">
              <a:lnSpc>
                <a:spcPct val="125000"/>
              </a:lnSpc>
              <a:buFont typeface="Arial" panose="020B0604020202020204" pitchFamily="34" charset="0"/>
              <a:buNone/>
            </a:pPr>
            <a:r>
              <a:rPr lang="zh-CN" altLang="en-US" sz="2400" b="1" dirty="0">
                <a:latin typeface="楷体" panose="02010609060101010101" charset="-122"/>
                <a:ea typeface="楷体" panose="02010609060101010101" charset="-122"/>
              </a:rPr>
              <a:t> ②生产组织形式——工厂</a:t>
            </a:r>
            <a:endParaRPr lang="zh-CN" altLang="en-US" sz="2400" b="1" dirty="0">
              <a:latin typeface="楷体" panose="02010609060101010101" charset="-122"/>
              <a:ea typeface="楷体" panose="02010609060101010101" charset="-122"/>
            </a:endParaRPr>
          </a:p>
          <a:p>
            <a:pPr lvl="0" indent="0">
              <a:lnSpc>
                <a:spcPct val="125000"/>
              </a:lnSpc>
              <a:buFont typeface="Arial" panose="020B0604020202020204" pitchFamily="34" charset="0"/>
              <a:buNone/>
            </a:pPr>
            <a:r>
              <a:rPr lang="zh-CN" altLang="en-US" sz="2400" b="1" dirty="0">
                <a:latin typeface="楷体" panose="02010609060101010101" charset="-122"/>
                <a:ea typeface="楷体" panose="02010609060101010101" charset="-122"/>
              </a:rPr>
              <a:t> ③经济发展指导思想</a:t>
            </a:r>
            <a:r>
              <a:rPr lang="zh-CN" altLang="en-US" sz="2400" b="1" dirty="0">
                <a:latin typeface="楷体" panose="02010609060101010101" charset="-122"/>
                <a:ea typeface="楷体" panose="02010609060101010101" charset="-122"/>
                <a:sym typeface="+mn-ea"/>
              </a:rPr>
              <a:t>——</a:t>
            </a:r>
            <a:r>
              <a:rPr lang="zh-CN" altLang="en-US" sz="2400" b="1" dirty="0">
                <a:latin typeface="楷体" panose="02010609060101010101" charset="-122"/>
                <a:ea typeface="楷体" panose="02010609060101010101" charset="-122"/>
              </a:rPr>
              <a:t>凯恩斯主义（强调政府干预经济）</a:t>
            </a:r>
            <a:endParaRPr lang="zh-CN" altLang="en-US" sz="2400" b="1" dirty="0">
              <a:latin typeface="楷体" panose="02010609060101010101" charset="-122"/>
              <a:ea typeface="楷体" panose="02010609060101010101" charset="-122"/>
            </a:endParaRPr>
          </a:p>
          <a:p>
            <a:pPr lvl="0" indent="0">
              <a:lnSpc>
                <a:spcPct val="125000"/>
              </a:lnSpc>
              <a:buFont typeface="Arial" panose="020B0604020202020204" pitchFamily="34" charset="0"/>
              <a:buNone/>
            </a:pPr>
            <a:r>
              <a:rPr lang="zh-CN" altLang="en-US" sz="2400" b="1" dirty="0">
                <a:latin typeface="楷体" panose="02010609060101010101" charset="-122"/>
                <a:ea typeface="楷体" panose="02010609060101010101" charset="-122"/>
              </a:rPr>
              <a:t>       </a:t>
            </a:r>
            <a:endParaRPr lang="zh-CN" altLang="en-US" sz="2400" b="1" dirty="0">
              <a:latin typeface="楷体" panose="02010609060101010101" charset="-122"/>
              <a:ea typeface="楷体" panose="02010609060101010101" charset="-122"/>
            </a:endParaRPr>
          </a:p>
        </p:txBody>
      </p:sp>
      <p:sp>
        <p:nvSpPr>
          <p:cNvPr id="24580" name="Text Box 4"/>
          <p:cNvSpPr txBox="1"/>
          <p:nvPr/>
        </p:nvSpPr>
        <p:spPr>
          <a:xfrm>
            <a:off x="441960" y="3771900"/>
            <a:ext cx="8623935" cy="2834640"/>
          </a:xfrm>
          <a:prstGeom prst="rect">
            <a:avLst/>
          </a:prstGeom>
          <a:noFill/>
          <a:ln w="9525">
            <a:noFill/>
          </a:ln>
        </p:spPr>
        <p:txBody>
          <a:bodyPr wrap="square" anchor="t">
            <a:spAutoFit/>
          </a:bodyPr>
          <a:p>
            <a:pPr lvl="0" indent="0">
              <a:lnSpc>
                <a:spcPct val="125000"/>
              </a:lnSpc>
              <a:buFont typeface="Arial" panose="020B0604020202020204" pitchFamily="34" charset="0"/>
              <a:buNone/>
            </a:pPr>
            <a:r>
              <a:rPr lang="zh-CN" altLang="en-US" sz="2400" b="1" dirty="0">
                <a:latin typeface="Arial" panose="020B0604020202020204" pitchFamily="34" charset="0"/>
                <a:ea typeface="宋体" panose="02010600030101010101" pitchFamily="2" charset="-122"/>
              </a:rPr>
              <a:t>（2）重要历史事件</a:t>
            </a:r>
            <a:endParaRPr lang="zh-CN" altLang="en-US" sz="2400" b="1" dirty="0">
              <a:latin typeface="Arial" panose="020B0604020202020204" pitchFamily="34" charset="0"/>
              <a:ea typeface="宋体" panose="02010600030101010101" pitchFamily="2" charset="-122"/>
            </a:endParaRPr>
          </a:p>
          <a:p>
            <a:pPr lvl="0" indent="0">
              <a:lnSpc>
                <a:spcPct val="125000"/>
              </a:lnSpc>
              <a:buFont typeface="Arial" panose="020B0604020202020204" pitchFamily="34" charset="0"/>
              <a:buNone/>
            </a:pPr>
            <a:r>
              <a:rPr lang="zh-CN" altLang="en-US" sz="2400" b="1" dirty="0">
                <a:latin typeface="Arial" panose="020B0604020202020204" pitchFamily="34" charset="0"/>
                <a:ea typeface="宋体" panose="02010600030101010101" pitchFamily="2" charset="-122"/>
              </a:rPr>
              <a:t>  </a:t>
            </a:r>
            <a:r>
              <a:rPr lang="zh-CN" altLang="en-US" sz="2400" b="1" dirty="0">
                <a:latin typeface="楷体" panose="02010609060101010101" charset="-122"/>
                <a:ea typeface="楷体" panose="02010609060101010101" charset="-122"/>
              </a:rPr>
              <a:t>①政治上：美苏冷战、两极格局的形成与瓦解。          </a:t>
            </a:r>
            <a:endParaRPr lang="zh-CN" altLang="en-US" sz="2400" b="1" dirty="0">
              <a:latin typeface="楷体" panose="02010609060101010101" charset="-122"/>
              <a:ea typeface="楷体" panose="02010609060101010101" charset="-122"/>
            </a:endParaRPr>
          </a:p>
          <a:p>
            <a:pPr lvl="0" indent="0">
              <a:lnSpc>
                <a:spcPct val="125000"/>
              </a:lnSpc>
              <a:buFont typeface="Arial" panose="020B0604020202020204" pitchFamily="34" charset="0"/>
              <a:buNone/>
            </a:pPr>
            <a:r>
              <a:rPr lang="zh-CN" altLang="en-US" sz="2400" b="1" dirty="0">
                <a:latin typeface="楷体" panose="02010609060101010101" charset="-122"/>
                <a:ea typeface="楷体" panose="02010609060101010101" charset="-122"/>
              </a:rPr>
              <a:t> ②经济上：第三次科技革命、经济区域集团化与全球化的发</a:t>
            </a:r>
            <a:endParaRPr lang="zh-CN" altLang="en-US" sz="2400" b="1" dirty="0">
              <a:latin typeface="楷体" panose="02010609060101010101" charset="-122"/>
              <a:ea typeface="楷体" panose="02010609060101010101" charset="-122"/>
            </a:endParaRPr>
          </a:p>
          <a:p>
            <a:pPr lvl="0" indent="0">
              <a:lnSpc>
                <a:spcPct val="125000"/>
              </a:lnSpc>
              <a:buFont typeface="Arial" panose="020B0604020202020204" pitchFamily="34" charset="0"/>
              <a:buNone/>
            </a:pPr>
            <a:r>
              <a:rPr lang="zh-CN" altLang="en-US" sz="2400" b="1" dirty="0">
                <a:latin typeface="楷体" panose="02010609060101010101" charset="-122"/>
                <a:ea typeface="楷体" panose="02010609060101010101" charset="-122"/>
              </a:rPr>
              <a:t> 展、战后资本主义经济的调整、资本主义世界经济体系的建立、苏联的改革。</a:t>
            </a:r>
            <a:endParaRPr lang="zh-CN" altLang="en-US" sz="2400" b="1" dirty="0">
              <a:latin typeface="楷体" panose="02010609060101010101" charset="-122"/>
              <a:ea typeface="楷体" panose="02010609060101010101" charset="-122"/>
            </a:endParaRPr>
          </a:p>
          <a:p>
            <a:pPr lvl="0" indent="0">
              <a:lnSpc>
                <a:spcPct val="125000"/>
              </a:lnSpc>
              <a:buFont typeface="Arial" panose="020B0604020202020204" pitchFamily="34" charset="0"/>
              <a:buNone/>
            </a:pPr>
            <a:r>
              <a:rPr lang="zh-CN" altLang="en-US" sz="2400" b="1" dirty="0">
                <a:latin typeface="楷体" panose="02010609060101010101" charset="-122"/>
                <a:ea typeface="楷体" panose="02010609060101010101" charset="-122"/>
              </a:rPr>
              <a:t>     </a:t>
            </a:r>
            <a:endParaRPr lang="zh-CN" altLang="en-US" sz="2400" b="1" dirty="0">
              <a:latin typeface="楷体" panose="02010609060101010101" charset="-122"/>
              <a:ea typeface="楷体" panose="02010609060101010101" charset="-122"/>
            </a:endParaRPr>
          </a:p>
        </p:txBody>
      </p:sp>
      <p:sp>
        <p:nvSpPr>
          <p:cNvPr id="7" name="AutoShape 22">
            <a:hlinkClick r:id="rId1" action="ppaction://hlinksldjump"/>
          </p:cNvPr>
          <p:cNvSpPr/>
          <p:nvPr/>
        </p:nvSpPr>
        <p:spPr>
          <a:xfrm>
            <a:off x="7600950" y="5594803"/>
            <a:ext cx="412268" cy="411844"/>
          </a:xfrm>
          <a:prstGeom prst="smileyFace">
            <a:avLst>
              <a:gd name="adj" fmla="val 4653"/>
            </a:avLst>
          </a:prstGeom>
          <a:solidFill>
            <a:srgbClr val="00CC00"/>
          </a:solidFill>
          <a:ln w="9525" cap="flat" cmpd="sng">
            <a:solidFill>
              <a:schemeClr val="tx1"/>
            </a:solidFill>
            <a:prstDash val="solid"/>
            <a:round/>
            <a:headEnd type="none" w="med" len="med"/>
            <a:tailEnd type="none" w="med" len="med"/>
          </a:ln>
        </p:spPr>
        <p:txBody>
          <a:bodyPr wrap="none" anchor="ctr">
            <a:spAutoFit/>
          </a:bodyPr>
          <a:p>
            <a:pPr lvl="0" indent="0">
              <a:buFont typeface="Arial" panose="020B0604020202020204" pitchFamily="34" charset="0"/>
              <a:buNone/>
            </a:pPr>
            <a:endParaRPr lang="zh-CN" altLang="en-US" sz="135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calcmode="lin" valueType="num">
                                      <p:cBhvr additive="base">
                                        <p:cTn id="13" dur="500" fill="hold"/>
                                        <p:tgtEl>
                                          <p:spTgt spid="24580"/>
                                        </p:tgtEl>
                                        <p:attrNameLst>
                                          <p:attrName>ppt_x</p:attrName>
                                        </p:attrNameLst>
                                      </p:cBhvr>
                                      <p:tavLst>
                                        <p:tav tm="0">
                                          <p:val>
                                            <p:strVal val="#ppt_x"/>
                                          </p:val>
                                        </p:tav>
                                        <p:tav tm="100000">
                                          <p:val>
                                            <p:strVal val="#ppt_x"/>
                                          </p:val>
                                        </p:tav>
                                      </p:tavLst>
                                    </p:anim>
                                    <p:anim calcmode="lin" valueType="num">
                                      <p:cBhvr additive="base">
                                        <p:cTn id="14" dur="500" fill="hold"/>
                                        <p:tgtEl>
                                          <p:spTgt spid="24580"/>
                                        </p:tgtEl>
                                        <p:attrNameLst>
                                          <p:attrName>ppt_y</p:attrName>
                                        </p:attrNameLst>
                                      </p:cBhvr>
                                      <p:tavLst>
                                        <p:tav tm="0">
                                          <p:val>
                                            <p:strVal val="1+#ppt_h/2"/>
                                          </p:val>
                                        </p:tav>
                                        <p:tav tm="100000">
                                          <p:val>
                                            <p:strVal val="#ppt_y"/>
                                          </p:val>
                                        </p:tav>
                                      </p:tavLst>
                                    </p:anim>
                                  </p:childTnLst>
                                </p:cTn>
                              </p:par>
                              <p:par>
                                <p:cTn id="15" presetID="1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ldLvl="0"/>
      <p:bldP spid="24580" grpId="0" bldLvl="0"/>
      <p:bldP spid="7"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Text Box 2"/>
          <p:cNvSpPr txBox="1"/>
          <p:nvPr/>
        </p:nvSpPr>
        <p:spPr>
          <a:xfrm>
            <a:off x="451485" y="3200400"/>
            <a:ext cx="8218170" cy="518160"/>
          </a:xfrm>
          <a:prstGeom prst="rect">
            <a:avLst/>
          </a:prstGeom>
          <a:noFill/>
          <a:ln w="9525">
            <a:noFill/>
          </a:ln>
        </p:spPr>
        <p:txBody>
          <a:bodyPr wrap="square">
            <a:spAutoFit/>
          </a:bodyPr>
          <a:p>
            <a:pPr lvl="0" eaLnBrk="1" hangingPunct="1">
              <a:spcBef>
                <a:spcPct val="50000"/>
              </a:spcBef>
            </a:pPr>
            <a:r>
              <a:rPr lang="en-US" altLang="zh-CN" sz="2800" dirty="0">
                <a:latin typeface="黑体" panose="02010609060101010101" pitchFamily="49" charset="-122"/>
                <a:ea typeface="黑体" panose="02010609060101010101" pitchFamily="49" charset="-122"/>
              </a:rPr>
              <a:t>5</a:t>
            </a:r>
            <a:r>
              <a:rPr lang="zh-CN" altLang="en-US" sz="2800" dirty="0">
                <a:latin typeface="黑体" panose="02010609060101010101" pitchFamily="49" charset="-122"/>
                <a:ea typeface="黑体" panose="02010609060101010101" pitchFamily="49" charset="-122"/>
              </a:rPr>
              <a:t>、微型专题：建国后农村生产关系的四次调整</a:t>
            </a:r>
            <a:endParaRPr lang="zh-CN" altLang="en-US" sz="2800" dirty="0">
              <a:latin typeface="黑体" panose="02010609060101010101" pitchFamily="49" charset="-122"/>
              <a:ea typeface="黑体" panose="02010609060101010101" pitchFamily="49" charset="-122"/>
            </a:endParaRPr>
          </a:p>
        </p:txBody>
      </p:sp>
      <p:sp>
        <p:nvSpPr>
          <p:cNvPr id="101379" name="Text Box 3"/>
          <p:cNvSpPr txBox="1"/>
          <p:nvPr/>
        </p:nvSpPr>
        <p:spPr>
          <a:xfrm>
            <a:off x="337820" y="3872865"/>
            <a:ext cx="1943100" cy="396240"/>
          </a:xfrm>
          <a:prstGeom prst="rect">
            <a:avLst/>
          </a:prstGeom>
          <a:noFill/>
          <a:ln w="9525">
            <a:noFill/>
          </a:ln>
        </p:spPr>
        <p:txBody>
          <a:bodyPr>
            <a:spAutoFit/>
          </a:bodyPr>
          <a:p>
            <a:pPr lvl="0" eaLnBrk="1" hangingPunct="1">
              <a:spcBef>
                <a:spcPct val="50000"/>
              </a:spcBef>
            </a:pPr>
            <a:r>
              <a:rPr lang="zh-CN" altLang="en-US" sz="2000" b="1" dirty="0">
                <a:solidFill>
                  <a:schemeClr val="tx1"/>
                </a:solidFill>
                <a:latin typeface="楷体_GB2312" pitchFamily="49" charset="-122"/>
                <a:ea typeface="楷体_GB2312" pitchFamily="49" charset="-122"/>
              </a:rPr>
              <a:t>（</a:t>
            </a:r>
            <a:r>
              <a:rPr lang="en-US" altLang="zh-CN" sz="2000" b="1" dirty="0">
                <a:solidFill>
                  <a:schemeClr val="tx1"/>
                </a:solidFill>
                <a:latin typeface="楷体_GB2312" pitchFamily="49" charset="-122"/>
                <a:ea typeface="楷体_GB2312" pitchFamily="49" charset="-122"/>
              </a:rPr>
              <a:t>1</a:t>
            </a:r>
            <a:r>
              <a:rPr lang="zh-CN" altLang="en-US" sz="2000" b="1" dirty="0">
                <a:solidFill>
                  <a:schemeClr val="tx1"/>
                </a:solidFill>
                <a:latin typeface="楷体_GB2312" pitchFamily="49" charset="-122"/>
                <a:ea typeface="楷体_GB2312" pitchFamily="49" charset="-122"/>
              </a:rPr>
              <a:t>）土地改革</a:t>
            </a:r>
            <a:endParaRPr lang="zh-CN" altLang="en-US" sz="2000" b="1" dirty="0">
              <a:solidFill>
                <a:schemeClr val="tx1"/>
              </a:solidFill>
              <a:latin typeface="楷体_GB2312" pitchFamily="49" charset="-122"/>
              <a:ea typeface="楷体_GB2312" pitchFamily="49" charset="-122"/>
            </a:endParaRPr>
          </a:p>
        </p:txBody>
      </p:sp>
      <p:sp>
        <p:nvSpPr>
          <p:cNvPr id="101380" name="Text Box 4"/>
          <p:cNvSpPr txBox="1"/>
          <p:nvPr/>
        </p:nvSpPr>
        <p:spPr>
          <a:xfrm>
            <a:off x="2969260" y="3801110"/>
            <a:ext cx="3016885" cy="396240"/>
          </a:xfrm>
          <a:prstGeom prst="rect">
            <a:avLst/>
          </a:prstGeom>
          <a:noFill/>
          <a:ln w="9525">
            <a:noFill/>
          </a:ln>
        </p:spPr>
        <p:txBody>
          <a:bodyPr wrap="square">
            <a:spAutoFit/>
          </a:bodyPr>
          <a:p>
            <a:pPr lvl="0" eaLnBrk="1" hangingPunct="1">
              <a:spcBef>
                <a:spcPct val="50000"/>
              </a:spcBef>
            </a:pP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2</a:t>
            </a:r>
            <a:r>
              <a:rPr lang="zh-CN" altLang="en-US" sz="2000" b="1" dirty="0">
                <a:latin typeface="楷体_GB2312" pitchFamily="49" charset="-122"/>
                <a:ea typeface="楷体_GB2312" pitchFamily="49" charset="-122"/>
              </a:rPr>
              <a:t>）农业合作化</a:t>
            </a:r>
            <a:endParaRPr lang="zh-CN" altLang="en-US" sz="2000" b="1" dirty="0">
              <a:latin typeface="楷体_GB2312" pitchFamily="49" charset="-122"/>
              <a:ea typeface="楷体_GB2312" pitchFamily="49" charset="-122"/>
            </a:endParaRPr>
          </a:p>
        </p:txBody>
      </p:sp>
      <p:sp>
        <p:nvSpPr>
          <p:cNvPr id="101381" name="Text Box 5"/>
          <p:cNvSpPr txBox="1"/>
          <p:nvPr/>
        </p:nvSpPr>
        <p:spPr>
          <a:xfrm>
            <a:off x="403860" y="4488180"/>
            <a:ext cx="3095625" cy="396240"/>
          </a:xfrm>
          <a:prstGeom prst="rect">
            <a:avLst/>
          </a:prstGeom>
          <a:noFill/>
          <a:ln w="9525">
            <a:noFill/>
          </a:ln>
        </p:spPr>
        <p:txBody>
          <a:bodyPr wrap="square">
            <a:spAutoFit/>
          </a:bodyPr>
          <a:p>
            <a:pPr lvl="0" eaLnBrk="1" hangingPunct="1">
              <a:spcBef>
                <a:spcPct val="50000"/>
              </a:spcBef>
            </a:pP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3</a:t>
            </a:r>
            <a:r>
              <a:rPr lang="zh-CN" altLang="en-US" sz="2000" b="1" dirty="0">
                <a:latin typeface="楷体_GB2312" pitchFamily="49" charset="-122"/>
                <a:ea typeface="楷体_GB2312" pitchFamily="49" charset="-122"/>
              </a:rPr>
              <a:t>）人民公社化运动</a:t>
            </a:r>
            <a:endParaRPr lang="zh-CN" altLang="en-US" sz="2000" b="1" dirty="0">
              <a:latin typeface="楷体_GB2312" pitchFamily="49" charset="-122"/>
              <a:ea typeface="楷体_GB2312" pitchFamily="49" charset="-122"/>
            </a:endParaRPr>
          </a:p>
        </p:txBody>
      </p:sp>
      <p:sp>
        <p:nvSpPr>
          <p:cNvPr id="101382" name="Text Box 6"/>
          <p:cNvSpPr txBox="1"/>
          <p:nvPr/>
        </p:nvSpPr>
        <p:spPr>
          <a:xfrm>
            <a:off x="2969260" y="4488180"/>
            <a:ext cx="3200400" cy="396240"/>
          </a:xfrm>
          <a:prstGeom prst="rect">
            <a:avLst/>
          </a:prstGeom>
          <a:noFill/>
          <a:ln w="9525">
            <a:noFill/>
          </a:ln>
        </p:spPr>
        <p:txBody>
          <a:bodyPr>
            <a:spAutoFit/>
          </a:bodyPr>
          <a:p>
            <a:pPr lvl="0" eaLnBrk="1" hangingPunct="1">
              <a:spcBef>
                <a:spcPct val="50000"/>
              </a:spcBef>
            </a:pP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4</a:t>
            </a:r>
            <a:r>
              <a:rPr lang="zh-CN" altLang="en-US" sz="2000" b="1" dirty="0">
                <a:latin typeface="楷体_GB2312" pitchFamily="49" charset="-122"/>
                <a:ea typeface="楷体_GB2312" pitchFamily="49" charset="-122"/>
              </a:rPr>
              <a:t>）家庭联产承包责任制</a:t>
            </a:r>
            <a:endParaRPr lang="zh-CN" altLang="en-US" sz="2000" b="1" dirty="0">
              <a:latin typeface="楷体_GB2312" pitchFamily="49" charset="-122"/>
              <a:ea typeface="楷体_GB2312" pitchFamily="49" charset="-122"/>
            </a:endParaRPr>
          </a:p>
        </p:txBody>
      </p:sp>
      <p:sp>
        <p:nvSpPr>
          <p:cNvPr id="101383" name="Rectangle 7"/>
          <p:cNvSpPr/>
          <p:nvPr/>
        </p:nvSpPr>
        <p:spPr>
          <a:xfrm>
            <a:off x="238125" y="553085"/>
            <a:ext cx="7688580" cy="518160"/>
          </a:xfrm>
          <a:prstGeom prst="rect">
            <a:avLst/>
          </a:prstGeom>
          <a:noFill/>
          <a:ln w="9525">
            <a:noFill/>
          </a:ln>
        </p:spPr>
        <p:txBody>
          <a:bodyPr wrap="square" anchor="ctr">
            <a:spAutoFit/>
          </a:bodyPr>
          <a:p>
            <a:pPr lvl="0" eaLnBrk="1" hangingPunct="1">
              <a:spcBef>
                <a:spcPct val="50000"/>
              </a:spcBef>
            </a:pPr>
            <a:r>
              <a:rPr lang="en-US" altLang="zh-CN" sz="2800" dirty="0">
                <a:latin typeface="黑体" panose="02010609060101010101" pitchFamily="49" charset="-122"/>
                <a:ea typeface="黑体" panose="02010609060101010101" pitchFamily="49" charset="-122"/>
              </a:rPr>
              <a:t>4</a:t>
            </a:r>
            <a:r>
              <a:rPr lang="zh-CN" altLang="en-US" sz="2800" dirty="0">
                <a:latin typeface="黑体" panose="02010609060101010101" pitchFamily="49" charset="-122"/>
                <a:ea typeface="黑体" panose="02010609060101010101" pitchFamily="49" charset="-122"/>
              </a:rPr>
              <a:t>、微型专题：党的历史上三次工作重心的转移</a:t>
            </a:r>
            <a:r>
              <a:rPr lang="en-US" altLang="zh-CN" sz="2800" dirty="0">
                <a:latin typeface="黑体" panose="02010609060101010101" pitchFamily="49" charset="-122"/>
                <a:ea typeface="黑体" panose="02010609060101010101" pitchFamily="49" charset="-122"/>
              </a:rPr>
              <a:t> </a:t>
            </a:r>
            <a:endParaRPr lang="en-US" altLang="zh-CN" sz="2800" dirty="0">
              <a:latin typeface="黑体" panose="02010609060101010101" pitchFamily="49" charset="-122"/>
              <a:ea typeface="黑体" panose="02010609060101010101" pitchFamily="49" charset="-122"/>
            </a:endParaRPr>
          </a:p>
        </p:txBody>
      </p:sp>
      <p:sp>
        <p:nvSpPr>
          <p:cNvPr id="101384" name="Rectangle 8"/>
          <p:cNvSpPr/>
          <p:nvPr/>
        </p:nvSpPr>
        <p:spPr>
          <a:xfrm>
            <a:off x="348615" y="1941830"/>
            <a:ext cx="8321040" cy="396240"/>
          </a:xfrm>
          <a:prstGeom prst="rect">
            <a:avLst/>
          </a:prstGeom>
          <a:noFill/>
          <a:ln w="9525">
            <a:noFill/>
          </a:ln>
        </p:spPr>
        <p:txBody>
          <a:bodyPr wrap="square">
            <a:spAutoFit/>
          </a:bodyPr>
          <a:p>
            <a:pPr lvl="0" eaLnBrk="1" hangingPunct="1">
              <a:spcBef>
                <a:spcPct val="50000"/>
              </a:spcBef>
            </a:pP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2</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1949</a:t>
            </a:r>
            <a:r>
              <a:rPr lang="zh-CN" altLang="en-US" sz="2000" b="1" dirty="0">
                <a:latin typeface="楷体_GB2312" pitchFamily="49" charset="-122"/>
                <a:ea typeface="楷体_GB2312" pitchFamily="49" charset="-122"/>
              </a:rPr>
              <a:t>年，中共七届二中全会，决定党的工作重心由农村转入城市。</a:t>
            </a:r>
            <a:endParaRPr lang="zh-CN" altLang="en-US" sz="2000" b="1" dirty="0">
              <a:latin typeface="楷体_GB2312" pitchFamily="49" charset="-122"/>
              <a:ea typeface="楷体_GB2312" pitchFamily="49" charset="-122"/>
            </a:endParaRPr>
          </a:p>
        </p:txBody>
      </p:sp>
      <p:sp>
        <p:nvSpPr>
          <p:cNvPr id="101385" name="Rectangle 9"/>
          <p:cNvSpPr/>
          <p:nvPr/>
        </p:nvSpPr>
        <p:spPr>
          <a:xfrm>
            <a:off x="352425" y="2573496"/>
            <a:ext cx="8992870" cy="396240"/>
          </a:xfrm>
          <a:prstGeom prst="rect">
            <a:avLst/>
          </a:prstGeom>
          <a:noFill/>
          <a:ln w="9525">
            <a:noFill/>
          </a:ln>
        </p:spPr>
        <p:txBody>
          <a:bodyPr wrap="none">
            <a:spAutoFit/>
          </a:bodyPr>
          <a:p>
            <a:pPr lvl="0" eaLnBrk="1" hangingPunct="1">
              <a:spcBef>
                <a:spcPct val="50000"/>
              </a:spcBef>
            </a:pPr>
            <a:r>
              <a:rPr lang="zh-CN" altLang="en-US" sz="2000" b="1" dirty="0">
                <a:solidFill>
                  <a:schemeClr val="tx1"/>
                </a:solidFill>
                <a:latin typeface="楷体_GB2312" pitchFamily="49" charset="-122"/>
                <a:ea typeface="楷体_GB2312" pitchFamily="49" charset="-122"/>
              </a:rPr>
              <a:t>（</a:t>
            </a:r>
            <a:r>
              <a:rPr lang="en-US" altLang="zh-CN" sz="2000" b="1" dirty="0">
                <a:solidFill>
                  <a:schemeClr val="tx1"/>
                </a:solidFill>
                <a:latin typeface="楷体_GB2312" pitchFamily="49" charset="-122"/>
                <a:ea typeface="楷体_GB2312" pitchFamily="49" charset="-122"/>
              </a:rPr>
              <a:t>3</a:t>
            </a:r>
            <a:r>
              <a:rPr lang="zh-CN" altLang="en-US" sz="2000" b="1" dirty="0">
                <a:solidFill>
                  <a:schemeClr val="tx1"/>
                </a:solidFill>
                <a:latin typeface="楷体_GB2312" pitchFamily="49" charset="-122"/>
                <a:ea typeface="楷体_GB2312" pitchFamily="49" charset="-122"/>
              </a:rPr>
              <a:t>）</a:t>
            </a:r>
            <a:r>
              <a:rPr lang="en-US" altLang="zh-CN" sz="2000" b="1" dirty="0">
                <a:solidFill>
                  <a:schemeClr val="tx1"/>
                </a:solidFill>
                <a:latin typeface="楷体_GB2312" pitchFamily="49" charset="-122"/>
                <a:ea typeface="楷体_GB2312" pitchFamily="49" charset="-122"/>
              </a:rPr>
              <a:t>1978</a:t>
            </a:r>
            <a:r>
              <a:rPr lang="zh-CN" altLang="en-US" sz="2000" b="1" dirty="0">
                <a:solidFill>
                  <a:schemeClr val="tx1"/>
                </a:solidFill>
                <a:latin typeface="楷体_GB2312" pitchFamily="49" charset="-122"/>
                <a:ea typeface="楷体_GB2312" pitchFamily="49" charset="-122"/>
              </a:rPr>
              <a:t>年底，十一届三中全会，从阶级斗争为纲转移到以经济建设为中心。</a:t>
            </a:r>
            <a:endParaRPr lang="zh-CN" altLang="en-US" sz="2000" b="1" dirty="0">
              <a:solidFill>
                <a:schemeClr val="tx1"/>
              </a:solidFill>
              <a:latin typeface="楷体_GB2312" pitchFamily="49" charset="-122"/>
              <a:ea typeface="楷体_GB2312" pitchFamily="49" charset="-122"/>
            </a:endParaRPr>
          </a:p>
        </p:txBody>
      </p:sp>
      <p:sp>
        <p:nvSpPr>
          <p:cNvPr id="101386" name="Rectangle 10"/>
          <p:cNvSpPr/>
          <p:nvPr/>
        </p:nvSpPr>
        <p:spPr>
          <a:xfrm>
            <a:off x="346075" y="1169670"/>
            <a:ext cx="8188960" cy="701040"/>
          </a:xfrm>
          <a:prstGeom prst="rect">
            <a:avLst/>
          </a:prstGeom>
          <a:noFill/>
          <a:ln w="9525">
            <a:noFill/>
          </a:ln>
        </p:spPr>
        <p:txBody>
          <a:bodyPr wrap="square">
            <a:spAutoFit/>
          </a:bodyPr>
          <a:p>
            <a:pPr lvl="0" eaLnBrk="1" hangingPunct="1">
              <a:spcBef>
                <a:spcPct val="50000"/>
              </a:spcBef>
            </a:pP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1</a:t>
            </a: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1927</a:t>
            </a:r>
            <a:r>
              <a:rPr lang="zh-CN" altLang="en-US" sz="2000" b="1" dirty="0">
                <a:latin typeface="楷体_GB2312" pitchFamily="49" charset="-122"/>
                <a:ea typeface="楷体_GB2312" pitchFamily="49" charset="-122"/>
              </a:rPr>
              <a:t>年，秋收起义进攻长沙受挫，由走城市革命道路到走农村包围城市革命道路。</a:t>
            </a:r>
            <a:endParaRPr lang="zh-CN" altLang="en-US" sz="2000" b="1" dirty="0">
              <a:latin typeface="楷体_GB2312" pitchFamily="49" charset="-122"/>
              <a:ea typeface="楷体_GB2312" pitchFamily="49" charset="-122"/>
            </a:endParaRPr>
          </a:p>
        </p:txBody>
      </p:sp>
      <p:sp>
        <p:nvSpPr>
          <p:cNvPr id="101388" name="Text Box 12"/>
          <p:cNvSpPr txBox="1"/>
          <p:nvPr/>
        </p:nvSpPr>
        <p:spPr>
          <a:xfrm>
            <a:off x="563245" y="4972050"/>
            <a:ext cx="4222115" cy="1158240"/>
          </a:xfrm>
          <a:prstGeom prst="rect">
            <a:avLst/>
          </a:prstGeom>
          <a:noFill/>
          <a:ln w="9525">
            <a:noFill/>
          </a:ln>
        </p:spPr>
        <p:txBody>
          <a:bodyPr wrap="square">
            <a:spAutoFit/>
          </a:bodyPr>
          <a:p>
            <a:pPr lvl="0" eaLnBrk="1" hangingPunct="1">
              <a:spcBef>
                <a:spcPct val="50000"/>
              </a:spcBef>
            </a:pPr>
            <a:r>
              <a:rPr lang="en-US" altLang="zh-CN" sz="2800" dirty="0">
                <a:latin typeface="黑体" panose="02010609060101010101" pitchFamily="49" charset="-122"/>
                <a:ea typeface="黑体" panose="02010609060101010101" pitchFamily="49" charset="-122"/>
              </a:rPr>
              <a:t>6</a:t>
            </a:r>
            <a:r>
              <a:rPr lang="zh-CN" altLang="en-US" sz="2800" dirty="0">
                <a:latin typeface="黑体" panose="02010609060101010101" pitchFamily="49" charset="-122"/>
                <a:ea typeface="黑体" panose="02010609060101010101" pitchFamily="49" charset="-122"/>
              </a:rPr>
              <a:t>、微型专题：近代中国</a:t>
            </a:r>
            <a:endParaRPr lang="zh-CN" altLang="en-US" sz="2800" dirty="0">
              <a:latin typeface="黑体" panose="02010609060101010101" pitchFamily="49" charset="-122"/>
              <a:ea typeface="黑体" panose="02010609060101010101" pitchFamily="49" charset="-122"/>
            </a:endParaRPr>
          </a:p>
          <a:p>
            <a:pPr lvl="0" eaLnBrk="1" hangingPunct="1">
              <a:spcBef>
                <a:spcPct val="50000"/>
              </a:spcBef>
            </a:pPr>
            <a:r>
              <a:rPr lang="zh-CN" altLang="en-US" sz="2800" dirty="0">
                <a:latin typeface="黑体" panose="02010609060101010101" pitchFamily="49" charset="-122"/>
                <a:ea typeface="黑体" panose="02010609060101010101" pitchFamily="49" charset="-122"/>
              </a:rPr>
              <a:t>实现民主政治的四次机遇</a:t>
            </a:r>
            <a:endParaRPr lang="zh-CN" altLang="en-US" sz="2800" dirty="0">
              <a:latin typeface="黑体" panose="02010609060101010101" pitchFamily="49" charset="-122"/>
              <a:ea typeface="黑体" panose="02010609060101010101" pitchFamily="49" charset="-122"/>
            </a:endParaRPr>
          </a:p>
        </p:txBody>
      </p:sp>
      <p:sp>
        <p:nvSpPr>
          <p:cNvPr id="101389" name="AutoShape 13"/>
          <p:cNvSpPr/>
          <p:nvPr/>
        </p:nvSpPr>
        <p:spPr>
          <a:xfrm>
            <a:off x="4721225" y="5415916"/>
            <a:ext cx="255270" cy="297179"/>
          </a:xfrm>
          <a:prstGeom prst="leftBrace">
            <a:avLst>
              <a:gd name="adj1" fmla="val 0"/>
              <a:gd name="adj2" fmla="val 50000"/>
            </a:avLst>
          </a:prstGeom>
          <a:noFill/>
          <a:ln w="28575" cap="flat" cmpd="sng">
            <a:solidFill>
              <a:schemeClr val="tx1"/>
            </a:solidFill>
            <a:prstDash val="solid"/>
            <a:headEnd type="none" w="med" len="med"/>
            <a:tailEnd type="none" w="med" len="med"/>
          </a:ln>
        </p:spPr>
        <p:txBody>
          <a:bodyPr wrap="square" anchor="ctr">
            <a:spAutoFit/>
          </a:bodyPr>
          <a:p>
            <a:pPr lvl="0" eaLnBrk="1" hangingPunct="1"/>
            <a:endParaRPr lang="zh-CN" altLang="en-US" sz="1350" dirty="0">
              <a:latin typeface="Arial" panose="020B0604020202020204" pitchFamily="34" charset="0"/>
              <a:ea typeface="宋体" panose="02010600030101010101" pitchFamily="2" charset="-122"/>
            </a:endParaRPr>
          </a:p>
        </p:txBody>
      </p:sp>
      <p:sp>
        <p:nvSpPr>
          <p:cNvPr id="101390" name="Text Box 14"/>
          <p:cNvSpPr txBox="1"/>
          <p:nvPr/>
        </p:nvSpPr>
        <p:spPr>
          <a:xfrm>
            <a:off x="4984115" y="5005229"/>
            <a:ext cx="1940719" cy="396240"/>
          </a:xfrm>
          <a:prstGeom prst="rect">
            <a:avLst/>
          </a:prstGeom>
          <a:noFill/>
          <a:ln w="9525">
            <a:noFill/>
          </a:ln>
        </p:spPr>
        <p:txBody>
          <a:bodyPr>
            <a:spAutoFit/>
          </a:bodyPr>
          <a:p>
            <a:pPr lvl="0" eaLnBrk="1" hangingPunct="1">
              <a:spcBef>
                <a:spcPct val="50000"/>
              </a:spcBef>
            </a:pP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1</a:t>
            </a:r>
            <a:r>
              <a:rPr lang="zh-CN" altLang="en-US" sz="2000" b="1" dirty="0">
                <a:latin typeface="楷体_GB2312" pitchFamily="49" charset="-122"/>
                <a:ea typeface="楷体_GB2312" pitchFamily="49" charset="-122"/>
              </a:rPr>
              <a:t>）戊戌变法</a:t>
            </a:r>
            <a:endParaRPr lang="zh-CN" altLang="en-US" sz="2000" b="1" dirty="0">
              <a:latin typeface="楷体_GB2312" pitchFamily="49" charset="-122"/>
              <a:ea typeface="楷体_GB2312" pitchFamily="49" charset="-122"/>
            </a:endParaRPr>
          </a:p>
        </p:txBody>
      </p:sp>
      <p:sp>
        <p:nvSpPr>
          <p:cNvPr id="101391" name="Text Box 15"/>
          <p:cNvSpPr txBox="1"/>
          <p:nvPr/>
        </p:nvSpPr>
        <p:spPr>
          <a:xfrm>
            <a:off x="5055870" y="5857240"/>
            <a:ext cx="2628265" cy="396240"/>
          </a:xfrm>
          <a:prstGeom prst="rect">
            <a:avLst/>
          </a:prstGeom>
          <a:noFill/>
          <a:ln w="9525">
            <a:noFill/>
          </a:ln>
        </p:spPr>
        <p:txBody>
          <a:bodyPr wrap="square">
            <a:spAutoFit/>
          </a:bodyPr>
          <a:p>
            <a:pPr lvl="0" eaLnBrk="1" hangingPunct="1">
              <a:spcBef>
                <a:spcPct val="50000"/>
              </a:spcBef>
            </a:pPr>
            <a:r>
              <a:rPr lang="zh-CN" altLang="en-US" sz="2000"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3</a:t>
            </a:r>
            <a:r>
              <a:rPr lang="zh-CN" altLang="en-US" sz="2000" b="1" dirty="0">
                <a:latin typeface="楷体_GB2312" pitchFamily="49" charset="-122"/>
                <a:ea typeface="楷体_GB2312" pitchFamily="49" charset="-122"/>
              </a:rPr>
              <a:t>）国民革命运动</a:t>
            </a:r>
            <a:endParaRPr lang="zh-CN" altLang="en-US" sz="2000" b="1" dirty="0">
              <a:latin typeface="楷体_GB2312" pitchFamily="49" charset="-122"/>
              <a:ea typeface="楷体_GB2312" pitchFamily="49" charset="-122"/>
            </a:endParaRPr>
          </a:p>
        </p:txBody>
      </p:sp>
      <p:sp>
        <p:nvSpPr>
          <p:cNvPr id="101392" name="Text Box 16"/>
          <p:cNvSpPr txBox="1"/>
          <p:nvPr/>
        </p:nvSpPr>
        <p:spPr>
          <a:xfrm>
            <a:off x="4984115" y="5503545"/>
            <a:ext cx="3770630" cy="396240"/>
          </a:xfrm>
          <a:prstGeom prst="rect">
            <a:avLst/>
          </a:prstGeom>
          <a:noFill/>
          <a:ln w="9525">
            <a:noFill/>
          </a:ln>
        </p:spPr>
        <p:txBody>
          <a:bodyPr wrap="square">
            <a:spAutoFit/>
          </a:bodyPr>
          <a:p>
            <a:pPr lvl="0" eaLnBrk="1" hangingPunct="1">
              <a:spcBef>
                <a:spcPct val="50000"/>
              </a:spcBef>
            </a:pPr>
            <a:r>
              <a:rPr lang="zh-CN" altLang="en-US" sz="2000"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2</a:t>
            </a:r>
            <a:r>
              <a:rPr lang="zh-CN" altLang="en-US" sz="2000" b="1" dirty="0">
                <a:latin typeface="楷体_GB2312" pitchFamily="49" charset="-122"/>
                <a:ea typeface="楷体_GB2312" pitchFamily="49" charset="-122"/>
              </a:rPr>
              <a:t>）辛亥革命和民国建立</a:t>
            </a:r>
            <a:endParaRPr lang="zh-CN" altLang="en-US" sz="2000" b="1" dirty="0">
              <a:latin typeface="楷体_GB2312" pitchFamily="49" charset="-122"/>
              <a:ea typeface="楷体_GB2312" pitchFamily="49" charset="-122"/>
            </a:endParaRPr>
          </a:p>
        </p:txBody>
      </p:sp>
      <p:sp>
        <p:nvSpPr>
          <p:cNvPr id="101393" name="Text Box 17"/>
          <p:cNvSpPr txBox="1"/>
          <p:nvPr/>
        </p:nvSpPr>
        <p:spPr>
          <a:xfrm>
            <a:off x="5127625" y="6261100"/>
            <a:ext cx="3395980" cy="396240"/>
          </a:xfrm>
          <a:prstGeom prst="rect">
            <a:avLst/>
          </a:prstGeom>
          <a:noFill/>
          <a:ln w="9525">
            <a:noFill/>
          </a:ln>
        </p:spPr>
        <p:txBody>
          <a:bodyPr wrap="square">
            <a:spAutoFit/>
          </a:bodyPr>
          <a:p>
            <a:pPr lvl="0" eaLnBrk="1" hangingPunct="1">
              <a:spcBef>
                <a:spcPct val="50000"/>
              </a:spcBef>
            </a:pPr>
            <a:r>
              <a:rPr lang="zh-CN" altLang="en-US" sz="2000" b="1" dirty="0">
                <a:latin typeface="楷体_GB2312" pitchFamily="49" charset="-122"/>
                <a:ea typeface="楷体_GB2312" pitchFamily="49" charset="-122"/>
              </a:rPr>
              <a:t>（</a:t>
            </a:r>
            <a:r>
              <a:rPr lang="en-US" altLang="zh-CN" sz="2000" b="1" dirty="0">
                <a:latin typeface="楷体_GB2312" pitchFamily="49" charset="-122"/>
                <a:ea typeface="楷体_GB2312" pitchFamily="49" charset="-122"/>
              </a:rPr>
              <a:t>4</a:t>
            </a:r>
            <a:r>
              <a:rPr lang="zh-CN" altLang="en-US" sz="2000" b="1" dirty="0">
                <a:latin typeface="楷体_GB2312" pitchFamily="49" charset="-122"/>
                <a:ea typeface="楷体_GB2312" pitchFamily="49" charset="-122"/>
              </a:rPr>
              <a:t>）重庆谈判与旧政协会议</a:t>
            </a:r>
            <a:endParaRPr lang="zh-CN" altLang="en-US" sz="2000" b="1" dirty="0">
              <a:latin typeface="楷体_GB2312" pitchFamily="49" charset="-122"/>
              <a:ea typeface="楷体_GB2312"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1383"/>
                                        </p:tgtEl>
                                        <p:attrNameLst>
                                          <p:attrName>style.visibility</p:attrName>
                                        </p:attrNameLst>
                                      </p:cBhvr>
                                      <p:to>
                                        <p:strVal val="visible"/>
                                      </p:to>
                                    </p:set>
                                    <p:animEffect transition="in" filter="slide(fromBottom)">
                                      <p:cBhvr>
                                        <p:cTn id="7" dur="500"/>
                                        <p:tgtEl>
                                          <p:spTgt spid="10138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1386"/>
                                        </p:tgtEl>
                                        <p:attrNameLst>
                                          <p:attrName>style.visibility</p:attrName>
                                        </p:attrNameLst>
                                      </p:cBhvr>
                                      <p:to>
                                        <p:strVal val="visible"/>
                                      </p:to>
                                    </p:set>
                                    <p:animEffect transition="in" filter="slide(fromBottom)">
                                      <p:cBhvr>
                                        <p:cTn id="12" dur="500"/>
                                        <p:tgtEl>
                                          <p:spTgt spid="10138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1384"/>
                                        </p:tgtEl>
                                        <p:attrNameLst>
                                          <p:attrName>style.visibility</p:attrName>
                                        </p:attrNameLst>
                                      </p:cBhvr>
                                      <p:to>
                                        <p:strVal val="visible"/>
                                      </p:to>
                                    </p:set>
                                    <p:animEffect transition="in" filter="slide(fromBottom)">
                                      <p:cBhvr>
                                        <p:cTn id="17" dur="500"/>
                                        <p:tgtEl>
                                          <p:spTgt spid="10138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1385"/>
                                        </p:tgtEl>
                                        <p:attrNameLst>
                                          <p:attrName>style.visibility</p:attrName>
                                        </p:attrNameLst>
                                      </p:cBhvr>
                                      <p:to>
                                        <p:strVal val="visible"/>
                                      </p:to>
                                    </p:set>
                                    <p:animEffect transition="in" filter="slide(fromBottom)">
                                      <p:cBhvr>
                                        <p:cTn id="22" dur="500"/>
                                        <p:tgtEl>
                                          <p:spTgt spid="10138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1378"/>
                                        </p:tgtEl>
                                        <p:attrNameLst>
                                          <p:attrName>style.visibility</p:attrName>
                                        </p:attrNameLst>
                                      </p:cBhvr>
                                      <p:to>
                                        <p:strVal val="visible"/>
                                      </p:to>
                                    </p:set>
                                    <p:animEffect transition="in" filter="slide(fromBottom)">
                                      <p:cBhvr>
                                        <p:cTn id="27" dur="500"/>
                                        <p:tgtEl>
                                          <p:spTgt spid="10137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1379"/>
                                        </p:tgtEl>
                                        <p:attrNameLst>
                                          <p:attrName>style.visibility</p:attrName>
                                        </p:attrNameLst>
                                      </p:cBhvr>
                                      <p:to>
                                        <p:strVal val="visible"/>
                                      </p:to>
                                    </p:set>
                                    <p:animEffect transition="in" filter="slide(fromBottom)">
                                      <p:cBhvr>
                                        <p:cTn id="32" dur="500"/>
                                        <p:tgtEl>
                                          <p:spTgt spid="10137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1380"/>
                                        </p:tgtEl>
                                        <p:attrNameLst>
                                          <p:attrName>style.visibility</p:attrName>
                                        </p:attrNameLst>
                                      </p:cBhvr>
                                      <p:to>
                                        <p:strVal val="visible"/>
                                      </p:to>
                                    </p:set>
                                    <p:animEffect transition="in" filter="slide(fromBottom)">
                                      <p:cBhvr>
                                        <p:cTn id="37" dur="500"/>
                                        <p:tgtEl>
                                          <p:spTgt spid="10138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01381"/>
                                        </p:tgtEl>
                                        <p:attrNameLst>
                                          <p:attrName>style.visibility</p:attrName>
                                        </p:attrNameLst>
                                      </p:cBhvr>
                                      <p:to>
                                        <p:strVal val="visible"/>
                                      </p:to>
                                    </p:set>
                                    <p:animEffect transition="in" filter="slide(fromBottom)">
                                      <p:cBhvr>
                                        <p:cTn id="42" dur="500"/>
                                        <p:tgtEl>
                                          <p:spTgt spid="101381"/>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01382"/>
                                        </p:tgtEl>
                                        <p:attrNameLst>
                                          <p:attrName>style.visibility</p:attrName>
                                        </p:attrNameLst>
                                      </p:cBhvr>
                                      <p:to>
                                        <p:strVal val="visible"/>
                                      </p:to>
                                    </p:set>
                                    <p:animEffect transition="in" filter="slide(fromBottom)">
                                      <p:cBhvr>
                                        <p:cTn id="47" dur="500"/>
                                        <p:tgtEl>
                                          <p:spTgt spid="101382"/>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01388"/>
                                        </p:tgtEl>
                                        <p:attrNameLst>
                                          <p:attrName>style.visibility</p:attrName>
                                        </p:attrNameLst>
                                      </p:cBhvr>
                                      <p:to>
                                        <p:strVal val="visible"/>
                                      </p:to>
                                    </p:set>
                                    <p:animEffect transition="in" filter="slide(fromBottom)">
                                      <p:cBhvr>
                                        <p:cTn id="52" dur="500"/>
                                        <p:tgtEl>
                                          <p:spTgt spid="101388"/>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2" fill="hold" grpId="0" nodeType="clickEffect">
                                  <p:stCondLst>
                                    <p:cond delay="0"/>
                                  </p:stCondLst>
                                  <p:childTnLst>
                                    <p:set>
                                      <p:cBhvr>
                                        <p:cTn id="56" dur="1" fill="hold">
                                          <p:stCondLst>
                                            <p:cond delay="0"/>
                                          </p:stCondLst>
                                        </p:cTn>
                                        <p:tgtEl>
                                          <p:spTgt spid="101390"/>
                                        </p:tgtEl>
                                        <p:attrNameLst>
                                          <p:attrName>style.visibility</p:attrName>
                                        </p:attrNameLst>
                                      </p:cBhvr>
                                      <p:to>
                                        <p:strVal val="visible"/>
                                      </p:to>
                                    </p:set>
                                    <p:animEffect transition="in" filter="slide(fromRight)">
                                      <p:cBhvr>
                                        <p:cTn id="57" dur="500"/>
                                        <p:tgtEl>
                                          <p:spTgt spid="101390"/>
                                        </p:tgtEl>
                                      </p:cBhvr>
                                    </p:animEffect>
                                  </p:childTnLst>
                                </p:cTn>
                              </p:par>
                              <p:par>
                                <p:cTn id="58" presetID="12" presetClass="entr" presetSubtype="2" fill="hold" grpId="0" nodeType="withEffect">
                                  <p:stCondLst>
                                    <p:cond delay="0"/>
                                  </p:stCondLst>
                                  <p:childTnLst>
                                    <p:set>
                                      <p:cBhvr>
                                        <p:cTn id="59" dur="1" fill="hold">
                                          <p:stCondLst>
                                            <p:cond delay="0"/>
                                          </p:stCondLst>
                                        </p:cTn>
                                        <p:tgtEl>
                                          <p:spTgt spid="101392"/>
                                        </p:tgtEl>
                                        <p:attrNameLst>
                                          <p:attrName>style.visibility</p:attrName>
                                        </p:attrNameLst>
                                      </p:cBhvr>
                                      <p:to>
                                        <p:strVal val="visible"/>
                                      </p:to>
                                    </p:set>
                                    <p:animEffect transition="in" filter="slide(fromRight)">
                                      <p:cBhvr>
                                        <p:cTn id="60" dur="500"/>
                                        <p:tgtEl>
                                          <p:spTgt spid="101392"/>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101389"/>
                                        </p:tgtEl>
                                        <p:attrNameLst>
                                          <p:attrName>style.visibility</p:attrName>
                                        </p:attrNameLst>
                                      </p:cBhvr>
                                      <p:to>
                                        <p:strVal val="visible"/>
                                      </p:to>
                                    </p:set>
                                    <p:animEffect transition="in" filter="slide(fromRight)">
                                      <p:cBhvr>
                                        <p:cTn id="63" dur="500"/>
                                        <p:tgtEl>
                                          <p:spTgt spid="101389"/>
                                        </p:tgtEl>
                                      </p:cBhvr>
                                    </p:animEffect>
                                  </p:childTnLst>
                                </p:cTn>
                              </p:par>
                              <p:par>
                                <p:cTn id="64" presetID="12" presetClass="entr" presetSubtype="2" fill="hold" grpId="0" nodeType="withEffect">
                                  <p:stCondLst>
                                    <p:cond delay="0"/>
                                  </p:stCondLst>
                                  <p:childTnLst>
                                    <p:set>
                                      <p:cBhvr>
                                        <p:cTn id="65" dur="1" fill="hold">
                                          <p:stCondLst>
                                            <p:cond delay="0"/>
                                          </p:stCondLst>
                                        </p:cTn>
                                        <p:tgtEl>
                                          <p:spTgt spid="101391"/>
                                        </p:tgtEl>
                                        <p:attrNameLst>
                                          <p:attrName>style.visibility</p:attrName>
                                        </p:attrNameLst>
                                      </p:cBhvr>
                                      <p:to>
                                        <p:strVal val="visible"/>
                                      </p:to>
                                    </p:set>
                                    <p:animEffect transition="in" filter="slide(fromRight)">
                                      <p:cBhvr>
                                        <p:cTn id="66" dur="500"/>
                                        <p:tgtEl>
                                          <p:spTgt spid="101391"/>
                                        </p:tgtEl>
                                      </p:cBhvr>
                                    </p:animEffect>
                                  </p:childTnLst>
                                </p:cTn>
                              </p:par>
                              <p:par>
                                <p:cTn id="67" presetID="12" presetClass="entr" presetSubtype="2" fill="hold" grpId="0" nodeType="withEffect">
                                  <p:stCondLst>
                                    <p:cond delay="0"/>
                                  </p:stCondLst>
                                  <p:childTnLst>
                                    <p:set>
                                      <p:cBhvr>
                                        <p:cTn id="68" dur="1" fill="hold">
                                          <p:stCondLst>
                                            <p:cond delay="0"/>
                                          </p:stCondLst>
                                        </p:cTn>
                                        <p:tgtEl>
                                          <p:spTgt spid="101393"/>
                                        </p:tgtEl>
                                        <p:attrNameLst>
                                          <p:attrName>style.visibility</p:attrName>
                                        </p:attrNameLst>
                                      </p:cBhvr>
                                      <p:to>
                                        <p:strVal val="visible"/>
                                      </p:to>
                                    </p:set>
                                    <p:animEffect transition="in" filter="slide(fromRight)">
                                      <p:cBhvr>
                                        <p:cTn id="69" dur="500"/>
                                        <p:tgtEl>
                                          <p:spTgt spid="101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p:bldP spid="101380" grpId="0"/>
      <p:bldP spid="101381" grpId="0"/>
      <p:bldP spid="101382" grpId="0"/>
      <p:bldP spid="101383" grpId="0"/>
      <p:bldP spid="101384" grpId="0"/>
      <p:bldP spid="101385" grpId="0"/>
      <p:bldP spid="101386" grpId="0"/>
      <p:bldP spid="101388" grpId="0"/>
      <p:bldP spid="101389" grpId="0" bldLvl="0" animBg="1"/>
      <p:bldP spid="101390" grpId="0"/>
      <p:bldP spid="101391" grpId="0"/>
      <p:bldP spid="101392" grpId="0"/>
      <p:bldP spid="10139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Text Box 2"/>
          <p:cNvSpPr txBox="1"/>
          <p:nvPr/>
        </p:nvSpPr>
        <p:spPr>
          <a:xfrm>
            <a:off x="510540" y="382905"/>
            <a:ext cx="7564120" cy="518160"/>
          </a:xfrm>
          <a:prstGeom prst="rect">
            <a:avLst/>
          </a:prstGeom>
          <a:noFill/>
          <a:ln w="9525">
            <a:noFill/>
          </a:ln>
        </p:spPr>
        <p:txBody>
          <a:bodyPr wrap="square">
            <a:spAutoFit/>
          </a:bodyPr>
          <a:p>
            <a:pPr lvl="0" eaLnBrk="1" hangingPunct="1">
              <a:spcBef>
                <a:spcPct val="50000"/>
              </a:spcBef>
            </a:pPr>
            <a:r>
              <a:rPr lang="en-US" altLang="zh-CN" sz="2800" dirty="0">
                <a:latin typeface="黑体" panose="02010609060101010101" pitchFamily="49" charset="-122"/>
                <a:ea typeface="黑体" panose="02010609060101010101" pitchFamily="49" charset="-122"/>
              </a:rPr>
              <a:t>7</a:t>
            </a:r>
            <a:r>
              <a:rPr lang="zh-CN" altLang="en-US" sz="2800" dirty="0">
                <a:latin typeface="黑体" panose="02010609060101010101" pitchFamily="49" charset="-122"/>
                <a:ea typeface="黑体" panose="02010609060101010101" pitchFamily="49" charset="-122"/>
              </a:rPr>
              <a:t>、微型专题：资本主义世界市场的形成</a:t>
            </a:r>
            <a:endParaRPr lang="zh-CN" altLang="en-US" sz="2800" dirty="0">
              <a:latin typeface="黑体" panose="02010609060101010101" pitchFamily="49" charset="-122"/>
              <a:ea typeface="黑体" panose="02010609060101010101" pitchFamily="49" charset="-122"/>
            </a:endParaRPr>
          </a:p>
        </p:txBody>
      </p:sp>
      <p:sp>
        <p:nvSpPr>
          <p:cNvPr id="100355" name="Text Box 3"/>
          <p:cNvSpPr txBox="1"/>
          <p:nvPr/>
        </p:nvSpPr>
        <p:spPr>
          <a:xfrm>
            <a:off x="556895" y="1127125"/>
            <a:ext cx="3055620" cy="396240"/>
          </a:xfrm>
          <a:prstGeom prst="rect">
            <a:avLst/>
          </a:prstGeom>
          <a:noFill/>
          <a:ln w="9525">
            <a:noFill/>
          </a:ln>
        </p:spPr>
        <p:txBody>
          <a:bodyPr wrap="square">
            <a:spAutoFit/>
          </a:bodyPr>
          <a:p>
            <a:pPr lvl="0" eaLnBrk="1" hangingPunct="1">
              <a:spcBef>
                <a:spcPct val="50000"/>
              </a:spcBef>
            </a:pPr>
            <a:r>
              <a:rPr lang="zh-CN" altLang="en-US" sz="2000" b="1" dirty="0">
                <a:latin typeface="楷体_GB2312" pitchFamily="49" charset="-122"/>
                <a:ea typeface="楷体_GB2312" pitchFamily="49" charset="-122"/>
              </a:rPr>
              <a:t>雏形：新航路的开辟</a:t>
            </a:r>
            <a:endParaRPr lang="zh-CN" altLang="en-US" sz="2000" b="1" dirty="0">
              <a:latin typeface="楷体_GB2312" pitchFamily="49" charset="-122"/>
              <a:ea typeface="楷体_GB2312" pitchFamily="49" charset="-122"/>
            </a:endParaRPr>
          </a:p>
        </p:txBody>
      </p:sp>
      <p:sp>
        <p:nvSpPr>
          <p:cNvPr id="100356" name="AutoShape 4"/>
          <p:cNvSpPr/>
          <p:nvPr/>
        </p:nvSpPr>
        <p:spPr>
          <a:xfrm>
            <a:off x="3246120" y="1118553"/>
            <a:ext cx="514350" cy="462914"/>
          </a:xfrm>
          <a:prstGeom prst="notchedRightArrow">
            <a:avLst>
              <a:gd name="adj1" fmla="val 50000"/>
              <a:gd name="adj2" fmla="val 112500"/>
            </a:avLst>
          </a:prstGeom>
          <a:solidFill>
            <a:srgbClr val="FF3300"/>
          </a:solidFill>
          <a:ln w="9525" cap="flat" cmpd="sng">
            <a:solidFill>
              <a:srgbClr val="102BF2"/>
            </a:solidFill>
            <a:prstDash val="solid"/>
            <a:miter/>
            <a:headEnd type="none" w="med" len="med"/>
            <a:tailEnd type="none" w="med" len="med"/>
          </a:ln>
        </p:spPr>
        <p:txBody>
          <a:bodyPr anchor="ctr">
            <a:spAutoFit/>
          </a:bodyPr>
          <a:p>
            <a:pPr lvl="0" eaLnBrk="1" hangingPunct="1"/>
            <a:endParaRPr lang="zh-CN" altLang="en-US" sz="1350" dirty="0">
              <a:latin typeface="Arial" panose="020B0604020202020204" pitchFamily="34" charset="0"/>
              <a:ea typeface="宋体" panose="02010600030101010101" pitchFamily="2" charset="-122"/>
            </a:endParaRPr>
          </a:p>
        </p:txBody>
      </p:sp>
      <p:sp>
        <p:nvSpPr>
          <p:cNvPr id="100357" name="Text Box 5"/>
          <p:cNvSpPr txBox="1"/>
          <p:nvPr/>
        </p:nvSpPr>
        <p:spPr>
          <a:xfrm>
            <a:off x="3997960" y="1127125"/>
            <a:ext cx="4474845" cy="396240"/>
          </a:xfrm>
          <a:prstGeom prst="rect">
            <a:avLst/>
          </a:prstGeom>
          <a:noFill/>
          <a:ln w="9525">
            <a:noFill/>
          </a:ln>
        </p:spPr>
        <p:txBody>
          <a:bodyPr wrap="square">
            <a:spAutoFit/>
          </a:bodyPr>
          <a:p>
            <a:pPr lvl="0" algn="l" eaLnBrk="1" hangingPunct="1">
              <a:spcBef>
                <a:spcPct val="50000"/>
              </a:spcBef>
            </a:pPr>
            <a:r>
              <a:rPr lang="zh-CN" altLang="en-US" sz="2000" b="1" dirty="0">
                <a:latin typeface="楷体_GB2312" pitchFamily="49" charset="-122"/>
                <a:ea typeface="楷体_GB2312" pitchFamily="49" charset="-122"/>
              </a:rPr>
              <a:t>发展扩大：西方列强殖民扩张</a:t>
            </a:r>
            <a:endParaRPr lang="zh-CN" altLang="en-US" sz="2000" b="1" dirty="0">
              <a:latin typeface="楷体_GB2312" pitchFamily="49" charset="-122"/>
              <a:ea typeface="楷体_GB2312" pitchFamily="49" charset="-122"/>
            </a:endParaRPr>
          </a:p>
        </p:txBody>
      </p:sp>
      <p:sp>
        <p:nvSpPr>
          <p:cNvPr id="100358" name="AutoShape 6"/>
          <p:cNvSpPr/>
          <p:nvPr/>
        </p:nvSpPr>
        <p:spPr>
          <a:xfrm>
            <a:off x="1828800" y="1653223"/>
            <a:ext cx="514350" cy="462914"/>
          </a:xfrm>
          <a:prstGeom prst="notchedRightArrow">
            <a:avLst>
              <a:gd name="adj1" fmla="val 50000"/>
              <a:gd name="adj2" fmla="val 112500"/>
            </a:avLst>
          </a:prstGeom>
          <a:solidFill>
            <a:srgbClr val="FF3300"/>
          </a:solidFill>
          <a:ln w="9525" cap="flat" cmpd="sng">
            <a:solidFill>
              <a:srgbClr val="102BF2"/>
            </a:solidFill>
            <a:prstDash val="solid"/>
            <a:miter/>
            <a:headEnd type="none" w="med" len="med"/>
            <a:tailEnd type="none" w="med" len="med"/>
          </a:ln>
        </p:spPr>
        <p:txBody>
          <a:bodyPr anchor="ctr">
            <a:spAutoFit/>
          </a:bodyPr>
          <a:p>
            <a:pPr lvl="0" eaLnBrk="1" hangingPunct="1"/>
            <a:endParaRPr lang="zh-CN" altLang="en-US" sz="1350" dirty="0">
              <a:latin typeface="Arial" panose="020B0604020202020204" pitchFamily="34" charset="0"/>
              <a:ea typeface="宋体" panose="02010600030101010101" pitchFamily="2" charset="-122"/>
            </a:endParaRPr>
          </a:p>
        </p:txBody>
      </p:sp>
      <p:sp>
        <p:nvSpPr>
          <p:cNvPr id="100359" name="Text Box 7"/>
          <p:cNvSpPr txBox="1"/>
          <p:nvPr/>
        </p:nvSpPr>
        <p:spPr>
          <a:xfrm>
            <a:off x="2400300" y="1784985"/>
            <a:ext cx="5185410" cy="396240"/>
          </a:xfrm>
          <a:prstGeom prst="rect">
            <a:avLst/>
          </a:prstGeom>
          <a:noFill/>
          <a:ln w="9525">
            <a:noFill/>
          </a:ln>
        </p:spPr>
        <p:txBody>
          <a:bodyPr wrap="square">
            <a:spAutoFit/>
          </a:bodyPr>
          <a:p>
            <a:pPr lvl="0" algn="l" eaLnBrk="1" hangingPunct="1">
              <a:spcBef>
                <a:spcPct val="50000"/>
              </a:spcBef>
            </a:pPr>
            <a:r>
              <a:rPr lang="zh-CN" altLang="en-US" sz="2000" b="1" dirty="0">
                <a:latin typeface="楷体_GB2312" pitchFamily="49" charset="-122"/>
                <a:ea typeface="楷体_GB2312" pitchFamily="49" charset="-122"/>
              </a:rPr>
              <a:t>初步形成：19世纪中后期，工业革命</a:t>
            </a:r>
            <a:endParaRPr lang="zh-CN" altLang="en-US" sz="2000" b="1" dirty="0">
              <a:latin typeface="楷体_GB2312" pitchFamily="49" charset="-122"/>
              <a:ea typeface="楷体_GB2312" pitchFamily="49" charset="-122"/>
            </a:endParaRPr>
          </a:p>
        </p:txBody>
      </p:sp>
      <p:sp>
        <p:nvSpPr>
          <p:cNvPr id="100360" name="AutoShape 8"/>
          <p:cNvSpPr/>
          <p:nvPr/>
        </p:nvSpPr>
        <p:spPr>
          <a:xfrm>
            <a:off x="1828800" y="2454593"/>
            <a:ext cx="514350" cy="462914"/>
          </a:xfrm>
          <a:prstGeom prst="notchedRightArrow">
            <a:avLst>
              <a:gd name="adj1" fmla="val 50000"/>
              <a:gd name="adj2" fmla="val 112500"/>
            </a:avLst>
          </a:prstGeom>
          <a:solidFill>
            <a:srgbClr val="FF3300"/>
          </a:solidFill>
          <a:ln w="9525" cap="flat" cmpd="sng">
            <a:solidFill>
              <a:srgbClr val="102BF2"/>
            </a:solidFill>
            <a:prstDash val="solid"/>
            <a:miter/>
            <a:headEnd type="none" w="med" len="med"/>
            <a:tailEnd type="none" w="med" len="med"/>
          </a:ln>
        </p:spPr>
        <p:txBody>
          <a:bodyPr anchor="ctr">
            <a:spAutoFit/>
          </a:bodyPr>
          <a:p>
            <a:pPr lvl="0" eaLnBrk="1" hangingPunct="1"/>
            <a:endParaRPr lang="zh-CN" altLang="en-US" sz="1350" dirty="0">
              <a:latin typeface="Arial" panose="020B0604020202020204" pitchFamily="34" charset="0"/>
              <a:ea typeface="宋体" panose="02010600030101010101" pitchFamily="2" charset="-122"/>
            </a:endParaRPr>
          </a:p>
        </p:txBody>
      </p:sp>
      <p:sp>
        <p:nvSpPr>
          <p:cNvPr id="100361" name="Text Box 9"/>
          <p:cNvSpPr txBox="1"/>
          <p:nvPr/>
        </p:nvSpPr>
        <p:spPr>
          <a:xfrm>
            <a:off x="2400300" y="2514600"/>
            <a:ext cx="5747385" cy="396240"/>
          </a:xfrm>
          <a:prstGeom prst="rect">
            <a:avLst/>
          </a:prstGeom>
          <a:noFill/>
          <a:ln w="9525">
            <a:noFill/>
          </a:ln>
        </p:spPr>
        <p:txBody>
          <a:bodyPr wrap="square">
            <a:spAutoFit/>
          </a:bodyPr>
          <a:p>
            <a:pPr lvl="0" algn="l" eaLnBrk="1" hangingPunct="1">
              <a:spcBef>
                <a:spcPct val="50000"/>
              </a:spcBef>
            </a:pPr>
            <a:r>
              <a:rPr lang="zh-CN" altLang="en-US" sz="2000" b="1" dirty="0">
                <a:latin typeface="楷体_GB2312" pitchFamily="49" charset="-122"/>
                <a:ea typeface="楷体_GB2312" pitchFamily="49" charset="-122"/>
              </a:rPr>
              <a:t>最终形成：19世纪末20世纪初，第二次工业革命</a:t>
            </a:r>
            <a:endParaRPr lang="zh-CN" altLang="en-US" sz="2000" b="1" dirty="0">
              <a:latin typeface="楷体_GB2312" pitchFamily="49" charset="-122"/>
              <a:ea typeface="楷体_GB2312" pitchFamily="49" charset="-122"/>
            </a:endParaRPr>
          </a:p>
        </p:txBody>
      </p:sp>
      <p:sp>
        <p:nvSpPr>
          <p:cNvPr id="100362" name="Text Box 10"/>
          <p:cNvSpPr txBox="1"/>
          <p:nvPr/>
        </p:nvSpPr>
        <p:spPr>
          <a:xfrm>
            <a:off x="677545" y="3134360"/>
            <a:ext cx="5543550" cy="518160"/>
          </a:xfrm>
          <a:prstGeom prst="rect">
            <a:avLst/>
          </a:prstGeom>
          <a:noFill/>
          <a:ln w="9525">
            <a:noFill/>
          </a:ln>
        </p:spPr>
        <p:txBody>
          <a:bodyPr>
            <a:spAutoFit/>
          </a:bodyPr>
          <a:p>
            <a:pPr lvl="0" algn="l" eaLnBrk="1" hangingPunct="1">
              <a:spcBef>
                <a:spcPct val="50000"/>
              </a:spcBef>
            </a:pPr>
            <a:r>
              <a:rPr lang="zh-CN" altLang="en-US" sz="2800" dirty="0">
                <a:latin typeface="黑体" panose="02010609060101010101" pitchFamily="49" charset="-122"/>
                <a:ea typeface="黑体" panose="02010609060101010101" pitchFamily="49" charset="-122"/>
              </a:rPr>
              <a:t>8、例：儒家思想发展历程</a:t>
            </a:r>
            <a:endParaRPr lang="zh-CN" altLang="en-US" sz="2800" dirty="0">
              <a:latin typeface="黑体" panose="02010609060101010101" pitchFamily="49" charset="-122"/>
              <a:ea typeface="黑体" panose="02010609060101010101" pitchFamily="49" charset="-122"/>
            </a:endParaRPr>
          </a:p>
        </p:txBody>
      </p:sp>
      <p:sp>
        <p:nvSpPr>
          <p:cNvPr id="100363" name="Text Box 11"/>
          <p:cNvSpPr txBox="1"/>
          <p:nvPr/>
        </p:nvSpPr>
        <p:spPr>
          <a:xfrm>
            <a:off x="669925" y="3646170"/>
            <a:ext cx="3090545" cy="396240"/>
          </a:xfrm>
          <a:prstGeom prst="rect">
            <a:avLst/>
          </a:prstGeom>
          <a:noFill/>
          <a:ln w="9525">
            <a:noFill/>
          </a:ln>
        </p:spPr>
        <p:txBody>
          <a:bodyPr wrap="square">
            <a:spAutoFit/>
          </a:bodyPr>
          <a:p>
            <a:pPr lvl="0" eaLnBrk="1" hangingPunct="1">
              <a:spcBef>
                <a:spcPct val="50000"/>
              </a:spcBef>
            </a:pPr>
            <a:r>
              <a:rPr lang="zh-CN" altLang="en-US" sz="2000" b="1" dirty="0">
                <a:latin typeface="楷体_GB2312" pitchFamily="49" charset="-122"/>
                <a:ea typeface="楷体_GB2312" pitchFamily="49" charset="-122"/>
              </a:rPr>
              <a:t>创立：春秋晚期（孔子</a:t>
            </a:r>
            <a:r>
              <a:rPr lang="zh-CN" altLang="en-US" b="1" dirty="0">
                <a:latin typeface="Arial" panose="020B0604020202020204" pitchFamily="34" charset="0"/>
                <a:ea typeface="楷体_GB2312" pitchFamily="49" charset="-122"/>
              </a:rPr>
              <a:t>）</a:t>
            </a:r>
            <a:endParaRPr lang="zh-CN" altLang="en-US" b="1" dirty="0">
              <a:latin typeface="Arial" panose="020B0604020202020204" pitchFamily="34" charset="0"/>
              <a:ea typeface="楷体_GB2312" pitchFamily="49" charset="-122"/>
            </a:endParaRPr>
          </a:p>
        </p:txBody>
      </p:sp>
      <p:sp>
        <p:nvSpPr>
          <p:cNvPr id="100364" name="Text Box 12"/>
          <p:cNvSpPr txBox="1"/>
          <p:nvPr/>
        </p:nvSpPr>
        <p:spPr>
          <a:xfrm>
            <a:off x="4172585" y="3657600"/>
            <a:ext cx="3771265" cy="396240"/>
          </a:xfrm>
          <a:prstGeom prst="rect">
            <a:avLst/>
          </a:prstGeom>
          <a:noFill/>
          <a:ln w="9525">
            <a:noFill/>
          </a:ln>
        </p:spPr>
        <p:txBody>
          <a:bodyPr wrap="square">
            <a:spAutoFit/>
          </a:bodyPr>
          <a:p>
            <a:pPr lvl="0" eaLnBrk="1" hangingPunct="1">
              <a:spcBef>
                <a:spcPct val="50000"/>
              </a:spcBef>
            </a:pPr>
            <a:r>
              <a:rPr lang="zh-CN" altLang="en-US" sz="2000" b="1" dirty="0">
                <a:latin typeface="楷体_GB2312" pitchFamily="49" charset="-122"/>
                <a:ea typeface="楷体_GB2312" pitchFamily="49" charset="-122"/>
              </a:rPr>
              <a:t>发展：战国时期（孟子、荀子）</a:t>
            </a:r>
            <a:endParaRPr lang="zh-CN" altLang="en-US" b="1" dirty="0">
              <a:latin typeface="Arial" panose="020B0604020202020204" pitchFamily="34" charset="0"/>
              <a:ea typeface="楷体_GB2312" pitchFamily="49" charset="-122"/>
            </a:endParaRPr>
          </a:p>
        </p:txBody>
      </p:sp>
      <p:sp>
        <p:nvSpPr>
          <p:cNvPr id="100365" name="Text Box 13"/>
          <p:cNvSpPr txBox="1"/>
          <p:nvPr/>
        </p:nvSpPr>
        <p:spPr>
          <a:xfrm>
            <a:off x="1083310" y="4171950"/>
            <a:ext cx="3043555" cy="396240"/>
          </a:xfrm>
          <a:prstGeom prst="rect">
            <a:avLst/>
          </a:prstGeom>
          <a:noFill/>
          <a:ln w="9525">
            <a:noFill/>
          </a:ln>
        </p:spPr>
        <p:txBody>
          <a:bodyPr wrap="square">
            <a:spAutoFit/>
          </a:bodyPr>
          <a:p>
            <a:pPr lvl="0" algn="l" eaLnBrk="1" hangingPunct="1">
              <a:spcBef>
                <a:spcPct val="50000"/>
              </a:spcBef>
            </a:pPr>
            <a:r>
              <a:rPr lang="zh-CN" altLang="en-US" sz="2000" b="1" dirty="0">
                <a:latin typeface="楷体_GB2312" pitchFamily="49" charset="-122"/>
                <a:ea typeface="楷体_GB2312" pitchFamily="49" charset="-122"/>
              </a:rPr>
              <a:t>打击：秦朝（焚书坑儒）</a:t>
            </a:r>
            <a:endParaRPr lang="zh-CN" altLang="en-US" sz="2000" b="1" dirty="0">
              <a:latin typeface="楷体_GB2312" pitchFamily="49" charset="-122"/>
              <a:ea typeface="楷体_GB2312" pitchFamily="49" charset="-122"/>
            </a:endParaRPr>
          </a:p>
        </p:txBody>
      </p:sp>
      <p:sp>
        <p:nvSpPr>
          <p:cNvPr id="100366" name="Text Box 14"/>
          <p:cNvSpPr txBox="1"/>
          <p:nvPr/>
        </p:nvSpPr>
        <p:spPr>
          <a:xfrm>
            <a:off x="4686300" y="4171950"/>
            <a:ext cx="2686050" cy="396240"/>
          </a:xfrm>
          <a:prstGeom prst="rect">
            <a:avLst/>
          </a:prstGeom>
          <a:noFill/>
          <a:ln w="9525">
            <a:noFill/>
          </a:ln>
        </p:spPr>
        <p:txBody>
          <a:bodyPr>
            <a:spAutoFit/>
          </a:bodyPr>
          <a:p>
            <a:pPr lvl="0" algn="l" eaLnBrk="1" hangingPunct="1">
              <a:spcBef>
                <a:spcPct val="50000"/>
              </a:spcBef>
            </a:pPr>
            <a:r>
              <a:rPr lang="zh-CN" altLang="en-US" sz="2000" b="1" dirty="0">
                <a:latin typeface="楷体_GB2312" pitchFamily="49" charset="-122"/>
                <a:ea typeface="楷体_GB2312" pitchFamily="49" charset="-122"/>
              </a:rPr>
              <a:t>改造：西汉（董仲舒）</a:t>
            </a:r>
            <a:endParaRPr lang="zh-CN" altLang="en-US" sz="2000" b="1" dirty="0">
              <a:latin typeface="楷体_GB2312" pitchFamily="49" charset="-122"/>
              <a:ea typeface="楷体_GB2312" pitchFamily="49" charset="-122"/>
            </a:endParaRPr>
          </a:p>
        </p:txBody>
      </p:sp>
      <p:sp>
        <p:nvSpPr>
          <p:cNvPr id="100367" name="Text Box 15"/>
          <p:cNvSpPr txBox="1"/>
          <p:nvPr/>
        </p:nvSpPr>
        <p:spPr>
          <a:xfrm>
            <a:off x="1170305" y="4686300"/>
            <a:ext cx="4601845" cy="396240"/>
          </a:xfrm>
          <a:prstGeom prst="rect">
            <a:avLst/>
          </a:prstGeom>
          <a:noFill/>
          <a:ln w="9525">
            <a:noFill/>
          </a:ln>
        </p:spPr>
        <p:txBody>
          <a:bodyPr wrap="square">
            <a:spAutoFit/>
          </a:bodyPr>
          <a:p>
            <a:pPr lvl="0" eaLnBrk="1" hangingPunct="1">
              <a:spcBef>
                <a:spcPct val="50000"/>
              </a:spcBef>
            </a:pPr>
            <a:r>
              <a:rPr lang="zh-CN" altLang="en-US" sz="2000" b="1" dirty="0">
                <a:latin typeface="楷体_GB2312" pitchFamily="49" charset="-122"/>
                <a:ea typeface="楷体_GB2312" pitchFamily="49" charset="-122"/>
              </a:rPr>
              <a:t>危机：魏晋南北朝到隋唐（佛道盛行）</a:t>
            </a:r>
            <a:endParaRPr lang="zh-CN" altLang="en-US" b="1" dirty="0">
              <a:latin typeface="Arial" panose="020B0604020202020204" pitchFamily="34" charset="0"/>
              <a:ea typeface="楷体_GB2312" pitchFamily="49" charset="-122"/>
            </a:endParaRPr>
          </a:p>
        </p:txBody>
      </p:sp>
      <p:sp>
        <p:nvSpPr>
          <p:cNvPr id="100371" name="Text Box 19"/>
          <p:cNvSpPr txBox="1"/>
          <p:nvPr/>
        </p:nvSpPr>
        <p:spPr>
          <a:xfrm>
            <a:off x="1296035" y="5242560"/>
            <a:ext cx="3390265" cy="396240"/>
          </a:xfrm>
          <a:prstGeom prst="rect">
            <a:avLst/>
          </a:prstGeom>
          <a:noFill/>
          <a:ln w="9525">
            <a:noFill/>
          </a:ln>
        </p:spPr>
        <p:txBody>
          <a:bodyPr wrap="square">
            <a:spAutoFit/>
          </a:bodyPr>
          <a:p>
            <a:pPr lvl="0" eaLnBrk="1" hangingPunct="1">
              <a:spcBef>
                <a:spcPct val="50000"/>
              </a:spcBef>
            </a:pPr>
            <a:r>
              <a:rPr lang="zh-CN" altLang="en-US" sz="2000" b="1" dirty="0">
                <a:latin typeface="楷体_GB2312" pitchFamily="49" charset="-122"/>
                <a:ea typeface="楷体_GB2312" pitchFamily="49" charset="-122"/>
              </a:rPr>
              <a:t>统治地位动摇：新文化运动</a:t>
            </a:r>
            <a:endParaRPr lang="zh-CN" altLang="en-US" b="1" dirty="0">
              <a:latin typeface="Arial" panose="020B0604020202020204" pitchFamily="34" charset="0"/>
              <a:ea typeface="楷体_GB2312" pitchFamily="49" charset="-122"/>
            </a:endParaRPr>
          </a:p>
        </p:txBody>
      </p:sp>
      <p:sp>
        <p:nvSpPr>
          <p:cNvPr id="100372" name="Text Box 20"/>
          <p:cNvSpPr txBox="1"/>
          <p:nvPr/>
        </p:nvSpPr>
        <p:spPr>
          <a:xfrm>
            <a:off x="5029200" y="5242560"/>
            <a:ext cx="3268980" cy="396240"/>
          </a:xfrm>
          <a:prstGeom prst="rect">
            <a:avLst/>
          </a:prstGeom>
          <a:noFill/>
          <a:ln w="9525">
            <a:noFill/>
          </a:ln>
        </p:spPr>
        <p:txBody>
          <a:bodyPr wrap="square">
            <a:spAutoFit/>
          </a:bodyPr>
          <a:p>
            <a:pPr lvl="0" algn="l" eaLnBrk="1" hangingPunct="1">
              <a:spcBef>
                <a:spcPct val="50000"/>
              </a:spcBef>
            </a:pPr>
            <a:r>
              <a:rPr lang="zh-CN" altLang="en-US" sz="2000" b="1" dirty="0">
                <a:latin typeface="楷体_GB2312" pitchFamily="49" charset="-122"/>
                <a:ea typeface="楷体_GB2312" pitchFamily="49" charset="-122"/>
              </a:rPr>
              <a:t>扬弃：社会主建设新时期</a:t>
            </a:r>
            <a:endParaRPr lang="zh-CN" altLang="en-US" sz="2000" b="1" dirty="0">
              <a:latin typeface="楷体_GB2312" pitchFamily="49" charset="-122"/>
              <a:ea typeface="楷体_GB2312" pitchFamily="49" charset="-122"/>
            </a:endParaRPr>
          </a:p>
        </p:txBody>
      </p:sp>
      <p:sp>
        <p:nvSpPr>
          <p:cNvPr id="100373" name="AutoShape 21"/>
          <p:cNvSpPr/>
          <p:nvPr/>
        </p:nvSpPr>
        <p:spPr>
          <a:xfrm>
            <a:off x="3612515" y="3597593"/>
            <a:ext cx="514350" cy="462914"/>
          </a:xfrm>
          <a:prstGeom prst="notchedRightArrow">
            <a:avLst>
              <a:gd name="adj1" fmla="val 50000"/>
              <a:gd name="adj2" fmla="val 112500"/>
            </a:avLst>
          </a:prstGeom>
          <a:solidFill>
            <a:srgbClr val="FF3300"/>
          </a:solidFill>
          <a:ln w="9525" cap="flat" cmpd="sng">
            <a:solidFill>
              <a:srgbClr val="102BF2"/>
            </a:solidFill>
            <a:prstDash val="solid"/>
            <a:miter/>
            <a:headEnd type="none" w="med" len="med"/>
            <a:tailEnd type="none" w="med" len="med"/>
          </a:ln>
        </p:spPr>
        <p:txBody>
          <a:bodyPr anchor="ctr">
            <a:spAutoFit/>
          </a:bodyPr>
          <a:p>
            <a:pPr lvl="0" eaLnBrk="1" hangingPunct="1"/>
            <a:endParaRPr lang="zh-CN" altLang="en-US" sz="1350" dirty="0">
              <a:latin typeface="Arial" panose="020B0604020202020204" pitchFamily="34" charset="0"/>
              <a:ea typeface="宋体" panose="02010600030101010101" pitchFamily="2" charset="-122"/>
            </a:endParaRPr>
          </a:p>
        </p:txBody>
      </p:sp>
      <p:sp>
        <p:nvSpPr>
          <p:cNvPr id="100374" name="AutoShape 22"/>
          <p:cNvSpPr/>
          <p:nvPr/>
        </p:nvSpPr>
        <p:spPr>
          <a:xfrm>
            <a:off x="782955" y="4111943"/>
            <a:ext cx="228600" cy="462914"/>
          </a:xfrm>
          <a:prstGeom prst="notchedRightArrow">
            <a:avLst>
              <a:gd name="adj1" fmla="val 50000"/>
              <a:gd name="adj2" fmla="val 50000"/>
            </a:avLst>
          </a:prstGeom>
          <a:solidFill>
            <a:srgbClr val="FF3300"/>
          </a:solidFill>
          <a:ln w="9525" cap="flat" cmpd="sng">
            <a:solidFill>
              <a:srgbClr val="102BF2"/>
            </a:solidFill>
            <a:prstDash val="solid"/>
            <a:miter/>
            <a:headEnd type="none" w="med" len="med"/>
            <a:tailEnd type="none" w="med" len="med"/>
          </a:ln>
        </p:spPr>
        <p:txBody>
          <a:bodyPr anchor="ctr">
            <a:spAutoFit/>
          </a:bodyPr>
          <a:p>
            <a:pPr lvl="0" eaLnBrk="1" hangingPunct="1"/>
            <a:endParaRPr lang="zh-CN" altLang="en-US" sz="1350" dirty="0">
              <a:latin typeface="Arial" panose="020B0604020202020204" pitchFamily="34" charset="0"/>
              <a:ea typeface="宋体" panose="02010600030101010101" pitchFamily="2" charset="-122"/>
            </a:endParaRPr>
          </a:p>
        </p:txBody>
      </p:sp>
      <p:sp>
        <p:nvSpPr>
          <p:cNvPr id="100375" name="AutoShape 23"/>
          <p:cNvSpPr/>
          <p:nvPr/>
        </p:nvSpPr>
        <p:spPr>
          <a:xfrm>
            <a:off x="4171950" y="4111943"/>
            <a:ext cx="514350" cy="462914"/>
          </a:xfrm>
          <a:prstGeom prst="notchedRightArrow">
            <a:avLst>
              <a:gd name="adj1" fmla="val 50000"/>
              <a:gd name="adj2" fmla="val 112500"/>
            </a:avLst>
          </a:prstGeom>
          <a:solidFill>
            <a:srgbClr val="FF3300"/>
          </a:solidFill>
          <a:ln w="9525" cap="flat" cmpd="sng">
            <a:solidFill>
              <a:srgbClr val="102BF2"/>
            </a:solidFill>
            <a:prstDash val="solid"/>
            <a:miter/>
            <a:headEnd type="none" w="med" len="med"/>
            <a:tailEnd type="none" w="med" len="med"/>
          </a:ln>
        </p:spPr>
        <p:txBody>
          <a:bodyPr anchor="ctr">
            <a:spAutoFit/>
          </a:bodyPr>
          <a:p>
            <a:pPr lvl="0" eaLnBrk="1" hangingPunct="1"/>
            <a:endParaRPr lang="zh-CN" altLang="en-US" sz="1350" dirty="0">
              <a:latin typeface="Arial" panose="020B0604020202020204" pitchFamily="34" charset="0"/>
              <a:ea typeface="宋体" panose="02010600030101010101" pitchFamily="2" charset="-122"/>
            </a:endParaRPr>
          </a:p>
        </p:txBody>
      </p:sp>
      <p:sp>
        <p:nvSpPr>
          <p:cNvPr id="100376" name="AutoShape 24"/>
          <p:cNvSpPr/>
          <p:nvPr/>
        </p:nvSpPr>
        <p:spPr>
          <a:xfrm>
            <a:off x="782955" y="4626293"/>
            <a:ext cx="228600" cy="462914"/>
          </a:xfrm>
          <a:prstGeom prst="notchedRightArrow">
            <a:avLst>
              <a:gd name="adj1" fmla="val 50000"/>
              <a:gd name="adj2" fmla="val 50000"/>
            </a:avLst>
          </a:prstGeom>
          <a:solidFill>
            <a:srgbClr val="FF3300"/>
          </a:solidFill>
          <a:ln w="9525" cap="flat" cmpd="sng">
            <a:solidFill>
              <a:srgbClr val="102BF2"/>
            </a:solidFill>
            <a:prstDash val="solid"/>
            <a:miter/>
            <a:headEnd type="none" w="med" len="med"/>
            <a:tailEnd type="none" w="med" len="med"/>
          </a:ln>
        </p:spPr>
        <p:txBody>
          <a:bodyPr anchor="ctr">
            <a:spAutoFit/>
          </a:bodyPr>
          <a:p>
            <a:pPr lvl="0" eaLnBrk="1" hangingPunct="1"/>
            <a:endParaRPr lang="zh-CN" altLang="en-US" sz="1350" dirty="0">
              <a:latin typeface="Arial" panose="020B0604020202020204" pitchFamily="34" charset="0"/>
              <a:ea typeface="宋体" panose="02010600030101010101" pitchFamily="2" charset="-122"/>
            </a:endParaRPr>
          </a:p>
        </p:txBody>
      </p:sp>
      <p:sp>
        <p:nvSpPr>
          <p:cNvPr id="100380" name="AutoShape 28"/>
          <p:cNvSpPr/>
          <p:nvPr/>
        </p:nvSpPr>
        <p:spPr>
          <a:xfrm>
            <a:off x="854710" y="5135583"/>
            <a:ext cx="229791" cy="556378"/>
          </a:xfrm>
          <a:prstGeom prst="notchedRightArrow">
            <a:avLst>
              <a:gd name="adj1" fmla="val 50000"/>
              <a:gd name="adj2" fmla="val 50000"/>
            </a:avLst>
          </a:prstGeom>
          <a:solidFill>
            <a:srgbClr val="FF3300"/>
          </a:solidFill>
          <a:ln w="9525" cap="flat" cmpd="sng">
            <a:solidFill>
              <a:srgbClr val="102BF2"/>
            </a:solidFill>
            <a:prstDash val="solid"/>
            <a:miter/>
            <a:headEnd type="none" w="med" len="med"/>
            <a:tailEnd type="none" w="med" len="med"/>
          </a:ln>
        </p:spPr>
        <p:txBody>
          <a:bodyPr anchor="ctr">
            <a:spAutoFit/>
          </a:bodyPr>
          <a:p>
            <a:pPr lvl="0" eaLnBrk="1" hangingPunct="1"/>
            <a:endParaRPr lang="zh-CN" altLang="en-US" sz="1350" dirty="0">
              <a:latin typeface="Arial" panose="020B0604020202020204" pitchFamily="34" charset="0"/>
              <a:ea typeface="宋体" panose="02010600030101010101" pitchFamily="2" charset="-122"/>
            </a:endParaRPr>
          </a:p>
        </p:txBody>
      </p:sp>
      <p:sp>
        <p:nvSpPr>
          <p:cNvPr id="100381" name="AutoShape 29"/>
          <p:cNvSpPr/>
          <p:nvPr/>
        </p:nvSpPr>
        <p:spPr>
          <a:xfrm>
            <a:off x="4572000" y="5109389"/>
            <a:ext cx="458391" cy="556378"/>
          </a:xfrm>
          <a:prstGeom prst="notchedRightArrow">
            <a:avLst>
              <a:gd name="adj1" fmla="val 50000"/>
              <a:gd name="adj2" fmla="val 100000"/>
            </a:avLst>
          </a:prstGeom>
          <a:solidFill>
            <a:srgbClr val="FF3300"/>
          </a:solidFill>
          <a:ln w="9525" cap="flat" cmpd="sng">
            <a:solidFill>
              <a:srgbClr val="102BF2"/>
            </a:solidFill>
            <a:prstDash val="solid"/>
            <a:miter/>
            <a:headEnd type="none" w="med" len="med"/>
            <a:tailEnd type="none" w="med" len="med"/>
          </a:ln>
        </p:spPr>
        <p:txBody>
          <a:bodyPr anchor="ctr">
            <a:spAutoFit/>
          </a:bodyPr>
          <a:p>
            <a:pPr lvl="0" eaLnBrk="1" hangingPunct="1"/>
            <a:endParaRPr lang="zh-CN" altLang="en-US" sz="1350" dirty="0">
              <a:latin typeface="Arial" panose="020B0604020202020204" pitchFamily="34" charset="0"/>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slide(fromBottom)">
                                      <p:cBhvr>
                                        <p:cTn id="7" dur="500"/>
                                        <p:tgtEl>
                                          <p:spTgt spid="10035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0355"/>
                                        </p:tgtEl>
                                        <p:attrNameLst>
                                          <p:attrName>style.visibility</p:attrName>
                                        </p:attrNameLst>
                                      </p:cBhvr>
                                      <p:to>
                                        <p:strVal val="visible"/>
                                      </p:to>
                                    </p:set>
                                    <p:animEffect transition="in" filter="slide(fromBottom)">
                                      <p:cBhvr>
                                        <p:cTn id="12" dur="500"/>
                                        <p:tgtEl>
                                          <p:spTgt spid="10035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0356"/>
                                        </p:tgtEl>
                                        <p:attrNameLst>
                                          <p:attrName>style.visibility</p:attrName>
                                        </p:attrNameLst>
                                      </p:cBhvr>
                                      <p:to>
                                        <p:strVal val="visible"/>
                                      </p:to>
                                    </p:set>
                                    <p:animEffect transition="in" filter="slide(fromBottom)">
                                      <p:cBhvr>
                                        <p:cTn id="17" dur="500"/>
                                        <p:tgtEl>
                                          <p:spTgt spid="10035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0357"/>
                                        </p:tgtEl>
                                        <p:attrNameLst>
                                          <p:attrName>style.visibility</p:attrName>
                                        </p:attrNameLst>
                                      </p:cBhvr>
                                      <p:to>
                                        <p:strVal val="visible"/>
                                      </p:to>
                                    </p:set>
                                    <p:animEffect transition="in" filter="slide(fromBottom)">
                                      <p:cBhvr>
                                        <p:cTn id="22" dur="500"/>
                                        <p:tgtEl>
                                          <p:spTgt spid="10035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0358"/>
                                        </p:tgtEl>
                                        <p:attrNameLst>
                                          <p:attrName>style.visibility</p:attrName>
                                        </p:attrNameLst>
                                      </p:cBhvr>
                                      <p:to>
                                        <p:strVal val="visible"/>
                                      </p:to>
                                    </p:set>
                                    <p:animEffect transition="in" filter="slide(fromBottom)">
                                      <p:cBhvr>
                                        <p:cTn id="27" dur="500"/>
                                        <p:tgtEl>
                                          <p:spTgt spid="10035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0359"/>
                                        </p:tgtEl>
                                        <p:attrNameLst>
                                          <p:attrName>style.visibility</p:attrName>
                                        </p:attrNameLst>
                                      </p:cBhvr>
                                      <p:to>
                                        <p:strVal val="visible"/>
                                      </p:to>
                                    </p:set>
                                    <p:animEffect transition="in" filter="slide(fromBottom)">
                                      <p:cBhvr>
                                        <p:cTn id="32" dur="500"/>
                                        <p:tgtEl>
                                          <p:spTgt spid="10035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0360"/>
                                        </p:tgtEl>
                                        <p:attrNameLst>
                                          <p:attrName>style.visibility</p:attrName>
                                        </p:attrNameLst>
                                      </p:cBhvr>
                                      <p:to>
                                        <p:strVal val="visible"/>
                                      </p:to>
                                    </p:set>
                                    <p:animEffect transition="in" filter="slide(fromBottom)">
                                      <p:cBhvr>
                                        <p:cTn id="37" dur="500"/>
                                        <p:tgtEl>
                                          <p:spTgt spid="10036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00361"/>
                                        </p:tgtEl>
                                        <p:attrNameLst>
                                          <p:attrName>style.visibility</p:attrName>
                                        </p:attrNameLst>
                                      </p:cBhvr>
                                      <p:to>
                                        <p:strVal val="visible"/>
                                      </p:to>
                                    </p:set>
                                    <p:animEffect transition="in" filter="slide(fromBottom)">
                                      <p:cBhvr>
                                        <p:cTn id="42" dur="500"/>
                                        <p:tgtEl>
                                          <p:spTgt spid="100361"/>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00362"/>
                                        </p:tgtEl>
                                        <p:attrNameLst>
                                          <p:attrName>style.visibility</p:attrName>
                                        </p:attrNameLst>
                                      </p:cBhvr>
                                      <p:to>
                                        <p:strVal val="visible"/>
                                      </p:to>
                                    </p:set>
                                    <p:animEffect transition="in" filter="slide(fromBottom)">
                                      <p:cBhvr>
                                        <p:cTn id="47" dur="500"/>
                                        <p:tgtEl>
                                          <p:spTgt spid="100362"/>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00363"/>
                                        </p:tgtEl>
                                        <p:attrNameLst>
                                          <p:attrName>style.visibility</p:attrName>
                                        </p:attrNameLst>
                                      </p:cBhvr>
                                      <p:to>
                                        <p:strVal val="visible"/>
                                      </p:to>
                                    </p:set>
                                    <p:animEffect transition="in" filter="slide(fromBottom)">
                                      <p:cBhvr>
                                        <p:cTn id="52" dur="500"/>
                                        <p:tgtEl>
                                          <p:spTgt spid="10036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00373"/>
                                        </p:tgtEl>
                                        <p:attrNameLst>
                                          <p:attrName>style.visibility</p:attrName>
                                        </p:attrNameLst>
                                      </p:cBhvr>
                                      <p:to>
                                        <p:strVal val="visible"/>
                                      </p:to>
                                    </p:set>
                                    <p:animEffect transition="in" filter="slide(fromBottom)">
                                      <p:cBhvr>
                                        <p:cTn id="57" dur="500"/>
                                        <p:tgtEl>
                                          <p:spTgt spid="100373"/>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100364"/>
                                        </p:tgtEl>
                                        <p:attrNameLst>
                                          <p:attrName>style.visibility</p:attrName>
                                        </p:attrNameLst>
                                      </p:cBhvr>
                                      <p:to>
                                        <p:strVal val="visible"/>
                                      </p:to>
                                    </p:set>
                                    <p:animEffect transition="in" filter="slide(fromBottom)">
                                      <p:cBhvr>
                                        <p:cTn id="62" dur="500"/>
                                        <p:tgtEl>
                                          <p:spTgt spid="100364"/>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100374"/>
                                        </p:tgtEl>
                                        <p:attrNameLst>
                                          <p:attrName>style.visibility</p:attrName>
                                        </p:attrNameLst>
                                      </p:cBhvr>
                                      <p:to>
                                        <p:strVal val="visible"/>
                                      </p:to>
                                    </p:set>
                                    <p:animEffect transition="in" filter="slide(fromBottom)">
                                      <p:cBhvr>
                                        <p:cTn id="67" dur="500"/>
                                        <p:tgtEl>
                                          <p:spTgt spid="100374"/>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100365"/>
                                        </p:tgtEl>
                                        <p:attrNameLst>
                                          <p:attrName>style.visibility</p:attrName>
                                        </p:attrNameLst>
                                      </p:cBhvr>
                                      <p:to>
                                        <p:strVal val="visible"/>
                                      </p:to>
                                    </p:set>
                                    <p:animEffect transition="in" filter="slide(fromBottom)">
                                      <p:cBhvr>
                                        <p:cTn id="72" dur="500"/>
                                        <p:tgtEl>
                                          <p:spTgt spid="100365"/>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100375"/>
                                        </p:tgtEl>
                                        <p:attrNameLst>
                                          <p:attrName>style.visibility</p:attrName>
                                        </p:attrNameLst>
                                      </p:cBhvr>
                                      <p:to>
                                        <p:strVal val="visible"/>
                                      </p:to>
                                    </p:set>
                                    <p:animEffect transition="in" filter="slide(fromBottom)">
                                      <p:cBhvr>
                                        <p:cTn id="77" dur="500"/>
                                        <p:tgtEl>
                                          <p:spTgt spid="100375"/>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grpId="0" nodeType="clickEffect">
                                  <p:stCondLst>
                                    <p:cond delay="0"/>
                                  </p:stCondLst>
                                  <p:childTnLst>
                                    <p:set>
                                      <p:cBhvr>
                                        <p:cTn id="81" dur="1" fill="hold">
                                          <p:stCondLst>
                                            <p:cond delay="0"/>
                                          </p:stCondLst>
                                        </p:cTn>
                                        <p:tgtEl>
                                          <p:spTgt spid="100366"/>
                                        </p:tgtEl>
                                        <p:attrNameLst>
                                          <p:attrName>style.visibility</p:attrName>
                                        </p:attrNameLst>
                                      </p:cBhvr>
                                      <p:to>
                                        <p:strVal val="visible"/>
                                      </p:to>
                                    </p:set>
                                    <p:animEffect transition="in" filter="slide(fromBottom)">
                                      <p:cBhvr>
                                        <p:cTn id="82" dur="500"/>
                                        <p:tgtEl>
                                          <p:spTgt spid="100366"/>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100376"/>
                                        </p:tgtEl>
                                        <p:attrNameLst>
                                          <p:attrName>style.visibility</p:attrName>
                                        </p:attrNameLst>
                                      </p:cBhvr>
                                      <p:to>
                                        <p:strVal val="visible"/>
                                      </p:to>
                                    </p:set>
                                    <p:animEffect transition="in" filter="slide(fromBottom)">
                                      <p:cBhvr>
                                        <p:cTn id="87" dur="500"/>
                                        <p:tgtEl>
                                          <p:spTgt spid="100376"/>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100367"/>
                                        </p:tgtEl>
                                        <p:attrNameLst>
                                          <p:attrName>style.visibility</p:attrName>
                                        </p:attrNameLst>
                                      </p:cBhvr>
                                      <p:to>
                                        <p:strVal val="visible"/>
                                      </p:to>
                                    </p:set>
                                    <p:animEffect transition="in" filter="slide(fromBottom)">
                                      <p:cBhvr>
                                        <p:cTn id="92" dur="500"/>
                                        <p:tgtEl>
                                          <p:spTgt spid="100367"/>
                                        </p:tgtEl>
                                      </p:cBhvr>
                                    </p:animEffect>
                                  </p:childTnLst>
                                </p:cTn>
                              </p:par>
                            </p:childTnLst>
                          </p:cTn>
                        </p:par>
                      </p:childTnLst>
                    </p:cTn>
                  </p:par>
                  <p:par>
                    <p:cTn id="93" fill="hold">
                      <p:stCondLst>
                        <p:cond delay="indefinite"/>
                      </p:stCondLst>
                      <p:childTnLst>
                        <p:par>
                          <p:cTn id="94" fill="hold">
                            <p:stCondLst>
                              <p:cond delay="0"/>
                            </p:stCondLst>
                            <p:childTnLst>
                              <p:par>
                                <p:cTn id="95" presetID="12" presetClass="entr" presetSubtype="4" fill="hold" grpId="0" nodeType="clickEffect">
                                  <p:stCondLst>
                                    <p:cond delay="0"/>
                                  </p:stCondLst>
                                  <p:childTnLst>
                                    <p:set>
                                      <p:cBhvr>
                                        <p:cTn id="96" dur="1" fill="hold">
                                          <p:stCondLst>
                                            <p:cond delay="0"/>
                                          </p:stCondLst>
                                        </p:cTn>
                                        <p:tgtEl>
                                          <p:spTgt spid="100380"/>
                                        </p:tgtEl>
                                        <p:attrNameLst>
                                          <p:attrName>style.visibility</p:attrName>
                                        </p:attrNameLst>
                                      </p:cBhvr>
                                      <p:to>
                                        <p:strVal val="visible"/>
                                      </p:to>
                                    </p:set>
                                    <p:animEffect transition="in" filter="slide(fromBottom)">
                                      <p:cBhvr>
                                        <p:cTn id="97" dur="500"/>
                                        <p:tgtEl>
                                          <p:spTgt spid="100380"/>
                                        </p:tgtEl>
                                      </p:cBhvr>
                                    </p:animEffect>
                                  </p:childTnLst>
                                </p:cTn>
                              </p:par>
                            </p:childTnLst>
                          </p:cTn>
                        </p:par>
                      </p:childTnLst>
                    </p:cTn>
                  </p:par>
                  <p:par>
                    <p:cTn id="98" fill="hold">
                      <p:stCondLst>
                        <p:cond delay="indefinite"/>
                      </p:stCondLst>
                      <p:childTnLst>
                        <p:par>
                          <p:cTn id="99" fill="hold">
                            <p:stCondLst>
                              <p:cond delay="0"/>
                            </p:stCondLst>
                            <p:childTnLst>
                              <p:par>
                                <p:cTn id="100" presetID="12" presetClass="entr" presetSubtype="4" fill="hold" grpId="0" nodeType="clickEffect">
                                  <p:stCondLst>
                                    <p:cond delay="0"/>
                                  </p:stCondLst>
                                  <p:childTnLst>
                                    <p:set>
                                      <p:cBhvr>
                                        <p:cTn id="101" dur="1" fill="hold">
                                          <p:stCondLst>
                                            <p:cond delay="0"/>
                                          </p:stCondLst>
                                        </p:cTn>
                                        <p:tgtEl>
                                          <p:spTgt spid="100371"/>
                                        </p:tgtEl>
                                        <p:attrNameLst>
                                          <p:attrName>style.visibility</p:attrName>
                                        </p:attrNameLst>
                                      </p:cBhvr>
                                      <p:to>
                                        <p:strVal val="visible"/>
                                      </p:to>
                                    </p:set>
                                    <p:animEffect transition="in" filter="slide(fromBottom)">
                                      <p:cBhvr>
                                        <p:cTn id="102" dur="500"/>
                                        <p:tgtEl>
                                          <p:spTgt spid="100371"/>
                                        </p:tgtEl>
                                      </p:cBhvr>
                                    </p:animEffect>
                                  </p:childTnLst>
                                </p:cTn>
                              </p:par>
                            </p:childTnLst>
                          </p:cTn>
                        </p:par>
                      </p:childTnLst>
                    </p:cTn>
                  </p:par>
                  <p:par>
                    <p:cTn id="103" fill="hold">
                      <p:stCondLst>
                        <p:cond delay="indefinite"/>
                      </p:stCondLst>
                      <p:childTnLst>
                        <p:par>
                          <p:cTn id="104" fill="hold">
                            <p:stCondLst>
                              <p:cond delay="0"/>
                            </p:stCondLst>
                            <p:childTnLst>
                              <p:par>
                                <p:cTn id="105" presetID="12" presetClass="entr" presetSubtype="4" fill="hold" grpId="0" nodeType="clickEffect">
                                  <p:stCondLst>
                                    <p:cond delay="0"/>
                                  </p:stCondLst>
                                  <p:childTnLst>
                                    <p:set>
                                      <p:cBhvr>
                                        <p:cTn id="106" dur="1" fill="hold">
                                          <p:stCondLst>
                                            <p:cond delay="0"/>
                                          </p:stCondLst>
                                        </p:cTn>
                                        <p:tgtEl>
                                          <p:spTgt spid="100381"/>
                                        </p:tgtEl>
                                        <p:attrNameLst>
                                          <p:attrName>style.visibility</p:attrName>
                                        </p:attrNameLst>
                                      </p:cBhvr>
                                      <p:to>
                                        <p:strVal val="visible"/>
                                      </p:to>
                                    </p:set>
                                    <p:animEffect transition="in" filter="slide(fromBottom)">
                                      <p:cBhvr>
                                        <p:cTn id="107" dur="500"/>
                                        <p:tgtEl>
                                          <p:spTgt spid="100381"/>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grpId="0" nodeType="clickEffect">
                                  <p:stCondLst>
                                    <p:cond delay="0"/>
                                  </p:stCondLst>
                                  <p:childTnLst>
                                    <p:set>
                                      <p:cBhvr>
                                        <p:cTn id="111" dur="1" fill="hold">
                                          <p:stCondLst>
                                            <p:cond delay="0"/>
                                          </p:stCondLst>
                                        </p:cTn>
                                        <p:tgtEl>
                                          <p:spTgt spid="100372"/>
                                        </p:tgtEl>
                                        <p:attrNameLst>
                                          <p:attrName>style.visibility</p:attrName>
                                        </p:attrNameLst>
                                      </p:cBhvr>
                                      <p:to>
                                        <p:strVal val="visible"/>
                                      </p:to>
                                    </p:set>
                                    <p:animEffect transition="in" filter="slide(fromBottom)">
                                      <p:cBhvr>
                                        <p:cTn id="112" dur="500"/>
                                        <p:tgtEl>
                                          <p:spTgt spid="100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p:bldP spid="100355" grpId="0"/>
      <p:bldP spid="100356" grpId="0" bldLvl="0" animBg="1"/>
      <p:bldP spid="100357" grpId="0"/>
      <p:bldP spid="100358" grpId="0" bldLvl="0" animBg="1"/>
      <p:bldP spid="100359" grpId="0"/>
      <p:bldP spid="100360" grpId="0" bldLvl="0" animBg="1"/>
      <p:bldP spid="100361" grpId="0"/>
      <p:bldP spid="100362" grpId="0"/>
      <p:bldP spid="100363" grpId="0"/>
      <p:bldP spid="100364" grpId="0"/>
      <p:bldP spid="100365" grpId="0"/>
      <p:bldP spid="100366" grpId="0"/>
      <p:bldP spid="100367" grpId="0"/>
      <p:bldP spid="100371" grpId="0"/>
      <p:bldP spid="100372" grpId="0"/>
      <p:bldP spid="100373" grpId="0" bldLvl="0" animBg="1"/>
      <p:bldP spid="100374" grpId="0" bldLvl="0" animBg="1"/>
      <p:bldP spid="100375" grpId="0" bldLvl="0" animBg="1"/>
      <p:bldP spid="100376" grpId="0" bldLvl="0" animBg="1"/>
      <p:bldP spid="100380" grpId="0" bldLvl="0" animBg="1"/>
      <p:bldP spid="100381"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9688" name="Group 56"/>
          <p:cNvGraphicFramePr>
            <a:graphicFrameLocks noGrp="1"/>
          </p:cNvGraphicFramePr>
          <p:nvPr>
            <p:ph type="tbl" idx="4294967295"/>
          </p:nvPr>
        </p:nvGraphicFramePr>
        <p:xfrm>
          <a:off x="119380" y="841375"/>
          <a:ext cx="8895080" cy="6050280"/>
        </p:xfrm>
        <a:graphic>
          <a:graphicData uri="http://schemas.openxmlformats.org/drawingml/2006/table">
            <a:tbl>
              <a:tblPr/>
              <a:tblGrid>
                <a:gridCol w="429260"/>
                <a:gridCol w="1024255"/>
                <a:gridCol w="2931160"/>
                <a:gridCol w="2517775"/>
                <a:gridCol w="1992630"/>
              </a:tblGrid>
              <a:tr h="3429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en-US" sz="1600" b="1" i="0" u="none" strike="noStrike" cap="none" normalizeH="0" baseline="0" smtClean="0">
                        <a:ln>
                          <a:noFill/>
                        </a:ln>
                        <a:solidFill>
                          <a:schemeClr val="tx1"/>
                        </a:solidFill>
                        <a:effectLst/>
                        <a:latin typeface="Trebuchet MS" panose="020B0603020202020204" pitchFamily="34" charset="0"/>
                        <a:ea typeface="微软雅黑" panose="020B0503020204020204" charset="-122"/>
                      </a:endParaRPr>
                    </a:p>
                  </a:txBody>
                  <a:tcPr marL="68580" marR="68580" marT="34290" marB="3429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文艺复兴</a:t>
                      </a:r>
                      <a:endPar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68580" marR="68580" marT="34290" marB="3429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启蒙运动</a:t>
                      </a:r>
                      <a:endPar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68580" marR="68580" marT="34290" marB="3429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252095">
                <a:tc rowSpan="3">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同</a:t>
                      </a:r>
                      <a:endPar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原因</a:t>
                      </a:r>
                      <a:endPar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rPr>
                        <a:t>都是资本主义发展和资产阶级建立自己价值观要求的产物</a:t>
                      </a:r>
                      <a:endPar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endParaRPr>
                    </a:p>
                  </a:txBody>
                  <a:tcPr marL="68580" marR="68580" marT="34290" marB="3429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251460">
                <a:tc v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性质</a:t>
                      </a:r>
                      <a:endPar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rPr>
                        <a:t>都是资产阶级思想解放运动</a:t>
                      </a:r>
                      <a:endPar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endParaRPr>
                    </a:p>
                  </a:txBody>
                  <a:tcPr marL="68580" marR="68580" marT="34290" marB="3429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251460">
                <a:tc v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作用</a:t>
                      </a:r>
                      <a:endPar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rPr>
                        <a:t>都解放了思想和打击了封建神学统治</a:t>
                      </a:r>
                      <a:endPar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endParaRPr>
                    </a:p>
                  </a:txBody>
                  <a:tcPr marL="68580" marR="68580" marT="34290" marB="3429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252730">
                <a:tc rowSpan="7">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异</a:t>
                      </a:r>
                      <a:endPar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时间</a:t>
                      </a:r>
                      <a:endPar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14-16</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世纪</a:t>
                      </a:r>
                      <a:endPar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endParaRPr>
                    </a:p>
                  </a:txBody>
                  <a:tcPr marL="68580" marR="68580" marT="34290" marB="3429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17-18</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世纪</a:t>
                      </a:r>
                      <a:endPar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endParaRPr>
                    </a:p>
                  </a:txBody>
                  <a:tcPr marL="68580" marR="68580" marT="34290" marB="3429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r>
              <a:tr h="252095">
                <a:tc v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背景</a:t>
                      </a:r>
                      <a:endPar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rPr>
                        <a:t>资本主义萌芽；资产阶级产生</a:t>
                      </a:r>
                      <a:endPar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endParaRPr>
                    </a:p>
                  </a:txBody>
                  <a:tcPr marL="68580" marR="68580" marT="34290" marB="3429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rPr>
                        <a:t>资本主义经济发展和资产阶级队伍壮大</a:t>
                      </a:r>
                      <a:endPar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endParaRPr>
                    </a:p>
                  </a:txBody>
                  <a:tcPr marL="68580" marR="68580" marT="34290" marB="3429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r>
              <a:tr h="550545">
                <a:tc v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历程</a:t>
                      </a:r>
                      <a:endPar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14</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世纪产生于意大利</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Wingdings 3" panose="05040102010807070707" pitchFamily="18" charset="2"/>
                        </a:rPr>
                        <a:t>º</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15</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世纪后半期扩展到西欧诸国</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Wingdings 3" panose="05040102010807070707" pitchFamily="18" charset="2"/>
                        </a:rPr>
                        <a:t>º</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16</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世纪达到高潮</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Wingdings 3" panose="05040102010807070707" pitchFamily="18" charset="2"/>
                        </a:rPr>
                        <a:t>º</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17</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世纪结束</a:t>
                      </a:r>
                      <a:endPar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endParaRPr>
                    </a:p>
                  </a:txBody>
                  <a:tcPr marL="68580" marR="68580" marT="34290" marB="3429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17</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世纪产生于英国</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Wingdings 3" panose="05040102010807070707" pitchFamily="18" charset="2"/>
                        </a:rPr>
                        <a:t>º</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18</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世纪在法国走向高潮</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Wingdings 3" panose="05040102010807070707" pitchFamily="18" charset="2"/>
                        </a:rPr>
                        <a:t>º</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最早结果于美国（</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1776</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年</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独立宣言</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a:t>
                      </a:r>
                      <a:endPar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endParaRPr>
                    </a:p>
                  </a:txBody>
                  <a:tcPr marL="68580" marR="68580" marT="34290" marB="3429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r>
              <a:tr h="251460">
                <a:tc v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矛头</a:t>
                      </a:r>
                      <a:endPar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rPr>
                        <a:t>封建神学世界观</a:t>
                      </a:r>
                      <a:endPar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rPr>
                        <a:t>封建教会和封建制度</a:t>
                      </a:r>
                      <a:endPar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r>
              <a:tr h="252730">
                <a:tc v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核心</a:t>
                      </a:r>
                      <a:endPar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rPr>
                        <a:t>人文主义</a:t>
                      </a:r>
                      <a:endPar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endParaRPr>
                    </a:p>
                  </a:txBody>
                  <a:tcPr marL="68580" marR="68580" marT="34290" marB="3429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rPr>
                        <a:t>理性主义</a:t>
                      </a:r>
                      <a:endParaRPr kumimoji="0" lang="zh-CN" altLang="en-US" sz="1600" b="1" i="0" u="none" strike="noStrike" cap="none" normalizeH="0" baseline="0" smtClean="0">
                        <a:ln>
                          <a:noFill/>
                        </a:ln>
                        <a:solidFill>
                          <a:schemeClr val="tx1"/>
                        </a:solidFill>
                        <a:effectLst/>
                        <a:latin typeface="楷体_GB2312" pitchFamily="49" charset="-122"/>
                        <a:ea typeface="楷体" panose="02010609060101010101" charset="-122"/>
                        <a:sym typeface="楷体_GB2312" pitchFamily="49" charset="-122"/>
                      </a:endParaRPr>
                    </a:p>
                  </a:txBody>
                  <a:tcPr marL="68580" marR="68580" marT="34290" marB="3429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r>
              <a:tr h="942975">
                <a:tc v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内容</a:t>
                      </a:r>
                      <a:endPar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①</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反对神学世界观，肯定人性；</a:t>
                      </a:r>
                      <a:endPar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②</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倡导个性解放，反对禁欲主义；</a:t>
                      </a:r>
                      <a:endPar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③</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崇尚理性和科学，追求知识。</a:t>
                      </a:r>
                      <a:endPar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①</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否定一切外在权威，判断是非的唯一标准只有人自己的“理性”。</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  </a:t>
                      </a:r>
                      <a:endPar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②</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集中力量批判专制主义、教权主义；号召消灭专制王权、贵族特权和等级制度；追求政治民主、权利平等和个人自由。</a:t>
                      </a:r>
                      <a:endPar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r>
              <a:tr h="978535">
                <a:tc vMerge="1">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意义</a:t>
                      </a:r>
                      <a:endParaRPr kumimoji="0" lang="zh-CN" altLang="en-US"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①</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推动了资本主义发展。</a:t>
                      </a:r>
                      <a:endPar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②</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提倡科学实验、注重实践，催生了近代自然科学产生发展。</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 </a:t>
                      </a:r>
                      <a:endPar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③</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冲破了基督教神学桎梏，唤醒了人的自我意识。</a:t>
                      </a:r>
                      <a:endPar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①</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进一步解放了人们的思想。</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②</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为资产阶级革命提供了思想、理论准备。</a:t>
                      </a:r>
                      <a:r>
                        <a:rPr kumimoji="0" lang="en-US" altLang="zh-CN"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③</a:t>
                      </a:r>
                      <a:r>
                        <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rPr>
                        <a:t>鼓舞了殖民地和半殖民地人民争取民族独立的斗争。</a:t>
                      </a:r>
                      <a:endParaRPr kumimoji="0" lang="zh-CN" altLang="en-US" sz="1600" b="1" i="0" u="none" strike="noStrike" cap="none" normalizeH="0" baseline="0" smtClean="0">
                        <a:ln>
                          <a:noFill/>
                        </a:ln>
                        <a:solidFill>
                          <a:schemeClr val="tx1"/>
                        </a:solidFill>
                        <a:effectLst/>
                        <a:latin typeface="楷体" panose="02010609060101010101" charset="-122"/>
                        <a:ea typeface="楷体" panose="02010609060101010101" charset="-122"/>
                        <a:sym typeface="楷体_GB2312" pitchFamily="49" charset="-122"/>
                      </a:endParaRPr>
                    </a:p>
                  </a:txBody>
                  <a:tcPr marL="68580" marR="68580" marT="34290" marB="3429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hMerge="1">
                  <a:tcPr/>
                </a:tc>
              </a:tr>
            </a:tbl>
          </a:graphicData>
        </a:graphic>
      </p:graphicFrame>
      <p:sp>
        <p:nvSpPr>
          <p:cNvPr id="79925" name="Text Box 105"/>
          <p:cNvSpPr txBox="1"/>
          <p:nvPr/>
        </p:nvSpPr>
        <p:spPr>
          <a:xfrm>
            <a:off x="680720" y="483870"/>
            <a:ext cx="5486400" cy="396240"/>
          </a:xfrm>
          <a:prstGeom prst="rect">
            <a:avLst/>
          </a:prstGeom>
          <a:noFill/>
          <a:ln w="9525">
            <a:noFill/>
          </a:ln>
        </p:spPr>
        <p:txBody>
          <a:bodyPr>
            <a:spAutoFit/>
          </a:bodyPr>
          <a:p>
            <a:pPr lvl="0" eaLnBrk="1" hangingPunct="1">
              <a:spcBef>
                <a:spcPct val="50000"/>
              </a:spcBef>
            </a:pPr>
            <a:r>
              <a:rPr lang="zh-CN" altLang="en-US" sz="2000" b="1" dirty="0">
                <a:solidFill>
                  <a:srgbClr val="FF0000"/>
                </a:solidFill>
                <a:latin typeface="黑体" panose="02010609060101010101" pitchFamily="49" charset="-122"/>
                <a:ea typeface="黑体" panose="02010609060101010101" pitchFamily="49" charset="-122"/>
              </a:rPr>
              <a:t>例</a:t>
            </a:r>
            <a:r>
              <a:rPr lang="en-US" altLang="zh-CN" sz="2000" b="1" dirty="0">
                <a:solidFill>
                  <a:srgbClr val="FF0000"/>
                </a:solidFill>
                <a:latin typeface="黑体" panose="02010609060101010101" pitchFamily="49" charset="-122"/>
                <a:ea typeface="黑体" panose="02010609060101010101" pitchFamily="49" charset="-122"/>
              </a:rPr>
              <a:t>1 </a:t>
            </a:r>
            <a:r>
              <a:rPr lang="zh-CN" altLang="en-US" sz="2000" b="1" dirty="0">
                <a:solidFill>
                  <a:srgbClr val="FF0000"/>
                </a:solidFill>
                <a:latin typeface="黑体" panose="02010609060101010101" pitchFamily="49" charset="-122"/>
                <a:ea typeface="黑体" panose="02010609060101010101" pitchFamily="49" charset="-122"/>
              </a:rPr>
              <a:t>文艺复兴与启蒙运动的比较</a:t>
            </a:r>
            <a:endParaRPr lang="zh-CN" altLang="en-US" sz="2000" b="1" dirty="0">
              <a:solidFill>
                <a:srgbClr val="FF0000"/>
              </a:solidFill>
              <a:latin typeface="黑体" panose="02010609060101010101" pitchFamily="49" charset="-122"/>
              <a:ea typeface="黑体" panose="02010609060101010101" pitchFamily="49" charset="-122"/>
            </a:endParaRPr>
          </a:p>
        </p:txBody>
      </p:sp>
      <p:sp>
        <p:nvSpPr>
          <p:cNvPr id="4" name="TextBox 3"/>
          <p:cNvSpPr txBox="1"/>
          <p:nvPr/>
        </p:nvSpPr>
        <p:spPr>
          <a:xfrm>
            <a:off x="541576" y="-24601"/>
            <a:ext cx="7632848" cy="457200"/>
          </a:xfrm>
          <a:prstGeom prst="rect">
            <a:avLst/>
          </a:prstGeom>
          <a:noFill/>
        </p:spPr>
        <p:txBody>
          <a:bodyPr wrap="square" rtlCol="0">
            <a:spAutoFit/>
          </a:bodyPr>
          <a:p>
            <a:r>
              <a:rPr lang="zh-CN" altLang="en-US" sz="2400" b="1" dirty="0" smtClean="0">
                <a:solidFill>
                  <a:srgbClr val="FF0000"/>
                </a:solidFill>
                <a:latin typeface="楷体" panose="02010609060101010101" charset="-122"/>
                <a:ea typeface="楷体" panose="02010609060101010101" charset="-122"/>
              </a:rPr>
              <a:t>二、讲阶段，求对比</a:t>
            </a:r>
            <a:endParaRPr lang="zh-CN" altLang="en-US" sz="2400" b="1" dirty="0" smtClean="0">
              <a:solidFill>
                <a:srgbClr val="FF0000"/>
              </a:solidFill>
              <a:latin typeface="楷体" panose="02010609060101010101" charset="-122"/>
              <a:ea typeface="楷体" panose="02010609060101010101"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bwMode="auto">
          <a:xfrm>
            <a:off x="538639" y="2307431"/>
            <a:ext cx="8189119" cy="833914"/>
          </a:xfrm>
          <a:prstGeom prst="roundRect">
            <a:avLst/>
          </a:prstGeom>
          <a:solidFill>
            <a:schemeClr val="bg1"/>
          </a:solidFill>
          <a:ln w="25400" cap="flat" cmpd="sng" algn="ctr">
            <a:solidFill>
              <a:schemeClr val="bg1"/>
            </a:solidFill>
            <a:prstDash val="solid"/>
            <a:round/>
            <a:headEnd type="none" w="med" len="med"/>
            <a:tailEnd type="none" w="med" len="med"/>
          </a:ln>
          <a:effectLst/>
        </p:spPr>
        <p:txBody>
          <a:bodyPr/>
          <a:lstStyle/>
          <a:p>
            <a:r>
              <a:rPr kumimoji="0" lang="en-US" altLang="zh-CN" sz="21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rPr>
              <a:t>2</a:t>
            </a:r>
            <a:r>
              <a:rPr kumimoji="0" lang="zh-CN" altLang="en-US" sz="21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rPr>
              <a:t>、时</a:t>
            </a:r>
            <a:r>
              <a:rPr kumimoji="0" lang="zh-CN" altLang="en-US" sz="21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rPr>
              <a:t>空观</a:t>
            </a:r>
            <a:r>
              <a:rPr kumimoji="0" lang="zh-CN" altLang="en-US" sz="21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rPr>
              <a:t>念：</a:t>
            </a:r>
            <a:r>
              <a:rPr lang="zh-CN" altLang="en-US" sz="2100" b="1" dirty="0" smtClean="0">
                <a:solidFill>
                  <a:schemeClr val="tx1"/>
                </a:solidFill>
                <a:latin typeface="楷体" panose="02010609060101010101" charset="-122"/>
                <a:ea typeface="楷体" panose="02010609060101010101" charset="-122"/>
                <a:sym typeface="+mn-ea"/>
              </a:rPr>
              <a:t>在特定的时空框架下解读历史事件。旨在培养学生认识现实社会时，能够将认识的对象置于具体的时空条件下进行认识。</a:t>
            </a:r>
            <a:endParaRPr lang="zh-CN" altLang="en-US" sz="2100" b="1" dirty="0" smtClean="0">
              <a:solidFill>
                <a:schemeClr val="tx1"/>
              </a:solidFill>
              <a:latin typeface="楷体" panose="02010609060101010101" charset="-122"/>
              <a:ea typeface="楷体" panose="02010609060101010101" charset="-122"/>
              <a:sym typeface="+mn-ea"/>
            </a:endParaRPr>
          </a:p>
        </p:txBody>
      </p:sp>
      <p:sp>
        <p:nvSpPr>
          <p:cNvPr id="3" name="TextBox 2"/>
          <p:cNvSpPr txBox="1"/>
          <p:nvPr/>
        </p:nvSpPr>
        <p:spPr>
          <a:xfrm>
            <a:off x="583406" y="1266825"/>
            <a:ext cx="4702016" cy="502920"/>
          </a:xfrm>
          <a:prstGeom prst="rect">
            <a:avLst/>
          </a:prstGeom>
          <a:solidFill>
            <a:srgbClr val="FFFF00"/>
          </a:solidFill>
          <a:ln>
            <a:solidFill>
              <a:srgbClr val="FF0000"/>
            </a:solidFill>
          </a:ln>
        </p:spPr>
        <p:txBody>
          <a:bodyPr wrap="square" rtlCol="0">
            <a:spAutoFit/>
          </a:bodyPr>
          <a:lstStyle/>
          <a:p>
            <a:r>
              <a:rPr lang="zh-CN" altLang="en-US" sz="2700" dirty="0" smtClean="0">
                <a:latin typeface="楷体" panose="02010609060101010101" charset="-122"/>
                <a:ea typeface="楷体" panose="02010609060101010101" charset="-122"/>
              </a:rPr>
              <a:t>对历史学科素养的解读</a:t>
            </a:r>
            <a:endParaRPr lang="zh-CN" altLang="en-US" sz="2700" dirty="0">
              <a:latin typeface="楷体" panose="02010609060101010101" charset="-122"/>
              <a:ea typeface="楷体" panose="02010609060101010101"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875" name="表格 79874"/>
          <p:cNvGraphicFramePr/>
          <p:nvPr/>
        </p:nvGraphicFramePr>
        <p:xfrm>
          <a:off x="433388" y="864950"/>
          <a:ext cx="8444865" cy="3747135"/>
        </p:xfrm>
        <a:graphic>
          <a:graphicData uri="http://schemas.openxmlformats.org/drawingml/2006/table">
            <a:tbl>
              <a:tblPr/>
              <a:tblGrid>
                <a:gridCol w="768350"/>
                <a:gridCol w="507365"/>
                <a:gridCol w="2973705"/>
                <a:gridCol w="4195445"/>
              </a:tblGrid>
              <a:tr h="232410">
                <a:tc grid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宋体" panose="02010600030101010101" pitchFamily="2" charset="-122"/>
                          <a:sym typeface="宋体" panose="02010600030101010101" pitchFamily="2" charset="-122"/>
                        </a:rPr>
                        <a:t>比较项目</a:t>
                      </a:r>
                      <a:endParaRPr lang="zh-CN" altLang="en-US" sz="1400" b="1" dirty="0">
                        <a:latin typeface="宋体" panose="02010600030101010101" pitchFamily="2" charset="-122"/>
                        <a:sym typeface="宋体" panose="02010600030101010101" pitchFamily="2" charset="-12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1400" b="1" dirty="0">
                          <a:ea typeface="楷体_GB2312"/>
                          <a:sym typeface="楷体_GB2312"/>
                        </a:rPr>
                        <a:t>“</a:t>
                      </a:r>
                      <a:r>
                        <a:rPr lang="zh-CN" altLang="en-US" sz="1400" b="1" dirty="0">
                          <a:latin typeface="楷体_GB2312"/>
                          <a:ea typeface="楷体_GB2312"/>
                          <a:sym typeface="楷体_GB2312"/>
                        </a:rPr>
                        <a:t>战时共产主义</a:t>
                      </a:r>
                      <a:r>
                        <a:rPr lang="zh-CN" altLang="en-US" sz="1400" b="1" dirty="0">
                          <a:ea typeface="楷体_GB2312"/>
                          <a:sym typeface="楷体_GB2312"/>
                        </a:rPr>
                        <a:t>”</a:t>
                      </a:r>
                      <a:r>
                        <a:rPr lang="zh-CN" altLang="en-US" sz="1400" b="1" dirty="0">
                          <a:latin typeface="楷体_GB2312"/>
                          <a:ea typeface="楷体_GB2312"/>
                          <a:sym typeface="楷体_GB2312"/>
                        </a:rPr>
                        <a:t>政策</a:t>
                      </a:r>
                      <a:endParaRPr lang="zh-CN" altLang="en-US" sz="1400" b="1" dirty="0">
                        <a:latin typeface="楷体_GB2312"/>
                        <a:ea typeface="楷体_GB2312"/>
                        <a:sym typeface="楷体_GB231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1400" b="1" dirty="0">
                          <a:latin typeface="楷体_GB2312"/>
                          <a:ea typeface="楷体_GB2312"/>
                          <a:sym typeface="楷体_GB2312"/>
                        </a:rPr>
                        <a:t>新经济政策</a:t>
                      </a:r>
                      <a:endParaRPr lang="zh-CN" altLang="en-US" sz="1400" b="1" dirty="0">
                        <a:latin typeface="楷体_GB2312"/>
                        <a:ea typeface="楷体_GB2312"/>
                        <a:sym typeface="楷体_GB231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41655">
                <a:tc grid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1400" b="1" dirty="0">
                          <a:latin typeface="宋体" panose="02010600030101010101" pitchFamily="2" charset="-122"/>
                          <a:sym typeface="宋体" panose="02010600030101010101" pitchFamily="2" charset="-122"/>
                        </a:rPr>
                        <a:t>背景</a:t>
                      </a:r>
                      <a:endParaRPr lang="zh-CN" altLang="en-US" sz="1400" b="1" dirty="0">
                        <a:latin typeface="宋体" panose="02010600030101010101" pitchFamily="2" charset="-122"/>
                        <a:sym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楷体" panose="02010609060101010101" charset="-122"/>
                          <a:ea typeface="楷体" panose="02010609060101010101" charset="-122"/>
                          <a:sym typeface="楷体_GB2312"/>
                        </a:rPr>
                        <a:t>严峻的国内外形势（外：帝国主义的武装干涉；内：国内反动势力的反扑）</a:t>
                      </a:r>
                      <a:r>
                        <a:rPr lang="en-US" altLang="zh-CN" sz="1400" b="1">
                          <a:latin typeface="楷体" panose="02010609060101010101" charset="-122"/>
                          <a:ea typeface="楷体" panose="02010609060101010101" charset="-122"/>
                          <a:sym typeface="Wingdings 3" panose="05040102010807070707" pitchFamily="18" charset="2"/>
                        </a:rPr>
                        <a:t>º</a:t>
                      </a:r>
                      <a:r>
                        <a:rPr lang="zh-CN" altLang="en-US" sz="1400" b="1" dirty="0">
                          <a:latin typeface="楷体" panose="02010609060101010101" charset="-122"/>
                          <a:ea typeface="楷体" panose="02010609060101010101" charset="-122"/>
                          <a:sym typeface="楷体_GB2312"/>
                        </a:rPr>
                        <a:t>失去了主要的粮食产地，四分之三的领土落入敌手，苏维埃政权陷入重重包围。</a:t>
                      </a:r>
                      <a:endParaRPr lang="zh-CN" altLang="en-US" sz="1400" b="1" dirty="0">
                        <a:latin typeface="楷体" panose="02010609060101010101" charset="-122"/>
                        <a:ea typeface="楷体" panose="02010609060101010101" charset="-12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a:latin typeface="楷体" panose="02010609060101010101" charset="-122"/>
                          <a:ea typeface="楷体" panose="02010609060101010101" charset="-122"/>
                          <a:sym typeface="楷体_GB2312"/>
                        </a:rPr>
                        <a:t>①</a:t>
                      </a:r>
                      <a:r>
                        <a:rPr lang="zh-CN" altLang="en-US" sz="1400" b="1" dirty="0">
                          <a:latin typeface="楷体" panose="02010609060101010101" charset="-122"/>
                          <a:ea typeface="楷体" panose="02010609060101010101" charset="-122"/>
                          <a:sym typeface="楷体_GB2312"/>
                        </a:rPr>
                        <a:t>经济危机：长期战争的破坏；自然灾害；战时共产主义政策的继续实施。</a:t>
                      </a:r>
                      <a:endParaRPr lang="zh-CN" altLang="en-US" sz="1400" b="1">
                        <a:latin typeface="楷体" panose="02010609060101010101" charset="-122"/>
                        <a:ea typeface="楷体" panose="02010609060101010101" charset="-122"/>
                        <a:sym typeface="楷体_GB2312"/>
                      </a:endParaRPr>
                    </a:p>
                    <a:p>
                      <a:pPr marL="0" lvl="0" indent="0">
                        <a:buNone/>
                      </a:pPr>
                      <a:r>
                        <a:rPr lang="zh-CN" altLang="en-US" sz="1400" b="1">
                          <a:latin typeface="楷体" panose="02010609060101010101" charset="-122"/>
                          <a:ea typeface="楷体" panose="02010609060101010101" charset="-122"/>
                          <a:sym typeface="楷体_GB2312"/>
                        </a:rPr>
                        <a:t>②</a:t>
                      </a:r>
                      <a:r>
                        <a:rPr lang="zh-CN" altLang="en-US" sz="1400" b="1" dirty="0">
                          <a:latin typeface="楷体" panose="02010609060101010101" charset="-122"/>
                          <a:ea typeface="楷体" panose="02010609060101010101" charset="-122"/>
                          <a:sym typeface="楷体_GB2312"/>
                        </a:rPr>
                        <a:t>经济危机引起政治危机：工人、农民不满（波罗的海水兵叛乱）</a:t>
                      </a:r>
                      <a:endParaRPr lang="zh-CN" altLang="en-US" sz="1400" b="1" dirty="0">
                        <a:latin typeface="楷体" panose="02010609060101010101" charset="-122"/>
                        <a:ea typeface="楷体" panose="02010609060101010101" charset="-122"/>
                        <a:sym typeface="楷体_GB231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7350">
                <a:tc grid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1400" b="1" dirty="0">
                          <a:latin typeface="宋体" panose="02010600030101010101" pitchFamily="2" charset="-122"/>
                          <a:sym typeface="宋体" panose="02010600030101010101" pitchFamily="2" charset="-122"/>
                        </a:rPr>
                        <a:t>目的</a:t>
                      </a:r>
                      <a:endParaRPr lang="zh-CN" altLang="en-US" sz="1400" b="1" dirty="0">
                        <a:latin typeface="宋体" panose="02010600030101010101" pitchFamily="2" charset="-122"/>
                        <a:sym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楷体_GB2312"/>
                          <a:ea typeface="楷体" panose="02010609060101010101" charset="-122"/>
                          <a:sym typeface="楷体_GB2312"/>
                        </a:rPr>
                        <a:t>为了战胜国内外敌人，巩固苏维埃政权，实现到共产主义的直接过渡</a:t>
                      </a:r>
                      <a:endParaRPr lang="zh-CN" altLang="en-US" sz="1400" b="1" dirty="0">
                        <a:latin typeface="楷体_GB2312"/>
                        <a:ea typeface="楷体" panose="02010609060101010101" charset="-122"/>
                        <a:sym typeface="楷体_GB231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楷体_GB2312"/>
                          <a:ea typeface="楷体" panose="02010609060101010101" charset="-122"/>
                          <a:sym typeface="楷体_GB2312"/>
                        </a:rPr>
                        <a:t>为了迅速恢复被战争破坏的经济，巩固苏维埃政权</a:t>
                      </a:r>
                      <a:endParaRPr lang="zh-CN" altLang="en-US" sz="1400" b="1" dirty="0">
                        <a:latin typeface="楷体_GB2312"/>
                        <a:ea typeface="楷体" panose="02010609060101010101" charset="-122"/>
                        <a:sym typeface="楷体_GB231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2410">
                <a:tc rowSpan="4">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1400" b="1" dirty="0">
                          <a:latin typeface="宋体" panose="02010600030101010101" pitchFamily="2" charset="-122"/>
                          <a:sym typeface="宋体" panose="02010600030101010101" pitchFamily="2" charset="-122"/>
                        </a:rPr>
                        <a:t>内容</a:t>
                      </a:r>
                      <a:endParaRPr lang="zh-CN" altLang="en-US" sz="1400" b="1" dirty="0">
                        <a:latin typeface="宋体" panose="02010600030101010101" pitchFamily="2" charset="-122"/>
                        <a:sym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1400" b="1" dirty="0">
                          <a:latin typeface="宋体" panose="02010600030101010101" pitchFamily="2" charset="-122"/>
                          <a:sym typeface="宋体" panose="02010600030101010101" pitchFamily="2" charset="-122"/>
                        </a:rPr>
                        <a:t>农业</a:t>
                      </a:r>
                      <a:endParaRPr lang="zh-CN" altLang="en-US" sz="1400" b="1" dirty="0">
                        <a:latin typeface="宋体" panose="02010600030101010101" pitchFamily="2" charset="-122"/>
                        <a:sym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1400" b="1" dirty="0">
                          <a:latin typeface="楷体_GB2312"/>
                          <a:ea typeface="楷体" panose="02010609060101010101" charset="-122"/>
                          <a:sym typeface="楷体_GB2312"/>
                        </a:rPr>
                        <a:t>余粮收集制</a:t>
                      </a:r>
                      <a:endParaRPr lang="zh-CN" altLang="en-US" sz="1400" b="1" dirty="0">
                        <a:latin typeface="楷体_GB2312"/>
                        <a:ea typeface="楷体" panose="02010609060101010101" charset="-122"/>
                        <a:sym typeface="楷体_GB231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1400" b="1" dirty="0">
                          <a:latin typeface="楷体_GB2312"/>
                          <a:ea typeface="楷体" panose="02010609060101010101" charset="-122"/>
                          <a:sym typeface="楷体_GB2312"/>
                        </a:rPr>
                        <a:t>以固定的粮食税取代余粮收集制</a:t>
                      </a:r>
                      <a:endParaRPr lang="zh-CN" altLang="en-US" sz="1400" b="1" dirty="0">
                        <a:latin typeface="楷体_GB2312"/>
                        <a:ea typeface="楷体" panose="02010609060101010101" charset="-122"/>
                        <a:sym typeface="楷体_GB231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671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宋体" panose="02010600030101010101" pitchFamily="2" charset="-122"/>
                          <a:sym typeface="宋体" panose="02010600030101010101" pitchFamily="2" charset="-122"/>
                        </a:rPr>
                        <a:t>工业</a:t>
                      </a:r>
                      <a:endParaRPr lang="zh-CN" altLang="en-US" sz="1400" b="1" dirty="0">
                        <a:latin typeface="宋体" panose="02010600030101010101" pitchFamily="2" charset="-122"/>
                        <a:sym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楷体_GB2312"/>
                          <a:ea typeface="楷体" panose="02010609060101010101" charset="-122"/>
                          <a:sym typeface="楷体_GB2312"/>
                        </a:rPr>
                        <a:t>实行国有化政策（工业一律收归国有，单一公有制，高度集中管理）</a:t>
                      </a:r>
                      <a:endParaRPr lang="zh-CN" altLang="en-US" sz="1400" b="1" dirty="0">
                        <a:latin typeface="楷体_GB2312"/>
                        <a:ea typeface="楷体" panose="02010609060101010101" charset="-122"/>
                        <a:sym typeface="楷体_GB231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楷体_GB2312"/>
                          <a:ea typeface="楷体" panose="02010609060101010101" charset="-122"/>
                          <a:sym typeface="楷体_GB2312"/>
                        </a:rPr>
                        <a:t>国家掌握经济命脉的前提下，实行国家资本主义（实行公有制为主体，多种所有制经济并存）</a:t>
                      </a:r>
                      <a:endParaRPr lang="zh-CN" altLang="en-US" sz="1400" b="1" dirty="0">
                        <a:latin typeface="楷体_GB2312"/>
                        <a:ea typeface="楷体" panose="02010609060101010101" charset="-122"/>
                        <a:sym typeface="楷体_GB231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24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宋体" panose="02010600030101010101" pitchFamily="2" charset="-122"/>
                          <a:sym typeface="宋体" panose="02010600030101010101" pitchFamily="2" charset="-122"/>
                        </a:rPr>
                        <a:t>商业</a:t>
                      </a:r>
                      <a:endParaRPr lang="zh-CN" altLang="en-US" sz="1400" b="1" dirty="0">
                        <a:latin typeface="宋体" panose="02010600030101010101" pitchFamily="2" charset="-122"/>
                        <a:sym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楷体_GB2312"/>
                          <a:ea typeface="楷体" panose="02010609060101010101" charset="-122"/>
                          <a:sym typeface="楷体_GB2312"/>
                        </a:rPr>
                        <a:t>取消自由贸易（否定商品货币关系）</a:t>
                      </a:r>
                      <a:endParaRPr lang="zh-CN" altLang="en-US" sz="1400" b="1" dirty="0">
                        <a:latin typeface="楷体_GB2312"/>
                        <a:ea typeface="楷体" panose="02010609060101010101" charset="-122"/>
                        <a:sym typeface="楷体_GB231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楷体_GB2312"/>
                          <a:ea typeface="楷体" panose="02010609060101010101" charset="-122"/>
                          <a:sym typeface="楷体_GB2312"/>
                        </a:rPr>
                        <a:t>实行自由贸易（利用商品货币关系）</a:t>
                      </a:r>
                      <a:endParaRPr lang="zh-CN" altLang="en-US" sz="1400" b="1" dirty="0">
                        <a:latin typeface="楷体_GB2312"/>
                        <a:ea typeface="楷体" panose="02010609060101010101" charset="-122"/>
                        <a:sym typeface="楷体_GB231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241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宋体" panose="02010600030101010101" pitchFamily="2" charset="-122"/>
                          <a:sym typeface="宋体" panose="02010600030101010101" pitchFamily="2" charset="-122"/>
                        </a:rPr>
                        <a:t>分配</a:t>
                      </a:r>
                      <a:endParaRPr lang="zh-CN" altLang="en-US" sz="1400" b="1" dirty="0">
                        <a:latin typeface="宋体" panose="02010600030101010101" pitchFamily="2" charset="-122"/>
                        <a:sym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楷体_GB2312"/>
                          <a:ea typeface="楷体" panose="02010609060101010101" charset="-122"/>
                          <a:sym typeface="楷体_GB2312"/>
                        </a:rPr>
                        <a:t>实行实物配给制和普遍义务劳动制</a:t>
                      </a:r>
                      <a:endParaRPr lang="zh-CN" altLang="en-US" sz="1400" b="1" dirty="0">
                        <a:latin typeface="楷体_GB2312"/>
                        <a:ea typeface="楷体" panose="02010609060101010101" charset="-122"/>
                        <a:sym typeface="楷体_GB231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楷体_GB2312"/>
                          <a:ea typeface="楷体" panose="02010609060101010101" charset="-122"/>
                          <a:sym typeface="楷体_GB2312"/>
                        </a:rPr>
                        <a:t>实行按劳取酬的工资制</a:t>
                      </a:r>
                      <a:endParaRPr lang="zh-CN" altLang="en-US" sz="1400" b="1" dirty="0">
                        <a:latin typeface="楷体_GB2312"/>
                        <a:ea typeface="楷体" panose="02010609060101010101" charset="-122"/>
                        <a:sym typeface="楷体_GB231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72770">
                <a:tc row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a:buNone/>
                      </a:pPr>
                      <a:r>
                        <a:rPr lang="zh-CN" altLang="en-US" sz="1400" b="1" dirty="0">
                          <a:latin typeface="宋体" panose="02010600030101010101" pitchFamily="2" charset="-122"/>
                          <a:sym typeface="宋体" panose="02010600030101010101" pitchFamily="2" charset="-122"/>
                        </a:rPr>
                        <a:t>影响</a:t>
                      </a:r>
                      <a:endParaRPr lang="zh-CN" altLang="en-US" sz="1400" b="1" dirty="0">
                        <a:latin typeface="宋体" panose="02010600030101010101" pitchFamily="2" charset="-122"/>
                        <a:sym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宋体" panose="02010600030101010101" pitchFamily="2" charset="-122"/>
                          <a:sym typeface="宋体" panose="02010600030101010101" pitchFamily="2" charset="-122"/>
                        </a:rPr>
                        <a:t>积极</a:t>
                      </a:r>
                      <a:endParaRPr lang="zh-CN" altLang="en-US" sz="1400" b="1" dirty="0">
                        <a:latin typeface="宋体" panose="02010600030101010101" pitchFamily="2" charset="-122"/>
                        <a:sym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楷体_GB2312"/>
                          <a:ea typeface="楷体" panose="02010609060101010101" charset="-122"/>
                          <a:sym typeface="楷体_GB2312"/>
                        </a:rPr>
                        <a:t>最大限度地调动了全国的财力、物力，为保卫苏维埃国家创造了必要的物质前提。打败了国内外敌人，巩固了苏维埃政权。</a:t>
                      </a:r>
                      <a:endParaRPr lang="zh-CN" altLang="en-US" sz="1400" b="1" dirty="0">
                        <a:latin typeface="楷体_GB2312"/>
                        <a:ea typeface="楷体" panose="02010609060101010101" charset="-122"/>
                        <a:sym typeface="楷体_GB231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a:latin typeface="楷体" panose="02010609060101010101" charset="-122"/>
                          <a:ea typeface="楷体" panose="02010609060101010101" charset="-122"/>
                          <a:sym typeface="楷体_GB2312"/>
                        </a:rPr>
                        <a:t>①</a:t>
                      </a:r>
                      <a:r>
                        <a:rPr lang="zh-CN" altLang="en-US" sz="1400" b="1" dirty="0">
                          <a:latin typeface="楷体" panose="02010609060101010101" charset="-122"/>
                          <a:ea typeface="楷体" panose="02010609060101010101" charset="-122"/>
                          <a:sym typeface="楷体_GB2312"/>
                        </a:rPr>
                        <a:t>调动了人民的生产积极性，国民经济得到恢复和发展，巩固了工农联盟和苏维埃政权。</a:t>
                      </a:r>
                      <a:endParaRPr lang="zh-CN" altLang="en-US" sz="1400" b="1">
                        <a:latin typeface="楷体" panose="02010609060101010101" charset="-122"/>
                        <a:ea typeface="楷体" panose="02010609060101010101" charset="-122"/>
                        <a:sym typeface="楷体_GB2312"/>
                      </a:endParaRPr>
                    </a:p>
                    <a:p>
                      <a:pPr marL="0" lvl="0" indent="0">
                        <a:buNone/>
                      </a:pPr>
                      <a:r>
                        <a:rPr lang="zh-CN" altLang="en-US" sz="1400" b="1">
                          <a:latin typeface="楷体" panose="02010609060101010101" charset="-122"/>
                          <a:ea typeface="楷体" panose="02010609060101010101" charset="-122"/>
                          <a:sym typeface="楷体_GB2312"/>
                        </a:rPr>
                        <a:t>②</a:t>
                      </a:r>
                      <a:r>
                        <a:rPr lang="zh-CN" altLang="en-US" sz="1400" b="1" dirty="0">
                          <a:latin typeface="楷体" panose="02010609060101010101" charset="-122"/>
                          <a:ea typeface="楷体" panose="02010609060101010101" charset="-122"/>
                          <a:sym typeface="楷体_GB2312"/>
                        </a:rPr>
                        <a:t>找到了一条向社会主义过渡的正确道路。</a:t>
                      </a:r>
                      <a:endParaRPr lang="zh-CN" altLang="en-US" sz="1400" b="1" dirty="0">
                        <a:latin typeface="楷体" panose="02010609060101010101" charset="-122"/>
                        <a:ea typeface="楷体" panose="02010609060101010101" charset="-122"/>
                        <a:sym typeface="楷体_GB231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41655">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宋体" panose="02010600030101010101" pitchFamily="2" charset="-122"/>
                          <a:sym typeface="宋体" panose="02010600030101010101" pitchFamily="2" charset="-122"/>
                        </a:rPr>
                        <a:t>消极</a:t>
                      </a:r>
                      <a:endParaRPr lang="zh-CN" altLang="en-US" sz="1400" b="1" dirty="0">
                        <a:latin typeface="宋体" panose="02010600030101010101" pitchFamily="2" charset="-122"/>
                        <a:sym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楷体" panose="02010609060101010101" charset="-122"/>
                          <a:ea typeface="楷体" panose="02010609060101010101" charset="-122"/>
                          <a:sym typeface="楷体_GB2312"/>
                        </a:rPr>
                        <a:t>加重了农民负担，挫伤了农民生产积极性，不符合客观价值规律，引发了严重的经济和政治危机</a:t>
                      </a:r>
                      <a:r>
                        <a:rPr lang="en-US" altLang="zh-CN" sz="1400" b="1">
                          <a:latin typeface="楷体" panose="02010609060101010101" charset="-122"/>
                          <a:ea typeface="楷体" panose="02010609060101010101" charset="-122"/>
                          <a:sym typeface="Wingdings 3" panose="05040102010807070707" pitchFamily="18" charset="2"/>
                        </a:rPr>
                        <a:t>º</a:t>
                      </a:r>
                      <a:r>
                        <a:rPr lang="zh-CN" altLang="en-US" sz="1400" b="1" dirty="0">
                          <a:latin typeface="楷体" panose="02010609060101010101" charset="-122"/>
                          <a:ea typeface="楷体" panose="02010609060101010101" charset="-122"/>
                          <a:sym typeface="华文行楷" pitchFamily="2" charset="-122"/>
                        </a:rPr>
                        <a:t>不是向社会主义过渡的正确途径。</a:t>
                      </a:r>
                      <a:endParaRPr lang="zh-CN" altLang="en-US" sz="1400" b="1" dirty="0">
                        <a:latin typeface="楷体" panose="02010609060101010101" charset="-122"/>
                        <a:ea typeface="楷体" panose="02010609060101010101" charset="-12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楷体_GB2312"/>
                          <a:ea typeface="楷体" panose="02010609060101010101" charset="-122"/>
                          <a:sym typeface="楷体_GB2312"/>
                        </a:rPr>
                        <a:t>领导层对该政策的必要性和长期性认识不足，以致后来过早地终止了新经济政策的执行。</a:t>
                      </a:r>
                      <a:endParaRPr lang="zh-CN" altLang="en-US" sz="1400" b="1" dirty="0">
                        <a:latin typeface="楷体_GB2312"/>
                        <a:ea typeface="楷体" panose="02010609060101010101" charset="-122"/>
                        <a:sym typeface="楷体_GB231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7350">
                <a:tc grid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宋体" panose="02010600030101010101" pitchFamily="2" charset="-122"/>
                          <a:sym typeface="宋体" panose="02010600030101010101" pitchFamily="2" charset="-122"/>
                        </a:rPr>
                        <a:t>经验教训</a:t>
                      </a:r>
                      <a:endParaRPr lang="zh-CN" altLang="en-US" sz="1400" b="1" dirty="0">
                        <a:latin typeface="宋体" panose="02010600030101010101" pitchFamily="2" charset="-122"/>
                        <a:sym typeface="宋体" panose="02010600030101010101" pitchFamily="2" charset="-122"/>
                      </a:endParaRPr>
                    </a:p>
                  </a:txBody>
                  <a:tcPr marL="68580" marR="68580" marT="34290" marB="3429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grid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buNone/>
                      </a:pPr>
                      <a:r>
                        <a:rPr lang="zh-CN" altLang="en-US" sz="1400" b="1" dirty="0">
                          <a:latin typeface="楷体_GB2312"/>
                          <a:ea typeface="楷体" panose="02010609060101010101" charset="-122"/>
                          <a:sym typeface="楷体_GB2312"/>
                        </a:rPr>
                        <a:t>事实证明，前者不是向社会主义过渡的正确途径；后者是在小农占优势的俄国建设社会主义的正确途径，其原则和经验对各国的社会主义建设事业具有指导和借鉴意义。</a:t>
                      </a:r>
                      <a:endParaRPr lang="zh-CN" altLang="en-US" sz="1400" b="1" dirty="0">
                        <a:latin typeface="楷体_GB2312"/>
                        <a:ea typeface="楷体" panose="02010609060101010101" charset="-122"/>
                        <a:sym typeface="楷体_GB2312"/>
                      </a:endParaRPr>
                    </a:p>
                  </a:txBody>
                  <a:tcPr marL="68580" marR="68580" marT="34290" marB="3429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bl>
          </a:graphicData>
        </a:graphic>
      </p:graphicFrame>
      <p:sp>
        <p:nvSpPr>
          <p:cNvPr id="68657" name="文本框 2"/>
          <p:cNvSpPr txBox="1"/>
          <p:nvPr/>
        </p:nvSpPr>
        <p:spPr>
          <a:xfrm>
            <a:off x="252333" y="220742"/>
            <a:ext cx="5539740" cy="457200"/>
          </a:xfrm>
          <a:prstGeom prst="rect">
            <a:avLst/>
          </a:prstGeom>
          <a:noFill/>
          <a:ln w="9525">
            <a:noFill/>
          </a:ln>
        </p:spPr>
        <p:txBody>
          <a:bodyPr wrap="none" anchor="t">
            <a:spAutoFit/>
          </a:bodyPr>
          <a:lstStyle/>
          <a:p>
            <a:pPr lvl="0" indent="0"/>
            <a:r>
              <a:rPr lang="zh-CN" altLang="en-US" sz="2400" b="1" dirty="0">
                <a:latin typeface="黑体" panose="02010609060101010101" pitchFamily="49" charset="-122"/>
                <a:ea typeface="黑体" panose="02010609060101010101" pitchFamily="49" charset="-122"/>
                <a:sym typeface="Arial" panose="020B0604020202020204" pitchFamily="34" charset="0"/>
              </a:rPr>
              <a:t>例</a:t>
            </a:r>
            <a:r>
              <a:rPr lang="en-US" altLang="zh-CN" sz="2400" b="1" dirty="0">
                <a:latin typeface="黑体" panose="02010609060101010101" pitchFamily="49" charset="-122"/>
                <a:ea typeface="黑体" panose="02010609060101010101" pitchFamily="49" charset="-122"/>
                <a:sym typeface="Arial" panose="020B0604020202020204" pitchFamily="34" charset="0"/>
              </a:rPr>
              <a:t>2</a:t>
            </a:r>
            <a:r>
              <a:rPr lang="zh-CN" altLang="en-US" sz="2400" b="1" dirty="0">
                <a:latin typeface="Arial" panose="020B0604020202020204" pitchFamily="34" charset="0"/>
                <a:ea typeface="黑体" panose="02010609060101010101" pitchFamily="49" charset="-122"/>
                <a:sym typeface="Arial" panose="020B0604020202020204" pitchFamily="34" charset="0"/>
              </a:rPr>
              <a:t>“</a:t>
            </a:r>
            <a:r>
              <a:rPr lang="zh-CN" altLang="en-US" sz="2400" b="1" dirty="0">
                <a:latin typeface="黑体" panose="02010609060101010101" pitchFamily="49" charset="-122"/>
                <a:ea typeface="黑体" panose="02010609060101010101" pitchFamily="49" charset="-122"/>
                <a:sym typeface="Arial" panose="020B0604020202020204" pitchFamily="34" charset="0"/>
              </a:rPr>
              <a:t>战时共产主义</a:t>
            </a:r>
            <a:r>
              <a:rPr lang="zh-CN" altLang="en-US" sz="2400" b="1" dirty="0">
                <a:latin typeface="Arial" panose="020B0604020202020204" pitchFamily="34" charset="0"/>
                <a:ea typeface="黑体" panose="02010609060101010101" pitchFamily="49" charset="-122"/>
                <a:sym typeface="Arial" panose="020B0604020202020204" pitchFamily="34" charset="0"/>
              </a:rPr>
              <a:t>”</a:t>
            </a:r>
            <a:r>
              <a:rPr lang="zh-CN" altLang="en-US" sz="2400" b="1" dirty="0">
                <a:latin typeface="黑体" panose="02010609060101010101" pitchFamily="49" charset="-122"/>
                <a:ea typeface="黑体" panose="02010609060101010101" pitchFamily="49" charset="-122"/>
                <a:sym typeface="Arial" panose="020B0604020202020204" pitchFamily="34" charset="0"/>
              </a:rPr>
              <a:t>政策与新经济政策</a:t>
            </a:r>
            <a:endParaRPr lang="zh-CN" altLang="en-US" sz="2400">
              <a:latin typeface="Calibri" panose="020F0502020204030204" charset="0"/>
              <a:ea typeface="宋体" panose="02010600030101010101" pitchFamily="2" charset="-122"/>
            </a:endParaRPr>
          </a:p>
        </p:txBody>
      </p:sp>
    </p:spTree>
  </p:cSld>
  <p:clrMapOvr>
    <a:masterClrMapping/>
  </p:clrMapOvr>
  <p:transition spd="slow">
    <p:cover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25"/>
          <p:cNvSpPr/>
          <p:nvPr/>
        </p:nvSpPr>
        <p:spPr>
          <a:xfrm>
            <a:off x="119380" y="828040"/>
            <a:ext cx="8716645" cy="375285"/>
          </a:xfrm>
          <a:prstGeom prst="rect">
            <a:avLst/>
          </a:prstGeom>
          <a:solidFill>
            <a:srgbClr val="7F7F7F">
              <a:alpha val="9999"/>
            </a:srgbClr>
          </a:solidFill>
          <a:ln w="12700" cap="flat" cmpd="sng">
            <a:solidFill>
              <a:srgbClr val="7F7F7F">
                <a:alpha val="53999"/>
              </a:srgbClr>
            </a:solidFill>
            <a:prstDash val="solid"/>
            <a:miter/>
            <a:headEnd type="none" w="med" len="med"/>
            <a:tailEnd type="none" w="med" len="med"/>
          </a:ln>
        </p:spPr>
        <p:txBody>
          <a:bodyPr anchor="ctr"/>
          <a:lstStyle/>
          <a:p>
            <a:pPr lvl="0" indent="0"/>
            <a:r>
              <a:rPr lang="en-US" altLang="zh-CN" sz="1725" b="1" dirty="0">
                <a:solidFill>
                  <a:srgbClr val="FF0000"/>
                </a:solidFill>
                <a:latin typeface="微软雅黑" panose="020B0503020204020204" charset="-122"/>
                <a:ea typeface="微软雅黑" panose="020B0503020204020204" charset="-122"/>
              </a:rPr>
              <a:t>    </a:t>
            </a:r>
            <a:r>
              <a:rPr lang="zh-CN" altLang="en-US" sz="2000" b="1" dirty="0">
                <a:solidFill>
                  <a:srgbClr val="FF0000"/>
                </a:solidFill>
                <a:latin typeface="微软雅黑" panose="020B0503020204020204" charset="-122"/>
                <a:ea typeface="微软雅黑" panose="020B0503020204020204" charset="-122"/>
              </a:rPr>
              <a:t>例</a:t>
            </a:r>
            <a:r>
              <a:rPr lang="en-US" altLang="zh-CN" sz="2000" b="1" dirty="0">
                <a:solidFill>
                  <a:srgbClr val="FF0000"/>
                </a:solidFill>
                <a:latin typeface="微软雅黑" panose="020B0503020204020204" charset="-122"/>
                <a:ea typeface="微软雅黑" panose="020B0503020204020204" charset="-122"/>
              </a:rPr>
              <a:t>3</a:t>
            </a:r>
            <a:r>
              <a:rPr lang="zh-CN" altLang="en-US" sz="2000" b="1" dirty="0">
                <a:solidFill>
                  <a:srgbClr val="FF0000"/>
                </a:solidFill>
                <a:latin typeface="宋体" panose="02010600030101010101" pitchFamily="2" charset="-122"/>
                <a:ea typeface="宋体" panose="02010600030101010101" pitchFamily="2" charset="-122"/>
              </a:rPr>
              <a:t>中国古代中央集权的君主专政制政体与古希腊的民主政体的比较</a:t>
            </a:r>
            <a:endParaRPr lang="zh-CN" altLang="en-US" sz="2000" b="1" dirty="0">
              <a:solidFill>
                <a:srgbClr val="FF0000"/>
              </a:solidFill>
              <a:latin typeface="宋体" panose="02010600030101010101" pitchFamily="2" charset="-122"/>
              <a:ea typeface="宋体" panose="02010600030101010101" pitchFamily="2" charset="-122"/>
            </a:endParaRPr>
          </a:p>
        </p:txBody>
      </p:sp>
      <p:graphicFrame>
        <p:nvGraphicFramePr>
          <p:cNvPr id="40969" name="表格 40968"/>
          <p:cNvGraphicFramePr/>
          <p:nvPr/>
        </p:nvGraphicFramePr>
        <p:xfrm>
          <a:off x="496570" y="1807210"/>
          <a:ext cx="8103235" cy="4495800"/>
        </p:xfrm>
        <a:graphic>
          <a:graphicData uri="http://schemas.openxmlformats.org/drawingml/2006/table">
            <a:tbl>
              <a:tblPr/>
              <a:tblGrid>
                <a:gridCol w="1329690"/>
                <a:gridCol w="3016250"/>
                <a:gridCol w="3757295"/>
              </a:tblGrid>
              <a:tr h="260985">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dirty="0">
                          <a:latin typeface="Times New Roman" panose="02020603050405020304" pitchFamily="18" charset="0"/>
                          <a:ea typeface="Times New Roman" panose="02020603050405020304" pitchFamily="18" charset="0"/>
                        </a:rPr>
                        <a:t>比较项</a:t>
                      </a:r>
                      <a:r>
                        <a:rPr lang="en-US" altLang="x-none" sz="1800" b="1" dirty="0">
                          <a:latin typeface="Times New Roman" panose="02020603050405020304" pitchFamily="18" charset="0"/>
                          <a:ea typeface="Times New Roman" panose="02020603050405020304" pitchFamily="18" charset="0"/>
                        </a:rPr>
                        <a:t>          </a:t>
                      </a:r>
                      <a:endParaRPr lang="zh-CN" altLang="en-US" sz="1800" b="1" dirty="0">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171450" algn="just">
                        <a:spcBef>
                          <a:spcPct val="0"/>
                        </a:spcBef>
                        <a:buNone/>
                      </a:pPr>
                      <a:r>
                        <a:rPr lang="zh-CN" altLang="en-US" sz="1800" b="1">
                          <a:latin typeface="Times New Roman" panose="02020603050405020304" pitchFamily="18" charset="0"/>
                          <a:ea typeface="Times New Roman" panose="02020603050405020304" pitchFamily="18" charset="0"/>
                        </a:rPr>
                        <a:t>古代中国</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85750" algn="just">
                        <a:spcBef>
                          <a:spcPct val="0"/>
                        </a:spcBef>
                        <a:buNone/>
                      </a:pPr>
                      <a:r>
                        <a:rPr lang="zh-CN" altLang="en-US" sz="1800" b="1">
                          <a:latin typeface="Times New Roman" panose="02020603050405020304" pitchFamily="18" charset="0"/>
                          <a:ea typeface="Times New Roman" panose="02020603050405020304" pitchFamily="18" charset="0"/>
                        </a:rPr>
                        <a:t>古希腊</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0350">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政体</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中央集君主专制政体</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以雅典为代表的民主政体</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1335">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政体特征</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皇权至上；政权世袭</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主权在民；轮番而治</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1335">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形成条件</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依托大河平原；小农经济；国大民众</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依托海洋港湾；工商业经济；小国寡民</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82955">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政体之利</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有利于维护民族和国家的统一，大工程的兴建，保持文明发展的稳定性和连续性</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使公民有自由发挥才能的空间，促进思想文化空前活跃</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43000">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政体之弊</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易产生暴政和腐败；随着文明的进步以及人类自主意识和平等观念的增强，这种专制体成为束缚人类自由和社会进步的障碍</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它把权利交给所有的公民，轮番而治的形式易导致极端民主。权力的分散性，也是古希腊文明衰落的原因之一</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82625">
                <a:tc>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114300" algn="just">
                        <a:spcBef>
                          <a:spcPct val="0"/>
                        </a:spcBef>
                        <a:buNone/>
                      </a:pPr>
                      <a:r>
                        <a:rPr lang="zh-CN" altLang="en-US" sz="1800" b="1">
                          <a:latin typeface="Times New Roman" panose="02020603050405020304" pitchFamily="18" charset="0"/>
                          <a:ea typeface="Times New Roman" panose="02020603050405020304" pitchFamily="18" charset="0"/>
                        </a:rPr>
                        <a:t>作用</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gridSpan="2">
                  <a:txBody>
                    <a:bodyPr/>
                    <a:lstStyle>
                      <a:lvl1pPr marL="342900" lvl="0" indent="-342900" algn="l" defTabSz="914400" eaLnBrk="1" fontAlgn="base" latinLnBrk="0" hangingPunct="1">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228600" algn="just">
                        <a:spcBef>
                          <a:spcPct val="0"/>
                        </a:spcBef>
                        <a:buNone/>
                      </a:pPr>
                      <a:r>
                        <a:rPr lang="zh-CN" altLang="en-US" sz="1800" b="1">
                          <a:latin typeface="Times New Roman" panose="02020603050405020304" pitchFamily="18" charset="0"/>
                          <a:ea typeface="Times New Roman" panose="02020603050405020304" pitchFamily="18" charset="0"/>
                        </a:rPr>
                        <a:t>进入文明时代以后的中国、希腊，都取得了辉煌的成就， 这与其制度建设密切相关。并且他们的政治制度为后代沿袭和仿效</a:t>
                      </a:r>
                      <a:endParaRPr lang="zh-CN" altLang="en-US" sz="1800" b="1">
                        <a:latin typeface="Times New Roman" panose="02020603050405020304" pitchFamily="18" charset="0"/>
                        <a:ea typeface="Times New Roman" panose="02020603050405020304" pitchFamily="18" charset="0"/>
                      </a:endParaRPr>
                    </a:p>
                  </a:txBody>
                  <a:tcPr marL="51434" marR="51434"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1+#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3" name="内容占位符 51202"/>
          <p:cNvGraphicFramePr>
            <a:graphicFrameLocks noGrp="1"/>
          </p:cNvGraphicFramePr>
          <p:nvPr>
            <p:ph/>
          </p:nvPr>
        </p:nvGraphicFramePr>
        <p:xfrm>
          <a:off x="249555" y="2398395"/>
          <a:ext cx="8599170" cy="3710940"/>
        </p:xfrm>
        <a:graphic>
          <a:graphicData uri="http://schemas.openxmlformats.org/drawingml/2006/table">
            <a:tbl>
              <a:tblPr/>
              <a:tblGrid>
                <a:gridCol w="558165"/>
                <a:gridCol w="1189990"/>
                <a:gridCol w="1313815"/>
                <a:gridCol w="2078355"/>
                <a:gridCol w="965835"/>
                <a:gridCol w="1156970"/>
                <a:gridCol w="1336040"/>
              </a:tblGrid>
              <a:tr h="447675">
                <a:tc rowSpan="2">
                  <a:txBody>
                    <a:bodyPr/>
                    <a:lstStyle/>
                    <a:p>
                      <a:pPr lvl="0" algn="ctr" eaLnBrk="1" hangingPunct="1">
                        <a:spcBef>
                          <a:spcPct val="20000"/>
                        </a:spcBef>
                        <a:buNone/>
                      </a:pPr>
                      <a:r>
                        <a:rPr lang="zh-CN" altLang="en-US" sz="2400" b="1" dirty="0">
                          <a:latin typeface="Arial" panose="020B0604020202020204" pitchFamily="34" charset="0"/>
                          <a:ea typeface="楷体_GB2312" pitchFamily="49" charset="-122"/>
                        </a:rPr>
                        <a:t>一五计划</a:t>
                      </a:r>
                      <a:endParaRPr lang="zh-CN" altLang="en-US" sz="2400" b="1" dirty="0">
                        <a:latin typeface="Arial" panose="020B0604020202020204" pitchFamily="34" charset="0"/>
                        <a:ea typeface="楷体_GB2312" pitchFamily="49" charset="-122"/>
                      </a:endParaRPr>
                    </a:p>
                  </a:txBody>
                  <a:tcPr marL="68580" marR="6858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zh-CN" altLang="en-US" sz="2400" b="1" dirty="0">
                          <a:latin typeface="Arial" panose="020B0604020202020204" pitchFamily="34" charset="0"/>
                          <a:ea typeface="楷体_GB2312" pitchFamily="49" charset="-122"/>
                        </a:rPr>
                        <a:t>时间</a:t>
                      </a: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zh-CN" altLang="en-US" sz="2400" b="1" dirty="0">
                          <a:latin typeface="Arial" panose="020B0604020202020204" pitchFamily="34" charset="0"/>
                          <a:ea typeface="楷体_GB2312" pitchFamily="49" charset="-122"/>
                        </a:rPr>
                        <a:t>目的</a:t>
                      </a: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zh-CN" altLang="en-US" sz="2400" b="1" dirty="0">
                          <a:latin typeface="Arial" panose="020B0604020202020204" pitchFamily="34" charset="0"/>
                          <a:ea typeface="楷体_GB2312" pitchFamily="49" charset="-122"/>
                        </a:rPr>
                        <a:t>内容</a:t>
                      </a: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zh-CN" altLang="en-US" sz="2400" b="1" dirty="0">
                          <a:latin typeface="Arial" panose="020B0604020202020204" pitchFamily="34" charset="0"/>
                          <a:ea typeface="楷体_GB2312" pitchFamily="49" charset="-122"/>
                        </a:rPr>
                        <a:t>特点</a:t>
                      </a: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zh-CN" altLang="en-US" sz="2400" b="1" dirty="0">
                          <a:latin typeface="Arial" panose="020B0604020202020204" pitchFamily="34" charset="0"/>
                          <a:ea typeface="楷体_GB2312" pitchFamily="49" charset="-122"/>
                        </a:rPr>
                        <a:t>成就</a:t>
                      </a: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zh-CN" altLang="en-US" sz="2400" b="1" dirty="0">
                          <a:latin typeface="Arial" panose="020B0604020202020204" pitchFamily="34" charset="0"/>
                          <a:ea typeface="楷体_GB2312" pitchFamily="49" charset="-122"/>
                        </a:rPr>
                        <a:t>意义</a:t>
                      </a: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0873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p>
                      <a:pPr lvl="0" algn="ctr" eaLnBrk="1" hangingPunct="1">
                        <a:spcBef>
                          <a:spcPct val="20000"/>
                        </a:spcBef>
                        <a:buNone/>
                      </a:pP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83235">
                <a:tc rowSpan="4">
                  <a:txBody>
                    <a:bodyPr/>
                    <a:lstStyle/>
                    <a:p>
                      <a:pPr lvl="0" algn="ctr" eaLnBrk="1" hangingPunct="1">
                        <a:spcBef>
                          <a:spcPct val="20000"/>
                        </a:spcBef>
                        <a:buNone/>
                      </a:pPr>
                      <a:r>
                        <a:rPr lang="zh-CN" altLang="en-US" sz="2400" b="1" dirty="0">
                          <a:latin typeface="Arial" panose="020B0604020202020204" pitchFamily="34" charset="0"/>
                          <a:ea typeface="楷体_GB2312" pitchFamily="49" charset="-122"/>
                        </a:rPr>
                        <a:t>三大改造</a:t>
                      </a:r>
                      <a:endParaRPr lang="zh-CN" altLang="en-US" sz="2400" b="1" dirty="0">
                        <a:latin typeface="Arial" panose="020B0604020202020204" pitchFamily="34" charset="0"/>
                        <a:ea typeface="楷体_GB2312" pitchFamily="49" charset="-122"/>
                      </a:endParaRPr>
                    </a:p>
                  </a:txBody>
                  <a:tcPr marL="68580" marR="68580" marT="34290" marB="3429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zh-CN" altLang="en-US" sz="2400" b="1" dirty="0">
                          <a:latin typeface="Arial" panose="020B0604020202020204" pitchFamily="34" charset="0"/>
                          <a:ea typeface="楷体_GB2312" pitchFamily="49" charset="-122"/>
                        </a:rPr>
                        <a:t>时间</a:t>
                      </a: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zh-CN" altLang="en-US" sz="2400" b="1" dirty="0">
                          <a:latin typeface="Arial" panose="020B0604020202020204" pitchFamily="34" charset="0"/>
                          <a:ea typeface="楷体_GB2312" pitchFamily="49" charset="-122"/>
                        </a:rPr>
                        <a:t>目的</a:t>
                      </a: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zh-CN" altLang="en-US" sz="2400" b="1" dirty="0">
                          <a:latin typeface="Arial" panose="020B0604020202020204" pitchFamily="34" charset="0"/>
                          <a:ea typeface="楷体_GB2312" pitchFamily="49" charset="-122"/>
                        </a:rPr>
                        <a:t>内容</a:t>
                      </a: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r>
                        <a:rPr lang="zh-CN" altLang="en-US" sz="2400" b="1" dirty="0">
                          <a:latin typeface="Arial" panose="020B0604020202020204" pitchFamily="34" charset="0"/>
                          <a:ea typeface="楷体_GB2312" pitchFamily="49" charset="-122"/>
                        </a:rPr>
                        <a:t>实质</a:t>
                      </a: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lstStyle/>
                    <a:p>
                      <a:pPr lvl="0" algn="ctr" eaLnBrk="1" hangingPunct="1">
                        <a:spcBef>
                          <a:spcPct val="20000"/>
                        </a:spcBef>
                        <a:buNone/>
                      </a:pPr>
                      <a:r>
                        <a:rPr lang="zh-CN" altLang="en-US" sz="2400" b="1" dirty="0">
                          <a:latin typeface="Arial" panose="020B0604020202020204" pitchFamily="34" charset="0"/>
                          <a:ea typeface="楷体_GB2312" pitchFamily="49" charset="-122"/>
                        </a:rPr>
                        <a:t>意义</a:t>
                      </a: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39624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3">
                  <a:txBody>
                    <a:bodyPr/>
                    <a:lstStyle/>
                    <a:p>
                      <a:pPr lvl="0" algn="ctr" eaLnBrk="1" hangingPunct="1">
                        <a:spcBef>
                          <a:spcPct val="20000"/>
                        </a:spcBef>
                        <a:buNone/>
                      </a:pP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3">
                  <a:txBody>
                    <a:bodyPr/>
                    <a:lstStyle/>
                    <a:p>
                      <a:pPr lvl="0" algn="ctr" eaLnBrk="1" hangingPunct="1">
                        <a:spcBef>
                          <a:spcPct val="20000"/>
                        </a:spcBef>
                        <a:buNone/>
                      </a:pP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p>
                      <a:pPr lvl="0" algn="ctr" eaLnBrk="1" hangingPunct="1">
                        <a:spcBef>
                          <a:spcPct val="20000"/>
                        </a:spcBef>
                        <a:buNone/>
                      </a:pP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3">
                  <a:txBody>
                    <a:bodyPr/>
                    <a:lstStyle/>
                    <a:p>
                      <a:pPr lvl="0" algn="ctr" eaLnBrk="1" hangingPunct="1">
                        <a:spcBef>
                          <a:spcPct val="20000"/>
                        </a:spcBef>
                        <a:buNone/>
                      </a:pP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3" gridSpan="2">
                  <a:txBody>
                    <a:bodyPr/>
                    <a:lstStyle/>
                    <a:p>
                      <a:pPr lvl="0" algn="ctr" eaLnBrk="1" hangingPunct="1">
                        <a:spcBef>
                          <a:spcPct val="20000"/>
                        </a:spcBef>
                        <a:buNone/>
                      </a:pP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3" hMerge="1">
                  <a:tcPr>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tcPr>
                </a:tc>
              </a:tr>
              <a:tr h="54991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p>
                      <a:pPr lvl="0" algn="ctr" eaLnBrk="1" hangingPunct="1">
                        <a:spcBef>
                          <a:spcPct val="20000"/>
                        </a:spcBef>
                        <a:buNone/>
                      </a:pPr>
                      <a:endParaRPr lang="zh-CN" altLang="en-US" sz="2400" b="1" dirty="0">
                        <a:latin typeface="Arial" panose="020B0604020202020204" pitchFamily="34" charset="0"/>
                        <a:ea typeface="楷体_GB2312" pitchFamily="49"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gridSpan="2">
                  <a:tcPr>
                    <a:lnL w="12700" cap="flat" cmpd="sng">
                      <a:solidFill>
                        <a:schemeClr val="tx1"/>
                      </a:solidFill>
                      <a:prstDash val="solid"/>
                      <a:headEnd type="none" w="med" len="med"/>
                      <a:tailEnd type="none" w="med" len="med"/>
                    </a:lnL>
                  </a:tcPr>
                </a:tc>
                <a:tc vMerge="1" hMerge="1">
                  <a:tcPr>
                    <a:lnR w="28575" cap="flat" cmpd="sng">
                      <a:solidFill>
                        <a:schemeClr val="tx1"/>
                      </a:solidFill>
                      <a:prstDash val="solid"/>
                      <a:headEnd type="none" w="med" len="med"/>
                      <a:tailEnd type="none" w="med" len="med"/>
                    </a:lnR>
                  </a:tcPr>
                </a:tc>
              </a:tr>
              <a:tr h="48704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p>
                      <a:pPr lvl="0" eaLnBrk="1" hangingPunct="1">
                        <a:spcBef>
                          <a:spcPct val="20000"/>
                        </a:spcBef>
                        <a:buNone/>
                      </a:pPr>
                      <a:endParaRPr lang="zh-CN" altLang="en-US" sz="2100" dirty="0">
                        <a:latin typeface="Arial" panose="020B0604020202020204" pitchFamily="34" charset="0"/>
                        <a:ea typeface="宋体" panose="02010600030101010101" pitchFamily="2" charset="-122"/>
                      </a:endParaRPr>
                    </a:p>
                  </a:txBody>
                  <a:tcPr marL="68580" marR="68580" marT="34290" marB="3429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gridSpan="2">
                  <a:tcPr>
                    <a:lnL w="12700" cap="flat" cmpd="sng">
                      <a:solidFill>
                        <a:schemeClr val="tx1"/>
                      </a:solidFill>
                      <a:prstDash val="solid"/>
                      <a:headEnd type="none" w="med" len="med"/>
                      <a:tailEnd type="none" w="med" len="med"/>
                    </a:lnL>
                    <a:lnB w="28575" cap="flat" cmpd="sng">
                      <a:solidFill>
                        <a:schemeClr val="tx1"/>
                      </a:solidFill>
                      <a:prstDash val="solid"/>
                      <a:headEnd type="none" w="med" len="med"/>
                      <a:tailEnd type="none" w="med" len="med"/>
                    </a:lnB>
                  </a:tcPr>
                </a:tc>
                <a:tc vMerge="1" hMerge="1">
                  <a:tcPr>
                    <a:lnR w="28575"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r>
            </a:tbl>
          </a:graphicData>
        </a:graphic>
      </p:graphicFrame>
      <p:sp>
        <p:nvSpPr>
          <p:cNvPr id="104633" name="文本框 104632"/>
          <p:cNvSpPr txBox="1"/>
          <p:nvPr/>
        </p:nvSpPr>
        <p:spPr>
          <a:xfrm>
            <a:off x="755015" y="3284220"/>
            <a:ext cx="1370965" cy="365760"/>
          </a:xfrm>
          <a:prstGeom prst="rect">
            <a:avLst/>
          </a:prstGeom>
          <a:noFill/>
          <a:ln w="9525">
            <a:noFill/>
          </a:ln>
        </p:spPr>
        <p:txBody>
          <a:bodyPr wrap="square">
            <a:spAutoFit/>
          </a:bodyPr>
          <a:lstStyle/>
          <a:p>
            <a:pPr lvl="0" eaLnBrk="1" hangingPunct="1">
              <a:spcBef>
                <a:spcPct val="50000"/>
              </a:spcBef>
            </a:pPr>
            <a:r>
              <a:rPr lang="en-US" altLang="zh-CN" b="1" dirty="0">
                <a:latin typeface="楷体_GB2312" pitchFamily="49" charset="-122"/>
                <a:ea typeface="楷体_GB2312" pitchFamily="49" charset="-122"/>
              </a:rPr>
              <a:t>1953—1957</a:t>
            </a:r>
            <a:endParaRPr lang="en-US" altLang="zh-CN" b="1" dirty="0">
              <a:latin typeface="楷体_GB2312" pitchFamily="49" charset="-122"/>
              <a:ea typeface="楷体_GB2312" pitchFamily="49" charset="-122"/>
            </a:endParaRPr>
          </a:p>
        </p:txBody>
      </p:sp>
      <p:sp>
        <p:nvSpPr>
          <p:cNvPr id="104642" name="文本框 104641"/>
          <p:cNvSpPr txBox="1"/>
          <p:nvPr/>
        </p:nvSpPr>
        <p:spPr>
          <a:xfrm>
            <a:off x="955596" y="4954985"/>
            <a:ext cx="1026319" cy="502920"/>
          </a:xfrm>
          <a:prstGeom prst="rect">
            <a:avLst/>
          </a:prstGeom>
          <a:noFill/>
          <a:ln w="9525">
            <a:noFill/>
          </a:ln>
        </p:spPr>
        <p:txBody>
          <a:bodyPr>
            <a:spAutoFit/>
          </a:bodyPr>
          <a:lstStyle/>
          <a:p>
            <a:pPr lvl="0" eaLnBrk="1" hangingPunct="1">
              <a:spcBef>
                <a:spcPct val="50000"/>
              </a:spcBef>
            </a:pPr>
            <a:r>
              <a:rPr lang="en-US" altLang="zh-CN" sz="1350" b="1" dirty="0">
                <a:latin typeface="楷体_GB2312" pitchFamily="49" charset="-122"/>
                <a:ea typeface="楷体_GB2312" pitchFamily="49" charset="-122"/>
              </a:rPr>
              <a:t>1953—1956</a:t>
            </a:r>
            <a:r>
              <a:rPr lang="zh-CN" altLang="en-US" sz="1350" b="1" dirty="0">
                <a:latin typeface="楷体_GB2312" pitchFamily="49" charset="-122"/>
                <a:ea typeface="楷体_GB2312" pitchFamily="49" charset="-122"/>
              </a:rPr>
              <a:t>年底</a:t>
            </a:r>
            <a:endParaRPr lang="zh-CN" altLang="en-US" sz="1350" b="1" dirty="0">
              <a:latin typeface="楷体_GB2312" pitchFamily="49" charset="-122"/>
              <a:ea typeface="楷体_GB2312" pitchFamily="49" charset="-122"/>
            </a:endParaRPr>
          </a:p>
        </p:txBody>
      </p:sp>
      <p:sp>
        <p:nvSpPr>
          <p:cNvPr id="104643" name="文本框 104642"/>
          <p:cNvSpPr txBox="1"/>
          <p:nvPr/>
        </p:nvSpPr>
        <p:spPr>
          <a:xfrm>
            <a:off x="2125425" y="3117850"/>
            <a:ext cx="1026319" cy="914400"/>
          </a:xfrm>
          <a:prstGeom prst="rect">
            <a:avLst/>
          </a:prstGeom>
          <a:noFill/>
          <a:ln w="9525">
            <a:noFill/>
          </a:ln>
        </p:spPr>
        <p:txBody>
          <a:bodyPr wrap="square">
            <a:spAutoFit/>
          </a:bodyPr>
          <a:lstStyle/>
          <a:p>
            <a:pPr lvl="0" eaLnBrk="1" hangingPunct="1">
              <a:spcBef>
                <a:spcPct val="50000"/>
              </a:spcBef>
            </a:pPr>
            <a:r>
              <a:rPr lang="zh-CN" altLang="en-US" sz="1350" b="1" dirty="0">
                <a:latin typeface="楷体_GB2312" pitchFamily="49" charset="-122"/>
                <a:ea typeface="楷体_GB2312" pitchFamily="49" charset="-122"/>
              </a:rPr>
              <a:t>为有计划地进行社会主义建设</a:t>
            </a:r>
            <a:endParaRPr lang="zh-CN" altLang="en-US" sz="1350" b="1" dirty="0">
              <a:latin typeface="楷体_GB2312" pitchFamily="49" charset="-122"/>
              <a:ea typeface="楷体_GB2312" pitchFamily="49" charset="-122"/>
            </a:endParaRPr>
          </a:p>
        </p:txBody>
      </p:sp>
      <p:sp>
        <p:nvSpPr>
          <p:cNvPr id="104644" name="文本框 104643"/>
          <p:cNvSpPr txBox="1"/>
          <p:nvPr/>
        </p:nvSpPr>
        <p:spPr>
          <a:xfrm>
            <a:off x="2143601" y="4711780"/>
            <a:ext cx="1079897" cy="1325880"/>
          </a:xfrm>
          <a:prstGeom prst="rect">
            <a:avLst/>
          </a:prstGeom>
          <a:noFill/>
          <a:ln w="9525">
            <a:noFill/>
          </a:ln>
        </p:spPr>
        <p:txBody>
          <a:bodyPr wrap="square">
            <a:spAutoFit/>
          </a:bodyPr>
          <a:lstStyle/>
          <a:p>
            <a:pPr lvl="0" eaLnBrk="1" hangingPunct="1">
              <a:spcBef>
                <a:spcPct val="50000"/>
              </a:spcBef>
            </a:pPr>
            <a:r>
              <a:rPr lang="zh-CN" altLang="en-US" sz="1350" b="1" dirty="0">
                <a:latin typeface="楷体_GB2312" pitchFamily="49" charset="-122"/>
                <a:ea typeface="楷体_GB2312" pitchFamily="49" charset="-122"/>
              </a:rPr>
              <a:t>把生产资料私有制转变为社会主义公有制，向社会主义社会过渡</a:t>
            </a:r>
            <a:endParaRPr lang="zh-CN" altLang="en-US" sz="1350" b="1" dirty="0">
              <a:latin typeface="楷体_GB2312" pitchFamily="49" charset="-122"/>
              <a:ea typeface="楷体_GB2312" pitchFamily="49" charset="-122"/>
            </a:endParaRPr>
          </a:p>
        </p:txBody>
      </p:sp>
      <p:sp>
        <p:nvSpPr>
          <p:cNvPr id="104646" name="文本框 104645"/>
          <p:cNvSpPr txBox="1"/>
          <p:nvPr/>
        </p:nvSpPr>
        <p:spPr>
          <a:xfrm>
            <a:off x="3600450" y="4738291"/>
            <a:ext cx="1782366" cy="297180"/>
          </a:xfrm>
          <a:prstGeom prst="rect">
            <a:avLst/>
          </a:prstGeom>
          <a:noFill/>
          <a:ln w="9525">
            <a:noFill/>
          </a:ln>
        </p:spPr>
        <p:txBody>
          <a:bodyPr>
            <a:spAutoFit/>
          </a:bodyPr>
          <a:lstStyle/>
          <a:p>
            <a:pPr lvl="0" eaLnBrk="1" hangingPunct="1">
              <a:spcBef>
                <a:spcPct val="50000"/>
              </a:spcBef>
            </a:pPr>
            <a:r>
              <a:rPr lang="en-US" altLang="zh-CN" sz="1350" b="1" dirty="0">
                <a:latin typeface="楷体_GB2312" pitchFamily="49" charset="-122"/>
                <a:ea typeface="楷体_GB2312" pitchFamily="49" charset="-122"/>
              </a:rPr>
              <a:t>1.</a:t>
            </a:r>
            <a:r>
              <a:rPr lang="zh-CN" altLang="en-US" sz="1350" b="1" dirty="0">
                <a:latin typeface="楷体_GB2312" pitchFamily="49" charset="-122"/>
                <a:ea typeface="楷体_GB2312" pitchFamily="49" charset="-122"/>
              </a:rPr>
              <a:t>农业：农业合作社</a:t>
            </a:r>
            <a:endParaRPr lang="zh-CN" altLang="en-US" sz="1350" b="1" dirty="0">
              <a:latin typeface="楷体_GB2312" pitchFamily="49" charset="-122"/>
              <a:ea typeface="楷体_GB2312" pitchFamily="49" charset="-122"/>
            </a:endParaRPr>
          </a:p>
        </p:txBody>
      </p:sp>
      <p:sp>
        <p:nvSpPr>
          <p:cNvPr id="104647" name="文本框 104646"/>
          <p:cNvSpPr txBox="1"/>
          <p:nvPr/>
        </p:nvSpPr>
        <p:spPr>
          <a:xfrm>
            <a:off x="3600450" y="5116910"/>
            <a:ext cx="1619250" cy="502920"/>
          </a:xfrm>
          <a:prstGeom prst="rect">
            <a:avLst/>
          </a:prstGeom>
          <a:noFill/>
          <a:ln w="9525">
            <a:noFill/>
          </a:ln>
        </p:spPr>
        <p:txBody>
          <a:bodyPr wrap="square">
            <a:spAutoFit/>
          </a:bodyPr>
          <a:lstStyle/>
          <a:p>
            <a:pPr lvl="0" eaLnBrk="1" hangingPunct="1">
              <a:spcBef>
                <a:spcPct val="50000"/>
              </a:spcBef>
            </a:pPr>
            <a:r>
              <a:rPr lang="en-US" altLang="zh-CN" sz="1350" b="1" dirty="0">
                <a:latin typeface="楷体_GB2312" pitchFamily="49" charset="-122"/>
                <a:ea typeface="楷体_GB2312" pitchFamily="49" charset="-122"/>
              </a:rPr>
              <a:t>2.</a:t>
            </a:r>
            <a:r>
              <a:rPr lang="zh-CN" altLang="en-US" sz="1350" b="1" dirty="0">
                <a:latin typeface="楷体_GB2312" pitchFamily="49" charset="-122"/>
                <a:ea typeface="楷体_GB2312" pitchFamily="49" charset="-122"/>
              </a:rPr>
              <a:t>手工业：手工业生产合作社</a:t>
            </a:r>
            <a:endParaRPr lang="zh-CN" altLang="en-US" sz="1350" b="1" dirty="0">
              <a:latin typeface="楷体_GB2312" pitchFamily="49" charset="-122"/>
              <a:ea typeface="楷体_GB2312" pitchFamily="49" charset="-122"/>
            </a:endParaRPr>
          </a:p>
        </p:txBody>
      </p:sp>
      <p:sp>
        <p:nvSpPr>
          <p:cNvPr id="104648" name="文本框 104647"/>
          <p:cNvSpPr txBox="1"/>
          <p:nvPr/>
        </p:nvSpPr>
        <p:spPr>
          <a:xfrm>
            <a:off x="3600450" y="5584508"/>
            <a:ext cx="1565672" cy="502920"/>
          </a:xfrm>
          <a:prstGeom prst="rect">
            <a:avLst/>
          </a:prstGeom>
          <a:noFill/>
          <a:ln w="9525">
            <a:noFill/>
          </a:ln>
        </p:spPr>
        <p:txBody>
          <a:bodyPr>
            <a:spAutoFit/>
          </a:bodyPr>
          <a:lstStyle/>
          <a:p>
            <a:pPr lvl="0" eaLnBrk="1" hangingPunct="1">
              <a:spcBef>
                <a:spcPct val="50000"/>
              </a:spcBef>
            </a:pPr>
            <a:r>
              <a:rPr lang="en-US" altLang="zh-CN" sz="1350" b="1" dirty="0">
                <a:latin typeface="楷体_GB2312" pitchFamily="49" charset="-122"/>
                <a:ea typeface="楷体_GB2312" pitchFamily="49" charset="-122"/>
              </a:rPr>
              <a:t>3.</a:t>
            </a:r>
            <a:r>
              <a:rPr lang="zh-CN" altLang="en-US" sz="1350" b="1" dirty="0">
                <a:latin typeface="楷体_GB2312" pitchFamily="49" charset="-122"/>
                <a:ea typeface="楷体_GB2312" pitchFamily="49" charset="-122"/>
              </a:rPr>
              <a:t>资本主义工商业：公私合营</a:t>
            </a:r>
            <a:endParaRPr lang="zh-CN" altLang="en-US" sz="1350" b="1" dirty="0">
              <a:latin typeface="楷体_GB2312" pitchFamily="49" charset="-122"/>
              <a:ea typeface="楷体_GB2312" pitchFamily="49" charset="-122"/>
            </a:endParaRPr>
          </a:p>
        </p:txBody>
      </p:sp>
      <p:sp>
        <p:nvSpPr>
          <p:cNvPr id="104649" name="文本框 104648"/>
          <p:cNvSpPr txBox="1"/>
          <p:nvPr/>
        </p:nvSpPr>
        <p:spPr>
          <a:xfrm>
            <a:off x="5506720" y="2992755"/>
            <a:ext cx="917972" cy="502920"/>
          </a:xfrm>
          <a:prstGeom prst="rect">
            <a:avLst/>
          </a:prstGeom>
          <a:noFill/>
          <a:ln w="9525">
            <a:noFill/>
          </a:ln>
        </p:spPr>
        <p:txBody>
          <a:bodyPr>
            <a:spAutoFit/>
          </a:bodyPr>
          <a:lstStyle/>
          <a:p>
            <a:pPr lvl="0" eaLnBrk="1" hangingPunct="1">
              <a:spcBef>
                <a:spcPct val="50000"/>
              </a:spcBef>
            </a:pPr>
            <a:r>
              <a:rPr lang="zh-CN" altLang="en-US" sz="1350" b="1" dirty="0">
                <a:latin typeface="Arial" panose="020B0604020202020204" pitchFamily="34" charset="0"/>
                <a:ea typeface="楷体_GB2312" pitchFamily="49" charset="-122"/>
              </a:rPr>
              <a:t>优先发展重工业</a:t>
            </a:r>
            <a:endParaRPr lang="zh-CN" altLang="en-US" sz="1350" b="1" dirty="0">
              <a:latin typeface="Arial" panose="020B0604020202020204" pitchFamily="34" charset="0"/>
              <a:ea typeface="楷体_GB2312" pitchFamily="49" charset="-122"/>
            </a:endParaRPr>
          </a:p>
        </p:txBody>
      </p:sp>
      <p:sp>
        <p:nvSpPr>
          <p:cNvPr id="104650" name="文本框 104649"/>
          <p:cNvSpPr txBox="1"/>
          <p:nvPr/>
        </p:nvSpPr>
        <p:spPr>
          <a:xfrm>
            <a:off x="5328047" y="4801711"/>
            <a:ext cx="756047" cy="1325880"/>
          </a:xfrm>
          <a:prstGeom prst="rect">
            <a:avLst/>
          </a:prstGeom>
          <a:noFill/>
          <a:ln w="9525">
            <a:noFill/>
          </a:ln>
        </p:spPr>
        <p:txBody>
          <a:bodyPr wrap="square">
            <a:spAutoFit/>
          </a:bodyPr>
          <a:lstStyle/>
          <a:p>
            <a:pPr lvl="0" eaLnBrk="1" hangingPunct="1">
              <a:spcBef>
                <a:spcPct val="50000"/>
              </a:spcBef>
            </a:pPr>
            <a:r>
              <a:rPr lang="zh-CN" altLang="en-US" sz="1350" b="1" dirty="0">
                <a:latin typeface="楷体_GB2312" pitchFamily="49" charset="-122"/>
                <a:ea typeface="楷体_GB2312" pitchFamily="49" charset="-122"/>
              </a:rPr>
              <a:t>把生产资料私有制转变为社会主义公有制</a:t>
            </a:r>
            <a:endParaRPr lang="zh-CN" altLang="en-US" sz="1350" b="1" dirty="0">
              <a:latin typeface="楷体_GB2312" pitchFamily="49" charset="-122"/>
              <a:ea typeface="楷体_GB2312" pitchFamily="49" charset="-122"/>
            </a:endParaRPr>
          </a:p>
        </p:txBody>
      </p:sp>
      <p:sp>
        <p:nvSpPr>
          <p:cNvPr id="104655" name="文本框 104654"/>
          <p:cNvSpPr txBox="1"/>
          <p:nvPr/>
        </p:nvSpPr>
        <p:spPr>
          <a:xfrm>
            <a:off x="6374448" y="2963942"/>
            <a:ext cx="1107281" cy="914400"/>
          </a:xfrm>
          <a:prstGeom prst="rect">
            <a:avLst/>
          </a:prstGeom>
          <a:noFill/>
          <a:ln w="9525">
            <a:noFill/>
          </a:ln>
        </p:spPr>
        <p:txBody>
          <a:bodyPr>
            <a:spAutoFit/>
          </a:bodyPr>
          <a:lstStyle/>
          <a:p>
            <a:pPr lvl="0" eaLnBrk="1" hangingPunct="1">
              <a:spcBef>
                <a:spcPct val="20000"/>
              </a:spcBef>
            </a:pPr>
            <a:r>
              <a:rPr lang="zh-CN" altLang="en-US" sz="1350" b="1" dirty="0">
                <a:latin typeface="Arial" panose="020B0604020202020204" pitchFamily="34" charset="0"/>
                <a:ea typeface="楷体_GB2312" pitchFamily="49" charset="-122"/>
              </a:rPr>
              <a:t>改变工业落后面貌，奠定我国</a:t>
            </a:r>
            <a:r>
              <a:rPr lang="zh-CN" altLang="en-US" sz="1350" b="1" dirty="0">
                <a:solidFill>
                  <a:srgbClr val="FF0000"/>
                </a:solidFill>
                <a:latin typeface="Arial" panose="020B0604020202020204" pitchFamily="34" charset="0"/>
                <a:ea typeface="楷体_GB2312" pitchFamily="49" charset="-122"/>
              </a:rPr>
              <a:t>工业化基础</a:t>
            </a:r>
            <a:endParaRPr lang="zh-CN" altLang="en-US" sz="1350" b="1" dirty="0">
              <a:solidFill>
                <a:srgbClr val="FF0000"/>
              </a:solidFill>
              <a:latin typeface="Arial" panose="020B0604020202020204" pitchFamily="34" charset="0"/>
              <a:ea typeface="楷体_GB2312" pitchFamily="49" charset="-122"/>
            </a:endParaRPr>
          </a:p>
        </p:txBody>
      </p:sp>
      <p:sp>
        <p:nvSpPr>
          <p:cNvPr id="104664" name="文本框 104663"/>
          <p:cNvSpPr txBox="1"/>
          <p:nvPr/>
        </p:nvSpPr>
        <p:spPr>
          <a:xfrm>
            <a:off x="6549787" y="4756468"/>
            <a:ext cx="2106215" cy="1325880"/>
          </a:xfrm>
          <a:prstGeom prst="rect">
            <a:avLst/>
          </a:prstGeom>
          <a:noFill/>
          <a:ln w="9525">
            <a:noFill/>
          </a:ln>
        </p:spPr>
        <p:txBody>
          <a:bodyPr>
            <a:spAutoFit/>
          </a:bodyPr>
          <a:lstStyle/>
          <a:p>
            <a:pPr lvl="0" eaLnBrk="1" hangingPunct="1">
              <a:spcBef>
                <a:spcPct val="50000"/>
              </a:spcBef>
            </a:pPr>
            <a:r>
              <a:rPr lang="zh-CN" altLang="en-US" sz="1350" b="1" dirty="0">
                <a:latin typeface="Arial" panose="020B0604020202020204" pitchFamily="34" charset="0"/>
                <a:ea typeface="楷体_GB2312" pitchFamily="49" charset="-122"/>
              </a:rPr>
              <a:t>标志着</a:t>
            </a:r>
            <a:r>
              <a:rPr lang="zh-CN" altLang="en-US" sz="1350" b="1" dirty="0">
                <a:solidFill>
                  <a:srgbClr val="FF0000"/>
                </a:solidFill>
                <a:latin typeface="Arial" panose="020B0604020202020204" pitchFamily="34" charset="0"/>
                <a:ea typeface="楷体_GB2312" pitchFamily="49" charset="-122"/>
              </a:rPr>
              <a:t>社会主义公有制形式</a:t>
            </a:r>
            <a:r>
              <a:rPr lang="zh-CN" altLang="en-US" sz="1350" b="1" dirty="0">
                <a:latin typeface="Arial" panose="020B0604020202020204" pitchFamily="34" charset="0"/>
                <a:ea typeface="楷体_GB2312" pitchFamily="49" charset="-122"/>
              </a:rPr>
              <a:t>在国民经济中占据主导地位，从此，</a:t>
            </a:r>
            <a:r>
              <a:rPr lang="zh-CN" altLang="en-US" sz="1350" b="1" dirty="0">
                <a:solidFill>
                  <a:srgbClr val="FF0000"/>
                </a:solidFill>
                <a:latin typeface="Arial" panose="020B0604020202020204" pitchFamily="34" charset="0"/>
                <a:ea typeface="楷体_GB2312" pitchFamily="49" charset="-122"/>
              </a:rPr>
              <a:t>社会主义制度</a:t>
            </a:r>
            <a:r>
              <a:rPr lang="zh-CN" altLang="en-US" sz="1350" b="1" dirty="0">
                <a:latin typeface="Arial" panose="020B0604020202020204" pitchFamily="34" charset="0"/>
                <a:ea typeface="楷体_GB2312" pitchFamily="49" charset="-122"/>
              </a:rPr>
              <a:t>在我国基本建立起来，我国进入到</a:t>
            </a:r>
            <a:r>
              <a:rPr lang="zh-CN" altLang="en-US" sz="1350" b="1" dirty="0">
                <a:solidFill>
                  <a:srgbClr val="FF0000"/>
                </a:solidFill>
                <a:latin typeface="Arial" panose="020B0604020202020204" pitchFamily="34" charset="0"/>
                <a:ea typeface="楷体_GB2312" pitchFamily="49" charset="-122"/>
              </a:rPr>
              <a:t>社会主义初级阶段</a:t>
            </a:r>
            <a:endParaRPr lang="zh-CN" altLang="en-US" sz="1350" b="1" dirty="0">
              <a:solidFill>
                <a:srgbClr val="FF0000"/>
              </a:solidFill>
              <a:latin typeface="Arial" panose="020B0604020202020204" pitchFamily="34" charset="0"/>
              <a:ea typeface="楷体_GB2312" pitchFamily="49" charset="-122"/>
            </a:endParaRPr>
          </a:p>
        </p:txBody>
      </p:sp>
      <p:sp>
        <p:nvSpPr>
          <p:cNvPr id="104668" name="文本框 104667"/>
          <p:cNvSpPr txBox="1"/>
          <p:nvPr/>
        </p:nvSpPr>
        <p:spPr>
          <a:xfrm>
            <a:off x="3564890" y="2830830"/>
            <a:ext cx="1637665" cy="1554480"/>
          </a:xfrm>
          <a:prstGeom prst="rect">
            <a:avLst/>
          </a:prstGeom>
          <a:noFill/>
          <a:ln w="9525">
            <a:noFill/>
          </a:ln>
        </p:spPr>
        <p:txBody>
          <a:bodyPr wrap="square">
            <a:spAutoFit/>
          </a:bodyPr>
          <a:lstStyle/>
          <a:p>
            <a:pPr lvl="0" eaLnBrk="1" hangingPunct="1">
              <a:spcBef>
                <a:spcPct val="50000"/>
              </a:spcBef>
            </a:pPr>
            <a:r>
              <a:rPr lang="en-US" altLang="zh-CN" sz="1200" b="1" dirty="0">
                <a:latin typeface="楷体_GB2312" pitchFamily="49" charset="-122"/>
                <a:ea typeface="楷体_GB2312" pitchFamily="49" charset="-122"/>
              </a:rPr>
              <a:t>1. </a:t>
            </a:r>
            <a:r>
              <a:rPr lang="zh-CN" altLang="en-US" sz="1200" b="1" dirty="0">
                <a:latin typeface="楷体_GB2312" pitchFamily="49" charset="-122"/>
                <a:ea typeface="楷体_GB2312" pitchFamily="49" charset="-122"/>
              </a:rPr>
              <a:t>优先发展重工业，建立工业化、现代化的初步基础。</a:t>
            </a:r>
            <a:r>
              <a:rPr lang="en-US" altLang="zh-CN" sz="1200" b="1" dirty="0">
                <a:latin typeface="楷体_GB2312" pitchFamily="49" charset="-122"/>
                <a:ea typeface="楷体_GB2312" pitchFamily="49" charset="-122"/>
              </a:rPr>
              <a:t>2. </a:t>
            </a:r>
            <a:r>
              <a:rPr lang="zh-CN" altLang="en-US" sz="1200" b="1" dirty="0">
                <a:latin typeface="楷体_GB2312" pitchFamily="49" charset="-122"/>
                <a:ea typeface="楷体_GB2312" pitchFamily="49" charset="-122"/>
              </a:rPr>
              <a:t>促进农业、手工业的合作化，对资本主义工商业实行改造</a:t>
            </a:r>
            <a:r>
              <a:rPr lang="en-US" altLang="zh-CN" sz="1200" b="1" dirty="0">
                <a:latin typeface="楷体_GB2312" pitchFamily="49" charset="-122"/>
                <a:ea typeface="楷体_GB2312" pitchFamily="49" charset="-122"/>
              </a:rPr>
              <a:t>3.</a:t>
            </a:r>
            <a:r>
              <a:rPr lang="zh-CN" altLang="en-US" sz="1200" b="1" dirty="0">
                <a:latin typeface="楷体_GB2312" pitchFamily="49" charset="-122"/>
                <a:ea typeface="楷体_GB2312" pitchFamily="49" charset="-122"/>
              </a:rPr>
              <a:t>保证社会主义成分的比重稳步增长</a:t>
            </a:r>
            <a:endParaRPr lang="zh-CN" altLang="en-US" sz="1200" b="1" dirty="0">
              <a:latin typeface="楷体_GB2312" pitchFamily="49" charset="-122"/>
              <a:ea typeface="楷体_GB2312" pitchFamily="49" charset="-122"/>
            </a:endParaRPr>
          </a:p>
        </p:txBody>
      </p:sp>
      <p:sp>
        <p:nvSpPr>
          <p:cNvPr id="2" name="TextBox 3"/>
          <p:cNvSpPr txBox="1"/>
          <p:nvPr/>
        </p:nvSpPr>
        <p:spPr>
          <a:xfrm>
            <a:off x="690880" y="119380"/>
            <a:ext cx="3917950" cy="640080"/>
          </a:xfrm>
          <a:prstGeom prst="rect">
            <a:avLst/>
          </a:prstGeom>
          <a:solidFill>
            <a:srgbClr val="FFFF00"/>
          </a:solidFill>
          <a:ln w="9525">
            <a:solidFill>
              <a:srgbClr val="FF0000"/>
            </a:solidFill>
          </a:ln>
        </p:spPr>
        <p:txBody>
          <a:bodyPr wrap="square" rtlCol="0">
            <a:spAutoFit/>
          </a:bodyPr>
          <a:p>
            <a:r>
              <a:rPr lang="zh-CN" altLang="en-US" sz="3600" b="1" dirty="0" smtClean="0">
                <a:solidFill>
                  <a:srgbClr val="FF0000"/>
                </a:solidFill>
                <a:latin typeface="楷体" panose="02010609060101010101" charset="-122"/>
                <a:ea typeface="楷体" panose="02010609060101010101" charset="-122"/>
              </a:rPr>
              <a:t>备考课堂策略</a:t>
            </a:r>
            <a:endParaRPr lang="zh-CN" altLang="en-US" sz="3600" b="1" dirty="0" smtClean="0">
              <a:solidFill>
                <a:srgbClr val="FF0000"/>
              </a:solidFill>
              <a:latin typeface="楷体" panose="02010609060101010101" charset="-122"/>
              <a:ea typeface="楷体" panose="02010609060101010101" charset="-122"/>
            </a:endParaRPr>
          </a:p>
        </p:txBody>
      </p:sp>
      <p:sp>
        <p:nvSpPr>
          <p:cNvPr id="5" name="TextBox 4"/>
          <p:cNvSpPr txBox="1"/>
          <p:nvPr/>
        </p:nvSpPr>
        <p:spPr>
          <a:xfrm>
            <a:off x="755576" y="719113"/>
            <a:ext cx="5904656" cy="640080"/>
          </a:xfrm>
          <a:prstGeom prst="rect">
            <a:avLst/>
          </a:prstGeom>
          <a:noFill/>
        </p:spPr>
        <p:txBody>
          <a:bodyPr wrap="square" rtlCol="0">
            <a:spAutoFit/>
          </a:bodyPr>
          <a:p>
            <a:r>
              <a:rPr lang="zh-CN" altLang="en-US" sz="3600" b="1" dirty="0" smtClean="0">
                <a:solidFill>
                  <a:srgbClr val="FF0000"/>
                </a:solidFill>
                <a:latin typeface="楷体" panose="02010609060101010101" charset="-122"/>
                <a:ea typeface="楷体" panose="02010609060101010101" charset="-122"/>
              </a:rPr>
              <a:t>二、讲细节、破疑点</a:t>
            </a:r>
            <a:endParaRPr lang="zh-CN" altLang="en-US" sz="3600" b="1" dirty="0" smtClean="0">
              <a:solidFill>
                <a:srgbClr val="FF0000"/>
              </a:solidFill>
              <a:latin typeface="楷体" panose="02010609060101010101" charset="-122"/>
              <a:ea typeface="楷体" panose="02010609060101010101" charset="-122"/>
            </a:endParaRPr>
          </a:p>
        </p:txBody>
      </p:sp>
      <p:sp>
        <p:nvSpPr>
          <p:cNvPr id="3" name="TextBox 2"/>
          <p:cNvSpPr txBox="1"/>
          <p:nvPr/>
        </p:nvSpPr>
        <p:spPr>
          <a:xfrm>
            <a:off x="540564" y="1556286"/>
            <a:ext cx="5544616" cy="457200"/>
          </a:xfrm>
          <a:prstGeom prst="rect">
            <a:avLst/>
          </a:prstGeom>
          <a:noFill/>
        </p:spPr>
        <p:txBody>
          <a:bodyPr wrap="square" rtlCol="0">
            <a:spAutoFit/>
          </a:bodyPr>
          <a:p>
            <a:r>
              <a:rPr lang="zh-CN" altLang="en-US" sz="2400" b="1" dirty="0" smtClean="0">
                <a:solidFill>
                  <a:srgbClr val="FF0000"/>
                </a:solidFill>
                <a:latin typeface="楷体" panose="02010609060101010101" charset="-122"/>
                <a:ea typeface="楷体" panose="02010609060101010101" charset="-122"/>
              </a:rPr>
              <a:t>（一）、经知识点的易错点、已混点、</a:t>
            </a:r>
            <a:endParaRPr lang="zh-CN" altLang="en-US" sz="2400" b="1" dirty="0" smtClean="0">
              <a:solidFill>
                <a:srgbClr val="FF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633"/>
                                        </p:tgtEl>
                                        <p:attrNameLst>
                                          <p:attrName>style.visibility</p:attrName>
                                        </p:attrNameLst>
                                      </p:cBhvr>
                                      <p:to>
                                        <p:strVal val="visible"/>
                                      </p:to>
                                    </p:set>
                                    <p:animEffect transition="in" filter="blinds(horizontal)">
                                      <p:cBhvr>
                                        <p:cTn id="7" dur="500"/>
                                        <p:tgtEl>
                                          <p:spTgt spid="1046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643"/>
                                        </p:tgtEl>
                                        <p:attrNameLst>
                                          <p:attrName>style.visibility</p:attrName>
                                        </p:attrNameLst>
                                      </p:cBhvr>
                                      <p:to>
                                        <p:strVal val="visible"/>
                                      </p:to>
                                    </p:set>
                                    <p:animEffect transition="in" filter="blinds(horizontal)">
                                      <p:cBhvr>
                                        <p:cTn id="12" dur="500"/>
                                        <p:tgtEl>
                                          <p:spTgt spid="1046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4668"/>
                                        </p:tgtEl>
                                        <p:attrNameLst>
                                          <p:attrName>style.visibility</p:attrName>
                                        </p:attrNameLst>
                                      </p:cBhvr>
                                      <p:to>
                                        <p:strVal val="visible"/>
                                      </p:to>
                                    </p:set>
                                    <p:animEffect transition="in" filter="blinds(horizontal)">
                                      <p:cBhvr>
                                        <p:cTn id="17" dur="500"/>
                                        <p:tgtEl>
                                          <p:spTgt spid="10466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4649"/>
                                        </p:tgtEl>
                                        <p:attrNameLst>
                                          <p:attrName>style.visibility</p:attrName>
                                        </p:attrNameLst>
                                      </p:cBhvr>
                                      <p:to>
                                        <p:strVal val="visible"/>
                                      </p:to>
                                    </p:set>
                                    <p:animEffect transition="in" filter="blinds(horizontal)">
                                      <p:cBhvr>
                                        <p:cTn id="22" dur="500"/>
                                        <p:tgtEl>
                                          <p:spTgt spid="10464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4655"/>
                                        </p:tgtEl>
                                        <p:attrNameLst>
                                          <p:attrName>style.visibility</p:attrName>
                                        </p:attrNameLst>
                                      </p:cBhvr>
                                      <p:to>
                                        <p:strVal val="visible"/>
                                      </p:to>
                                    </p:set>
                                    <p:animEffect transition="in" filter="blinds(horizontal)">
                                      <p:cBhvr>
                                        <p:cTn id="27" dur="500"/>
                                        <p:tgtEl>
                                          <p:spTgt spid="1046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4642"/>
                                        </p:tgtEl>
                                        <p:attrNameLst>
                                          <p:attrName>style.visibility</p:attrName>
                                        </p:attrNameLst>
                                      </p:cBhvr>
                                      <p:to>
                                        <p:strVal val="visible"/>
                                      </p:to>
                                    </p:set>
                                    <p:animEffect transition="in" filter="blinds(horizontal)">
                                      <p:cBhvr>
                                        <p:cTn id="32" dur="500"/>
                                        <p:tgtEl>
                                          <p:spTgt spid="10464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4644"/>
                                        </p:tgtEl>
                                        <p:attrNameLst>
                                          <p:attrName>style.visibility</p:attrName>
                                        </p:attrNameLst>
                                      </p:cBhvr>
                                      <p:to>
                                        <p:strVal val="visible"/>
                                      </p:to>
                                    </p:set>
                                    <p:animEffect transition="in" filter="blinds(horizontal)">
                                      <p:cBhvr>
                                        <p:cTn id="37" dur="500"/>
                                        <p:tgtEl>
                                          <p:spTgt spid="10464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4646"/>
                                        </p:tgtEl>
                                        <p:attrNameLst>
                                          <p:attrName>style.visibility</p:attrName>
                                        </p:attrNameLst>
                                      </p:cBhvr>
                                      <p:to>
                                        <p:strVal val="visible"/>
                                      </p:to>
                                    </p:set>
                                    <p:animEffect transition="in" filter="blinds(horizontal)">
                                      <p:cBhvr>
                                        <p:cTn id="42" dur="500"/>
                                        <p:tgtEl>
                                          <p:spTgt spid="10464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4647"/>
                                        </p:tgtEl>
                                        <p:attrNameLst>
                                          <p:attrName>style.visibility</p:attrName>
                                        </p:attrNameLst>
                                      </p:cBhvr>
                                      <p:to>
                                        <p:strVal val="visible"/>
                                      </p:to>
                                    </p:set>
                                    <p:animEffect transition="in" filter="blinds(horizontal)">
                                      <p:cBhvr>
                                        <p:cTn id="47" dur="500"/>
                                        <p:tgtEl>
                                          <p:spTgt spid="10464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04648"/>
                                        </p:tgtEl>
                                        <p:attrNameLst>
                                          <p:attrName>style.visibility</p:attrName>
                                        </p:attrNameLst>
                                      </p:cBhvr>
                                      <p:to>
                                        <p:strVal val="visible"/>
                                      </p:to>
                                    </p:set>
                                    <p:animEffect transition="in" filter="blinds(horizontal)">
                                      <p:cBhvr>
                                        <p:cTn id="52" dur="500"/>
                                        <p:tgtEl>
                                          <p:spTgt spid="10464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4650"/>
                                        </p:tgtEl>
                                        <p:attrNameLst>
                                          <p:attrName>style.visibility</p:attrName>
                                        </p:attrNameLst>
                                      </p:cBhvr>
                                      <p:to>
                                        <p:strVal val="visible"/>
                                      </p:to>
                                    </p:set>
                                    <p:animEffect transition="in" filter="blinds(horizontal)">
                                      <p:cBhvr>
                                        <p:cTn id="57" dur="500"/>
                                        <p:tgtEl>
                                          <p:spTgt spid="10465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4664"/>
                                        </p:tgtEl>
                                        <p:attrNameLst>
                                          <p:attrName>style.visibility</p:attrName>
                                        </p:attrNameLst>
                                      </p:cBhvr>
                                      <p:to>
                                        <p:strVal val="visible"/>
                                      </p:to>
                                    </p:set>
                                    <p:animEffect transition="in" filter="blinds(horizontal)">
                                      <p:cBhvr>
                                        <p:cTn id="62" dur="500"/>
                                        <p:tgtEl>
                                          <p:spTgt spid="104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33" grpId="0"/>
      <p:bldP spid="104642" grpId="0"/>
      <p:bldP spid="104643" grpId="0"/>
      <p:bldP spid="104644" grpId="0"/>
      <p:bldP spid="104646" grpId="0"/>
      <p:bldP spid="104647" grpId="0"/>
      <p:bldP spid="104648" grpId="0"/>
      <p:bldP spid="104649" grpId="0"/>
      <p:bldP spid="104650" grpId="0"/>
      <p:bldP spid="104655" grpId="0"/>
      <p:bldP spid="104664" grpId="0"/>
      <p:bldP spid="10466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7941" y="129064"/>
            <a:ext cx="5082540" cy="579120"/>
          </a:xfrm>
          <a:prstGeom prst="rect">
            <a:avLst/>
          </a:prstGeom>
          <a:noFill/>
        </p:spPr>
        <p:txBody>
          <a:bodyPr wrap="none" rtlCol="0">
            <a:spAutoFit/>
          </a:bodyPr>
          <a:lstStyle/>
          <a:p>
            <a:pPr algn="l" fontAlgn="auto"/>
            <a:r>
              <a:rPr lang="zh-CN" altLang="en-US" sz="3200" b="1" strike="noStrike" noProof="0" dirty="0" smtClean="0">
                <a:ln>
                  <a:noFill/>
                </a:ln>
                <a:solidFill>
                  <a:srgbClr val="FF0000"/>
                </a:solidFill>
                <a:effectLst/>
                <a:uLnTx/>
                <a:uFillTx/>
                <a:latin typeface="+mn-ea"/>
                <a:ea typeface="+mn-ea"/>
                <a:cs typeface="+mn-cs"/>
                <a:sym typeface="+mn-ea"/>
              </a:rPr>
              <a:t>（二）对历史史观进行补充</a:t>
            </a:r>
            <a:endParaRPr lang="zh-CN" altLang="en-US" sz="3200" b="1" strike="noStrike" noProof="0" dirty="0" smtClean="0">
              <a:ln>
                <a:noFill/>
              </a:ln>
              <a:solidFill>
                <a:srgbClr val="FF0000"/>
              </a:solidFill>
              <a:effectLst/>
              <a:uLnTx/>
              <a:uFillTx/>
              <a:latin typeface="+mn-ea"/>
              <a:ea typeface="+mn-ea"/>
              <a:cs typeface="+mn-cs"/>
              <a:sym typeface="+mn-ea"/>
            </a:endParaRPr>
          </a:p>
        </p:txBody>
      </p:sp>
      <p:sp>
        <p:nvSpPr>
          <p:cNvPr id="2" name="文本框 1"/>
          <p:cNvSpPr txBox="1"/>
          <p:nvPr/>
        </p:nvSpPr>
        <p:spPr>
          <a:xfrm>
            <a:off x="178435" y="714375"/>
            <a:ext cx="8772525" cy="5943600"/>
          </a:xfrm>
          <a:prstGeom prst="rect">
            <a:avLst/>
          </a:prstGeom>
          <a:noFill/>
        </p:spPr>
        <p:txBody>
          <a:bodyPr wrap="square" rtlCol="0">
            <a:spAutoFit/>
          </a:bodyPr>
          <a:lstStyle/>
          <a:p>
            <a:pPr fontAlgn="auto"/>
            <a:r>
              <a:rPr lang="zh-CN" altLang="en-US" sz="2400" b="1" strike="noStrike" noProof="0" dirty="0" smtClean="0">
                <a:ln>
                  <a:noFill/>
                </a:ln>
                <a:solidFill>
                  <a:schemeClr val="tx1"/>
                </a:solidFill>
                <a:effectLst/>
                <a:uLnTx/>
                <a:uFillTx/>
                <a:latin typeface="+mn-ea"/>
                <a:ea typeface="+mn-ea"/>
                <a:cs typeface="+mn-cs"/>
                <a:sym typeface="+mn-ea"/>
              </a:rPr>
              <a:t>主要的历史史观：</a:t>
            </a:r>
            <a:endParaRPr lang="zh-CN" altLang="en-US" sz="2400" b="1" strike="noStrike" noProof="0" dirty="0" smtClean="0">
              <a:ln>
                <a:noFill/>
              </a:ln>
              <a:solidFill>
                <a:schemeClr val="tx1"/>
              </a:solidFill>
              <a:effectLst/>
              <a:uLnTx/>
              <a:uFillTx/>
              <a:latin typeface="+mn-ea"/>
              <a:sym typeface="+mn-ea"/>
            </a:endParaRPr>
          </a:p>
          <a:p>
            <a:pPr fontAlgn="auto"/>
            <a:r>
              <a:rPr lang="zh-CN" altLang="en-US" sz="2400" b="1" strike="noStrike" noProof="0" dirty="0" smtClean="0">
                <a:ln>
                  <a:noFill/>
                </a:ln>
                <a:solidFill>
                  <a:schemeClr val="tx1"/>
                </a:solidFill>
                <a:effectLst/>
                <a:uLnTx/>
                <a:uFillTx/>
                <a:latin typeface="+mn-ea"/>
                <a:ea typeface="+mn-ea"/>
                <a:cs typeface="+mn-cs"/>
                <a:sym typeface="+mn-ea"/>
              </a:rPr>
              <a:t>1、</a:t>
            </a:r>
            <a:r>
              <a:rPr lang="zh-CN" altLang="en-US" sz="2400" b="1" strike="noStrike" noProof="0" dirty="0" smtClean="0">
                <a:ln>
                  <a:noFill/>
                </a:ln>
                <a:solidFill>
                  <a:srgbClr val="FF0000"/>
                </a:solidFill>
                <a:effectLst/>
                <a:uLnTx/>
                <a:uFillTx/>
                <a:latin typeface="+mn-ea"/>
                <a:ea typeface="+mn-ea"/>
                <a:cs typeface="+mn-cs"/>
                <a:sym typeface="+mn-ea"/>
              </a:rPr>
              <a:t>全球史观：</a:t>
            </a:r>
            <a:r>
              <a:rPr lang="zh-CN" altLang="en-US" sz="2400" b="1" strike="noStrike" noProof="0" dirty="0" smtClean="0">
                <a:ln>
                  <a:noFill/>
                </a:ln>
                <a:solidFill>
                  <a:schemeClr val="tx1"/>
                </a:solidFill>
                <a:effectLst/>
                <a:uLnTx/>
                <a:uFillTx/>
                <a:latin typeface="+mn-ea"/>
                <a:ea typeface="+mn-ea"/>
                <a:cs typeface="+mn-cs"/>
                <a:sym typeface="+mn-ea"/>
              </a:rPr>
              <a:t>人类历史是一个整体，是由分散发展到逐渐形成一个整体的变化过程。（经济全球化）</a:t>
            </a:r>
            <a:endParaRPr lang="zh-CN" altLang="en-US" sz="2400" b="1" strike="noStrike" noProof="0" dirty="0" smtClean="0">
              <a:ln>
                <a:noFill/>
              </a:ln>
              <a:solidFill>
                <a:schemeClr val="tx1"/>
              </a:solidFill>
              <a:effectLst/>
              <a:uLnTx/>
              <a:uFillTx/>
              <a:latin typeface="+mn-ea"/>
              <a:sym typeface="+mn-ea"/>
            </a:endParaRPr>
          </a:p>
          <a:p>
            <a:pPr fontAlgn="auto"/>
            <a:endParaRPr lang="zh-CN" altLang="en-US" sz="2400" b="1" strike="noStrike" noProof="0" dirty="0" smtClean="0">
              <a:ln>
                <a:noFill/>
              </a:ln>
              <a:solidFill>
                <a:schemeClr val="tx1"/>
              </a:solidFill>
              <a:effectLst/>
              <a:uLnTx/>
              <a:uFillTx/>
              <a:latin typeface="+mn-ea"/>
              <a:ea typeface="+mn-ea"/>
              <a:cs typeface="+mn-cs"/>
              <a:sym typeface="+mn-ea"/>
            </a:endParaRPr>
          </a:p>
          <a:p>
            <a:pPr fontAlgn="auto"/>
            <a:r>
              <a:rPr lang="zh-CN" altLang="en-US" sz="2400" b="1" strike="noStrike" noProof="0" dirty="0" smtClean="0">
                <a:ln>
                  <a:noFill/>
                </a:ln>
                <a:solidFill>
                  <a:schemeClr val="tx1"/>
                </a:solidFill>
                <a:effectLst/>
                <a:uLnTx/>
                <a:uFillTx/>
                <a:latin typeface="+mn-ea"/>
                <a:ea typeface="+mn-ea"/>
                <a:cs typeface="+mn-cs"/>
                <a:sym typeface="+mn-ea"/>
              </a:rPr>
              <a:t>2、</a:t>
            </a:r>
            <a:r>
              <a:rPr lang="zh-CN" altLang="en-US" sz="2400" b="1" strike="noStrike" noProof="0" dirty="0" smtClean="0">
                <a:ln>
                  <a:noFill/>
                </a:ln>
                <a:solidFill>
                  <a:srgbClr val="FF0000"/>
                </a:solidFill>
                <a:effectLst/>
                <a:uLnTx/>
                <a:uFillTx/>
                <a:latin typeface="+mn-ea"/>
                <a:ea typeface="+mn-ea"/>
                <a:cs typeface="+mn-cs"/>
                <a:sym typeface="+mn-ea"/>
              </a:rPr>
              <a:t>社会史观：</a:t>
            </a:r>
            <a:r>
              <a:rPr lang="zh-CN" altLang="en-US" sz="2400" b="1" strike="noStrike" noProof="0" dirty="0" smtClean="0">
                <a:ln>
                  <a:noFill/>
                </a:ln>
                <a:solidFill>
                  <a:schemeClr val="tx1"/>
                </a:solidFill>
                <a:effectLst/>
                <a:uLnTx/>
                <a:uFillTx/>
                <a:latin typeface="+mn-ea"/>
                <a:ea typeface="+mn-ea"/>
                <a:cs typeface="+mn-cs"/>
                <a:sym typeface="+mn-ea"/>
              </a:rPr>
              <a:t>人类历史不仅包括影响人类发展进程的重大事件，还包括与平民百姓生活息息相关的小事件、衣、食、住、行、风俗习惯等（宋元社会生活；民国时期剪发辨、改称呼，易服饰）</a:t>
            </a:r>
            <a:endParaRPr lang="zh-CN" altLang="en-US" sz="2400" b="1" strike="noStrike" noProof="0" dirty="0" smtClean="0">
              <a:ln>
                <a:noFill/>
              </a:ln>
              <a:solidFill>
                <a:schemeClr val="tx1"/>
              </a:solidFill>
              <a:effectLst/>
              <a:uLnTx/>
              <a:uFillTx/>
              <a:latin typeface="+mn-ea"/>
              <a:sym typeface="+mn-ea"/>
            </a:endParaRPr>
          </a:p>
          <a:p>
            <a:pPr fontAlgn="auto"/>
            <a:endParaRPr lang="zh-CN" altLang="en-US" sz="2400" b="1" strike="noStrike" noProof="0" dirty="0" smtClean="0">
              <a:ln>
                <a:noFill/>
              </a:ln>
              <a:solidFill>
                <a:schemeClr val="tx1"/>
              </a:solidFill>
              <a:effectLst/>
              <a:uLnTx/>
              <a:uFillTx/>
              <a:latin typeface="+mn-ea"/>
              <a:ea typeface="+mn-ea"/>
              <a:cs typeface="+mn-cs"/>
              <a:sym typeface="+mn-ea"/>
            </a:endParaRPr>
          </a:p>
          <a:p>
            <a:pPr fontAlgn="auto"/>
            <a:r>
              <a:rPr lang="zh-CN" altLang="en-US" sz="2400" b="1" strike="noStrike" noProof="0" dirty="0" smtClean="0">
                <a:ln>
                  <a:noFill/>
                </a:ln>
                <a:solidFill>
                  <a:schemeClr val="tx1"/>
                </a:solidFill>
                <a:effectLst/>
                <a:uLnTx/>
                <a:uFillTx/>
                <a:latin typeface="+mn-ea"/>
                <a:ea typeface="+mn-ea"/>
                <a:cs typeface="+mn-cs"/>
                <a:sym typeface="+mn-ea"/>
              </a:rPr>
              <a:t>3、</a:t>
            </a:r>
            <a:r>
              <a:rPr lang="zh-CN" altLang="en-US" sz="2400" b="1" strike="noStrike" noProof="0" dirty="0" smtClean="0">
                <a:ln>
                  <a:noFill/>
                </a:ln>
                <a:solidFill>
                  <a:srgbClr val="FF0000"/>
                </a:solidFill>
                <a:effectLst/>
                <a:uLnTx/>
                <a:uFillTx/>
                <a:latin typeface="+mn-ea"/>
                <a:ea typeface="+mn-ea"/>
                <a:cs typeface="+mn-cs"/>
                <a:sym typeface="+mn-ea"/>
              </a:rPr>
              <a:t>文明史观：</a:t>
            </a:r>
            <a:r>
              <a:rPr lang="zh-CN" altLang="en-US" sz="2400" b="1" strike="noStrike" noProof="0" dirty="0" smtClean="0">
                <a:ln>
                  <a:noFill/>
                </a:ln>
                <a:solidFill>
                  <a:schemeClr val="tx1"/>
                </a:solidFill>
                <a:effectLst/>
                <a:uLnTx/>
                <a:uFillTx/>
                <a:latin typeface="+mn-ea"/>
                <a:ea typeface="+mn-ea"/>
                <a:cs typeface="+mn-cs"/>
                <a:sym typeface="+mn-ea"/>
              </a:rPr>
              <a:t>历史是人类文明发展的历史。纵向：采猎文明、农业文明、工业文明</a:t>
            </a:r>
            <a:endParaRPr lang="zh-CN" altLang="en-US" sz="2400" b="1" strike="noStrike" noProof="0" dirty="0" smtClean="0">
              <a:ln>
                <a:noFill/>
              </a:ln>
              <a:solidFill>
                <a:schemeClr val="tx1"/>
              </a:solidFill>
              <a:effectLst/>
              <a:uLnTx/>
              <a:uFillTx/>
              <a:latin typeface="+mn-ea"/>
              <a:sym typeface="+mn-ea"/>
            </a:endParaRPr>
          </a:p>
          <a:p>
            <a:pPr fontAlgn="auto"/>
            <a:r>
              <a:rPr lang="zh-CN" altLang="en-US" sz="2400" b="1" strike="noStrike" noProof="0" dirty="0" smtClean="0">
                <a:ln>
                  <a:noFill/>
                </a:ln>
                <a:solidFill>
                  <a:schemeClr val="tx1"/>
                </a:solidFill>
                <a:effectLst/>
                <a:uLnTx/>
                <a:uFillTx/>
                <a:latin typeface="+mn-ea"/>
                <a:ea typeface="+mn-ea"/>
                <a:cs typeface="+mn-cs"/>
                <a:sym typeface="+mn-ea"/>
              </a:rPr>
              <a:t>                                       横向：物质文明、政治文明、精神文明</a:t>
            </a:r>
            <a:endParaRPr lang="zh-CN" altLang="en-US" sz="2400" b="1" strike="noStrike" noProof="0" dirty="0" smtClean="0">
              <a:ln>
                <a:noFill/>
              </a:ln>
              <a:solidFill>
                <a:schemeClr val="tx1"/>
              </a:solidFill>
              <a:effectLst/>
              <a:uLnTx/>
              <a:uFillTx/>
              <a:latin typeface="+mn-ea"/>
              <a:sym typeface="+mn-ea"/>
            </a:endParaRPr>
          </a:p>
          <a:p>
            <a:pPr fontAlgn="auto"/>
            <a:endParaRPr lang="zh-CN" altLang="en-US" sz="2400" b="1" strike="noStrike" noProof="0" dirty="0" smtClean="0">
              <a:ln>
                <a:noFill/>
              </a:ln>
              <a:solidFill>
                <a:schemeClr val="tx1"/>
              </a:solidFill>
              <a:effectLst/>
              <a:uLnTx/>
              <a:uFillTx/>
              <a:latin typeface="+mn-ea"/>
              <a:ea typeface="+mn-ea"/>
              <a:cs typeface="+mn-cs"/>
              <a:sym typeface="+mn-ea"/>
            </a:endParaRPr>
          </a:p>
          <a:p>
            <a:pPr fontAlgn="auto"/>
            <a:r>
              <a:rPr lang="zh-CN" altLang="en-US" sz="2400" b="1" strike="noStrike" noProof="0" dirty="0" smtClean="0">
                <a:ln>
                  <a:noFill/>
                </a:ln>
                <a:solidFill>
                  <a:schemeClr val="tx1"/>
                </a:solidFill>
                <a:effectLst/>
                <a:uLnTx/>
                <a:uFillTx/>
                <a:latin typeface="+mn-ea"/>
                <a:ea typeface="+mn-ea"/>
                <a:cs typeface="+mn-cs"/>
                <a:sym typeface="+mn-ea"/>
              </a:rPr>
              <a:t>4、</a:t>
            </a:r>
            <a:r>
              <a:rPr lang="zh-CN" altLang="en-US" sz="2400" b="1" strike="noStrike" noProof="0" dirty="0" smtClean="0">
                <a:ln>
                  <a:noFill/>
                </a:ln>
                <a:solidFill>
                  <a:srgbClr val="FF0000"/>
                </a:solidFill>
                <a:effectLst/>
                <a:uLnTx/>
                <a:uFillTx/>
                <a:latin typeface="+mn-ea"/>
                <a:ea typeface="+mn-ea"/>
                <a:cs typeface="+mn-cs"/>
                <a:sym typeface="+mn-ea"/>
              </a:rPr>
              <a:t>近（现）代化史观：</a:t>
            </a:r>
            <a:r>
              <a:rPr lang="zh-CN" altLang="en-US" sz="2400" b="1" strike="noStrike" noProof="0" dirty="0" smtClean="0">
                <a:ln>
                  <a:noFill/>
                </a:ln>
                <a:solidFill>
                  <a:schemeClr val="tx1"/>
                </a:solidFill>
                <a:effectLst/>
                <a:uLnTx/>
                <a:uFillTx/>
                <a:latin typeface="+mn-ea"/>
                <a:ea typeface="+mn-ea"/>
                <a:cs typeface="+mn-cs"/>
                <a:sym typeface="+mn-ea"/>
              </a:rPr>
              <a:t>人类历史是由传统农业社会向近代工业社会转变的历史，包括政治、经济、思想等方面的转变。（专制—民主；农业—工业；封建儒家思想——民主科学）</a:t>
            </a:r>
            <a:endParaRPr lang="zh-CN" altLang="en-US" sz="2400" b="1" strike="noStrike" noProof="0" dirty="0" smtClean="0">
              <a:ln>
                <a:noFill/>
              </a:ln>
              <a:solidFill>
                <a:schemeClr val="tx1"/>
              </a:solidFill>
              <a:effectLst/>
              <a:uLnTx/>
              <a:uFillTx/>
              <a:latin typeface="+mn-ea"/>
              <a:sym typeface="+mn-ea"/>
            </a:endParaRPr>
          </a:p>
        </p:txBody>
      </p:sp>
    </p:spTree>
  </p:cSld>
  <p:clrMapOvr>
    <a:masterClrMapping/>
  </p:clrMapOvr>
  <p:transition spd="slow">
    <p:cover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5552" y="476672"/>
            <a:ext cx="6984776" cy="579120"/>
          </a:xfrm>
          <a:prstGeom prst="rect">
            <a:avLst/>
          </a:prstGeom>
          <a:noFill/>
        </p:spPr>
        <p:txBody>
          <a:bodyPr wrap="square" rtlCol="0">
            <a:spAutoFit/>
          </a:bodyPr>
          <a:lstStyle/>
          <a:p>
            <a:r>
              <a:rPr lang="zh-CN" altLang="en-US" sz="3200" b="1" dirty="0" smtClean="0">
                <a:solidFill>
                  <a:srgbClr val="FF0000"/>
                </a:solidFill>
                <a:latin typeface="楷体" panose="02010609060101010101" charset="-122"/>
                <a:ea typeface="楷体" panose="02010609060101010101" charset="-122"/>
              </a:rPr>
              <a:t>（三）历史概念解释</a:t>
            </a:r>
            <a:endParaRPr lang="zh-CN" altLang="en-US" sz="3200" b="1" dirty="0" smtClean="0">
              <a:solidFill>
                <a:srgbClr val="FF0000"/>
              </a:solidFill>
              <a:latin typeface="楷体" panose="02010609060101010101" charset="-122"/>
              <a:ea typeface="楷体" panose="02010609060101010101" charset="-122"/>
            </a:endParaRPr>
          </a:p>
        </p:txBody>
      </p:sp>
      <p:sp>
        <p:nvSpPr>
          <p:cNvPr id="2" name="文本框 1"/>
          <p:cNvSpPr txBox="1"/>
          <p:nvPr/>
        </p:nvSpPr>
        <p:spPr>
          <a:xfrm>
            <a:off x="433070" y="1087755"/>
            <a:ext cx="8305165" cy="5486400"/>
          </a:xfrm>
          <a:prstGeom prst="rect">
            <a:avLst/>
          </a:prstGeom>
          <a:noFill/>
        </p:spPr>
        <p:txBody>
          <a:bodyPr wrap="square" rtlCol="0" anchor="t">
            <a:spAutoFit/>
          </a:bodyPr>
          <a:p>
            <a:endParaRPr lang="zh-CN" altLang="en-US">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400" b="1">
                <a:solidFill>
                  <a:srgbClr val="FF0000"/>
                </a:solidFill>
                <a:latin typeface="楷体" panose="02010609060101010101" charset="-122"/>
                <a:ea typeface="楷体" panose="02010609060101010101" charset="-122"/>
                <a:cs typeface="宋体" panose="02010600030101010101" pitchFamily="2" charset="-122"/>
                <a:sym typeface="+mn-ea"/>
              </a:rPr>
              <a:t>中国古代史：</a:t>
            </a:r>
            <a:r>
              <a:rPr lang="zh-CN" altLang="en-US" sz="2400" b="1">
                <a:latin typeface="楷体" panose="02010609060101010101" charset="-122"/>
                <a:ea typeface="楷体" panose="02010609060101010101" charset="-122"/>
                <a:cs typeface="宋体" panose="02010600030101010101" pitchFamily="2" charset="-122"/>
                <a:sym typeface="+mn-ea"/>
              </a:rPr>
              <a:t>分封制、专制主义中央集权制度、重农抑商、三公九卿制、郡县制、金瓶掣签制等</a:t>
            </a:r>
            <a:endParaRPr lang="zh-CN" altLang="en-US" sz="2400" b="1">
              <a:latin typeface="楷体" panose="02010609060101010101" charset="-122"/>
              <a:ea typeface="楷体" panose="02010609060101010101" charset="-122"/>
              <a:cs typeface="宋体" panose="02010600030101010101" pitchFamily="2" charset="-122"/>
              <a:sym typeface="+mn-ea"/>
            </a:endParaRPr>
          </a:p>
          <a:p>
            <a:endParaRPr lang="zh-CN" altLang="en-US" sz="2400" b="1">
              <a:latin typeface="楷体" panose="02010609060101010101" charset="-122"/>
              <a:ea typeface="楷体" panose="02010609060101010101" charset="-122"/>
              <a:cs typeface="宋体" panose="02010600030101010101" pitchFamily="2" charset="-122"/>
              <a:sym typeface="+mn-ea"/>
            </a:endParaRPr>
          </a:p>
          <a:p>
            <a:r>
              <a:rPr lang="zh-CN" altLang="en-US" sz="2400" b="1">
                <a:solidFill>
                  <a:srgbClr val="FF0000"/>
                </a:solidFill>
                <a:latin typeface="楷体" panose="02010609060101010101" charset="-122"/>
                <a:ea typeface="楷体" panose="02010609060101010101" charset="-122"/>
                <a:cs typeface="宋体" panose="02010600030101010101" pitchFamily="2" charset="-122"/>
                <a:sym typeface="+mn-ea"/>
              </a:rPr>
              <a:t>中国近现代史：</a:t>
            </a:r>
            <a:r>
              <a:rPr lang="zh-CN" altLang="en-US" sz="2400" b="1">
                <a:latin typeface="楷体" panose="02010609060101010101" charset="-122"/>
                <a:ea typeface="楷体" panose="02010609060101010101" charset="-122"/>
                <a:cs typeface="宋体" panose="02010600030101010101" pitchFamily="2" charset="-122"/>
                <a:sym typeface="+mn-ea"/>
              </a:rPr>
              <a:t>小农经济、半殖民地半封建社会、近代化、商品输出、资本输出、新旧民主主义革命、近代工业、民族资本主义、新民主主义社会与社会主义社会、左右倾、社会主义市场经济、有中国特色的社会主义等。</a:t>
            </a:r>
            <a:endParaRPr lang="zh-CN" altLang="en-US" sz="2400" b="1">
              <a:latin typeface="楷体" panose="02010609060101010101" charset="-122"/>
              <a:ea typeface="楷体" panose="02010609060101010101" charset="-122"/>
              <a:cs typeface="宋体" panose="02010600030101010101" pitchFamily="2" charset="-122"/>
              <a:sym typeface="+mn-ea"/>
            </a:endParaRPr>
          </a:p>
          <a:p>
            <a:endParaRPr lang="zh-CN" altLang="en-US" sz="2400" b="1">
              <a:latin typeface="楷体" panose="02010609060101010101" charset="-122"/>
              <a:ea typeface="楷体" panose="02010609060101010101" charset="-122"/>
              <a:cs typeface="宋体" panose="02010600030101010101" pitchFamily="2" charset="-122"/>
              <a:sym typeface="+mn-ea"/>
            </a:endParaRPr>
          </a:p>
          <a:p>
            <a:r>
              <a:rPr lang="zh-CN" altLang="en-US" sz="2400" b="1">
                <a:solidFill>
                  <a:srgbClr val="FF0000"/>
                </a:solidFill>
                <a:latin typeface="楷体" panose="02010609060101010101" charset="-122"/>
                <a:ea typeface="楷体" panose="02010609060101010101" charset="-122"/>
                <a:cs typeface="宋体" panose="02010600030101010101" pitchFamily="2" charset="-122"/>
                <a:sym typeface="+mn-ea"/>
              </a:rPr>
              <a:t>世界历史：</a:t>
            </a:r>
            <a:r>
              <a:rPr lang="zh-CN" altLang="en-US" sz="2400" b="1">
                <a:latin typeface="楷体" panose="02010609060101010101" charset="-122"/>
                <a:ea typeface="楷体" panose="02010609060101010101" charset="-122"/>
                <a:cs typeface="宋体" panose="02010600030101010101" pitchFamily="2" charset="-122"/>
                <a:sym typeface="+mn-ea"/>
              </a:rPr>
              <a:t>奴隶主民主政治、资本主义萌芽、人文主义、启蒙思想、马克思主义、“工场”与“工厂”、“革命”与“改革”、“资本主义经济”与“社会主义经济”、资产阶级、计划经济、市场经济、商品经济、垄断与垄断组织、资本主义世界市场等。 </a:t>
            </a:r>
            <a:endParaRPr lang="zh-CN" altLang="en-US" sz="2400" b="1">
              <a:latin typeface="楷体" panose="02010609060101010101" charset="-122"/>
              <a:ea typeface="楷体" panose="02010609060101010101" charset="-122"/>
              <a:cs typeface="宋体" panose="02010600030101010101" pitchFamily="2" charset="-122"/>
              <a:sym typeface="+mn-ea"/>
            </a:endParaRPr>
          </a:p>
          <a:p>
            <a:endParaRPr lang="zh-CN" altLang="en-US" sz="2400" b="1">
              <a:latin typeface="楷体" panose="02010609060101010101" charset="-122"/>
              <a:ea typeface="楷体" panose="02010609060101010101"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37235" y="1380490"/>
            <a:ext cx="7038975" cy="944880"/>
          </a:xfrm>
          <a:prstGeom prst="rect">
            <a:avLst/>
          </a:prstGeom>
          <a:noFill/>
        </p:spPr>
        <p:txBody>
          <a:bodyPr wrap="square" rtlCol="0" anchor="t">
            <a:spAutoFit/>
          </a:bodyPr>
          <a:p>
            <a:r>
              <a:rPr lang="zh-CN" altLang="en-US" sz="2800" b="1">
                <a:solidFill>
                  <a:srgbClr val="FF0000"/>
                </a:solidFill>
                <a:latin typeface="楷体" panose="02010609060101010101" charset="-122"/>
                <a:ea typeface="楷体" panose="02010609060101010101" charset="-122"/>
                <a:sym typeface="+mn-ea"/>
              </a:rPr>
              <a:t>近代化：</a:t>
            </a:r>
            <a:r>
              <a:rPr lang="zh-CN" altLang="en-US" sz="2800" b="1">
                <a:latin typeface="楷体" panose="02010609060101010101" charset="-122"/>
                <a:ea typeface="楷体" panose="02010609060101010101" charset="-122"/>
                <a:sym typeface="+mn-ea"/>
              </a:rPr>
              <a:t>也叫现代化，以政治民主化，经济工业化为主要标志。</a:t>
            </a:r>
            <a:endParaRPr lang="zh-CN" altLang="en-US" sz="2800" b="1">
              <a:latin typeface="楷体" panose="02010609060101010101" charset="-122"/>
              <a:ea typeface="楷体" panose="02010609060101010101" charset="-122"/>
              <a:sym typeface="+mn-ea"/>
            </a:endParaRPr>
          </a:p>
        </p:txBody>
      </p:sp>
      <p:sp>
        <p:nvSpPr>
          <p:cNvPr id="15" name="TextBox 12"/>
          <p:cNvSpPr txBox="1"/>
          <p:nvPr/>
        </p:nvSpPr>
        <p:spPr>
          <a:xfrm>
            <a:off x="657225" y="2740660"/>
            <a:ext cx="6337300" cy="944880"/>
          </a:xfrm>
          <a:prstGeom prst="rect">
            <a:avLst/>
          </a:prstGeom>
          <a:noFill/>
          <a:ln w="9525">
            <a:noFill/>
          </a:ln>
        </p:spPr>
        <p:txBody>
          <a:bodyPr wrap="square" anchor="t">
            <a:spAutoFit/>
          </a:bodyPr>
          <a:p>
            <a:pPr lvl="0" indent="0" eaLnBrk="0" hangingPunct="0">
              <a:buFont typeface="Arial" panose="020B0604020202020204" pitchFamily="34" charset="0"/>
              <a:buNone/>
            </a:pPr>
            <a:r>
              <a:rPr lang="zh-CN" altLang="en-US" sz="2800" b="1">
                <a:solidFill>
                  <a:srgbClr val="FF0000"/>
                </a:solidFill>
                <a:latin typeface="楷体" panose="02010609060101010101" charset="-122"/>
                <a:ea typeface="楷体" panose="02010609060101010101" charset="-122"/>
              </a:rPr>
              <a:t>资本主义：</a:t>
            </a:r>
            <a:r>
              <a:rPr lang="zh-CN" altLang="en-US" sz="2800" b="1">
                <a:latin typeface="楷体" panose="02010609060101010101" charset="-122"/>
                <a:ea typeface="楷体" panose="02010609060101010101" charset="-122"/>
                <a:sym typeface="+mn-ea"/>
              </a:rPr>
              <a:t>以牟利为目的，将私产投于工商业的经营思想</a:t>
            </a:r>
            <a:endParaRPr lang="zh-CN" altLang="en-US" sz="2800" b="1">
              <a:latin typeface="楷体" panose="02010609060101010101" charset="-122"/>
              <a:ea typeface="楷体" panose="02010609060101010101" charset="-122"/>
            </a:endParaRPr>
          </a:p>
        </p:txBody>
      </p:sp>
      <p:sp>
        <p:nvSpPr>
          <p:cNvPr id="16" name="矩形 13"/>
          <p:cNvSpPr/>
          <p:nvPr/>
        </p:nvSpPr>
        <p:spPr>
          <a:xfrm>
            <a:off x="657225" y="4031615"/>
            <a:ext cx="8125460" cy="944880"/>
          </a:xfrm>
          <a:prstGeom prst="rect">
            <a:avLst/>
          </a:prstGeom>
          <a:noFill/>
          <a:ln w="9525">
            <a:noFill/>
          </a:ln>
        </p:spPr>
        <p:txBody>
          <a:bodyPr wrap="square" anchor="t">
            <a:spAutoFit/>
          </a:bodyPr>
          <a:p>
            <a:pPr lvl="0" indent="0" eaLnBrk="0" hangingPunct="0">
              <a:buFont typeface="Arial" panose="020B0604020202020204" pitchFamily="34" charset="0"/>
              <a:buNone/>
            </a:pPr>
            <a:r>
              <a:rPr lang="zh-CN" altLang="en-US" sz="2800" b="1">
                <a:solidFill>
                  <a:srgbClr val="FF0000"/>
                </a:solidFill>
                <a:latin typeface="楷体" panose="02010609060101010101" charset="-122"/>
                <a:ea typeface="楷体" panose="02010609060101010101" charset="-122"/>
              </a:rPr>
              <a:t>资本主义萌芽：</a:t>
            </a:r>
            <a:r>
              <a:rPr lang="zh-CN" altLang="en-US" sz="2800" b="1">
                <a:latin typeface="楷体" panose="02010609060101010101" charset="-122"/>
                <a:ea typeface="楷体" panose="02010609060101010101" charset="-122"/>
                <a:sym typeface="+mn-ea"/>
              </a:rPr>
              <a:t>手工工场；雇佣制；为市场；为牟利；商品经济。</a:t>
            </a:r>
            <a:endParaRPr lang="zh-CN" altLang="en-US" sz="28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lide(fromBottom)">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内容占位符 2"/>
          <p:cNvSpPr>
            <a:spLocks noGrp="1"/>
          </p:cNvSpPr>
          <p:nvPr>
            <p:ph idx="1"/>
          </p:nvPr>
        </p:nvSpPr>
        <p:spPr>
          <a:xfrm>
            <a:off x="371475" y="2561590"/>
            <a:ext cx="8161020" cy="2392045"/>
          </a:xfrm>
        </p:spPr>
        <p:txBody>
          <a:bodyPr vert="horz" wrap="square" lIns="68579" tIns="34289" rIns="68579" bIns="34289" anchor="t">
            <a:normAutofit/>
          </a:bodyPr>
          <a:lstStyle/>
          <a:p>
            <a:pPr lvl="0" fontAlgn="auto">
              <a:lnSpc>
                <a:spcPts val="2400"/>
              </a:lnSpc>
              <a:buNone/>
            </a:pPr>
            <a:r>
              <a:rPr lang="en-US" altLang="zh-CN" sz="2290" b="1" dirty="0"/>
              <a:t>        </a:t>
            </a:r>
            <a:r>
              <a:rPr lang="en-US" altLang="zh-CN" sz="2400" dirty="0">
                <a:latin typeface="楷体" panose="02010609060101010101" charset="-122"/>
                <a:ea typeface="楷体" panose="02010609060101010101" charset="-122"/>
              </a:rPr>
              <a:t> </a:t>
            </a:r>
            <a:r>
              <a:rPr lang="zh-CN" altLang="zh-CN" sz="2400" dirty="0" smtClean="0">
                <a:latin typeface="楷体" panose="02010609060101010101" charset="-122"/>
                <a:ea typeface="楷体" panose="02010609060101010101" charset="-122"/>
              </a:rPr>
              <a:t>命题者借用反映当前国内外形势发展的热点信息，作为背景材料或命题的切入口考察与此相关的历史基础知识和基本能力，充分体现出命题的时代性、社会性、现实性。这一特点要求我们在日常教学中和复习备考中，要关注国际和国内时政新闻，深入学习，充分挖掘历史事件的影响，加深认知，加强对思辨性问题的学习和理解。</a:t>
            </a:r>
            <a:endParaRPr lang="zh-CN" altLang="zh-CN" sz="2400" dirty="0" smtClean="0">
              <a:latin typeface="楷体" panose="02010609060101010101" charset="-122"/>
              <a:ea typeface="楷体" panose="02010609060101010101" charset="-122"/>
            </a:endParaRPr>
          </a:p>
        </p:txBody>
      </p:sp>
      <p:sp>
        <p:nvSpPr>
          <p:cNvPr id="5" name="文本框 4"/>
          <p:cNvSpPr txBox="1"/>
          <p:nvPr/>
        </p:nvSpPr>
        <p:spPr>
          <a:xfrm>
            <a:off x="392589" y="1324451"/>
            <a:ext cx="4265930" cy="579120"/>
          </a:xfrm>
          <a:prstGeom prst="rect">
            <a:avLst/>
          </a:prstGeom>
          <a:noFill/>
        </p:spPr>
        <p:txBody>
          <a:bodyPr wrap="none" rtlCol="0">
            <a:spAutoFit/>
          </a:bodyPr>
          <a:p>
            <a:pPr algn="l" fontAlgn="auto"/>
            <a:r>
              <a:rPr lang="zh-CN" altLang="en-US" sz="3200" b="1" strike="noStrike" noProof="0" dirty="0" smtClean="0">
                <a:ln>
                  <a:noFill/>
                </a:ln>
                <a:solidFill>
                  <a:srgbClr val="FF0000"/>
                </a:solidFill>
                <a:effectLst/>
                <a:uLnTx/>
                <a:uFillTx/>
                <a:latin typeface="楷体" panose="02010609060101010101" charset="-122"/>
                <a:ea typeface="楷体" panose="02010609060101010101" charset="-122"/>
                <a:cs typeface="+mn-cs"/>
                <a:sym typeface="+mn-ea"/>
              </a:rPr>
              <a:t>三、关注社会热点话题</a:t>
            </a:r>
            <a:endParaRPr lang="zh-CN" altLang="en-US" sz="3200" b="1" strike="noStrike" noProof="0" dirty="0" smtClean="0">
              <a:ln>
                <a:noFill/>
              </a:ln>
              <a:solidFill>
                <a:srgbClr val="FF0000"/>
              </a:solidFill>
              <a:effectLst/>
              <a:uLnTx/>
              <a:uFillTx/>
              <a:latin typeface="楷体" panose="02010609060101010101" charset="-122"/>
              <a:ea typeface="楷体" panose="02010609060101010101" charset="-122"/>
              <a:sym typeface="+mn-ea"/>
            </a:endParaRPr>
          </a:p>
        </p:txBody>
      </p:sp>
      <p:sp>
        <p:nvSpPr>
          <p:cNvPr id="2" name="TextBox 3"/>
          <p:cNvSpPr txBox="1"/>
          <p:nvPr/>
        </p:nvSpPr>
        <p:spPr>
          <a:xfrm>
            <a:off x="403860" y="262890"/>
            <a:ext cx="3161030" cy="640080"/>
          </a:xfrm>
          <a:prstGeom prst="rect">
            <a:avLst/>
          </a:prstGeom>
          <a:solidFill>
            <a:srgbClr val="FFFF00"/>
          </a:solidFill>
          <a:ln w="9525">
            <a:solidFill>
              <a:srgbClr val="FF0000"/>
            </a:solidFill>
          </a:ln>
        </p:spPr>
        <p:txBody>
          <a:bodyPr wrap="square" rtlCol="0">
            <a:spAutoFit/>
          </a:bodyPr>
          <a:p>
            <a:r>
              <a:rPr lang="zh-CN" altLang="en-US" sz="3600" b="1" dirty="0" smtClean="0">
                <a:solidFill>
                  <a:srgbClr val="FF0000"/>
                </a:solidFill>
                <a:latin typeface="楷体" panose="02010609060101010101" charset="-122"/>
                <a:ea typeface="楷体" panose="02010609060101010101" charset="-122"/>
              </a:rPr>
              <a:t>备考课堂策略</a:t>
            </a:r>
            <a:endParaRPr lang="zh-CN" altLang="en-US" sz="3600" b="1" dirty="0" smtClean="0">
              <a:solidFill>
                <a:srgbClr val="FF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29260" y="387350"/>
            <a:ext cx="8707755" cy="6259195"/>
          </a:xfrm>
          <a:prstGeom prst="rect">
            <a:avLst/>
          </a:prstGeom>
          <a:noFill/>
        </p:spPr>
        <p:txBody>
          <a:bodyPr wrap="square" rtlCol="0" anchor="t">
            <a:spAutoFit/>
          </a:bodyPr>
          <a:p>
            <a:pPr lvl="0" fontAlgn="auto">
              <a:lnSpc>
                <a:spcPts val="2400"/>
              </a:lnSpc>
              <a:buNone/>
            </a:pPr>
            <a:r>
              <a:rPr lang="zh-CN" altLang="zh-CN" sz="2800" b="1" dirty="0" smtClean="0">
                <a:solidFill>
                  <a:srgbClr val="FF0000"/>
                </a:solidFill>
                <a:latin typeface="楷体" panose="02010609060101010101" charset="-122"/>
                <a:ea typeface="楷体" panose="02010609060101010101" charset="-122"/>
                <a:sym typeface="+mn-ea"/>
              </a:rPr>
              <a:t>陕西中考“热点”问题的考察，呈现有以下几个特点：</a:t>
            </a:r>
            <a:endParaRPr lang="zh-CN" altLang="zh-CN" sz="2800" b="1" dirty="0" smtClean="0">
              <a:solidFill>
                <a:srgbClr val="FF0000"/>
              </a:solidFill>
              <a:latin typeface="楷体" panose="02010609060101010101" charset="-122"/>
              <a:ea typeface="楷体" panose="02010609060101010101" charset="-122"/>
              <a:sym typeface="+mn-ea"/>
            </a:endParaRPr>
          </a:p>
          <a:p>
            <a:pPr lvl="0" fontAlgn="auto">
              <a:lnSpc>
                <a:spcPts val="2400"/>
              </a:lnSpc>
              <a:buNone/>
            </a:pPr>
            <a:r>
              <a:rPr lang="en-US" altLang="zh-CN" sz="2400" b="1" dirty="0" smtClean="0">
                <a:solidFill>
                  <a:srgbClr val="FF0000"/>
                </a:solidFill>
                <a:latin typeface="楷体" panose="02010609060101010101" charset="-122"/>
                <a:ea typeface="楷体" panose="02010609060101010101" charset="-122"/>
                <a:sym typeface="+mn-ea"/>
              </a:rPr>
              <a:t> </a:t>
            </a:r>
            <a:endParaRPr lang="en-US" altLang="zh-CN" sz="2400" b="1" dirty="0" smtClean="0">
              <a:solidFill>
                <a:srgbClr val="FF0000"/>
              </a:solidFill>
              <a:latin typeface="楷体" panose="02010609060101010101" charset="-122"/>
              <a:ea typeface="楷体" panose="02010609060101010101" charset="-122"/>
              <a:sym typeface="+mn-ea"/>
            </a:endParaRPr>
          </a:p>
          <a:p>
            <a:pPr lvl="0" fontAlgn="auto">
              <a:lnSpc>
                <a:spcPts val="2400"/>
              </a:lnSpc>
              <a:buNone/>
            </a:pPr>
            <a:r>
              <a:rPr lang="en-US" altLang="zh-CN" b="1" dirty="0" smtClean="0">
                <a:solidFill>
                  <a:srgbClr val="FF0000"/>
                </a:solidFill>
                <a:latin typeface="楷体" panose="02010609060101010101" charset="-122"/>
                <a:ea typeface="楷体" panose="02010609060101010101" charset="-122"/>
                <a:sym typeface="+mn-ea"/>
              </a:rPr>
              <a:t> </a:t>
            </a:r>
            <a:endParaRPr lang="en-US" altLang="zh-CN" b="1" dirty="0" smtClean="0">
              <a:solidFill>
                <a:srgbClr val="FF0000"/>
              </a:solidFill>
              <a:latin typeface="楷体" panose="02010609060101010101" charset="-122"/>
              <a:ea typeface="楷体" panose="02010609060101010101" charset="-122"/>
              <a:sym typeface="+mn-ea"/>
            </a:endParaRPr>
          </a:p>
          <a:p>
            <a:pPr lvl="0" fontAlgn="auto">
              <a:lnSpc>
                <a:spcPts val="2400"/>
              </a:lnSpc>
              <a:buNone/>
            </a:pPr>
            <a:r>
              <a:rPr lang="en-US" altLang="zh-CN" sz="2000" b="1" dirty="0" smtClean="0">
                <a:solidFill>
                  <a:srgbClr val="FF0000"/>
                </a:solidFill>
                <a:latin typeface="楷体" panose="02010609060101010101" charset="-122"/>
                <a:ea typeface="楷体" panose="02010609060101010101" charset="-122"/>
                <a:sym typeface="+mn-ea"/>
              </a:rPr>
              <a:t>1</a:t>
            </a:r>
            <a:r>
              <a:rPr lang="zh-CN" altLang="zh-CN" sz="2000" b="1" dirty="0" smtClean="0">
                <a:solidFill>
                  <a:srgbClr val="FF0000"/>
                </a:solidFill>
                <a:latin typeface="楷体" panose="02010609060101010101" charset="-122"/>
                <a:ea typeface="楷体" panose="02010609060101010101" charset="-122"/>
                <a:sym typeface="+mn-ea"/>
              </a:rPr>
              <a:t>、主要考察近一年来</a:t>
            </a:r>
            <a:r>
              <a:rPr lang="en-US" altLang="zh-CN" sz="2000" b="1" dirty="0" smtClean="0">
                <a:solidFill>
                  <a:srgbClr val="FF0000"/>
                </a:solidFill>
                <a:latin typeface="楷体" panose="02010609060101010101" charset="-122"/>
                <a:ea typeface="楷体" panose="02010609060101010101" charset="-122"/>
                <a:sym typeface="+mn-ea"/>
              </a:rPr>
              <a:t>(2018</a:t>
            </a:r>
            <a:r>
              <a:rPr lang="zh-CN" altLang="zh-CN" sz="2000" b="1" dirty="0" smtClean="0">
                <a:solidFill>
                  <a:srgbClr val="FF0000"/>
                </a:solidFill>
                <a:latin typeface="楷体" panose="02010609060101010101" charset="-122"/>
                <a:ea typeface="楷体" panose="02010609060101010101" charset="-122"/>
                <a:sym typeface="+mn-ea"/>
              </a:rPr>
              <a:t>年</a:t>
            </a:r>
            <a:r>
              <a:rPr lang="en-US" altLang="zh-CN" sz="2000" b="1" dirty="0" smtClean="0">
                <a:solidFill>
                  <a:srgbClr val="FF0000"/>
                </a:solidFill>
                <a:latin typeface="楷体" panose="02010609060101010101" charset="-122"/>
                <a:ea typeface="楷体" panose="02010609060101010101" charset="-122"/>
                <a:sym typeface="+mn-ea"/>
              </a:rPr>
              <a:t>5</a:t>
            </a:r>
            <a:r>
              <a:rPr lang="zh-CN" altLang="zh-CN" sz="2000" b="1" dirty="0" smtClean="0">
                <a:solidFill>
                  <a:srgbClr val="FF0000"/>
                </a:solidFill>
                <a:latin typeface="楷体" panose="02010609060101010101" charset="-122"/>
                <a:ea typeface="楷体" panose="02010609060101010101" charset="-122"/>
                <a:sym typeface="+mn-ea"/>
              </a:rPr>
              <a:t>月一</a:t>
            </a:r>
            <a:r>
              <a:rPr lang="en-US" altLang="zh-CN" sz="2000" b="1" dirty="0" smtClean="0">
                <a:solidFill>
                  <a:srgbClr val="FF0000"/>
                </a:solidFill>
                <a:latin typeface="楷体" panose="02010609060101010101" charset="-122"/>
                <a:ea typeface="楷体" panose="02010609060101010101" charset="-122"/>
                <a:sym typeface="+mn-ea"/>
              </a:rPr>
              <a:t>2019</a:t>
            </a:r>
            <a:r>
              <a:rPr lang="zh-CN" altLang="zh-CN" sz="2000" b="1" dirty="0" smtClean="0">
                <a:solidFill>
                  <a:srgbClr val="FF0000"/>
                </a:solidFill>
                <a:latin typeface="楷体" panose="02010609060101010101" charset="-122"/>
                <a:ea typeface="楷体" panose="02010609060101010101" charset="-122"/>
                <a:sym typeface="+mn-ea"/>
              </a:rPr>
              <a:t>年</a:t>
            </a:r>
            <a:r>
              <a:rPr lang="en-US" altLang="zh-CN" sz="2000" b="1" dirty="0" smtClean="0">
                <a:solidFill>
                  <a:srgbClr val="FF0000"/>
                </a:solidFill>
                <a:latin typeface="楷体" panose="02010609060101010101" charset="-122"/>
                <a:ea typeface="楷体" panose="02010609060101010101" charset="-122"/>
                <a:sym typeface="+mn-ea"/>
              </a:rPr>
              <a:t>4</a:t>
            </a:r>
            <a:r>
              <a:rPr lang="zh-CN" altLang="zh-CN" sz="2000" b="1" dirty="0" smtClean="0">
                <a:solidFill>
                  <a:srgbClr val="FF0000"/>
                </a:solidFill>
                <a:latin typeface="楷体" panose="02010609060101010101" charset="-122"/>
                <a:ea typeface="楷体" panose="02010609060101010101" charset="-122"/>
                <a:sym typeface="+mn-ea"/>
              </a:rPr>
              <a:t>月</a:t>
            </a:r>
            <a:r>
              <a:rPr lang="en-US" altLang="zh-CN" sz="2000" b="1" dirty="0" smtClean="0">
                <a:solidFill>
                  <a:srgbClr val="FF0000"/>
                </a:solidFill>
                <a:latin typeface="楷体" panose="02010609060101010101" charset="-122"/>
                <a:ea typeface="楷体" panose="02010609060101010101" charset="-122"/>
                <a:sym typeface="+mn-ea"/>
              </a:rPr>
              <a:t>)</a:t>
            </a:r>
            <a:r>
              <a:rPr lang="zh-CN" altLang="zh-CN" sz="2000" b="1" dirty="0" smtClean="0">
                <a:solidFill>
                  <a:srgbClr val="FF0000"/>
                </a:solidFill>
                <a:latin typeface="楷体" panose="02010609060101010101" charset="-122"/>
                <a:ea typeface="楷体" panose="02010609060101010101" charset="-122"/>
                <a:sym typeface="+mn-ea"/>
              </a:rPr>
              <a:t>国内外发生的重大时事。</a:t>
            </a:r>
            <a:endParaRPr lang="zh-CN" altLang="zh-CN" sz="2000" b="1" dirty="0" smtClean="0">
              <a:solidFill>
                <a:srgbClr val="FF0000"/>
              </a:solidFill>
              <a:latin typeface="楷体" panose="02010609060101010101" charset="-122"/>
              <a:ea typeface="楷体" panose="02010609060101010101" charset="-122"/>
            </a:endParaRPr>
          </a:p>
          <a:p>
            <a:pPr lvl="0" fontAlgn="auto">
              <a:lnSpc>
                <a:spcPts val="2400"/>
              </a:lnSpc>
              <a:buNone/>
            </a:pPr>
            <a:endParaRPr lang="en-US" altLang="zh-CN" sz="2000" b="1" dirty="0" smtClean="0">
              <a:solidFill>
                <a:srgbClr val="FF0000"/>
              </a:solidFill>
              <a:latin typeface="楷体" panose="02010609060101010101" charset="-122"/>
              <a:ea typeface="楷体" panose="02010609060101010101" charset="-122"/>
              <a:sym typeface="+mn-ea"/>
            </a:endParaRPr>
          </a:p>
          <a:p>
            <a:pPr lvl="0" fontAlgn="auto">
              <a:lnSpc>
                <a:spcPts val="2400"/>
              </a:lnSpc>
              <a:buNone/>
            </a:pPr>
            <a:r>
              <a:rPr lang="en-US" altLang="zh-CN" sz="2000" b="1" dirty="0" smtClean="0">
                <a:solidFill>
                  <a:srgbClr val="FF0000"/>
                </a:solidFill>
                <a:latin typeface="楷体" panose="02010609060101010101" charset="-122"/>
                <a:ea typeface="楷体" panose="02010609060101010101" charset="-122"/>
                <a:sym typeface="+mn-ea"/>
              </a:rPr>
              <a:t> </a:t>
            </a:r>
            <a:endParaRPr lang="en-US" altLang="zh-CN" sz="2000" b="1" dirty="0" smtClean="0">
              <a:solidFill>
                <a:srgbClr val="FF0000"/>
              </a:solidFill>
              <a:latin typeface="楷体" panose="02010609060101010101" charset="-122"/>
              <a:ea typeface="楷体" panose="02010609060101010101" charset="-122"/>
              <a:sym typeface="+mn-ea"/>
            </a:endParaRPr>
          </a:p>
          <a:p>
            <a:pPr lvl="0" fontAlgn="auto">
              <a:lnSpc>
                <a:spcPts val="2400"/>
              </a:lnSpc>
              <a:buNone/>
            </a:pPr>
            <a:r>
              <a:rPr lang="en-US" altLang="zh-CN" sz="2000" b="1" dirty="0" smtClean="0">
                <a:solidFill>
                  <a:srgbClr val="FF0000"/>
                </a:solidFill>
                <a:latin typeface="楷体" panose="02010609060101010101" charset="-122"/>
                <a:ea typeface="楷体" panose="02010609060101010101" charset="-122"/>
                <a:sym typeface="+mn-ea"/>
              </a:rPr>
              <a:t>2</a:t>
            </a:r>
            <a:r>
              <a:rPr lang="zh-CN" altLang="zh-CN" sz="2000" b="1" dirty="0" smtClean="0">
                <a:solidFill>
                  <a:srgbClr val="FF0000"/>
                </a:solidFill>
                <a:latin typeface="楷体" panose="02010609060101010101" charset="-122"/>
                <a:ea typeface="楷体" panose="02010609060101010101" charset="-122"/>
                <a:sym typeface="+mn-ea"/>
              </a:rPr>
              <a:t>、逢</a:t>
            </a:r>
            <a:r>
              <a:rPr lang="en-US" altLang="zh-CN" sz="2000" b="1" dirty="0" smtClean="0">
                <a:solidFill>
                  <a:srgbClr val="FF0000"/>
                </a:solidFill>
                <a:latin typeface="楷体" panose="02010609060101010101" charset="-122"/>
                <a:ea typeface="楷体" panose="02010609060101010101" charset="-122"/>
                <a:sym typeface="+mn-ea"/>
              </a:rPr>
              <a:t>5</a:t>
            </a:r>
            <a:r>
              <a:rPr lang="zh-CN" altLang="zh-CN" sz="2000" b="1" dirty="0" smtClean="0">
                <a:solidFill>
                  <a:srgbClr val="FF0000"/>
                </a:solidFill>
                <a:latin typeface="楷体" panose="02010609060101010101" charset="-122"/>
                <a:ea typeface="楷体" panose="02010609060101010101" charset="-122"/>
                <a:sym typeface="+mn-ea"/>
              </a:rPr>
              <a:t>和</a:t>
            </a:r>
            <a:r>
              <a:rPr lang="en-US" altLang="zh-CN" sz="2000" b="1" dirty="0" smtClean="0">
                <a:solidFill>
                  <a:srgbClr val="FF0000"/>
                </a:solidFill>
                <a:latin typeface="楷体" panose="02010609060101010101" charset="-122"/>
                <a:ea typeface="楷体" panose="02010609060101010101" charset="-122"/>
                <a:sym typeface="+mn-ea"/>
              </a:rPr>
              <a:t>10</a:t>
            </a:r>
            <a:r>
              <a:rPr lang="zh-CN" altLang="zh-CN" sz="2000" b="1" dirty="0" smtClean="0">
                <a:solidFill>
                  <a:srgbClr val="FF0000"/>
                </a:solidFill>
                <a:latin typeface="楷体" panose="02010609060101010101" charset="-122"/>
                <a:ea typeface="楷体" panose="02010609060101010101" charset="-122"/>
                <a:sym typeface="+mn-ea"/>
              </a:rPr>
              <a:t>周年纪念类历史大事。</a:t>
            </a:r>
            <a:endParaRPr lang="zh-CN" altLang="zh-CN" sz="2000" b="1" dirty="0" smtClean="0">
              <a:solidFill>
                <a:srgbClr val="FF0000"/>
              </a:solidFill>
              <a:latin typeface="楷体" panose="02010609060101010101" charset="-122"/>
              <a:ea typeface="楷体" panose="02010609060101010101" charset="-122"/>
            </a:endParaRPr>
          </a:p>
          <a:p>
            <a:pPr lvl="0" fontAlgn="auto">
              <a:lnSpc>
                <a:spcPts val="2400"/>
              </a:lnSpc>
              <a:buNone/>
            </a:pPr>
            <a:r>
              <a:rPr lang="en-US" altLang="zh-CN" sz="2000" b="1" dirty="0" smtClean="0">
                <a:solidFill>
                  <a:srgbClr val="FF0000"/>
                </a:solidFill>
                <a:latin typeface="楷体" panose="02010609060101010101" charset="-122"/>
                <a:ea typeface="楷体" panose="02010609060101010101" charset="-122"/>
                <a:sym typeface="+mn-ea"/>
              </a:rPr>
              <a:t> </a:t>
            </a:r>
            <a:endParaRPr lang="en-US" altLang="zh-CN" sz="2000" b="1" dirty="0" smtClean="0">
              <a:solidFill>
                <a:srgbClr val="FF0000"/>
              </a:solidFill>
              <a:latin typeface="楷体" panose="02010609060101010101" charset="-122"/>
              <a:ea typeface="楷体" panose="02010609060101010101" charset="-122"/>
              <a:sym typeface="+mn-ea"/>
            </a:endParaRPr>
          </a:p>
          <a:p>
            <a:pPr lvl="0" fontAlgn="auto">
              <a:lnSpc>
                <a:spcPts val="2400"/>
              </a:lnSpc>
              <a:buNone/>
            </a:pPr>
            <a:endParaRPr lang="en-US" altLang="zh-CN" sz="2000" b="1" dirty="0" smtClean="0">
              <a:solidFill>
                <a:srgbClr val="FF0000"/>
              </a:solidFill>
              <a:latin typeface="楷体" panose="02010609060101010101" charset="-122"/>
              <a:ea typeface="楷体" panose="02010609060101010101" charset="-122"/>
              <a:sym typeface="+mn-ea"/>
            </a:endParaRPr>
          </a:p>
          <a:p>
            <a:pPr lvl="0" fontAlgn="auto">
              <a:lnSpc>
                <a:spcPts val="2400"/>
              </a:lnSpc>
              <a:buNone/>
            </a:pPr>
            <a:r>
              <a:rPr lang="en-US" altLang="zh-CN" sz="2000" b="1" dirty="0" smtClean="0">
                <a:solidFill>
                  <a:srgbClr val="FF0000"/>
                </a:solidFill>
                <a:latin typeface="楷体" panose="02010609060101010101" charset="-122"/>
                <a:ea typeface="楷体" panose="02010609060101010101" charset="-122"/>
                <a:sym typeface="+mn-ea"/>
              </a:rPr>
              <a:t>3</a:t>
            </a:r>
            <a:r>
              <a:rPr lang="zh-CN" altLang="zh-CN" sz="2000" b="1" dirty="0" smtClean="0">
                <a:solidFill>
                  <a:srgbClr val="FF0000"/>
                </a:solidFill>
                <a:latin typeface="楷体" panose="02010609060101010101" charset="-122"/>
                <a:ea typeface="楷体" panose="02010609060101010101" charset="-122"/>
                <a:sym typeface="+mn-ea"/>
              </a:rPr>
              <a:t>、教材中的特别重大事件和历史问题，也就是我们常说的“高频考点”</a:t>
            </a:r>
            <a:endParaRPr lang="zh-CN" altLang="zh-CN" sz="2000" b="1" dirty="0" smtClean="0">
              <a:solidFill>
                <a:srgbClr val="FF0000"/>
              </a:solidFill>
              <a:latin typeface="楷体" panose="02010609060101010101" charset="-122"/>
              <a:ea typeface="楷体" panose="02010609060101010101" charset="-122"/>
            </a:endParaRPr>
          </a:p>
          <a:p>
            <a:pPr lvl="0" fontAlgn="auto">
              <a:lnSpc>
                <a:spcPts val="2400"/>
              </a:lnSpc>
              <a:buNone/>
            </a:pPr>
            <a:endParaRPr lang="en-US" altLang="zh-CN" sz="2000" b="1" dirty="0" smtClean="0">
              <a:solidFill>
                <a:srgbClr val="FF0000"/>
              </a:solidFill>
              <a:latin typeface="楷体" panose="02010609060101010101" charset="-122"/>
              <a:ea typeface="楷体" panose="02010609060101010101" charset="-122"/>
              <a:sym typeface="+mn-ea"/>
            </a:endParaRPr>
          </a:p>
          <a:p>
            <a:pPr lvl="0" fontAlgn="auto">
              <a:lnSpc>
                <a:spcPts val="2400"/>
              </a:lnSpc>
              <a:buNone/>
            </a:pPr>
            <a:endParaRPr lang="en-US" altLang="zh-CN" sz="2000" b="1" dirty="0" smtClean="0">
              <a:solidFill>
                <a:srgbClr val="FF0000"/>
              </a:solidFill>
              <a:latin typeface="楷体" panose="02010609060101010101" charset="-122"/>
              <a:ea typeface="楷体" panose="02010609060101010101" charset="-122"/>
              <a:sym typeface="+mn-ea"/>
            </a:endParaRPr>
          </a:p>
          <a:p>
            <a:pPr lvl="0" fontAlgn="auto">
              <a:lnSpc>
                <a:spcPts val="2400"/>
              </a:lnSpc>
              <a:buNone/>
            </a:pPr>
            <a:r>
              <a:rPr lang="en-US" altLang="zh-CN" sz="2000" b="1" dirty="0" smtClean="0">
                <a:solidFill>
                  <a:srgbClr val="FF0000"/>
                </a:solidFill>
                <a:latin typeface="楷体" panose="02010609060101010101" charset="-122"/>
                <a:ea typeface="楷体" panose="02010609060101010101" charset="-122"/>
                <a:sym typeface="+mn-ea"/>
              </a:rPr>
              <a:t>4</a:t>
            </a:r>
            <a:r>
              <a:rPr lang="zh-CN" altLang="zh-CN" sz="2000" b="1" dirty="0" smtClean="0">
                <a:solidFill>
                  <a:srgbClr val="FF0000"/>
                </a:solidFill>
                <a:latin typeface="楷体" panose="02010609060101010101" charset="-122"/>
                <a:ea typeface="楷体" panose="02010609060101010101" charset="-122"/>
                <a:sym typeface="+mn-ea"/>
              </a:rPr>
              <a:t>、以往热点问题命题以“旁敲侧击”“含沙射影”为原则，以新材料，新情景、新角度为方式，隐性介入的方法进行考查。而最近两年则公开考查社会热点和周年纪念类问题。</a:t>
            </a:r>
            <a:endParaRPr lang="zh-CN" altLang="zh-CN" sz="2000" b="1" dirty="0" smtClean="0">
              <a:solidFill>
                <a:srgbClr val="FF0000"/>
              </a:solidFill>
              <a:latin typeface="楷体" panose="02010609060101010101" charset="-122"/>
              <a:ea typeface="楷体" panose="02010609060101010101" charset="-122"/>
              <a:sym typeface="+mn-ea"/>
            </a:endParaRPr>
          </a:p>
          <a:p>
            <a:pPr lvl="0" fontAlgn="auto">
              <a:lnSpc>
                <a:spcPts val="2400"/>
              </a:lnSpc>
              <a:buNone/>
            </a:pPr>
            <a:r>
              <a:rPr lang="en-US" altLang="zh-CN" sz="2000" b="1" dirty="0" smtClean="0">
                <a:solidFill>
                  <a:srgbClr val="FF0000"/>
                </a:solidFill>
                <a:latin typeface="楷体" panose="02010609060101010101" charset="-122"/>
                <a:ea typeface="楷体" panose="02010609060101010101" charset="-122"/>
                <a:sym typeface="+mn-ea"/>
              </a:rPr>
              <a:t> </a:t>
            </a:r>
            <a:endParaRPr lang="en-US" altLang="zh-CN" sz="2000" b="1" dirty="0" smtClean="0">
              <a:solidFill>
                <a:srgbClr val="FF0000"/>
              </a:solidFill>
              <a:latin typeface="楷体" panose="02010609060101010101" charset="-122"/>
              <a:ea typeface="楷体" panose="02010609060101010101" charset="-122"/>
              <a:sym typeface="+mn-ea"/>
            </a:endParaRPr>
          </a:p>
          <a:p>
            <a:pPr lvl="0" fontAlgn="auto">
              <a:lnSpc>
                <a:spcPts val="2400"/>
              </a:lnSpc>
              <a:buNone/>
            </a:pPr>
            <a:endParaRPr lang="en-US" altLang="zh-CN" sz="2000" b="1" dirty="0" smtClean="0">
              <a:solidFill>
                <a:srgbClr val="FF0000"/>
              </a:solidFill>
              <a:latin typeface="楷体" panose="02010609060101010101" charset="-122"/>
              <a:ea typeface="楷体" panose="02010609060101010101" charset="-122"/>
              <a:sym typeface="+mn-ea"/>
            </a:endParaRPr>
          </a:p>
          <a:p>
            <a:pPr lvl="0" fontAlgn="auto">
              <a:lnSpc>
                <a:spcPts val="2400"/>
              </a:lnSpc>
              <a:buNone/>
            </a:pPr>
            <a:r>
              <a:rPr lang="en-US" altLang="zh-CN" sz="2000" b="1" dirty="0" smtClean="0">
                <a:solidFill>
                  <a:srgbClr val="FF0000"/>
                </a:solidFill>
                <a:latin typeface="楷体" panose="02010609060101010101" charset="-122"/>
                <a:ea typeface="楷体" panose="02010609060101010101" charset="-122"/>
                <a:sym typeface="+mn-ea"/>
              </a:rPr>
              <a:t>5</a:t>
            </a:r>
            <a:r>
              <a:rPr lang="zh-CN" altLang="zh-CN" sz="2000" b="1" dirty="0" smtClean="0">
                <a:solidFill>
                  <a:srgbClr val="FF0000"/>
                </a:solidFill>
                <a:latin typeface="楷体" panose="02010609060101010101" charset="-122"/>
                <a:ea typeface="楷体" panose="02010609060101010101" charset="-122"/>
                <a:sym typeface="+mn-ea"/>
              </a:rPr>
              <a:t>、不仅要关注一年内与教材紧密结合的时政热点，更要关注那些长效的，事关国计民生的持续性热点在当年试题中的体现。</a:t>
            </a:r>
            <a:endParaRPr lang="zh-CN" altLang="zh-CN" sz="2000" b="1" dirty="0" smtClean="0">
              <a:solidFill>
                <a:srgbClr val="FF0000"/>
              </a:solidFill>
              <a:latin typeface="楷体" panose="02010609060101010101" charset="-122"/>
              <a:ea typeface="楷体" panose="02010609060101010101" charset="-122"/>
            </a:endParaRPr>
          </a:p>
          <a:p>
            <a:pPr lvl="0" fontAlgn="auto">
              <a:lnSpc>
                <a:spcPts val="2400"/>
              </a:lnSpc>
              <a:buNone/>
            </a:pPr>
            <a:endParaRPr lang="zh-CN" altLang="en-US" sz="2000" b="1"/>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ext Box 2"/>
          <p:cNvSpPr txBox="1"/>
          <p:nvPr/>
        </p:nvSpPr>
        <p:spPr>
          <a:xfrm>
            <a:off x="1543050" y="2158365"/>
            <a:ext cx="800100" cy="2331720"/>
          </a:xfrm>
          <a:prstGeom prst="rect">
            <a:avLst/>
          </a:prstGeom>
          <a:noFill/>
          <a:ln w="38100" cap="flat" cmpd="sng">
            <a:solidFill>
              <a:srgbClr val="0000FF"/>
            </a:solidFill>
            <a:prstDash val="solid"/>
            <a:miter/>
            <a:headEnd type="none" w="med" len="med"/>
            <a:tailEnd type="none" w="med" len="med"/>
          </a:ln>
        </p:spPr>
        <p:txBody>
          <a:bodyPr wrap="square" anchor="t">
            <a:spAutoFit/>
          </a:bodyPr>
          <a:p>
            <a:pPr lvl="0" indent="0">
              <a:spcBef>
                <a:spcPct val="50000"/>
              </a:spcBef>
              <a:buFont typeface="Arial" panose="020B0604020202020204" pitchFamily="34" charset="0"/>
              <a:buNone/>
            </a:pPr>
            <a:r>
              <a:rPr lang="zh-CN" altLang="en-US" sz="2100" b="1" dirty="0">
                <a:latin typeface="Arial" panose="020B0604020202020204" pitchFamily="34" charset="0"/>
                <a:ea typeface="黑体" panose="02010609060101010101" pitchFamily="49" charset="-122"/>
              </a:rPr>
              <a:t>（</a:t>
            </a:r>
            <a:r>
              <a:rPr lang="en-US" altLang="zh-CN" sz="2100" b="1" dirty="0">
                <a:latin typeface="Arial" panose="020B0604020202020204" pitchFamily="34" charset="0"/>
                <a:ea typeface="黑体" panose="02010609060101010101" pitchFamily="49" charset="-122"/>
              </a:rPr>
              <a:t>2</a:t>
            </a:r>
            <a:r>
              <a:rPr lang="zh-CN" altLang="en-US" sz="2100" b="1" dirty="0">
                <a:latin typeface="Arial" panose="020B0604020202020204" pitchFamily="34" charset="0"/>
                <a:ea typeface="黑体" panose="02010609060101010101" pitchFamily="49" charset="-122"/>
              </a:rPr>
              <a:t>）</a:t>
            </a:r>
            <a:endParaRPr lang="en-US" altLang="zh-CN" sz="2100" b="1" dirty="0">
              <a:latin typeface="Arial" panose="020B0604020202020204" pitchFamily="34" charset="0"/>
              <a:ea typeface="黑体" panose="02010609060101010101" pitchFamily="49" charset="-122"/>
            </a:endParaRPr>
          </a:p>
          <a:p>
            <a:pPr lvl="0" indent="0">
              <a:spcBef>
                <a:spcPct val="50000"/>
              </a:spcBef>
              <a:buFont typeface="Arial" panose="020B0604020202020204" pitchFamily="34" charset="0"/>
              <a:buNone/>
            </a:pPr>
            <a:r>
              <a:rPr lang="zh-CN" altLang="en-US" sz="2100" b="1" dirty="0">
                <a:latin typeface="Arial" panose="020B0604020202020204" pitchFamily="34" charset="0"/>
                <a:ea typeface="黑体" panose="02010609060101010101" pitchFamily="49" charset="-122"/>
              </a:rPr>
              <a:t>背景</a:t>
            </a:r>
            <a:endParaRPr lang="zh-CN" altLang="en-US" sz="2100" b="1" dirty="0">
              <a:latin typeface="Arial" panose="020B0604020202020204" pitchFamily="34" charset="0"/>
              <a:ea typeface="黑体" panose="02010609060101010101" pitchFamily="49" charset="-122"/>
            </a:endParaRPr>
          </a:p>
          <a:p>
            <a:pPr lvl="0" indent="0">
              <a:spcBef>
                <a:spcPct val="50000"/>
              </a:spcBef>
              <a:buFont typeface="Arial" panose="020B0604020202020204" pitchFamily="34" charset="0"/>
              <a:buNone/>
            </a:pPr>
            <a:r>
              <a:rPr lang="zh-CN" altLang="en-US" sz="2100" b="1" dirty="0">
                <a:latin typeface="Arial" panose="020B0604020202020204" pitchFamily="34" charset="0"/>
                <a:ea typeface="黑体" panose="02010609060101010101" pitchFamily="49" charset="-122"/>
              </a:rPr>
              <a:t>条件</a:t>
            </a:r>
            <a:endParaRPr lang="zh-CN" altLang="en-US" sz="2100" b="1" dirty="0">
              <a:latin typeface="Arial" panose="020B0604020202020204" pitchFamily="34" charset="0"/>
              <a:ea typeface="黑体" panose="02010609060101010101" pitchFamily="49" charset="-122"/>
            </a:endParaRPr>
          </a:p>
          <a:p>
            <a:pPr lvl="0" indent="0">
              <a:spcBef>
                <a:spcPct val="50000"/>
              </a:spcBef>
              <a:buFont typeface="Arial" panose="020B0604020202020204" pitchFamily="34" charset="0"/>
              <a:buNone/>
            </a:pPr>
            <a:r>
              <a:rPr lang="zh-CN" altLang="en-US" sz="2100" b="1" dirty="0">
                <a:latin typeface="Arial" panose="020B0604020202020204" pitchFamily="34" charset="0"/>
                <a:ea typeface="黑体" panose="02010609060101010101" pitchFamily="49" charset="-122"/>
              </a:rPr>
              <a:t>原因</a:t>
            </a:r>
            <a:endParaRPr lang="zh-CN" altLang="en-US" sz="2100" b="1" dirty="0">
              <a:latin typeface="Arial" panose="020B0604020202020204" pitchFamily="34" charset="0"/>
              <a:ea typeface="黑体" panose="02010609060101010101" pitchFamily="49" charset="-122"/>
            </a:endParaRPr>
          </a:p>
          <a:p>
            <a:pPr lvl="0" indent="0">
              <a:spcBef>
                <a:spcPct val="50000"/>
              </a:spcBef>
              <a:buFont typeface="Arial" panose="020B0604020202020204" pitchFamily="34" charset="0"/>
              <a:buNone/>
            </a:pPr>
            <a:r>
              <a:rPr lang="zh-CN" altLang="en-US" sz="2100" b="1" dirty="0">
                <a:latin typeface="Arial" panose="020B0604020202020204" pitchFamily="34" charset="0"/>
                <a:ea typeface="黑体" panose="02010609060101010101" pitchFamily="49" charset="-122"/>
              </a:rPr>
              <a:t>目的</a:t>
            </a:r>
            <a:endParaRPr lang="zh-CN" altLang="en-US" sz="2100" b="1" dirty="0">
              <a:latin typeface="Arial" panose="020B0604020202020204" pitchFamily="34" charset="0"/>
              <a:ea typeface="黑体" panose="02010609060101010101" pitchFamily="49" charset="-122"/>
            </a:endParaRPr>
          </a:p>
        </p:txBody>
      </p:sp>
      <p:sp>
        <p:nvSpPr>
          <p:cNvPr id="41987" name="AutoShape 3"/>
          <p:cNvSpPr/>
          <p:nvPr/>
        </p:nvSpPr>
        <p:spPr>
          <a:xfrm rot="10800000">
            <a:off x="2457450" y="2972010"/>
            <a:ext cx="571500" cy="575368"/>
          </a:xfrm>
          <a:prstGeom prst="rightArrow">
            <a:avLst>
              <a:gd name="adj1" fmla="val 50000"/>
              <a:gd name="adj2" fmla="val 29230"/>
            </a:avLst>
          </a:prstGeom>
          <a:solidFill>
            <a:srgbClr val="FF3300"/>
          </a:solidFill>
          <a:ln w="9525" cap="flat" cmpd="sng">
            <a:solidFill>
              <a:srgbClr val="0000FF"/>
            </a:solidFill>
            <a:prstDash val="solid"/>
            <a:miter/>
            <a:headEnd type="none" w="med" len="med"/>
            <a:tailEnd type="none" w="med" len="med"/>
          </a:ln>
        </p:spPr>
        <p:txBody>
          <a:bodyPr rot="10800000" wrap="square" anchor="ctr">
            <a:spAutoFit/>
          </a:bodyPr>
          <a:p>
            <a:pPr lvl="0" indent="0" algn="ctr">
              <a:spcBef>
                <a:spcPct val="50000"/>
              </a:spcBef>
              <a:buFont typeface="Arial" panose="020B0604020202020204" pitchFamily="34" charset="0"/>
              <a:buNone/>
            </a:pPr>
            <a:endParaRPr lang="zh-CN" altLang="en-US" sz="1350" dirty="0">
              <a:latin typeface="Arial" panose="020B0604020202020204" pitchFamily="34" charset="0"/>
              <a:ea typeface="宋体" panose="02010600030101010101" pitchFamily="2" charset="-122"/>
            </a:endParaRPr>
          </a:p>
        </p:txBody>
      </p:sp>
      <p:sp>
        <p:nvSpPr>
          <p:cNvPr id="11268" name="Text Box 4"/>
          <p:cNvSpPr txBox="1"/>
          <p:nvPr/>
        </p:nvSpPr>
        <p:spPr>
          <a:xfrm>
            <a:off x="6629400" y="1984216"/>
            <a:ext cx="800100" cy="2331720"/>
          </a:xfrm>
          <a:prstGeom prst="rect">
            <a:avLst/>
          </a:prstGeom>
          <a:noFill/>
          <a:ln w="38100" cap="flat" cmpd="sng">
            <a:solidFill>
              <a:srgbClr val="0000FF"/>
            </a:solidFill>
            <a:prstDash val="solid"/>
            <a:miter/>
            <a:headEnd type="none" w="med" len="med"/>
            <a:tailEnd type="none" w="med" len="med"/>
          </a:ln>
        </p:spPr>
        <p:txBody>
          <a:bodyPr wrap="square" anchor="t">
            <a:spAutoFit/>
          </a:bodyPr>
          <a:p>
            <a:pPr lvl="0" indent="0">
              <a:spcBef>
                <a:spcPct val="50000"/>
              </a:spcBef>
              <a:buFont typeface="Arial" panose="020B0604020202020204" pitchFamily="34" charset="0"/>
              <a:buNone/>
            </a:pPr>
            <a:r>
              <a:rPr lang="zh-CN" altLang="en-US" sz="2100" b="1" dirty="0">
                <a:latin typeface="Arial" panose="020B0604020202020204" pitchFamily="34" charset="0"/>
                <a:ea typeface="黑体" panose="02010609060101010101" pitchFamily="49" charset="-122"/>
              </a:rPr>
              <a:t>（</a:t>
            </a:r>
            <a:r>
              <a:rPr lang="en-US" altLang="zh-CN" sz="2100" b="1" dirty="0">
                <a:latin typeface="Arial" panose="020B0604020202020204" pitchFamily="34" charset="0"/>
                <a:ea typeface="黑体" panose="02010609060101010101" pitchFamily="49" charset="-122"/>
              </a:rPr>
              <a:t>3</a:t>
            </a:r>
            <a:r>
              <a:rPr lang="zh-CN" altLang="en-US" sz="2100" b="1" dirty="0">
                <a:latin typeface="Arial" panose="020B0604020202020204" pitchFamily="34" charset="0"/>
                <a:ea typeface="黑体" panose="02010609060101010101" pitchFamily="49" charset="-122"/>
              </a:rPr>
              <a:t>）</a:t>
            </a:r>
            <a:endParaRPr lang="en-US" altLang="zh-CN" sz="2100" b="1" dirty="0">
              <a:latin typeface="Arial" panose="020B0604020202020204" pitchFamily="34" charset="0"/>
              <a:ea typeface="黑体" panose="02010609060101010101" pitchFamily="49" charset="-122"/>
            </a:endParaRPr>
          </a:p>
          <a:p>
            <a:pPr lvl="0" indent="0">
              <a:spcBef>
                <a:spcPct val="50000"/>
              </a:spcBef>
              <a:buFont typeface="Arial" panose="020B0604020202020204" pitchFamily="34" charset="0"/>
              <a:buNone/>
            </a:pPr>
            <a:r>
              <a:rPr lang="zh-CN" altLang="en-US" sz="2100" b="1" dirty="0">
                <a:latin typeface="Arial" panose="020B0604020202020204" pitchFamily="34" charset="0"/>
                <a:ea typeface="黑体" panose="02010609060101010101" pitchFamily="49" charset="-122"/>
              </a:rPr>
              <a:t>结果</a:t>
            </a:r>
            <a:endParaRPr lang="zh-CN" altLang="en-US" sz="2100" b="1" dirty="0">
              <a:latin typeface="Arial" panose="020B0604020202020204" pitchFamily="34" charset="0"/>
              <a:ea typeface="黑体" panose="02010609060101010101" pitchFamily="49" charset="-122"/>
            </a:endParaRPr>
          </a:p>
          <a:p>
            <a:pPr lvl="0" indent="0">
              <a:spcBef>
                <a:spcPct val="50000"/>
              </a:spcBef>
              <a:buFont typeface="Arial" panose="020B0604020202020204" pitchFamily="34" charset="0"/>
              <a:buNone/>
            </a:pPr>
            <a:r>
              <a:rPr lang="zh-CN" altLang="en-US" sz="2100" b="1" dirty="0">
                <a:latin typeface="Arial" panose="020B0604020202020204" pitchFamily="34" charset="0"/>
                <a:ea typeface="黑体" panose="02010609060101010101" pitchFamily="49" charset="-122"/>
              </a:rPr>
              <a:t>影响</a:t>
            </a:r>
            <a:endParaRPr lang="zh-CN" altLang="en-US" sz="2100" b="1" dirty="0">
              <a:latin typeface="Arial" panose="020B0604020202020204" pitchFamily="34" charset="0"/>
              <a:ea typeface="黑体" panose="02010609060101010101" pitchFamily="49" charset="-122"/>
            </a:endParaRPr>
          </a:p>
          <a:p>
            <a:pPr lvl="0" indent="0">
              <a:spcBef>
                <a:spcPct val="50000"/>
              </a:spcBef>
              <a:buFont typeface="Arial" panose="020B0604020202020204" pitchFamily="34" charset="0"/>
              <a:buNone/>
            </a:pPr>
            <a:r>
              <a:rPr lang="zh-CN" altLang="en-US" sz="2100" b="1" dirty="0">
                <a:latin typeface="Arial" panose="020B0604020202020204" pitchFamily="34" charset="0"/>
                <a:ea typeface="黑体" panose="02010609060101010101" pitchFamily="49" charset="-122"/>
              </a:rPr>
              <a:t>意义</a:t>
            </a:r>
            <a:endParaRPr lang="zh-CN" altLang="en-US" sz="2100" b="1" dirty="0">
              <a:latin typeface="Arial" panose="020B0604020202020204" pitchFamily="34" charset="0"/>
              <a:ea typeface="黑体" panose="02010609060101010101" pitchFamily="49" charset="-122"/>
            </a:endParaRPr>
          </a:p>
          <a:p>
            <a:pPr lvl="0" indent="0">
              <a:spcBef>
                <a:spcPct val="50000"/>
              </a:spcBef>
              <a:buFont typeface="Arial" panose="020B0604020202020204" pitchFamily="34" charset="0"/>
              <a:buNone/>
            </a:pPr>
            <a:r>
              <a:rPr lang="zh-CN" altLang="en-US" sz="2100" b="1" dirty="0">
                <a:latin typeface="Arial" panose="020B0604020202020204" pitchFamily="34" charset="0"/>
                <a:ea typeface="黑体" panose="02010609060101010101" pitchFamily="49" charset="-122"/>
              </a:rPr>
              <a:t>评价</a:t>
            </a:r>
            <a:endParaRPr lang="zh-CN" altLang="en-US" sz="2100" b="1" dirty="0">
              <a:latin typeface="Arial" panose="020B0604020202020204" pitchFamily="34" charset="0"/>
              <a:ea typeface="黑体" panose="02010609060101010101" pitchFamily="49" charset="-122"/>
            </a:endParaRPr>
          </a:p>
        </p:txBody>
      </p:sp>
      <p:sp>
        <p:nvSpPr>
          <p:cNvPr id="11269" name="AutoShape 5"/>
          <p:cNvSpPr/>
          <p:nvPr/>
        </p:nvSpPr>
        <p:spPr>
          <a:xfrm>
            <a:off x="5943600" y="2996110"/>
            <a:ext cx="571500" cy="556378"/>
          </a:xfrm>
          <a:prstGeom prst="rightArrow">
            <a:avLst>
              <a:gd name="adj1" fmla="val 50000"/>
              <a:gd name="adj2" fmla="val 29230"/>
            </a:avLst>
          </a:prstGeom>
          <a:solidFill>
            <a:srgbClr val="FF3300"/>
          </a:solidFill>
          <a:ln w="9525" cap="flat" cmpd="sng">
            <a:solidFill>
              <a:srgbClr val="0000FF"/>
            </a:solidFill>
            <a:prstDash val="solid"/>
            <a:miter/>
            <a:headEnd type="none" w="med" len="med"/>
            <a:tailEnd type="none" w="med" len="med"/>
          </a:ln>
        </p:spPr>
        <p:txBody>
          <a:bodyPr anchor="ctr">
            <a:spAutoFit/>
          </a:bodyPr>
          <a:p>
            <a:pPr lvl="0" indent="0" algn="ctr">
              <a:spcBef>
                <a:spcPct val="50000"/>
              </a:spcBef>
              <a:buFont typeface="Arial" panose="020B0604020202020204" pitchFamily="34" charset="0"/>
              <a:buNone/>
            </a:pPr>
            <a:endParaRPr lang="zh-CN" altLang="en-US" sz="1350" dirty="0">
              <a:latin typeface="Arial" panose="020B0604020202020204" pitchFamily="34" charset="0"/>
              <a:ea typeface="宋体" panose="02010600030101010101" pitchFamily="2" charset="-122"/>
            </a:endParaRPr>
          </a:p>
        </p:txBody>
      </p:sp>
      <p:sp>
        <p:nvSpPr>
          <p:cNvPr id="43013" name="Text Box 6"/>
          <p:cNvSpPr txBox="1"/>
          <p:nvPr/>
        </p:nvSpPr>
        <p:spPr>
          <a:xfrm>
            <a:off x="-370840" y="1416685"/>
            <a:ext cx="5142865" cy="457200"/>
          </a:xfrm>
          <a:prstGeom prst="rect">
            <a:avLst/>
          </a:prstGeom>
          <a:noFill/>
          <a:ln w="9525">
            <a:noFill/>
          </a:ln>
        </p:spPr>
        <p:txBody>
          <a:bodyPr wrap="square" anchor="t">
            <a:spAutoFit/>
          </a:bodyPr>
          <a:p>
            <a:pPr lvl="0" indent="0" algn="ctr">
              <a:spcBef>
                <a:spcPct val="50000"/>
              </a:spcBef>
              <a:buFont typeface="Arial" panose="020B0604020202020204" pitchFamily="34" charset="0"/>
              <a:buNone/>
            </a:pPr>
            <a:r>
              <a:rPr lang="zh-CN" altLang="en-US" sz="2400" b="1" dirty="0">
                <a:latin typeface="Arial" panose="020B0604020202020204" pitchFamily="34" charset="0"/>
                <a:ea typeface="黑体" panose="02010609060101010101" pitchFamily="49" charset="-122"/>
              </a:rPr>
              <a:t>（一）选择题的题型结构</a:t>
            </a:r>
            <a:endParaRPr lang="zh-CN" altLang="en-US" sz="2400" b="1" dirty="0">
              <a:latin typeface="Arial" panose="020B0604020202020204" pitchFamily="34" charset="0"/>
              <a:ea typeface="黑体" panose="02010609060101010101" pitchFamily="49" charset="-122"/>
            </a:endParaRPr>
          </a:p>
        </p:txBody>
      </p:sp>
      <p:sp>
        <p:nvSpPr>
          <p:cNvPr id="11271" name="Text Box 7"/>
          <p:cNvSpPr txBox="1"/>
          <p:nvPr/>
        </p:nvSpPr>
        <p:spPr>
          <a:xfrm>
            <a:off x="1485900" y="4930775"/>
            <a:ext cx="4400550" cy="396240"/>
          </a:xfrm>
          <a:prstGeom prst="rect">
            <a:avLst/>
          </a:prstGeom>
          <a:noFill/>
          <a:ln w="9525">
            <a:noFill/>
          </a:ln>
        </p:spPr>
        <p:txBody>
          <a:bodyPr anchor="t">
            <a:spAutoFit/>
          </a:bodyPr>
          <a:p>
            <a:pPr lvl="0" indent="0">
              <a:spcBef>
                <a:spcPct val="50000"/>
              </a:spcBef>
              <a:buFont typeface="Arial" panose="020B0604020202020204" pitchFamily="34" charset="0"/>
              <a:buNone/>
            </a:pPr>
            <a:r>
              <a:rPr lang="zh-CN" altLang="en-US" sz="2000" b="1" dirty="0">
                <a:latin typeface="黑体" panose="02010609060101010101" pitchFamily="49" charset="-122"/>
                <a:ea typeface="黑体" panose="02010609060101010101" pitchFamily="49" charset="-122"/>
              </a:rPr>
              <a:t>（</a:t>
            </a:r>
            <a:r>
              <a:rPr lang="en-US" altLang="zh-CN" sz="2000" b="1" dirty="0">
                <a:latin typeface="黑体" panose="02010609060101010101" pitchFamily="49" charset="-122"/>
                <a:ea typeface="黑体" panose="02010609060101010101" pitchFamily="49" charset="-122"/>
              </a:rPr>
              <a:t>1</a:t>
            </a:r>
            <a:r>
              <a:rPr lang="zh-CN" altLang="en-US" sz="2000" b="1" dirty="0">
                <a:latin typeface="黑体" panose="02010609060101010101" pitchFamily="49" charset="-122"/>
                <a:ea typeface="黑体" panose="02010609060101010101" pitchFamily="49" charset="-122"/>
              </a:rPr>
              <a:t>）考查历史表象的本质或实质。</a:t>
            </a:r>
            <a:endParaRPr lang="zh-CN" altLang="en-US" sz="2000" b="1" dirty="0">
              <a:latin typeface="黑体" panose="02010609060101010101" pitchFamily="49" charset="-122"/>
              <a:ea typeface="黑体" panose="02010609060101010101" pitchFamily="49" charset="-122"/>
            </a:endParaRPr>
          </a:p>
        </p:txBody>
      </p:sp>
      <p:sp>
        <p:nvSpPr>
          <p:cNvPr id="11272" name="Text Box 8"/>
          <p:cNvSpPr txBox="1"/>
          <p:nvPr/>
        </p:nvSpPr>
        <p:spPr>
          <a:xfrm>
            <a:off x="1485900" y="5560695"/>
            <a:ext cx="7176135" cy="396240"/>
          </a:xfrm>
          <a:prstGeom prst="rect">
            <a:avLst/>
          </a:prstGeom>
          <a:noFill/>
          <a:ln w="9525">
            <a:noFill/>
          </a:ln>
        </p:spPr>
        <p:txBody>
          <a:bodyPr wrap="square" anchor="t">
            <a:spAutoFit/>
          </a:bodyPr>
          <a:p>
            <a:pPr lvl="0" indent="0">
              <a:spcBef>
                <a:spcPct val="50000"/>
              </a:spcBef>
              <a:buFont typeface="Arial" panose="020B0604020202020204" pitchFamily="34" charset="0"/>
              <a:buNone/>
            </a:pPr>
            <a:r>
              <a:rPr lang="zh-CN" altLang="en-US" sz="2000" b="1" dirty="0">
                <a:latin typeface="黑体" panose="02010609060101010101" pitchFamily="49" charset="-122"/>
                <a:ea typeface="黑体" panose="02010609060101010101" pitchFamily="49" charset="-122"/>
              </a:rPr>
              <a:t>（2）考查引发历史表象的原因、背景、条件和目的。</a:t>
            </a:r>
            <a:endParaRPr lang="zh-CN" altLang="en-US" b="1" dirty="0">
              <a:latin typeface="黑体" panose="02010609060101010101" pitchFamily="49" charset="-122"/>
              <a:ea typeface="黑体" panose="02010609060101010101" pitchFamily="49" charset="-122"/>
            </a:endParaRPr>
          </a:p>
        </p:txBody>
      </p:sp>
      <p:sp>
        <p:nvSpPr>
          <p:cNvPr id="11273" name="Text Box 9"/>
          <p:cNvSpPr txBox="1"/>
          <p:nvPr/>
        </p:nvSpPr>
        <p:spPr>
          <a:xfrm>
            <a:off x="1485900" y="6047105"/>
            <a:ext cx="7115810" cy="396240"/>
          </a:xfrm>
          <a:prstGeom prst="rect">
            <a:avLst/>
          </a:prstGeom>
          <a:noFill/>
          <a:ln w="9525">
            <a:noFill/>
          </a:ln>
        </p:spPr>
        <p:txBody>
          <a:bodyPr wrap="square" anchor="t">
            <a:spAutoFit/>
          </a:bodyPr>
          <a:p>
            <a:pPr lvl="0" algn="l">
              <a:spcBef>
                <a:spcPct val="50000"/>
              </a:spcBef>
              <a:buFont typeface="Arial" panose="020B0604020202020204" pitchFamily="34" charset="0"/>
              <a:buNone/>
            </a:pPr>
            <a:r>
              <a:rPr lang="zh-CN" altLang="en-US" sz="2000" b="1" dirty="0">
                <a:latin typeface="黑体" panose="02010609060101010101" pitchFamily="49" charset="-122"/>
                <a:ea typeface="黑体" panose="02010609060101010101" pitchFamily="49" charset="-122"/>
              </a:rPr>
              <a:t>（3）考查历史表象产生的结果、影响、意义和评价。</a:t>
            </a:r>
            <a:endParaRPr lang="zh-CN" altLang="en-US" sz="2000" b="1" dirty="0">
              <a:latin typeface="黑体" panose="02010609060101010101" pitchFamily="49" charset="-122"/>
              <a:ea typeface="黑体" panose="02010609060101010101" pitchFamily="49" charset="-122"/>
            </a:endParaRPr>
          </a:p>
        </p:txBody>
      </p:sp>
      <p:sp>
        <p:nvSpPr>
          <p:cNvPr id="11277" name="Text Box 13" descr="80%"/>
          <p:cNvSpPr txBox="1"/>
          <p:nvPr/>
        </p:nvSpPr>
        <p:spPr>
          <a:xfrm>
            <a:off x="2857500" y="4313714"/>
            <a:ext cx="2800350" cy="483235"/>
          </a:xfrm>
          <a:prstGeom prst="rect">
            <a:avLst/>
          </a:prstGeom>
          <a:noFill/>
          <a:ln w="28575" cap="flat" cmpd="sng">
            <a:solidFill>
              <a:srgbClr val="0000FF"/>
            </a:solidFill>
            <a:prstDash val="solid"/>
            <a:miter/>
            <a:headEnd type="none" w="med" len="med"/>
            <a:tailEnd type="none" w="med" len="med"/>
          </a:ln>
        </p:spPr>
        <p:txBody>
          <a:bodyPr wrap="square" anchor="t">
            <a:spAutoFit/>
          </a:bodyPr>
          <a:p>
            <a:pPr lvl="0" indent="0" algn="ctr">
              <a:spcBef>
                <a:spcPct val="50000"/>
              </a:spcBef>
              <a:buFont typeface="Arial" panose="020B0604020202020204" pitchFamily="34" charset="0"/>
              <a:buNone/>
            </a:pPr>
            <a:r>
              <a:rPr lang="zh-CN" altLang="en-US" sz="2400" b="1" dirty="0">
                <a:solidFill>
                  <a:srgbClr val="FF3300"/>
                </a:solidFill>
                <a:latin typeface="Arial" panose="020B0604020202020204" pitchFamily="34" charset="0"/>
                <a:ea typeface="华文行楷" pitchFamily="2" charset="-122"/>
              </a:rPr>
              <a:t>（</a:t>
            </a:r>
            <a:r>
              <a:rPr lang="en-US" altLang="zh-CN" sz="2400" b="1" dirty="0">
                <a:solidFill>
                  <a:srgbClr val="FF3300"/>
                </a:solidFill>
                <a:latin typeface="Arial" panose="020B0604020202020204" pitchFamily="34" charset="0"/>
                <a:ea typeface="华文行楷" pitchFamily="2" charset="-122"/>
              </a:rPr>
              <a:t>1</a:t>
            </a:r>
            <a:r>
              <a:rPr lang="zh-CN" altLang="en-US" sz="2400" b="1" dirty="0">
                <a:solidFill>
                  <a:srgbClr val="FF3300"/>
                </a:solidFill>
                <a:latin typeface="Arial" panose="020B0604020202020204" pitchFamily="34" charset="0"/>
                <a:ea typeface="华文行楷" pitchFamily="2" charset="-122"/>
              </a:rPr>
              <a:t>）本质、实质</a:t>
            </a:r>
            <a:endParaRPr lang="zh-CN" altLang="en-US" sz="2400" b="1" dirty="0">
              <a:solidFill>
                <a:srgbClr val="FF3300"/>
              </a:solidFill>
              <a:latin typeface="Arial" panose="020B0604020202020204" pitchFamily="34" charset="0"/>
              <a:ea typeface="华文行楷" pitchFamily="2" charset="-122"/>
            </a:endParaRPr>
          </a:p>
        </p:txBody>
      </p:sp>
      <p:grpSp>
        <p:nvGrpSpPr>
          <p:cNvPr id="2" name="Group 14"/>
          <p:cNvGrpSpPr/>
          <p:nvPr/>
        </p:nvGrpSpPr>
        <p:grpSpPr>
          <a:xfrm>
            <a:off x="3086100" y="3089974"/>
            <a:ext cx="2743200" cy="411087"/>
            <a:chOff x="0" y="701"/>
            <a:chExt cx="2304" cy="328"/>
          </a:xfrm>
        </p:grpSpPr>
        <p:sp>
          <p:nvSpPr>
            <p:cNvPr id="43019" name="Text Box 15"/>
            <p:cNvSpPr txBox="1"/>
            <p:nvPr/>
          </p:nvSpPr>
          <p:spPr>
            <a:xfrm>
              <a:off x="48" y="701"/>
              <a:ext cx="2208" cy="328"/>
            </a:xfrm>
            <a:prstGeom prst="rect">
              <a:avLst/>
            </a:prstGeom>
            <a:solidFill>
              <a:srgbClr val="FFFF99"/>
            </a:solidFill>
            <a:ln w="9525" cap="flat" cmpd="sng">
              <a:solidFill>
                <a:srgbClr val="0000CC"/>
              </a:solidFill>
              <a:prstDash val="solid"/>
              <a:miter/>
              <a:headEnd type="none" w="med" len="med"/>
              <a:tailEnd type="none" w="med" len="med"/>
            </a:ln>
          </p:spPr>
          <p:txBody>
            <a:bodyPr anchor="t">
              <a:spAutoFit/>
            </a:bodyPr>
            <a:p>
              <a:pPr lvl="0" indent="0" algn="ctr">
                <a:spcBef>
                  <a:spcPct val="50000"/>
                </a:spcBef>
                <a:buFont typeface="Arial" panose="020B0604020202020204" pitchFamily="34" charset="0"/>
                <a:buNone/>
              </a:pPr>
              <a:r>
                <a:rPr lang="zh-CN" altLang="en-US" sz="2100" b="1" dirty="0">
                  <a:latin typeface="Arial" panose="020B0604020202020204" pitchFamily="34" charset="0"/>
                  <a:ea typeface="黑体" panose="02010609060101010101" pitchFamily="49" charset="-122"/>
                  <a:sym typeface="+mn-ea"/>
                </a:rPr>
                <a:t>新材料、新情境</a:t>
              </a:r>
              <a:endParaRPr lang="zh-CN" altLang="en-US" sz="2100" b="1" dirty="0">
                <a:solidFill>
                  <a:srgbClr val="FF3300"/>
                </a:solidFill>
                <a:latin typeface="Arial" panose="020B0604020202020204" pitchFamily="34" charset="0"/>
                <a:ea typeface="黑体" panose="02010609060101010101" pitchFamily="49" charset="-122"/>
              </a:endParaRPr>
            </a:p>
          </p:txBody>
        </p:sp>
        <p:sp>
          <p:nvSpPr>
            <p:cNvPr id="43020" name="Rectangle 16"/>
            <p:cNvSpPr/>
            <p:nvPr/>
          </p:nvSpPr>
          <p:spPr>
            <a:xfrm>
              <a:off x="0" y="735"/>
              <a:ext cx="2304" cy="250"/>
            </a:xfrm>
            <a:prstGeom prst="rect">
              <a:avLst/>
            </a:prstGeom>
            <a:noFill/>
            <a:ln w="38100" cap="flat" cmpd="sng">
              <a:solidFill>
                <a:srgbClr val="0000FF"/>
              </a:solidFill>
              <a:prstDash val="solid"/>
              <a:miter/>
              <a:headEnd type="none" w="med" len="med"/>
              <a:tailEnd type="none" w="med" len="med"/>
            </a:ln>
          </p:spPr>
          <p:txBody>
            <a:bodyPr anchor="ctr">
              <a:spAutoFit/>
            </a:bodyPr>
            <a:p>
              <a:pPr lvl="0" indent="0">
                <a:buFont typeface="Arial" panose="020B0604020202020204" pitchFamily="34" charset="0"/>
                <a:buNone/>
              </a:pPr>
              <a:endParaRPr lang="zh-CN" altLang="en-US" sz="1350" dirty="0">
                <a:latin typeface="Arial" panose="020B0604020202020204" pitchFamily="34" charset="0"/>
                <a:ea typeface="宋体" panose="02010600030101010101" pitchFamily="2" charset="-122"/>
              </a:endParaRPr>
            </a:p>
          </p:txBody>
        </p:sp>
      </p:grpSp>
      <p:sp>
        <p:nvSpPr>
          <p:cNvPr id="41996" name="AutoShape 18"/>
          <p:cNvSpPr/>
          <p:nvPr/>
        </p:nvSpPr>
        <p:spPr>
          <a:xfrm rot="5400000">
            <a:off x="4194379" y="3852942"/>
            <a:ext cx="443299" cy="488156"/>
          </a:xfrm>
          <a:prstGeom prst="rightArrow">
            <a:avLst>
              <a:gd name="adj1" fmla="val 50000"/>
              <a:gd name="adj2" fmla="val 25000"/>
            </a:avLst>
          </a:prstGeom>
          <a:solidFill>
            <a:srgbClr val="FF3300"/>
          </a:solidFill>
          <a:ln w="9525" cap="flat" cmpd="sng">
            <a:solidFill>
              <a:srgbClr val="0000FF"/>
            </a:solidFill>
            <a:prstDash val="solid"/>
            <a:miter/>
            <a:headEnd type="none" w="med" len="med"/>
            <a:tailEnd type="none" w="med" len="med"/>
          </a:ln>
        </p:spPr>
        <p:txBody>
          <a:bodyPr rot="10800000" vert="eaVert" wrap="square" anchor="ctr">
            <a:spAutoFit/>
          </a:bodyPr>
          <a:p>
            <a:pPr lvl="0" indent="0" algn="ctr">
              <a:spcBef>
                <a:spcPct val="50000"/>
              </a:spcBef>
              <a:buFont typeface="Arial" panose="020B0604020202020204" pitchFamily="34" charset="0"/>
              <a:buNone/>
            </a:pPr>
            <a:endParaRPr lang="zh-CN" altLang="en-US" sz="1350" dirty="0">
              <a:latin typeface="Arial" panose="020B0604020202020204" pitchFamily="34" charset="0"/>
              <a:ea typeface="宋体" panose="02010600030101010101" pitchFamily="2" charset="-122"/>
            </a:endParaRPr>
          </a:p>
        </p:txBody>
      </p:sp>
      <p:sp>
        <p:nvSpPr>
          <p:cNvPr id="11283" name="AutoShape 19"/>
          <p:cNvSpPr/>
          <p:nvPr/>
        </p:nvSpPr>
        <p:spPr>
          <a:xfrm rot="-5400000">
            <a:off x="4197311" y="2592467"/>
            <a:ext cx="437435" cy="488156"/>
          </a:xfrm>
          <a:prstGeom prst="rightArrow">
            <a:avLst>
              <a:gd name="adj1" fmla="val 50000"/>
              <a:gd name="adj2" fmla="val 25000"/>
            </a:avLst>
          </a:prstGeom>
          <a:solidFill>
            <a:srgbClr val="FF3300"/>
          </a:solidFill>
          <a:ln w="9525" cap="flat" cmpd="sng">
            <a:solidFill>
              <a:srgbClr val="0000FF"/>
            </a:solidFill>
            <a:prstDash val="solid"/>
            <a:miter/>
            <a:headEnd type="none" w="med" len="med"/>
            <a:tailEnd type="none" w="med" len="med"/>
          </a:ln>
        </p:spPr>
        <p:txBody>
          <a:bodyPr vert="eaVert" anchor="ctr">
            <a:spAutoFit/>
          </a:bodyPr>
          <a:p>
            <a:pPr lvl="0" indent="0" algn="ctr">
              <a:spcBef>
                <a:spcPct val="50000"/>
              </a:spcBef>
              <a:buFont typeface="Arial" panose="020B0604020202020204" pitchFamily="34" charset="0"/>
              <a:buNone/>
            </a:pPr>
            <a:endParaRPr lang="zh-CN" altLang="en-US" sz="1350" dirty="0">
              <a:latin typeface="Arial" panose="020B0604020202020204" pitchFamily="34" charset="0"/>
              <a:ea typeface="宋体" panose="02010600030101010101" pitchFamily="2" charset="-122"/>
            </a:endParaRPr>
          </a:p>
        </p:txBody>
      </p:sp>
      <p:sp>
        <p:nvSpPr>
          <p:cNvPr id="11284" name="Text Box 20"/>
          <p:cNvSpPr txBox="1"/>
          <p:nvPr/>
        </p:nvSpPr>
        <p:spPr>
          <a:xfrm>
            <a:off x="3143250" y="2059940"/>
            <a:ext cx="2400300" cy="483235"/>
          </a:xfrm>
          <a:prstGeom prst="rect">
            <a:avLst/>
          </a:prstGeom>
          <a:noFill/>
          <a:ln w="28575" cap="flat" cmpd="sng">
            <a:solidFill>
              <a:srgbClr val="0000FF"/>
            </a:solidFill>
            <a:prstDash val="solid"/>
            <a:miter/>
            <a:headEnd type="none" w="med" len="med"/>
            <a:tailEnd type="none" w="med" len="med"/>
          </a:ln>
        </p:spPr>
        <p:txBody>
          <a:bodyPr wrap="square" anchor="t">
            <a:spAutoFit/>
          </a:bodyPr>
          <a:p>
            <a:pPr lvl="0" indent="0" algn="ctr">
              <a:spcBef>
                <a:spcPct val="50000"/>
              </a:spcBef>
              <a:buFont typeface="Arial" panose="020B0604020202020204" pitchFamily="34" charset="0"/>
              <a:buNone/>
            </a:pPr>
            <a:r>
              <a:rPr lang="zh-CN" altLang="en-US" sz="2400" b="1" dirty="0">
                <a:latin typeface="Arial" panose="020B0604020202020204" pitchFamily="34" charset="0"/>
                <a:ea typeface="华文行楷" pitchFamily="2" charset="-122"/>
              </a:rPr>
              <a:t>（</a:t>
            </a:r>
            <a:r>
              <a:rPr lang="en-US" altLang="zh-CN" sz="2400" b="1" dirty="0">
                <a:latin typeface="Arial" panose="020B0604020202020204" pitchFamily="34" charset="0"/>
                <a:ea typeface="华文行楷" pitchFamily="2" charset="-122"/>
              </a:rPr>
              <a:t>4</a:t>
            </a:r>
            <a:r>
              <a:rPr lang="zh-CN" altLang="en-US" sz="2400" b="1" dirty="0">
                <a:latin typeface="Arial" panose="020B0604020202020204" pitchFamily="34" charset="0"/>
                <a:ea typeface="华文行楷" pitchFamily="2" charset="-122"/>
              </a:rPr>
              <a:t>）历史史实</a:t>
            </a:r>
            <a:endParaRPr lang="zh-CN" altLang="en-US" sz="2400" b="1" dirty="0">
              <a:latin typeface="Arial" panose="020B0604020202020204" pitchFamily="34" charset="0"/>
              <a:ea typeface="华文行楷" pitchFamily="2" charset="-122"/>
            </a:endParaRPr>
          </a:p>
        </p:txBody>
      </p:sp>
      <p:sp>
        <p:nvSpPr>
          <p:cNvPr id="11285" name="Text Box 21"/>
          <p:cNvSpPr txBox="1"/>
          <p:nvPr/>
        </p:nvSpPr>
        <p:spPr>
          <a:xfrm>
            <a:off x="1485900" y="6461760"/>
            <a:ext cx="4343400" cy="396240"/>
          </a:xfrm>
          <a:prstGeom prst="rect">
            <a:avLst/>
          </a:prstGeom>
          <a:noFill/>
          <a:ln w="9525">
            <a:noFill/>
          </a:ln>
        </p:spPr>
        <p:txBody>
          <a:bodyPr anchor="t">
            <a:spAutoFit/>
          </a:bodyPr>
          <a:p>
            <a:pPr lvl="0" algn="l">
              <a:spcBef>
                <a:spcPct val="50000"/>
              </a:spcBef>
              <a:buFont typeface="Arial" panose="020B0604020202020204" pitchFamily="34" charset="0"/>
              <a:buNone/>
            </a:pPr>
            <a:r>
              <a:rPr lang="zh-CN" altLang="en-US" sz="2000" b="1" dirty="0">
                <a:latin typeface="黑体" panose="02010609060101010101" pitchFamily="49" charset="-122"/>
                <a:ea typeface="黑体" panose="02010609060101010101" pitchFamily="49" charset="-122"/>
              </a:rPr>
              <a:t>（4）考查历史表象对应的史实。</a:t>
            </a:r>
            <a:endParaRPr lang="zh-CN" altLang="en-US" sz="2000" b="1" dirty="0">
              <a:latin typeface="黑体" panose="02010609060101010101" pitchFamily="49" charset="-122"/>
              <a:ea typeface="黑体" panose="02010609060101010101" pitchFamily="49" charset="-122"/>
            </a:endParaRPr>
          </a:p>
        </p:txBody>
      </p:sp>
      <p:sp>
        <p:nvSpPr>
          <p:cNvPr id="11287" name="AutoShape 23"/>
          <p:cNvSpPr/>
          <p:nvPr/>
        </p:nvSpPr>
        <p:spPr>
          <a:xfrm>
            <a:off x="6057900" y="4788535"/>
            <a:ext cx="1771650" cy="511175"/>
          </a:xfrm>
          <a:prstGeom prst="wedgeEllipseCallout">
            <a:avLst>
              <a:gd name="adj1" fmla="val -72713"/>
              <a:gd name="adj2" fmla="val -42130"/>
            </a:avLst>
          </a:prstGeom>
          <a:solidFill>
            <a:srgbClr val="FFFF99"/>
          </a:solidFill>
          <a:ln w="9525" cap="flat" cmpd="sng">
            <a:solidFill>
              <a:srgbClr val="0000FF"/>
            </a:solidFill>
            <a:prstDash val="solid"/>
            <a:miter/>
            <a:headEnd type="none" w="med" len="med"/>
            <a:tailEnd type="none" w="med" len="med"/>
          </a:ln>
        </p:spPr>
        <p:txBody>
          <a:bodyPr anchor="t"/>
          <a:p>
            <a:pPr lvl="0" indent="0" algn="ctr">
              <a:spcBef>
                <a:spcPct val="50000"/>
              </a:spcBef>
              <a:buFont typeface="Arial" panose="020B0604020202020204" pitchFamily="34" charset="0"/>
              <a:buNone/>
            </a:pPr>
            <a:r>
              <a:rPr lang="zh-CN" altLang="en-US" sz="2100" b="1" dirty="0">
                <a:solidFill>
                  <a:srgbClr val="FF0000"/>
                </a:solidFill>
                <a:latin typeface="Arial" panose="020B0604020202020204" pitchFamily="34" charset="0"/>
                <a:ea typeface="华文行楷" pitchFamily="2" charset="-122"/>
              </a:rPr>
              <a:t>难度最大</a:t>
            </a:r>
            <a:endParaRPr lang="zh-CN" altLang="en-US" sz="2100" b="1" dirty="0">
              <a:solidFill>
                <a:srgbClr val="FF0000"/>
              </a:solidFill>
              <a:latin typeface="Arial" panose="020B0604020202020204" pitchFamily="34" charset="0"/>
              <a:ea typeface="华文行楷" pitchFamily="2" charset="-122"/>
            </a:endParaRPr>
          </a:p>
        </p:txBody>
      </p:sp>
      <p:sp>
        <p:nvSpPr>
          <p:cNvPr id="11288" name="AutoShape 24"/>
          <p:cNvSpPr/>
          <p:nvPr/>
        </p:nvSpPr>
        <p:spPr>
          <a:xfrm>
            <a:off x="6213475" y="692785"/>
            <a:ext cx="1444625" cy="1180465"/>
          </a:xfrm>
          <a:prstGeom prst="wedgeEllipseCallout">
            <a:avLst>
              <a:gd name="adj1" fmla="val -73500"/>
              <a:gd name="adj2" fmla="val 43148"/>
            </a:avLst>
          </a:prstGeom>
          <a:solidFill>
            <a:srgbClr val="A6E8F8"/>
          </a:solidFill>
          <a:ln w="9525" cap="flat" cmpd="sng">
            <a:solidFill>
              <a:srgbClr val="FF3300"/>
            </a:solidFill>
            <a:prstDash val="solid"/>
            <a:miter/>
            <a:headEnd type="none" w="med" len="med"/>
            <a:tailEnd type="none" w="med" len="med"/>
          </a:ln>
        </p:spPr>
        <p:txBody>
          <a:bodyPr anchor="t"/>
          <a:p>
            <a:pPr lvl="0" indent="0" algn="ctr">
              <a:spcBef>
                <a:spcPct val="50000"/>
              </a:spcBef>
              <a:buFont typeface="Arial" panose="020B0604020202020204" pitchFamily="34" charset="0"/>
              <a:buNone/>
            </a:pPr>
            <a:r>
              <a:rPr lang="zh-CN" altLang="en-US" sz="2100" b="1" dirty="0">
                <a:latin typeface="Arial" panose="020B0604020202020204" pitchFamily="34" charset="0"/>
                <a:ea typeface="华文行楷" pitchFamily="2" charset="-122"/>
              </a:rPr>
              <a:t>难度最小</a:t>
            </a:r>
            <a:endParaRPr lang="zh-CN" altLang="en-US" sz="2100" b="1" dirty="0">
              <a:latin typeface="Arial" panose="020B0604020202020204" pitchFamily="34" charset="0"/>
              <a:ea typeface="华文行楷" pitchFamily="2" charset="-122"/>
            </a:endParaRPr>
          </a:p>
        </p:txBody>
      </p:sp>
      <p:sp>
        <p:nvSpPr>
          <p:cNvPr id="3" name="TextBox 3"/>
          <p:cNvSpPr txBox="1"/>
          <p:nvPr/>
        </p:nvSpPr>
        <p:spPr>
          <a:xfrm>
            <a:off x="690880" y="119380"/>
            <a:ext cx="3968750" cy="640080"/>
          </a:xfrm>
          <a:prstGeom prst="rect">
            <a:avLst/>
          </a:prstGeom>
          <a:solidFill>
            <a:srgbClr val="FFFF00"/>
          </a:solidFill>
          <a:ln w="9525">
            <a:solidFill>
              <a:srgbClr val="FF0000"/>
            </a:solidFill>
          </a:ln>
        </p:spPr>
        <p:txBody>
          <a:bodyPr wrap="square" rtlCol="0">
            <a:spAutoFit/>
          </a:bodyPr>
          <a:p>
            <a:r>
              <a:rPr lang="zh-CN" altLang="en-US" sz="3600" b="1" dirty="0" smtClean="0">
                <a:solidFill>
                  <a:srgbClr val="FF0000"/>
                </a:solidFill>
                <a:latin typeface="楷体" panose="02010609060101010101" charset="-122"/>
                <a:ea typeface="楷体" panose="02010609060101010101" charset="-122"/>
              </a:rPr>
              <a:t>备考课堂策略</a:t>
            </a:r>
            <a:endParaRPr lang="zh-CN" altLang="en-US" sz="3600" b="1" dirty="0">
              <a:solidFill>
                <a:srgbClr val="FF0000"/>
              </a:solidFill>
              <a:latin typeface="楷体" panose="02010609060101010101" charset="-122"/>
              <a:ea typeface="楷体" panose="02010609060101010101" charset="-122"/>
            </a:endParaRPr>
          </a:p>
        </p:txBody>
      </p:sp>
      <p:sp>
        <p:nvSpPr>
          <p:cNvPr id="4" name="TextBox 3"/>
          <p:cNvSpPr txBox="1"/>
          <p:nvPr/>
        </p:nvSpPr>
        <p:spPr>
          <a:xfrm>
            <a:off x="620450" y="692949"/>
            <a:ext cx="6264696" cy="518160"/>
          </a:xfrm>
          <a:prstGeom prst="rect">
            <a:avLst/>
          </a:prstGeom>
          <a:noFill/>
        </p:spPr>
        <p:txBody>
          <a:bodyPr wrap="square" rtlCol="0">
            <a:spAutoFit/>
          </a:bodyPr>
          <a:p>
            <a:r>
              <a:rPr lang="zh-CN" altLang="en-US" sz="2800" dirty="0" smtClean="0">
                <a:solidFill>
                  <a:srgbClr val="FF0000"/>
                </a:solidFill>
                <a:latin typeface="楷体" panose="02010609060101010101" charset="-122"/>
                <a:ea typeface="楷体" panose="02010609060101010101" charset="-122"/>
              </a:rPr>
              <a:t>四、答题方法训练</a:t>
            </a:r>
            <a:endParaRPr lang="zh-CN" altLang="en-US" sz="2800" dirty="0" smtClean="0">
              <a:solidFill>
                <a:srgbClr val="FF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additive="base">
                                        <p:cTn id="12" dur="500" fill="hold"/>
                                        <p:tgtEl>
                                          <p:spTgt spid="41996"/>
                                        </p:tgtEl>
                                        <p:attrNameLst>
                                          <p:attrName>ppt_x</p:attrName>
                                        </p:attrNameLst>
                                      </p:cBhvr>
                                      <p:tavLst>
                                        <p:tav tm="0">
                                          <p:val>
                                            <p:strVal val="#ppt_x"/>
                                          </p:val>
                                        </p:tav>
                                        <p:tav tm="100000">
                                          <p:val>
                                            <p:strVal val="#ppt_x"/>
                                          </p:val>
                                        </p:tav>
                                      </p:tavLst>
                                    </p:anim>
                                    <p:anim calcmode="lin" valueType="num">
                                      <p:cBhvr additive="base">
                                        <p:cTn id="13" dur="500" fill="hold"/>
                                        <p:tgtEl>
                                          <p:spTgt spid="4199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7"/>
                                        </p:tgtEl>
                                        <p:attrNameLst>
                                          <p:attrName>style.visibility</p:attrName>
                                        </p:attrNameLst>
                                      </p:cBhvr>
                                      <p:to>
                                        <p:strVal val="visible"/>
                                      </p:to>
                                    </p:set>
                                    <p:anim calcmode="lin" valueType="num">
                                      <p:cBhvr additive="base">
                                        <p:cTn id="18" dur="500" fill="hold"/>
                                        <p:tgtEl>
                                          <p:spTgt spid="11277"/>
                                        </p:tgtEl>
                                        <p:attrNameLst>
                                          <p:attrName>ppt_x</p:attrName>
                                        </p:attrNameLst>
                                      </p:cBhvr>
                                      <p:tavLst>
                                        <p:tav tm="0">
                                          <p:val>
                                            <p:strVal val="#ppt_x"/>
                                          </p:val>
                                        </p:tav>
                                        <p:tav tm="100000">
                                          <p:val>
                                            <p:strVal val="#ppt_x"/>
                                          </p:val>
                                        </p:tav>
                                      </p:tavLst>
                                    </p:anim>
                                    <p:anim calcmode="lin" valueType="num">
                                      <p:cBhvr additive="base">
                                        <p:cTn id="19"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1987"/>
                                        </p:tgtEl>
                                        <p:attrNameLst>
                                          <p:attrName>style.visibility</p:attrName>
                                        </p:attrNameLst>
                                      </p:cBhvr>
                                      <p:to>
                                        <p:strVal val="visible"/>
                                      </p:to>
                                    </p:set>
                                    <p:animEffect transition="in" filter="slide(fromBottom)">
                                      <p:cBhvr>
                                        <p:cTn id="24" dur="500"/>
                                        <p:tgtEl>
                                          <p:spTgt spid="4198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1266"/>
                                        </p:tgtEl>
                                        <p:attrNameLst>
                                          <p:attrName>style.visibility</p:attrName>
                                        </p:attrNameLst>
                                      </p:cBhvr>
                                      <p:to>
                                        <p:strVal val="visible"/>
                                      </p:to>
                                    </p:set>
                                    <p:animEffect transition="in" filter="slide(fromBottom)">
                                      <p:cBhvr>
                                        <p:cTn id="29" dur="500"/>
                                        <p:tgtEl>
                                          <p:spTgt spid="11266"/>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1269"/>
                                        </p:tgtEl>
                                        <p:attrNameLst>
                                          <p:attrName>style.visibility</p:attrName>
                                        </p:attrNameLst>
                                      </p:cBhvr>
                                      <p:to>
                                        <p:strVal val="visible"/>
                                      </p:to>
                                    </p:set>
                                    <p:animEffect transition="in" filter="slide(fromBottom)">
                                      <p:cBhvr>
                                        <p:cTn id="34" dur="500"/>
                                        <p:tgtEl>
                                          <p:spTgt spid="11269"/>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1268"/>
                                        </p:tgtEl>
                                        <p:attrNameLst>
                                          <p:attrName>style.visibility</p:attrName>
                                        </p:attrNameLst>
                                      </p:cBhvr>
                                      <p:to>
                                        <p:strVal val="visible"/>
                                      </p:to>
                                    </p:set>
                                    <p:animEffect transition="in" filter="slide(fromBottom)">
                                      <p:cBhvr>
                                        <p:cTn id="39" dur="500"/>
                                        <p:tgtEl>
                                          <p:spTgt spid="1126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283"/>
                                        </p:tgtEl>
                                        <p:attrNameLst>
                                          <p:attrName>style.visibility</p:attrName>
                                        </p:attrNameLst>
                                      </p:cBhvr>
                                      <p:to>
                                        <p:strVal val="visible"/>
                                      </p:to>
                                    </p:set>
                                    <p:anim calcmode="lin" valueType="num">
                                      <p:cBhvr additive="base">
                                        <p:cTn id="44" dur="500" fill="hold"/>
                                        <p:tgtEl>
                                          <p:spTgt spid="11283"/>
                                        </p:tgtEl>
                                        <p:attrNameLst>
                                          <p:attrName>ppt_x</p:attrName>
                                        </p:attrNameLst>
                                      </p:cBhvr>
                                      <p:tavLst>
                                        <p:tav tm="0">
                                          <p:val>
                                            <p:strVal val="#ppt_x"/>
                                          </p:val>
                                        </p:tav>
                                        <p:tav tm="100000">
                                          <p:val>
                                            <p:strVal val="#ppt_x"/>
                                          </p:val>
                                        </p:tav>
                                      </p:tavLst>
                                    </p:anim>
                                    <p:anim calcmode="lin" valueType="num">
                                      <p:cBhvr additive="base">
                                        <p:cTn id="45" dur="500" fill="hold"/>
                                        <p:tgtEl>
                                          <p:spTgt spid="1128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284"/>
                                        </p:tgtEl>
                                        <p:attrNameLst>
                                          <p:attrName>style.visibility</p:attrName>
                                        </p:attrNameLst>
                                      </p:cBhvr>
                                      <p:to>
                                        <p:strVal val="visible"/>
                                      </p:to>
                                    </p:set>
                                    <p:anim calcmode="lin" valueType="num">
                                      <p:cBhvr additive="base">
                                        <p:cTn id="50" dur="500" fill="hold"/>
                                        <p:tgtEl>
                                          <p:spTgt spid="11284"/>
                                        </p:tgtEl>
                                        <p:attrNameLst>
                                          <p:attrName>ppt_x</p:attrName>
                                        </p:attrNameLst>
                                      </p:cBhvr>
                                      <p:tavLst>
                                        <p:tav tm="0">
                                          <p:val>
                                            <p:strVal val="#ppt_x"/>
                                          </p:val>
                                        </p:tav>
                                        <p:tav tm="100000">
                                          <p:val>
                                            <p:strVal val="#ppt_x"/>
                                          </p:val>
                                        </p:tav>
                                      </p:tavLst>
                                    </p:anim>
                                    <p:anim calcmode="lin" valueType="num">
                                      <p:cBhvr additive="base">
                                        <p:cTn id="51" dur="500" fill="hold"/>
                                        <p:tgtEl>
                                          <p:spTgt spid="11284"/>
                                        </p:tgtEl>
                                        <p:attrNameLst>
                                          <p:attrName>ppt_y</p:attrName>
                                        </p:attrNameLst>
                                      </p:cBhvr>
                                      <p:tavLst>
                                        <p:tav tm="0">
                                          <p:val>
                                            <p:strVal val="1+#ppt_h/2"/>
                                          </p:val>
                                        </p:tav>
                                        <p:tav tm="100000">
                                          <p:val>
                                            <p:strVal val="#ppt_y"/>
                                          </p:val>
                                        </p:tav>
                                      </p:tavLst>
                                    </p:anim>
                                  </p:childTnLst>
                                </p:cTn>
                              </p:par>
                              <p:par>
                                <p:cTn id="52" presetID="12" presetClass="entr" presetSubtype="4" fill="hold" grpId="0" nodeType="withEffect">
                                  <p:stCondLst>
                                    <p:cond delay="0"/>
                                  </p:stCondLst>
                                  <p:childTnLst>
                                    <p:set>
                                      <p:cBhvr>
                                        <p:cTn id="53" dur="1" fill="hold">
                                          <p:stCondLst>
                                            <p:cond delay="0"/>
                                          </p:stCondLst>
                                        </p:cTn>
                                        <p:tgtEl>
                                          <p:spTgt spid="11271"/>
                                        </p:tgtEl>
                                        <p:attrNameLst>
                                          <p:attrName>style.visibility</p:attrName>
                                        </p:attrNameLst>
                                      </p:cBhvr>
                                      <p:to>
                                        <p:strVal val="visible"/>
                                      </p:to>
                                    </p:set>
                                    <p:animEffect transition="in" filter="slide(fromBottom)">
                                      <p:cBhvr>
                                        <p:cTn id="54" dur="500"/>
                                        <p:tgtEl>
                                          <p:spTgt spid="11271"/>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1272"/>
                                        </p:tgtEl>
                                        <p:attrNameLst>
                                          <p:attrName>style.visibility</p:attrName>
                                        </p:attrNameLst>
                                      </p:cBhvr>
                                      <p:to>
                                        <p:strVal val="visible"/>
                                      </p:to>
                                    </p:set>
                                    <p:animEffect transition="in" filter="slide(fromBottom)">
                                      <p:cBhvr>
                                        <p:cTn id="57" dur="500"/>
                                        <p:tgtEl>
                                          <p:spTgt spid="11272"/>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11273"/>
                                        </p:tgtEl>
                                        <p:attrNameLst>
                                          <p:attrName>style.visibility</p:attrName>
                                        </p:attrNameLst>
                                      </p:cBhvr>
                                      <p:to>
                                        <p:strVal val="visible"/>
                                      </p:to>
                                    </p:set>
                                    <p:animEffect transition="in" filter="slide(fromBottom)">
                                      <p:cBhvr>
                                        <p:cTn id="60" dur="500"/>
                                        <p:tgtEl>
                                          <p:spTgt spid="11273"/>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1285"/>
                                        </p:tgtEl>
                                        <p:attrNameLst>
                                          <p:attrName>style.visibility</p:attrName>
                                        </p:attrNameLst>
                                      </p:cBhvr>
                                      <p:to>
                                        <p:strVal val="visible"/>
                                      </p:to>
                                    </p:set>
                                    <p:animEffect transition="in" filter="slide(fromBottom)">
                                      <p:cBhvr>
                                        <p:cTn id="63" dur="500"/>
                                        <p:tgtEl>
                                          <p:spTgt spid="11285"/>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11288"/>
                                        </p:tgtEl>
                                        <p:attrNameLst>
                                          <p:attrName>style.visibility</p:attrName>
                                        </p:attrNameLst>
                                      </p:cBhvr>
                                      <p:to>
                                        <p:strVal val="visible"/>
                                      </p:to>
                                    </p:set>
                                    <p:animEffect transition="in" filter="diamond(in)">
                                      <p:cBhvr>
                                        <p:cTn id="66" dur="1000"/>
                                        <p:tgtEl>
                                          <p:spTgt spid="11288"/>
                                        </p:tgtEl>
                                      </p:cBhvr>
                                    </p:animEffect>
                                  </p:childTnLst>
                                </p:cTn>
                              </p:par>
                              <p:par>
                                <p:cTn id="67" presetID="8" presetClass="entr" presetSubtype="32" fill="hold" grpId="0" nodeType="withEffect">
                                  <p:stCondLst>
                                    <p:cond delay="0"/>
                                  </p:stCondLst>
                                  <p:childTnLst>
                                    <p:set>
                                      <p:cBhvr>
                                        <p:cTn id="68" dur="1" fill="hold">
                                          <p:stCondLst>
                                            <p:cond delay="0"/>
                                          </p:stCondLst>
                                        </p:cTn>
                                        <p:tgtEl>
                                          <p:spTgt spid="11287"/>
                                        </p:tgtEl>
                                        <p:attrNameLst>
                                          <p:attrName>style.visibility</p:attrName>
                                        </p:attrNameLst>
                                      </p:cBhvr>
                                      <p:to>
                                        <p:strVal val="visible"/>
                                      </p:to>
                                    </p:set>
                                    <p:animEffect transition="in" filter="diamond(out)">
                                      <p:cBhvr>
                                        <p:cTn id="69" dur="1000"/>
                                        <p:tgtEl>
                                          <p:spTgt spid="11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ldLvl="0" animBg="1"/>
      <p:bldP spid="41987" grpId="0" bldLvl="0" animBg="1"/>
      <p:bldP spid="11268" grpId="0" bldLvl="0" animBg="1"/>
      <p:bldP spid="11269" grpId="0" bldLvl="0" animBg="1"/>
      <p:bldP spid="11271" grpId="0"/>
      <p:bldP spid="11272" grpId="0"/>
      <p:bldP spid="11273" grpId="0"/>
      <p:bldP spid="11277" grpId="0" bldLvl="0" animBg="1"/>
      <p:bldP spid="41996" grpId="0" bldLvl="0" animBg="1"/>
      <p:bldP spid="11283" grpId="0" bldLvl="0" animBg="1"/>
      <p:bldP spid="11284" grpId="0" bldLvl="0" animBg="1"/>
      <p:bldP spid="11285" grpId="0"/>
      <p:bldP spid="11287" grpId="0" bldLvl="0" animBg="1"/>
      <p:bldP spid="11288"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69240" y="1912620"/>
            <a:ext cx="4559935" cy="3566160"/>
          </a:xfrm>
          <a:prstGeom prst="rect">
            <a:avLst/>
          </a:prstGeom>
          <a:noFill/>
        </p:spPr>
        <p:txBody>
          <a:bodyPr wrap="square" rtlCol="0">
            <a:spAutoFit/>
          </a:bodyPr>
          <a:p>
            <a:r>
              <a:rPr lang="zh-CN" altLang="en-US" sz="3200" b="1">
                <a:solidFill>
                  <a:srgbClr val="FF0000"/>
                </a:solidFill>
                <a:latin typeface="楷体" panose="02010609060101010101" charset="-122"/>
                <a:ea typeface="楷体" panose="02010609060101010101" charset="-122"/>
              </a:rPr>
              <a:t>题干三要看：</a:t>
            </a:r>
            <a:endParaRPr lang="zh-CN" altLang="en-US" sz="3200" b="1">
              <a:solidFill>
                <a:srgbClr val="FF0000"/>
              </a:solidFill>
              <a:latin typeface="楷体" panose="02010609060101010101" charset="-122"/>
              <a:ea typeface="楷体" panose="02010609060101010101" charset="-122"/>
            </a:endParaRPr>
          </a:p>
          <a:p>
            <a:r>
              <a:rPr lang="en-US" altLang="zh-CN" sz="2800" b="1">
                <a:latin typeface="楷体" panose="02010609060101010101" charset="-122"/>
                <a:ea typeface="楷体" panose="02010609060101010101" charset="-122"/>
              </a:rPr>
              <a:t>1</a:t>
            </a:r>
            <a:r>
              <a:rPr lang="zh-CN" altLang="en-US" sz="2800" b="1">
                <a:latin typeface="楷体" panose="02010609060101010101" charset="-122"/>
                <a:ea typeface="楷体" panose="02010609060101010101" charset="-122"/>
              </a:rPr>
              <a:t>、看时间、空间、界定答题范围</a:t>
            </a:r>
            <a:endParaRPr lang="zh-CN" altLang="en-US" sz="2800" b="1">
              <a:latin typeface="楷体" panose="02010609060101010101" charset="-122"/>
              <a:ea typeface="楷体" panose="02010609060101010101" charset="-122"/>
            </a:endParaRPr>
          </a:p>
          <a:p>
            <a:endParaRPr lang="en-US" altLang="zh-CN" sz="2800" b="1">
              <a:latin typeface="楷体" panose="02010609060101010101" charset="-122"/>
              <a:ea typeface="楷体" panose="02010609060101010101" charset="-122"/>
            </a:endParaRPr>
          </a:p>
          <a:p>
            <a:r>
              <a:rPr lang="en-US" altLang="zh-CN" sz="2800" b="1">
                <a:latin typeface="楷体" panose="02010609060101010101" charset="-122"/>
                <a:ea typeface="楷体" panose="02010609060101010101" charset="-122"/>
              </a:rPr>
              <a:t>2</a:t>
            </a:r>
            <a:r>
              <a:rPr lang="zh-CN" altLang="en-US" sz="2800" b="1">
                <a:latin typeface="楷体" panose="02010609060101010101" charset="-122"/>
                <a:ea typeface="楷体" panose="02010609060101010101" charset="-122"/>
              </a:rPr>
              <a:t>、看肯定、否定确定答题方向</a:t>
            </a:r>
            <a:endParaRPr lang="zh-CN" altLang="en-US" sz="2800" b="1">
              <a:latin typeface="楷体" panose="02010609060101010101" charset="-122"/>
              <a:ea typeface="楷体" panose="02010609060101010101" charset="-122"/>
            </a:endParaRPr>
          </a:p>
          <a:p>
            <a:endParaRPr lang="en-US" altLang="zh-CN" sz="2800" b="1">
              <a:latin typeface="楷体" panose="02010609060101010101" charset="-122"/>
              <a:ea typeface="楷体" panose="02010609060101010101" charset="-122"/>
            </a:endParaRPr>
          </a:p>
          <a:p>
            <a:r>
              <a:rPr lang="en-US" altLang="zh-CN" sz="2800" b="1">
                <a:latin typeface="楷体" panose="02010609060101010101" charset="-122"/>
                <a:ea typeface="楷体" panose="02010609060101010101" charset="-122"/>
              </a:rPr>
              <a:t>3</a:t>
            </a:r>
            <a:r>
              <a:rPr lang="zh-CN" altLang="en-US" sz="2800" b="1">
                <a:latin typeface="楷体" panose="02010609060101010101" charset="-122"/>
                <a:ea typeface="楷体" panose="02010609060101010101" charset="-122"/>
              </a:rPr>
              <a:t>、看关键词明确内涵外延</a:t>
            </a:r>
            <a:endParaRPr lang="zh-CN" altLang="en-US" sz="2800" b="1">
              <a:latin typeface="楷体" panose="02010609060101010101" charset="-122"/>
              <a:ea typeface="楷体" panose="02010609060101010101" charset="-122"/>
            </a:endParaRPr>
          </a:p>
        </p:txBody>
      </p:sp>
      <p:sp>
        <p:nvSpPr>
          <p:cNvPr id="3" name="文本框 2"/>
          <p:cNvSpPr txBox="1"/>
          <p:nvPr/>
        </p:nvSpPr>
        <p:spPr>
          <a:xfrm>
            <a:off x="4909820" y="1966595"/>
            <a:ext cx="4144645" cy="3566160"/>
          </a:xfrm>
          <a:prstGeom prst="rect">
            <a:avLst/>
          </a:prstGeom>
          <a:noFill/>
        </p:spPr>
        <p:txBody>
          <a:bodyPr wrap="square" rtlCol="0">
            <a:spAutoFit/>
          </a:bodyPr>
          <a:p>
            <a:r>
              <a:rPr lang="zh-CN" altLang="en-US" sz="3200">
                <a:solidFill>
                  <a:srgbClr val="FF0000"/>
                </a:solidFill>
                <a:latin typeface="楷体" panose="02010609060101010101" charset="-122"/>
                <a:ea typeface="楷体" panose="02010609060101010101" charset="-122"/>
              </a:rPr>
              <a:t>选项三要思：</a:t>
            </a:r>
            <a:endParaRPr lang="zh-CN" altLang="en-US" sz="3200">
              <a:solidFill>
                <a:srgbClr val="FF0000"/>
              </a:solidFill>
              <a:latin typeface="楷体" panose="02010609060101010101" charset="-122"/>
              <a:ea typeface="楷体" panose="02010609060101010101" charset="-122"/>
            </a:endParaRPr>
          </a:p>
          <a:p>
            <a:endParaRPr lang="en-US" altLang="zh-CN" sz="2800">
              <a:latin typeface="楷体" panose="02010609060101010101" charset="-122"/>
              <a:ea typeface="楷体" panose="02010609060101010101" charset="-122"/>
            </a:endParaRPr>
          </a:p>
          <a:p>
            <a:r>
              <a:rPr lang="en-US" altLang="zh-CN" sz="2800" b="1">
                <a:latin typeface="楷体" panose="02010609060101010101" charset="-122"/>
                <a:ea typeface="楷体" panose="02010609060101010101" charset="-122"/>
              </a:rPr>
              <a:t>1</a:t>
            </a:r>
            <a:r>
              <a:rPr lang="zh-CN" altLang="en-US" sz="2800" b="1">
                <a:latin typeface="楷体" panose="02010609060101010101" charset="-122"/>
                <a:ea typeface="楷体" panose="02010609060101010101" charset="-122"/>
              </a:rPr>
              <a:t>、是否符合历史史实</a:t>
            </a:r>
            <a:endParaRPr lang="zh-CN" altLang="en-US" sz="2800" b="1">
              <a:latin typeface="楷体" panose="02010609060101010101" charset="-122"/>
              <a:ea typeface="楷体" panose="02010609060101010101" charset="-122"/>
            </a:endParaRPr>
          </a:p>
          <a:p>
            <a:endParaRPr lang="en-US" altLang="zh-CN" sz="2800" b="1">
              <a:latin typeface="楷体" panose="02010609060101010101" charset="-122"/>
              <a:ea typeface="楷体" panose="02010609060101010101" charset="-122"/>
            </a:endParaRPr>
          </a:p>
          <a:p>
            <a:r>
              <a:rPr lang="en-US" altLang="zh-CN" sz="2800" b="1">
                <a:latin typeface="楷体" panose="02010609060101010101" charset="-122"/>
                <a:ea typeface="楷体" panose="02010609060101010101" charset="-122"/>
              </a:rPr>
              <a:t>2</a:t>
            </a:r>
            <a:r>
              <a:rPr lang="zh-CN" altLang="en-US" sz="2800" b="1">
                <a:latin typeface="楷体" panose="02010609060101010101" charset="-122"/>
                <a:ea typeface="楷体" panose="02010609060101010101" charset="-122"/>
              </a:rPr>
              <a:t>、是否符合题干要求</a:t>
            </a:r>
            <a:endParaRPr lang="zh-CN" altLang="en-US" sz="2800" b="1">
              <a:latin typeface="楷体" panose="02010609060101010101" charset="-122"/>
              <a:ea typeface="楷体" panose="02010609060101010101" charset="-122"/>
            </a:endParaRPr>
          </a:p>
          <a:p>
            <a:endParaRPr lang="en-US" altLang="zh-CN" sz="2800" b="1">
              <a:latin typeface="楷体" panose="02010609060101010101" charset="-122"/>
              <a:ea typeface="楷体" panose="02010609060101010101" charset="-122"/>
            </a:endParaRPr>
          </a:p>
          <a:p>
            <a:r>
              <a:rPr lang="en-US" altLang="zh-CN" sz="2800" b="1">
                <a:latin typeface="楷体" panose="02010609060101010101" charset="-122"/>
                <a:ea typeface="楷体" panose="02010609060101010101" charset="-122"/>
              </a:rPr>
              <a:t>3</a:t>
            </a:r>
            <a:r>
              <a:rPr lang="zh-CN" altLang="en-US" sz="2800" b="1">
                <a:latin typeface="楷体" panose="02010609060101010101" charset="-122"/>
                <a:ea typeface="楷体" panose="02010609060101010101" charset="-122"/>
              </a:rPr>
              <a:t>、是否与题干有必然关系</a:t>
            </a:r>
            <a:endParaRPr lang="zh-CN" altLang="en-US" sz="2800" b="1">
              <a:latin typeface="楷体" panose="02010609060101010101" charset="-122"/>
              <a:ea typeface="楷体" panose="02010609060101010101" charset="-122"/>
            </a:endParaRPr>
          </a:p>
        </p:txBody>
      </p:sp>
      <p:sp>
        <p:nvSpPr>
          <p:cNvPr id="4" name="文本框 3"/>
          <p:cNvSpPr txBox="1"/>
          <p:nvPr/>
        </p:nvSpPr>
        <p:spPr>
          <a:xfrm>
            <a:off x="404495" y="818515"/>
            <a:ext cx="5248910" cy="579120"/>
          </a:xfrm>
          <a:prstGeom prst="rect">
            <a:avLst/>
          </a:prstGeom>
          <a:noFill/>
        </p:spPr>
        <p:txBody>
          <a:bodyPr wrap="square" rtlCol="0">
            <a:spAutoFit/>
          </a:bodyPr>
          <a:p>
            <a:r>
              <a:rPr lang="zh-CN" altLang="en-US" sz="3200" b="1">
                <a:solidFill>
                  <a:srgbClr val="FF0000"/>
                </a:solidFill>
              </a:rPr>
              <a:t>（二）选择题的思维角度：</a:t>
            </a:r>
            <a:endParaRPr lang="zh-CN" altLang="en-US" sz="3200" b="1">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Line 11"/>
          <p:cNvSpPr/>
          <p:nvPr/>
        </p:nvSpPr>
        <p:spPr>
          <a:xfrm flipV="1">
            <a:off x="348018" y="2740651"/>
            <a:ext cx="8311487" cy="10235"/>
          </a:xfrm>
          <a:prstGeom prst="line">
            <a:avLst/>
          </a:prstGeom>
          <a:ln w="63500" cap="flat" cmpd="sng">
            <a:solidFill>
              <a:schemeClr val="tx1"/>
            </a:solidFill>
            <a:prstDash val="solid"/>
            <a:headEnd type="none" w="med" len="med"/>
            <a:tailEnd type="triangle" w="med" len="med"/>
          </a:ln>
        </p:spPr>
      </p:sp>
      <p:sp>
        <p:nvSpPr>
          <p:cNvPr id="103431" name="Line 12"/>
          <p:cNvSpPr/>
          <p:nvPr/>
        </p:nvSpPr>
        <p:spPr>
          <a:xfrm>
            <a:off x="788159" y="2750876"/>
            <a:ext cx="1" cy="706272"/>
          </a:xfrm>
          <a:prstGeom prst="line">
            <a:avLst/>
          </a:prstGeom>
          <a:ln w="63500" cap="flat" cmpd="sng">
            <a:solidFill>
              <a:schemeClr val="tx1"/>
            </a:solidFill>
            <a:prstDash val="solid"/>
            <a:headEnd type="none" w="med" len="med"/>
            <a:tailEnd type="none" w="med" len="med"/>
          </a:ln>
        </p:spPr>
      </p:sp>
      <p:sp>
        <p:nvSpPr>
          <p:cNvPr id="103446" name="Text Box 25"/>
          <p:cNvSpPr txBox="1"/>
          <p:nvPr/>
        </p:nvSpPr>
        <p:spPr>
          <a:xfrm>
            <a:off x="2382176" y="1905113"/>
            <a:ext cx="422441" cy="676910"/>
          </a:xfrm>
          <a:prstGeom prst="rect">
            <a:avLst/>
          </a:prstGeom>
          <a:noFill/>
          <a:ln w="9525">
            <a:noFill/>
          </a:ln>
          <a:effectLst>
            <a:outerShdw dist="17961" dir="13499999" algn="ctr" rotWithShape="0">
              <a:srgbClr val="000000"/>
            </a:outerShdw>
          </a:effectLst>
        </p:spPr>
        <p:txBody>
          <a:bodyPr wrap="square" lIns="58608" tIns="29304" rIns="58608" bIns="29304">
            <a:spAutoFit/>
          </a:bodyPr>
          <a:lstStyle/>
          <a:p>
            <a:pPr lvl="0" algn="l" defTabSz="913130" eaLnBrk="1" hangingPunct="1"/>
            <a:r>
              <a:rPr lang="zh-CN" altLang="en-US" sz="2025" dirty="0">
                <a:solidFill>
                  <a:schemeClr val="tx2"/>
                </a:solidFill>
                <a:latin typeface="黑体" panose="02010609060101010101" pitchFamily="49" charset="-122"/>
                <a:ea typeface="黑体" panose="02010609060101010101" pitchFamily="49" charset="-122"/>
              </a:rPr>
              <a:t>秦</a:t>
            </a:r>
            <a:r>
              <a:rPr lang="zh-CN" altLang="en-US" sz="2025" dirty="0" smtClean="0">
                <a:solidFill>
                  <a:schemeClr val="tx2"/>
                </a:solidFill>
                <a:latin typeface="黑体" panose="02010609060101010101" pitchFamily="49" charset="-122"/>
                <a:ea typeface="黑体" panose="02010609060101010101" pitchFamily="49" charset="-122"/>
              </a:rPr>
              <a:t>朝</a:t>
            </a:r>
            <a:endParaRPr lang="zh-CN" altLang="en-US" sz="2025" dirty="0">
              <a:solidFill>
                <a:schemeClr val="tx2"/>
              </a:solidFill>
              <a:latin typeface="黑体" panose="02010609060101010101" pitchFamily="49" charset="-122"/>
              <a:ea typeface="黑体" panose="02010609060101010101" pitchFamily="49" charset="-122"/>
            </a:endParaRPr>
          </a:p>
        </p:txBody>
      </p:sp>
      <p:sp>
        <p:nvSpPr>
          <p:cNvPr id="103447" name="Text Box 26"/>
          <p:cNvSpPr txBox="1"/>
          <p:nvPr/>
        </p:nvSpPr>
        <p:spPr>
          <a:xfrm>
            <a:off x="2943225" y="1905113"/>
            <a:ext cx="383417" cy="676910"/>
          </a:xfrm>
          <a:prstGeom prst="rect">
            <a:avLst/>
          </a:prstGeom>
          <a:noFill/>
          <a:ln w="9525">
            <a:noFill/>
          </a:ln>
          <a:effectLst>
            <a:outerShdw dist="17961" dir="13499999" algn="ctr" rotWithShape="0">
              <a:srgbClr val="000000"/>
            </a:outerShdw>
          </a:effectLst>
        </p:spPr>
        <p:txBody>
          <a:bodyPr wrap="square" lIns="58608" tIns="29304" rIns="58608" bIns="29304">
            <a:spAutoFit/>
          </a:bodyPr>
          <a:lstStyle/>
          <a:p>
            <a:pPr lvl="0" algn="l" defTabSz="913130" eaLnBrk="1" hangingPunct="1"/>
            <a:r>
              <a:rPr lang="zh-CN" altLang="en-US" sz="2025" dirty="0" smtClean="0">
                <a:solidFill>
                  <a:schemeClr val="tx2"/>
                </a:solidFill>
                <a:latin typeface="黑体" panose="02010609060101010101" pitchFamily="49" charset="-122"/>
                <a:ea typeface="黑体" panose="02010609060101010101" pitchFamily="49" charset="-122"/>
              </a:rPr>
              <a:t>汉朝</a:t>
            </a:r>
            <a:endParaRPr lang="zh-CN" altLang="en-US" sz="2025" dirty="0">
              <a:solidFill>
                <a:schemeClr val="tx2"/>
              </a:solidFill>
              <a:latin typeface="黑体" panose="02010609060101010101" pitchFamily="49" charset="-122"/>
              <a:ea typeface="黑体" panose="02010609060101010101" pitchFamily="49" charset="-122"/>
            </a:endParaRPr>
          </a:p>
        </p:txBody>
      </p:sp>
      <p:sp>
        <p:nvSpPr>
          <p:cNvPr id="103448" name="Text Box 27"/>
          <p:cNvSpPr txBox="1"/>
          <p:nvPr/>
        </p:nvSpPr>
        <p:spPr>
          <a:xfrm>
            <a:off x="3455644" y="1894877"/>
            <a:ext cx="1416605" cy="676910"/>
          </a:xfrm>
          <a:prstGeom prst="rect">
            <a:avLst/>
          </a:prstGeom>
          <a:noFill/>
          <a:ln w="9525">
            <a:noFill/>
          </a:ln>
          <a:effectLst>
            <a:outerShdw dist="17961" dir="13499999" algn="ctr" rotWithShape="0">
              <a:srgbClr val="000000"/>
            </a:outerShdw>
          </a:effectLst>
        </p:spPr>
        <p:txBody>
          <a:bodyPr wrap="square" lIns="58608" tIns="29304" rIns="58608" bIns="29304">
            <a:spAutoFit/>
          </a:bodyPr>
          <a:lstStyle/>
          <a:p>
            <a:pPr lvl="0" algn="l" defTabSz="913130" eaLnBrk="1" hangingPunct="1"/>
            <a:r>
              <a:rPr lang="zh-CN" altLang="en-US" sz="2025" dirty="0" smtClean="0">
                <a:solidFill>
                  <a:schemeClr val="tx2"/>
                </a:solidFill>
                <a:latin typeface="黑体" panose="02010609060101010101" pitchFamily="49" charset="-122"/>
                <a:ea typeface="黑体" panose="02010609060101010101" pitchFamily="49" charset="-122"/>
              </a:rPr>
              <a:t>三国两晋</a:t>
            </a:r>
            <a:endParaRPr lang="en-US" altLang="zh-CN" sz="2025" dirty="0" smtClean="0">
              <a:solidFill>
                <a:schemeClr val="tx2"/>
              </a:solidFill>
              <a:latin typeface="黑体" panose="02010609060101010101" pitchFamily="49" charset="-122"/>
              <a:ea typeface="黑体" panose="02010609060101010101" pitchFamily="49" charset="-122"/>
            </a:endParaRPr>
          </a:p>
          <a:p>
            <a:pPr lvl="0" algn="l" defTabSz="913130" eaLnBrk="1" hangingPunct="1"/>
            <a:r>
              <a:rPr lang="zh-CN" altLang="en-US" sz="2025" dirty="0" smtClean="0">
                <a:solidFill>
                  <a:schemeClr val="tx2"/>
                </a:solidFill>
                <a:latin typeface="黑体" panose="02010609060101010101" pitchFamily="49" charset="-122"/>
                <a:ea typeface="黑体" panose="02010609060101010101" pitchFamily="49" charset="-122"/>
              </a:rPr>
              <a:t>南北朝</a:t>
            </a:r>
            <a:endParaRPr lang="zh-CN" altLang="en-US" sz="2025" dirty="0">
              <a:solidFill>
                <a:schemeClr val="tx2"/>
              </a:solidFill>
              <a:latin typeface="黑体" panose="02010609060101010101" pitchFamily="49" charset="-122"/>
              <a:ea typeface="黑体" panose="02010609060101010101" pitchFamily="49" charset="-122"/>
            </a:endParaRPr>
          </a:p>
        </p:txBody>
      </p:sp>
      <p:sp>
        <p:nvSpPr>
          <p:cNvPr id="103449" name="Text Box 28"/>
          <p:cNvSpPr txBox="1"/>
          <p:nvPr/>
        </p:nvSpPr>
        <p:spPr>
          <a:xfrm>
            <a:off x="5011505" y="1915349"/>
            <a:ext cx="290655" cy="676910"/>
          </a:xfrm>
          <a:prstGeom prst="rect">
            <a:avLst/>
          </a:prstGeom>
          <a:noFill/>
          <a:ln w="9525">
            <a:noFill/>
          </a:ln>
          <a:effectLst>
            <a:outerShdw dist="17961" dir="13499999" algn="ctr" rotWithShape="0">
              <a:srgbClr val="000000"/>
            </a:outerShdw>
          </a:effectLst>
        </p:spPr>
        <p:txBody>
          <a:bodyPr wrap="square" lIns="58608" tIns="29304" rIns="58608" bIns="29304">
            <a:spAutoFit/>
          </a:bodyPr>
          <a:lstStyle/>
          <a:p>
            <a:pPr lvl="0" algn="l" defTabSz="913130" eaLnBrk="1" hangingPunct="1"/>
            <a:r>
              <a:rPr lang="zh-CN" altLang="en-US" sz="2025" dirty="0" smtClean="0">
                <a:solidFill>
                  <a:schemeClr val="tx2"/>
                </a:solidFill>
                <a:latin typeface="黑体" panose="02010609060101010101" pitchFamily="49" charset="-122"/>
                <a:ea typeface="黑体" panose="02010609060101010101" pitchFamily="49" charset="-122"/>
              </a:rPr>
              <a:t>隋朝</a:t>
            </a:r>
            <a:endParaRPr lang="zh-CN" altLang="en-US" sz="2025" dirty="0">
              <a:solidFill>
                <a:schemeClr val="tx2"/>
              </a:solidFill>
              <a:latin typeface="黑体" panose="02010609060101010101" pitchFamily="49" charset="-122"/>
              <a:ea typeface="黑体" panose="02010609060101010101" pitchFamily="49" charset="-122"/>
            </a:endParaRPr>
          </a:p>
        </p:txBody>
      </p:sp>
      <p:sp>
        <p:nvSpPr>
          <p:cNvPr id="103450" name="Text Box 29"/>
          <p:cNvSpPr txBox="1"/>
          <p:nvPr/>
        </p:nvSpPr>
        <p:spPr>
          <a:xfrm>
            <a:off x="5650593" y="1935821"/>
            <a:ext cx="374650" cy="676910"/>
          </a:xfrm>
          <a:prstGeom prst="rect">
            <a:avLst/>
          </a:prstGeom>
          <a:noFill/>
          <a:ln w="9525">
            <a:noFill/>
          </a:ln>
          <a:effectLst>
            <a:outerShdw dist="17961" dir="13499999" algn="ctr" rotWithShape="0">
              <a:srgbClr val="000000"/>
            </a:outerShdw>
          </a:effectLst>
        </p:spPr>
        <p:txBody>
          <a:bodyPr wrap="none" lIns="58608" tIns="29304" rIns="58608" bIns="29304">
            <a:spAutoFit/>
          </a:bodyPr>
          <a:lstStyle/>
          <a:p>
            <a:pPr lvl="0" algn="l" defTabSz="913130" eaLnBrk="1" hangingPunct="1"/>
            <a:r>
              <a:rPr lang="zh-CN" altLang="en-US" sz="2025" dirty="0" smtClean="0">
                <a:solidFill>
                  <a:schemeClr val="tx2"/>
                </a:solidFill>
                <a:latin typeface="黑体" panose="02010609060101010101" pitchFamily="49" charset="-122"/>
                <a:ea typeface="黑体" panose="02010609060101010101" pitchFamily="49" charset="-122"/>
              </a:rPr>
              <a:t>唐</a:t>
            </a:r>
            <a:endParaRPr lang="en-US" altLang="zh-CN" sz="2025" dirty="0" smtClean="0">
              <a:solidFill>
                <a:schemeClr val="tx2"/>
              </a:solidFill>
              <a:latin typeface="黑体" panose="02010609060101010101" pitchFamily="49" charset="-122"/>
              <a:ea typeface="黑体" panose="02010609060101010101" pitchFamily="49" charset="-122"/>
            </a:endParaRPr>
          </a:p>
          <a:p>
            <a:pPr lvl="0" algn="l" defTabSz="913130" eaLnBrk="1" hangingPunct="1"/>
            <a:r>
              <a:rPr lang="zh-CN" altLang="en-US" sz="2025" dirty="0" smtClean="0">
                <a:solidFill>
                  <a:schemeClr val="tx2"/>
                </a:solidFill>
                <a:latin typeface="黑体" panose="02010609060101010101" pitchFamily="49" charset="-122"/>
                <a:ea typeface="黑体" panose="02010609060101010101" pitchFamily="49" charset="-122"/>
              </a:rPr>
              <a:t>朝</a:t>
            </a:r>
            <a:endParaRPr lang="zh-CN" altLang="en-US" sz="2025" dirty="0">
              <a:solidFill>
                <a:schemeClr val="tx2"/>
              </a:solidFill>
              <a:latin typeface="黑体" panose="02010609060101010101" pitchFamily="49" charset="-122"/>
              <a:ea typeface="黑体" panose="02010609060101010101" pitchFamily="49" charset="-122"/>
            </a:endParaRPr>
          </a:p>
        </p:txBody>
      </p:sp>
      <p:sp>
        <p:nvSpPr>
          <p:cNvPr id="29" name="TextBox 28"/>
          <p:cNvSpPr txBox="1"/>
          <p:nvPr/>
        </p:nvSpPr>
        <p:spPr>
          <a:xfrm>
            <a:off x="6428087" y="1860363"/>
            <a:ext cx="511791" cy="709930"/>
          </a:xfrm>
          <a:prstGeom prst="rect">
            <a:avLst/>
          </a:prstGeom>
          <a:noFill/>
        </p:spPr>
        <p:txBody>
          <a:bodyPr wrap="square" rtlCol="0">
            <a:spAutoFit/>
          </a:bodyPr>
          <a:lstStyle/>
          <a:p>
            <a:pPr defTabSz="913130"/>
            <a:r>
              <a:rPr lang="zh-CN" altLang="en-US" sz="2025" dirty="0" smtClean="0">
                <a:solidFill>
                  <a:schemeClr val="tx2"/>
                </a:solidFill>
                <a:latin typeface="黑体" panose="02010609060101010101" pitchFamily="49" charset="-122"/>
                <a:ea typeface="黑体" panose="02010609060101010101" pitchFamily="49" charset="-122"/>
              </a:rPr>
              <a:t>宋朝</a:t>
            </a:r>
            <a:endParaRPr lang="zh-CN" altLang="en-US" sz="2025" dirty="0">
              <a:solidFill>
                <a:schemeClr val="tx2"/>
              </a:solidFill>
              <a:latin typeface="黑体" panose="02010609060101010101" pitchFamily="49" charset="-122"/>
              <a:ea typeface="黑体" panose="02010609060101010101" pitchFamily="49" charset="-122"/>
            </a:endParaRPr>
          </a:p>
        </p:txBody>
      </p:sp>
      <p:sp>
        <p:nvSpPr>
          <p:cNvPr id="31" name="TextBox 30"/>
          <p:cNvSpPr txBox="1"/>
          <p:nvPr/>
        </p:nvSpPr>
        <p:spPr>
          <a:xfrm>
            <a:off x="6929745" y="1870562"/>
            <a:ext cx="388867" cy="709930"/>
          </a:xfrm>
          <a:prstGeom prst="rect">
            <a:avLst/>
          </a:prstGeom>
          <a:noFill/>
        </p:spPr>
        <p:txBody>
          <a:bodyPr wrap="square" rtlCol="0">
            <a:spAutoFit/>
          </a:bodyPr>
          <a:lstStyle/>
          <a:p>
            <a:pPr defTabSz="913130"/>
            <a:r>
              <a:rPr lang="zh-CN" altLang="en-US" sz="2025" dirty="0" smtClean="0">
                <a:solidFill>
                  <a:schemeClr val="tx2"/>
                </a:solidFill>
                <a:latin typeface="黑体" panose="02010609060101010101" pitchFamily="49" charset="-122"/>
                <a:ea typeface="黑体" panose="02010609060101010101" pitchFamily="49" charset="-122"/>
              </a:rPr>
              <a:t>元朝</a:t>
            </a:r>
            <a:endParaRPr lang="zh-CN" altLang="en-US" sz="2025" dirty="0" smtClean="0">
              <a:solidFill>
                <a:schemeClr val="tx2"/>
              </a:solidFill>
              <a:latin typeface="黑体" panose="02010609060101010101" pitchFamily="49" charset="-122"/>
              <a:ea typeface="黑体" panose="02010609060101010101" pitchFamily="49" charset="-122"/>
            </a:endParaRPr>
          </a:p>
        </p:txBody>
      </p:sp>
      <p:sp>
        <p:nvSpPr>
          <p:cNvPr id="32" name="TextBox 31"/>
          <p:cNvSpPr txBox="1"/>
          <p:nvPr/>
        </p:nvSpPr>
        <p:spPr>
          <a:xfrm>
            <a:off x="7328907" y="1891029"/>
            <a:ext cx="399197" cy="709930"/>
          </a:xfrm>
          <a:prstGeom prst="rect">
            <a:avLst/>
          </a:prstGeom>
          <a:noFill/>
        </p:spPr>
        <p:txBody>
          <a:bodyPr wrap="square" rtlCol="0">
            <a:spAutoFit/>
          </a:bodyPr>
          <a:lstStyle/>
          <a:p>
            <a:pPr defTabSz="913130"/>
            <a:r>
              <a:rPr lang="zh-CN" altLang="en-US" sz="2025" dirty="0" smtClean="0">
                <a:solidFill>
                  <a:schemeClr val="tx2"/>
                </a:solidFill>
                <a:latin typeface="黑体" panose="02010609060101010101" pitchFamily="49" charset="-122"/>
                <a:ea typeface="黑体" panose="02010609060101010101" pitchFamily="49" charset="-122"/>
              </a:rPr>
              <a:t>明朝</a:t>
            </a:r>
            <a:endParaRPr lang="zh-CN" altLang="en-US" sz="2025" dirty="0">
              <a:solidFill>
                <a:schemeClr val="tx2"/>
              </a:solidFill>
              <a:latin typeface="黑体" panose="02010609060101010101" pitchFamily="49" charset="-122"/>
              <a:ea typeface="黑体" panose="02010609060101010101" pitchFamily="49" charset="-122"/>
            </a:endParaRPr>
          </a:p>
        </p:txBody>
      </p:sp>
      <p:sp>
        <p:nvSpPr>
          <p:cNvPr id="33" name="TextBox 32"/>
          <p:cNvSpPr txBox="1"/>
          <p:nvPr/>
        </p:nvSpPr>
        <p:spPr>
          <a:xfrm>
            <a:off x="7891844" y="1870566"/>
            <a:ext cx="450376" cy="709930"/>
          </a:xfrm>
          <a:prstGeom prst="rect">
            <a:avLst/>
          </a:prstGeom>
          <a:noFill/>
        </p:spPr>
        <p:txBody>
          <a:bodyPr wrap="square" rtlCol="0">
            <a:spAutoFit/>
          </a:bodyPr>
          <a:lstStyle/>
          <a:p>
            <a:pPr defTabSz="913130"/>
            <a:r>
              <a:rPr lang="zh-CN" altLang="en-US" sz="2025" dirty="0" smtClean="0">
                <a:solidFill>
                  <a:schemeClr val="tx2"/>
                </a:solidFill>
                <a:latin typeface="黑体" panose="02010609060101010101" pitchFamily="49" charset="-122"/>
                <a:ea typeface="黑体" panose="02010609060101010101" pitchFamily="49" charset="-122"/>
              </a:rPr>
              <a:t>清朝</a:t>
            </a:r>
            <a:endParaRPr lang="zh-CN" altLang="en-US" sz="2025" dirty="0">
              <a:solidFill>
                <a:schemeClr val="tx2"/>
              </a:solidFill>
              <a:latin typeface="黑体" panose="02010609060101010101" pitchFamily="49" charset="-122"/>
              <a:ea typeface="黑体" panose="02010609060101010101" pitchFamily="49" charset="-122"/>
            </a:endParaRPr>
          </a:p>
        </p:txBody>
      </p:sp>
      <p:sp>
        <p:nvSpPr>
          <p:cNvPr id="35" name="TextBox 34"/>
          <p:cNvSpPr txBox="1"/>
          <p:nvPr/>
        </p:nvSpPr>
        <p:spPr>
          <a:xfrm>
            <a:off x="644852" y="1901255"/>
            <a:ext cx="634621" cy="709930"/>
          </a:xfrm>
          <a:prstGeom prst="rect">
            <a:avLst/>
          </a:prstGeom>
          <a:noFill/>
        </p:spPr>
        <p:txBody>
          <a:bodyPr wrap="square" rtlCol="0">
            <a:spAutoFit/>
          </a:bodyPr>
          <a:lstStyle/>
          <a:p>
            <a:pPr defTabSz="913130"/>
            <a:r>
              <a:rPr lang="zh-CN" altLang="en-US" sz="2025" dirty="0" smtClean="0">
                <a:solidFill>
                  <a:schemeClr val="tx2"/>
                </a:solidFill>
                <a:latin typeface="黑体" panose="02010609060101010101" pitchFamily="49" charset="-122"/>
                <a:ea typeface="黑体" panose="02010609060101010101" pitchFamily="49" charset="-122"/>
              </a:rPr>
              <a:t>夏朝</a:t>
            </a:r>
            <a:endParaRPr lang="zh-CN" altLang="en-US" sz="2025" dirty="0">
              <a:solidFill>
                <a:schemeClr val="tx2"/>
              </a:solidFill>
              <a:latin typeface="黑体" panose="02010609060101010101" pitchFamily="49" charset="-122"/>
              <a:ea typeface="黑体" panose="02010609060101010101" pitchFamily="49" charset="-122"/>
            </a:endParaRPr>
          </a:p>
        </p:txBody>
      </p:sp>
      <p:sp>
        <p:nvSpPr>
          <p:cNvPr id="36" name="TextBox 35"/>
          <p:cNvSpPr txBox="1"/>
          <p:nvPr/>
        </p:nvSpPr>
        <p:spPr>
          <a:xfrm>
            <a:off x="1351104" y="1870545"/>
            <a:ext cx="286603" cy="709930"/>
          </a:xfrm>
          <a:prstGeom prst="rect">
            <a:avLst/>
          </a:prstGeom>
          <a:noFill/>
        </p:spPr>
        <p:txBody>
          <a:bodyPr wrap="square" rtlCol="0">
            <a:spAutoFit/>
          </a:bodyPr>
          <a:lstStyle/>
          <a:p>
            <a:pPr defTabSz="913130"/>
            <a:r>
              <a:rPr lang="zh-CN" altLang="en-US" sz="2025" dirty="0" smtClean="0">
                <a:solidFill>
                  <a:schemeClr val="tx2"/>
                </a:solidFill>
                <a:latin typeface="黑体" panose="02010609060101010101" pitchFamily="49" charset="-122"/>
                <a:ea typeface="黑体" panose="02010609060101010101" pitchFamily="49" charset="-122"/>
              </a:rPr>
              <a:t>商朝</a:t>
            </a:r>
            <a:endParaRPr lang="zh-CN" altLang="en-US" sz="2025" dirty="0">
              <a:solidFill>
                <a:schemeClr val="tx2"/>
              </a:solidFill>
              <a:latin typeface="黑体" panose="02010609060101010101" pitchFamily="49" charset="-122"/>
              <a:ea typeface="黑体" panose="02010609060101010101" pitchFamily="49" charset="-122"/>
            </a:endParaRPr>
          </a:p>
        </p:txBody>
      </p:sp>
      <p:sp>
        <p:nvSpPr>
          <p:cNvPr id="37" name="TextBox 36"/>
          <p:cNvSpPr txBox="1"/>
          <p:nvPr/>
        </p:nvSpPr>
        <p:spPr>
          <a:xfrm>
            <a:off x="1893588" y="1880780"/>
            <a:ext cx="409433" cy="709930"/>
          </a:xfrm>
          <a:prstGeom prst="rect">
            <a:avLst/>
          </a:prstGeom>
          <a:noFill/>
        </p:spPr>
        <p:txBody>
          <a:bodyPr wrap="square" rtlCol="0">
            <a:spAutoFit/>
          </a:bodyPr>
          <a:lstStyle/>
          <a:p>
            <a:pPr defTabSz="913130"/>
            <a:r>
              <a:rPr lang="zh-CN" altLang="en-US" sz="2025" dirty="0" smtClean="0">
                <a:solidFill>
                  <a:schemeClr val="tx2"/>
                </a:solidFill>
                <a:latin typeface="黑体" panose="02010609060101010101" pitchFamily="49" charset="-122"/>
                <a:ea typeface="黑体" panose="02010609060101010101" pitchFamily="49" charset="-122"/>
              </a:rPr>
              <a:t>周朝</a:t>
            </a:r>
            <a:endParaRPr lang="zh-CN" altLang="en-US" sz="2025" dirty="0">
              <a:solidFill>
                <a:schemeClr val="tx2"/>
              </a:solidFill>
              <a:latin typeface="黑体" panose="02010609060101010101" pitchFamily="49" charset="-122"/>
              <a:ea typeface="黑体" panose="02010609060101010101" pitchFamily="49" charset="-122"/>
            </a:endParaRPr>
          </a:p>
        </p:txBody>
      </p:sp>
      <p:sp>
        <p:nvSpPr>
          <p:cNvPr id="39" name="Line 12"/>
          <p:cNvSpPr/>
          <p:nvPr/>
        </p:nvSpPr>
        <p:spPr>
          <a:xfrm flipH="1">
            <a:off x="1504667" y="2752582"/>
            <a:ext cx="11940" cy="725039"/>
          </a:xfrm>
          <a:prstGeom prst="line">
            <a:avLst/>
          </a:prstGeom>
          <a:ln w="63500" cap="flat" cmpd="sng">
            <a:solidFill>
              <a:schemeClr val="tx1"/>
            </a:solidFill>
            <a:prstDash val="solid"/>
            <a:headEnd type="none" w="med" len="med"/>
            <a:tailEnd type="none" w="med" len="med"/>
          </a:ln>
        </p:spPr>
      </p:sp>
      <p:sp>
        <p:nvSpPr>
          <p:cNvPr id="40" name="Line 12"/>
          <p:cNvSpPr/>
          <p:nvPr/>
        </p:nvSpPr>
        <p:spPr>
          <a:xfrm>
            <a:off x="2091517" y="2723582"/>
            <a:ext cx="6826" cy="682389"/>
          </a:xfrm>
          <a:prstGeom prst="line">
            <a:avLst/>
          </a:prstGeom>
          <a:ln w="63500" cap="flat" cmpd="sng">
            <a:solidFill>
              <a:schemeClr val="tx1"/>
            </a:solidFill>
            <a:prstDash val="solid"/>
            <a:headEnd type="none" w="med" len="med"/>
            <a:tailEnd type="none" w="med" len="med"/>
          </a:ln>
        </p:spPr>
      </p:sp>
      <p:sp>
        <p:nvSpPr>
          <p:cNvPr id="41" name="Line 12"/>
          <p:cNvSpPr/>
          <p:nvPr/>
        </p:nvSpPr>
        <p:spPr>
          <a:xfrm flipH="1">
            <a:off x="2528249" y="2725295"/>
            <a:ext cx="5117" cy="701147"/>
          </a:xfrm>
          <a:prstGeom prst="line">
            <a:avLst/>
          </a:prstGeom>
          <a:ln w="63500" cap="flat" cmpd="sng">
            <a:solidFill>
              <a:schemeClr val="tx1"/>
            </a:solidFill>
            <a:prstDash val="solid"/>
            <a:headEnd type="none" w="med" len="med"/>
            <a:tailEnd type="none" w="med" len="med"/>
          </a:ln>
        </p:spPr>
      </p:sp>
      <p:sp>
        <p:nvSpPr>
          <p:cNvPr id="42" name="Line 12"/>
          <p:cNvSpPr/>
          <p:nvPr/>
        </p:nvSpPr>
        <p:spPr>
          <a:xfrm flipH="1">
            <a:off x="3080981" y="2720170"/>
            <a:ext cx="10234" cy="696035"/>
          </a:xfrm>
          <a:prstGeom prst="line">
            <a:avLst/>
          </a:prstGeom>
          <a:ln w="63500" cap="flat" cmpd="sng">
            <a:solidFill>
              <a:schemeClr val="tx1"/>
            </a:solidFill>
            <a:prstDash val="solid"/>
            <a:headEnd type="none" w="med" len="med"/>
            <a:tailEnd type="none" w="med" len="med"/>
          </a:ln>
        </p:spPr>
      </p:sp>
      <p:sp>
        <p:nvSpPr>
          <p:cNvPr id="43" name="Line 12"/>
          <p:cNvSpPr/>
          <p:nvPr/>
        </p:nvSpPr>
        <p:spPr>
          <a:xfrm flipH="1">
            <a:off x="4125042" y="2771348"/>
            <a:ext cx="8" cy="706273"/>
          </a:xfrm>
          <a:prstGeom prst="line">
            <a:avLst/>
          </a:prstGeom>
          <a:ln w="63500" cap="flat" cmpd="sng">
            <a:solidFill>
              <a:schemeClr val="tx1"/>
            </a:solidFill>
            <a:prstDash val="solid"/>
            <a:headEnd type="none" w="med" len="med"/>
            <a:tailEnd type="none" w="med" len="med"/>
          </a:ln>
        </p:spPr>
      </p:sp>
      <p:sp>
        <p:nvSpPr>
          <p:cNvPr id="44" name="Line 12"/>
          <p:cNvSpPr/>
          <p:nvPr/>
        </p:nvSpPr>
        <p:spPr>
          <a:xfrm>
            <a:off x="5148620" y="2740649"/>
            <a:ext cx="1" cy="696029"/>
          </a:xfrm>
          <a:prstGeom prst="line">
            <a:avLst/>
          </a:prstGeom>
          <a:ln w="63500" cap="flat" cmpd="sng">
            <a:solidFill>
              <a:schemeClr val="tx1"/>
            </a:solidFill>
            <a:prstDash val="solid"/>
            <a:headEnd type="none" w="med" len="med"/>
            <a:tailEnd type="none" w="med" len="med"/>
          </a:ln>
        </p:spPr>
      </p:sp>
      <p:sp>
        <p:nvSpPr>
          <p:cNvPr id="45" name="Line 12"/>
          <p:cNvSpPr/>
          <p:nvPr/>
        </p:nvSpPr>
        <p:spPr>
          <a:xfrm flipH="1">
            <a:off x="5824181" y="2732118"/>
            <a:ext cx="1705" cy="694322"/>
          </a:xfrm>
          <a:prstGeom prst="line">
            <a:avLst/>
          </a:prstGeom>
          <a:ln w="63500" cap="flat" cmpd="sng">
            <a:solidFill>
              <a:schemeClr val="tx1"/>
            </a:solidFill>
            <a:prstDash val="solid"/>
            <a:headEnd type="none" w="med" len="med"/>
            <a:tailEnd type="none" w="med" len="med"/>
          </a:ln>
        </p:spPr>
      </p:sp>
      <p:sp>
        <p:nvSpPr>
          <p:cNvPr id="46" name="Line 12"/>
          <p:cNvSpPr/>
          <p:nvPr/>
        </p:nvSpPr>
        <p:spPr>
          <a:xfrm flipH="1">
            <a:off x="6612341" y="2723589"/>
            <a:ext cx="13647" cy="723324"/>
          </a:xfrm>
          <a:prstGeom prst="line">
            <a:avLst/>
          </a:prstGeom>
          <a:ln w="63500" cap="flat" cmpd="sng">
            <a:solidFill>
              <a:schemeClr val="tx1"/>
            </a:solidFill>
            <a:prstDash val="solid"/>
            <a:headEnd type="none" w="med" len="med"/>
            <a:tailEnd type="none" w="med" len="med"/>
          </a:ln>
        </p:spPr>
      </p:sp>
      <p:sp>
        <p:nvSpPr>
          <p:cNvPr id="47" name="Line 12"/>
          <p:cNvSpPr/>
          <p:nvPr/>
        </p:nvSpPr>
        <p:spPr>
          <a:xfrm flipH="1">
            <a:off x="7134367" y="2756003"/>
            <a:ext cx="5117" cy="670439"/>
          </a:xfrm>
          <a:prstGeom prst="line">
            <a:avLst/>
          </a:prstGeom>
          <a:ln w="63500" cap="flat" cmpd="sng">
            <a:solidFill>
              <a:schemeClr val="tx1"/>
            </a:solidFill>
            <a:prstDash val="solid"/>
            <a:headEnd type="none" w="med" len="med"/>
            <a:tailEnd type="none" w="med" len="med"/>
          </a:ln>
        </p:spPr>
      </p:sp>
      <p:sp>
        <p:nvSpPr>
          <p:cNvPr id="48" name="Line 12"/>
          <p:cNvSpPr/>
          <p:nvPr/>
        </p:nvSpPr>
        <p:spPr>
          <a:xfrm>
            <a:off x="7530151" y="2727000"/>
            <a:ext cx="13650" cy="699441"/>
          </a:xfrm>
          <a:prstGeom prst="line">
            <a:avLst/>
          </a:prstGeom>
          <a:ln w="63500" cap="flat" cmpd="sng">
            <a:solidFill>
              <a:schemeClr val="tx1"/>
            </a:solidFill>
            <a:prstDash val="solid"/>
            <a:headEnd type="none" w="med" len="med"/>
            <a:tailEnd type="none" w="med" len="med"/>
          </a:ln>
        </p:spPr>
      </p:sp>
      <p:sp>
        <p:nvSpPr>
          <p:cNvPr id="49" name="Line 12"/>
          <p:cNvSpPr/>
          <p:nvPr/>
        </p:nvSpPr>
        <p:spPr>
          <a:xfrm>
            <a:off x="8084592" y="2738942"/>
            <a:ext cx="1707" cy="697736"/>
          </a:xfrm>
          <a:prstGeom prst="line">
            <a:avLst/>
          </a:prstGeom>
          <a:ln w="63500" cap="flat" cmpd="sng">
            <a:solidFill>
              <a:schemeClr val="tx1"/>
            </a:solidFill>
            <a:prstDash val="solid"/>
            <a:headEnd type="none" w="med" len="med"/>
            <a:tailEnd type="none" w="med" len="med"/>
          </a:ln>
        </p:spPr>
      </p:sp>
      <p:sp>
        <p:nvSpPr>
          <p:cNvPr id="27" name="TextBox 26"/>
          <p:cNvSpPr txBox="1"/>
          <p:nvPr/>
        </p:nvSpPr>
        <p:spPr>
          <a:xfrm>
            <a:off x="486781" y="3569742"/>
            <a:ext cx="506095" cy="1218063"/>
          </a:xfrm>
          <a:prstGeom prst="rect">
            <a:avLst/>
          </a:prstGeom>
          <a:noFill/>
        </p:spPr>
        <p:txBody>
          <a:bodyPr vert="eaVert" wrap="square" rtlCol="0">
            <a:spAutoFit/>
          </a:bodyPr>
          <a:lstStyle/>
          <a:p>
            <a:r>
              <a:rPr lang="zh-CN" altLang="en-US" sz="2100" b="1" dirty="0" smtClean="0"/>
              <a:t>前</a:t>
            </a:r>
            <a:r>
              <a:rPr lang="en-US" altLang="zh-CN" sz="2100" b="1" dirty="0" smtClean="0"/>
              <a:t>2070</a:t>
            </a:r>
            <a:r>
              <a:rPr lang="zh-CN" altLang="en-US" sz="2100" b="1" dirty="0" smtClean="0"/>
              <a:t>年</a:t>
            </a:r>
            <a:endParaRPr lang="zh-CN" altLang="en-US" sz="2100" b="1" dirty="0"/>
          </a:p>
        </p:txBody>
      </p:sp>
      <p:sp>
        <p:nvSpPr>
          <p:cNvPr id="28" name="TextBox 27"/>
          <p:cNvSpPr txBox="1"/>
          <p:nvPr/>
        </p:nvSpPr>
        <p:spPr>
          <a:xfrm>
            <a:off x="1203289" y="3539035"/>
            <a:ext cx="506095" cy="1238534"/>
          </a:xfrm>
          <a:prstGeom prst="rect">
            <a:avLst/>
          </a:prstGeom>
          <a:noFill/>
        </p:spPr>
        <p:txBody>
          <a:bodyPr vert="eaVert" wrap="square" rtlCol="0">
            <a:spAutoFit/>
          </a:bodyPr>
          <a:lstStyle/>
          <a:p>
            <a:r>
              <a:rPr lang="zh-CN" altLang="en-US" sz="2100" b="1" dirty="0" smtClean="0"/>
              <a:t>前</a:t>
            </a:r>
            <a:r>
              <a:rPr lang="en-US" altLang="zh-CN" sz="2100" b="1" dirty="0" smtClean="0"/>
              <a:t>1600</a:t>
            </a:r>
            <a:r>
              <a:rPr lang="zh-CN" altLang="en-US" sz="2100" b="1" dirty="0" smtClean="0"/>
              <a:t>年</a:t>
            </a:r>
            <a:endParaRPr lang="zh-CN" altLang="en-US" sz="2100" b="1" dirty="0" smtClean="0"/>
          </a:p>
        </p:txBody>
      </p:sp>
      <p:sp>
        <p:nvSpPr>
          <p:cNvPr id="34" name="TextBox 33"/>
          <p:cNvSpPr txBox="1"/>
          <p:nvPr/>
        </p:nvSpPr>
        <p:spPr>
          <a:xfrm>
            <a:off x="1796963" y="3518564"/>
            <a:ext cx="506095" cy="1289711"/>
          </a:xfrm>
          <a:prstGeom prst="rect">
            <a:avLst/>
          </a:prstGeom>
          <a:noFill/>
        </p:spPr>
        <p:txBody>
          <a:bodyPr vert="eaVert" wrap="square" rtlCol="0">
            <a:spAutoFit/>
          </a:bodyPr>
          <a:lstStyle/>
          <a:p>
            <a:r>
              <a:rPr lang="zh-CN" altLang="en-US" sz="2100" b="1" dirty="0" smtClean="0"/>
              <a:t>前</a:t>
            </a:r>
            <a:r>
              <a:rPr lang="en-US" altLang="zh-CN" sz="2100" b="1" dirty="0" smtClean="0"/>
              <a:t>1046</a:t>
            </a:r>
            <a:r>
              <a:rPr lang="zh-CN" altLang="en-US" sz="2100" b="1" dirty="0" smtClean="0"/>
              <a:t>年</a:t>
            </a:r>
            <a:endParaRPr lang="zh-CN" altLang="en-US" sz="2100" b="1" dirty="0" smtClean="0"/>
          </a:p>
        </p:txBody>
      </p:sp>
      <p:sp>
        <p:nvSpPr>
          <p:cNvPr id="38" name="TextBox 37"/>
          <p:cNvSpPr txBox="1"/>
          <p:nvPr/>
        </p:nvSpPr>
        <p:spPr>
          <a:xfrm>
            <a:off x="2278047" y="3528797"/>
            <a:ext cx="506095" cy="1279478"/>
          </a:xfrm>
          <a:prstGeom prst="rect">
            <a:avLst/>
          </a:prstGeom>
          <a:noFill/>
        </p:spPr>
        <p:txBody>
          <a:bodyPr vert="eaVert" wrap="square" rtlCol="0">
            <a:spAutoFit/>
          </a:bodyPr>
          <a:lstStyle/>
          <a:p>
            <a:r>
              <a:rPr lang="zh-CN" altLang="en-US" sz="2100" b="1" dirty="0" smtClean="0"/>
              <a:t>前</a:t>
            </a:r>
            <a:r>
              <a:rPr lang="en-US" altLang="zh-CN" sz="2100" b="1" dirty="0" smtClean="0"/>
              <a:t>221</a:t>
            </a:r>
            <a:r>
              <a:rPr lang="zh-CN" altLang="en-US" sz="2100" b="1" dirty="0" smtClean="0"/>
              <a:t>年</a:t>
            </a:r>
            <a:endParaRPr lang="zh-CN" altLang="en-US" sz="2100" b="1" dirty="0" smtClean="0"/>
          </a:p>
        </p:txBody>
      </p:sp>
      <p:sp>
        <p:nvSpPr>
          <p:cNvPr id="50" name="TextBox 49"/>
          <p:cNvSpPr txBox="1"/>
          <p:nvPr/>
        </p:nvSpPr>
        <p:spPr>
          <a:xfrm>
            <a:off x="2800074" y="3569742"/>
            <a:ext cx="506095" cy="1136176"/>
          </a:xfrm>
          <a:prstGeom prst="rect">
            <a:avLst/>
          </a:prstGeom>
          <a:noFill/>
        </p:spPr>
        <p:txBody>
          <a:bodyPr vert="eaVert" wrap="square" rtlCol="0">
            <a:spAutoFit/>
          </a:bodyPr>
          <a:lstStyle/>
          <a:p>
            <a:r>
              <a:rPr lang="zh-CN" altLang="en-US" sz="2100" b="1" dirty="0" smtClean="0"/>
              <a:t>前</a:t>
            </a:r>
            <a:r>
              <a:rPr lang="en-US" altLang="zh-CN" sz="2100" b="1" dirty="0" smtClean="0"/>
              <a:t>202</a:t>
            </a:r>
            <a:r>
              <a:rPr lang="zh-CN" altLang="en-US" sz="2100" b="1" dirty="0" smtClean="0"/>
              <a:t>年</a:t>
            </a:r>
            <a:endParaRPr lang="zh-CN" altLang="en-US" sz="2100" b="1" dirty="0" smtClean="0"/>
          </a:p>
        </p:txBody>
      </p:sp>
      <p:sp>
        <p:nvSpPr>
          <p:cNvPr id="51" name="TextBox 50"/>
          <p:cNvSpPr txBox="1"/>
          <p:nvPr/>
        </p:nvSpPr>
        <p:spPr>
          <a:xfrm>
            <a:off x="3854371" y="3641395"/>
            <a:ext cx="506095" cy="1023583"/>
          </a:xfrm>
          <a:prstGeom prst="rect">
            <a:avLst/>
          </a:prstGeom>
          <a:noFill/>
        </p:spPr>
        <p:txBody>
          <a:bodyPr vert="eaVert" wrap="square" rtlCol="0">
            <a:spAutoFit/>
          </a:bodyPr>
          <a:lstStyle/>
          <a:p>
            <a:r>
              <a:rPr lang="en-US" altLang="zh-CN" sz="2100" dirty="0" smtClean="0"/>
              <a:t>220</a:t>
            </a:r>
            <a:r>
              <a:rPr lang="zh-CN" altLang="en-US" sz="2100" b="1" dirty="0" smtClean="0"/>
              <a:t>年</a:t>
            </a:r>
            <a:endParaRPr lang="zh-CN" altLang="en-US" sz="2100" b="1" dirty="0" smtClean="0"/>
          </a:p>
        </p:txBody>
      </p:sp>
      <p:sp>
        <p:nvSpPr>
          <p:cNvPr id="52" name="TextBox 51"/>
          <p:cNvSpPr txBox="1"/>
          <p:nvPr/>
        </p:nvSpPr>
        <p:spPr>
          <a:xfrm>
            <a:off x="4857477" y="3620923"/>
            <a:ext cx="506095" cy="1105469"/>
          </a:xfrm>
          <a:prstGeom prst="rect">
            <a:avLst/>
          </a:prstGeom>
          <a:noFill/>
        </p:spPr>
        <p:txBody>
          <a:bodyPr vert="eaVert" wrap="square" rtlCol="0">
            <a:spAutoFit/>
          </a:bodyPr>
          <a:lstStyle/>
          <a:p>
            <a:r>
              <a:rPr lang="en-US" altLang="zh-CN" sz="2100" dirty="0" smtClean="0"/>
              <a:t>581</a:t>
            </a:r>
            <a:r>
              <a:rPr lang="zh-CN" altLang="en-US" sz="2100" dirty="0" smtClean="0"/>
              <a:t>年</a:t>
            </a:r>
            <a:endParaRPr lang="zh-CN" altLang="en-US" sz="2100" dirty="0" smtClean="0"/>
          </a:p>
        </p:txBody>
      </p:sp>
      <p:sp>
        <p:nvSpPr>
          <p:cNvPr id="53" name="TextBox 52"/>
          <p:cNvSpPr txBox="1"/>
          <p:nvPr/>
        </p:nvSpPr>
        <p:spPr>
          <a:xfrm>
            <a:off x="5492095" y="3610686"/>
            <a:ext cx="506095" cy="859809"/>
          </a:xfrm>
          <a:prstGeom prst="rect">
            <a:avLst/>
          </a:prstGeom>
          <a:noFill/>
        </p:spPr>
        <p:txBody>
          <a:bodyPr vert="eaVert" wrap="square" rtlCol="0">
            <a:spAutoFit/>
          </a:bodyPr>
          <a:lstStyle/>
          <a:p>
            <a:r>
              <a:rPr lang="en-US" altLang="zh-CN" sz="2100" dirty="0" smtClean="0"/>
              <a:t>618</a:t>
            </a:r>
            <a:r>
              <a:rPr lang="zh-CN" altLang="en-US" sz="1350" dirty="0" smtClean="0"/>
              <a:t>年</a:t>
            </a:r>
            <a:endParaRPr lang="zh-CN" altLang="en-US" sz="1350" dirty="0"/>
          </a:p>
        </p:txBody>
      </p:sp>
      <p:sp>
        <p:nvSpPr>
          <p:cNvPr id="54" name="TextBox 53"/>
          <p:cNvSpPr txBox="1"/>
          <p:nvPr/>
        </p:nvSpPr>
        <p:spPr>
          <a:xfrm>
            <a:off x="6300724" y="3518564"/>
            <a:ext cx="506095" cy="1125940"/>
          </a:xfrm>
          <a:prstGeom prst="rect">
            <a:avLst/>
          </a:prstGeom>
          <a:noFill/>
        </p:spPr>
        <p:txBody>
          <a:bodyPr vert="eaVert" wrap="square" rtlCol="0">
            <a:spAutoFit/>
          </a:bodyPr>
          <a:lstStyle/>
          <a:p>
            <a:r>
              <a:rPr lang="en-US" altLang="zh-CN" sz="2100" dirty="0" smtClean="0"/>
              <a:t>960</a:t>
            </a:r>
            <a:r>
              <a:rPr lang="zh-CN" altLang="en-US" sz="2100" dirty="0" smtClean="0"/>
              <a:t>年</a:t>
            </a:r>
            <a:endParaRPr lang="zh-CN" altLang="en-US" sz="2100" dirty="0" smtClean="0"/>
          </a:p>
        </p:txBody>
      </p:sp>
      <p:sp>
        <p:nvSpPr>
          <p:cNvPr id="55" name="TextBox 54"/>
          <p:cNvSpPr txBox="1"/>
          <p:nvPr/>
        </p:nvSpPr>
        <p:spPr>
          <a:xfrm>
            <a:off x="6802278" y="3600449"/>
            <a:ext cx="506095" cy="1514902"/>
          </a:xfrm>
          <a:prstGeom prst="rect">
            <a:avLst/>
          </a:prstGeom>
          <a:noFill/>
        </p:spPr>
        <p:txBody>
          <a:bodyPr vert="eaVert" wrap="square" rtlCol="0">
            <a:spAutoFit/>
          </a:bodyPr>
          <a:lstStyle/>
          <a:p>
            <a:r>
              <a:rPr lang="en-US" altLang="zh-CN" sz="2100" dirty="0" smtClean="0"/>
              <a:t>1271</a:t>
            </a:r>
            <a:r>
              <a:rPr lang="zh-CN" altLang="en-US" sz="2100" dirty="0" smtClean="0"/>
              <a:t>年</a:t>
            </a:r>
            <a:endParaRPr lang="zh-CN" altLang="en-US" sz="2100" dirty="0" smtClean="0"/>
          </a:p>
        </p:txBody>
      </p:sp>
      <p:sp>
        <p:nvSpPr>
          <p:cNvPr id="56" name="TextBox 55"/>
          <p:cNvSpPr txBox="1"/>
          <p:nvPr/>
        </p:nvSpPr>
        <p:spPr>
          <a:xfrm>
            <a:off x="7211712" y="3579980"/>
            <a:ext cx="506095" cy="951932"/>
          </a:xfrm>
          <a:prstGeom prst="rect">
            <a:avLst/>
          </a:prstGeom>
          <a:noFill/>
        </p:spPr>
        <p:txBody>
          <a:bodyPr vert="eaVert" wrap="square" rtlCol="0">
            <a:spAutoFit/>
          </a:bodyPr>
          <a:lstStyle/>
          <a:p>
            <a:r>
              <a:rPr lang="en-US" altLang="zh-CN" sz="2100" dirty="0" smtClean="0"/>
              <a:t>1368</a:t>
            </a:r>
            <a:r>
              <a:rPr lang="zh-CN" altLang="en-US" sz="2100" dirty="0" smtClean="0"/>
              <a:t>年</a:t>
            </a:r>
            <a:endParaRPr lang="zh-CN" altLang="en-US" sz="2100" dirty="0" smtClean="0"/>
          </a:p>
        </p:txBody>
      </p:sp>
      <p:sp>
        <p:nvSpPr>
          <p:cNvPr id="57" name="TextBox 56"/>
          <p:cNvSpPr txBox="1"/>
          <p:nvPr/>
        </p:nvSpPr>
        <p:spPr>
          <a:xfrm>
            <a:off x="7754210" y="3590213"/>
            <a:ext cx="506095" cy="941696"/>
          </a:xfrm>
          <a:prstGeom prst="rect">
            <a:avLst/>
          </a:prstGeom>
          <a:noFill/>
        </p:spPr>
        <p:txBody>
          <a:bodyPr vert="eaVert" wrap="square" rtlCol="0">
            <a:spAutoFit/>
          </a:bodyPr>
          <a:lstStyle/>
          <a:p>
            <a:r>
              <a:rPr lang="en-US" altLang="zh-CN" sz="2100" dirty="0" smtClean="0"/>
              <a:t>1636</a:t>
            </a:r>
            <a:r>
              <a:rPr lang="zh-CN" altLang="en-US" sz="2100" dirty="0" smtClean="0"/>
              <a:t>年</a:t>
            </a:r>
            <a:endParaRPr lang="zh-CN" altLang="en-US" sz="2100" dirty="0" smtClean="0"/>
          </a:p>
        </p:txBody>
      </p:sp>
      <p:sp>
        <p:nvSpPr>
          <p:cNvPr id="58" name="TextBox 57"/>
          <p:cNvSpPr txBox="1"/>
          <p:nvPr/>
        </p:nvSpPr>
        <p:spPr>
          <a:xfrm>
            <a:off x="624385" y="1348570"/>
            <a:ext cx="2036929" cy="411480"/>
          </a:xfrm>
          <a:prstGeom prst="rect">
            <a:avLst/>
          </a:prstGeom>
          <a:noFill/>
        </p:spPr>
        <p:txBody>
          <a:bodyPr wrap="square" rtlCol="0">
            <a:spAutoFit/>
          </a:bodyPr>
          <a:lstStyle/>
          <a:p>
            <a:r>
              <a:rPr lang="zh-CN" altLang="en-US" sz="2100" b="1" dirty="0" smtClean="0">
                <a:solidFill>
                  <a:srgbClr val="FF0000"/>
                </a:solidFill>
                <a:latin typeface="楷体" panose="02010609060101010101" charset="-122"/>
                <a:ea typeface="楷体" panose="02010609060101010101" charset="-122"/>
              </a:rPr>
              <a:t>（</a:t>
            </a:r>
            <a:r>
              <a:rPr lang="en-US" altLang="zh-CN" sz="2100" b="1" dirty="0" smtClean="0">
                <a:solidFill>
                  <a:srgbClr val="FF0000"/>
                </a:solidFill>
                <a:latin typeface="楷体" panose="02010609060101010101" charset="-122"/>
                <a:ea typeface="楷体" panose="02010609060101010101" charset="-122"/>
              </a:rPr>
              <a:t>1</a:t>
            </a:r>
            <a:r>
              <a:rPr lang="zh-CN" altLang="en-US" sz="2100" b="1" dirty="0" smtClean="0">
                <a:solidFill>
                  <a:srgbClr val="FF0000"/>
                </a:solidFill>
                <a:latin typeface="楷体" panose="02010609060101010101" charset="-122"/>
                <a:ea typeface="楷体" panose="02010609060101010101" charset="-122"/>
              </a:rPr>
              <a:t>）时间概念</a:t>
            </a:r>
            <a:endParaRPr lang="zh-CN" altLang="en-US" sz="2100" b="1" dirty="0" smtClean="0">
              <a:solidFill>
                <a:srgbClr val="FF0000"/>
              </a:solidFill>
              <a:latin typeface="楷体" panose="02010609060101010101" charset="-122"/>
              <a:ea typeface="楷体" panose="02010609060101010101" charset="-122"/>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446"/>
                                        </p:tgtEl>
                                        <p:attrNameLst>
                                          <p:attrName>style.visibility</p:attrName>
                                        </p:attrNameLst>
                                      </p:cBhvr>
                                      <p:to>
                                        <p:strVal val="visible"/>
                                      </p:to>
                                    </p:set>
                                    <p:animEffect transition="in" filter="box(in)">
                                      <p:cBhvr>
                                        <p:cTn id="7" dur="500"/>
                                        <p:tgtEl>
                                          <p:spTgt spid="1034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3447"/>
                                        </p:tgtEl>
                                        <p:attrNameLst>
                                          <p:attrName>style.visibility</p:attrName>
                                        </p:attrNameLst>
                                      </p:cBhvr>
                                      <p:to>
                                        <p:strVal val="visible"/>
                                      </p:to>
                                    </p:set>
                                    <p:animEffect transition="in" filter="box(in)">
                                      <p:cBhvr>
                                        <p:cTn id="12" dur="500"/>
                                        <p:tgtEl>
                                          <p:spTgt spid="10344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3448"/>
                                        </p:tgtEl>
                                        <p:attrNameLst>
                                          <p:attrName>style.visibility</p:attrName>
                                        </p:attrNameLst>
                                      </p:cBhvr>
                                      <p:to>
                                        <p:strVal val="visible"/>
                                      </p:to>
                                    </p:set>
                                    <p:animEffect transition="in" filter="box(in)">
                                      <p:cBhvr>
                                        <p:cTn id="17" dur="500"/>
                                        <p:tgtEl>
                                          <p:spTgt spid="10344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3449"/>
                                        </p:tgtEl>
                                        <p:attrNameLst>
                                          <p:attrName>style.visibility</p:attrName>
                                        </p:attrNameLst>
                                      </p:cBhvr>
                                      <p:to>
                                        <p:strVal val="visible"/>
                                      </p:to>
                                    </p:set>
                                    <p:animEffect transition="in" filter="box(in)">
                                      <p:cBhvr>
                                        <p:cTn id="22" dur="500"/>
                                        <p:tgtEl>
                                          <p:spTgt spid="10344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3450"/>
                                        </p:tgtEl>
                                        <p:attrNameLst>
                                          <p:attrName>style.visibility</p:attrName>
                                        </p:attrNameLst>
                                      </p:cBhvr>
                                      <p:to>
                                        <p:strVal val="visible"/>
                                      </p:to>
                                    </p:set>
                                    <p:animEffect transition="in" filter="box(in)">
                                      <p:cBhvr>
                                        <p:cTn id="27" dur="500"/>
                                        <p:tgtEl>
                                          <p:spTgt spid="103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6" grpId="0" bldLvl="0" animBg="1"/>
      <p:bldP spid="103447" grpId="0" bldLvl="0" animBg="1"/>
      <p:bldP spid="103448" grpId="0" bldLvl="0" animBg="1"/>
      <p:bldP spid="103449" grpId="0" bldLvl="0" animBg="1"/>
      <p:bldP spid="103450" grpId="0" bldLvl="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Text Box 2"/>
          <p:cNvSpPr txBox="1"/>
          <p:nvPr/>
        </p:nvSpPr>
        <p:spPr>
          <a:xfrm>
            <a:off x="1714500" y="3477816"/>
            <a:ext cx="971550" cy="1394460"/>
          </a:xfrm>
          <a:prstGeom prst="rect">
            <a:avLst/>
          </a:prstGeom>
          <a:noFill/>
          <a:ln w="28575" cap="flat" cmpd="sng">
            <a:solidFill>
              <a:srgbClr val="0000FF"/>
            </a:solidFill>
            <a:prstDash val="solid"/>
            <a:miter/>
            <a:headEnd type="none" w="med" len="med"/>
            <a:tailEnd type="none" w="med" len="med"/>
          </a:ln>
        </p:spPr>
        <p:txBody>
          <a:bodyPr anchor="t">
            <a:spAutoFit/>
          </a:bodyPr>
          <a:p>
            <a:pPr lvl="0" indent="0" algn="ctr">
              <a:lnSpc>
                <a:spcPts val="3000"/>
              </a:lnSpc>
              <a:spcBef>
                <a:spcPct val="50000"/>
              </a:spcBef>
              <a:buFont typeface="Arial" panose="020B0604020202020204" pitchFamily="34" charset="0"/>
              <a:buNone/>
            </a:pPr>
            <a:r>
              <a:rPr lang="zh-CN" altLang="en-US" sz="2100" b="1" dirty="0">
                <a:latin typeface="Arial" panose="020B0604020202020204" pitchFamily="34" charset="0"/>
                <a:ea typeface="华文行楷" pitchFamily="2" charset="-122"/>
              </a:rPr>
              <a:t>分析</a:t>
            </a:r>
            <a:endParaRPr lang="en-US" altLang="zh-CN" sz="2100" b="1" dirty="0">
              <a:latin typeface="Arial" panose="020B0604020202020204" pitchFamily="34" charset="0"/>
              <a:ea typeface="华文行楷" pitchFamily="2" charset="-122"/>
            </a:endParaRPr>
          </a:p>
          <a:p>
            <a:pPr lvl="0" indent="0" algn="ctr">
              <a:lnSpc>
                <a:spcPts val="3000"/>
              </a:lnSpc>
              <a:spcBef>
                <a:spcPct val="50000"/>
              </a:spcBef>
              <a:buFont typeface="Arial" panose="020B0604020202020204" pitchFamily="34" charset="0"/>
              <a:buNone/>
            </a:pPr>
            <a:r>
              <a:rPr lang="zh-CN" altLang="en-US" sz="2100" b="1" dirty="0">
                <a:latin typeface="Arial" panose="020B0604020202020204" pitchFamily="34" charset="0"/>
                <a:ea typeface="华文行楷" pitchFamily="2" charset="-122"/>
              </a:rPr>
              <a:t>因果题</a:t>
            </a:r>
            <a:endParaRPr lang="zh-CN" altLang="en-US" sz="2100" b="1" dirty="0">
              <a:latin typeface="Arial" panose="020B0604020202020204" pitchFamily="34" charset="0"/>
              <a:ea typeface="华文行楷" pitchFamily="2" charset="-122"/>
            </a:endParaRPr>
          </a:p>
        </p:txBody>
      </p:sp>
      <p:sp>
        <p:nvSpPr>
          <p:cNvPr id="58370" name="AutoShape 3"/>
          <p:cNvSpPr/>
          <p:nvPr/>
        </p:nvSpPr>
        <p:spPr>
          <a:xfrm rot="10800000">
            <a:off x="2689622" y="3672068"/>
            <a:ext cx="567928" cy="480653"/>
          </a:xfrm>
          <a:prstGeom prst="rightArrow">
            <a:avLst>
              <a:gd name="adj1" fmla="val 50000"/>
              <a:gd name="adj2" fmla="val 46620"/>
            </a:avLst>
          </a:prstGeom>
          <a:solidFill>
            <a:srgbClr val="FF3300"/>
          </a:solidFill>
          <a:ln w="9525" cap="flat" cmpd="sng">
            <a:solidFill>
              <a:srgbClr val="0000FF"/>
            </a:solidFill>
            <a:prstDash val="solid"/>
            <a:miter/>
            <a:headEnd type="none" w="med" len="med"/>
            <a:tailEnd type="none" w="med" len="med"/>
          </a:ln>
        </p:spPr>
        <p:txBody>
          <a:bodyPr rot="10800000" anchor="ctr">
            <a:spAutoFit/>
          </a:bodyPr>
          <a:p>
            <a:pPr lvl="0" indent="0" algn="ctr">
              <a:spcBef>
                <a:spcPct val="50000"/>
              </a:spcBef>
              <a:buFont typeface="Arial" panose="020B0604020202020204" pitchFamily="34" charset="0"/>
              <a:buNone/>
            </a:pPr>
            <a:endParaRPr lang="zh-CN" altLang="en-US" sz="1050" dirty="0">
              <a:latin typeface="Arial" panose="020B0604020202020204" pitchFamily="34" charset="0"/>
              <a:ea typeface="宋体" panose="02010600030101010101" pitchFamily="2" charset="-122"/>
            </a:endParaRPr>
          </a:p>
        </p:txBody>
      </p:sp>
      <p:sp>
        <p:nvSpPr>
          <p:cNvPr id="58371" name="Text Box 4"/>
          <p:cNvSpPr txBox="1"/>
          <p:nvPr/>
        </p:nvSpPr>
        <p:spPr>
          <a:xfrm>
            <a:off x="6686550" y="3893344"/>
            <a:ext cx="971550" cy="753745"/>
          </a:xfrm>
          <a:prstGeom prst="rect">
            <a:avLst/>
          </a:prstGeom>
          <a:noFill/>
          <a:ln w="28575" cap="flat" cmpd="sng">
            <a:solidFill>
              <a:srgbClr val="0000FF"/>
            </a:solidFill>
            <a:prstDash val="solid"/>
            <a:miter/>
            <a:headEnd type="none" w="med" len="med"/>
            <a:tailEnd type="none" w="med" len="med"/>
          </a:ln>
        </p:spPr>
        <p:txBody>
          <a:bodyPr anchor="t">
            <a:spAutoFit/>
          </a:bodyPr>
          <a:p>
            <a:pPr lvl="0" indent="0">
              <a:spcBef>
                <a:spcPct val="50000"/>
              </a:spcBef>
              <a:buFont typeface="Arial" panose="020B0604020202020204" pitchFamily="34" charset="0"/>
              <a:buNone/>
            </a:pPr>
            <a:r>
              <a:rPr lang="zh-CN" altLang="en-US" sz="2100" b="1" dirty="0">
                <a:latin typeface="Arial" panose="020B0604020202020204" pitchFamily="34" charset="0"/>
                <a:ea typeface="华文行楷" pitchFamily="2" charset="-122"/>
              </a:rPr>
              <a:t>评述题</a:t>
            </a:r>
            <a:endParaRPr lang="zh-CN" altLang="en-US" sz="2100" b="1" dirty="0">
              <a:latin typeface="Arial" panose="020B0604020202020204" pitchFamily="34" charset="0"/>
              <a:ea typeface="华文行楷" pitchFamily="2" charset="-122"/>
            </a:endParaRPr>
          </a:p>
        </p:txBody>
      </p:sp>
      <p:sp>
        <p:nvSpPr>
          <p:cNvPr id="58372" name="AutoShape 5"/>
          <p:cNvSpPr/>
          <p:nvPr/>
        </p:nvSpPr>
        <p:spPr>
          <a:xfrm>
            <a:off x="6000750" y="3614918"/>
            <a:ext cx="685800" cy="480653"/>
          </a:xfrm>
          <a:prstGeom prst="rightArrow">
            <a:avLst>
              <a:gd name="adj1" fmla="val 50000"/>
              <a:gd name="adj2" fmla="val 50445"/>
            </a:avLst>
          </a:prstGeom>
          <a:solidFill>
            <a:srgbClr val="FF3300"/>
          </a:solidFill>
          <a:ln w="9525" cap="flat" cmpd="sng">
            <a:solidFill>
              <a:srgbClr val="0000FF"/>
            </a:solidFill>
            <a:prstDash val="solid"/>
            <a:miter/>
            <a:headEnd type="none" w="med" len="med"/>
            <a:tailEnd type="none" w="med" len="med"/>
          </a:ln>
        </p:spPr>
        <p:txBody>
          <a:bodyPr anchor="ctr">
            <a:spAutoFit/>
          </a:bodyPr>
          <a:p>
            <a:pPr lvl="0" indent="0" algn="ctr">
              <a:spcBef>
                <a:spcPct val="50000"/>
              </a:spcBef>
              <a:buFont typeface="Arial" panose="020B0604020202020204" pitchFamily="34" charset="0"/>
              <a:buNone/>
            </a:pPr>
            <a:endParaRPr lang="zh-CN" altLang="en-US" sz="1050" dirty="0">
              <a:latin typeface="Arial" panose="020B0604020202020204" pitchFamily="34" charset="0"/>
              <a:ea typeface="宋体" panose="02010600030101010101" pitchFamily="2" charset="-122"/>
            </a:endParaRPr>
          </a:p>
        </p:txBody>
      </p:sp>
      <p:sp>
        <p:nvSpPr>
          <p:cNvPr id="58373" name="Rectangle 7" descr="点式菱形"/>
          <p:cNvSpPr/>
          <p:nvPr/>
        </p:nvSpPr>
        <p:spPr>
          <a:xfrm>
            <a:off x="3257550" y="3729871"/>
            <a:ext cx="2743200" cy="297180"/>
          </a:xfrm>
          <a:prstGeom prst="rect">
            <a:avLst/>
          </a:prstGeom>
          <a:blipFill rotWithShape="0">
            <a:blip r:embed="rId1"/>
          </a:blipFill>
          <a:ln w="38100" cap="flat" cmpd="sng">
            <a:solidFill>
              <a:schemeClr val="tx1"/>
            </a:solidFill>
            <a:prstDash val="solid"/>
            <a:miter/>
            <a:headEnd type="none" w="med" len="med"/>
            <a:tailEnd type="none" w="med" len="med"/>
          </a:ln>
        </p:spPr>
        <p:txBody>
          <a:bodyPr anchor="ctr">
            <a:spAutoFit/>
          </a:bodyPr>
          <a:p>
            <a:pPr lvl="0" indent="0">
              <a:buFont typeface="Arial" panose="020B0604020202020204" pitchFamily="34" charset="0"/>
              <a:buNone/>
            </a:pPr>
            <a:endParaRPr lang="zh-CN" altLang="en-US" sz="1350" dirty="0">
              <a:latin typeface="Arial" panose="020B0604020202020204" pitchFamily="34" charset="0"/>
              <a:ea typeface="宋体" panose="02010600030101010101" pitchFamily="2" charset="-122"/>
            </a:endParaRPr>
          </a:p>
        </p:txBody>
      </p:sp>
      <p:sp>
        <p:nvSpPr>
          <p:cNvPr id="58374" name="Text Box 8"/>
          <p:cNvSpPr txBox="1"/>
          <p:nvPr/>
        </p:nvSpPr>
        <p:spPr>
          <a:xfrm>
            <a:off x="3314700" y="3621881"/>
            <a:ext cx="2628900" cy="502920"/>
          </a:xfrm>
          <a:prstGeom prst="rect">
            <a:avLst/>
          </a:prstGeom>
          <a:noFill/>
          <a:ln w="9525">
            <a:noFill/>
          </a:ln>
        </p:spPr>
        <p:txBody>
          <a:bodyPr anchor="t">
            <a:spAutoFit/>
          </a:bodyPr>
          <a:p>
            <a:pPr lvl="0" indent="0" algn="ctr">
              <a:spcBef>
                <a:spcPct val="50000"/>
              </a:spcBef>
              <a:buFont typeface="Arial" panose="020B0604020202020204" pitchFamily="34" charset="0"/>
              <a:buNone/>
            </a:pPr>
            <a:r>
              <a:rPr lang="zh-CN" altLang="en-US" sz="2700" b="1" dirty="0">
                <a:solidFill>
                  <a:srgbClr val="3333FF"/>
                </a:solidFill>
                <a:latin typeface="Arial" panose="020B0604020202020204" pitchFamily="34" charset="0"/>
                <a:ea typeface="黑体" panose="02010609060101010101" pitchFamily="49" charset="-122"/>
              </a:rPr>
              <a:t>新材料、新情境</a:t>
            </a:r>
            <a:endParaRPr lang="zh-CN" altLang="en-US" sz="2700" b="1" dirty="0">
              <a:solidFill>
                <a:srgbClr val="3333FF"/>
              </a:solidFill>
              <a:latin typeface="Arial" panose="020B0604020202020204" pitchFamily="34" charset="0"/>
              <a:ea typeface="黑体" panose="02010609060101010101" pitchFamily="49" charset="-122"/>
            </a:endParaRPr>
          </a:p>
        </p:txBody>
      </p:sp>
      <p:sp>
        <p:nvSpPr>
          <p:cNvPr id="58375" name="AutoShape 9"/>
          <p:cNvSpPr/>
          <p:nvPr/>
        </p:nvSpPr>
        <p:spPr>
          <a:xfrm rot="-5400000">
            <a:off x="3175621" y="2851547"/>
            <a:ext cx="788937" cy="400050"/>
          </a:xfrm>
          <a:prstGeom prst="rightArrow">
            <a:avLst>
              <a:gd name="adj1" fmla="val 50000"/>
              <a:gd name="adj2" fmla="val 45848"/>
            </a:avLst>
          </a:prstGeom>
          <a:solidFill>
            <a:srgbClr val="FF3300"/>
          </a:solidFill>
          <a:ln w="9525" cap="flat" cmpd="sng">
            <a:solidFill>
              <a:srgbClr val="0000FF"/>
            </a:solidFill>
            <a:prstDash val="solid"/>
            <a:miter/>
            <a:headEnd type="none" w="med" len="med"/>
            <a:tailEnd type="none" w="med" len="med"/>
          </a:ln>
        </p:spPr>
        <p:txBody>
          <a:bodyPr vert="eaVert" anchor="ctr">
            <a:spAutoFit/>
          </a:bodyPr>
          <a:p>
            <a:pPr lvl="0" indent="0" algn="ctr">
              <a:spcBef>
                <a:spcPct val="50000"/>
              </a:spcBef>
              <a:buFont typeface="Arial" panose="020B0604020202020204" pitchFamily="34" charset="0"/>
              <a:buNone/>
            </a:pPr>
            <a:endParaRPr lang="zh-CN" altLang="en-US" sz="1350" dirty="0">
              <a:latin typeface="Arial" panose="020B0604020202020204" pitchFamily="34" charset="0"/>
              <a:ea typeface="宋体" panose="02010600030101010101" pitchFamily="2" charset="-122"/>
            </a:endParaRPr>
          </a:p>
          <a:p>
            <a:pPr lvl="0" indent="0" algn="ctr">
              <a:spcBef>
                <a:spcPct val="50000"/>
              </a:spcBef>
              <a:buFont typeface="Arial" panose="020B0604020202020204" pitchFamily="34" charset="0"/>
              <a:buNone/>
            </a:pPr>
            <a:endParaRPr lang="zh-CN" altLang="en-US" sz="1350" dirty="0">
              <a:latin typeface="Arial" panose="020B0604020202020204" pitchFamily="34" charset="0"/>
              <a:ea typeface="宋体" panose="02010600030101010101" pitchFamily="2" charset="-122"/>
            </a:endParaRPr>
          </a:p>
        </p:txBody>
      </p:sp>
      <p:sp>
        <p:nvSpPr>
          <p:cNvPr id="58376" name="AutoShape 11"/>
          <p:cNvSpPr/>
          <p:nvPr/>
        </p:nvSpPr>
        <p:spPr>
          <a:xfrm rot="5400000">
            <a:off x="5192539" y="4498181"/>
            <a:ext cx="788937" cy="435769"/>
          </a:xfrm>
          <a:prstGeom prst="rightArrow">
            <a:avLst>
              <a:gd name="adj1" fmla="val 50000"/>
              <a:gd name="adj2" fmla="val 42090"/>
            </a:avLst>
          </a:prstGeom>
          <a:solidFill>
            <a:srgbClr val="FF3300"/>
          </a:solidFill>
          <a:ln w="9525" cap="flat" cmpd="sng">
            <a:solidFill>
              <a:srgbClr val="0000FF"/>
            </a:solidFill>
            <a:prstDash val="solid"/>
            <a:miter/>
            <a:headEnd type="none" w="med" len="med"/>
            <a:tailEnd type="none" w="med" len="med"/>
          </a:ln>
        </p:spPr>
        <p:txBody>
          <a:bodyPr rot="10800000" vert="eaVert" anchor="ctr">
            <a:spAutoFit/>
          </a:bodyPr>
          <a:p>
            <a:pPr lvl="0" indent="0" algn="ctr">
              <a:spcBef>
                <a:spcPct val="50000"/>
              </a:spcBef>
              <a:buFont typeface="Arial" panose="020B0604020202020204" pitchFamily="34" charset="0"/>
              <a:buNone/>
            </a:pPr>
            <a:endParaRPr lang="zh-CN" altLang="en-US" sz="1350" dirty="0">
              <a:latin typeface="Arial" panose="020B0604020202020204" pitchFamily="34" charset="0"/>
              <a:ea typeface="宋体" panose="02010600030101010101" pitchFamily="2" charset="-122"/>
            </a:endParaRPr>
          </a:p>
          <a:p>
            <a:pPr lvl="0" indent="0" algn="ctr">
              <a:spcBef>
                <a:spcPct val="50000"/>
              </a:spcBef>
              <a:buFont typeface="Arial" panose="020B0604020202020204" pitchFamily="34" charset="0"/>
              <a:buNone/>
            </a:pPr>
            <a:endParaRPr lang="zh-CN" altLang="en-US" sz="1350" dirty="0">
              <a:latin typeface="Arial" panose="020B0604020202020204" pitchFamily="34" charset="0"/>
              <a:ea typeface="宋体" panose="02010600030101010101" pitchFamily="2" charset="-122"/>
            </a:endParaRPr>
          </a:p>
        </p:txBody>
      </p:sp>
      <p:sp>
        <p:nvSpPr>
          <p:cNvPr id="58377" name="AutoShape 14"/>
          <p:cNvSpPr/>
          <p:nvPr/>
        </p:nvSpPr>
        <p:spPr>
          <a:xfrm rot="-5400000">
            <a:off x="5290171" y="2851547"/>
            <a:ext cx="788937" cy="400050"/>
          </a:xfrm>
          <a:prstGeom prst="rightArrow">
            <a:avLst>
              <a:gd name="adj1" fmla="val 50000"/>
              <a:gd name="adj2" fmla="val 45848"/>
            </a:avLst>
          </a:prstGeom>
          <a:solidFill>
            <a:srgbClr val="FF3300"/>
          </a:solidFill>
          <a:ln w="9525" cap="flat" cmpd="sng">
            <a:solidFill>
              <a:srgbClr val="0000FF"/>
            </a:solidFill>
            <a:prstDash val="solid"/>
            <a:miter/>
            <a:headEnd type="none" w="med" len="med"/>
            <a:tailEnd type="none" w="med" len="med"/>
          </a:ln>
        </p:spPr>
        <p:txBody>
          <a:bodyPr vert="eaVert" anchor="ctr">
            <a:spAutoFit/>
          </a:bodyPr>
          <a:p>
            <a:pPr lvl="0" indent="0" algn="ctr">
              <a:spcBef>
                <a:spcPct val="50000"/>
              </a:spcBef>
              <a:buFont typeface="Arial" panose="020B0604020202020204" pitchFamily="34" charset="0"/>
              <a:buNone/>
            </a:pPr>
            <a:endParaRPr lang="zh-CN" altLang="en-US" sz="1350" dirty="0">
              <a:latin typeface="Arial" panose="020B0604020202020204" pitchFamily="34" charset="0"/>
              <a:ea typeface="宋体" panose="02010600030101010101" pitchFamily="2" charset="-122"/>
            </a:endParaRPr>
          </a:p>
          <a:p>
            <a:pPr lvl="0" indent="0" algn="ctr">
              <a:spcBef>
                <a:spcPct val="50000"/>
              </a:spcBef>
              <a:buFont typeface="Arial" panose="020B0604020202020204" pitchFamily="34" charset="0"/>
              <a:buNone/>
            </a:pPr>
            <a:endParaRPr lang="zh-CN" altLang="en-US" sz="1350" dirty="0">
              <a:latin typeface="Arial" panose="020B0604020202020204" pitchFamily="34" charset="0"/>
              <a:ea typeface="宋体" panose="02010600030101010101" pitchFamily="2" charset="-122"/>
            </a:endParaRPr>
          </a:p>
        </p:txBody>
      </p:sp>
      <p:sp>
        <p:nvSpPr>
          <p:cNvPr id="58378" name="AutoShape 15"/>
          <p:cNvSpPr/>
          <p:nvPr/>
        </p:nvSpPr>
        <p:spPr>
          <a:xfrm rot="5400000">
            <a:off x="3189239" y="4444604"/>
            <a:ext cx="789086" cy="488156"/>
          </a:xfrm>
          <a:prstGeom prst="rightArrow">
            <a:avLst>
              <a:gd name="adj1" fmla="val 50000"/>
              <a:gd name="adj2" fmla="val 37634"/>
            </a:avLst>
          </a:prstGeom>
          <a:solidFill>
            <a:srgbClr val="FF3300"/>
          </a:solidFill>
          <a:ln w="9525" cap="flat" cmpd="sng">
            <a:solidFill>
              <a:srgbClr val="0000FF"/>
            </a:solidFill>
            <a:prstDash val="solid"/>
            <a:miter/>
            <a:headEnd type="none" w="med" len="med"/>
            <a:tailEnd type="none" w="med" len="med"/>
          </a:ln>
        </p:spPr>
        <p:txBody>
          <a:bodyPr rot="10800000" vert="eaVert" anchor="ctr">
            <a:spAutoFit/>
          </a:bodyPr>
          <a:p>
            <a:pPr lvl="0" indent="0" algn="ctr">
              <a:spcBef>
                <a:spcPct val="50000"/>
              </a:spcBef>
              <a:buFont typeface="Arial" panose="020B0604020202020204" pitchFamily="34" charset="0"/>
              <a:buNone/>
            </a:pPr>
            <a:endParaRPr lang="zh-CN" altLang="en-US" sz="1350" dirty="0">
              <a:latin typeface="Arial" panose="020B0604020202020204" pitchFamily="34" charset="0"/>
              <a:ea typeface="宋体" panose="02010600030101010101" pitchFamily="2" charset="-122"/>
            </a:endParaRPr>
          </a:p>
          <a:p>
            <a:pPr lvl="0" indent="0" algn="ctr">
              <a:spcBef>
                <a:spcPct val="50000"/>
              </a:spcBef>
              <a:buFont typeface="Arial" panose="020B0604020202020204" pitchFamily="34" charset="0"/>
              <a:buNone/>
            </a:pPr>
            <a:endParaRPr lang="zh-CN" altLang="en-US" sz="1350" dirty="0">
              <a:latin typeface="Arial" panose="020B0604020202020204" pitchFamily="34" charset="0"/>
              <a:ea typeface="宋体" panose="02010600030101010101" pitchFamily="2" charset="-122"/>
            </a:endParaRPr>
          </a:p>
        </p:txBody>
      </p:sp>
      <p:sp>
        <p:nvSpPr>
          <p:cNvPr id="58379" name="Text Box 17"/>
          <p:cNvSpPr txBox="1"/>
          <p:nvPr/>
        </p:nvSpPr>
        <p:spPr>
          <a:xfrm>
            <a:off x="1543050" y="1287066"/>
            <a:ext cx="6172200" cy="548640"/>
          </a:xfrm>
          <a:prstGeom prst="rect">
            <a:avLst/>
          </a:prstGeom>
          <a:noFill/>
          <a:ln w="9525">
            <a:noFill/>
          </a:ln>
        </p:spPr>
        <p:txBody>
          <a:bodyPr anchor="t">
            <a:spAutoFit/>
          </a:bodyPr>
          <a:p>
            <a:pPr lvl="0" indent="0" algn="ctr">
              <a:spcBef>
                <a:spcPct val="50000"/>
              </a:spcBef>
              <a:buFont typeface="Arial" panose="020B0604020202020204" pitchFamily="34" charset="0"/>
              <a:buNone/>
            </a:pPr>
            <a:r>
              <a:rPr lang="zh-CN" altLang="en-US" sz="3000" b="1" dirty="0">
                <a:latin typeface="Arial" panose="020B0604020202020204" pitchFamily="34" charset="0"/>
                <a:ea typeface="黑体" panose="02010609060101010101" pitchFamily="49" charset="-122"/>
              </a:rPr>
              <a:t>（三）非选择题结构与试题类型</a:t>
            </a:r>
            <a:endParaRPr lang="zh-CN" altLang="en-US" sz="3000" b="1" dirty="0">
              <a:latin typeface="Arial" panose="020B0604020202020204" pitchFamily="34" charset="0"/>
              <a:ea typeface="黑体" panose="02010609060101010101" pitchFamily="49" charset="-122"/>
            </a:endParaRPr>
          </a:p>
        </p:txBody>
      </p:sp>
      <p:sp>
        <p:nvSpPr>
          <p:cNvPr id="58380" name="Text Box 6" descr="80%"/>
          <p:cNvSpPr txBox="1"/>
          <p:nvPr/>
        </p:nvSpPr>
        <p:spPr>
          <a:xfrm>
            <a:off x="3143250" y="2293144"/>
            <a:ext cx="2857500" cy="433705"/>
          </a:xfrm>
          <a:prstGeom prst="rect">
            <a:avLst/>
          </a:prstGeom>
          <a:noFill/>
          <a:ln w="28575" cap="flat" cmpd="sng">
            <a:solidFill>
              <a:srgbClr val="0000FF"/>
            </a:solidFill>
            <a:prstDash val="solid"/>
            <a:miter/>
            <a:headEnd type="none" w="med" len="med"/>
            <a:tailEnd type="none" w="med" len="med"/>
          </a:ln>
        </p:spPr>
        <p:txBody>
          <a:bodyPr anchor="t">
            <a:spAutoFit/>
          </a:bodyPr>
          <a:p>
            <a:pPr lvl="0" indent="0" algn="ctr">
              <a:spcBef>
                <a:spcPct val="50000"/>
              </a:spcBef>
              <a:buFont typeface="Arial" panose="020B0604020202020204" pitchFamily="34" charset="0"/>
              <a:buNone/>
            </a:pPr>
            <a:r>
              <a:rPr lang="zh-CN" altLang="en-US" sz="2100" b="1" dirty="0">
                <a:latin typeface="Arial" panose="020B0604020202020204" pitchFamily="34" charset="0"/>
                <a:ea typeface="华文行楷" pitchFamily="2" charset="-122"/>
              </a:rPr>
              <a:t>提炼论题，论证观点题</a:t>
            </a:r>
            <a:endParaRPr lang="zh-CN" altLang="en-US" sz="2100" b="1" dirty="0">
              <a:latin typeface="Arial" panose="020B0604020202020204" pitchFamily="34" charset="0"/>
              <a:ea typeface="华文行楷" pitchFamily="2" charset="-122"/>
            </a:endParaRPr>
          </a:p>
        </p:txBody>
      </p:sp>
      <p:sp>
        <p:nvSpPr>
          <p:cNvPr id="58381" name="Text Box 10" descr="80%"/>
          <p:cNvSpPr txBox="1"/>
          <p:nvPr/>
        </p:nvSpPr>
        <p:spPr>
          <a:xfrm>
            <a:off x="1485900" y="2291954"/>
            <a:ext cx="1600200" cy="433705"/>
          </a:xfrm>
          <a:prstGeom prst="rect">
            <a:avLst/>
          </a:prstGeom>
          <a:noFill/>
          <a:ln w="28575" cap="flat" cmpd="sng">
            <a:solidFill>
              <a:srgbClr val="0000FF"/>
            </a:solidFill>
            <a:prstDash val="solid"/>
            <a:miter/>
            <a:headEnd type="none" w="med" len="med"/>
            <a:tailEnd type="none" w="med" len="med"/>
          </a:ln>
        </p:spPr>
        <p:txBody>
          <a:bodyPr anchor="t">
            <a:spAutoFit/>
          </a:bodyPr>
          <a:p>
            <a:pPr lvl="0" indent="0" algn="ctr">
              <a:spcBef>
                <a:spcPct val="50000"/>
              </a:spcBef>
              <a:buFont typeface="Arial" panose="020B0604020202020204" pitchFamily="34" charset="0"/>
              <a:buNone/>
            </a:pPr>
            <a:r>
              <a:rPr lang="zh-CN" altLang="en-US" sz="2100" b="1" dirty="0">
                <a:latin typeface="Arial" panose="020B0604020202020204" pitchFamily="34" charset="0"/>
                <a:ea typeface="华文行楷" pitchFamily="2" charset="-122"/>
              </a:rPr>
              <a:t>概括归纳题</a:t>
            </a:r>
            <a:endParaRPr lang="zh-CN" altLang="en-US" sz="2100" b="1" dirty="0">
              <a:latin typeface="Arial" panose="020B0604020202020204" pitchFamily="34" charset="0"/>
              <a:ea typeface="华文行楷" pitchFamily="2" charset="-122"/>
            </a:endParaRPr>
          </a:p>
        </p:txBody>
      </p:sp>
      <p:sp>
        <p:nvSpPr>
          <p:cNvPr id="58382" name="Text Box 16" descr="80%"/>
          <p:cNvSpPr txBox="1"/>
          <p:nvPr/>
        </p:nvSpPr>
        <p:spPr>
          <a:xfrm>
            <a:off x="3943350" y="5086350"/>
            <a:ext cx="3714750" cy="433705"/>
          </a:xfrm>
          <a:prstGeom prst="rect">
            <a:avLst/>
          </a:prstGeom>
          <a:noFill/>
          <a:ln w="28575" cap="flat" cmpd="sng">
            <a:solidFill>
              <a:srgbClr val="0000FF"/>
            </a:solidFill>
            <a:prstDash val="solid"/>
            <a:miter/>
            <a:headEnd type="none" w="med" len="med"/>
            <a:tailEnd type="none" w="med" len="med"/>
          </a:ln>
        </p:spPr>
        <p:txBody>
          <a:bodyPr anchor="t">
            <a:spAutoFit/>
          </a:bodyPr>
          <a:p>
            <a:pPr lvl="0" indent="0" algn="ctr">
              <a:spcBef>
                <a:spcPct val="50000"/>
              </a:spcBef>
              <a:buFont typeface="Arial" panose="020B0604020202020204" pitchFamily="34" charset="0"/>
              <a:buNone/>
            </a:pPr>
            <a:r>
              <a:rPr lang="zh-CN" altLang="en-US" sz="2100" b="1" dirty="0">
                <a:latin typeface="Arial" panose="020B0604020202020204" pitchFamily="34" charset="0"/>
                <a:ea typeface="华文行楷" pitchFamily="2" charset="-122"/>
              </a:rPr>
              <a:t>谈认识、说启示、分析理解题</a:t>
            </a:r>
            <a:endParaRPr lang="zh-CN" altLang="en-US" sz="2100" b="1" dirty="0">
              <a:latin typeface="Arial" panose="020B0604020202020204" pitchFamily="34" charset="0"/>
              <a:ea typeface="华文行楷" pitchFamily="2" charset="-122"/>
            </a:endParaRPr>
          </a:p>
        </p:txBody>
      </p:sp>
      <p:sp>
        <p:nvSpPr>
          <p:cNvPr id="58383" name="Text Box 13" descr="80%"/>
          <p:cNvSpPr txBox="1"/>
          <p:nvPr/>
        </p:nvSpPr>
        <p:spPr>
          <a:xfrm>
            <a:off x="1600200" y="5093494"/>
            <a:ext cx="2228850" cy="433705"/>
          </a:xfrm>
          <a:prstGeom prst="rect">
            <a:avLst/>
          </a:prstGeom>
          <a:noFill/>
          <a:ln w="28575" cap="flat" cmpd="sng">
            <a:solidFill>
              <a:srgbClr val="0000FF"/>
            </a:solidFill>
            <a:prstDash val="solid"/>
            <a:miter/>
            <a:headEnd type="none" w="med" len="med"/>
            <a:tailEnd type="none" w="med" len="med"/>
          </a:ln>
        </p:spPr>
        <p:txBody>
          <a:bodyPr anchor="t">
            <a:spAutoFit/>
          </a:bodyPr>
          <a:p>
            <a:pPr lvl="0" indent="0" algn="ctr">
              <a:spcBef>
                <a:spcPct val="50000"/>
              </a:spcBef>
              <a:buFont typeface="Arial" panose="020B0604020202020204" pitchFamily="34" charset="0"/>
              <a:buNone/>
            </a:pPr>
            <a:r>
              <a:rPr lang="zh-CN" altLang="en-US" sz="2100" b="1" dirty="0">
                <a:latin typeface="Arial" panose="020B0604020202020204" pitchFamily="34" charset="0"/>
                <a:ea typeface="华文行楷" pitchFamily="2" charset="-122"/>
              </a:rPr>
              <a:t>提取信息说明题</a:t>
            </a:r>
            <a:endParaRPr lang="zh-CN" altLang="en-US" sz="2100" b="1" dirty="0">
              <a:latin typeface="Arial" panose="020B0604020202020204" pitchFamily="34" charset="0"/>
              <a:ea typeface="华文行楷" pitchFamily="2" charset="-122"/>
            </a:endParaRPr>
          </a:p>
        </p:txBody>
      </p:sp>
      <p:sp>
        <p:nvSpPr>
          <p:cNvPr id="58384" name="Text Box 13" descr="80%"/>
          <p:cNvSpPr txBox="1"/>
          <p:nvPr/>
        </p:nvSpPr>
        <p:spPr>
          <a:xfrm>
            <a:off x="6057900" y="2293144"/>
            <a:ext cx="1600200" cy="433705"/>
          </a:xfrm>
          <a:prstGeom prst="rect">
            <a:avLst/>
          </a:prstGeom>
          <a:noFill/>
          <a:ln w="28575" cap="flat" cmpd="sng">
            <a:solidFill>
              <a:srgbClr val="0000FF"/>
            </a:solidFill>
            <a:prstDash val="solid"/>
            <a:miter/>
            <a:headEnd type="none" w="med" len="med"/>
            <a:tailEnd type="none" w="med" len="med"/>
          </a:ln>
        </p:spPr>
        <p:txBody>
          <a:bodyPr anchor="t">
            <a:spAutoFit/>
          </a:bodyPr>
          <a:p>
            <a:pPr lvl="0" indent="0" algn="ctr">
              <a:spcBef>
                <a:spcPct val="50000"/>
              </a:spcBef>
              <a:buFont typeface="Arial" panose="020B0604020202020204" pitchFamily="34" charset="0"/>
              <a:buNone/>
            </a:pPr>
            <a:r>
              <a:rPr lang="zh-CN" altLang="en-US" sz="2100" b="1" dirty="0">
                <a:latin typeface="Arial" panose="020B0604020202020204" pitchFamily="34" charset="0"/>
                <a:ea typeface="华文行楷" pitchFamily="2" charset="-122"/>
              </a:rPr>
              <a:t>比较区别题</a:t>
            </a:r>
            <a:endParaRPr lang="zh-CN" altLang="en-US" sz="2100" b="1" dirty="0">
              <a:latin typeface="Arial" panose="020B0604020202020204" pitchFamily="34" charset="0"/>
              <a:ea typeface="华文行楷" pitchFamily="2" charset="-122"/>
            </a:endParaRPr>
          </a:p>
        </p:txBody>
      </p:sp>
      <p:sp>
        <p:nvSpPr>
          <p:cNvPr id="58385" name="Text Box 4"/>
          <p:cNvSpPr txBox="1"/>
          <p:nvPr/>
        </p:nvSpPr>
        <p:spPr>
          <a:xfrm>
            <a:off x="6686550" y="3149124"/>
            <a:ext cx="971550" cy="753745"/>
          </a:xfrm>
          <a:prstGeom prst="rect">
            <a:avLst/>
          </a:prstGeom>
          <a:noFill/>
          <a:ln w="28575" cap="flat" cmpd="sng">
            <a:solidFill>
              <a:srgbClr val="0000FF"/>
            </a:solidFill>
            <a:prstDash val="solid"/>
            <a:miter/>
            <a:headEnd type="none" w="med" len="med"/>
            <a:tailEnd type="none" w="med" len="med"/>
          </a:ln>
        </p:spPr>
        <p:txBody>
          <a:bodyPr anchor="t">
            <a:spAutoFit/>
          </a:bodyPr>
          <a:p>
            <a:pPr lvl="0" indent="0">
              <a:spcBef>
                <a:spcPct val="50000"/>
              </a:spcBef>
              <a:buFont typeface="Arial" panose="020B0604020202020204" pitchFamily="34" charset="0"/>
              <a:buNone/>
            </a:pPr>
            <a:r>
              <a:rPr lang="zh-CN" altLang="en-US" sz="2100" b="1" dirty="0">
                <a:latin typeface="Arial" panose="020B0604020202020204" pitchFamily="34" charset="0"/>
                <a:ea typeface="华文行楷" pitchFamily="2" charset="-122"/>
              </a:rPr>
              <a:t>评价题</a:t>
            </a:r>
            <a:endParaRPr lang="zh-CN" altLang="en-US" sz="2100" b="1" dirty="0">
              <a:latin typeface="Arial" panose="020B0604020202020204" pitchFamily="34" charset="0"/>
              <a:ea typeface="华文行楷"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Rectangle 2"/>
          <p:cNvSpPr/>
          <p:nvPr/>
        </p:nvSpPr>
        <p:spPr>
          <a:xfrm>
            <a:off x="1185545" y="2327910"/>
            <a:ext cx="7427595" cy="2697480"/>
          </a:xfrm>
          <a:prstGeom prst="rect">
            <a:avLst/>
          </a:prstGeom>
          <a:noFill/>
          <a:ln w="9525">
            <a:noFill/>
          </a:ln>
        </p:spPr>
        <p:txBody>
          <a:bodyPr wrap="square" anchor="ctr">
            <a:spAutoFit/>
          </a:bodyPr>
          <a:p>
            <a:pPr lvl="0" indent="0">
              <a:lnSpc>
                <a:spcPct val="150000"/>
              </a:lnSpc>
              <a:spcBef>
                <a:spcPct val="50000"/>
              </a:spcBef>
            </a:pPr>
            <a:r>
              <a:rPr lang="zh-CN" altLang="en-US" b="1" dirty="0">
                <a:solidFill>
                  <a:srgbClr val="0000FF"/>
                </a:solidFill>
                <a:latin typeface="宋体" panose="02010600030101010101" pitchFamily="2" charset="-122"/>
                <a:ea typeface="宋体" panose="02010600030101010101" pitchFamily="2" charset="-122"/>
              </a:rPr>
              <a:t>例：</a:t>
            </a:r>
            <a:r>
              <a:rPr lang="zh-CN" altLang="en-US" dirty="0">
                <a:latin typeface="Arial" panose="020B0604020202020204" pitchFamily="34" charset="0"/>
                <a:ea typeface="宋体" panose="02010600030101010101" pitchFamily="2" charset="-122"/>
              </a:rPr>
              <a:t>政治文明的演进经历了漫长而艰难的过</a:t>
            </a:r>
            <a:r>
              <a:rPr lang="zh-CN" altLang="en-US" sz="1500" b="1" dirty="0">
                <a:latin typeface="黑体" panose="02010609060101010101" pitchFamily="49" charset="-122"/>
                <a:ea typeface="黑体" panose="02010609060101010101" pitchFamily="49" charset="-122"/>
              </a:rPr>
              <a:t>  </a:t>
            </a:r>
            <a:endParaRPr lang="zh-CN" altLang="en-US" sz="1500" b="1" dirty="0">
              <a:latin typeface="黑体" panose="02010609060101010101" pitchFamily="49" charset="-122"/>
              <a:ea typeface="黑体" panose="02010609060101010101" pitchFamily="49" charset="-122"/>
            </a:endParaRPr>
          </a:p>
          <a:p>
            <a:pPr lvl="0" indent="0">
              <a:lnSpc>
                <a:spcPct val="150000"/>
              </a:lnSpc>
              <a:spcBef>
                <a:spcPct val="50000"/>
              </a:spcBef>
            </a:pPr>
            <a:r>
              <a:rPr lang="zh-CN" altLang="en-US" sz="1500" b="1" dirty="0">
                <a:latin typeface="黑体" panose="02010609060101010101" pitchFamily="49" charset="-122"/>
                <a:ea typeface="黑体" panose="02010609060101010101" pitchFamily="49" charset="-122"/>
              </a:rPr>
              <a:t>  </a:t>
            </a:r>
            <a:r>
              <a:rPr lang="zh-CN" altLang="en-US" b="1" dirty="0">
                <a:latin typeface="黑体" panose="02010609060101010101" pitchFamily="49" charset="-122"/>
                <a:ea typeface="黑体" panose="02010609060101010101" pitchFamily="49" charset="-122"/>
              </a:rPr>
              <a:t> 材料一</a:t>
            </a:r>
            <a:r>
              <a:rPr lang="zh-CN" altLang="en-US" dirty="0">
                <a:latin typeface="Arial" panose="020B0604020202020204" pitchFamily="34" charset="0"/>
                <a:ea typeface="宋体" panose="02010600030101010101" pitchFamily="2" charset="-122"/>
              </a:rPr>
              <a:t>  </a:t>
            </a:r>
            <a:r>
              <a:rPr lang="zh-CN" altLang="en-US" b="1" dirty="0">
                <a:latin typeface="楷体" panose="02010609060101010101" charset="-122"/>
                <a:ea typeface="楷体" panose="02010609060101010101" charset="-122"/>
              </a:rPr>
              <a:t>（中国政制）达臻“文明”一途，实应归功于西周的创制。</a:t>
            </a:r>
            <a:r>
              <a:rPr lang="en-US" altLang="zh-CN" b="1" dirty="0">
                <a:latin typeface="楷体" panose="02010609060101010101" charset="-122"/>
                <a:ea typeface="楷体" panose="02010609060101010101" charset="-122"/>
              </a:rPr>
              <a:t>……</a:t>
            </a:r>
            <a:r>
              <a:rPr lang="zh-CN" altLang="en-US" b="1" dirty="0">
                <a:latin typeface="楷体" panose="02010609060101010101" charset="-122"/>
                <a:ea typeface="楷体" panose="02010609060101010101" charset="-122"/>
              </a:rPr>
              <a:t>西周政治里显然有浓厚的贵族色彩，而“共主”名义下的地方分权体制</a:t>
            </a:r>
            <a:r>
              <a:rPr lang="en-US" altLang="zh-CN" b="1" dirty="0">
                <a:latin typeface="楷体" panose="02010609060101010101" charset="-122"/>
                <a:ea typeface="楷体" panose="02010609060101010101" charset="-122"/>
              </a:rPr>
              <a:t>……</a:t>
            </a:r>
            <a:r>
              <a:rPr lang="zh-CN" altLang="en-US" b="1" dirty="0">
                <a:latin typeface="楷体" panose="02010609060101010101" charset="-122"/>
                <a:ea typeface="楷体" panose="02010609060101010101" charset="-122"/>
              </a:rPr>
              <a:t>与秦以后一统的君主“独制”格局泾渭分明。因此古贤多称周秦之间为“天下一大变局”。                               </a:t>
            </a:r>
            <a:r>
              <a:rPr lang="zh-CN" altLang="en-US" b="1" dirty="0">
                <a:latin typeface="Arial" panose="020B0604020202020204" pitchFamily="34" charset="0"/>
                <a:ea typeface="楷体_GB2312" pitchFamily="49" charset="-122"/>
              </a:rPr>
              <a:t> </a:t>
            </a:r>
            <a:r>
              <a:rPr lang="en-US" altLang="zh-CN"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王家范</a:t>
            </a:r>
            <a:r>
              <a:rPr lang="en-US" altLang="zh-CN"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中国历史通论</a:t>
            </a:r>
            <a:r>
              <a:rPr lang="en-US" altLang="zh-CN" dirty="0">
                <a:latin typeface="Arial" panose="020B0604020202020204" pitchFamily="34" charset="0"/>
                <a:ea typeface="宋体" panose="02010600030101010101" pitchFamily="2" charset="-122"/>
              </a:rPr>
              <a:t>》                                                                              </a:t>
            </a:r>
            <a:endParaRPr lang="en-US" altLang="zh-CN" dirty="0">
              <a:latin typeface="Arial" panose="020B0604020202020204" pitchFamily="34" charset="0"/>
              <a:ea typeface="宋体" panose="02010600030101010101" pitchFamily="2" charset="-122"/>
            </a:endParaRPr>
          </a:p>
        </p:txBody>
      </p:sp>
      <p:sp>
        <p:nvSpPr>
          <p:cNvPr id="54275" name="Rectangle 3"/>
          <p:cNvSpPr/>
          <p:nvPr/>
        </p:nvSpPr>
        <p:spPr>
          <a:xfrm>
            <a:off x="4005580" y="3451225"/>
            <a:ext cx="1371600" cy="297180"/>
          </a:xfrm>
          <a:prstGeom prst="rect">
            <a:avLst/>
          </a:prstGeom>
          <a:noFill/>
          <a:ln w="28575" cap="flat" cmpd="sng">
            <a:solidFill>
              <a:srgbClr val="FF0000"/>
            </a:solidFill>
            <a:prstDash val="solid"/>
            <a:miter/>
            <a:headEnd type="none" w="med" len="med"/>
            <a:tailEnd type="none" w="med" len="med"/>
          </a:ln>
        </p:spPr>
        <p:txBody>
          <a:bodyPr anchor="ctr">
            <a:spAutoFit/>
          </a:bodyPr>
          <a:p>
            <a:pPr lvl="0" indent="0"/>
            <a:endParaRPr lang="zh-CN" altLang="en-US" sz="1350" dirty="0">
              <a:latin typeface="Arial" panose="020B0604020202020204" pitchFamily="34" charset="0"/>
              <a:ea typeface="宋体" panose="02010600030101010101" pitchFamily="2" charset="-122"/>
            </a:endParaRPr>
          </a:p>
        </p:txBody>
      </p:sp>
      <p:sp>
        <p:nvSpPr>
          <p:cNvPr id="54276" name="Rectangle 4"/>
          <p:cNvSpPr/>
          <p:nvPr/>
        </p:nvSpPr>
        <p:spPr>
          <a:xfrm>
            <a:off x="7263130" y="3451225"/>
            <a:ext cx="1143000" cy="297180"/>
          </a:xfrm>
          <a:prstGeom prst="rect">
            <a:avLst/>
          </a:prstGeom>
          <a:noFill/>
          <a:ln w="28575" cap="flat" cmpd="sng">
            <a:solidFill>
              <a:srgbClr val="FF0000"/>
            </a:solidFill>
            <a:prstDash val="solid"/>
            <a:miter/>
            <a:headEnd type="none" w="med" len="med"/>
            <a:tailEnd type="none" w="med" len="med"/>
          </a:ln>
        </p:spPr>
        <p:txBody>
          <a:bodyPr anchor="ctr">
            <a:spAutoFit/>
          </a:bodyPr>
          <a:p>
            <a:pPr lvl="0" indent="0"/>
            <a:endParaRPr lang="zh-CN" altLang="en-US" sz="1350" dirty="0">
              <a:latin typeface="Arial" panose="020B0604020202020204" pitchFamily="34" charset="0"/>
              <a:ea typeface="宋体" panose="02010600030101010101" pitchFamily="2" charset="-122"/>
            </a:endParaRPr>
          </a:p>
        </p:txBody>
      </p:sp>
      <p:sp>
        <p:nvSpPr>
          <p:cNvPr id="54277" name="Line 5"/>
          <p:cNvSpPr/>
          <p:nvPr/>
        </p:nvSpPr>
        <p:spPr>
          <a:xfrm>
            <a:off x="7429500" y="3600450"/>
            <a:ext cx="0" cy="400050"/>
          </a:xfrm>
          <a:prstGeom prst="line">
            <a:avLst/>
          </a:prstGeom>
          <a:ln w="57150" cap="flat" cmpd="sng">
            <a:solidFill>
              <a:srgbClr val="0000FF"/>
            </a:solidFill>
            <a:prstDash val="solid"/>
            <a:round/>
            <a:headEnd type="none" w="med" len="med"/>
            <a:tailEnd type="none" w="med" len="med"/>
          </a:ln>
        </p:spPr>
      </p:sp>
      <p:sp>
        <p:nvSpPr>
          <p:cNvPr id="54278" name="Oval 6"/>
          <p:cNvSpPr/>
          <p:nvPr/>
        </p:nvSpPr>
        <p:spPr>
          <a:xfrm>
            <a:off x="3034030" y="3846196"/>
            <a:ext cx="458391" cy="410924"/>
          </a:xfrm>
          <a:prstGeom prst="ellipse">
            <a:avLst/>
          </a:prstGeom>
          <a:noFill/>
          <a:ln w="38100" cap="flat" cmpd="sng">
            <a:solidFill>
              <a:srgbClr val="0000FF"/>
            </a:solidFill>
            <a:prstDash val="solid"/>
            <a:round/>
            <a:headEnd type="none" w="med" len="med"/>
            <a:tailEnd type="none" w="med" len="med"/>
          </a:ln>
        </p:spPr>
        <p:txBody>
          <a:bodyPr anchor="ctr">
            <a:spAutoFit/>
          </a:bodyPr>
          <a:p>
            <a:pPr lvl="0" indent="0" algn="ctr">
              <a:spcBef>
                <a:spcPct val="50000"/>
              </a:spcBef>
            </a:pPr>
            <a:endParaRPr lang="zh-CN" altLang="en-US" sz="1350" dirty="0">
              <a:latin typeface="Arial" panose="020B0604020202020204" pitchFamily="34" charset="0"/>
              <a:ea typeface="宋体" panose="02010600030101010101" pitchFamily="2" charset="-122"/>
            </a:endParaRPr>
          </a:p>
        </p:txBody>
      </p:sp>
      <p:sp>
        <p:nvSpPr>
          <p:cNvPr id="54279" name="Oval 7"/>
          <p:cNvSpPr/>
          <p:nvPr/>
        </p:nvSpPr>
        <p:spPr>
          <a:xfrm>
            <a:off x="2600960" y="4152718"/>
            <a:ext cx="1028700" cy="411844"/>
          </a:xfrm>
          <a:prstGeom prst="ellipse">
            <a:avLst/>
          </a:prstGeom>
          <a:noFill/>
          <a:ln w="38100" cap="flat" cmpd="sng">
            <a:solidFill>
              <a:srgbClr val="0000FF"/>
            </a:solidFill>
            <a:prstDash val="solid"/>
            <a:round/>
            <a:headEnd type="none" w="med" len="med"/>
            <a:tailEnd type="none" w="med" len="med"/>
          </a:ln>
        </p:spPr>
        <p:txBody>
          <a:bodyPr anchor="ctr">
            <a:spAutoFit/>
          </a:bodyPr>
          <a:p>
            <a:pPr lvl="0" indent="0"/>
            <a:endParaRPr lang="zh-CN" altLang="en-US" sz="1350" dirty="0">
              <a:latin typeface="Arial" panose="020B0604020202020204" pitchFamily="34" charset="0"/>
              <a:ea typeface="宋体" panose="02010600030101010101" pitchFamily="2" charset="-122"/>
            </a:endParaRPr>
          </a:p>
        </p:txBody>
      </p:sp>
      <p:sp>
        <p:nvSpPr>
          <p:cNvPr id="61447" name="Rectangle 8"/>
          <p:cNvSpPr/>
          <p:nvPr/>
        </p:nvSpPr>
        <p:spPr>
          <a:xfrm>
            <a:off x="1257300" y="5869940"/>
            <a:ext cx="7426960" cy="886460"/>
          </a:xfrm>
          <a:prstGeom prst="rect">
            <a:avLst/>
          </a:prstGeom>
          <a:noFill/>
          <a:ln w="9525">
            <a:noFill/>
          </a:ln>
        </p:spPr>
        <p:txBody>
          <a:bodyPr wrap="square" anchor="ctr">
            <a:spAutoFit/>
          </a:bodyPr>
          <a:p>
            <a:pPr lvl="0" indent="0">
              <a:lnSpc>
                <a:spcPct val="145000"/>
              </a:lnSpc>
              <a:spcBef>
                <a:spcPct val="50000"/>
              </a:spcBef>
            </a:pPr>
            <a:r>
              <a:rPr lang="zh-CN" altLang="en-US" b="1" dirty="0">
                <a:latin typeface="Arial" panose="020B0604020202020204" pitchFamily="34" charset="0"/>
                <a:ea typeface="宋体" panose="02010600030101010101" pitchFamily="2" charset="-122"/>
              </a:rPr>
              <a:t>（</a:t>
            </a:r>
            <a:r>
              <a:rPr lang="en-US" altLang="zh-CN" b="1" dirty="0">
                <a:latin typeface="Arial" panose="020B0604020202020204" pitchFamily="34" charset="0"/>
                <a:ea typeface="宋体" panose="02010600030101010101" pitchFamily="2" charset="-122"/>
              </a:rPr>
              <a:t>1</a:t>
            </a:r>
            <a:r>
              <a:rPr lang="zh-CN" altLang="en-US" b="1" dirty="0">
                <a:latin typeface="Arial" panose="020B0604020202020204" pitchFamily="34" charset="0"/>
                <a:ea typeface="宋体" panose="02010600030101010101" pitchFamily="2" charset="-122"/>
              </a:rPr>
              <a:t>）根据材料一并结合所学知识，指出西周和秦朝的主要政治制度。分析说明周秦政治制度的主要差别。</a:t>
            </a:r>
            <a:endParaRPr lang="zh-CN" altLang="en-US" b="1" dirty="0">
              <a:latin typeface="Arial" panose="020B0604020202020204" pitchFamily="34" charset="0"/>
              <a:ea typeface="宋体" panose="02010600030101010101" pitchFamily="2" charset="-122"/>
            </a:endParaRPr>
          </a:p>
        </p:txBody>
      </p:sp>
      <p:sp>
        <p:nvSpPr>
          <p:cNvPr id="54281" name="AutoShape 9"/>
          <p:cNvSpPr/>
          <p:nvPr/>
        </p:nvSpPr>
        <p:spPr>
          <a:xfrm>
            <a:off x="1685925" y="2385695"/>
            <a:ext cx="2571750" cy="742950"/>
          </a:xfrm>
          <a:prstGeom prst="wedgeRoundRectCallout">
            <a:avLst>
              <a:gd name="adj1" fmla="val 16787"/>
              <a:gd name="adj2" fmla="val 92861"/>
              <a:gd name="adj3" fmla="val 16667"/>
            </a:avLst>
          </a:prstGeom>
          <a:noFill/>
          <a:ln w="9525" cap="flat" cmpd="sng">
            <a:solidFill>
              <a:schemeClr val="tx1"/>
            </a:solidFill>
            <a:prstDash val="solid"/>
            <a:miter/>
            <a:headEnd type="none" w="med" len="med"/>
            <a:tailEnd type="none" w="med" len="med"/>
          </a:ln>
        </p:spPr>
        <p:txBody>
          <a:bodyPr anchor="t"/>
          <a:p>
            <a:pPr lvl="0" indent="0">
              <a:spcBef>
                <a:spcPct val="50000"/>
              </a:spcBef>
            </a:pPr>
            <a:r>
              <a:rPr lang="zh-CN" altLang="en-US" b="1" dirty="0">
                <a:solidFill>
                  <a:srgbClr val="0000FF"/>
                </a:solidFill>
                <a:latin typeface="Arial" panose="020B0604020202020204" pitchFamily="34" charset="0"/>
                <a:ea typeface="宋体" panose="02010600030101010101" pitchFamily="2" charset="-122"/>
              </a:rPr>
              <a:t>以血缘关系为纽带（或以血缘关系为纽带形成贵族政治）</a:t>
            </a:r>
            <a:endParaRPr lang="zh-CN" altLang="en-US" b="1" dirty="0">
              <a:solidFill>
                <a:srgbClr val="0000FF"/>
              </a:solidFill>
              <a:latin typeface="Arial" panose="020B0604020202020204" pitchFamily="34" charset="0"/>
              <a:ea typeface="宋体" panose="02010600030101010101" pitchFamily="2" charset="-122"/>
            </a:endParaRPr>
          </a:p>
        </p:txBody>
      </p:sp>
      <p:sp>
        <p:nvSpPr>
          <p:cNvPr id="54282" name="AutoShape 10"/>
          <p:cNvSpPr/>
          <p:nvPr/>
        </p:nvSpPr>
        <p:spPr>
          <a:xfrm>
            <a:off x="5542360" y="2170430"/>
            <a:ext cx="1828800" cy="742950"/>
          </a:xfrm>
          <a:prstGeom prst="wedgeRoundRectCallout">
            <a:avLst>
              <a:gd name="adj1" fmla="val 9713"/>
              <a:gd name="adj2" fmla="val 100741"/>
              <a:gd name="adj3" fmla="val 16667"/>
            </a:avLst>
          </a:prstGeom>
          <a:noFill/>
          <a:ln w="9525" cap="flat" cmpd="sng">
            <a:solidFill>
              <a:schemeClr val="tx1"/>
            </a:solidFill>
            <a:prstDash val="solid"/>
            <a:miter/>
            <a:headEnd type="none" w="med" len="med"/>
            <a:tailEnd type="none" w="med" len="med"/>
          </a:ln>
        </p:spPr>
        <p:txBody>
          <a:bodyPr anchor="t"/>
          <a:p>
            <a:pPr lvl="0" indent="0">
              <a:spcBef>
                <a:spcPct val="50000"/>
              </a:spcBef>
            </a:pPr>
            <a:r>
              <a:rPr lang="zh-CN" altLang="en-US" b="1" dirty="0">
                <a:solidFill>
                  <a:srgbClr val="FF0000"/>
                </a:solidFill>
                <a:latin typeface="Arial" panose="020B0604020202020204" pitchFamily="34" charset="0"/>
                <a:ea typeface="宋体" panose="02010600030101010101" pitchFamily="2" charset="-122"/>
              </a:rPr>
              <a:t>最高执政集团尚未实现权力的高度集中</a:t>
            </a:r>
            <a:endParaRPr lang="zh-CN" altLang="en-US" b="1" dirty="0">
              <a:solidFill>
                <a:srgbClr val="FF0000"/>
              </a:solidFill>
              <a:latin typeface="Arial" panose="020B0604020202020204" pitchFamily="34" charset="0"/>
              <a:ea typeface="宋体" panose="02010600030101010101" pitchFamily="2" charset="-122"/>
            </a:endParaRPr>
          </a:p>
        </p:txBody>
      </p:sp>
      <p:sp>
        <p:nvSpPr>
          <p:cNvPr id="54283" name="AutoShape 11"/>
          <p:cNvSpPr/>
          <p:nvPr/>
        </p:nvSpPr>
        <p:spPr>
          <a:xfrm>
            <a:off x="1350645" y="4743450"/>
            <a:ext cx="1543050" cy="628650"/>
          </a:xfrm>
          <a:prstGeom prst="wedgeRoundRectCallout">
            <a:avLst>
              <a:gd name="adj1" fmla="val -2083"/>
              <a:gd name="adj2" fmla="val -105301"/>
              <a:gd name="adj3" fmla="val 16667"/>
            </a:avLst>
          </a:prstGeom>
          <a:noFill/>
          <a:ln w="9525" cap="flat" cmpd="sng">
            <a:solidFill>
              <a:schemeClr val="tx1"/>
            </a:solidFill>
            <a:prstDash val="solid"/>
            <a:miter/>
            <a:headEnd type="none" w="med" len="med"/>
            <a:tailEnd type="none" w="med" len="med"/>
          </a:ln>
        </p:spPr>
        <p:txBody>
          <a:bodyPr anchor="t"/>
          <a:p>
            <a:pPr lvl="0" indent="0">
              <a:spcBef>
                <a:spcPct val="50000"/>
              </a:spcBef>
            </a:pPr>
            <a:r>
              <a:rPr lang="zh-CN" altLang="en-US" b="1" dirty="0">
                <a:solidFill>
                  <a:srgbClr val="FF0000"/>
                </a:solidFill>
                <a:latin typeface="Arial" panose="020B0604020202020204" pitchFamily="34" charset="0"/>
                <a:ea typeface="宋体" panose="02010600030101010101" pitchFamily="2" charset="-122"/>
              </a:rPr>
              <a:t>形成了中央垂直管理地方的制度</a:t>
            </a:r>
            <a:endParaRPr lang="zh-CN" altLang="en-US" b="1" dirty="0">
              <a:solidFill>
                <a:srgbClr val="FF0000"/>
              </a:solidFill>
              <a:latin typeface="Arial" panose="020B0604020202020204" pitchFamily="34" charset="0"/>
              <a:ea typeface="宋体" panose="02010600030101010101" pitchFamily="2" charset="-122"/>
            </a:endParaRPr>
          </a:p>
        </p:txBody>
      </p:sp>
      <p:sp>
        <p:nvSpPr>
          <p:cNvPr id="54284" name="AutoShape 12"/>
          <p:cNvSpPr/>
          <p:nvPr/>
        </p:nvSpPr>
        <p:spPr>
          <a:xfrm>
            <a:off x="3200400" y="4743450"/>
            <a:ext cx="1885950" cy="628650"/>
          </a:xfrm>
          <a:prstGeom prst="wedgeRoundRectCallout">
            <a:avLst>
              <a:gd name="adj1" fmla="val -58588"/>
              <a:gd name="adj2" fmla="val -114773"/>
              <a:gd name="adj3" fmla="val 16667"/>
            </a:avLst>
          </a:prstGeom>
          <a:noFill/>
          <a:ln w="9525" cap="flat" cmpd="sng">
            <a:solidFill>
              <a:schemeClr val="tx1"/>
            </a:solidFill>
            <a:prstDash val="solid"/>
            <a:miter/>
            <a:headEnd type="none" w="med" len="med"/>
            <a:tailEnd type="none" w="med" len="med"/>
          </a:ln>
        </p:spPr>
        <p:txBody>
          <a:bodyPr anchor="t"/>
          <a:p>
            <a:pPr lvl="0" indent="0">
              <a:spcBef>
                <a:spcPct val="50000"/>
              </a:spcBef>
            </a:pPr>
            <a:r>
              <a:rPr lang="zh-CN" altLang="en-US" b="1" dirty="0">
                <a:solidFill>
                  <a:srgbClr val="0000FF"/>
                </a:solidFill>
                <a:latin typeface="Arial" panose="020B0604020202020204" pitchFamily="34" charset="0"/>
                <a:ea typeface="宋体" panose="02010600030101010101" pitchFamily="2" charset="-122"/>
              </a:rPr>
              <a:t>按才干政绩选官形成君主集权的官僚政治</a:t>
            </a:r>
            <a:endParaRPr lang="zh-CN" altLang="en-US" b="1" dirty="0">
              <a:solidFill>
                <a:srgbClr val="0000FF"/>
              </a:solidFill>
              <a:latin typeface="Arial" panose="020B0604020202020204" pitchFamily="34" charset="0"/>
              <a:ea typeface="宋体" panose="02010600030101010101" pitchFamily="2" charset="-122"/>
            </a:endParaRPr>
          </a:p>
        </p:txBody>
      </p:sp>
      <p:sp>
        <p:nvSpPr>
          <p:cNvPr id="61452" name="Text Box 17"/>
          <p:cNvSpPr txBox="1"/>
          <p:nvPr/>
        </p:nvSpPr>
        <p:spPr>
          <a:xfrm>
            <a:off x="454660" y="283210"/>
            <a:ext cx="6160135" cy="579120"/>
          </a:xfrm>
          <a:prstGeom prst="rect">
            <a:avLst/>
          </a:prstGeom>
          <a:noFill/>
          <a:ln w="9525">
            <a:noFill/>
          </a:ln>
        </p:spPr>
        <p:txBody>
          <a:bodyPr wrap="square" anchor="t">
            <a:spAutoFit/>
          </a:bodyPr>
          <a:p>
            <a:pPr lvl="0" indent="0" algn="ctr">
              <a:spcBef>
                <a:spcPct val="50000"/>
              </a:spcBef>
            </a:pPr>
            <a:r>
              <a:rPr lang="zh-CN" altLang="en-US" sz="3200" b="1" dirty="0">
                <a:latin typeface="楷体" panose="02010609060101010101" charset="-122"/>
                <a:ea typeface="楷体" panose="02010609060101010101" charset="-122"/>
              </a:rPr>
              <a:t>（四）解答文字型的方法与思路</a:t>
            </a:r>
            <a:endParaRPr lang="zh-CN" altLang="en-US" sz="3200" b="1" dirty="0">
              <a:latin typeface="楷体" panose="02010609060101010101" charset="-122"/>
              <a:ea typeface="楷体" panose="02010609060101010101" charset="-122"/>
            </a:endParaRPr>
          </a:p>
        </p:txBody>
      </p:sp>
      <p:sp>
        <p:nvSpPr>
          <p:cNvPr id="61453" name="Text Box 8"/>
          <p:cNvSpPr txBox="1"/>
          <p:nvPr/>
        </p:nvSpPr>
        <p:spPr>
          <a:xfrm>
            <a:off x="353695" y="1414145"/>
            <a:ext cx="3916045" cy="411480"/>
          </a:xfrm>
          <a:prstGeom prst="rect">
            <a:avLst/>
          </a:prstGeom>
          <a:noFill/>
          <a:ln w="9525">
            <a:noFill/>
          </a:ln>
        </p:spPr>
        <p:txBody>
          <a:bodyPr wrap="square" anchor="t">
            <a:spAutoFit/>
          </a:bodyPr>
          <a:p>
            <a:pPr lvl="0" indent="0" algn="ctr">
              <a:spcBef>
                <a:spcPct val="50000"/>
              </a:spcBef>
            </a:pPr>
            <a:r>
              <a:rPr lang="en-US" altLang="zh-CN" sz="2100" b="1" dirty="0">
                <a:solidFill>
                  <a:srgbClr val="FF0000"/>
                </a:solidFill>
                <a:latin typeface="Arial" panose="020B0604020202020204" pitchFamily="34" charset="0"/>
                <a:ea typeface="黑体" panose="02010609060101010101" pitchFamily="49" charset="-122"/>
              </a:rPr>
              <a:t> </a:t>
            </a:r>
            <a:r>
              <a:rPr lang="zh-CN" altLang="en-US" sz="2100" b="1" dirty="0">
                <a:solidFill>
                  <a:srgbClr val="FF0000"/>
                </a:solidFill>
                <a:latin typeface="Arial" panose="020B0604020202020204" pitchFamily="34" charset="0"/>
                <a:ea typeface="黑体" panose="02010609060101010101" pitchFamily="49" charset="-122"/>
              </a:rPr>
              <a:t>最大限度获取有效信息</a:t>
            </a:r>
            <a:endParaRPr lang="zh-CN" altLang="en-US" sz="2100" b="1" dirty="0">
              <a:solidFill>
                <a:srgbClr val="FF0000"/>
              </a:solidFill>
              <a:latin typeface="Arial" panose="020B0604020202020204" pitchFamily="34" charset="0"/>
              <a:ea typeface="黑体" panose="02010609060101010101" pitchFamily="49" charset="-122"/>
            </a:endParaRPr>
          </a:p>
        </p:txBody>
      </p:sp>
      <p:sp>
        <p:nvSpPr>
          <p:cNvPr id="60431" name="TextBox 14"/>
          <p:cNvSpPr txBox="1"/>
          <p:nvPr/>
        </p:nvSpPr>
        <p:spPr>
          <a:xfrm>
            <a:off x="5866130" y="6303645"/>
            <a:ext cx="3486150" cy="365760"/>
          </a:xfrm>
          <a:prstGeom prst="rect">
            <a:avLst/>
          </a:prstGeom>
          <a:noFill/>
          <a:ln w="9525">
            <a:noFill/>
          </a:ln>
        </p:spPr>
        <p:txBody>
          <a:bodyPr wrap="square" anchor="t">
            <a:spAutoFit/>
          </a:bodyPr>
          <a:p>
            <a:pPr lvl="0" indent="0" algn="ctr"/>
            <a:r>
              <a:rPr lang="zh-CN" altLang="en-US" b="1" dirty="0">
                <a:solidFill>
                  <a:srgbClr val="FF0000"/>
                </a:solidFill>
                <a:latin typeface="黑体" panose="02010609060101010101" pitchFamily="49" charset="-122"/>
                <a:ea typeface="黑体" panose="02010609060101010101" pitchFamily="49" charset="-122"/>
              </a:rPr>
              <a:t>指出两种制度；分析差别</a:t>
            </a:r>
            <a:endParaRPr lang="zh-CN" altLang="en-US"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0431"/>
                                        </p:tgtEl>
                                        <p:attrNameLst>
                                          <p:attrName>style.visibility</p:attrName>
                                        </p:attrNameLst>
                                      </p:cBhvr>
                                      <p:to>
                                        <p:strVal val="visible"/>
                                      </p:to>
                                    </p:set>
                                    <p:animEffect transition="in" filter="slide(fromBottom)">
                                      <p:cBhvr>
                                        <p:cTn id="7" dur="500"/>
                                        <p:tgtEl>
                                          <p:spTgt spid="6043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slide(fromBottom)">
                                      <p:cBhvr>
                                        <p:cTn id="12" dur="500"/>
                                        <p:tgtEl>
                                          <p:spTgt spid="5427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4275"/>
                                        </p:tgtEl>
                                        <p:attrNameLst>
                                          <p:attrName>style.visibility</p:attrName>
                                        </p:attrNameLst>
                                      </p:cBhvr>
                                      <p:to>
                                        <p:strVal val="visible"/>
                                      </p:to>
                                    </p:set>
                                    <p:animEffect transition="in" filter="slide(fromBottom)">
                                      <p:cBhvr>
                                        <p:cTn id="17" dur="500"/>
                                        <p:tgtEl>
                                          <p:spTgt spid="5427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4281"/>
                                        </p:tgtEl>
                                        <p:attrNameLst>
                                          <p:attrName>style.visibility</p:attrName>
                                        </p:attrNameLst>
                                      </p:cBhvr>
                                      <p:to>
                                        <p:strVal val="visible"/>
                                      </p:to>
                                    </p:set>
                                    <p:animEffect transition="in" filter="slide(fromBottom)">
                                      <p:cBhvr>
                                        <p:cTn id="22" dur="500"/>
                                        <p:tgtEl>
                                          <p:spTgt spid="5428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4276"/>
                                        </p:tgtEl>
                                        <p:attrNameLst>
                                          <p:attrName>style.visibility</p:attrName>
                                        </p:attrNameLst>
                                      </p:cBhvr>
                                      <p:to>
                                        <p:strVal val="visible"/>
                                      </p:to>
                                    </p:set>
                                    <p:animEffect transition="in" filter="slide(fromBottom)">
                                      <p:cBhvr>
                                        <p:cTn id="27" dur="500"/>
                                        <p:tgtEl>
                                          <p:spTgt spid="54276"/>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4282"/>
                                        </p:tgtEl>
                                        <p:attrNameLst>
                                          <p:attrName>style.visibility</p:attrName>
                                        </p:attrNameLst>
                                      </p:cBhvr>
                                      <p:to>
                                        <p:strVal val="visible"/>
                                      </p:to>
                                    </p:set>
                                    <p:animEffect transition="in" filter="slide(fromBottom)">
                                      <p:cBhvr>
                                        <p:cTn id="32" dur="500"/>
                                        <p:tgtEl>
                                          <p:spTgt spid="542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54278"/>
                                        </p:tgtEl>
                                        <p:attrNameLst>
                                          <p:attrName>style.visibility</p:attrName>
                                        </p:attrNameLst>
                                      </p:cBhvr>
                                      <p:to>
                                        <p:strVal val="visible"/>
                                      </p:to>
                                    </p:set>
                                    <p:animEffect transition="in" filter="slide(fromBottom)">
                                      <p:cBhvr>
                                        <p:cTn id="37" dur="500"/>
                                        <p:tgtEl>
                                          <p:spTgt spid="54278"/>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54283"/>
                                        </p:tgtEl>
                                        <p:attrNameLst>
                                          <p:attrName>style.visibility</p:attrName>
                                        </p:attrNameLst>
                                      </p:cBhvr>
                                      <p:to>
                                        <p:strVal val="visible"/>
                                      </p:to>
                                    </p:set>
                                    <p:animEffect transition="in" filter="slide(fromBottom)">
                                      <p:cBhvr>
                                        <p:cTn id="42" dur="500"/>
                                        <p:tgtEl>
                                          <p:spTgt spid="54283"/>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54279"/>
                                        </p:tgtEl>
                                        <p:attrNameLst>
                                          <p:attrName>style.visibility</p:attrName>
                                        </p:attrNameLst>
                                      </p:cBhvr>
                                      <p:to>
                                        <p:strVal val="visible"/>
                                      </p:to>
                                    </p:set>
                                    <p:animEffect transition="in" filter="slide(fromBottom)">
                                      <p:cBhvr>
                                        <p:cTn id="47" dur="500"/>
                                        <p:tgtEl>
                                          <p:spTgt spid="54279"/>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54284"/>
                                        </p:tgtEl>
                                        <p:attrNameLst>
                                          <p:attrName>style.visibility</p:attrName>
                                        </p:attrNameLst>
                                      </p:cBhvr>
                                      <p:to>
                                        <p:strVal val="visible"/>
                                      </p:to>
                                    </p:set>
                                    <p:animEffect transition="in" filter="slide(fromBottom)">
                                      <p:cBhvr>
                                        <p:cTn id="52" dur="500"/>
                                        <p:tgtEl>
                                          <p:spTgt spid="54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ldLvl="0" animBg="1"/>
      <p:bldP spid="54276" grpId="0" bldLvl="0" animBg="1"/>
      <p:bldP spid="54278" grpId="0" bldLvl="0" animBg="1"/>
      <p:bldP spid="54279" grpId="0" bldLvl="0" animBg="1"/>
      <p:bldP spid="54281" grpId="0" bldLvl="0" animBg="1"/>
      <p:bldP spid="54282" grpId="0" bldLvl="0" animBg="1"/>
      <p:bldP spid="54283" grpId="0" bldLvl="0" animBg="1"/>
      <p:bldP spid="54284" grpId="0" bldLvl="0" animBg="1"/>
      <p:bldP spid="6043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p:nvPr/>
        </p:nvSpPr>
        <p:spPr>
          <a:xfrm>
            <a:off x="300355" y="2121694"/>
            <a:ext cx="2364105" cy="483235"/>
          </a:xfrm>
          <a:prstGeom prst="rect">
            <a:avLst/>
          </a:prstGeom>
          <a:noFill/>
          <a:ln w="9525">
            <a:noFill/>
          </a:ln>
        </p:spPr>
        <p:txBody>
          <a:bodyPr wrap="none" anchor="t">
            <a:spAutoFit/>
          </a:bodyPr>
          <a:p>
            <a:pPr lvl="0" indent="0" eaLnBrk="0" hangingPunct="0">
              <a:spcBef>
                <a:spcPct val="50000"/>
              </a:spcBef>
            </a:pPr>
            <a:r>
              <a:rPr lang="en-US" altLang="zh-CN" b="1" dirty="0">
                <a:latin typeface="Arial" panose="020B0604020202020204" pitchFamily="34" charset="0"/>
                <a:ea typeface="宋体" panose="02010600030101010101" pitchFamily="2" charset="-122"/>
              </a:rPr>
              <a:t>    </a:t>
            </a:r>
            <a:r>
              <a:rPr lang="zh-CN" altLang="en-US" sz="2400" b="1" dirty="0">
                <a:latin typeface="Arial" panose="020B0604020202020204" pitchFamily="34" charset="0"/>
                <a:ea typeface="宋体" panose="02010600030101010101" pitchFamily="2" charset="-122"/>
              </a:rPr>
              <a:t>【</a:t>
            </a:r>
            <a:r>
              <a:rPr lang="zh-CN" altLang="en-US" sz="2400" b="1" dirty="0">
                <a:solidFill>
                  <a:srgbClr val="000000"/>
                </a:solidFill>
                <a:latin typeface="楷体" panose="02010609060101010101" charset="-122"/>
                <a:ea typeface="楷体" panose="02010609060101010101" charset="-122"/>
              </a:rPr>
              <a:t>解决</a:t>
            </a:r>
            <a:r>
              <a:rPr lang="zh-CN" altLang="en-US" sz="2400" b="1" dirty="0">
                <a:latin typeface="Arial" panose="020B0604020202020204" pitchFamily="34" charset="0"/>
                <a:ea typeface="宋体" panose="02010600030101010101" pitchFamily="2" charset="-122"/>
              </a:rPr>
              <a:t>思路】</a:t>
            </a:r>
            <a:r>
              <a:rPr lang="zh-CN" altLang="en-US" sz="2400" b="1" dirty="0">
                <a:solidFill>
                  <a:srgbClr val="FF0000"/>
                </a:solidFill>
                <a:latin typeface="华文行楷" pitchFamily="2" charset="-122"/>
                <a:ea typeface="华文行楷" pitchFamily="2" charset="-122"/>
              </a:rPr>
              <a:t> </a:t>
            </a:r>
            <a:endParaRPr lang="zh-CN" altLang="en-US" sz="2400" b="1" dirty="0">
              <a:solidFill>
                <a:srgbClr val="FF0000"/>
              </a:solidFill>
              <a:latin typeface="华文行楷" pitchFamily="2" charset="-122"/>
              <a:ea typeface="华文行楷" pitchFamily="2" charset="-122"/>
            </a:endParaRPr>
          </a:p>
        </p:txBody>
      </p:sp>
      <p:sp>
        <p:nvSpPr>
          <p:cNvPr id="9" name="TextBox 8"/>
          <p:cNvSpPr txBox="1"/>
          <p:nvPr/>
        </p:nvSpPr>
        <p:spPr>
          <a:xfrm>
            <a:off x="490855" y="2910840"/>
            <a:ext cx="2295525" cy="457200"/>
          </a:xfrm>
          <a:prstGeom prst="rect">
            <a:avLst/>
          </a:prstGeom>
          <a:noFill/>
          <a:ln w="9525">
            <a:noFill/>
          </a:ln>
        </p:spPr>
        <p:txBody>
          <a:bodyPr wrap="square" anchor="t">
            <a:spAutoFit/>
          </a:bodyPr>
          <a:p>
            <a:pPr lvl="0" indent="0" eaLnBrk="0" hangingPunct="0"/>
            <a:r>
              <a:rPr lang="zh-CN" altLang="en-US" sz="2400" b="1" dirty="0">
                <a:latin typeface="Arial" panose="020B0604020202020204" pitchFamily="34" charset="0"/>
                <a:ea typeface="宋体" panose="02010600030101010101" pitchFamily="2" charset="-122"/>
              </a:rPr>
              <a:t>（</a:t>
            </a:r>
            <a:r>
              <a:rPr lang="en-US" altLang="zh-CN" sz="2400" b="1" dirty="0">
                <a:latin typeface="Arial" panose="020B0604020202020204" pitchFamily="34" charset="0"/>
                <a:ea typeface="宋体" panose="02010600030101010101" pitchFamily="2" charset="-122"/>
              </a:rPr>
              <a:t>1</a:t>
            </a:r>
            <a:r>
              <a:rPr lang="zh-CN" altLang="en-US" sz="2400" b="1" dirty="0">
                <a:latin typeface="Arial" panose="020B0604020202020204" pitchFamily="34" charset="0"/>
                <a:ea typeface="宋体" panose="02010600030101010101" pitchFamily="2" charset="-122"/>
              </a:rPr>
              <a:t>）</a:t>
            </a:r>
            <a:r>
              <a:rPr lang="zh-CN" altLang="en-US" sz="2400" b="1" dirty="0">
                <a:solidFill>
                  <a:srgbClr val="000000"/>
                </a:solidFill>
                <a:latin typeface="楷体" panose="02010609060101010101" charset="-122"/>
                <a:ea typeface="楷体" panose="02010609060101010101" charset="-122"/>
              </a:rPr>
              <a:t>审清题干</a:t>
            </a:r>
            <a:endParaRPr lang="zh-CN" altLang="en-US" sz="2400" b="1" dirty="0">
              <a:solidFill>
                <a:srgbClr val="000000"/>
              </a:solidFill>
              <a:latin typeface="楷体" panose="02010609060101010101" charset="-122"/>
              <a:ea typeface="楷体" panose="02010609060101010101" charset="-122"/>
            </a:endParaRPr>
          </a:p>
        </p:txBody>
      </p:sp>
      <p:sp>
        <p:nvSpPr>
          <p:cNvPr id="10" name="TextBox 9"/>
          <p:cNvSpPr txBox="1"/>
          <p:nvPr/>
        </p:nvSpPr>
        <p:spPr>
          <a:xfrm>
            <a:off x="2985691" y="2382123"/>
            <a:ext cx="2355056" cy="457200"/>
          </a:xfrm>
          <a:prstGeom prst="rect">
            <a:avLst/>
          </a:prstGeom>
          <a:noFill/>
          <a:ln w="9525">
            <a:noFill/>
          </a:ln>
        </p:spPr>
        <p:txBody>
          <a:bodyPr anchor="t">
            <a:spAutoFit/>
          </a:bodyPr>
          <a:p>
            <a:pPr lvl="0" indent="0" eaLnBrk="0" hangingPunct="0"/>
            <a:r>
              <a:rPr lang="zh-CN" altLang="en-US" sz="2400" b="1" dirty="0">
                <a:solidFill>
                  <a:srgbClr val="000000"/>
                </a:solidFill>
                <a:latin typeface="楷体" panose="02010609060101010101" charset="-122"/>
                <a:ea typeface="楷体" panose="02010609060101010101" charset="-122"/>
              </a:rPr>
              <a:t>①辨清试题类型</a:t>
            </a:r>
            <a:endParaRPr lang="zh-CN" altLang="en-US" sz="2400" b="1" dirty="0">
              <a:solidFill>
                <a:srgbClr val="000000"/>
              </a:solidFill>
              <a:latin typeface="楷体" panose="02010609060101010101" charset="-122"/>
              <a:ea typeface="楷体" panose="02010609060101010101" charset="-122"/>
            </a:endParaRPr>
          </a:p>
        </p:txBody>
      </p:sp>
      <p:sp>
        <p:nvSpPr>
          <p:cNvPr id="11" name="矩形 10"/>
          <p:cNvSpPr/>
          <p:nvPr/>
        </p:nvSpPr>
        <p:spPr>
          <a:xfrm>
            <a:off x="3073400" y="2910840"/>
            <a:ext cx="5349240" cy="457200"/>
          </a:xfrm>
          <a:prstGeom prst="rect">
            <a:avLst/>
          </a:prstGeom>
          <a:noFill/>
          <a:ln w="9525">
            <a:noFill/>
          </a:ln>
        </p:spPr>
        <p:txBody>
          <a:bodyPr wrap="square" anchor="t">
            <a:spAutoFit/>
          </a:bodyPr>
          <a:p>
            <a:pPr lvl="0" indent="0" eaLnBrk="0" hangingPunct="0"/>
            <a:r>
              <a:rPr lang="zh-CN" altLang="en-US" sz="2400" b="1" dirty="0">
                <a:solidFill>
                  <a:srgbClr val="000000"/>
                </a:solidFill>
                <a:latin typeface="楷体" panose="02010609060101010101" charset="-122"/>
                <a:ea typeface="楷体" panose="02010609060101010101" charset="-122"/>
              </a:rPr>
              <a:t>②标出关键限定词。</a:t>
            </a:r>
            <a:endParaRPr lang="zh-CN" altLang="en-US" sz="2400" b="1" dirty="0">
              <a:solidFill>
                <a:srgbClr val="000000"/>
              </a:solidFill>
              <a:latin typeface="楷体" panose="02010609060101010101" charset="-122"/>
              <a:ea typeface="楷体" panose="02010609060101010101" charset="-122"/>
            </a:endParaRPr>
          </a:p>
        </p:txBody>
      </p:sp>
      <p:sp>
        <p:nvSpPr>
          <p:cNvPr id="12" name="矩形 11"/>
          <p:cNvSpPr/>
          <p:nvPr/>
        </p:nvSpPr>
        <p:spPr>
          <a:xfrm>
            <a:off x="3001645" y="3310890"/>
            <a:ext cx="3858260" cy="457200"/>
          </a:xfrm>
          <a:prstGeom prst="rect">
            <a:avLst/>
          </a:prstGeom>
          <a:noFill/>
          <a:ln w="9525">
            <a:noFill/>
          </a:ln>
        </p:spPr>
        <p:txBody>
          <a:bodyPr wrap="square" anchor="t">
            <a:spAutoFit/>
          </a:bodyPr>
          <a:p>
            <a:pPr lvl="0" indent="0" eaLnBrk="0" hangingPunct="0"/>
            <a:r>
              <a:rPr lang="zh-CN" altLang="en-US" sz="2400" b="1" dirty="0">
                <a:solidFill>
                  <a:srgbClr val="000000"/>
                </a:solidFill>
                <a:latin typeface="楷体" panose="02010609060101010101" charset="-122"/>
                <a:ea typeface="楷体" panose="02010609060101010101" charset="-122"/>
              </a:rPr>
              <a:t>③确定答案数量。</a:t>
            </a:r>
            <a:endParaRPr lang="zh-CN" altLang="en-US" sz="2400" b="1" dirty="0">
              <a:solidFill>
                <a:srgbClr val="000000"/>
              </a:solidFill>
              <a:latin typeface="楷体" panose="02010609060101010101" charset="-122"/>
              <a:ea typeface="楷体" panose="02010609060101010101" charset="-122"/>
            </a:endParaRPr>
          </a:p>
        </p:txBody>
      </p:sp>
      <p:sp>
        <p:nvSpPr>
          <p:cNvPr id="13" name="TextBox 12"/>
          <p:cNvSpPr txBox="1"/>
          <p:nvPr/>
        </p:nvSpPr>
        <p:spPr>
          <a:xfrm>
            <a:off x="482600" y="4107656"/>
            <a:ext cx="2228850" cy="457200"/>
          </a:xfrm>
          <a:prstGeom prst="rect">
            <a:avLst/>
          </a:prstGeom>
          <a:noFill/>
          <a:ln w="9525">
            <a:noFill/>
          </a:ln>
        </p:spPr>
        <p:txBody>
          <a:bodyPr anchor="t">
            <a:spAutoFit/>
          </a:bodyPr>
          <a:p>
            <a:pPr lvl="0" indent="0" eaLnBrk="0" hangingPunct="0"/>
            <a:r>
              <a:rPr lang="zh-CN" altLang="en-US" sz="2400" b="1" dirty="0">
                <a:solidFill>
                  <a:srgbClr val="000000"/>
                </a:solidFill>
                <a:latin typeface="楷体" panose="02010609060101010101" charset="-122"/>
                <a:ea typeface="楷体" panose="02010609060101010101" charset="-122"/>
              </a:rPr>
              <a:t>（2）解读材料</a:t>
            </a:r>
            <a:endParaRPr lang="zh-CN" altLang="en-US" sz="2400" b="1" dirty="0">
              <a:solidFill>
                <a:srgbClr val="000000"/>
              </a:solidFill>
              <a:latin typeface="楷体" panose="02010609060101010101" charset="-122"/>
              <a:ea typeface="楷体" panose="02010609060101010101" charset="-122"/>
            </a:endParaRPr>
          </a:p>
        </p:txBody>
      </p:sp>
      <p:sp>
        <p:nvSpPr>
          <p:cNvPr id="14" name="TextBox 13"/>
          <p:cNvSpPr txBox="1"/>
          <p:nvPr/>
        </p:nvSpPr>
        <p:spPr>
          <a:xfrm>
            <a:off x="2971800" y="3653790"/>
            <a:ext cx="5909945" cy="457200"/>
          </a:xfrm>
          <a:prstGeom prst="rect">
            <a:avLst/>
          </a:prstGeom>
          <a:noFill/>
          <a:ln w="9525">
            <a:noFill/>
          </a:ln>
        </p:spPr>
        <p:txBody>
          <a:bodyPr wrap="square" anchor="t">
            <a:spAutoFit/>
          </a:bodyPr>
          <a:p>
            <a:pPr lvl="0" indent="0" eaLnBrk="0" hangingPunct="0"/>
            <a:r>
              <a:rPr lang="zh-CN" altLang="en-US" sz="2400" b="1" dirty="0">
                <a:solidFill>
                  <a:srgbClr val="000000"/>
                </a:solidFill>
                <a:latin typeface="楷体" panose="02010609060101010101" charset="-122"/>
                <a:ea typeface="楷体" panose="02010609060101010101" charset="-122"/>
              </a:rPr>
              <a:t>①划分层次（根据标点、主体或意思）</a:t>
            </a:r>
            <a:endParaRPr lang="zh-CN" altLang="en-US" sz="2400" b="1" dirty="0">
              <a:solidFill>
                <a:srgbClr val="000000"/>
              </a:solidFill>
              <a:latin typeface="楷体" panose="02010609060101010101" charset="-122"/>
              <a:ea typeface="楷体" panose="02010609060101010101" charset="-122"/>
            </a:endParaRPr>
          </a:p>
        </p:txBody>
      </p:sp>
      <p:sp>
        <p:nvSpPr>
          <p:cNvPr id="15" name="矩形 14"/>
          <p:cNvSpPr/>
          <p:nvPr/>
        </p:nvSpPr>
        <p:spPr>
          <a:xfrm>
            <a:off x="2971800" y="4053840"/>
            <a:ext cx="3714115" cy="457200"/>
          </a:xfrm>
          <a:prstGeom prst="rect">
            <a:avLst/>
          </a:prstGeom>
          <a:noFill/>
          <a:ln w="9525">
            <a:noFill/>
          </a:ln>
        </p:spPr>
        <p:txBody>
          <a:bodyPr wrap="square" anchor="t">
            <a:spAutoFit/>
          </a:bodyPr>
          <a:p>
            <a:pPr lvl="0" indent="0" eaLnBrk="0" hangingPunct="0"/>
            <a:r>
              <a:rPr lang="zh-CN" altLang="en-US" sz="2400" b="1" dirty="0">
                <a:solidFill>
                  <a:srgbClr val="000000"/>
                </a:solidFill>
                <a:latin typeface="楷体" panose="02010609060101010101" charset="-122"/>
                <a:ea typeface="楷体" panose="02010609060101010101" charset="-122"/>
              </a:rPr>
              <a:t>②标出关键词句。</a:t>
            </a:r>
            <a:endParaRPr lang="zh-CN" altLang="en-US" sz="2400" b="1" dirty="0">
              <a:solidFill>
                <a:srgbClr val="000000"/>
              </a:solidFill>
              <a:latin typeface="楷体" panose="02010609060101010101" charset="-122"/>
              <a:ea typeface="楷体" panose="02010609060101010101" charset="-122"/>
            </a:endParaRPr>
          </a:p>
        </p:txBody>
      </p:sp>
      <p:sp>
        <p:nvSpPr>
          <p:cNvPr id="16" name="矩形 15"/>
          <p:cNvSpPr/>
          <p:nvPr/>
        </p:nvSpPr>
        <p:spPr>
          <a:xfrm>
            <a:off x="2971800" y="4511279"/>
            <a:ext cx="3143250" cy="822960"/>
          </a:xfrm>
          <a:prstGeom prst="rect">
            <a:avLst/>
          </a:prstGeom>
          <a:noFill/>
          <a:ln w="9525">
            <a:noFill/>
          </a:ln>
        </p:spPr>
        <p:txBody>
          <a:bodyPr anchor="t">
            <a:spAutoFit/>
          </a:bodyPr>
          <a:p>
            <a:pPr lvl="0" indent="0" eaLnBrk="0" hangingPunct="0"/>
            <a:r>
              <a:rPr lang="zh-CN" altLang="en-US" sz="2400" b="1" dirty="0">
                <a:solidFill>
                  <a:srgbClr val="000000"/>
                </a:solidFill>
                <a:latin typeface="楷体" panose="02010609060101010101" charset="-122"/>
                <a:ea typeface="楷体" panose="02010609060101010101" charset="-122"/>
              </a:rPr>
              <a:t>③转化语言，罗列答案。</a:t>
            </a:r>
            <a:r>
              <a:rPr lang="zh-CN" altLang="en-US" b="1" dirty="0">
                <a:solidFill>
                  <a:srgbClr val="000000"/>
                </a:solidFill>
                <a:latin typeface="楷体" panose="02010609060101010101" charset="-122"/>
                <a:ea typeface="楷体" panose="02010609060101010101" charset="-122"/>
              </a:rPr>
              <a:t> </a:t>
            </a:r>
            <a:endParaRPr lang="zh-CN" altLang="en-US" b="1" dirty="0">
              <a:latin typeface="楷体" panose="02010609060101010101" charset="-122"/>
              <a:ea typeface="楷体" panose="02010609060101010101" charset="-122"/>
            </a:endParaRPr>
          </a:p>
        </p:txBody>
      </p:sp>
      <p:sp>
        <p:nvSpPr>
          <p:cNvPr id="17" name="TextBox 16"/>
          <p:cNvSpPr txBox="1"/>
          <p:nvPr/>
        </p:nvSpPr>
        <p:spPr>
          <a:xfrm>
            <a:off x="425450" y="5473065"/>
            <a:ext cx="2180590" cy="457200"/>
          </a:xfrm>
          <a:prstGeom prst="rect">
            <a:avLst/>
          </a:prstGeom>
          <a:noFill/>
          <a:ln w="9525">
            <a:noFill/>
          </a:ln>
        </p:spPr>
        <p:txBody>
          <a:bodyPr wrap="square" anchor="t">
            <a:spAutoFit/>
          </a:bodyPr>
          <a:p>
            <a:pPr lvl="0" algn="l" eaLnBrk="0" hangingPunct="0"/>
            <a:r>
              <a:rPr lang="zh-CN" altLang="en-US" sz="2400" b="1" dirty="0">
                <a:solidFill>
                  <a:srgbClr val="000000"/>
                </a:solidFill>
                <a:latin typeface="楷体" panose="02010609060101010101" charset="-122"/>
                <a:ea typeface="楷体" panose="02010609060101010101" charset="-122"/>
              </a:rPr>
              <a:t>（3）答案布局</a:t>
            </a:r>
            <a:endParaRPr lang="zh-CN" altLang="en-US" sz="2400" b="1" dirty="0">
              <a:solidFill>
                <a:srgbClr val="000000"/>
              </a:solidFill>
              <a:latin typeface="楷体" panose="02010609060101010101" charset="-122"/>
              <a:ea typeface="楷体" panose="02010609060101010101" charset="-122"/>
            </a:endParaRPr>
          </a:p>
        </p:txBody>
      </p:sp>
      <p:sp>
        <p:nvSpPr>
          <p:cNvPr id="18" name="TextBox 17"/>
          <p:cNvSpPr txBox="1"/>
          <p:nvPr/>
        </p:nvSpPr>
        <p:spPr>
          <a:xfrm>
            <a:off x="2971800" y="5001260"/>
            <a:ext cx="2688590" cy="457200"/>
          </a:xfrm>
          <a:prstGeom prst="rect">
            <a:avLst/>
          </a:prstGeom>
          <a:noFill/>
          <a:ln w="9525">
            <a:noFill/>
          </a:ln>
        </p:spPr>
        <p:txBody>
          <a:bodyPr wrap="square" anchor="t">
            <a:spAutoFit/>
          </a:bodyPr>
          <a:p>
            <a:pPr lvl="0" algn="l" eaLnBrk="0" hangingPunct="0"/>
            <a:r>
              <a:rPr lang="zh-CN" altLang="en-US" sz="2400" b="1" dirty="0">
                <a:solidFill>
                  <a:srgbClr val="000000"/>
                </a:solidFill>
                <a:latin typeface="楷体" panose="02010609060101010101" charset="-122"/>
                <a:ea typeface="楷体" panose="02010609060101010101" charset="-122"/>
              </a:rPr>
              <a:t>①序号化。</a:t>
            </a:r>
            <a:endParaRPr lang="zh-CN" altLang="en-US" sz="2400" b="1" dirty="0">
              <a:solidFill>
                <a:srgbClr val="000000"/>
              </a:solidFill>
              <a:latin typeface="楷体" panose="02010609060101010101" charset="-122"/>
              <a:ea typeface="楷体" panose="02010609060101010101" charset="-122"/>
            </a:endParaRPr>
          </a:p>
        </p:txBody>
      </p:sp>
      <p:sp>
        <p:nvSpPr>
          <p:cNvPr id="19" name="矩形 18"/>
          <p:cNvSpPr/>
          <p:nvPr/>
        </p:nvSpPr>
        <p:spPr>
          <a:xfrm>
            <a:off x="2971800" y="5473065"/>
            <a:ext cx="2952115" cy="457200"/>
          </a:xfrm>
          <a:prstGeom prst="rect">
            <a:avLst/>
          </a:prstGeom>
          <a:noFill/>
          <a:ln w="9525">
            <a:noFill/>
          </a:ln>
        </p:spPr>
        <p:txBody>
          <a:bodyPr wrap="square" anchor="t">
            <a:spAutoFit/>
          </a:bodyPr>
          <a:p>
            <a:pPr lvl="0" algn="l" eaLnBrk="0" hangingPunct="0"/>
            <a:r>
              <a:rPr lang="zh-CN" altLang="en-US" sz="2400" b="1" dirty="0">
                <a:solidFill>
                  <a:srgbClr val="000000"/>
                </a:solidFill>
                <a:latin typeface="楷体" panose="02010609060101010101" charset="-122"/>
                <a:ea typeface="楷体" panose="02010609060101010101" charset="-122"/>
              </a:rPr>
              <a:t>②段落化。</a:t>
            </a:r>
            <a:endParaRPr lang="zh-CN" altLang="en-US" sz="2400" b="1" dirty="0">
              <a:solidFill>
                <a:srgbClr val="000000"/>
              </a:solidFill>
              <a:latin typeface="楷体" panose="02010609060101010101" charset="-122"/>
              <a:ea typeface="楷体" panose="02010609060101010101" charset="-122"/>
            </a:endParaRPr>
          </a:p>
        </p:txBody>
      </p:sp>
      <p:sp>
        <p:nvSpPr>
          <p:cNvPr id="20" name="矩形 19"/>
          <p:cNvSpPr/>
          <p:nvPr/>
        </p:nvSpPr>
        <p:spPr>
          <a:xfrm>
            <a:off x="2971800" y="5941060"/>
            <a:ext cx="5155565" cy="457200"/>
          </a:xfrm>
          <a:prstGeom prst="rect">
            <a:avLst/>
          </a:prstGeom>
          <a:noFill/>
          <a:ln w="9525">
            <a:noFill/>
          </a:ln>
        </p:spPr>
        <p:txBody>
          <a:bodyPr wrap="square" anchor="t">
            <a:spAutoFit/>
          </a:bodyPr>
          <a:p>
            <a:pPr lvl="0" indent="0" eaLnBrk="0" hangingPunct="0"/>
            <a:r>
              <a:rPr lang="zh-CN" altLang="en-US" sz="2400" b="1" dirty="0">
                <a:solidFill>
                  <a:srgbClr val="000000"/>
                </a:solidFill>
                <a:latin typeface="楷体" panose="02010609060101010101" charset="-122"/>
                <a:ea typeface="楷体" panose="02010609060101010101" charset="-122"/>
              </a:rPr>
              <a:t>③要点化（言简意赅，废话少说）</a:t>
            </a:r>
            <a:r>
              <a:rPr lang="zh-CN" altLang="en-US" b="1" dirty="0">
                <a:solidFill>
                  <a:srgbClr val="000000"/>
                </a:solidFill>
                <a:latin typeface="楷体" panose="02010609060101010101" charset="-122"/>
                <a:ea typeface="楷体" panose="02010609060101010101" charset="-122"/>
              </a:rPr>
              <a:t>。</a:t>
            </a:r>
            <a:endParaRPr lang="zh-CN" altLang="en-US" b="1" dirty="0">
              <a:latin typeface="楷体" panose="02010609060101010101" charset="-122"/>
              <a:ea typeface="楷体" panose="02010609060101010101" charset="-122"/>
            </a:endParaRPr>
          </a:p>
        </p:txBody>
      </p:sp>
      <p:sp>
        <p:nvSpPr>
          <p:cNvPr id="21" name="左大括号 20"/>
          <p:cNvSpPr/>
          <p:nvPr/>
        </p:nvSpPr>
        <p:spPr bwMode="auto">
          <a:xfrm>
            <a:off x="2800350" y="2568179"/>
            <a:ext cx="215504" cy="998935"/>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2" name="左大括号 21"/>
          <p:cNvSpPr/>
          <p:nvPr/>
        </p:nvSpPr>
        <p:spPr bwMode="auto">
          <a:xfrm>
            <a:off x="2800350" y="3768329"/>
            <a:ext cx="215504" cy="1026319"/>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3" name="左大括号 22"/>
          <p:cNvSpPr/>
          <p:nvPr/>
        </p:nvSpPr>
        <p:spPr bwMode="auto">
          <a:xfrm>
            <a:off x="2786380" y="5300901"/>
            <a:ext cx="215504" cy="998935"/>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tx1"/>
              </a:solidFill>
              <a:effectLst/>
              <a:uLnTx/>
              <a:uFillTx/>
              <a:latin typeface="+mn-lt"/>
              <a:ea typeface="+mn-ea"/>
              <a:cs typeface="+mn-cs"/>
            </a:endParaRPr>
          </a:p>
        </p:txBody>
      </p:sp>
      <p:sp>
        <p:nvSpPr>
          <p:cNvPr id="24" name="Rectangle 2"/>
          <p:cNvSpPr/>
          <p:nvPr/>
        </p:nvSpPr>
        <p:spPr>
          <a:xfrm>
            <a:off x="466090" y="703580"/>
            <a:ext cx="8698865" cy="1553845"/>
          </a:xfrm>
          <a:prstGeom prst="rect">
            <a:avLst/>
          </a:prstGeom>
          <a:noFill/>
          <a:ln w="9525">
            <a:noFill/>
          </a:ln>
        </p:spPr>
        <p:txBody>
          <a:bodyPr wrap="square" anchor="ctr">
            <a:spAutoFit/>
          </a:bodyPr>
          <a:p>
            <a:pPr lvl="0" indent="0">
              <a:lnSpc>
                <a:spcPts val="2800"/>
              </a:lnSpc>
              <a:spcBef>
                <a:spcPct val="50000"/>
              </a:spcBef>
            </a:pPr>
            <a:r>
              <a:rPr lang="en-US" altLang="zh-CN" b="1" dirty="0">
                <a:latin typeface="黑体" panose="02010609060101010101" pitchFamily="49" charset="-122"/>
                <a:ea typeface="黑体" panose="02010609060101010101" pitchFamily="49" charset="-122"/>
              </a:rPr>
              <a:t> </a:t>
            </a:r>
            <a:r>
              <a:rPr lang="en-US" altLang="zh-CN" sz="2800" b="1" dirty="0">
                <a:latin typeface="黑体" panose="02010609060101010101" pitchFamily="49" charset="-122"/>
                <a:ea typeface="黑体" panose="02010609060101010101" pitchFamily="49" charset="-122"/>
              </a:rPr>
              <a:t>1. </a:t>
            </a:r>
            <a:r>
              <a:rPr lang="zh-CN" altLang="en-US" sz="2800" b="1" dirty="0">
                <a:latin typeface="黑体" panose="02010609060101010101" pitchFamily="49" charset="-122"/>
                <a:ea typeface="黑体" panose="02010609060101010101" pitchFamily="49" charset="-122"/>
              </a:rPr>
              <a:t>第一种题型：概括归纳题</a:t>
            </a:r>
            <a:endParaRPr lang="zh-CN" altLang="en-US" sz="2800" b="1" dirty="0">
              <a:latin typeface="黑体" panose="02010609060101010101" pitchFamily="49" charset="-122"/>
              <a:ea typeface="黑体" panose="02010609060101010101" pitchFamily="49" charset="-122"/>
            </a:endParaRPr>
          </a:p>
          <a:p>
            <a:pPr lvl="0" indent="0">
              <a:lnSpc>
                <a:spcPts val="2800"/>
              </a:lnSpc>
              <a:spcBef>
                <a:spcPct val="50000"/>
              </a:spcBef>
            </a:pPr>
            <a:r>
              <a:rPr lang="zh-CN" altLang="en-US" sz="1500" b="1" dirty="0">
                <a:latin typeface="Arial" panose="020B0604020202020204" pitchFamily="34" charset="0"/>
                <a:ea typeface="宋体" panose="02010600030101010101" pitchFamily="2" charset="-122"/>
              </a:rPr>
              <a:t> </a:t>
            </a:r>
            <a:r>
              <a:rPr lang="en-US" altLang="zh-CN" sz="2400" b="1" dirty="0">
                <a:latin typeface="Arial" panose="020B0604020202020204" pitchFamily="34" charset="0"/>
                <a:ea typeface="宋体" panose="02010600030101010101" pitchFamily="2" charset="-122"/>
              </a:rPr>
              <a:t>【</a:t>
            </a:r>
            <a:r>
              <a:rPr lang="zh-CN" altLang="en-US" sz="2400" b="1" dirty="0">
                <a:latin typeface="Arial" panose="020B0604020202020204" pitchFamily="34" charset="0"/>
                <a:ea typeface="宋体" panose="02010600030101010101" pitchFamily="2" charset="-122"/>
              </a:rPr>
              <a:t>问题设计</a:t>
            </a:r>
            <a:r>
              <a:rPr lang="en-US" altLang="zh-CN" sz="2400" b="1" dirty="0">
                <a:latin typeface="Arial" panose="020B0604020202020204" pitchFamily="34" charset="0"/>
                <a:ea typeface="宋体" panose="02010600030101010101" pitchFamily="2" charset="-122"/>
              </a:rPr>
              <a:t>】</a:t>
            </a:r>
            <a:r>
              <a:rPr lang="zh-CN" altLang="en-US" sz="2400" b="1" dirty="0">
                <a:latin typeface="楷体" panose="02010609060101010101" charset="-122"/>
                <a:ea typeface="楷体" panose="02010609060101010101" charset="-122"/>
              </a:rPr>
              <a:t>根据材料并结合所学知识，概括（归纳）</a:t>
            </a:r>
            <a:r>
              <a:rPr lang="en-US" altLang="zh-CN" sz="2400" b="1" dirty="0">
                <a:latin typeface="楷体" panose="02010609060101010101" charset="-122"/>
                <a:ea typeface="楷体" panose="02010609060101010101" charset="-122"/>
              </a:rPr>
              <a:t>……</a:t>
            </a:r>
            <a:endParaRPr lang="en-US" altLang="zh-CN" sz="2400" b="1" dirty="0">
              <a:latin typeface="楷体" panose="02010609060101010101" charset="-122"/>
              <a:ea typeface="楷体" panose="02010609060101010101" charset="-122"/>
            </a:endParaRPr>
          </a:p>
          <a:p>
            <a:pPr lvl="0" indent="0">
              <a:lnSpc>
                <a:spcPts val="2800"/>
              </a:lnSpc>
              <a:spcBef>
                <a:spcPct val="50000"/>
              </a:spcBef>
            </a:pP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特点（现象、背景等）。 </a:t>
            </a:r>
            <a:r>
              <a:rPr lang="zh-CN" altLang="en-US" b="1" dirty="0">
                <a:latin typeface="楷体" panose="02010609060101010101" charset="-122"/>
                <a:ea typeface="楷体" panose="02010609060101010101" charset="-122"/>
              </a:rPr>
              <a:t>        </a:t>
            </a:r>
            <a:endParaRPr lang="zh-CN" altLang="en-US" b="1" u="sng" dirty="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lide(fromBottom)">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slide(fromBottom)">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lide(fromBottom)">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slide(fromBottom)">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slide(fromBottom)">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lide(fromBottom)">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lide(fromBottom)">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slide(fromBottom)">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slide(fromBottom)">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slide(fromBottom)">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slide(fromBottom)">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slide(fromBottom)">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slide(fromBottom)">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slide(fromBottom)">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4"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slide(fromBottom)">
                                      <p:cBhvr>
                                        <p:cTn id="8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P spid="14" grpId="0"/>
      <p:bldP spid="15" grpId="0"/>
      <p:bldP spid="16" grpId="0"/>
      <p:bldP spid="17" grpId="0"/>
      <p:bldP spid="18" grpId="0"/>
      <p:bldP spid="19" grpId="0"/>
      <p:bldP spid="20" grpId="0"/>
      <p:bldP spid="21" grpId="0" bldLvl="0" animBg="1"/>
      <p:bldP spid="22" grpId="0" bldLvl="0" animBg="1"/>
      <p:bldP spid="23" grpId="0" bldLvl="0" animBg="1"/>
      <p:bldP spid="2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48895" y="775335"/>
            <a:ext cx="4800600" cy="521970"/>
          </a:xfrm>
          <a:prstGeom prst="rect">
            <a:avLst/>
          </a:prstGeom>
          <a:noFill/>
          <a:ln w="9525">
            <a:noFill/>
          </a:ln>
        </p:spPr>
        <p:txBody>
          <a:bodyPr anchor="t">
            <a:spAutoFit/>
          </a:bodyPr>
          <a:p>
            <a:pPr lvl="0" indent="268605" algn="l" eaLnBrk="0" hangingPunct="0"/>
            <a:r>
              <a:rPr lang="zh-CN" altLang="en-US" sz="2800" b="1" dirty="0">
                <a:latin typeface="Calibri" panose="020F0502020204030204" charset="0"/>
                <a:ea typeface="宋体" panose="02010600030101010101" pitchFamily="2" charset="-122"/>
              </a:rPr>
              <a:t>2. 第二种题型：分析因果题</a:t>
            </a:r>
            <a:endParaRPr lang="zh-CN" altLang="en-US" sz="2800" b="1" dirty="0">
              <a:latin typeface="Calibri" panose="020F0502020204030204" charset="0"/>
              <a:ea typeface="宋体" panose="02010600030101010101" pitchFamily="2" charset="-122"/>
            </a:endParaRPr>
          </a:p>
        </p:txBody>
      </p:sp>
      <p:sp>
        <p:nvSpPr>
          <p:cNvPr id="17" name="Rectangle 4"/>
          <p:cNvSpPr/>
          <p:nvPr/>
        </p:nvSpPr>
        <p:spPr>
          <a:xfrm>
            <a:off x="-243205" y="1785620"/>
            <a:ext cx="9016365" cy="460375"/>
          </a:xfrm>
          <a:prstGeom prst="rect">
            <a:avLst/>
          </a:prstGeom>
          <a:noFill/>
          <a:ln w="9525">
            <a:noFill/>
          </a:ln>
        </p:spPr>
        <p:txBody>
          <a:bodyPr wrap="square" anchor="ctr">
            <a:spAutoFit/>
          </a:bodyPr>
          <a:p>
            <a:pPr lvl="0" indent="268605" algn="l" eaLnBrk="0" hangingPunct="0">
              <a:lnSpc>
                <a:spcPct val="100000"/>
              </a:lnSpc>
              <a:spcBef>
                <a:spcPct val="50000"/>
              </a:spcBef>
            </a:pPr>
            <a:r>
              <a:rPr lang="zh-CN" altLang="en-US" sz="2400" b="1" dirty="0">
                <a:latin typeface="Calibri" panose="020F0502020204030204" charset="0"/>
                <a:ea typeface="宋体" panose="02010600030101010101" pitchFamily="2" charset="-122"/>
              </a:rPr>
              <a:t>【问题设计】根据材料并结合所学，分析说明……原因、影响。</a:t>
            </a:r>
            <a:endParaRPr lang="zh-CN" altLang="en-US" sz="2400" b="1" dirty="0">
              <a:latin typeface="Calibri" panose="020F0502020204030204" charset="0"/>
              <a:ea typeface="宋体" panose="02010600030101010101" pitchFamily="2" charset="-122"/>
            </a:endParaRPr>
          </a:p>
        </p:txBody>
      </p:sp>
      <p:sp>
        <p:nvSpPr>
          <p:cNvPr id="18" name="Rectangle 5"/>
          <p:cNvSpPr/>
          <p:nvPr/>
        </p:nvSpPr>
        <p:spPr>
          <a:xfrm>
            <a:off x="-226060" y="2381250"/>
            <a:ext cx="5600700" cy="460375"/>
          </a:xfrm>
          <a:prstGeom prst="rect">
            <a:avLst/>
          </a:prstGeom>
          <a:noFill/>
          <a:ln w="9525">
            <a:noFill/>
          </a:ln>
        </p:spPr>
        <p:txBody>
          <a:bodyPr anchor="t">
            <a:spAutoFit/>
          </a:bodyPr>
          <a:p>
            <a:pPr lvl="0" indent="268605" algn="l" eaLnBrk="0" hangingPunct="0">
              <a:spcBef>
                <a:spcPct val="50000"/>
              </a:spcBef>
            </a:pPr>
            <a:r>
              <a:rPr lang="zh-CN" altLang="en-US" sz="2400" b="1" dirty="0">
                <a:latin typeface="Calibri" panose="020F0502020204030204" charset="0"/>
                <a:ea typeface="宋体" panose="02010600030101010101" pitchFamily="2" charset="-122"/>
              </a:rPr>
              <a:t>【解决思路】 </a:t>
            </a:r>
            <a:endParaRPr lang="zh-CN" altLang="en-US" sz="2400" b="1" dirty="0">
              <a:latin typeface="Calibri" panose="020F0502020204030204" charset="0"/>
              <a:ea typeface="宋体" panose="02010600030101010101" pitchFamily="2" charset="-122"/>
            </a:endParaRPr>
          </a:p>
        </p:txBody>
      </p:sp>
      <p:sp>
        <p:nvSpPr>
          <p:cNvPr id="19" name="Rectangle 1"/>
          <p:cNvSpPr/>
          <p:nvPr/>
        </p:nvSpPr>
        <p:spPr>
          <a:xfrm>
            <a:off x="-353219" y="5389444"/>
            <a:ext cx="10388204" cy="460375"/>
          </a:xfrm>
          <a:prstGeom prst="rect">
            <a:avLst/>
          </a:prstGeom>
          <a:noFill/>
          <a:ln w="9525">
            <a:noFill/>
          </a:ln>
        </p:spPr>
        <p:txBody>
          <a:bodyPr anchor="ctr">
            <a:spAutoFit/>
          </a:bodyPr>
          <a:p>
            <a:pPr lvl="0" indent="268605" eaLnBrk="0" hangingPunct="0"/>
            <a:r>
              <a:rPr lang="zh-CN" altLang="en-US" sz="2400" b="1" dirty="0">
                <a:latin typeface="Calibri" panose="020F0502020204030204" charset="0"/>
                <a:ea typeface="宋体" panose="02010600030101010101" pitchFamily="2" charset="-122"/>
              </a:rPr>
              <a:t>（</a:t>
            </a:r>
            <a:r>
              <a:rPr lang="en-US" altLang="zh-CN" sz="2400" b="1" dirty="0">
                <a:latin typeface="Calibri" panose="020F0502020204030204" charset="0"/>
                <a:ea typeface="宋体" panose="02010600030101010101" pitchFamily="2" charset="-122"/>
              </a:rPr>
              <a:t>3</a:t>
            </a:r>
            <a:r>
              <a:rPr lang="zh-CN" altLang="en-US" sz="2400" b="1" dirty="0">
                <a:latin typeface="Calibri" panose="020F0502020204030204" charset="0"/>
                <a:ea typeface="宋体" panose="02010600030101010101" pitchFamily="2" charset="-122"/>
              </a:rPr>
              <a:t>）答案布局：</a:t>
            </a:r>
            <a:r>
              <a:rPr lang="zh-CN" altLang="en-US" sz="2400" b="1" dirty="0">
                <a:latin typeface="楷体" panose="02010609060101010101" charset="-122"/>
                <a:ea typeface="楷体" panose="02010609060101010101" charset="-122"/>
              </a:rPr>
              <a:t>①序号化；②段落化；③要点化（言简意赅）。</a:t>
            </a:r>
            <a:endParaRPr lang="zh-CN" altLang="en-US" sz="2400" dirty="0">
              <a:latin typeface="楷体" panose="02010609060101010101" charset="-122"/>
              <a:ea typeface="楷体" panose="02010609060101010101" charset="-122"/>
            </a:endParaRPr>
          </a:p>
        </p:txBody>
      </p:sp>
      <p:sp>
        <p:nvSpPr>
          <p:cNvPr id="20" name="矩形 19"/>
          <p:cNvSpPr/>
          <p:nvPr/>
        </p:nvSpPr>
        <p:spPr>
          <a:xfrm>
            <a:off x="-307975" y="3086100"/>
            <a:ext cx="8506460" cy="460375"/>
          </a:xfrm>
          <a:prstGeom prst="rect">
            <a:avLst/>
          </a:prstGeom>
          <a:noFill/>
          <a:ln w="9525">
            <a:noFill/>
          </a:ln>
        </p:spPr>
        <p:txBody>
          <a:bodyPr wrap="square" anchor="t">
            <a:spAutoFit/>
          </a:bodyPr>
          <a:p>
            <a:pPr lvl="0" indent="268605" algn="l" eaLnBrk="0" hangingPunct="0"/>
            <a:r>
              <a:rPr lang="zh-CN" altLang="en-US" sz="2400" b="1" dirty="0">
                <a:latin typeface="Calibri" panose="020F0502020204030204" charset="0"/>
                <a:ea typeface="宋体" panose="02010600030101010101" pitchFamily="2" charset="-122"/>
              </a:rPr>
              <a:t>（1）解读题干：判断试题类型；化简问题，迁移问题。</a:t>
            </a:r>
            <a:endParaRPr lang="zh-CN" altLang="en-US" sz="2400" b="1" dirty="0">
              <a:latin typeface="Calibri" panose="020F0502020204030204" charset="0"/>
              <a:ea typeface="宋体" panose="02010600030101010101" pitchFamily="2" charset="-122"/>
            </a:endParaRPr>
          </a:p>
        </p:txBody>
      </p:sp>
      <p:sp>
        <p:nvSpPr>
          <p:cNvPr id="21" name="矩形 20"/>
          <p:cNvSpPr/>
          <p:nvPr/>
        </p:nvSpPr>
        <p:spPr>
          <a:xfrm>
            <a:off x="-307975" y="4020185"/>
            <a:ext cx="8292465" cy="1191895"/>
          </a:xfrm>
          <a:prstGeom prst="rect">
            <a:avLst/>
          </a:prstGeom>
          <a:noFill/>
          <a:ln w="9525">
            <a:noFill/>
          </a:ln>
        </p:spPr>
        <p:txBody>
          <a:bodyPr wrap="square" anchor="t">
            <a:spAutoFit/>
          </a:bodyPr>
          <a:p>
            <a:pPr lvl="0" indent="268605" algn="l" eaLnBrk="0" hangingPunct="0">
              <a:lnSpc>
                <a:spcPct val="100000"/>
              </a:lnSpc>
            </a:pPr>
            <a:r>
              <a:rPr lang="zh-CN" altLang="en-US" sz="2400" b="1" dirty="0">
                <a:latin typeface="Calibri" panose="020F0502020204030204" charset="0"/>
                <a:ea typeface="宋体" panose="02010600030101010101" pitchFamily="2" charset="-122"/>
              </a:rPr>
              <a:t>（2）解读材料：①标出关键词句，转化语言；</a:t>
            </a:r>
            <a:endParaRPr lang="zh-CN" altLang="en-US" sz="2400" b="1" dirty="0">
              <a:latin typeface="Calibri" panose="020F0502020204030204" charset="0"/>
              <a:ea typeface="宋体" panose="02010600030101010101" pitchFamily="2" charset="-122"/>
            </a:endParaRPr>
          </a:p>
          <a:p>
            <a:pPr lvl="0" indent="268605" algn="l" eaLnBrk="0" hangingPunct="0">
              <a:lnSpc>
                <a:spcPct val="100000"/>
              </a:lnSpc>
            </a:pPr>
            <a:r>
              <a:rPr lang="zh-CN" altLang="en-US" sz="2400" b="1" dirty="0">
                <a:latin typeface="Calibri" panose="020F0502020204030204" charset="0"/>
                <a:ea typeface="宋体" panose="02010600030101010101" pitchFamily="2" charset="-122"/>
              </a:rPr>
              <a:t>                                </a:t>
            </a:r>
            <a:endParaRPr lang="zh-CN" altLang="en-US" sz="2400" b="1" dirty="0">
              <a:latin typeface="Calibri" panose="020F0502020204030204" charset="0"/>
              <a:ea typeface="宋体" panose="02010600030101010101" pitchFamily="2" charset="-122"/>
            </a:endParaRPr>
          </a:p>
          <a:p>
            <a:pPr lvl="0" indent="268605" algn="l" eaLnBrk="0" hangingPunct="0">
              <a:lnSpc>
                <a:spcPct val="100000"/>
              </a:lnSpc>
            </a:pPr>
            <a:r>
              <a:rPr lang="zh-CN" altLang="en-US" sz="2400" b="1" dirty="0">
                <a:latin typeface="Calibri" panose="020F0502020204030204" charset="0"/>
                <a:ea typeface="宋体" panose="02010600030101010101" pitchFamily="2" charset="-122"/>
              </a:rPr>
              <a:t>                                ②联系所学，补充完善。</a:t>
            </a:r>
            <a:endParaRPr lang="zh-CN" altLang="en-US" sz="2400" b="1" dirty="0">
              <a:latin typeface="Calibri" panose="020F05020202040302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slide(fromBottom)">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lide(fromBottom)">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lide(fromBottom)">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slide(fromBottom)">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20" grpId="0"/>
      <p:bldP spid="2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Box 1"/>
          <p:cNvSpPr txBox="1"/>
          <p:nvPr/>
        </p:nvSpPr>
        <p:spPr>
          <a:xfrm>
            <a:off x="695325" y="905510"/>
            <a:ext cx="6668770" cy="579120"/>
          </a:xfrm>
          <a:prstGeom prst="rect">
            <a:avLst/>
          </a:prstGeom>
          <a:noFill/>
          <a:ln w="9525">
            <a:noFill/>
          </a:ln>
        </p:spPr>
        <p:txBody>
          <a:bodyPr wrap="square" anchor="t">
            <a:spAutoFit/>
          </a:bodyPr>
          <a:p>
            <a:pPr lvl="0" algn="l"/>
            <a:r>
              <a:rPr lang="zh-CN" altLang="en-US" sz="3200" b="1" dirty="0">
                <a:latin typeface="楷体" panose="02010609060101010101" charset="-122"/>
                <a:ea typeface="楷体" panose="02010609060101010101" charset="-122"/>
              </a:rPr>
              <a:t>3. 第三种题型：</a:t>
            </a:r>
            <a:r>
              <a:rPr lang="zh-CN" altLang="en-US" sz="3200" b="1" dirty="0">
                <a:latin typeface="楷体" panose="02010609060101010101" charset="-122"/>
                <a:ea typeface="楷体" panose="02010609060101010101" charset="-122"/>
                <a:sym typeface="+mn-ea"/>
              </a:rPr>
              <a:t>论证观点题</a:t>
            </a:r>
            <a:endParaRPr lang="zh-CN" altLang="en-US" sz="3200" b="1" dirty="0">
              <a:latin typeface="楷体" panose="02010609060101010101" charset="-122"/>
              <a:ea typeface="楷体" panose="02010609060101010101" charset="-122"/>
            </a:endParaRPr>
          </a:p>
        </p:txBody>
      </p:sp>
      <p:sp>
        <p:nvSpPr>
          <p:cNvPr id="70660" name="TextBox 8"/>
          <p:cNvSpPr txBox="1"/>
          <p:nvPr/>
        </p:nvSpPr>
        <p:spPr>
          <a:xfrm>
            <a:off x="767080" y="1830705"/>
            <a:ext cx="1771650" cy="457200"/>
          </a:xfrm>
          <a:prstGeom prst="rect">
            <a:avLst/>
          </a:prstGeom>
          <a:noFill/>
          <a:ln w="9525">
            <a:noFill/>
          </a:ln>
        </p:spPr>
        <p:txBody>
          <a:bodyPr wrap="square" anchor="t">
            <a:spAutoFit/>
          </a:bodyPr>
          <a:p>
            <a:pPr lvl="0" indent="0"/>
            <a:r>
              <a:rPr lang="zh-CN" altLang="en-US" sz="2400" b="1" dirty="0">
                <a:latin typeface="Arial" panose="020B0604020202020204" pitchFamily="34" charset="0"/>
                <a:ea typeface="宋体" panose="02010600030101010101" pitchFamily="2" charset="-122"/>
              </a:rPr>
              <a:t>解决思路：</a:t>
            </a:r>
            <a:endParaRPr lang="zh-CN" altLang="en-US" sz="2400" b="1" dirty="0">
              <a:latin typeface="Arial" panose="020B0604020202020204" pitchFamily="34" charset="0"/>
              <a:ea typeface="宋体" panose="02010600030101010101" pitchFamily="2" charset="-122"/>
            </a:endParaRPr>
          </a:p>
        </p:txBody>
      </p:sp>
      <p:sp>
        <p:nvSpPr>
          <p:cNvPr id="70661" name="TextBox 9"/>
          <p:cNvSpPr txBox="1"/>
          <p:nvPr/>
        </p:nvSpPr>
        <p:spPr>
          <a:xfrm>
            <a:off x="623570" y="2707640"/>
            <a:ext cx="7529195" cy="457200"/>
          </a:xfrm>
          <a:prstGeom prst="rect">
            <a:avLst/>
          </a:prstGeom>
          <a:noFill/>
          <a:ln w="9525">
            <a:noFill/>
          </a:ln>
        </p:spPr>
        <p:txBody>
          <a:bodyPr wrap="square" anchor="t">
            <a:spAutoFit/>
          </a:bodyPr>
          <a:p>
            <a:pPr lvl="0" indent="0"/>
            <a:r>
              <a:rPr lang="zh-CN" altLang="en-US" sz="2400" b="1" dirty="0">
                <a:latin typeface="楷体" panose="02010609060101010101" charset="-122"/>
                <a:ea typeface="楷体" panose="02010609060101010101" charset="-122"/>
              </a:rPr>
              <a:t>（</a:t>
            </a:r>
            <a:r>
              <a:rPr lang="en-US" altLang="zh-CN" sz="2400" b="1" dirty="0">
                <a:latin typeface="楷体" panose="02010609060101010101" charset="-122"/>
                <a:ea typeface="楷体" panose="02010609060101010101" charset="-122"/>
              </a:rPr>
              <a:t>1</a:t>
            </a:r>
            <a:r>
              <a:rPr lang="zh-CN" altLang="en-US" sz="2400" b="1" dirty="0">
                <a:latin typeface="楷体" panose="02010609060101010101" charset="-122"/>
                <a:ea typeface="楷体" panose="02010609060101010101" charset="-122"/>
              </a:rPr>
              <a:t>）提炼观点（不论有几个观点，只须提炼一个即可）</a:t>
            </a:r>
            <a:endParaRPr lang="zh-CN" altLang="en-US" sz="2400" b="1" dirty="0">
              <a:latin typeface="楷体" panose="02010609060101010101" charset="-122"/>
              <a:ea typeface="楷体" panose="02010609060101010101" charset="-122"/>
            </a:endParaRPr>
          </a:p>
        </p:txBody>
      </p:sp>
      <p:sp>
        <p:nvSpPr>
          <p:cNvPr id="70662" name="TextBox 10"/>
          <p:cNvSpPr txBox="1"/>
          <p:nvPr/>
        </p:nvSpPr>
        <p:spPr>
          <a:xfrm>
            <a:off x="623570" y="3777615"/>
            <a:ext cx="7600950" cy="457200"/>
          </a:xfrm>
          <a:prstGeom prst="rect">
            <a:avLst/>
          </a:prstGeom>
          <a:noFill/>
          <a:ln w="9525">
            <a:noFill/>
          </a:ln>
        </p:spPr>
        <p:txBody>
          <a:bodyPr wrap="square" anchor="t">
            <a:spAutoFit/>
          </a:bodyPr>
          <a:p>
            <a:pPr lvl="0" algn="l"/>
            <a:r>
              <a:rPr lang="zh-CN" altLang="en-US" sz="2400" b="1" dirty="0">
                <a:latin typeface="楷体" panose="02010609060101010101" charset="-122"/>
                <a:ea typeface="楷体" panose="02010609060101010101" charset="-122"/>
              </a:rPr>
              <a:t>（2）表明态度（以容易找到论据为表明态度的出发点）</a:t>
            </a:r>
            <a:endParaRPr lang="zh-CN" altLang="en-US" sz="2400" b="1" dirty="0">
              <a:latin typeface="楷体" panose="02010609060101010101" charset="-122"/>
              <a:ea typeface="楷体" panose="02010609060101010101" charset="-122"/>
            </a:endParaRPr>
          </a:p>
        </p:txBody>
      </p:sp>
      <p:sp>
        <p:nvSpPr>
          <p:cNvPr id="70663" name="TextBox 11"/>
          <p:cNvSpPr txBox="1"/>
          <p:nvPr/>
        </p:nvSpPr>
        <p:spPr>
          <a:xfrm>
            <a:off x="623570" y="4794250"/>
            <a:ext cx="7519035" cy="457200"/>
          </a:xfrm>
          <a:prstGeom prst="rect">
            <a:avLst/>
          </a:prstGeom>
          <a:noFill/>
          <a:ln w="9525">
            <a:noFill/>
          </a:ln>
        </p:spPr>
        <p:txBody>
          <a:bodyPr wrap="square" anchor="t">
            <a:spAutoFit/>
          </a:bodyPr>
          <a:p>
            <a:pPr lvl="0" algn="l"/>
            <a:r>
              <a:rPr lang="zh-CN" altLang="en-US" sz="2400" b="1" dirty="0">
                <a:latin typeface="楷体" panose="02010609060101010101" charset="-122"/>
                <a:ea typeface="楷体" panose="02010609060101010101" charset="-122"/>
              </a:rPr>
              <a:t>（3）具体论证（列史实，简论证；重史实，轻论证）</a:t>
            </a:r>
            <a:endParaRPr lang="zh-CN" altLang="en-US" sz="2400" b="1" dirty="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0660"/>
                                        </p:tgtEl>
                                        <p:attrNameLst>
                                          <p:attrName>style.visibility</p:attrName>
                                        </p:attrNameLst>
                                      </p:cBhvr>
                                      <p:to>
                                        <p:strVal val="visible"/>
                                      </p:to>
                                    </p:set>
                                    <p:animEffect transition="in" filter="slide(fromBottom)">
                                      <p:cBhvr>
                                        <p:cTn id="12" dur="500"/>
                                        <p:tgtEl>
                                          <p:spTgt spid="7066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0661"/>
                                        </p:tgtEl>
                                        <p:attrNameLst>
                                          <p:attrName>style.visibility</p:attrName>
                                        </p:attrNameLst>
                                      </p:cBhvr>
                                      <p:to>
                                        <p:strVal val="visible"/>
                                      </p:to>
                                    </p:set>
                                    <p:animEffect transition="in" filter="slide(fromBottom)">
                                      <p:cBhvr>
                                        <p:cTn id="17" dur="500"/>
                                        <p:tgtEl>
                                          <p:spTgt spid="7066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0662"/>
                                        </p:tgtEl>
                                        <p:attrNameLst>
                                          <p:attrName>style.visibility</p:attrName>
                                        </p:attrNameLst>
                                      </p:cBhvr>
                                      <p:to>
                                        <p:strVal val="visible"/>
                                      </p:to>
                                    </p:set>
                                    <p:animEffect transition="in" filter="slide(fromBottom)">
                                      <p:cBhvr>
                                        <p:cTn id="22" dur="500"/>
                                        <p:tgtEl>
                                          <p:spTgt spid="7066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70663"/>
                                        </p:tgtEl>
                                        <p:attrNameLst>
                                          <p:attrName>style.visibility</p:attrName>
                                        </p:attrNameLst>
                                      </p:cBhvr>
                                      <p:to>
                                        <p:strVal val="visible"/>
                                      </p:to>
                                    </p:set>
                                    <p:animEffect transition="in" filter="slide(fromBottom)">
                                      <p:cBhvr>
                                        <p:cTn id="27"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0660" grpId="0"/>
      <p:bldP spid="70661" grpId="0"/>
      <p:bldP spid="70662" grpId="0"/>
      <p:bldP spid="7066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9" name="Rectangle 3"/>
          <p:cNvSpPr>
            <a:spLocks noRot="1"/>
          </p:cNvSpPr>
          <p:nvPr/>
        </p:nvSpPr>
        <p:spPr>
          <a:xfrm>
            <a:off x="1600200" y="2057400"/>
            <a:ext cx="4057650" cy="1885950"/>
          </a:xfrm>
          <a:prstGeom prst="rect">
            <a:avLst/>
          </a:prstGeom>
          <a:noFill/>
          <a:ln w="9525">
            <a:noFill/>
          </a:ln>
        </p:spPr>
        <p:txBody>
          <a:bodyPr/>
          <a:p>
            <a:pPr marL="342900" lvl="0" indent="-342900" eaLnBrk="1" hangingPunct="1">
              <a:lnSpc>
                <a:spcPct val="135000"/>
              </a:lnSpc>
              <a:spcBef>
                <a:spcPct val="20000"/>
              </a:spcBef>
            </a:pP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1</a:t>
            </a:r>
            <a:r>
              <a:rPr lang="zh-CN" altLang="en-US" sz="2400" dirty="0">
                <a:latin typeface="黑体" panose="02010609060101010101" pitchFamily="49" charset="-122"/>
                <a:ea typeface="黑体" panose="02010609060101010101" pitchFamily="49" charset="-122"/>
              </a:rPr>
              <a:t>）紧扣题意，简明扼要</a:t>
            </a:r>
            <a:endParaRPr lang="en-US" altLang="zh-CN" sz="2400" dirty="0">
              <a:latin typeface="黑体" panose="02010609060101010101" pitchFamily="49" charset="-122"/>
              <a:ea typeface="黑体" panose="02010609060101010101" pitchFamily="49" charset="-122"/>
            </a:endParaRPr>
          </a:p>
          <a:p>
            <a:pPr marL="342900" lvl="0" indent="-342900" eaLnBrk="1" hangingPunct="1">
              <a:lnSpc>
                <a:spcPct val="135000"/>
              </a:lnSpc>
              <a:spcBef>
                <a:spcPct val="20000"/>
              </a:spcBef>
            </a:pP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2</a:t>
            </a:r>
            <a:r>
              <a:rPr lang="zh-CN" altLang="en-US" sz="2400" dirty="0">
                <a:latin typeface="黑体" panose="02010609060101010101" pitchFamily="49" charset="-122"/>
                <a:ea typeface="黑体" panose="02010609060101010101" pitchFamily="49" charset="-122"/>
              </a:rPr>
              <a:t>）条理清楚，字迹工整</a:t>
            </a:r>
            <a:endParaRPr lang="en-US" altLang="zh-CN" sz="2400" u="sng" dirty="0">
              <a:latin typeface="黑体" panose="02010609060101010101" pitchFamily="49" charset="-122"/>
              <a:ea typeface="黑体" panose="02010609060101010101" pitchFamily="49" charset="-122"/>
            </a:endParaRPr>
          </a:p>
          <a:p>
            <a:pPr marL="342900" lvl="0" indent="-342900" eaLnBrk="1" hangingPunct="1">
              <a:lnSpc>
                <a:spcPct val="135000"/>
              </a:lnSpc>
              <a:spcBef>
                <a:spcPct val="20000"/>
              </a:spcBef>
            </a:pP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3</a:t>
            </a:r>
            <a:r>
              <a:rPr lang="zh-CN" altLang="en-US" sz="2400" dirty="0">
                <a:latin typeface="黑体" panose="02010609060101010101" pitchFamily="49" charset="-122"/>
                <a:ea typeface="黑体" panose="02010609060101010101" pitchFamily="49" charset="-122"/>
              </a:rPr>
              <a:t>）书写完整，语言规范</a:t>
            </a:r>
            <a:endParaRPr lang="zh-CN" altLang="en-US" sz="2400" dirty="0">
              <a:latin typeface="黑体" panose="02010609060101010101" pitchFamily="49" charset="-122"/>
              <a:ea typeface="黑体" panose="02010609060101010101" pitchFamily="49" charset="-122"/>
            </a:endParaRPr>
          </a:p>
        </p:txBody>
      </p:sp>
      <p:sp>
        <p:nvSpPr>
          <p:cNvPr id="5" name="TextBox 4"/>
          <p:cNvSpPr txBox="1"/>
          <p:nvPr/>
        </p:nvSpPr>
        <p:spPr>
          <a:xfrm>
            <a:off x="971600" y="764704"/>
            <a:ext cx="6840760" cy="640080"/>
          </a:xfrm>
          <a:prstGeom prst="rect">
            <a:avLst/>
          </a:prstGeom>
          <a:noFill/>
        </p:spPr>
        <p:txBody>
          <a:bodyPr wrap="square" rtlCol="0">
            <a:spAutoFit/>
          </a:bodyPr>
          <a:p>
            <a:r>
              <a:rPr lang="zh-CN" altLang="en-US" sz="3600" b="1" dirty="0" smtClean="0">
                <a:latin typeface="楷体" panose="02010609060101010101" charset="-122"/>
                <a:ea typeface="楷体" panose="02010609060101010101" charset="-122"/>
              </a:rPr>
              <a:t>（三）、书写与卷面的培训</a:t>
            </a:r>
            <a:endParaRPr lang="zh-CN" altLang="en-US" sz="3600" b="1" dirty="0">
              <a:latin typeface="楷体" panose="02010609060101010101" charset="-122"/>
              <a:ea typeface="楷体"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1859"/>
                                        </p:tgtEl>
                                        <p:attrNameLst>
                                          <p:attrName>style.visibility</p:attrName>
                                        </p:attrNameLst>
                                      </p:cBhvr>
                                      <p:to>
                                        <p:strVal val="visible"/>
                                      </p:to>
                                    </p:set>
                                    <p:animEffect transition="in" filter="fade">
                                      <p:cBhvr>
                                        <p:cTn id="7" dur="500"/>
                                        <p:tgtEl>
                                          <p:spTgt spid="121859"/>
                                        </p:tgtEl>
                                      </p:cBhvr>
                                    </p:animEffect>
                                    <p:anim calcmode="lin" valueType="num">
                                      <p:cBhvr>
                                        <p:cTn id="8" dur="500" fill="hold"/>
                                        <p:tgtEl>
                                          <p:spTgt spid="121859"/>
                                        </p:tgtEl>
                                        <p:attrNameLst>
                                          <p:attrName>ppt_x</p:attrName>
                                        </p:attrNameLst>
                                      </p:cBhvr>
                                      <p:tavLst>
                                        <p:tav tm="0">
                                          <p:val>
                                            <p:strVal val="#ppt_x"/>
                                          </p:val>
                                        </p:tav>
                                        <p:tav tm="100000">
                                          <p:val>
                                            <p:strVal val="#ppt_x"/>
                                          </p:val>
                                        </p:tav>
                                      </p:tavLst>
                                    </p:anim>
                                    <p:anim calcmode="lin" valueType="num">
                                      <p:cBhvr>
                                        <p:cTn id="9" dur="500" fill="hold"/>
                                        <p:tgtEl>
                                          <p:spTgt spid="1218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矩形 108546"/>
          <p:cNvSpPr/>
          <p:nvPr/>
        </p:nvSpPr>
        <p:spPr>
          <a:xfrm>
            <a:off x="388961" y="1287128"/>
            <a:ext cx="8403609" cy="891540"/>
          </a:xfrm>
          <a:prstGeom prst="rect">
            <a:avLst/>
          </a:prstGeom>
          <a:noFill/>
          <a:ln w="9525">
            <a:noFill/>
          </a:ln>
          <a:effectLst>
            <a:prstShdw prst="shdw13" dist="53882" dir="13499999">
              <a:srgbClr val="808080">
                <a:alpha val="50000"/>
              </a:srgbClr>
            </a:prstShdw>
          </a:effectLst>
        </p:spPr>
        <p:txBody>
          <a:bodyPr wrap="square">
            <a:spAutoFit/>
          </a:bodyPr>
          <a:lstStyle/>
          <a:p>
            <a:pPr lvl="0" eaLnBrk="1" hangingPunct="1">
              <a:spcBef>
                <a:spcPct val="50000"/>
              </a:spcBef>
            </a:pPr>
            <a:r>
              <a:rPr lang="zh-CN" altLang="en-US" sz="2100" b="1" dirty="0" smtClean="0">
                <a:solidFill>
                  <a:srgbClr val="FF0000"/>
                </a:solidFill>
                <a:latin typeface="楷体" panose="02010609060101010101" charset="-122"/>
                <a:ea typeface="楷体" panose="02010609060101010101" charset="-122"/>
              </a:rPr>
              <a:t>（</a:t>
            </a:r>
            <a:r>
              <a:rPr lang="en-US" altLang="zh-CN" sz="2100" b="1" dirty="0" smtClean="0">
                <a:solidFill>
                  <a:srgbClr val="FF0000"/>
                </a:solidFill>
                <a:latin typeface="楷体" panose="02010609060101010101" charset="-122"/>
                <a:ea typeface="楷体" panose="02010609060101010101" charset="-122"/>
              </a:rPr>
              <a:t>2</a:t>
            </a:r>
            <a:r>
              <a:rPr lang="zh-CN" altLang="en-US" sz="2100" b="1" dirty="0" smtClean="0">
                <a:solidFill>
                  <a:srgbClr val="FF0000"/>
                </a:solidFill>
                <a:latin typeface="楷体" panose="02010609060101010101" charset="-122"/>
                <a:ea typeface="楷体" panose="02010609060101010101" charset="-122"/>
              </a:rPr>
              <a:t>）空间概念</a:t>
            </a:r>
            <a:endParaRPr lang="zh-CN" altLang="en-US" sz="2100" b="1" dirty="0" smtClean="0">
              <a:solidFill>
                <a:srgbClr val="FF0000"/>
              </a:solidFill>
              <a:latin typeface="楷体" panose="02010609060101010101" charset="-122"/>
              <a:ea typeface="楷体" panose="02010609060101010101" charset="-122"/>
            </a:endParaRPr>
          </a:p>
          <a:p>
            <a:pPr lvl="0" eaLnBrk="1" hangingPunct="1">
              <a:spcBef>
                <a:spcPct val="50000"/>
              </a:spcBef>
            </a:pPr>
            <a:endParaRPr lang="zh-CN" altLang="en-US" sz="2100" b="1" dirty="0" smtClean="0">
              <a:solidFill>
                <a:srgbClr val="FF0000"/>
              </a:solidFill>
              <a:latin typeface="楷体" panose="02010609060101010101" charset="-122"/>
              <a:ea typeface="楷体" panose="02010609060101010101" charset="-122"/>
            </a:endParaRPr>
          </a:p>
        </p:txBody>
      </p:sp>
      <p:pic>
        <p:nvPicPr>
          <p:cNvPr id="108548" name="图片 13" descr="HWOCRTEMP_ROC70"/>
          <p:cNvPicPr>
            <a:picLocks noChangeAspect="1"/>
          </p:cNvPicPr>
          <p:nvPr/>
        </p:nvPicPr>
        <p:blipFill>
          <a:blip r:embed="rId1" cstate="print"/>
          <a:stretch>
            <a:fillRect/>
          </a:stretch>
        </p:blipFill>
        <p:spPr>
          <a:xfrm>
            <a:off x="1386332" y="2026248"/>
            <a:ext cx="4806553" cy="2742009"/>
          </a:xfrm>
          <a:prstGeom prst="rect">
            <a:avLst/>
          </a:prstGeom>
          <a:noFill/>
          <a:ln w="9525">
            <a:noFill/>
          </a:ln>
        </p:spPr>
      </p:pic>
      <p:sp>
        <p:nvSpPr>
          <p:cNvPr id="4" name="矩形 3"/>
          <p:cNvSpPr/>
          <p:nvPr/>
        </p:nvSpPr>
        <p:spPr>
          <a:xfrm>
            <a:off x="508635" y="5063966"/>
            <a:ext cx="8625840" cy="411480"/>
          </a:xfrm>
          <a:prstGeom prst="rect">
            <a:avLst/>
          </a:prstGeom>
        </p:spPr>
        <p:txBody>
          <a:bodyPr wrap="square">
            <a:spAutoFit/>
          </a:bodyPr>
          <a:lstStyle/>
          <a:p>
            <a:pPr lvl="0">
              <a:spcBef>
                <a:spcPct val="50000"/>
              </a:spcBef>
            </a:pPr>
            <a:r>
              <a:rPr lang="zh-CN" altLang="en-US" sz="2100" b="1" dirty="0" smtClean="0">
                <a:solidFill>
                  <a:srgbClr val="000000"/>
                </a:solidFill>
                <a:latin typeface="楷体" panose="02010609060101010101" charset="-122"/>
                <a:ea typeface="楷体" panose="02010609060101010101" charset="-122"/>
              </a:rPr>
              <a:t>下列地图中近现代的两次开放，分别对中国社会经济产生了什么影响？</a:t>
            </a:r>
            <a:endParaRPr lang="zh-CN" altLang="en-US" sz="2100" b="1" dirty="0">
              <a:solidFill>
                <a:srgbClr val="000000"/>
              </a:solidFill>
              <a:latin typeface="楷体" panose="02010609060101010101" charset="-122"/>
              <a:ea typeface="楷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32" name="Text Box 33"/>
          <p:cNvSpPr txBox="1"/>
          <p:nvPr/>
        </p:nvSpPr>
        <p:spPr>
          <a:xfrm>
            <a:off x="920035" y="4921607"/>
            <a:ext cx="4873406" cy="411480"/>
          </a:xfrm>
          <a:prstGeom prst="rect">
            <a:avLst/>
          </a:prstGeom>
          <a:noFill/>
          <a:ln w="9525">
            <a:noFill/>
          </a:ln>
        </p:spPr>
        <p:txBody>
          <a:bodyPr wrap="square">
            <a:spAutoFit/>
          </a:bodyPr>
          <a:lstStyle/>
          <a:p>
            <a:pPr lvl="0" algn="l" eaLnBrk="1" hangingPunct="1">
              <a:spcBef>
                <a:spcPct val="50000"/>
              </a:spcBef>
            </a:pPr>
            <a:r>
              <a:rPr lang="zh-CN" altLang="en-US" sz="2100" b="1" dirty="0" smtClean="0">
                <a:solidFill>
                  <a:srgbClr val="0070C0"/>
                </a:solidFill>
                <a:latin typeface="楷体" panose="02010609060101010101" charset="-122"/>
                <a:ea typeface="楷体" panose="02010609060101010101" charset="-122"/>
              </a:rPr>
              <a:t>结论： 诸侯强大 </a:t>
            </a:r>
            <a:r>
              <a:rPr lang="zh-CN" altLang="en-US" sz="2100" b="1" dirty="0">
                <a:solidFill>
                  <a:srgbClr val="0070C0"/>
                </a:solidFill>
                <a:latin typeface="楷体" panose="02010609060101010101" charset="-122"/>
                <a:ea typeface="楷体" panose="02010609060101010101" charset="-122"/>
              </a:rPr>
              <a:t>王室衰微</a:t>
            </a:r>
            <a:endParaRPr lang="zh-CN" altLang="en-US" sz="2100" b="1" dirty="0">
              <a:solidFill>
                <a:srgbClr val="0070C0"/>
              </a:solidFill>
              <a:latin typeface="楷体" panose="02010609060101010101" charset="-122"/>
              <a:ea typeface="楷体" panose="02010609060101010101" charset="-122"/>
            </a:endParaRPr>
          </a:p>
        </p:txBody>
      </p:sp>
      <p:sp>
        <p:nvSpPr>
          <p:cNvPr id="115734" name="Text Box 3"/>
          <p:cNvSpPr txBox="1"/>
          <p:nvPr/>
        </p:nvSpPr>
        <p:spPr>
          <a:xfrm>
            <a:off x="583442" y="2740641"/>
            <a:ext cx="8270543" cy="2160270"/>
          </a:xfrm>
          <a:prstGeom prst="rect">
            <a:avLst/>
          </a:prstGeom>
          <a:noFill/>
          <a:ln w="25400" cap="flat" cmpd="sng">
            <a:solidFill>
              <a:schemeClr val="bg1"/>
            </a:solidFill>
            <a:prstDash val="solid"/>
            <a:miter/>
            <a:headEnd type="none" w="med" len="med"/>
            <a:tailEnd type="none" w="med" len="med"/>
          </a:ln>
        </p:spPr>
        <p:txBody>
          <a:bodyPr wrap="square" lIns="80238" tIns="40119" rIns="80238" bIns="40119">
            <a:spAutoFit/>
          </a:bodyPr>
          <a:lstStyle/>
          <a:p>
            <a:pPr lvl="0" algn="l" defTabSz="1249680" eaLnBrk="1" hangingPunct="1"/>
            <a:r>
              <a:rPr lang="zh-CN" altLang="en-US" sz="3150" b="1" dirty="0">
                <a:solidFill>
                  <a:schemeClr val="bg1"/>
                </a:solidFill>
                <a:latin typeface="Arial" panose="020B0604020202020204" pitchFamily="34" charset="0"/>
                <a:ea typeface="宋体" panose="02010600030101010101" pitchFamily="2" charset="-122"/>
              </a:rPr>
              <a:t>      </a:t>
            </a:r>
            <a:endParaRPr lang="zh-CN" altLang="en-US" sz="3150" b="1" dirty="0">
              <a:solidFill>
                <a:schemeClr val="bg1"/>
              </a:solidFill>
              <a:latin typeface="Arial" panose="020B0604020202020204" pitchFamily="34" charset="0"/>
              <a:ea typeface="宋体" panose="02010600030101010101" pitchFamily="2" charset="-122"/>
            </a:endParaRPr>
          </a:p>
          <a:p>
            <a:pPr lvl="0" algn="l" defTabSz="1249680" eaLnBrk="1" hangingPunct="1"/>
            <a:r>
              <a:rPr lang="zh-CN" altLang="en-US" sz="2100" b="1" dirty="0">
                <a:solidFill>
                  <a:schemeClr val="bg1"/>
                </a:solidFill>
                <a:latin typeface="Arial" panose="020B0604020202020204" pitchFamily="34" charset="0"/>
                <a:ea typeface="宋体" panose="02010600030101010101" pitchFamily="2" charset="-122"/>
              </a:rPr>
              <a:t>    </a:t>
            </a:r>
            <a:r>
              <a:rPr lang="zh-CN" altLang="en-US" sz="2100" dirty="0" smtClean="0">
                <a:latin typeface="Arial" panose="020B0604020202020204" pitchFamily="34" charset="0"/>
                <a:ea typeface="宋体" panose="02010600030101010101" pitchFamily="2" charset="-122"/>
              </a:rPr>
              <a:t>材料一 </a:t>
            </a:r>
            <a:r>
              <a:rPr lang="zh-CN" altLang="en-US" sz="2100" dirty="0">
                <a:latin typeface="Arial" panose="020B0604020202020204" pitchFamily="34" charset="0"/>
                <a:ea typeface="宋体" panose="02010600030101010101" pitchFamily="2" charset="-122"/>
              </a:rPr>
              <a:t>东周时期王室财政越来越拮据，周平王死，周桓王无力治办丧事，派使者到鲁国求赙</a:t>
            </a:r>
            <a:r>
              <a:rPr lang="en-US" altLang="zh-CN" sz="2100" dirty="0">
                <a:latin typeface="Arial" panose="020B0604020202020204" pitchFamily="34" charset="0"/>
                <a:ea typeface="宋体" panose="02010600030101010101" pitchFamily="2" charset="-122"/>
              </a:rPr>
              <a:t>(fu)</a:t>
            </a:r>
            <a:r>
              <a:rPr lang="zh-CN" altLang="en-US" sz="2100" dirty="0">
                <a:latin typeface="Arial" panose="020B0604020202020204" pitchFamily="34" charset="0"/>
                <a:ea typeface="宋体" panose="02010600030101010101" pitchFamily="2" charset="-122"/>
              </a:rPr>
              <a:t>。</a:t>
            </a:r>
            <a:endParaRPr lang="zh-CN" altLang="en-US" sz="2100" dirty="0">
              <a:latin typeface="Arial" panose="020B0604020202020204" pitchFamily="34" charset="0"/>
              <a:ea typeface="宋体" panose="02010600030101010101" pitchFamily="2" charset="-122"/>
            </a:endParaRPr>
          </a:p>
          <a:p>
            <a:pPr lvl="0" algn="l" defTabSz="1249680" eaLnBrk="1" hangingPunct="1"/>
            <a:r>
              <a:rPr lang="en-US" altLang="zh-CN" sz="2100" dirty="0">
                <a:latin typeface="Arial" panose="020B0604020202020204" pitchFamily="34" charset="0"/>
                <a:ea typeface="宋体" panose="02010600030101010101" pitchFamily="2" charset="-122"/>
              </a:rPr>
              <a:t>      </a:t>
            </a:r>
            <a:r>
              <a:rPr lang="en-US" altLang="zh-CN" sz="2100" dirty="0" smtClean="0">
                <a:latin typeface="Arial" panose="020B0604020202020204" pitchFamily="34" charset="0"/>
                <a:ea typeface="宋体" panose="02010600030101010101" pitchFamily="2" charset="-122"/>
              </a:rPr>
              <a:t>                                                                                             </a:t>
            </a:r>
            <a:endParaRPr lang="en-US" altLang="zh-CN" sz="2100" dirty="0" smtClean="0">
              <a:latin typeface="Arial" panose="020B0604020202020204" pitchFamily="34" charset="0"/>
              <a:ea typeface="宋体" panose="02010600030101010101" pitchFamily="2" charset="-122"/>
            </a:endParaRPr>
          </a:p>
          <a:p>
            <a:pPr lvl="0" algn="l" defTabSz="1249680" eaLnBrk="1" hangingPunct="1"/>
            <a:endParaRPr lang="en-US" altLang="zh-CN" sz="2100" dirty="0" smtClean="0">
              <a:latin typeface="Arial" panose="020B0604020202020204" pitchFamily="34" charset="0"/>
              <a:ea typeface="宋体" panose="02010600030101010101" pitchFamily="2" charset="-122"/>
            </a:endParaRPr>
          </a:p>
          <a:p>
            <a:pPr lvl="0" algn="l" defTabSz="1249680" eaLnBrk="1" hangingPunct="1"/>
            <a:r>
              <a:rPr lang="en-US" altLang="zh-CN" sz="2100" dirty="0" smtClean="0">
                <a:latin typeface="Arial" panose="020B0604020202020204" pitchFamily="34" charset="0"/>
                <a:ea typeface="宋体" panose="02010600030101010101" pitchFamily="2" charset="-122"/>
              </a:rPr>
              <a:t>                                                                    </a:t>
            </a:r>
            <a:r>
              <a:rPr lang="en-US" altLang="zh-CN" sz="2100" dirty="0">
                <a:latin typeface="楷体_GB2312"/>
                <a:ea typeface="楷体_GB2312"/>
              </a:rPr>
              <a:t>---《</a:t>
            </a:r>
            <a:r>
              <a:rPr lang="zh-CN" altLang="en-US" sz="2100" dirty="0">
                <a:latin typeface="楷体_GB2312"/>
                <a:ea typeface="楷体_GB2312"/>
              </a:rPr>
              <a:t>文物春秋战国史</a:t>
            </a:r>
            <a:r>
              <a:rPr lang="en-US" altLang="zh-CN" sz="2100" dirty="0">
                <a:latin typeface="楷体_GB2312"/>
                <a:ea typeface="楷体_GB2312"/>
              </a:rPr>
              <a:t>》</a:t>
            </a:r>
            <a:endParaRPr lang="zh-CN" altLang="en-US" sz="2100" dirty="0">
              <a:latin typeface="楷体_GB2312"/>
              <a:ea typeface="楷体_GB2312"/>
            </a:endParaRPr>
          </a:p>
        </p:txBody>
      </p:sp>
      <p:sp>
        <p:nvSpPr>
          <p:cNvPr id="10" name="圆角矩形 9"/>
          <p:cNvSpPr/>
          <p:nvPr/>
        </p:nvSpPr>
        <p:spPr bwMode="auto">
          <a:xfrm>
            <a:off x="645091" y="1989268"/>
            <a:ext cx="8137244" cy="1048226"/>
          </a:xfrm>
          <a:prstGeom prst="roundRect">
            <a:avLst/>
          </a:prstGeom>
          <a:ln>
            <a:solidFill>
              <a:schemeClr val="bg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fontAlgn="base">
              <a:spcBef>
                <a:spcPct val="0"/>
              </a:spcBef>
              <a:spcAft>
                <a:spcPct val="0"/>
              </a:spcAft>
              <a:defRPr/>
            </a:pPr>
            <a:r>
              <a:rPr kumimoji="0" lang="en-US" altLang="zh-CN" sz="21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rPr>
              <a:t>3</a:t>
            </a:r>
            <a:r>
              <a:rPr kumimoji="0" lang="zh-CN" altLang="en-US" sz="21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rPr>
              <a:t>、史</a:t>
            </a:r>
            <a:r>
              <a:rPr kumimoji="0" lang="zh-CN" altLang="en-US" sz="21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rPr>
              <a:t>料实</a:t>
            </a:r>
            <a:r>
              <a:rPr kumimoji="0" lang="zh-CN" altLang="en-US" sz="21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rPr>
              <a:t>证：</a:t>
            </a:r>
            <a:r>
              <a:rPr lang="zh-CN" altLang="en-US" sz="2100" b="1" dirty="0" smtClean="0">
                <a:solidFill>
                  <a:schemeClr val="tx1"/>
                </a:solidFill>
                <a:latin typeface="楷体" panose="02010609060101010101" charset="-122"/>
                <a:ea typeface="楷体" panose="02010609060101010101" charset="-122"/>
                <a:sym typeface="+mn-ea"/>
              </a:rPr>
              <a:t>史料是认识历史事件途径。旨在培养学生以实证精神处理现实问题。</a:t>
            </a:r>
            <a:endParaRPr lang="zh-CN" altLang="en-US" sz="2100" dirty="0" smtClean="0">
              <a:solidFill>
                <a:schemeClr val="tx1"/>
              </a:solidFill>
              <a:latin typeface="楷体" panose="02010609060101010101" charset="-122"/>
              <a:ea typeface="楷体" panose="02010609060101010101" charset="-122"/>
            </a:endParaRPr>
          </a:p>
          <a:p>
            <a:pPr fontAlgn="base">
              <a:spcBef>
                <a:spcPct val="0"/>
              </a:spcBef>
              <a:spcAft>
                <a:spcPct val="0"/>
              </a:spcAft>
              <a:defRPr/>
            </a:pPr>
            <a:endParaRPr lang="zh-CN" altLang="en-US" sz="2100" dirty="0" smtClean="0">
              <a:solidFill>
                <a:srgbClr val="660033"/>
              </a:solidFill>
              <a:effectLst>
                <a:outerShdw blurRad="38100" dist="38100" dir="2700000" algn="tl">
                  <a:srgbClr val="000000">
                    <a:alpha val="43137"/>
                  </a:srgbClr>
                </a:outerShdw>
              </a:effectLst>
              <a:latin typeface="楷体" panose="02010609060101010101" charset="-122"/>
              <a:ea typeface="楷体" panose="02010609060101010101"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1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楷体" panose="02010609060101010101" charset="-122"/>
              <a:ea typeface="楷体" panose="02010609060101010101" charset="-122"/>
              <a:cs typeface="+mn-cs"/>
            </a:endParaRPr>
          </a:p>
        </p:txBody>
      </p:sp>
      <p:sp>
        <p:nvSpPr>
          <p:cNvPr id="5" name="TextBox 4"/>
          <p:cNvSpPr txBox="1"/>
          <p:nvPr/>
        </p:nvSpPr>
        <p:spPr>
          <a:xfrm>
            <a:off x="491966" y="1238726"/>
            <a:ext cx="3726180" cy="502920"/>
          </a:xfrm>
          <a:prstGeom prst="rect">
            <a:avLst/>
          </a:prstGeom>
          <a:solidFill>
            <a:srgbClr val="FFFF00"/>
          </a:solidFill>
          <a:ln>
            <a:solidFill>
              <a:srgbClr val="FF0000"/>
            </a:solidFill>
          </a:ln>
        </p:spPr>
        <p:txBody>
          <a:bodyPr wrap="square" rtlCol="0">
            <a:spAutoFit/>
          </a:bodyPr>
          <a:lstStyle/>
          <a:p>
            <a:r>
              <a:rPr lang="zh-CN" altLang="en-US" sz="2700" b="1" dirty="0" smtClean="0">
                <a:latin typeface="楷体" panose="02010609060101010101" charset="-122"/>
                <a:ea typeface="楷体" panose="02010609060101010101" charset="-122"/>
              </a:rPr>
              <a:t>对历史学科素养的解读</a:t>
            </a:r>
            <a:endParaRPr lang="zh-CN" altLang="en-US" sz="2700" b="1" dirty="0">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15042</Words>
  <Application>WPS 演示</Application>
  <PresentationFormat>全屏显示(4:3)</PresentationFormat>
  <Paragraphs>1462</Paragraphs>
  <Slides>75</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75</vt:i4>
      </vt:variant>
    </vt:vector>
  </HeadingPairs>
  <TitlesOfParts>
    <vt:vector size="93" baseType="lpstr">
      <vt:lpstr>Arial</vt:lpstr>
      <vt:lpstr>宋体</vt:lpstr>
      <vt:lpstr>Wingdings</vt:lpstr>
      <vt:lpstr>楷体</vt:lpstr>
      <vt:lpstr>黑体</vt:lpstr>
      <vt:lpstr>Calibri</vt:lpstr>
      <vt:lpstr>楷体_GB2312</vt:lpstr>
      <vt:lpstr>微软雅黑</vt:lpstr>
      <vt:lpstr>华文中宋</vt:lpstr>
      <vt:lpstr>楷体_GB2312</vt:lpstr>
      <vt:lpstr>Times New Roman</vt:lpstr>
      <vt:lpstr>Calibri</vt:lpstr>
      <vt:lpstr>Wingdings</vt:lpstr>
      <vt:lpstr>Trebuchet MS</vt:lpstr>
      <vt:lpstr>Wingdings 3</vt:lpstr>
      <vt:lpstr>华文行楷</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7年真题呈现的15个高频命题点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PC</cp:lastModifiedBy>
  <cp:revision>42</cp:revision>
  <dcterms:created xsi:type="dcterms:W3CDTF">2018-11-23T02:46:00Z</dcterms:created>
  <dcterms:modified xsi:type="dcterms:W3CDTF">2018-11-24T05:41:59Z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2052-10.1.0.6156</vt:lpwstr>
  </property>
</Properties>
</file>