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5"/>
  </p:notesMasterIdLst>
  <p:sldIdLst>
    <p:sldId id="1200" r:id="rId2"/>
    <p:sldId id="1198" r:id="rId3"/>
    <p:sldId id="1199" r:id="rId4"/>
  </p:sldIdLst>
  <p:sldSz cx="12192000" cy="6858000"/>
  <p:notesSz cx="6858000" cy="9144000"/>
  <p:defaultTextStyle>
    <a:defPPr>
      <a:defRPr lang="zh-CN"/>
    </a:defPPr>
    <a:lvl1pPr marL="0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4670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69975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4645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39950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74620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09290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44595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79265" algn="l" defTabSz="106934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用户" initials="W用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663300"/>
    <a:srgbClr val="CC9900"/>
    <a:srgbClr val="800000"/>
    <a:srgbClr val="760000"/>
    <a:srgbClr val="FFC000"/>
    <a:srgbClr val="DDD9C3"/>
    <a:srgbClr val="FFFFFF"/>
    <a:srgbClr val="EEECE1"/>
    <a:srgbClr val="1C1C1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09" autoAdjust="0"/>
    <p:restoredTop sz="90538" autoAdjust="0"/>
  </p:normalViewPr>
  <p:slideViewPr>
    <p:cSldViewPr>
      <p:cViewPr varScale="1">
        <p:scale>
          <a:sx n="63" d="100"/>
          <a:sy n="63" d="100"/>
        </p:scale>
        <p:origin x="-768" y="-114"/>
      </p:cViewPr>
      <p:guideLst>
        <p:guide orient="horz" pos="2127"/>
        <p:guide pos="39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C03DA-8B7D-447E-9C29-3A60D78EE7F9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24613-4AE4-47A1-995F-688A24B349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579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467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9975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4645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995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7462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9290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44595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79265" algn="l" defTabSz="106934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9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8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137900" y="288926"/>
            <a:ext cx="3456517" cy="61436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68350" y="288926"/>
            <a:ext cx="10166350" cy="61436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DDCE6-8B4A-49C7-8408-A7C3AF6F47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3" y="4406900"/>
            <a:ext cx="10363200" cy="1362075"/>
          </a:xfrm>
        </p:spPr>
        <p:txBody>
          <a:bodyPr anchor="t"/>
          <a:lstStyle>
            <a:lvl1pPr algn="l">
              <a:defRPr sz="4475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200" cy="1500187"/>
          </a:xfrm>
        </p:spPr>
        <p:txBody>
          <a:bodyPr anchor="b"/>
          <a:lstStyle>
            <a:lvl1pPr marL="0" indent="0">
              <a:buNone/>
              <a:defRPr sz="2190">
                <a:solidFill>
                  <a:schemeClr val="tx1">
                    <a:tint val="75000"/>
                  </a:schemeClr>
                </a:solidFill>
              </a:defRPr>
            </a:lvl1pPr>
            <a:lvl2pPr marL="50927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9175" indent="0">
              <a:buNone/>
              <a:defRPr sz="1810">
                <a:solidFill>
                  <a:schemeClr val="tx1">
                    <a:tint val="75000"/>
                  </a:schemeClr>
                </a:solidFill>
              </a:defRPr>
            </a:lvl3pPr>
            <a:lvl4pPr marL="1528445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4pPr>
            <a:lvl5pPr marL="203835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5pPr>
            <a:lvl6pPr marL="2546985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6pPr>
            <a:lvl7pPr marL="3056255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7pPr>
            <a:lvl8pPr marL="356616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8pPr>
            <a:lvl9pPr marL="4075430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68351" y="1679575"/>
            <a:ext cx="6811433" cy="4752975"/>
          </a:xfrm>
        </p:spPr>
        <p:txBody>
          <a:bodyPr/>
          <a:lstStyle>
            <a:lvl1pPr>
              <a:defRPr sz="3145"/>
            </a:lvl1pPr>
            <a:lvl2pPr>
              <a:defRPr sz="2665"/>
            </a:lvl2pPr>
            <a:lvl3pPr>
              <a:defRPr sz="219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782985" y="1679575"/>
            <a:ext cx="6811433" cy="4752975"/>
          </a:xfrm>
        </p:spPr>
        <p:txBody>
          <a:bodyPr/>
          <a:lstStyle>
            <a:lvl1pPr>
              <a:defRPr sz="3145"/>
            </a:lvl1pPr>
            <a:lvl2pPr>
              <a:defRPr sz="2665"/>
            </a:lvl2pPr>
            <a:lvl3pPr>
              <a:defRPr sz="219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665" b="1"/>
            </a:lvl1pPr>
            <a:lvl2pPr marL="509270" indent="0">
              <a:buNone/>
              <a:defRPr sz="2190" b="1"/>
            </a:lvl2pPr>
            <a:lvl3pPr marL="1019175" indent="0">
              <a:buNone/>
              <a:defRPr sz="2000" b="1"/>
            </a:lvl3pPr>
            <a:lvl4pPr marL="1528445" indent="0">
              <a:buNone/>
              <a:defRPr sz="1810" b="1"/>
            </a:lvl4pPr>
            <a:lvl5pPr marL="2038350" indent="0">
              <a:buNone/>
              <a:defRPr sz="1810" b="1"/>
            </a:lvl5pPr>
            <a:lvl6pPr marL="2546985" indent="0">
              <a:buNone/>
              <a:defRPr sz="1810" b="1"/>
            </a:lvl6pPr>
            <a:lvl7pPr marL="3056255" indent="0">
              <a:buNone/>
              <a:defRPr sz="1810" b="1"/>
            </a:lvl7pPr>
            <a:lvl8pPr marL="3566160" indent="0">
              <a:buNone/>
              <a:defRPr sz="1810" b="1"/>
            </a:lvl8pPr>
            <a:lvl9pPr marL="4075430" indent="0">
              <a:buNone/>
              <a:defRPr sz="181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665"/>
            </a:lvl1pPr>
            <a:lvl2pPr>
              <a:defRPr sz="2190"/>
            </a:lvl2pPr>
            <a:lvl3pPr>
              <a:defRPr sz="2000"/>
            </a:lvl3pPr>
            <a:lvl4pPr>
              <a:defRPr sz="1810"/>
            </a:lvl4pPr>
            <a:lvl5pPr>
              <a:defRPr sz="1810"/>
            </a:lvl5pPr>
            <a:lvl6pPr>
              <a:defRPr sz="1810"/>
            </a:lvl6pPr>
            <a:lvl7pPr>
              <a:defRPr sz="1810"/>
            </a:lvl7pPr>
            <a:lvl8pPr>
              <a:defRPr sz="1810"/>
            </a:lvl8pPr>
            <a:lvl9pPr>
              <a:defRPr sz="181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665" b="1"/>
            </a:lvl1pPr>
            <a:lvl2pPr marL="509270" indent="0">
              <a:buNone/>
              <a:defRPr sz="2190" b="1"/>
            </a:lvl2pPr>
            <a:lvl3pPr marL="1019175" indent="0">
              <a:buNone/>
              <a:defRPr sz="2000" b="1"/>
            </a:lvl3pPr>
            <a:lvl4pPr marL="1528445" indent="0">
              <a:buNone/>
              <a:defRPr sz="1810" b="1"/>
            </a:lvl4pPr>
            <a:lvl5pPr marL="2038350" indent="0">
              <a:buNone/>
              <a:defRPr sz="1810" b="1"/>
            </a:lvl5pPr>
            <a:lvl6pPr marL="2546985" indent="0">
              <a:buNone/>
              <a:defRPr sz="1810" b="1"/>
            </a:lvl6pPr>
            <a:lvl7pPr marL="3056255" indent="0">
              <a:buNone/>
              <a:defRPr sz="1810" b="1"/>
            </a:lvl7pPr>
            <a:lvl8pPr marL="3566160" indent="0">
              <a:buNone/>
              <a:defRPr sz="1810" b="1"/>
            </a:lvl8pPr>
            <a:lvl9pPr marL="4075430" indent="0">
              <a:buNone/>
              <a:defRPr sz="181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665"/>
            </a:lvl1pPr>
            <a:lvl2pPr>
              <a:defRPr sz="2190"/>
            </a:lvl2pPr>
            <a:lvl3pPr>
              <a:defRPr sz="2000"/>
            </a:lvl3pPr>
            <a:lvl4pPr>
              <a:defRPr sz="1810"/>
            </a:lvl4pPr>
            <a:lvl5pPr>
              <a:defRPr sz="1810"/>
            </a:lvl5pPr>
            <a:lvl6pPr>
              <a:defRPr sz="1810"/>
            </a:lvl6pPr>
            <a:lvl7pPr>
              <a:defRPr sz="1810"/>
            </a:lvl7pPr>
            <a:lvl8pPr>
              <a:defRPr sz="1810"/>
            </a:lvl8pPr>
            <a:lvl9pPr>
              <a:defRPr sz="181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19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525"/>
            </a:lvl1pPr>
            <a:lvl2pPr>
              <a:defRPr sz="3145"/>
            </a:lvl2pPr>
            <a:lvl3pPr>
              <a:defRPr sz="2665"/>
            </a:lvl3pPr>
            <a:lvl4pPr>
              <a:defRPr sz="2190"/>
            </a:lvl4pPr>
            <a:lvl5pPr>
              <a:defRPr sz="2190"/>
            </a:lvl5pPr>
            <a:lvl6pPr>
              <a:defRPr sz="2190"/>
            </a:lvl6pPr>
            <a:lvl7pPr>
              <a:defRPr sz="2190"/>
            </a:lvl7pPr>
            <a:lvl8pPr>
              <a:defRPr sz="2190"/>
            </a:lvl8pPr>
            <a:lvl9pPr>
              <a:defRPr sz="219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525"/>
            </a:lvl1pPr>
            <a:lvl2pPr marL="509270" indent="0">
              <a:buNone/>
              <a:defRPr sz="1335"/>
            </a:lvl2pPr>
            <a:lvl3pPr marL="1019175" indent="0">
              <a:buNone/>
              <a:defRPr sz="1145"/>
            </a:lvl3pPr>
            <a:lvl4pPr marL="1528445" indent="0">
              <a:buNone/>
              <a:defRPr sz="1050"/>
            </a:lvl4pPr>
            <a:lvl5pPr marL="2038350" indent="0">
              <a:buNone/>
              <a:defRPr sz="1050"/>
            </a:lvl5pPr>
            <a:lvl6pPr marL="2546985" indent="0">
              <a:buNone/>
              <a:defRPr sz="1050"/>
            </a:lvl6pPr>
            <a:lvl7pPr marL="3056255" indent="0">
              <a:buNone/>
              <a:defRPr sz="1050"/>
            </a:lvl7pPr>
            <a:lvl8pPr marL="3566160" indent="0">
              <a:buNone/>
              <a:defRPr sz="1050"/>
            </a:lvl8pPr>
            <a:lvl9pPr marL="407543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19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525"/>
            </a:lvl1pPr>
            <a:lvl2pPr marL="509270" indent="0">
              <a:buNone/>
              <a:defRPr sz="3145"/>
            </a:lvl2pPr>
            <a:lvl3pPr marL="1019175" indent="0">
              <a:buNone/>
              <a:defRPr sz="2665"/>
            </a:lvl3pPr>
            <a:lvl4pPr marL="1528445" indent="0">
              <a:buNone/>
              <a:defRPr sz="2190"/>
            </a:lvl4pPr>
            <a:lvl5pPr marL="2038350" indent="0">
              <a:buNone/>
              <a:defRPr sz="2190"/>
            </a:lvl5pPr>
            <a:lvl6pPr marL="2546985" indent="0">
              <a:buNone/>
              <a:defRPr sz="2190"/>
            </a:lvl6pPr>
            <a:lvl7pPr marL="3056255" indent="0">
              <a:buNone/>
              <a:defRPr sz="2190"/>
            </a:lvl7pPr>
            <a:lvl8pPr marL="3566160" indent="0">
              <a:buNone/>
              <a:defRPr sz="2190"/>
            </a:lvl8pPr>
            <a:lvl9pPr marL="4075430" indent="0">
              <a:buNone/>
              <a:defRPr sz="219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525"/>
            </a:lvl1pPr>
            <a:lvl2pPr marL="509270" indent="0">
              <a:buNone/>
              <a:defRPr sz="1335"/>
            </a:lvl2pPr>
            <a:lvl3pPr marL="1019175" indent="0">
              <a:buNone/>
              <a:defRPr sz="1145"/>
            </a:lvl3pPr>
            <a:lvl4pPr marL="1528445" indent="0">
              <a:buNone/>
              <a:defRPr sz="1050"/>
            </a:lvl4pPr>
            <a:lvl5pPr marL="2038350" indent="0">
              <a:buNone/>
              <a:defRPr sz="1050"/>
            </a:lvl5pPr>
            <a:lvl6pPr marL="2546985" indent="0">
              <a:buNone/>
              <a:defRPr sz="1050"/>
            </a:lvl6pPr>
            <a:lvl7pPr marL="3056255" indent="0">
              <a:buNone/>
              <a:defRPr sz="1050"/>
            </a:lvl7pPr>
            <a:lvl8pPr marL="3566160" indent="0">
              <a:buNone/>
              <a:defRPr sz="1050"/>
            </a:lvl8pPr>
            <a:lvl9pPr marL="407543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 cstate="print">
            <a:alphaModFix amt="6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 vert="horz" lIns="106985" tIns="53492" rIns="106985" bIns="53492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1" cy="4525963"/>
          </a:xfrm>
          <a:prstGeom prst="rect">
            <a:avLst/>
          </a:prstGeom>
        </p:spPr>
        <p:txBody>
          <a:bodyPr vert="horz" lIns="106985" tIns="53492" rIns="106985" bIns="53492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106985" tIns="53492" rIns="106985" bIns="53492" rtlCol="0" anchor="ctr"/>
          <a:lstStyle>
            <a:lvl1pPr algn="l">
              <a:defRPr sz="13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37AB-5291-48FC-9075-9F29944D13C7}" type="datetimeFigureOut">
              <a:rPr lang="zh-CN" altLang="en-US" smtClean="0"/>
              <a:pPr/>
              <a:t>2019/9/29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106985" tIns="53492" rIns="106985" bIns="53492" rtlCol="0" anchor="ctr"/>
          <a:lstStyle>
            <a:lvl1pPr algn="ctr">
              <a:defRPr sz="13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106985" tIns="53492" rIns="106985" bIns="53492" rtlCol="0" anchor="ctr"/>
          <a:lstStyle>
            <a:lvl1pPr algn="r">
              <a:defRPr sz="13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3CECD-E187-45A6-BE7A-E277637993E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  <p:txStyles>
    <p:titleStyle>
      <a:lvl1pPr algn="ctr" defTabSz="1018540" rtl="0" eaLnBrk="1" latinLnBrk="0" hangingPunct="1">
        <a:spcBef>
          <a:spcPct val="0"/>
        </a:spcBef>
        <a:buNone/>
        <a:defRPr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270" indent="-382270" algn="l" defTabSz="1018540" rtl="0" eaLnBrk="1" latinLnBrk="0" hangingPunct="1">
        <a:spcBef>
          <a:spcPct val="19000"/>
        </a:spcBef>
        <a:buFont typeface="Arial" panose="020B0604020202020204" pitchFamily="34" charset="0"/>
        <a:buChar char="•"/>
        <a:defRPr sz="3525" kern="1200">
          <a:solidFill>
            <a:schemeClr val="tx1"/>
          </a:solidFill>
          <a:latin typeface="+mn-lt"/>
          <a:ea typeface="+mn-ea"/>
          <a:cs typeface="+mn-cs"/>
        </a:defRPr>
      </a:lvl1pPr>
      <a:lvl2pPr marL="828040" indent="-318770" algn="l" defTabSz="1018540" rtl="0" eaLnBrk="1" latinLnBrk="0" hangingPunct="1">
        <a:spcBef>
          <a:spcPct val="19000"/>
        </a:spcBef>
        <a:buFont typeface="Arial" panose="020B0604020202020204" pitchFamily="34" charset="0"/>
        <a:buChar char="–"/>
        <a:defRPr sz="3145" kern="1200">
          <a:solidFill>
            <a:schemeClr val="tx1"/>
          </a:solidFill>
          <a:latin typeface="+mn-lt"/>
          <a:ea typeface="+mn-ea"/>
          <a:cs typeface="+mn-cs"/>
        </a:defRPr>
      </a:lvl2pPr>
      <a:lvl3pPr marL="1273810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3pPr>
      <a:lvl4pPr marL="1783080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–"/>
        <a:defRPr sz="219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0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»"/>
        <a:defRPr sz="2190" kern="1200">
          <a:solidFill>
            <a:schemeClr val="tx1"/>
          </a:solidFill>
          <a:latin typeface="+mn-lt"/>
          <a:ea typeface="+mn-ea"/>
          <a:cs typeface="+mn-cs"/>
        </a:defRPr>
      </a:lvl5pPr>
      <a:lvl6pPr marL="2801620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•"/>
        <a:defRPr sz="2190" kern="1200">
          <a:solidFill>
            <a:schemeClr val="tx1"/>
          </a:solidFill>
          <a:latin typeface="+mn-lt"/>
          <a:ea typeface="+mn-ea"/>
          <a:cs typeface="+mn-cs"/>
        </a:defRPr>
      </a:lvl6pPr>
      <a:lvl7pPr marL="3311525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•"/>
        <a:defRPr sz="2190" kern="1200">
          <a:solidFill>
            <a:schemeClr val="tx1"/>
          </a:solidFill>
          <a:latin typeface="+mn-lt"/>
          <a:ea typeface="+mn-ea"/>
          <a:cs typeface="+mn-cs"/>
        </a:defRPr>
      </a:lvl7pPr>
      <a:lvl8pPr marL="3820795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•"/>
        <a:defRPr sz="219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65" indent="-254635" algn="l" defTabSz="1018540" rtl="0" eaLnBrk="1" latinLnBrk="0" hangingPunct="1">
        <a:spcBef>
          <a:spcPct val="19000"/>
        </a:spcBef>
        <a:buFont typeface="Arial" panose="020B0604020202020204" pitchFamily="34" charset="0"/>
        <a:buChar char="•"/>
        <a:defRPr sz="21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270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175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445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8350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985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55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6160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430" algn="l" defTabSz="101854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第四单元   封建时代的亚洲国家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9482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380587" y="2014199"/>
            <a:ext cx="794064" cy="20758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zh-CN" altLang="en-US" sz="3600" b="1" dirty="0" smtClean="0">
                <a:ln w="1016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古代日本</a:t>
            </a:r>
          </a:p>
        </p:txBody>
      </p:sp>
      <p:sp>
        <p:nvSpPr>
          <p:cNvPr id="5" name="AutoShape 12"/>
          <p:cNvSpPr/>
          <p:nvPr/>
        </p:nvSpPr>
        <p:spPr bwMode="auto">
          <a:xfrm>
            <a:off x="1326515" y="352425"/>
            <a:ext cx="340360" cy="5850255"/>
          </a:xfrm>
          <a:prstGeom prst="leftBrace">
            <a:avLst>
              <a:gd name="adj1" fmla="val 182592"/>
              <a:gd name="adj2" fmla="val 47500"/>
            </a:avLst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txBody>
          <a:bodyPr wrap="none" anchor="ctr"/>
          <a:lstStyle/>
          <a:p>
            <a:pPr algn="l"/>
            <a:endParaRPr lang="zh-CN" altLang="zh-CN" sz="305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AutoShape 12"/>
          <p:cNvSpPr/>
          <p:nvPr/>
        </p:nvSpPr>
        <p:spPr bwMode="auto">
          <a:xfrm>
            <a:off x="1326515" y="352425"/>
            <a:ext cx="340360" cy="5850255"/>
          </a:xfrm>
          <a:prstGeom prst="leftBrace">
            <a:avLst>
              <a:gd name="adj1" fmla="val 182592"/>
              <a:gd name="adj2" fmla="val 47500"/>
            </a:avLst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txBody>
          <a:bodyPr wrap="none" anchor="ctr"/>
          <a:lstStyle/>
          <a:p>
            <a:pPr algn="l"/>
            <a:endParaRPr lang="zh-CN" altLang="zh-CN" sz="305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AutoShape 12"/>
          <p:cNvSpPr/>
          <p:nvPr/>
        </p:nvSpPr>
        <p:spPr bwMode="auto">
          <a:xfrm>
            <a:off x="2950210" y="1052736"/>
            <a:ext cx="409485" cy="3384376"/>
          </a:xfrm>
          <a:prstGeom prst="leftBrace">
            <a:avLst>
              <a:gd name="adj1" fmla="val 182592"/>
              <a:gd name="adj2" fmla="val 46632"/>
            </a:avLst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txBody>
          <a:bodyPr wrap="none" anchor="ctr"/>
          <a:lstStyle/>
          <a:p>
            <a:pPr algn="l"/>
            <a:endParaRPr lang="zh-CN" altLang="zh-CN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7146" y="5776937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幕府统治</a:t>
            </a:r>
          </a:p>
        </p:txBody>
      </p:sp>
      <p:sp>
        <p:nvSpPr>
          <p:cNvPr id="12" name="Rectangle 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359696" y="807095"/>
            <a:ext cx="250741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时间：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646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年开始</a:t>
            </a:r>
          </a:p>
        </p:txBody>
      </p:sp>
      <p:sp>
        <p:nvSpPr>
          <p:cNvPr id="13" name="AutoShape 12"/>
          <p:cNvSpPr/>
          <p:nvPr/>
        </p:nvSpPr>
        <p:spPr bwMode="auto">
          <a:xfrm>
            <a:off x="3048000" y="5013176"/>
            <a:ext cx="311695" cy="1607969"/>
          </a:xfrm>
          <a:prstGeom prst="leftBrace">
            <a:avLst>
              <a:gd name="adj1" fmla="val 182592"/>
              <a:gd name="adj2" fmla="val 53729"/>
            </a:avLst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txBody>
          <a:bodyPr wrap="none" anchor="ctr"/>
          <a:lstStyle/>
          <a:p>
            <a:pPr algn="l"/>
            <a:endParaRPr lang="zh-CN" altLang="zh-CN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" name="文本框 7"/>
          <p:cNvSpPr txBox="1"/>
          <p:nvPr/>
        </p:nvSpPr>
        <p:spPr>
          <a:xfrm>
            <a:off x="1530900" y="44624"/>
            <a:ext cx="106857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日本统一：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世纪初，大和政权统一日本</a:t>
            </a:r>
            <a:r>
              <a:rPr lang="en-US" altLang="zh-CN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——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最高统治者称“大王”，实行土地私有制和“部民制”</a:t>
            </a:r>
          </a:p>
        </p:txBody>
      </p:sp>
      <p:sp>
        <p:nvSpPr>
          <p:cNvPr id="17" name="文本框 23"/>
          <p:cNvSpPr txBox="1"/>
          <p:nvPr/>
        </p:nvSpPr>
        <p:spPr>
          <a:xfrm>
            <a:off x="1548765" y="234888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大化改新</a:t>
            </a:r>
          </a:p>
        </p:txBody>
      </p:sp>
      <p:sp>
        <p:nvSpPr>
          <p:cNvPr id="28" name="文本框 5"/>
          <p:cNvSpPr txBox="1"/>
          <p:nvPr/>
        </p:nvSpPr>
        <p:spPr>
          <a:xfrm>
            <a:off x="3359696" y="1340768"/>
            <a:ext cx="235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人物：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孝德天皇</a:t>
            </a:r>
          </a:p>
        </p:txBody>
      </p:sp>
      <p:sp>
        <p:nvSpPr>
          <p:cNvPr id="29" name="文本框 6"/>
          <p:cNvSpPr txBox="1"/>
          <p:nvPr/>
        </p:nvSpPr>
        <p:spPr>
          <a:xfrm>
            <a:off x="3359696" y="227647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内容</a:t>
            </a:r>
          </a:p>
        </p:txBody>
      </p:sp>
      <p:sp>
        <p:nvSpPr>
          <p:cNvPr id="30" name="文本框 8"/>
          <p:cNvSpPr txBox="1"/>
          <p:nvPr/>
        </p:nvSpPr>
        <p:spPr>
          <a:xfrm>
            <a:off x="3431704" y="3246075"/>
            <a:ext cx="8763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性质：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是一场古代日本以学习和模仿古代中国的政治经济为主要内容的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封建性质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的改革</a:t>
            </a:r>
            <a:r>
              <a:rPr lang="en-US" altLang="zh-CN" sz="2400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endParaRPr lang="en-US" altLang="en-US" sz="2400" dirty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31" name="文本框 12"/>
          <p:cNvSpPr txBox="1"/>
          <p:nvPr/>
        </p:nvSpPr>
        <p:spPr>
          <a:xfrm>
            <a:off x="3431704" y="4149080"/>
            <a:ext cx="72683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影响：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</a:rPr>
              <a:t>使日本发展成为一个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中央集权制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</a:rPr>
              <a:t>的</a:t>
            </a:r>
            <a:r>
              <a:rPr lang="zh-CN" altLang="en-US" sz="2400" b="1" dirty="0" smtClean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封建国家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2" name="文本框 16"/>
          <p:cNvSpPr txBox="1"/>
          <p:nvPr/>
        </p:nvSpPr>
        <p:spPr>
          <a:xfrm>
            <a:off x="3359696" y="5589240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特点：</a:t>
            </a:r>
          </a:p>
        </p:txBody>
      </p:sp>
      <p:sp>
        <p:nvSpPr>
          <p:cNvPr id="34" name="文本框 18"/>
          <p:cNvSpPr txBox="1"/>
          <p:nvPr/>
        </p:nvSpPr>
        <p:spPr>
          <a:xfrm>
            <a:off x="3359696" y="4725144"/>
            <a:ext cx="8832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建立：</a:t>
            </a:r>
            <a:r>
              <a:rPr lang="en-US" altLang="zh-CN" sz="24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12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世纪晚期，源赖朝建立镰仓幕府，日本由此进入近七百年的幕府统治时期。</a:t>
            </a:r>
          </a:p>
        </p:txBody>
      </p:sp>
      <p:sp>
        <p:nvSpPr>
          <p:cNvPr id="43" name="AutoShape 12"/>
          <p:cNvSpPr/>
          <p:nvPr/>
        </p:nvSpPr>
        <p:spPr bwMode="auto">
          <a:xfrm>
            <a:off x="4079776" y="2060848"/>
            <a:ext cx="360040" cy="1008112"/>
          </a:xfrm>
          <a:prstGeom prst="leftBrace">
            <a:avLst>
              <a:gd name="adj1" fmla="val 182592"/>
              <a:gd name="adj2" fmla="val 47500"/>
            </a:avLst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txBody>
          <a:bodyPr wrap="none" anchor="ctr"/>
          <a:lstStyle/>
          <a:p>
            <a:pPr algn="l"/>
            <a:endParaRPr lang="zh-CN" altLang="zh-CN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4" name="Rectangle 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380670" y="1844824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政治：</a:t>
            </a:r>
          </a:p>
        </p:txBody>
      </p:sp>
      <p:sp>
        <p:nvSpPr>
          <p:cNvPr id="45" name="Rectangle 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07131" y="2708920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经济：</a:t>
            </a:r>
          </a:p>
        </p:txBody>
      </p:sp>
      <p:sp>
        <p:nvSpPr>
          <p:cNvPr id="46" name="文本框 16"/>
          <p:cNvSpPr txBox="1"/>
          <p:nvPr/>
        </p:nvSpPr>
        <p:spPr>
          <a:xfrm>
            <a:off x="3359696" y="6381328"/>
            <a:ext cx="2659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影响：</a:t>
            </a:r>
            <a:r>
              <a:rPr lang="zh-CN" altLang="en-US" sz="2400" b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形成武士道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23792" y="5550331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幕府拥有独立于朝廷的政治、军事权力；</a:t>
            </a:r>
            <a:r>
              <a:rPr lang="zh-CN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幕府与天皇朝廷并存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sym typeface="+mn-ea"/>
              </a:rPr>
              <a:t>；幕府权力凌驾于天皇之上。</a:t>
            </a:r>
            <a:endParaRPr lang="zh-CN" altLang="en-US" sz="2400" b="1" dirty="0" smtClean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1464" y="0"/>
            <a:ext cx="9193808" cy="681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45901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238</Words>
  <Application>Microsoft Office PowerPoint</Application>
  <PresentationFormat>自定义</PresentationFormat>
  <Paragraphs>16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主题​​</vt:lpstr>
      <vt:lpstr>第四单元   封建时代的亚洲国家</vt:lpstr>
      <vt:lpstr>幻灯片 2</vt:lpstr>
      <vt:lpstr>幻灯片 3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Sky123.Org</dc:creator>
  <cp:lastModifiedBy>Administrator</cp:lastModifiedBy>
  <cp:revision>1875</cp:revision>
  <dcterms:created xsi:type="dcterms:W3CDTF">2015-10-28T12:59:00Z</dcterms:created>
  <dcterms:modified xsi:type="dcterms:W3CDTF">2019-09-28T16:12:12Z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2052-11.1.0.8976</vt:lpwstr>
  </property>
</Properties>
</file>