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92" r:id="rId2"/>
    <p:sldId id="293" r:id="rId3"/>
    <p:sldId id="289" r:id="rId4"/>
    <p:sldId id="290" r:id="rId5"/>
    <p:sldId id="291" r:id="rId6"/>
    <p:sldId id="288" r:id="rId7"/>
    <p:sldId id="294" r:id="rId8"/>
    <p:sldId id="295" r:id="rId9"/>
    <p:sldId id="296" r:id="rId10"/>
    <p:sldId id="297" r:id="rId11"/>
    <p:sldId id="298" r:id="rId12"/>
    <p:sldId id="299" r:id="rId13"/>
    <p:sldId id="300" r:id="rId14"/>
    <p:sldId id="307" r:id="rId15"/>
    <p:sldId id="308" r:id="rId16"/>
    <p:sldId id="301" r:id="rId17"/>
    <p:sldId id="309" r:id="rId18"/>
    <p:sldId id="310" r:id="rId19"/>
    <p:sldId id="302" r:id="rId20"/>
    <p:sldId id="311" r:id="rId21"/>
    <p:sldId id="312" r:id="rId22"/>
    <p:sldId id="313" r:id="rId23"/>
    <p:sldId id="321" r:id="rId24"/>
    <p:sldId id="314" r:id="rId25"/>
    <p:sldId id="315" r:id="rId26"/>
    <p:sldId id="322" r:id="rId27"/>
    <p:sldId id="317" r:id="rId28"/>
    <p:sldId id="318" r:id="rId29"/>
    <p:sldId id="319" r:id="rId30"/>
    <p:sldId id="320" r:id="rId31"/>
    <p:sldId id="323" r:id="rId32"/>
    <p:sldId id="324" r:id="rId33"/>
    <p:sldId id="325" r:id="rId34"/>
    <p:sldId id="326" r:id="rId35"/>
    <p:sldId id="327" r:id="rId36"/>
    <p:sldId id="328" r:id="rId37"/>
    <p:sldId id="329" r:id="rId38"/>
    <p:sldId id="330" r:id="rId39"/>
    <p:sldId id="331"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18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2CD9A-3EF2-49F4-995D-005595DF01F9}" type="datetimeFigureOut">
              <a:rPr lang="zh-CN" altLang="en-US" smtClean="0"/>
              <a:t>2018/12/25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167844-FF7E-4AE3-9118-813110DB570E}" type="slidenum">
              <a:rPr lang="zh-CN" altLang="en-US" smtClean="0"/>
              <a:t>‹#›</a:t>
            </a:fld>
            <a:endParaRPr lang="zh-CN" altLang="en-US"/>
          </a:p>
        </p:txBody>
      </p:sp>
    </p:spTree>
    <p:extLst>
      <p:ext uri="{BB962C8B-B14F-4D97-AF65-F5344CB8AC3E}">
        <p14:creationId xmlns:p14="http://schemas.microsoft.com/office/powerpoint/2010/main" val="271344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4D53DFE0-88D6-4196-9C1E-6EA4E00E5231}"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0425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2B1F6ACE-EE0C-4442-A6A9-11A70724F4A6}"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86248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58CACEFB-D2DE-41D6-8A72-A6DB7A1933A9}"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79957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noProof="1"/>
              <a:t>单击此处编辑母版标题样式</a:t>
            </a:r>
          </a:p>
        </p:txBody>
      </p:sp>
      <p:sp>
        <p:nvSpPr>
          <p:cNvPr id="3" name="文本占位符 2"/>
          <p:cNvSpPr>
            <a:spLocks noGrp="1"/>
          </p:cNvSpPr>
          <p:nvPr>
            <p:ph type="body" sz="half" idx="1" hasCustomPrompt="1"/>
          </p:nvPr>
        </p:nvSpPr>
        <p:spPr>
          <a:xfrm>
            <a:off x="457200" y="1600202"/>
            <a:ext cx="4038600" cy="4525963"/>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hasCustomPrompt="1"/>
          </p:nvPr>
        </p:nvSpPr>
        <p:spPr>
          <a:xfrm>
            <a:off x="4648200" y="1600202"/>
            <a:ext cx="4038600" cy="4525963"/>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9D884EE-7B99-40EF-99ED-1C8EEE6F553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1740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2"/>
          <p:cNvSpPr>
            <a:spLocks noGrp="1"/>
          </p:cNvSpPr>
          <p:nvPr>
            <p:ph type="dt" sz="half" idx="10"/>
          </p:nvPr>
        </p:nvSpPr>
        <p:spPr>
          <a:xfrm>
            <a:off x="685800" y="6248400"/>
            <a:ext cx="1905000" cy="457200"/>
          </a:xfrm>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a:xfrm>
            <a:off x="6553200" y="6248400"/>
            <a:ext cx="1905000" cy="457200"/>
          </a:xfrm>
        </p:spPr>
        <p:txBody>
          <a:bodyPr/>
          <a:lstStyle>
            <a:lvl1pPr>
              <a:defRPr/>
            </a:lvl1pPr>
          </a:lstStyle>
          <a:p>
            <a:fld id="{F7CD3C5E-D874-49D7-ABFA-7B0EE4AC8E9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CCC9F3DE-E97F-4DF9-9804-1278B22AB763}"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79652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C5A76584-1C54-4AF6-A110-7B36461D9388}"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12750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A61D506C-6DC0-4DD4-871D-E5945994331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412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8"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9" name="灯片编号占位符 1029"/>
          <p:cNvSpPr>
            <a:spLocks noGrp="1"/>
          </p:cNvSpPr>
          <p:nvPr>
            <p:ph type="sldNum" sz="quarter" idx="12"/>
          </p:nvPr>
        </p:nvSpPr>
        <p:spPr>
          <a:ln/>
        </p:spPr>
        <p:txBody>
          <a:bodyPr/>
          <a:lstStyle>
            <a:lvl1pPr>
              <a:defRPr/>
            </a:lvl1pPr>
          </a:lstStyle>
          <a:p>
            <a:fld id="{F0C70FC6-0439-4E93-996D-F48964F578A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57873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4"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5" name="灯片编号占位符 1029"/>
          <p:cNvSpPr>
            <a:spLocks noGrp="1"/>
          </p:cNvSpPr>
          <p:nvPr>
            <p:ph type="sldNum" sz="quarter" idx="12"/>
          </p:nvPr>
        </p:nvSpPr>
        <p:spPr>
          <a:ln/>
        </p:spPr>
        <p:txBody>
          <a:bodyPr/>
          <a:lstStyle>
            <a:lvl1pPr>
              <a:defRPr/>
            </a:lvl1pPr>
          </a:lstStyle>
          <a:p>
            <a:fld id="{DB47567D-EB85-4F9E-B889-9F22B560142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50746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3"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4" name="灯片编号占位符 1029"/>
          <p:cNvSpPr>
            <a:spLocks noGrp="1"/>
          </p:cNvSpPr>
          <p:nvPr>
            <p:ph type="sldNum" sz="quarter" idx="12"/>
          </p:nvPr>
        </p:nvSpPr>
        <p:spPr>
          <a:ln/>
        </p:spPr>
        <p:txBody>
          <a:bodyPr/>
          <a:lstStyle>
            <a:lvl1pPr>
              <a:defRPr/>
            </a:lvl1pPr>
          </a:lstStyle>
          <a:p>
            <a:fld id="{B7EAF046-CAF4-4AFC-8056-CE87A823595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13231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D900FAED-9E39-4AC4-B1FD-B4BEDAC155BF}"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79335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531E0F8E-4327-4C29-9D77-8649B90CA753}"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64481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1026"/>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buFont typeface="Arial" pitchFamily="34" charset="0"/>
              <a:buNone/>
            </a:pPr>
            <a:fld id="{9EEE41D3-FA4B-45F7-B60F-AAF13A158535}" type="slidenum">
              <a:rPr lang="zh-CN" altLang="en-US" smtClean="0">
                <a:solidFill>
                  <a:srgbClr val="000000"/>
                </a:solidFill>
              </a:rPr>
              <a:pPr fontAlgn="base">
                <a:spcBef>
                  <a:spcPct val="0"/>
                </a:spcBef>
                <a:spcAft>
                  <a:spcPct val="0"/>
                </a:spcAft>
                <a:buFont typeface="Arial" pitchFamily="34" charset="0"/>
                <a:buNone/>
              </a:pPr>
              <a:t>‹#›</a:t>
            </a:fld>
            <a:endParaRPr lang="zh-CN" altLang="en-US" smtClean="0">
              <a:solidFill>
                <a:srgbClr val="000000"/>
              </a:solidFill>
            </a:endParaRPr>
          </a:p>
        </p:txBody>
      </p:sp>
    </p:spTree>
    <p:extLst>
      <p:ext uri="{BB962C8B-B14F-4D97-AF65-F5344CB8AC3E}">
        <p14:creationId xmlns:p14="http://schemas.microsoft.com/office/powerpoint/2010/main" val="943101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audio" Target="../media/audio3.wav"/><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png"/><Relationship Id="rId4" Type="http://schemas.openxmlformats.org/officeDocument/2006/relationships/image" Target="../media/image10.jpeg"/><Relationship Id="rId9"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3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331913" y="1557338"/>
            <a:ext cx="3684587" cy="3529012"/>
            <a:chOff x="521" y="754"/>
            <a:chExt cx="2321" cy="2223"/>
          </a:xfrm>
        </p:grpSpPr>
        <p:sp>
          <p:nvSpPr>
            <p:cNvPr id="317444" name="Freeform 5"/>
            <p:cNvSpPr>
              <a:spLocks/>
            </p:cNvSpPr>
            <p:nvPr/>
          </p:nvSpPr>
          <p:spPr bwMode="auto">
            <a:xfrm>
              <a:off x="1882" y="981"/>
              <a:ext cx="960" cy="1699"/>
            </a:xfrm>
            <a:custGeom>
              <a:avLst/>
              <a:gdLst>
                <a:gd name="T0" fmla="*/ 0 w 1128"/>
                <a:gd name="T1" fmla="*/ 0 h 2390"/>
                <a:gd name="T2" fmla="*/ 707 w 1128"/>
                <a:gd name="T3" fmla="*/ 771 h 2390"/>
                <a:gd name="T4" fmla="*/ 544 w 1128"/>
                <a:gd name="T5" fmla="*/ 430 h 2390"/>
                <a:gd name="T6" fmla="*/ 960 w 1128"/>
                <a:gd name="T7" fmla="*/ 882 h 2390"/>
                <a:gd name="T8" fmla="*/ 505 w 1128"/>
                <a:gd name="T9" fmla="*/ 1373 h 2390"/>
                <a:gd name="T10" fmla="*/ 748 w 1128"/>
                <a:gd name="T11" fmla="*/ 976 h 2390"/>
                <a:gd name="T12" fmla="*/ 150 w 1128"/>
                <a:gd name="T13" fmla="*/ 1624 h 2390"/>
                <a:gd name="T14" fmla="*/ 216 w 1128"/>
                <a:gd name="T15" fmla="*/ 1430 h 2390"/>
                <a:gd name="T16" fmla="*/ 277 w 1128"/>
                <a:gd name="T17" fmla="*/ 1187 h 2390"/>
                <a:gd name="T18" fmla="*/ 317 w 1128"/>
                <a:gd name="T19" fmla="*/ 975 h 2390"/>
                <a:gd name="T20" fmla="*/ 328 w 1128"/>
                <a:gd name="T21" fmla="*/ 845 h 2390"/>
                <a:gd name="T22" fmla="*/ 311 w 1128"/>
                <a:gd name="T23" fmla="*/ 668 h 2390"/>
                <a:gd name="T24" fmla="*/ 272 w 1128"/>
                <a:gd name="T25" fmla="*/ 493 h 2390"/>
                <a:gd name="T26" fmla="*/ 205 w 1128"/>
                <a:gd name="T27" fmla="*/ 335 h 2390"/>
                <a:gd name="T28" fmla="*/ 0 w 1128"/>
                <a:gd name="T29" fmla="*/ 0 h 2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8"/>
                <a:gd name="T46" fmla="*/ 0 h 2390"/>
                <a:gd name="T47" fmla="*/ 1128 w 1128"/>
                <a:gd name="T48" fmla="*/ 2390 h 23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8" h="2390">
                  <a:moveTo>
                    <a:pt x="0" y="0"/>
                  </a:moveTo>
                  <a:lnTo>
                    <a:pt x="831" y="1085"/>
                  </a:lnTo>
                  <a:lnTo>
                    <a:pt x="639" y="605"/>
                  </a:lnTo>
                  <a:lnTo>
                    <a:pt x="1128" y="1241"/>
                  </a:lnTo>
                  <a:lnTo>
                    <a:pt x="593" y="1932"/>
                  </a:lnTo>
                  <a:lnTo>
                    <a:pt x="879" y="1373"/>
                  </a:lnTo>
                  <a:lnTo>
                    <a:pt x="176" y="2284"/>
                  </a:lnTo>
                  <a:cubicBezTo>
                    <a:pt x="72" y="2390"/>
                    <a:pt x="229" y="2113"/>
                    <a:pt x="254" y="2011"/>
                  </a:cubicBezTo>
                  <a:cubicBezTo>
                    <a:pt x="279" y="1909"/>
                    <a:pt x="306" y="1776"/>
                    <a:pt x="326" y="1670"/>
                  </a:cubicBezTo>
                  <a:cubicBezTo>
                    <a:pt x="346" y="1564"/>
                    <a:pt x="362" y="1451"/>
                    <a:pt x="372" y="1371"/>
                  </a:cubicBezTo>
                  <a:cubicBezTo>
                    <a:pt x="382" y="1291"/>
                    <a:pt x="386" y="1261"/>
                    <a:pt x="385" y="1189"/>
                  </a:cubicBezTo>
                  <a:cubicBezTo>
                    <a:pt x="384" y="1117"/>
                    <a:pt x="376" y="1022"/>
                    <a:pt x="365" y="939"/>
                  </a:cubicBezTo>
                  <a:cubicBezTo>
                    <a:pt x="354" y="856"/>
                    <a:pt x="341" y="771"/>
                    <a:pt x="320" y="693"/>
                  </a:cubicBezTo>
                  <a:cubicBezTo>
                    <a:pt x="299" y="615"/>
                    <a:pt x="294" y="586"/>
                    <a:pt x="241" y="471"/>
                  </a:cubicBezTo>
                  <a:cubicBezTo>
                    <a:pt x="188" y="356"/>
                    <a:pt x="50" y="98"/>
                    <a:pt x="0" y="0"/>
                  </a:cubicBezTo>
                  <a:close/>
                </a:path>
              </a:pathLst>
            </a:custGeom>
            <a:gradFill rotWithShape="1">
              <a:gsLst>
                <a:gs pos="0">
                  <a:srgbClr val="808080"/>
                </a:gs>
                <a:gs pos="100000">
                  <a:srgbClr val="000000"/>
                </a:gs>
              </a:gsLst>
              <a:path path="rect">
                <a:fillToRect l="100000" t="100000"/>
              </a:path>
            </a:gradFill>
            <a:ln w="9525">
              <a:solidFill>
                <a:schemeClr val="tx1"/>
              </a:solidFill>
              <a:round/>
              <a:headEnd/>
              <a:tailEnd/>
            </a:ln>
          </p:spPr>
          <p:txBody>
            <a:bodyPr wrap="none" anchor="ctr"/>
            <a:lstStyle/>
            <a:p>
              <a:endParaRPr lang="zh-CN" altLang="zh-CN"/>
            </a:p>
          </p:txBody>
        </p:sp>
        <p:graphicFrame>
          <p:nvGraphicFramePr>
            <p:cNvPr id="317445" name="Object 6"/>
            <p:cNvGraphicFramePr>
              <a:graphicFrameLocks noChangeAspect="1"/>
            </p:cNvGraphicFramePr>
            <p:nvPr/>
          </p:nvGraphicFramePr>
          <p:xfrm>
            <a:off x="521" y="754"/>
            <a:ext cx="1770" cy="2223"/>
          </p:xfrm>
          <a:graphic>
            <a:graphicData uri="http://schemas.openxmlformats.org/presentationml/2006/ole">
              <mc:AlternateContent xmlns:mc="http://schemas.openxmlformats.org/markup-compatibility/2006">
                <mc:Choice xmlns:v="urn:schemas-microsoft-com:vml" Requires="v">
                  <p:oleObj spid="_x0000_s1036" name="Flash 影片" r:id="rId3" imgW="1843920" imgH="1843920" progId="Flash.Movie">
                    <p:embed/>
                  </p:oleObj>
                </mc:Choice>
                <mc:Fallback>
                  <p:oleObj name="Flash 影片" r:id="rId3" imgW="1843920" imgH="1843920" progId="Flash.Movi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754"/>
                          <a:ext cx="1770" cy="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7"/>
          <p:cNvGrpSpPr>
            <a:grpSpLocks/>
          </p:cNvGrpSpPr>
          <p:nvPr/>
        </p:nvGrpSpPr>
        <p:grpSpPr bwMode="auto">
          <a:xfrm>
            <a:off x="971550" y="5084763"/>
            <a:ext cx="7704138" cy="1728787"/>
            <a:chOff x="340" y="2931"/>
            <a:chExt cx="4853" cy="1089"/>
          </a:xfrm>
        </p:grpSpPr>
        <p:sp>
          <p:nvSpPr>
            <p:cNvPr id="317447" name="AutoShape 8"/>
            <p:cNvSpPr>
              <a:spLocks noChangeArrowheads="1"/>
            </p:cNvSpPr>
            <p:nvPr/>
          </p:nvSpPr>
          <p:spPr bwMode="auto">
            <a:xfrm>
              <a:off x="2517" y="3566"/>
              <a:ext cx="499" cy="454"/>
            </a:xfrm>
            <a:prstGeom prst="flowChartExtract">
              <a:avLst/>
            </a:prstGeom>
            <a:gradFill rotWithShape="1">
              <a:gsLst>
                <a:gs pos="0">
                  <a:srgbClr val="FFBF00"/>
                </a:gs>
                <a:gs pos="10001">
                  <a:srgbClr val="F27300"/>
                </a:gs>
                <a:gs pos="25000">
                  <a:srgbClr val="8F0040"/>
                </a:gs>
                <a:gs pos="50000">
                  <a:srgbClr val="400040"/>
                </a:gs>
                <a:gs pos="80000">
                  <a:srgbClr val="000040"/>
                </a:gs>
                <a:gs pos="100000">
                  <a:srgbClr val="000000"/>
                </a:gs>
              </a:gsLst>
              <a:lin ang="5400000" scaled="1"/>
            </a:gradFill>
            <a:ln w="9525">
              <a:solidFill>
                <a:schemeClr val="tx1"/>
              </a:solidFill>
              <a:miter lim="800000"/>
              <a:headEnd/>
              <a:tailEnd/>
            </a:ln>
          </p:spPr>
          <p:txBody>
            <a:bodyPr wrap="none" anchor="ctr"/>
            <a:lstStyle/>
            <a:p>
              <a:endParaRPr lang="zh-CN" altLang="zh-CN"/>
            </a:p>
          </p:txBody>
        </p:sp>
        <p:grpSp>
          <p:nvGrpSpPr>
            <p:cNvPr id="317448" name="Group 9"/>
            <p:cNvGrpSpPr>
              <a:grpSpLocks/>
            </p:cNvGrpSpPr>
            <p:nvPr/>
          </p:nvGrpSpPr>
          <p:grpSpPr bwMode="auto">
            <a:xfrm>
              <a:off x="431" y="3022"/>
              <a:ext cx="4717" cy="544"/>
              <a:chOff x="431" y="3022"/>
              <a:chExt cx="4717" cy="544"/>
            </a:xfrm>
          </p:grpSpPr>
          <p:sp>
            <p:nvSpPr>
              <p:cNvPr id="25610" name="AutoShape 10"/>
              <p:cNvSpPr>
                <a:spLocks noChangeArrowheads="1"/>
              </p:cNvSpPr>
              <p:nvPr/>
            </p:nvSpPr>
            <p:spPr bwMode="auto">
              <a:xfrm>
                <a:off x="431" y="3022"/>
                <a:ext cx="2448" cy="544"/>
              </a:xfrm>
              <a:prstGeom prst="cube">
                <a:avLst>
                  <a:gd name="adj" fmla="val 25000"/>
                </a:avLst>
              </a:prstGeom>
              <a:gradFill rotWithShape="1">
                <a:gsLst>
                  <a:gs pos="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lstStyle/>
              <a:p>
                <a:pPr>
                  <a:defRPr/>
                </a:pPr>
                <a:endParaRPr lang="zh-CN" altLang="en-US">
                  <a:latin typeface="Arial" charset="0"/>
                </a:endParaRPr>
              </a:p>
            </p:txBody>
          </p:sp>
          <p:sp>
            <p:nvSpPr>
              <p:cNvPr id="317450" name="AutoShape 11"/>
              <p:cNvSpPr>
                <a:spLocks noChangeArrowheads="1"/>
              </p:cNvSpPr>
              <p:nvPr/>
            </p:nvSpPr>
            <p:spPr bwMode="auto">
              <a:xfrm>
                <a:off x="2744" y="3022"/>
                <a:ext cx="2404" cy="544"/>
              </a:xfrm>
              <a:prstGeom prst="cube">
                <a:avLst>
                  <a:gd name="adj" fmla="val 25000"/>
                </a:avLst>
              </a:prstGeom>
              <a:solidFill>
                <a:srgbClr val="CC3300"/>
              </a:solidFill>
              <a:ln w="9525">
                <a:solidFill>
                  <a:schemeClr val="tx1"/>
                </a:solidFill>
                <a:miter lim="800000"/>
                <a:headEnd/>
                <a:tailEnd/>
              </a:ln>
            </p:spPr>
            <p:txBody>
              <a:bodyPr wrap="none" anchor="ctr"/>
              <a:lstStyle/>
              <a:p>
                <a:endParaRPr lang="zh-CN" altLang="zh-CN"/>
              </a:p>
            </p:txBody>
          </p:sp>
          <p:sp>
            <p:nvSpPr>
              <p:cNvPr id="317451" name="Text Box 12"/>
              <p:cNvSpPr txBox="1">
                <a:spLocks noChangeArrowheads="1"/>
              </p:cNvSpPr>
              <p:nvPr/>
            </p:nvSpPr>
            <p:spPr bwMode="auto">
              <a:xfrm>
                <a:off x="930" y="3158"/>
                <a:ext cx="14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en-US" altLang="zh-CN" sz="3200" b="1">
                    <a:solidFill>
                      <a:schemeClr val="bg1"/>
                    </a:solidFill>
                  </a:rPr>
                  <a:t> </a:t>
                </a:r>
                <a:r>
                  <a:rPr lang="zh-CN" altLang="en-US" sz="3600" b="1">
                    <a:solidFill>
                      <a:schemeClr val="bg1"/>
                    </a:solidFill>
                  </a:rPr>
                  <a:t>两        极</a:t>
                </a:r>
              </a:p>
            </p:txBody>
          </p:sp>
          <p:sp>
            <p:nvSpPr>
              <p:cNvPr id="317452" name="Text Box 13"/>
              <p:cNvSpPr txBox="1">
                <a:spLocks noChangeArrowheads="1"/>
              </p:cNvSpPr>
              <p:nvPr/>
            </p:nvSpPr>
            <p:spPr bwMode="auto">
              <a:xfrm>
                <a:off x="3016" y="3158"/>
                <a:ext cx="14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en-US" altLang="zh-CN" sz="3600" b="1">
                    <a:solidFill>
                      <a:schemeClr val="bg1"/>
                    </a:solidFill>
                  </a:rPr>
                  <a:t> </a:t>
                </a:r>
                <a:r>
                  <a:rPr lang="zh-CN" altLang="en-US" sz="3600" b="1">
                    <a:solidFill>
                      <a:schemeClr val="bg1"/>
                    </a:solidFill>
                  </a:rPr>
                  <a:t>格        局</a:t>
                </a:r>
              </a:p>
            </p:txBody>
          </p:sp>
        </p:grpSp>
        <p:sp>
          <p:nvSpPr>
            <p:cNvPr id="317453" name="AutoShape 14"/>
            <p:cNvSpPr>
              <a:spLocks noChangeArrowheads="1"/>
            </p:cNvSpPr>
            <p:nvPr/>
          </p:nvSpPr>
          <p:spPr bwMode="auto">
            <a:xfrm rot="-5400000">
              <a:off x="1338" y="1933"/>
              <a:ext cx="182" cy="2177"/>
            </a:xfrm>
            <a:prstGeom prst="flowChartMagneticDrum">
              <a:avLst/>
            </a:prstGeom>
            <a:solidFill>
              <a:schemeClr val="accent1"/>
            </a:solidFill>
            <a:ln w="9525">
              <a:solidFill>
                <a:schemeClr val="tx1"/>
              </a:solidFill>
              <a:round/>
              <a:headEnd/>
              <a:tailEnd/>
            </a:ln>
          </p:spPr>
          <p:txBody>
            <a:bodyPr wrap="none" anchor="ctr"/>
            <a:lstStyle/>
            <a:p>
              <a:endParaRPr lang="zh-CN" altLang="zh-CN"/>
            </a:p>
          </p:txBody>
        </p:sp>
        <p:sp>
          <p:nvSpPr>
            <p:cNvPr id="317454" name="AutoShape 15"/>
            <p:cNvSpPr>
              <a:spLocks noChangeArrowheads="1"/>
            </p:cNvSpPr>
            <p:nvPr/>
          </p:nvSpPr>
          <p:spPr bwMode="auto">
            <a:xfrm rot="-5400000">
              <a:off x="4014" y="1978"/>
              <a:ext cx="182" cy="2177"/>
            </a:xfrm>
            <a:prstGeom prst="flowChartMagneticDrum">
              <a:avLst/>
            </a:prstGeom>
            <a:solidFill>
              <a:schemeClr val="accent1"/>
            </a:solidFill>
            <a:ln w="9525">
              <a:solidFill>
                <a:schemeClr val="tx1"/>
              </a:solidFill>
              <a:round/>
              <a:headEnd/>
              <a:tailEnd/>
            </a:ln>
          </p:spPr>
          <p:txBody>
            <a:bodyPr wrap="none" anchor="ctr"/>
            <a:lstStyle/>
            <a:p>
              <a:endParaRPr lang="zh-CN" altLang="zh-CN"/>
            </a:p>
          </p:txBody>
        </p:sp>
      </p:grpSp>
      <p:sp>
        <p:nvSpPr>
          <p:cNvPr id="25616" name="Text Box 16"/>
          <p:cNvSpPr txBox="1">
            <a:spLocks noChangeArrowheads="1"/>
          </p:cNvSpPr>
          <p:nvPr/>
        </p:nvSpPr>
        <p:spPr bwMode="auto">
          <a:xfrm>
            <a:off x="1979613" y="2493963"/>
            <a:ext cx="13684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9600" b="1" dirty="0">
                <a:solidFill>
                  <a:schemeClr val="accent2"/>
                </a:solidFill>
              </a:rPr>
              <a:t>美</a:t>
            </a:r>
          </a:p>
        </p:txBody>
      </p:sp>
      <p:grpSp>
        <p:nvGrpSpPr>
          <p:cNvPr id="5" name="Group 17"/>
          <p:cNvGrpSpPr>
            <a:grpSpLocks/>
          </p:cNvGrpSpPr>
          <p:nvPr/>
        </p:nvGrpSpPr>
        <p:grpSpPr bwMode="auto">
          <a:xfrm>
            <a:off x="5364163" y="1484313"/>
            <a:ext cx="3559175" cy="3743325"/>
            <a:chOff x="3107" y="663"/>
            <a:chExt cx="2242" cy="2358"/>
          </a:xfrm>
        </p:grpSpPr>
        <p:sp>
          <p:nvSpPr>
            <p:cNvPr id="317457" name="Freeform 18"/>
            <p:cNvSpPr>
              <a:spLocks/>
            </p:cNvSpPr>
            <p:nvPr/>
          </p:nvSpPr>
          <p:spPr bwMode="auto">
            <a:xfrm rot="10769894">
              <a:off x="3107" y="1025"/>
              <a:ext cx="869" cy="1697"/>
            </a:xfrm>
            <a:custGeom>
              <a:avLst/>
              <a:gdLst>
                <a:gd name="T0" fmla="*/ 0 w 1128"/>
                <a:gd name="T1" fmla="*/ 0 h 2390"/>
                <a:gd name="T2" fmla="*/ 640 w 1128"/>
                <a:gd name="T3" fmla="*/ 770 h 2390"/>
                <a:gd name="T4" fmla="*/ 492 w 1128"/>
                <a:gd name="T5" fmla="*/ 430 h 2390"/>
                <a:gd name="T6" fmla="*/ 869 w 1128"/>
                <a:gd name="T7" fmla="*/ 881 h 2390"/>
                <a:gd name="T8" fmla="*/ 457 w 1128"/>
                <a:gd name="T9" fmla="*/ 1372 h 2390"/>
                <a:gd name="T10" fmla="*/ 677 w 1128"/>
                <a:gd name="T11" fmla="*/ 975 h 2390"/>
                <a:gd name="T12" fmla="*/ 136 w 1128"/>
                <a:gd name="T13" fmla="*/ 1622 h 2390"/>
                <a:gd name="T14" fmla="*/ 196 w 1128"/>
                <a:gd name="T15" fmla="*/ 1428 h 2390"/>
                <a:gd name="T16" fmla="*/ 251 w 1128"/>
                <a:gd name="T17" fmla="*/ 1186 h 2390"/>
                <a:gd name="T18" fmla="*/ 287 w 1128"/>
                <a:gd name="T19" fmla="*/ 973 h 2390"/>
                <a:gd name="T20" fmla="*/ 297 w 1128"/>
                <a:gd name="T21" fmla="*/ 844 h 2390"/>
                <a:gd name="T22" fmla="*/ 281 w 1128"/>
                <a:gd name="T23" fmla="*/ 667 h 2390"/>
                <a:gd name="T24" fmla="*/ 247 w 1128"/>
                <a:gd name="T25" fmla="*/ 492 h 2390"/>
                <a:gd name="T26" fmla="*/ 186 w 1128"/>
                <a:gd name="T27" fmla="*/ 334 h 2390"/>
                <a:gd name="T28" fmla="*/ 0 w 1128"/>
                <a:gd name="T29" fmla="*/ 0 h 2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8"/>
                <a:gd name="T46" fmla="*/ 0 h 2390"/>
                <a:gd name="T47" fmla="*/ 1128 w 1128"/>
                <a:gd name="T48" fmla="*/ 2390 h 23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8" h="2390">
                  <a:moveTo>
                    <a:pt x="0" y="0"/>
                  </a:moveTo>
                  <a:lnTo>
                    <a:pt x="831" y="1085"/>
                  </a:lnTo>
                  <a:lnTo>
                    <a:pt x="639" y="605"/>
                  </a:lnTo>
                  <a:lnTo>
                    <a:pt x="1128" y="1241"/>
                  </a:lnTo>
                  <a:lnTo>
                    <a:pt x="593" y="1932"/>
                  </a:lnTo>
                  <a:lnTo>
                    <a:pt x="879" y="1373"/>
                  </a:lnTo>
                  <a:lnTo>
                    <a:pt x="176" y="2284"/>
                  </a:lnTo>
                  <a:cubicBezTo>
                    <a:pt x="72" y="2390"/>
                    <a:pt x="229" y="2113"/>
                    <a:pt x="254" y="2011"/>
                  </a:cubicBezTo>
                  <a:cubicBezTo>
                    <a:pt x="279" y="1909"/>
                    <a:pt x="306" y="1776"/>
                    <a:pt x="326" y="1670"/>
                  </a:cubicBezTo>
                  <a:cubicBezTo>
                    <a:pt x="346" y="1564"/>
                    <a:pt x="362" y="1451"/>
                    <a:pt x="372" y="1371"/>
                  </a:cubicBezTo>
                  <a:cubicBezTo>
                    <a:pt x="382" y="1291"/>
                    <a:pt x="386" y="1261"/>
                    <a:pt x="385" y="1189"/>
                  </a:cubicBezTo>
                  <a:cubicBezTo>
                    <a:pt x="384" y="1117"/>
                    <a:pt x="376" y="1022"/>
                    <a:pt x="365" y="939"/>
                  </a:cubicBezTo>
                  <a:cubicBezTo>
                    <a:pt x="354" y="856"/>
                    <a:pt x="341" y="771"/>
                    <a:pt x="320" y="693"/>
                  </a:cubicBezTo>
                  <a:cubicBezTo>
                    <a:pt x="299" y="615"/>
                    <a:pt x="294" y="586"/>
                    <a:pt x="241" y="471"/>
                  </a:cubicBezTo>
                  <a:cubicBezTo>
                    <a:pt x="188" y="356"/>
                    <a:pt x="50" y="98"/>
                    <a:pt x="0" y="0"/>
                  </a:cubicBezTo>
                  <a:close/>
                </a:path>
              </a:pathLst>
            </a:custGeom>
            <a:gradFill rotWithShape="1">
              <a:gsLst>
                <a:gs pos="0">
                  <a:srgbClr val="000000"/>
                </a:gs>
                <a:gs pos="20000">
                  <a:srgbClr val="000040"/>
                </a:gs>
                <a:gs pos="50000">
                  <a:srgbClr val="400040"/>
                </a:gs>
                <a:gs pos="75000">
                  <a:srgbClr val="8F0040"/>
                </a:gs>
                <a:gs pos="89999">
                  <a:srgbClr val="F27300"/>
                </a:gs>
                <a:gs pos="100000">
                  <a:srgbClr val="FFBF00"/>
                </a:gs>
              </a:gsLst>
              <a:path path="rect">
                <a:fillToRect t="100000" r="100000"/>
              </a:path>
            </a:gradFill>
            <a:ln w="9525">
              <a:solidFill>
                <a:srgbClr val="FF3300"/>
              </a:solidFill>
              <a:round/>
              <a:headEnd/>
              <a:tailEnd/>
            </a:ln>
          </p:spPr>
          <p:txBody>
            <a:bodyPr wrap="none" anchor="ctr"/>
            <a:lstStyle/>
            <a:p>
              <a:endParaRPr lang="zh-CN" altLang="zh-CN"/>
            </a:p>
          </p:txBody>
        </p:sp>
        <p:graphicFrame>
          <p:nvGraphicFramePr>
            <p:cNvPr id="317458" name="Object 19"/>
            <p:cNvGraphicFramePr>
              <a:graphicFrameLocks noChangeAspect="1"/>
            </p:cNvGraphicFramePr>
            <p:nvPr/>
          </p:nvGraphicFramePr>
          <p:xfrm>
            <a:off x="3606" y="663"/>
            <a:ext cx="1743" cy="2358"/>
          </p:xfrm>
          <a:graphic>
            <a:graphicData uri="http://schemas.openxmlformats.org/presentationml/2006/ole">
              <mc:AlternateContent xmlns:mc="http://schemas.openxmlformats.org/markup-compatibility/2006">
                <mc:Choice xmlns:v="urn:schemas-microsoft-com:vml" Requires="v">
                  <p:oleObj spid="_x0000_s1037" name="Flash 影片" r:id="rId5" imgW="1831320" imgH="1831320" progId="Flash.Movie">
                    <p:embed/>
                  </p:oleObj>
                </mc:Choice>
                <mc:Fallback>
                  <p:oleObj name="Flash 影片" r:id="rId5" imgW="1831320" imgH="183132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6" y="663"/>
                          <a:ext cx="1743" cy="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5620" name="Text Box 20"/>
          <p:cNvSpPr txBox="1">
            <a:spLocks noChangeArrowheads="1"/>
          </p:cNvSpPr>
          <p:nvPr/>
        </p:nvSpPr>
        <p:spPr bwMode="auto">
          <a:xfrm>
            <a:off x="6588125" y="2420938"/>
            <a:ext cx="22320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6000" b="1">
                <a:solidFill>
                  <a:schemeClr val="bg1"/>
                </a:solidFill>
              </a:rPr>
              <a:t>苏联解体</a:t>
            </a:r>
          </a:p>
        </p:txBody>
      </p:sp>
      <p:grpSp>
        <p:nvGrpSpPr>
          <p:cNvPr id="317460" name="Group 20"/>
          <p:cNvGrpSpPr>
            <a:grpSpLocks/>
          </p:cNvGrpSpPr>
          <p:nvPr/>
        </p:nvGrpSpPr>
        <p:grpSpPr bwMode="auto">
          <a:xfrm>
            <a:off x="0" y="0"/>
            <a:ext cx="9144000" cy="836613"/>
            <a:chOff x="0" y="0"/>
            <a:chExt cx="5760" cy="527"/>
          </a:xfrm>
        </p:grpSpPr>
        <p:pic>
          <p:nvPicPr>
            <p:cNvPr id="317461"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760" cy="527"/>
            </a:xfrm>
            <a:prstGeom prst="rect">
              <a:avLst/>
            </a:prstGeom>
            <a:noFill/>
            <a:extLst>
              <a:ext uri="{909E8E84-426E-40DD-AFC4-6F175D3DCCD1}">
                <a14:hiddenFill xmlns:a14="http://schemas.microsoft.com/office/drawing/2010/main">
                  <a:solidFill>
                    <a:srgbClr val="FFFFFF"/>
                  </a:solidFill>
                </a14:hiddenFill>
              </a:ext>
            </a:extLst>
          </p:spPr>
        </p:pic>
        <p:sp>
          <p:nvSpPr>
            <p:cNvPr id="317462" name="WordArt 22"/>
            <p:cNvSpPr>
              <a:spLocks noChangeArrowheads="1" noChangeShapeType="1" noTextEdit="1"/>
            </p:cNvSpPr>
            <p:nvPr/>
          </p:nvSpPr>
          <p:spPr bwMode="auto">
            <a:xfrm>
              <a:off x="929" y="73"/>
              <a:ext cx="2359" cy="39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a:ln w="9525">
                    <a:solidFill>
                      <a:srgbClr val="00FF00"/>
                    </a:solidFill>
                    <a:round/>
                    <a:headEnd/>
                    <a:tailEnd/>
                  </a:ln>
                  <a:solidFill>
                    <a:srgbClr val="FF0000"/>
                  </a:solidFill>
                  <a:latin typeface="隶书"/>
                  <a:ea typeface="隶书"/>
                </a:rPr>
                <a:t>复习导入</a:t>
              </a:r>
            </a:p>
          </p:txBody>
        </p:sp>
      </p:grpSp>
    </p:spTree>
    <p:extLst>
      <p:ext uri="{BB962C8B-B14F-4D97-AF65-F5344CB8AC3E}">
        <p14:creationId xmlns:p14="http://schemas.microsoft.com/office/powerpoint/2010/main" val="1205569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25616"/>
                                        </p:tgtEl>
                                        <p:attrNameLst>
                                          <p:attrName>style.visibility</p:attrName>
                                        </p:attrNameLst>
                                      </p:cBhvr>
                                      <p:to>
                                        <p:strVal val="visible"/>
                                      </p:to>
                                    </p:set>
                                    <p:anim calcmode="lin" valueType="num">
                                      <p:cBhvr>
                                        <p:cTn id="16" dur="500" fill="hold"/>
                                        <p:tgtEl>
                                          <p:spTgt spid="25616"/>
                                        </p:tgtEl>
                                        <p:attrNameLst>
                                          <p:attrName>ppt_w</p:attrName>
                                        </p:attrNameLst>
                                      </p:cBhvr>
                                      <p:tavLst>
                                        <p:tav tm="0">
                                          <p:val>
                                            <p:fltVal val="0"/>
                                          </p:val>
                                        </p:tav>
                                        <p:tav tm="100000">
                                          <p:val>
                                            <p:strVal val="#ppt_w"/>
                                          </p:val>
                                        </p:tav>
                                      </p:tavLst>
                                    </p:anim>
                                    <p:anim calcmode="lin" valueType="num">
                                      <p:cBhvr>
                                        <p:cTn id="17" dur="500" fill="hold"/>
                                        <p:tgtEl>
                                          <p:spTgt spid="25616"/>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par>
                          <p:cTn id="22" fill="hold" nodeType="afterGroup">
                            <p:stCondLst>
                              <p:cond delay="500"/>
                            </p:stCondLst>
                            <p:childTnLst>
                              <p:par>
                                <p:cTn id="23" presetID="23" presetClass="entr" presetSubtype="16" fill="hold" grpId="0" nodeType="afterEffect">
                                  <p:stCondLst>
                                    <p:cond delay="0"/>
                                  </p:stCondLst>
                                  <p:childTnLst>
                                    <p:set>
                                      <p:cBhvr>
                                        <p:cTn id="24" dur="1" fill="hold">
                                          <p:stCondLst>
                                            <p:cond delay="0"/>
                                          </p:stCondLst>
                                        </p:cTn>
                                        <p:tgtEl>
                                          <p:spTgt spid="25620"/>
                                        </p:tgtEl>
                                        <p:attrNameLst>
                                          <p:attrName>style.visibility</p:attrName>
                                        </p:attrNameLst>
                                      </p:cBhvr>
                                      <p:to>
                                        <p:strVal val="visible"/>
                                      </p:to>
                                    </p:set>
                                    <p:anim calcmode="lin" valueType="num">
                                      <p:cBhvr>
                                        <p:cTn id="25" dur="1000" fill="hold"/>
                                        <p:tgtEl>
                                          <p:spTgt spid="25620"/>
                                        </p:tgtEl>
                                        <p:attrNameLst>
                                          <p:attrName>ppt_w</p:attrName>
                                        </p:attrNameLst>
                                      </p:cBhvr>
                                      <p:tavLst>
                                        <p:tav tm="0">
                                          <p:val>
                                            <p:fltVal val="0"/>
                                          </p:val>
                                        </p:tav>
                                        <p:tav tm="100000">
                                          <p:val>
                                            <p:strVal val="#ppt_w"/>
                                          </p:val>
                                        </p:tav>
                                      </p:tavLst>
                                    </p:anim>
                                    <p:anim calcmode="lin" valueType="num">
                                      <p:cBhvr>
                                        <p:cTn id="26" dur="1000" fill="hold"/>
                                        <p:tgtEl>
                                          <p:spTgt spid="2562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5620"/>
                                        </p:tgtEl>
                                        <p:attrNameLst>
                                          <p:attrName>style.visibility</p:attrName>
                                        </p:attrNameLst>
                                      </p:cBhvr>
                                      <p:to>
                                        <p:strVal val="hidden"/>
                                      </p:to>
                                    </p:set>
                                  </p:subTnLst>
                                </p:cTn>
                              </p:par>
                            </p:childTnLst>
                          </p:cTn>
                        </p:par>
                        <p:par>
                          <p:cTn id="27" fill="hold" nodeType="afterGroup">
                            <p:stCondLst>
                              <p:cond delay="1500"/>
                            </p:stCondLst>
                            <p:childTnLst>
                              <p:par>
                                <p:cTn id="28" presetID="9" presetClass="exit" presetSubtype="0" fill="hold" nodeType="afterEffect">
                                  <p:stCondLst>
                                    <p:cond delay="0"/>
                                  </p:stCondLst>
                                  <p:childTnLst>
                                    <p:animEffect transition="out" filter="dissolv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nodeType="afterGroup">
                            <p:stCondLst>
                              <p:cond delay="2000"/>
                            </p:stCondLst>
                            <p:childTnLst>
                              <p:par>
                                <p:cTn id="32" presetID="9" presetClass="exit" presetSubtype="0" fill="hold" nodeType="afterEffect">
                                  <p:stCondLst>
                                    <p:cond delay="0"/>
                                  </p:stCondLst>
                                  <p:childTnLst>
                                    <p:animEffect transition="out" filter="dissolv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6" grpId="0"/>
      <p:bldP spid="256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6" name="Rectangle 8"/>
          <p:cNvSpPr>
            <a:spLocks noChangeArrowheads="1"/>
          </p:cNvSpPr>
          <p:nvPr/>
        </p:nvSpPr>
        <p:spPr bwMode="auto">
          <a:xfrm>
            <a:off x="100012" y="6086033"/>
            <a:ext cx="887571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p>
            <a:r>
              <a:rPr kumimoji="1" lang="zh-CN" altLang="en-US" sz="1600">
                <a:solidFill>
                  <a:srgbClr val="333333"/>
                </a:solidFill>
                <a:latin typeface="楷体_GB2312" pitchFamily="1" charset="-122"/>
                <a:ea typeface="楷体_GB2312" pitchFamily="1" charset="-122"/>
              </a:rPr>
              <a:t>　　威助世界和平的因素依然存在。</a:t>
            </a:r>
            <a:r>
              <a:rPr kumimoji="1" lang="zh-CN" altLang="en-US" sz="1600">
                <a:solidFill>
                  <a:schemeClr val="hlink"/>
                </a:solidFill>
                <a:latin typeface="黑体" pitchFamily="49" charset="-122"/>
                <a:ea typeface="黑体" pitchFamily="49" charset="-122"/>
              </a:rPr>
              <a:t>地区冲突</a:t>
            </a:r>
            <a:r>
              <a:rPr kumimoji="1" lang="zh-CN" altLang="en-US" sz="1600">
                <a:solidFill>
                  <a:srgbClr val="333333"/>
                </a:solidFill>
                <a:latin typeface="楷体_GB2312" pitchFamily="1" charset="-122"/>
                <a:ea typeface="楷体_GB2312" pitchFamily="1" charset="-122"/>
              </a:rPr>
              <a:t>、</a:t>
            </a:r>
            <a:r>
              <a:rPr kumimoji="1" lang="zh-CN" altLang="en-US" sz="1600">
                <a:solidFill>
                  <a:schemeClr val="hlink"/>
                </a:solidFill>
                <a:latin typeface="黑体" pitchFamily="49" charset="-122"/>
                <a:ea typeface="黑体" pitchFamily="49" charset="-122"/>
              </a:rPr>
              <a:t>民族矛盾</a:t>
            </a:r>
            <a:r>
              <a:rPr kumimoji="1" lang="zh-CN" altLang="en-US" sz="1600">
                <a:solidFill>
                  <a:srgbClr val="333333"/>
                </a:solidFill>
                <a:latin typeface="楷体_GB2312" pitchFamily="1" charset="-122"/>
                <a:ea typeface="楷体_GB2312" pitchFamily="1" charset="-122"/>
              </a:rPr>
              <a:t>、</a:t>
            </a:r>
            <a:r>
              <a:rPr kumimoji="1" lang="zh-CN" altLang="en-US" sz="1600">
                <a:solidFill>
                  <a:schemeClr val="hlink"/>
                </a:solidFill>
                <a:latin typeface="黑体" pitchFamily="49" charset="-122"/>
                <a:ea typeface="黑体" pitchFamily="49" charset="-122"/>
              </a:rPr>
              <a:t>宗教纷争</a:t>
            </a:r>
            <a:r>
              <a:rPr kumimoji="1" lang="zh-CN" altLang="en-US" sz="1600">
                <a:solidFill>
                  <a:srgbClr val="333333"/>
                </a:solidFill>
                <a:latin typeface="楷体_GB2312" pitchFamily="1" charset="-122"/>
                <a:ea typeface="楷体_GB2312" pitchFamily="1" charset="-122"/>
              </a:rPr>
              <a:t>，加之</a:t>
            </a:r>
            <a:r>
              <a:rPr kumimoji="1" lang="zh-CN" altLang="en-US" sz="1600">
                <a:solidFill>
                  <a:schemeClr val="hlink"/>
                </a:solidFill>
                <a:latin typeface="黑体" pitchFamily="49" charset="-122"/>
                <a:ea typeface="黑体" pitchFamily="49" charset="-122"/>
              </a:rPr>
              <a:t>美国霸权主义、强权政治</a:t>
            </a:r>
            <a:r>
              <a:rPr kumimoji="1" lang="zh-CN" altLang="en-US" sz="1600">
                <a:solidFill>
                  <a:srgbClr val="333333"/>
                </a:solidFill>
                <a:latin typeface="楷体_GB2312" pitchFamily="1" charset="-122"/>
                <a:ea typeface="楷体_GB2312" pitchFamily="1" charset="-122"/>
              </a:rPr>
              <a:t>和</a:t>
            </a:r>
            <a:r>
              <a:rPr kumimoji="1" lang="zh-CN" altLang="en-US" sz="1600">
                <a:solidFill>
                  <a:schemeClr val="hlink"/>
                </a:solidFill>
                <a:latin typeface="黑体" pitchFamily="49" charset="-122"/>
                <a:ea typeface="黑体" pitchFamily="49" charset="-122"/>
              </a:rPr>
              <a:t>恐怖主义</a:t>
            </a:r>
            <a:r>
              <a:rPr kumimoji="1" lang="zh-CN" altLang="en-US" sz="1600">
                <a:solidFill>
                  <a:srgbClr val="333333"/>
                </a:solidFill>
                <a:latin typeface="楷体_GB2312" pitchFamily="1" charset="-122"/>
                <a:ea typeface="楷体_GB2312" pitchFamily="1" charset="-122"/>
              </a:rPr>
              <a:t>，对世界多极化趋势形成严峻挑战。如科索沃战争、伊拉克战争、巴以冲突。</a:t>
            </a:r>
            <a:r>
              <a:rPr kumimoji="1" lang="en-US" altLang="zh-CN" sz="1600">
                <a:solidFill>
                  <a:srgbClr val="333333"/>
                </a:solidFill>
                <a:latin typeface="楷体_GB2312" pitchFamily="1" charset="-122"/>
                <a:ea typeface="楷体_GB2312" pitchFamily="1" charset="-122"/>
              </a:rPr>
              <a:t>1999</a:t>
            </a:r>
            <a:r>
              <a:rPr kumimoji="1" lang="zh-CN" altLang="en-US" sz="1600">
                <a:solidFill>
                  <a:srgbClr val="333333"/>
                </a:solidFill>
                <a:latin typeface="楷体_GB2312" pitchFamily="1" charset="-122"/>
                <a:ea typeface="楷体_GB2312" pitchFamily="1" charset="-122"/>
              </a:rPr>
              <a:t>年</a:t>
            </a:r>
            <a:r>
              <a:rPr kumimoji="1" lang="en-US" altLang="zh-CN" sz="1600">
                <a:solidFill>
                  <a:srgbClr val="333333"/>
                </a:solidFill>
                <a:latin typeface="楷体_GB2312" pitchFamily="1" charset="-122"/>
                <a:ea typeface="楷体_GB2312" pitchFamily="1" charset="-122"/>
              </a:rPr>
              <a:t>3</a:t>
            </a:r>
            <a:r>
              <a:rPr kumimoji="1" lang="zh-CN" altLang="en-US" sz="1600">
                <a:solidFill>
                  <a:srgbClr val="333333"/>
                </a:solidFill>
                <a:latin typeface="楷体_GB2312" pitchFamily="1" charset="-122"/>
                <a:ea typeface="楷体_GB2312" pitchFamily="1" charset="-122"/>
              </a:rPr>
              <a:t>月</a:t>
            </a:r>
            <a:r>
              <a:rPr kumimoji="1" lang="en-US" altLang="zh-CN" sz="1600">
                <a:solidFill>
                  <a:srgbClr val="333333"/>
                </a:solidFill>
                <a:latin typeface="楷体_GB2312" pitchFamily="1" charset="-122"/>
                <a:ea typeface="楷体_GB2312" pitchFamily="1" charset="-122"/>
              </a:rPr>
              <a:t>24</a:t>
            </a:r>
            <a:r>
              <a:rPr kumimoji="1" lang="zh-CN" altLang="en-US" sz="1600">
                <a:solidFill>
                  <a:srgbClr val="333333"/>
                </a:solidFill>
                <a:latin typeface="楷体_GB2312" pitchFamily="1" charset="-122"/>
                <a:ea typeface="楷体_GB2312" pitchFamily="1" charset="-122"/>
              </a:rPr>
              <a:t>日～</a:t>
            </a:r>
            <a:r>
              <a:rPr kumimoji="1" lang="en-US" altLang="zh-CN" sz="1600">
                <a:solidFill>
                  <a:srgbClr val="333333"/>
                </a:solidFill>
                <a:latin typeface="楷体_GB2312" pitchFamily="1" charset="-122"/>
                <a:ea typeface="楷体_GB2312" pitchFamily="1" charset="-122"/>
              </a:rPr>
              <a:t>6</a:t>
            </a:r>
            <a:r>
              <a:rPr kumimoji="1" lang="zh-CN" altLang="en-US" sz="1600">
                <a:solidFill>
                  <a:srgbClr val="333333"/>
                </a:solidFill>
                <a:latin typeface="楷体_GB2312" pitchFamily="1" charset="-122"/>
                <a:ea typeface="楷体_GB2312" pitchFamily="1" charset="-122"/>
              </a:rPr>
              <a:t>月</a:t>
            </a:r>
            <a:r>
              <a:rPr kumimoji="1" lang="en-US" altLang="zh-CN" sz="1600">
                <a:solidFill>
                  <a:srgbClr val="333333"/>
                </a:solidFill>
                <a:latin typeface="楷体_GB2312" pitchFamily="1" charset="-122"/>
                <a:ea typeface="楷体_GB2312" pitchFamily="1" charset="-122"/>
              </a:rPr>
              <a:t>10</a:t>
            </a:r>
            <a:r>
              <a:rPr kumimoji="1" lang="zh-CN" altLang="en-US" sz="1600">
                <a:solidFill>
                  <a:srgbClr val="333333"/>
                </a:solidFill>
                <a:latin typeface="楷体_GB2312" pitchFamily="1" charset="-122"/>
                <a:ea typeface="楷体_GB2312" pitchFamily="1" charset="-122"/>
              </a:rPr>
              <a:t>日，以美国为首的北约打着</a:t>
            </a:r>
            <a:r>
              <a:rPr kumimoji="1" lang="zh-CN" altLang="en-US" sz="1600">
                <a:solidFill>
                  <a:srgbClr val="333333"/>
                </a:solidFill>
                <a:latin typeface="Times New Roman" pitchFamily="18" charset="0"/>
                <a:ea typeface="楷体_GB2312" pitchFamily="1" charset="-122"/>
              </a:rPr>
              <a:t>“</a:t>
            </a:r>
            <a:r>
              <a:rPr kumimoji="1" lang="zh-CN" altLang="en-US" sz="1600">
                <a:solidFill>
                  <a:srgbClr val="333333"/>
                </a:solidFill>
                <a:latin typeface="楷体_GB2312" pitchFamily="1" charset="-122"/>
                <a:ea typeface="楷体_GB2312" pitchFamily="1" charset="-122"/>
              </a:rPr>
              <a:t>人道主义干涉</a:t>
            </a:r>
            <a:r>
              <a:rPr kumimoji="1" lang="zh-CN" altLang="en-US" sz="1600">
                <a:solidFill>
                  <a:srgbClr val="333333"/>
                </a:solidFill>
                <a:latin typeface="Times New Roman" pitchFamily="18" charset="0"/>
                <a:ea typeface="楷体_GB2312" pitchFamily="1" charset="-122"/>
              </a:rPr>
              <a:t>”</a:t>
            </a:r>
            <a:r>
              <a:rPr kumimoji="1" lang="zh-CN" altLang="en-US" sz="1600">
                <a:solidFill>
                  <a:srgbClr val="333333"/>
                </a:solidFill>
                <a:latin typeface="楷体_GB2312" pitchFamily="1" charset="-122"/>
                <a:ea typeface="楷体_GB2312" pitchFamily="1" charset="-122"/>
              </a:rPr>
              <a:t>幌子，对南联盟进行持续</a:t>
            </a:r>
            <a:r>
              <a:rPr kumimoji="1" lang="en-US" altLang="zh-CN" sz="1600">
                <a:solidFill>
                  <a:srgbClr val="333333"/>
                </a:solidFill>
                <a:latin typeface="楷体_GB2312" pitchFamily="1" charset="-122"/>
                <a:ea typeface="楷体_GB2312" pitchFamily="1" charset="-122"/>
              </a:rPr>
              <a:t>78</a:t>
            </a:r>
            <a:r>
              <a:rPr kumimoji="1" lang="zh-CN" altLang="en-US" sz="1600">
                <a:solidFill>
                  <a:srgbClr val="333333"/>
                </a:solidFill>
                <a:latin typeface="楷体_GB2312" pitchFamily="1" charset="-122"/>
                <a:ea typeface="楷体_GB2312" pitchFamily="1" charset="-122"/>
              </a:rPr>
              <a:t>天轰炸。</a:t>
            </a:r>
          </a:p>
        </p:txBody>
      </p:sp>
      <p:grpSp>
        <p:nvGrpSpPr>
          <p:cNvPr id="7" name="Group 13"/>
          <p:cNvGrpSpPr>
            <a:grpSpLocks/>
          </p:cNvGrpSpPr>
          <p:nvPr/>
        </p:nvGrpSpPr>
        <p:grpSpPr bwMode="auto">
          <a:xfrm>
            <a:off x="282574" y="1112395"/>
            <a:ext cx="8488363" cy="5016500"/>
            <a:chOff x="204" y="648"/>
            <a:chExt cx="5347" cy="3160"/>
          </a:xfrm>
        </p:grpSpPr>
        <p:sp>
          <p:nvSpPr>
            <p:cNvPr id="8" name="Text Box 4"/>
            <p:cNvSpPr txBox="1">
              <a:spLocks noChangeArrowheads="1"/>
            </p:cNvSpPr>
            <p:nvPr/>
          </p:nvSpPr>
          <p:spPr bwMode="auto">
            <a:xfrm>
              <a:off x="718" y="3570"/>
              <a:ext cx="209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36000" rIns="0" bIns="36000">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kumimoji="1" lang="zh-CN" altLang="en-US" sz="2000">
                  <a:solidFill>
                    <a:srgbClr val="663300"/>
                  </a:solidFill>
                  <a:latin typeface="Times New Roman" pitchFamily="18" charset="0"/>
                  <a:ea typeface="黑体" pitchFamily="49" charset="-122"/>
                </a:rPr>
                <a:t>南联盟科索沃（</a:t>
              </a:r>
              <a:r>
                <a:rPr kumimoji="1" lang="en-US" altLang="zh-CN" sz="2000">
                  <a:solidFill>
                    <a:srgbClr val="663300"/>
                  </a:solidFill>
                  <a:latin typeface="Times New Roman" pitchFamily="18" charset="0"/>
                  <a:ea typeface="黑体" pitchFamily="49" charset="-122"/>
                </a:rPr>
                <a:t>Kosovo</a:t>
              </a:r>
              <a:r>
                <a:rPr kumimoji="1" lang="zh-CN" altLang="en-US" sz="2000">
                  <a:solidFill>
                    <a:srgbClr val="663300"/>
                  </a:solidFill>
                  <a:latin typeface="Times New Roman" pitchFamily="18" charset="0"/>
                  <a:ea typeface="黑体" pitchFamily="49" charset="-122"/>
                </a:rPr>
                <a:t>）地区</a:t>
              </a:r>
            </a:p>
          </p:txBody>
        </p:sp>
        <p:pic>
          <p:nvPicPr>
            <p:cNvPr id="9" name="Picture 10" desc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648"/>
              <a:ext cx="3124" cy="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a:spLocks noChangeArrowheads="1"/>
            </p:cNvSpPr>
            <p:nvPr/>
          </p:nvSpPr>
          <p:spPr bwMode="auto">
            <a:xfrm>
              <a:off x="3820" y="3177"/>
              <a:ext cx="1480"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kumimoji="1" lang="zh-CN" altLang="en-US" sz="2000">
                  <a:solidFill>
                    <a:srgbClr val="663300"/>
                  </a:solidFill>
                  <a:latin typeface="Times New Roman" pitchFamily="18" charset="0"/>
                  <a:ea typeface="黑体" pitchFamily="49" charset="-122"/>
                </a:rPr>
                <a:t>斯洛博丹</a:t>
              </a:r>
              <a:r>
                <a:rPr kumimoji="1" lang="en-US" altLang="zh-CN" sz="2000">
                  <a:solidFill>
                    <a:srgbClr val="663300"/>
                  </a:solidFill>
                  <a:latin typeface="Times New Roman" pitchFamily="18" charset="0"/>
                  <a:ea typeface="黑体" pitchFamily="49" charset="-122"/>
                </a:rPr>
                <a:t>·</a:t>
              </a:r>
              <a:r>
                <a:rPr kumimoji="1" lang="zh-CN" altLang="en-US" sz="2000">
                  <a:solidFill>
                    <a:srgbClr val="663300"/>
                  </a:solidFill>
                  <a:latin typeface="Times New Roman" pitchFamily="18" charset="0"/>
                  <a:ea typeface="黑体" pitchFamily="49" charset="-122"/>
                </a:rPr>
                <a:t>米洛舍维奇</a:t>
              </a:r>
            </a:p>
            <a:p>
              <a:pPr algn="ctr">
                <a:lnSpc>
                  <a:spcPct val="90000"/>
                </a:lnSpc>
              </a:pPr>
              <a:r>
                <a:rPr kumimoji="1" lang="en-US" altLang="zh-CN" sz="1600">
                  <a:solidFill>
                    <a:schemeClr val="bg2"/>
                  </a:solidFill>
                  <a:latin typeface="Times New Roman" pitchFamily="18" charset="0"/>
                  <a:ea typeface="楷体_GB2312" pitchFamily="1" charset="-122"/>
                </a:rPr>
                <a:t>Slobodan Milosevic</a:t>
              </a:r>
            </a:p>
            <a:p>
              <a:pPr algn="ctr">
                <a:lnSpc>
                  <a:spcPct val="90000"/>
                </a:lnSpc>
              </a:pPr>
              <a:r>
                <a:rPr kumimoji="1" lang="en-US" altLang="zh-CN" sz="1600">
                  <a:solidFill>
                    <a:schemeClr val="bg2"/>
                  </a:solidFill>
                  <a:latin typeface="楷体_GB2312" pitchFamily="1" charset="-122"/>
                  <a:ea typeface="楷体_GB2312" pitchFamily="1" charset="-122"/>
                </a:rPr>
                <a:t>1941.8.20</a:t>
              </a:r>
              <a:r>
                <a:rPr kumimoji="1" lang="zh-CN" altLang="en-US" sz="1600">
                  <a:solidFill>
                    <a:schemeClr val="bg2"/>
                  </a:solidFill>
                  <a:latin typeface="楷体_GB2312" pitchFamily="1" charset="-122"/>
                  <a:ea typeface="楷体_GB2312" pitchFamily="1" charset="-122"/>
                </a:rPr>
                <a:t>～</a:t>
              </a:r>
              <a:r>
                <a:rPr kumimoji="1" lang="en-US" altLang="zh-CN" sz="1600">
                  <a:solidFill>
                    <a:schemeClr val="bg2"/>
                  </a:solidFill>
                  <a:latin typeface="楷体_GB2312" pitchFamily="1" charset="-122"/>
                  <a:ea typeface="楷体_GB2312" pitchFamily="1" charset="-122"/>
                </a:rPr>
                <a:t>2006.3.11</a:t>
              </a:r>
            </a:p>
            <a:p>
              <a:pPr algn="ctr">
                <a:lnSpc>
                  <a:spcPct val="90000"/>
                </a:lnSpc>
              </a:pPr>
              <a:r>
                <a:rPr kumimoji="1" lang="zh-CN" altLang="en-US" sz="1600">
                  <a:solidFill>
                    <a:schemeClr val="bg2"/>
                  </a:solidFill>
                  <a:latin typeface="楷体_GB2312" pitchFamily="1" charset="-122"/>
                  <a:ea typeface="楷体_GB2312" pitchFamily="1" charset="-122"/>
                </a:rPr>
                <a:t>南斯拉夫联盟共和国总统</a:t>
              </a:r>
            </a:p>
          </p:txBody>
        </p:sp>
        <p:pic>
          <p:nvPicPr>
            <p:cNvPr id="11" name="Picture 12" desc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 y="649"/>
              <a:ext cx="1983"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4"/>
          <p:cNvGrpSpPr>
            <a:grpSpLocks/>
          </p:cNvGrpSpPr>
          <p:nvPr/>
        </p:nvGrpSpPr>
        <p:grpSpPr bwMode="auto">
          <a:xfrm>
            <a:off x="241299" y="1110808"/>
            <a:ext cx="8577263" cy="5018087"/>
            <a:chOff x="178" y="647"/>
            <a:chExt cx="5403" cy="3161"/>
          </a:xfrm>
        </p:grpSpPr>
        <p:pic>
          <p:nvPicPr>
            <p:cNvPr id="13" name="Picture 15" descr="Ref_and_bab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 y="647"/>
              <a:ext cx="5403" cy="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6"/>
            <p:cNvSpPr txBox="1">
              <a:spLocks noChangeArrowheads="1"/>
            </p:cNvSpPr>
            <p:nvPr/>
          </p:nvSpPr>
          <p:spPr bwMode="auto">
            <a:xfrm>
              <a:off x="1271" y="3570"/>
              <a:ext cx="321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36000" rIns="0" bIns="36000">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kumimoji="1" lang="zh-CN" altLang="en-US" sz="2000">
                  <a:solidFill>
                    <a:srgbClr val="663300"/>
                  </a:solidFill>
                  <a:latin typeface="Times New Roman" pitchFamily="18" charset="0"/>
                  <a:ea typeface="黑体" pitchFamily="49" charset="-122"/>
                </a:rPr>
                <a:t>科索沃（</a:t>
              </a:r>
              <a:r>
                <a:rPr kumimoji="1" lang="en-US" altLang="zh-CN" sz="2000">
                  <a:solidFill>
                    <a:srgbClr val="663300"/>
                  </a:solidFill>
                  <a:latin typeface="Times New Roman" pitchFamily="18" charset="0"/>
                  <a:ea typeface="黑体" pitchFamily="49" charset="-122"/>
                </a:rPr>
                <a:t>Kosovo</a:t>
              </a:r>
              <a:r>
                <a:rPr kumimoji="1" lang="zh-CN" altLang="en-US" sz="2000">
                  <a:solidFill>
                    <a:srgbClr val="663300"/>
                  </a:solidFill>
                  <a:latin typeface="Times New Roman" pitchFamily="18" charset="0"/>
                  <a:ea typeface="黑体" pitchFamily="49" charset="-122"/>
                </a:rPr>
                <a:t>）战争造成大批难民无家可归</a:t>
              </a:r>
            </a:p>
          </p:txBody>
        </p:sp>
      </p:grpSp>
      <p:grpSp>
        <p:nvGrpSpPr>
          <p:cNvPr id="15" name="Group 22"/>
          <p:cNvGrpSpPr>
            <a:grpSpLocks/>
          </p:cNvGrpSpPr>
          <p:nvPr/>
        </p:nvGrpSpPr>
        <p:grpSpPr bwMode="auto">
          <a:xfrm>
            <a:off x="211137" y="1110808"/>
            <a:ext cx="8637587" cy="5000625"/>
            <a:chOff x="159" y="647"/>
            <a:chExt cx="5441" cy="3150"/>
          </a:xfrm>
        </p:grpSpPr>
        <p:pic>
          <p:nvPicPr>
            <p:cNvPr id="16" name="Picture 19" descr="040507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 y="650"/>
              <a:ext cx="2596" cy="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040508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 y="647"/>
              <a:ext cx="2608" cy="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1"/>
            <p:cNvSpPr>
              <a:spLocks noChangeArrowheads="1"/>
            </p:cNvSpPr>
            <p:nvPr/>
          </p:nvSpPr>
          <p:spPr bwMode="auto">
            <a:xfrm>
              <a:off x="159" y="3559"/>
              <a:ext cx="544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36000" rIns="0" bIns="36000">
              <a:spAutoFit/>
            </a:bodyPr>
            <a:lstStyle/>
            <a:p>
              <a:pPr algn="ctr"/>
              <a:r>
                <a:rPr kumimoji="1" lang="zh-CN" altLang="en-US" sz="2000">
                  <a:solidFill>
                    <a:srgbClr val="663300"/>
                  </a:solidFill>
                  <a:latin typeface="Times New Roman" pitchFamily="18" charset="0"/>
                  <a:ea typeface="黑体" pitchFamily="49" charset="-122"/>
                </a:rPr>
                <a:t>在科索沃弗尔波维奇农田发现北约投下的国际禁止使用的</a:t>
              </a:r>
              <a:r>
                <a:rPr kumimoji="1" lang="en-US" altLang="zh-CN" sz="2000">
                  <a:solidFill>
                    <a:srgbClr val="663300"/>
                  </a:solidFill>
                  <a:latin typeface="Times New Roman" pitchFamily="18" charset="0"/>
                  <a:ea typeface="黑体" pitchFamily="49" charset="-122"/>
                </a:rPr>
                <a:t>BLU-97A/B</a:t>
              </a:r>
              <a:r>
                <a:rPr kumimoji="1" lang="zh-CN" altLang="en-US" sz="2000">
                  <a:solidFill>
                    <a:srgbClr val="663300"/>
                  </a:solidFill>
                  <a:latin typeface="Times New Roman" pitchFamily="18" charset="0"/>
                  <a:ea typeface="黑体" pitchFamily="49" charset="-122"/>
                </a:rPr>
                <a:t>集束炸弹</a:t>
              </a:r>
            </a:p>
          </p:txBody>
        </p:sp>
      </p:grpSp>
    </p:spTree>
    <p:extLst>
      <p:ext uri="{BB962C8B-B14F-4D97-AF65-F5344CB8AC3E}">
        <p14:creationId xmlns:p14="http://schemas.microsoft.com/office/powerpoint/2010/main" val="153616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5" fill="hold" nodeType="clickEffect">
                                  <p:stCondLst>
                                    <p:cond delay="0"/>
                                  </p:stCondLst>
                                  <p:childTnLst>
                                    <p:animEffect transition="out" filter="randombar(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xit" presetSubtype="5" fill="hold" nodeType="clickEffect">
                                  <p:stCondLst>
                                    <p:cond delay="0"/>
                                  </p:stCondLst>
                                  <p:childTnLst>
                                    <p:animEffect transition="out" filter="randombar(vertical)">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7" fill="hold">
                            <p:stCondLst>
                              <p:cond delay="500"/>
                            </p:stCondLst>
                            <p:childTnLst>
                              <p:par>
                                <p:cTn id="18" presetID="14" presetClass="entr" presetSubtype="5"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6" name="Rectangle 8"/>
          <p:cNvSpPr>
            <a:spLocks noChangeArrowheads="1"/>
          </p:cNvSpPr>
          <p:nvPr/>
        </p:nvSpPr>
        <p:spPr bwMode="auto">
          <a:xfrm>
            <a:off x="628650" y="5649913"/>
            <a:ext cx="406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36000" rIns="0" bIns="36000">
            <a:spAutoFit/>
          </a:bodyPr>
          <a:lstStyle/>
          <a:p>
            <a:pPr algn="ctr"/>
            <a:r>
              <a:rPr kumimoji="1" lang="zh-CN" altLang="en-US" sz="2000">
                <a:solidFill>
                  <a:srgbClr val="663300"/>
                </a:solidFill>
                <a:latin typeface="Times New Roman" pitchFamily="18" charset="0"/>
                <a:ea typeface="黑体" pitchFamily="49" charset="-122"/>
              </a:rPr>
              <a:t>北约轰炸我驻南联盟使馆致三人牺牲</a:t>
            </a:r>
          </a:p>
        </p:txBody>
      </p:sp>
      <p:sp>
        <p:nvSpPr>
          <p:cNvPr id="7" name="Rectangle 9"/>
          <p:cNvSpPr>
            <a:spLocks noChangeArrowheads="1"/>
          </p:cNvSpPr>
          <p:nvPr/>
        </p:nvSpPr>
        <p:spPr bwMode="auto">
          <a:xfrm>
            <a:off x="141288" y="6002338"/>
            <a:ext cx="887571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p>
            <a:r>
              <a:rPr kumimoji="1" lang="zh-CN" altLang="en-US" sz="1600">
                <a:solidFill>
                  <a:srgbClr val="333333"/>
                </a:solidFill>
                <a:latin typeface="楷体_GB2312" pitchFamily="1" charset="-122"/>
                <a:ea typeface="楷体_GB2312" pitchFamily="1" charset="-122"/>
              </a:rPr>
              <a:t>　　</a:t>
            </a:r>
            <a:r>
              <a:rPr kumimoji="1" lang="en-US" altLang="zh-CN" sz="1600">
                <a:solidFill>
                  <a:srgbClr val="333333"/>
                </a:solidFill>
                <a:latin typeface="楷体_GB2312" pitchFamily="1" charset="-122"/>
                <a:ea typeface="楷体_GB2312" pitchFamily="1" charset="-122"/>
              </a:rPr>
              <a:t>1999</a:t>
            </a:r>
            <a:r>
              <a:rPr kumimoji="1" lang="zh-CN" altLang="en-US" sz="1600">
                <a:solidFill>
                  <a:srgbClr val="333333"/>
                </a:solidFill>
                <a:latin typeface="楷体_GB2312" pitchFamily="1" charset="-122"/>
                <a:ea typeface="楷体_GB2312" pitchFamily="1" charset="-122"/>
              </a:rPr>
              <a:t>年</a:t>
            </a:r>
            <a:r>
              <a:rPr kumimoji="1" lang="en-US" altLang="zh-CN" sz="1600">
                <a:solidFill>
                  <a:srgbClr val="333333"/>
                </a:solidFill>
                <a:latin typeface="楷体_GB2312" pitchFamily="1" charset="-122"/>
                <a:ea typeface="楷体_GB2312" pitchFamily="1" charset="-122"/>
              </a:rPr>
              <a:t>5</a:t>
            </a:r>
            <a:r>
              <a:rPr kumimoji="1" lang="zh-CN" altLang="en-US" sz="1600">
                <a:solidFill>
                  <a:srgbClr val="333333"/>
                </a:solidFill>
                <a:latin typeface="楷体_GB2312" pitchFamily="1" charset="-122"/>
                <a:ea typeface="楷体_GB2312" pitchFamily="1" charset="-122"/>
              </a:rPr>
              <a:t>月</a:t>
            </a:r>
            <a:r>
              <a:rPr kumimoji="1" lang="en-US" altLang="zh-CN" sz="1600">
                <a:solidFill>
                  <a:srgbClr val="333333"/>
                </a:solidFill>
                <a:latin typeface="楷体_GB2312" pitchFamily="1" charset="-122"/>
                <a:ea typeface="楷体_GB2312" pitchFamily="1" charset="-122"/>
              </a:rPr>
              <a:t>8</a:t>
            </a:r>
            <a:r>
              <a:rPr kumimoji="1" lang="zh-CN" altLang="en-US" sz="1600">
                <a:solidFill>
                  <a:srgbClr val="333333"/>
                </a:solidFill>
                <a:latin typeface="楷体_GB2312" pitchFamily="1" charset="-122"/>
                <a:ea typeface="楷体_GB2312" pitchFamily="1" charset="-122"/>
              </a:rPr>
              <a:t>日，北约轰炸中国驻南联盟大使馆，严重侵犯中国主权。</a:t>
            </a:r>
            <a:r>
              <a:rPr kumimoji="1" lang="en-US" altLang="zh-CN" sz="1600">
                <a:solidFill>
                  <a:srgbClr val="333333"/>
                </a:solidFill>
                <a:latin typeface="楷体_GB2312" pitchFamily="1" charset="-122"/>
                <a:ea typeface="楷体_GB2312" pitchFamily="1" charset="-122"/>
              </a:rPr>
              <a:t>2008</a:t>
            </a:r>
            <a:r>
              <a:rPr kumimoji="1" lang="zh-CN" altLang="en-US" sz="1600">
                <a:solidFill>
                  <a:srgbClr val="333333"/>
                </a:solidFill>
                <a:latin typeface="楷体_GB2312" pitchFamily="1" charset="-122"/>
                <a:ea typeface="楷体_GB2312" pitchFamily="1" charset="-122"/>
              </a:rPr>
              <a:t>年</a:t>
            </a:r>
            <a:r>
              <a:rPr kumimoji="1" lang="en-US" altLang="zh-CN" sz="1600">
                <a:solidFill>
                  <a:srgbClr val="333333"/>
                </a:solidFill>
                <a:latin typeface="楷体_GB2312" pitchFamily="1" charset="-122"/>
                <a:ea typeface="楷体_GB2312" pitchFamily="1" charset="-122"/>
              </a:rPr>
              <a:t>2</a:t>
            </a:r>
            <a:r>
              <a:rPr kumimoji="1" lang="zh-CN" altLang="en-US" sz="1600">
                <a:solidFill>
                  <a:srgbClr val="333333"/>
                </a:solidFill>
                <a:latin typeface="楷体_GB2312" pitchFamily="1" charset="-122"/>
                <a:ea typeface="楷体_GB2312" pitchFamily="1" charset="-122"/>
              </a:rPr>
              <a:t>月</a:t>
            </a:r>
            <a:r>
              <a:rPr kumimoji="1" lang="en-US" altLang="zh-CN" sz="1600">
                <a:solidFill>
                  <a:srgbClr val="333333"/>
                </a:solidFill>
                <a:latin typeface="楷体_GB2312" pitchFamily="1" charset="-122"/>
                <a:ea typeface="楷体_GB2312" pitchFamily="1" charset="-122"/>
              </a:rPr>
              <a:t>17</a:t>
            </a:r>
            <a:r>
              <a:rPr kumimoji="1" lang="zh-CN" altLang="en-US" sz="1600">
                <a:solidFill>
                  <a:srgbClr val="333333"/>
                </a:solidFill>
                <a:latin typeface="楷体_GB2312" pitchFamily="1" charset="-122"/>
                <a:ea typeface="楷体_GB2312" pitchFamily="1" charset="-122"/>
              </a:rPr>
              <a:t>日科索沃单方面宣布独立。北约的战争行动打着维护人权、制止</a:t>
            </a:r>
            <a:r>
              <a:rPr kumimoji="1" lang="zh-CN" altLang="en-US" sz="1600">
                <a:solidFill>
                  <a:srgbClr val="333333"/>
                </a:solidFill>
                <a:latin typeface="Times New Roman" pitchFamily="18" charset="0"/>
                <a:ea typeface="楷体_GB2312" pitchFamily="1" charset="-122"/>
              </a:rPr>
              <a:t>“</a:t>
            </a:r>
            <a:r>
              <a:rPr kumimoji="1" lang="zh-CN" altLang="en-US" sz="1600">
                <a:solidFill>
                  <a:srgbClr val="333333"/>
                </a:solidFill>
                <a:latin typeface="楷体_GB2312" pitchFamily="1" charset="-122"/>
                <a:ea typeface="楷体_GB2312" pitchFamily="1" charset="-122"/>
              </a:rPr>
              <a:t>种族清洗</a:t>
            </a:r>
            <a:r>
              <a:rPr kumimoji="1" lang="zh-CN" altLang="en-US" sz="1600">
                <a:solidFill>
                  <a:srgbClr val="333333"/>
                </a:solidFill>
                <a:latin typeface="Times New Roman" pitchFamily="18" charset="0"/>
                <a:ea typeface="楷体_GB2312" pitchFamily="1" charset="-122"/>
              </a:rPr>
              <a:t>”</a:t>
            </a:r>
            <a:r>
              <a:rPr kumimoji="1" lang="zh-CN" altLang="en-US" sz="1600">
                <a:solidFill>
                  <a:srgbClr val="333333"/>
                </a:solidFill>
                <a:latin typeface="楷体_GB2312" pitchFamily="1" charset="-122"/>
                <a:ea typeface="楷体_GB2312" pitchFamily="1" charset="-122"/>
              </a:rPr>
              <a:t>的旗号，实际上却以其非人道的行为导致了一场人道主义灾难，是</a:t>
            </a:r>
            <a:r>
              <a:rPr kumimoji="1" lang="en-US" altLang="zh-CN" sz="1600">
                <a:solidFill>
                  <a:srgbClr val="333333"/>
                </a:solidFill>
                <a:latin typeface="楷体_GB2312" pitchFamily="1" charset="-122"/>
                <a:ea typeface="楷体_GB2312" pitchFamily="1" charset="-122"/>
              </a:rPr>
              <a:t>20</a:t>
            </a:r>
            <a:r>
              <a:rPr kumimoji="1" lang="zh-CN" altLang="en-US" sz="1600">
                <a:solidFill>
                  <a:srgbClr val="333333"/>
                </a:solidFill>
                <a:latin typeface="楷体_GB2312" pitchFamily="1" charset="-122"/>
                <a:ea typeface="楷体_GB2312" pitchFamily="1" charset="-122"/>
              </a:rPr>
              <a:t>世纪末世界格局转型进程中的一个重要的阶段性标志。</a:t>
            </a:r>
          </a:p>
        </p:txBody>
      </p:sp>
      <p:pic>
        <p:nvPicPr>
          <p:cNvPr id="8" name="Picture 10"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027113"/>
            <a:ext cx="49276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中国学生抗议美国轰炸中国驻南大使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425" y="1027113"/>
            <a:ext cx="3667125"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5360988" y="5649913"/>
            <a:ext cx="3556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36000" rIns="0" bIns="36000">
            <a:spAutoFit/>
          </a:bodyPr>
          <a:lstStyle/>
          <a:p>
            <a:pPr algn="ctr"/>
            <a:r>
              <a:rPr kumimoji="1" lang="zh-CN" altLang="en-US" sz="2000">
                <a:solidFill>
                  <a:srgbClr val="663300"/>
                </a:solidFill>
                <a:latin typeface="Times New Roman" pitchFamily="18" charset="0"/>
                <a:ea typeface="黑体" pitchFamily="49" charset="-122"/>
              </a:rPr>
              <a:t>中国学生抗议美轰炸我驻南使馆</a:t>
            </a:r>
          </a:p>
        </p:txBody>
      </p:sp>
    </p:spTree>
    <p:extLst>
      <p:ext uri="{BB962C8B-B14F-4D97-AF65-F5344CB8AC3E}">
        <p14:creationId xmlns:p14="http://schemas.microsoft.com/office/powerpoint/2010/main" val="1536160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a:solidFill>
                  <a:srgbClr val="FF0000"/>
                </a:solidFill>
                <a:latin typeface="隶书" pitchFamily="49" charset="-122"/>
                <a:ea typeface="隶书" pitchFamily="49" charset="-122"/>
              </a:rPr>
              <a:t>一、霸权主义与地区冲突</a:t>
            </a:r>
          </a:p>
        </p:txBody>
      </p:sp>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6" name="文本框 1428481"/>
          <p:cNvSpPr txBox="1">
            <a:spLocks noChangeArrowheads="1"/>
          </p:cNvSpPr>
          <p:nvPr/>
        </p:nvSpPr>
        <p:spPr bwMode="auto">
          <a:xfrm>
            <a:off x="138113" y="2060848"/>
            <a:ext cx="9031287" cy="377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ts val="200"/>
              </a:spcBef>
              <a:spcAft>
                <a:spcPts val="200"/>
              </a:spcAft>
            </a:pPr>
            <a:r>
              <a:rPr lang="en-US" altLang="zh-CN" sz="6000" b="1" dirty="0" smtClean="0">
                <a:solidFill>
                  <a:srgbClr val="C00000"/>
                </a:solidFill>
                <a:latin typeface="隶书" pitchFamily="49" charset="-122"/>
                <a:ea typeface="隶书" pitchFamily="49" charset="-122"/>
              </a:rPr>
              <a:t>3</a:t>
            </a:r>
            <a:r>
              <a:rPr lang="en-US" altLang="zh-CN" sz="6000" b="1" dirty="0">
                <a:solidFill>
                  <a:srgbClr val="C00000"/>
                </a:solidFill>
                <a:latin typeface="隶书" pitchFamily="49" charset="-122"/>
                <a:ea typeface="隶书" pitchFamily="49" charset="-122"/>
              </a:rPr>
              <a:t>.</a:t>
            </a:r>
            <a:r>
              <a:rPr lang="zh-CN" altLang="en-US" sz="6000" b="1" dirty="0">
                <a:solidFill>
                  <a:srgbClr val="C00000"/>
                </a:solidFill>
                <a:latin typeface="隶书" pitchFamily="49" charset="-122"/>
                <a:ea typeface="隶书" pitchFamily="49" charset="-122"/>
              </a:rPr>
              <a:t>伊拉克战争：</a:t>
            </a:r>
          </a:p>
          <a:p>
            <a:pPr>
              <a:spcBef>
                <a:spcPts val="200"/>
              </a:spcBef>
              <a:spcAft>
                <a:spcPts val="200"/>
              </a:spcAft>
            </a:pPr>
            <a:r>
              <a:rPr lang="en-US" altLang="zh-CN" sz="4400" b="1" dirty="0">
                <a:latin typeface="隶书" pitchFamily="49" charset="-122"/>
                <a:ea typeface="隶书" pitchFamily="49" charset="-122"/>
              </a:rPr>
              <a:t>2003</a:t>
            </a:r>
            <a:r>
              <a:rPr lang="zh-CN" altLang="en-US" sz="4400" b="1" dirty="0">
                <a:latin typeface="隶书" pitchFamily="49" charset="-122"/>
                <a:ea typeface="隶书" pitchFamily="49" charset="-122"/>
              </a:rPr>
              <a:t>年，美国又以</a:t>
            </a:r>
            <a:r>
              <a:rPr lang="en-US" altLang="zh-CN" sz="4400" b="1" dirty="0">
                <a:latin typeface="隶书" pitchFamily="49" charset="-122"/>
                <a:ea typeface="隶书" pitchFamily="49" charset="-122"/>
              </a:rPr>
              <a:t>_______</a:t>
            </a:r>
            <a:r>
              <a:rPr lang="zh-CN" altLang="en-US" sz="4400" b="1" dirty="0">
                <a:latin typeface="隶书" pitchFamily="49" charset="-122"/>
                <a:ea typeface="隶书" pitchFamily="49" charset="-122"/>
              </a:rPr>
              <a:t>拥有大规模</a:t>
            </a:r>
            <a:r>
              <a:rPr lang="zh-CN" altLang="en-US" sz="4400" b="1" dirty="0">
                <a:solidFill>
                  <a:srgbClr val="FF0000"/>
                </a:solidFill>
                <a:latin typeface="隶书" pitchFamily="49" charset="-122"/>
                <a:ea typeface="隶书" pitchFamily="49" charset="-122"/>
              </a:rPr>
              <a:t>杀伤性武器</a:t>
            </a:r>
            <a:r>
              <a:rPr lang="zh-CN" altLang="en-US" sz="4400" b="1" dirty="0">
                <a:latin typeface="隶书" pitchFamily="49" charset="-122"/>
                <a:ea typeface="隶书" pitchFamily="49" charset="-122"/>
              </a:rPr>
              <a:t>为借口，未经</a:t>
            </a:r>
            <a:r>
              <a:rPr lang="zh-CN" altLang="en-US" sz="4400" b="1" dirty="0">
                <a:solidFill>
                  <a:srgbClr val="0E1FFE"/>
                </a:solidFill>
                <a:latin typeface="隶书" pitchFamily="49" charset="-122"/>
                <a:ea typeface="隶书" pitchFamily="49" charset="-122"/>
              </a:rPr>
              <a:t>联合国</a:t>
            </a:r>
            <a:r>
              <a:rPr lang="zh-CN" altLang="en-US" sz="4400" b="1" dirty="0">
                <a:latin typeface="隶书" pitchFamily="49" charset="-122"/>
                <a:ea typeface="隶书" pitchFamily="49" charset="-122"/>
              </a:rPr>
              <a:t>授权，拉拢部分</a:t>
            </a:r>
            <a:r>
              <a:rPr lang="zh-CN" altLang="en-US" sz="4400" b="1" dirty="0">
                <a:solidFill>
                  <a:srgbClr val="000000"/>
                </a:solidFill>
                <a:latin typeface="隶书" pitchFamily="49" charset="-122"/>
                <a:ea typeface="隶书" pitchFamily="49" charset="-122"/>
              </a:rPr>
              <a:t>国家，发动战争，占领</a:t>
            </a:r>
            <a:r>
              <a:rPr lang="zh-CN" altLang="en-US" sz="4400" b="1" dirty="0">
                <a:solidFill>
                  <a:srgbClr val="0E1FFE"/>
                </a:solidFill>
                <a:latin typeface="隶书" pitchFamily="49" charset="-122"/>
                <a:ea typeface="隶书" pitchFamily="49" charset="-122"/>
              </a:rPr>
              <a:t>伊拉克。 </a:t>
            </a:r>
          </a:p>
        </p:txBody>
      </p:sp>
      <p:sp>
        <p:nvSpPr>
          <p:cNvPr id="9" name="文本框 1428484"/>
          <p:cNvSpPr txBox="1">
            <a:spLocks noChangeArrowheads="1"/>
          </p:cNvSpPr>
          <p:nvPr/>
        </p:nvSpPr>
        <p:spPr bwMode="auto">
          <a:xfrm>
            <a:off x="4666911" y="2835125"/>
            <a:ext cx="20967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1">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4000" b="1" dirty="0">
                <a:solidFill>
                  <a:srgbClr val="FF0000"/>
                </a:solidFill>
                <a:latin typeface="隶书" pitchFamily="49" charset="-122"/>
                <a:ea typeface="隶书" pitchFamily="49" charset="-122"/>
              </a:rPr>
              <a:t>伊拉克</a:t>
            </a:r>
          </a:p>
        </p:txBody>
      </p:sp>
    </p:spTree>
    <p:extLst>
      <p:ext uri="{BB962C8B-B14F-4D97-AF65-F5344CB8AC3E}">
        <p14:creationId xmlns:p14="http://schemas.microsoft.com/office/powerpoint/2010/main" val="153616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6" name="Rectangle 5"/>
          <p:cNvSpPr>
            <a:spLocks noChangeArrowheads="1"/>
          </p:cNvSpPr>
          <p:nvPr/>
        </p:nvSpPr>
        <p:spPr bwMode="auto">
          <a:xfrm>
            <a:off x="66675" y="5723749"/>
            <a:ext cx="90106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1">
            <a:spAutoFit/>
          </a:bodyPr>
          <a:lstStyle/>
          <a:p>
            <a:r>
              <a:rPr kumimoji="1" lang="zh-CN" altLang="en-US" sz="1600" b="1" dirty="0">
                <a:solidFill>
                  <a:srgbClr val="000066"/>
                </a:solidFill>
                <a:latin typeface="楷体_GB2312" pitchFamily="1" charset="-122"/>
                <a:ea typeface="楷体_GB2312" pitchFamily="1" charset="-122"/>
              </a:rPr>
              <a:t>　　</a:t>
            </a:r>
            <a:r>
              <a:rPr kumimoji="1" lang="en-US" altLang="zh-CN" sz="1600" b="1" dirty="0">
                <a:solidFill>
                  <a:srgbClr val="000066"/>
                </a:solidFill>
                <a:latin typeface="楷体_GB2312" pitchFamily="1" charset="-122"/>
                <a:ea typeface="楷体_GB2312" pitchFamily="1" charset="-122"/>
              </a:rPr>
              <a:t>2003</a:t>
            </a:r>
            <a:r>
              <a:rPr kumimoji="1" lang="zh-CN" altLang="en-US" sz="1600" b="1" dirty="0">
                <a:solidFill>
                  <a:srgbClr val="000066"/>
                </a:solidFill>
                <a:latin typeface="楷体_GB2312" pitchFamily="1" charset="-122"/>
                <a:ea typeface="楷体_GB2312" pitchFamily="1" charset="-122"/>
              </a:rPr>
              <a:t>年</a:t>
            </a:r>
            <a:r>
              <a:rPr kumimoji="1" lang="en-US" altLang="zh-CN" sz="1600" b="1" dirty="0">
                <a:solidFill>
                  <a:srgbClr val="000066"/>
                </a:solidFill>
                <a:latin typeface="楷体_GB2312" pitchFamily="1" charset="-122"/>
                <a:ea typeface="楷体_GB2312" pitchFamily="1" charset="-122"/>
              </a:rPr>
              <a:t>3</a:t>
            </a:r>
            <a:r>
              <a:rPr kumimoji="1" lang="zh-CN" altLang="en-US" sz="1600" b="1" dirty="0">
                <a:solidFill>
                  <a:srgbClr val="000066"/>
                </a:solidFill>
                <a:latin typeface="楷体_GB2312" pitchFamily="1" charset="-122"/>
                <a:ea typeface="楷体_GB2312" pitchFamily="1" charset="-122"/>
              </a:rPr>
              <a:t>月</a:t>
            </a:r>
            <a:r>
              <a:rPr kumimoji="1" lang="en-US" altLang="zh-CN" sz="1600" b="1" dirty="0">
                <a:solidFill>
                  <a:srgbClr val="000066"/>
                </a:solidFill>
                <a:latin typeface="楷体_GB2312" pitchFamily="1" charset="-122"/>
                <a:ea typeface="楷体_GB2312" pitchFamily="1" charset="-122"/>
              </a:rPr>
              <a:t>20</a:t>
            </a:r>
            <a:r>
              <a:rPr kumimoji="1" lang="zh-CN" altLang="en-US" sz="1600" b="1" dirty="0">
                <a:solidFill>
                  <a:srgbClr val="000066"/>
                </a:solidFill>
                <a:latin typeface="楷体_GB2312" pitchFamily="1" charset="-122"/>
                <a:ea typeface="楷体_GB2312" pitchFamily="1" charset="-122"/>
              </a:rPr>
              <a:t>日</a:t>
            </a:r>
            <a:r>
              <a:rPr kumimoji="1" lang="en-US" altLang="en-US" sz="1600" b="1" dirty="0">
                <a:solidFill>
                  <a:srgbClr val="000066"/>
                </a:solidFill>
                <a:latin typeface="楷体_GB2312" pitchFamily="1" charset="-122"/>
                <a:ea typeface="楷体_GB2312" pitchFamily="1" charset="-122"/>
              </a:rPr>
              <a:t>10:35</a:t>
            </a:r>
            <a:r>
              <a:rPr kumimoji="1" lang="zh-CN" altLang="en-US" sz="1600" b="1" dirty="0">
                <a:solidFill>
                  <a:srgbClr val="000066"/>
                </a:solidFill>
                <a:latin typeface="楷体_GB2312" pitchFamily="1" charset="-122"/>
                <a:ea typeface="楷体_GB2312" pitchFamily="1" charset="-122"/>
              </a:rPr>
              <a:t>，美国总统</a:t>
            </a:r>
            <a:r>
              <a:rPr kumimoji="1" lang="zh-CN" altLang="en-US" sz="1600" b="1" u="sng" dirty="0">
                <a:solidFill>
                  <a:srgbClr val="000066"/>
                </a:solidFill>
                <a:latin typeface="楷体_GB2312" pitchFamily="1" charset="-122"/>
                <a:ea typeface="楷体_GB2312" pitchFamily="1" charset="-122"/>
              </a:rPr>
              <a:t>乔治</a:t>
            </a:r>
            <a:r>
              <a:rPr kumimoji="1" lang="en-US" altLang="zh-CN" sz="1600" b="1" u="sng" dirty="0">
                <a:solidFill>
                  <a:srgbClr val="000066"/>
                </a:solidFill>
                <a:latin typeface="Times New Roman" pitchFamily="18" charset="0"/>
                <a:ea typeface="楷体_GB2312" pitchFamily="1" charset="-122"/>
              </a:rPr>
              <a:t>·</a:t>
            </a:r>
            <a:r>
              <a:rPr kumimoji="1" lang="zh-CN" altLang="en-US" sz="1600" b="1" u="sng" dirty="0">
                <a:solidFill>
                  <a:srgbClr val="000066"/>
                </a:solidFill>
                <a:latin typeface="楷体_GB2312" pitchFamily="1" charset="-122"/>
                <a:ea typeface="楷体_GB2312" pitchFamily="1" charset="-122"/>
              </a:rPr>
              <a:t>沃克</a:t>
            </a:r>
            <a:r>
              <a:rPr kumimoji="1" lang="en-US" altLang="zh-CN" sz="1600" b="1" u="sng" dirty="0">
                <a:solidFill>
                  <a:srgbClr val="000066"/>
                </a:solidFill>
                <a:latin typeface="Times New Roman" pitchFamily="18" charset="0"/>
                <a:ea typeface="楷体_GB2312" pitchFamily="1" charset="-122"/>
              </a:rPr>
              <a:t>·</a:t>
            </a:r>
            <a:r>
              <a:rPr kumimoji="1" lang="zh-CN" altLang="en-US" sz="1600" b="1" u="sng" dirty="0">
                <a:solidFill>
                  <a:srgbClr val="000066"/>
                </a:solidFill>
                <a:latin typeface="楷体_GB2312" pitchFamily="1" charset="-122"/>
                <a:ea typeface="楷体_GB2312" pitchFamily="1" charset="-122"/>
              </a:rPr>
              <a:t>布什</a:t>
            </a:r>
            <a:r>
              <a:rPr kumimoji="1" lang="zh-CN" altLang="en-US" sz="1600" b="1" dirty="0">
                <a:solidFill>
                  <a:srgbClr val="000066"/>
                </a:solidFill>
                <a:latin typeface="楷体_GB2312" pitchFamily="1" charset="-122"/>
                <a:ea typeface="楷体_GB2312" pitchFamily="1" charset="-122"/>
              </a:rPr>
              <a:t>以伊位克隐藏有大规模杀伤性武器并暗中支持恐怖主义为借口，发动伊拉克战争。</a:t>
            </a:r>
            <a:r>
              <a:rPr kumimoji="1" lang="en-US" altLang="zh-CN" sz="1600" b="1" dirty="0">
                <a:solidFill>
                  <a:srgbClr val="000066"/>
                </a:solidFill>
                <a:latin typeface="楷体_GB2312" pitchFamily="1" charset="-122"/>
                <a:ea typeface="楷体_GB2312" pitchFamily="1" charset="-122"/>
              </a:rPr>
              <a:t>4</a:t>
            </a:r>
            <a:r>
              <a:rPr kumimoji="1" lang="zh-CN" altLang="en-US" sz="1600" b="1" dirty="0">
                <a:solidFill>
                  <a:srgbClr val="000066"/>
                </a:solidFill>
                <a:latin typeface="楷体_GB2312" pitchFamily="1" charset="-122"/>
                <a:ea typeface="楷体_GB2312" pitchFamily="1" charset="-122"/>
              </a:rPr>
              <a:t>月</a:t>
            </a:r>
            <a:r>
              <a:rPr kumimoji="1" lang="en-US" altLang="zh-CN" sz="1600" b="1" dirty="0">
                <a:solidFill>
                  <a:srgbClr val="000066"/>
                </a:solidFill>
                <a:latin typeface="楷体_GB2312" pitchFamily="1" charset="-122"/>
                <a:ea typeface="楷体_GB2312" pitchFamily="1" charset="-122"/>
              </a:rPr>
              <a:t>9</a:t>
            </a:r>
            <a:r>
              <a:rPr kumimoji="1" lang="zh-CN" altLang="en-US" sz="1600" b="1" dirty="0">
                <a:solidFill>
                  <a:srgbClr val="000066"/>
                </a:solidFill>
                <a:latin typeface="楷体_GB2312" pitchFamily="1" charset="-122"/>
                <a:ea typeface="楷体_GB2312" pitchFamily="1" charset="-122"/>
              </a:rPr>
              <a:t>日，占领伊拉克首都巴格达。</a:t>
            </a:r>
            <a:r>
              <a:rPr kumimoji="1" lang="en-US" altLang="zh-CN" sz="1600" b="1" dirty="0">
                <a:solidFill>
                  <a:srgbClr val="000066"/>
                </a:solidFill>
                <a:latin typeface="楷体_GB2312" pitchFamily="1" charset="-122"/>
                <a:ea typeface="楷体_GB2312" pitchFamily="1" charset="-122"/>
              </a:rPr>
              <a:t>12</a:t>
            </a:r>
            <a:r>
              <a:rPr kumimoji="1" lang="zh-CN" altLang="en-US" sz="1600" b="1" dirty="0">
                <a:solidFill>
                  <a:srgbClr val="000066"/>
                </a:solidFill>
                <a:latin typeface="楷体_GB2312" pitchFamily="1" charset="-122"/>
                <a:ea typeface="楷体_GB2312" pitchFamily="1" charset="-122"/>
              </a:rPr>
              <a:t>月</a:t>
            </a:r>
            <a:r>
              <a:rPr kumimoji="1" lang="en-US" altLang="zh-CN" sz="1600" b="1" dirty="0">
                <a:solidFill>
                  <a:srgbClr val="000066"/>
                </a:solidFill>
                <a:latin typeface="楷体_GB2312" pitchFamily="1" charset="-122"/>
                <a:ea typeface="楷体_GB2312" pitchFamily="1" charset="-122"/>
              </a:rPr>
              <a:t>14</a:t>
            </a:r>
            <a:r>
              <a:rPr kumimoji="1" lang="zh-CN" altLang="en-US" sz="1600" b="1" dirty="0">
                <a:solidFill>
                  <a:srgbClr val="000066"/>
                </a:solidFill>
                <a:latin typeface="楷体_GB2312" pitchFamily="1" charset="-122"/>
                <a:ea typeface="楷体_GB2312" pitchFamily="1" charset="-122"/>
              </a:rPr>
              <a:t>日，伊拉克前总统</a:t>
            </a:r>
            <a:r>
              <a:rPr kumimoji="1" lang="zh-CN" altLang="en-US" sz="1600" b="1" u="sng" dirty="0">
                <a:solidFill>
                  <a:srgbClr val="000066"/>
                </a:solidFill>
                <a:latin typeface="楷体_GB2312" pitchFamily="1" charset="-122"/>
                <a:ea typeface="楷体_GB2312" pitchFamily="1" charset="-122"/>
              </a:rPr>
              <a:t>萨达姆</a:t>
            </a:r>
            <a:r>
              <a:rPr kumimoji="1" lang="en-US" altLang="zh-CN" sz="1600" b="1" u="sng" dirty="0">
                <a:solidFill>
                  <a:srgbClr val="000066"/>
                </a:solidFill>
                <a:latin typeface="Times New Roman" pitchFamily="18" charset="0"/>
                <a:ea typeface="楷体_GB2312" pitchFamily="1" charset="-122"/>
              </a:rPr>
              <a:t>·</a:t>
            </a:r>
            <a:r>
              <a:rPr kumimoji="1" lang="zh-CN" altLang="en-US" sz="1600" b="1" u="sng" dirty="0">
                <a:solidFill>
                  <a:srgbClr val="000066"/>
                </a:solidFill>
                <a:latin typeface="楷体_GB2312" pitchFamily="1" charset="-122"/>
                <a:ea typeface="楷体_GB2312" pitchFamily="1" charset="-122"/>
              </a:rPr>
              <a:t>侯赛因</a:t>
            </a:r>
            <a:r>
              <a:rPr kumimoji="1" lang="zh-CN" altLang="en-US" sz="1600" b="1" dirty="0">
                <a:solidFill>
                  <a:srgbClr val="000066"/>
                </a:solidFill>
                <a:latin typeface="楷体_GB2312" pitchFamily="1" charset="-122"/>
                <a:ea typeface="楷体_GB2312" pitchFamily="1" charset="-122"/>
              </a:rPr>
              <a:t>被捕，</a:t>
            </a:r>
            <a:r>
              <a:rPr kumimoji="1" lang="en-US" altLang="zh-CN" sz="1600" b="1" dirty="0">
                <a:solidFill>
                  <a:srgbClr val="000066"/>
                </a:solidFill>
                <a:latin typeface="楷体_GB2312" pitchFamily="1" charset="-122"/>
                <a:ea typeface="楷体_GB2312" pitchFamily="1" charset="-122"/>
              </a:rPr>
              <a:t>2006</a:t>
            </a:r>
            <a:r>
              <a:rPr kumimoji="1" lang="zh-CN" altLang="en-US" sz="1600" b="1" dirty="0">
                <a:solidFill>
                  <a:srgbClr val="000066"/>
                </a:solidFill>
                <a:latin typeface="楷体_GB2312" pitchFamily="1" charset="-122"/>
                <a:ea typeface="楷体_GB2312" pitchFamily="1" charset="-122"/>
              </a:rPr>
              <a:t>年</a:t>
            </a:r>
            <a:r>
              <a:rPr kumimoji="1" lang="en-US" altLang="zh-CN" sz="1600" b="1" dirty="0">
                <a:solidFill>
                  <a:srgbClr val="000066"/>
                </a:solidFill>
                <a:latin typeface="楷体_GB2312" pitchFamily="1" charset="-122"/>
                <a:ea typeface="楷体_GB2312" pitchFamily="1" charset="-122"/>
              </a:rPr>
              <a:t>12</a:t>
            </a:r>
            <a:r>
              <a:rPr kumimoji="1" lang="zh-CN" altLang="en-US" sz="1600" b="1" dirty="0">
                <a:solidFill>
                  <a:srgbClr val="000066"/>
                </a:solidFill>
                <a:latin typeface="楷体_GB2312" pitchFamily="1" charset="-122"/>
                <a:ea typeface="楷体_GB2312" pitchFamily="1" charset="-122"/>
              </a:rPr>
              <a:t>月</a:t>
            </a:r>
            <a:r>
              <a:rPr kumimoji="1" lang="en-US" altLang="zh-CN" sz="1600" b="1" dirty="0">
                <a:solidFill>
                  <a:srgbClr val="000066"/>
                </a:solidFill>
                <a:latin typeface="楷体_GB2312" pitchFamily="1" charset="-122"/>
                <a:ea typeface="楷体_GB2312" pitchFamily="1" charset="-122"/>
              </a:rPr>
              <a:t>30</a:t>
            </a:r>
            <a:r>
              <a:rPr kumimoji="1" lang="zh-CN" altLang="en-US" sz="1600" b="1" dirty="0">
                <a:solidFill>
                  <a:srgbClr val="000066"/>
                </a:solidFill>
                <a:latin typeface="楷体_GB2312" pitchFamily="1" charset="-122"/>
                <a:ea typeface="楷体_GB2312" pitchFamily="1" charset="-122"/>
              </a:rPr>
              <a:t>日处以绞刑。伊拉克战争是美国推行全球战略扩张的重要步骤，是基于地源政治的战略考虑，推进美式民主、价值观，控制中东石油和意在暗算欧洲的一场不义之战。</a:t>
            </a:r>
          </a:p>
        </p:txBody>
      </p:sp>
      <p:grpSp>
        <p:nvGrpSpPr>
          <p:cNvPr id="7" name="Group 11"/>
          <p:cNvGrpSpPr>
            <a:grpSpLocks/>
          </p:cNvGrpSpPr>
          <p:nvPr/>
        </p:nvGrpSpPr>
        <p:grpSpPr bwMode="auto">
          <a:xfrm>
            <a:off x="179388" y="908720"/>
            <a:ext cx="8747125" cy="4792663"/>
            <a:chOff x="113" y="642"/>
            <a:chExt cx="5510" cy="3019"/>
          </a:xfrm>
        </p:grpSpPr>
        <p:sp>
          <p:nvSpPr>
            <p:cNvPr id="8" name="Rectangle 4"/>
            <p:cNvSpPr>
              <a:spLocks noChangeArrowheads="1"/>
            </p:cNvSpPr>
            <p:nvPr/>
          </p:nvSpPr>
          <p:spPr bwMode="auto">
            <a:xfrm>
              <a:off x="370" y="3423"/>
              <a:ext cx="30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36000" rIns="0" bIns="36000">
              <a:spAutoFit/>
            </a:bodyPr>
            <a:lstStyle/>
            <a:p>
              <a:pPr algn="ctr"/>
              <a:r>
                <a:rPr kumimoji="1" lang="zh-CN" altLang="en-US" sz="2000">
                  <a:solidFill>
                    <a:srgbClr val="663300"/>
                  </a:solidFill>
                  <a:latin typeface="Times New Roman" pitchFamily="18" charset="0"/>
                  <a:ea typeface="黑体" pitchFamily="49" charset="-122"/>
                </a:rPr>
                <a:t>伊拉克战争（美伊战争、第三次海湾战争）</a:t>
              </a:r>
            </a:p>
          </p:txBody>
        </p:sp>
        <p:pic>
          <p:nvPicPr>
            <p:cNvPr id="9" name="Picture 8" desc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642"/>
              <a:ext cx="3560" cy="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 y="651"/>
              <a:ext cx="1844" cy="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4029" y="3029"/>
              <a:ext cx="1344"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kumimoji="1" lang="zh-CN" altLang="en-US" sz="2000">
                  <a:solidFill>
                    <a:srgbClr val="663300"/>
                  </a:solidFill>
                  <a:latin typeface="Times New Roman" pitchFamily="18" charset="0"/>
                  <a:ea typeface="黑体" pitchFamily="49" charset="-122"/>
                </a:rPr>
                <a:t>萨达姆</a:t>
              </a:r>
              <a:r>
                <a:rPr kumimoji="1" lang="en-US" altLang="zh-CN" sz="2000">
                  <a:solidFill>
                    <a:srgbClr val="663300"/>
                  </a:solidFill>
                  <a:latin typeface="Times New Roman" pitchFamily="18" charset="0"/>
                  <a:ea typeface="黑体" pitchFamily="49" charset="-122"/>
                </a:rPr>
                <a:t>·</a:t>
              </a:r>
              <a:r>
                <a:rPr kumimoji="1" lang="zh-CN" altLang="en-US" sz="2000">
                  <a:solidFill>
                    <a:srgbClr val="663300"/>
                  </a:solidFill>
                  <a:latin typeface="Times New Roman" pitchFamily="18" charset="0"/>
                  <a:ea typeface="黑体" pitchFamily="49" charset="-122"/>
                </a:rPr>
                <a:t>侯赛因</a:t>
              </a:r>
            </a:p>
            <a:p>
              <a:pPr algn="ctr">
                <a:lnSpc>
                  <a:spcPct val="90000"/>
                </a:lnSpc>
              </a:pPr>
              <a:r>
                <a:rPr kumimoji="1" lang="en-US" altLang="zh-CN" sz="1600">
                  <a:solidFill>
                    <a:schemeClr val="bg2"/>
                  </a:solidFill>
                  <a:latin typeface="Times New Roman" pitchFamily="18" charset="0"/>
                  <a:ea typeface="楷体_GB2312" pitchFamily="1" charset="-122"/>
                </a:rPr>
                <a:t>Saddam Hussein</a:t>
              </a:r>
            </a:p>
            <a:p>
              <a:pPr algn="ctr">
                <a:lnSpc>
                  <a:spcPct val="90000"/>
                </a:lnSpc>
              </a:pPr>
              <a:r>
                <a:rPr kumimoji="1" lang="en-US" altLang="en-US" sz="1600">
                  <a:solidFill>
                    <a:schemeClr val="bg2"/>
                  </a:solidFill>
                  <a:latin typeface="楷体_GB2312" pitchFamily="1" charset="-122"/>
                  <a:ea typeface="楷体_GB2312" pitchFamily="1" charset="-122"/>
                </a:rPr>
                <a:t>1937.4.28～2006.12.30</a:t>
              </a:r>
              <a:endParaRPr kumimoji="1" lang="en-US" altLang="zh-CN" sz="1600">
                <a:solidFill>
                  <a:schemeClr val="bg2"/>
                </a:solidFill>
                <a:latin typeface="楷体_GB2312" pitchFamily="1" charset="-122"/>
                <a:ea typeface="楷体_GB2312" pitchFamily="1" charset="-122"/>
              </a:endParaRPr>
            </a:p>
            <a:p>
              <a:pPr algn="ctr">
                <a:lnSpc>
                  <a:spcPct val="90000"/>
                </a:lnSpc>
              </a:pPr>
              <a:r>
                <a:rPr kumimoji="1" lang="zh-CN" altLang="en-US" sz="1600">
                  <a:solidFill>
                    <a:schemeClr val="bg2"/>
                  </a:solidFill>
                  <a:latin typeface="楷体_GB2312" pitchFamily="1" charset="-122"/>
                  <a:ea typeface="楷体_GB2312" pitchFamily="1" charset="-122"/>
                </a:rPr>
                <a:t>伊拉克前总统</a:t>
              </a:r>
            </a:p>
          </p:txBody>
        </p:sp>
      </p:grpSp>
      <p:grpSp>
        <p:nvGrpSpPr>
          <p:cNvPr id="12" name="Group 12"/>
          <p:cNvGrpSpPr>
            <a:grpSpLocks/>
          </p:cNvGrpSpPr>
          <p:nvPr/>
        </p:nvGrpSpPr>
        <p:grpSpPr bwMode="auto">
          <a:xfrm>
            <a:off x="250825" y="918245"/>
            <a:ext cx="8642350" cy="4783138"/>
            <a:chOff x="158" y="648"/>
            <a:chExt cx="5444" cy="3013"/>
          </a:xfrm>
        </p:grpSpPr>
        <p:pic>
          <p:nvPicPr>
            <p:cNvPr id="13" name="Picture 13" descr="美英对伊拉克发动战争"/>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 y="648"/>
              <a:ext cx="5444" cy="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4"/>
            <p:cNvSpPr>
              <a:spLocks noChangeArrowheads="1"/>
            </p:cNvSpPr>
            <p:nvPr/>
          </p:nvSpPr>
          <p:spPr bwMode="auto">
            <a:xfrm>
              <a:off x="1240" y="3423"/>
              <a:ext cx="328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36000" rIns="0" bIns="36000">
              <a:spAutoFit/>
            </a:bodyPr>
            <a:lstStyle/>
            <a:p>
              <a:pPr algn="ctr"/>
              <a:r>
                <a:rPr kumimoji="1" lang="zh-CN" altLang="en-US" sz="2000">
                  <a:solidFill>
                    <a:srgbClr val="663300"/>
                  </a:solidFill>
                  <a:latin typeface="Times New Roman" pitchFamily="18" charset="0"/>
                  <a:ea typeface="黑体" pitchFamily="49" charset="-122"/>
                </a:rPr>
                <a:t>美英对伊拉克发动战争（</a:t>
              </a:r>
              <a:r>
                <a:rPr kumimoji="1" lang="en-US" altLang="zh-CN" sz="2000">
                  <a:solidFill>
                    <a:srgbClr val="663300"/>
                  </a:solidFill>
                  <a:latin typeface="Times New Roman" pitchFamily="18" charset="0"/>
                  <a:ea typeface="黑体" pitchFamily="49" charset="-122"/>
                </a:rPr>
                <a:t>2003.3.20</a:t>
              </a:r>
              <a:r>
                <a:rPr kumimoji="1" lang="zh-CN" altLang="en-US" sz="2000">
                  <a:solidFill>
                    <a:srgbClr val="663300"/>
                  </a:solidFill>
                  <a:latin typeface="Times New Roman" pitchFamily="18" charset="0"/>
                  <a:ea typeface="黑体" pitchFamily="49" charset="-122"/>
                </a:rPr>
                <a:t>～</a:t>
              </a:r>
              <a:r>
                <a:rPr kumimoji="1" lang="en-US" altLang="zh-CN" sz="2000">
                  <a:solidFill>
                    <a:srgbClr val="663300"/>
                  </a:solidFill>
                  <a:latin typeface="Times New Roman" pitchFamily="18" charset="0"/>
                  <a:ea typeface="黑体" pitchFamily="49" charset="-122"/>
                </a:rPr>
                <a:t>2003.4.9</a:t>
              </a:r>
              <a:r>
                <a:rPr kumimoji="1" lang="zh-CN" altLang="en-US" sz="2000">
                  <a:solidFill>
                    <a:srgbClr val="663300"/>
                  </a:solidFill>
                  <a:latin typeface="Times New Roman" pitchFamily="18" charset="0"/>
                  <a:ea typeface="黑体" pitchFamily="49" charset="-122"/>
                </a:rPr>
                <a:t>）</a:t>
              </a:r>
            </a:p>
          </p:txBody>
        </p:sp>
      </p:grpSp>
      <p:grpSp>
        <p:nvGrpSpPr>
          <p:cNvPr id="15" name="Group 19"/>
          <p:cNvGrpSpPr>
            <a:grpSpLocks/>
          </p:cNvGrpSpPr>
          <p:nvPr/>
        </p:nvGrpSpPr>
        <p:grpSpPr bwMode="auto">
          <a:xfrm>
            <a:off x="252413" y="916658"/>
            <a:ext cx="8653462" cy="4784725"/>
            <a:chOff x="159" y="647"/>
            <a:chExt cx="5451" cy="3014"/>
          </a:xfrm>
        </p:grpSpPr>
        <p:sp>
          <p:nvSpPr>
            <p:cNvPr id="16" name="Rectangle 20"/>
            <p:cNvSpPr>
              <a:spLocks noChangeArrowheads="1"/>
            </p:cNvSpPr>
            <p:nvPr/>
          </p:nvSpPr>
          <p:spPr bwMode="auto">
            <a:xfrm>
              <a:off x="1420" y="3423"/>
              <a:ext cx="292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36000" rIns="0" bIns="36000">
              <a:spAutoFit/>
            </a:bodyPr>
            <a:lstStyle/>
            <a:p>
              <a:pPr algn="ctr"/>
              <a:r>
                <a:rPr kumimoji="1" lang="en-US" altLang="zh-CN" sz="2000">
                  <a:solidFill>
                    <a:srgbClr val="663300"/>
                  </a:solidFill>
                  <a:latin typeface="Times New Roman" pitchFamily="18" charset="0"/>
                  <a:ea typeface="黑体" pitchFamily="49" charset="-122"/>
                </a:rPr>
                <a:t>2006</a:t>
              </a:r>
              <a:r>
                <a:rPr kumimoji="1" lang="zh-CN" altLang="en-US" sz="2000">
                  <a:solidFill>
                    <a:srgbClr val="663300"/>
                  </a:solidFill>
                  <a:latin typeface="Times New Roman" pitchFamily="18" charset="0"/>
                  <a:ea typeface="黑体" pitchFamily="49" charset="-122"/>
                </a:rPr>
                <a:t>年</a:t>
              </a:r>
              <a:r>
                <a:rPr kumimoji="1" lang="en-US" altLang="zh-CN" sz="2000">
                  <a:solidFill>
                    <a:srgbClr val="663300"/>
                  </a:solidFill>
                  <a:latin typeface="Times New Roman" pitchFamily="18" charset="0"/>
                  <a:ea typeface="黑体" pitchFamily="49" charset="-122"/>
                </a:rPr>
                <a:t>12</a:t>
              </a:r>
              <a:r>
                <a:rPr kumimoji="1" lang="zh-CN" altLang="en-US" sz="2000">
                  <a:solidFill>
                    <a:srgbClr val="663300"/>
                  </a:solidFill>
                  <a:latin typeface="Times New Roman" pitchFamily="18" charset="0"/>
                  <a:ea typeface="黑体" pitchFamily="49" charset="-122"/>
                </a:rPr>
                <a:t>月</a:t>
              </a:r>
              <a:r>
                <a:rPr kumimoji="1" lang="en-US" altLang="zh-CN" sz="2000">
                  <a:solidFill>
                    <a:srgbClr val="663300"/>
                  </a:solidFill>
                  <a:latin typeface="Times New Roman" pitchFamily="18" charset="0"/>
                  <a:ea typeface="黑体" pitchFamily="49" charset="-122"/>
                </a:rPr>
                <a:t>30</a:t>
              </a:r>
              <a:r>
                <a:rPr kumimoji="1" lang="zh-CN" altLang="en-US" sz="2000">
                  <a:solidFill>
                    <a:srgbClr val="663300"/>
                  </a:solidFill>
                  <a:latin typeface="Times New Roman" pitchFamily="18" charset="0"/>
                  <a:ea typeface="黑体" pitchFamily="49" charset="-122"/>
                </a:rPr>
                <a:t>日萨达姆</a:t>
              </a:r>
              <a:r>
                <a:rPr kumimoji="1" lang="en-US" altLang="zh-CN" sz="2000">
                  <a:solidFill>
                    <a:srgbClr val="663300"/>
                  </a:solidFill>
                  <a:latin typeface="Times New Roman" pitchFamily="18" charset="0"/>
                  <a:ea typeface="黑体" pitchFamily="49" charset="-122"/>
                </a:rPr>
                <a:t>·</a:t>
              </a:r>
              <a:r>
                <a:rPr kumimoji="1" lang="zh-CN" altLang="en-US" sz="2000">
                  <a:solidFill>
                    <a:srgbClr val="663300"/>
                  </a:solidFill>
                  <a:latin typeface="Times New Roman" pitchFamily="18" charset="0"/>
                  <a:ea typeface="黑体" pitchFamily="49" charset="-122"/>
                </a:rPr>
                <a:t>侯赛因被判处绞刑</a:t>
              </a:r>
            </a:p>
          </p:txBody>
        </p:sp>
        <p:pic>
          <p:nvPicPr>
            <p:cNvPr id="17" name="Picture 21" desc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 y="647"/>
              <a:ext cx="2949" cy="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desc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4" y="648"/>
              <a:ext cx="2416" cy="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3616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5" fill="hold" nodeType="clickEffect">
                                  <p:stCondLst>
                                    <p:cond delay="0"/>
                                  </p:stCondLst>
                                  <p:childTnLst>
                                    <p:animEffect transition="out" filter="randombar(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xit" presetSubtype="5" fill="hold" nodeType="clickEffect">
                                  <p:stCondLst>
                                    <p:cond delay="0"/>
                                  </p:stCondLst>
                                  <p:childTnLst>
                                    <p:animEffect transition="out" filter="randombar(vertical)">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7" fill="hold">
                            <p:stCondLst>
                              <p:cond delay="500"/>
                            </p:stCondLst>
                            <p:childTnLst>
                              <p:par>
                                <p:cTn id="18" presetID="14" presetClass="entr" presetSubtype="5"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99976"/>
            <a:ext cx="38163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3"/>
          <p:cNvSpPr>
            <a:spLocks noChangeArrowheads="1"/>
          </p:cNvSpPr>
          <p:nvPr/>
        </p:nvSpPr>
        <p:spPr bwMode="auto">
          <a:xfrm>
            <a:off x="179512" y="809138"/>
            <a:ext cx="557213" cy="59820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p>
            <a:pPr algn="ctr"/>
            <a:r>
              <a:rPr lang="zh-CN" altLang="en-US" sz="2400" b="1" dirty="0">
                <a:latin typeface="Times New Roman" pitchFamily="18" charset="0"/>
                <a:ea typeface="微软雅黑" pitchFamily="34" charset="-122"/>
              </a:rPr>
              <a:t>热衷于</a:t>
            </a:r>
            <a:r>
              <a:rPr lang="zh-CN" altLang="en-US" sz="2400" b="1" dirty="0">
                <a:latin typeface="宋体" pitchFamily="2" charset="-122"/>
                <a:ea typeface="微软雅黑" pitchFamily="34" charset="-122"/>
              </a:rPr>
              <a:t>“</a:t>
            </a:r>
            <a:r>
              <a:rPr lang="zh-CN" altLang="en-US" sz="2400" b="1" dirty="0">
                <a:latin typeface="Times New Roman" pitchFamily="18" charset="0"/>
                <a:ea typeface="微软雅黑" pitchFamily="34" charset="-122"/>
              </a:rPr>
              <a:t>维护世界</a:t>
            </a:r>
            <a:r>
              <a:rPr lang="zh-CN" altLang="en-US" sz="2400" b="1" dirty="0" smtClean="0">
                <a:latin typeface="Times New Roman" pitchFamily="18" charset="0"/>
                <a:ea typeface="微软雅黑" pitchFamily="34" charset="-122"/>
              </a:rPr>
              <a:t>和平</a:t>
            </a:r>
            <a:endParaRPr lang="en-US" altLang="zh-CN" sz="2400" b="1" dirty="0" smtClean="0">
              <a:latin typeface="Times New Roman" pitchFamily="18" charset="0"/>
              <a:ea typeface="微软雅黑" pitchFamily="34" charset="-122"/>
            </a:endParaRPr>
          </a:p>
          <a:p>
            <a:pPr algn="ctr"/>
            <a:r>
              <a:rPr lang="zh-CN" altLang="en-US" sz="2400" b="1" dirty="0" smtClean="0">
                <a:latin typeface="宋体" pitchFamily="2" charset="-122"/>
                <a:ea typeface="微软雅黑" pitchFamily="34" charset="-122"/>
              </a:rPr>
              <a:t>”</a:t>
            </a:r>
            <a:r>
              <a:rPr lang="zh-CN" altLang="en-US" sz="2400" b="1" dirty="0">
                <a:latin typeface="Times New Roman" pitchFamily="18" charset="0"/>
                <a:ea typeface="微软雅黑" pitchFamily="34" charset="-122"/>
              </a:rPr>
              <a:t>的美国军队</a:t>
            </a:r>
          </a:p>
        </p:txBody>
      </p:sp>
      <p:pic>
        <p:nvPicPr>
          <p:cNvPr id="17411" name="Picture 2" descr="http://p2.so.qhimgs1.com/bdr/_240_/t017cf875e452f515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081289"/>
            <a:ext cx="38877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尼米兹级2号舰——CVN 69“艾森毫威尔”号"/>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913" y="1199976"/>
            <a:ext cx="40767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美国霸权之太空优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4081289"/>
            <a:ext cx="403225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10"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Tree>
    <p:extLst>
      <p:ext uri="{BB962C8B-B14F-4D97-AF65-F5344CB8AC3E}">
        <p14:creationId xmlns:p14="http://schemas.microsoft.com/office/powerpoint/2010/main" val="4125303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143000" y="1611213"/>
            <a:ext cx="2438400"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800" b="1">
                <a:sym typeface="Arial" pitchFamily="34" charset="0"/>
              </a:rPr>
              <a:t>人权高于主权</a:t>
            </a:r>
          </a:p>
        </p:txBody>
      </p:sp>
      <p:sp>
        <p:nvSpPr>
          <p:cNvPr id="12293" name="Text Box 6"/>
          <p:cNvSpPr txBox="1">
            <a:spLocks noChangeArrowheads="1"/>
          </p:cNvSpPr>
          <p:nvPr/>
        </p:nvSpPr>
        <p:spPr bwMode="auto">
          <a:xfrm>
            <a:off x="152400" y="4506813"/>
            <a:ext cx="5715000"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800" b="1">
                <a:sym typeface="Arial" pitchFamily="34" charset="0"/>
              </a:rPr>
              <a:t>利用北约插手别国事务和地区争端</a:t>
            </a:r>
          </a:p>
        </p:txBody>
      </p:sp>
      <p:sp>
        <p:nvSpPr>
          <p:cNvPr id="12294" name="Text Box 7"/>
          <p:cNvSpPr txBox="1">
            <a:spLocks noChangeArrowheads="1"/>
          </p:cNvSpPr>
          <p:nvPr/>
        </p:nvSpPr>
        <p:spPr bwMode="auto">
          <a:xfrm>
            <a:off x="1219200" y="3516213"/>
            <a:ext cx="1981200"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800" b="1">
                <a:sym typeface="Arial" pitchFamily="34" charset="0"/>
              </a:rPr>
              <a:t>越过联合国</a:t>
            </a:r>
          </a:p>
        </p:txBody>
      </p:sp>
      <p:sp>
        <p:nvSpPr>
          <p:cNvPr id="12295" name="Text Box 8"/>
          <p:cNvSpPr txBox="1">
            <a:spLocks noChangeArrowheads="1"/>
          </p:cNvSpPr>
          <p:nvPr/>
        </p:nvSpPr>
        <p:spPr bwMode="auto">
          <a:xfrm>
            <a:off x="152400" y="2525613"/>
            <a:ext cx="3810000"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800" b="1" dirty="0">
                <a:sym typeface="Arial" pitchFamily="34" charset="0"/>
              </a:rPr>
              <a:t>拥有大规模杀伤性武器</a:t>
            </a:r>
          </a:p>
        </p:txBody>
      </p:sp>
      <p:sp>
        <p:nvSpPr>
          <p:cNvPr id="11" name="矩形 10"/>
          <p:cNvSpPr/>
          <p:nvPr/>
        </p:nvSpPr>
        <p:spPr>
          <a:xfrm>
            <a:off x="1524000" y="5497413"/>
            <a:ext cx="5181600" cy="523875"/>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a:spAutoFit/>
          </a:bodyPr>
          <a:lstStyle/>
          <a:p>
            <a:pPr>
              <a:spcBef>
                <a:spcPct val="50000"/>
              </a:spcBef>
              <a:buSzPct val="100000"/>
              <a:defRPr/>
            </a:pPr>
            <a:r>
              <a:rPr lang="zh-CN" altLang="en-US" sz="2800" b="1" dirty="0">
                <a:solidFill>
                  <a:srgbClr val="FF0000"/>
                </a:solidFill>
                <a:latin typeface="宋体" panose="02010600030101010101" pitchFamily="2" charset="-122"/>
                <a:sym typeface="Arial" panose="020B0604020202020204" pitchFamily="34" charset="0"/>
              </a:rPr>
              <a:t>美国的霸权主义</a:t>
            </a:r>
          </a:p>
        </p:txBody>
      </p:sp>
      <p:pic>
        <p:nvPicPr>
          <p:cNvPr id="74754" name="Picture 2" descr="https://gss3.bdstatic.com/7Po3dSag_xI4khGkpoWK1HF6hhy/baike/c0%3Dbaike80%2C5%2C5%2C80%2C26/sign=3ebae75b596034a83defb0d3aa7a2231/4b90f603738da9779e8de871b551f8198718e3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382613"/>
            <a:ext cx="487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9"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Tree>
    <p:extLst>
      <p:ext uri="{BB962C8B-B14F-4D97-AF65-F5344CB8AC3E}">
        <p14:creationId xmlns:p14="http://schemas.microsoft.com/office/powerpoint/2010/main" val="21060521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500" fill="hold"/>
                                        <p:tgtEl>
                                          <p:spTgt spid="74754"/>
                                        </p:tgtEl>
                                        <p:attrNameLst>
                                          <p:attrName>ppt_x</p:attrName>
                                        </p:attrNameLst>
                                      </p:cBhvr>
                                      <p:tavLst>
                                        <p:tav tm="0">
                                          <p:val>
                                            <p:strVal val="#ppt_x"/>
                                          </p:val>
                                        </p:tav>
                                        <p:tav tm="100000">
                                          <p:val>
                                            <p:strVal val="#ppt_x"/>
                                          </p:val>
                                        </p:tav>
                                      </p:tavLst>
                                    </p:anim>
                                    <p:anim calcmode="lin" valueType="num">
                                      <p:cBhvr>
                                        <p:cTn id="8" dur="500" fill="hold"/>
                                        <p:tgtEl>
                                          <p:spTgt spid="747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p:cTn id="19" dur="500" fill="hold"/>
                                        <p:tgtEl>
                                          <p:spTgt spid="12295"/>
                                        </p:tgtEl>
                                        <p:attrNameLst>
                                          <p:attrName>ppt_x</p:attrName>
                                        </p:attrNameLst>
                                      </p:cBhvr>
                                      <p:tavLst>
                                        <p:tav tm="0">
                                          <p:val>
                                            <p:strVal val="#ppt_x"/>
                                          </p:val>
                                        </p:tav>
                                        <p:tav tm="100000">
                                          <p:val>
                                            <p:strVal val="#ppt_x"/>
                                          </p:val>
                                        </p:tav>
                                      </p:tavLst>
                                    </p:anim>
                                    <p:anim calcmode="lin" valueType="num">
                                      <p:cBhvr>
                                        <p:cTn id="20"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4"/>
                                        </p:tgtEl>
                                        <p:attrNameLst>
                                          <p:attrName>style.visibility</p:attrName>
                                        </p:attrNameLst>
                                      </p:cBhvr>
                                      <p:to>
                                        <p:strVal val="visible"/>
                                      </p:to>
                                    </p:set>
                                    <p:anim calcmode="lin" valueType="num">
                                      <p:cBhvr>
                                        <p:cTn id="25" dur="500" fill="hold"/>
                                        <p:tgtEl>
                                          <p:spTgt spid="12294"/>
                                        </p:tgtEl>
                                        <p:attrNameLst>
                                          <p:attrName>ppt_x</p:attrName>
                                        </p:attrNameLst>
                                      </p:cBhvr>
                                      <p:tavLst>
                                        <p:tav tm="0">
                                          <p:val>
                                            <p:strVal val="#ppt_x"/>
                                          </p:val>
                                        </p:tav>
                                        <p:tav tm="100000">
                                          <p:val>
                                            <p:strVal val="#ppt_x"/>
                                          </p:val>
                                        </p:tav>
                                      </p:tavLst>
                                    </p:anim>
                                    <p:anim calcmode="lin" valueType="num">
                                      <p:cBhvr>
                                        <p:cTn id="26"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3"/>
                                        </p:tgtEl>
                                        <p:attrNameLst>
                                          <p:attrName>style.visibility</p:attrName>
                                        </p:attrNameLst>
                                      </p:cBhvr>
                                      <p:to>
                                        <p:strVal val="visible"/>
                                      </p:to>
                                    </p:set>
                                    <p:anim calcmode="lin" valueType="num">
                                      <p:cBhvr>
                                        <p:cTn id="31" dur="500" fill="hold"/>
                                        <p:tgtEl>
                                          <p:spTgt spid="12293"/>
                                        </p:tgtEl>
                                        <p:attrNameLst>
                                          <p:attrName>ppt_x</p:attrName>
                                        </p:attrNameLst>
                                      </p:cBhvr>
                                      <p:tavLst>
                                        <p:tav tm="0">
                                          <p:val>
                                            <p:strVal val="#ppt_x"/>
                                          </p:val>
                                        </p:tav>
                                        <p:tav tm="100000">
                                          <p:val>
                                            <p:strVal val="#ppt_x"/>
                                          </p:val>
                                        </p:tav>
                                      </p:tavLst>
                                    </p:anim>
                                    <p:anim calcmode="lin" valueType="num">
                                      <p:cBhvr>
                                        <p:cTn id="32"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ppt_x</p:attrName>
                                        </p:attrNameLst>
                                      </p:cBhvr>
                                      <p:tavLst>
                                        <p:tav tm="0">
                                          <p:val>
                                            <p:strVal val="#ppt_x"/>
                                          </p:val>
                                        </p:tav>
                                        <p:tav tm="100000">
                                          <p:val>
                                            <p:strVal val="#ppt_x"/>
                                          </p:val>
                                        </p:tav>
                                      </p:tavLst>
                                    </p:anim>
                                    <p:anim calcmode="lin" valueType="num">
                                      <p:cBhvr>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2293" grpId="0" bldLvl="0" animBg="1"/>
      <p:bldP spid="12294" grpId="0" bldLvl="0" animBg="1"/>
      <p:bldP spid="12295" grpId="0" bldLvl="0" animBg="1"/>
      <p:bldP spid="1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50825" y="2779713"/>
            <a:ext cx="8569325" cy="3889375"/>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FontTx/>
              <a:buNone/>
            </a:pPr>
            <a:r>
              <a:rPr lang="zh-CN" altLang="en-US" sz="4800" b="1" dirty="0" smtClean="0">
                <a:solidFill>
                  <a:srgbClr val="000066"/>
                </a:solidFill>
                <a:latin typeface="隶书" pitchFamily="49" charset="-122"/>
                <a:ea typeface="隶书" pitchFamily="49" charset="-122"/>
              </a:rPr>
              <a:t>世界多极化趋势将是长期的、漫长的、曲折的斗争过程。单极与多极的矛盾，称霸与反霸的斗争，将成为相当长一个时期内国际斗争的焦点。 </a:t>
            </a:r>
            <a:endParaRPr lang="zh-CN" altLang="en-US" sz="4800" b="1" dirty="0">
              <a:solidFill>
                <a:srgbClr val="000066"/>
              </a:solidFill>
              <a:latin typeface="隶书" pitchFamily="49" charset="-122"/>
              <a:ea typeface="隶书" pitchFamily="49" charset="-122"/>
            </a:endParaRPr>
          </a:p>
        </p:txBody>
      </p:sp>
      <p:sp>
        <p:nvSpPr>
          <p:cNvPr id="7" name="Rectangle 2"/>
          <p:cNvSpPr txBox="1">
            <a:spLocks noChangeArrowheads="1"/>
          </p:cNvSpPr>
          <p:nvPr/>
        </p:nvSpPr>
        <p:spPr>
          <a:xfrm>
            <a:off x="179388" y="909638"/>
            <a:ext cx="8569325" cy="1871662"/>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r>
              <a:rPr lang="en-US" altLang="zh-CN" sz="5800" b="1" dirty="0" smtClean="0"/>
              <a:t>  </a:t>
            </a:r>
            <a:r>
              <a:rPr lang="zh-CN" altLang="en-US" sz="5800" b="1" dirty="0" smtClean="0"/>
              <a:t>从科索沃到伊拉克，我们看到了什么？</a:t>
            </a:r>
            <a:endParaRPr lang="zh-CN" altLang="en-US" sz="5800" b="1" dirty="0"/>
          </a:p>
        </p:txBody>
      </p:sp>
      <p:sp>
        <p:nvSpPr>
          <p:cNvPr id="2" name="矩形 1"/>
          <p:cNvSpPr/>
          <p:nvPr/>
        </p:nvSpPr>
        <p:spPr>
          <a:xfrm>
            <a:off x="3419872" y="7287"/>
            <a:ext cx="157607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探究</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53616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82736"/>
            <a:ext cx="9144000" cy="6070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266700"/>
            <a:r>
              <a:rPr kumimoji="1" lang="zh-CN" altLang="en-US" sz="2800" b="1" dirty="0">
                <a:solidFill>
                  <a:srgbClr val="800000"/>
                </a:solidFill>
                <a:latin typeface="黑体" pitchFamily="49" charset="-122"/>
                <a:ea typeface="黑体" pitchFamily="49" charset="-122"/>
              </a:rPr>
              <a:t>材料一　美国在参加和尊重国际人权公约方面一直保持着很差的纪录。美国是除索马里之外唯一没有加入</a:t>
            </a:r>
            <a:r>
              <a:rPr kumimoji="1" lang="en-US" altLang="zh-CN" sz="2800" b="1" dirty="0">
                <a:solidFill>
                  <a:srgbClr val="800000"/>
                </a:solidFill>
                <a:latin typeface="黑体" pitchFamily="49" charset="-122"/>
                <a:ea typeface="黑体" pitchFamily="49" charset="-122"/>
              </a:rPr>
              <a:t>《</a:t>
            </a:r>
            <a:r>
              <a:rPr kumimoji="1" lang="zh-CN" altLang="en-US" sz="2800" b="1" dirty="0">
                <a:solidFill>
                  <a:srgbClr val="800000"/>
                </a:solidFill>
                <a:latin typeface="黑体" pitchFamily="49" charset="-122"/>
                <a:ea typeface="黑体" pitchFamily="49" charset="-122"/>
              </a:rPr>
              <a:t>儿童权利公约</a:t>
            </a:r>
            <a:r>
              <a:rPr kumimoji="1" lang="en-US" altLang="zh-CN" sz="2800" b="1" dirty="0">
                <a:solidFill>
                  <a:srgbClr val="800000"/>
                </a:solidFill>
                <a:latin typeface="黑体" pitchFamily="49" charset="-122"/>
                <a:ea typeface="黑体" pitchFamily="49" charset="-122"/>
              </a:rPr>
              <a:t>》</a:t>
            </a:r>
            <a:r>
              <a:rPr kumimoji="1" lang="zh-CN" altLang="en-US" sz="2800" b="1" dirty="0">
                <a:solidFill>
                  <a:srgbClr val="800000"/>
                </a:solidFill>
                <a:latin typeface="黑体" pitchFamily="49" charset="-122"/>
                <a:ea typeface="黑体" pitchFamily="49" charset="-122"/>
              </a:rPr>
              <a:t>的国家，也是世界上少数几个没有加入</a:t>
            </a:r>
            <a:r>
              <a:rPr kumimoji="1" lang="en-US" altLang="zh-CN" sz="2800" b="1" dirty="0">
                <a:solidFill>
                  <a:srgbClr val="800000"/>
                </a:solidFill>
                <a:latin typeface="黑体" pitchFamily="49" charset="-122"/>
                <a:ea typeface="黑体" pitchFamily="49" charset="-122"/>
              </a:rPr>
              <a:t>《</a:t>
            </a:r>
            <a:r>
              <a:rPr kumimoji="1" lang="zh-CN" altLang="en-US" sz="2800" b="1" dirty="0">
                <a:solidFill>
                  <a:srgbClr val="800000"/>
                </a:solidFill>
                <a:latin typeface="黑体" pitchFamily="49" charset="-122"/>
                <a:ea typeface="黑体" pitchFamily="49" charset="-122"/>
              </a:rPr>
              <a:t>消除对妇女一切形式歧视公约</a:t>
            </a:r>
            <a:r>
              <a:rPr kumimoji="1" lang="en-US" altLang="zh-CN" sz="2800" b="1" dirty="0">
                <a:solidFill>
                  <a:srgbClr val="800000"/>
                </a:solidFill>
                <a:latin typeface="黑体" pitchFamily="49" charset="-122"/>
                <a:ea typeface="黑体" pitchFamily="49" charset="-122"/>
              </a:rPr>
              <a:t>》</a:t>
            </a:r>
            <a:r>
              <a:rPr kumimoji="1" lang="zh-CN" altLang="en-US" sz="2800" b="1" dirty="0">
                <a:solidFill>
                  <a:srgbClr val="800000"/>
                </a:solidFill>
                <a:latin typeface="黑体" pitchFamily="49" charset="-122"/>
                <a:ea typeface="黑体" pitchFamily="49" charset="-122"/>
              </a:rPr>
              <a:t>的国家之一。美国签署</a:t>
            </a:r>
            <a:r>
              <a:rPr kumimoji="1" lang="en-US" altLang="zh-CN" sz="2800" b="1" dirty="0">
                <a:solidFill>
                  <a:srgbClr val="800000"/>
                </a:solidFill>
                <a:latin typeface="黑体" pitchFamily="49" charset="-122"/>
                <a:ea typeface="黑体" pitchFamily="49" charset="-122"/>
              </a:rPr>
              <a:t>《</a:t>
            </a:r>
            <a:r>
              <a:rPr kumimoji="1" lang="zh-CN" altLang="en-US" sz="2800" b="1" dirty="0">
                <a:solidFill>
                  <a:srgbClr val="800000"/>
                </a:solidFill>
                <a:latin typeface="黑体" pitchFamily="49" charset="-122"/>
                <a:ea typeface="黑体" pitchFamily="49" charset="-122"/>
              </a:rPr>
              <a:t>经济、社会、文化权利国际公约</a:t>
            </a:r>
            <a:r>
              <a:rPr kumimoji="1" lang="en-US" altLang="zh-CN" sz="2800" b="1" dirty="0">
                <a:solidFill>
                  <a:srgbClr val="800000"/>
                </a:solidFill>
                <a:latin typeface="黑体" pitchFamily="49" charset="-122"/>
                <a:ea typeface="黑体" pitchFamily="49" charset="-122"/>
              </a:rPr>
              <a:t>》</a:t>
            </a:r>
            <a:r>
              <a:rPr kumimoji="1" lang="zh-CN" altLang="en-US" sz="2800" b="1" dirty="0">
                <a:solidFill>
                  <a:srgbClr val="800000"/>
                </a:solidFill>
                <a:latin typeface="黑体" pitchFamily="49" charset="-122"/>
                <a:ea typeface="黑体" pitchFamily="49" charset="-122"/>
              </a:rPr>
              <a:t>已经</a:t>
            </a:r>
            <a:r>
              <a:rPr kumimoji="1" lang="en-US" altLang="zh-CN" sz="2800" b="1" dirty="0">
                <a:solidFill>
                  <a:srgbClr val="800000"/>
                </a:solidFill>
                <a:latin typeface="黑体" pitchFamily="49" charset="-122"/>
                <a:ea typeface="黑体" pitchFamily="49" charset="-122"/>
              </a:rPr>
              <a:t>23</a:t>
            </a:r>
            <a:r>
              <a:rPr kumimoji="1" lang="zh-CN" altLang="en-US" sz="2800" b="1" dirty="0">
                <a:solidFill>
                  <a:srgbClr val="800000"/>
                </a:solidFill>
                <a:latin typeface="黑体" pitchFamily="49" charset="-122"/>
                <a:ea typeface="黑体" pitchFamily="49" charset="-122"/>
              </a:rPr>
              <a:t>年，但至今仍未批准该公约。</a:t>
            </a:r>
            <a:r>
              <a:rPr kumimoji="1" lang="en-US" altLang="zh-CN" sz="2800" b="1" dirty="0">
                <a:solidFill>
                  <a:srgbClr val="800000"/>
                </a:solidFill>
                <a:latin typeface="黑体" pitchFamily="49" charset="-122"/>
                <a:ea typeface="黑体" pitchFamily="49" charset="-122"/>
              </a:rPr>
              <a:t>1999</a:t>
            </a:r>
            <a:r>
              <a:rPr kumimoji="1" lang="zh-CN" altLang="en-US" sz="2800" b="1" dirty="0">
                <a:solidFill>
                  <a:srgbClr val="800000"/>
                </a:solidFill>
                <a:latin typeface="黑体" pitchFamily="49" charset="-122"/>
                <a:ea typeface="黑体" pitchFamily="49" charset="-122"/>
              </a:rPr>
              <a:t>年</a:t>
            </a:r>
            <a:r>
              <a:rPr kumimoji="1" lang="en-US" altLang="zh-CN" sz="2800" b="1" dirty="0">
                <a:solidFill>
                  <a:srgbClr val="800000"/>
                </a:solidFill>
                <a:latin typeface="黑体" pitchFamily="49" charset="-122"/>
                <a:ea typeface="黑体" pitchFamily="49" charset="-122"/>
              </a:rPr>
              <a:t>6</a:t>
            </a:r>
            <a:r>
              <a:rPr kumimoji="1" lang="zh-CN" altLang="en-US" sz="2800" b="1" dirty="0">
                <a:solidFill>
                  <a:srgbClr val="800000"/>
                </a:solidFill>
                <a:latin typeface="黑体" pitchFamily="49" charset="-122"/>
                <a:ea typeface="黑体" pitchFamily="49" charset="-122"/>
              </a:rPr>
              <a:t>月</a:t>
            </a:r>
            <a:r>
              <a:rPr kumimoji="1" lang="en-US" altLang="zh-CN" sz="2800" b="1" dirty="0">
                <a:solidFill>
                  <a:srgbClr val="800000"/>
                </a:solidFill>
                <a:latin typeface="黑体" pitchFamily="49" charset="-122"/>
                <a:ea typeface="黑体" pitchFamily="49" charset="-122"/>
              </a:rPr>
              <a:t>8</a:t>
            </a:r>
            <a:r>
              <a:rPr kumimoji="1" lang="zh-CN" altLang="en-US" sz="2800" b="1" dirty="0">
                <a:solidFill>
                  <a:srgbClr val="800000"/>
                </a:solidFill>
                <a:latin typeface="黑体" pitchFamily="49" charset="-122"/>
                <a:ea typeface="黑体" pitchFamily="49" charset="-122"/>
              </a:rPr>
              <a:t>日美洲国家组织成员国签署了</a:t>
            </a:r>
            <a:r>
              <a:rPr kumimoji="1" lang="en-US" altLang="zh-CN" sz="2800" b="1" dirty="0">
                <a:solidFill>
                  <a:srgbClr val="800000"/>
                </a:solidFill>
                <a:latin typeface="黑体" pitchFamily="49" charset="-122"/>
                <a:ea typeface="黑体" pitchFamily="49" charset="-122"/>
              </a:rPr>
              <a:t>《</a:t>
            </a:r>
            <a:r>
              <a:rPr kumimoji="1" lang="zh-CN" altLang="en-US" sz="2800" b="1" dirty="0">
                <a:solidFill>
                  <a:srgbClr val="800000"/>
                </a:solidFill>
                <a:latin typeface="黑体" pitchFamily="49" charset="-122"/>
                <a:ea typeface="黑体" pitchFamily="49" charset="-122"/>
              </a:rPr>
              <a:t>美洲消除对残疾人一切形式歧视的公约</a:t>
            </a:r>
            <a:r>
              <a:rPr kumimoji="1" lang="en-US" altLang="zh-CN" sz="2800" b="1" dirty="0">
                <a:solidFill>
                  <a:srgbClr val="800000"/>
                </a:solidFill>
                <a:latin typeface="黑体" pitchFamily="49" charset="-122"/>
                <a:ea typeface="黑体" pitchFamily="49" charset="-122"/>
              </a:rPr>
              <a:t>》</a:t>
            </a:r>
            <a:r>
              <a:rPr kumimoji="1" lang="zh-CN" altLang="en-US" sz="2800" b="1" dirty="0">
                <a:solidFill>
                  <a:srgbClr val="800000"/>
                </a:solidFill>
                <a:latin typeface="黑体" pitchFamily="49" charset="-122"/>
                <a:ea typeface="黑体" pitchFamily="49" charset="-122"/>
              </a:rPr>
              <a:t>，而美国是没有在公约上签字的个别国家之一   </a:t>
            </a:r>
            <a:r>
              <a:rPr kumimoji="1" lang="en-US" altLang="zh-CN" sz="2800" b="1" dirty="0">
                <a:solidFill>
                  <a:srgbClr val="800000"/>
                </a:solidFill>
                <a:latin typeface="黑体" pitchFamily="49" charset="-122"/>
                <a:ea typeface="黑体" pitchFamily="49" charset="-122"/>
              </a:rPr>
              <a:t>《1999</a:t>
            </a:r>
            <a:r>
              <a:rPr kumimoji="1" lang="zh-CN" altLang="en-US" sz="2800" b="1" dirty="0">
                <a:solidFill>
                  <a:srgbClr val="800000"/>
                </a:solidFill>
                <a:latin typeface="黑体" pitchFamily="49" charset="-122"/>
                <a:ea typeface="黑体" pitchFamily="49" charset="-122"/>
              </a:rPr>
              <a:t>年的美国人权纪录</a:t>
            </a:r>
            <a:r>
              <a:rPr kumimoji="1" lang="en-US" altLang="zh-CN" sz="2800" b="1" dirty="0">
                <a:solidFill>
                  <a:srgbClr val="800000"/>
                </a:solidFill>
                <a:latin typeface="黑体" pitchFamily="49" charset="-122"/>
                <a:ea typeface="黑体" pitchFamily="49" charset="-122"/>
              </a:rPr>
              <a:t>》</a:t>
            </a:r>
            <a:r>
              <a:rPr kumimoji="1" lang="en-US" altLang="zh-CN" sz="2800" b="1" dirty="0">
                <a:solidFill>
                  <a:srgbClr val="800000"/>
                </a:solidFill>
                <a:latin typeface="Times New Roman"/>
                <a:ea typeface="黑体" pitchFamily="49" charset="-122"/>
              </a:rPr>
              <a:t> </a:t>
            </a:r>
            <a:endParaRPr kumimoji="1" lang="en-US" altLang="zh-CN" sz="2800" b="1" dirty="0">
              <a:solidFill>
                <a:srgbClr val="800000"/>
              </a:solidFill>
              <a:latin typeface="黑体" pitchFamily="49" charset="-122"/>
              <a:ea typeface="黑体" pitchFamily="49" charset="-122"/>
            </a:endParaRPr>
          </a:p>
          <a:p>
            <a:pPr indent="266700"/>
            <a:r>
              <a:rPr kumimoji="1" lang="zh-CN" altLang="en-US" sz="2800" b="1" dirty="0">
                <a:solidFill>
                  <a:srgbClr val="800000"/>
                </a:solidFill>
                <a:latin typeface="黑体" pitchFamily="49" charset="-122"/>
                <a:ea typeface="黑体" pitchFamily="49" charset="-122"/>
              </a:rPr>
              <a:t>材料二　有资料显示，美国在海湾战争中向伊拉克投掷</a:t>
            </a:r>
            <a:r>
              <a:rPr kumimoji="1" lang="en-US" altLang="zh-CN" sz="2800" b="1" dirty="0">
                <a:solidFill>
                  <a:srgbClr val="800000"/>
                </a:solidFill>
                <a:latin typeface="黑体" pitchFamily="49" charset="-122"/>
                <a:ea typeface="黑体" pitchFamily="49" charset="-122"/>
              </a:rPr>
              <a:t>94</a:t>
            </a:r>
            <a:r>
              <a:rPr kumimoji="1" lang="zh-CN" altLang="en-US" sz="2800" b="1" dirty="0">
                <a:solidFill>
                  <a:srgbClr val="800000"/>
                </a:solidFill>
                <a:latin typeface="黑体" pitchFamily="49" charset="-122"/>
                <a:ea typeface="黑体" pitchFamily="49" charset="-122"/>
              </a:rPr>
              <a:t>万多枚贫铀弹，总重量约</a:t>
            </a:r>
            <a:r>
              <a:rPr kumimoji="1" lang="en-US" altLang="zh-CN" sz="2800" b="1" dirty="0">
                <a:solidFill>
                  <a:srgbClr val="800000"/>
                </a:solidFill>
                <a:latin typeface="黑体" pitchFamily="49" charset="-122"/>
                <a:ea typeface="黑体" pitchFamily="49" charset="-122"/>
              </a:rPr>
              <a:t>320</a:t>
            </a:r>
            <a:r>
              <a:rPr kumimoji="1" lang="zh-CN" altLang="en-US" sz="2800" b="1" dirty="0">
                <a:solidFill>
                  <a:srgbClr val="800000"/>
                </a:solidFill>
                <a:latin typeface="黑体" pitchFamily="49" charset="-122"/>
                <a:ea typeface="黑体" pitchFamily="49" charset="-122"/>
              </a:rPr>
              <a:t>吨，对伊拉克的环境和人民的生活健康造成了严重破坏。伊拉克卫生部发布报告指出，伊拉克的癌症患者在海湾战争后大量增加，由</a:t>
            </a:r>
            <a:r>
              <a:rPr kumimoji="1" lang="en-US" altLang="zh-CN" sz="2800" b="1" dirty="0">
                <a:solidFill>
                  <a:srgbClr val="800000"/>
                </a:solidFill>
                <a:latin typeface="黑体" pitchFamily="49" charset="-122"/>
                <a:ea typeface="黑体" pitchFamily="49" charset="-122"/>
              </a:rPr>
              <a:t>1989</a:t>
            </a:r>
            <a:r>
              <a:rPr kumimoji="1" lang="zh-CN" altLang="en-US" sz="2800" b="1" dirty="0">
                <a:solidFill>
                  <a:srgbClr val="800000"/>
                </a:solidFill>
                <a:latin typeface="黑体" pitchFamily="49" charset="-122"/>
                <a:ea typeface="黑体" pitchFamily="49" charset="-122"/>
              </a:rPr>
              <a:t>年的</a:t>
            </a:r>
            <a:r>
              <a:rPr kumimoji="1" lang="en-US" altLang="zh-CN" sz="2800" b="1" dirty="0">
                <a:solidFill>
                  <a:srgbClr val="800000"/>
                </a:solidFill>
                <a:latin typeface="黑体" pitchFamily="49" charset="-122"/>
                <a:ea typeface="黑体" pitchFamily="49" charset="-122"/>
              </a:rPr>
              <a:t>6 555</a:t>
            </a:r>
            <a:r>
              <a:rPr kumimoji="1" lang="zh-CN" altLang="en-US" sz="2800" b="1" dirty="0">
                <a:solidFill>
                  <a:srgbClr val="800000"/>
                </a:solidFill>
                <a:latin typeface="黑体" pitchFamily="49" charset="-122"/>
                <a:ea typeface="黑体" pitchFamily="49" charset="-122"/>
              </a:rPr>
              <a:t>人增加到</a:t>
            </a:r>
            <a:r>
              <a:rPr kumimoji="1" lang="en-US" altLang="zh-CN" sz="2800" b="1" dirty="0">
                <a:solidFill>
                  <a:srgbClr val="800000"/>
                </a:solidFill>
                <a:latin typeface="黑体" pitchFamily="49" charset="-122"/>
                <a:ea typeface="黑体" pitchFamily="49" charset="-122"/>
              </a:rPr>
              <a:t>1997</a:t>
            </a:r>
            <a:r>
              <a:rPr kumimoji="1" lang="zh-CN" altLang="en-US" sz="2800" b="1" dirty="0">
                <a:solidFill>
                  <a:srgbClr val="800000"/>
                </a:solidFill>
                <a:latin typeface="黑体" pitchFamily="49" charset="-122"/>
                <a:ea typeface="黑体" pitchFamily="49" charset="-122"/>
              </a:rPr>
              <a:t>年的</a:t>
            </a:r>
            <a:r>
              <a:rPr kumimoji="1" lang="en-US" altLang="zh-CN" sz="2800" b="1" dirty="0">
                <a:solidFill>
                  <a:srgbClr val="800000"/>
                </a:solidFill>
                <a:latin typeface="黑体" pitchFamily="49" charset="-122"/>
                <a:ea typeface="黑体" pitchFamily="49" charset="-122"/>
              </a:rPr>
              <a:t>10 931</a:t>
            </a:r>
            <a:r>
              <a:rPr kumimoji="1" lang="zh-CN" altLang="en-US" sz="2800" b="1" dirty="0">
                <a:solidFill>
                  <a:srgbClr val="800000"/>
                </a:solidFill>
                <a:latin typeface="黑体" pitchFamily="49" charset="-122"/>
                <a:ea typeface="黑体" pitchFamily="49" charset="-122"/>
              </a:rPr>
              <a:t>人。</a:t>
            </a:r>
            <a:r>
              <a:rPr kumimoji="1" lang="zh-CN" altLang="en-US" sz="2800" b="1" dirty="0">
                <a:solidFill>
                  <a:srgbClr val="800000"/>
                </a:solidFill>
                <a:latin typeface="Times New Roman"/>
                <a:ea typeface="黑体" pitchFamily="49" charset="-122"/>
              </a:rPr>
              <a:t> </a:t>
            </a:r>
            <a:endParaRPr kumimoji="1" lang="zh-CN" altLang="en-US" sz="2800" b="1" dirty="0">
              <a:solidFill>
                <a:srgbClr val="800000"/>
              </a:solidFill>
              <a:latin typeface="黑体" pitchFamily="49" charset="-122"/>
              <a:ea typeface="黑体" pitchFamily="49" charset="-122"/>
            </a:endParaRPr>
          </a:p>
          <a:p>
            <a:pPr indent="266700" algn="r"/>
            <a:r>
              <a:rPr kumimoji="1" lang="zh-CN" altLang="en-US" sz="2800" b="1" dirty="0">
                <a:solidFill>
                  <a:srgbClr val="800000"/>
                </a:solidFill>
                <a:latin typeface="黑体" pitchFamily="49" charset="-122"/>
                <a:ea typeface="黑体" pitchFamily="49" charset="-122"/>
              </a:rPr>
              <a:t>──</a:t>
            </a:r>
            <a:r>
              <a:rPr kumimoji="1" lang="en-US" altLang="zh-CN" sz="2800" b="1" dirty="0">
                <a:solidFill>
                  <a:srgbClr val="800000"/>
                </a:solidFill>
                <a:latin typeface="黑体" pitchFamily="49" charset="-122"/>
                <a:ea typeface="黑体" pitchFamily="49" charset="-122"/>
              </a:rPr>
              <a:t>《2001</a:t>
            </a:r>
            <a:r>
              <a:rPr kumimoji="1" lang="zh-CN" altLang="en-US" sz="2800" b="1" dirty="0">
                <a:solidFill>
                  <a:srgbClr val="800000"/>
                </a:solidFill>
                <a:latin typeface="黑体" pitchFamily="49" charset="-122"/>
                <a:ea typeface="黑体" pitchFamily="49" charset="-122"/>
              </a:rPr>
              <a:t>年的美国人权纪录</a:t>
            </a:r>
            <a:r>
              <a:rPr kumimoji="1" lang="en-US" altLang="zh-CN" sz="2800" b="1" dirty="0">
                <a:solidFill>
                  <a:srgbClr val="800000"/>
                </a:solidFill>
                <a:latin typeface="黑体" pitchFamily="49" charset="-122"/>
                <a:ea typeface="黑体" pitchFamily="49" charset="-122"/>
              </a:rPr>
              <a:t>》</a:t>
            </a:r>
          </a:p>
        </p:txBody>
      </p:sp>
    </p:spTree>
    <p:extLst>
      <p:ext uri="{BB962C8B-B14F-4D97-AF65-F5344CB8AC3E}">
        <p14:creationId xmlns:p14="http://schemas.microsoft.com/office/powerpoint/2010/main" val="1051419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950" y="332656"/>
            <a:ext cx="8964613" cy="6070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266700"/>
            <a:r>
              <a:rPr kumimoji="1" lang="en-US" altLang="zh-CN" sz="2800" b="1" dirty="0">
                <a:solidFill>
                  <a:srgbClr val="000066"/>
                </a:solidFill>
                <a:latin typeface="黑体" pitchFamily="49" charset="-122"/>
                <a:ea typeface="黑体" pitchFamily="49" charset="-122"/>
              </a:rPr>
              <a:t>  </a:t>
            </a:r>
            <a:r>
              <a:rPr kumimoji="1" lang="zh-CN" altLang="en-US" sz="2800" b="1" dirty="0">
                <a:solidFill>
                  <a:srgbClr val="000066"/>
                </a:solidFill>
                <a:latin typeface="黑体" pitchFamily="49" charset="-122"/>
                <a:ea typeface="黑体" pitchFamily="49" charset="-122"/>
              </a:rPr>
              <a:t>材料一说明，尽管美国的人权法案通过了近</a:t>
            </a:r>
            <a:r>
              <a:rPr kumimoji="1" lang="en-US" altLang="zh-CN" sz="2800" b="1" dirty="0">
                <a:solidFill>
                  <a:srgbClr val="000066"/>
                </a:solidFill>
                <a:latin typeface="黑体" pitchFamily="49" charset="-122"/>
                <a:ea typeface="黑体" pitchFamily="49" charset="-122"/>
              </a:rPr>
              <a:t>200</a:t>
            </a:r>
            <a:r>
              <a:rPr kumimoji="1" lang="zh-CN" altLang="en-US" sz="2800" b="1" dirty="0">
                <a:solidFill>
                  <a:srgbClr val="000066"/>
                </a:solidFill>
                <a:latin typeface="黑体" pitchFamily="49" charset="-122"/>
                <a:ea typeface="黑体" pitchFamily="49" charset="-122"/>
              </a:rPr>
              <a:t>年，并一再标榜</a:t>
            </a:r>
            <a:r>
              <a:rPr kumimoji="1" lang="zh-CN" altLang="en-US" sz="2800" b="1" dirty="0">
                <a:solidFill>
                  <a:srgbClr val="000066"/>
                </a:solidFill>
                <a:latin typeface="Times New Roman"/>
                <a:ea typeface="黑体" pitchFamily="49" charset="-122"/>
              </a:rPr>
              <a:t>“</a:t>
            </a:r>
            <a:r>
              <a:rPr kumimoji="1" lang="zh-CN" altLang="en-US" sz="2800" b="1" dirty="0">
                <a:solidFill>
                  <a:srgbClr val="000066"/>
                </a:solidFill>
                <a:latin typeface="黑体" pitchFamily="49" charset="-122"/>
                <a:ea typeface="黑体" pitchFamily="49" charset="-122"/>
              </a:rPr>
              <a:t>人权</a:t>
            </a:r>
            <a:r>
              <a:rPr kumimoji="1" lang="zh-CN" altLang="en-US" sz="2800" b="1" dirty="0">
                <a:solidFill>
                  <a:srgbClr val="000066"/>
                </a:solidFill>
                <a:latin typeface="Times New Roman"/>
                <a:ea typeface="黑体" pitchFamily="49" charset="-122"/>
              </a:rPr>
              <a:t>”</a:t>
            </a:r>
            <a:r>
              <a:rPr kumimoji="1" lang="zh-CN" altLang="en-US" sz="2800" b="1" dirty="0">
                <a:solidFill>
                  <a:srgbClr val="000066"/>
                </a:solidFill>
                <a:latin typeface="黑体" pitchFamily="49" charset="-122"/>
                <a:ea typeface="黑体" pitchFamily="49" charset="-122"/>
              </a:rPr>
              <a:t>，美国国内仍存在种族歧视、民族不平等问题。事实上，</a:t>
            </a:r>
            <a:r>
              <a:rPr kumimoji="1" lang="zh-CN" altLang="en-US" sz="2800" b="1" dirty="0">
                <a:solidFill>
                  <a:srgbClr val="000066"/>
                </a:solidFill>
                <a:latin typeface="Times New Roman"/>
                <a:ea typeface="黑体" pitchFamily="49" charset="-122"/>
              </a:rPr>
              <a:t>“</a:t>
            </a:r>
            <a:r>
              <a:rPr kumimoji="1" lang="zh-CN" altLang="en-US" sz="2800" b="1" dirty="0">
                <a:solidFill>
                  <a:srgbClr val="000066"/>
                </a:solidFill>
                <a:latin typeface="黑体" pitchFamily="49" charset="-122"/>
                <a:ea typeface="黑体" pitchFamily="49" charset="-122"/>
              </a:rPr>
              <a:t>美国在参加和尊重国际人权公约方面一直保持着很差的纪录</a:t>
            </a:r>
            <a:r>
              <a:rPr kumimoji="1" lang="zh-CN" altLang="en-US" sz="2800" b="1" dirty="0">
                <a:solidFill>
                  <a:srgbClr val="000066"/>
                </a:solidFill>
                <a:latin typeface="Times New Roman"/>
                <a:ea typeface="黑体" pitchFamily="49" charset="-122"/>
              </a:rPr>
              <a:t>”</a:t>
            </a:r>
            <a:r>
              <a:rPr kumimoji="1" lang="zh-CN" altLang="en-US" sz="2800" b="1" dirty="0">
                <a:solidFill>
                  <a:srgbClr val="000066"/>
                </a:solidFill>
                <a:latin typeface="黑体" pitchFamily="49" charset="-122"/>
                <a:ea typeface="黑体" pitchFamily="49" charset="-122"/>
              </a:rPr>
              <a:t>。</a:t>
            </a:r>
            <a:r>
              <a:rPr kumimoji="1" lang="zh-CN" altLang="en-US" sz="2800" b="1" dirty="0">
                <a:solidFill>
                  <a:srgbClr val="000066"/>
                </a:solidFill>
                <a:latin typeface="Times New Roman"/>
                <a:ea typeface="黑体" pitchFamily="49" charset="-122"/>
              </a:rPr>
              <a:t> </a:t>
            </a:r>
            <a:endParaRPr kumimoji="1" lang="zh-CN" altLang="en-US" sz="2800" b="1" dirty="0">
              <a:solidFill>
                <a:srgbClr val="000066"/>
              </a:solidFill>
              <a:latin typeface="黑体" pitchFamily="49" charset="-122"/>
              <a:ea typeface="黑体" pitchFamily="49" charset="-122"/>
            </a:endParaRPr>
          </a:p>
          <a:p>
            <a:pPr indent="266700"/>
            <a:r>
              <a:rPr kumimoji="1" lang="zh-CN" altLang="en-US" sz="2800" b="1" dirty="0">
                <a:solidFill>
                  <a:srgbClr val="000066"/>
                </a:solidFill>
                <a:latin typeface="黑体" pitchFamily="49" charset="-122"/>
                <a:ea typeface="黑体" pitchFamily="49" charset="-122"/>
              </a:rPr>
              <a:t>  材料二说明，美国在海湾战争期间投掷的大量贫铀弹，对自然环境和人民健康造成了严重破坏。显然，这也是与它标榜的</a:t>
            </a:r>
            <a:r>
              <a:rPr kumimoji="1" lang="zh-CN" altLang="en-US" sz="2800" b="1" dirty="0">
                <a:solidFill>
                  <a:srgbClr val="000066"/>
                </a:solidFill>
                <a:latin typeface="Times New Roman"/>
                <a:ea typeface="黑体" pitchFamily="49" charset="-122"/>
              </a:rPr>
              <a:t>“</a:t>
            </a:r>
            <a:r>
              <a:rPr kumimoji="1" lang="zh-CN" altLang="en-US" sz="2800" b="1" dirty="0">
                <a:solidFill>
                  <a:srgbClr val="000066"/>
                </a:solidFill>
                <a:latin typeface="黑体" pitchFamily="49" charset="-122"/>
                <a:ea typeface="黑体" pitchFamily="49" charset="-122"/>
              </a:rPr>
              <a:t>人权</a:t>
            </a:r>
            <a:r>
              <a:rPr kumimoji="1" lang="zh-CN" altLang="en-US" sz="2800" b="1" dirty="0">
                <a:solidFill>
                  <a:srgbClr val="000066"/>
                </a:solidFill>
                <a:latin typeface="Times New Roman"/>
                <a:ea typeface="黑体" pitchFamily="49" charset="-122"/>
              </a:rPr>
              <a:t>”</a:t>
            </a:r>
            <a:r>
              <a:rPr kumimoji="1" lang="zh-CN" altLang="en-US" sz="2800" b="1" dirty="0">
                <a:solidFill>
                  <a:srgbClr val="000066"/>
                </a:solidFill>
                <a:latin typeface="黑体" pitchFamily="49" charset="-122"/>
                <a:ea typeface="黑体" pitchFamily="49" charset="-122"/>
              </a:rPr>
              <a:t>相违背的。</a:t>
            </a:r>
            <a:r>
              <a:rPr kumimoji="1" lang="zh-CN" altLang="en-US" sz="2800" b="1" dirty="0">
                <a:solidFill>
                  <a:srgbClr val="000066"/>
                </a:solidFill>
                <a:latin typeface="Times New Roman"/>
                <a:ea typeface="黑体" pitchFamily="49" charset="-122"/>
              </a:rPr>
              <a:t> </a:t>
            </a:r>
            <a:endParaRPr kumimoji="1" lang="zh-CN" altLang="en-US" sz="2800" b="1" dirty="0">
              <a:solidFill>
                <a:srgbClr val="000066"/>
              </a:solidFill>
              <a:latin typeface="黑体" pitchFamily="49" charset="-122"/>
              <a:ea typeface="黑体" pitchFamily="49" charset="-122"/>
            </a:endParaRPr>
          </a:p>
          <a:p>
            <a:pPr indent="266700"/>
            <a:r>
              <a:rPr kumimoji="1" lang="zh-CN" altLang="en-US" sz="2800" b="1" dirty="0">
                <a:solidFill>
                  <a:srgbClr val="000066"/>
                </a:solidFill>
                <a:latin typeface="黑体" pitchFamily="49" charset="-122"/>
                <a:ea typeface="黑体" pitchFamily="49" charset="-122"/>
              </a:rPr>
              <a:t>  可见，</a:t>
            </a:r>
            <a:r>
              <a:rPr kumimoji="1" lang="zh-CN" altLang="en-US" sz="2800" b="1" dirty="0">
                <a:solidFill>
                  <a:srgbClr val="CC0000"/>
                </a:solidFill>
                <a:latin typeface="黑体" pitchFamily="49" charset="-122"/>
                <a:ea typeface="黑体" pitchFamily="49" charset="-122"/>
              </a:rPr>
              <a:t>美国</a:t>
            </a:r>
            <a:r>
              <a:rPr kumimoji="1" lang="zh-CN" altLang="en-US" sz="2800" b="1" dirty="0">
                <a:solidFill>
                  <a:srgbClr val="800000"/>
                </a:solidFill>
                <a:latin typeface="黑体" pitchFamily="49" charset="-122"/>
                <a:ea typeface="黑体" pitchFamily="49" charset="-122"/>
              </a:rPr>
              <a:t>所谓的</a:t>
            </a:r>
            <a:r>
              <a:rPr kumimoji="1" lang="zh-CN" altLang="en-US" sz="2800" b="1" dirty="0">
                <a:solidFill>
                  <a:srgbClr val="800000"/>
                </a:solidFill>
                <a:latin typeface="Times New Roman"/>
                <a:ea typeface="黑体" pitchFamily="49" charset="-122"/>
              </a:rPr>
              <a:t>“</a:t>
            </a:r>
            <a:r>
              <a:rPr kumimoji="1" lang="zh-CN" altLang="en-US" sz="2800" b="1" dirty="0">
                <a:solidFill>
                  <a:srgbClr val="800000"/>
                </a:solidFill>
                <a:latin typeface="黑体" pitchFamily="49" charset="-122"/>
                <a:ea typeface="黑体" pitchFamily="49" charset="-122"/>
              </a:rPr>
              <a:t>人权</a:t>
            </a:r>
            <a:r>
              <a:rPr kumimoji="1" lang="zh-CN" altLang="en-US" sz="2800" b="1" dirty="0">
                <a:solidFill>
                  <a:srgbClr val="800000"/>
                </a:solidFill>
                <a:latin typeface="Times New Roman"/>
                <a:ea typeface="黑体" pitchFamily="49" charset="-122"/>
              </a:rPr>
              <a:t>”</a:t>
            </a:r>
            <a:r>
              <a:rPr kumimoji="1" lang="zh-CN" altLang="en-US" sz="2800" b="1" dirty="0">
                <a:solidFill>
                  <a:srgbClr val="800000"/>
                </a:solidFill>
                <a:latin typeface="黑体" pitchFamily="49" charset="-122"/>
                <a:ea typeface="黑体" pitchFamily="49" charset="-122"/>
              </a:rPr>
              <a:t>和</a:t>
            </a:r>
            <a:r>
              <a:rPr kumimoji="1" lang="zh-CN" altLang="en-US" sz="2800" b="1" dirty="0">
                <a:solidFill>
                  <a:srgbClr val="800000"/>
                </a:solidFill>
                <a:latin typeface="Times New Roman"/>
                <a:ea typeface="黑体" pitchFamily="49" charset="-122"/>
              </a:rPr>
              <a:t>“</a:t>
            </a:r>
            <a:r>
              <a:rPr kumimoji="1" lang="zh-CN" altLang="en-US" sz="2800" b="1" dirty="0">
                <a:solidFill>
                  <a:srgbClr val="800000"/>
                </a:solidFill>
                <a:latin typeface="黑体" pitchFamily="49" charset="-122"/>
                <a:ea typeface="黑体" pitchFamily="49" charset="-122"/>
              </a:rPr>
              <a:t>正义</a:t>
            </a:r>
            <a:r>
              <a:rPr kumimoji="1" lang="zh-CN" altLang="en-US" sz="2800" b="1" dirty="0">
                <a:solidFill>
                  <a:srgbClr val="800000"/>
                </a:solidFill>
                <a:latin typeface="Times New Roman"/>
                <a:ea typeface="黑体" pitchFamily="49" charset="-122"/>
              </a:rPr>
              <a:t>”</a:t>
            </a:r>
            <a:r>
              <a:rPr kumimoji="1" lang="zh-CN" altLang="en-US" sz="2800" b="1" dirty="0">
                <a:solidFill>
                  <a:srgbClr val="800000"/>
                </a:solidFill>
                <a:latin typeface="黑体" pitchFamily="49" charset="-122"/>
                <a:ea typeface="黑体" pitchFamily="49" charset="-122"/>
              </a:rPr>
              <a:t>，是美国企图利用它作为世界上唯一的超级大国地位加紧推行霸权主义，实施自己称霸世界的野心，最终实现领导世界的全球战略目标。</a:t>
            </a:r>
            <a:r>
              <a:rPr kumimoji="1" lang="zh-CN" altLang="en-US" sz="2800" b="1" dirty="0">
                <a:solidFill>
                  <a:srgbClr val="000066"/>
                </a:solidFill>
                <a:latin typeface="Times New Roman"/>
                <a:ea typeface="黑体" pitchFamily="49" charset="-122"/>
              </a:rPr>
              <a:t> </a:t>
            </a:r>
            <a:endParaRPr kumimoji="1" lang="zh-CN" altLang="en-US" sz="2800" b="1" dirty="0">
              <a:solidFill>
                <a:srgbClr val="000066"/>
              </a:solidFill>
              <a:latin typeface="黑体" pitchFamily="49" charset="-122"/>
              <a:ea typeface="黑体" pitchFamily="49" charset="-122"/>
            </a:endParaRPr>
          </a:p>
          <a:p>
            <a:pPr indent="266700"/>
            <a:r>
              <a:rPr kumimoji="1" lang="zh-CN" altLang="en-US" sz="2800" b="1" dirty="0">
                <a:solidFill>
                  <a:srgbClr val="000066"/>
                </a:solidFill>
                <a:latin typeface="黑体" pitchFamily="49" charset="-122"/>
                <a:ea typeface="黑体" pitchFamily="49" charset="-122"/>
              </a:rPr>
              <a:t> 中国在内的广大发展中国家，坚决反对将人权与各种援助甚至互惠性的贸易往来挂钩，不接受把人权作为交往的条件，认为这有损于国家的主权完整和国家尊严。</a:t>
            </a:r>
          </a:p>
        </p:txBody>
      </p:sp>
    </p:spTree>
    <p:extLst>
      <p:ext uri="{BB962C8B-B14F-4D97-AF65-F5344CB8AC3E}">
        <p14:creationId xmlns:p14="http://schemas.microsoft.com/office/powerpoint/2010/main" val="3752721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smtClean="0">
                <a:solidFill>
                  <a:srgbClr val="FF0000"/>
                </a:solidFill>
                <a:latin typeface="隶书" pitchFamily="49" charset="-122"/>
                <a:ea typeface="隶书" pitchFamily="49" charset="-122"/>
              </a:rPr>
              <a:t>二</a:t>
            </a:r>
            <a:r>
              <a:rPr lang="en-US" altLang="zh-CN" sz="5400" b="1" dirty="0" smtClean="0">
                <a:solidFill>
                  <a:srgbClr val="FF0000"/>
                </a:solidFill>
                <a:latin typeface="隶书" pitchFamily="49" charset="-122"/>
                <a:ea typeface="隶书" pitchFamily="49" charset="-122"/>
              </a:rPr>
              <a:t>.</a:t>
            </a:r>
            <a:r>
              <a:rPr lang="zh-CN" altLang="en-US" sz="5400" b="1" dirty="0" smtClean="0">
                <a:solidFill>
                  <a:srgbClr val="FF0000"/>
                </a:solidFill>
                <a:latin typeface="隶书" pitchFamily="49" charset="-122"/>
                <a:ea typeface="隶书" pitchFamily="49" charset="-122"/>
              </a:rPr>
              <a:t>世界多极化趋势的发展</a:t>
            </a:r>
            <a:endParaRPr lang="zh-CN" altLang="en-US" sz="5400" b="1" dirty="0">
              <a:solidFill>
                <a:srgbClr val="FF0000"/>
              </a:solidFill>
              <a:latin typeface="隶书" pitchFamily="49" charset="-122"/>
              <a:ea typeface="隶书" pitchFamily="49" charset="-122"/>
            </a:endParaRPr>
          </a:p>
        </p:txBody>
      </p:sp>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7" name="文本框 1429505"/>
          <p:cNvSpPr txBox="1">
            <a:spLocks noChangeArrowheads="1"/>
          </p:cNvSpPr>
          <p:nvPr/>
        </p:nvSpPr>
        <p:spPr bwMode="auto">
          <a:xfrm>
            <a:off x="0" y="1888371"/>
            <a:ext cx="896448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50000"/>
              </a:lnSpc>
            </a:pPr>
            <a:r>
              <a:rPr lang="en-US" altLang="zh-CN" sz="4000" b="1" dirty="0">
                <a:solidFill>
                  <a:srgbClr val="C00000"/>
                </a:solidFill>
                <a:latin typeface="隶书" pitchFamily="49" charset="-122"/>
                <a:ea typeface="隶书" pitchFamily="49" charset="-122"/>
              </a:rPr>
              <a:t>1.</a:t>
            </a:r>
            <a:r>
              <a:rPr lang="zh-CN" altLang="zh-CN" sz="4000" b="1" dirty="0">
                <a:solidFill>
                  <a:srgbClr val="C00000"/>
                </a:solidFill>
                <a:latin typeface="隶书" pitchFamily="49" charset="-122"/>
                <a:ea typeface="隶书" pitchFamily="49" charset="-122"/>
              </a:rPr>
              <a:t>原因：</a:t>
            </a:r>
            <a:endParaRPr lang="en-US" altLang="zh-CN" sz="4000" b="1" dirty="0">
              <a:solidFill>
                <a:srgbClr val="C00000"/>
              </a:solidFill>
              <a:latin typeface="隶书" pitchFamily="49" charset="-122"/>
              <a:ea typeface="隶书" pitchFamily="49" charset="-122"/>
            </a:endParaRPr>
          </a:p>
          <a:p>
            <a:pPr>
              <a:lnSpc>
                <a:spcPct val="150000"/>
              </a:lnSpc>
            </a:pPr>
            <a:r>
              <a:rPr lang="en-US" altLang="zh-CN" sz="3200" b="1" dirty="0">
                <a:solidFill>
                  <a:srgbClr val="FF0000"/>
                </a:solidFill>
                <a:latin typeface="隶书" pitchFamily="49" charset="-122"/>
                <a:ea typeface="隶书" pitchFamily="49" charset="-122"/>
              </a:rPr>
              <a:t>(1)</a:t>
            </a:r>
            <a:r>
              <a:rPr lang="zh-CN" altLang="en-US" sz="3200" b="1" dirty="0">
                <a:solidFill>
                  <a:srgbClr val="FF0000"/>
                </a:solidFill>
                <a:latin typeface="隶书" pitchFamily="49" charset="-122"/>
                <a:ea typeface="隶书" pitchFamily="49" charset="-122"/>
              </a:rPr>
              <a:t>苏联解体后，</a:t>
            </a:r>
            <a:r>
              <a:rPr lang="zh-CN" altLang="en-US" sz="3200" b="1" dirty="0">
                <a:solidFill>
                  <a:srgbClr val="0E1FFE"/>
                </a:solidFill>
                <a:latin typeface="隶书" pitchFamily="49" charset="-122"/>
                <a:ea typeface="隶书" pitchFamily="49" charset="-122"/>
              </a:rPr>
              <a:t>美国</a:t>
            </a:r>
            <a:r>
              <a:rPr lang="zh-CN" altLang="en-US" sz="3200" b="1" dirty="0">
                <a:solidFill>
                  <a:srgbClr val="FF0000"/>
                </a:solidFill>
                <a:latin typeface="隶书" pitchFamily="49" charset="-122"/>
                <a:ea typeface="隶书" pitchFamily="49" charset="-122"/>
              </a:rPr>
              <a:t>成为唯一的超级大国。美国</a:t>
            </a:r>
            <a:r>
              <a:rPr lang="zh-CN" altLang="en-US" sz="3200" b="1" dirty="0" smtClean="0">
                <a:solidFill>
                  <a:srgbClr val="FF0000"/>
                </a:solidFill>
                <a:latin typeface="隶书" pitchFamily="49" charset="-122"/>
                <a:ea typeface="隶书" pitchFamily="49" charset="-122"/>
              </a:rPr>
              <a:t>企图建立</a:t>
            </a:r>
            <a:r>
              <a:rPr lang="zh-CN" altLang="en-US" sz="3200" b="1" dirty="0">
                <a:solidFill>
                  <a:srgbClr val="FF0000"/>
                </a:solidFill>
                <a:latin typeface="隶书" pitchFamily="49" charset="-122"/>
                <a:ea typeface="隶书" pitchFamily="49" charset="-122"/>
              </a:rPr>
              <a:t>一个以美国为主导的</a:t>
            </a:r>
            <a:r>
              <a:rPr lang="zh-CN" altLang="en-US" sz="3200" b="1" dirty="0">
                <a:solidFill>
                  <a:srgbClr val="0E1FFE"/>
                </a:solidFill>
                <a:latin typeface="隶书" pitchFamily="49" charset="-122"/>
                <a:ea typeface="隶书" pitchFamily="49" charset="-122"/>
              </a:rPr>
              <a:t>“</a:t>
            </a:r>
            <a:r>
              <a:rPr lang="zh-CN" altLang="en-US" sz="3200" b="1" dirty="0">
                <a:solidFill>
                  <a:srgbClr val="0E1FFE"/>
                </a:solidFill>
                <a:latin typeface="隶书" pitchFamily="49" charset="-122"/>
                <a:ea typeface="隶书" pitchFamily="49" charset="-122"/>
                <a:sym typeface="宋体" pitchFamily="2" charset="-122"/>
              </a:rPr>
              <a:t>单极世界</a:t>
            </a:r>
            <a:r>
              <a:rPr lang="en-US" altLang="zh-CN" sz="3200" b="1" dirty="0">
                <a:solidFill>
                  <a:srgbClr val="0E1FFE"/>
                </a:solidFill>
                <a:latin typeface="隶书" pitchFamily="49" charset="-122"/>
                <a:ea typeface="隶书" pitchFamily="49" charset="-122"/>
              </a:rPr>
              <a:t>”</a:t>
            </a:r>
            <a:r>
              <a:rPr lang="zh-CN" altLang="en-US" sz="3200" b="1" dirty="0">
                <a:solidFill>
                  <a:srgbClr val="FF0000"/>
                </a:solidFill>
                <a:latin typeface="隶书" pitchFamily="49" charset="-122"/>
                <a:ea typeface="隶书" pitchFamily="49" charset="-122"/>
              </a:rPr>
              <a:t>。</a:t>
            </a:r>
          </a:p>
          <a:p>
            <a:pPr>
              <a:lnSpc>
                <a:spcPct val="150000"/>
              </a:lnSpc>
            </a:pPr>
            <a:r>
              <a:rPr lang="en-US" altLang="zh-CN" sz="3200" b="1" dirty="0">
                <a:solidFill>
                  <a:srgbClr val="FF0000"/>
                </a:solidFill>
                <a:latin typeface="隶书" pitchFamily="49" charset="-122"/>
                <a:ea typeface="隶书" pitchFamily="49" charset="-122"/>
              </a:rPr>
              <a:t>(2)</a:t>
            </a:r>
            <a:r>
              <a:rPr lang="zh-CN" altLang="en-US" sz="3200" b="1" dirty="0">
                <a:solidFill>
                  <a:srgbClr val="0E1FFE"/>
                </a:solidFill>
                <a:latin typeface="隶书" pitchFamily="49" charset="-122"/>
                <a:ea typeface="隶书" pitchFamily="49" charset="-122"/>
              </a:rPr>
              <a:t>推动力量：</a:t>
            </a:r>
            <a:r>
              <a:rPr lang="zh-CN" altLang="en-US" sz="3200" b="1" dirty="0">
                <a:solidFill>
                  <a:srgbClr val="0E1FFE"/>
                </a:solidFill>
                <a:latin typeface="隶书" pitchFamily="49" charset="-122"/>
                <a:ea typeface="隶书" pitchFamily="49" charset="-122"/>
                <a:sym typeface="宋体" pitchFamily="2" charset="-122"/>
              </a:rPr>
              <a:t>欧盟</a:t>
            </a:r>
            <a:r>
              <a:rPr lang="zh-CN" altLang="en-US" sz="3200" b="1" dirty="0">
                <a:solidFill>
                  <a:srgbClr val="0E1FFE"/>
                </a:solidFill>
                <a:latin typeface="隶书" pitchFamily="49" charset="-122"/>
                <a:ea typeface="隶书" pitchFamily="49" charset="-122"/>
              </a:rPr>
              <a:t>、日本、中国</a:t>
            </a:r>
            <a:r>
              <a:rPr lang="zh-CN" altLang="en-US" sz="3200" b="1" dirty="0">
                <a:solidFill>
                  <a:srgbClr val="FF0000"/>
                </a:solidFill>
                <a:latin typeface="隶书" pitchFamily="49" charset="-122"/>
                <a:ea typeface="隶书" pitchFamily="49" charset="-122"/>
              </a:rPr>
              <a:t>和</a:t>
            </a:r>
            <a:r>
              <a:rPr lang="zh-CN" altLang="en-US" sz="3200" b="1" dirty="0">
                <a:solidFill>
                  <a:srgbClr val="0E1FFE"/>
                </a:solidFill>
                <a:latin typeface="隶书" pitchFamily="49" charset="-122"/>
                <a:ea typeface="隶书" pitchFamily="49" charset="-122"/>
              </a:rPr>
              <a:t>俄罗斯</a:t>
            </a:r>
            <a:r>
              <a:rPr lang="zh-CN" altLang="en-US" sz="3200" b="1" dirty="0">
                <a:solidFill>
                  <a:srgbClr val="FF0000"/>
                </a:solidFill>
                <a:latin typeface="隶书" pitchFamily="49" charset="-122"/>
                <a:ea typeface="隶书" pitchFamily="49" charset="-122"/>
              </a:rPr>
              <a:t>等一些</a:t>
            </a:r>
            <a:r>
              <a:rPr lang="zh-CN" altLang="en-US" sz="3200" b="1" dirty="0" smtClean="0">
                <a:solidFill>
                  <a:srgbClr val="FF0000"/>
                </a:solidFill>
                <a:latin typeface="隶书" pitchFamily="49" charset="-122"/>
                <a:ea typeface="隶书" pitchFamily="49" charset="-122"/>
              </a:rPr>
              <a:t>具备</a:t>
            </a:r>
            <a:r>
              <a:rPr lang="zh-CN" altLang="en-US" sz="3200" b="1" dirty="0">
                <a:solidFill>
                  <a:srgbClr val="FF0000"/>
                </a:solidFill>
                <a:latin typeface="隶书" pitchFamily="49" charset="-122"/>
                <a:ea typeface="隶书" pitchFamily="49" charset="-122"/>
              </a:rPr>
              <a:t>较强综合实力的国家或国家联盟也在国际和地区</a:t>
            </a:r>
            <a:r>
              <a:rPr lang="zh-CN" altLang="en-US" sz="3200" b="1" dirty="0" smtClean="0">
                <a:solidFill>
                  <a:srgbClr val="FF0000"/>
                </a:solidFill>
                <a:latin typeface="隶书" pitchFamily="49" charset="-122"/>
                <a:ea typeface="隶书" pitchFamily="49" charset="-122"/>
              </a:rPr>
              <a:t>事</a:t>
            </a:r>
            <a:endParaRPr lang="zh-CN" altLang="en-US" sz="3200" b="1" dirty="0">
              <a:solidFill>
                <a:srgbClr val="FF0000"/>
              </a:solidFill>
              <a:latin typeface="隶书" pitchFamily="49" charset="-122"/>
              <a:ea typeface="隶书" pitchFamily="49" charset="-122"/>
            </a:endParaRPr>
          </a:p>
        </p:txBody>
      </p:sp>
    </p:spTree>
    <p:extLst>
      <p:ext uri="{BB962C8B-B14F-4D97-AF65-F5344CB8AC3E}">
        <p14:creationId xmlns:p14="http://schemas.microsoft.com/office/powerpoint/2010/main" val="153616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116013" y="4724400"/>
            <a:ext cx="7745412" cy="2089150"/>
            <a:chOff x="431" y="2704"/>
            <a:chExt cx="4879" cy="1316"/>
          </a:xfrm>
        </p:grpSpPr>
        <p:grpSp>
          <p:nvGrpSpPr>
            <p:cNvPr id="320515" name="Group 5"/>
            <p:cNvGrpSpPr>
              <a:grpSpLocks/>
            </p:cNvGrpSpPr>
            <p:nvPr/>
          </p:nvGrpSpPr>
          <p:grpSpPr bwMode="auto">
            <a:xfrm>
              <a:off x="548" y="2768"/>
              <a:ext cx="4661" cy="1252"/>
              <a:chOff x="548" y="2768"/>
              <a:chExt cx="4661" cy="1252"/>
            </a:xfrm>
          </p:grpSpPr>
          <p:sp>
            <p:nvSpPr>
              <p:cNvPr id="320516" name="AutoShape 6"/>
              <p:cNvSpPr>
                <a:spLocks noChangeArrowheads="1"/>
              </p:cNvSpPr>
              <p:nvPr/>
            </p:nvSpPr>
            <p:spPr bwMode="auto">
              <a:xfrm>
                <a:off x="2653" y="3566"/>
                <a:ext cx="499" cy="454"/>
              </a:xfrm>
              <a:prstGeom prst="flowChartExtract">
                <a:avLst/>
              </a:prstGeom>
              <a:gradFill rotWithShape="1">
                <a:gsLst>
                  <a:gs pos="0">
                    <a:srgbClr val="FFBF00"/>
                  </a:gs>
                  <a:gs pos="10001">
                    <a:srgbClr val="F27300"/>
                  </a:gs>
                  <a:gs pos="25000">
                    <a:srgbClr val="8F0040"/>
                  </a:gs>
                  <a:gs pos="50000">
                    <a:srgbClr val="400040"/>
                  </a:gs>
                  <a:gs pos="80000">
                    <a:srgbClr val="000040"/>
                  </a:gs>
                  <a:gs pos="100000">
                    <a:srgbClr val="000000"/>
                  </a:gs>
                </a:gsLst>
                <a:lin ang="5400000" scaled="1"/>
              </a:gradFill>
              <a:ln w="9525">
                <a:solidFill>
                  <a:schemeClr val="tx1"/>
                </a:solidFill>
                <a:miter lim="800000"/>
                <a:headEnd/>
                <a:tailEnd/>
              </a:ln>
            </p:spPr>
            <p:txBody>
              <a:bodyPr wrap="none" anchor="ctr"/>
              <a:lstStyle/>
              <a:p>
                <a:endParaRPr lang="zh-CN" altLang="zh-CN"/>
              </a:p>
            </p:txBody>
          </p:sp>
          <p:sp>
            <p:nvSpPr>
              <p:cNvPr id="26631" name="AutoShape 7"/>
              <p:cNvSpPr>
                <a:spLocks noChangeArrowheads="1"/>
              </p:cNvSpPr>
              <p:nvPr/>
            </p:nvSpPr>
            <p:spPr bwMode="auto">
              <a:xfrm rot="-760466">
                <a:off x="548" y="3271"/>
                <a:ext cx="2448" cy="544"/>
              </a:xfrm>
              <a:prstGeom prst="cube">
                <a:avLst>
                  <a:gd name="adj" fmla="val 25000"/>
                </a:avLst>
              </a:prstGeom>
              <a:gradFill rotWithShape="1">
                <a:gsLst>
                  <a:gs pos="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lstStyle/>
              <a:p>
                <a:pPr>
                  <a:defRPr/>
                </a:pPr>
                <a:endParaRPr lang="zh-CN" altLang="en-US">
                  <a:latin typeface="Arial" charset="0"/>
                </a:endParaRPr>
              </a:p>
            </p:txBody>
          </p:sp>
          <p:sp>
            <p:nvSpPr>
              <p:cNvPr id="320518" name="AutoShape 8"/>
              <p:cNvSpPr>
                <a:spLocks noChangeArrowheads="1"/>
              </p:cNvSpPr>
              <p:nvPr/>
            </p:nvSpPr>
            <p:spPr bwMode="auto">
              <a:xfrm rot="-760466">
                <a:off x="2805" y="2768"/>
                <a:ext cx="2404" cy="544"/>
              </a:xfrm>
              <a:prstGeom prst="cube">
                <a:avLst>
                  <a:gd name="adj" fmla="val 25000"/>
                </a:avLst>
              </a:prstGeom>
              <a:solidFill>
                <a:srgbClr val="CC3300"/>
              </a:solidFill>
              <a:ln w="9525">
                <a:solidFill>
                  <a:schemeClr val="tx1"/>
                </a:solidFill>
                <a:miter lim="800000"/>
                <a:headEnd/>
                <a:tailEnd/>
              </a:ln>
            </p:spPr>
            <p:txBody>
              <a:bodyPr wrap="none" anchor="ctr"/>
              <a:lstStyle/>
              <a:p>
                <a:endParaRPr lang="zh-CN" altLang="zh-CN"/>
              </a:p>
            </p:txBody>
          </p:sp>
        </p:grpSp>
        <p:sp>
          <p:nvSpPr>
            <p:cNvPr id="320519" name="AutoShape 9"/>
            <p:cNvSpPr>
              <a:spLocks noChangeArrowheads="1"/>
            </p:cNvSpPr>
            <p:nvPr/>
          </p:nvSpPr>
          <p:spPr bwMode="auto">
            <a:xfrm rot="-6148246">
              <a:off x="1533" y="2192"/>
              <a:ext cx="136" cy="2339"/>
            </a:xfrm>
            <a:prstGeom prst="flowChartMagneticDrum">
              <a:avLst/>
            </a:prstGeom>
            <a:solidFill>
              <a:schemeClr val="accent1"/>
            </a:solidFill>
            <a:ln w="9525">
              <a:solidFill>
                <a:schemeClr val="tx1"/>
              </a:solidFill>
              <a:round/>
              <a:headEnd/>
              <a:tailEnd/>
            </a:ln>
          </p:spPr>
          <p:txBody>
            <a:bodyPr wrap="none" anchor="ctr"/>
            <a:lstStyle/>
            <a:p>
              <a:endParaRPr lang="zh-CN" altLang="zh-CN"/>
            </a:p>
          </p:txBody>
        </p:sp>
        <p:sp>
          <p:nvSpPr>
            <p:cNvPr id="320520" name="AutoShape 10"/>
            <p:cNvSpPr>
              <a:spLocks noChangeArrowheads="1"/>
            </p:cNvSpPr>
            <p:nvPr/>
          </p:nvSpPr>
          <p:spPr bwMode="auto">
            <a:xfrm rot="-6162323">
              <a:off x="4072" y="1603"/>
              <a:ext cx="137" cy="2339"/>
            </a:xfrm>
            <a:prstGeom prst="flowChartMagneticDrum">
              <a:avLst/>
            </a:prstGeom>
            <a:solidFill>
              <a:schemeClr val="accent1"/>
            </a:solidFill>
            <a:ln w="9525">
              <a:solidFill>
                <a:schemeClr val="tx1"/>
              </a:solidFill>
              <a:round/>
              <a:headEnd/>
              <a:tailEnd/>
            </a:ln>
          </p:spPr>
          <p:txBody>
            <a:bodyPr wrap="none" anchor="ctr"/>
            <a:lstStyle/>
            <a:p>
              <a:endParaRPr lang="zh-CN" altLang="zh-CN"/>
            </a:p>
          </p:txBody>
        </p:sp>
      </p:grpSp>
      <p:sp>
        <p:nvSpPr>
          <p:cNvPr id="26635" name="Text Box 11"/>
          <p:cNvSpPr txBox="1">
            <a:spLocks noChangeArrowheads="1"/>
          </p:cNvSpPr>
          <p:nvPr/>
        </p:nvSpPr>
        <p:spPr bwMode="auto">
          <a:xfrm rot="-682570">
            <a:off x="2124075" y="5876925"/>
            <a:ext cx="2087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3200" b="1">
                <a:solidFill>
                  <a:schemeClr val="bg1"/>
                </a:solidFill>
                <a:latin typeface="华文行楷" pitchFamily="2" charset="-122"/>
                <a:ea typeface="华文行楷" pitchFamily="2" charset="-122"/>
              </a:rPr>
              <a:t>一         超</a:t>
            </a:r>
          </a:p>
        </p:txBody>
      </p:sp>
      <p:sp>
        <p:nvSpPr>
          <p:cNvPr id="26636" name="Text Box 12"/>
          <p:cNvSpPr txBox="1">
            <a:spLocks noChangeArrowheads="1"/>
          </p:cNvSpPr>
          <p:nvPr/>
        </p:nvSpPr>
        <p:spPr bwMode="auto">
          <a:xfrm rot="-831594">
            <a:off x="5651500" y="5084763"/>
            <a:ext cx="19446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3200" b="1">
                <a:solidFill>
                  <a:schemeClr val="bg1"/>
                </a:solidFill>
                <a:latin typeface="华文行楷" pitchFamily="2" charset="-122"/>
                <a:ea typeface="华文行楷" pitchFamily="2" charset="-122"/>
              </a:rPr>
              <a:t>多        强</a:t>
            </a:r>
          </a:p>
        </p:txBody>
      </p:sp>
      <p:grpSp>
        <p:nvGrpSpPr>
          <p:cNvPr id="4" name="Group 13"/>
          <p:cNvGrpSpPr>
            <a:grpSpLocks/>
          </p:cNvGrpSpPr>
          <p:nvPr/>
        </p:nvGrpSpPr>
        <p:grpSpPr bwMode="auto">
          <a:xfrm>
            <a:off x="755650" y="1989138"/>
            <a:ext cx="3814763" cy="3816350"/>
            <a:chOff x="204" y="981"/>
            <a:chExt cx="2403" cy="2404"/>
          </a:xfrm>
        </p:grpSpPr>
        <p:graphicFrame>
          <p:nvGraphicFramePr>
            <p:cNvPr id="320524" name="Object 14"/>
            <p:cNvGraphicFramePr>
              <a:graphicFrameLocks noChangeAspect="1"/>
            </p:cNvGraphicFramePr>
            <p:nvPr/>
          </p:nvGraphicFramePr>
          <p:xfrm>
            <a:off x="204" y="981"/>
            <a:ext cx="2403" cy="2404"/>
          </p:xfrm>
          <a:graphic>
            <a:graphicData uri="http://schemas.openxmlformats.org/presentationml/2006/ole">
              <mc:AlternateContent xmlns:mc="http://schemas.openxmlformats.org/markup-compatibility/2006">
                <mc:Choice xmlns:v="urn:schemas-microsoft-com:vml" Requires="v">
                  <p:oleObj spid="_x0000_s2054" name="Flash 影片" r:id="rId3" imgW="1843920" imgH="1843920" progId="Flash.Movie">
                    <p:embed/>
                  </p:oleObj>
                </mc:Choice>
                <mc:Fallback>
                  <p:oleObj name="Flash 影片" r:id="rId3" imgW="1843920" imgH="1843920" progId="Flash.Movi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981"/>
                          <a:ext cx="2403" cy="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0525" name="Text Box 15"/>
            <p:cNvSpPr txBox="1">
              <a:spLocks noChangeArrowheads="1"/>
            </p:cNvSpPr>
            <p:nvPr/>
          </p:nvSpPr>
          <p:spPr bwMode="auto">
            <a:xfrm>
              <a:off x="975" y="1706"/>
              <a:ext cx="862"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9600" b="1">
                  <a:solidFill>
                    <a:schemeClr val="accent2"/>
                  </a:solidFill>
                </a:rPr>
                <a:t>美</a:t>
              </a:r>
            </a:p>
          </p:txBody>
        </p:sp>
      </p:grpSp>
      <p:grpSp>
        <p:nvGrpSpPr>
          <p:cNvPr id="5" name="Group 16"/>
          <p:cNvGrpSpPr>
            <a:grpSpLocks/>
          </p:cNvGrpSpPr>
          <p:nvPr/>
        </p:nvGrpSpPr>
        <p:grpSpPr bwMode="auto">
          <a:xfrm>
            <a:off x="7596188" y="2924175"/>
            <a:ext cx="1511300" cy="1512888"/>
            <a:chOff x="4513" y="1570"/>
            <a:chExt cx="952" cy="953"/>
          </a:xfrm>
        </p:grpSpPr>
        <p:sp>
          <p:nvSpPr>
            <p:cNvPr id="26641" name="Oval 17"/>
            <p:cNvSpPr>
              <a:spLocks noChangeArrowheads="1"/>
            </p:cNvSpPr>
            <p:nvPr/>
          </p:nvSpPr>
          <p:spPr bwMode="auto">
            <a:xfrm>
              <a:off x="4513" y="1570"/>
              <a:ext cx="952" cy="953"/>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zh-CN" altLang="en-US">
                <a:latin typeface="Arial" charset="0"/>
              </a:endParaRPr>
            </a:p>
          </p:txBody>
        </p:sp>
        <p:sp>
          <p:nvSpPr>
            <p:cNvPr id="320528" name="Text Box 18"/>
            <p:cNvSpPr txBox="1">
              <a:spLocks noChangeArrowheads="1"/>
            </p:cNvSpPr>
            <p:nvPr/>
          </p:nvSpPr>
          <p:spPr bwMode="auto">
            <a:xfrm>
              <a:off x="4740" y="1797"/>
              <a:ext cx="45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4800" b="1"/>
                <a:t>日</a:t>
              </a:r>
            </a:p>
          </p:txBody>
        </p:sp>
      </p:grpSp>
      <p:grpSp>
        <p:nvGrpSpPr>
          <p:cNvPr id="6" name="Group 19"/>
          <p:cNvGrpSpPr>
            <a:grpSpLocks/>
          </p:cNvGrpSpPr>
          <p:nvPr/>
        </p:nvGrpSpPr>
        <p:grpSpPr bwMode="auto">
          <a:xfrm>
            <a:off x="6083300" y="2852738"/>
            <a:ext cx="1871663" cy="1873250"/>
            <a:chOff x="3560" y="1525"/>
            <a:chExt cx="1179" cy="1180"/>
          </a:xfrm>
        </p:grpSpPr>
        <p:sp>
          <p:nvSpPr>
            <p:cNvPr id="320530" name="Oval 20"/>
            <p:cNvSpPr>
              <a:spLocks noChangeArrowheads="1"/>
            </p:cNvSpPr>
            <p:nvPr/>
          </p:nvSpPr>
          <p:spPr bwMode="auto">
            <a:xfrm>
              <a:off x="3560" y="1525"/>
              <a:ext cx="1179" cy="118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p>
              <a:endParaRPr lang="zh-CN" altLang="zh-CN"/>
            </a:p>
          </p:txBody>
        </p:sp>
        <p:sp>
          <p:nvSpPr>
            <p:cNvPr id="320531" name="Text Box 21"/>
            <p:cNvSpPr txBox="1">
              <a:spLocks noChangeArrowheads="1"/>
            </p:cNvSpPr>
            <p:nvPr/>
          </p:nvSpPr>
          <p:spPr bwMode="auto">
            <a:xfrm>
              <a:off x="3878" y="1752"/>
              <a:ext cx="771"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6000" b="1">
                  <a:solidFill>
                    <a:schemeClr val="bg1"/>
                  </a:solidFill>
                </a:rPr>
                <a:t>中</a:t>
              </a:r>
            </a:p>
          </p:txBody>
        </p:sp>
      </p:grpSp>
      <p:grpSp>
        <p:nvGrpSpPr>
          <p:cNvPr id="7" name="Group 22"/>
          <p:cNvGrpSpPr>
            <a:grpSpLocks/>
          </p:cNvGrpSpPr>
          <p:nvPr/>
        </p:nvGrpSpPr>
        <p:grpSpPr bwMode="auto">
          <a:xfrm>
            <a:off x="4787900" y="3429000"/>
            <a:ext cx="1728788" cy="1655763"/>
            <a:chOff x="2744" y="1888"/>
            <a:chExt cx="1089" cy="1043"/>
          </a:xfrm>
        </p:grpSpPr>
        <p:sp>
          <p:nvSpPr>
            <p:cNvPr id="26647" name="Oval 23"/>
            <p:cNvSpPr>
              <a:spLocks noChangeArrowheads="1"/>
            </p:cNvSpPr>
            <p:nvPr/>
          </p:nvSpPr>
          <p:spPr bwMode="auto">
            <a:xfrm>
              <a:off x="2744" y="1888"/>
              <a:ext cx="1089" cy="1043"/>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zh-CN" altLang="en-US">
                <a:latin typeface="Arial" charset="0"/>
              </a:endParaRPr>
            </a:p>
          </p:txBody>
        </p:sp>
        <p:sp>
          <p:nvSpPr>
            <p:cNvPr id="320534" name="Text Box 24"/>
            <p:cNvSpPr txBox="1">
              <a:spLocks noChangeArrowheads="1"/>
            </p:cNvSpPr>
            <p:nvPr/>
          </p:nvSpPr>
          <p:spPr bwMode="auto">
            <a:xfrm>
              <a:off x="3016" y="2115"/>
              <a:ext cx="63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4800" b="1">
                  <a:solidFill>
                    <a:schemeClr val="bg1"/>
                  </a:solidFill>
                </a:rPr>
                <a:t>俄</a:t>
              </a:r>
            </a:p>
          </p:txBody>
        </p:sp>
      </p:grpSp>
      <p:grpSp>
        <p:nvGrpSpPr>
          <p:cNvPr id="8" name="Group 25"/>
          <p:cNvGrpSpPr>
            <a:grpSpLocks/>
          </p:cNvGrpSpPr>
          <p:nvPr/>
        </p:nvGrpSpPr>
        <p:grpSpPr bwMode="auto">
          <a:xfrm>
            <a:off x="6804025" y="1339850"/>
            <a:ext cx="1728788" cy="1728788"/>
            <a:chOff x="4014" y="572"/>
            <a:chExt cx="1089" cy="1089"/>
          </a:xfrm>
        </p:grpSpPr>
        <p:sp>
          <p:nvSpPr>
            <p:cNvPr id="320536" name="Oval 26"/>
            <p:cNvSpPr>
              <a:spLocks noChangeArrowheads="1"/>
            </p:cNvSpPr>
            <p:nvPr/>
          </p:nvSpPr>
          <p:spPr bwMode="auto">
            <a:xfrm>
              <a:off x="4014" y="572"/>
              <a:ext cx="1089" cy="1089"/>
            </a:xfrm>
            <a:prstGeom prst="ellipse">
              <a:avLst/>
            </a:prstGeom>
            <a:gradFill rotWithShape="1">
              <a:gsLst>
                <a:gs pos="0">
                  <a:srgbClr val="33CC33"/>
                </a:gs>
                <a:gs pos="100000">
                  <a:srgbClr val="185E18"/>
                </a:gs>
              </a:gsLst>
              <a:path path="shape">
                <a:fillToRect l="50000" t="50000" r="50000" b="50000"/>
              </a:path>
            </a:gradFill>
            <a:ln w="9525">
              <a:solidFill>
                <a:schemeClr val="tx1"/>
              </a:solidFill>
              <a:round/>
              <a:headEnd/>
              <a:tailEnd/>
            </a:ln>
          </p:spPr>
          <p:txBody>
            <a:bodyPr wrap="none" anchor="ctr"/>
            <a:lstStyle/>
            <a:p>
              <a:endParaRPr lang="zh-CN" altLang="zh-CN"/>
            </a:p>
          </p:txBody>
        </p:sp>
        <p:sp>
          <p:nvSpPr>
            <p:cNvPr id="320537" name="Text Box 27"/>
            <p:cNvSpPr txBox="1">
              <a:spLocks noChangeArrowheads="1"/>
            </p:cNvSpPr>
            <p:nvPr/>
          </p:nvSpPr>
          <p:spPr bwMode="auto">
            <a:xfrm>
              <a:off x="4195" y="890"/>
              <a:ext cx="77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4000" b="1">
                  <a:solidFill>
                    <a:srgbClr val="FF3300"/>
                  </a:solidFill>
                </a:rPr>
                <a:t>欧盟</a:t>
              </a:r>
            </a:p>
          </p:txBody>
        </p:sp>
      </p:grpSp>
      <p:pic>
        <p:nvPicPr>
          <p:cNvPr id="320539"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29"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Tree>
    <p:extLst>
      <p:ext uri="{BB962C8B-B14F-4D97-AF65-F5344CB8AC3E}">
        <p14:creationId xmlns:p14="http://schemas.microsoft.com/office/powerpoint/2010/main" val="1987442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iterate type="lt">
                                    <p:tmAbs val="75"/>
                                  </p:iterate>
                                  <p:childTnLst>
                                    <p:set>
                                      <p:cBhvr>
                                        <p:cTn id="15" dur="1" fill="hold">
                                          <p:stCondLst>
                                            <p:cond delay="74"/>
                                          </p:stCondLst>
                                        </p:cTn>
                                        <p:tgtEl>
                                          <p:spTgt spid="2663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6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utoUpdateAnimBg="0"/>
      <p:bldP spid="2663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smtClean="0">
                <a:solidFill>
                  <a:srgbClr val="FF0000"/>
                </a:solidFill>
                <a:latin typeface="隶书" pitchFamily="49" charset="-122"/>
                <a:ea typeface="隶书" pitchFamily="49" charset="-122"/>
              </a:rPr>
              <a:t>二</a:t>
            </a:r>
            <a:r>
              <a:rPr lang="en-US" altLang="zh-CN" sz="5400" b="1" dirty="0" smtClean="0">
                <a:solidFill>
                  <a:srgbClr val="FF0000"/>
                </a:solidFill>
                <a:latin typeface="隶书" pitchFamily="49" charset="-122"/>
                <a:ea typeface="隶书" pitchFamily="49" charset="-122"/>
              </a:rPr>
              <a:t>.</a:t>
            </a:r>
            <a:r>
              <a:rPr lang="zh-CN" altLang="en-US" sz="5400" b="1" dirty="0" smtClean="0">
                <a:solidFill>
                  <a:srgbClr val="FF0000"/>
                </a:solidFill>
                <a:latin typeface="隶书" pitchFamily="49" charset="-122"/>
                <a:ea typeface="隶书" pitchFamily="49" charset="-122"/>
              </a:rPr>
              <a:t>世界多极化趋势的发展</a:t>
            </a:r>
            <a:endParaRPr lang="zh-CN" altLang="en-US" sz="5400" b="1" dirty="0">
              <a:solidFill>
                <a:srgbClr val="FF0000"/>
              </a:solidFill>
              <a:latin typeface="隶书" pitchFamily="49" charset="-122"/>
              <a:ea typeface="隶书" pitchFamily="49" charset="-122"/>
            </a:endParaRPr>
          </a:p>
        </p:txBody>
      </p:sp>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6" name="文本框 1429505"/>
          <p:cNvSpPr txBox="1">
            <a:spLocks noChangeArrowheads="1"/>
          </p:cNvSpPr>
          <p:nvPr/>
        </p:nvSpPr>
        <p:spPr bwMode="auto">
          <a:xfrm>
            <a:off x="0" y="2988363"/>
            <a:ext cx="90364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50000"/>
              </a:lnSpc>
            </a:pPr>
            <a:r>
              <a:rPr lang="en-US" altLang="zh-CN" sz="4400" b="1" dirty="0" smtClean="0">
                <a:solidFill>
                  <a:srgbClr val="C00000"/>
                </a:solidFill>
                <a:latin typeface="隶书" pitchFamily="49" charset="-122"/>
                <a:ea typeface="隶书" pitchFamily="49" charset="-122"/>
              </a:rPr>
              <a:t>2</a:t>
            </a:r>
            <a:r>
              <a:rPr lang="zh-CN" altLang="en-US" sz="4400" b="1" dirty="0">
                <a:solidFill>
                  <a:srgbClr val="C00000"/>
                </a:solidFill>
                <a:latin typeface="隶书" pitchFamily="49" charset="-122"/>
                <a:ea typeface="隶书" pitchFamily="49" charset="-122"/>
              </a:rPr>
              <a:t>、世界政治格局的发展趋势：</a:t>
            </a:r>
          </a:p>
          <a:p>
            <a:pPr>
              <a:lnSpc>
                <a:spcPct val="150000"/>
              </a:lnSpc>
            </a:pPr>
            <a:r>
              <a:rPr lang="zh-CN" altLang="en-US" sz="3600" b="1" dirty="0">
                <a:solidFill>
                  <a:srgbClr val="FF0000"/>
                </a:solidFill>
                <a:latin typeface="隶书" pitchFamily="49" charset="-122"/>
                <a:ea typeface="隶书" pitchFamily="49" charset="-122"/>
              </a:rPr>
              <a:t>   </a:t>
            </a:r>
            <a:r>
              <a:rPr lang="zh-CN" altLang="en-US" sz="3600" b="1" dirty="0">
                <a:latin typeface="隶书" pitchFamily="49" charset="-122"/>
                <a:ea typeface="隶书" pitchFamily="49" charset="-122"/>
              </a:rPr>
              <a:t>世界政治格局多极化趋势</a:t>
            </a:r>
          </a:p>
        </p:txBody>
      </p:sp>
    </p:spTree>
    <p:extLst>
      <p:ext uri="{BB962C8B-B14F-4D97-AF65-F5344CB8AC3E}">
        <p14:creationId xmlns:p14="http://schemas.microsoft.com/office/powerpoint/2010/main" val="398661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descr="白色大理石"/>
          <p:cNvSpPr>
            <a:spLocks noChangeArrowheads="1"/>
          </p:cNvSpPr>
          <p:nvPr/>
        </p:nvSpPr>
        <p:spPr bwMode="auto">
          <a:xfrm>
            <a:off x="0" y="836613"/>
            <a:ext cx="9144000" cy="9144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smtClean="0">
                <a:solidFill>
                  <a:srgbClr val="FF0000"/>
                </a:solidFill>
                <a:latin typeface="隶书" pitchFamily="49" charset="-122"/>
                <a:ea typeface="隶书" pitchFamily="49" charset="-122"/>
              </a:rPr>
              <a:t>二</a:t>
            </a:r>
            <a:r>
              <a:rPr lang="en-US" altLang="zh-CN" sz="5400" b="1" dirty="0" smtClean="0">
                <a:solidFill>
                  <a:srgbClr val="FF0000"/>
                </a:solidFill>
                <a:latin typeface="隶书" pitchFamily="49" charset="-122"/>
                <a:ea typeface="隶书" pitchFamily="49" charset="-122"/>
              </a:rPr>
              <a:t>.</a:t>
            </a:r>
            <a:r>
              <a:rPr lang="zh-CN" altLang="en-US" sz="5400" b="1" dirty="0" smtClean="0">
                <a:solidFill>
                  <a:srgbClr val="FF0000"/>
                </a:solidFill>
                <a:latin typeface="隶书" pitchFamily="49" charset="-122"/>
                <a:ea typeface="隶书" pitchFamily="49" charset="-122"/>
              </a:rPr>
              <a:t>世界多极化趋势的发展</a:t>
            </a:r>
            <a:endParaRPr lang="zh-CN" altLang="en-US" sz="5400" b="1" dirty="0">
              <a:solidFill>
                <a:srgbClr val="FF0000"/>
              </a:solidFill>
              <a:latin typeface="隶书" pitchFamily="49" charset="-122"/>
              <a:ea typeface="隶书" pitchFamily="49" charset="-122"/>
            </a:endParaRPr>
          </a:p>
        </p:txBody>
      </p:sp>
      <p:pic>
        <p:nvPicPr>
          <p:cNvPr id="4"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grpSp>
        <p:nvGrpSpPr>
          <p:cNvPr id="6" name="Group 2"/>
          <p:cNvGrpSpPr>
            <a:grpSpLocks/>
          </p:cNvGrpSpPr>
          <p:nvPr/>
        </p:nvGrpSpPr>
        <p:grpSpPr bwMode="auto">
          <a:xfrm>
            <a:off x="1050157" y="2120155"/>
            <a:ext cx="3684587" cy="2646363"/>
            <a:chOff x="0" y="0"/>
            <a:chExt cx="2321" cy="2223"/>
          </a:xfrm>
        </p:grpSpPr>
        <p:sp>
          <p:nvSpPr>
            <p:cNvPr id="7" name="Freeform 3"/>
            <p:cNvSpPr>
              <a:spLocks noChangeArrowheads="1"/>
            </p:cNvSpPr>
            <p:nvPr/>
          </p:nvSpPr>
          <p:spPr bwMode="auto">
            <a:xfrm>
              <a:off x="1361" y="227"/>
              <a:ext cx="960" cy="1699"/>
            </a:xfrm>
            <a:custGeom>
              <a:avLst/>
              <a:gdLst>
                <a:gd name="T0" fmla="*/ 0 w 1128"/>
                <a:gd name="T1" fmla="*/ 0 h 2390"/>
                <a:gd name="T2" fmla="*/ 831 w 1128"/>
                <a:gd name="T3" fmla="*/ 1085 h 2390"/>
                <a:gd name="T4" fmla="*/ 639 w 1128"/>
                <a:gd name="T5" fmla="*/ 605 h 2390"/>
                <a:gd name="T6" fmla="*/ 1128 w 1128"/>
                <a:gd name="T7" fmla="*/ 1241 h 2390"/>
                <a:gd name="T8" fmla="*/ 593 w 1128"/>
                <a:gd name="T9" fmla="*/ 1932 h 2390"/>
                <a:gd name="T10" fmla="*/ 879 w 1128"/>
                <a:gd name="T11" fmla="*/ 1373 h 2390"/>
                <a:gd name="T12" fmla="*/ 176 w 1128"/>
                <a:gd name="T13" fmla="*/ 2284 h 2390"/>
                <a:gd name="T14" fmla="*/ 254 w 1128"/>
                <a:gd name="T15" fmla="*/ 2011 h 2390"/>
                <a:gd name="T16" fmla="*/ 326 w 1128"/>
                <a:gd name="T17" fmla="*/ 1670 h 2390"/>
                <a:gd name="T18" fmla="*/ 372 w 1128"/>
                <a:gd name="T19" fmla="*/ 1371 h 2390"/>
                <a:gd name="T20" fmla="*/ 385 w 1128"/>
                <a:gd name="T21" fmla="*/ 1189 h 2390"/>
                <a:gd name="T22" fmla="*/ 365 w 1128"/>
                <a:gd name="T23" fmla="*/ 939 h 2390"/>
                <a:gd name="T24" fmla="*/ 320 w 1128"/>
                <a:gd name="T25" fmla="*/ 693 h 2390"/>
                <a:gd name="T26" fmla="*/ 241 w 1128"/>
                <a:gd name="T27" fmla="*/ 471 h 2390"/>
                <a:gd name="T28" fmla="*/ 0 w 1128"/>
                <a:gd name="T29" fmla="*/ 0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8" h="2390">
                  <a:moveTo>
                    <a:pt x="0" y="0"/>
                  </a:moveTo>
                  <a:lnTo>
                    <a:pt x="831" y="1085"/>
                  </a:lnTo>
                  <a:lnTo>
                    <a:pt x="639" y="605"/>
                  </a:lnTo>
                  <a:lnTo>
                    <a:pt x="1128" y="1241"/>
                  </a:lnTo>
                  <a:lnTo>
                    <a:pt x="593" y="1932"/>
                  </a:lnTo>
                  <a:lnTo>
                    <a:pt x="879" y="1373"/>
                  </a:lnTo>
                  <a:lnTo>
                    <a:pt x="176" y="2284"/>
                  </a:lnTo>
                  <a:cubicBezTo>
                    <a:pt x="72" y="2390"/>
                    <a:pt x="229" y="2113"/>
                    <a:pt x="254" y="2011"/>
                  </a:cubicBezTo>
                  <a:cubicBezTo>
                    <a:pt x="279" y="1909"/>
                    <a:pt x="306" y="1776"/>
                    <a:pt x="326" y="1670"/>
                  </a:cubicBezTo>
                  <a:cubicBezTo>
                    <a:pt x="346" y="1564"/>
                    <a:pt x="362" y="1451"/>
                    <a:pt x="372" y="1371"/>
                  </a:cubicBezTo>
                  <a:cubicBezTo>
                    <a:pt x="382" y="1291"/>
                    <a:pt x="386" y="1261"/>
                    <a:pt x="385" y="1189"/>
                  </a:cubicBezTo>
                  <a:cubicBezTo>
                    <a:pt x="384" y="1117"/>
                    <a:pt x="376" y="1022"/>
                    <a:pt x="365" y="939"/>
                  </a:cubicBezTo>
                  <a:cubicBezTo>
                    <a:pt x="354" y="856"/>
                    <a:pt x="341" y="771"/>
                    <a:pt x="320" y="693"/>
                  </a:cubicBezTo>
                  <a:cubicBezTo>
                    <a:pt x="299" y="615"/>
                    <a:pt x="294" y="586"/>
                    <a:pt x="241" y="471"/>
                  </a:cubicBezTo>
                  <a:cubicBezTo>
                    <a:pt x="188" y="356"/>
                    <a:pt x="50" y="98"/>
                    <a:pt x="0" y="0"/>
                  </a:cubicBezTo>
                  <a:close/>
                </a:path>
              </a:pathLst>
            </a:custGeom>
            <a:gradFill rotWithShape="1">
              <a:gsLst>
                <a:gs pos="0">
                  <a:srgbClr val="808080"/>
                </a:gs>
                <a:gs pos="100000">
                  <a:srgbClr val="000000"/>
                </a:gs>
              </a:gsLst>
              <a:path path="rect">
                <a:fillToRect l="100000" t="100000"/>
              </a:path>
            </a:gradFill>
            <a:ln w="9525">
              <a:solidFill>
                <a:schemeClr val="tx1"/>
              </a:solidFill>
              <a:round/>
              <a:headEnd/>
              <a:tailEnd/>
            </a:ln>
          </p:spPr>
          <p:txBody>
            <a:bodyPr/>
            <a:lstStyle/>
            <a:p>
              <a:endParaRPr lang="zh-CN" altLang="en-US"/>
            </a:p>
          </p:txBody>
        </p:sp>
        <p:graphicFrame>
          <p:nvGraphicFramePr>
            <p:cNvPr id="8" name="Object 4"/>
            <p:cNvGraphicFramePr>
              <a:graphicFrameLocks noChangeAspect="1"/>
            </p:cNvGraphicFramePr>
            <p:nvPr/>
          </p:nvGraphicFramePr>
          <p:xfrm>
            <a:off x="0" y="0"/>
            <a:ext cx="1770" cy="2223"/>
          </p:xfrm>
          <a:graphic>
            <a:graphicData uri="http://schemas.openxmlformats.org/presentationml/2006/ole">
              <mc:AlternateContent xmlns:mc="http://schemas.openxmlformats.org/markup-compatibility/2006">
                <mc:Choice xmlns:v="urn:schemas-microsoft-com:vml" Requires="v">
                  <p:oleObj spid="_x0000_s3078" r:id="rId6" imgW="1843920" imgH="1843920" progId="Flash.Movie">
                    <p:embed/>
                  </p:oleObj>
                </mc:Choice>
                <mc:Fallback>
                  <p:oleObj r:id="rId6" imgW="1843920" imgH="1843920" progId="Flash.Movi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770" cy="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9" name="Group 5"/>
          <p:cNvGrpSpPr>
            <a:grpSpLocks/>
          </p:cNvGrpSpPr>
          <p:nvPr/>
        </p:nvGrpSpPr>
        <p:grpSpPr bwMode="auto">
          <a:xfrm>
            <a:off x="688207" y="4766518"/>
            <a:ext cx="7693025" cy="1295400"/>
            <a:chOff x="-1" y="1"/>
            <a:chExt cx="4846" cy="1088"/>
          </a:xfrm>
        </p:grpSpPr>
        <p:sp>
          <p:nvSpPr>
            <p:cNvPr id="10" name="AutoShape 6"/>
            <p:cNvSpPr>
              <a:spLocks noChangeArrowheads="1"/>
            </p:cNvSpPr>
            <p:nvPr/>
          </p:nvSpPr>
          <p:spPr bwMode="auto">
            <a:xfrm>
              <a:off x="2177" y="636"/>
              <a:ext cx="499" cy="453"/>
            </a:xfrm>
            <a:prstGeom prst="flowChartExtract">
              <a:avLst/>
            </a:prstGeom>
            <a:gradFill rotWithShape="1">
              <a:gsLst>
                <a:gs pos="0">
                  <a:srgbClr val="FFBF00"/>
                </a:gs>
                <a:gs pos="10001">
                  <a:srgbClr val="F27300"/>
                </a:gs>
                <a:gs pos="25000">
                  <a:srgbClr val="8F0040"/>
                </a:gs>
                <a:gs pos="50000">
                  <a:srgbClr val="400040"/>
                </a:gs>
                <a:gs pos="80000">
                  <a:srgbClr val="000040"/>
                </a:gs>
                <a:gs pos="100000">
                  <a:srgbClr val="000000"/>
                </a:gs>
              </a:gsLst>
              <a:lin ang="5400000" scaled="1"/>
            </a:gradFill>
            <a:ln w="9525">
              <a:solidFill>
                <a:schemeClr val="tx1"/>
              </a:solidFill>
              <a:miter lim="800000"/>
              <a:headEnd/>
              <a:tailEnd/>
            </a:ln>
          </p:spPr>
          <p:txBody>
            <a:bodyPr wrap="none" anchor="ctr"/>
            <a:lstStyle/>
            <a:p>
              <a:endParaRPr lang="en-US" altLang="en-US" sz="1300">
                <a:sym typeface="Arial" pitchFamily="34" charset="0"/>
              </a:endParaRPr>
            </a:p>
          </p:txBody>
        </p:sp>
        <p:grpSp>
          <p:nvGrpSpPr>
            <p:cNvPr id="11" name="Group 7"/>
            <p:cNvGrpSpPr>
              <a:grpSpLocks/>
            </p:cNvGrpSpPr>
            <p:nvPr/>
          </p:nvGrpSpPr>
          <p:grpSpPr bwMode="auto">
            <a:xfrm>
              <a:off x="91" y="91"/>
              <a:ext cx="4717" cy="562"/>
              <a:chOff x="0" y="0"/>
              <a:chExt cx="4717" cy="562"/>
            </a:xfrm>
          </p:grpSpPr>
          <p:sp>
            <p:nvSpPr>
              <p:cNvPr id="14" name="AutoShape 8"/>
              <p:cNvSpPr>
                <a:spLocks noChangeArrowheads="1"/>
              </p:cNvSpPr>
              <p:nvPr/>
            </p:nvSpPr>
            <p:spPr bwMode="auto">
              <a:xfrm>
                <a:off x="0" y="2"/>
                <a:ext cx="2448" cy="543"/>
              </a:xfrm>
              <a:prstGeom prst="cube">
                <a:avLst>
                  <a:gd name="adj" fmla="val 25000"/>
                </a:avLst>
              </a:prstGeom>
              <a:gradFill rotWithShape="1">
                <a:gsLst>
                  <a:gs pos="0">
                    <a:schemeClr val="accent2"/>
                  </a:gs>
                  <a:gs pos="100000">
                    <a:schemeClr val="accent2">
                      <a:gamma/>
                      <a:shade val="46275"/>
                      <a:invGamma/>
                    </a:schemeClr>
                  </a:gs>
                </a:gsLst>
                <a:lin ang="5400000" scaled="1"/>
              </a:gradFill>
              <a:ln w="9525" cmpd="sng">
                <a:solidFill>
                  <a:schemeClr val="tx1"/>
                </a:solidFill>
                <a:miter lim="800000"/>
              </a:ln>
              <a:effectLst/>
            </p:spPr>
            <p:txBody>
              <a:bodyPr wrap="none" anchor="ctr"/>
              <a:lstStyle/>
              <a:p>
                <a:pPr>
                  <a:defRPr/>
                </a:pPr>
                <a:endParaRPr lang="zh-CN" altLang="en-US" sz="1350"/>
              </a:p>
            </p:txBody>
          </p:sp>
          <p:sp>
            <p:nvSpPr>
              <p:cNvPr id="15" name="AutoShape 9"/>
              <p:cNvSpPr>
                <a:spLocks noChangeArrowheads="1"/>
              </p:cNvSpPr>
              <p:nvPr/>
            </p:nvSpPr>
            <p:spPr bwMode="auto">
              <a:xfrm>
                <a:off x="2313" y="2"/>
                <a:ext cx="2404" cy="543"/>
              </a:xfrm>
              <a:prstGeom prst="cube">
                <a:avLst>
                  <a:gd name="adj" fmla="val 25000"/>
                </a:avLst>
              </a:prstGeom>
              <a:solidFill>
                <a:srgbClr val="CC3300"/>
              </a:solidFill>
              <a:ln w="9525">
                <a:solidFill>
                  <a:schemeClr val="tx1"/>
                </a:solidFill>
                <a:miter lim="800000"/>
                <a:headEnd/>
                <a:tailEnd/>
              </a:ln>
            </p:spPr>
            <p:txBody>
              <a:bodyPr wrap="none" anchor="ctr"/>
              <a:lstStyle/>
              <a:p>
                <a:endParaRPr lang="en-US" altLang="en-US" sz="1300">
                  <a:sym typeface="Arial" pitchFamily="34" charset="0"/>
                </a:endParaRPr>
              </a:p>
            </p:txBody>
          </p:sp>
          <p:sp>
            <p:nvSpPr>
              <p:cNvPr id="16" name="Text Box 10"/>
              <p:cNvSpPr txBox="1">
                <a:spLocks noChangeArrowheads="1"/>
              </p:cNvSpPr>
              <p:nvPr/>
            </p:nvSpPr>
            <p:spPr bwMode="auto">
              <a:xfrm>
                <a:off x="499" y="136"/>
                <a:ext cx="14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zh-CN" sz="2400" b="1">
                    <a:solidFill>
                      <a:schemeClr val="bg1"/>
                    </a:solidFill>
                    <a:sym typeface="Arial" pitchFamily="34" charset="0"/>
                  </a:rPr>
                  <a:t> </a:t>
                </a:r>
                <a:r>
                  <a:rPr lang="zh-CN" altLang="en-US" sz="2700" b="1">
                    <a:solidFill>
                      <a:schemeClr val="bg1"/>
                    </a:solidFill>
                    <a:sym typeface="Arial" pitchFamily="34" charset="0"/>
                  </a:rPr>
                  <a:t>两        极</a:t>
                </a:r>
              </a:p>
            </p:txBody>
          </p:sp>
          <p:sp>
            <p:nvSpPr>
              <p:cNvPr id="17" name="Text Box 11"/>
              <p:cNvSpPr txBox="1">
                <a:spLocks noChangeArrowheads="1"/>
              </p:cNvSpPr>
              <p:nvPr/>
            </p:nvSpPr>
            <p:spPr bwMode="auto">
              <a:xfrm>
                <a:off x="2585" y="136"/>
                <a:ext cx="14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zh-CN" sz="2700" b="1">
                    <a:solidFill>
                      <a:schemeClr val="bg1"/>
                    </a:solidFill>
                    <a:sym typeface="Arial" pitchFamily="34" charset="0"/>
                  </a:rPr>
                  <a:t> </a:t>
                </a:r>
                <a:r>
                  <a:rPr lang="zh-CN" altLang="en-US" sz="2700" b="1">
                    <a:solidFill>
                      <a:schemeClr val="bg1"/>
                    </a:solidFill>
                    <a:sym typeface="Arial" pitchFamily="34" charset="0"/>
                  </a:rPr>
                  <a:t>格        局</a:t>
                </a:r>
              </a:p>
            </p:txBody>
          </p:sp>
        </p:grpSp>
        <p:sp>
          <p:nvSpPr>
            <p:cNvPr id="12" name="AutoShape 12"/>
            <p:cNvSpPr>
              <a:spLocks noChangeArrowheads="1"/>
            </p:cNvSpPr>
            <p:nvPr/>
          </p:nvSpPr>
          <p:spPr bwMode="auto">
            <a:xfrm rot="-5400000">
              <a:off x="995" y="-998"/>
              <a:ext cx="185" cy="2177"/>
            </a:xfrm>
            <a:prstGeom prst="flowChartMagneticDrum">
              <a:avLst/>
            </a:prstGeom>
            <a:solidFill>
              <a:schemeClr val="accent1"/>
            </a:solidFill>
            <a:ln w="9525">
              <a:solidFill>
                <a:schemeClr val="tx1"/>
              </a:solidFill>
              <a:round/>
              <a:headEnd/>
              <a:tailEnd/>
            </a:ln>
          </p:spPr>
          <p:txBody>
            <a:bodyPr wrap="none" anchor="ctr"/>
            <a:lstStyle/>
            <a:p>
              <a:endParaRPr lang="en-US" altLang="en-US" sz="1300">
                <a:sym typeface="Arial" pitchFamily="34" charset="0"/>
              </a:endParaRPr>
            </a:p>
          </p:txBody>
        </p:sp>
        <p:sp>
          <p:nvSpPr>
            <p:cNvPr id="13" name="AutoShape 13"/>
            <p:cNvSpPr>
              <a:spLocks noChangeArrowheads="1"/>
            </p:cNvSpPr>
            <p:nvPr/>
          </p:nvSpPr>
          <p:spPr bwMode="auto">
            <a:xfrm rot="-5400000">
              <a:off x="3660" y="-955"/>
              <a:ext cx="183" cy="2177"/>
            </a:xfrm>
            <a:prstGeom prst="flowChartMagneticDrum">
              <a:avLst/>
            </a:prstGeom>
            <a:solidFill>
              <a:schemeClr val="accent1"/>
            </a:solidFill>
            <a:ln w="9525">
              <a:solidFill>
                <a:schemeClr val="tx1"/>
              </a:solidFill>
              <a:round/>
              <a:headEnd/>
              <a:tailEnd/>
            </a:ln>
          </p:spPr>
          <p:txBody>
            <a:bodyPr wrap="none" anchor="ctr"/>
            <a:lstStyle/>
            <a:p>
              <a:endParaRPr lang="en-US" altLang="en-US" sz="1300">
                <a:sym typeface="Arial" pitchFamily="34" charset="0"/>
              </a:endParaRPr>
            </a:p>
          </p:txBody>
        </p:sp>
      </p:grpSp>
      <p:sp>
        <p:nvSpPr>
          <p:cNvPr id="18" name="Text Box 14"/>
          <p:cNvSpPr txBox="1">
            <a:spLocks noChangeArrowheads="1"/>
          </p:cNvSpPr>
          <p:nvPr/>
        </p:nvSpPr>
        <p:spPr bwMode="auto">
          <a:xfrm>
            <a:off x="1697857" y="2821830"/>
            <a:ext cx="136842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7200" b="1" dirty="0">
                <a:solidFill>
                  <a:schemeClr val="accent2"/>
                </a:solidFill>
                <a:sym typeface="Arial" pitchFamily="34" charset="0"/>
              </a:rPr>
              <a:t>美</a:t>
            </a:r>
          </a:p>
        </p:txBody>
      </p:sp>
      <p:grpSp>
        <p:nvGrpSpPr>
          <p:cNvPr id="19" name="Group 15"/>
          <p:cNvGrpSpPr>
            <a:grpSpLocks/>
          </p:cNvGrpSpPr>
          <p:nvPr/>
        </p:nvGrpSpPr>
        <p:grpSpPr bwMode="auto">
          <a:xfrm>
            <a:off x="5082407" y="2064593"/>
            <a:ext cx="3560762" cy="2808287"/>
            <a:chOff x="0" y="0"/>
            <a:chExt cx="2242" cy="2358"/>
          </a:xfrm>
        </p:grpSpPr>
        <p:sp>
          <p:nvSpPr>
            <p:cNvPr id="20" name="Freeform 16"/>
            <p:cNvSpPr>
              <a:spLocks noChangeArrowheads="1"/>
            </p:cNvSpPr>
            <p:nvPr/>
          </p:nvSpPr>
          <p:spPr bwMode="auto">
            <a:xfrm rot="10769894">
              <a:off x="0" y="362"/>
              <a:ext cx="869" cy="1697"/>
            </a:xfrm>
            <a:custGeom>
              <a:avLst/>
              <a:gdLst>
                <a:gd name="T0" fmla="*/ 0 w 1128"/>
                <a:gd name="T1" fmla="*/ 0 h 2390"/>
                <a:gd name="T2" fmla="*/ 831 w 1128"/>
                <a:gd name="T3" fmla="*/ 1085 h 2390"/>
                <a:gd name="T4" fmla="*/ 639 w 1128"/>
                <a:gd name="T5" fmla="*/ 605 h 2390"/>
                <a:gd name="T6" fmla="*/ 1128 w 1128"/>
                <a:gd name="T7" fmla="*/ 1241 h 2390"/>
                <a:gd name="T8" fmla="*/ 593 w 1128"/>
                <a:gd name="T9" fmla="*/ 1932 h 2390"/>
                <a:gd name="T10" fmla="*/ 879 w 1128"/>
                <a:gd name="T11" fmla="*/ 1373 h 2390"/>
                <a:gd name="T12" fmla="*/ 176 w 1128"/>
                <a:gd name="T13" fmla="*/ 2284 h 2390"/>
                <a:gd name="T14" fmla="*/ 254 w 1128"/>
                <a:gd name="T15" fmla="*/ 2011 h 2390"/>
                <a:gd name="T16" fmla="*/ 326 w 1128"/>
                <a:gd name="T17" fmla="*/ 1670 h 2390"/>
                <a:gd name="T18" fmla="*/ 372 w 1128"/>
                <a:gd name="T19" fmla="*/ 1371 h 2390"/>
                <a:gd name="T20" fmla="*/ 385 w 1128"/>
                <a:gd name="T21" fmla="*/ 1189 h 2390"/>
                <a:gd name="T22" fmla="*/ 365 w 1128"/>
                <a:gd name="T23" fmla="*/ 939 h 2390"/>
                <a:gd name="T24" fmla="*/ 320 w 1128"/>
                <a:gd name="T25" fmla="*/ 693 h 2390"/>
                <a:gd name="T26" fmla="*/ 241 w 1128"/>
                <a:gd name="T27" fmla="*/ 471 h 2390"/>
                <a:gd name="T28" fmla="*/ 0 w 1128"/>
                <a:gd name="T29" fmla="*/ 0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8" h="2390">
                  <a:moveTo>
                    <a:pt x="0" y="0"/>
                  </a:moveTo>
                  <a:lnTo>
                    <a:pt x="831" y="1085"/>
                  </a:lnTo>
                  <a:lnTo>
                    <a:pt x="639" y="605"/>
                  </a:lnTo>
                  <a:lnTo>
                    <a:pt x="1128" y="1241"/>
                  </a:lnTo>
                  <a:lnTo>
                    <a:pt x="593" y="1932"/>
                  </a:lnTo>
                  <a:lnTo>
                    <a:pt x="879" y="1373"/>
                  </a:lnTo>
                  <a:lnTo>
                    <a:pt x="176" y="2284"/>
                  </a:lnTo>
                  <a:cubicBezTo>
                    <a:pt x="72" y="2390"/>
                    <a:pt x="229" y="2113"/>
                    <a:pt x="254" y="2011"/>
                  </a:cubicBezTo>
                  <a:cubicBezTo>
                    <a:pt x="279" y="1909"/>
                    <a:pt x="306" y="1776"/>
                    <a:pt x="326" y="1670"/>
                  </a:cubicBezTo>
                  <a:cubicBezTo>
                    <a:pt x="346" y="1564"/>
                    <a:pt x="362" y="1451"/>
                    <a:pt x="372" y="1371"/>
                  </a:cubicBezTo>
                  <a:cubicBezTo>
                    <a:pt x="382" y="1291"/>
                    <a:pt x="386" y="1261"/>
                    <a:pt x="385" y="1189"/>
                  </a:cubicBezTo>
                  <a:cubicBezTo>
                    <a:pt x="384" y="1117"/>
                    <a:pt x="376" y="1022"/>
                    <a:pt x="365" y="939"/>
                  </a:cubicBezTo>
                  <a:cubicBezTo>
                    <a:pt x="354" y="856"/>
                    <a:pt x="341" y="771"/>
                    <a:pt x="320" y="693"/>
                  </a:cubicBezTo>
                  <a:cubicBezTo>
                    <a:pt x="299" y="615"/>
                    <a:pt x="294" y="586"/>
                    <a:pt x="241" y="471"/>
                  </a:cubicBezTo>
                  <a:cubicBezTo>
                    <a:pt x="188" y="356"/>
                    <a:pt x="50" y="98"/>
                    <a:pt x="0" y="0"/>
                  </a:cubicBezTo>
                  <a:close/>
                </a:path>
              </a:pathLst>
            </a:custGeom>
            <a:gradFill rotWithShape="1">
              <a:gsLst>
                <a:gs pos="0">
                  <a:srgbClr val="000000"/>
                </a:gs>
                <a:gs pos="20000">
                  <a:srgbClr val="000040"/>
                </a:gs>
                <a:gs pos="50000">
                  <a:srgbClr val="400040"/>
                </a:gs>
                <a:gs pos="75000">
                  <a:srgbClr val="8F0040"/>
                </a:gs>
                <a:gs pos="89999">
                  <a:srgbClr val="F27300"/>
                </a:gs>
                <a:gs pos="100000">
                  <a:srgbClr val="FFBF00"/>
                </a:gs>
              </a:gsLst>
              <a:path path="rect">
                <a:fillToRect t="100000" r="100000"/>
              </a:path>
            </a:gradFill>
            <a:ln w="9525">
              <a:solidFill>
                <a:srgbClr val="FF3300"/>
              </a:solidFill>
              <a:round/>
              <a:headEnd/>
              <a:tailEnd/>
            </a:ln>
          </p:spPr>
          <p:txBody>
            <a:bodyPr/>
            <a:lstStyle/>
            <a:p>
              <a:endParaRPr lang="zh-CN" altLang="en-US"/>
            </a:p>
          </p:txBody>
        </p:sp>
        <p:graphicFrame>
          <p:nvGraphicFramePr>
            <p:cNvPr id="21" name="Object 17"/>
            <p:cNvGraphicFramePr>
              <a:graphicFrameLocks noChangeAspect="1"/>
            </p:cNvGraphicFramePr>
            <p:nvPr/>
          </p:nvGraphicFramePr>
          <p:xfrm>
            <a:off x="499" y="0"/>
            <a:ext cx="1743" cy="2358"/>
          </p:xfrm>
          <a:graphic>
            <a:graphicData uri="http://schemas.openxmlformats.org/presentationml/2006/ole">
              <mc:AlternateContent xmlns:mc="http://schemas.openxmlformats.org/markup-compatibility/2006">
                <mc:Choice xmlns:v="urn:schemas-microsoft-com:vml" Requires="v">
                  <p:oleObj spid="_x0000_s3079" r:id="rId8" imgW="1831320" imgH="1831320" progId="Flash.Movie">
                    <p:embed/>
                  </p:oleObj>
                </mc:Choice>
                <mc:Fallback>
                  <p:oleObj r:id="rId8" imgW="1831320" imgH="1831320" progId="Flash.Movi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 y="0"/>
                          <a:ext cx="1743" cy="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22" name="Text Box 18"/>
          <p:cNvSpPr txBox="1">
            <a:spLocks noChangeArrowheads="1"/>
          </p:cNvSpPr>
          <p:nvPr/>
        </p:nvSpPr>
        <p:spPr bwMode="auto">
          <a:xfrm>
            <a:off x="6593707" y="2875805"/>
            <a:ext cx="136842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7200" b="1">
                <a:solidFill>
                  <a:schemeClr val="bg1"/>
                </a:solidFill>
                <a:sym typeface="Arial" pitchFamily="34" charset="0"/>
              </a:rPr>
              <a:t>苏</a:t>
            </a:r>
          </a:p>
        </p:txBody>
      </p:sp>
      <p:sp>
        <p:nvSpPr>
          <p:cNvPr id="23" name="AutoShape 19"/>
          <p:cNvSpPr>
            <a:spLocks noChangeArrowheads="1"/>
          </p:cNvSpPr>
          <p:nvPr/>
        </p:nvSpPr>
        <p:spPr bwMode="auto">
          <a:xfrm>
            <a:off x="5876157" y="2334468"/>
            <a:ext cx="2878137" cy="2378075"/>
          </a:xfrm>
          <a:prstGeom prst="irregularSeal1">
            <a:avLst/>
          </a:prstGeom>
          <a:gradFill rotWithShape="1">
            <a:gsLst>
              <a:gs pos="0">
                <a:srgbClr val="FFBF00"/>
              </a:gs>
              <a:gs pos="10001">
                <a:srgbClr val="F27300"/>
              </a:gs>
              <a:gs pos="25000">
                <a:srgbClr val="8F0040"/>
              </a:gs>
              <a:gs pos="50000">
                <a:srgbClr val="400040"/>
              </a:gs>
              <a:gs pos="80000">
                <a:srgbClr val="000040"/>
              </a:gs>
              <a:gs pos="100000">
                <a:srgbClr val="000000"/>
              </a:gs>
            </a:gsLst>
            <a:path path="shape">
              <a:fillToRect l="50000" t="50000" r="50000" b="50000"/>
            </a:path>
          </a:gradFill>
          <a:ln w="9525">
            <a:solidFill>
              <a:schemeClr val="tx1"/>
            </a:solidFill>
            <a:miter lim="800000"/>
            <a:headEnd/>
            <a:tailEnd/>
          </a:ln>
        </p:spPr>
        <p:txBody>
          <a:bodyPr wrap="none" anchor="ctr"/>
          <a:lstStyle/>
          <a:p>
            <a:endParaRPr lang="en-US" altLang="en-US" sz="1300">
              <a:sym typeface="Arial" pitchFamily="34" charset="0"/>
            </a:endParaRPr>
          </a:p>
        </p:txBody>
      </p:sp>
      <p:sp>
        <p:nvSpPr>
          <p:cNvPr id="24" name="Text Box 20"/>
          <p:cNvSpPr txBox="1">
            <a:spLocks noChangeArrowheads="1"/>
          </p:cNvSpPr>
          <p:nvPr/>
        </p:nvSpPr>
        <p:spPr bwMode="auto">
          <a:xfrm>
            <a:off x="6030144" y="2923430"/>
            <a:ext cx="2514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4500" b="1">
                <a:solidFill>
                  <a:schemeClr val="bg1"/>
                </a:solidFill>
                <a:sym typeface="Arial" pitchFamily="34" charset="0"/>
              </a:rPr>
              <a:t>苏联解体</a:t>
            </a:r>
          </a:p>
        </p:txBody>
      </p:sp>
      <p:sp>
        <p:nvSpPr>
          <p:cNvPr id="25" name="Rectangle 3"/>
          <p:cNvSpPr>
            <a:spLocks noChangeArrowheads="1"/>
          </p:cNvSpPr>
          <p:nvPr/>
        </p:nvSpPr>
        <p:spPr bwMode="auto">
          <a:xfrm>
            <a:off x="467544" y="5801568"/>
            <a:ext cx="8001000" cy="939800"/>
          </a:xfrm>
          <a:prstGeom prst="rect">
            <a:avLst/>
          </a:prstGeom>
          <a:solidFill>
            <a:schemeClr val="bg1"/>
          </a:solidFill>
          <a:ln w="9525">
            <a:solidFill>
              <a:srgbClr val="0066CC"/>
            </a:solidFill>
            <a:miter lim="800000"/>
            <a:headEnd/>
            <a:tailEnd/>
          </a:ln>
        </p:spPr>
        <p:txBody>
          <a:bodyPr anchor="ctr">
            <a:spAutoFit/>
          </a:bodyPr>
          <a:lstStyle/>
          <a:p>
            <a:pPr>
              <a:lnSpc>
                <a:spcPts val="3300"/>
              </a:lnSpc>
            </a:pPr>
            <a:r>
              <a:rPr lang="zh-CN" altLang="en-US" sz="3600" dirty="0">
                <a:latin typeface="黑体" pitchFamily="49" charset="-122"/>
                <a:ea typeface="黑体" pitchFamily="49" charset="-122"/>
                <a:sym typeface="Arial" pitchFamily="34" charset="0"/>
              </a:rPr>
              <a:t> </a:t>
            </a:r>
            <a:r>
              <a:rPr lang="zh-CN" altLang="en-US" sz="2800" dirty="0">
                <a:latin typeface="黑体" pitchFamily="49" charset="-122"/>
                <a:ea typeface="黑体" pitchFamily="49" charset="-122"/>
                <a:sym typeface="Arial" pitchFamily="34" charset="0"/>
              </a:rPr>
              <a:t> “现在，旧的世界格局已经打破，新的格局尚未形成，世界处于新旧格局交替的动荡时期。” </a:t>
            </a:r>
          </a:p>
        </p:txBody>
      </p:sp>
    </p:spTree>
    <p:extLst>
      <p:ext uri="{BB962C8B-B14F-4D97-AF65-F5344CB8AC3E}">
        <p14:creationId xmlns:p14="http://schemas.microsoft.com/office/powerpoint/2010/main" val="398661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repeatCount="300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3" name="coin.wav"/>
                                        </p:tgtEl>
                                      </p:cMediaNode>
                                    </p:audio>
                                  </p:subTnLst>
                                </p:cTn>
                              </p:par>
                            </p:childTnLst>
                          </p:cTn>
                        </p:par>
                        <p:par>
                          <p:cTn id="32" fill="hold">
                            <p:stCondLst>
                              <p:cond delay="1500"/>
                            </p:stCondLst>
                            <p:childTnLst>
                              <p:par>
                                <p:cTn id="33" presetID="9" presetClass="exit" presetSubtype="0" fill="hold" grpId="1" nodeType="afterEffect">
                                  <p:stCondLst>
                                    <p:cond delay="0"/>
                                  </p:stCondLst>
                                  <p:childTnLst>
                                    <p:animEffect transition="out" filter="dissolv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par>
                          <p:cTn id="39" fill="hold">
                            <p:stCondLst>
                              <p:cond delay="2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fltVal val="0"/>
                                          </p:val>
                                        </p:tav>
                                        <p:tav tm="100000">
                                          <p:val>
                                            <p:strVal val="#ppt_w"/>
                                          </p:val>
                                        </p:tav>
                                      </p:tavLst>
                                    </p:anim>
                                    <p:anim calcmode="lin" valueType="num">
                                      <p:cBhvr>
                                        <p:cTn id="43" dur="1000" fill="hold"/>
                                        <p:tgtEl>
                                          <p:spTgt spid="2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par>
                          <p:cTn id="44" fill="hold">
                            <p:stCondLst>
                              <p:cond delay="3000"/>
                            </p:stCondLst>
                            <p:childTnLst>
                              <p:par>
                                <p:cTn id="45" presetID="9" presetClass="exit" presetSubtype="0" fill="hold" nodeType="afterEffect">
                                  <p:stCondLst>
                                    <p:cond delay="0"/>
                                  </p:stCondLst>
                                  <p:childTnLst>
                                    <p:animEffect transition="out" filter="dissolv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par>
                          <p:cTn id="48" fill="hold">
                            <p:stCondLst>
                              <p:cond delay="3500"/>
                            </p:stCondLst>
                            <p:childTnLst>
                              <p:par>
                                <p:cTn id="49" presetID="9" presetClass="exit" presetSubtype="0" fill="hold" nodeType="afterEffect">
                                  <p:stCondLst>
                                    <p:cond delay="0"/>
                                  </p:stCondLst>
                                  <p:childTnLst>
                                    <p:animEffect transition="out" filter="dissolv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ppt_x</p:attrName>
                                        </p:attrNameLst>
                                      </p:cBhvr>
                                      <p:tavLst>
                                        <p:tav tm="0">
                                          <p:val>
                                            <p:strVal val="#ppt_x"/>
                                          </p:val>
                                        </p:tav>
                                        <p:tav tm="100000">
                                          <p:val>
                                            <p:strVal val="#ppt_x"/>
                                          </p:val>
                                        </p:tav>
                                      </p:tavLst>
                                    </p:anim>
                                    <p:anim calcmode="lin" valueType="num">
                                      <p:cBhvr>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2" grpId="1"/>
      <p:bldP spid="23" grpId="0" bldLvl="0" animBg="1"/>
      <p:bldP spid="23" grpId="1" bldLvl="0" animBg="1"/>
      <p:bldP spid="24" grpId="0"/>
      <p:bldP spid="2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smtClean="0">
                <a:solidFill>
                  <a:srgbClr val="FF0000"/>
                </a:solidFill>
                <a:latin typeface="隶书" pitchFamily="49" charset="-122"/>
                <a:ea typeface="隶书" pitchFamily="49" charset="-122"/>
              </a:rPr>
              <a:t>二</a:t>
            </a:r>
            <a:r>
              <a:rPr lang="en-US" altLang="zh-CN" sz="5400" b="1" dirty="0" smtClean="0">
                <a:solidFill>
                  <a:srgbClr val="FF0000"/>
                </a:solidFill>
                <a:latin typeface="隶书" pitchFamily="49" charset="-122"/>
                <a:ea typeface="隶书" pitchFamily="49" charset="-122"/>
              </a:rPr>
              <a:t>.</a:t>
            </a:r>
            <a:r>
              <a:rPr lang="zh-CN" altLang="en-US" sz="5400" b="1" dirty="0" smtClean="0">
                <a:solidFill>
                  <a:srgbClr val="FF0000"/>
                </a:solidFill>
                <a:latin typeface="隶书" pitchFamily="49" charset="-122"/>
                <a:ea typeface="隶书" pitchFamily="49" charset="-122"/>
              </a:rPr>
              <a:t>世界多极化趋势的发展</a:t>
            </a:r>
            <a:endParaRPr lang="zh-CN" altLang="en-US" sz="5400" b="1" dirty="0">
              <a:solidFill>
                <a:srgbClr val="FF0000"/>
              </a:solidFill>
              <a:latin typeface="隶书" pitchFamily="49" charset="-122"/>
              <a:ea typeface="隶书" pitchFamily="49" charset="-122"/>
            </a:endParaRPr>
          </a:p>
        </p:txBody>
      </p:sp>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grpSp>
        <p:nvGrpSpPr>
          <p:cNvPr id="6" name="Group 2"/>
          <p:cNvGrpSpPr>
            <a:grpSpLocks/>
          </p:cNvGrpSpPr>
          <p:nvPr/>
        </p:nvGrpSpPr>
        <p:grpSpPr bwMode="auto">
          <a:xfrm>
            <a:off x="2411413" y="2740869"/>
            <a:ext cx="3887787" cy="3382962"/>
            <a:chOff x="1474" y="709"/>
            <a:chExt cx="2495" cy="2358"/>
          </a:xfrm>
        </p:grpSpPr>
        <p:sp>
          <p:nvSpPr>
            <p:cNvPr id="7" name="AutoShape 3"/>
            <p:cNvSpPr>
              <a:spLocks noChangeArrowheads="1"/>
            </p:cNvSpPr>
            <p:nvPr/>
          </p:nvSpPr>
          <p:spPr bwMode="auto">
            <a:xfrm>
              <a:off x="1474" y="709"/>
              <a:ext cx="2495" cy="2358"/>
            </a:xfrm>
            <a:custGeom>
              <a:avLst/>
              <a:gdLst>
                <a:gd name="T0" fmla="*/ 1248 w 2495"/>
                <a:gd name="T1" fmla="*/ 0 h 2358"/>
                <a:gd name="T2" fmla="*/ 0 w 2495"/>
                <a:gd name="T3" fmla="*/ 901 h 2358"/>
                <a:gd name="T4" fmla="*/ 477 w 2495"/>
                <a:gd name="T5" fmla="*/ 2358 h 2358"/>
                <a:gd name="T6" fmla="*/ 2018 w 2495"/>
                <a:gd name="T7" fmla="*/ 2358 h 2358"/>
                <a:gd name="T8" fmla="*/ 2495 w 2495"/>
                <a:gd name="T9" fmla="*/ 901 h 2358"/>
                <a:gd name="T10" fmla="*/ 17694720 60000 65536"/>
                <a:gd name="T11" fmla="*/ 11796480 60000 65536"/>
                <a:gd name="T12" fmla="*/ 5898240 60000 65536"/>
                <a:gd name="T13" fmla="*/ 5898240 60000 65536"/>
                <a:gd name="T14" fmla="*/ 0 60000 65536"/>
                <a:gd name="T15" fmla="*/ 771 w 2495"/>
                <a:gd name="T16" fmla="*/ 901 h 2358"/>
                <a:gd name="T17" fmla="*/ 1724 w 2495"/>
                <a:gd name="T18" fmla="*/ 1801 h 2358"/>
              </a:gdLst>
              <a:ahLst/>
              <a:cxnLst>
                <a:cxn ang="T10">
                  <a:pos x="T0" y="T1"/>
                </a:cxn>
                <a:cxn ang="T11">
                  <a:pos x="T2" y="T3"/>
                </a:cxn>
                <a:cxn ang="T12">
                  <a:pos x="T4" y="T5"/>
                </a:cxn>
                <a:cxn ang="T13">
                  <a:pos x="T6" y="T7"/>
                </a:cxn>
                <a:cxn ang="T14">
                  <a:pos x="T8" y="T9"/>
                </a:cxn>
              </a:cxnLst>
              <a:rect l="T15" t="T16" r="T17" b="T18"/>
              <a:pathLst>
                <a:path w="2495" h="2358">
                  <a:moveTo>
                    <a:pt x="0" y="901"/>
                  </a:moveTo>
                  <a:lnTo>
                    <a:pt x="953" y="901"/>
                  </a:lnTo>
                  <a:lnTo>
                    <a:pt x="1248" y="0"/>
                  </a:lnTo>
                  <a:lnTo>
                    <a:pt x="1542" y="901"/>
                  </a:lnTo>
                  <a:lnTo>
                    <a:pt x="2495" y="901"/>
                  </a:lnTo>
                  <a:lnTo>
                    <a:pt x="1724" y="1457"/>
                  </a:lnTo>
                  <a:lnTo>
                    <a:pt x="2018" y="2358"/>
                  </a:lnTo>
                  <a:lnTo>
                    <a:pt x="1248" y="1801"/>
                  </a:lnTo>
                  <a:lnTo>
                    <a:pt x="477" y="2358"/>
                  </a:lnTo>
                  <a:lnTo>
                    <a:pt x="771" y="1457"/>
                  </a:lnTo>
                  <a:close/>
                </a:path>
              </a:pathLst>
            </a:custGeom>
            <a:solidFill>
              <a:srgbClr val="0000CC"/>
            </a:solidFill>
            <a:ln w="9525">
              <a:solidFill>
                <a:schemeClr val="accent1"/>
              </a:solidFill>
              <a:miter lim="800000"/>
              <a:headEnd/>
              <a:tailEnd/>
            </a:ln>
          </p:spPr>
          <p:txBody>
            <a:bodyPr wrap="none" anchor="ctr"/>
            <a:lstStyle/>
            <a:p>
              <a:pPr algn="ctr">
                <a:defRPr/>
              </a:pPr>
              <a:endParaRPr lang="zh-CN" altLang="zh-CN">
                <a:solidFill>
                  <a:srgbClr val="FF3399"/>
                </a:solidFill>
                <a:latin typeface="Arial" charset="0"/>
              </a:endParaRPr>
            </a:p>
          </p:txBody>
        </p:sp>
        <p:sp>
          <p:nvSpPr>
            <p:cNvPr id="8" name="Line 4"/>
            <p:cNvSpPr>
              <a:spLocks noChangeShapeType="1"/>
            </p:cNvSpPr>
            <p:nvPr/>
          </p:nvSpPr>
          <p:spPr bwMode="auto">
            <a:xfrm flipH="1">
              <a:off x="2200" y="754"/>
              <a:ext cx="499" cy="907"/>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Line 5"/>
            <p:cNvSpPr>
              <a:spLocks noChangeShapeType="1"/>
            </p:cNvSpPr>
            <p:nvPr/>
          </p:nvSpPr>
          <p:spPr bwMode="auto">
            <a:xfrm flipH="1">
              <a:off x="2245" y="890"/>
              <a:ext cx="408" cy="771"/>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Line 6"/>
            <p:cNvSpPr>
              <a:spLocks noChangeShapeType="1"/>
            </p:cNvSpPr>
            <p:nvPr/>
          </p:nvSpPr>
          <p:spPr bwMode="auto">
            <a:xfrm flipH="1">
              <a:off x="2290" y="1117"/>
              <a:ext cx="272" cy="59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 name="Line 7"/>
            <p:cNvSpPr>
              <a:spLocks noChangeShapeType="1"/>
            </p:cNvSpPr>
            <p:nvPr/>
          </p:nvSpPr>
          <p:spPr bwMode="auto">
            <a:xfrm flipH="1">
              <a:off x="2381" y="1253"/>
              <a:ext cx="136" cy="363"/>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Line 8"/>
            <p:cNvSpPr>
              <a:spLocks noChangeShapeType="1"/>
            </p:cNvSpPr>
            <p:nvPr/>
          </p:nvSpPr>
          <p:spPr bwMode="auto">
            <a:xfrm flipH="1">
              <a:off x="2245" y="1298"/>
              <a:ext cx="227" cy="40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Line 9"/>
            <p:cNvSpPr>
              <a:spLocks noChangeShapeType="1"/>
            </p:cNvSpPr>
            <p:nvPr/>
          </p:nvSpPr>
          <p:spPr bwMode="auto">
            <a:xfrm flipH="1">
              <a:off x="2381" y="1026"/>
              <a:ext cx="227" cy="635"/>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Line 10"/>
            <p:cNvSpPr>
              <a:spLocks noChangeShapeType="1"/>
            </p:cNvSpPr>
            <p:nvPr/>
          </p:nvSpPr>
          <p:spPr bwMode="auto">
            <a:xfrm flipH="1">
              <a:off x="2381" y="799"/>
              <a:ext cx="318" cy="998"/>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Line 11"/>
            <p:cNvSpPr>
              <a:spLocks noChangeShapeType="1"/>
            </p:cNvSpPr>
            <p:nvPr/>
          </p:nvSpPr>
          <p:spPr bwMode="auto">
            <a:xfrm>
              <a:off x="2744" y="754"/>
              <a:ext cx="272" cy="952"/>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Line 12"/>
            <p:cNvSpPr>
              <a:spLocks noChangeShapeType="1"/>
            </p:cNvSpPr>
            <p:nvPr/>
          </p:nvSpPr>
          <p:spPr bwMode="auto">
            <a:xfrm>
              <a:off x="2744" y="799"/>
              <a:ext cx="363" cy="99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Line 13"/>
            <p:cNvSpPr>
              <a:spLocks noChangeShapeType="1"/>
            </p:cNvSpPr>
            <p:nvPr/>
          </p:nvSpPr>
          <p:spPr bwMode="auto">
            <a:xfrm>
              <a:off x="2699" y="709"/>
              <a:ext cx="453" cy="1043"/>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Line 14"/>
            <p:cNvSpPr>
              <a:spLocks noChangeShapeType="1"/>
            </p:cNvSpPr>
            <p:nvPr/>
          </p:nvSpPr>
          <p:spPr bwMode="auto">
            <a:xfrm>
              <a:off x="2744" y="709"/>
              <a:ext cx="499" cy="952"/>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Line 15"/>
            <p:cNvSpPr>
              <a:spLocks noChangeShapeType="1"/>
            </p:cNvSpPr>
            <p:nvPr/>
          </p:nvSpPr>
          <p:spPr bwMode="auto">
            <a:xfrm flipH="1" flipV="1">
              <a:off x="2789" y="845"/>
              <a:ext cx="318" cy="771"/>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Line 16"/>
            <p:cNvSpPr>
              <a:spLocks noChangeShapeType="1"/>
            </p:cNvSpPr>
            <p:nvPr/>
          </p:nvSpPr>
          <p:spPr bwMode="auto">
            <a:xfrm flipH="1" flipV="1">
              <a:off x="2971" y="1162"/>
              <a:ext cx="182" cy="499"/>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17"/>
            <p:cNvSpPr>
              <a:spLocks noChangeShapeType="1"/>
            </p:cNvSpPr>
            <p:nvPr/>
          </p:nvSpPr>
          <p:spPr bwMode="auto">
            <a:xfrm flipH="1" flipV="1">
              <a:off x="2880" y="1071"/>
              <a:ext cx="363" cy="635"/>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2" name="Text Box 18"/>
          <p:cNvSpPr txBox="1">
            <a:spLocks noChangeArrowheads="1"/>
          </p:cNvSpPr>
          <p:nvPr/>
        </p:nvSpPr>
        <p:spPr bwMode="auto">
          <a:xfrm>
            <a:off x="3276600" y="2132856"/>
            <a:ext cx="2159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spcBef>
                <a:spcPct val="50000"/>
              </a:spcBef>
            </a:pPr>
            <a:r>
              <a:rPr lang="zh-CN" altLang="en-US" sz="4800" b="1">
                <a:solidFill>
                  <a:srgbClr val="FF0000"/>
                </a:solidFill>
                <a:ea typeface="隶书" pitchFamily="49" charset="-122"/>
              </a:rPr>
              <a:t>美国</a:t>
            </a:r>
          </a:p>
        </p:txBody>
      </p:sp>
      <p:sp>
        <p:nvSpPr>
          <p:cNvPr id="23" name="Text Box 24"/>
          <p:cNvSpPr txBox="1">
            <a:spLocks noChangeArrowheads="1"/>
          </p:cNvSpPr>
          <p:nvPr/>
        </p:nvSpPr>
        <p:spPr bwMode="auto">
          <a:xfrm>
            <a:off x="1763713" y="5549156"/>
            <a:ext cx="17287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4800" b="1">
                <a:solidFill>
                  <a:srgbClr val="FF0000"/>
                </a:solidFill>
                <a:ea typeface="隶书" pitchFamily="49" charset="-122"/>
              </a:rPr>
              <a:t>欧盟</a:t>
            </a:r>
          </a:p>
        </p:txBody>
      </p:sp>
      <p:sp>
        <p:nvSpPr>
          <p:cNvPr id="24" name="Text Box 25"/>
          <p:cNvSpPr txBox="1">
            <a:spLocks noChangeArrowheads="1"/>
          </p:cNvSpPr>
          <p:nvPr/>
        </p:nvSpPr>
        <p:spPr bwMode="auto">
          <a:xfrm>
            <a:off x="6011863" y="5620594"/>
            <a:ext cx="194468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4800" b="1">
                <a:solidFill>
                  <a:srgbClr val="FF0000"/>
                </a:solidFill>
                <a:ea typeface="隶书" pitchFamily="49" charset="-122"/>
              </a:rPr>
              <a:t>日本</a:t>
            </a:r>
          </a:p>
        </p:txBody>
      </p:sp>
      <p:sp>
        <p:nvSpPr>
          <p:cNvPr id="25" name="Text Box 26"/>
          <p:cNvSpPr txBox="1">
            <a:spLocks noChangeArrowheads="1"/>
          </p:cNvSpPr>
          <p:nvPr/>
        </p:nvSpPr>
        <p:spPr bwMode="auto">
          <a:xfrm>
            <a:off x="5940425" y="3572719"/>
            <a:ext cx="2089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spcBef>
                <a:spcPct val="50000"/>
              </a:spcBef>
            </a:pPr>
            <a:r>
              <a:rPr lang="zh-CN" altLang="en-US" sz="4800" b="1">
                <a:solidFill>
                  <a:srgbClr val="FF0000"/>
                </a:solidFill>
                <a:ea typeface="隶书" pitchFamily="49" charset="-122"/>
              </a:rPr>
              <a:t>中国</a:t>
            </a:r>
          </a:p>
        </p:txBody>
      </p:sp>
      <p:sp>
        <p:nvSpPr>
          <p:cNvPr id="26" name="Text Box 27"/>
          <p:cNvSpPr txBox="1">
            <a:spLocks noChangeArrowheads="1"/>
          </p:cNvSpPr>
          <p:nvPr/>
        </p:nvSpPr>
        <p:spPr bwMode="auto">
          <a:xfrm>
            <a:off x="395288" y="3572719"/>
            <a:ext cx="216058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4800" b="1">
                <a:solidFill>
                  <a:srgbClr val="FF0000"/>
                </a:solidFill>
                <a:ea typeface="隶书" pitchFamily="49" charset="-122"/>
              </a:rPr>
              <a:t>俄罗斯</a:t>
            </a:r>
          </a:p>
        </p:txBody>
      </p:sp>
    </p:spTree>
    <p:extLst>
      <p:ext uri="{BB962C8B-B14F-4D97-AF65-F5344CB8AC3E}">
        <p14:creationId xmlns:p14="http://schemas.microsoft.com/office/powerpoint/2010/main" val="398661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in)">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smtClean="0">
                <a:solidFill>
                  <a:srgbClr val="FF0000"/>
                </a:solidFill>
                <a:latin typeface="隶书" pitchFamily="49" charset="-122"/>
                <a:ea typeface="隶书" pitchFamily="49" charset="-122"/>
              </a:rPr>
              <a:t>二</a:t>
            </a:r>
            <a:r>
              <a:rPr lang="en-US" altLang="zh-CN" sz="5400" b="1" dirty="0" smtClean="0">
                <a:solidFill>
                  <a:srgbClr val="FF0000"/>
                </a:solidFill>
                <a:latin typeface="隶书" pitchFamily="49" charset="-122"/>
                <a:ea typeface="隶书" pitchFamily="49" charset="-122"/>
              </a:rPr>
              <a:t>.</a:t>
            </a:r>
            <a:r>
              <a:rPr lang="zh-CN" altLang="en-US" sz="5400" b="1" dirty="0" smtClean="0">
                <a:solidFill>
                  <a:srgbClr val="FF0000"/>
                </a:solidFill>
                <a:latin typeface="隶书" pitchFamily="49" charset="-122"/>
                <a:ea typeface="隶书" pitchFamily="49" charset="-122"/>
              </a:rPr>
              <a:t>世界多极化趋势的发展</a:t>
            </a:r>
            <a:endParaRPr lang="zh-CN" altLang="en-US" sz="5400" b="1" dirty="0">
              <a:solidFill>
                <a:srgbClr val="FF0000"/>
              </a:solidFill>
              <a:latin typeface="隶书" pitchFamily="49" charset="-122"/>
              <a:ea typeface="隶书" pitchFamily="49" charset="-122"/>
            </a:endParaRPr>
          </a:p>
        </p:txBody>
      </p:sp>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6" name="文本框 99"/>
          <p:cNvSpPr txBox="1">
            <a:spLocks noChangeArrowheads="1"/>
          </p:cNvSpPr>
          <p:nvPr/>
        </p:nvSpPr>
        <p:spPr bwMode="auto">
          <a:xfrm>
            <a:off x="131402" y="1988840"/>
            <a:ext cx="8839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4400" b="1" dirty="0">
                <a:solidFill>
                  <a:srgbClr val="C00000"/>
                </a:solidFill>
                <a:latin typeface="隶书" pitchFamily="49" charset="-122"/>
                <a:ea typeface="隶书" pitchFamily="49" charset="-122"/>
              </a:rPr>
              <a:t>3.</a:t>
            </a:r>
            <a:r>
              <a:rPr lang="zh-CN" altLang="en-US" sz="4400" b="1" dirty="0">
                <a:solidFill>
                  <a:srgbClr val="C00000"/>
                </a:solidFill>
                <a:latin typeface="隶书" pitchFamily="49" charset="-122"/>
                <a:ea typeface="隶书" pitchFamily="49" charset="-122"/>
              </a:rPr>
              <a:t>表现：</a:t>
            </a:r>
          </a:p>
          <a:p>
            <a:r>
              <a:rPr lang="zh-CN" altLang="zh-CN" sz="4400" b="1" dirty="0">
                <a:solidFill>
                  <a:srgbClr val="0E1FFE"/>
                </a:solidFill>
                <a:latin typeface="隶书" pitchFamily="49" charset="-122"/>
                <a:ea typeface="隶书" pitchFamily="49" charset="-122"/>
              </a:rPr>
              <a:t>（</a:t>
            </a:r>
            <a:r>
              <a:rPr lang="en-US" altLang="zh-CN" sz="4400" b="1" dirty="0">
                <a:solidFill>
                  <a:srgbClr val="0E1FFE"/>
                </a:solidFill>
                <a:latin typeface="隶书" pitchFamily="49" charset="-122"/>
                <a:ea typeface="隶书" pitchFamily="49" charset="-122"/>
              </a:rPr>
              <a:t>1</a:t>
            </a:r>
            <a:r>
              <a:rPr lang="zh-CN" altLang="zh-CN" sz="4400" b="1" dirty="0">
                <a:solidFill>
                  <a:srgbClr val="0E1FFE"/>
                </a:solidFill>
                <a:latin typeface="隶书" pitchFamily="49" charset="-122"/>
                <a:ea typeface="隶书" pitchFamily="49" charset="-122"/>
              </a:rPr>
              <a:t>）欧盟</a:t>
            </a:r>
            <a:r>
              <a:rPr lang="en-US" altLang="zh-CN" sz="4400" b="1" dirty="0">
                <a:solidFill>
                  <a:srgbClr val="0E1FFE"/>
                </a:solidFill>
                <a:latin typeface="隶书" pitchFamily="49" charset="-122"/>
                <a:ea typeface="隶书" pitchFamily="49" charset="-122"/>
              </a:rPr>
              <a:t>:</a:t>
            </a:r>
            <a:r>
              <a:rPr lang="zh-CN" altLang="zh-CN" sz="4400" b="1" dirty="0">
                <a:solidFill>
                  <a:srgbClr val="FF0000"/>
                </a:solidFill>
                <a:latin typeface="隶书" pitchFamily="49" charset="-122"/>
                <a:ea typeface="隶书" pitchFamily="49" charset="-122"/>
              </a:rPr>
              <a:t>希望摆脱对</a:t>
            </a:r>
            <a:r>
              <a:rPr lang="zh-CN" altLang="zh-CN" sz="4400" b="1" dirty="0">
                <a:solidFill>
                  <a:srgbClr val="0E1FFE"/>
                </a:solidFill>
                <a:latin typeface="隶书" pitchFamily="49" charset="-122"/>
                <a:ea typeface="隶书" pitchFamily="49" charset="-122"/>
              </a:rPr>
              <a:t>美国</a:t>
            </a:r>
            <a:r>
              <a:rPr lang="zh-CN" altLang="zh-CN" sz="4400" b="1" dirty="0">
                <a:solidFill>
                  <a:srgbClr val="FF0000"/>
                </a:solidFill>
                <a:latin typeface="隶书" pitchFamily="49" charset="-122"/>
                <a:ea typeface="隶书" pitchFamily="49" charset="-122"/>
              </a:rPr>
              <a:t>的依赖，发出自己的声音，在</a:t>
            </a:r>
            <a:r>
              <a:rPr lang="zh-CN" altLang="zh-CN" sz="4400" b="1" dirty="0">
                <a:solidFill>
                  <a:srgbClr val="0E1FFE"/>
                </a:solidFill>
                <a:latin typeface="隶书" pitchFamily="49" charset="-122"/>
                <a:ea typeface="隶书" pitchFamily="49" charset="-122"/>
              </a:rPr>
              <a:t>国际事务中</a:t>
            </a:r>
            <a:r>
              <a:rPr lang="zh-CN" altLang="zh-CN" sz="4400" b="1" dirty="0">
                <a:solidFill>
                  <a:srgbClr val="FF0000"/>
                </a:solidFill>
                <a:latin typeface="隶书" pitchFamily="49" charset="-122"/>
                <a:ea typeface="隶书" pitchFamily="49" charset="-122"/>
              </a:rPr>
              <a:t>发挥日益重要的作用。</a:t>
            </a:r>
          </a:p>
          <a:p>
            <a:r>
              <a:rPr lang="zh-CN" altLang="zh-CN" sz="4400" b="1" dirty="0">
                <a:solidFill>
                  <a:srgbClr val="0E1FFE"/>
                </a:solidFill>
                <a:latin typeface="隶书" pitchFamily="49" charset="-122"/>
                <a:ea typeface="隶书" pitchFamily="49" charset="-122"/>
              </a:rPr>
              <a:t>（</a:t>
            </a:r>
            <a:r>
              <a:rPr lang="en-US" altLang="zh-CN" sz="4400" b="1" dirty="0">
                <a:solidFill>
                  <a:srgbClr val="0E1FFE"/>
                </a:solidFill>
                <a:latin typeface="隶书" pitchFamily="49" charset="-122"/>
                <a:ea typeface="隶书" pitchFamily="49" charset="-122"/>
              </a:rPr>
              <a:t>2</a:t>
            </a:r>
            <a:r>
              <a:rPr lang="zh-CN" altLang="zh-CN" sz="4400" b="1" dirty="0">
                <a:solidFill>
                  <a:srgbClr val="0E1FFE"/>
                </a:solidFill>
                <a:latin typeface="隶书" pitchFamily="49" charset="-122"/>
                <a:ea typeface="隶书" pitchFamily="49" charset="-122"/>
              </a:rPr>
              <a:t>）日本：</a:t>
            </a:r>
            <a:r>
              <a:rPr lang="zh-CN" altLang="zh-CN" sz="4400" b="1" dirty="0">
                <a:solidFill>
                  <a:srgbClr val="FF0000"/>
                </a:solidFill>
                <a:latin typeface="隶书" pitchFamily="49" charset="-122"/>
                <a:ea typeface="隶书" pitchFamily="49" charset="-122"/>
              </a:rPr>
              <a:t>也在积极</a:t>
            </a:r>
            <a:r>
              <a:rPr lang="zh-CN" altLang="zh-CN" sz="4400" b="1" dirty="0">
                <a:solidFill>
                  <a:srgbClr val="0E1FFE"/>
                </a:solidFill>
                <a:latin typeface="隶书" pitchFamily="49" charset="-122"/>
                <a:ea typeface="隶书" pitchFamily="49" charset="-122"/>
              </a:rPr>
              <a:t>谋求政治大国</a:t>
            </a:r>
            <a:r>
              <a:rPr lang="zh-CN" altLang="zh-CN" sz="4400" b="1" dirty="0">
                <a:solidFill>
                  <a:srgbClr val="FF0000"/>
                </a:solidFill>
                <a:latin typeface="隶书" pitchFamily="49" charset="-122"/>
                <a:ea typeface="隶书" pitchFamily="49" charset="-122"/>
              </a:rPr>
              <a:t>的地位</a:t>
            </a:r>
            <a:r>
              <a:rPr lang="zh-CN" altLang="zh-CN" sz="4400" b="1" dirty="0" smtClean="0">
                <a:solidFill>
                  <a:srgbClr val="FF0000"/>
                </a:solidFill>
                <a:latin typeface="隶书" pitchFamily="49" charset="-122"/>
                <a:ea typeface="隶书" pitchFamily="49" charset="-122"/>
              </a:rPr>
              <a:t>。</a:t>
            </a:r>
            <a:endParaRPr lang="zh-CN" altLang="zh-CN" sz="4400" b="1" dirty="0">
              <a:latin typeface="隶书" pitchFamily="49" charset="-122"/>
              <a:ea typeface="隶书" pitchFamily="49" charset="-122"/>
            </a:endParaRPr>
          </a:p>
        </p:txBody>
      </p:sp>
    </p:spTree>
    <p:extLst>
      <p:ext uri="{BB962C8B-B14F-4D97-AF65-F5344CB8AC3E}">
        <p14:creationId xmlns:p14="http://schemas.microsoft.com/office/powerpoint/2010/main" val="33368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500"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500"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smtClean="0">
                <a:solidFill>
                  <a:srgbClr val="FF0000"/>
                </a:solidFill>
                <a:latin typeface="隶书" pitchFamily="49" charset="-122"/>
                <a:ea typeface="隶书" pitchFamily="49" charset="-122"/>
              </a:rPr>
              <a:t>二</a:t>
            </a:r>
            <a:r>
              <a:rPr lang="en-US" altLang="zh-CN" sz="5400" b="1" dirty="0" smtClean="0">
                <a:solidFill>
                  <a:srgbClr val="FF0000"/>
                </a:solidFill>
                <a:latin typeface="隶书" pitchFamily="49" charset="-122"/>
                <a:ea typeface="隶书" pitchFamily="49" charset="-122"/>
              </a:rPr>
              <a:t>.</a:t>
            </a:r>
            <a:r>
              <a:rPr lang="zh-CN" altLang="en-US" sz="5400" b="1" dirty="0" smtClean="0">
                <a:solidFill>
                  <a:srgbClr val="FF0000"/>
                </a:solidFill>
                <a:latin typeface="隶书" pitchFamily="49" charset="-122"/>
                <a:ea typeface="隶书" pitchFamily="49" charset="-122"/>
              </a:rPr>
              <a:t>世界多极化趋势的发展</a:t>
            </a:r>
            <a:endParaRPr lang="zh-CN" altLang="en-US" sz="5400" b="1" dirty="0">
              <a:solidFill>
                <a:srgbClr val="FF0000"/>
              </a:solidFill>
              <a:latin typeface="隶书" pitchFamily="49" charset="-122"/>
              <a:ea typeface="隶书" pitchFamily="49" charset="-122"/>
            </a:endParaRPr>
          </a:p>
        </p:txBody>
      </p:sp>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6" name="文本框 99"/>
          <p:cNvSpPr txBox="1">
            <a:spLocks noChangeArrowheads="1"/>
          </p:cNvSpPr>
          <p:nvPr/>
        </p:nvSpPr>
        <p:spPr bwMode="auto">
          <a:xfrm>
            <a:off x="179512" y="1768673"/>
            <a:ext cx="8839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4400" b="1" dirty="0">
                <a:solidFill>
                  <a:srgbClr val="C00000"/>
                </a:solidFill>
                <a:latin typeface="隶书" pitchFamily="49" charset="-122"/>
                <a:ea typeface="隶书" pitchFamily="49" charset="-122"/>
              </a:rPr>
              <a:t>3.</a:t>
            </a:r>
            <a:r>
              <a:rPr lang="zh-CN" altLang="en-US" sz="4400" b="1" dirty="0">
                <a:solidFill>
                  <a:srgbClr val="C00000"/>
                </a:solidFill>
                <a:latin typeface="隶书" pitchFamily="49" charset="-122"/>
                <a:ea typeface="隶书" pitchFamily="49" charset="-122"/>
              </a:rPr>
              <a:t>表现：</a:t>
            </a:r>
          </a:p>
          <a:p>
            <a:r>
              <a:rPr lang="zh-CN" altLang="zh-CN" sz="4400" b="1" dirty="0" smtClean="0">
                <a:solidFill>
                  <a:srgbClr val="0E1FFE"/>
                </a:solidFill>
                <a:latin typeface="隶书" pitchFamily="49" charset="-122"/>
                <a:ea typeface="隶书" pitchFamily="49" charset="-122"/>
              </a:rPr>
              <a:t>（</a:t>
            </a:r>
            <a:r>
              <a:rPr lang="en-US" altLang="zh-CN" sz="4400" b="1" dirty="0">
                <a:solidFill>
                  <a:srgbClr val="0E1FFE"/>
                </a:solidFill>
                <a:latin typeface="隶书" pitchFamily="49" charset="-122"/>
                <a:ea typeface="隶书" pitchFamily="49" charset="-122"/>
              </a:rPr>
              <a:t>3</a:t>
            </a:r>
            <a:r>
              <a:rPr lang="zh-CN" altLang="zh-CN" sz="4400" b="1" dirty="0">
                <a:solidFill>
                  <a:srgbClr val="0E1FFE"/>
                </a:solidFill>
                <a:latin typeface="隶书" pitchFamily="49" charset="-122"/>
                <a:ea typeface="隶书" pitchFamily="49" charset="-122"/>
              </a:rPr>
              <a:t>）中国：</a:t>
            </a:r>
            <a:r>
              <a:rPr lang="zh-CN" altLang="zh-CN" sz="4400" b="1" dirty="0">
                <a:solidFill>
                  <a:srgbClr val="FF0000"/>
                </a:solidFill>
                <a:latin typeface="隶书" pitchFamily="49" charset="-122"/>
                <a:ea typeface="隶书" pitchFamily="49" charset="-122"/>
              </a:rPr>
              <a:t>①通过改革开放，经济快速发展，国家综合实力显著增强。②2010年，中国的</a:t>
            </a:r>
            <a:r>
              <a:rPr lang="zh-CN" altLang="zh-CN" sz="4400" b="1" dirty="0">
                <a:solidFill>
                  <a:srgbClr val="0E1FFE"/>
                </a:solidFill>
                <a:latin typeface="隶书" pitchFamily="49" charset="-122"/>
                <a:ea typeface="隶书" pitchFamily="49" charset="-122"/>
              </a:rPr>
              <a:t>经济规模已经位居世界第二</a:t>
            </a:r>
            <a:r>
              <a:rPr lang="zh-CN" altLang="zh-CN" sz="4400" b="1" dirty="0">
                <a:solidFill>
                  <a:srgbClr val="FF0000"/>
                </a:solidFill>
                <a:latin typeface="隶书" pitchFamily="49" charset="-122"/>
                <a:ea typeface="隶书" pitchFamily="49" charset="-122"/>
              </a:rPr>
              <a:t>，仅次于美国。③中国的</a:t>
            </a:r>
            <a:r>
              <a:rPr lang="zh-CN" altLang="zh-CN" sz="4400" b="1" dirty="0">
                <a:solidFill>
                  <a:srgbClr val="0E1FFE"/>
                </a:solidFill>
                <a:latin typeface="隶书" pitchFamily="49" charset="-122"/>
                <a:ea typeface="隶书" pitchFamily="49" charset="-122"/>
              </a:rPr>
              <a:t>和平崛起</a:t>
            </a:r>
            <a:r>
              <a:rPr lang="zh-CN" altLang="zh-CN" sz="4400" b="1" dirty="0">
                <a:solidFill>
                  <a:srgbClr val="FF0000"/>
                </a:solidFill>
                <a:latin typeface="隶书" pitchFamily="49" charset="-122"/>
                <a:ea typeface="隶书" pitchFamily="49" charset="-122"/>
              </a:rPr>
              <a:t>对世界格局产生了重大影响</a:t>
            </a:r>
            <a:r>
              <a:rPr lang="zh-CN" altLang="zh-CN" sz="4400" b="1" dirty="0" smtClean="0">
                <a:solidFill>
                  <a:srgbClr val="FF0000"/>
                </a:solidFill>
                <a:latin typeface="隶书" pitchFamily="49" charset="-122"/>
                <a:ea typeface="隶书" pitchFamily="49" charset="-122"/>
              </a:rPr>
              <a:t>。</a:t>
            </a:r>
            <a:endParaRPr lang="zh-CN" altLang="zh-CN" sz="4400" b="1" dirty="0">
              <a:latin typeface="隶书" pitchFamily="49" charset="-122"/>
              <a:ea typeface="隶书" pitchFamily="49" charset="-122"/>
            </a:endParaRPr>
          </a:p>
        </p:txBody>
      </p:sp>
    </p:spTree>
    <p:extLst>
      <p:ext uri="{BB962C8B-B14F-4D97-AF65-F5344CB8AC3E}">
        <p14:creationId xmlns:p14="http://schemas.microsoft.com/office/powerpoint/2010/main" val="398661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500"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smtClean="0">
                <a:solidFill>
                  <a:srgbClr val="FF0000"/>
                </a:solidFill>
                <a:latin typeface="隶书" pitchFamily="49" charset="-122"/>
                <a:ea typeface="隶书" pitchFamily="49" charset="-122"/>
              </a:rPr>
              <a:t>二</a:t>
            </a:r>
            <a:r>
              <a:rPr lang="en-US" altLang="zh-CN" sz="5400" b="1" dirty="0" smtClean="0">
                <a:solidFill>
                  <a:srgbClr val="FF0000"/>
                </a:solidFill>
                <a:latin typeface="隶书" pitchFamily="49" charset="-122"/>
                <a:ea typeface="隶书" pitchFamily="49" charset="-122"/>
              </a:rPr>
              <a:t>.</a:t>
            </a:r>
            <a:r>
              <a:rPr lang="zh-CN" altLang="en-US" sz="5400" b="1" dirty="0" smtClean="0">
                <a:solidFill>
                  <a:srgbClr val="FF0000"/>
                </a:solidFill>
                <a:latin typeface="隶书" pitchFamily="49" charset="-122"/>
                <a:ea typeface="隶书" pitchFamily="49" charset="-122"/>
              </a:rPr>
              <a:t>世界多极化趋势的发展</a:t>
            </a:r>
            <a:endParaRPr lang="zh-CN" altLang="en-US" sz="5400" b="1" dirty="0">
              <a:solidFill>
                <a:srgbClr val="FF0000"/>
              </a:solidFill>
              <a:latin typeface="隶书" pitchFamily="49" charset="-122"/>
              <a:ea typeface="隶书" pitchFamily="49" charset="-122"/>
            </a:endParaRPr>
          </a:p>
        </p:txBody>
      </p:sp>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6" name="文本框 99"/>
          <p:cNvSpPr txBox="1">
            <a:spLocks noChangeArrowheads="1"/>
          </p:cNvSpPr>
          <p:nvPr/>
        </p:nvSpPr>
        <p:spPr bwMode="auto">
          <a:xfrm>
            <a:off x="12375" y="1772816"/>
            <a:ext cx="8839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4000" b="1" dirty="0">
                <a:solidFill>
                  <a:srgbClr val="C00000"/>
                </a:solidFill>
                <a:latin typeface="隶书" pitchFamily="49" charset="-122"/>
                <a:ea typeface="隶书" pitchFamily="49" charset="-122"/>
              </a:rPr>
              <a:t>3.</a:t>
            </a:r>
            <a:r>
              <a:rPr lang="zh-CN" altLang="en-US" sz="4000" b="1" dirty="0">
                <a:solidFill>
                  <a:srgbClr val="C00000"/>
                </a:solidFill>
                <a:latin typeface="隶书" pitchFamily="49" charset="-122"/>
                <a:ea typeface="隶书" pitchFamily="49" charset="-122"/>
              </a:rPr>
              <a:t>表现：</a:t>
            </a:r>
          </a:p>
          <a:p>
            <a:r>
              <a:rPr lang="zh-CN" altLang="zh-CN" sz="4000" b="1" dirty="0" smtClean="0">
                <a:solidFill>
                  <a:srgbClr val="0E1FFE"/>
                </a:solidFill>
                <a:latin typeface="隶书" pitchFamily="49" charset="-122"/>
                <a:ea typeface="隶书" pitchFamily="49" charset="-122"/>
              </a:rPr>
              <a:t>（</a:t>
            </a:r>
            <a:r>
              <a:rPr lang="en-US" altLang="zh-CN" sz="4000" b="1" dirty="0">
                <a:solidFill>
                  <a:srgbClr val="0E1FFE"/>
                </a:solidFill>
                <a:latin typeface="隶书" pitchFamily="49" charset="-122"/>
                <a:ea typeface="隶书" pitchFamily="49" charset="-122"/>
              </a:rPr>
              <a:t>4</a:t>
            </a:r>
            <a:r>
              <a:rPr lang="zh-CN" altLang="zh-CN" sz="4000" b="1" dirty="0">
                <a:solidFill>
                  <a:srgbClr val="0E1FFE"/>
                </a:solidFill>
                <a:latin typeface="隶书" pitchFamily="49" charset="-122"/>
                <a:ea typeface="隶书" pitchFamily="49" charset="-122"/>
              </a:rPr>
              <a:t>）俄罗斯：</a:t>
            </a:r>
            <a:r>
              <a:rPr lang="zh-CN" altLang="zh-CN" sz="4000" b="1" dirty="0">
                <a:solidFill>
                  <a:srgbClr val="FF0000"/>
                </a:solidFill>
                <a:latin typeface="隶书" pitchFamily="49" charset="-122"/>
                <a:ea typeface="隶书" pitchFamily="49" charset="-122"/>
              </a:rPr>
              <a:t>利用丰富的</a:t>
            </a:r>
            <a:r>
              <a:rPr lang="zh-CN" altLang="zh-CN" sz="4000" b="1" dirty="0">
                <a:solidFill>
                  <a:srgbClr val="0E1FFE"/>
                </a:solidFill>
                <a:latin typeface="隶书" pitchFamily="49" charset="-122"/>
                <a:ea typeface="隶书" pitchFamily="49" charset="-122"/>
              </a:rPr>
              <a:t>自然资源</a:t>
            </a:r>
            <a:r>
              <a:rPr lang="zh-CN" altLang="zh-CN" sz="4000" b="1" dirty="0">
                <a:solidFill>
                  <a:srgbClr val="FF0000"/>
                </a:solidFill>
                <a:latin typeface="隶书" pitchFamily="49" charset="-122"/>
                <a:ea typeface="隶书" pitchFamily="49" charset="-122"/>
              </a:rPr>
              <a:t>致力于国家复兴，力求在</a:t>
            </a:r>
            <a:r>
              <a:rPr lang="zh-CN" altLang="zh-CN" sz="4000" b="1" dirty="0">
                <a:solidFill>
                  <a:srgbClr val="0E1FFE"/>
                </a:solidFill>
                <a:latin typeface="隶书" pitchFamily="49" charset="-122"/>
                <a:ea typeface="隶书" pitchFamily="49" charset="-122"/>
              </a:rPr>
              <a:t>国际舞台上</a:t>
            </a:r>
            <a:r>
              <a:rPr lang="zh-CN" altLang="zh-CN" sz="4000" b="1" dirty="0">
                <a:solidFill>
                  <a:srgbClr val="FF0000"/>
                </a:solidFill>
                <a:latin typeface="隶书" pitchFamily="49" charset="-122"/>
                <a:ea typeface="隶书" pitchFamily="49" charset="-122"/>
              </a:rPr>
              <a:t>扮演更重要的角色。</a:t>
            </a:r>
          </a:p>
          <a:p>
            <a:r>
              <a:rPr lang="zh-CN" altLang="zh-CN" sz="4000" b="1" dirty="0">
                <a:solidFill>
                  <a:srgbClr val="0E1FFE"/>
                </a:solidFill>
                <a:latin typeface="隶书" pitchFamily="49" charset="-122"/>
                <a:ea typeface="隶书" pitchFamily="49" charset="-122"/>
              </a:rPr>
              <a:t>（</a:t>
            </a:r>
            <a:r>
              <a:rPr lang="en-US" altLang="zh-CN" sz="4000" b="1" dirty="0">
                <a:solidFill>
                  <a:srgbClr val="0E1FFE"/>
                </a:solidFill>
                <a:latin typeface="隶书" pitchFamily="49" charset="-122"/>
                <a:ea typeface="隶书" pitchFamily="49" charset="-122"/>
              </a:rPr>
              <a:t>5</a:t>
            </a:r>
            <a:r>
              <a:rPr lang="zh-CN" altLang="zh-CN" sz="4000" b="1" dirty="0">
                <a:solidFill>
                  <a:srgbClr val="0E1FFE"/>
                </a:solidFill>
                <a:latin typeface="隶书" pitchFamily="49" charset="-122"/>
                <a:ea typeface="隶书" pitchFamily="49" charset="-122"/>
              </a:rPr>
              <a:t>）广大发展中国家：</a:t>
            </a:r>
            <a:r>
              <a:rPr lang="zh-CN" altLang="zh-CN" sz="4000" b="1" dirty="0">
                <a:solidFill>
                  <a:srgbClr val="FF0000"/>
                </a:solidFill>
                <a:latin typeface="隶书" pitchFamily="49" charset="-122"/>
                <a:ea typeface="隶书" pitchFamily="49" charset="-122"/>
              </a:rPr>
              <a:t>总体实力在不断增强，国际影响不断扩大，成为</a:t>
            </a:r>
            <a:r>
              <a:rPr lang="zh-CN" altLang="zh-CN" sz="4000" b="1" dirty="0">
                <a:solidFill>
                  <a:srgbClr val="0E1FFE"/>
                </a:solidFill>
                <a:latin typeface="隶书" pitchFamily="49" charset="-122"/>
                <a:ea typeface="隶书" pitchFamily="49" charset="-122"/>
              </a:rPr>
              <a:t>推动世界多极比趋势发展</a:t>
            </a:r>
            <a:r>
              <a:rPr lang="zh-CN" altLang="zh-CN" sz="4000" b="1" dirty="0">
                <a:solidFill>
                  <a:srgbClr val="FF0000"/>
                </a:solidFill>
                <a:latin typeface="隶书" pitchFamily="49" charset="-122"/>
                <a:ea typeface="隶书" pitchFamily="49" charset="-122"/>
              </a:rPr>
              <a:t>的一支不可忽视的力量。</a:t>
            </a:r>
            <a:endParaRPr lang="zh-CN" altLang="en-US" sz="4000" b="1" dirty="0">
              <a:solidFill>
                <a:srgbClr val="FF0000"/>
              </a:solidFill>
              <a:latin typeface="隶书" pitchFamily="49" charset="-122"/>
              <a:ea typeface="隶书" pitchFamily="49" charset="-122"/>
            </a:endParaRPr>
          </a:p>
        </p:txBody>
      </p:sp>
    </p:spTree>
    <p:extLst>
      <p:ext uri="{BB962C8B-B14F-4D97-AF65-F5344CB8AC3E}">
        <p14:creationId xmlns:p14="http://schemas.microsoft.com/office/powerpoint/2010/main" val="398661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a:grpSpLocks/>
          </p:cNvGrpSpPr>
          <p:nvPr/>
        </p:nvGrpSpPr>
        <p:grpSpPr bwMode="auto">
          <a:xfrm>
            <a:off x="1006475" y="4256088"/>
            <a:ext cx="7747000" cy="2089150"/>
            <a:chOff x="430" y="2704"/>
            <a:chExt cx="4880" cy="1316"/>
          </a:xfrm>
        </p:grpSpPr>
        <p:grpSp>
          <p:nvGrpSpPr>
            <p:cNvPr id="37891" name="组合 21"/>
            <p:cNvGrpSpPr>
              <a:grpSpLocks/>
            </p:cNvGrpSpPr>
            <p:nvPr/>
          </p:nvGrpSpPr>
          <p:grpSpPr bwMode="auto">
            <a:xfrm>
              <a:off x="548" y="2768"/>
              <a:ext cx="4661" cy="1252"/>
              <a:chOff x="548" y="2768"/>
              <a:chExt cx="4661" cy="1252"/>
            </a:xfrm>
          </p:grpSpPr>
          <p:sp>
            <p:nvSpPr>
              <p:cNvPr id="37892" name="流程图: 摘录 7"/>
              <p:cNvSpPr>
                <a:spLocks noChangeArrowheads="1"/>
              </p:cNvSpPr>
              <p:nvPr/>
            </p:nvSpPr>
            <p:spPr bwMode="auto">
              <a:xfrm>
                <a:off x="2653" y="3566"/>
                <a:ext cx="499" cy="454"/>
              </a:xfrm>
              <a:prstGeom prst="flowChartExtract">
                <a:avLst/>
              </a:prstGeom>
              <a:gradFill rotWithShape="1">
                <a:gsLst>
                  <a:gs pos="0">
                    <a:srgbClr val="FFBF00"/>
                  </a:gs>
                  <a:gs pos="10001">
                    <a:srgbClr val="F27300"/>
                  </a:gs>
                  <a:gs pos="25000">
                    <a:srgbClr val="8F0040"/>
                  </a:gs>
                  <a:gs pos="50000">
                    <a:srgbClr val="400040"/>
                  </a:gs>
                  <a:gs pos="80000">
                    <a:srgbClr val="000040"/>
                  </a:gs>
                  <a:gs pos="100000">
                    <a:srgbClr val="000000"/>
                  </a:gs>
                </a:gsLst>
                <a:lin ang="5400000" scaled="1"/>
              </a:gradFill>
              <a:ln w="9525">
                <a:solidFill>
                  <a:schemeClr val="tx1"/>
                </a:solidFill>
                <a:miter lim="800000"/>
                <a:headEnd/>
                <a:tailEnd/>
              </a:ln>
            </p:spPr>
            <p:txBody>
              <a:bodyPr/>
              <a:lstStyle/>
              <a:p>
                <a:endParaRPr lang="zh-CN" altLang="en-US">
                  <a:ea typeface="微软雅黑" pitchFamily="34" charset="-122"/>
                </a:endParaRPr>
              </a:p>
            </p:txBody>
          </p:sp>
          <p:sp>
            <p:nvSpPr>
              <p:cNvPr id="9" name="立方体 8"/>
              <p:cNvSpPr/>
              <p:nvPr/>
            </p:nvSpPr>
            <p:spPr>
              <a:xfrm rot="-760466">
                <a:off x="548" y="3271"/>
                <a:ext cx="2448" cy="544"/>
              </a:xfrm>
              <a:prstGeom prst="cube">
                <a:avLst>
                  <a:gd name="adj" fmla="val 25000"/>
                </a:avLst>
              </a:prstGeom>
              <a:gradFill rotWithShape="1">
                <a:gsLst>
                  <a:gs pos="0">
                    <a:schemeClr val="accent2"/>
                  </a:gs>
                  <a:gs pos="100000">
                    <a:schemeClr val="accent2">
                      <a:gamma/>
                      <a:shade val="46275"/>
                      <a:invGamma/>
                    </a:schemeClr>
                  </a:gs>
                </a:gsLst>
                <a:lin ang="5400000" scaled="1"/>
                <a:tileRect/>
              </a:gradFill>
              <a:ln w="9525" cap="flat" cmpd="sng">
                <a:solidFill>
                  <a:schemeClr val="tx1"/>
                </a:solidFill>
                <a:prstDash val="solid"/>
                <a:miter/>
                <a:headEnd type="none" w="med" len="med"/>
                <a:tailEnd type="none" w="med" len="med"/>
              </a:ln>
            </p:spPr>
            <p: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defRPr/>
                </a:pPr>
                <a:endParaRPr lang="zh-CN" altLang="en-US"/>
              </a:p>
            </p:txBody>
          </p:sp>
          <p:sp>
            <p:nvSpPr>
              <p:cNvPr id="37894" name="立方体 9"/>
              <p:cNvSpPr>
                <a:spLocks noChangeArrowheads="1"/>
              </p:cNvSpPr>
              <p:nvPr/>
            </p:nvSpPr>
            <p:spPr bwMode="auto">
              <a:xfrm rot="-760466">
                <a:off x="2805" y="2768"/>
                <a:ext cx="2404" cy="544"/>
              </a:xfrm>
              <a:prstGeom prst="cube">
                <a:avLst>
                  <a:gd name="adj" fmla="val 25000"/>
                </a:avLst>
              </a:prstGeom>
              <a:solidFill>
                <a:srgbClr val="CC3300"/>
              </a:solidFill>
              <a:ln w="9525">
                <a:solidFill>
                  <a:schemeClr val="tx1"/>
                </a:solidFill>
                <a:miter lim="800000"/>
                <a:headEnd/>
                <a:tailEnd/>
              </a:ln>
            </p:spPr>
            <p:txBody>
              <a:bodyPr/>
              <a:lstStyle/>
              <a:p>
                <a:endParaRPr lang="zh-CN" altLang="en-US">
                  <a:ea typeface="微软雅黑" pitchFamily="34" charset="-122"/>
                </a:endParaRPr>
              </a:p>
            </p:txBody>
          </p:sp>
        </p:grpSp>
        <p:sp>
          <p:nvSpPr>
            <p:cNvPr id="37895" name="流程图: 直接访问存储器 5"/>
            <p:cNvSpPr>
              <a:spLocks noChangeArrowheads="1"/>
            </p:cNvSpPr>
            <p:nvPr/>
          </p:nvSpPr>
          <p:spPr bwMode="auto">
            <a:xfrm rot="-6148246">
              <a:off x="1527" y="2187"/>
              <a:ext cx="136" cy="2339"/>
            </a:xfrm>
            <a:prstGeom prst="flowChartMagneticDrum">
              <a:avLst/>
            </a:prstGeom>
            <a:solidFill>
              <a:schemeClr val="accent1"/>
            </a:solidFill>
            <a:ln w="9525">
              <a:solidFill>
                <a:schemeClr val="tx1"/>
              </a:solidFill>
              <a:round/>
              <a:headEnd/>
              <a:tailEnd/>
            </a:ln>
          </p:spPr>
          <p:txBody>
            <a:bodyPr/>
            <a:lstStyle/>
            <a:p>
              <a:endParaRPr lang="zh-CN" altLang="en-US">
                <a:ea typeface="微软雅黑" pitchFamily="34" charset="-122"/>
              </a:endParaRPr>
            </a:p>
          </p:txBody>
        </p:sp>
        <p:sp>
          <p:nvSpPr>
            <p:cNvPr id="37896" name="流程图: 直接访问存储器 6"/>
            <p:cNvSpPr>
              <a:spLocks noChangeArrowheads="1"/>
            </p:cNvSpPr>
            <p:nvPr/>
          </p:nvSpPr>
          <p:spPr bwMode="auto">
            <a:xfrm rot="-6162323">
              <a:off x="4067" y="1598"/>
              <a:ext cx="137" cy="2339"/>
            </a:xfrm>
            <a:prstGeom prst="flowChartMagneticDrum">
              <a:avLst/>
            </a:prstGeom>
            <a:solidFill>
              <a:schemeClr val="accent1"/>
            </a:solidFill>
            <a:ln w="9525">
              <a:solidFill>
                <a:schemeClr val="tx1"/>
              </a:solidFill>
              <a:round/>
              <a:headEnd/>
              <a:tailEnd/>
            </a:ln>
          </p:spPr>
          <p:txBody>
            <a:bodyPr/>
            <a:lstStyle/>
            <a:p>
              <a:endParaRPr lang="zh-CN" altLang="en-US">
                <a:ea typeface="微软雅黑" pitchFamily="34" charset="-122"/>
              </a:endParaRPr>
            </a:p>
          </p:txBody>
        </p:sp>
      </p:grpSp>
      <p:sp>
        <p:nvSpPr>
          <p:cNvPr id="37897" name="文本框 54280"/>
          <p:cNvSpPr txBox="1">
            <a:spLocks noChangeArrowheads="1"/>
          </p:cNvSpPr>
          <p:nvPr/>
        </p:nvSpPr>
        <p:spPr bwMode="auto">
          <a:xfrm rot="-682570">
            <a:off x="2016125" y="5408613"/>
            <a:ext cx="20875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3200" b="1">
                <a:solidFill>
                  <a:schemeClr val="bg1"/>
                </a:solidFill>
                <a:latin typeface="华文行楷" pitchFamily="2" charset="-122"/>
                <a:ea typeface="华文行楷" pitchFamily="2" charset="-122"/>
              </a:rPr>
              <a:t>一         超</a:t>
            </a:r>
          </a:p>
        </p:txBody>
      </p:sp>
      <p:sp>
        <p:nvSpPr>
          <p:cNvPr id="37898" name="文本框 54281"/>
          <p:cNvSpPr txBox="1">
            <a:spLocks noChangeArrowheads="1"/>
          </p:cNvSpPr>
          <p:nvPr/>
        </p:nvSpPr>
        <p:spPr bwMode="auto">
          <a:xfrm rot="-831594">
            <a:off x="5543550" y="4616450"/>
            <a:ext cx="19446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3200" b="1">
                <a:solidFill>
                  <a:schemeClr val="bg1"/>
                </a:solidFill>
                <a:latin typeface="华文行楷" pitchFamily="2" charset="-122"/>
                <a:ea typeface="华文行楷" pitchFamily="2" charset="-122"/>
              </a:rPr>
              <a:t>多        强</a:t>
            </a:r>
          </a:p>
        </p:txBody>
      </p:sp>
      <p:grpSp>
        <p:nvGrpSpPr>
          <p:cNvPr id="37899" name="组合 4"/>
          <p:cNvGrpSpPr>
            <a:grpSpLocks/>
          </p:cNvGrpSpPr>
          <p:nvPr/>
        </p:nvGrpSpPr>
        <p:grpSpPr bwMode="auto">
          <a:xfrm>
            <a:off x="647700" y="1520825"/>
            <a:ext cx="3814763" cy="3816350"/>
            <a:chOff x="204" y="981"/>
            <a:chExt cx="2403" cy="2404"/>
          </a:xfrm>
        </p:grpSpPr>
        <p:pic>
          <p:nvPicPr>
            <p:cNvPr id="37900" name="图片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 y="981"/>
              <a:ext cx="2403" cy="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7901" name="文本框 54284"/>
            <p:cNvSpPr txBox="1">
              <a:spLocks noChangeArrowheads="1"/>
            </p:cNvSpPr>
            <p:nvPr/>
          </p:nvSpPr>
          <p:spPr bwMode="auto">
            <a:xfrm>
              <a:off x="975" y="1706"/>
              <a:ext cx="862"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9600" b="1">
                  <a:solidFill>
                    <a:schemeClr val="accent2"/>
                  </a:solidFill>
                  <a:ea typeface="微软雅黑" pitchFamily="34" charset="-122"/>
                </a:rPr>
                <a:t>美</a:t>
              </a:r>
            </a:p>
          </p:txBody>
        </p:sp>
      </p:grpSp>
      <p:grpSp>
        <p:nvGrpSpPr>
          <p:cNvPr id="37902" name="组合 5"/>
          <p:cNvGrpSpPr>
            <a:grpSpLocks/>
          </p:cNvGrpSpPr>
          <p:nvPr/>
        </p:nvGrpSpPr>
        <p:grpSpPr bwMode="auto">
          <a:xfrm>
            <a:off x="7488238" y="2455863"/>
            <a:ext cx="1511300" cy="1512887"/>
            <a:chOff x="4513" y="1570"/>
            <a:chExt cx="952" cy="953"/>
          </a:xfrm>
        </p:grpSpPr>
        <p:sp>
          <p:nvSpPr>
            <p:cNvPr id="17" name="椭圆 16"/>
            <p:cNvSpPr/>
            <p:nvPr/>
          </p:nvSpPr>
          <p:spPr>
            <a:xfrm>
              <a:off x="4513" y="1570"/>
              <a:ext cx="952" cy="953"/>
            </a:xfrm>
            <a:prstGeom prst="ellipse">
              <a:avLst/>
            </a:prstGeom>
            <a:gradFill rotWithShape="1">
              <a:gsLst>
                <a:gs pos="0">
                  <a:schemeClr val="accent1"/>
                </a:gs>
                <a:gs pos="100000">
                  <a:schemeClr val="accent1">
                    <a:gamma/>
                    <a:shade val="46275"/>
                    <a:invGamma/>
                  </a:schemeClr>
                </a:gs>
              </a:gsLst>
              <a:path path="shape">
                <a:fillToRect l="50000" t="50000" r="50000" b="50000"/>
              </a:path>
              <a:tileRect/>
            </a:gradFill>
            <a:ln w="9525" cap="flat" cmpd="sng">
              <a:solidFill>
                <a:schemeClr val="tx1"/>
              </a:solidFill>
              <a:prstDash val="solid"/>
              <a:headEnd type="none" w="med" len="med"/>
              <a:tailEnd type="none" w="med" len="med"/>
            </a:ln>
          </p:spPr>
          <p: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defRPr/>
              </a:pPr>
              <a:endParaRPr lang="zh-CN" altLang="en-US"/>
            </a:p>
          </p:txBody>
        </p:sp>
        <p:sp>
          <p:nvSpPr>
            <p:cNvPr id="37904" name="文本框 54287"/>
            <p:cNvSpPr txBox="1">
              <a:spLocks noChangeArrowheads="1"/>
            </p:cNvSpPr>
            <p:nvPr/>
          </p:nvSpPr>
          <p:spPr bwMode="auto">
            <a:xfrm>
              <a:off x="4740" y="1797"/>
              <a:ext cx="45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4800" b="1">
                  <a:ea typeface="微软雅黑" pitchFamily="34" charset="-122"/>
                </a:rPr>
                <a:t>日</a:t>
              </a:r>
            </a:p>
          </p:txBody>
        </p:sp>
      </p:grpSp>
      <p:grpSp>
        <p:nvGrpSpPr>
          <p:cNvPr id="37905" name="组合 6"/>
          <p:cNvGrpSpPr>
            <a:grpSpLocks/>
          </p:cNvGrpSpPr>
          <p:nvPr/>
        </p:nvGrpSpPr>
        <p:grpSpPr bwMode="auto">
          <a:xfrm>
            <a:off x="5975350" y="2384425"/>
            <a:ext cx="1871663" cy="1873250"/>
            <a:chOff x="3560" y="1525"/>
            <a:chExt cx="1179" cy="1180"/>
          </a:xfrm>
        </p:grpSpPr>
        <p:sp>
          <p:nvSpPr>
            <p:cNvPr id="37906" name="椭圆 19"/>
            <p:cNvSpPr>
              <a:spLocks noChangeArrowheads="1"/>
            </p:cNvSpPr>
            <p:nvPr/>
          </p:nvSpPr>
          <p:spPr bwMode="auto">
            <a:xfrm>
              <a:off x="3560" y="1525"/>
              <a:ext cx="1179" cy="118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a:lstStyle/>
            <a:p>
              <a:endParaRPr lang="zh-CN" altLang="en-US">
                <a:ea typeface="微软雅黑" pitchFamily="34" charset="-122"/>
              </a:endParaRPr>
            </a:p>
          </p:txBody>
        </p:sp>
        <p:sp>
          <p:nvSpPr>
            <p:cNvPr id="37907" name="文本框 54290"/>
            <p:cNvSpPr txBox="1">
              <a:spLocks noChangeArrowheads="1"/>
            </p:cNvSpPr>
            <p:nvPr/>
          </p:nvSpPr>
          <p:spPr bwMode="auto">
            <a:xfrm>
              <a:off x="3878" y="1752"/>
              <a:ext cx="771"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6000" b="1">
                  <a:solidFill>
                    <a:schemeClr val="bg1"/>
                  </a:solidFill>
                  <a:ea typeface="微软雅黑" pitchFamily="34" charset="-122"/>
                </a:rPr>
                <a:t>中</a:t>
              </a:r>
            </a:p>
          </p:txBody>
        </p:sp>
      </p:grpSp>
      <p:grpSp>
        <p:nvGrpSpPr>
          <p:cNvPr id="37908" name="组合 7"/>
          <p:cNvGrpSpPr>
            <a:grpSpLocks/>
          </p:cNvGrpSpPr>
          <p:nvPr/>
        </p:nvGrpSpPr>
        <p:grpSpPr bwMode="auto">
          <a:xfrm>
            <a:off x="4679950" y="2960688"/>
            <a:ext cx="1728788" cy="1655762"/>
            <a:chOff x="2744" y="1888"/>
            <a:chExt cx="1089" cy="1043"/>
          </a:xfrm>
        </p:grpSpPr>
        <p:sp>
          <p:nvSpPr>
            <p:cNvPr id="23" name="椭圆 22"/>
            <p:cNvSpPr/>
            <p:nvPr/>
          </p:nvSpPr>
          <p:spPr>
            <a:xfrm>
              <a:off x="2744" y="1888"/>
              <a:ext cx="1089" cy="1043"/>
            </a:xfrm>
            <a:prstGeom prst="ellipse">
              <a:avLst/>
            </a:prstGeom>
            <a:gradFill rotWithShape="1">
              <a:gsLst>
                <a:gs pos="0">
                  <a:schemeClr val="accent2"/>
                </a:gs>
                <a:gs pos="100000">
                  <a:schemeClr val="accent2">
                    <a:gamma/>
                    <a:shade val="46275"/>
                    <a:invGamma/>
                  </a:schemeClr>
                </a:gs>
              </a:gsLst>
              <a:path path="shape">
                <a:fillToRect l="50000" t="50000" r="50000" b="50000"/>
              </a:path>
              <a:tileRect/>
            </a:gradFill>
            <a:ln w="9525" cap="flat" cmpd="sng">
              <a:solidFill>
                <a:schemeClr val="tx1"/>
              </a:solidFill>
              <a:prstDash val="solid"/>
              <a:headEnd type="none" w="med" len="med"/>
              <a:tailEnd type="none" w="med" len="med"/>
            </a:ln>
          </p:spPr>
          <p: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defRPr/>
              </a:pPr>
              <a:endParaRPr lang="zh-CN" altLang="en-US"/>
            </a:p>
          </p:txBody>
        </p:sp>
        <p:sp>
          <p:nvSpPr>
            <p:cNvPr id="37910" name="文本框 54293"/>
            <p:cNvSpPr txBox="1">
              <a:spLocks noChangeArrowheads="1"/>
            </p:cNvSpPr>
            <p:nvPr/>
          </p:nvSpPr>
          <p:spPr bwMode="auto">
            <a:xfrm>
              <a:off x="3016" y="2115"/>
              <a:ext cx="63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4800" b="1">
                  <a:solidFill>
                    <a:schemeClr val="bg1"/>
                  </a:solidFill>
                  <a:ea typeface="微软雅黑" pitchFamily="34" charset="-122"/>
                </a:rPr>
                <a:t>俄</a:t>
              </a:r>
            </a:p>
          </p:txBody>
        </p:sp>
      </p:grpSp>
      <p:grpSp>
        <p:nvGrpSpPr>
          <p:cNvPr id="37911" name="组合 8"/>
          <p:cNvGrpSpPr>
            <a:grpSpLocks/>
          </p:cNvGrpSpPr>
          <p:nvPr/>
        </p:nvGrpSpPr>
        <p:grpSpPr bwMode="auto">
          <a:xfrm>
            <a:off x="6696075" y="871538"/>
            <a:ext cx="1728788" cy="1728787"/>
            <a:chOff x="4014" y="572"/>
            <a:chExt cx="1089" cy="1089"/>
          </a:xfrm>
        </p:grpSpPr>
        <p:sp>
          <p:nvSpPr>
            <p:cNvPr id="37912" name="椭圆 25"/>
            <p:cNvSpPr>
              <a:spLocks noChangeArrowheads="1"/>
            </p:cNvSpPr>
            <p:nvPr/>
          </p:nvSpPr>
          <p:spPr bwMode="auto">
            <a:xfrm>
              <a:off x="4014" y="572"/>
              <a:ext cx="1089" cy="1089"/>
            </a:xfrm>
            <a:prstGeom prst="ellipse">
              <a:avLst/>
            </a:prstGeom>
            <a:gradFill rotWithShape="1">
              <a:gsLst>
                <a:gs pos="0">
                  <a:srgbClr val="33CC33"/>
                </a:gs>
                <a:gs pos="100000">
                  <a:srgbClr val="185E18"/>
                </a:gs>
              </a:gsLst>
              <a:path path="shape">
                <a:fillToRect l="50000" t="50000" r="50000" b="50000"/>
              </a:path>
            </a:gradFill>
            <a:ln w="9525">
              <a:solidFill>
                <a:schemeClr val="tx1"/>
              </a:solidFill>
              <a:round/>
              <a:headEnd/>
              <a:tailEnd/>
            </a:ln>
          </p:spPr>
          <p:txBody>
            <a:bodyPr/>
            <a:lstStyle/>
            <a:p>
              <a:endParaRPr lang="zh-CN" altLang="en-US">
                <a:ea typeface="微软雅黑" pitchFamily="34" charset="-122"/>
              </a:endParaRPr>
            </a:p>
          </p:txBody>
        </p:sp>
        <p:sp>
          <p:nvSpPr>
            <p:cNvPr id="37913" name="文本框 54296"/>
            <p:cNvSpPr txBox="1">
              <a:spLocks noChangeArrowheads="1"/>
            </p:cNvSpPr>
            <p:nvPr/>
          </p:nvSpPr>
          <p:spPr bwMode="auto">
            <a:xfrm>
              <a:off x="4195" y="890"/>
              <a:ext cx="77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4000" b="1">
                  <a:solidFill>
                    <a:srgbClr val="FF3300"/>
                  </a:solidFill>
                  <a:ea typeface="微软雅黑" pitchFamily="34" charset="-122"/>
                </a:rPr>
                <a:t>欧盟</a:t>
              </a:r>
            </a:p>
          </p:txBody>
        </p:sp>
      </p:grpSp>
      <p:sp>
        <p:nvSpPr>
          <p:cNvPr id="28" name="云形标注 9"/>
          <p:cNvSpPr>
            <a:spLocks noChangeArrowheads="1"/>
          </p:cNvSpPr>
          <p:nvPr/>
        </p:nvSpPr>
        <p:spPr bwMode="auto">
          <a:xfrm>
            <a:off x="4289426" y="815976"/>
            <a:ext cx="3960812" cy="2663825"/>
          </a:xfrm>
          <a:prstGeom prst="cloudCallout">
            <a:avLst>
              <a:gd name="adj1" fmla="val -77495"/>
              <a:gd name="adj2" fmla="val 43801"/>
            </a:avLst>
          </a:prstGeom>
          <a:solidFill>
            <a:srgbClr val="FFFF00"/>
          </a:solidFill>
          <a:ln w="9525">
            <a:solidFill>
              <a:schemeClr val="tx1"/>
            </a:solidFill>
            <a:round/>
            <a:headEnd/>
            <a:tailEnd/>
          </a:ln>
        </p:spPr>
        <p:txBody>
          <a:bodyPr/>
          <a:lstStyle/>
          <a:p>
            <a:pPr algn="ctr"/>
            <a:r>
              <a:rPr lang="zh-CN" altLang="en-US" sz="3200" b="1" dirty="0">
                <a:solidFill>
                  <a:srgbClr val="333300"/>
                </a:solidFill>
                <a:latin typeface="迷你简超粗圆" pitchFamily="2" charset="-122"/>
                <a:ea typeface="迷你简超粗圆" pitchFamily="2" charset="-122"/>
              </a:rPr>
              <a:t>为什么美国能在当今世界格局中处于优势</a:t>
            </a:r>
            <a:r>
              <a:rPr lang="en-US" altLang="zh-CN" b="1" dirty="0">
                <a:solidFill>
                  <a:srgbClr val="333300"/>
                </a:solidFill>
                <a:latin typeface="迷你简超粗圆" pitchFamily="2" charset="-122"/>
                <a:ea typeface="迷你简超粗圆" pitchFamily="2" charset="-122"/>
              </a:rPr>
              <a:t>? </a:t>
            </a:r>
          </a:p>
        </p:txBody>
      </p:sp>
      <p:pic>
        <p:nvPicPr>
          <p:cNvPr id="29"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30"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Tree>
    <p:extLst>
      <p:ext uri="{BB962C8B-B14F-4D97-AF65-F5344CB8AC3E}">
        <p14:creationId xmlns:p14="http://schemas.microsoft.com/office/powerpoint/2010/main" val="2463050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100000">
                                          <p:val>
                                            <p:strVal val="#ppt_x"/>
                                          </p:val>
                                        </p:tav>
                                      </p:tavLst>
                                    </p:anim>
                                    <p:anim calcmode="lin" valueType="num">
                                      <p:cBhvr>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pic>
        <p:nvPicPr>
          <p:cNvPr id="6" name="Picture 3" descr="美军为美国实现全球霸权正在变得更富进攻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52736"/>
            <a:ext cx="5219700" cy="36020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尼米兹级2号舰——CVN 69“艾森毫威尔”号"/>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663" y="3484563"/>
            <a:ext cx="5113337" cy="33734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txBox="1">
            <a:spLocks noChangeArrowheads="1"/>
          </p:cNvSpPr>
          <p:nvPr/>
        </p:nvSpPr>
        <p:spPr>
          <a:xfrm>
            <a:off x="107950" y="4941888"/>
            <a:ext cx="3924300" cy="1800225"/>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lgn="l">
              <a:lnSpc>
                <a:spcPct val="90000"/>
              </a:lnSpc>
            </a:pPr>
            <a:r>
              <a:rPr lang="zh-CN" altLang="en-US" sz="4000" b="1" smtClean="0">
                <a:solidFill>
                  <a:srgbClr val="800000"/>
                </a:solidFill>
                <a:ea typeface="黑体" pitchFamily="49" charset="-122"/>
              </a:rPr>
              <a:t>陆海空，“维护世界和平”的美国军队无处不在</a:t>
            </a:r>
            <a:endParaRPr lang="zh-CN" altLang="en-US" sz="4000" b="1" dirty="0">
              <a:solidFill>
                <a:srgbClr val="800000"/>
              </a:solidFill>
              <a:ea typeface="黑体" pitchFamily="49" charset="-122"/>
            </a:endParaRPr>
          </a:p>
        </p:txBody>
      </p:sp>
    </p:spTree>
    <p:extLst>
      <p:ext uri="{BB962C8B-B14F-4D97-AF65-F5344CB8AC3E}">
        <p14:creationId xmlns:p14="http://schemas.microsoft.com/office/powerpoint/2010/main" val="398661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6" name="Rectangle 5"/>
          <p:cNvSpPr>
            <a:spLocks noChangeArrowheads="1"/>
          </p:cNvSpPr>
          <p:nvPr/>
        </p:nvSpPr>
        <p:spPr bwMode="auto">
          <a:xfrm>
            <a:off x="250825" y="4916488"/>
            <a:ext cx="864076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p>
            <a:r>
              <a:rPr kumimoji="1" lang="zh-CN" altLang="en-US" sz="2400" b="1">
                <a:solidFill>
                  <a:srgbClr val="000066"/>
                </a:solidFill>
                <a:latin typeface="黑体" pitchFamily="49" charset="-122"/>
                <a:ea typeface="黑体" pitchFamily="49" charset="-122"/>
              </a:rPr>
              <a:t>　国家导弹防御系统由</a:t>
            </a:r>
            <a:r>
              <a:rPr kumimoji="1" lang="en-US" altLang="zh-CN" sz="2400" b="1">
                <a:solidFill>
                  <a:srgbClr val="000066"/>
                </a:solidFill>
                <a:latin typeface="黑体" pitchFamily="49" charset="-122"/>
                <a:ea typeface="黑体" pitchFamily="49" charset="-122"/>
              </a:rPr>
              <a:t>5</a:t>
            </a:r>
            <a:r>
              <a:rPr kumimoji="1" lang="zh-CN" altLang="en-US" sz="2400" b="1">
                <a:solidFill>
                  <a:srgbClr val="000066"/>
                </a:solidFill>
                <a:latin typeface="黑体" pitchFamily="49" charset="-122"/>
                <a:ea typeface="黑体" pitchFamily="49" charset="-122"/>
              </a:rPr>
              <a:t>大部分组成：预警卫星、改进的预警雷达、地基雷达、地基拦截弹和作战管理指挥控制通信系统。预警卫星用于探测敌方导弹的发射。改迸的预警雷达</a:t>
            </a:r>
            <a:r>
              <a:rPr kumimoji="1" lang="en-US" altLang="zh-CN" sz="2400" b="1">
                <a:solidFill>
                  <a:srgbClr val="000066"/>
                </a:solidFill>
                <a:latin typeface="黑体" pitchFamily="49" charset="-122"/>
                <a:ea typeface="黑体" pitchFamily="49" charset="-122"/>
              </a:rPr>
              <a:t>NMD</a:t>
            </a:r>
            <a:r>
              <a:rPr kumimoji="1" lang="zh-CN" altLang="en-US" sz="2400" b="1">
                <a:solidFill>
                  <a:srgbClr val="000066"/>
                </a:solidFill>
                <a:latin typeface="黑体" pitchFamily="49" charset="-122"/>
                <a:ea typeface="黑体" pitchFamily="49" charset="-122"/>
              </a:rPr>
              <a:t>系统的</a:t>
            </a:r>
            <a:r>
              <a:rPr kumimoji="1" lang="zh-CN" altLang="en-US" sz="2400" b="1">
                <a:solidFill>
                  <a:srgbClr val="000066"/>
                </a:solidFill>
                <a:latin typeface="Times New Roman"/>
                <a:ea typeface="黑体" pitchFamily="49" charset="-122"/>
              </a:rPr>
              <a:t>“</a:t>
            </a:r>
            <a:r>
              <a:rPr kumimoji="1" lang="zh-CN" altLang="en-US" sz="2400" b="1">
                <a:solidFill>
                  <a:srgbClr val="000066"/>
                </a:solidFill>
                <a:latin typeface="黑体" pitchFamily="49" charset="-122"/>
                <a:ea typeface="黑体" pitchFamily="49" charset="-122"/>
              </a:rPr>
              <a:t>眼睛</a:t>
            </a:r>
            <a:r>
              <a:rPr kumimoji="1" lang="zh-CN" altLang="en-US" sz="2400" b="1">
                <a:solidFill>
                  <a:srgbClr val="000066"/>
                </a:solidFill>
                <a:latin typeface="Times New Roman"/>
                <a:ea typeface="黑体" pitchFamily="49" charset="-122"/>
              </a:rPr>
              <a:t>”</a:t>
            </a:r>
            <a:r>
              <a:rPr kumimoji="1" lang="zh-CN" altLang="en-US" sz="2400" b="1">
                <a:solidFill>
                  <a:srgbClr val="000066"/>
                </a:solidFill>
                <a:latin typeface="黑体" pitchFamily="49" charset="-122"/>
                <a:ea typeface="黑体" pitchFamily="49" charset="-122"/>
              </a:rPr>
              <a:t>，能预警到</a:t>
            </a:r>
            <a:r>
              <a:rPr kumimoji="1" lang="en-US" altLang="zh-CN" sz="2400" b="1">
                <a:solidFill>
                  <a:srgbClr val="000066"/>
                </a:solidFill>
                <a:latin typeface="黑体" pitchFamily="49" charset="-122"/>
                <a:ea typeface="黑体" pitchFamily="49" charset="-122"/>
              </a:rPr>
              <a:t>4000</a:t>
            </a:r>
            <a:r>
              <a:rPr kumimoji="1" lang="en-US" altLang="en-US" sz="2400" b="1">
                <a:solidFill>
                  <a:srgbClr val="000066"/>
                </a:solidFill>
                <a:latin typeface="黑体" pitchFamily="49" charset="-122"/>
                <a:ea typeface="黑体" pitchFamily="49" charset="-122"/>
              </a:rPr>
              <a:t>～</a:t>
            </a:r>
            <a:r>
              <a:rPr kumimoji="1" lang="en-US" altLang="zh-CN" sz="2400" b="1">
                <a:solidFill>
                  <a:srgbClr val="000066"/>
                </a:solidFill>
                <a:latin typeface="黑体" pitchFamily="49" charset="-122"/>
                <a:ea typeface="黑体" pitchFamily="49" charset="-122"/>
              </a:rPr>
              <a:t>4800</a:t>
            </a:r>
            <a:r>
              <a:rPr kumimoji="1" lang="zh-CN" altLang="en-US" sz="2400" b="1">
                <a:solidFill>
                  <a:srgbClr val="000066"/>
                </a:solidFill>
                <a:latin typeface="黑体" pitchFamily="49" charset="-122"/>
                <a:ea typeface="黑体" pitchFamily="49" charset="-122"/>
              </a:rPr>
              <a:t>千米远目标。地基雷达将地基拦截弹（</a:t>
            </a:r>
            <a:r>
              <a:rPr kumimoji="1" lang="en-US" altLang="zh-CN" sz="2400" b="1">
                <a:solidFill>
                  <a:srgbClr val="000066"/>
                </a:solidFill>
                <a:latin typeface="黑体" pitchFamily="49" charset="-122"/>
                <a:ea typeface="黑体" pitchFamily="49" charset="-122"/>
              </a:rPr>
              <a:t>NMD</a:t>
            </a:r>
            <a:r>
              <a:rPr kumimoji="1" lang="zh-CN" altLang="en-US" sz="2400" b="1">
                <a:solidFill>
                  <a:srgbClr val="000066"/>
                </a:solidFill>
                <a:latin typeface="黑体" pitchFamily="49" charset="-122"/>
                <a:ea typeface="黑体" pitchFamily="49" charset="-122"/>
              </a:rPr>
              <a:t>核心）导引到作战空域。</a:t>
            </a:r>
          </a:p>
        </p:txBody>
      </p:sp>
      <p:pic>
        <p:nvPicPr>
          <p:cNvPr id="7" name="Picture 7" desc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5175"/>
            <a:ext cx="7815262"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466725" y="981075"/>
            <a:ext cx="85947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36000" rIns="0" bIns="36000">
            <a:spAutoFit/>
          </a:bodyPr>
          <a:lstStyle/>
          <a:p>
            <a:pPr algn="ctr"/>
            <a:r>
              <a:rPr kumimoji="1" lang="zh-CN" altLang="en-US" sz="2800" b="1">
                <a:solidFill>
                  <a:srgbClr val="CC0000"/>
                </a:solidFill>
                <a:latin typeface="黑体" pitchFamily="49" charset="-122"/>
                <a:ea typeface="黑体" pitchFamily="49" charset="-122"/>
              </a:rPr>
              <a:t>国家导弹防御系统（</a:t>
            </a:r>
            <a:r>
              <a:rPr kumimoji="1" lang="en-US" altLang="zh-CN" sz="2800" b="1">
                <a:solidFill>
                  <a:srgbClr val="CC0000"/>
                </a:solidFill>
                <a:latin typeface="黑体" pitchFamily="49" charset="-122"/>
                <a:ea typeface="黑体" pitchFamily="49" charset="-122"/>
              </a:rPr>
              <a:t>National Missile Defense-NMD</a:t>
            </a:r>
            <a:r>
              <a:rPr kumimoji="1" lang="zh-CN" altLang="en-US" sz="2800" b="1">
                <a:solidFill>
                  <a:srgbClr val="CC0000"/>
                </a:solidFill>
                <a:latin typeface="黑体" pitchFamily="49" charset="-122"/>
                <a:ea typeface="黑体" pitchFamily="49" charset="-122"/>
              </a:rPr>
              <a:t>）</a:t>
            </a:r>
          </a:p>
        </p:txBody>
      </p:sp>
    </p:spTree>
    <p:extLst>
      <p:ext uri="{BB962C8B-B14F-4D97-AF65-F5344CB8AC3E}">
        <p14:creationId xmlns:p14="http://schemas.microsoft.com/office/powerpoint/2010/main" val="3986618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pic>
        <p:nvPicPr>
          <p:cNvPr id="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917575"/>
            <a:ext cx="5357813"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8" y="3709899"/>
            <a:ext cx="526573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8" name="Text Box 8"/>
          <p:cNvSpPr txBox="1">
            <a:spLocks noChangeArrowheads="1"/>
          </p:cNvSpPr>
          <p:nvPr/>
        </p:nvSpPr>
        <p:spPr bwMode="auto">
          <a:xfrm>
            <a:off x="5827713" y="3482975"/>
            <a:ext cx="2151062" cy="522288"/>
          </a:xfrm>
          <a:prstGeom prst="rect">
            <a:avLst/>
          </a:prstGeom>
          <a:noFill/>
          <a:ln w="9525">
            <a:noFill/>
            <a:miter lim="800000"/>
          </a:ln>
          <a:effec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defRPr/>
            </a:pPr>
            <a:r>
              <a:rPr kumimoji="1" lang="zh-CN" altLang="en-US" sz="2800" b="1" dirty="0">
                <a:solidFill>
                  <a:srgbClr val="FF0000"/>
                </a:solidFill>
                <a:latin typeface="华文中宋" pitchFamily="2" charset="-122"/>
                <a:ea typeface="华文中宋" pitchFamily="2" charset="-122"/>
              </a:rPr>
              <a:t>美国</a:t>
            </a:r>
            <a:r>
              <a:rPr kumimoji="1" lang="en-US" altLang="zh-CN" sz="2800" b="1" dirty="0">
                <a:solidFill>
                  <a:srgbClr val="FF0000"/>
                </a:solidFill>
                <a:latin typeface="华文中宋" pitchFamily="2" charset="-122"/>
                <a:ea typeface="华文中宋" pitchFamily="2" charset="-122"/>
              </a:rPr>
              <a:t>GDP</a:t>
            </a:r>
            <a:r>
              <a:rPr kumimoji="1" lang="zh-CN" altLang="en-US" sz="2800" b="1" dirty="0">
                <a:solidFill>
                  <a:srgbClr val="FF0000"/>
                </a:solidFill>
                <a:latin typeface="华文中宋" pitchFamily="2" charset="-122"/>
                <a:ea typeface="华文中宋" pitchFamily="2" charset="-122"/>
              </a:rPr>
              <a:t>增长</a:t>
            </a:r>
          </a:p>
        </p:txBody>
      </p:sp>
      <p:sp>
        <p:nvSpPr>
          <p:cNvPr id="9" name="Text Box 9"/>
          <p:cNvSpPr txBox="1">
            <a:spLocks noChangeArrowheads="1"/>
          </p:cNvSpPr>
          <p:nvPr/>
        </p:nvSpPr>
        <p:spPr bwMode="auto">
          <a:xfrm>
            <a:off x="3146425" y="6087180"/>
            <a:ext cx="5372100" cy="522287"/>
          </a:xfrm>
          <a:prstGeom prst="rect">
            <a:avLst/>
          </a:prstGeom>
          <a:noFill/>
          <a:ln w="9525">
            <a:noFill/>
            <a:miter lim="800000"/>
          </a:ln>
          <a:effec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defRPr/>
            </a:pPr>
            <a:r>
              <a:rPr kumimoji="1" lang="zh-CN" altLang="en-US" sz="2800" b="1" dirty="0">
                <a:solidFill>
                  <a:srgbClr val="FF0000"/>
                </a:solidFill>
                <a:latin typeface="华文中宋" pitchFamily="2" charset="-122"/>
                <a:ea typeface="华文中宋" pitchFamily="2" charset="-122"/>
              </a:rPr>
              <a:t>美国</a:t>
            </a:r>
            <a:r>
              <a:rPr kumimoji="1" lang="en-US" altLang="zh-CN" sz="2800" b="1" dirty="0">
                <a:solidFill>
                  <a:srgbClr val="FF0000"/>
                </a:solidFill>
                <a:latin typeface="华文中宋" pitchFamily="2" charset="-122"/>
                <a:ea typeface="华文中宋" pitchFamily="2" charset="-122"/>
              </a:rPr>
              <a:t>GDP</a:t>
            </a:r>
            <a:r>
              <a:rPr kumimoji="1" lang="zh-CN" altLang="en-US" sz="2800" b="1" dirty="0">
                <a:solidFill>
                  <a:srgbClr val="FF0000"/>
                </a:solidFill>
                <a:latin typeface="华文中宋" pitchFamily="2" charset="-122"/>
                <a:ea typeface="华文中宋" pitchFamily="2" charset="-122"/>
              </a:rPr>
              <a:t>占世界</a:t>
            </a:r>
            <a:r>
              <a:rPr kumimoji="1" lang="en-US" altLang="zh-CN" sz="2800" b="1" dirty="0">
                <a:solidFill>
                  <a:srgbClr val="FF0000"/>
                </a:solidFill>
                <a:latin typeface="华文中宋" pitchFamily="2" charset="-122"/>
                <a:ea typeface="华文中宋" pitchFamily="2" charset="-122"/>
              </a:rPr>
              <a:t>GDP</a:t>
            </a:r>
            <a:r>
              <a:rPr kumimoji="1" lang="zh-CN" altLang="en-US" sz="2800" b="1" dirty="0">
                <a:solidFill>
                  <a:srgbClr val="FF0000"/>
                </a:solidFill>
                <a:latin typeface="华文中宋" pitchFamily="2" charset="-122"/>
                <a:ea typeface="华文中宋" pitchFamily="2" charset="-122"/>
              </a:rPr>
              <a:t>比重变化（</a:t>
            </a:r>
            <a:r>
              <a:rPr kumimoji="1" lang="en-US" altLang="zh-CN" sz="2800" b="1" dirty="0">
                <a:solidFill>
                  <a:srgbClr val="FF0000"/>
                </a:solidFill>
                <a:latin typeface="华文中宋" pitchFamily="2" charset="-122"/>
                <a:ea typeface="华文中宋" pitchFamily="2" charset="-122"/>
              </a:rPr>
              <a:t>%</a:t>
            </a:r>
            <a:r>
              <a:rPr kumimoji="1" lang="zh-CN" altLang="en-US" sz="2800" b="1" dirty="0">
                <a:solidFill>
                  <a:srgbClr val="FF0000"/>
                </a:solidFill>
                <a:latin typeface="华文中宋" pitchFamily="2" charset="-122"/>
                <a:ea typeface="华文中宋" pitchFamily="2" charset="-122"/>
              </a:rPr>
              <a:t>）</a:t>
            </a:r>
          </a:p>
        </p:txBody>
      </p:sp>
    </p:spTree>
    <p:extLst>
      <p:ext uri="{BB962C8B-B14F-4D97-AF65-F5344CB8AC3E}">
        <p14:creationId xmlns:p14="http://schemas.microsoft.com/office/powerpoint/2010/main" val="3986618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2"/>
          <p:cNvSpPr>
            <a:spLocks noChangeArrowheads="1"/>
          </p:cNvSpPr>
          <p:nvPr/>
        </p:nvSpPr>
        <p:spPr bwMode="auto">
          <a:xfrm>
            <a:off x="250825" y="3933825"/>
            <a:ext cx="81359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latin typeface="Calibri" pitchFamily="34" charset="0"/>
              </a:rPr>
              <a:t>         苏联解体，两极格局不复存在，世界格局将会走向何处？和平与发展成为当今时代的主题，各国为建立新的国际秩序又作出了哪些努力？</a:t>
            </a:r>
          </a:p>
        </p:txBody>
      </p:sp>
      <p:sp>
        <p:nvSpPr>
          <p:cNvPr id="11267" name="Text Box 3"/>
          <p:cNvSpPr txBox="1">
            <a:spLocks noChangeArrowheads="1"/>
          </p:cNvSpPr>
          <p:nvPr/>
        </p:nvSpPr>
        <p:spPr bwMode="auto">
          <a:xfrm>
            <a:off x="160424" y="1196752"/>
            <a:ext cx="6121400"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ts val="600"/>
              </a:spcBef>
            </a:pPr>
            <a:r>
              <a:rPr lang="en-US" altLang="zh-CN" sz="4400" b="1" dirty="0">
                <a:latin typeface="Times New Roman" pitchFamily="18" charset="0"/>
                <a:ea typeface="华文行楷" pitchFamily="2" charset="-122"/>
              </a:rPr>
              <a:t>       </a:t>
            </a:r>
            <a:r>
              <a:rPr lang="zh-CN" altLang="en-US" sz="3200" b="1" dirty="0">
                <a:solidFill>
                  <a:srgbClr val="FF0000"/>
                </a:solidFill>
                <a:latin typeface="Times New Roman" pitchFamily="18" charset="0"/>
                <a:ea typeface="华文行楷" pitchFamily="2" charset="-122"/>
              </a:rPr>
              <a:t>现在，旧的世界格局已经打破，新的格局尚未形成，世界处于新旧格局交替的动荡时期。</a:t>
            </a:r>
          </a:p>
          <a:p>
            <a:pPr>
              <a:spcBef>
                <a:spcPts val="600"/>
              </a:spcBef>
            </a:pPr>
            <a:r>
              <a:rPr lang="zh-CN" altLang="en-US" sz="3200" b="1" dirty="0">
                <a:solidFill>
                  <a:srgbClr val="FF0000"/>
                </a:solidFill>
                <a:latin typeface="Times New Roman" pitchFamily="18" charset="0"/>
                <a:ea typeface="华文行楷" pitchFamily="2" charset="-122"/>
              </a:rPr>
              <a:t>                                 －－</a:t>
            </a:r>
            <a:r>
              <a:rPr lang="zh-CN" altLang="en-US" sz="3200" b="1" dirty="0" smtClean="0">
                <a:solidFill>
                  <a:srgbClr val="FF0000"/>
                </a:solidFill>
                <a:latin typeface="Times New Roman" pitchFamily="18" charset="0"/>
                <a:ea typeface="华文行楷" pitchFamily="2" charset="-122"/>
              </a:rPr>
              <a:t>江泽民</a:t>
            </a:r>
            <a:endParaRPr lang="zh-CN" altLang="en-US" sz="3200" b="1" dirty="0">
              <a:solidFill>
                <a:srgbClr val="FF0000"/>
              </a:solidFill>
              <a:latin typeface="Times New Roman" pitchFamily="18" charset="0"/>
              <a:ea typeface="华文行楷" pitchFamily="2" charset="-122"/>
            </a:endParaRPr>
          </a:p>
        </p:txBody>
      </p:sp>
      <p:pic>
        <p:nvPicPr>
          <p:cNvPr id="11268" name="Picture 5" descr="http://p0.so.qhmsg.com/bdr/_240_/t019ee880615f01cd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764704"/>
            <a:ext cx="1871663"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7" name="WordArt 5"/>
          <p:cNvSpPr>
            <a:spLocks noChangeArrowheads="1" noChangeShapeType="1" noTextEdit="1"/>
          </p:cNvSpPr>
          <p:nvPr/>
        </p:nvSpPr>
        <p:spPr bwMode="auto">
          <a:xfrm>
            <a:off x="1474788" y="115888"/>
            <a:ext cx="3744913"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a:ln w="9525">
                  <a:solidFill>
                    <a:srgbClr val="00FF00"/>
                  </a:solidFill>
                  <a:round/>
                  <a:headEnd/>
                  <a:tailEnd/>
                </a:ln>
                <a:solidFill>
                  <a:srgbClr val="FF0000"/>
                </a:solidFill>
                <a:latin typeface="隶书"/>
                <a:ea typeface="隶书"/>
              </a:rPr>
              <a:t>复习导入</a:t>
            </a:r>
          </a:p>
        </p:txBody>
      </p:sp>
    </p:spTree>
    <p:extLst>
      <p:ext uri="{BB962C8B-B14F-4D97-AF65-F5344CB8AC3E}">
        <p14:creationId xmlns:p14="http://schemas.microsoft.com/office/powerpoint/2010/main" val="3524809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smtClean="0">
                <a:solidFill>
                  <a:srgbClr val="FF0000"/>
                </a:solidFill>
                <a:latin typeface="隶书" pitchFamily="49" charset="-122"/>
                <a:ea typeface="隶书" pitchFamily="49" charset="-122"/>
              </a:rPr>
              <a:t>二</a:t>
            </a:r>
            <a:r>
              <a:rPr lang="en-US" altLang="zh-CN" sz="5400" b="1" dirty="0" smtClean="0">
                <a:solidFill>
                  <a:srgbClr val="FF0000"/>
                </a:solidFill>
                <a:latin typeface="隶书" pitchFamily="49" charset="-122"/>
                <a:ea typeface="隶书" pitchFamily="49" charset="-122"/>
              </a:rPr>
              <a:t>.</a:t>
            </a:r>
            <a:r>
              <a:rPr lang="zh-CN" altLang="en-US" sz="5400" b="1" dirty="0" smtClean="0">
                <a:solidFill>
                  <a:srgbClr val="FF0000"/>
                </a:solidFill>
                <a:latin typeface="隶书" pitchFamily="49" charset="-122"/>
                <a:ea typeface="隶书" pitchFamily="49" charset="-122"/>
              </a:rPr>
              <a:t>世界多极化趋势的发展</a:t>
            </a:r>
            <a:endParaRPr lang="zh-CN" altLang="en-US" sz="5400" b="1" dirty="0">
              <a:solidFill>
                <a:srgbClr val="FF0000"/>
              </a:solidFill>
              <a:latin typeface="隶书" pitchFamily="49" charset="-122"/>
              <a:ea typeface="隶书" pitchFamily="49" charset="-122"/>
            </a:endParaRPr>
          </a:p>
        </p:txBody>
      </p:sp>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pic>
        <p:nvPicPr>
          <p:cNvPr id="6" name="Picture 2" descr="俄罗斯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400" y="4428827"/>
            <a:ext cx="1295400" cy="6477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国旗"/>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0913" y="3393777"/>
            <a:ext cx="1295400" cy="6477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图像:Japan_flag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513" y="4411365"/>
            <a:ext cx="1295400" cy="6477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图片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913" y="3352502"/>
            <a:ext cx="1371600" cy="696913"/>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u"/>
          <p:cNvPicPr>
            <a:picLocks noChangeAspect="1" noChangeArrowheads="1"/>
          </p:cNvPicPr>
          <p:nvPr/>
        </p:nvPicPr>
        <p:blipFill>
          <a:blip r:embed="rId8">
            <a:extLst>
              <a:ext uri="{28A0092B-C50C-407E-A947-70E740481C1C}">
                <a14:useLocalDpi xmlns:a14="http://schemas.microsoft.com/office/drawing/2010/main" val="0"/>
              </a:ext>
            </a:extLst>
          </a:blip>
          <a:srcRect b="6573"/>
          <a:stretch>
            <a:fillRect/>
          </a:stretch>
        </p:blipFill>
        <p:spPr bwMode="auto">
          <a:xfrm>
            <a:off x="1503363" y="1988840"/>
            <a:ext cx="1981200" cy="9969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7"/>
          <p:cNvSpPr>
            <a:spLocks noChangeArrowheads="1"/>
          </p:cNvSpPr>
          <p:nvPr/>
        </p:nvSpPr>
        <p:spPr bwMode="auto">
          <a:xfrm>
            <a:off x="1579563" y="3100090"/>
            <a:ext cx="1905000" cy="1371600"/>
          </a:xfrm>
          <a:custGeom>
            <a:avLst/>
            <a:gdLst>
              <a:gd name="T0" fmla="*/ 2 w 1905000"/>
              <a:gd name="T1" fmla="*/ 698538 h 1828800"/>
              <a:gd name="T2" fmla="*/ 727649 w 1905000"/>
              <a:gd name="T3" fmla="*/ 698543 h 1828800"/>
              <a:gd name="T4" fmla="*/ 952500 w 1905000"/>
              <a:gd name="T5" fmla="*/ 0 h 1828800"/>
              <a:gd name="T6" fmla="*/ 1177351 w 1905000"/>
              <a:gd name="T7" fmla="*/ 698543 h 1828800"/>
              <a:gd name="T8" fmla="*/ 1904998 w 1905000"/>
              <a:gd name="T9" fmla="*/ 698538 h 1828800"/>
              <a:gd name="T10" fmla="*/ 1316316 w 1905000"/>
              <a:gd name="T11" fmla="*/ 1130256 h 1828800"/>
              <a:gd name="T12" fmla="*/ 1541176 w 1905000"/>
              <a:gd name="T13" fmla="*/ 1828795 h 1828800"/>
              <a:gd name="T14" fmla="*/ 952500 w 1905000"/>
              <a:gd name="T15" fmla="*/ 1397069 h 1828800"/>
              <a:gd name="T16" fmla="*/ 363824 w 1905000"/>
              <a:gd name="T17" fmla="*/ 1828795 h 1828800"/>
              <a:gd name="T18" fmla="*/ 588684 w 1905000"/>
              <a:gd name="T19" fmla="*/ 1130256 h 1828800"/>
              <a:gd name="T20" fmla="*/ 2 w 1905000"/>
              <a:gd name="T21" fmla="*/ 698538 h 1828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5000" h="1828800">
                <a:moveTo>
                  <a:pt x="2" y="698538"/>
                </a:moveTo>
                <a:lnTo>
                  <a:pt x="727649" y="698543"/>
                </a:lnTo>
                <a:lnTo>
                  <a:pt x="952500" y="0"/>
                </a:lnTo>
                <a:lnTo>
                  <a:pt x="1177351" y="698543"/>
                </a:lnTo>
                <a:lnTo>
                  <a:pt x="1904998" y="698538"/>
                </a:lnTo>
                <a:lnTo>
                  <a:pt x="1316316" y="1130256"/>
                </a:lnTo>
                <a:lnTo>
                  <a:pt x="1541176" y="1828795"/>
                </a:lnTo>
                <a:lnTo>
                  <a:pt x="952500" y="1397069"/>
                </a:lnTo>
                <a:lnTo>
                  <a:pt x="363824" y="1828795"/>
                </a:lnTo>
                <a:lnTo>
                  <a:pt x="588684" y="1130256"/>
                </a:lnTo>
                <a:lnTo>
                  <a:pt x="2" y="698538"/>
                </a:lnTo>
                <a:close/>
              </a:path>
            </a:pathLst>
          </a:custGeom>
          <a:solidFill>
            <a:schemeClr val="accent1"/>
          </a:solidFill>
          <a:ln w="9525">
            <a:solidFill>
              <a:schemeClr val="tx1"/>
            </a:solidFill>
            <a:round/>
            <a:headEnd/>
            <a:tailEnd/>
          </a:ln>
        </p:spPr>
        <p:txBody>
          <a:bodyPr/>
          <a:lstStyle/>
          <a:p>
            <a:endParaRPr lang="zh-CN" altLang="en-US"/>
          </a:p>
        </p:txBody>
      </p:sp>
      <p:sp>
        <p:nvSpPr>
          <p:cNvPr id="12" name="矩形 3"/>
          <p:cNvSpPr>
            <a:spLocks noChangeArrowheads="1"/>
          </p:cNvSpPr>
          <p:nvPr/>
        </p:nvSpPr>
        <p:spPr bwMode="auto">
          <a:xfrm>
            <a:off x="4114800" y="1923752"/>
            <a:ext cx="3627438" cy="782638"/>
          </a:xfrm>
          <a:prstGeom prst="rect">
            <a:avLst/>
          </a:prstGeom>
          <a:solidFill>
            <a:srgbClr val="99CCFF">
              <a:alpha val="65096"/>
            </a:srgbClr>
          </a:solidFill>
          <a:ln w="9525">
            <a:solidFill>
              <a:srgbClr val="0000FF"/>
            </a:solidFill>
            <a:miter lim="800000"/>
            <a:headEnd/>
            <a:tailEnd/>
          </a:ln>
        </p:spPr>
        <p:txBody>
          <a:bodyPr wrap="none">
            <a:spAutoFit/>
          </a:bodyPr>
          <a:lstStyle/>
          <a:p>
            <a:pPr algn="ctr"/>
            <a:r>
              <a:rPr lang="zh-CN" altLang="en-US" sz="4500" b="1">
                <a:solidFill>
                  <a:srgbClr val="000000"/>
                </a:solidFill>
                <a:latin typeface="楷体_GB2312" pitchFamily="1" charset="-122"/>
                <a:ea typeface="楷体_GB2312" pitchFamily="1" charset="-122"/>
                <a:sym typeface="楷体_GB2312" pitchFamily="1" charset="-122"/>
              </a:rPr>
              <a:t>当今世界格局</a:t>
            </a:r>
          </a:p>
        </p:txBody>
      </p:sp>
      <p:sp>
        <p:nvSpPr>
          <p:cNvPr id="13" name="Text Box 9"/>
          <p:cNvSpPr txBox="1">
            <a:spLocks noChangeArrowheads="1"/>
          </p:cNvSpPr>
          <p:nvPr/>
        </p:nvSpPr>
        <p:spPr bwMode="auto">
          <a:xfrm>
            <a:off x="5176838" y="3039765"/>
            <a:ext cx="3656012" cy="22463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a:solidFill>
                  <a:srgbClr val="000000"/>
                </a:solidFill>
                <a:latin typeface="黑体" pitchFamily="49" charset="-122"/>
                <a:ea typeface="黑体" pitchFamily="49" charset="-122"/>
                <a:sym typeface="Arial" pitchFamily="34" charset="0"/>
              </a:rPr>
              <a:t>   暂时形成“一超多强”的局面，朝着多极化方向发展，但是一个新的相对稳定的世界格局尚未定型。</a:t>
            </a:r>
          </a:p>
        </p:txBody>
      </p:sp>
      <p:sp>
        <p:nvSpPr>
          <p:cNvPr id="14" name="Rectangle 12"/>
          <p:cNvSpPr>
            <a:spLocks noChangeArrowheads="1"/>
          </p:cNvSpPr>
          <p:nvPr/>
        </p:nvSpPr>
        <p:spPr bwMode="auto">
          <a:xfrm>
            <a:off x="381000" y="5352752"/>
            <a:ext cx="4886325" cy="1244600"/>
          </a:xfrm>
          <a:prstGeom prst="rect">
            <a:avLst/>
          </a:prstGeom>
          <a:noFill/>
          <a:ln w="9525">
            <a:solidFill>
              <a:srgbClr val="0066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zh-CN" altLang="en-US" sz="3000" b="1" dirty="0">
                <a:solidFill>
                  <a:srgbClr val="800000"/>
                </a:solidFill>
                <a:latin typeface="迷你简雪峰" pitchFamily="1" charset="-122"/>
                <a:ea typeface="迷你简雪峰" pitchFamily="1" charset="-122"/>
              </a:rPr>
              <a:t>新的世界格局形成过程中</a:t>
            </a:r>
          </a:p>
          <a:p>
            <a:pPr>
              <a:spcBef>
                <a:spcPct val="50000"/>
              </a:spcBef>
            </a:pPr>
            <a:r>
              <a:rPr lang="zh-CN" altLang="en-US" sz="3000" b="1" dirty="0">
                <a:solidFill>
                  <a:srgbClr val="800000"/>
                </a:solidFill>
                <a:latin typeface="迷你简雪峰" pitchFamily="1" charset="-122"/>
                <a:ea typeface="迷你简雪峰" pitchFamily="1" charset="-122"/>
              </a:rPr>
              <a:t>具有决定性作用的因素是</a:t>
            </a:r>
            <a:r>
              <a:rPr lang="en-US" altLang="zh-CN" sz="3000" b="1" dirty="0">
                <a:solidFill>
                  <a:srgbClr val="800000"/>
                </a:solidFill>
                <a:latin typeface="迷你简雪峰" pitchFamily="1" charset="-122"/>
                <a:ea typeface="迷你简雪峰" pitchFamily="1" charset="-122"/>
              </a:rPr>
              <a:t>:</a:t>
            </a:r>
          </a:p>
        </p:txBody>
      </p:sp>
      <p:sp>
        <p:nvSpPr>
          <p:cNvPr id="15" name="Rectangle 13"/>
          <p:cNvSpPr>
            <a:spLocks noChangeArrowheads="1"/>
          </p:cNvSpPr>
          <p:nvPr/>
        </p:nvSpPr>
        <p:spPr bwMode="auto">
          <a:xfrm>
            <a:off x="6477000" y="5505152"/>
            <a:ext cx="2479675" cy="784225"/>
          </a:xfrm>
          <a:prstGeom prst="rect">
            <a:avLst/>
          </a:prstGeom>
          <a:noFill/>
          <a:ln w="9525">
            <a:solidFill>
              <a:srgbClr val="0066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spcBef>
                <a:spcPct val="50000"/>
              </a:spcBef>
            </a:pPr>
            <a:r>
              <a:rPr lang="zh-CN" altLang="en-US" sz="4500" b="1">
                <a:solidFill>
                  <a:srgbClr val="FF0000"/>
                </a:solidFill>
                <a:ea typeface="迷你简雪峰" pitchFamily="1" charset="-122"/>
                <a:sym typeface="Arial" pitchFamily="34" charset="0"/>
              </a:rPr>
              <a:t>经济实力</a:t>
            </a:r>
          </a:p>
        </p:txBody>
      </p:sp>
      <p:sp>
        <p:nvSpPr>
          <p:cNvPr id="16" name="AutoShape 12"/>
          <p:cNvSpPr>
            <a:spLocks noChangeArrowheads="1"/>
          </p:cNvSpPr>
          <p:nvPr/>
        </p:nvSpPr>
        <p:spPr bwMode="auto">
          <a:xfrm>
            <a:off x="5410200" y="5657552"/>
            <a:ext cx="914400" cy="466725"/>
          </a:xfrm>
          <a:prstGeom prst="rightArrow">
            <a:avLst>
              <a:gd name="adj1" fmla="val 50000"/>
              <a:gd name="adj2" fmla="val 58649"/>
            </a:avLst>
          </a:prstGeom>
          <a:solidFill>
            <a:schemeClr val="accent1"/>
          </a:solidFill>
          <a:ln w="9525">
            <a:solidFill>
              <a:schemeClr val="tx1"/>
            </a:solidFill>
            <a:miter lim="800000"/>
            <a:headEnd/>
            <a:tailEnd/>
          </a:ln>
        </p:spPr>
        <p:txBody>
          <a:bodyPr anchor="ctr"/>
          <a:lstStyle/>
          <a:p>
            <a:endParaRPr lang="en-US" altLang="en-US" sz="1300">
              <a:sym typeface="Arial" pitchFamily="34" charset="0"/>
            </a:endParaRPr>
          </a:p>
        </p:txBody>
      </p:sp>
    </p:spTree>
    <p:extLst>
      <p:ext uri="{BB962C8B-B14F-4D97-AF65-F5344CB8AC3E}">
        <p14:creationId xmlns:p14="http://schemas.microsoft.com/office/powerpoint/2010/main" val="398661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100000">
                                          <p:val>
                                            <p:strVal val="#ppt_x"/>
                                          </p:val>
                                        </p:tav>
                                      </p:tavLst>
                                    </p:anim>
                                    <p:anim calcmode="lin" valueType="num">
                                      <p:cBhvr>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00113" y="3689350"/>
            <a:ext cx="76327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6000" b="1" dirty="0">
                <a:solidFill>
                  <a:srgbClr val="000066"/>
                </a:solidFill>
                <a:latin typeface="Times New Roman" pitchFamily="18" charset="0"/>
              </a:rPr>
              <a:t>特点：</a:t>
            </a:r>
          </a:p>
          <a:p>
            <a:r>
              <a:rPr kumimoji="1" lang="zh-CN" altLang="en-US" sz="6000" b="1" dirty="0">
                <a:solidFill>
                  <a:srgbClr val="000066"/>
                </a:solidFill>
                <a:latin typeface="Times New Roman" pitchFamily="18" charset="0"/>
              </a:rPr>
              <a:t>     缓和与紧张、和平与动荡并存。</a:t>
            </a:r>
          </a:p>
        </p:txBody>
      </p:sp>
      <p:sp>
        <p:nvSpPr>
          <p:cNvPr id="3" name="AutoShape 3"/>
          <p:cNvSpPr>
            <a:spLocks noChangeArrowheads="1"/>
          </p:cNvSpPr>
          <p:nvPr/>
        </p:nvSpPr>
        <p:spPr bwMode="auto">
          <a:xfrm>
            <a:off x="73025" y="836613"/>
            <a:ext cx="8963025" cy="2735262"/>
          </a:xfrm>
          <a:prstGeom prst="horizontalScrol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4800" b="1">
                <a:solidFill>
                  <a:srgbClr val="CC0000"/>
                </a:solidFill>
                <a:latin typeface="Times New Roman" pitchFamily="18" charset="0"/>
                <a:ea typeface="黑体" pitchFamily="49" charset="-122"/>
              </a:rPr>
              <a:t>两极格局打破了，世界形式是</a:t>
            </a:r>
          </a:p>
          <a:p>
            <a:pPr algn="ctr"/>
            <a:r>
              <a:rPr kumimoji="1" lang="zh-CN" altLang="en-US" sz="4800" b="1">
                <a:solidFill>
                  <a:srgbClr val="CC0000"/>
                </a:solidFill>
                <a:latin typeface="Times New Roman" pitchFamily="18" charset="0"/>
                <a:ea typeface="黑体" pitchFamily="49" charset="-122"/>
              </a:rPr>
              <a:t>走向缓和还是日趋紧张呢？</a:t>
            </a:r>
          </a:p>
        </p:txBody>
      </p:sp>
      <p:pic>
        <p:nvPicPr>
          <p:cNvPr id="4"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Tree>
    <p:extLst>
      <p:ext uri="{BB962C8B-B14F-4D97-AF65-F5344CB8AC3E}">
        <p14:creationId xmlns:p14="http://schemas.microsoft.com/office/powerpoint/2010/main" val="404342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smtClean="0">
                <a:solidFill>
                  <a:srgbClr val="FF0000"/>
                </a:solidFill>
                <a:latin typeface="隶书" pitchFamily="49" charset="-122"/>
                <a:ea typeface="隶书" pitchFamily="49" charset="-122"/>
              </a:rPr>
              <a:t>三</a:t>
            </a:r>
            <a:r>
              <a:rPr lang="en-US" altLang="zh-CN" sz="5400" b="1" dirty="0" smtClean="0">
                <a:solidFill>
                  <a:srgbClr val="FF0000"/>
                </a:solidFill>
                <a:latin typeface="隶书" pitchFamily="49" charset="-122"/>
                <a:ea typeface="隶书" pitchFamily="49" charset="-122"/>
              </a:rPr>
              <a:t>.</a:t>
            </a:r>
            <a:r>
              <a:rPr lang="zh-CN" altLang="en-US" sz="5400" b="1" dirty="0" smtClean="0">
                <a:solidFill>
                  <a:srgbClr val="FF0000"/>
                </a:solidFill>
                <a:latin typeface="隶书" pitchFamily="49" charset="-122"/>
                <a:ea typeface="隶书" pitchFamily="49" charset="-122"/>
              </a:rPr>
              <a:t>建立国际新秩序的努力</a:t>
            </a:r>
            <a:endParaRPr lang="zh-CN" altLang="en-US" sz="5400" b="1" dirty="0">
              <a:solidFill>
                <a:srgbClr val="FF0000"/>
              </a:solidFill>
              <a:latin typeface="隶书" pitchFamily="49" charset="-122"/>
              <a:ea typeface="隶书" pitchFamily="49" charset="-122"/>
            </a:endParaRPr>
          </a:p>
        </p:txBody>
      </p:sp>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17" name="文本框 1430529"/>
          <p:cNvSpPr txBox="1">
            <a:spLocks noChangeArrowheads="1"/>
          </p:cNvSpPr>
          <p:nvPr/>
        </p:nvSpPr>
        <p:spPr bwMode="auto">
          <a:xfrm>
            <a:off x="107951" y="1912764"/>
            <a:ext cx="3887986" cy="584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3200" b="1" dirty="0">
                <a:solidFill>
                  <a:srgbClr val="C00000"/>
                </a:solidFill>
                <a:latin typeface="微软雅黑" pitchFamily="34" charset="-122"/>
                <a:ea typeface="微软雅黑" pitchFamily="34" charset="-122"/>
              </a:rPr>
              <a:t>1.</a:t>
            </a:r>
            <a:r>
              <a:rPr lang="zh-CN" altLang="en-US" sz="3200" b="1" dirty="0">
                <a:solidFill>
                  <a:srgbClr val="C00000"/>
                </a:solidFill>
                <a:latin typeface="微软雅黑" pitchFamily="34" charset="-122"/>
                <a:ea typeface="微软雅黑" pitchFamily="34" charset="-122"/>
              </a:rPr>
              <a:t>不结盟运动兴起：</a:t>
            </a:r>
          </a:p>
        </p:txBody>
      </p:sp>
      <p:sp>
        <p:nvSpPr>
          <p:cNvPr id="18" name="文本框 99"/>
          <p:cNvSpPr txBox="1">
            <a:spLocks noChangeArrowheads="1"/>
          </p:cNvSpPr>
          <p:nvPr/>
        </p:nvSpPr>
        <p:spPr bwMode="auto">
          <a:xfrm>
            <a:off x="100274" y="3550364"/>
            <a:ext cx="893622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zh-CN" sz="3200" b="1" dirty="0">
                <a:solidFill>
                  <a:srgbClr val="C00000"/>
                </a:solidFill>
                <a:latin typeface="隶书" pitchFamily="49" charset="-122"/>
                <a:ea typeface="隶书" pitchFamily="49" charset="-122"/>
              </a:rPr>
              <a:t>①二战后，确立了以美国和苏联为主导的国际秩序，形成了两大集团对峙的冷战局面。</a:t>
            </a:r>
          </a:p>
          <a:p>
            <a:r>
              <a:rPr lang="zh-CN" altLang="zh-CN" sz="3200" b="1" dirty="0">
                <a:solidFill>
                  <a:srgbClr val="C00000"/>
                </a:solidFill>
                <a:latin typeface="隶书" pitchFamily="49" charset="-122"/>
                <a:ea typeface="隶书" pitchFamily="49" charset="-122"/>
              </a:rPr>
              <a:t>②20世纪50年代开始，一些新独立的民族国家</a:t>
            </a:r>
          </a:p>
          <a:p>
            <a:r>
              <a:rPr lang="zh-CN" altLang="zh-CN" sz="3200" b="1" dirty="0">
                <a:solidFill>
                  <a:srgbClr val="C00000"/>
                </a:solidFill>
                <a:latin typeface="隶书" pitchFamily="49" charset="-122"/>
                <a:ea typeface="隶书" pitchFamily="49" charset="-122"/>
              </a:rPr>
              <a:t>为了维护国家独立，摆脱美国和苏联的控制，</a:t>
            </a:r>
          </a:p>
          <a:p>
            <a:r>
              <a:rPr lang="zh-CN" altLang="zh-CN" sz="3200" b="1" dirty="0">
                <a:solidFill>
                  <a:srgbClr val="002060"/>
                </a:solidFill>
                <a:latin typeface="隶书" pitchFamily="49" charset="-122"/>
                <a:ea typeface="隶书" pitchFamily="49" charset="-122"/>
              </a:rPr>
              <a:t>（</a:t>
            </a:r>
            <a:r>
              <a:rPr lang="zh-CN" altLang="en-US" sz="3200" b="1" dirty="0">
                <a:solidFill>
                  <a:srgbClr val="002060"/>
                </a:solidFill>
                <a:latin typeface="隶书" pitchFamily="49" charset="-122"/>
                <a:ea typeface="隶书" pitchFamily="49" charset="-122"/>
              </a:rPr>
              <a:t>目的）</a:t>
            </a:r>
            <a:r>
              <a:rPr lang="zh-CN" altLang="zh-CN" sz="3200" b="1" dirty="0">
                <a:solidFill>
                  <a:srgbClr val="C00000"/>
                </a:solidFill>
                <a:latin typeface="隶书" pitchFamily="49" charset="-122"/>
                <a:ea typeface="隶书" pitchFamily="49" charset="-122"/>
              </a:rPr>
              <a:t>实行和平、不结盟的对外政策，发起了不结盟运动。</a:t>
            </a:r>
            <a:endParaRPr lang="zh-CN" altLang="en-US" sz="3200" b="1" dirty="0">
              <a:solidFill>
                <a:srgbClr val="C00000"/>
              </a:solidFill>
              <a:latin typeface="隶书" pitchFamily="49" charset="-122"/>
              <a:ea typeface="隶书" pitchFamily="49" charset="-122"/>
            </a:endParaRPr>
          </a:p>
        </p:txBody>
      </p:sp>
      <p:sp>
        <p:nvSpPr>
          <p:cNvPr id="19" name="Text Box 2"/>
          <p:cNvSpPr txBox="1">
            <a:spLocks noChangeArrowheads="1"/>
          </p:cNvSpPr>
          <p:nvPr/>
        </p:nvSpPr>
        <p:spPr bwMode="auto">
          <a:xfrm>
            <a:off x="179587" y="2659944"/>
            <a:ext cx="76327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6000" b="1" dirty="0" smtClean="0">
                <a:solidFill>
                  <a:srgbClr val="000066"/>
                </a:solidFill>
                <a:latin typeface="Times New Roman" pitchFamily="18" charset="0"/>
              </a:rPr>
              <a:t>背景</a:t>
            </a:r>
            <a:endParaRPr kumimoji="1" lang="zh-CN" altLang="en-US" sz="6000" b="1" dirty="0">
              <a:solidFill>
                <a:srgbClr val="000066"/>
              </a:solidFill>
              <a:latin typeface="Times New Roman" pitchFamily="18" charset="0"/>
            </a:endParaRPr>
          </a:p>
        </p:txBody>
      </p:sp>
    </p:spTree>
    <p:extLst>
      <p:ext uri="{BB962C8B-B14F-4D97-AF65-F5344CB8AC3E}">
        <p14:creationId xmlns:p14="http://schemas.microsoft.com/office/powerpoint/2010/main" val="294988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 calcmode="lin" valueType="num">
                                      <p:cBhvr additive="base">
                                        <p:cTn id="7"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smtClean="0">
                <a:solidFill>
                  <a:srgbClr val="FF0000"/>
                </a:solidFill>
                <a:latin typeface="隶书" pitchFamily="49" charset="-122"/>
                <a:ea typeface="隶书" pitchFamily="49" charset="-122"/>
              </a:rPr>
              <a:t>三</a:t>
            </a:r>
            <a:r>
              <a:rPr lang="en-US" altLang="zh-CN" sz="5400" b="1" dirty="0" smtClean="0">
                <a:solidFill>
                  <a:srgbClr val="FF0000"/>
                </a:solidFill>
                <a:latin typeface="隶书" pitchFamily="49" charset="-122"/>
                <a:ea typeface="隶书" pitchFamily="49" charset="-122"/>
              </a:rPr>
              <a:t>.</a:t>
            </a:r>
            <a:r>
              <a:rPr lang="zh-CN" altLang="en-US" sz="5400" b="1" dirty="0" smtClean="0">
                <a:solidFill>
                  <a:srgbClr val="FF0000"/>
                </a:solidFill>
                <a:latin typeface="隶书" pitchFamily="49" charset="-122"/>
                <a:ea typeface="隶书" pitchFamily="49" charset="-122"/>
              </a:rPr>
              <a:t>建立国际新秩序的努力</a:t>
            </a:r>
            <a:endParaRPr lang="zh-CN" altLang="en-US" sz="5400" b="1" dirty="0">
              <a:solidFill>
                <a:srgbClr val="FF0000"/>
              </a:solidFill>
              <a:latin typeface="隶书" pitchFamily="49" charset="-122"/>
              <a:ea typeface="隶书" pitchFamily="49" charset="-122"/>
            </a:endParaRPr>
          </a:p>
        </p:txBody>
      </p:sp>
      <p:pic>
        <p:nvPicPr>
          <p:cNvPr id="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4"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5" name="文本框 1430529"/>
          <p:cNvSpPr txBox="1">
            <a:spLocks noChangeArrowheads="1"/>
          </p:cNvSpPr>
          <p:nvPr/>
        </p:nvSpPr>
        <p:spPr bwMode="auto">
          <a:xfrm>
            <a:off x="107951" y="1912764"/>
            <a:ext cx="3887986" cy="584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3200" b="1" dirty="0">
                <a:solidFill>
                  <a:srgbClr val="C00000"/>
                </a:solidFill>
                <a:latin typeface="微软雅黑" pitchFamily="34" charset="-122"/>
                <a:ea typeface="微软雅黑" pitchFamily="34" charset="-122"/>
              </a:rPr>
              <a:t>1.</a:t>
            </a:r>
            <a:r>
              <a:rPr lang="zh-CN" altLang="en-US" sz="3200" b="1" dirty="0">
                <a:solidFill>
                  <a:srgbClr val="C00000"/>
                </a:solidFill>
                <a:latin typeface="微软雅黑" pitchFamily="34" charset="-122"/>
                <a:ea typeface="微软雅黑" pitchFamily="34" charset="-122"/>
              </a:rPr>
              <a:t>不结盟运动兴起：</a:t>
            </a:r>
          </a:p>
        </p:txBody>
      </p:sp>
      <p:sp>
        <p:nvSpPr>
          <p:cNvPr id="6" name="TextBox 5"/>
          <p:cNvSpPr txBox="1">
            <a:spLocks noChangeArrowheads="1"/>
          </p:cNvSpPr>
          <p:nvPr/>
        </p:nvSpPr>
        <p:spPr bwMode="auto">
          <a:xfrm>
            <a:off x="62560" y="2420888"/>
            <a:ext cx="2587625" cy="183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50000"/>
              </a:lnSpc>
            </a:pPr>
            <a:r>
              <a:rPr lang="zh-CN" altLang="en-US" sz="4000" b="1" dirty="0" smtClean="0">
                <a:solidFill>
                  <a:srgbClr val="002060"/>
                </a:solidFill>
                <a:latin typeface="Calibri" pitchFamily="34" charset="0"/>
              </a:rPr>
              <a:t>成立</a:t>
            </a:r>
            <a:r>
              <a:rPr lang="zh-CN" altLang="en-US" sz="4000" b="1" dirty="0">
                <a:solidFill>
                  <a:srgbClr val="002060"/>
                </a:solidFill>
                <a:latin typeface="Calibri" pitchFamily="34" charset="0"/>
              </a:rPr>
              <a:t>时间：</a:t>
            </a:r>
            <a:endParaRPr lang="en-US" altLang="zh-CN" sz="4000" b="1" dirty="0">
              <a:solidFill>
                <a:srgbClr val="002060"/>
              </a:solidFill>
              <a:latin typeface="Calibri" pitchFamily="34" charset="0"/>
            </a:endParaRPr>
          </a:p>
          <a:p>
            <a:pPr>
              <a:lnSpc>
                <a:spcPct val="150000"/>
              </a:lnSpc>
            </a:pPr>
            <a:r>
              <a:rPr lang="zh-CN" altLang="en-US" sz="4000" b="1" dirty="0" smtClean="0">
                <a:solidFill>
                  <a:srgbClr val="002060"/>
                </a:solidFill>
                <a:latin typeface="Calibri" pitchFamily="34" charset="0"/>
              </a:rPr>
              <a:t>意义</a:t>
            </a:r>
            <a:r>
              <a:rPr lang="zh-CN" altLang="en-US" sz="4000" b="1" dirty="0">
                <a:solidFill>
                  <a:srgbClr val="002060"/>
                </a:solidFill>
                <a:latin typeface="Calibri" pitchFamily="34" charset="0"/>
              </a:rPr>
              <a:t>：</a:t>
            </a:r>
          </a:p>
        </p:txBody>
      </p:sp>
      <p:sp>
        <p:nvSpPr>
          <p:cNvPr id="7" name="文本框 1430530"/>
          <p:cNvSpPr txBox="1">
            <a:spLocks noChangeArrowheads="1"/>
          </p:cNvSpPr>
          <p:nvPr/>
        </p:nvSpPr>
        <p:spPr bwMode="auto">
          <a:xfrm>
            <a:off x="2452134" y="2584876"/>
            <a:ext cx="26959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1">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3600" b="1" dirty="0" smtClean="0">
                <a:solidFill>
                  <a:srgbClr val="FF0000"/>
                </a:solidFill>
                <a:latin typeface="隶书" pitchFamily="49" charset="-122"/>
                <a:ea typeface="隶书" pitchFamily="49" charset="-122"/>
              </a:rPr>
              <a:t>1961</a:t>
            </a:r>
            <a:r>
              <a:rPr lang="zh-CN" altLang="en-US" sz="3600" b="1" dirty="0" smtClean="0">
                <a:solidFill>
                  <a:srgbClr val="FF0000"/>
                </a:solidFill>
                <a:latin typeface="隶书" pitchFamily="49" charset="-122"/>
                <a:ea typeface="隶书" pitchFamily="49" charset="-122"/>
              </a:rPr>
              <a:t>年</a:t>
            </a:r>
            <a:endParaRPr lang="zh-CN" altLang="en-US" sz="3600" b="1" dirty="0">
              <a:solidFill>
                <a:srgbClr val="FF0000"/>
              </a:solidFill>
              <a:latin typeface="隶书" pitchFamily="49" charset="-122"/>
              <a:ea typeface="隶书" pitchFamily="49" charset="-122"/>
            </a:endParaRPr>
          </a:p>
        </p:txBody>
      </p:sp>
      <p:sp>
        <p:nvSpPr>
          <p:cNvPr id="8" name="文本框 1430531"/>
          <p:cNvSpPr txBox="1">
            <a:spLocks noChangeArrowheads="1"/>
          </p:cNvSpPr>
          <p:nvPr/>
        </p:nvSpPr>
        <p:spPr bwMode="auto">
          <a:xfrm>
            <a:off x="163712" y="4221088"/>
            <a:ext cx="872876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1">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4400" b="1" dirty="0">
                <a:solidFill>
                  <a:srgbClr val="FF0000"/>
                </a:solidFill>
                <a:latin typeface="隶书" pitchFamily="49" charset="-122"/>
                <a:ea typeface="隶书" pitchFamily="49" charset="-122"/>
              </a:rPr>
              <a:t>标志着广大发展中国家成为国际政治舞台上的一支重要力量，在一定程度上冲击着两极格局。</a:t>
            </a:r>
          </a:p>
        </p:txBody>
      </p:sp>
    </p:spTree>
    <p:extLst>
      <p:ext uri="{BB962C8B-B14F-4D97-AF65-F5344CB8AC3E}">
        <p14:creationId xmlns:p14="http://schemas.microsoft.com/office/powerpoint/2010/main" val="123456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430529"/>
          <p:cNvSpPr txBox="1">
            <a:spLocks noChangeArrowheads="1"/>
          </p:cNvSpPr>
          <p:nvPr/>
        </p:nvSpPr>
        <p:spPr bwMode="auto">
          <a:xfrm>
            <a:off x="-4939" y="1916832"/>
            <a:ext cx="4144891" cy="5207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2800" b="1" dirty="0">
                <a:solidFill>
                  <a:srgbClr val="C00000"/>
                </a:solidFill>
                <a:latin typeface="微软雅黑" pitchFamily="34" charset="-122"/>
                <a:ea typeface="微软雅黑" pitchFamily="34" charset="-122"/>
              </a:rPr>
              <a:t>2.</a:t>
            </a:r>
            <a:r>
              <a:rPr lang="zh-CN" altLang="en-US" sz="2800" b="1" dirty="0">
                <a:solidFill>
                  <a:srgbClr val="C00000"/>
                </a:solidFill>
                <a:latin typeface="微软雅黑" pitchFamily="34" charset="-122"/>
                <a:ea typeface="微软雅黑" pitchFamily="34" charset="-122"/>
              </a:rPr>
              <a:t>国际政治经济新秩序：</a:t>
            </a:r>
          </a:p>
        </p:txBody>
      </p:sp>
      <p:sp>
        <p:nvSpPr>
          <p:cNvPr id="3"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smtClean="0">
                <a:solidFill>
                  <a:srgbClr val="FF0000"/>
                </a:solidFill>
                <a:latin typeface="隶书" pitchFamily="49" charset="-122"/>
                <a:ea typeface="隶书" pitchFamily="49" charset="-122"/>
              </a:rPr>
              <a:t>三</a:t>
            </a:r>
            <a:r>
              <a:rPr lang="en-US" altLang="zh-CN" sz="5400" b="1" dirty="0" smtClean="0">
                <a:solidFill>
                  <a:srgbClr val="FF0000"/>
                </a:solidFill>
                <a:latin typeface="隶书" pitchFamily="49" charset="-122"/>
                <a:ea typeface="隶书" pitchFamily="49" charset="-122"/>
              </a:rPr>
              <a:t>.</a:t>
            </a:r>
            <a:r>
              <a:rPr lang="zh-CN" altLang="en-US" sz="5400" b="1" dirty="0" smtClean="0">
                <a:solidFill>
                  <a:srgbClr val="FF0000"/>
                </a:solidFill>
                <a:latin typeface="隶书" pitchFamily="49" charset="-122"/>
                <a:ea typeface="隶书" pitchFamily="49" charset="-122"/>
              </a:rPr>
              <a:t>建立国际新秩序的努力</a:t>
            </a:r>
            <a:endParaRPr lang="zh-CN" altLang="en-US" sz="5400" b="1" dirty="0">
              <a:solidFill>
                <a:srgbClr val="FF0000"/>
              </a:solidFill>
              <a:latin typeface="隶书" pitchFamily="49" charset="-122"/>
              <a:ea typeface="隶书" pitchFamily="49" charset="-122"/>
            </a:endParaRPr>
          </a:p>
        </p:txBody>
      </p:sp>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6" name="TextBox 5"/>
          <p:cNvSpPr txBox="1">
            <a:spLocks noChangeArrowheads="1"/>
          </p:cNvSpPr>
          <p:nvPr/>
        </p:nvSpPr>
        <p:spPr bwMode="auto">
          <a:xfrm>
            <a:off x="51329" y="2557890"/>
            <a:ext cx="312720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50000"/>
              </a:lnSpc>
            </a:pPr>
            <a:r>
              <a:rPr lang="en-US" altLang="zh-CN" sz="4000" b="1" dirty="0">
                <a:solidFill>
                  <a:srgbClr val="002060"/>
                </a:solidFill>
                <a:latin typeface="+mn-ea"/>
                <a:ea typeface="+mn-ea"/>
              </a:rPr>
              <a:t>(1)</a:t>
            </a:r>
            <a:r>
              <a:rPr lang="zh-CN" altLang="en-US" sz="4000" b="1" dirty="0">
                <a:solidFill>
                  <a:srgbClr val="002060"/>
                </a:solidFill>
                <a:latin typeface="+mn-ea"/>
                <a:ea typeface="+mn-ea"/>
              </a:rPr>
              <a:t>背景：</a:t>
            </a:r>
            <a:endParaRPr lang="en-US" altLang="zh-CN" sz="4000" b="1" dirty="0">
              <a:solidFill>
                <a:srgbClr val="002060"/>
              </a:solidFill>
              <a:latin typeface="+mn-ea"/>
              <a:ea typeface="+mn-ea"/>
            </a:endParaRPr>
          </a:p>
          <a:p>
            <a:pPr>
              <a:lnSpc>
                <a:spcPct val="150000"/>
              </a:lnSpc>
            </a:pPr>
            <a:endParaRPr lang="en-US" altLang="en-US" sz="4000" b="1" dirty="0">
              <a:solidFill>
                <a:srgbClr val="002060"/>
              </a:solidFill>
              <a:latin typeface="+mn-ea"/>
              <a:ea typeface="+mn-ea"/>
            </a:endParaRPr>
          </a:p>
          <a:p>
            <a:pPr>
              <a:lnSpc>
                <a:spcPct val="150000"/>
              </a:lnSpc>
            </a:pPr>
            <a:r>
              <a:rPr lang="en-US" altLang="zh-CN" sz="4000" b="1" dirty="0">
                <a:solidFill>
                  <a:srgbClr val="002060"/>
                </a:solidFill>
                <a:latin typeface="+mn-ea"/>
                <a:ea typeface="+mn-ea"/>
              </a:rPr>
              <a:t>(2)</a:t>
            </a:r>
            <a:r>
              <a:rPr lang="zh-CN" altLang="en-US" sz="4000" b="1" dirty="0">
                <a:solidFill>
                  <a:srgbClr val="002060"/>
                </a:solidFill>
                <a:latin typeface="+mn-ea"/>
                <a:ea typeface="+mn-ea"/>
              </a:rPr>
              <a:t>各国努力</a:t>
            </a:r>
            <a:r>
              <a:rPr lang="zh-CN" altLang="en-US" sz="4000" b="1" dirty="0" smtClean="0">
                <a:solidFill>
                  <a:srgbClr val="002060"/>
                </a:solidFill>
                <a:latin typeface="+mn-ea"/>
                <a:ea typeface="+mn-ea"/>
              </a:rPr>
              <a:t>：</a:t>
            </a:r>
            <a:endParaRPr lang="zh-CN" altLang="en-US" sz="4000" b="1" dirty="0">
              <a:solidFill>
                <a:srgbClr val="002060"/>
              </a:solidFill>
              <a:latin typeface="+mn-ea"/>
              <a:ea typeface="+mn-ea"/>
            </a:endParaRPr>
          </a:p>
        </p:txBody>
      </p:sp>
      <p:sp>
        <p:nvSpPr>
          <p:cNvPr id="7" name="文本框 99"/>
          <p:cNvSpPr txBox="1">
            <a:spLocks noChangeArrowheads="1"/>
          </p:cNvSpPr>
          <p:nvPr/>
        </p:nvSpPr>
        <p:spPr bwMode="auto">
          <a:xfrm>
            <a:off x="108375" y="2852936"/>
            <a:ext cx="892812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smtClean="0">
                <a:solidFill>
                  <a:srgbClr val="0D0D0D"/>
                </a:solidFill>
                <a:latin typeface="隶书" pitchFamily="49" charset="-122"/>
                <a:ea typeface="隶书" pitchFamily="49" charset="-122"/>
              </a:rPr>
              <a:t>        冷战</a:t>
            </a:r>
            <a:r>
              <a:rPr lang="zh-CN" altLang="en-US" sz="3600" b="1" dirty="0">
                <a:solidFill>
                  <a:srgbClr val="0D0D0D"/>
                </a:solidFill>
                <a:latin typeface="隶书" pitchFamily="49" charset="-122"/>
                <a:ea typeface="隶书" pitchFamily="49" charset="-122"/>
              </a:rPr>
              <a:t>结束后，随着世界多极化趋势的发展，建立</a:t>
            </a:r>
            <a:r>
              <a:rPr lang="en-US" altLang="zh-CN" sz="3600" b="1" dirty="0" smtClean="0">
                <a:solidFill>
                  <a:srgbClr val="0D0D0D"/>
                </a:solidFill>
                <a:latin typeface="隶书" pitchFamily="49" charset="-122"/>
                <a:ea typeface="隶书" pitchFamily="49" charset="-122"/>
              </a:rPr>
              <a:t>_____________________</a:t>
            </a:r>
            <a:r>
              <a:rPr lang="zh-CN" altLang="en-US" sz="3600" b="1" dirty="0">
                <a:solidFill>
                  <a:srgbClr val="0D0D0D"/>
                </a:solidFill>
                <a:latin typeface="隶书" pitchFamily="49" charset="-122"/>
                <a:ea typeface="隶书" pitchFamily="49" charset="-122"/>
              </a:rPr>
              <a:t>，成为大多数国家的要求。</a:t>
            </a:r>
          </a:p>
        </p:txBody>
      </p:sp>
      <p:sp>
        <p:nvSpPr>
          <p:cNvPr id="8" name="文本框 1431554"/>
          <p:cNvSpPr txBox="1">
            <a:spLocks noChangeArrowheads="1"/>
          </p:cNvSpPr>
          <p:nvPr/>
        </p:nvSpPr>
        <p:spPr bwMode="auto">
          <a:xfrm>
            <a:off x="3563888" y="3380029"/>
            <a:ext cx="46680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1">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a:solidFill>
                  <a:srgbClr val="FF0000"/>
                </a:solidFill>
                <a:latin typeface="隶书" pitchFamily="49" charset="-122"/>
                <a:ea typeface="隶书" pitchFamily="49" charset="-122"/>
              </a:rPr>
              <a:t>国际政治经济新秩序</a:t>
            </a:r>
          </a:p>
        </p:txBody>
      </p:sp>
      <p:sp>
        <p:nvSpPr>
          <p:cNvPr id="9" name="文本框 1430530"/>
          <p:cNvSpPr txBox="1">
            <a:spLocks noChangeArrowheads="1"/>
          </p:cNvSpPr>
          <p:nvPr/>
        </p:nvSpPr>
        <p:spPr bwMode="auto">
          <a:xfrm>
            <a:off x="467544" y="5301208"/>
            <a:ext cx="67341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zh-CN" sz="2800" b="1" dirty="0">
                <a:latin typeface="隶书" pitchFamily="49" charset="-122"/>
                <a:ea typeface="隶书" pitchFamily="49" charset="-122"/>
              </a:rPr>
              <a:t>各国致力于发展经济，力争增强</a:t>
            </a:r>
            <a:r>
              <a:rPr lang="en-US" altLang="zh-CN" sz="2800" b="1" dirty="0">
                <a:latin typeface="隶书" pitchFamily="49" charset="-122"/>
                <a:ea typeface="隶书" pitchFamily="49" charset="-122"/>
              </a:rPr>
              <a:t>________</a:t>
            </a:r>
            <a:r>
              <a:rPr lang="zh-CN" altLang="zh-CN" sz="2800" b="1" dirty="0">
                <a:latin typeface="隶书" pitchFamily="49" charset="-122"/>
                <a:ea typeface="隶书" pitchFamily="49" charset="-122"/>
              </a:rPr>
              <a:t>，在新的世界格局中占据有利地位。</a:t>
            </a:r>
          </a:p>
        </p:txBody>
      </p:sp>
      <p:sp>
        <p:nvSpPr>
          <p:cNvPr id="10" name="文本框 1"/>
          <p:cNvSpPr txBox="1">
            <a:spLocks noChangeArrowheads="1"/>
          </p:cNvSpPr>
          <p:nvPr/>
        </p:nvSpPr>
        <p:spPr bwMode="auto">
          <a:xfrm>
            <a:off x="5493569" y="5301208"/>
            <a:ext cx="16786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zh-CN" sz="2800" b="1">
                <a:solidFill>
                  <a:srgbClr val="FF0000"/>
                </a:solidFill>
                <a:latin typeface="隶书" pitchFamily="49" charset="-122"/>
                <a:ea typeface="隶书" pitchFamily="49" charset="-122"/>
                <a:sym typeface="宋体" pitchFamily="2" charset="-122"/>
              </a:rPr>
              <a:t>经济实力</a:t>
            </a:r>
            <a:endParaRPr lang="zh-CN" altLang="en-US" sz="2800" b="1">
              <a:latin typeface="隶书" pitchFamily="49" charset="-122"/>
              <a:ea typeface="隶书" pitchFamily="49" charset="-122"/>
              <a:sym typeface="宋体" pitchFamily="2" charset="-122"/>
            </a:endParaRPr>
          </a:p>
        </p:txBody>
      </p:sp>
    </p:spTree>
    <p:extLst>
      <p:ext uri="{BB962C8B-B14F-4D97-AF65-F5344CB8AC3E}">
        <p14:creationId xmlns:p14="http://schemas.microsoft.com/office/powerpoint/2010/main" val="23670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37827" y="1916832"/>
            <a:ext cx="2587625"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50000"/>
              </a:lnSpc>
            </a:pPr>
            <a:r>
              <a:rPr lang="en-US" altLang="zh-CN" sz="2800" b="1" dirty="0" smtClean="0">
                <a:solidFill>
                  <a:srgbClr val="0E1FFE"/>
                </a:solidFill>
                <a:latin typeface="Calibri" pitchFamily="34" charset="0"/>
              </a:rPr>
              <a:t>(</a:t>
            </a:r>
            <a:r>
              <a:rPr lang="en-US" altLang="zh-CN" sz="2800" b="1" dirty="0">
                <a:solidFill>
                  <a:srgbClr val="0E1FFE"/>
                </a:solidFill>
                <a:latin typeface="Calibri" pitchFamily="34" charset="0"/>
              </a:rPr>
              <a:t>3)</a:t>
            </a:r>
            <a:r>
              <a:rPr lang="zh-CN" altLang="en-US" sz="2800" b="1" dirty="0" smtClean="0">
                <a:solidFill>
                  <a:srgbClr val="0E1FFE"/>
                </a:solidFill>
                <a:latin typeface="Calibri" pitchFamily="34" charset="0"/>
              </a:rPr>
              <a:t>中国努力</a:t>
            </a:r>
            <a:r>
              <a:rPr lang="zh-CN" altLang="en-US" sz="2800" b="1" dirty="0">
                <a:solidFill>
                  <a:srgbClr val="0E1FFE"/>
                </a:solidFill>
                <a:latin typeface="Calibri" pitchFamily="34" charset="0"/>
              </a:rPr>
              <a:t>：</a:t>
            </a:r>
          </a:p>
        </p:txBody>
      </p:sp>
      <p:sp>
        <p:nvSpPr>
          <p:cNvPr id="3" name="文本框 1430531"/>
          <p:cNvSpPr txBox="1">
            <a:spLocks noChangeArrowheads="1"/>
          </p:cNvSpPr>
          <p:nvPr/>
        </p:nvSpPr>
        <p:spPr bwMode="auto">
          <a:xfrm>
            <a:off x="179512" y="2852936"/>
            <a:ext cx="7904162" cy="3108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dirty="0">
                <a:solidFill>
                  <a:srgbClr val="0E1FFE"/>
                </a:solidFill>
                <a:latin typeface="Calibri" pitchFamily="34" charset="0"/>
                <a:sym typeface="宋体" pitchFamily="2" charset="-122"/>
              </a:rPr>
              <a:t>①主张</a:t>
            </a:r>
            <a:r>
              <a:rPr lang="zh-CN" altLang="en-US" sz="2800" b="1" dirty="0">
                <a:solidFill>
                  <a:srgbClr val="FF0000"/>
                </a:solidFill>
                <a:latin typeface="宋体" pitchFamily="2" charset="-122"/>
                <a:sym typeface="宋体" pitchFamily="2" charset="-122"/>
              </a:rPr>
              <a:t>在国际关系中</a:t>
            </a:r>
            <a:r>
              <a:rPr lang="zh-CN" altLang="en-US" sz="2800" b="1" dirty="0">
                <a:latin typeface="Calibri" pitchFamily="34" charset="0"/>
              </a:rPr>
              <a:t>弘扬平等互信、包容互鉴、合作共赢的精神，</a:t>
            </a:r>
            <a:r>
              <a:rPr lang="zh-CN" altLang="en-US" sz="2800" b="1" dirty="0">
                <a:solidFill>
                  <a:srgbClr val="FF0000"/>
                </a:solidFill>
                <a:latin typeface="宋体" pitchFamily="2" charset="-122"/>
                <a:sym typeface="宋体" pitchFamily="2" charset="-122"/>
              </a:rPr>
              <a:t>共同维护国际公平正义</a:t>
            </a:r>
          </a:p>
          <a:p>
            <a:r>
              <a:rPr lang="zh-CN" altLang="en-US" sz="2800" b="1" dirty="0">
                <a:solidFill>
                  <a:srgbClr val="0E1FFE"/>
                </a:solidFill>
                <a:latin typeface="Calibri" pitchFamily="34" charset="0"/>
                <a:sym typeface="宋体" pitchFamily="2" charset="-122"/>
              </a:rPr>
              <a:t>②</a:t>
            </a:r>
            <a:r>
              <a:rPr lang="zh-CN" altLang="en-US" sz="2800" b="1" dirty="0">
                <a:solidFill>
                  <a:srgbClr val="FF0000"/>
                </a:solidFill>
                <a:latin typeface="宋体" pitchFamily="2" charset="-122"/>
                <a:sym typeface="宋体" pitchFamily="2" charset="-122"/>
              </a:rPr>
              <a:t>走和平发展道路，坚定地奉行独立自主的和平外交政策。</a:t>
            </a:r>
          </a:p>
          <a:p>
            <a:r>
              <a:rPr lang="zh-CN" altLang="en-US" sz="2800" b="1" dirty="0">
                <a:solidFill>
                  <a:srgbClr val="0E1FFE"/>
                </a:solidFill>
                <a:latin typeface="Calibri" pitchFamily="34" charset="0"/>
                <a:sym typeface="宋体" pitchFamily="2" charset="-122"/>
              </a:rPr>
              <a:t>③</a:t>
            </a:r>
            <a:r>
              <a:rPr lang="zh-CN" altLang="en-US" sz="2800" b="1" dirty="0">
                <a:solidFill>
                  <a:srgbClr val="FF0000"/>
                </a:solidFill>
                <a:latin typeface="宋体" pitchFamily="2" charset="-122"/>
                <a:sym typeface="宋体" pitchFamily="2" charset="-122"/>
              </a:rPr>
              <a:t>反对霸权主义和强权政治，</a:t>
            </a:r>
            <a:r>
              <a:rPr lang="zh-CN" altLang="en-US" sz="2800" b="1" dirty="0">
                <a:latin typeface="Calibri" pitchFamily="34" charset="0"/>
              </a:rPr>
              <a:t>绝不干涉他国内政</a:t>
            </a:r>
            <a:r>
              <a:rPr lang="zh-CN" altLang="en-US" sz="2800" b="1" dirty="0">
                <a:solidFill>
                  <a:srgbClr val="FF0000"/>
                </a:solidFill>
                <a:latin typeface="宋体" pitchFamily="2" charset="-122"/>
                <a:sym typeface="宋体" pitchFamily="2" charset="-122"/>
              </a:rPr>
              <a:t>。</a:t>
            </a:r>
          </a:p>
          <a:p>
            <a:r>
              <a:rPr lang="zh-CN" altLang="en-US" sz="2800" b="1" dirty="0">
                <a:solidFill>
                  <a:srgbClr val="0E1FFE"/>
                </a:solidFill>
                <a:latin typeface="宋体" pitchFamily="2" charset="-122"/>
                <a:sym typeface="宋体" pitchFamily="2" charset="-122"/>
              </a:rPr>
              <a:t>④</a:t>
            </a:r>
            <a:r>
              <a:rPr lang="zh-CN" altLang="en-US" sz="2800" b="1" dirty="0">
                <a:latin typeface="Calibri" pitchFamily="34" charset="0"/>
              </a:rPr>
              <a:t>积极发展全球伙伴关系，推进大国协调和合作，</a:t>
            </a:r>
            <a:r>
              <a:rPr lang="zh-CN" altLang="en-US" sz="2800" b="1" dirty="0">
                <a:solidFill>
                  <a:srgbClr val="FF0000"/>
                </a:solidFill>
                <a:latin typeface="微软雅黑" pitchFamily="34" charset="-122"/>
                <a:ea typeface="微软雅黑" pitchFamily="34" charset="-122"/>
                <a:sym typeface="宋体" pitchFamily="2" charset="-122"/>
              </a:rPr>
              <a:t>构建人类命运共同体。</a:t>
            </a:r>
          </a:p>
        </p:txBody>
      </p:sp>
      <p:sp>
        <p:nvSpPr>
          <p:cNvPr id="4"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smtClean="0">
                <a:solidFill>
                  <a:srgbClr val="FF0000"/>
                </a:solidFill>
                <a:latin typeface="隶书" pitchFamily="49" charset="-122"/>
                <a:ea typeface="隶书" pitchFamily="49" charset="-122"/>
              </a:rPr>
              <a:t>三</a:t>
            </a:r>
            <a:r>
              <a:rPr lang="en-US" altLang="zh-CN" sz="5400" b="1" dirty="0" smtClean="0">
                <a:solidFill>
                  <a:srgbClr val="FF0000"/>
                </a:solidFill>
                <a:latin typeface="隶书" pitchFamily="49" charset="-122"/>
                <a:ea typeface="隶书" pitchFamily="49" charset="-122"/>
              </a:rPr>
              <a:t>.</a:t>
            </a:r>
            <a:r>
              <a:rPr lang="zh-CN" altLang="en-US" sz="5400" b="1" dirty="0" smtClean="0">
                <a:solidFill>
                  <a:srgbClr val="FF0000"/>
                </a:solidFill>
                <a:latin typeface="隶书" pitchFamily="49" charset="-122"/>
                <a:ea typeface="隶书" pitchFamily="49" charset="-122"/>
              </a:rPr>
              <a:t>建立国际新秩序的努力</a:t>
            </a:r>
            <a:endParaRPr lang="zh-CN" altLang="en-US" sz="5400" b="1" dirty="0">
              <a:solidFill>
                <a:srgbClr val="FF0000"/>
              </a:solidFill>
              <a:latin typeface="隶书" pitchFamily="49" charset="-122"/>
              <a:ea typeface="隶书" pitchFamily="49" charset="-122"/>
            </a:endParaRPr>
          </a:p>
        </p:txBody>
      </p:sp>
      <p:pic>
        <p:nvPicPr>
          <p:cNvPr id="5"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Tree>
    <p:extLst>
      <p:ext uri="{BB962C8B-B14F-4D97-AF65-F5344CB8AC3E}">
        <p14:creationId xmlns:p14="http://schemas.microsoft.com/office/powerpoint/2010/main" val="392091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500"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500"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500"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p4.so.qhmsg.com/bdr/_240_/t0136783e04c634e3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78000"/>
            <a:ext cx="49958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4" descr="http://p2.so.qhimgs1.com/bdr/_240_/t013d71d82aeb54af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1778000"/>
            <a:ext cx="291623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4"/>
          <p:cNvSpPr txBox="1">
            <a:spLocks noChangeArrowheads="1"/>
          </p:cNvSpPr>
          <p:nvPr/>
        </p:nvSpPr>
        <p:spPr bwMode="auto">
          <a:xfrm>
            <a:off x="395288" y="981075"/>
            <a:ext cx="367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a:latin typeface="Calibri" pitchFamily="34" charset="0"/>
              </a:rPr>
              <a:t>不结盟运动</a:t>
            </a:r>
          </a:p>
        </p:txBody>
      </p:sp>
      <p:sp>
        <p:nvSpPr>
          <p:cNvPr id="51205" name="TextBox 6"/>
          <p:cNvSpPr txBox="1">
            <a:spLocks noChangeArrowheads="1"/>
          </p:cNvSpPr>
          <p:nvPr/>
        </p:nvSpPr>
        <p:spPr bwMode="auto">
          <a:xfrm>
            <a:off x="935038" y="5076825"/>
            <a:ext cx="2592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a:latin typeface="Calibri" pitchFamily="34" charset="0"/>
              </a:rPr>
              <a:t>不结盟运动大会</a:t>
            </a:r>
          </a:p>
        </p:txBody>
      </p:sp>
      <p:sp>
        <p:nvSpPr>
          <p:cNvPr id="51206" name="TextBox 7"/>
          <p:cNvSpPr txBox="1">
            <a:spLocks noChangeArrowheads="1"/>
          </p:cNvSpPr>
          <p:nvPr/>
        </p:nvSpPr>
        <p:spPr bwMode="auto">
          <a:xfrm>
            <a:off x="5727700" y="5078413"/>
            <a:ext cx="2592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a:latin typeface="Calibri" pitchFamily="34" charset="0"/>
              </a:rPr>
              <a:t>不结盟运动会徽</a:t>
            </a:r>
          </a:p>
        </p:txBody>
      </p:sp>
      <p:pic>
        <p:nvPicPr>
          <p:cNvPr id="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Tree>
    <p:extLst>
      <p:ext uri="{BB962C8B-B14F-4D97-AF65-F5344CB8AC3E}">
        <p14:creationId xmlns:p14="http://schemas.microsoft.com/office/powerpoint/2010/main" val="134017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1"/>
          <p:cNvSpPr txBox="1">
            <a:spLocks noChangeArrowheads="1"/>
          </p:cNvSpPr>
          <p:nvPr/>
        </p:nvSpPr>
        <p:spPr bwMode="auto">
          <a:xfrm>
            <a:off x="665162" y="840507"/>
            <a:ext cx="78136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b="1" dirty="0">
                <a:latin typeface="Calibri" pitchFamily="34" charset="0"/>
              </a:rPr>
              <a:t>中国作为最大的发展中国家，积极发展全球伙伴关系，推进大国协调和合作。</a:t>
            </a:r>
          </a:p>
        </p:txBody>
      </p:sp>
      <p:pic>
        <p:nvPicPr>
          <p:cNvPr id="52226" name="Picture 2" descr="http://p0.so.qhimgs1.com/bdr/_240_/t01a63c4b03cc225d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2055266"/>
            <a:ext cx="427355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4" descr="http://i2.w.yun.hjfile.cn/k12tiku/d9/9/d99e444e31ce56721f725088fdc227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0" y="2055266"/>
            <a:ext cx="424815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Tree>
    <p:extLst>
      <p:ext uri="{BB962C8B-B14F-4D97-AF65-F5344CB8AC3E}">
        <p14:creationId xmlns:p14="http://schemas.microsoft.com/office/powerpoint/2010/main" val="2851253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杭州g20峰会"/>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25" y="165100"/>
            <a:ext cx="4433888"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75" y="165100"/>
            <a:ext cx="413067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060825"/>
            <a:ext cx="46291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775" y="3795713"/>
            <a:ext cx="40576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1871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2000" fill="hold"/>
                                        <p:tgtEl>
                                          <p:spTgt spid="29699"/>
                                        </p:tgtEl>
                                        <p:attrNameLst>
                                          <p:attrName>ppt_x</p:attrName>
                                        </p:attrNameLst>
                                      </p:cBhvr>
                                      <p:tavLst>
                                        <p:tav tm="0">
                                          <p:val>
                                            <p:strVal val="0-#ppt_w/2"/>
                                          </p:val>
                                        </p:tav>
                                        <p:tav tm="100000">
                                          <p:val>
                                            <p:strVal val="#ppt_x"/>
                                          </p:val>
                                        </p:tav>
                                      </p:tavLst>
                                    </p:anim>
                                    <p:anim calcmode="lin" valueType="num">
                                      <p:cBhvr>
                                        <p:cTn id="8" dur="2000" fill="hold"/>
                                        <p:tgtEl>
                                          <p:spTgt spid="2969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701"/>
                                        </p:tgtEl>
                                        <p:attrNameLst>
                                          <p:attrName>style.visibility</p:attrName>
                                        </p:attrNameLst>
                                      </p:cBhvr>
                                      <p:to>
                                        <p:strVal val="visible"/>
                                      </p:to>
                                    </p:set>
                                    <p:anim calcmode="lin" valueType="num">
                                      <p:cBhvr>
                                        <p:cTn id="13" dur="2000" fill="hold"/>
                                        <p:tgtEl>
                                          <p:spTgt spid="29701"/>
                                        </p:tgtEl>
                                        <p:attrNameLst>
                                          <p:attrName>ppt_x</p:attrName>
                                        </p:attrNameLst>
                                      </p:cBhvr>
                                      <p:tavLst>
                                        <p:tav tm="0">
                                          <p:val>
                                            <p:strVal val="#ppt_x"/>
                                          </p:val>
                                        </p:tav>
                                        <p:tav tm="100000">
                                          <p:val>
                                            <p:strVal val="#ppt_x"/>
                                          </p:val>
                                        </p:tav>
                                      </p:tavLst>
                                    </p:anim>
                                    <p:anim calcmode="lin" valueType="num">
                                      <p:cBhvr>
                                        <p:cTn id="14" dur="2000" fill="hold"/>
                                        <p:tgtEl>
                                          <p:spTgt spid="2970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p:cTn id="19" dur="2000" fill="hold"/>
                                        <p:tgtEl>
                                          <p:spTgt spid="29700"/>
                                        </p:tgtEl>
                                        <p:attrNameLst>
                                          <p:attrName>ppt_x</p:attrName>
                                        </p:attrNameLst>
                                      </p:cBhvr>
                                      <p:tavLst>
                                        <p:tav tm="0">
                                          <p:val>
                                            <p:strVal val="#ppt_x"/>
                                          </p:val>
                                        </p:tav>
                                        <p:tav tm="100000">
                                          <p:val>
                                            <p:strVal val="#ppt_x"/>
                                          </p:val>
                                        </p:tav>
                                      </p:tavLst>
                                    </p:anim>
                                    <p:anim calcmode="lin" valueType="num">
                                      <p:cBhvr>
                                        <p:cTn id="20" dur="20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9703"/>
                                        </p:tgtEl>
                                        <p:attrNameLst>
                                          <p:attrName>style.visibility</p:attrName>
                                        </p:attrNameLst>
                                      </p:cBhvr>
                                      <p:to>
                                        <p:strVal val="visible"/>
                                      </p:to>
                                    </p:set>
                                    <p:anim calcmode="lin" valueType="num">
                                      <p:cBhvr>
                                        <p:cTn id="25" dur="2000" fill="hold"/>
                                        <p:tgtEl>
                                          <p:spTgt spid="29703"/>
                                        </p:tgtEl>
                                        <p:attrNameLst>
                                          <p:attrName>ppt_x</p:attrName>
                                        </p:attrNameLst>
                                      </p:cBhvr>
                                      <p:tavLst>
                                        <p:tav tm="0">
                                          <p:val>
                                            <p:strVal val="1+#ppt_w/2"/>
                                          </p:val>
                                        </p:tav>
                                        <p:tav tm="100000">
                                          <p:val>
                                            <p:strVal val="#ppt_x"/>
                                          </p:val>
                                        </p:tav>
                                      </p:tavLst>
                                    </p:anim>
                                    <p:anim calcmode="lin" valueType="num">
                                      <p:cBhvr>
                                        <p:cTn id="26" dur="2000" fill="hold"/>
                                        <p:tgtEl>
                                          <p:spTgt spid="297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bwMode="auto">
          <a:xfrm>
            <a:off x="457200" y="9874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lgn="r"/>
            <a:r>
              <a:rPr lang="zh-CN" altLang="en-US" sz="2800" b="1" smtClean="0">
                <a:solidFill>
                  <a:schemeClr val="tx1"/>
                </a:solidFill>
              </a:rPr>
              <a:t>    我们中国应如何面对当前世界局势的发展变化？</a:t>
            </a:r>
            <a:endParaRPr lang="zh-CN" altLang="en-US" sz="2800" b="1" dirty="0" smtClean="0">
              <a:solidFill>
                <a:schemeClr val="tx1"/>
              </a:solidFill>
            </a:endParaRPr>
          </a:p>
        </p:txBody>
      </p:sp>
      <p:sp>
        <p:nvSpPr>
          <p:cNvPr id="3" name="矩形 2"/>
          <p:cNvSpPr/>
          <p:nvPr/>
        </p:nvSpPr>
        <p:spPr>
          <a:xfrm>
            <a:off x="457200" y="2009775"/>
            <a:ext cx="8305800" cy="3857625"/>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a:spAutoFit/>
          </a:bodyPr>
          <a:lstStyle/>
          <a:p>
            <a:pPr>
              <a:lnSpc>
                <a:spcPts val="5000"/>
              </a:lnSpc>
              <a:defRPr/>
            </a:pPr>
            <a:r>
              <a:rPr lang="zh-CN" altLang="en-US" sz="2800" b="1" dirty="0">
                <a:latin typeface="宋体" panose="02010600030101010101" pitchFamily="2" charset="-122"/>
                <a:sym typeface="Wingdings" panose="05000000000000000000" pitchFamily="2" charset="2"/>
              </a:rPr>
              <a:t>（</a:t>
            </a:r>
            <a:r>
              <a:rPr lang="en-US" altLang="zh-CN" sz="2800" b="1" dirty="0">
                <a:latin typeface="宋体" panose="02010600030101010101" pitchFamily="2" charset="-122"/>
                <a:sym typeface="Wingdings" panose="05000000000000000000" pitchFamily="2" charset="2"/>
              </a:rPr>
              <a:t>1</a:t>
            </a:r>
            <a:r>
              <a:rPr lang="zh-CN" altLang="en-US" sz="2800" b="1" dirty="0">
                <a:latin typeface="宋体" panose="02010600030101010101" pitchFamily="2" charset="-122"/>
                <a:sym typeface="Wingdings" panose="05000000000000000000" pitchFamily="2" charset="2"/>
              </a:rPr>
              <a:t>）国际竞争的实质是综合国力的竞争，</a:t>
            </a:r>
            <a:r>
              <a:rPr lang="zh-CN" altLang="en-US" sz="2800" b="1" dirty="0">
                <a:solidFill>
                  <a:srgbClr val="FF0000"/>
                </a:solidFill>
                <a:latin typeface="宋体" panose="02010600030101010101" pitchFamily="2" charset="-122"/>
                <a:sym typeface="Wingdings" panose="05000000000000000000" pitchFamily="2" charset="2"/>
              </a:rPr>
              <a:t>中国要搞好稳定、发展经济，提高综合国力。</a:t>
            </a:r>
          </a:p>
          <a:p>
            <a:pPr>
              <a:lnSpc>
                <a:spcPts val="5000"/>
              </a:lnSpc>
              <a:defRPr/>
            </a:pPr>
            <a:r>
              <a:rPr lang="zh-CN" altLang="en-US" sz="2800" b="1" dirty="0">
                <a:latin typeface="宋体" panose="02010600030101010101" pitchFamily="2" charset="-122"/>
                <a:sym typeface="Wingdings" panose="05000000000000000000" pitchFamily="2" charset="2"/>
              </a:rPr>
              <a:t>（</a:t>
            </a:r>
            <a:r>
              <a:rPr lang="en-US" altLang="zh-CN" sz="2800" b="1" dirty="0">
                <a:latin typeface="宋体" panose="02010600030101010101" pitchFamily="2" charset="-122"/>
                <a:sym typeface="Wingdings" panose="05000000000000000000" pitchFamily="2" charset="2"/>
              </a:rPr>
              <a:t>2</a:t>
            </a:r>
            <a:r>
              <a:rPr lang="zh-CN" altLang="en-US" sz="2800" b="1" dirty="0">
                <a:latin typeface="宋体" panose="02010600030101010101" pitchFamily="2" charset="-122"/>
                <a:sym typeface="Wingdings" panose="05000000000000000000" pitchFamily="2" charset="2"/>
              </a:rPr>
              <a:t>）中国是一个热爱和平的国家，主张通过协商对话解决矛盾冲突，</a:t>
            </a:r>
            <a:r>
              <a:rPr lang="zh-CN" altLang="en-US" sz="2800" b="1" dirty="0">
                <a:solidFill>
                  <a:srgbClr val="FF0000"/>
                </a:solidFill>
                <a:latin typeface="宋体" panose="02010600030101010101" pitchFamily="2" charset="-122"/>
                <a:sym typeface="Wingdings" panose="05000000000000000000" pitchFamily="2" charset="2"/>
              </a:rPr>
              <a:t>坚决反对霸权主义和恐怖主义</a:t>
            </a:r>
            <a:r>
              <a:rPr lang="zh-CN" altLang="en-US" sz="2800" b="1" dirty="0">
                <a:latin typeface="宋体" panose="02010600030101010101" pitchFamily="2" charset="-122"/>
                <a:sym typeface="Wingdings" panose="05000000000000000000" pitchFamily="2" charset="2"/>
              </a:rPr>
              <a:t>。</a:t>
            </a:r>
          </a:p>
          <a:p>
            <a:pPr>
              <a:lnSpc>
                <a:spcPts val="5000"/>
              </a:lnSpc>
              <a:defRPr/>
            </a:pPr>
            <a:r>
              <a:rPr lang="zh-CN" altLang="en-US" sz="2800" b="1" dirty="0">
                <a:latin typeface="宋体" panose="02010600030101010101" pitchFamily="2" charset="-122"/>
                <a:sym typeface="Wingdings" panose="05000000000000000000" pitchFamily="2" charset="2"/>
              </a:rPr>
              <a:t>（</a:t>
            </a:r>
            <a:r>
              <a:rPr lang="en-US" altLang="zh-CN" sz="2800" b="1" dirty="0">
                <a:latin typeface="宋体" panose="02010600030101010101" pitchFamily="2" charset="-122"/>
                <a:sym typeface="Wingdings" panose="05000000000000000000" pitchFamily="2" charset="2"/>
              </a:rPr>
              <a:t>3</a:t>
            </a:r>
            <a:r>
              <a:rPr lang="zh-CN" altLang="en-US" sz="2800" b="1" dirty="0">
                <a:latin typeface="宋体" panose="02010600030101010101" pitchFamily="2" charset="-122"/>
                <a:sym typeface="Wingdings" panose="05000000000000000000" pitchFamily="2" charset="2"/>
              </a:rPr>
              <a:t>）</a:t>
            </a:r>
            <a:r>
              <a:rPr lang="zh-CN" altLang="en-US" sz="2800" b="1" kern="0" dirty="0">
                <a:solidFill>
                  <a:srgbClr val="FF0000"/>
                </a:solidFill>
                <a:latin typeface="宋体" panose="02010600030101010101" pitchFamily="2" charset="-122"/>
              </a:rPr>
              <a:t>加强国际合作，</a:t>
            </a:r>
            <a:r>
              <a:rPr lang="zh-CN" altLang="en-US" sz="2800" b="1" dirty="0">
                <a:solidFill>
                  <a:srgbClr val="FF0000"/>
                </a:solidFill>
                <a:latin typeface="宋体" panose="02010600030101010101" pitchFamily="2" charset="-122"/>
              </a:rPr>
              <a:t>积极参与国际事务，在国际事务中发挥更大作用。</a:t>
            </a:r>
            <a:endParaRPr lang="zh-CN" altLang="en-US" sz="2800" b="1" dirty="0">
              <a:solidFill>
                <a:srgbClr val="FF0000"/>
              </a:solidFill>
              <a:latin typeface="宋体" panose="02010600030101010101" pitchFamily="2" charset="-122"/>
              <a:sym typeface="Wingdings" panose="05000000000000000000" pitchFamily="2" charset="2"/>
            </a:endParaRPr>
          </a:p>
        </p:txBody>
      </p:sp>
      <p:sp>
        <p:nvSpPr>
          <p:cNvPr id="4" name="矩形 3"/>
          <p:cNvSpPr/>
          <p:nvPr/>
        </p:nvSpPr>
        <p:spPr>
          <a:xfrm>
            <a:off x="3419872" y="7287"/>
            <a:ext cx="157607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探究</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97059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316422" name="Rectangle 6"/>
          <p:cNvSpPr>
            <a:spLocks noChangeArrowheads="1"/>
          </p:cNvSpPr>
          <p:nvPr/>
        </p:nvSpPr>
        <p:spPr bwMode="auto">
          <a:xfrm>
            <a:off x="325438" y="982663"/>
            <a:ext cx="7918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6000" b="1" dirty="0">
                <a:solidFill>
                  <a:srgbClr val="CC0000"/>
                </a:solidFill>
                <a:effectLst>
                  <a:outerShdw blurRad="38100" dist="38100" dir="2700000" algn="tl">
                    <a:srgbClr val="C0C0C0"/>
                  </a:outerShdw>
                </a:effectLst>
                <a:latin typeface="黑体" pitchFamily="49" charset="-122"/>
                <a:ea typeface="黑体" pitchFamily="49" charset="-122"/>
              </a:rPr>
              <a:t>1</a:t>
            </a:r>
            <a:r>
              <a:rPr kumimoji="1" lang="zh-CN" altLang="en-US" sz="6000" b="1" dirty="0">
                <a:solidFill>
                  <a:srgbClr val="CC0000"/>
                </a:solidFill>
                <a:effectLst>
                  <a:outerShdw blurRad="38100" dist="38100" dir="2700000" algn="tl">
                    <a:srgbClr val="C0C0C0"/>
                  </a:outerShdw>
                </a:effectLst>
                <a:latin typeface="黑体" pitchFamily="49" charset="-122"/>
                <a:ea typeface="黑体" pitchFamily="49" charset="-122"/>
              </a:rPr>
              <a:t>、一战后世界格局：</a:t>
            </a:r>
          </a:p>
        </p:txBody>
      </p:sp>
      <p:sp>
        <p:nvSpPr>
          <p:cNvPr id="316423" name="Rectangle 7"/>
          <p:cNvSpPr>
            <a:spLocks noChangeArrowheads="1"/>
          </p:cNvSpPr>
          <p:nvPr/>
        </p:nvSpPr>
        <p:spPr bwMode="auto">
          <a:xfrm>
            <a:off x="395288" y="2095500"/>
            <a:ext cx="8748712"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7200" b="1" dirty="0">
                <a:solidFill>
                  <a:srgbClr val="000066"/>
                </a:solidFill>
                <a:effectLst>
                  <a:outerShdw blurRad="38100" dist="38100" dir="2700000" algn="tl">
                    <a:srgbClr val="C0C0C0"/>
                  </a:outerShdw>
                </a:effectLst>
                <a:ea typeface="隶书" pitchFamily="49" charset="-122"/>
              </a:rPr>
              <a:t>凡尔赛</a:t>
            </a:r>
            <a:r>
              <a:rPr kumimoji="1" lang="en-US" altLang="zh-CN" sz="7200" b="1" dirty="0">
                <a:solidFill>
                  <a:srgbClr val="000066"/>
                </a:solidFill>
                <a:effectLst>
                  <a:outerShdw blurRad="38100" dist="38100" dir="2700000" algn="tl">
                    <a:srgbClr val="C0C0C0"/>
                  </a:outerShdw>
                </a:effectLst>
                <a:ea typeface="隶书" pitchFamily="49" charset="-122"/>
              </a:rPr>
              <a:t>—</a:t>
            </a:r>
            <a:r>
              <a:rPr kumimoji="1" lang="zh-CN" altLang="en-US" sz="7200" b="1" dirty="0">
                <a:solidFill>
                  <a:srgbClr val="000066"/>
                </a:solidFill>
                <a:effectLst>
                  <a:outerShdw blurRad="38100" dist="38100" dir="2700000" algn="tl">
                    <a:srgbClr val="C0C0C0"/>
                  </a:outerShdw>
                </a:effectLst>
                <a:ea typeface="隶书" pitchFamily="49" charset="-122"/>
              </a:rPr>
              <a:t>华盛顿体系</a:t>
            </a:r>
          </a:p>
        </p:txBody>
      </p:sp>
      <p:sp>
        <p:nvSpPr>
          <p:cNvPr id="316424" name="Rectangle 8"/>
          <p:cNvSpPr>
            <a:spLocks noChangeArrowheads="1"/>
          </p:cNvSpPr>
          <p:nvPr/>
        </p:nvSpPr>
        <p:spPr bwMode="auto">
          <a:xfrm>
            <a:off x="431800" y="3717925"/>
            <a:ext cx="75961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6000" b="1">
                <a:solidFill>
                  <a:srgbClr val="CC0000"/>
                </a:solidFill>
                <a:effectLst>
                  <a:outerShdw blurRad="38100" dist="38100" dir="2700000" algn="tl">
                    <a:srgbClr val="C0C0C0"/>
                  </a:outerShdw>
                </a:effectLst>
                <a:latin typeface="黑体" pitchFamily="49" charset="-122"/>
                <a:ea typeface="黑体" pitchFamily="49" charset="-122"/>
              </a:rPr>
              <a:t>2</a:t>
            </a:r>
            <a:r>
              <a:rPr kumimoji="1" lang="zh-CN" altLang="en-US" sz="6000" b="1">
                <a:solidFill>
                  <a:srgbClr val="CC0000"/>
                </a:solidFill>
                <a:effectLst>
                  <a:outerShdw blurRad="38100" dist="38100" dir="2700000" algn="tl">
                    <a:srgbClr val="C0C0C0"/>
                  </a:outerShdw>
                </a:effectLst>
                <a:latin typeface="黑体" pitchFamily="49" charset="-122"/>
                <a:ea typeface="黑体" pitchFamily="49" charset="-122"/>
              </a:rPr>
              <a:t>、二战后世界格局：</a:t>
            </a:r>
          </a:p>
        </p:txBody>
      </p:sp>
      <p:sp>
        <p:nvSpPr>
          <p:cNvPr id="316425" name="Rectangle 9"/>
          <p:cNvSpPr>
            <a:spLocks noChangeArrowheads="1"/>
          </p:cNvSpPr>
          <p:nvPr/>
        </p:nvSpPr>
        <p:spPr bwMode="auto">
          <a:xfrm>
            <a:off x="1696955" y="4869160"/>
            <a:ext cx="65722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7200" b="1" dirty="0">
                <a:solidFill>
                  <a:srgbClr val="000066"/>
                </a:solidFill>
                <a:effectLst>
                  <a:outerShdw blurRad="38100" dist="38100" dir="2700000" algn="tl">
                    <a:srgbClr val="C0C0C0"/>
                  </a:outerShdw>
                </a:effectLst>
                <a:ea typeface="隶书" pitchFamily="49" charset="-122"/>
              </a:rPr>
              <a:t>美苏两极格局</a:t>
            </a:r>
          </a:p>
        </p:txBody>
      </p:sp>
      <p:sp>
        <p:nvSpPr>
          <p:cNvPr id="9" name="WordArt 28"/>
          <p:cNvSpPr>
            <a:spLocks noChangeArrowheads="1" noChangeShapeType="1" noTextEdit="1"/>
          </p:cNvSpPr>
          <p:nvPr/>
        </p:nvSpPr>
        <p:spPr bwMode="auto">
          <a:xfrm>
            <a:off x="1474788" y="115888"/>
            <a:ext cx="3744913"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a:ln w="9525">
                  <a:solidFill>
                    <a:srgbClr val="00FF00"/>
                  </a:solidFill>
                  <a:round/>
                  <a:headEnd/>
                  <a:tailEnd/>
                </a:ln>
                <a:solidFill>
                  <a:srgbClr val="FF0000"/>
                </a:solidFill>
                <a:latin typeface="隶书"/>
                <a:ea typeface="隶书"/>
              </a:rPr>
              <a:t>复习导入</a:t>
            </a:r>
          </a:p>
        </p:txBody>
      </p:sp>
    </p:spTree>
    <p:extLst>
      <p:ext uri="{BB962C8B-B14F-4D97-AF65-F5344CB8AC3E}">
        <p14:creationId xmlns:p14="http://schemas.microsoft.com/office/powerpoint/2010/main" val="3761821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6423"/>
                                        </p:tgtEl>
                                        <p:attrNameLst>
                                          <p:attrName>style.visibility</p:attrName>
                                        </p:attrNameLst>
                                      </p:cBhvr>
                                      <p:to>
                                        <p:strVal val="visible"/>
                                      </p:to>
                                    </p:set>
                                    <p:animEffect transition="in" filter="checkerboard(across)">
                                      <p:cBhvr>
                                        <p:cTn id="7" dur="500"/>
                                        <p:tgtEl>
                                          <p:spTgt spid="3164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6425"/>
                                        </p:tgtEl>
                                        <p:attrNameLst>
                                          <p:attrName>style.visibility</p:attrName>
                                        </p:attrNameLst>
                                      </p:cBhvr>
                                      <p:to>
                                        <p:strVal val="visible"/>
                                      </p:to>
                                    </p:set>
                                    <p:animEffect transition="in" filter="checkerboard(across)">
                                      <p:cBhvr>
                                        <p:cTn id="12" dur="500"/>
                                        <p:tgtEl>
                                          <p:spTgt spid="316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3" grpId="0"/>
      <p:bldP spid="3164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5"/>
          <p:cNvSpPr>
            <a:spLocks noChangeArrowheads="1"/>
          </p:cNvSpPr>
          <p:nvPr/>
        </p:nvSpPr>
        <p:spPr bwMode="auto">
          <a:xfrm>
            <a:off x="196849" y="44624"/>
            <a:ext cx="88931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1">
            <a:spAutoFit/>
          </a:bodyPr>
          <a:lstStyle/>
          <a:p>
            <a:pPr algn="ctr"/>
            <a:r>
              <a:rPr kumimoji="1" lang="zh-CN" altLang="en-US" sz="3600" b="1" dirty="0">
                <a:solidFill>
                  <a:srgbClr val="800000"/>
                </a:solidFill>
                <a:latin typeface="Times New Roman" pitchFamily="18" charset="0"/>
                <a:ea typeface="黑体" pitchFamily="49" charset="-122"/>
              </a:rPr>
              <a:t>两极格局时期的</a:t>
            </a:r>
            <a:r>
              <a:rPr kumimoji="1" lang="zh-CN" altLang="en-US" sz="3600" b="1" dirty="0">
                <a:solidFill>
                  <a:srgbClr val="CC0000"/>
                </a:solidFill>
                <a:latin typeface="Times New Roman" pitchFamily="18" charset="0"/>
                <a:ea typeface="黑体" pitchFamily="49" charset="-122"/>
              </a:rPr>
              <a:t>“极”</a:t>
            </a:r>
            <a:r>
              <a:rPr kumimoji="1" lang="zh-CN" altLang="en-US" sz="3600" b="1" dirty="0">
                <a:solidFill>
                  <a:srgbClr val="800000"/>
                </a:solidFill>
                <a:latin typeface="Times New Roman" pitchFamily="18" charset="0"/>
                <a:ea typeface="黑体" pitchFamily="49" charset="-122"/>
              </a:rPr>
              <a:t>与多极化趋势的</a:t>
            </a:r>
            <a:r>
              <a:rPr kumimoji="1" lang="zh-CN" altLang="en-US" sz="3600" b="1" dirty="0">
                <a:solidFill>
                  <a:srgbClr val="CC0000"/>
                </a:solidFill>
                <a:latin typeface="Times New Roman" pitchFamily="18" charset="0"/>
                <a:ea typeface="黑体" pitchFamily="49" charset="-122"/>
              </a:rPr>
              <a:t>“极”</a:t>
            </a:r>
          </a:p>
        </p:txBody>
      </p:sp>
      <p:sp>
        <p:nvSpPr>
          <p:cNvPr id="350211" name="Rectangle 6"/>
          <p:cNvSpPr>
            <a:spLocks noChangeArrowheads="1"/>
          </p:cNvSpPr>
          <p:nvPr/>
        </p:nvSpPr>
        <p:spPr bwMode="auto">
          <a:xfrm>
            <a:off x="107950" y="4724400"/>
            <a:ext cx="8875713" cy="1949450"/>
          </a:xfrm>
          <a:prstGeom prst="rect">
            <a:avLst/>
          </a:prstGeom>
          <a:noFill/>
          <a:ln>
            <a:noFill/>
          </a:ln>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p>
            <a:r>
              <a:rPr kumimoji="1" lang="zh-CN" altLang="en-US" sz="3200" b="1" dirty="0">
                <a:solidFill>
                  <a:srgbClr val="003300"/>
                </a:solidFill>
                <a:effectLst>
                  <a:outerShdw blurRad="38100" dist="38100" dir="2700000" algn="tl">
                    <a:srgbClr val="C0C0C0"/>
                  </a:outerShdw>
                </a:effectLst>
                <a:latin typeface="黑体" pitchFamily="49" charset="-122"/>
                <a:ea typeface="隶书" pitchFamily="49" charset="-122"/>
              </a:rPr>
              <a:t>极</a:t>
            </a:r>
            <a:r>
              <a:rPr kumimoji="1" lang="zh-CN" altLang="en-US" sz="3200" b="1" dirty="0">
                <a:solidFill>
                  <a:srgbClr val="000066"/>
                </a:solidFill>
                <a:effectLst>
                  <a:outerShdw blurRad="38100" dist="38100" dir="2700000" algn="tl">
                    <a:srgbClr val="C0C0C0"/>
                  </a:outerShdw>
                </a:effectLst>
                <a:latin typeface="楷体_GB2312" pitchFamily="1" charset="-122"/>
                <a:ea typeface="隶书" pitchFamily="49" charset="-122"/>
              </a:rPr>
              <a:t>是指综合实力强，对国际事务影响大的国家或国家集团。</a:t>
            </a:r>
            <a:r>
              <a:rPr kumimoji="1" lang="zh-CN" altLang="en-US" sz="3200" b="1" dirty="0">
                <a:solidFill>
                  <a:srgbClr val="003300"/>
                </a:solidFill>
                <a:effectLst>
                  <a:outerShdw blurRad="38100" dist="38100" dir="2700000" algn="tl">
                    <a:srgbClr val="C0C0C0"/>
                  </a:outerShdw>
                </a:effectLst>
                <a:latin typeface="黑体" pitchFamily="49" charset="-122"/>
                <a:ea typeface="隶书" pitchFamily="49" charset="-122"/>
              </a:rPr>
              <a:t>多极化</a:t>
            </a:r>
            <a:r>
              <a:rPr kumimoji="1" lang="zh-CN" altLang="en-US" sz="3200" b="1" dirty="0">
                <a:solidFill>
                  <a:srgbClr val="000066"/>
                </a:solidFill>
                <a:effectLst>
                  <a:outerShdw blurRad="38100" dist="38100" dir="2700000" algn="tl">
                    <a:srgbClr val="C0C0C0"/>
                  </a:outerShdw>
                </a:effectLst>
                <a:latin typeface="楷体_GB2312" pitchFamily="1" charset="-122"/>
                <a:ea typeface="隶书" pitchFamily="49" charset="-122"/>
              </a:rPr>
              <a:t>是指世界上出现了多极并存的发展趋势。</a:t>
            </a:r>
            <a:r>
              <a:rPr kumimoji="1" lang="zh-CN" altLang="en-US" sz="3200" b="1" dirty="0">
                <a:solidFill>
                  <a:srgbClr val="000066"/>
                </a:solidFill>
                <a:effectLst>
                  <a:outerShdw blurRad="38100" dist="38100" dir="2700000" algn="tl">
                    <a:srgbClr val="C0C0C0"/>
                  </a:outerShdw>
                </a:effectLst>
                <a:latin typeface="黑体" pitchFamily="49" charset="-122"/>
                <a:ea typeface="隶书" pitchFamily="49" charset="-122"/>
              </a:rPr>
              <a:t>世界格局</a:t>
            </a:r>
            <a:r>
              <a:rPr kumimoji="1" lang="zh-CN" altLang="en-US" sz="3200" b="1" dirty="0">
                <a:solidFill>
                  <a:srgbClr val="000066"/>
                </a:solidFill>
                <a:effectLst>
                  <a:outerShdw blurRad="38100" dist="38100" dir="2700000" algn="tl">
                    <a:srgbClr val="C0C0C0"/>
                  </a:outerShdw>
                </a:effectLst>
                <a:latin typeface="楷体_GB2312" pitchFamily="1" charset="-122"/>
                <a:ea typeface="隶书" pitchFamily="49" charset="-122"/>
              </a:rPr>
              <a:t>是指一定时期内国际力量对比所形成的相对稳定的结构或体系。</a:t>
            </a:r>
          </a:p>
        </p:txBody>
      </p:sp>
      <p:sp>
        <p:nvSpPr>
          <p:cNvPr id="200712" name="Rectangle 8"/>
          <p:cNvSpPr>
            <a:spLocks noChangeArrowheads="1"/>
          </p:cNvSpPr>
          <p:nvPr/>
        </p:nvSpPr>
        <p:spPr bwMode="auto">
          <a:xfrm>
            <a:off x="250825" y="908720"/>
            <a:ext cx="8785225"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36000" rIns="0" bIns="36000">
            <a:spAutoFit/>
          </a:bodyPr>
          <a:lstStyle/>
          <a:p>
            <a:r>
              <a:rPr kumimoji="1" lang="zh-CN" altLang="en-US" sz="3200" b="1" dirty="0">
                <a:solidFill>
                  <a:srgbClr val="CC0000"/>
                </a:solidFill>
                <a:latin typeface="Times New Roman" pitchFamily="18" charset="0"/>
                <a:ea typeface="隶书" pitchFamily="49" charset="-122"/>
              </a:rPr>
              <a:t>两极格局中的“极”</a:t>
            </a:r>
            <a:r>
              <a:rPr kumimoji="1" lang="zh-CN" altLang="en-US" sz="3200" b="1" dirty="0">
                <a:solidFill>
                  <a:srgbClr val="000066"/>
                </a:solidFill>
                <a:latin typeface="Times New Roman" pitchFamily="18" charset="0"/>
                <a:ea typeface="隶书" pitchFamily="49" charset="-122"/>
              </a:rPr>
              <a:t>实际上是指美苏两个超级大国；构成</a:t>
            </a:r>
            <a:r>
              <a:rPr kumimoji="1" lang="zh-CN" altLang="en-US" sz="3200" b="1" dirty="0">
                <a:solidFill>
                  <a:srgbClr val="003300"/>
                </a:solidFill>
                <a:latin typeface="Times New Roman" pitchFamily="18" charset="0"/>
                <a:ea typeface="隶书" pitchFamily="49" charset="-122"/>
              </a:rPr>
              <a:t>多极化中的“极”</a:t>
            </a:r>
            <a:r>
              <a:rPr kumimoji="1" lang="zh-CN" altLang="en-US" sz="3200" b="1" dirty="0">
                <a:solidFill>
                  <a:srgbClr val="000066"/>
                </a:solidFill>
                <a:latin typeface="Times New Roman" pitchFamily="18" charset="0"/>
                <a:ea typeface="隶书" pitchFamily="49" charset="-122"/>
              </a:rPr>
              <a:t>既有国家，也有国家集团──如欧盟。</a:t>
            </a:r>
          </a:p>
        </p:txBody>
      </p:sp>
      <p:sp>
        <p:nvSpPr>
          <p:cNvPr id="200714" name="Rectangle 10"/>
          <p:cNvSpPr>
            <a:spLocks noChangeArrowheads="1"/>
          </p:cNvSpPr>
          <p:nvPr/>
        </p:nvSpPr>
        <p:spPr bwMode="auto">
          <a:xfrm>
            <a:off x="107950" y="2492896"/>
            <a:ext cx="8582025" cy="204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36000" rIns="0" bIns="36000">
            <a:spAutoFit/>
          </a:bodyPr>
          <a:lstStyle/>
          <a:p>
            <a:r>
              <a:rPr kumimoji="1" lang="zh-CN" altLang="en-US" sz="3200" b="1" dirty="0" smtClean="0">
                <a:solidFill>
                  <a:srgbClr val="CC0000"/>
                </a:solidFill>
                <a:effectLst>
                  <a:outerShdw blurRad="38100" dist="38100" dir="2700000" algn="tl">
                    <a:srgbClr val="C0C0C0"/>
                  </a:outerShdw>
                </a:effectLst>
                <a:latin typeface="Times New Roman" pitchFamily="18" charset="0"/>
                <a:ea typeface="隶书" pitchFamily="49" charset="-122"/>
              </a:rPr>
              <a:t>两极</a:t>
            </a:r>
            <a:r>
              <a:rPr kumimoji="1" lang="zh-CN" altLang="en-US" sz="3200" b="1" dirty="0">
                <a:solidFill>
                  <a:srgbClr val="CC0000"/>
                </a:solidFill>
                <a:effectLst>
                  <a:outerShdw blurRad="38100" dist="38100" dir="2700000" algn="tl">
                    <a:srgbClr val="C0C0C0"/>
                  </a:outerShdw>
                </a:effectLst>
                <a:latin typeface="Times New Roman" pitchFamily="18" charset="0"/>
                <a:ea typeface="隶书" pitchFamily="49" charset="-122"/>
              </a:rPr>
              <a:t>中的“极”</a:t>
            </a:r>
            <a:r>
              <a:rPr kumimoji="1" lang="zh-CN" altLang="en-US" sz="3200" b="1" dirty="0">
                <a:solidFill>
                  <a:srgbClr val="000066"/>
                </a:solidFill>
                <a:effectLst>
                  <a:outerShdw blurRad="38100" dist="38100" dir="2700000" algn="tl">
                    <a:srgbClr val="C0C0C0"/>
                  </a:outerShdw>
                </a:effectLst>
                <a:latin typeface="Times New Roman" pitchFamily="18" charset="0"/>
                <a:ea typeface="隶书" pitchFamily="49" charset="-122"/>
              </a:rPr>
              <a:t>是通过政治、军事实力来控制、操纵其他国家；</a:t>
            </a:r>
            <a:r>
              <a:rPr kumimoji="1" lang="zh-CN" altLang="en-US" sz="3200" b="1" dirty="0">
                <a:solidFill>
                  <a:srgbClr val="003300"/>
                </a:solidFill>
                <a:effectLst>
                  <a:outerShdw blurRad="38100" dist="38100" dir="2700000" algn="tl">
                    <a:srgbClr val="C0C0C0"/>
                  </a:outerShdw>
                </a:effectLst>
                <a:latin typeface="Times New Roman" pitchFamily="18" charset="0"/>
                <a:ea typeface="隶书" pitchFamily="49" charset="-122"/>
              </a:rPr>
              <a:t>多极化中堪称一“极”</a:t>
            </a:r>
            <a:r>
              <a:rPr kumimoji="1" lang="zh-CN" altLang="en-US" sz="3200" b="1" dirty="0">
                <a:solidFill>
                  <a:srgbClr val="000066"/>
                </a:solidFill>
                <a:effectLst>
                  <a:outerShdw blurRad="38100" dist="38100" dir="2700000" algn="tl">
                    <a:srgbClr val="C0C0C0"/>
                  </a:outerShdw>
                </a:effectLst>
                <a:latin typeface="Times New Roman" pitchFamily="18" charset="0"/>
                <a:ea typeface="隶书" pitchFamily="49" charset="-122"/>
              </a:rPr>
              <a:t>，主要是凭借综合国力，对其他国家、地区乃至全球产生影响力和作用力。</a:t>
            </a:r>
          </a:p>
        </p:txBody>
      </p:sp>
    </p:spTree>
    <p:extLst>
      <p:ext uri="{BB962C8B-B14F-4D97-AF65-F5344CB8AC3E}">
        <p14:creationId xmlns:p14="http://schemas.microsoft.com/office/powerpoint/2010/main" val="4289766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0712"/>
                                        </p:tgtEl>
                                        <p:attrNameLst>
                                          <p:attrName>style.visibility</p:attrName>
                                        </p:attrNameLst>
                                      </p:cBhvr>
                                      <p:to>
                                        <p:strVal val="visible"/>
                                      </p:to>
                                    </p:set>
                                    <p:animEffect transition="in" filter="blinds(horizontal)">
                                      <p:cBhvr>
                                        <p:cTn id="7" dur="500"/>
                                        <p:tgtEl>
                                          <p:spTgt spid="2007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0714"/>
                                        </p:tgtEl>
                                        <p:attrNameLst>
                                          <p:attrName>style.visibility</p:attrName>
                                        </p:attrNameLst>
                                      </p:cBhvr>
                                      <p:to>
                                        <p:strVal val="visible"/>
                                      </p:to>
                                    </p:set>
                                    <p:animEffect transition="in" filter="blinds(horizontal)">
                                      <p:cBhvr>
                                        <p:cTn id="12" dur="500"/>
                                        <p:tgtEl>
                                          <p:spTgt spid="2007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50211"/>
                                        </p:tgtEl>
                                        <p:attrNameLst>
                                          <p:attrName>style.visibility</p:attrName>
                                        </p:attrNameLst>
                                      </p:cBhvr>
                                      <p:to>
                                        <p:strVal val="visible"/>
                                      </p:to>
                                    </p:set>
                                    <p:animEffect transition="in" filter="checkerboard(across)">
                                      <p:cBhvr>
                                        <p:cTn id="17" dur="500"/>
                                        <p:tgtEl>
                                          <p:spTgt spid="350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p:bldP spid="200712" grpId="0"/>
      <p:bldP spid="2007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6" descr="u"/>
          <p:cNvPicPr>
            <a:picLocks noChangeArrowheads="1"/>
          </p:cNvPicPr>
          <p:nvPr/>
        </p:nvPicPr>
        <p:blipFill>
          <a:blip r:embed="rId2">
            <a:extLst>
              <a:ext uri="{28A0092B-C50C-407E-A947-70E740481C1C}">
                <a14:useLocalDpi xmlns:a14="http://schemas.microsoft.com/office/drawing/2010/main" val="0"/>
              </a:ext>
            </a:extLst>
          </a:blip>
          <a:srcRect b="6573"/>
          <a:stretch>
            <a:fillRect/>
          </a:stretch>
        </p:blipFill>
        <p:spPr bwMode="auto">
          <a:xfrm>
            <a:off x="2571428" y="5188746"/>
            <a:ext cx="1296144" cy="90872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7" descr="俄罗斯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5188745"/>
            <a:ext cx="1193614" cy="860709"/>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国旗"/>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5227516"/>
            <a:ext cx="1304131" cy="8699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9" descr="图像:Japan_flag_large.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1433" y="5188746"/>
            <a:ext cx="1080120" cy="88670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1" descr="图片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5140733"/>
            <a:ext cx="1152128" cy="90872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9" name="WordArt 5"/>
          <p:cNvSpPr>
            <a:spLocks noChangeArrowheads="1" noChangeShapeType="1" noTextEdit="1"/>
          </p:cNvSpPr>
          <p:nvPr/>
        </p:nvSpPr>
        <p:spPr bwMode="auto">
          <a:xfrm>
            <a:off x="1474788" y="115888"/>
            <a:ext cx="3744913"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zh-CN" altLang="en-US" sz="3600" b="1" kern="10" dirty="0">
              <a:ln w="9525">
                <a:solidFill>
                  <a:srgbClr val="00FF00"/>
                </a:solidFill>
                <a:round/>
                <a:headEnd/>
                <a:tailEnd/>
              </a:ln>
              <a:solidFill>
                <a:srgbClr val="FF0000"/>
              </a:solidFill>
              <a:latin typeface="隶书"/>
              <a:ea typeface="隶书"/>
            </a:endParaRPr>
          </a:p>
        </p:txBody>
      </p:sp>
      <p:sp>
        <p:nvSpPr>
          <p:cNvPr id="10" name="Text Box 12"/>
          <p:cNvSpPr txBox="1">
            <a:spLocks noChangeArrowheads="1"/>
          </p:cNvSpPr>
          <p:nvPr/>
        </p:nvSpPr>
        <p:spPr bwMode="auto">
          <a:xfrm>
            <a:off x="23121" y="1484784"/>
            <a:ext cx="9144000" cy="718658"/>
          </a:xfrm>
          <a:prstGeom prst="rect">
            <a:avLst/>
          </a:prstGeom>
          <a:noFill/>
          <a:ln w="9525">
            <a:noFill/>
            <a:miter lim="800000"/>
            <a:headEnd/>
            <a:tailEnd/>
          </a:ln>
          <a:effectLst>
            <a:outerShdw dist="107763" dir="2700000" algn="ctr" rotWithShape="0">
              <a:schemeClr val="bg2"/>
            </a:outerShdw>
          </a:effec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lnSpc>
                <a:spcPct val="90000"/>
              </a:lnSpc>
            </a:pPr>
            <a:r>
              <a:rPr lang="zh-CN" altLang="en-US" sz="4400" b="1" dirty="0" smtClean="0">
                <a:solidFill>
                  <a:srgbClr val="FFFF00"/>
                </a:solidFill>
                <a:effectLst>
                  <a:outerShdw blurRad="38100" dist="38100" dir="2700000" algn="tl">
                    <a:srgbClr val="000000"/>
                  </a:outerShdw>
                </a:effectLst>
                <a:latin typeface="华文行楷" pitchFamily="2" charset="-122"/>
                <a:ea typeface="华文行楷" pitchFamily="2" charset="-122"/>
              </a:rPr>
              <a:t>第</a:t>
            </a:r>
            <a:r>
              <a:rPr lang="en-US" altLang="zh-CN" sz="4400" b="1" dirty="0" smtClean="0">
                <a:solidFill>
                  <a:srgbClr val="FFFF00"/>
                </a:solidFill>
                <a:effectLst>
                  <a:outerShdw blurRad="38100" dist="38100" dir="2700000" algn="tl">
                    <a:srgbClr val="000000"/>
                  </a:outerShdw>
                </a:effectLst>
                <a:latin typeface="华文行楷" pitchFamily="2" charset="-122"/>
                <a:ea typeface="华文行楷" pitchFamily="2" charset="-122"/>
              </a:rPr>
              <a:t>21</a:t>
            </a:r>
            <a:r>
              <a:rPr lang="zh-CN" altLang="en-US" sz="4400" b="1" dirty="0" smtClean="0">
                <a:solidFill>
                  <a:srgbClr val="FFFF00"/>
                </a:solidFill>
                <a:effectLst>
                  <a:outerShdw blurRad="38100" dist="38100" dir="2700000" algn="tl">
                    <a:srgbClr val="000000"/>
                  </a:outerShdw>
                </a:effectLst>
                <a:latin typeface="华文行楷" pitchFamily="2" charset="-122"/>
                <a:ea typeface="华文行楷" pitchFamily="2" charset="-122"/>
              </a:rPr>
              <a:t>课  冷战后的世界格局</a:t>
            </a:r>
            <a:endParaRPr lang="zh-CN" altLang="en-US" sz="4400" b="1" dirty="0">
              <a:solidFill>
                <a:srgbClr val="FFFF00"/>
              </a:solidFill>
              <a:effectLst>
                <a:outerShdw blurRad="38100" dist="38100" dir="2700000" algn="tl">
                  <a:srgbClr val="000000"/>
                </a:outerShdw>
              </a:effectLst>
              <a:latin typeface="华文行楷" pitchFamily="2" charset="-122"/>
              <a:ea typeface="华文行楷" pitchFamily="2" charset="-122"/>
            </a:endParaRPr>
          </a:p>
        </p:txBody>
      </p:sp>
      <p:cxnSp>
        <p:nvCxnSpPr>
          <p:cNvPr id="3" name="直接连接符 2"/>
          <p:cNvCxnSpPr/>
          <p:nvPr/>
        </p:nvCxnSpPr>
        <p:spPr>
          <a:xfrm>
            <a:off x="5652120" y="2203442"/>
            <a:ext cx="1944216" cy="0"/>
          </a:xfrm>
          <a:prstGeom prst="line">
            <a:avLst/>
          </a:prstGeom>
          <a:ln w="76200"/>
        </p:spPr>
        <p:style>
          <a:lnRef idx="1">
            <a:schemeClr val="dk1"/>
          </a:lnRef>
          <a:fillRef idx="0">
            <a:schemeClr val="dk1"/>
          </a:fillRef>
          <a:effectRef idx="0">
            <a:schemeClr val="dk1"/>
          </a:effectRef>
          <a:fontRef idx="minor">
            <a:schemeClr val="tx1"/>
          </a:fontRef>
        </p:style>
      </p:cxnSp>
      <p:sp>
        <p:nvSpPr>
          <p:cNvPr id="13" name="Text Box 2"/>
          <p:cNvSpPr txBox="1">
            <a:spLocks noChangeArrowheads="1"/>
          </p:cNvSpPr>
          <p:nvPr/>
        </p:nvSpPr>
        <p:spPr bwMode="auto">
          <a:xfrm>
            <a:off x="250825" y="2708920"/>
            <a:ext cx="8642350" cy="186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just">
              <a:lnSpc>
                <a:spcPct val="110000"/>
              </a:lnSpc>
            </a:pPr>
            <a:r>
              <a:rPr lang="zh-CN" altLang="en-US" sz="3600" b="1" dirty="0" smtClean="0">
                <a:effectLst>
                  <a:outerShdw blurRad="38100" dist="38100" dir="2700000" algn="tl">
                    <a:srgbClr val="C0C0C0"/>
                  </a:outerShdw>
                </a:effectLst>
                <a:ea typeface="黑体" pitchFamily="49" charset="-122"/>
              </a:rPr>
              <a:t>一</a:t>
            </a:r>
            <a:r>
              <a:rPr lang="zh-CN" altLang="en-US" sz="3600" b="1" dirty="0">
                <a:effectLst>
                  <a:outerShdw blurRad="38100" dist="38100" dir="2700000" algn="tl">
                    <a:srgbClr val="C0C0C0"/>
                  </a:outerShdw>
                </a:effectLst>
                <a:ea typeface="黑体" pitchFamily="49" charset="-122"/>
              </a:rPr>
              <a:t>种</a:t>
            </a:r>
            <a:r>
              <a:rPr lang="zh-CN" altLang="en-US" sz="3600" b="1" dirty="0">
                <a:solidFill>
                  <a:srgbClr val="FF0000"/>
                </a:solidFill>
                <a:effectLst>
                  <a:outerShdw blurRad="38100" dist="38100" dir="2700000" algn="tl">
                    <a:srgbClr val="C0C0C0"/>
                  </a:outerShdw>
                </a:effectLst>
                <a:ea typeface="黑体" pitchFamily="49" charset="-122"/>
              </a:rPr>
              <a:t>相对稳定</a:t>
            </a:r>
            <a:r>
              <a:rPr lang="zh-CN" altLang="en-US" sz="3600" b="1" dirty="0">
                <a:effectLst>
                  <a:outerShdw blurRad="38100" dist="38100" dir="2700000" algn="tl">
                    <a:srgbClr val="C0C0C0"/>
                  </a:outerShdw>
                </a:effectLst>
                <a:ea typeface="黑体" pitchFamily="49" charset="-122"/>
              </a:rPr>
              <a:t>的国际关系。</a:t>
            </a:r>
            <a:r>
              <a:rPr kumimoji="1" lang="zh-CN" altLang="en-US" sz="3600" b="1" dirty="0">
                <a:effectLst>
                  <a:outerShdw blurRad="38100" dist="38100" dir="2700000" algn="tl">
                    <a:srgbClr val="C0C0C0"/>
                  </a:outerShdw>
                </a:effectLst>
                <a:ea typeface="黑体" pitchFamily="49" charset="-122"/>
              </a:rPr>
              <a:t>决定国际关系变化的主要原因是</a:t>
            </a:r>
            <a:r>
              <a:rPr kumimoji="1" lang="zh-CN" altLang="en-US" sz="3600" b="1" dirty="0">
                <a:solidFill>
                  <a:srgbClr val="FF0000"/>
                </a:solidFill>
                <a:effectLst>
                  <a:outerShdw blurRad="38100" dist="38100" dir="2700000" algn="tl">
                    <a:srgbClr val="C0C0C0"/>
                  </a:outerShdw>
                </a:effectLst>
                <a:ea typeface="黑体" pitchFamily="49" charset="-122"/>
              </a:rPr>
              <a:t>各国实力</a:t>
            </a:r>
            <a:r>
              <a:rPr kumimoji="1" lang="zh-CN" altLang="en-US" sz="3600" b="1" dirty="0">
                <a:effectLst>
                  <a:outerShdw blurRad="38100" dist="38100" dir="2700000" algn="tl">
                    <a:srgbClr val="C0C0C0"/>
                  </a:outerShdw>
                </a:effectLst>
                <a:ea typeface="黑体" pitchFamily="49" charset="-122"/>
              </a:rPr>
              <a:t>的对比是否发生了重大</a:t>
            </a:r>
            <a:r>
              <a:rPr kumimoji="1" lang="zh-CN" altLang="en-US" sz="3600" b="1" dirty="0">
                <a:solidFill>
                  <a:srgbClr val="FF0000"/>
                </a:solidFill>
                <a:effectLst>
                  <a:outerShdw blurRad="38100" dist="38100" dir="2700000" algn="tl">
                    <a:srgbClr val="C0C0C0"/>
                  </a:outerShdw>
                </a:effectLst>
                <a:ea typeface="黑体" pitchFamily="49" charset="-122"/>
              </a:rPr>
              <a:t>变化</a:t>
            </a:r>
            <a:r>
              <a:rPr kumimoji="1" lang="zh-CN" altLang="en-US" sz="3600" b="1" dirty="0">
                <a:effectLst>
                  <a:outerShdw blurRad="38100" dist="38100" dir="2700000" algn="tl">
                    <a:srgbClr val="C0C0C0"/>
                  </a:outerShdw>
                </a:effectLst>
                <a:ea typeface="黑体" pitchFamily="49" charset="-122"/>
              </a:rPr>
              <a:t>。</a:t>
            </a:r>
          </a:p>
        </p:txBody>
      </p:sp>
    </p:spTree>
    <p:extLst>
      <p:ext uri="{BB962C8B-B14F-4D97-AF65-F5344CB8AC3E}">
        <p14:creationId xmlns:p14="http://schemas.microsoft.com/office/powerpoint/2010/main" val="80089681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a:solidFill>
                  <a:srgbClr val="FF0000"/>
                </a:solidFill>
                <a:latin typeface="隶书" pitchFamily="49" charset="-122"/>
                <a:ea typeface="隶书" pitchFamily="49" charset="-122"/>
              </a:rPr>
              <a:t>一、霸权主义与地区冲突</a:t>
            </a:r>
          </a:p>
        </p:txBody>
      </p:sp>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pic>
        <p:nvPicPr>
          <p:cNvPr id="6"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106762"/>
            <a:ext cx="394176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179387" y="2903338"/>
            <a:ext cx="4392613" cy="376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36000" rIns="0" bIns="36000">
            <a:spAutoFit/>
          </a:bodyPr>
          <a:lstStyle/>
          <a:p>
            <a:r>
              <a:rPr kumimoji="1" lang="zh-CN" altLang="en-US" sz="4000" b="1" dirty="0">
                <a:latin typeface="Times New Roman" pitchFamily="18" charset="0"/>
                <a:ea typeface="隶书" pitchFamily="49" charset="-122"/>
              </a:rPr>
              <a:t>冷战的结束使世界形势发展的</a:t>
            </a:r>
            <a:r>
              <a:rPr kumimoji="1" lang="zh-CN" altLang="en-US" sz="4000" b="1" dirty="0">
                <a:solidFill>
                  <a:srgbClr val="FF0000"/>
                </a:solidFill>
                <a:latin typeface="Times New Roman" pitchFamily="18" charset="0"/>
                <a:ea typeface="隶书" pitchFamily="49" charset="-122"/>
              </a:rPr>
              <a:t>总趋势走向缓和，和平与发展成为时代的主题</a:t>
            </a:r>
            <a:r>
              <a:rPr kumimoji="1" lang="en-US" altLang="zh-CN" sz="4000" b="1" dirty="0">
                <a:solidFill>
                  <a:srgbClr val="FF0000"/>
                </a:solidFill>
                <a:latin typeface="Times New Roman" pitchFamily="18" charset="0"/>
                <a:ea typeface="隶书" pitchFamily="49" charset="-122"/>
              </a:rPr>
              <a:t>.</a:t>
            </a:r>
            <a:r>
              <a:rPr kumimoji="1" lang="zh-CN" altLang="en-US" sz="4000" b="1" dirty="0">
                <a:latin typeface="Times New Roman" pitchFamily="18" charset="0"/>
                <a:ea typeface="隶书" pitchFamily="49" charset="-122"/>
              </a:rPr>
              <a:t>但仍然存在着很多矛盾冲突</a:t>
            </a:r>
          </a:p>
        </p:txBody>
      </p:sp>
      <p:sp>
        <p:nvSpPr>
          <p:cNvPr id="8" name="文本框 1"/>
          <p:cNvSpPr txBox="1">
            <a:spLocks noChangeArrowheads="1"/>
          </p:cNvSpPr>
          <p:nvPr/>
        </p:nvSpPr>
        <p:spPr bwMode="auto">
          <a:xfrm>
            <a:off x="60716" y="1988840"/>
            <a:ext cx="8903772" cy="75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50000"/>
              </a:lnSpc>
            </a:pPr>
            <a:r>
              <a:rPr lang="en-US" altLang="zh-CN" sz="3800" b="1" dirty="0" smtClean="0">
                <a:solidFill>
                  <a:srgbClr val="C00000"/>
                </a:solidFill>
                <a:latin typeface="隶书" pitchFamily="49" charset="-122"/>
                <a:ea typeface="隶书" pitchFamily="49" charset="-122"/>
              </a:rPr>
              <a:t>1</a:t>
            </a:r>
            <a:r>
              <a:rPr lang="zh-CN" altLang="en-US" sz="3800" b="1" dirty="0">
                <a:solidFill>
                  <a:srgbClr val="C00000"/>
                </a:solidFill>
                <a:latin typeface="隶书" pitchFamily="49" charset="-122"/>
                <a:ea typeface="隶书" pitchFamily="49" charset="-122"/>
              </a:rPr>
              <a:t>、冷战结束后，世界形势是怎么样的？</a:t>
            </a:r>
          </a:p>
        </p:txBody>
      </p:sp>
    </p:spTree>
    <p:extLst>
      <p:ext uri="{BB962C8B-B14F-4D97-AF65-F5344CB8AC3E}">
        <p14:creationId xmlns:p14="http://schemas.microsoft.com/office/powerpoint/2010/main" val="33758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427457"/>
          <p:cNvSpPr txBox="1">
            <a:spLocks noChangeArrowheads="1"/>
          </p:cNvSpPr>
          <p:nvPr/>
        </p:nvSpPr>
        <p:spPr bwMode="auto">
          <a:xfrm>
            <a:off x="0" y="1916832"/>
            <a:ext cx="86201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3600" b="1" dirty="0">
                <a:solidFill>
                  <a:srgbClr val="C00000"/>
                </a:solidFill>
                <a:latin typeface="隶书" pitchFamily="49" charset="-122"/>
                <a:ea typeface="隶书" pitchFamily="49" charset="-122"/>
              </a:rPr>
              <a:t>1.</a:t>
            </a:r>
            <a:r>
              <a:rPr lang="zh-CN" altLang="en-US" sz="3600" b="1" dirty="0">
                <a:solidFill>
                  <a:srgbClr val="C00000"/>
                </a:solidFill>
                <a:latin typeface="隶书" pitchFamily="49" charset="-122"/>
                <a:ea typeface="隶书" pitchFamily="49" charset="-122"/>
              </a:rPr>
              <a:t>威胁世界安全的因素：</a:t>
            </a:r>
          </a:p>
          <a:p>
            <a:r>
              <a:rPr lang="zh-CN" altLang="en-US" sz="2800" b="1" dirty="0">
                <a:solidFill>
                  <a:srgbClr val="FF0000"/>
                </a:solidFill>
                <a:latin typeface="隶书" pitchFamily="49" charset="-122"/>
                <a:ea typeface="隶书" pitchFamily="49" charset="-122"/>
                <a:sym typeface="宋体" pitchFamily="2" charset="-122"/>
              </a:rPr>
              <a:t>霸权主义</a:t>
            </a:r>
            <a:r>
              <a:rPr lang="zh-CN" altLang="en-US" sz="2800" b="1" dirty="0">
                <a:latin typeface="+mn-ea"/>
                <a:ea typeface="+mn-ea"/>
              </a:rPr>
              <a:t>、</a:t>
            </a:r>
            <a:r>
              <a:rPr lang="zh-CN" altLang="en-US" sz="2800" b="1" dirty="0">
                <a:latin typeface="隶书" pitchFamily="49" charset="-122"/>
                <a:ea typeface="隶书" pitchFamily="49" charset="-122"/>
              </a:rPr>
              <a:t>强权政治</a:t>
            </a:r>
            <a:r>
              <a:rPr lang="zh-CN" altLang="en-US" sz="2800" b="1" dirty="0">
                <a:latin typeface="+mn-ea"/>
                <a:ea typeface="+mn-ea"/>
              </a:rPr>
              <a:t>、</a:t>
            </a:r>
            <a:r>
              <a:rPr lang="zh-CN" altLang="en-US" sz="2800" b="1" dirty="0">
                <a:solidFill>
                  <a:srgbClr val="FF0000"/>
                </a:solidFill>
                <a:latin typeface="隶书" pitchFamily="49" charset="-122"/>
                <a:ea typeface="隶书" pitchFamily="49" charset="-122"/>
              </a:rPr>
              <a:t>地区冲突</a:t>
            </a:r>
            <a:r>
              <a:rPr lang="zh-CN" altLang="en-US" sz="2800" b="1" dirty="0">
                <a:solidFill>
                  <a:srgbClr val="0E1FFE"/>
                </a:solidFill>
                <a:latin typeface="+mn-ea"/>
                <a:ea typeface="+mn-ea"/>
              </a:rPr>
              <a:t>、</a:t>
            </a:r>
            <a:r>
              <a:rPr lang="zh-CN" altLang="en-US" sz="2800" b="1" dirty="0">
                <a:solidFill>
                  <a:srgbClr val="FF0000"/>
                </a:solidFill>
                <a:latin typeface="隶书" pitchFamily="49" charset="-122"/>
                <a:ea typeface="隶书" pitchFamily="49" charset="-122"/>
              </a:rPr>
              <a:t>民族矛盾</a:t>
            </a:r>
            <a:r>
              <a:rPr lang="zh-CN" altLang="en-US" sz="2800" b="1" dirty="0">
                <a:solidFill>
                  <a:srgbClr val="0E1FFE"/>
                </a:solidFill>
                <a:latin typeface="+mn-ea"/>
                <a:ea typeface="+mn-ea"/>
              </a:rPr>
              <a:t>、</a:t>
            </a:r>
            <a:r>
              <a:rPr lang="zh-CN" altLang="en-US" sz="2800" b="1" dirty="0">
                <a:solidFill>
                  <a:srgbClr val="FF0000"/>
                </a:solidFill>
                <a:latin typeface="隶书" pitchFamily="49" charset="-122"/>
                <a:ea typeface="隶书" pitchFamily="49" charset="-122"/>
              </a:rPr>
              <a:t>宗教纷争</a:t>
            </a:r>
            <a:r>
              <a:rPr lang="zh-CN" altLang="en-US" sz="2800" b="1" dirty="0">
                <a:solidFill>
                  <a:srgbClr val="0D0D0D"/>
                </a:solidFill>
                <a:latin typeface="隶书" pitchFamily="49" charset="-122"/>
                <a:ea typeface="隶书" pitchFamily="49" charset="-122"/>
              </a:rPr>
              <a:t>和</a:t>
            </a:r>
            <a:r>
              <a:rPr lang="zh-CN" altLang="en-US" sz="2800" b="1" dirty="0">
                <a:solidFill>
                  <a:srgbClr val="FF0000"/>
                </a:solidFill>
                <a:latin typeface="隶书" pitchFamily="49" charset="-122"/>
                <a:ea typeface="隶书" pitchFamily="49" charset="-122"/>
              </a:rPr>
              <a:t>恐怖活动</a:t>
            </a:r>
            <a:r>
              <a:rPr lang="zh-CN" altLang="en-US" sz="2800" b="1" dirty="0">
                <a:latin typeface="隶书" pitchFamily="49" charset="-122"/>
                <a:ea typeface="隶书" pitchFamily="49" charset="-122"/>
              </a:rPr>
              <a:t>等</a:t>
            </a:r>
            <a:r>
              <a:rPr lang="zh-CN" altLang="en-US" sz="2800" b="1" dirty="0">
                <a:latin typeface="+mj-ea"/>
                <a:ea typeface="+mj-ea"/>
              </a:rPr>
              <a:t>。</a:t>
            </a:r>
            <a:endParaRPr lang="zh-CN" altLang="en-US" sz="2800" b="1" dirty="0">
              <a:solidFill>
                <a:srgbClr val="FF0000"/>
              </a:solidFill>
              <a:latin typeface="+mj-ea"/>
              <a:ea typeface="+mj-ea"/>
            </a:endParaRPr>
          </a:p>
        </p:txBody>
      </p:sp>
      <p:sp>
        <p:nvSpPr>
          <p:cNvPr id="3" name="Rectangle 9" descr="白色大理石"/>
          <p:cNvSpPr>
            <a:spLocks noChangeArrowheads="1"/>
          </p:cNvSpPr>
          <p:nvPr/>
        </p:nvSpPr>
        <p:spPr bwMode="auto">
          <a:xfrm>
            <a:off x="0" y="836613"/>
            <a:ext cx="9144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a:solidFill>
                  <a:srgbClr val="FF0000"/>
                </a:solidFill>
                <a:latin typeface="隶书" pitchFamily="49" charset="-122"/>
                <a:ea typeface="隶书" pitchFamily="49" charset="-122"/>
              </a:rPr>
              <a:t>一、霸权主义与地区冲突</a:t>
            </a:r>
          </a:p>
        </p:txBody>
      </p:sp>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6" name="文本框 1428481"/>
          <p:cNvSpPr txBox="1">
            <a:spLocks noChangeArrowheads="1"/>
          </p:cNvSpPr>
          <p:nvPr/>
        </p:nvSpPr>
        <p:spPr bwMode="auto">
          <a:xfrm>
            <a:off x="-36512" y="3600112"/>
            <a:ext cx="9031287" cy="242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ts val="200"/>
              </a:spcBef>
              <a:spcAft>
                <a:spcPts val="200"/>
              </a:spcAft>
            </a:pPr>
            <a:r>
              <a:rPr lang="en-US" altLang="zh-CN" sz="3600" b="1" dirty="0">
                <a:solidFill>
                  <a:srgbClr val="C00000"/>
                </a:solidFill>
                <a:latin typeface="隶书" pitchFamily="49" charset="-122"/>
                <a:ea typeface="隶书" pitchFamily="49" charset="-122"/>
              </a:rPr>
              <a:t>2.</a:t>
            </a:r>
            <a:r>
              <a:rPr lang="zh-CN" altLang="en-US" sz="3600" b="1" dirty="0">
                <a:solidFill>
                  <a:srgbClr val="C00000"/>
                </a:solidFill>
                <a:latin typeface="隶书" pitchFamily="49" charset="-122"/>
                <a:ea typeface="隶书" pitchFamily="49" charset="-122"/>
              </a:rPr>
              <a:t>北约轰炸南联盟</a:t>
            </a:r>
            <a:r>
              <a:rPr lang="en-US" altLang="zh-CN" sz="3600" b="1" dirty="0">
                <a:solidFill>
                  <a:srgbClr val="C00000"/>
                </a:solidFill>
                <a:latin typeface="隶书" pitchFamily="49" charset="-122"/>
                <a:ea typeface="隶书" pitchFamily="49" charset="-122"/>
              </a:rPr>
              <a:t>--</a:t>
            </a:r>
            <a:r>
              <a:rPr lang="zh-CN" altLang="en-US" sz="3600" b="1" dirty="0">
                <a:solidFill>
                  <a:srgbClr val="C00000"/>
                </a:solidFill>
                <a:latin typeface="隶书" pitchFamily="49" charset="-122"/>
                <a:ea typeface="隶书" pitchFamily="49" charset="-122"/>
              </a:rPr>
              <a:t>科索沃战争：</a:t>
            </a:r>
          </a:p>
          <a:p>
            <a:pPr>
              <a:spcBef>
                <a:spcPts val="200"/>
              </a:spcBef>
              <a:spcAft>
                <a:spcPts val="200"/>
              </a:spcAft>
            </a:pPr>
            <a:r>
              <a:rPr lang="en-US" altLang="zh-CN" sz="2800" b="1" dirty="0">
                <a:latin typeface="隶书" pitchFamily="49" charset="-122"/>
                <a:ea typeface="隶书" pitchFamily="49" charset="-122"/>
              </a:rPr>
              <a:t>1999</a:t>
            </a:r>
            <a:r>
              <a:rPr lang="zh-CN" altLang="en-US" sz="2800" b="1" dirty="0">
                <a:latin typeface="隶书" pitchFamily="49" charset="-122"/>
                <a:ea typeface="隶书" pitchFamily="49" charset="-122"/>
              </a:rPr>
              <a:t>年，以</a:t>
            </a:r>
            <a:r>
              <a:rPr lang="en-US" altLang="zh-CN" sz="2800" b="1" dirty="0">
                <a:latin typeface="隶书" pitchFamily="49" charset="-122"/>
                <a:ea typeface="隶书" pitchFamily="49" charset="-122"/>
              </a:rPr>
              <a:t>_____</a:t>
            </a:r>
            <a:r>
              <a:rPr lang="zh-CN" altLang="en-US" sz="2800" b="1" dirty="0">
                <a:latin typeface="隶书" pitchFamily="49" charset="-122"/>
                <a:ea typeface="隶书" pitchFamily="49" charset="-122"/>
              </a:rPr>
              <a:t>为首的</a:t>
            </a:r>
            <a:r>
              <a:rPr lang="zh-CN" altLang="en-US" sz="2800" b="1" dirty="0">
                <a:solidFill>
                  <a:srgbClr val="0E1FFE"/>
                </a:solidFill>
                <a:latin typeface="隶书" pitchFamily="49" charset="-122"/>
                <a:ea typeface="隶书" pitchFamily="49" charset="-122"/>
              </a:rPr>
              <a:t>北约</a:t>
            </a:r>
            <a:r>
              <a:rPr lang="zh-CN" altLang="en-US" sz="2800" b="1" dirty="0">
                <a:latin typeface="隶书" pitchFamily="49" charset="-122"/>
                <a:ea typeface="隶书" pitchFamily="49" charset="-122"/>
              </a:rPr>
              <a:t>打着</a:t>
            </a:r>
            <a:r>
              <a:rPr lang="zh-CN" altLang="en-US" sz="2800" b="1" dirty="0">
                <a:solidFill>
                  <a:srgbClr val="0E1FFE"/>
                </a:solidFill>
                <a:latin typeface="隶书" pitchFamily="49" charset="-122"/>
                <a:ea typeface="隶书" pitchFamily="49" charset="-122"/>
              </a:rPr>
              <a:t>“人权高于主权”</a:t>
            </a:r>
            <a:r>
              <a:rPr lang="zh-CN" altLang="en-US" sz="2800" b="1" dirty="0">
                <a:latin typeface="隶书" pitchFamily="49" charset="-122"/>
                <a:ea typeface="隶书" pitchFamily="49" charset="-122"/>
              </a:rPr>
              <a:t>的幌子，越过</a:t>
            </a:r>
            <a:r>
              <a:rPr lang="en-US" altLang="zh-CN" sz="2800" b="1" dirty="0">
                <a:latin typeface="隶书" pitchFamily="49" charset="-122"/>
                <a:ea typeface="隶书" pitchFamily="49" charset="-122"/>
              </a:rPr>
              <a:t>_____________</a:t>
            </a:r>
            <a:r>
              <a:rPr lang="zh-CN" altLang="en-US" sz="2800" b="1" dirty="0">
                <a:latin typeface="隶书" pitchFamily="49" charset="-122"/>
                <a:ea typeface="隶书" pitchFamily="49" charset="-122"/>
              </a:rPr>
              <a:t>，对</a:t>
            </a:r>
            <a:r>
              <a:rPr lang="en-US" altLang="zh-CN" sz="2800" b="1" dirty="0" smtClean="0">
                <a:latin typeface="隶书" pitchFamily="49" charset="-122"/>
                <a:ea typeface="隶书" pitchFamily="49" charset="-122"/>
              </a:rPr>
              <a:t>_____</a:t>
            </a:r>
            <a:r>
              <a:rPr lang="en-US" altLang="zh-CN" sz="2800" b="1" dirty="0">
                <a:latin typeface="隶书" pitchFamily="49" charset="-122"/>
                <a:ea typeface="隶书" pitchFamily="49" charset="-122"/>
              </a:rPr>
              <a:t>______</a:t>
            </a:r>
            <a:r>
              <a:rPr lang="en-US" altLang="zh-CN" sz="2800" b="1" dirty="0" smtClean="0">
                <a:latin typeface="隶书" pitchFamily="49" charset="-122"/>
                <a:ea typeface="隶书" pitchFamily="49" charset="-122"/>
              </a:rPr>
              <a:t>______________</a:t>
            </a:r>
            <a:r>
              <a:rPr lang="zh-CN" altLang="en-US" sz="2800" b="1" dirty="0">
                <a:latin typeface="隶书" pitchFamily="49" charset="-122"/>
                <a:ea typeface="隶书" pitchFamily="49" charset="-122"/>
              </a:rPr>
              <a:t>进行了持续</a:t>
            </a:r>
            <a:r>
              <a:rPr lang="en-US" altLang="zh-CN" sz="2800" b="1" dirty="0">
                <a:latin typeface="隶书" pitchFamily="49" charset="-122"/>
                <a:ea typeface="隶书" pitchFamily="49" charset="-122"/>
              </a:rPr>
              <a:t>78</a:t>
            </a:r>
            <a:r>
              <a:rPr lang="zh-CN" altLang="en-US" sz="2800" b="1" dirty="0">
                <a:latin typeface="隶书" pitchFamily="49" charset="-122"/>
                <a:ea typeface="隶书" pitchFamily="49" charset="-122"/>
              </a:rPr>
              <a:t>天的轰炸。</a:t>
            </a:r>
            <a:r>
              <a:rPr lang="en-US" altLang="zh-CN" sz="2800" b="1" dirty="0">
                <a:latin typeface="隶书" pitchFamily="49" charset="-122"/>
                <a:ea typeface="隶书" pitchFamily="49" charset="-122"/>
              </a:rPr>
              <a:t>5</a:t>
            </a:r>
            <a:r>
              <a:rPr lang="zh-CN" altLang="en-US" sz="2800" b="1" dirty="0">
                <a:latin typeface="隶书" pitchFamily="49" charset="-122"/>
                <a:ea typeface="隶书" pitchFamily="49" charset="-122"/>
              </a:rPr>
              <a:t>月</a:t>
            </a:r>
            <a:r>
              <a:rPr lang="en-US" altLang="zh-CN" sz="2800" b="1" dirty="0">
                <a:latin typeface="隶书" pitchFamily="49" charset="-122"/>
                <a:ea typeface="隶书" pitchFamily="49" charset="-122"/>
              </a:rPr>
              <a:t>8</a:t>
            </a:r>
            <a:r>
              <a:rPr lang="zh-CN" altLang="en-US" sz="2800" b="1" dirty="0">
                <a:latin typeface="隶书" pitchFamily="49" charset="-122"/>
                <a:ea typeface="隶书" pitchFamily="49" charset="-122"/>
              </a:rPr>
              <a:t>日，</a:t>
            </a:r>
            <a:r>
              <a:rPr lang="zh-CN" altLang="en-US" sz="2800" b="1" dirty="0">
                <a:solidFill>
                  <a:srgbClr val="0E1FFE"/>
                </a:solidFill>
                <a:latin typeface="隶书" pitchFamily="49" charset="-122"/>
                <a:ea typeface="隶书" pitchFamily="49" charset="-122"/>
              </a:rPr>
              <a:t>中国驻南大使馆</a:t>
            </a:r>
            <a:r>
              <a:rPr lang="zh-CN" altLang="en-US" sz="2800" b="1" dirty="0">
                <a:latin typeface="隶书" pitchFamily="49" charset="-122"/>
                <a:ea typeface="隶书" pitchFamily="49" charset="-122"/>
              </a:rPr>
              <a:t>遭到北约导弹袭击</a:t>
            </a:r>
            <a:r>
              <a:rPr lang="zh-CN" altLang="en-US" sz="2800" b="1" dirty="0" smtClean="0">
                <a:latin typeface="隶书" pitchFamily="49" charset="-122"/>
                <a:ea typeface="隶书" pitchFamily="49" charset="-122"/>
              </a:rPr>
              <a:t>。</a:t>
            </a:r>
            <a:endParaRPr lang="en-US" altLang="zh-CN" sz="2800" b="1" dirty="0">
              <a:solidFill>
                <a:srgbClr val="0E1FFE"/>
              </a:solidFill>
              <a:latin typeface="隶书" pitchFamily="49" charset="-122"/>
              <a:ea typeface="隶书" pitchFamily="49" charset="-122"/>
            </a:endParaRPr>
          </a:p>
        </p:txBody>
      </p:sp>
      <p:sp>
        <p:nvSpPr>
          <p:cNvPr id="7" name="文本框 1428482"/>
          <p:cNvSpPr txBox="1">
            <a:spLocks noChangeArrowheads="1"/>
          </p:cNvSpPr>
          <p:nvPr/>
        </p:nvSpPr>
        <p:spPr bwMode="auto">
          <a:xfrm>
            <a:off x="1452935" y="4590989"/>
            <a:ext cx="3213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a:solidFill>
                  <a:srgbClr val="FF0000"/>
                </a:solidFill>
                <a:latin typeface="隶书" pitchFamily="49" charset="-122"/>
                <a:ea typeface="隶书" pitchFamily="49" charset="-122"/>
              </a:rPr>
              <a:t>联合国安理会</a:t>
            </a:r>
          </a:p>
        </p:txBody>
      </p:sp>
      <p:sp>
        <p:nvSpPr>
          <p:cNvPr id="8" name="文本框 1428483"/>
          <p:cNvSpPr txBox="1">
            <a:spLocks noChangeArrowheads="1"/>
          </p:cNvSpPr>
          <p:nvPr/>
        </p:nvSpPr>
        <p:spPr bwMode="auto">
          <a:xfrm>
            <a:off x="4490751" y="4649049"/>
            <a:ext cx="377946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1">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dirty="0">
                <a:solidFill>
                  <a:srgbClr val="FF0000"/>
                </a:solidFill>
                <a:latin typeface="隶书" pitchFamily="49" charset="-122"/>
                <a:ea typeface="隶书" pitchFamily="49" charset="-122"/>
              </a:rPr>
              <a:t>南斯拉夫联盟共和国</a:t>
            </a:r>
          </a:p>
        </p:txBody>
      </p:sp>
      <p:sp>
        <p:nvSpPr>
          <p:cNvPr id="10" name="文本框 1"/>
          <p:cNvSpPr txBox="1">
            <a:spLocks noChangeArrowheads="1"/>
          </p:cNvSpPr>
          <p:nvPr/>
        </p:nvSpPr>
        <p:spPr bwMode="auto">
          <a:xfrm>
            <a:off x="1822450" y="4125829"/>
            <a:ext cx="9316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dirty="0">
                <a:solidFill>
                  <a:srgbClr val="FF0000"/>
                </a:solidFill>
                <a:latin typeface="隶书" pitchFamily="49" charset="-122"/>
                <a:ea typeface="隶书" pitchFamily="49" charset="-122"/>
                <a:sym typeface="宋体" pitchFamily="2" charset="-122"/>
              </a:rPr>
              <a:t>美国</a:t>
            </a:r>
          </a:p>
        </p:txBody>
      </p:sp>
    </p:spTree>
    <p:extLst>
      <p:ext uri="{BB962C8B-B14F-4D97-AF65-F5344CB8AC3E}">
        <p14:creationId xmlns:p14="http://schemas.microsoft.com/office/powerpoint/2010/main" val="338320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descr="白色大理石"/>
          <p:cNvSpPr>
            <a:spLocks noChangeArrowheads="1"/>
          </p:cNvSpPr>
          <p:nvPr/>
        </p:nvSpPr>
        <p:spPr bwMode="auto">
          <a:xfrm>
            <a:off x="0" y="836613"/>
            <a:ext cx="9144000" cy="9144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5400" b="1" dirty="0">
                <a:solidFill>
                  <a:srgbClr val="FF0000"/>
                </a:solidFill>
                <a:latin typeface="隶书" pitchFamily="49" charset="-122"/>
                <a:ea typeface="隶书" pitchFamily="49" charset="-122"/>
              </a:rPr>
              <a:t>一、霸权主义与地区冲突</a:t>
            </a:r>
          </a:p>
        </p:txBody>
      </p:sp>
      <p:pic>
        <p:nvPicPr>
          <p:cNvPr id="4"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107950" y="116632"/>
            <a:ext cx="5400675" cy="620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smtClean="0">
                <a:ln w="9525">
                  <a:solidFill>
                    <a:srgbClr val="00FF00"/>
                  </a:solidFill>
                  <a:round/>
                  <a:headEnd/>
                  <a:tailEnd/>
                </a:ln>
                <a:solidFill>
                  <a:srgbClr val="FF0000"/>
                </a:solidFill>
                <a:latin typeface="隶书"/>
                <a:ea typeface="隶书"/>
              </a:rPr>
              <a:t>第</a:t>
            </a:r>
            <a:r>
              <a:rPr lang="en-US" altLang="zh-CN" sz="3600" b="1" kern="10" dirty="0" smtClean="0">
                <a:ln w="9525">
                  <a:solidFill>
                    <a:srgbClr val="00FF00"/>
                  </a:solidFill>
                  <a:round/>
                  <a:headEnd/>
                  <a:tailEnd/>
                </a:ln>
                <a:solidFill>
                  <a:srgbClr val="FF0000"/>
                </a:solidFill>
                <a:latin typeface="隶书"/>
                <a:ea typeface="隶书"/>
              </a:rPr>
              <a:t>21</a:t>
            </a:r>
            <a:r>
              <a:rPr lang="zh-CN" altLang="en-US" sz="3600" b="1" kern="10" dirty="0" smtClean="0">
                <a:ln w="9525">
                  <a:solidFill>
                    <a:srgbClr val="00FF00"/>
                  </a:solidFill>
                  <a:round/>
                  <a:headEnd/>
                  <a:tailEnd/>
                </a:ln>
                <a:solidFill>
                  <a:srgbClr val="FF0000"/>
                </a:solidFill>
                <a:latin typeface="隶书"/>
                <a:ea typeface="隶书"/>
              </a:rPr>
              <a:t>课 冷战后的世界格局</a:t>
            </a:r>
            <a:endParaRPr lang="zh-CN" altLang="en-US" sz="3600" b="1" kern="10" dirty="0">
              <a:ln w="9525">
                <a:solidFill>
                  <a:srgbClr val="00FF00"/>
                </a:solidFill>
                <a:round/>
                <a:headEnd/>
                <a:tailEnd/>
              </a:ln>
              <a:solidFill>
                <a:srgbClr val="FF0000"/>
              </a:solidFill>
              <a:latin typeface="隶书"/>
              <a:ea typeface="隶书"/>
            </a:endParaRPr>
          </a:p>
        </p:txBody>
      </p:sp>
      <p:sp>
        <p:nvSpPr>
          <p:cNvPr id="6" name="Rectangle 3"/>
          <p:cNvSpPr txBox="1">
            <a:spLocks noChangeArrowheads="1"/>
          </p:cNvSpPr>
          <p:nvPr/>
        </p:nvSpPr>
        <p:spPr>
          <a:xfrm>
            <a:off x="0" y="1628775"/>
            <a:ext cx="4608513" cy="5229225"/>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buFontTx/>
              <a:buNone/>
            </a:pPr>
            <a:r>
              <a:rPr lang="en-US" altLang="zh-CN" sz="4000" b="1" smtClean="0"/>
              <a:t>1999</a:t>
            </a:r>
            <a:r>
              <a:rPr lang="zh-CN" altLang="en-US" sz="4000" b="1" smtClean="0"/>
              <a:t>年</a:t>
            </a:r>
            <a:r>
              <a:rPr lang="en-US" altLang="zh-CN" sz="4000" b="1" smtClean="0"/>
              <a:t>3</a:t>
            </a:r>
            <a:r>
              <a:rPr lang="zh-CN" altLang="en-US" sz="4000" b="1" smtClean="0"/>
              <a:t>月</a:t>
            </a:r>
            <a:r>
              <a:rPr lang="en-US" altLang="zh-CN" sz="4000" b="1" smtClean="0"/>
              <a:t>~6</a:t>
            </a:r>
            <a:r>
              <a:rPr lang="zh-CN" altLang="en-US" sz="4000" b="1" smtClean="0"/>
              <a:t>月，以美国为首的北约越过联合国安理会，以南联盟军队屠杀科索沃的阿尔巴尼亚族人为借口，对南联盟境内进行狂轰滥炸</a:t>
            </a:r>
            <a:r>
              <a:rPr lang="en-US" altLang="zh-CN" sz="4000" b="1" smtClean="0">
                <a:latin typeface="宋体"/>
              </a:rPr>
              <a:t>……</a:t>
            </a:r>
            <a:endParaRPr lang="en-US" altLang="zh-CN" sz="4000" b="1" dirty="0"/>
          </a:p>
        </p:txBody>
      </p:sp>
      <p:pic>
        <p:nvPicPr>
          <p:cNvPr id="7" name="Picture 4" descr="轰炸南联盟"/>
          <p:cNvPicPr>
            <a:picLocks noChangeAspect="1" noChangeArrowheads="1"/>
          </p:cNvPicPr>
          <p:nvPr/>
        </p:nvPicPr>
        <p:blipFill>
          <a:blip r:embed="rId5">
            <a:extLst>
              <a:ext uri="{28A0092B-C50C-407E-A947-70E740481C1C}">
                <a14:useLocalDpi xmlns:a14="http://schemas.microsoft.com/office/drawing/2010/main" val="0"/>
              </a:ext>
            </a:extLst>
          </a:blip>
          <a:srcRect l="3674" b="8011"/>
          <a:stretch>
            <a:fillRect/>
          </a:stretch>
        </p:blipFill>
        <p:spPr bwMode="auto">
          <a:xfrm>
            <a:off x="4645025" y="1989138"/>
            <a:ext cx="4464050" cy="431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4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2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200"/>
                                        <p:tgtEl>
                                          <p:spTgt spid="6">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1781</Words>
  <Application>Microsoft Office PowerPoint</Application>
  <PresentationFormat>全屏显示(4:3)</PresentationFormat>
  <Paragraphs>200</Paragraphs>
  <Slides>39</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39</vt:i4>
      </vt:variant>
    </vt:vector>
  </HeadingPairs>
  <TitlesOfParts>
    <vt:vector size="42" baseType="lpstr">
      <vt:lpstr>1_默认设计模板</vt:lpstr>
      <vt:lpstr>Flash 影片</vt:lpstr>
      <vt:lpstr>Flash.Movie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微软用户</cp:lastModifiedBy>
  <cp:revision>14</cp:revision>
  <dcterms:created xsi:type="dcterms:W3CDTF">2018-12-09T05:29:38Z</dcterms:created>
  <dcterms:modified xsi:type="dcterms:W3CDTF">2018-12-25T10:09:14Z</dcterms:modified>
</cp:coreProperties>
</file>