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381" r:id="rId4"/>
    <p:sldId id="342" r:id="rId5"/>
    <p:sldId id="344" r:id="rId6"/>
    <p:sldId id="354" r:id="rId7"/>
    <p:sldId id="355" r:id="rId8"/>
    <p:sldId id="346" r:id="rId9"/>
    <p:sldId id="347" r:id="rId10"/>
    <p:sldId id="356" r:id="rId11"/>
    <p:sldId id="348" r:id="rId12"/>
    <p:sldId id="349" r:id="rId13"/>
    <p:sldId id="350" r:id="rId14"/>
    <p:sldId id="262" r:id="rId15"/>
    <p:sldId id="263" r:id="rId16"/>
    <p:sldId id="361" r:id="rId17"/>
    <p:sldId id="362" r:id="rId18"/>
    <p:sldId id="363" r:id="rId19"/>
    <p:sldId id="365" r:id="rId20"/>
    <p:sldId id="371" r:id="rId21"/>
    <p:sldId id="373" r:id="rId22"/>
    <p:sldId id="372" r:id="rId23"/>
    <p:sldId id="376" r:id="rId24"/>
    <p:sldId id="278" r:id="rId25"/>
    <p:sldId id="368" r:id="rId26"/>
    <p:sldId id="375" r:id="rId27"/>
    <p:sldId id="378" r:id="rId28"/>
    <p:sldId id="384" r:id="rId29"/>
    <p:sldId id="385" r:id="rId30"/>
    <p:sldId id="386" r:id="rId31"/>
    <p:sldId id="382" r:id="rId32"/>
    <p:sldId id="377" r:id="rId33"/>
    <p:sldId id="379" r:id="rId34"/>
    <p:sldId id="281" r:id="rId35"/>
    <p:sldId id="286" r:id="rId36"/>
    <p:sldId id="289" r:id="rId37"/>
    <p:sldId id="290" r:id="rId38"/>
    <p:sldId id="291" r:id="rId39"/>
    <p:sldId id="374" r:id="rId40"/>
    <p:sldId id="293" r:id="rId41"/>
    <p:sldId id="380" r:id="rId42"/>
    <p:sldId id="383" r:id="rId43"/>
    <p:sldId id="303" r:id="rId4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A5913-4485-404C-8FD6-3F177C095939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0704B-10C8-4D54-B592-A843B2E12B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18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5489-208D-45C0-A4E8-216007B492FD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5385-328E-4EB0-B3C1-F3F5CBBE4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76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5489-208D-45C0-A4E8-216007B492FD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5385-328E-4EB0-B3C1-F3F5CBBE4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27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5489-208D-45C0-A4E8-216007B492FD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5385-328E-4EB0-B3C1-F3F5CBBE4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657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标题，剪贴画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剪贴画占位符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1C917-9FF4-49CA-AF9D-694918F135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148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5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5489-208D-45C0-A4E8-216007B492FD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5385-328E-4EB0-B3C1-F3F5CBBE4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21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5489-208D-45C0-A4E8-216007B492FD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5385-328E-4EB0-B3C1-F3F5CBBE4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62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5489-208D-45C0-A4E8-216007B492FD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5385-328E-4EB0-B3C1-F3F5CBBE4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07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5489-208D-45C0-A4E8-216007B492FD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5385-328E-4EB0-B3C1-F3F5CBBE4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23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5489-208D-45C0-A4E8-216007B492FD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5385-328E-4EB0-B3C1-F3F5CBBE4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20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5489-208D-45C0-A4E8-216007B492FD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5385-328E-4EB0-B3C1-F3F5CBBE4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4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5489-208D-45C0-A4E8-216007B492FD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5385-328E-4EB0-B3C1-F3F5CBBE4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0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5489-208D-45C0-A4E8-216007B492FD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5385-328E-4EB0-B3C1-F3F5CBBE4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86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A5489-208D-45C0-A4E8-216007B492FD}" type="datetimeFigureOut">
              <a:rPr lang="zh-CN" altLang="en-US" smtClean="0"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B5385-328E-4EB0-B3C1-F3F5CBBE43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00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8135938" cy="10795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、俄国十月革命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2329" y="2133302"/>
            <a:ext cx="8136135" cy="44640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1917</a:t>
            </a:r>
            <a:r>
              <a:rPr lang="zh-CN" alt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月“二月革命”</a:t>
            </a:r>
          </a:p>
          <a:p>
            <a:pPr eaLnBrk="1" hangingPunct="1">
              <a:defRPr/>
            </a:pPr>
            <a:r>
              <a:rPr lang="en-US" altLang="zh-CN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1917</a:t>
            </a:r>
            <a:r>
              <a:rPr lang="zh-CN" alt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11</a:t>
            </a:r>
            <a:r>
              <a:rPr lang="zh-CN" alt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月</a:t>
            </a:r>
            <a:r>
              <a:rPr lang="en-US" altLang="zh-CN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7</a:t>
            </a:r>
            <a:r>
              <a:rPr lang="zh-CN" alt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日</a:t>
            </a:r>
          </a:p>
          <a:p>
            <a:pPr eaLnBrk="1" hangingPunct="1">
              <a:buFontTx/>
              <a:buNone/>
              <a:defRPr/>
            </a:pPr>
            <a:r>
              <a:rPr lang="zh-CN" alt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      “俄国十月革命”</a:t>
            </a:r>
          </a:p>
          <a:p>
            <a:pPr eaLnBrk="1" hangingPunct="1">
              <a:defRPr/>
            </a:pPr>
            <a:r>
              <a:rPr lang="zh-CN" alt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“战时共产主义政策”</a:t>
            </a:r>
          </a:p>
          <a:p>
            <a:pPr eaLnBrk="1" hangingPunct="1">
              <a:defRPr/>
            </a:pPr>
            <a:r>
              <a:rPr lang="zh-CN" alt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“新经济政策”</a:t>
            </a:r>
          </a:p>
        </p:txBody>
      </p:sp>
      <p:sp>
        <p:nvSpPr>
          <p:cNvPr id="7174" name="WordArt 8"/>
          <p:cNvSpPr>
            <a:spLocks noChangeArrowheads="1" noChangeShapeType="1" noTextEdit="1"/>
          </p:cNvSpPr>
          <p:nvPr/>
        </p:nvSpPr>
        <p:spPr bwMode="auto">
          <a:xfrm>
            <a:off x="1474788" y="115888"/>
            <a:ext cx="3744913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隶书"/>
                <a:ea typeface="隶书"/>
              </a:rPr>
              <a:t>温故知新</a:t>
            </a:r>
          </a:p>
        </p:txBody>
      </p:sp>
    </p:spTree>
    <p:extLst>
      <p:ext uri="{BB962C8B-B14F-4D97-AF65-F5344CB8AC3E}">
        <p14:creationId xmlns:p14="http://schemas.microsoft.com/office/powerpoint/2010/main" val="1771209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"/>
          <p:cNvSpPr>
            <a:spLocks noChangeArrowheads="1"/>
          </p:cNvSpPr>
          <p:nvPr/>
        </p:nvSpPr>
        <p:spPr bwMode="auto">
          <a:xfrm>
            <a:off x="683568" y="980728"/>
            <a:ext cx="7920880" cy="5744521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5400"/>
              </a:lnSpc>
            </a:pPr>
            <a:r>
              <a:rPr lang="zh-CN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（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）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1949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年，中华人民共和国成立后不久，苏联就与中国建立了外交关系，这对新中国是很重要的支持。</a:t>
            </a:r>
          </a:p>
          <a:p>
            <a:pPr algn="just">
              <a:lnSpc>
                <a:spcPts val="5400"/>
              </a:lnSpc>
            </a:pPr>
            <a:r>
              <a:rPr lang="zh-CN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（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）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1950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年，中苏缔结了友好同盟互助条约，加强了社会主义阵营的力量。新中国掀起了学习苏联的</a:t>
            </a:r>
            <a:r>
              <a:rPr lang="zh-CN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热潮。</a:t>
            </a:r>
            <a:r>
              <a:rPr lang="en-US" altLang="zh-CN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       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（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计划经济）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21128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、</a:t>
            </a: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中华人民共和国的成立及中苏关系</a:t>
            </a:r>
          </a:p>
        </p:txBody>
      </p:sp>
    </p:spTree>
    <p:extLst>
      <p:ext uri="{BB962C8B-B14F-4D97-AF65-F5344CB8AC3E}">
        <p14:creationId xmlns:p14="http://schemas.microsoft.com/office/powerpoint/2010/main" val="58514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1"/>
          <p:cNvSpPr>
            <a:spLocks noChangeArrowheads="1"/>
          </p:cNvSpPr>
          <p:nvPr/>
        </p:nvSpPr>
        <p:spPr bwMode="auto">
          <a:xfrm>
            <a:off x="143321" y="5445224"/>
            <a:ext cx="88931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1949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日，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中苏建交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。苏联是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第一个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承认并与新中国建交的国家。</a:t>
            </a:r>
          </a:p>
        </p:txBody>
      </p:sp>
      <p:pic>
        <p:nvPicPr>
          <p:cNvPr id="10242" name="Picture 1" descr="C:\Users\Administrator\Desktop\00114320c9e60c16fac0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1"/>
            <a:ext cx="9144000" cy="546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2378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2"/>
          <p:cNvSpPr>
            <a:spLocks noChangeArrowheads="1"/>
          </p:cNvSpPr>
          <p:nvPr/>
        </p:nvSpPr>
        <p:spPr bwMode="auto">
          <a:xfrm>
            <a:off x="1691680" y="6028010"/>
            <a:ext cx="58326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中苏建立外交关系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4"/>
            <a:ext cx="8352928" cy="600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35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1"/>
          <p:cNvSpPr>
            <a:spLocks noChangeArrowheads="1"/>
          </p:cNvSpPr>
          <p:nvPr/>
        </p:nvSpPr>
        <p:spPr bwMode="auto">
          <a:xfrm>
            <a:off x="323528" y="5244603"/>
            <a:ext cx="856895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1950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年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，中苏两国政府正式签订  </a:t>
            </a:r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中苏友好同盟互助条约</a:t>
            </a:r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》 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2290" name="Picture 1" descr="C:\Users\Administrator\Desktop\00114320c9e60c16fad6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05169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4781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 descr="白色大理石"/>
          <p:cNvSpPr>
            <a:spLocks noChangeArrowheads="1"/>
          </p:cNvSpPr>
          <p:nvPr/>
        </p:nvSpPr>
        <p:spPr bwMode="auto">
          <a:xfrm>
            <a:off x="0" y="116632"/>
            <a:ext cx="91440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二 、苏联的发展与改革</a:t>
            </a:r>
          </a:p>
        </p:txBody>
      </p:sp>
      <p:sp>
        <p:nvSpPr>
          <p:cNvPr id="12292" name="Text Box 11"/>
          <p:cNvSpPr txBox="1">
            <a:spLocks noChangeArrowheads="1"/>
          </p:cNvSpPr>
          <p:nvPr/>
        </p:nvSpPr>
        <p:spPr bwMode="auto">
          <a:xfrm>
            <a:off x="1547142" y="1046907"/>
            <a:ext cx="55451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、斯大林逝世</a:t>
            </a:r>
          </a:p>
        </p:txBody>
      </p:sp>
      <p:pic>
        <p:nvPicPr>
          <p:cNvPr id="12293" name="Picture 13" descr="1953年3月5日，斯大林突患脑溢血逝世，终年74岁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276872"/>
            <a:ext cx="658812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143421" y="2132856"/>
            <a:ext cx="2555875" cy="383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ts val="6000"/>
              </a:lnSpc>
            </a:pPr>
            <a:r>
              <a:rPr lang="en-US" altLang="zh-CN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1953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月</a:t>
            </a:r>
            <a:r>
              <a:rPr lang="en-US" altLang="zh-CN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日，斯大林突患脑溢血逝世，终年</a:t>
            </a:r>
            <a:r>
              <a:rPr lang="en-US" altLang="zh-CN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74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岁</a:t>
            </a:r>
          </a:p>
        </p:txBody>
      </p:sp>
    </p:spTree>
    <p:extLst>
      <p:ext uri="{BB962C8B-B14F-4D97-AF65-F5344CB8AC3E}">
        <p14:creationId xmlns:p14="http://schemas.microsoft.com/office/powerpoint/2010/main" val="82147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610865" y="116632"/>
            <a:ext cx="8137599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2、</a:t>
            </a:r>
            <a:r>
              <a:rPr lang="en-US" alt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赫鲁晓夫改革</a:t>
            </a:r>
          </a:p>
          <a:p>
            <a:pPr eaLnBrk="1" hangingPunct="1"/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    </a:t>
            </a:r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1953</a:t>
            </a:r>
            <a:r>
              <a:rPr lang="zh-CN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 </a:t>
            </a:r>
            <a:r>
              <a:rPr lang="en-US" altLang="zh-CN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-1964</a:t>
            </a:r>
            <a:r>
              <a:rPr lang="zh-CN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</a:t>
            </a:r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）</a:t>
            </a:r>
          </a:p>
        </p:txBody>
      </p:sp>
      <p:sp>
        <p:nvSpPr>
          <p:cNvPr id="13" name="矩形 12"/>
          <p:cNvSpPr/>
          <p:nvPr/>
        </p:nvSpPr>
        <p:spPr>
          <a:xfrm>
            <a:off x="2915816" y="1841688"/>
            <a:ext cx="7114752" cy="7959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lvl="2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lvl="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lvl="4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>
              <a:buNone/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批判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斯大林的个人崇拜。</a:t>
            </a:r>
          </a:p>
        </p:txBody>
      </p:sp>
      <p:sp>
        <p:nvSpPr>
          <p:cNvPr id="2" name="矩形 1"/>
          <p:cNvSpPr/>
          <p:nvPr/>
        </p:nvSpPr>
        <p:spPr>
          <a:xfrm>
            <a:off x="204689" y="2564904"/>
            <a:ext cx="35397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彩云" pitchFamily="2" charset="-122"/>
                <a:ea typeface="华文彩云" pitchFamily="2" charset="-122"/>
                <a:cs typeface="+mj-cs"/>
              </a:rPr>
              <a:t>（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彩云" pitchFamily="2" charset="-122"/>
                <a:ea typeface="华文彩云" pitchFamily="2" charset="-122"/>
                <a:cs typeface="+mj-cs"/>
              </a:rPr>
              <a:t>2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彩云" pitchFamily="2" charset="-122"/>
                <a:ea typeface="华文彩云" pitchFamily="2" charset="-122"/>
                <a:cs typeface="+mj-cs"/>
              </a:rPr>
              <a:t>）经济上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彩云" pitchFamily="2" charset="-122"/>
                <a:ea typeface="华文彩云" pitchFamily="2" charset="-122"/>
                <a:cs typeface="+mj-cs"/>
              </a:rPr>
              <a:t>:</a:t>
            </a:r>
            <a:endParaRPr kumimoji="0" lang="zh-CN" alt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2826802"/>
            <a:ext cx="85689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              发动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垦荒运动；发展饲料生产，广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种玉米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；取消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农产品义务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交售制，改行收购制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；改革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工业管理体制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等。</a:t>
            </a:r>
            <a:endParaRPr lang="zh-CN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512" y="1779200"/>
            <a:ext cx="38635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（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1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）政治上：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39552" y="5397023"/>
            <a:ext cx="82812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取得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了一定的成效，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没有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从根本上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突破斯大林时期形成的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政治经济体制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323528" y="4737338"/>
            <a:ext cx="30412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（</a:t>
            </a:r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3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）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评价：</a:t>
            </a:r>
            <a:endParaRPr lang="zh-CN" altLang="en-US" sz="2000" dirty="0">
              <a:solidFill>
                <a:srgbClr val="FF0000"/>
              </a:solidFill>
              <a:latin typeface="华文彩云" pitchFamily="2" charset="-122"/>
              <a:ea typeface="华文彩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469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8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5" descr="苏联城市青年出发参加垦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5287622" cy="412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7" descr="赫鲁晓夫手持玉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68760"/>
            <a:ext cx="3835512" cy="410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7" name="Text Box 6"/>
          <p:cNvSpPr txBox="1"/>
          <p:nvPr/>
        </p:nvSpPr>
        <p:spPr>
          <a:xfrm>
            <a:off x="0" y="5516661"/>
            <a:ext cx="528762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城市青年出发参加垦荒 </a:t>
            </a:r>
          </a:p>
        </p:txBody>
      </p:sp>
      <p:sp>
        <p:nvSpPr>
          <p:cNvPr id="102408" name="Text Box 8"/>
          <p:cNvSpPr txBox="1"/>
          <p:nvPr/>
        </p:nvSpPr>
        <p:spPr>
          <a:xfrm>
            <a:off x="5436096" y="5518973"/>
            <a:ext cx="360040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推广种植玉米</a:t>
            </a:r>
          </a:p>
        </p:txBody>
      </p:sp>
      <p:sp>
        <p:nvSpPr>
          <p:cNvPr id="102409" name="文本框 102408"/>
          <p:cNvSpPr txBox="1">
            <a:spLocks noChangeArrowheads="1"/>
          </p:cNvSpPr>
          <p:nvPr/>
        </p:nvSpPr>
        <p:spPr bwMode="auto">
          <a:xfrm>
            <a:off x="179388" y="411386"/>
            <a:ext cx="8857108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1953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年，赫鲁晓夫上台执政，开始改革</a:t>
            </a:r>
          </a:p>
        </p:txBody>
      </p:sp>
    </p:spTree>
    <p:extLst>
      <p:ext uri="{BB962C8B-B14F-4D97-AF65-F5344CB8AC3E}">
        <p14:creationId xmlns:p14="http://schemas.microsoft.com/office/powerpoint/2010/main" val="179075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395536" y="257735"/>
            <a:ext cx="8500938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赫鲁晓夫看到美国种玉米对发展畜牧业收益甚大，于是</a:t>
            </a:r>
            <a:r>
              <a:rPr lang="zh-CN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强行</a:t>
            </a: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要求在苏联扩大玉米的种植面积。</a:t>
            </a:r>
            <a:r>
              <a:rPr lang="en-US" altLang="zh-CN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1953</a:t>
            </a: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年全苏的玉米播种面积只有</a:t>
            </a:r>
            <a:r>
              <a:rPr lang="en-US" altLang="zh-CN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350</a:t>
            </a:r>
            <a:r>
              <a:rPr lang="zh-CN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万</a:t>
            </a: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公顷，赫鲁晓夫却要求到</a:t>
            </a:r>
            <a:r>
              <a:rPr lang="en-US" altLang="zh-CN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1960</a:t>
            </a: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年扩大为</a:t>
            </a:r>
            <a:r>
              <a:rPr lang="en-US" altLang="zh-CN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2800</a:t>
            </a:r>
            <a:r>
              <a:rPr lang="zh-CN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万</a:t>
            </a: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公顷，八年中要增加七倍。由于玉米是</a:t>
            </a:r>
            <a:r>
              <a:rPr lang="zh-CN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干热气候</a:t>
            </a: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作物，而苏联很多地区</a:t>
            </a:r>
            <a:r>
              <a:rPr lang="zh-CN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日照</a:t>
            </a: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量不够，玉米经常</a:t>
            </a:r>
            <a:r>
              <a:rPr lang="zh-CN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结不了穗</a:t>
            </a: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。赫鲁晓夫的玉米种植计划遭到了集体农庄庄员的消极抵制，最终</a:t>
            </a:r>
            <a:r>
              <a:rPr lang="zh-CN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彻底破产</a:t>
            </a: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。  </a:t>
            </a:r>
          </a:p>
        </p:txBody>
      </p:sp>
    </p:spTree>
    <p:extLst>
      <p:ext uri="{BB962C8B-B14F-4D97-AF65-F5344CB8AC3E}">
        <p14:creationId xmlns:p14="http://schemas.microsoft.com/office/powerpoint/2010/main" val="2326692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10241"/>
          <p:cNvSpPr>
            <a:spLocks noChangeArrowheads="1"/>
          </p:cNvSpPr>
          <p:nvPr/>
        </p:nvSpPr>
        <p:spPr bwMode="auto">
          <a:xfrm>
            <a:off x="2339751" y="63500"/>
            <a:ext cx="6789415" cy="11557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秘密报告”：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/>
            </a:r>
            <a:b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</a:b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报告很大胆，后果很严重。</a:t>
            </a:r>
          </a:p>
        </p:txBody>
      </p:sp>
      <p:sp>
        <p:nvSpPr>
          <p:cNvPr id="18434" name="矩形 10242"/>
          <p:cNvSpPr>
            <a:spLocks noChangeArrowheads="1"/>
          </p:cNvSpPr>
          <p:nvPr/>
        </p:nvSpPr>
        <p:spPr bwMode="auto">
          <a:xfrm>
            <a:off x="3563888" y="1268363"/>
            <a:ext cx="55006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ts val="3525"/>
              </a:lnSpc>
              <a:spcBef>
                <a:spcPct val="20000"/>
              </a:spcBef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 </a:t>
            </a:r>
            <a:r>
              <a:rPr lang="en-US" altLang="zh-C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1956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年，苏共二十大</a:t>
            </a:r>
          </a:p>
          <a:p>
            <a:pPr>
              <a:lnSpc>
                <a:spcPts val="3525"/>
              </a:lnSpc>
              <a:spcBef>
                <a:spcPct val="20000"/>
              </a:spcBef>
            </a:pPr>
            <a:r>
              <a:rPr lang="en-US" altLang="zh-C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关于个人崇拜及其后果</a:t>
            </a:r>
            <a:r>
              <a:rPr lang="en-US" altLang="zh-C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》</a:t>
            </a:r>
          </a:p>
        </p:txBody>
      </p:sp>
      <p:pic>
        <p:nvPicPr>
          <p:cNvPr id="18435" name="图片 10243" descr="赫鲁晓夫在苏共第二十次代表大会上(１９５６年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5" y="2079394"/>
            <a:ext cx="3682950" cy="474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文本框 10245"/>
          <p:cNvSpPr txBox="1">
            <a:spLocks noChangeArrowheads="1"/>
          </p:cNvSpPr>
          <p:nvPr/>
        </p:nvSpPr>
        <p:spPr bwMode="auto">
          <a:xfrm>
            <a:off x="3779913" y="2348880"/>
            <a:ext cx="4968552" cy="44037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在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揭露和批判个人崇拜上有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重大意义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，但全盘否定斯大林的做法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引起思想混乱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对苏联和国际共产主义运动产生了极大的消极影响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。 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251793" y="144562"/>
            <a:ext cx="1799927" cy="1268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 smtClean="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隶书"/>
                <a:ea typeface="隶书"/>
              </a:rPr>
              <a:t>相关</a:t>
            </a:r>
            <a:endParaRPr lang="en-US" altLang="zh-CN" sz="3600" b="1" kern="10" dirty="0" smtClean="0">
              <a:ln w="38100">
                <a:solidFill>
                  <a:srgbClr val="FF0000"/>
                </a:solidFill>
                <a:round/>
                <a:headEnd/>
                <a:tailEnd/>
              </a:ln>
              <a:solidFill>
                <a:srgbClr val="3333CC"/>
              </a:solidFill>
              <a:latin typeface="隶书"/>
              <a:ea typeface="隶书"/>
            </a:endParaRPr>
          </a:p>
          <a:p>
            <a:pPr algn="ctr"/>
            <a:r>
              <a:rPr lang="zh-CN" altLang="en-US" sz="3600" b="1" kern="10" dirty="0" smtClean="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隶书"/>
                <a:ea typeface="隶书"/>
              </a:rPr>
              <a:t>史事</a:t>
            </a:r>
            <a:endParaRPr lang="zh-CN" altLang="en-US" sz="3600" b="1" kern="10" dirty="0">
              <a:ln w="38100">
                <a:solidFill>
                  <a:srgbClr val="FF0000"/>
                </a:solidFill>
                <a:round/>
                <a:headEnd/>
                <a:tailEnd/>
              </a:ln>
              <a:solidFill>
                <a:srgbClr val="3333CC"/>
              </a:solidFill>
              <a:latin typeface="隶书"/>
              <a:ea typeface="隶书"/>
            </a:endParaRPr>
          </a:p>
        </p:txBody>
      </p:sp>
    </p:spTree>
    <p:extLst>
      <p:ext uri="{BB962C8B-B14F-4D97-AF65-F5344CB8AC3E}">
        <p14:creationId xmlns:p14="http://schemas.microsoft.com/office/powerpoint/2010/main" val="209476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18433"/>
          <p:cNvSpPr>
            <a:spLocks noChangeArrowheads="1"/>
          </p:cNvSpPr>
          <p:nvPr/>
        </p:nvSpPr>
        <p:spPr bwMode="auto">
          <a:xfrm>
            <a:off x="434181" y="44624"/>
            <a:ext cx="8153400" cy="82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体制未变，小修小补无济于事</a:t>
            </a:r>
          </a:p>
        </p:txBody>
      </p:sp>
      <p:pic>
        <p:nvPicPr>
          <p:cNvPr id="20482" name="图片 18434" descr="赫鲁晓夫黯然神伤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07" y="870843"/>
            <a:ext cx="7410709" cy="518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文本框 18435"/>
          <p:cNvSpPr txBox="1"/>
          <p:nvPr/>
        </p:nvSpPr>
        <p:spPr>
          <a:xfrm>
            <a:off x="899592" y="6028010"/>
            <a:ext cx="7416824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1964</a:t>
            </a:r>
            <a:r>
              <a:rPr lang="zh-CN" altLang="en-US" sz="4000" b="1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年 赫鲁晓夫被迫下台</a:t>
            </a:r>
          </a:p>
        </p:txBody>
      </p:sp>
    </p:spTree>
    <p:extLst>
      <p:ext uri="{BB962C8B-B14F-4D97-AF65-F5344CB8AC3E}">
        <p14:creationId xmlns:p14="http://schemas.microsoft.com/office/powerpoint/2010/main" val="107067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WordArt 4"/>
          <p:cNvSpPr>
            <a:spLocks noChangeArrowheads="1" noChangeShapeType="1" noTextEdit="1"/>
          </p:cNvSpPr>
          <p:nvPr/>
        </p:nvSpPr>
        <p:spPr bwMode="auto">
          <a:xfrm>
            <a:off x="1474788" y="115888"/>
            <a:ext cx="3744913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隶书"/>
                <a:ea typeface="隶书"/>
              </a:rPr>
              <a:t>温故知新</a:t>
            </a:r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323528" y="855663"/>
            <a:ext cx="8604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、</a:t>
            </a:r>
            <a:r>
              <a:rPr lang="zh-CN" alt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什么是“斯大林模式”？</a:t>
            </a:r>
          </a:p>
        </p:txBody>
      </p:sp>
      <p:sp>
        <p:nvSpPr>
          <p:cNvPr id="8" name="矩形 7"/>
          <p:cNvSpPr/>
          <p:nvPr/>
        </p:nvSpPr>
        <p:spPr>
          <a:xfrm>
            <a:off x="467544" y="1988840"/>
            <a:ext cx="815107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zh-CN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1936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年，苏联公布了新宪法</a:t>
            </a:r>
            <a:r>
              <a:rPr lang="zh-CN" altLang="zh-CN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（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宣告确立了社会主义制度</a:t>
            </a:r>
            <a:r>
              <a:rPr lang="zh-CN" altLang="zh-CN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）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，新宪法也标志着斯大林创建的政治经济体制的形成，这一体制被称为“苏联模式”，又称“斯大林模式”。</a:t>
            </a:r>
          </a:p>
        </p:txBody>
      </p:sp>
    </p:spTree>
    <p:extLst>
      <p:ext uri="{BB962C8B-B14F-4D97-AF65-F5344CB8AC3E}">
        <p14:creationId xmlns:p14="http://schemas.microsoft.com/office/powerpoint/2010/main" val="128170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1.ssl.qhmsg.com/t012dfc834ce94b57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" y="1700808"/>
            <a:ext cx="3026966" cy="365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3060155" y="1772816"/>
            <a:ext cx="6048349" cy="368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1964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年，勃列日涅夫上台执政，勃列日涅夫在经济上推行“新政策”，要求加速科技进步、完善经济管理体制和加强经济刺激。重心在军事方面，国民经济呈现出畸形发展状态。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67296" y="5397023"/>
            <a:ext cx="81371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评价：改革仍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没有从根本上突破斯大林模式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的制约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国民经济畸形</a:t>
            </a:r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发展</a:t>
            </a:r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10865" y="116632"/>
            <a:ext cx="8137599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3、</a:t>
            </a:r>
            <a:r>
              <a:rPr lang="zh-CN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勃列日涅夫</a:t>
            </a:r>
            <a:r>
              <a:rPr lang="zh-CN" alt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改革 </a:t>
            </a:r>
            <a:endParaRPr lang="en-US" altLang="zh-CN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eaLnBrk="1" hangingPunct="1"/>
            <a:r>
              <a:rPr lang="en-US" altLang="zh-C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   ——</a:t>
            </a: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1964</a:t>
            </a:r>
            <a:r>
              <a:rPr lang="zh-CN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--1982</a:t>
            </a:r>
            <a:r>
              <a:rPr lang="zh-CN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</a:t>
            </a:r>
            <a:r>
              <a:rPr lang="zh-CN" alt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78183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4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3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801" y="44624"/>
            <a:ext cx="882019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       当时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，苏联的国家领导层平均年龄过大，也是造成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苏联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停滞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不前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的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原因之一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。</a:t>
            </a:r>
            <a:r>
              <a:rPr lang="en-US" altLang="zh-C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1981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年，苏共政治局的</a:t>
            </a:r>
            <a:r>
              <a:rPr lang="en-US" altLang="zh-C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14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位委员中</a:t>
            </a:r>
            <a:r>
              <a:rPr lang="en-US" altLang="zh-C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,70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岁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以上的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有</a:t>
            </a:r>
            <a:r>
              <a:rPr lang="en-US" altLang="zh-C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8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位，最小的</a:t>
            </a:r>
            <a:r>
              <a:rPr lang="en-US" altLang="zh-C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73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岁，最大的</a:t>
            </a:r>
            <a:r>
              <a:rPr lang="en-US" altLang="zh-C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83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岁。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勃列日涅夫晚年疾病缠身，思想僵化，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爱慕虚荣，集党、政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、军最高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领导权于一身。他不仅是苏军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元帅，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而且是</a:t>
            </a:r>
            <a:r>
              <a:rPr lang="en-US" altLang="zh-C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7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次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列宁勋章、</a:t>
            </a:r>
            <a:r>
              <a:rPr lang="en-US" altLang="zh-C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次苏联英雄金质奖章获得者。其他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领导人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投其所好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，歌功颂德，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阿谀奉承。整个国家缺乏活力，各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部门普遍纪律松弛，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欺上瞒下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，酗酒成风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，惰性十足。</a:t>
            </a:r>
            <a:r>
              <a:rPr lang="en-US" altLang="zh-C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20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世纪</a:t>
            </a:r>
            <a:r>
              <a:rPr lang="en-US" altLang="zh-C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80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年代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，苏联的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国民生产总值被目本超过。</a:t>
            </a:r>
            <a:endParaRPr lang="zh-CN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251793" y="144562"/>
            <a:ext cx="2087959" cy="454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 smtClean="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隶书"/>
                <a:ea typeface="隶书"/>
              </a:rPr>
              <a:t>相关史事</a:t>
            </a:r>
            <a:endParaRPr lang="zh-CN" altLang="en-US" sz="3600" b="1" kern="10" dirty="0">
              <a:ln w="38100">
                <a:solidFill>
                  <a:srgbClr val="FF0000"/>
                </a:solidFill>
                <a:round/>
                <a:headEnd/>
                <a:tailEnd/>
              </a:ln>
              <a:solidFill>
                <a:srgbClr val="3333CC"/>
              </a:solidFill>
              <a:latin typeface="隶书"/>
              <a:ea typeface="隶书"/>
            </a:endParaRPr>
          </a:p>
        </p:txBody>
      </p:sp>
    </p:spTree>
    <p:extLst>
      <p:ext uri="{BB962C8B-B14F-4D97-AF65-F5344CB8AC3E}">
        <p14:creationId xmlns:p14="http://schemas.microsoft.com/office/powerpoint/2010/main" val="40543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35842"/>
          <p:cNvSpPr>
            <a:spLocks noChangeArrowheads="1"/>
          </p:cNvSpPr>
          <p:nvPr/>
        </p:nvSpPr>
        <p:spPr bwMode="auto">
          <a:xfrm>
            <a:off x="276225" y="1153482"/>
            <a:ext cx="4032250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ts val="5400"/>
              </a:lnSpc>
            </a:pP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勃列日涅夫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时期苏联几乎每两位科学家中就有一位在研究坦克、火炮和导弹，军工生产差不多占国民生产的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40% </a:t>
            </a:r>
          </a:p>
        </p:txBody>
      </p:sp>
      <p:sp>
        <p:nvSpPr>
          <p:cNvPr id="18435" name="矩形 35846"/>
          <p:cNvSpPr>
            <a:spLocks noChangeArrowheads="1"/>
          </p:cNvSpPr>
          <p:nvPr/>
        </p:nvSpPr>
        <p:spPr bwMode="auto">
          <a:xfrm>
            <a:off x="6871" y="260350"/>
            <a:ext cx="52132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buFont typeface="Monotype Sorts"/>
              <a:buNone/>
            </a:pPr>
            <a:r>
              <a:rPr lang="zh-CN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2" charset="-122"/>
              </a:rPr>
              <a:t>军备上赶上美国</a:t>
            </a:r>
          </a:p>
        </p:txBody>
      </p:sp>
      <p:pic>
        <p:nvPicPr>
          <p:cNvPr id="18436" name="Picture 2" descr="https://gss0.bdstatic.com/-4o3dSag_xI4khGkpoWK1HF6hhy/baike/s%3D220/sign=45145eb5233fb80e08d166d506d32ffb/6d81800a19d8bc3ef5c8544e808ba61ea9d345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14" y="1061121"/>
            <a:ext cx="4907286" cy="510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文本框 129028"/>
          <p:cNvSpPr txBox="1">
            <a:spLocks noChangeArrowheads="1"/>
          </p:cNvSpPr>
          <p:nvPr/>
        </p:nvSpPr>
        <p:spPr bwMode="auto">
          <a:xfrm>
            <a:off x="5291782" y="290736"/>
            <a:ext cx="3168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跛脚的巨人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50825" y="6222256"/>
            <a:ext cx="8718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</a:rPr>
              <a:t>过度重视军事工业（重工业），导致国民经济严重失调</a:t>
            </a:r>
          </a:p>
        </p:txBody>
      </p:sp>
    </p:spTree>
    <p:extLst>
      <p:ext uri="{BB962C8B-B14F-4D97-AF65-F5344CB8AC3E}">
        <p14:creationId xmlns:p14="http://schemas.microsoft.com/office/powerpoint/2010/main" val="2473099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84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autoUpdateAnimBg="0"/>
      <p:bldP spid="18437" grpId="0" autoUpdateAnimBg="0"/>
      <p:bldP spid="18438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安德罗波夫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0"/>
            <a:ext cx="3851920" cy="561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51520" y="5661248"/>
            <a:ext cx="388778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安德罗波夫</a:t>
            </a:r>
            <a:r>
              <a:rPr lang="zh-CN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1982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11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月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12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日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-1984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月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9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日）</a:t>
            </a:r>
          </a:p>
        </p:txBody>
      </p:sp>
      <p:pic>
        <p:nvPicPr>
          <p:cNvPr id="27652" name="Picture 5" descr="契尔年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80" y="0"/>
            <a:ext cx="4333800" cy="555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4787900" y="5661248"/>
            <a:ext cx="38163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契尔年科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1984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月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9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日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-1985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月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10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日 </a:t>
            </a:r>
          </a:p>
        </p:txBody>
      </p:sp>
    </p:spTree>
    <p:extLst>
      <p:ext uri="{BB962C8B-B14F-4D97-AF65-F5344CB8AC3E}">
        <p14:creationId xmlns:p14="http://schemas.microsoft.com/office/powerpoint/2010/main" val="291842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4680394" y="476672"/>
            <a:ext cx="41402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1985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月</a:t>
            </a:r>
            <a:r>
              <a:rPr lang="en-US" altLang="zh-C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11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日，苏共中央非常全会选举</a:t>
            </a:r>
            <a:r>
              <a:rPr lang="en-US" altLang="zh-C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54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岁的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戈尔巴乔夫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接任苏共中央总书记</a:t>
            </a:r>
            <a:r>
              <a:rPr lang="en-US" altLang="zh-C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——1991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年“八一九事件”后，辞去苏共中央总书记职务。</a:t>
            </a:r>
            <a:r>
              <a:rPr lang="en-US" altLang="zh-C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1991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12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月</a:t>
            </a:r>
            <a:r>
              <a:rPr lang="en-US" altLang="zh-C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25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日正式辞去苏联总统职务。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" y="332488"/>
            <a:ext cx="4638673" cy="619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文本框 133124"/>
          <p:cNvSpPr txBox="1">
            <a:spLocks noChangeArrowheads="1"/>
          </p:cNvSpPr>
          <p:nvPr/>
        </p:nvSpPr>
        <p:spPr bwMode="auto">
          <a:xfrm>
            <a:off x="701849" y="1772816"/>
            <a:ext cx="5436790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1985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年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戈尔巴乔夫</a:t>
            </a: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上台，开始改革。</a:t>
            </a:r>
          </a:p>
        </p:txBody>
      </p:sp>
      <p:sp>
        <p:nvSpPr>
          <p:cNvPr id="133126" name="Rectangle 6"/>
          <p:cNvSpPr/>
          <p:nvPr/>
        </p:nvSpPr>
        <p:spPr>
          <a:xfrm>
            <a:off x="395536" y="4009058"/>
            <a:ext cx="8424936" cy="112801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3600" b="1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</a:rPr>
              <a:t>②取消苏共的领导地位，实行</a:t>
            </a:r>
            <a:r>
              <a:rPr lang="zh-CN" altLang="zh-CN" sz="36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</a:rPr>
              <a:t>多党制</a:t>
            </a:r>
            <a:r>
              <a:rPr lang="zh-CN" altLang="zh-CN" sz="3600" b="1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</a:rPr>
              <a:t>，</a:t>
            </a:r>
            <a:r>
              <a:rPr lang="zh-CN" altLang="en-US" sz="3600" b="1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</a:rPr>
              <a:t>倡导</a:t>
            </a:r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</a:rPr>
              <a:t>公开性</a:t>
            </a:r>
            <a:r>
              <a:rPr lang="zh-CN" altLang="en-US" sz="3600" b="1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</a:rPr>
              <a:t>和政治</a:t>
            </a:r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</a:rPr>
              <a:t>多元化</a:t>
            </a:r>
            <a:r>
              <a:rPr lang="zh-CN" altLang="en-US" sz="3600" b="1" noProof="1"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pitchFamily="2" charset="-122"/>
              </a:rPr>
              <a:t>。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95536" y="3235228"/>
            <a:ext cx="6120680" cy="61198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3600" b="1" noProof="1" smtClean="0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黑体" panose="02010609060101010101" pitchFamily="2" charset="-122"/>
              </a:rPr>
              <a:t>①</a:t>
            </a:r>
            <a:r>
              <a:rPr lang="zh-CN" altLang="en-US" sz="3600" b="1" noProof="1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黑体" panose="02010609060101010101" pitchFamily="2" charset="-122"/>
              </a:rPr>
              <a:t>实施</a:t>
            </a:r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黑体" panose="02010609060101010101" pitchFamily="2" charset="-122"/>
              </a:rPr>
              <a:t>加速经济改革</a:t>
            </a:r>
            <a:r>
              <a:rPr lang="zh-CN" altLang="en-US" sz="3600" b="1" noProof="1"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黑体" panose="02010609060101010101" pitchFamily="2" charset="-122"/>
              </a:rPr>
              <a:t>的方案</a:t>
            </a:r>
            <a:r>
              <a:rPr lang="zh-CN" altLang="en-US" sz="36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endParaRPr lang="zh-CN" altLang="zh-CN" sz="3600" b="1" noProof="1">
              <a:effectLst>
                <a:outerShdw blurRad="38100" dist="38100" dir="2700000">
                  <a:srgbClr val="C0C0C0"/>
                </a:outerShdw>
              </a:effectLst>
              <a:latin typeface="Calibri" panose="020F0502020204030204" pitchFamily="34" charset="0"/>
              <a:ea typeface="黑体" panose="02010609060101010101" pitchFamily="2" charset="-122"/>
            </a:endParaRPr>
          </a:p>
        </p:txBody>
      </p:sp>
      <p:sp>
        <p:nvSpPr>
          <p:cNvPr id="133128" name="文本框 133127"/>
          <p:cNvSpPr txBox="1">
            <a:spLocks noChangeArrowheads="1"/>
          </p:cNvSpPr>
          <p:nvPr/>
        </p:nvSpPr>
        <p:spPr bwMode="auto">
          <a:xfrm>
            <a:off x="467544" y="5373216"/>
            <a:ext cx="7984196" cy="132343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</a:rPr>
              <a:t>结果：</a:t>
            </a:r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49" charset="-122"/>
              </a:rPr>
              <a:t>思想发生混乱，无政府状态蔓延，局势失控。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764704"/>
            <a:ext cx="285886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 descr="白色大理石"/>
          <p:cNvSpPr>
            <a:spLocks noChangeArrowheads="1"/>
          </p:cNvSpPr>
          <p:nvPr/>
        </p:nvSpPr>
        <p:spPr bwMode="auto">
          <a:xfrm>
            <a:off x="0" y="-27384"/>
            <a:ext cx="91440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三、东欧剧变与苏联解体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87338" y="908720"/>
            <a:ext cx="70567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、</a:t>
            </a:r>
            <a:r>
              <a:rPr lang="zh-CN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戈尔巴乔夫改革</a:t>
            </a:r>
          </a:p>
        </p:txBody>
      </p:sp>
      <p:sp>
        <p:nvSpPr>
          <p:cNvPr id="2" name="矩形 1"/>
          <p:cNvSpPr/>
          <p:nvPr/>
        </p:nvSpPr>
        <p:spPr>
          <a:xfrm>
            <a:off x="3676753" y="2564904"/>
            <a:ext cx="1574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黑体" panose="02010609060101010101" pitchFamily="2" charset="-122"/>
              </a:rPr>
              <a:t>内容：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6632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/>
      <p:bldP spid="133126" grpId="0" build="p"/>
      <p:bldP spid="15363" grpId="0" build="p"/>
      <p:bldP spid="1331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矩形 3"/>
          <p:cNvSpPr>
            <a:spLocks noChangeArrowheads="1"/>
          </p:cNvSpPr>
          <p:nvPr/>
        </p:nvSpPr>
        <p:spPr bwMode="auto">
          <a:xfrm>
            <a:off x="460590" y="4801319"/>
            <a:ext cx="17283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表现：</a:t>
            </a:r>
          </a:p>
        </p:txBody>
      </p:sp>
      <p:sp>
        <p:nvSpPr>
          <p:cNvPr id="20484" name="矩形 7"/>
          <p:cNvSpPr>
            <a:spLocks noChangeArrowheads="1"/>
          </p:cNvSpPr>
          <p:nvPr/>
        </p:nvSpPr>
        <p:spPr bwMode="auto">
          <a:xfrm>
            <a:off x="1979712" y="4809336"/>
            <a:ext cx="6118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政治：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实行议会民主制和多党制</a:t>
            </a:r>
          </a:p>
        </p:txBody>
      </p:sp>
      <p:sp>
        <p:nvSpPr>
          <p:cNvPr id="20485" name="矩形 8"/>
          <p:cNvSpPr>
            <a:spLocks noChangeArrowheads="1"/>
          </p:cNvSpPr>
          <p:nvPr/>
        </p:nvSpPr>
        <p:spPr bwMode="auto">
          <a:xfrm>
            <a:off x="1907704" y="5382487"/>
            <a:ext cx="70872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经济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：实行私有化基础上的市场经济</a:t>
            </a:r>
          </a:p>
        </p:txBody>
      </p:sp>
      <p:sp>
        <p:nvSpPr>
          <p:cNvPr id="20486" name="文本框 108556"/>
          <p:cNvSpPr txBox="1">
            <a:spLocks noChangeArrowheads="1"/>
          </p:cNvSpPr>
          <p:nvPr/>
        </p:nvSpPr>
        <p:spPr bwMode="auto">
          <a:xfrm>
            <a:off x="827311" y="6021288"/>
            <a:ext cx="5976937" cy="76944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实质：社会制度改变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56630" y="836712"/>
            <a:ext cx="870798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原因：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（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1）20世纪60年代以后，东欧社会主义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国家政治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、经济都出现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了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严重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问题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。（2）各国虽然都进行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了改革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，但成效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不大，社会矛盾日益尖锐。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（3）西方国家对苏联和东欧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社会主义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国家推行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“和平演变”战略。（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4）戈尔巴乔夫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改革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的影响，东欧各国开始实行政治多元化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55576" y="77723"/>
            <a:ext cx="70567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、</a:t>
            </a:r>
            <a:r>
              <a:rPr lang="zh-CN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东欧剧变</a:t>
            </a:r>
          </a:p>
        </p:txBody>
      </p:sp>
    </p:spTree>
    <p:extLst>
      <p:ext uri="{BB962C8B-B14F-4D97-AF65-F5344CB8AC3E}">
        <p14:creationId xmlns:p14="http://schemas.microsoft.com/office/powerpoint/2010/main" val="3332285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  <p:bldP spid="20485" grpId="0" autoUpdateAnimBg="0"/>
      <p:bldP spid="20486" grpId="0" bldLvl="0" animBg="1" autoUpdateAnimBg="0"/>
      <p:bldP spid="20488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9552" y="980728"/>
            <a:ext cx="827910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1975</a:t>
            </a:r>
            <a:r>
              <a:rPr lang="zh-CN" alt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起，波兰</a:t>
            </a:r>
            <a:r>
              <a:rPr lang="zh-CN" alt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农业连年歉收，</a:t>
            </a:r>
            <a:r>
              <a:rPr lang="zh-CN" alt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食品</a:t>
            </a:r>
            <a:r>
              <a:rPr lang="zh-CN" alt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短缺，</a:t>
            </a:r>
            <a:r>
              <a:rPr lang="zh-CN" alt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政府决定提高食品价格</a:t>
            </a:r>
            <a:r>
              <a:rPr lang="en-US" altLang="zh-CN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50%,1980</a:t>
            </a:r>
            <a:r>
              <a:rPr lang="zh-CN" alt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年再次提高</a:t>
            </a:r>
            <a:r>
              <a:rPr lang="zh-CN" alt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肉类价格</a:t>
            </a:r>
            <a:r>
              <a:rPr lang="en-US" altLang="zh-CN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40%~</a:t>
            </a:r>
            <a:r>
              <a:rPr lang="en-US" altLang="zh-CN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60</a:t>
            </a:r>
            <a:r>
              <a:rPr lang="en-US" altLang="zh-CN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%</a:t>
            </a:r>
            <a:r>
              <a:rPr lang="zh-CN" alt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。全国性的</a:t>
            </a:r>
            <a:r>
              <a:rPr lang="zh-CN" alt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罢工浪</a:t>
            </a:r>
            <a:r>
              <a:rPr lang="zh-CN" alt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湖爆发</a:t>
            </a:r>
            <a:r>
              <a:rPr lang="zh-CN" alt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，瓦文萨等人组织成立团结工会，会员</a:t>
            </a:r>
            <a:r>
              <a:rPr lang="zh-CN" alt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人达</a:t>
            </a:r>
            <a:r>
              <a:rPr lang="en-US" altLang="zh-CN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1000</a:t>
            </a:r>
            <a:r>
              <a:rPr lang="zh-CN" alt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万。</a:t>
            </a:r>
            <a:r>
              <a:rPr lang="en-US" altLang="zh-CN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1989</a:t>
            </a:r>
            <a:r>
              <a:rPr lang="zh-CN" alt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年，国结工会在选举</a:t>
            </a:r>
            <a:r>
              <a:rPr lang="zh-CN" alt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中获胜，</a:t>
            </a:r>
            <a:r>
              <a:rPr lang="zh-CN" alt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组成了以它为主</a:t>
            </a:r>
            <a:r>
              <a:rPr lang="zh-CN" alt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的联合政府。</a:t>
            </a:r>
            <a:endParaRPr lang="zh-CN" alt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23801" y="216570"/>
            <a:ext cx="3096071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 smtClean="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隶书"/>
                <a:ea typeface="隶书"/>
              </a:rPr>
              <a:t>相关史事</a:t>
            </a:r>
            <a:endParaRPr lang="zh-CN" altLang="en-US" sz="3600" b="1" kern="10" dirty="0">
              <a:ln w="38100">
                <a:solidFill>
                  <a:srgbClr val="FF0000"/>
                </a:solidFill>
                <a:round/>
                <a:headEnd/>
                <a:tailEnd/>
              </a:ln>
              <a:solidFill>
                <a:srgbClr val="3333CC"/>
              </a:solidFill>
              <a:latin typeface="隶书"/>
              <a:ea typeface="隶书"/>
            </a:endParaRPr>
          </a:p>
        </p:txBody>
      </p:sp>
    </p:spTree>
    <p:extLst>
      <p:ext uri="{BB962C8B-B14F-4D97-AF65-F5344CB8AC3E}">
        <p14:creationId xmlns:p14="http://schemas.microsoft.com/office/powerpoint/2010/main" val="19103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285157"/>
              </p:ext>
            </p:extLst>
          </p:nvPr>
        </p:nvGraphicFramePr>
        <p:xfrm>
          <a:off x="1187623" y="194668"/>
          <a:ext cx="7704857" cy="6330676"/>
        </p:xfrm>
        <a:graphic>
          <a:graphicData uri="http://schemas.openxmlformats.org/drawingml/2006/table">
            <a:tbl>
              <a:tblPr/>
              <a:tblGrid>
                <a:gridCol w="4320480"/>
                <a:gridCol w="3384377"/>
              </a:tblGrid>
              <a:tr h="3873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3600" b="1" u="none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国名</a:t>
                      </a:r>
                    </a:p>
                  </a:txBody>
                  <a:tcPr marL="40314" marR="40314" marT="13438" marB="13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3600" b="1" u="none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存在时间</a:t>
                      </a:r>
                    </a:p>
                  </a:txBody>
                  <a:tcPr marL="40314" marR="40314" marT="13438" marB="13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3600" b="1" u="non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苏联</a:t>
                      </a:r>
                      <a:endParaRPr lang="zh-CN" altLang="en-US" sz="3600" b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40314" marR="40314" marT="13438" marB="13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3600" b="1" u="none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1922</a:t>
                      </a:r>
                      <a:r>
                        <a:rPr lang="zh-CN" altLang="en-US" sz="3600" b="1" u="none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  <a:r>
                        <a:rPr lang="en-US" altLang="zh-CN" sz="3600" b="1" u="none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-1991</a:t>
                      </a:r>
                      <a:r>
                        <a:rPr lang="zh-CN" altLang="en-US" sz="3600" b="1" u="none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</a:p>
                  </a:txBody>
                  <a:tcPr marL="40314" marR="40314" marT="13438" marB="13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36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匈牙利</a:t>
                      </a:r>
                      <a:endParaRPr lang="zh-CN" altLang="en-US" sz="3600" b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40314" marR="40314" marT="13438" marB="13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3600" b="1" u="none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1949</a:t>
                      </a:r>
                      <a:r>
                        <a:rPr lang="zh-CN" altLang="en-US" sz="3600" b="1" u="none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  <a:r>
                        <a:rPr lang="en-US" altLang="zh-CN" sz="3600" b="1" u="none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-1989</a:t>
                      </a:r>
                      <a:r>
                        <a:rPr lang="zh-CN" altLang="en-US" sz="3600" b="1" u="none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</a:p>
                  </a:txBody>
                  <a:tcPr marL="40314" marR="40314" marT="13438" marB="13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0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36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罗马尼亚</a:t>
                      </a:r>
                      <a:endParaRPr lang="zh-CN" altLang="en-US" sz="3600" b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40314" marR="40314" marT="13438" marB="13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3600" b="1" u="none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1947</a:t>
                      </a:r>
                      <a:r>
                        <a:rPr lang="zh-CN" altLang="en-US" sz="3600" b="1" u="none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  <a:r>
                        <a:rPr lang="en-US" altLang="zh-CN" sz="3600" b="1" u="none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-1989</a:t>
                      </a:r>
                      <a:r>
                        <a:rPr lang="zh-CN" altLang="en-US" sz="3600" b="1" u="none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</a:p>
                  </a:txBody>
                  <a:tcPr marL="40314" marR="40314" marT="13438" marB="13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36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保加利亚</a:t>
                      </a:r>
                      <a:endParaRPr lang="zh-CN" altLang="en-US" sz="3600" b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40314" marR="40314" marT="13438" marB="13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3600" b="1" u="none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1946</a:t>
                      </a:r>
                      <a:r>
                        <a:rPr lang="zh-CN" altLang="en-US" sz="3600" b="1" u="none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  <a:r>
                        <a:rPr lang="en-US" altLang="zh-CN" sz="3600" b="1" u="none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-1990</a:t>
                      </a:r>
                      <a:r>
                        <a:rPr lang="zh-CN" altLang="en-US" sz="3600" b="1" u="none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</a:p>
                  </a:txBody>
                  <a:tcPr marL="40314" marR="40314" marT="13438" marB="13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36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波兰</a:t>
                      </a:r>
                      <a:endParaRPr lang="zh-CN" altLang="en-US" sz="3600" b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40314" marR="40314" marT="13438" marB="13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3600" b="1" u="none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1944</a:t>
                      </a:r>
                      <a:r>
                        <a:rPr lang="zh-CN" altLang="en-US" sz="3600" b="1" u="none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  <a:r>
                        <a:rPr lang="en-US" altLang="zh-CN" sz="3600" b="1" u="none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-1989</a:t>
                      </a:r>
                      <a:r>
                        <a:rPr lang="zh-CN" altLang="en-US" sz="3600" b="1" u="none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</a:p>
                  </a:txBody>
                  <a:tcPr marL="40314" marR="40314" marT="13438" marB="13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0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3600" b="1" u="non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捷克斯洛伐克</a:t>
                      </a:r>
                      <a:endParaRPr lang="zh-CN" altLang="en-US" sz="3600" b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40314" marR="40314" marT="13438" marB="13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3600" b="1" u="none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1919</a:t>
                      </a:r>
                      <a:r>
                        <a:rPr lang="zh-CN" altLang="en-US" sz="3600" b="1" u="none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  <a:r>
                        <a:rPr lang="en-US" altLang="zh-CN" sz="3600" b="1" u="none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-1992</a:t>
                      </a:r>
                      <a:r>
                        <a:rPr lang="zh-CN" altLang="en-US" sz="3600" b="1" u="none" dirty="0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  <a:endParaRPr lang="zh-CN" altLang="en-US" sz="3600" b="1" u="none" dirty="0">
                        <a:solidFill>
                          <a:srgbClr val="3333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40314" marR="40314" marT="13438" marB="13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36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德意志民主共和国</a:t>
                      </a:r>
                      <a:endParaRPr lang="zh-CN" altLang="en-US" sz="3600" b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40314" marR="40314" marT="13438" marB="13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3600" b="1" u="none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1946</a:t>
                      </a:r>
                      <a:r>
                        <a:rPr lang="zh-CN" altLang="en-US" sz="3600" b="1" u="none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  <a:r>
                        <a:rPr lang="en-US" altLang="zh-CN" sz="3600" b="1" u="none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-1990</a:t>
                      </a:r>
                      <a:r>
                        <a:rPr lang="zh-CN" altLang="en-US" sz="3600" b="1" u="none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</a:p>
                  </a:txBody>
                  <a:tcPr marL="40314" marR="40314" marT="13438" marB="13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3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36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阿尔巴尼亚</a:t>
                      </a:r>
                      <a:endParaRPr lang="zh-CN" altLang="en-US" sz="3600" b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40314" marR="40314" marT="13438" marB="13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3600" b="1" u="none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1946</a:t>
                      </a:r>
                      <a:r>
                        <a:rPr lang="zh-CN" altLang="en-US" sz="3600" b="1" u="none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  <a:r>
                        <a:rPr lang="en-US" altLang="zh-CN" sz="3600" b="1" u="none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-1991</a:t>
                      </a:r>
                      <a:r>
                        <a:rPr lang="zh-CN" altLang="en-US" sz="3600" b="1" u="none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</a:p>
                  </a:txBody>
                  <a:tcPr marL="40314" marR="40314" marT="13438" marB="13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5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36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南斯拉夫</a:t>
                      </a:r>
                      <a:endParaRPr lang="zh-CN" altLang="en-US" sz="3600" b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40314" marR="40314" marT="13438" marB="13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3600" b="1" u="none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1945</a:t>
                      </a:r>
                      <a:r>
                        <a:rPr lang="zh-CN" altLang="en-US" sz="3600" b="1" u="none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  <a:r>
                        <a:rPr lang="en-US" altLang="zh-CN" sz="3600" b="1" u="none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-1992</a:t>
                      </a:r>
                      <a:r>
                        <a:rPr lang="zh-CN" altLang="en-US" sz="3600" b="1" u="none" dirty="0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  <a:endParaRPr lang="zh-CN" altLang="en-US" sz="3600" b="1" u="none" dirty="0">
                        <a:solidFill>
                          <a:srgbClr val="3333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40314" marR="40314" marT="13438" marB="13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5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3600" b="1" u="non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蒙古人民共和国</a:t>
                      </a:r>
                      <a:endParaRPr lang="zh-CN" altLang="en-US" sz="3600" b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40314" marR="40314" marT="13438" marB="13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3600" b="1" u="none" dirty="0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1924</a:t>
                      </a:r>
                      <a:r>
                        <a:rPr lang="zh-CN" altLang="en-US" sz="3600" b="1" u="none" dirty="0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  <a:r>
                        <a:rPr lang="en-US" altLang="zh-CN" sz="3600" b="1" u="none" dirty="0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-1992</a:t>
                      </a:r>
                      <a:r>
                        <a:rPr lang="zh-CN" altLang="en-US" sz="3600" b="1" u="none" dirty="0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  <a:endParaRPr lang="zh-CN" altLang="en-US" sz="3600" b="1" u="none" dirty="0">
                        <a:solidFill>
                          <a:srgbClr val="3333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40314" marR="40314" marT="13438" marB="13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51520" y="188640"/>
            <a:ext cx="699230" cy="6247864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已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消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失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的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社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会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主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义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国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家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81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878356"/>
              </p:ext>
            </p:extLst>
          </p:nvPr>
        </p:nvGraphicFramePr>
        <p:xfrm>
          <a:off x="1115615" y="404664"/>
          <a:ext cx="7704858" cy="5741611"/>
        </p:xfrm>
        <a:graphic>
          <a:graphicData uri="http://schemas.openxmlformats.org/drawingml/2006/table">
            <a:tbl>
              <a:tblPr/>
              <a:tblGrid>
                <a:gridCol w="3456385"/>
                <a:gridCol w="4248473"/>
              </a:tblGrid>
              <a:tr h="6584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国名</a:t>
                      </a:r>
                    </a:p>
                  </a:txBody>
                  <a:tcPr marL="14657" marR="14657" marT="4886" marB="48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存在时间</a:t>
                      </a:r>
                    </a:p>
                  </a:txBody>
                  <a:tcPr marL="14657" marR="14657" marT="4886" marB="48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44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也门</a:t>
                      </a:r>
                      <a:endParaRPr lang="zh-CN" altLang="en-US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14657" marR="14657" marT="4886" marB="48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b="1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1967</a:t>
                      </a:r>
                      <a:r>
                        <a:rPr lang="zh-CN" altLang="en-US" sz="3600" b="1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  <a:r>
                        <a:rPr lang="en-US" altLang="zh-CN" sz="3600" b="1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-1990</a:t>
                      </a:r>
                      <a:r>
                        <a:rPr lang="zh-CN" altLang="en-US" sz="3600" b="1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</a:p>
                  </a:txBody>
                  <a:tcPr marL="14657" marR="14657" marT="4886" marB="48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44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柬埔寨</a:t>
                      </a:r>
                      <a:endParaRPr lang="zh-CN" altLang="en-US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14657" marR="14657" marT="4886" marB="48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1979</a:t>
                      </a:r>
                      <a:r>
                        <a:rPr lang="zh-CN" altLang="en-US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  <a:r>
                        <a:rPr lang="en-US" altLang="zh-CN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-1989</a:t>
                      </a:r>
                      <a:r>
                        <a:rPr lang="zh-CN" altLang="en-US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</a:p>
                  </a:txBody>
                  <a:tcPr marL="14657" marR="14657" marT="4886" marB="48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44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阿富汗</a:t>
                      </a:r>
                      <a:endParaRPr lang="zh-CN" altLang="en-US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14657" marR="14657" marT="4886" marB="48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1978</a:t>
                      </a:r>
                      <a:r>
                        <a:rPr lang="zh-CN" altLang="en-US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  <a:r>
                        <a:rPr lang="en-US" altLang="zh-CN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-1992</a:t>
                      </a:r>
                      <a:r>
                        <a:rPr lang="zh-CN" altLang="en-US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</a:p>
                  </a:txBody>
                  <a:tcPr marL="14657" marR="14657" marT="4886" marB="48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58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埃塞俄比亚</a:t>
                      </a:r>
                      <a:endParaRPr lang="zh-CN" altLang="en-US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14657" marR="14657" marT="4886" marB="48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1987</a:t>
                      </a:r>
                      <a:r>
                        <a:rPr lang="zh-CN" altLang="en-US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  <a:r>
                        <a:rPr lang="en-US" altLang="zh-CN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-1991</a:t>
                      </a:r>
                      <a:r>
                        <a:rPr lang="zh-CN" altLang="en-US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</a:p>
                  </a:txBody>
                  <a:tcPr marL="14657" marR="14657" marT="4886" marB="48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44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贝宁</a:t>
                      </a:r>
                      <a:endParaRPr lang="zh-CN" altLang="en-US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14657" marR="14657" marT="4886" marB="48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1975</a:t>
                      </a:r>
                      <a:r>
                        <a:rPr lang="zh-CN" altLang="en-US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  <a:r>
                        <a:rPr lang="en-US" altLang="zh-CN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-1990</a:t>
                      </a:r>
                      <a:r>
                        <a:rPr lang="zh-CN" altLang="en-US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</a:p>
                  </a:txBody>
                  <a:tcPr marL="14657" marR="14657" marT="4886" marB="48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44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安哥拉</a:t>
                      </a:r>
                      <a:endParaRPr lang="zh-CN" altLang="en-US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14657" marR="14657" marT="4886" marB="48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1975</a:t>
                      </a:r>
                      <a:r>
                        <a:rPr lang="zh-CN" altLang="en-US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  <a:r>
                        <a:rPr lang="en-US" altLang="zh-CN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-1992</a:t>
                      </a:r>
                      <a:r>
                        <a:rPr lang="zh-CN" altLang="en-US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</a:p>
                  </a:txBody>
                  <a:tcPr marL="14657" marR="14657" marT="4886" marB="48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44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刚果</a:t>
                      </a:r>
                      <a:endParaRPr lang="zh-CN" altLang="en-US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14657" marR="14657" marT="4886" marB="48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1969</a:t>
                      </a:r>
                      <a:r>
                        <a:rPr lang="zh-CN" altLang="en-US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  <a:r>
                        <a:rPr lang="en-US" altLang="zh-CN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-1991</a:t>
                      </a:r>
                      <a:r>
                        <a:rPr lang="zh-CN" altLang="en-US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</a:p>
                  </a:txBody>
                  <a:tcPr marL="14657" marR="14657" marT="4886" marB="48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44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莫桑比克</a:t>
                      </a:r>
                      <a:endParaRPr lang="zh-CN" altLang="en-US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14657" marR="14657" marT="4886" marB="48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1975</a:t>
                      </a:r>
                      <a:r>
                        <a:rPr lang="zh-CN" altLang="en-US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  <a:r>
                        <a:rPr lang="en-US" altLang="zh-CN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-1990</a:t>
                      </a:r>
                      <a:r>
                        <a:rPr lang="zh-CN" altLang="en-US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</a:p>
                  </a:txBody>
                  <a:tcPr marL="14657" marR="14657" marT="4886" marB="48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44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索马里</a:t>
                      </a:r>
                      <a:endParaRPr lang="zh-CN" altLang="en-US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14657" marR="14657" marT="4886" marB="48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1969</a:t>
                      </a:r>
                      <a:r>
                        <a:rPr lang="zh-CN" altLang="en-US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  <a:r>
                        <a:rPr lang="en-US" altLang="zh-CN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-1991</a:t>
                      </a:r>
                      <a:r>
                        <a:rPr lang="zh-CN" altLang="en-US" sz="3600" b="1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</a:p>
                  </a:txBody>
                  <a:tcPr marL="14657" marR="14657" marT="4886" marB="48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251520" y="188640"/>
            <a:ext cx="699230" cy="6247864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已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消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失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的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社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会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主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义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国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家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75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683568" y="1340768"/>
            <a:ext cx="8203951" cy="47657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ts val="6000"/>
              </a:lnSpc>
              <a:spcBef>
                <a:spcPts val="1200"/>
              </a:spcBef>
            </a:pPr>
            <a:r>
              <a:rPr lang="zh-CN" alt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）积极：为日后赢得反法西斯战争的胜利奠定了物质基础，显示出社会主义制度的优越性，赢得了巨大的国际声誉。</a:t>
            </a:r>
          </a:p>
          <a:p>
            <a:pPr>
              <a:lnSpc>
                <a:spcPts val="6000"/>
              </a:lnSpc>
              <a:spcBef>
                <a:spcPts val="1200"/>
              </a:spcBef>
            </a:pPr>
            <a:r>
              <a:rPr lang="zh-CN" alt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）消极：但苏联模式的弊端也使苏联付出了沉重的代价。</a:t>
            </a:r>
            <a:endParaRPr lang="zh-CN" altLang="en-US" sz="4400" b="1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11560" y="188640"/>
            <a:ext cx="546313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3</a:t>
            </a:r>
            <a:r>
              <a:rPr kumimoji="1"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、评价：</a:t>
            </a:r>
          </a:p>
        </p:txBody>
      </p:sp>
    </p:spTree>
    <p:extLst>
      <p:ext uri="{BB962C8B-B14F-4D97-AF65-F5344CB8AC3E}">
        <p14:creationId xmlns:p14="http://schemas.microsoft.com/office/powerpoint/2010/main" val="208894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381412"/>
              </p:ext>
            </p:extLst>
          </p:nvPr>
        </p:nvGraphicFramePr>
        <p:xfrm>
          <a:off x="1403648" y="404666"/>
          <a:ext cx="7200800" cy="5976662"/>
        </p:xfrm>
        <a:graphic>
          <a:graphicData uri="http://schemas.openxmlformats.org/drawingml/2006/table">
            <a:tbl>
              <a:tblPr/>
              <a:tblGrid>
                <a:gridCol w="3350898"/>
                <a:gridCol w="3849902"/>
              </a:tblGrid>
              <a:tr h="9683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4000" b="1" u="none" dirty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国名</a:t>
                      </a:r>
                    </a:p>
                  </a:txBody>
                  <a:tcPr marL="40314" marR="40314" marT="13438" marB="13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4000" b="1" u="none" dirty="0" smtClean="0">
                          <a:solidFill>
                            <a:srgbClr val="3333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时间</a:t>
                      </a:r>
                      <a:endParaRPr lang="zh-CN" altLang="en-US" sz="4000" b="1" u="none" dirty="0">
                        <a:solidFill>
                          <a:srgbClr val="3333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40314" marR="40314" marT="13438" marB="1343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854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4000" b="1" u="non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中国</a:t>
                      </a:r>
                      <a:endParaRPr lang="zh-CN" altLang="en-US" sz="4000" b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57150" marR="571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40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1949</a:t>
                      </a:r>
                      <a:r>
                        <a:rPr lang="zh-CN" altLang="en-US" sz="40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  <a:r>
                        <a:rPr lang="en-US" altLang="zh-CN" sz="40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10</a:t>
                      </a:r>
                      <a:r>
                        <a:rPr lang="zh-CN" altLang="en-US" sz="40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月</a:t>
                      </a:r>
                      <a:r>
                        <a:rPr lang="en-US" altLang="zh-CN" sz="40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</a:t>
                      </a:r>
                      <a:r>
                        <a:rPr lang="zh-CN" altLang="en-US" sz="4000" b="1" u="non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日</a:t>
                      </a:r>
                      <a:endParaRPr lang="zh-CN" altLang="en-US" sz="4000" b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57150" marR="571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854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4000" b="1" u="non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越南</a:t>
                      </a:r>
                      <a:endParaRPr lang="zh-CN" altLang="en-US" sz="4000" b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57150" marR="571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40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1945</a:t>
                      </a:r>
                      <a:r>
                        <a:rPr lang="zh-CN" altLang="en-US" sz="40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  <a:r>
                        <a:rPr lang="en-US" altLang="zh-CN" sz="40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9</a:t>
                      </a:r>
                      <a:r>
                        <a:rPr lang="zh-CN" altLang="en-US" sz="40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月</a:t>
                      </a:r>
                      <a:r>
                        <a:rPr lang="en-US" altLang="zh-CN" sz="40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2</a:t>
                      </a:r>
                      <a:r>
                        <a:rPr lang="zh-CN" altLang="en-US" sz="40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日</a:t>
                      </a:r>
                    </a:p>
                  </a:txBody>
                  <a:tcPr marL="57150" marR="571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854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4000" b="1" u="non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朝鲜</a:t>
                      </a:r>
                      <a:endParaRPr lang="zh-CN" altLang="en-US" sz="4000" b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57150" marR="571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40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1948</a:t>
                      </a:r>
                      <a:r>
                        <a:rPr lang="zh-CN" altLang="en-US" sz="40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  <a:r>
                        <a:rPr lang="en-US" altLang="zh-CN" sz="40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9</a:t>
                      </a:r>
                      <a:r>
                        <a:rPr lang="zh-CN" altLang="en-US" sz="40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月</a:t>
                      </a:r>
                      <a:r>
                        <a:rPr lang="en-US" altLang="zh-CN" sz="40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9</a:t>
                      </a:r>
                      <a:r>
                        <a:rPr lang="zh-CN" altLang="en-US" sz="40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日</a:t>
                      </a:r>
                    </a:p>
                  </a:txBody>
                  <a:tcPr marL="57150" marR="571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854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4000" b="1" u="non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古巴</a:t>
                      </a:r>
                      <a:endParaRPr lang="zh-CN" altLang="en-US" sz="4000" b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57150" marR="571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40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1959</a:t>
                      </a:r>
                      <a:r>
                        <a:rPr lang="zh-CN" altLang="en-US" sz="40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  <a:r>
                        <a:rPr lang="en-US" altLang="zh-CN" sz="40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</a:t>
                      </a:r>
                      <a:r>
                        <a:rPr lang="zh-CN" altLang="en-US" sz="40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月</a:t>
                      </a:r>
                      <a:r>
                        <a:rPr lang="en-US" altLang="zh-CN" sz="40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</a:t>
                      </a:r>
                      <a:r>
                        <a:rPr lang="zh-CN" altLang="en-US" sz="4000" b="1" u="non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日</a:t>
                      </a:r>
                    </a:p>
                  </a:txBody>
                  <a:tcPr marL="57150" marR="571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65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4000" b="1" u="non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老挝</a:t>
                      </a:r>
                      <a:endParaRPr lang="zh-CN" altLang="en-US" sz="4000" b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57150" marR="571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4000" b="1" u="non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1975</a:t>
                      </a:r>
                      <a:r>
                        <a:rPr lang="zh-CN" altLang="en-US" sz="4000" b="1" u="non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年</a:t>
                      </a:r>
                      <a:r>
                        <a:rPr lang="en-US" altLang="zh-CN" sz="4000" b="1" u="non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12</a:t>
                      </a:r>
                      <a:r>
                        <a:rPr lang="zh-CN" altLang="en-US" sz="4000" b="1" u="non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月</a:t>
                      </a:r>
                      <a:r>
                        <a:rPr lang="en-US" altLang="zh-CN" sz="4000" b="1" u="non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2</a:t>
                      </a:r>
                      <a:r>
                        <a:rPr lang="zh-CN" altLang="en-US" sz="4000" b="1" u="non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itchFamily="2" charset="-122"/>
                          <a:ea typeface="黑体" pitchFamily="2" charset="-122"/>
                        </a:rPr>
                        <a:t>日</a:t>
                      </a:r>
                      <a:endParaRPr lang="zh-CN" altLang="en-US" sz="4000" b="1" u="non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44378" y="188640"/>
            <a:ext cx="699230" cy="623824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lnSpc>
                <a:spcPts val="54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现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ts val="54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有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ts val="54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的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ts val="54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社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ts val="54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会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ts val="54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主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ts val="54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义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ts val="54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国</a:t>
            </a:r>
            <a:endParaRPr lang="en-US" altLang="zh-C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ts val="5400"/>
              </a:lnSpc>
            </a:pP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家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675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Rectangle 9"/>
          <p:cNvSpPr/>
          <p:nvPr/>
        </p:nvSpPr>
        <p:spPr>
          <a:xfrm>
            <a:off x="467544" y="3119477"/>
            <a:ext cx="8280920" cy="34778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l"/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）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“八一九</a:t>
            </a:r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事件”后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戈尔巴乔夫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实际上失去了</a:t>
            </a:r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领导国家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的威望和能力，俄罗斯领导人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叶利钦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控制了</a:t>
            </a:r>
            <a:r>
              <a:rPr lang="zh-CN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全局</a:t>
            </a:r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1991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年底，苏联解体。</a:t>
            </a:r>
          </a:p>
        </p:txBody>
      </p:sp>
      <p:sp>
        <p:nvSpPr>
          <p:cNvPr id="5" name="Rectangle 10"/>
          <p:cNvSpPr/>
          <p:nvPr/>
        </p:nvSpPr>
        <p:spPr>
          <a:xfrm>
            <a:off x="495618" y="945302"/>
            <a:ext cx="8299450" cy="212365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）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1991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8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月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19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日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</a:t>
            </a:r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8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名苏共高级官员发动政变，试图挽救苏联，遭到失败。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55576" y="77723"/>
            <a:ext cx="70567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6</a:t>
            </a:r>
            <a:r>
              <a:rPr lang="zh-CN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、</a:t>
            </a:r>
            <a:r>
              <a:rPr lang="zh-CN" alt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苏联解体</a:t>
            </a:r>
          </a:p>
        </p:txBody>
      </p:sp>
    </p:spTree>
    <p:extLst>
      <p:ext uri="{BB962C8B-B14F-4D97-AF65-F5344CB8AC3E}">
        <p14:creationId xmlns:p14="http://schemas.microsoft.com/office/powerpoint/2010/main" val="43378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1520" y="332656"/>
            <a:ext cx="858095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          1990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年，苏联经济出现严重滑坡，消费品</a:t>
            </a:r>
            <a:r>
              <a:rPr lang="zh-CN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全面短缺，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人民生活水平</a:t>
            </a:r>
            <a:r>
              <a:rPr lang="zh-CN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不断下降。同时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苏联各民族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的积怨</a:t>
            </a:r>
            <a:r>
              <a:rPr lang="zh-CN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被煽动起来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，民族之间从群殴</a:t>
            </a:r>
            <a:r>
              <a:rPr lang="zh-CN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、械斗，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发展</a:t>
            </a:r>
            <a:r>
              <a:rPr lang="zh-CN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到武装冲突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。</a:t>
            </a:r>
            <a:r>
              <a:rPr lang="en-US" altLang="zh-CN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1990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年，立陶宛</a:t>
            </a:r>
            <a:r>
              <a:rPr lang="zh-CN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首先宣布独立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拉脱维亚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等</a:t>
            </a:r>
            <a:r>
              <a:rPr lang="en-US" altLang="zh-CN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个加盟共和国也要求退出苏联。</a:t>
            </a:r>
            <a:r>
              <a:rPr lang="en-US" altLang="zh-CN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1991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年，苏联就是否保存联盟举行全民公决，</a:t>
            </a:r>
            <a:r>
              <a:rPr lang="zh-CN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大多数人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主张保留。但是</a:t>
            </a:r>
            <a:r>
              <a:rPr lang="zh-CN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，新联盟条约却要把苏联变成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一个松散的</a:t>
            </a:r>
            <a:r>
              <a:rPr lang="zh-CN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邦联。</a:t>
            </a:r>
            <a:endParaRPr lang="zh-CN" alt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251793" y="144562"/>
            <a:ext cx="3096071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 smtClean="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隶书"/>
                <a:ea typeface="隶书"/>
              </a:rPr>
              <a:t>相关史事</a:t>
            </a:r>
            <a:endParaRPr lang="zh-CN" altLang="en-US" sz="3600" b="1" kern="10" dirty="0">
              <a:ln w="38100">
                <a:solidFill>
                  <a:srgbClr val="FF0000"/>
                </a:solidFill>
                <a:round/>
                <a:headEnd/>
                <a:tailEnd/>
              </a:ln>
              <a:solidFill>
                <a:srgbClr val="3333CC"/>
              </a:solidFill>
              <a:latin typeface="隶书"/>
              <a:ea typeface="隶书"/>
            </a:endParaRPr>
          </a:p>
        </p:txBody>
      </p:sp>
    </p:spTree>
    <p:extLst>
      <p:ext uri="{BB962C8B-B14F-4D97-AF65-F5344CB8AC3E}">
        <p14:creationId xmlns:p14="http://schemas.microsoft.com/office/powerpoint/2010/main" val="69761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260648"/>
            <a:ext cx="88571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               1991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12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月</a:t>
            </a:r>
            <a:r>
              <a:rPr lang="en-US" altLang="zh-C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8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日</a:t>
            </a:r>
            <a:r>
              <a:rPr lang="zh-CN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白俄罗斯、俄罗斯和乌克兰</a:t>
            </a:r>
            <a:r>
              <a:rPr lang="en-US" altLang="zh-C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个</a:t>
            </a:r>
            <a:r>
              <a:rPr lang="zh-CN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苏联加盟共和国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的</a:t>
            </a:r>
            <a:r>
              <a:rPr lang="zh-CN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领导人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签署</a:t>
            </a:r>
            <a:r>
              <a:rPr lang="en-US" altLang="zh-C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独立国家联合体协议</a:t>
            </a:r>
            <a:r>
              <a:rPr lang="en-US" altLang="zh-C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，宣布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成立</a:t>
            </a:r>
            <a:r>
              <a:rPr lang="zh-CN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独立国家联合体。同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月</a:t>
            </a:r>
            <a:r>
              <a:rPr lang="en-US" altLang="zh-C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21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日</a:t>
            </a:r>
            <a:r>
              <a:rPr lang="zh-CN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，除立陶宛、拉脱维亚、爱沙尼亚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和</a:t>
            </a:r>
            <a:r>
              <a:rPr lang="zh-CN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格鲁吉亚外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，苏联</a:t>
            </a:r>
            <a:r>
              <a:rPr lang="zh-CN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其它</a:t>
            </a:r>
            <a:r>
              <a:rPr lang="en-US" altLang="zh-C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11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个加盟共和国</a:t>
            </a:r>
            <a:r>
              <a:rPr lang="zh-CN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在哈萨克斯坦的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阿拉木图答署了</a:t>
            </a:r>
            <a:r>
              <a:rPr lang="en-US" altLang="zh-C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阿拉木图宣言</a:t>
            </a:r>
            <a:r>
              <a:rPr lang="en-US" altLang="zh-C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，宣告成立独立国家联合体及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苏联停止</a:t>
            </a:r>
            <a:r>
              <a:rPr lang="zh-CN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存在。</a:t>
            </a:r>
            <a:r>
              <a:rPr lang="en-US" altLang="zh-C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1991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12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月</a:t>
            </a:r>
            <a:r>
              <a:rPr lang="en-US" altLang="zh-C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25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日，苏联总统戈尔巴乔夫宣</a:t>
            </a:r>
            <a:r>
              <a:rPr lang="zh-CN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市辞职，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将国家权力移交给</a:t>
            </a:r>
            <a:r>
              <a:rPr lang="zh-CN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俄罗斯总统叶利钦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。当天</a:t>
            </a:r>
            <a:r>
              <a:rPr lang="en-US" altLang="zh-C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19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时</a:t>
            </a:r>
            <a:r>
              <a:rPr lang="en-US" altLang="zh-C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32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分，红旗从儿</a:t>
            </a:r>
            <a:r>
              <a:rPr lang="zh-CN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克里姆林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官上空降落。第二天，</a:t>
            </a:r>
            <a:r>
              <a:rPr lang="zh-CN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苏联最高苏维埃通过最后一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项决议，宣布苏联停止存在。从此，苏联正式解体。</a:t>
            </a:r>
            <a:r>
              <a:rPr lang="zh-CN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独联体总部设</a:t>
            </a:r>
            <a:r>
              <a:rPr lang="zh-CN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在白俄罗斯首都明斯克，工作语言为俄语。</a:t>
            </a: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251793" y="44624"/>
            <a:ext cx="3096071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 smtClean="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隶书"/>
                <a:ea typeface="隶书"/>
              </a:rPr>
              <a:t>知识拓展</a:t>
            </a:r>
            <a:endParaRPr lang="zh-CN" altLang="en-US" sz="3600" b="1" kern="10" dirty="0">
              <a:ln w="38100">
                <a:solidFill>
                  <a:srgbClr val="FF0000"/>
                </a:solidFill>
                <a:round/>
                <a:headEnd/>
                <a:tailEnd/>
              </a:ln>
              <a:solidFill>
                <a:srgbClr val="3333CC"/>
              </a:solidFill>
              <a:latin typeface="隶书"/>
              <a:ea typeface="隶书"/>
            </a:endParaRPr>
          </a:p>
        </p:txBody>
      </p:sp>
    </p:spTree>
    <p:extLst>
      <p:ext uri="{BB962C8B-B14F-4D97-AF65-F5344CB8AC3E}">
        <p14:creationId xmlns:p14="http://schemas.microsoft.com/office/powerpoint/2010/main" val="39020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立陶宛独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611188" y="188640"/>
            <a:ext cx="7993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立陶宛和格鲁吉亚在</a:t>
            </a:r>
            <a:r>
              <a:rPr lang="zh-CN" altLang="en-US" sz="3200" b="1" dirty="0">
                <a:solidFill>
                  <a:schemeClr val="bg1"/>
                </a:solidFill>
                <a:ea typeface="黑体" pitchFamily="2" charset="-122"/>
              </a:rPr>
              <a:t>“</a:t>
            </a:r>
            <a:r>
              <a:rPr lang="zh-CN" altLang="en-US" sz="3200" b="1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八一九</a:t>
            </a:r>
            <a:r>
              <a:rPr lang="zh-CN" altLang="en-US" sz="3200" b="1" dirty="0">
                <a:solidFill>
                  <a:schemeClr val="bg1"/>
                </a:solidFill>
                <a:ea typeface="黑体" pitchFamily="2" charset="-122"/>
              </a:rPr>
              <a:t>”</a:t>
            </a:r>
            <a:r>
              <a:rPr lang="zh-CN" altLang="en-US" sz="3200" b="1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前宣告独立 </a:t>
            </a:r>
          </a:p>
        </p:txBody>
      </p:sp>
    </p:spTree>
    <p:extLst>
      <p:ext uri="{BB962C8B-B14F-4D97-AF65-F5344CB8AC3E}">
        <p14:creationId xmlns:p14="http://schemas.microsoft.com/office/powerpoint/2010/main" val="20163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624"/>
            <a:ext cx="8153400" cy="933450"/>
          </a:xfrm>
        </p:spPr>
        <p:txBody>
          <a:bodyPr/>
          <a:lstStyle/>
          <a:p>
            <a:pPr eaLnBrk="1" hangingPunct="1"/>
            <a:r>
              <a:rPr lang="zh-CN" alt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叶利钦</a:t>
            </a:r>
            <a:r>
              <a:rPr lang="en-US" altLang="zh-CN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VS </a:t>
            </a:r>
            <a:r>
              <a:rPr lang="zh-CN" alt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戈尔巴乔夫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7226770" y="1556792"/>
            <a:ext cx="1809726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权力高端的博弈，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谁是最后的赢家？</a:t>
            </a:r>
          </a:p>
        </p:txBody>
      </p:sp>
      <p:pic>
        <p:nvPicPr>
          <p:cNvPr id="36868" name="Picture 4" descr="戈尔巴乔夫与叶利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412776"/>
            <a:ext cx="716280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350862" y="1636624"/>
            <a:ext cx="6913563" cy="412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85000"/>
              </a:lnSpc>
            </a:pPr>
            <a:r>
              <a:rPr lang="zh-CN" altLang="en-US" sz="4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“八一九事件</a:t>
            </a:r>
            <a:r>
              <a:rPr lang="zh-CN" altLang="en-US" sz="4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”后，虽然</a:t>
            </a:r>
            <a:r>
              <a:rPr lang="zh-CN" altLang="en-US" sz="4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以戈尔巴乔夫的复职告终，但真正的胜利者却是叶利钦。事件后，戈尔巴乔夫已失去实际领导国家的威望和能力，成为按叶利钦意志行事的傀儡。 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50862" y="68163"/>
            <a:ext cx="8362315" cy="6631065"/>
            <a:chOff x="1098" y="3219"/>
            <a:chExt cx="13392" cy="11480"/>
          </a:xfrm>
        </p:grpSpPr>
        <p:pic>
          <p:nvPicPr>
            <p:cNvPr id="10" name="Picture 4" descr="T013B6~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" y="3219"/>
              <a:ext cx="13103" cy="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098" y="12195"/>
              <a:ext cx="13392" cy="25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0030101010101" pitchFamily="49" charset="-122"/>
                  <a:ea typeface="黑体" panose="02010600030101010101" pitchFamily="49" charset="-122"/>
                </a:rPr>
                <a:t>1991</a:t>
              </a:r>
              <a:r>
                <a:rPr lang="zh-CN" alt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0030101010101" pitchFamily="49" charset="-122"/>
                  <a:ea typeface="黑体" panose="02010600030101010101" pitchFamily="49" charset="-122"/>
                </a:rPr>
                <a:t>年</a:t>
              </a:r>
              <a:r>
                <a:rPr lang="en-US" altLang="zh-CN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0030101010101" pitchFamily="49" charset="-122"/>
                  <a:ea typeface="黑体" panose="02010600030101010101" pitchFamily="49" charset="-122"/>
                </a:rPr>
                <a:t>12</a:t>
              </a:r>
              <a:r>
                <a:rPr lang="zh-CN" alt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0030101010101" pitchFamily="49" charset="-122"/>
                  <a:ea typeface="黑体" panose="02010600030101010101" pitchFamily="49" charset="-122"/>
                </a:rPr>
                <a:t>月</a:t>
              </a:r>
              <a:r>
                <a:rPr lang="en-US" altLang="zh-CN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0030101010101" pitchFamily="49" charset="-122"/>
                  <a:ea typeface="黑体" panose="02010600030101010101" pitchFamily="49" charset="-122"/>
                </a:rPr>
                <a:t>25</a:t>
              </a:r>
              <a:r>
                <a:rPr lang="zh-CN" alt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0030101010101" pitchFamily="49" charset="-122"/>
                  <a:ea typeface="黑体" panose="02010600030101010101" pitchFamily="49" charset="-122"/>
                </a:rPr>
                <a:t>日晚，戈尔巴乔夫发表电视讲话辞职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0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苏联国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93"/>
            <a:ext cx="9168533" cy="569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2806134" y="5733256"/>
            <a:ext cx="435815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苏联国旗</a:t>
            </a:r>
          </a:p>
        </p:txBody>
      </p:sp>
    </p:spTree>
    <p:extLst>
      <p:ext uri="{BB962C8B-B14F-4D97-AF65-F5344CB8AC3E}">
        <p14:creationId xmlns:p14="http://schemas.microsoft.com/office/powerpoint/2010/main" val="32208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俄罗斯国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64"/>
            <a:ext cx="9144000" cy="606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9"/>
          <p:cNvSpPr txBox="1">
            <a:spLocks noChangeArrowheads="1"/>
          </p:cNvSpPr>
          <p:nvPr/>
        </p:nvSpPr>
        <p:spPr bwMode="auto">
          <a:xfrm>
            <a:off x="2671316" y="5982379"/>
            <a:ext cx="48530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俄罗斯国旗</a:t>
            </a:r>
          </a:p>
        </p:txBody>
      </p:sp>
    </p:spTree>
    <p:extLst>
      <p:ext uri="{BB962C8B-B14F-4D97-AF65-F5344CB8AC3E}">
        <p14:creationId xmlns:p14="http://schemas.microsoft.com/office/powerpoint/2010/main" val="12886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苏联的各个加盟共和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" b="-63"/>
          <a:stretch>
            <a:fillRect/>
          </a:stretch>
        </p:blipFill>
        <p:spPr bwMode="auto">
          <a:xfrm>
            <a:off x="0" y="1124744"/>
            <a:ext cx="464185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645588" y="44624"/>
            <a:ext cx="65268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itchFamily="49" charset="-122"/>
              </a:rPr>
              <a:t>从苏联到独联体</a:t>
            </a:r>
          </a:p>
        </p:txBody>
      </p:sp>
      <p:pic>
        <p:nvPicPr>
          <p:cNvPr id="41988" name="Picture 4" descr="独立国家联合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6" b="-56"/>
          <a:stretch>
            <a:fillRect/>
          </a:stretch>
        </p:blipFill>
        <p:spPr bwMode="auto">
          <a:xfrm>
            <a:off x="4529138" y="1124744"/>
            <a:ext cx="4614862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58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赫鲁晓夫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3" y="0"/>
            <a:ext cx="2968625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3" descr="勃列日涅夫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07" y="0"/>
            <a:ext cx="2589553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戈尔巴乔夫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6746"/>
            <a:ext cx="2664297" cy="283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35223" y="2852936"/>
            <a:ext cx="2968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zh-C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赫鲁晓夫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420393" y="2852936"/>
            <a:ext cx="30238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zh-C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勃列日涅夫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6228183" y="2852936"/>
            <a:ext cx="29158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zh-C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黑体" pitchFamily="49" charset="-122"/>
              </a:rPr>
              <a:t>戈尔巴乔夫</a:t>
            </a:r>
          </a:p>
        </p:txBody>
      </p:sp>
      <p:sp>
        <p:nvSpPr>
          <p:cNvPr id="118792" name="Rectangle 3"/>
          <p:cNvSpPr txBox="1">
            <a:spLocks noRot="1" noChangeArrowheads="1"/>
          </p:cNvSpPr>
          <p:nvPr/>
        </p:nvSpPr>
        <p:spPr bwMode="auto">
          <a:xfrm>
            <a:off x="323528" y="3501008"/>
            <a:ext cx="8568952" cy="335699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对苏联的改革，有人评述说：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赫鲁晓夫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把苏联改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病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了，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勃列日涅夫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把苏联改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残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了，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戈尔巴乔夫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把苏联改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垮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了。</a:t>
            </a:r>
          </a:p>
        </p:txBody>
      </p:sp>
    </p:spTree>
    <p:extLst>
      <p:ext uri="{BB962C8B-B14F-4D97-AF65-F5344CB8AC3E}">
        <p14:creationId xmlns:p14="http://schemas.microsoft.com/office/powerpoint/2010/main" val="352629414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WordArt 6"/>
          <p:cNvSpPr>
            <a:spLocks noChangeArrowheads="1" noChangeShapeType="1" noTextEdit="1"/>
          </p:cNvSpPr>
          <p:nvPr/>
        </p:nvSpPr>
        <p:spPr bwMode="auto">
          <a:xfrm>
            <a:off x="179512" y="2515059"/>
            <a:ext cx="8784976" cy="7699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2857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CC">
                    <a:alpha val="84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/>
                <a:ea typeface="隶书"/>
              </a:rPr>
              <a:t>第五单元 </a:t>
            </a:r>
            <a:r>
              <a:rPr lang="zh-CN" altLang="en-US" sz="3600" b="1" kern="10" dirty="0" smtClean="0">
                <a:ln w="2857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CC">
                    <a:alpha val="84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/>
                <a:ea typeface="隶书"/>
              </a:rPr>
              <a:t>冷战</a:t>
            </a:r>
            <a:r>
              <a:rPr lang="zh-CN" altLang="en-US" sz="3600" b="1" kern="10" dirty="0">
                <a:ln w="2857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CC">
                    <a:alpha val="84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/>
                <a:ea typeface="隶书"/>
              </a:rPr>
              <a:t>和美苏对峙的世界</a:t>
            </a:r>
          </a:p>
        </p:txBody>
      </p:sp>
      <p:sp>
        <p:nvSpPr>
          <p:cNvPr id="79880" name="WordArt 8"/>
          <p:cNvSpPr>
            <a:spLocks noChangeArrowheads="1" noChangeShapeType="1" noTextEdit="1"/>
          </p:cNvSpPr>
          <p:nvPr/>
        </p:nvSpPr>
        <p:spPr bwMode="auto">
          <a:xfrm>
            <a:off x="360040" y="3861048"/>
            <a:ext cx="8388424" cy="9361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2857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</a:rPr>
              <a:t>第</a:t>
            </a:r>
            <a:r>
              <a:rPr lang="en-US" altLang="zh-CN" sz="3600" b="1" kern="10" dirty="0">
                <a:ln w="2857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</a:rPr>
              <a:t>18</a:t>
            </a:r>
            <a:r>
              <a:rPr lang="zh-CN" altLang="en-US" sz="3600" b="1" kern="10" dirty="0" smtClean="0">
                <a:ln w="2857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</a:rPr>
              <a:t>课 </a:t>
            </a:r>
            <a:r>
              <a:rPr lang="zh-CN" altLang="en-US" sz="3600" b="1" kern="10" dirty="0">
                <a:ln w="2857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/>
                <a:ea typeface="黑体"/>
              </a:rPr>
              <a:t>社会主义的发展与挫折</a:t>
            </a: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475662" y="332656"/>
            <a:ext cx="5869235" cy="172819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 smtClean="0">
                <a:ln w="2857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>
                    <a:alpha val="84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人教版</a:t>
            </a:r>
            <a:endParaRPr lang="en-US" altLang="zh-CN" sz="3600" b="1" kern="10" dirty="0" smtClean="0">
              <a:ln w="28575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>
                  <a:alpha val="84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彩云" pitchFamily="2" charset="-122"/>
              <a:ea typeface="华文彩云" pitchFamily="2" charset="-122"/>
            </a:endParaRPr>
          </a:p>
          <a:p>
            <a:pPr algn="ctr"/>
            <a:r>
              <a:rPr lang="zh-CN" altLang="en-US" sz="3600" b="1" kern="10" dirty="0" smtClean="0">
                <a:ln w="2857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>
                    <a:alpha val="84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教育部审定</a:t>
            </a:r>
            <a:endParaRPr lang="en-US" altLang="zh-CN" sz="3600" b="1" kern="10" dirty="0" smtClean="0">
              <a:ln w="28575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>
                  <a:alpha val="84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彩云" pitchFamily="2" charset="-122"/>
              <a:ea typeface="华文彩云" pitchFamily="2" charset="-122"/>
            </a:endParaRPr>
          </a:p>
          <a:p>
            <a:pPr algn="ctr"/>
            <a:r>
              <a:rPr lang="en-US" altLang="zh-CN" sz="3600" b="1" kern="10" smtClean="0">
                <a:ln w="2857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>
                    <a:alpha val="84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2018</a:t>
            </a:r>
            <a:endParaRPr lang="zh-CN" altLang="en-US" sz="3600" b="1" kern="10" dirty="0">
              <a:ln w="28575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>
                  <a:alpha val="84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彩云" pitchFamily="2" charset="-122"/>
              <a:ea typeface="华文彩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9520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880059" y="1052736"/>
            <a:ext cx="67882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kumimoji="1" lang="zh-CN" alt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一、赫鲁晓夫的改革</a:t>
            </a:r>
          </a:p>
        </p:txBody>
      </p:sp>
      <p:sp>
        <p:nvSpPr>
          <p:cNvPr id="44039" name="Text Box 10"/>
          <p:cNvSpPr txBox="1">
            <a:spLocks noChangeArrowheads="1"/>
          </p:cNvSpPr>
          <p:nvPr/>
        </p:nvSpPr>
        <p:spPr bwMode="auto">
          <a:xfrm>
            <a:off x="827583" y="3356992"/>
            <a:ext cx="69847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kumimoji="1" lang="zh-CN" alt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三、戈尔巴乔夫改革</a:t>
            </a:r>
          </a:p>
        </p:txBody>
      </p:sp>
      <p:sp>
        <p:nvSpPr>
          <p:cNvPr id="44042" name="Text Box 14"/>
          <p:cNvSpPr txBox="1">
            <a:spLocks noChangeArrowheads="1"/>
          </p:cNvSpPr>
          <p:nvPr/>
        </p:nvSpPr>
        <p:spPr bwMode="auto">
          <a:xfrm>
            <a:off x="836351" y="4470211"/>
            <a:ext cx="49597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kumimoji="1" lang="zh-CN" alt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四</a:t>
            </a:r>
            <a:r>
              <a:rPr kumimoji="1" lang="zh-CN" alt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、</a:t>
            </a:r>
            <a:r>
              <a:rPr kumimoji="1" lang="zh-CN" alt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苏联解体</a:t>
            </a:r>
          </a:p>
        </p:txBody>
      </p:sp>
      <p:sp>
        <p:nvSpPr>
          <p:cNvPr id="44049" name="WordArt 3"/>
          <p:cNvSpPr>
            <a:spLocks noChangeArrowheads="1" noChangeShapeType="1" noTextEdit="1"/>
          </p:cNvSpPr>
          <p:nvPr/>
        </p:nvSpPr>
        <p:spPr bwMode="auto">
          <a:xfrm>
            <a:off x="900113" y="115888"/>
            <a:ext cx="38893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宋体"/>
                <a:ea typeface="宋体"/>
              </a:rPr>
              <a:t>本课小结</a:t>
            </a:r>
          </a:p>
        </p:txBody>
      </p:sp>
      <p:sp>
        <p:nvSpPr>
          <p:cNvPr id="3" name="矩形 2"/>
          <p:cNvSpPr/>
          <p:nvPr/>
        </p:nvSpPr>
        <p:spPr>
          <a:xfrm>
            <a:off x="827584" y="2276872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zh-CN" alt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二、</a:t>
            </a:r>
            <a:r>
              <a:rPr kumimoji="1" lang="zh-CN" altLang="en-US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勃列日涅夫改革</a:t>
            </a:r>
            <a:endParaRPr kumimoji="1" lang="zh-CN" altLang="en-US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836351" y="5589240"/>
            <a:ext cx="49597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kumimoji="1" lang="zh-CN" alt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五、东欧剧变</a:t>
            </a:r>
          </a:p>
        </p:txBody>
      </p:sp>
    </p:spTree>
    <p:extLst>
      <p:ext uri="{BB962C8B-B14F-4D97-AF65-F5344CB8AC3E}">
        <p14:creationId xmlns:p14="http://schemas.microsoft.com/office/powerpoint/2010/main" val="203659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7476" y="1052736"/>
            <a:ext cx="778295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二战后</a:t>
            </a:r>
            <a:r>
              <a:rPr lang="zh-CN" alt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，苏联的改革首先</a:t>
            </a:r>
            <a:r>
              <a:rPr lang="zh-CN" alt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发生在       （   ）</a:t>
            </a:r>
            <a:endParaRPr lang="en-US" altLang="zh-CN" sz="5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A</a:t>
            </a:r>
            <a:r>
              <a:rPr lang="zh-CN" alt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、斯大林时期</a:t>
            </a:r>
            <a:endParaRPr lang="en-US" altLang="zh-CN" sz="5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B</a:t>
            </a:r>
            <a:r>
              <a:rPr lang="zh-CN" alt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、赫鲁晓夫时期</a:t>
            </a:r>
            <a:endParaRPr lang="en-US" altLang="zh-CN" sz="5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C</a:t>
            </a:r>
            <a:r>
              <a:rPr lang="zh-CN" alt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、勃列日涅夫时期</a:t>
            </a:r>
            <a:endParaRPr lang="en-US" altLang="zh-CN" sz="5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D</a:t>
            </a:r>
            <a:r>
              <a:rPr lang="zh-CN" alt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、戈尔巴乔夫</a:t>
            </a:r>
            <a:r>
              <a:rPr lang="zh-CN" alt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时期</a:t>
            </a: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251793" y="144562"/>
            <a:ext cx="3096071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 smtClean="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隶书"/>
                <a:ea typeface="隶书"/>
              </a:rPr>
              <a:t>课后活动</a:t>
            </a:r>
            <a:endParaRPr lang="zh-CN" altLang="en-US" sz="3600" b="1" kern="10" dirty="0">
              <a:ln w="38100">
                <a:solidFill>
                  <a:srgbClr val="FF0000"/>
                </a:solidFill>
                <a:round/>
                <a:headEnd/>
                <a:tailEnd/>
              </a:ln>
              <a:solidFill>
                <a:srgbClr val="3333CC"/>
              </a:solidFill>
              <a:latin typeface="隶书"/>
              <a:ea typeface="隶书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88224" y="1556792"/>
            <a:ext cx="1257075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B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8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44034"/>
          <p:cNvSpPr txBox="1">
            <a:spLocks noChangeArrowheads="1"/>
          </p:cNvSpPr>
          <p:nvPr/>
        </p:nvSpPr>
        <p:spPr bwMode="auto">
          <a:xfrm>
            <a:off x="323528" y="126207"/>
            <a:ext cx="8424936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	苏联解体、东欧剧变对我们国家的发展有哪些启示？</a:t>
            </a:r>
          </a:p>
        </p:txBody>
      </p:sp>
      <p:sp>
        <p:nvSpPr>
          <p:cNvPr id="44036" name="文本框 44035"/>
          <p:cNvSpPr txBox="1">
            <a:spLocks noChangeArrowheads="1"/>
          </p:cNvSpPr>
          <p:nvPr/>
        </p:nvSpPr>
        <p:spPr bwMode="auto">
          <a:xfrm>
            <a:off x="695449" y="1821299"/>
            <a:ext cx="7836991" cy="46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ts val="600"/>
              </a:spcBef>
            </a:pP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1.从国情出发，实际出发，走符合国情的道路。      </a:t>
            </a:r>
          </a:p>
          <a:p>
            <a:pPr>
              <a:spcBef>
                <a:spcPts val="600"/>
              </a:spcBef>
            </a:pP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2.以经济建设为中心，大力发展生产力   </a:t>
            </a:r>
          </a:p>
          <a:p>
            <a:pPr>
              <a:spcBef>
                <a:spcPts val="600"/>
              </a:spcBef>
            </a:pP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3.加强党的领导地位，坚持走社会主义道路</a:t>
            </a:r>
          </a:p>
          <a:p>
            <a:pPr>
              <a:spcBef>
                <a:spcPts val="600"/>
              </a:spcBef>
            </a:pP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4.防止西方国家和平演变</a:t>
            </a:r>
          </a:p>
        </p:txBody>
      </p:sp>
    </p:spTree>
    <p:extLst>
      <p:ext uri="{BB962C8B-B14F-4D97-AF65-F5344CB8AC3E}">
        <p14:creationId xmlns:p14="http://schemas.microsoft.com/office/powerpoint/2010/main" val="4204915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zh-CN" altLang="zh-CN" smtClean="0"/>
          </a:p>
        </p:txBody>
      </p:sp>
      <p:pic>
        <p:nvPicPr>
          <p:cNvPr id="54275" name="Picture 6" descr="图片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7" descr="图4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68413"/>
            <a:ext cx="13239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12" descr="xinsrc_40090114111685970984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941888"/>
            <a:ext cx="167640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WordArt 16"/>
          <p:cNvSpPr>
            <a:spLocks noChangeArrowheads="1" noChangeShapeType="1" noTextEdit="1"/>
          </p:cNvSpPr>
          <p:nvPr/>
        </p:nvSpPr>
        <p:spPr bwMode="auto">
          <a:xfrm>
            <a:off x="4643438" y="620713"/>
            <a:ext cx="4176712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新魏"/>
                <a:ea typeface="华文新魏"/>
              </a:rPr>
              <a:t>再见</a:t>
            </a:r>
          </a:p>
        </p:txBody>
      </p:sp>
      <p:pic>
        <p:nvPicPr>
          <p:cNvPr id="54279" name="Picture 12" descr="xinsrc_40090114111685970984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429000"/>
            <a:ext cx="16764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 descr="白色大理石"/>
          <p:cNvSpPr>
            <a:spLocks noChangeArrowheads="1"/>
          </p:cNvSpPr>
          <p:nvPr/>
        </p:nvSpPr>
        <p:spPr bwMode="auto">
          <a:xfrm>
            <a:off x="0" y="44624"/>
            <a:ext cx="91440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</a:rPr>
              <a:t>一、社会主义力量的壮大</a:t>
            </a:r>
          </a:p>
        </p:txBody>
      </p:sp>
      <p:sp>
        <p:nvSpPr>
          <p:cNvPr id="4" name="文本框 111618"/>
          <p:cNvSpPr txBox="1">
            <a:spLocks noChangeArrowheads="1"/>
          </p:cNvSpPr>
          <p:nvPr/>
        </p:nvSpPr>
        <p:spPr bwMode="auto">
          <a:xfrm>
            <a:off x="539552" y="4725144"/>
            <a:ext cx="824962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1949</a:t>
            </a: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年，苏联、保加利亚、匈牙利、波兰、罗马尼亚、捷克斯洛伐克等国家</a:t>
            </a:r>
            <a:r>
              <a:rPr lang="zh-CN" alt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1640" y="980728"/>
            <a:ext cx="55882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、经互会</a:t>
            </a:r>
            <a:r>
              <a:rPr lang="zh-CN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的成立</a:t>
            </a:r>
          </a:p>
        </p:txBody>
      </p:sp>
      <p:sp>
        <p:nvSpPr>
          <p:cNvPr id="6" name="矩形 5"/>
          <p:cNvSpPr/>
          <p:nvPr/>
        </p:nvSpPr>
        <p:spPr>
          <a:xfrm>
            <a:off x="1331551" y="1772816"/>
            <a:ext cx="68408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（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1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）成立的背景：</a:t>
            </a:r>
            <a:endParaRPr lang="zh-CN" altLang="en-US" sz="2400" dirty="0">
              <a:solidFill>
                <a:srgbClr val="FF0000"/>
              </a:solidFill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4653" y="2492896"/>
            <a:ext cx="8285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随着冷战局面的形成，苏联要求东欧国家与自己保持高度一致。</a:t>
            </a:r>
          </a:p>
        </p:txBody>
      </p:sp>
      <p:sp>
        <p:nvSpPr>
          <p:cNvPr id="8" name="矩形 7"/>
          <p:cNvSpPr/>
          <p:nvPr/>
        </p:nvSpPr>
        <p:spPr>
          <a:xfrm>
            <a:off x="1331640" y="3933056"/>
            <a:ext cx="77687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（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2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）成立时间及成员国：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701542" y="5949280"/>
            <a:ext cx="46987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</a:rPr>
              <a:t>（社会主义阵营）</a:t>
            </a:r>
          </a:p>
        </p:txBody>
      </p:sp>
    </p:spTree>
    <p:extLst>
      <p:ext uri="{BB962C8B-B14F-4D97-AF65-F5344CB8AC3E}">
        <p14:creationId xmlns:p14="http://schemas.microsoft.com/office/powerpoint/2010/main" val="131939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utoUpdateAnimBg="0"/>
      <p:bldP spid="7" grpId="0"/>
      <p:bldP spid="9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87624" y="260648"/>
            <a:ext cx="6840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（</a:t>
            </a:r>
            <a:r>
              <a:rPr lang="en-US" altLang="zh-C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3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）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评价：</a:t>
            </a:r>
            <a:endParaRPr lang="zh-CN" altLang="en-US" sz="3200" dirty="0">
              <a:solidFill>
                <a:srgbClr val="FF0000"/>
              </a:solidFill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1196752"/>
            <a:ext cx="8285100" cy="5208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5800"/>
              </a:lnSpc>
            </a:pPr>
            <a:r>
              <a:rPr lang="zh-CN" alt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苏联通过经互会</a:t>
            </a:r>
            <a:r>
              <a:rPr lang="zh-CN" alt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帮助东欧国家克服了战后经济困难，但也利用经互会将各成员国的经济纳人苏联计划经济的轨道。</a:t>
            </a:r>
          </a:p>
          <a:p>
            <a:pPr lvl="0">
              <a:lnSpc>
                <a:spcPts val="5800"/>
              </a:lnSpc>
            </a:pPr>
            <a:r>
              <a:rPr lang="zh-CN" alt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取消</a:t>
            </a:r>
            <a:r>
              <a:rPr lang="zh-CN" alt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了东欧各国共产党的自主权，按照苏联模式对这些国家进行了全方位的内部改造。 </a:t>
            </a:r>
          </a:p>
        </p:txBody>
      </p:sp>
    </p:spTree>
    <p:extLst>
      <p:ext uri="{BB962C8B-B14F-4D97-AF65-F5344CB8AC3E}">
        <p14:creationId xmlns:p14="http://schemas.microsoft.com/office/powerpoint/2010/main" val="38455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332656"/>
            <a:ext cx="81369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              1947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年，苏联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坚持成立了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“欧洲共产党和工人党情报局”。苏联代表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日丹诺夫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提出世界已经分为“社会主义阵营”和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“资本主义阵营”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，苏联通过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情报局控制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东欧各国，要求东欧各国的社会制度、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政权性质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与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苏联统一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，把无产阶级专政与一党制等同起来，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不允许有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其他选择和尝试。苏联还在东欧各国进行了无情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的大清洗，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将包括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共产党著名领导人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在内的几十万人清除出党，以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保证苏联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政治路和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外交政策的执行。</a:t>
            </a:r>
            <a:endParaRPr lang="zh-CN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251793" y="144562"/>
            <a:ext cx="3240087" cy="69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 smtClean="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隶书"/>
                <a:ea typeface="隶书"/>
              </a:rPr>
              <a:t>相关史事</a:t>
            </a:r>
            <a:endParaRPr lang="zh-CN" altLang="en-US" sz="3600" b="1" kern="10" dirty="0">
              <a:ln w="38100">
                <a:solidFill>
                  <a:srgbClr val="FF0000"/>
                </a:solidFill>
                <a:round/>
                <a:headEnd/>
                <a:tailEnd/>
              </a:ln>
              <a:solidFill>
                <a:srgbClr val="3333CC"/>
              </a:solidFill>
              <a:latin typeface="隶书"/>
              <a:ea typeface="隶书"/>
            </a:endParaRPr>
          </a:p>
        </p:txBody>
      </p:sp>
    </p:spTree>
    <p:extLst>
      <p:ext uri="{BB962C8B-B14F-4D97-AF65-F5344CB8AC3E}">
        <p14:creationId xmlns:p14="http://schemas.microsoft.com/office/powerpoint/2010/main" val="11696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矩形 1"/>
          <p:cNvSpPr>
            <a:spLocks noChangeArrowheads="1"/>
          </p:cNvSpPr>
          <p:nvPr/>
        </p:nvSpPr>
        <p:spPr bwMode="auto">
          <a:xfrm>
            <a:off x="0" y="6167045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黑体" pitchFamily="49" charset="-122"/>
              </a:rPr>
              <a:t>经互会和“马歇尔计划”在欧洲的分布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508104" y="78180"/>
            <a:ext cx="3423097" cy="3278812"/>
            <a:chOff x="5799608" y="14883"/>
            <a:chExt cx="3423097" cy="3278812"/>
          </a:xfrm>
        </p:grpSpPr>
        <p:pic>
          <p:nvPicPr>
            <p:cNvPr id="5" name="Picture 7" descr="C:\Users\Administrator\Desktop\201206290928492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9608" y="14883"/>
              <a:ext cx="3423097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6228184" y="2647364"/>
              <a:ext cx="250100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黑体" pitchFamily="49" charset="-122"/>
                </a:rPr>
                <a:t>经互会旗帜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22" y="14883"/>
            <a:ext cx="5239494" cy="6079933"/>
          </a:xfrm>
          <a:prstGeom prst="rect">
            <a:avLst/>
          </a:prstGeom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78356"/>
            <a:ext cx="3384376" cy="271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435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矩形 1"/>
          <p:cNvSpPr>
            <a:spLocks noChangeArrowheads="1"/>
          </p:cNvSpPr>
          <p:nvPr/>
        </p:nvSpPr>
        <p:spPr bwMode="auto">
          <a:xfrm>
            <a:off x="323528" y="267027"/>
            <a:ext cx="8496944" cy="6186309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0"/>
            <a:r>
              <a:rPr lang="zh-CN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材料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：</a:t>
            </a:r>
            <a:r>
              <a:rPr lang="zh-CN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经互会成立初期，各成员国之间的经济合作关系比较正常，经济发展较快。</a:t>
            </a:r>
            <a:r>
              <a:rPr lang="en-US" altLang="zh-CN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1951</a:t>
            </a:r>
            <a:r>
              <a:rPr lang="zh-CN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～</a:t>
            </a:r>
            <a:r>
              <a:rPr lang="en-US" altLang="zh-CN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1983</a:t>
            </a:r>
            <a:r>
              <a:rPr lang="zh-CN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年，经互会国家的国民收入增长了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7.6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倍。</a:t>
            </a:r>
            <a:r>
              <a:rPr lang="zh-CN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经互会国家的人口占世界人口的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10%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左右</a:t>
            </a:r>
            <a:r>
              <a:rPr lang="zh-CN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，国民收入占世界的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25%</a:t>
            </a:r>
            <a:r>
              <a:rPr lang="zh-CN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，工业生产占世界的</a:t>
            </a: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33%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  <a:r>
              <a:rPr lang="zh-CN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其经济实力逐渐增强，已成为当时世界上一支重要的经济力量。</a:t>
            </a:r>
          </a:p>
        </p:txBody>
      </p:sp>
    </p:spTree>
    <p:extLst>
      <p:ext uri="{BB962C8B-B14F-4D97-AF65-F5344CB8AC3E}">
        <p14:creationId xmlns:p14="http://schemas.microsoft.com/office/powerpoint/2010/main" val="25623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2111</Words>
  <Application>Microsoft Office PowerPoint</Application>
  <PresentationFormat>全屏显示(4:3)</PresentationFormat>
  <Paragraphs>215</Paragraphs>
  <Slides>43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4" baseType="lpstr">
      <vt:lpstr>Office 主题​​</vt:lpstr>
      <vt:lpstr>1、俄国十月革命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叶利钦VS 戈尔巴乔夫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微软用户</cp:lastModifiedBy>
  <cp:revision>33</cp:revision>
  <dcterms:created xsi:type="dcterms:W3CDTF">2018-06-14T02:25:32Z</dcterms:created>
  <dcterms:modified xsi:type="dcterms:W3CDTF">2018-12-25T10:01:02Z</dcterms:modified>
</cp:coreProperties>
</file>