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drawing2.xml" ContentType="application/vnd.ms-office.drawingml.diagramDrawing+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diagrams/layout9.xml" ContentType="application/vnd.openxmlformats-officedocument.drawingml.diagramLayout+xml"/>
  <Default Extension="rels" ContentType="application/vnd.openxmlformats-package.relationships+xml"/>
  <Default Extension="xml" ContentType="application/xml"/>
  <Override PartName="/ppt/slides/slide14.xml" ContentType="application/vnd.openxmlformats-officedocument.presentationml.slide+xml"/>
  <Override PartName="/ppt/theme/themeOverride1.xml" ContentType="application/vnd.openxmlformats-officedocument.themeOverride+xml"/>
  <Override PartName="/ppt/diagrams/layout7.xml" ContentType="application/vnd.openxmlformats-officedocument.drawingml.diagramLayout+xml"/>
  <Override PartName="/ppt/diagrams/data8.xml" ContentType="application/vnd.openxmlformats-officedocument.drawingml.diagramData+xml"/>
  <Override PartName="/ppt/slides/slide10.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5.xml" ContentType="application/vnd.openxmlformats-officedocument.drawingml.diagramLayout+xml"/>
  <Override PartName="/ppt/diagrams/data6.xml" ContentType="application/vnd.openxmlformats-officedocument.drawingml.diagramData+xml"/>
  <Override PartName="/ppt/diagrams/layout3.xml" ContentType="application/vnd.openxmlformats-officedocument.drawingml.diagramLayout+xml"/>
  <Override PartName="/ppt/diagrams/data4.xml" ContentType="application/vnd.openxmlformats-officedocument.drawingml.diagramData+xml"/>
  <Override PartName="/ppt/diagrams/colors8.xml" ContentType="application/vnd.openxmlformats-officedocument.drawingml.diagramColors+xml"/>
  <Override PartName="/ppt/diagrams/drawing9.xml" ContentType="application/vnd.ms-office.drawingml.diagramDrawing+xml"/>
  <Override PartName="/ppt/diagrams/layout1.xml" ContentType="application/vnd.openxmlformats-officedocument.drawingml.diagramLayout+xml"/>
  <Override PartName="/ppt/diagrams/data2.xml" ContentType="application/vnd.openxmlformats-officedocument.drawingml.diagramData+xml"/>
  <Override PartName="/ppt/diagrams/colors6.xml" ContentType="application/vnd.openxmlformats-officedocument.drawingml.diagramColors+xml"/>
  <Override PartName="/ppt/diagrams/drawing7.xml" ContentType="application/vnd.ms-office.drawingml.diagramDrawing+xml"/>
  <Override PartName="/ppt/diagrams/quickStyle9.xml" ContentType="application/vnd.openxmlformats-officedocument.drawingml.diagramStyl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ppt/diagrams/colors4.xml" ContentType="application/vnd.openxmlformats-officedocument.drawingml.diagramColors+xml"/>
  <Override PartName="/ppt/diagrams/drawing4.xml" ContentType="application/vnd.ms-office.drawingml.diagramDrawing+xml"/>
  <Override PartName="/ppt/diagrams/drawing5.xml" ContentType="application/vnd.ms-office.drawingml.diagramDrawing+xml"/>
  <Override PartName="/ppt/diagrams/quickStyle6.xml" ContentType="application/vnd.openxmlformats-officedocument.drawingml.diagramStyle+xml"/>
  <Override PartName="/ppt/diagrams/quickStyle7.xml" ContentType="application/vnd.openxmlformats-officedocument.drawingml.diagramStyl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diagrams/colors2.xml" ContentType="application/vnd.openxmlformats-officedocument.drawingml.diagramColors+xml"/>
  <Override PartName="/ppt/diagrams/drawing3.xml" ContentType="application/vnd.ms-office.drawingml.diagramDrawing+xml"/>
  <Override PartName="/ppt/diagrams/quickStyle5.xml" ContentType="application/vnd.openxmlformats-officedocument.drawingml.diagramStyl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diagrams/drawing1.xml" ContentType="application/vnd.ms-office.drawingml.diagramDrawing+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Override PartName="/ppt/diagrams/layout8.xml" ContentType="application/vnd.openxmlformats-officedocument.drawingml.diagramLayout+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diagrams/layout6.xml" ContentType="application/vnd.openxmlformats-officedocument.drawingml.diagramLayout+xml"/>
  <Override PartName="/ppt/diagrams/data9.xml" ContentType="application/vnd.openxmlformats-officedocument.drawingml.diagramData+xml"/>
  <Override PartName="/docProps/app.xml" ContentType="application/vnd.openxmlformats-officedocument.extended-properties+xml"/>
  <Override PartName="/ppt/slides/slide11.xml" ContentType="application/vnd.openxmlformats-officedocument.presentationml.slide+xml"/>
  <Override PartName="/ppt/diagrams/layout4.xml" ContentType="application/vnd.openxmlformats-officedocument.drawingml.diagramLayout+xml"/>
  <Override PartName="/ppt/diagrams/data7.xml" ContentType="application/vnd.openxmlformats-officedocument.drawingml.diagramData+xml"/>
  <Override PartName="/ppt/diagrams/colors9.xml" ContentType="application/vnd.openxmlformats-officedocument.drawingml.diagramColors+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data5.xml" ContentType="application/vnd.openxmlformats-officedocument.drawingml.diagramData+xml"/>
  <Override PartName="/ppt/diagrams/colors7.xml" ContentType="application/vnd.openxmlformats-officedocument.drawingml.diagramColors+xml"/>
  <Override PartName="/ppt/diagrams/drawing8.xml" ContentType="application/vnd.ms-office.drawingml.diagramDrawing+xml"/>
  <Override PartName="/ppt/diagrams/data3.xml" ContentType="application/vnd.openxmlformats-officedocument.drawingml.diagramData+xml"/>
  <Override PartName="/ppt/diagrams/colors5.xml" ContentType="application/vnd.openxmlformats-officedocument.drawingml.diagramColors+xml"/>
  <Override PartName="/ppt/diagrams/drawing6.xml" ContentType="application/vnd.ms-office.drawingml.diagramDrawing+xml"/>
  <Override PartName="/ppt/diagrams/quickStyle8.xml" ContentType="application/vnd.openxmlformats-officedocument.drawingml.diagram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61" r:id="rId6"/>
    <p:sldId id="262" r:id="rId7"/>
    <p:sldId id="263" r:id="rId8"/>
    <p:sldId id="264" r:id="rId9"/>
    <p:sldId id="265" r:id="rId10"/>
    <p:sldId id="266" r:id="rId11"/>
    <p:sldId id="268" r:id="rId12"/>
    <p:sldId id="269" r:id="rId13"/>
    <p:sldId id="270" r:id="rId14"/>
    <p:sldId id="271" r:id="rId15"/>
    <p:sldId id="272" r:id="rId16"/>
    <p:sldId id="273" r:id="rId17"/>
    <p:sldId id="274" r:id="rId18"/>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FD0F851-EC5A-4D38-B0AD-8093EC10F338}" styleName="浅色样式 1 - 强调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536" y="-11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2_5">
  <dgm:title val=""/>
  <dgm:desc val=""/>
  <dgm:catLst>
    <dgm:cat type="accent2" pri="11500"/>
  </dgm:catLst>
  <dgm:styleLbl name="node0">
    <dgm:fillClrLst meth="cycle">
      <a:schemeClr val="accent2">
        <a:alpha val="80000"/>
      </a:schemeClr>
    </dgm:fillClrLst>
    <dgm:linClrLst meth="repeat">
      <a:schemeClr val="lt1"/>
    </dgm:linClrLst>
    <dgm:effectClrLst/>
    <dgm:txLinClrLst/>
    <dgm:txFillClrLst/>
    <dgm:txEffectClrLst/>
  </dgm:styleLbl>
  <dgm:styleLbl name="node1">
    <dgm:fillClrLst>
      <a:schemeClr val="accent2">
        <a:alpha val="90000"/>
      </a:schemeClr>
      <a:schemeClr val="accent2">
        <a:alpha val="50000"/>
      </a:schemeClr>
    </dgm:fillClrLst>
    <dgm:linClrLst meth="repeat">
      <a:schemeClr val="lt1"/>
    </dgm:linClrLst>
    <dgm:effectClrLst/>
    <dgm:txLinClrLst/>
    <dgm:txFillClrLst/>
    <dgm:txEffectClrLst/>
  </dgm:styleLbl>
  <dgm:styleLbl name="alignNode1">
    <dgm:fillClrLst>
      <a:schemeClr val="accent2">
        <a:alpha val="90000"/>
      </a:schemeClr>
      <a:schemeClr val="accent2">
        <a:alpha val="50000"/>
      </a:schemeClr>
    </dgm:fillClrLst>
    <dgm:linClrLst>
      <a:schemeClr val="accent2">
        <a:alpha val="90000"/>
      </a:schemeClr>
      <a:schemeClr val="accent2">
        <a:alpha val="50000"/>
      </a:schemeClr>
    </dgm:linClrLst>
    <dgm:effectClrLst/>
    <dgm:txLinClrLst/>
    <dgm:txFillClrLst/>
    <dgm:txEffectClrLst/>
  </dgm:styleLbl>
  <dgm:styleLbl name="lnNode1">
    <dgm:fillClrLst>
      <a:schemeClr val="accent2">
        <a:shade val="90000"/>
      </a:schemeClr>
      <a:schemeClr val="accent2">
        <a:alpha val="50000"/>
        <a:tint val="5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alpha val="20000"/>
      </a:schemeClr>
    </dgm:fillClrLst>
    <dgm:linClrLst meth="repeat">
      <a:schemeClr val="lt1"/>
    </dgm:linClrLst>
    <dgm:effectClrLst/>
    <dgm:txLinClrLst/>
    <dgm:txFillClrLst/>
    <dgm:txEffectClrLst/>
  </dgm:styleLbl>
  <dgm:styleLbl name="node2">
    <dgm:fillClrLst>
      <a:schemeClr val="accent2">
        <a:alpha val="70000"/>
      </a:schemeClr>
    </dgm:fillClrLst>
    <dgm:linClrLst meth="repeat">
      <a:schemeClr val="lt1"/>
    </dgm:linClrLst>
    <dgm:effectClrLst/>
    <dgm:txLinClrLst/>
    <dgm:txFillClrLst/>
    <dgm:txEffectClrLst/>
  </dgm:styleLbl>
  <dgm:styleLbl name="node3">
    <dgm:fillClrLst>
      <a:schemeClr val="accent2">
        <a:alpha val="50000"/>
      </a:schemeClr>
    </dgm:fillClrLst>
    <dgm:linClrLst meth="repeat">
      <a:schemeClr val="lt1"/>
    </dgm:linClrLst>
    <dgm:effectClrLst/>
    <dgm:txLinClrLst/>
    <dgm:txFillClrLst/>
    <dgm:txEffectClrLst/>
  </dgm:styleLbl>
  <dgm:styleLbl name="node4">
    <dgm:fillClrLst>
      <a:schemeClr val="accent2">
        <a:alpha val="30000"/>
      </a:schemeClr>
    </dgm:fillClrLst>
    <dgm:linClrLst meth="repeat">
      <a:schemeClr val="lt1"/>
    </dgm:linClrLst>
    <dgm:effectClrLst/>
    <dgm:txLinClrLst/>
    <dgm:txFillClrLst/>
    <dgm:txEffectClrLst/>
  </dgm:styleLbl>
  <dgm:styleLbl name="fgImgPlace1">
    <dgm:fillClrLst>
      <a:schemeClr val="accent2">
        <a:tint val="50000"/>
        <a:alpha val="90000"/>
      </a:schemeClr>
      <a:schemeClr val="accent2">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f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b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sibTrans1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alpha val="90000"/>
      </a:schemeClr>
    </dgm:fillClrLst>
    <dgm:linClrLst meth="repeat">
      <a:schemeClr val="lt1"/>
    </dgm:linClrLst>
    <dgm:effectClrLst/>
    <dgm:txLinClrLst/>
    <dgm:txFillClrLst/>
    <dgm:txEffectClrLst/>
  </dgm:styleLbl>
  <dgm:styleLbl name="asst1">
    <dgm:fillClrLst meth="repeat">
      <a:schemeClr val="accent2">
        <a:alpha val="90000"/>
      </a:schemeClr>
    </dgm:fillClrLst>
    <dgm:linClrLst meth="repeat">
      <a:schemeClr val="lt1"/>
    </dgm:linClrLst>
    <dgm:effectClrLst/>
    <dgm:txLinClrLst/>
    <dgm:txFillClrLst/>
    <dgm:txEffectClrLst/>
  </dgm:styleLbl>
  <dgm:styleLbl name="asst2">
    <dgm:fillClrLst>
      <a:schemeClr val="accent2">
        <a:alpha val="90000"/>
      </a:schemeClr>
    </dgm:fillClrLst>
    <dgm:linClrLst meth="repeat">
      <a:schemeClr val="lt1"/>
    </dgm:linClrLst>
    <dgm:effectClrLst/>
    <dgm:txLinClrLst/>
    <dgm:txFillClrLst/>
    <dgm:txEffectClrLst/>
  </dgm:styleLbl>
  <dgm:styleLbl name="asst3">
    <dgm:fillClrLst>
      <a:schemeClr val="accent2">
        <a:alpha val="70000"/>
      </a:schemeClr>
    </dgm:fillClrLst>
    <dgm:linClrLst meth="repeat">
      <a:schemeClr val="lt1"/>
    </dgm:linClrLst>
    <dgm:effectClrLst/>
    <dgm:txLinClrLst/>
    <dgm:txFillClrLst/>
    <dgm:txEffectClrLst/>
  </dgm:styleLbl>
  <dgm:styleLbl name="asst4">
    <dgm:fillClrLst>
      <a:schemeClr val="accent2">
        <a:alpha val="50000"/>
      </a:schemeClr>
    </dgm:fillClrLst>
    <dgm:linClrLst meth="repeat">
      <a:schemeClr val="lt1"/>
    </dgm:linClrLst>
    <dgm:effectClrLst/>
    <dgm:txLinClrLst/>
    <dgm:txFillClrLst/>
    <dgm:txEffectClrLst/>
  </dgm:styleLbl>
  <dgm:styleLbl name="parChTrans2D1">
    <dgm:fillClrLst meth="repeat">
      <a:schemeClr val="accent2">
        <a:shade val="8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a:schemeClr val="accent2">
        <a:alpha val="90000"/>
        <a:tint val="40000"/>
      </a:schemeClr>
      <a:schemeClr val="accent2">
        <a:alpha val="5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5">
  <dgm:title val=""/>
  <dgm:desc val=""/>
  <dgm:catLst>
    <dgm:cat type="accent2" pri="11500"/>
  </dgm:catLst>
  <dgm:styleLbl name="node0">
    <dgm:fillClrLst meth="cycle">
      <a:schemeClr val="accent2">
        <a:alpha val="80000"/>
      </a:schemeClr>
    </dgm:fillClrLst>
    <dgm:linClrLst meth="repeat">
      <a:schemeClr val="lt1"/>
    </dgm:linClrLst>
    <dgm:effectClrLst/>
    <dgm:txLinClrLst/>
    <dgm:txFillClrLst/>
    <dgm:txEffectClrLst/>
  </dgm:styleLbl>
  <dgm:styleLbl name="node1">
    <dgm:fillClrLst>
      <a:schemeClr val="accent2">
        <a:alpha val="90000"/>
      </a:schemeClr>
      <a:schemeClr val="accent2">
        <a:alpha val="50000"/>
      </a:schemeClr>
    </dgm:fillClrLst>
    <dgm:linClrLst meth="repeat">
      <a:schemeClr val="lt1"/>
    </dgm:linClrLst>
    <dgm:effectClrLst/>
    <dgm:txLinClrLst/>
    <dgm:txFillClrLst/>
    <dgm:txEffectClrLst/>
  </dgm:styleLbl>
  <dgm:styleLbl name="alignNode1">
    <dgm:fillClrLst>
      <a:schemeClr val="accent2">
        <a:alpha val="90000"/>
      </a:schemeClr>
      <a:schemeClr val="accent2">
        <a:alpha val="50000"/>
      </a:schemeClr>
    </dgm:fillClrLst>
    <dgm:linClrLst>
      <a:schemeClr val="accent2">
        <a:alpha val="90000"/>
      </a:schemeClr>
      <a:schemeClr val="accent2">
        <a:alpha val="50000"/>
      </a:schemeClr>
    </dgm:linClrLst>
    <dgm:effectClrLst/>
    <dgm:txLinClrLst/>
    <dgm:txFillClrLst/>
    <dgm:txEffectClrLst/>
  </dgm:styleLbl>
  <dgm:styleLbl name="lnNode1">
    <dgm:fillClrLst>
      <a:schemeClr val="accent2">
        <a:shade val="90000"/>
      </a:schemeClr>
      <a:schemeClr val="accent2">
        <a:alpha val="50000"/>
        <a:tint val="5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alpha val="20000"/>
      </a:schemeClr>
    </dgm:fillClrLst>
    <dgm:linClrLst meth="repeat">
      <a:schemeClr val="lt1"/>
    </dgm:linClrLst>
    <dgm:effectClrLst/>
    <dgm:txLinClrLst/>
    <dgm:txFillClrLst/>
    <dgm:txEffectClrLst/>
  </dgm:styleLbl>
  <dgm:styleLbl name="node2">
    <dgm:fillClrLst>
      <a:schemeClr val="accent2">
        <a:alpha val="70000"/>
      </a:schemeClr>
    </dgm:fillClrLst>
    <dgm:linClrLst meth="repeat">
      <a:schemeClr val="lt1"/>
    </dgm:linClrLst>
    <dgm:effectClrLst/>
    <dgm:txLinClrLst/>
    <dgm:txFillClrLst/>
    <dgm:txEffectClrLst/>
  </dgm:styleLbl>
  <dgm:styleLbl name="node3">
    <dgm:fillClrLst>
      <a:schemeClr val="accent2">
        <a:alpha val="50000"/>
      </a:schemeClr>
    </dgm:fillClrLst>
    <dgm:linClrLst meth="repeat">
      <a:schemeClr val="lt1"/>
    </dgm:linClrLst>
    <dgm:effectClrLst/>
    <dgm:txLinClrLst/>
    <dgm:txFillClrLst/>
    <dgm:txEffectClrLst/>
  </dgm:styleLbl>
  <dgm:styleLbl name="node4">
    <dgm:fillClrLst>
      <a:schemeClr val="accent2">
        <a:alpha val="30000"/>
      </a:schemeClr>
    </dgm:fillClrLst>
    <dgm:linClrLst meth="repeat">
      <a:schemeClr val="lt1"/>
    </dgm:linClrLst>
    <dgm:effectClrLst/>
    <dgm:txLinClrLst/>
    <dgm:txFillClrLst/>
    <dgm:txEffectClrLst/>
  </dgm:styleLbl>
  <dgm:styleLbl name="fgImgPlace1">
    <dgm:fillClrLst>
      <a:schemeClr val="accent2">
        <a:tint val="50000"/>
        <a:alpha val="90000"/>
      </a:schemeClr>
      <a:schemeClr val="accent2">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f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b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sibTrans1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alpha val="90000"/>
      </a:schemeClr>
    </dgm:fillClrLst>
    <dgm:linClrLst meth="repeat">
      <a:schemeClr val="lt1"/>
    </dgm:linClrLst>
    <dgm:effectClrLst/>
    <dgm:txLinClrLst/>
    <dgm:txFillClrLst/>
    <dgm:txEffectClrLst/>
  </dgm:styleLbl>
  <dgm:styleLbl name="asst1">
    <dgm:fillClrLst meth="repeat">
      <a:schemeClr val="accent2">
        <a:alpha val="90000"/>
      </a:schemeClr>
    </dgm:fillClrLst>
    <dgm:linClrLst meth="repeat">
      <a:schemeClr val="lt1"/>
    </dgm:linClrLst>
    <dgm:effectClrLst/>
    <dgm:txLinClrLst/>
    <dgm:txFillClrLst/>
    <dgm:txEffectClrLst/>
  </dgm:styleLbl>
  <dgm:styleLbl name="asst2">
    <dgm:fillClrLst>
      <a:schemeClr val="accent2">
        <a:alpha val="90000"/>
      </a:schemeClr>
    </dgm:fillClrLst>
    <dgm:linClrLst meth="repeat">
      <a:schemeClr val="lt1"/>
    </dgm:linClrLst>
    <dgm:effectClrLst/>
    <dgm:txLinClrLst/>
    <dgm:txFillClrLst/>
    <dgm:txEffectClrLst/>
  </dgm:styleLbl>
  <dgm:styleLbl name="asst3">
    <dgm:fillClrLst>
      <a:schemeClr val="accent2">
        <a:alpha val="70000"/>
      </a:schemeClr>
    </dgm:fillClrLst>
    <dgm:linClrLst meth="repeat">
      <a:schemeClr val="lt1"/>
    </dgm:linClrLst>
    <dgm:effectClrLst/>
    <dgm:txLinClrLst/>
    <dgm:txFillClrLst/>
    <dgm:txEffectClrLst/>
  </dgm:styleLbl>
  <dgm:styleLbl name="asst4">
    <dgm:fillClrLst>
      <a:schemeClr val="accent2">
        <a:alpha val="50000"/>
      </a:schemeClr>
    </dgm:fillClrLst>
    <dgm:linClrLst meth="repeat">
      <a:schemeClr val="lt1"/>
    </dgm:linClrLst>
    <dgm:effectClrLst/>
    <dgm:txLinClrLst/>
    <dgm:txFillClrLst/>
    <dgm:txEffectClrLst/>
  </dgm:styleLbl>
  <dgm:styleLbl name="parChTrans2D1">
    <dgm:fillClrLst meth="repeat">
      <a:schemeClr val="accent2">
        <a:shade val="8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a:schemeClr val="accent2">
        <a:alpha val="90000"/>
        <a:tint val="40000"/>
      </a:schemeClr>
      <a:schemeClr val="accent2">
        <a:alpha val="5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5">
  <dgm:title val=""/>
  <dgm:desc val=""/>
  <dgm:catLst>
    <dgm:cat type="accent2" pri="11500"/>
  </dgm:catLst>
  <dgm:styleLbl name="node0">
    <dgm:fillClrLst meth="cycle">
      <a:schemeClr val="accent2">
        <a:alpha val="80000"/>
      </a:schemeClr>
    </dgm:fillClrLst>
    <dgm:linClrLst meth="repeat">
      <a:schemeClr val="lt1"/>
    </dgm:linClrLst>
    <dgm:effectClrLst/>
    <dgm:txLinClrLst/>
    <dgm:txFillClrLst/>
    <dgm:txEffectClrLst/>
  </dgm:styleLbl>
  <dgm:styleLbl name="node1">
    <dgm:fillClrLst>
      <a:schemeClr val="accent2">
        <a:alpha val="90000"/>
      </a:schemeClr>
      <a:schemeClr val="accent2">
        <a:alpha val="50000"/>
      </a:schemeClr>
    </dgm:fillClrLst>
    <dgm:linClrLst meth="repeat">
      <a:schemeClr val="lt1"/>
    </dgm:linClrLst>
    <dgm:effectClrLst/>
    <dgm:txLinClrLst/>
    <dgm:txFillClrLst/>
    <dgm:txEffectClrLst/>
  </dgm:styleLbl>
  <dgm:styleLbl name="alignNode1">
    <dgm:fillClrLst>
      <a:schemeClr val="accent2">
        <a:alpha val="90000"/>
      </a:schemeClr>
      <a:schemeClr val="accent2">
        <a:alpha val="50000"/>
      </a:schemeClr>
    </dgm:fillClrLst>
    <dgm:linClrLst>
      <a:schemeClr val="accent2">
        <a:alpha val="90000"/>
      </a:schemeClr>
      <a:schemeClr val="accent2">
        <a:alpha val="50000"/>
      </a:schemeClr>
    </dgm:linClrLst>
    <dgm:effectClrLst/>
    <dgm:txLinClrLst/>
    <dgm:txFillClrLst/>
    <dgm:txEffectClrLst/>
  </dgm:styleLbl>
  <dgm:styleLbl name="lnNode1">
    <dgm:fillClrLst>
      <a:schemeClr val="accent2">
        <a:shade val="90000"/>
      </a:schemeClr>
      <a:schemeClr val="accent2">
        <a:alpha val="50000"/>
        <a:tint val="5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alpha val="20000"/>
      </a:schemeClr>
    </dgm:fillClrLst>
    <dgm:linClrLst meth="repeat">
      <a:schemeClr val="lt1"/>
    </dgm:linClrLst>
    <dgm:effectClrLst/>
    <dgm:txLinClrLst/>
    <dgm:txFillClrLst/>
    <dgm:txEffectClrLst/>
  </dgm:styleLbl>
  <dgm:styleLbl name="node2">
    <dgm:fillClrLst>
      <a:schemeClr val="accent2">
        <a:alpha val="70000"/>
      </a:schemeClr>
    </dgm:fillClrLst>
    <dgm:linClrLst meth="repeat">
      <a:schemeClr val="lt1"/>
    </dgm:linClrLst>
    <dgm:effectClrLst/>
    <dgm:txLinClrLst/>
    <dgm:txFillClrLst/>
    <dgm:txEffectClrLst/>
  </dgm:styleLbl>
  <dgm:styleLbl name="node3">
    <dgm:fillClrLst>
      <a:schemeClr val="accent2">
        <a:alpha val="50000"/>
      </a:schemeClr>
    </dgm:fillClrLst>
    <dgm:linClrLst meth="repeat">
      <a:schemeClr val="lt1"/>
    </dgm:linClrLst>
    <dgm:effectClrLst/>
    <dgm:txLinClrLst/>
    <dgm:txFillClrLst/>
    <dgm:txEffectClrLst/>
  </dgm:styleLbl>
  <dgm:styleLbl name="node4">
    <dgm:fillClrLst>
      <a:schemeClr val="accent2">
        <a:alpha val="30000"/>
      </a:schemeClr>
    </dgm:fillClrLst>
    <dgm:linClrLst meth="repeat">
      <a:schemeClr val="lt1"/>
    </dgm:linClrLst>
    <dgm:effectClrLst/>
    <dgm:txLinClrLst/>
    <dgm:txFillClrLst/>
    <dgm:txEffectClrLst/>
  </dgm:styleLbl>
  <dgm:styleLbl name="fgImgPlace1">
    <dgm:fillClrLst>
      <a:schemeClr val="accent2">
        <a:tint val="50000"/>
        <a:alpha val="90000"/>
      </a:schemeClr>
      <a:schemeClr val="accent2">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f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b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sibTrans1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alpha val="90000"/>
      </a:schemeClr>
    </dgm:fillClrLst>
    <dgm:linClrLst meth="repeat">
      <a:schemeClr val="lt1"/>
    </dgm:linClrLst>
    <dgm:effectClrLst/>
    <dgm:txLinClrLst/>
    <dgm:txFillClrLst/>
    <dgm:txEffectClrLst/>
  </dgm:styleLbl>
  <dgm:styleLbl name="asst1">
    <dgm:fillClrLst meth="repeat">
      <a:schemeClr val="accent2">
        <a:alpha val="90000"/>
      </a:schemeClr>
    </dgm:fillClrLst>
    <dgm:linClrLst meth="repeat">
      <a:schemeClr val="lt1"/>
    </dgm:linClrLst>
    <dgm:effectClrLst/>
    <dgm:txLinClrLst/>
    <dgm:txFillClrLst/>
    <dgm:txEffectClrLst/>
  </dgm:styleLbl>
  <dgm:styleLbl name="asst2">
    <dgm:fillClrLst>
      <a:schemeClr val="accent2">
        <a:alpha val="90000"/>
      </a:schemeClr>
    </dgm:fillClrLst>
    <dgm:linClrLst meth="repeat">
      <a:schemeClr val="lt1"/>
    </dgm:linClrLst>
    <dgm:effectClrLst/>
    <dgm:txLinClrLst/>
    <dgm:txFillClrLst/>
    <dgm:txEffectClrLst/>
  </dgm:styleLbl>
  <dgm:styleLbl name="asst3">
    <dgm:fillClrLst>
      <a:schemeClr val="accent2">
        <a:alpha val="70000"/>
      </a:schemeClr>
    </dgm:fillClrLst>
    <dgm:linClrLst meth="repeat">
      <a:schemeClr val="lt1"/>
    </dgm:linClrLst>
    <dgm:effectClrLst/>
    <dgm:txLinClrLst/>
    <dgm:txFillClrLst/>
    <dgm:txEffectClrLst/>
  </dgm:styleLbl>
  <dgm:styleLbl name="asst4">
    <dgm:fillClrLst>
      <a:schemeClr val="accent2">
        <a:alpha val="50000"/>
      </a:schemeClr>
    </dgm:fillClrLst>
    <dgm:linClrLst meth="repeat">
      <a:schemeClr val="lt1"/>
    </dgm:linClrLst>
    <dgm:effectClrLst/>
    <dgm:txLinClrLst/>
    <dgm:txFillClrLst/>
    <dgm:txEffectClrLst/>
  </dgm:styleLbl>
  <dgm:styleLbl name="parChTrans2D1">
    <dgm:fillClrLst meth="repeat">
      <a:schemeClr val="accent2">
        <a:shade val="8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a:schemeClr val="accent2">
        <a:alpha val="90000"/>
        <a:tint val="40000"/>
      </a:schemeClr>
      <a:schemeClr val="accent2">
        <a:alpha val="5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2_5">
  <dgm:title val=""/>
  <dgm:desc val=""/>
  <dgm:catLst>
    <dgm:cat type="accent2" pri="11500"/>
  </dgm:catLst>
  <dgm:styleLbl name="node0">
    <dgm:fillClrLst meth="cycle">
      <a:schemeClr val="accent2">
        <a:alpha val="80000"/>
      </a:schemeClr>
    </dgm:fillClrLst>
    <dgm:linClrLst meth="repeat">
      <a:schemeClr val="lt1"/>
    </dgm:linClrLst>
    <dgm:effectClrLst/>
    <dgm:txLinClrLst/>
    <dgm:txFillClrLst/>
    <dgm:txEffectClrLst/>
  </dgm:styleLbl>
  <dgm:styleLbl name="node1">
    <dgm:fillClrLst>
      <a:schemeClr val="accent2">
        <a:alpha val="90000"/>
      </a:schemeClr>
      <a:schemeClr val="accent2">
        <a:alpha val="50000"/>
      </a:schemeClr>
    </dgm:fillClrLst>
    <dgm:linClrLst meth="repeat">
      <a:schemeClr val="lt1"/>
    </dgm:linClrLst>
    <dgm:effectClrLst/>
    <dgm:txLinClrLst/>
    <dgm:txFillClrLst/>
    <dgm:txEffectClrLst/>
  </dgm:styleLbl>
  <dgm:styleLbl name="alignNode1">
    <dgm:fillClrLst>
      <a:schemeClr val="accent2">
        <a:alpha val="90000"/>
      </a:schemeClr>
      <a:schemeClr val="accent2">
        <a:alpha val="50000"/>
      </a:schemeClr>
    </dgm:fillClrLst>
    <dgm:linClrLst>
      <a:schemeClr val="accent2">
        <a:alpha val="90000"/>
      </a:schemeClr>
      <a:schemeClr val="accent2">
        <a:alpha val="50000"/>
      </a:schemeClr>
    </dgm:linClrLst>
    <dgm:effectClrLst/>
    <dgm:txLinClrLst/>
    <dgm:txFillClrLst/>
    <dgm:txEffectClrLst/>
  </dgm:styleLbl>
  <dgm:styleLbl name="lnNode1">
    <dgm:fillClrLst>
      <a:schemeClr val="accent2">
        <a:shade val="90000"/>
      </a:schemeClr>
      <a:schemeClr val="accent2">
        <a:alpha val="50000"/>
        <a:tint val="5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alpha val="20000"/>
      </a:schemeClr>
    </dgm:fillClrLst>
    <dgm:linClrLst meth="repeat">
      <a:schemeClr val="lt1"/>
    </dgm:linClrLst>
    <dgm:effectClrLst/>
    <dgm:txLinClrLst/>
    <dgm:txFillClrLst/>
    <dgm:txEffectClrLst/>
  </dgm:styleLbl>
  <dgm:styleLbl name="node2">
    <dgm:fillClrLst>
      <a:schemeClr val="accent2">
        <a:alpha val="70000"/>
      </a:schemeClr>
    </dgm:fillClrLst>
    <dgm:linClrLst meth="repeat">
      <a:schemeClr val="lt1"/>
    </dgm:linClrLst>
    <dgm:effectClrLst/>
    <dgm:txLinClrLst/>
    <dgm:txFillClrLst/>
    <dgm:txEffectClrLst/>
  </dgm:styleLbl>
  <dgm:styleLbl name="node3">
    <dgm:fillClrLst>
      <a:schemeClr val="accent2">
        <a:alpha val="50000"/>
      </a:schemeClr>
    </dgm:fillClrLst>
    <dgm:linClrLst meth="repeat">
      <a:schemeClr val="lt1"/>
    </dgm:linClrLst>
    <dgm:effectClrLst/>
    <dgm:txLinClrLst/>
    <dgm:txFillClrLst/>
    <dgm:txEffectClrLst/>
  </dgm:styleLbl>
  <dgm:styleLbl name="node4">
    <dgm:fillClrLst>
      <a:schemeClr val="accent2">
        <a:alpha val="30000"/>
      </a:schemeClr>
    </dgm:fillClrLst>
    <dgm:linClrLst meth="repeat">
      <a:schemeClr val="lt1"/>
    </dgm:linClrLst>
    <dgm:effectClrLst/>
    <dgm:txLinClrLst/>
    <dgm:txFillClrLst/>
    <dgm:txEffectClrLst/>
  </dgm:styleLbl>
  <dgm:styleLbl name="fgImgPlace1">
    <dgm:fillClrLst>
      <a:schemeClr val="accent2">
        <a:tint val="50000"/>
        <a:alpha val="90000"/>
      </a:schemeClr>
      <a:schemeClr val="accent2">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f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b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sibTrans1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alpha val="90000"/>
      </a:schemeClr>
    </dgm:fillClrLst>
    <dgm:linClrLst meth="repeat">
      <a:schemeClr val="lt1"/>
    </dgm:linClrLst>
    <dgm:effectClrLst/>
    <dgm:txLinClrLst/>
    <dgm:txFillClrLst/>
    <dgm:txEffectClrLst/>
  </dgm:styleLbl>
  <dgm:styleLbl name="asst1">
    <dgm:fillClrLst meth="repeat">
      <a:schemeClr val="accent2">
        <a:alpha val="90000"/>
      </a:schemeClr>
    </dgm:fillClrLst>
    <dgm:linClrLst meth="repeat">
      <a:schemeClr val="lt1"/>
    </dgm:linClrLst>
    <dgm:effectClrLst/>
    <dgm:txLinClrLst/>
    <dgm:txFillClrLst/>
    <dgm:txEffectClrLst/>
  </dgm:styleLbl>
  <dgm:styleLbl name="asst2">
    <dgm:fillClrLst>
      <a:schemeClr val="accent2">
        <a:alpha val="90000"/>
      </a:schemeClr>
    </dgm:fillClrLst>
    <dgm:linClrLst meth="repeat">
      <a:schemeClr val="lt1"/>
    </dgm:linClrLst>
    <dgm:effectClrLst/>
    <dgm:txLinClrLst/>
    <dgm:txFillClrLst/>
    <dgm:txEffectClrLst/>
  </dgm:styleLbl>
  <dgm:styleLbl name="asst3">
    <dgm:fillClrLst>
      <a:schemeClr val="accent2">
        <a:alpha val="70000"/>
      </a:schemeClr>
    </dgm:fillClrLst>
    <dgm:linClrLst meth="repeat">
      <a:schemeClr val="lt1"/>
    </dgm:linClrLst>
    <dgm:effectClrLst/>
    <dgm:txLinClrLst/>
    <dgm:txFillClrLst/>
    <dgm:txEffectClrLst/>
  </dgm:styleLbl>
  <dgm:styleLbl name="asst4">
    <dgm:fillClrLst>
      <a:schemeClr val="accent2">
        <a:alpha val="50000"/>
      </a:schemeClr>
    </dgm:fillClrLst>
    <dgm:linClrLst meth="repeat">
      <a:schemeClr val="lt1"/>
    </dgm:linClrLst>
    <dgm:effectClrLst/>
    <dgm:txLinClrLst/>
    <dgm:txFillClrLst/>
    <dgm:txEffectClrLst/>
  </dgm:styleLbl>
  <dgm:styleLbl name="parChTrans2D1">
    <dgm:fillClrLst meth="repeat">
      <a:schemeClr val="accent2">
        <a:shade val="8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a:schemeClr val="accent2">
        <a:alpha val="90000"/>
        <a:tint val="40000"/>
      </a:schemeClr>
      <a:schemeClr val="accent2">
        <a:alpha val="5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2_5">
  <dgm:title val=""/>
  <dgm:desc val=""/>
  <dgm:catLst>
    <dgm:cat type="accent2" pri="11500"/>
  </dgm:catLst>
  <dgm:styleLbl name="node0">
    <dgm:fillClrLst meth="cycle">
      <a:schemeClr val="accent2">
        <a:alpha val="80000"/>
      </a:schemeClr>
    </dgm:fillClrLst>
    <dgm:linClrLst meth="repeat">
      <a:schemeClr val="lt1"/>
    </dgm:linClrLst>
    <dgm:effectClrLst/>
    <dgm:txLinClrLst/>
    <dgm:txFillClrLst/>
    <dgm:txEffectClrLst/>
  </dgm:styleLbl>
  <dgm:styleLbl name="node1">
    <dgm:fillClrLst>
      <a:schemeClr val="accent2">
        <a:alpha val="90000"/>
      </a:schemeClr>
      <a:schemeClr val="accent2">
        <a:alpha val="50000"/>
      </a:schemeClr>
    </dgm:fillClrLst>
    <dgm:linClrLst meth="repeat">
      <a:schemeClr val="lt1"/>
    </dgm:linClrLst>
    <dgm:effectClrLst/>
    <dgm:txLinClrLst/>
    <dgm:txFillClrLst/>
    <dgm:txEffectClrLst/>
  </dgm:styleLbl>
  <dgm:styleLbl name="alignNode1">
    <dgm:fillClrLst>
      <a:schemeClr val="accent2">
        <a:alpha val="90000"/>
      </a:schemeClr>
      <a:schemeClr val="accent2">
        <a:alpha val="50000"/>
      </a:schemeClr>
    </dgm:fillClrLst>
    <dgm:linClrLst>
      <a:schemeClr val="accent2">
        <a:alpha val="90000"/>
      </a:schemeClr>
      <a:schemeClr val="accent2">
        <a:alpha val="50000"/>
      </a:schemeClr>
    </dgm:linClrLst>
    <dgm:effectClrLst/>
    <dgm:txLinClrLst/>
    <dgm:txFillClrLst/>
    <dgm:txEffectClrLst/>
  </dgm:styleLbl>
  <dgm:styleLbl name="lnNode1">
    <dgm:fillClrLst>
      <a:schemeClr val="accent2">
        <a:shade val="90000"/>
      </a:schemeClr>
      <a:schemeClr val="accent2">
        <a:alpha val="50000"/>
        <a:tint val="5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alpha val="20000"/>
      </a:schemeClr>
    </dgm:fillClrLst>
    <dgm:linClrLst meth="repeat">
      <a:schemeClr val="lt1"/>
    </dgm:linClrLst>
    <dgm:effectClrLst/>
    <dgm:txLinClrLst/>
    <dgm:txFillClrLst/>
    <dgm:txEffectClrLst/>
  </dgm:styleLbl>
  <dgm:styleLbl name="node2">
    <dgm:fillClrLst>
      <a:schemeClr val="accent2">
        <a:alpha val="70000"/>
      </a:schemeClr>
    </dgm:fillClrLst>
    <dgm:linClrLst meth="repeat">
      <a:schemeClr val="lt1"/>
    </dgm:linClrLst>
    <dgm:effectClrLst/>
    <dgm:txLinClrLst/>
    <dgm:txFillClrLst/>
    <dgm:txEffectClrLst/>
  </dgm:styleLbl>
  <dgm:styleLbl name="node3">
    <dgm:fillClrLst>
      <a:schemeClr val="accent2">
        <a:alpha val="50000"/>
      </a:schemeClr>
    </dgm:fillClrLst>
    <dgm:linClrLst meth="repeat">
      <a:schemeClr val="lt1"/>
    </dgm:linClrLst>
    <dgm:effectClrLst/>
    <dgm:txLinClrLst/>
    <dgm:txFillClrLst/>
    <dgm:txEffectClrLst/>
  </dgm:styleLbl>
  <dgm:styleLbl name="node4">
    <dgm:fillClrLst>
      <a:schemeClr val="accent2">
        <a:alpha val="30000"/>
      </a:schemeClr>
    </dgm:fillClrLst>
    <dgm:linClrLst meth="repeat">
      <a:schemeClr val="lt1"/>
    </dgm:linClrLst>
    <dgm:effectClrLst/>
    <dgm:txLinClrLst/>
    <dgm:txFillClrLst/>
    <dgm:txEffectClrLst/>
  </dgm:styleLbl>
  <dgm:styleLbl name="fgImgPlace1">
    <dgm:fillClrLst>
      <a:schemeClr val="accent2">
        <a:tint val="50000"/>
        <a:alpha val="90000"/>
      </a:schemeClr>
      <a:schemeClr val="accent2">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f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b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sibTrans1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alpha val="90000"/>
      </a:schemeClr>
    </dgm:fillClrLst>
    <dgm:linClrLst meth="repeat">
      <a:schemeClr val="lt1"/>
    </dgm:linClrLst>
    <dgm:effectClrLst/>
    <dgm:txLinClrLst/>
    <dgm:txFillClrLst/>
    <dgm:txEffectClrLst/>
  </dgm:styleLbl>
  <dgm:styleLbl name="asst1">
    <dgm:fillClrLst meth="repeat">
      <a:schemeClr val="accent2">
        <a:alpha val="90000"/>
      </a:schemeClr>
    </dgm:fillClrLst>
    <dgm:linClrLst meth="repeat">
      <a:schemeClr val="lt1"/>
    </dgm:linClrLst>
    <dgm:effectClrLst/>
    <dgm:txLinClrLst/>
    <dgm:txFillClrLst/>
    <dgm:txEffectClrLst/>
  </dgm:styleLbl>
  <dgm:styleLbl name="asst2">
    <dgm:fillClrLst>
      <a:schemeClr val="accent2">
        <a:alpha val="90000"/>
      </a:schemeClr>
    </dgm:fillClrLst>
    <dgm:linClrLst meth="repeat">
      <a:schemeClr val="lt1"/>
    </dgm:linClrLst>
    <dgm:effectClrLst/>
    <dgm:txLinClrLst/>
    <dgm:txFillClrLst/>
    <dgm:txEffectClrLst/>
  </dgm:styleLbl>
  <dgm:styleLbl name="asst3">
    <dgm:fillClrLst>
      <a:schemeClr val="accent2">
        <a:alpha val="70000"/>
      </a:schemeClr>
    </dgm:fillClrLst>
    <dgm:linClrLst meth="repeat">
      <a:schemeClr val="lt1"/>
    </dgm:linClrLst>
    <dgm:effectClrLst/>
    <dgm:txLinClrLst/>
    <dgm:txFillClrLst/>
    <dgm:txEffectClrLst/>
  </dgm:styleLbl>
  <dgm:styleLbl name="asst4">
    <dgm:fillClrLst>
      <a:schemeClr val="accent2">
        <a:alpha val="50000"/>
      </a:schemeClr>
    </dgm:fillClrLst>
    <dgm:linClrLst meth="repeat">
      <a:schemeClr val="lt1"/>
    </dgm:linClrLst>
    <dgm:effectClrLst/>
    <dgm:txLinClrLst/>
    <dgm:txFillClrLst/>
    <dgm:txEffectClrLst/>
  </dgm:styleLbl>
  <dgm:styleLbl name="parChTrans2D1">
    <dgm:fillClrLst meth="repeat">
      <a:schemeClr val="accent2">
        <a:shade val="8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a:schemeClr val="accent2">
        <a:alpha val="90000"/>
        <a:tint val="40000"/>
      </a:schemeClr>
      <a:schemeClr val="accent2">
        <a:alpha val="5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2_5">
  <dgm:title val=""/>
  <dgm:desc val=""/>
  <dgm:catLst>
    <dgm:cat type="accent2" pri="11500"/>
  </dgm:catLst>
  <dgm:styleLbl name="node0">
    <dgm:fillClrLst meth="cycle">
      <a:schemeClr val="accent2">
        <a:alpha val="80000"/>
      </a:schemeClr>
    </dgm:fillClrLst>
    <dgm:linClrLst meth="repeat">
      <a:schemeClr val="lt1"/>
    </dgm:linClrLst>
    <dgm:effectClrLst/>
    <dgm:txLinClrLst/>
    <dgm:txFillClrLst/>
    <dgm:txEffectClrLst/>
  </dgm:styleLbl>
  <dgm:styleLbl name="node1">
    <dgm:fillClrLst>
      <a:schemeClr val="accent2">
        <a:alpha val="90000"/>
      </a:schemeClr>
      <a:schemeClr val="accent2">
        <a:alpha val="50000"/>
      </a:schemeClr>
    </dgm:fillClrLst>
    <dgm:linClrLst meth="repeat">
      <a:schemeClr val="lt1"/>
    </dgm:linClrLst>
    <dgm:effectClrLst/>
    <dgm:txLinClrLst/>
    <dgm:txFillClrLst/>
    <dgm:txEffectClrLst/>
  </dgm:styleLbl>
  <dgm:styleLbl name="alignNode1">
    <dgm:fillClrLst>
      <a:schemeClr val="accent2">
        <a:alpha val="90000"/>
      </a:schemeClr>
      <a:schemeClr val="accent2">
        <a:alpha val="50000"/>
      </a:schemeClr>
    </dgm:fillClrLst>
    <dgm:linClrLst>
      <a:schemeClr val="accent2">
        <a:alpha val="90000"/>
      </a:schemeClr>
      <a:schemeClr val="accent2">
        <a:alpha val="50000"/>
      </a:schemeClr>
    </dgm:linClrLst>
    <dgm:effectClrLst/>
    <dgm:txLinClrLst/>
    <dgm:txFillClrLst/>
    <dgm:txEffectClrLst/>
  </dgm:styleLbl>
  <dgm:styleLbl name="lnNode1">
    <dgm:fillClrLst>
      <a:schemeClr val="accent2">
        <a:shade val="90000"/>
      </a:schemeClr>
      <a:schemeClr val="accent2">
        <a:alpha val="50000"/>
        <a:tint val="5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alpha val="20000"/>
      </a:schemeClr>
    </dgm:fillClrLst>
    <dgm:linClrLst meth="repeat">
      <a:schemeClr val="lt1"/>
    </dgm:linClrLst>
    <dgm:effectClrLst/>
    <dgm:txLinClrLst/>
    <dgm:txFillClrLst/>
    <dgm:txEffectClrLst/>
  </dgm:styleLbl>
  <dgm:styleLbl name="node2">
    <dgm:fillClrLst>
      <a:schemeClr val="accent2">
        <a:alpha val="70000"/>
      </a:schemeClr>
    </dgm:fillClrLst>
    <dgm:linClrLst meth="repeat">
      <a:schemeClr val="lt1"/>
    </dgm:linClrLst>
    <dgm:effectClrLst/>
    <dgm:txLinClrLst/>
    <dgm:txFillClrLst/>
    <dgm:txEffectClrLst/>
  </dgm:styleLbl>
  <dgm:styleLbl name="node3">
    <dgm:fillClrLst>
      <a:schemeClr val="accent2">
        <a:alpha val="50000"/>
      </a:schemeClr>
    </dgm:fillClrLst>
    <dgm:linClrLst meth="repeat">
      <a:schemeClr val="lt1"/>
    </dgm:linClrLst>
    <dgm:effectClrLst/>
    <dgm:txLinClrLst/>
    <dgm:txFillClrLst/>
    <dgm:txEffectClrLst/>
  </dgm:styleLbl>
  <dgm:styleLbl name="node4">
    <dgm:fillClrLst>
      <a:schemeClr val="accent2">
        <a:alpha val="30000"/>
      </a:schemeClr>
    </dgm:fillClrLst>
    <dgm:linClrLst meth="repeat">
      <a:schemeClr val="lt1"/>
    </dgm:linClrLst>
    <dgm:effectClrLst/>
    <dgm:txLinClrLst/>
    <dgm:txFillClrLst/>
    <dgm:txEffectClrLst/>
  </dgm:styleLbl>
  <dgm:styleLbl name="fgImgPlace1">
    <dgm:fillClrLst>
      <a:schemeClr val="accent2">
        <a:tint val="50000"/>
        <a:alpha val="90000"/>
      </a:schemeClr>
      <a:schemeClr val="accent2">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f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b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sibTrans1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alpha val="90000"/>
      </a:schemeClr>
    </dgm:fillClrLst>
    <dgm:linClrLst meth="repeat">
      <a:schemeClr val="lt1"/>
    </dgm:linClrLst>
    <dgm:effectClrLst/>
    <dgm:txLinClrLst/>
    <dgm:txFillClrLst/>
    <dgm:txEffectClrLst/>
  </dgm:styleLbl>
  <dgm:styleLbl name="asst1">
    <dgm:fillClrLst meth="repeat">
      <a:schemeClr val="accent2">
        <a:alpha val="90000"/>
      </a:schemeClr>
    </dgm:fillClrLst>
    <dgm:linClrLst meth="repeat">
      <a:schemeClr val="lt1"/>
    </dgm:linClrLst>
    <dgm:effectClrLst/>
    <dgm:txLinClrLst/>
    <dgm:txFillClrLst/>
    <dgm:txEffectClrLst/>
  </dgm:styleLbl>
  <dgm:styleLbl name="asst2">
    <dgm:fillClrLst>
      <a:schemeClr val="accent2">
        <a:alpha val="90000"/>
      </a:schemeClr>
    </dgm:fillClrLst>
    <dgm:linClrLst meth="repeat">
      <a:schemeClr val="lt1"/>
    </dgm:linClrLst>
    <dgm:effectClrLst/>
    <dgm:txLinClrLst/>
    <dgm:txFillClrLst/>
    <dgm:txEffectClrLst/>
  </dgm:styleLbl>
  <dgm:styleLbl name="asst3">
    <dgm:fillClrLst>
      <a:schemeClr val="accent2">
        <a:alpha val="70000"/>
      </a:schemeClr>
    </dgm:fillClrLst>
    <dgm:linClrLst meth="repeat">
      <a:schemeClr val="lt1"/>
    </dgm:linClrLst>
    <dgm:effectClrLst/>
    <dgm:txLinClrLst/>
    <dgm:txFillClrLst/>
    <dgm:txEffectClrLst/>
  </dgm:styleLbl>
  <dgm:styleLbl name="asst4">
    <dgm:fillClrLst>
      <a:schemeClr val="accent2">
        <a:alpha val="50000"/>
      </a:schemeClr>
    </dgm:fillClrLst>
    <dgm:linClrLst meth="repeat">
      <a:schemeClr val="lt1"/>
    </dgm:linClrLst>
    <dgm:effectClrLst/>
    <dgm:txLinClrLst/>
    <dgm:txFillClrLst/>
    <dgm:txEffectClrLst/>
  </dgm:styleLbl>
  <dgm:styleLbl name="parChTrans2D1">
    <dgm:fillClrLst meth="repeat">
      <a:schemeClr val="accent2">
        <a:shade val="8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a:schemeClr val="accent2">
        <a:alpha val="90000"/>
        <a:tint val="40000"/>
      </a:schemeClr>
      <a:schemeClr val="accent2">
        <a:alpha val="5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4DED8A5-173B-4D4F-B8D8-E4B7C2A4B981}" type="doc">
      <dgm:prSet loTypeId="urn:microsoft.com/office/officeart/2005/8/layout/vList5" loCatId="list" qsTypeId="urn:microsoft.com/office/officeart/2005/8/quickstyle/simple1" qsCatId="simple" csTypeId="urn:microsoft.com/office/officeart/2005/8/colors/accent2_5" csCatId="accent2" phldr="1"/>
      <dgm:spPr/>
      <dgm:t>
        <a:bodyPr/>
        <a:lstStyle/>
        <a:p>
          <a:endParaRPr lang="zh-CN" altLang="en-US"/>
        </a:p>
      </dgm:t>
    </dgm:pt>
    <dgm:pt modelId="{F931C828-5EFB-42DC-853B-5E0DDDC1C1C3}">
      <dgm:prSet phldrT="[文本]"/>
      <dgm:spPr/>
      <dgm:t>
        <a:bodyPr/>
        <a:lstStyle/>
        <a:p>
          <a:r>
            <a:rPr lang="zh-CN" altLang="en-US" dirty="0" smtClean="0"/>
            <a:t>经济</a:t>
          </a:r>
          <a:endParaRPr lang="zh-CN" altLang="en-US" dirty="0"/>
        </a:p>
      </dgm:t>
    </dgm:pt>
    <dgm:pt modelId="{52C08ECB-83A7-456E-8F19-2AC68BA19988}" type="parTrans" cxnId="{BF4135BB-3F98-4AF5-84E7-C766B157C516}">
      <dgm:prSet/>
      <dgm:spPr/>
      <dgm:t>
        <a:bodyPr/>
        <a:lstStyle/>
        <a:p>
          <a:endParaRPr lang="zh-CN" altLang="en-US"/>
        </a:p>
      </dgm:t>
    </dgm:pt>
    <dgm:pt modelId="{B4D13C1D-E1E6-4DB1-B76A-DE0C55020D87}" type="sibTrans" cxnId="{BF4135BB-3F98-4AF5-84E7-C766B157C516}">
      <dgm:prSet/>
      <dgm:spPr/>
      <dgm:t>
        <a:bodyPr/>
        <a:lstStyle/>
        <a:p>
          <a:endParaRPr lang="zh-CN" altLang="en-US"/>
        </a:p>
      </dgm:t>
    </dgm:pt>
    <dgm:pt modelId="{853B0996-4440-4173-9CC0-D19F81FD5723}">
      <dgm:prSet phldrT="[文本]" custT="1"/>
      <dgm:spPr/>
      <dgm:t>
        <a:bodyPr/>
        <a:lstStyle/>
        <a:p>
          <a:r>
            <a:rPr lang="zh-CN" altLang="en-US" sz="2000" dirty="0" smtClean="0"/>
            <a:t>落后的农奴制严重阻碍了俄国资本主义的发展（</a:t>
          </a:r>
          <a:r>
            <a:rPr lang="zh-CN" altLang="en-US" sz="2000" b="1" dirty="0" smtClean="0">
              <a:solidFill>
                <a:srgbClr val="FF0000"/>
              </a:solidFill>
            </a:rPr>
            <a:t>根本原因</a:t>
          </a:r>
          <a:r>
            <a:rPr lang="zh-CN" altLang="en-US" sz="2000" dirty="0" smtClean="0"/>
            <a:t>）</a:t>
          </a:r>
          <a:endParaRPr lang="zh-CN" altLang="en-US" sz="2000" dirty="0"/>
        </a:p>
      </dgm:t>
    </dgm:pt>
    <dgm:pt modelId="{567EC57B-66C0-44DB-B7AB-CE20A50D2FBC}" type="parTrans" cxnId="{138AB7DF-1C5C-4DF5-8D69-54B49921CE30}">
      <dgm:prSet/>
      <dgm:spPr/>
      <dgm:t>
        <a:bodyPr/>
        <a:lstStyle/>
        <a:p>
          <a:endParaRPr lang="zh-CN" altLang="en-US"/>
        </a:p>
      </dgm:t>
    </dgm:pt>
    <dgm:pt modelId="{C64BDBFE-3CBF-49EA-8E1B-0E55102E9635}" type="sibTrans" cxnId="{138AB7DF-1C5C-4DF5-8D69-54B49921CE30}">
      <dgm:prSet/>
      <dgm:spPr/>
      <dgm:t>
        <a:bodyPr/>
        <a:lstStyle/>
        <a:p>
          <a:endParaRPr lang="zh-CN" altLang="en-US"/>
        </a:p>
      </dgm:t>
    </dgm:pt>
    <dgm:pt modelId="{B5B2C61C-D3E3-4BFF-BC6F-5E1BDDFE7E59}" type="pres">
      <dgm:prSet presAssocID="{44DED8A5-173B-4D4F-B8D8-E4B7C2A4B981}" presName="Name0" presStyleCnt="0">
        <dgm:presLayoutVars>
          <dgm:dir/>
          <dgm:animLvl val="lvl"/>
          <dgm:resizeHandles val="exact"/>
        </dgm:presLayoutVars>
      </dgm:prSet>
      <dgm:spPr/>
      <dgm:t>
        <a:bodyPr/>
        <a:lstStyle/>
        <a:p>
          <a:endParaRPr lang="zh-CN" altLang="en-US"/>
        </a:p>
      </dgm:t>
    </dgm:pt>
    <dgm:pt modelId="{A43258F9-26BE-4DBF-9C52-1E533C279E46}" type="pres">
      <dgm:prSet presAssocID="{F931C828-5EFB-42DC-853B-5E0DDDC1C1C3}" presName="linNode" presStyleCnt="0"/>
      <dgm:spPr/>
      <dgm:t>
        <a:bodyPr/>
        <a:lstStyle/>
        <a:p>
          <a:endParaRPr lang="zh-CN" altLang="en-US"/>
        </a:p>
      </dgm:t>
    </dgm:pt>
    <dgm:pt modelId="{C7A79F53-F741-4315-BD04-0C58938BB495}" type="pres">
      <dgm:prSet presAssocID="{F931C828-5EFB-42DC-853B-5E0DDDC1C1C3}" presName="parentText" presStyleLbl="node1" presStyleIdx="0" presStyleCnt="1">
        <dgm:presLayoutVars>
          <dgm:chMax val="1"/>
          <dgm:bulletEnabled val="1"/>
        </dgm:presLayoutVars>
      </dgm:prSet>
      <dgm:spPr/>
      <dgm:t>
        <a:bodyPr/>
        <a:lstStyle/>
        <a:p>
          <a:endParaRPr lang="zh-CN" altLang="en-US"/>
        </a:p>
      </dgm:t>
    </dgm:pt>
    <dgm:pt modelId="{649D02C2-1C10-455A-A141-1BE15A5B447E}" type="pres">
      <dgm:prSet presAssocID="{F931C828-5EFB-42DC-853B-5E0DDDC1C1C3}" presName="descendantText" presStyleLbl="alignAccFollowNode1" presStyleIdx="0" presStyleCnt="1">
        <dgm:presLayoutVars>
          <dgm:bulletEnabled val="1"/>
        </dgm:presLayoutVars>
      </dgm:prSet>
      <dgm:spPr/>
      <dgm:t>
        <a:bodyPr/>
        <a:lstStyle/>
        <a:p>
          <a:endParaRPr lang="zh-CN" altLang="en-US"/>
        </a:p>
      </dgm:t>
    </dgm:pt>
  </dgm:ptLst>
  <dgm:cxnLst>
    <dgm:cxn modelId="{3F2D4F6A-ED72-486A-BDC6-62C7D3A89082}" type="presOf" srcId="{44DED8A5-173B-4D4F-B8D8-E4B7C2A4B981}" destId="{B5B2C61C-D3E3-4BFF-BC6F-5E1BDDFE7E59}" srcOrd="0" destOrd="0" presId="urn:microsoft.com/office/officeart/2005/8/layout/vList5"/>
    <dgm:cxn modelId="{296ED8C7-55B2-4A2B-8CA6-F191B19AAD34}" type="presOf" srcId="{853B0996-4440-4173-9CC0-D19F81FD5723}" destId="{649D02C2-1C10-455A-A141-1BE15A5B447E}" srcOrd="0" destOrd="0" presId="urn:microsoft.com/office/officeart/2005/8/layout/vList5"/>
    <dgm:cxn modelId="{A5AE4439-7CA7-4C7E-B13C-04B51DF66F85}" type="presOf" srcId="{F931C828-5EFB-42DC-853B-5E0DDDC1C1C3}" destId="{C7A79F53-F741-4315-BD04-0C58938BB495}" srcOrd="0" destOrd="0" presId="urn:microsoft.com/office/officeart/2005/8/layout/vList5"/>
    <dgm:cxn modelId="{138AB7DF-1C5C-4DF5-8D69-54B49921CE30}" srcId="{F931C828-5EFB-42DC-853B-5E0DDDC1C1C3}" destId="{853B0996-4440-4173-9CC0-D19F81FD5723}" srcOrd="0" destOrd="0" parTransId="{567EC57B-66C0-44DB-B7AB-CE20A50D2FBC}" sibTransId="{C64BDBFE-3CBF-49EA-8E1B-0E55102E9635}"/>
    <dgm:cxn modelId="{BF4135BB-3F98-4AF5-84E7-C766B157C516}" srcId="{44DED8A5-173B-4D4F-B8D8-E4B7C2A4B981}" destId="{F931C828-5EFB-42DC-853B-5E0DDDC1C1C3}" srcOrd="0" destOrd="0" parTransId="{52C08ECB-83A7-456E-8F19-2AC68BA19988}" sibTransId="{B4D13C1D-E1E6-4DB1-B76A-DE0C55020D87}"/>
    <dgm:cxn modelId="{12D3DAB5-3FA1-4119-8956-5A1CF7D08AE0}" type="presParOf" srcId="{B5B2C61C-D3E3-4BFF-BC6F-5E1BDDFE7E59}" destId="{A43258F9-26BE-4DBF-9C52-1E533C279E46}" srcOrd="0" destOrd="0" presId="urn:microsoft.com/office/officeart/2005/8/layout/vList5"/>
    <dgm:cxn modelId="{E412F490-6CEC-4A9B-A3F0-FAB16C8021C4}" type="presParOf" srcId="{A43258F9-26BE-4DBF-9C52-1E533C279E46}" destId="{C7A79F53-F741-4315-BD04-0C58938BB495}" srcOrd="0" destOrd="0" presId="urn:microsoft.com/office/officeart/2005/8/layout/vList5"/>
    <dgm:cxn modelId="{C9148B6E-81F3-43FD-908F-D2F3C2325E0C}" type="presParOf" srcId="{A43258F9-26BE-4DBF-9C52-1E533C279E46}" destId="{649D02C2-1C10-455A-A141-1BE15A5B447E}" srcOrd="1" destOrd="0" presId="urn:microsoft.com/office/officeart/2005/8/layout/vList5"/>
  </dgm:cxnLst>
  <dgm:bg/>
  <dgm:whole/>
  <dgm:extLst>
    <a:ext uri="http://schemas.microsoft.com/office/drawing/2008/diagram">
      <dsp:dataModelExt xmlns:dsp="http://schemas.microsoft.com/office/drawing/2008/diagram" xmlns=""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516F0C1-C11B-4D1D-9B13-A271B8C5E05D}" type="doc">
      <dgm:prSet loTypeId="urn:microsoft.com/office/officeart/2005/8/layout/vList5" loCatId="list" qsTypeId="urn:microsoft.com/office/officeart/2005/8/quickstyle/simple1" qsCatId="simple" csTypeId="urn:microsoft.com/office/officeart/2005/8/colors/accent2_5" csCatId="accent2" phldr="1"/>
      <dgm:spPr/>
      <dgm:t>
        <a:bodyPr/>
        <a:lstStyle/>
        <a:p>
          <a:endParaRPr lang="zh-CN" altLang="en-US"/>
        </a:p>
      </dgm:t>
    </dgm:pt>
    <dgm:pt modelId="{B6B0AE97-765F-44C2-B482-C7B5327D05AB}">
      <dgm:prSet phldrT="[文本]"/>
      <dgm:spPr/>
      <dgm:t>
        <a:bodyPr/>
        <a:lstStyle/>
        <a:p>
          <a:pPr algn="ctr"/>
          <a:r>
            <a:rPr lang="zh-CN" altLang="en-US" dirty="0" smtClean="0"/>
            <a:t>主观</a:t>
          </a:r>
          <a:endParaRPr lang="zh-CN" altLang="en-US" dirty="0"/>
        </a:p>
      </dgm:t>
    </dgm:pt>
    <dgm:pt modelId="{852516A7-D1A1-4994-ACAB-DCF8406FE060}" type="parTrans" cxnId="{34206B4F-7BA4-4F27-B5EC-6BC4D996E57D}">
      <dgm:prSet/>
      <dgm:spPr/>
      <dgm:t>
        <a:bodyPr/>
        <a:lstStyle/>
        <a:p>
          <a:endParaRPr lang="zh-CN" altLang="en-US"/>
        </a:p>
      </dgm:t>
    </dgm:pt>
    <dgm:pt modelId="{C79336C6-5B69-4F83-956A-0A539BBC0696}" type="sibTrans" cxnId="{34206B4F-7BA4-4F27-B5EC-6BC4D996E57D}">
      <dgm:prSet/>
      <dgm:spPr/>
      <dgm:t>
        <a:bodyPr/>
        <a:lstStyle/>
        <a:p>
          <a:endParaRPr lang="zh-CN" altLang="en-US"/>
        </a:p>
      </dgm:t>
    </dgm:pt>
    <dgm:pt modelId="{EFD7B503-822E-4F81-B912-D46918E94E5E}">
      <dgm:prSet phldrT="[文本]" custT="1"/>
      <dgm:spPr/>
      <dgm:t>
        <a:bodyPr/>
        <a:lstStyle/>
        <a:p>
          <a:r>
            <a:rPr lang="zh-CN" altLang="en-US" sz="2000" dirty="0" smtClean="0"/>
            <a:t>亚历山大二世酝酿改革</a:t>
          </a:r>
        </a:p>
      </dgm:t>
    </dgm:pt>
    <dgm:pt modelId="{2ED52715-02E2-4F65-92FF-9235F006FD5D}" type="parTrans" cxnId="{68357EF5-D99B-4ACC-8C2F-9774FEB57578}">
      <dgm:prSet/>
      <dgm:spPr/>
      <dgm:t>
        <a:bodyPr/>
        <a:lstStyle/>
        <a:p>
          <a:endParaRPr lang="zh-CN" altLang="en-US"/>
        </a:p>
      </dgm:t>
    </dgm:pt>
    <dgm:pt modelId="{B10ADB8F-3640-4DBF-B0CC-3CC666217408}" type="sibTrans" cxnId="{68357EF5-D99B-4ACC-8C2F-9774FEB57578}">
      <dgm:prSet/>
      <dgm:spPr/>
      <dgm:t>
        <a:bodyPr/>
        <a:lstStyle/>
        <a:p>
          <a:endParaRPr lang="zh-CN" altLang="en-US"/>
        </a:p>
      </dgm:t>
    </dgm:pt>
    <dgm:pt modelId="{902E247E-B946-426D-88A9-F9453F8202FF}" type="pres">
      <dgm:prSet presAssocID="{0516F0C1-C11B-4D1D-9B13-A271B8C5E05D}" presName="Name0" presStyleCnt="0">
        <dgm:presLayoutVars>
          <dgm:dir/>
          <dgm:animLvl val="lvl"/>
          <dgm:resizeHandles val="exact"/>
        </dgm:presLayoutVars>
      </dgm:prSet>
      <dgm:spPr/>
      <dgm:t>
        <a:bodyPr/>
        <a:lstStyle/>
        <a:p>
          <a:endParaRPr lang="zh-CN" altLang="en-US"/>
        </a:p>
      </dgm:t>
    </dgm:pt>
    <dgm:pt modelId="{CC44A95A-B71C-43C0-9C30-1D726F24FB53}" type="pres">
      <dgm:prSet presAssocID="{B6B0AE97-765F-44C2-B482-C7B5327D05AB}" presName="linNode" presStyleCnt="0"/>
      <dgm:spPr/>
      <dgm:t>
        <a:bodyPr/>
        <a:lstStyle/>
        <a:p>
          <a:endParaRPr lang="zh-CN" altLang="en-US"/>
        </a:p>
      </dgm:t>
    </dgm:pt>
    <dgm:pt modelId="{6CB03D84-ABDD-46DB-B6A9-B1FB470924F5}" type="pres">
      <dgm:prSet presAssocID="{B6B0AE97-765F-44C2-B482-C7B5327D05AB}" presName="parentText" presStyleLbl="node1" presStyleIdx="0" presStyleCnt="1" custScaleX="99777" custLinFactNeighborX="-1509">
        <dgm:presLayoutVars>
          <dgm:chMax val="1"/>
          <dgm:bulletEnabled val="1"/>
        </dgm:presLayoutVars>
      </dgm:prSet>
      <dgm:spPr/>
      <dgm:t>
        <a:bodyPr/>
        <a:lstStyle/>
        <a:p>
          <a:endParaRPr lang="zh-CN" altLang="en-US"/>
        </a:p>
      </dgm:t>
    </dgm:pt>
    <dgm:pt modelId="{DFA2667F-8537-4503-A2AC-70F97C8F300E}" type="pres">
      <dgm:prSet presAssocID="{B6B0AE97-765F-44C2-B482-C7B5327D05AB}" presName="descendantText" presStyleLbl="alignAccFollowNode1" presStyleIdx="0" presStyleCnt="1">
        <dgm:presLayoutVars>
          <dgm:bulletEnabled val="1"/>
        </dgm:presLayoutVars>
      </dgm:prSet>
      <dgm:spPr/>
      <dgm:t>
        <a:bodyPr/>
        <a:lstStyle/>
        <a:p>
          <a:endParaRPr lang="zh-CN" altLang="en-US"/>
        </a:p>
      </dgm:t>
    </dgm:pt>
  </dgm:ptLst>
  <dgm:cxnLst>
    <dgm:cxn modelId="{F9F03995-7C06-4FAB-B883-85231DABD44C}" type="presOf" srcId="{0516F0C1-C11B-4D1D-9B13-A271B8C5E05D}" destId="{902E247E-B946-426D-88A9-F9453F8202FF}" srcOrd="0" destOrd="0" presId="urn:microsoft.com/office/officeart/2005/8/layout/vList5"/>
    <dgm:cxn modelId="{24C9D71F-6942-419B-AF71-91EB2BF36DF8}" type="presOf" srcId="{EFD7B503-822E-4F81-B912-D46918E94E5E}" destId="{DFA2667F-8537-4503-A2AC-70F97C8F300E}" srcOrd="0" destOrd="0" presId="urn:microsoft.com/office/officeart/2005/8/layout/vList5"/>
    <dgm:cxn modelId="{68357EF5-D99B-4ACC-8C2F-9774FEB57578}" srcId="{B6B0AE97-765F-44C2-B482-C7B5327D05AB}" destId="{EFD7B503-822E-4F81-B912-D46918E94E5E}" srcOrd="0" destOrd="0" parTransId="{2ED52715-02E2-4F65-92FF-9235F006FD5D}" sibTransId="{B10ADB8F-3640-4DBF-B0CC-3CC666217408}"/>
    <dgm:cxn modelId="{92C5073A-D9C9-4A09-9809-85D2C96C16A1}" type="presOf" srcId="{B6B0AE97-765F-44C2-B482-C7B5327D05AB}" destId="{6CB03D84-ABDD-46DB-B6A9-B1FB470924F5}" srcOrd="0" destOrd="0" presId="urn:microsoft.com/office/officeart/2005/8/layout/vList5"/>
    <dgm:cxn modelId="{34206B4F-7BA4-4F27-B5EC-6BC4D996E57D}" srcId="{0516F0C1-C11B-4D1D-9B13-A271B8C5E05D}" destId="{B6B0AE97-765F-44C2-B482-C7B5327D05AB}" srcOrd="0" destOrd="0" parTransId="{852516A7-D1A1-4994-ACAB-DCF8406FE060}" sibTransId="{C79336C6-5B69-4F83-956A-0A539BBC0696}"/>
    <dgm:cxn modelId="{4417BE7B-84BE-4E15-85D2-B60BA9A20B3A}" type="presParOf" srcId="{902E247E-B946-426D-88A9-F9453F8202FF}" destId="{CC44A95A-B71C-43C0-9C30-1D726F24FB53}" srcOrd="0" destOrd="0" presId="urn:microsoft.com/office/officeart/2005/8/layout/vList5"/>
    <dgm:cxn modelId="{5220F75B-A32B-47B7-8175-DC23D0DF73F5}" type="presParOf" srcId="{CC44A95A-B71C-43C0-9C30-1D726F24FB53}" destId="{6CB03D84-ABDD-46DB-B6A9-B1FB470924F5}" srcOrd="0" destOrd="0" presId="urn:microsoft.com/office/officeart/2005/8/layout/vList5"/>
    <dgm:cxn modelId="{FEA84617-3301-4C3D-AC92-014505039577}" type="presParOf" srcId="{CC44A95A-B71C-43C0-9C30-1D726F24FB53}" destId="{DFA2667F-8537-4503-A2AC-70F97C8F300E}" srcOrd="1" destOrd="0" presId="urn:microsoft.com/office/officeart/2005/8/layout/vList5"/>
  </dgm:cxnLst>
  <dgm:bg/>
  <dgm:whole/>
  <dgm:extLst>
    <a:ext uri="http://schemas.microsoft.com/office/drawing/2008/diagram">
      <dsp:dataModelExt xmlns:dsp="http://schemas.microsoft.com/office/drawing/2008/diagram" xmlns="" relId="rId13"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DBCF620-E3DB-42AF-AC0D-C974C749C0D5}" type="doc">
      <dgm:prSet loTypeId="urn:microsoft.com/office/officeart/2005/8/layout/vList5" loCatId="list" qsTypeId="urn:microsoft.com/office/officeart/2005/8/quickstyle/simple1" qsCatId="simple" csTypeId="urn:microsoft.com/office/officeart/2005/8/colors/accent2_5" csCatId="accent2" phldr="1"/>
      <dgm:spPr/>
      <dgm:t>
        <a:bodyPr/>
        <a:lstStyle/>
        <a:p>
          <a:endParaRPr lang="zh-CN" altLang="en-US"/>
        </a:p>
      </dgm:t>
    </dgm:pt>
    <dgm:pt modelId="{9B07528B-F033-49CF-B098-7DE64B61B07D}">
      <dgm:prSet phldrT="[文本]"/>
      <dgm:spPr/>
      <dgm:t>
        <a:bodyPr/>
        <a:lstStyle/>
        <a:p>
          <a:r>
            <a:rPr lang="zh-CN" altLang="en-US" dirty="0" smtClean="0"/>
            <a:t>军事</a:t>
          </a:r>
          <a:endParaRPr lang="zh-CN" altLang="en-US" dirty="0"/>
        </a:p>
      </dgm:t>
    </dgm:pt>
    <dgm:pt modelId="{DFCE153C-0E96-40BE-8D40-F721976839DF}" type="parTrans" cxnId="{CA38B27C-A2F1-40C9-A077-F7A447DE6D50}">
      <dgm:prSet/>
      <dgm:spPr/>
      <dgm:t>
        <a:bodyPr/>
        <a:lstStyle/>
        <a:p>
          <a:endParaRPr lang="zh-CN" altLang="en-US"/>
        </a:p>
      </dgm:t>
    </dgm:pt>
    <dgm:pt modelId="{66E7C8FD-E918-40BE-9553-45ADE15F2064}" type="sibTrans" cxnId="{CA38B27C-A2F1-40C9-A077-F7A447DE6D50}">
      <dgm:prSet/>
      <dgm:spPr/>
      <dgm:t>
        <a:bodyPr/>
        <a:lstStyle/>
        <a:p>
          <a:endParaRPr lang="zh-CN" altLang="en-US"/>
        </a:p>
      </dgm:t>
    </dgm:pt>
    <dgm:pt modelId="{AB7FB0FF-2A56-4262-8FBC-9C517F568628}">
      <dgm:prSet phldrT="[文本]" custT="1"/>
      <dgm:spPr/>
      <dgm:t>
        <a:bodyPr/>
        <a:lstStyle/>
        <a:p>
          <a:r>
            <a:rPr lang="zh-CN" altLang="en-US" sz="2000" dirty="0" smtClean="0"/>
            <a:t>克里米亚战争的失败，加剧社会矛盾（</a:t>
          </a:r>
          <a:r>
            <a:rPr lang="zh-CN" altLang="en-US" sz="2000" b="1" dirty="0" smtClean="0">
              <a:solidFill>
                <a:srgbClr val="FF0000"/>
              </a:solidFill>
            </a:rPr>
            <a:t>直接原因</a:t>
          </a:r>
          <a:r>
            <a:rPr lang="zh-CN" altLang="en-US" sz="2000" dirty="0" smtClean="0"/>
            <a:t>）</a:t>
          </a:r>
          <a:endParaRPr lang="zh-CN" altLang="en-US" sz="2000" dirty="0"/>
        </a:p>
      </dgm:t>
    </dgm:pt>
    <dgm:pt modelId="{4978D502-606B-4C41-BECF-9DD831F0B488}" type="parTrans" cxnId="{BB126D13-837F-4117-9CC0-BC7CF97F8351}">
      <dgm:prSet/>
      <dgm:spPr/>
      <dgm:t>
        <a:bodyPr/>
        <a:lstStyle/>
        <a:p>
          <a:endParaRPr lang="zh-CN" altLang="en-US"/>
        </a:p>
      </dgm:t>
    </dgm:pt>
    <dgm:pt modelId="{169E25C7-E71F-4A5F-A1D5-3F62CED659B4}" type="sibTrans" cxnId="{BB126D13-837F-4117-9CC0-BC7CF97F8351}">
      <dgm:prSet/>
      <dgm:spPr/>
      <dgm:t>
        <a:bodyPr/>
        <a:lstStyle/>
        <a:p>
          <a:endParaRPr lang="zh-CN" altLang="en-US"/>
        </a:p>
      </dgm:t>
    </dgm:pt>
    <dgm:pt modelId="{0037FB8B-5F76-4CD1-AE3B-612557F75AA5}" type="pres">
      <dgm:prSet presAssocID="{3DBCF620-E3DB-42AF-AC0D-C974C749C0D5}" presName="Name0" presStyleCnt="0">
        <dgm:presLayoutVars>
          <dgm:dir/>
          <dgm:animLvl val="lvl"/>
          <dgm:resizeHandles val="exact"/>
        </dgm:presLayoutVars>
      </dgm:prSet>
      <dgm:spPr/>
      <dgm:t>
        <a:bodyPr/>
        <a:lstStyle/>
        <a:p>
          <a:endParaRPr lang="zh-CN" altLang="en-US"/>
        </a:p>
      </dgm:t>
    </dgm:pt>
    <dgm:pt modelId="{B35F8EA6-6401-43C9-A07C-5E910DDFBAC8}" type="pres">
      <dgm:prSet presAssocID="{9B07528B-F033-49CF-B098-7DE64B61B07D}" presName="linNode" presStyleCnt="0"/>
      <dgm:spPr/>
      <dgm:t>
        <a:bodyPr/>
        <a:lstStyle/>
        <a:p>
          <a:endParaRPr lang="zh-CN" altLang="en-US"/>
        </a:p>
      </dgm:t>
    </dgm:pt>
    <dgm:pt modelId="{9248F4A0-8509-4E47-9CA7-93B16EB4DA93}" type="pres">
      <dgm:prSet presAssocID="{9B07528B-F033-49CF-B098-7DE64B61B07D}" presName="parentText" presStyleLbl="node1" presStyleIdx="0" presStyleCnt="1" custLinFactY="200000" custLinFactNeighborX="-3244" custLinFactNeighborY="226661">
        <dgm:presLayoutVars>
          <dgm:chMax val="1"/>
          <dgm:bulletEnabled val="1"/>
        </dgm:presLayoutVars>
      </dgm:prSet>
      <dgm:spPr/>
      <dgm:t>
        <a:bodyPr/>
        <a:lstStyle/>
        <a:p>
          <a:endParaRPr lang="zh-CN" altLang="en-US"/>
        </a:p>
      </dgm:t>
    </dgm:pt>
    <dgm:pt modelId="{1D82C730-6A3A-4A26-96D4-594F21BB2677}" type="pres">
      <dgm:prSet presAssocID="{9B07528B-F033-49CF-B098-7DE64B61B07D}" presName="descendantText" presStyleLbl="alignAccFollowNode1" presStyleIdx="0" presStyleCnt="1">
        <dgm:presLayoutVars>
          <dgm:bulletEnabled val="1"/>
        </dgm:presLayoutVars>
      </dgm:prSet>
      <dgm:spPr/>
      <dgm:t>
        <a:bodyPr/>
        <a:lstStyle/>
        <a:p>
          <a:endParaRPr lang="zh-CN" altLang="en-US"/>
        </a:p>
      </dgm:t>
    </dgm:pt>
  </dgm:ptLst>
  <dgm:cxnLst>
    <dgm:cxn modelId="{CA38B27C-A2F1-40C9-A077-F7A447DE6D50}" srcId="{3DBCF620-E3DB-42AF-AC0D-C974C749C0D5}" destId="{9B07528B-F033-49CF-B098-7DE64B61B07D}" srcOrd="0" destOrd="0" parTransId="{DFCE153C-0E96-40BE-8D40-F721976839DF}" sibTransId="{66E7C8FD-E918-40BE-9553-45ADE15F2064}"/>
    <dgm:cxn modelId="{AC57AB64-5C0A-4862-9476-0ADED40CBD8D}" type="presOf" srcId="{3DBCF620-E3DB-42AF-AC0D-C974C749C0D5}" destId="{0037FB8B-5F76-4CD1-AE3B-612557F75AA5}" srcOrd="0" destOrd="0" presId="urn:microsoft.com/office/officeart/2005/8/layout/vList5"/>
    <dgm:cxn modelId="{8C5F0EF9-1CA0-4755-96BD-83991891DD56}" type="presOf" srcId="{AB7FB0FF-2A56-4262-8FBC-9C517F568628}" destId="{1D82C730-6A3A-4A26-96D4-594F21BB2677}" srcOrd="0" destOrd="0" presId="urn:microsoft.com/office/officeart/2005/8/layout/vList5"/>
    <dgm:cxn modelId="{BB126D13-837F-4117-9CC0-BC7CF97F8351}" srcId="{9B07528B-F033-49CF-B098-7DE64B61B07D}" destId="{AB7FB0FF-2A56-4262-8FBC-9C517F568628}" srcOrd="0" destOrd="0" parTransId="{4978D502-606B-4C41-BECF-9DD831F0B488}" sibTransId="{169E25C7-E71F-4A5F-A1D5-3F62CED659B4}"/>
    <dgm:cxn modelId="{2F24A153-E307-45B5-818E-F7E168FC1DE1}" type="presOf" srcId="{9B07528B-F033-49CF-B098-7DE64B61B07D}" destId="{9248F4A0-8509-4E47-9CA7-93B16EB4DA93}" srcOrd="0" destOrd="0" presId="urn:microsoft.com/office/officeart/2005/8/layout/vList5"/>
    <dgm:cxn modelId="{DFF315D2-355F-47FB-A01B-937CEBC947D5}" type="presParOf" srcId="{0037FB8B-5F76-4CD1-AE3B-612557F75AA5}" destId="{B35F8EA6-6401-43C9-A07C-5E910DDFBAC8}" srcOrd="0" destOrd="0" presId="urn:microsoft.com/office/officeart/2005/8/layout/vList5"/>
    <dgm:cxn modelId="{11256A03-9223-485F-AC51-9DA46CEDAB8A}" type="presParOf" srcId="{B35F8EA6-6401-43C9-A07C-5E910DDFBAC8}" destId="{9248F4A0-8509-4E47-9CA7-93B16EB4DA93}" srcOrd="0" destOrd="0" presId="urn:microsoft.com/office/officeart/2005/8/layout/vList5"/>
    <dgm:cxn modelId="{62ED7C4B-3634-463B-9FD6-BF1051DCAEC0}" type="presParOf" srcId="{B35F8EA6-6401-43C9-A07C-5E910DDFBAC8}" destId="{1D82C730-6A3A-4A26-96D4-594F21BB2677}" srcOrd="1" destOrd="0" presId="urn:microsoft.com/office/officeart/2005/8/layout/vList5"/>
  </dgm:cxnLst>
  <dgm:bg/>
  <dgm:whole/>
  <dgm:extLst>
    <a:ext uri="http://schemas.microsoft.com/office/drawing/2008/diagram">
      <dsp:dataModelExt xmlns:dsp="http://schemas.microsoft.com/office/drawing/2008/diagram" xmlns="" relId="rId18"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AA02B71-6E3F-46A0-B87F-AA90D44C4E86}" type="doc">
      <dgm:prSet loTypeId="urn:microsoft.com/office/officeart/2005/8/layout/vList5" loCatId="list" qsTypeId="urn:microsoft.com/office/officeart/2005/8/quickstyle/simple1" qsCatId="simple" csTypeId="urn:microsoft.com/office/officeart/2005/8/colors/accent2_5" csCatId="accent2" phldr="1"/>
      <dgm:spPr/>
      <dgm:t>
        <a:bodyPr/>
        <a:lstStyle/>
        <a:p>
          <a:endParaRPr lang="zh-CN" altLang="en-US"/>
        </a:p>
      </dgm:t>
    </dgm:pt>
    <dgm:pt modelId="{B1FB0A4B-1116-4879-B23E-2713DF9AB521}">
      <dgm:prSet phldrT="[文本]"/>
      <dgm:spPr/>
      <dgm:t>
        <a:bodyPr/>
        <a:lstStyle/>
        <a:p>
          <a:r>
            <a:rPr lang="zh-CN" altLang="en-US" dirty="0" smtClean="0"/>
            <a:t>思想</a:t>
          </a:r>
          <a:endParaRPr lang="zh-CN" altLang="en-US" dirty="0"/>
        </a:p>
      </dgm:t>
    </dgm:pt>
    <dgm:pt modelId="{3BF6C937-E44A-4B11-BCB7-40EA6E6B92D3}" type="parTrans" cxnId="{6F5E568C-E21D-4E0F-B5BA-19B770FA863A}">
      <dgm:prSet/>
      <dgm:spPr/>
      <dgm:t>
        <a:bodyPr/>
        <a:lstStyle/>
        <a:p>
          <a:endParaRPr lang="zh-CN" altLang="en-US"/>
        </a:p>
      </dgm:t>
    </dgm:pt>
    <dgm:pt modelId="{CE03F8D8-DF2A-4EF8-82ED-977070FF19EB}" type="sibTrans" cxnId="{6F5E568C-E21D-4E0F-B5BA-19B770FA863A}">
      <dgm:prSet/>
      <dgm:spPr/>
      <dgm:t>
        <a:bodyPr/>
        <a:lstStyle/>
        <a:p>
          <a:endParaRPr lang="zh-CN" altLang="en-US"/>
        </a:p>
      </dgm:t>
    </dgm:pt>
    <dgm:pt modelId="{894CC8FC-83C2-4D5B-A794-9B24293F2A65}">
      <dgm:prSet phldrT="[文本]"/>
      <dgm:spPr/>
      <dgm:t>
        <a:bodyPr/>
        <a:lstStyle/>
        <a:p>
          <a:r>
            <a:rPr lang="zh-CN" altLang="en-US" dirty="0" smtClean="0"/>
            <a:t>出现反对农奴制和专制统治的民主思潮</a:t>
          </a:r>
          <a:endParaRPr lang="zh-CN" altLang="en-US" dirty="0"/>
        </a:p>
      </dgm:t>
    </dgm:pt>
    <dgm:pt modelId="{13DBBDF3-5E4B-496A-A732-47AA65DE05B5}" type="parTrans" cxnId="{405B00A8-0D2C-4E02-BB8D-7E3603C2F947}">
      <dgm:prSet/>
      <dgm:spPr/>
      <dgm:t>
        <a:bodyPr/>
        <a:lstStyle/>
        <a:p>
          <a:endParaRPr lang="zh-CN" altLang="en-US"/>
        </a:p>
      </dgm:t>
    </dgm:pt>
    <dgm:pt modelId="{47A64732-C68B-4B1C-9381-567CC186E2F9}" type="sibTrans" cxnId="{405B00A8-0D2C-4E02-BB8D-7E3603C2F947}">
      <dgm:prSet/>
      <dgm:spPr/>
      <dgm:t>
        <a:bodyPr/>
        <a:lstStyle/>
        <a:p>
          <a:endParaRPr lang="zh-CN" altLang="en-US"/>
        </a:p>
      </dgm:t>
    </dgm:pt>
    <dgm:pt modelId="{565F2B45-AEAD-4C1F-A947-3912C6E0965E}" type="pres">
      <dgm:prSet presAssocID="{7AA02B71-6E3F-46A0-B87F-AA90D44C4E86}" presName="Name0" presStyleCnt="0">
        <dgm:presLayoutVars>
          <dgm:dir/>
          <dgm:animLvl val="lvl"/>
          <dgm:resizeHandles val="exact"/>
        </dgm:presLayoutVars>
      </dgm:prSet>
      <dgm:spPr/>
      <dgm:t>
        <a:bodyPr/>
        <a:lstStyle/>
        <a:p>
          <a:endParaRPr lang="zh-CN" altLang="en-US"/>
        </a:p>
      </dgm:t>
    </dgm:pt>
    <dgm:pt modelId="{4BA7EF2D-7F41-4DC3-A9F6-24DFBF5772D1}" type="pres">
      <dgm:prSet presAssocID="{B1FB0A4B-1116-4879-B23E-2713DF9AB521}" presName="linNode" presStyleCnt="0"/>
      <dgm:spPr/>
      <dgm:t>
        <a:bodyPr/>
        <a:lstStyle/>
        <a:p>
          <a:endParaRPr lang="zh-CN" altLang="en-US"/>
        </a:p>
      </dgm:t>
    </dgm:pt>
    <dgm:pt modelId="{D66DD9A6-299D-4285-AEED-9852A013C02B}" type="pres">
      <dgm:prSet presAssocID="{B1FB0A4B-1116-4879-B23E-2713DF9AB521}" presName="parentText" presStyleLbl="node1" presStyleIdx="0" presStyleCnt="1">
        <dgm:presLayoutVars>
          <dgm:chMax val="1"/>
          <dgm:bulletEnabled val="1"/>
        </dgm:presLayoutVars>
      </dgm:prSet>
      <dgm:spPr/>
      <dgm:t>
        <a:bodyPr/>
        <a:lstStyle/>
        <a:p>
          <a:endParaRPr lang="zh-CN" altLang="en-US"/>
        </a:p>
      </dgm:t>
    </dgm:pt>
    <dgm:pt modelId="{8AE3CB30-A303-4971-B8EE-5371E7C6F531}" type="pres">
      <dgm:prSet presAssocID="{B1FB0A4B-1116-4879-B23E-2713DF9AB521}" presName="descendantText" presStyleLbl="alignAccFollowNode1" presStyleIdx="0" presStyleCnt="1">
        <dgm:presLayoutVars>
          <dgm:bulletEnabled val="1"/>
        </dgm:presLayoutVars>
      </dgm:prSet>
      <dgm:spPr/>
      <dgm:t>
        <a:bodyPr/>
        <a:lstStyle/>
        <a:p>
          <a:endParaRPr lang="zh-CN" altLang="en-US"/>
        </a:p>
      </dgm:t>
    </dgm:pt>
  </dgm:ptLst>
  <dgm:cxnLst>
    <dgm:cxn modelId="{C893F75E-3E8A-45CF-8E21-1DCACDA32AA8}" type="presOf" srcId="{894CC8FC-83C2-4D5B-A794-9B24293F2A65}" destId="{8AE3CB30-A303-4971-B8EE-5371E7C6F531}" srcOrd="0" destOrd="0" presId="urn:microsoft.com/office/officeart/2005/8/layout/vList5"/>
    <dgm:cxn modelId="{405B00A8-0D2C-4E02-BB8D-7E3603C2F947}" srcId="{B1FB0A4B-1116-4879-B23E-2713DF9AB521}" destId="{894CC8FC-83C2-4D5B-A794-9B24293F2A65}" srcOrd="0" destOrd="0" parTransId="{13DBBDF3-5E4B-496A-A732-47AA65DE05B5}" sibTransId="{47A64732-C68B-4B1C-9381-567CC186E2F9}"/>
    <dgm:cxn modelId="{96F5494E-96B6-42B2-9A55-2310E8D4CC87}" type="presOf" srcId="{B1FB0A4B-1116-4879-B23E-2713DF9AB521}" destId="{D66DD9A6-299D-4285-AEED-9852A013C02B}" srcOrd="0" destOrd="0" presId="urn:microsoft.com/office/officeart/2005/8/layout/vList5"/>
    <dgm:cxn modelId="{B06CC91A-0662-43AD-A425-AA14AF65A1FF}" type="presOf" srcId="{7AA02B71-6E3F-46A0-B87F-AA90D44C4E86}" destId="{565F2B45-AEAD-4C1F-A947-3912C6E0965E}" srcOrd="0" destOrd="0" presId="urn:microsoft.com/office/officeart/2005/8/layout/vList5"/>
    <dgm:cxn modelId="{6F5E568C-E21D-4E0F-B5BA-19B770FA863A}" srcId="{7AA02B71-6E3F-46A0-B87F-AA90D44C4E86}" destId="{B1FB0A4B-1116-4879-B23E-2713DF9AB521}" srcOrd="0" destOrd="0" parTransId="{3BF6C937-E44A-4B11-BCB7-40EA6E6B92D3}" sibTransId="{CE03F8D8-DF2A-4EF8-82ED-977070FF19EB}"/>
    <dgm:cxn modelId="{7D20B69E-5B26-47B8-BCFF-A63948EADC36}" type="presParOf" srcId="{565F2B45-AEAD-4C1F-A947-3912C6E0965E}" destId="{4BA7EF2D-7F41-4DC3-A9F6-24DFBF5772D1}" srcOrd="0" destOrd="0" presId="urn:microsoft.com/office/officeart/2005/8/layout/vList5"/>
    <dgm:cxn modelId="{011390B0-A78C-42B2-BD30-587A279F8C8D}" type="presParOf" srcId="{4BA7EF2D-7F41-4DC3-A9F6-24DFBF5772D1}" destId="{D66DD9A6-299D-4285-AEED-9852A013C02B}" srcOrd="0" destOrd="0" presId="urn:microsoft.com/office/officeart/2005/8/layout/vList5"/>
    <dgm:cxn modelId="{808C0E20-6C90-4A30-9CD3-2CD0BF9F21AB}" type="presParOf" srcId="{4BA7EF2D-7F41-4DC3-A9F6-24DFBF5772D1}" destId="{8AE3CB30-A303-4971-B8EE-5371E7C6F531}" srcOrd="1" destOrd="0" presId="urn:microsoft.com/office/officeart/2005/8/layout/vList5"/>
  </dgm:cxnLst>
  <dgm:bg/>
  <dgm:whole/>
  <dgm:extLst>
    <a:ext uri="http://schemas.microsoft.com/office/drawing/2008/diagram">
      <dsp:dataModelExt xmlns:dsp="http://schemas.microsoft.com/office/drawing/2008/diagram" xmlns="" relId="rId23"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AE296433-DA84-4E7B-9DAB-4BD24556ED74}" type="doc">
      <dgm:prSet loTypeId="urn:microsoft.com/office/officeart/2005/8/layout/vList5" loCatId="list" qsTypeId="urn:microsoft.com/office/officeart/2005/8/quickstyle/simple1" qsCatId="simple" csTypeId="urn:microsoft.com/office/officeart/2005/8/colors/accent2_5" csCatId="accent2" phldr="1"/>
      <dgm:spPr/>
      <dgm:t>
        <a:bodyPr/>
        <a:lstStyle/>
        <a:p>
          <a:endParaRPr lang="zh-CN" altLang="en-US"/>
        </a:p>
      </dgm:t>
    </dgm:pt>
    <dgm:pt modelId="{57CBFC7D-3AA5-4B58-952B-10B5A5001284}">
      <dgm:prSet phldrT="[文本]"/>
      <dgm:spPr/>
      <dgm:t>
        <a:bodyPr/>
        <a:lstStyle/>
        <a:p>
          <a:r>
            <a:rPr lang="zh-CN" altLang="en-US" dirty="0" smtClean="0"/>
            <a:t>政治</a:t>
          </a:r>
          <a:endParaRPr lang="zh-CN" altLang="en-US" dirty="0"/>
        </a:p>
      </dgm:t>
    </dgm:pt>
    <dgm:pt modelId="{7652D243-C510-433C-9D65-4A7F57BF50ED}" type="parTrans" cxnId="{D76D7072-D1DE-4FF8-A127-8EAB01E17B20}">
      <dgm:prSet/>
      <dgm:spPr/>
      <dgm:t>
        <a:bodyPr/>
        <a:lstStyle/>
        <a:p>
          <a:endParaRPr lang="zh-CN" altLang="en-US"/>
        </a:p>
      </dgm:t>
    </dgm:pt>
    <dgm:pt modelId="{2EFE0181-E3E4-4999-ACA3-DA1117305BC5}" type="sibTrans" cxnId="{D76D7072-D1DE-4FF8-A127-8EAB01E17B20}">
      <dgm:prSet/>
      <dgm:spPr/>
      <dgm:t>
        <a:bodyPr/>
        <a:lstStyle/>
        <a:p>
          <a:endParaRPr lang="zh-CN" altLang="en-US"/>
        </a:p>
      </dgm:t>
    </dgm:pt>
    <dgm:pt modelId="{151FCBC2-E11D-4E92-BEB2-A1E50060390B}">
      <dgm:prSet phldrT="[文本]" custT="1"/>
      <dgm:spPr/>
      <dgm:t>
        <a:bodyPr/>
        <a:lstStyle/>
        <a:p>
          <a:r>
            <a:rPr lang="zh-CN" altLang="en-US" sz="2000" dirty="0" smtClean="0"/>
            <a:t>工农运动打击了沙皇专制统治，动摇了农奴制度的基础</a:t>
          </a:r>
          <a:endParaRPr lang="zh-CN" altLang="en-US" sz="2000" dirty="0"/>
        </a:p>
      </dgm:t>
    </dgm:pt>
    <dgm:pt modelId="{F8719E04-5A57-4A7C-93AF-AC0AC269DBBE}" type="parTrans" cxnId="{E836603C-B0C8-4593-9594-2B84114839E5}">
      <dgm:prSet/>
      <dgm:spPr/>
      <dgm:t>
        <a:bodyPr/>
        <a:lstStyle/>
        <a:p>
          <a:endParaRPr lang="zh-CN" altLang="en-US"/>
        </a:p>
      </dgm:t>
    </dgm:pt>
    <dgm:pt modelId="{B3E100EE-A08A-45E0-8C8A-EC393F6C4582}" type="sibTrans" cxnId="{E836603C-B0C8-4593-9594-2B84114839E5}">
      <dgm:prSet/>
      <dgm:spPr/>
      <dgm:t>
        <a:bodyPr/>
        <a:lstStyle/>
        <a:p>
          <a:endParaRPr lang="zh-CN" altLang="en-US"/>
        </a:p>
      </dgm:t>
    </dgm:pt>
    <dgm:pt modelId="{BFFF19E5-8BBE-43F4-AB0F-E36468B18202}" type="pres">
      <dgm:prSet presAssocID="{AE296433-DA84-4E7B-9DAB-4BD24556ED74}" presName="Name0" presStyleCnt="0">
        <dgm:presLayoutVars>
          <dgm:dir/>
          <dgm:animLvl val="lvl"/>
          <dgm:resizeHandles val="exact"/>
        </dgm:presLayoutVars>
      </dgm:prSet>
      <dgm:spPr/>
      <dgm:t>
        <a:bodyPr/>
        <a:lstStyle/>
        <a:p>
          <a:endParaRPr lang="zh-CN" altLang="en-US"/>
        </a:p>
      </dgm:t>
    </dgm:pt>
    <dgm:pt modelId="{DE0DDDFA-6E0A-4777-94CE-69C9022A238D}" type="pres">
      <dgm:prSet presAssocID="{57CBFC7D-3AA5-4B58-952B-10B5A5001284}" presName="linNode" presStyleCnt="0"/>
      <dgm:spPr/>
      <dgm:t>
        <a:bodyPr/>
        <a:lstStyle/>
        <a:p>
          <a:endParaRPr lang="zh-CN" altLang="en-US"/>
        </a:p>
      </dgm:t>
    </dgm:pt>
    <dgm:pt modelId="{E88FEDA0-F997-4AD0-B09F-3AB288913B5E}" type="pres">
      <dgm:prSet presAssocID="{57CBFC7D-3AA5-4B58-952B-10B5A5001284}" presName="parentText" presStyleLbl="node1" presStyleIdx="0" presStyleCnt="1" custLinFactY="100000" custLinFactNeighborX="-23387" custLinFactNeighborY="180046">
        <dgm:presLayoutVars>
          <dgm:chMax val="1"/>
          <dgm:bulletEnabled val="1"/>
        </dgm:presLayoutVars>
      </dgm:prSet>
      <dgm:spPr/>
      <dgm:t>
        <a:bodyPr/>
        <a:lstStyle/>
        <a:p>
          <a:endParaRPr lang="zh-CN" altLang="en-US"/>
        </a:p>
      </dgm:t>
    </dgm:pt>
    <dgm:pt modelId="{1E343235-46B4-40FC-B258-5F32814046FA}" type="pres">
      <dgm:prSet presAssocID="{57CBFC7D-3AA5-4B58-952B-10B5A5001284}" presName="descendantText" presStyleLbl="alignAccFollowNode1" presStyleIdx="0" presStyleCnt="1">
        <dgm:presLayoutVars>
          <dgm:bulletEnabled val="1"/>
        </dgm:presLayoutVars>
      </dgm:prSet>
      <dgm:spPr/>
      <dgm:t>
        <a:bodyPr/>
        <a:lstStyle/>
        <a:p>
          <a:endParaRPr lang="zh-CN" altLang="en-US"/>
        </a:p>
      </dgm:t>
    </dgm:pt>
  </dgm:ptLst>
  <dgm:cxnLst>
    <dgm:cxn modelId="{DDEA6690-8B49-4BC5-AA77-436E913B1A51}" type="presOf" srcId="{AE296433-DA84-4E7B-9DAB-4BD24556ED74}" destId="{BFFF19E5-8BBE-43F4-AB0F-E36468B18202}" srcOrd="0" destOrd="0" presId="urn:microsoft.com/office/officeart/2005/8/layout/vList5"/>
    <dgm:cxn modelId="{E836603C-B0C8-4593-9594-2B84114839E5}" srcId="{57CBFC7D-3AA5-4B58-952B-10B5A5001284}" destId="{151FCBC2-E11D-4E92-BEB2-A1E50060390B}" srcOrd="0" destOrd="0" parTransId="{F8719E04-5A57-4A7C-93AF-AC0AC269DBBE}" sibTransId="{B3E100EE-A08A-45E0-8C8A-EC393F6C4582}"/>
    <dgm:cxn modelId="{D76D7072-D1DE-4FF8-A127-8EAB01E17B20}" srcId="{AE296433-DA84-4E7B-9DAB-4BD24556ED74}" destId="{57CBFC7D-3AA5-4B58-952B-10B5A5001284}" srcOrd="0" destOrd="0" parTransId="{7652D243-C510-433C-9D65-4A7F57BF50ED}" sibTransId="{2EFE0181-E3E4-4999-ACA3-DA1117305BC5}"/>
    <dgm:cxn modelId="{B1BC3C69-7CA7-464F-8296-0CAC3676D948}" type="presOf" srcId="{151FCBC2-E11D-4E92-BEB2-A1E50060390B}" destId="{1E343235-46B4-40FC-B258-5F32814046FA}" srcOrd="0" destOrd="0" presId="urn:microsoft.com/office/officeart/2005/8/layout/vList5"/>
    <dgm:cxn modelId="{3616AB51-8A8F-47D6-AC4B-B2F8D2CAD3FB}" type="presOf" srcId="{57CBFC7D-3AA5-4B58-952B-10B5A5001284}" destId="{E88FEDA0-F997-4AD0-B09F-3AB288913B5E}" srcOrd="0" destOrd="0" presId="urn:microsoft.com/office/officeart/2005/8/layout/vList5"/>
    <dgm:cxn modelId="{A01E7682-4439-44E7-9D8C-F3D5CD0E5CBD}" type="presParOf" srcId="{BFFF19E5-8BBE-43F4-AB0F-E36468B18202}" destId="{DE0DDDFA-6E0A-4777-94CE-69C9022A238D}" srcOrd="0" destOrd="0" presId="urn:microsoft.com/office/officeart/2005/8/layout/vList5"/>
    <dgm:cxn modelId="{910F8CD5-6769-4970-926C-4D6F673FDA59}" type="presParOf" srcId="{DE0DDDFA-6E0A-4777-94CE-69C9022A238D}" destId="{E88FEDA0-F997-4AD0-B09F-3AB288913B5E}" srcOrd="0" destOrd="0" presId="urn:microsoft.com/office/officeart/2005/8/layout/vList5"/>
    <dgm:cxn modelId="{9F6E9958-95A1-46D3-BB13-1569C475E789}" type="presParOf" srcId="{DE0DDDFA-6E0A-4777-94CE-69C9022A238D}" destId="{1E343235-46B4-40FC-B258-5F32814046FA}" srcOrd="1" destOrd="0" presId="urn:microsoft.com/office/officeart/2005/8/layout/vList5"/>
  </dgm:cxnLst>
  <dgm:bg/>
  <dgm:whole/>
  <dgm:extLst>
    <a:ext uri="http://schemas.microsoft.com/office/drawing/2008/diagram">
      <dsp:dataModelExt xmlns:dsp="http://schemas.microsoft.com/office/drawing/2008/diagram" xmlns="" relId="rId28"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2F9D4EC8-3097-43FA-8B12-1AEBAD0302A9}" type="doc">
      <dgm:prSet loTypeId="urn:microsoft.com/office/officeart/2005/8/layout/radial4" loCatId="relationship" qsTypeId="urn:microsoft.com/office/officeart/2005/8/quickstyle/simple1" qsCatId="simple" csTypeId="urn:microsoft.com/office/officeart/2005/8/colors/accent2_5" csCatId="accent2" phldr="1"/>
      <dgm:spPr/>
      <dgm:t>
        <a:bodyPr/>
        <a:lstStyle/>
        <a:p>
          <a:endParaRPr lang="zh-CN" altLang="en-US"/>
        </a:p>
      </dgm:t>
    </dgm:pt>
    <dgm:pt modelId="{ED846723-77F5-4B9E-9447-6097F8C17D89}">
      <dgm:prSet phldrT="[文本]"/>
      <dgm:spPr/>
      <dgm:t>
        <a:bodyPr/>
        <a:lstStyle/>
        <a:p>
          <a:r>
            <a:rPr lang="zh-CN" altLang="en-US" b="1" dirty="0" smtClean="0"/>
            <a:t>进步性</a:t>
          </a:r>
          <a:endParaRPr lang="zh-CN" altLang="en-US" b="1" dirty="0"/>
        </a:p>
      </dgm:t>
    </dgm:pt>
    <dgm:pt modelId="{89AA00ED-71F0-44E3-9980-6862B9488BBB}" type="parTrans" cxnId="{06B61A1B-15E5-4726-B145-37BBA42FB78F}">
      <dgm:prSet/>
      <dgm:spPr/>
      <dgm:t>
        <a:bodyPr/>
        <a:lstStyle/>
        <a:p>
          <a:endParaRPr lang="zh-CN" altLang="en-US"/>
        </a:p>
      </dgm:t>
    </dgm:pt>
    <dgm:pt modelId="{50D61789-2A50-46D8-B549-A802161907E4}" type="sibTrans" cxnId="{06B61A1B-15E5-4726-B145-37BBA42FB78F}">
      <dgm:prSet/>
      <dgm:spPr/>
      <dgm:t>
        <a:bodyPr/>
        <a:lstStyle/>
        <a:p>
          <a:endParaRPr lang="zh-CN" altLang="en-US"/>
        </a:p>
      </dgm:t>
    </dgm:pt>
    <dgm:pt modelId="{5CC9EE63-31AA-42FD-8AD2-072E7D502C81}">
      <dgm:prSet phldrT="[文本]"/>
      <dgm:spPr/>
      <dgm:t>
        <a:bodyPr/>
        <a:lstStyle/>
        <a:p>
          <a:r>
            <a:rPr lang="zh-CN" altLang="en-US" dirty="0" smtClean="0"/>
            <a:t>农民获得人身解放</a:t>
          </a:r>
          <a:endParaRPr lang="zh-CN" altLang="en-US" dirty="0"/>
        </a:p>
      </dgm:t>
    </dgm:pt>
    <dgm:pt modelId="{969FD98F-FA5C-438E-A05A-64E8F42A5BDB}" type="parTrans" cxnId="{A992012D-41E2-47C3-9373-8EE510006BA1}">
      <dgm:prSet/>
      <dgm:spPr/>
      <dgm:t>
        <a:bodyPr/>
        <a:lstStyle/>
        <a:p>
          <a:endParaRPr lang="zh-CN" altLang="en-US"/>
        </a:p>
      </dgm:t>
    </dgm:pt>
    <dgm:pt modelId="{DA41A2AC-B2B2-4A0E-B5FA-7A0C1B8CD709}" type="sibTrans" cxnId="{A992012D-41E2-47C3-9373-8EE510006BA1}">
      <dgm:prSet/>
      <dgm:spPr/>
      <dgm:t>
        <a:bodyPr/>
        <a:lstStyle/>
        <a:p>
          <a:endParaRPr lang="zh-CN" altLang="en-US"/>
        </a:p>
      </dgm:t>
    </dgm:pt>
    <dgm:pt modelId="{2209CF16-71C3-4936-AC73-0834AA88678F}">
      <dgm:prSet phldrT="[文本]"/>
      <dgm:spPr/>
      <dgm:t>
        <a:bodyPr/>
        <a:lstStyle/>
        <a:p>
          <a:r>
            <a:rPr lang="zh-CN" altLang="en-US" dirty="0" smtClean="0"/>
            <a:t>促进了资本主义的发展</a:t>
          </a:r>
          <a:endParaRPr lang="zh-CN" altLang="en-US" dirty="0"/>
        </a:p>
      </dgm:t>
    </dgm:pt>
    <dgm:pt modelId="{3C3D379A-3ED0-4704-9595-95291FCCB014}" type="parTrans" cxnId="{8F37A9BB-58FC-4599-B472-861FA7362507}">
      <dgm:prSet/>
      <dgm:spPr/>
      <dgm:t>
        <a:bodyPr/>
        <a:lstStyle/>
        <a:p>
          <a:endParaRPr lang="zh-CN" altLang="en-US"/>
        </a:p>
      </dgm:t>
    </dgm:pt>
    <dgm:pt modelId="{1FA2C4ED-F622-42A2-9EAB-074A1ADD32F1}" type="sibTrans" cxnId="{8F37A9BB-58FC-4599-B472-861FA7362507}">
      <dgm:prSet/>
      <dgm:spPr/>
      <dgm:t>
        <a:bodyPr/>
        <a:lstStyle/>
        <a:p>
          <a:endParaRPr lang="zh-CN" altLang="en-US"/>
        </a:p>
      </dgm:t>
    </dgm:pt>
    <dgm:pt modelId="{DE513203-0182-452B-AF8A-3A1AE22F9C48}">
      <dgm:prSet phldrT="[文本]"/>
      <dgm:spPr/>
      <dgm:t>
        <a:bodyPr/>
        <a:lstStyle/>
        <a:p>
          <a:r>
            <a:rPr lang="zh-CN" altLang="en-US" dirty="0" smtClean="0"/>
            <a:t>促进了俄国的近代化</a:t>
          </a:r>
          <a:endParaRPr lang="zh-CN" altLang="en-US" dirty="0"/>
        </a:p>
      </dgm:t>
    </dgm:pt>
    <dgm:pt modelId="{ED1FCFC5-E028-4727-B244-BB8C4B478625}" type="parTrans" cxnId="{A7C6772B-A944-4AB7-BC7B-E1222242673F}">
      <dgm:prSet/>
      <dgm:spPr/>
      <dgm:t>
        <a:bodyPr/>
        <a:lstStyle/>
        <a:p>
          <a:endParaRPr lang="zh-CN" altLang="en-US"/>
        </a:p>
      </dgm:t>
    </dgm:pt>
    <dgm:pt modelId="{8D04011B-25C9-4208-9221-5AFB9A7BE385}" type="sibTrans" cxnId="{A7C6772B-A944-4AB7-BC7B-E1222242673F}">
      <dgm:prSet/>
      <dgm:spPr/>
      <dgm:t>
        <a:bodyPr/>
        <a:lstStyle/>
        <a:p>
          <a:endParaRPr lang="zh-CN" altLang="en-US"/>
        </a:p>
      </dgm:t>
    </dgm:pt>
    <dgm:pt modelId="{CAA831E0-1341-451C-BB2B-881330994643}" type="pres">
      <dgm:prSet presAssocID="{2F9D4EC8-3097-43FA-8B12-1AEBAD0302A9}" presName="cycle" presStyleCnt="0">
        <dgm:presLayoutVars>
          <dgm:chMax val="1"/>
          <dgm:dir/>
          <dgm:animLvl val="ctr"/>
          <dgm:resizeHandles val="exact"/>
        </dgm:presLayoutVars>
      </dgm:prSet>
      <dgm:spPr/>
      <dgm:t>
        <a:bodyPr/>
        <a:lstStyle/>
        <a:p>
          <a:endParaRPr lang="zh-CN" altLang="en-US"/>
        </a:p>
      </dgm:t>
    </dgm:pt>
    <dgm:pt modelId="{F5AB8B7D-86EF-4DB2-9A49-125A955F0077}" type="pres">
      <dgm:prSet presAssocID="{ED846723-77F5-4B9E-9447-6097F8C17D89}" presName="centerShape" presStyleLbl="node0" presStyleIdx="0" presStyleCnt="1"/>
      <dgm:spPr/>
      <dgm:t>
        <a:bodyPr/>
        <a:lstStyle/>
        <a:p>
          <a:endParaRPr lang="zh-CN" altLang="en-US"/>
        </a:p>
      </dgm:t>
    </dgm:pt>
    <dgm:pt modelId="{E8647D9D-BBC8-4057-90CC-0761AEAC5850}" type="pres">
      <dgm:prSet presAssocID="{969FD98F-FA5C-438E-A05A-64E8F42A5BDB}" presName="parTrans" presStyleLbl="bgSibTrans2D1" presStyleIdx="0" presStyleCnt="3"/>
      <dgm:spPr/>
      <dgm:t>
        <a:bodyPr/>
        <a:lstStyle/>
        <a:p>
          <a:endParaRPr lang="zh-CN" altLang="en-US"/>
        </a:p>
      </dgm:t>
    </dgm:pt>
    <dgm:pt modelId="{4E44D372-D2A9-4DF5-9C8D-7095CAB634CC}" type="pres">
      <dgm:prSet presAssocID="{5CC9EE63-31AA-42FD-8AD2-072E7D502C81}" presName="node" presStyleLbl="node1" presStyleIdx="0" presStyleCnt="3">
        <dgm:presLayoutVars>
          <dgm:bulletEnabled val="1"/>
        </dgm:presLayoutVars>
      </dgm:prSet>
      <dgm:spPr/>
      <dgm:t>
        <a:bodyPr/>
        <a:lstStyle/>
        <a:p>
          <a:endParaRPr lang="zh-CN" altLang="en-US"/>
        </a:p>
      </dgm:t>
    </dgm:pt>
    <dgm:pt modelId="{596DA87A-E6D6-4BD0-BD0B-265FE2EC2D0B}" type="pres">
      <dgm:prSet presAssocID="{3C3D379A-3ED0-4704-9595-95291FCCB014}" presName="parTrans" presStyleLbl="bgSibTrans2D1" presStyleIdx="1" presStyleCnt="3"/>
      <dgm:spPr/>
      <dgm:t>
        <a:bodyPr/>
        <a:lstStyle/>
        <a:p>
          <a:endParaRPr lang="zh-CN" altLang="en-US"/>
        </a:p>
      </dgm:t>
    </dgm:pt>
    <dgm:pt modelId="{A48D64C0-20C4-4154-B7AD-B2F8D80BF7E2}" type="pres">
      <dgm:prSet presAssocID="{2209CF16-71C3-4936-AC73-0834AA88678F}" presName="node" presStyleLbl="node1" presStyleIdx="1" presStyleCnt="3">
        <dgm:presLayoutVars>
          <dgm:bulletEnabled val="1"/>
        </dgm:presLayoutVars>
      </dgm:prSet>
      <dgm:spPr/>
      <dgm:t>
        <a:bodyPr/>
        <a:lstStyle/>
        <a:p>
          <a:endParaRPr lang="zh-CN" altLang="en-US"/>
        </a:p>
      </dgm:t>
    </dgm:pt>
    <dgm:pt modelId="{3F1185A0-2747-42F8-B643-22C85DEB2C5E}" type="pres">
      <dgm:prSet presAssocID="{ED1FCFC5-E028-4727-B244-BB8C4B478625}" presName="parTrans" presStyleLbl="bgSibTrans2D1" presStyleIdx="2" presStyleCnt="3"/>
      <dgm:spPr/>
      <dgm:t>
        <a:bodyPr/>
        <a:lstStyle/>
        <a:p>
          <a:endParaRPr lang="zh-CN" altLang="en-US"/>
        </a:p>
      </dgm:t>
    </dgm:pt>
    <dgm:pt modelId="{1A3DB98D-51E1-4F9E-8753-36B73FFC2131}" type="pres">
      <dgm:prSet presAssocID="{DE513203-0182-452B-AF8A-3A1AE22F9C48}" presName="node" presStyleLbl="node1" presStyleIdx="2" presStyleCnt="3">
        <dgm:presLayoutVars>
          <dgm:bulletEnabled val="1"/>
        </dgm:presLayoutVars>
      </dgm:prSet>
      <dgm:spPr/>
      <dgm:t>
        <a:bodyPr/>
        <a:lstStyle/>
        <a:p>
          <a:endParaRPr lang="zh-CN" altLang="en-US"/>
        </a:p>
      </dgm:t>
    </dgm:pt>
  </dgm:ptLst>
  <dgm:cxnLst>
    <dgm:cxn modelId="{3E7AD583-ACD6-40AA-A433-067E36811B7A}" type="presOf" srcId="{969FD98F-FA5C-438E-A05A-64E8F42A5BDB}" destId="{E8647D9D-BBC8-4057-90CC-0761AEAC5850}" srcOrd="0" destOrd="0" presId="urn:microsoft.com/office/officeart/2005/8/layout/radial4"/>
    <dgm:cxn modelId="{ADA08B77-53AE-4A0C-9DD1-509022B126FF}" type="presOf" srcId="{3C3D379A-3ED0-4704-9595-95291FCCB014}" destId="{596DA87A-E6D6-4BD0-BD0B-265FE2EC2D0B}" srcOrd="0" destOrd="0" presId="urn:microsoft.com/office/officeart/2005/8/layout/radial4"/>
    <dgm:cxn modelId="{30734202-7B89-4D37-9EB9-72C4EE4108A4}" type="presOf" srcId="{ED846723-77F5-4B9E-9447-6097F8C17D89}" destId="{F5AB8B7D-86EF-4DB2-9A49-125A955F0077}" srcOrd="0" destOrd="0" presId="urn:microsoft.com/office/officeart/2005/8/layout/radial4"/>
    <dgm:cxn modelId="{1971228C-128D-4983-BD37-BF2B248CC1CB}" type="presOf" srcId="{5CC9EE63-31AA-42FD-8AD2-072E7D502C81}" destId="{4E44D372-D2A9-4DF5-9C8D-7095CAB634CC}" srcOrd="0" destOrd="0" presId="urn:microsoft.com/office/officeart/2005/8/layout/radial4"/>
    <dgm:cxn modelId="{629D91CB-909F-484A-8D98-6BFC2779C285}" type="presOf" srcId="{2209CF16-71C3-4936-AC73-0834AA88678F}" destId="{A48D64C0-20C4-4154-B7AD-B2F8D80BF7E2}" srcOrd="0" destOrd="0" presId="urn:microsoft.com/office/officeart/2005/8/layout/radial4"/>
    <dgm:cxn modelId="{B53FA217-7E2D-415F-A4C2-04943CEB07E5}" type="presOf" srcId="{2F9D4EC8-3097-43FA-8B12-1AEBAD0302A9}" destId="{CAA831E0-1341-451C-BB2B-881330994643}" srcOrd="0" destOrd="0" presId="urn:microsoft.com/office/officeart/2005/8/layout/radial4"/>
    <dgm:cxn modelId="{8F37A9BB-58FC-4599-B472-861FA7362507}" srcId="{ED846723-77F5-4B9E-9447-6097F8C17D89}" destId="{2209CF16-71C3-4936-AC73-0834AA88678F}" srcOrd="1" destOrd="0" parTransId="{3C3D379A-3ED0-4704-9595-95291FCCB014}" sibTransId="{1FA2C4ED-F622-42A2-9EAB-074A1ADD32F1}"/>
    <dgm:cxn modelId="{A992012D-41E2-47C3-9373-8EE510006BA1}" srcId="{ED846723-77F5-4B9E-9447-6097F8C17D89}" destId="{5CC9EE63-31AA-42FD-8AD2-072E7D502C81}" srcOrd="0" destOrd="0" parTransId="{969FD98F-FA5C-438E-A05A-64E8F42A5BDB}" sibTransId="{DA41A2AC-B2B2-4A0E-B5FA-7A0C1B8CD709}"/>
    <dgm:cxn modelId="{06B61A1B-15E5-4726-B145-37BBA42FB78F}" srcId="{2F9D4EC8-3097-43FA-8B12-1AEBAD0302A9}" destId="{ED846723-77F5-4B9E-9447-6097F8C17D89}" srcOrd="0" destOrd="0" parTransId="{89AA00ED-71F0-44E3-9980-6862B9488BBB}" sibTransId="{50D61789-2A50-46D8-B549-A802161907E4}"/>
    <dgm:cxn modelId="{A7C6772B-A944-4AB7-BC7B-E1222242673F}" srcId="{ED846723-77F5-4B9E-9447-6097F8C17D89}" destId="{DE513203-0182-452B-AF8A-3A1AE22F9C48}" srcOrd="2" destOrd="0" parTransId="{ED1FCFC5-E028-4727-B244-BB8C4B478625}" sibTransId="{8D04011B-25C9-4208-9221-5AFB9A7BE385}"/>
    <dgm:cxn modelId="{80C244CC-0CEF-4F38-A9F4-368294FD0F49}" type="presOf" srcId="{DE513203-0182-452B-AF8A-3A1AE22F9C48}" destId="{1A3DB98D-51E1-4F9E-8753-36B73FFC2131}" srcOrd="0" destOrd="0" presId="urn:microsoft.com/office/officeart/2005/8/layout/radial4"/>
    <dgm:cxn modelId="{982A7FAD-A154-4D9F-8507-5856382F6C18}" type="presOf" srcId="{ED1FCFC5-E028-4727-B244-BB8C4B478625}" destId="{3F1185A0-2747-42F8-B643-22C85DEB2C5E}" srcOrd="0" destOrd="0" presId="urn:microsoft.com/office/officeart/2005/8/layout/radial4"/>
    <dgm:cxn modelId="{9F1462E7-BA7F-4FA7-85F2-322D5665AE54}" type="presParOf" srcId="{CAA831E0-1341-451C-BB2B-881330994643}" destId="{F5AB8B7D-86EF-4DB2-9A49-125A955F0077}" srcOrd="0" destOrd="0" presId="urn:microsoft.com/office/officeart/2005/8/layout/radial4"/>
    <dgm:cxn modelId="{6E9DA923-6A44-4BD4-936B-64C54D0762B3}" type="presParOf" srcId="{CAA831E0-1341-451C-BB2B-881330994643}" destId="{E8647D9D-BBC8-4057-90CC-0761AEAC5850}" srcOrd="1" destOrd="0" presId="urn:microsoft.com/office/officeart/2005/8/layout/radial4"/>
    <dgm:cxn modelId="{54F059E0-22E6-4BD5-A3EC-F513BBC2D1FE}" type="presParOf" srcId="{CAA831E0-1341-451C-BB2B-881330994643}" destId="{4E44D372-D2A9-4DF5-9C8D-7095CAB634CC}" srcOrd="2" destOrd="0" presId="urn:microsoft.com/office/officeart/2005/8/layout/radial4"/>
    <dgm:cxn modelId="{D4533983-706E-42CC-BBB3-B129B33B2467}" type="presParOf" srcId="{CAA831E0-1341-451C-BB2B-881330994643}" destId="{596DA87A-E6D6-4BD0-BD0B-265FE2EC2D0B}" srcOrd="3" destOrd="0" presId="urn:microsoft.com/office/officeart/2005/8/layout/radial4"/>
    <dgm:cxn modelId="{9B5DE35B-3FF2-4D44-9EC6-20FD4145C2FE}" type="presParOf" srcId="{CAA831E0-1341-451C-BB2B-881330994643}" destId="{A48D64C0-20C4-4154-B7AD-B2F8D80BF7E2}" srcOrd="4" destOrd="0" presId="urn:microsoft.com/office/officeart/2005/8/layout/radial4"/>
    <dgm:cxn modelId="{E2212D98-7C4A-48F9-97E6-06D3967A60DC}" type="presParOf" srcId="{CAA831E0-1341-451C-BB2B-881330994643}" destId="{3F1185A0-2747-42F8-B643-22C85DEB2C5E}" srcOrd="5" destOrd="0" presId="urn:microsoft.com/office/officeart/2005/8/layout/radial4"/>
    <dgm:cxn modelId="{F2E0AF8B-90D0-41C5-8139-2751445C653C}" type="presParOf" srcId="{CAA831E0-1341-451C-BB2B-881330994643}" destId="{1A3DB98D-51E1-4F9E-8753-36B73FFC2131}" srcOrd="6" destOrd="0" presId="urn:microsoft.com/office/officeart/2005/8/layout/radial4"/>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B465AE75-F869-4203-B713-BDBD883BED7B}"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zh-CN" altLang="en-US"/>
        </a:p>
      </dgm:t>
    </dgm:pt>
    <dgm:pt modelId="{5D4CE019-690D-4F2D-A43A-EB20FFED535A}">
      <dgm:prSet phldrT="[文本]"/>
      <dgm:spPr>
        <a:solidFill>
          <a:schemeClr val="accent2">
            <a:lumMod val="60000"/>
            <a:lumOff val="40000"/>
          </a:schemeClr>
        </a:solidFill>
        <a:ln>
          <a:noFill/>
        </a:ln>
      </dgm:spPr>
      <dgm:t>
        <a:bodyPr/>
        <a:lstStyle/>
        <a:p>
          <a:r>
            <a:rPr lang="zh-CN" altLang="en-US" dirty="0" smtClean="0"/>
            <a:t>不彻底性</a:t>
          </a:r>
          <a:endParaRPr lang="zh-CN" altLang="en-US" dirty="0"/>
        </a:p>
      </dgm:t>
    </dgm:pt>
    <dgm:pt modelId="{BE2C24CE-3DB3-4417-969B-464323EB5F2A}" type="parTrans" cxnId="{EB5AC31C-80FF-4524-8020-1D294E1FF640}">
      <dgm:prSet/>
      <dgm:spPr/>
      <dgm:t>
        <a:bodyPr/>
        <a:lstStyle/>
        <a:p>
          <a:endParaRPr lang="zh-CN" altLang="en-US"/>
        </a:p>
      </dgm:t>
    </dgm:pt>
    <dgm:pt modelId="{C8DAC531-8A1F-4523-8BF0-6FA44461BC52}" type="sibTrans" cxnId="{EB5AC31C-80FF-4524-8020-1D294E1FF640}">
      <dgm:prSet/>
      <dgm:spPr/>
      <dgm:t>
        <a:bodyPr/>
        <a:lstStyle/>
        <a:p>
          <a:endParaRPr lang="zh-CN" altLang="en-US"/>
        </a:p>
      </dgm:t>
    </dgm:pt>
    <dgm:pt modelId="{E77F57E9-8112-408C-8636-9D07CE245A22}">
      <dgm:prSet phldrT="[文本]" custT="1"/>
      <dgm:spPr>
        <a:ln>
          <a:solidFill>
            <a:schemeClr val="accent2">
              <a:lumMod val="60000"/>
              <a:lumOff val="40000"/>
            </a:schemeClr>
          </a:solidFill>
        </a:ln>
      </dgm:spPr>
      <dgm:t>
        <a:bodyPr/>
        <a:lstStyle/>
        <a:p>
          <a:r>
            <a:rPr lang="zh-CN" altLang="en-US" sz="2400" b="1" dirty="0" smtClean="0">
              <a:solidFill>
                <a:srgbClr val="FF0000"/>
              </a:solidFill>
            </a:rPr>
            <a:t>保留了农奴制的一些残余</a:t>
          </a:r>
          <a:endParaRPr lang="zh-CN" altLang="en-US" sz="2400" dirty="0"/>
        </a:p>
      </dgm:t>
    </dgm:pt>
    <dgm:pt modelId="{E5F7187E-FDCC-4E07-9E28-EC8A4382AD3C}" type="parTrans" cxnId="{340D4101-3121-41C8-9454-B28E7BF0C949}">
      <dgm:prSet/>
      <dgm:spPr/>
      <dgm:t>
        <a:bodyPr/>
        <a:lstStyle/>
        <a:p>
          <a:endParaRPr lang="zh-CN" altLang="en-US"/>
        </a:p>
      </dgm:t>
    </dgm:pt>
    <dgm:pt modelId="{12DE604F-8A40-42F5-983D-3BCA427EF2DC}" type="sibTrans" cxnId="{340D4101-3121-41C8-9454-B28E7BF0C949}">
      <dgm:prSet/>
      <dgm:spPr/>
      <dgm:t>
        <a:bodyPr/>
        <a:lstStyle/>
        <a:p>
          <a:endParaRPr lang="zh-CN" altLang="en-US"/>
        </a:p>
      </dgm:t>
    </dgm:pt>
    <dgm:pt modelId="{BA3F1E6E-0E99-46D1-B6A9-06D83C68E822}" type="pres">
      <dgm:prSet presAssocID="{B465AE75-F869-4203-B713-BDBD883BED7B}" presName="linearFlow" presStyleCnt="0">
        <dgm:presLayoutVars>
          <dgm:dir/>
          <dgm:animLvl val="lvl"/>
          <dgm:resizeHandles val="exact"/>
        </dgm:presLayoutVars>
      </dgm:prSet>
      <dgm:spPr/>
      <dgm:t>
        <a:bodyPr/>
        <a:lstStyle/>
        <a:p>
          <a:endParaRPr lang="zh-CN" altLang="en-US"/>
        </a:p>
      </dgm:t>
    </dgm:pt>
    <dgm:pt modelId="{B4D6BB66-D558-4F28-954A-4511D4382399}" type="pres">
      <dgm:prSet presAssocID="{5D4CE019-690D-4F2D-A43A-EB20FFED535A}" presName="composite" presStyleCnt="0"/>
      <dgm:spPr/>
    </dgm:pt>
    <dgm:pt modelId="{5821316C-3A8B-42D3-ADBA-F1F3A7001C09}" type="pres">
      <dgm:prSet presAssocID="{5D4CE019-690D-4F2D-A43A-EB20FFED535A}" presName="parentText" presStyleLbl="alignNode1" presStyleIdx="0" presStyleCnt="1">
        <dgm:presLayoutVars>
          <dgm:chMax val="1"/>
          <dgm:bulletEnabled val="1"/>
        </dgm:presLayoutVars>
      </dgm:prSet>
      <dgm:spPr/>
      <dgm:t>
        <a:bodyPr/>
        <a:lstStyle/>
        <a:p>
          <a:endParaRPr lang="zh-CN" altLang="en-US"/>
        </a:p>
      </dgm:t>
    </dgm:pt>
    <dgm:pt modelId="{03A32C29-EBC0-42A2-AC4D-1A99932F7F0D}" type="pres">
      <dgm:prSet presAssocID="{5D4CE019-690D-4F2D-A43A-EB20FFED535A}" presName="descendantText" presStyleLbl="alignAcc1" presStyleIdx="0" presStyleCnt="1">
        <dgm:presLayoutVars>
          <dgm:bulletEnabled val="1"/>
        </dgm:presLayoutVars>
      </dgm:prSet>
      <dgm:spPr/>
      <dgm:t>
        <a:bodyPr/>
        <a:lstStyle/>
        <a:p>
          <a:endParaRPr lang="zh-CN" altLang="en-US"/>
        </a:p>
      </dgm:t>
    </dgm:pt>
  </dgm:ptLst>
  <dgm:cxnLst>
    <dgm:cxn modelId="{DCE186C9-2FC7-460D-9533-468C125DA68F}" type="presOf" srcId="{B465AE75-F869-4203-B713-BDBD883BED7B}" destId="{BA3F1E6E-0E99-46D1-B6A9-06D83C68E822}" srcOrd="0" destOrd="0" presId="urn:microsoft.com/office/officeart/2005/8/layout/chevron2"/>
    <dgm:cxn modelId="{84A93394-54F6-4231-8C4E-9350AC567303}" type="presOf" srcId="{E77F57E9-8112-408C-8636-9D07CE245A22}" destId="{03A32C29-EBC0-42A2-AC4D-1A99932F7F0D}" srcOrd="0" destOrd="0" presId="urn:microsoft.com/office/officeart/2005/8/layout/chevron2"/>
    <dgm:cxn modelId="{340D4101-3121-41C8-9454-B28E7BF0C949}" srcId="{5D4CE019-690D-4F2D-A43A-EB20FFED535A}" destId="{E77F57E9-8112-408C-8636-9D07CE245A22}" srcOrd="0" destOrd="0" parTransId="{E5F7187E-FDCC-4E07-9E28-EC8A4382AD3C}" sibTransId="{12DE604F-8A40-42F5-983D-3BCA427EF2DC}"/>
    <dgm:cxn modelId="{EB5AC31C-80FF-4524-8020-1D294E1FF640}" srcId="{B465AE75-F869-4203-B713-BDBD883BED7B}" destId="{5D4CE019-690D-4F2D-A43A-EB20FFED535A}" srcOrd="0" destOrd="0" parTransId="{BE2C24CE-3DB3-4417-969B-464323EB5F2A}" sibTransId="{C8DAC531-8A1F-4523-8BF0-6FA44461BC52}"/>
    <dgm:cxn modelId="{6FFEB43C-2D77-4F90-82DA-033AF13E9538}" type="presOf" srcId="{5D4CE019-690D-4F2D-A43A-EB20FFED535A}" destId="{5821316C-3A8B-42D3-ADBA-F1F3A7001C09}" srcOrd="0" destOrd="0" presId="urn:microsoft.com/office/officeart/2005/8/layout/chevron2"/>
    <dgm:cxn modelId="{8D8E9288-0B9F-48D6-80BD-BAF41153BB40}" type="presParOf" srcId="{BA3F1E6E-0E99-46D1-B6A9-06D83C68E822}" destId="{B4D6BB66-D558-4F28-954A-4511D4382399}" srcOrd="0" destOrd="0" presId="urn:microsoft.com/office/officeart/2005/8/layout/chevron2"/>
    <dgm:cxn modelId="{2503DF2D-0E0E-47E1-A770-D0AC834D13CD}" type="presParOf" srcId="{B4D6BB66-D558-4F28-954A-4511D4382399}" destId="{5821316C-3A8B-42D3-ADBA-F1F3A7001C09}" srcOrd="0" destOrd="0" presId="urn:microsoft.com/office/officeart/2005/8/layout/chevron2"/>
    <dgm:cxn modelId="{71E02458-6C2D-4819-9481-C68B70D77FA8}" type="presParOf" srcId="{B4D6BB66-D558-4F28-954A-4511D4382399}" destId="{03A32C29-EBC0-42A2-AC4D-1A99932F7F0D}" srcOrd="1" destOrd="0" presId="urn:microsoft.com/office/officeart/2005/8/layout/chevron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2115641C-B1CF-4A56-BACE-1A0AABC48517}"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zh-CN" altLang="en-US"/>
        </a:p>
      </dgm:t>
    </dgm:pt>
    <dgm:pt modelId="{A86537E4-4ACB-4B25-8614-560B6BD27C37}">
      <dgm:prSet phldrT="[文本]"/>
      <dgm:spPr>
        <a:solidFill>
          <a:schemeClr val="accent2">
            <a:lumMod val="60000"/>
            <a:lumOff val="40000"/>
          </a:schemeClr>
        </a:solidFill>
        <a:ln>
          <a:noFill/>
        </a:ln>
      </dgm:spPr>
      <dgm:t>
        <a:bodyPr/>
        <a:lstStyle/>
        <a:p>
          <a:r>
            <a:rPr lang="zh-CN" altLang="en-US" dirty="0" smtClean="0"/>
            <a:t>侵略性和扩张性</a:t>
          </a:r>
          <a:endParaRPr lang="zh-CN" altLang="en-US" dirty="0"/>
        </a:p>
      </dgm:t>
    </dgm:pt>
    <dgm:pt modelId="{982BD685-8D6A-4AE5-A779-1A24CBAA5B6A}" type="parTrans" cxnId="{666F0861-450A-439C-859F-1AB6DFB6AC13}">
      <dgm:prSet/>
      <dgm:spPr/>
      <dgm:t>
        <a:bodyPr/>
        <a:lstStyle/>
        <a:p>
          <a:endParaRPr lang="zh-CN" altLang="en-US"/>
        </a:p>
      </dgm:t>
    </dgm:pt>
    <dgm:pt modelId="{4334C69D-C710-48A3-AB00-39CC2FFD66AE}" type="sibTrans" cxnId="{666F0861-450A-439C-859F-1AB6DFB6AC13}">
      <dgm:prSet/>
      <dgm:spPr/>
      <dgm:t>
        <a:bodyPr/>
        <a:lstStyle/>
        <a:p>
          <a:endParaRPr lang="zh-CN" altLang="en-US"/>
        </a:p>
      </dgm:t>
    </dgm:pt>
    <dgm:pt modelId="{A8C9600E-B213-4A28-A99B-183389DABBB4}">
      <dgm:prSet phldrT="[文本]"/>
      <dgm:spPr>
        <a:ln>
          <a:solidFill>
            <a:schemeClr val="accent2">
              <a:lumMod val="60000"/>
              <a:lumOff val="40000"/>
            </a:schemeClr>
          </a:solidFill>
        </a:ln>
      </dgm:spPr>
      <dgm:t>
        <a:bodyPr/>
        <a:lstStyle/>
        <a:p>
          <a:r>
            <a:rPr lang="zh-CN" altLang="en-US" b="0" dirty="0" smtClean="0">
              <a:solidFill>
                <a:schemeClr val="tx1"/>
              </a:solidFill>
            </a:rPr>
            <a:t>资本主义、残余的农奴制和沙皇专制主义融为一体，形成了以</a:t>
          </a:r>
          <a:r>
            <a:rPr lang="zh-CN" altLang="en-US" b="1" dirty="0" smtClean="0">
              <a:solidFill>
                <a:srgbClr val="FF0000"/>
              </a:solidFill>
            </a:rPr>
            <a:t>军事封建性为特征的帝国主义</a:t>
          </a:r>
          <a:endParaRPr lang="zh-CN" altLang="en-US" dirty="0"/>
        </a:p>
      </dgm:t>
    </dgm:pt>
    <dgm:pt modelId="{4ACCE777-9162-41E4-9109-D828BBD1FEC7}" type="parTrans" cxnId="{9853EAC2-9E87-4ABB-A01B-5AC34E9C7400}">
      <dgm:prSet/>
      <dgm:spPr/>
      <dgm:t>
        <a:bodyPr/>
        <a:lstStyle/>
        <a:p>
          <a:endParaRPr lang="zh-CN" altLang="en-US"/>
        </a:p>
      </dgm:t>
    </dgm:pt>
    <dgm:pt modelId="{AB2E6A8F-6D75-4C71-9303-D3F7D9E19AA5}" type="sibTrans" cxnId="{9853EAC2-9E87-4ABB-A01B-5AC34E9C7400}">
      <dgm:prSet/>
      <dgm:spPr/>
      <dgm:t>
        <a:bodyPr/>
        <a:lstStyle/>
        <a:p>
          <a:endParaRPr lang="zh-CN" altLang="en-US"/>
        </a:p>
      </dgm:t>
    </dgm:pt>
    <dgm:pt modelId="{DE1FEA54-E5D9-4A73-BA89-FB517BC2774A}" type="pres">
      <dgm:prSet presAssocID="{2115641C-B1CF-4A56-BACE-1A0AABC48517}" presName="linearFlow" presStyleCnt="0">
        <dgm:presLayoutVars>
          <dgm:dir/>
          <dgm:animLvl val="lvl"/>
          <dgm:resizeHandles val="exact"/>
        </dgm:presLayoutVars>
      </dgm:prSet>
      <dgm:spPr/>
      <dgm:t>
        <a:bodyPr/>
        <a:lstStyle/>
        <a:p>
          <a:endParaRPr lang="zh-CN" altLang="en-US"/>
        </a:p>
      </dgm:t>
    </dgm:pt>
    <dgm:pt modelId="{12015E61-30FE-4E33-A0D9-511895B47036}" type="pres">
      <dgm:prSet presAssocID="{A86537E4-4ACB-4B25-8614-560B6BD27C37}" presName="composite" presStyleCnt="0"/>
      <dgm:spPr/>
    </dgm:pt>
    <dgm:pt modelId="{F2352E0F-AC4E-4EDA-B6D2-98E9B1DE8214}" type="pres">
      <dgm:prSet presAssocID="{A86537E4-4ACB-4B25-8614-560B6BD27C37}" presName="parentText" presStyleLbl="alignNode1" presStyleIdx="0" presStyleCnt="1">
        <dgm:presLayoutVars>
          <dgm:chMax val="1"/>
          <dgm:bulletEnabled val="1"/>
        </dgm:presLayoutVars>
      </dgm:prSet>
      <dgm:spPr/>
      <dgm:t>
        <a:bodyPr/>
        <a:lstStyle/>
        <a:p>
          <a:endParaRPr lang="zh-CN" altLang="en-US"/>
        </a:p>
      </dgm:t>
    </dgm:pt>
    <dgm:pt modelId="{BCD36F3F-0208-4FF7-ADD1-927B4F028967}" type="pres">
      <dgm:prSet presAssocID="{A86537E4-4ACB-4B25-8614-560B6BD27C37}" presName="descendantText" presStyleLbl="alignAcc1" presStyleIdx="0" presStyleCnt="1">
        <dgm:presLayoutVars>
          <dgm:bulletEnabled val="1"/>
        </dgm:presLayoutVars>
      </dgm:prSet>
      <dgm:spPr/>
      <dgm:t>
        <a:bodyPr/>
        <a:lstStyle/>
        <a:p>
          <a:endParaRPr lang="zh-CN" altLang="en-US"/>
        </a:p>
      </dgm:t>
    </dgm:pt>
  </dgm:ptLst>
  <dgm:cxnLst>
    <dgm:cxn modelId="{BACFF895-F2B0-4DFF-93E1-5C45C02E6267}" type="presOf" srcId="{A86537E4-4ACB-4B25-8614-560B6BD27C37}" destId="{F2352E0F-AC4E-4EDA-B6D2-98E9B1DE8214}" srcOrd="0" destOrd="0" presId="urn:microsoft.com/office/officeart/2005/8/layout/chevron2"/>
    <dgm:cxn modelId="{666F0861-450A-439C-859F-1AB6DFB6AC13}" srcId="{2115641C-B1CF-4A56-BACE-1A0AABC48517}" destId="{A86537E4-4ACB-4B25-8614-560B6BD27C37}" srcOrd="0" destOrd="0" parTransId="{982BD685-8D6A-4AE5-A779-1A24CBAA5B6A}" sibTransId="{4334C69D-C710-48A3-AB00-39CC2FFD66AE}"/>
    <dgm:cxn modelId="{B441E337-D793-4576-B0D9-6D48C4CBC775}" type="presOf" srcId="{2115641C-B1CF-4A56-BACE-1A0AABC48517}" destId="{DE1FEA54-E5D9-4A73-BA89-FB517BC2774A}" srcOrd="0" destOrd="0" presId="urn:microsoft.com/office/officeart/2005/8/layout/chevron2"/>
    <dgm:cxn modelId="{9853EAC2-9E87-4ABB-A01B-5AC34E9C7400}" srcId="{A86537E4-4ACB-4B25-8614-560B6BD27C37}" destId="{A8C9600E-B213-4A28-A99B-183389DABBB4}" srcOrd="0" destOrd="0" parTransId="{4ACCE777-9162-41E4-9109-D828BBD1FEC7}" sibTransId="{AB2E6A8F-6D75-4C71-9303-D3F7D9E19AA5}"/>
    <dgm:cxn modelId="{D2F58CED-8E46-4557-BDAF-75E3477320C7}" type="presOf" srcId="{A8C9600E-B213-4A28-A99B-183389DABBB4}" destId="{BCD36F3F-0208-4FF7-ADD1-927B4F028967}" srcOrd="0" destOrd="0" presId="urn:microsoft.com/office/officeart/2005/8/layout/chevron2"/>
    <dgm:cxn modelId="{CB640F10-E217-43F8-8EF8-1E62332A8ACB}" type="presParOf" srcId="{DE1FEA54-E5D9-4A73-BA89-FB517BC2774A}" destId="{12015E61-30FE-4E33-A0D9-511895B47036}" srcOrd="0" destOrd="0" presId="urn:microsoft.com/office/officeart/2005/8/layout/chevron2"/>
    <dgm:cxn modelId="{918302FD-752C-43F7-B26B-F190CEB7CA91}" type="presParOf" srcId="{12015E61-30FE-4E33-A0D9-511895B47036}" destId="{F2352E0F-AC4E-4EDA-B6D2-98E9B1DE8214}" srcOrd="0" destOrd="0" presId="urn:microsoft.com/office/officeart/2005/8/layout/chevron2"/>
    <dgm:cxn modelId="{AE2252BD-21C6-4BFB-8813-322B6B87AD60}" type="presParOf" srcId="{12015E61-30FE-4E33-A0D9-511895B47036}" destId="{BCD36F3F-0208-4FF7-ADD1-927B4F028967}" srcOrd="1" destOrd="0" presId="urn:microsoft.com/office/officeart/2005/8/layout/chevron2"/>
  </dgm:cxnLst>
  <dgm:bg/>
  <dgm:whole/>
  <dgm:extLst>
    <a:ext uri="http://schemas.microsoft.com/office/drawing/2008/diagram">
      <dsp:dataModelExt xmlns:dsp="http://schemas.microsoft.com/office/drawing/2008/diagram" xmlns="" relId="rId12"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EE4939BF-C625-475A-A46E-CA9FD5CE0723}"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zh-CN" altLang="en-US"/>
        </a:p>
      </dgm:t>
    </dgm:pt>
    <dgm:pt modelId="{35B87511-BC4C-4CAC-90E7-EE8101044B41}">
      <dgm:prSet phldrT="[文本]"/>
      <dgm:spPr>
        <a:solidFill>
          <a:schemeClr val="accent2">
            <a:lumMod val="60000"/>
            <a:lumOff val="40000"/>
          </a:schemeClr>
        </a:solidFill>
        <a:ln>
          <a:noFill/>
        </a:ln>
      </dgm:spPr>
      <dgm:t>
        <a:bodyPr/>
        <a:lstStyle/>
        <a:p>
          <a:r>
            <a:rPr lang="zh-CN" altLang="en-US" dirty="0" smtClean="0"/>
            <a:t>掠夺性和欺骗性</a:t>
          </a:r>
          <a:endParaRPr lang="zh-CN" altLang="en-US" dirty="0"/>
        </a:p>
      </dgm:t>
    </dgm:pt>
    <dgm:pt modelId="{DDFA0EFC-A752-4740-B982-AE899117F825}" type="parTrans" cxnId="{5A67F0AF-CAEA-45C6-A144-F65CA73BE880}">
      <dgm:prSet/>
      <dgm:spPr/>
      <dgm:t>
        <a:bodyPr/>
        <a:lstStyle/>
        <a:p>
          <a:endParaRPr lang="zh-CN" altLang="en-US"/>
        </a:p>
      </dgm:t>
    </dgm:pt>
    <dgm:pt modelId="{D2B11228-9931-40AF-8403-1D51730ADB23}" type="sibTrans" cxnId="{5A67F0AF-CAEA-45C6-A144-F65CA73BE880}">
      <dgm:prSet/>
      <dgm:spPr/>
      <dgm:t>
        <a:bodyPr/>
        <a:lstStyle/>
        <a:p>
          <a:endParaRPr lang="zh-CN" altLang="en-US"/>
        </a:p>
      </dgm:t>
    </dgm:pt>
    <dgm:pt modelId="{0227120F-7665-4680-BA89-A9D56A9E9A74}">
      <dgm:prSet phldrT="[文本]"/>
      <dgm:spPr>
        <a:ln>
          <a:solidFill>
            <a:schemeClr val="accent2">
              <a:lumMod val="60000"/>
              <a:lumOff val="40000"/>
            </a:schemeClr>
          </a:solidFill>
        </a:ln>
      </dgm:spPr>
      <dgm:t>
        <a:bodyPr/>
        <a:lstStyle/>
        <a:p>
          <a:r>
            <a:rPr lang="zh-CN" altLang="en-US" dirty="0" smtClean="0"/>
            <a:t>改革实质上是对农民的一次</a:t>
          </a:r>
          <a:r>
            <a:rPr lang="zh-CN" altLang="en-US" b="1" dirty="0" smtClean="0">
              <a:solidFill>
                <a:srgbClr val="FF0000"/>
              </a:solidFill>
            </a:rPr>
            <a:t>大规模掠夺</a:t>
          </a:r>
          <a:r>
            <a:rPr lang="zh-CN" altLang="en-US" dirty="0" smtClean="0"/>
            <a:t>，农民交纳的赎金远远高于当时的地价</a:t>
          </a:r>
          <a:endParaRPr lang="zh-CN" altLang="en-US" dirty="0"/>
        </a:p>
      </dgm:t>
    </dgm:pt>
    <dgm:pt modelId="{FD6E3320-7A32-40DE-BBF8-315E39DC4500}" type="parTrans" cxnId="{62EB8B5B-2CB2-4C12-9A1D-19D7007C5499}">
      <dgm:prSet/>
      <dgm:spPr/>
      <dgm:t>
        <a:bodyPr/>
        <a:lstStyle/>
        <a:p>
          <a:endParaRPr lang="zh-CN" altLang="en-US"/>
        </a:p>
      </dgm:t>
    </dgm:pt>
    <dgm:pt modelId="{3993A31A-BF67-4B63-8F83-CA771A1E7CA0}" type="sibTrans" cxnId="{62EB8B5B-2CB2-4C12-9A1D-19D7007C5499}">
      <dgm:prSet/>
      <dgm:spPr/>
      <dgm:t>
        <a:bodyPr/>
        <a:lstStyle/>
        <a:p>
          <a:endParaRPr lang="zh-CN" altLang="en-US"/>
        </a:p>
      </dgm:t>
    </dgm:pt>
    <dgm:pt modelId="{7FEFBDFB-A058-46DD-A6EB-88A5521D2445}" type="pres">
      <dgm:prSet presAssocID="{EE4939BF-C625-475A-A46E-CA9FD5CE0723}" presName="linearFlow" presStyleCnt="0">
        <dgm:presLayoutVars>
          <dgm:dir/>
          <dgm:animLvl val="lvl"/>
          <dgm:resizeHandles val="exact"/>
        </dgm:presLayoutVars>
      </dgm:prSet>
      <dgm:spPr/>
      <dgm:t>
        <a:bodyPr/>
        <a:lstStyle/>
        <a:p>
          <a:endParaRPr lang="zh-CN" altLang="en-US"/>
        </a:p>
      </dgm:t>
    </dgm:pt>
    <dgm:pt modelId="{BFD1C374-B79C-42F5-A46F-0DE67070EB4F}" type="pres">
      <dgm:prSet presAssocID="{35B87511-BC4C-4CAC-90E7-EE8101044B41}" presName="composite" presStyleCnt="0"/>
      <dgm:spPr/>
    </dgm:pt>
    <dgm:pt modelId="{8354E5CB-4FE0-4A78-9CF8-E251A1EFF7E4}" type="pres">
      <dgm:prSet presAssocID="{35B87511-BC4C-4CAC-90E7-EE8101044B41}" presName="parentText" presStyleLbl="alignNode1" presStyleIdx="0" presStyleCnt="1">
        <dgm:presLayoutVars>
          <dgm:chMax val="1"/>
          <dgm:bulletEnabled val="1"/>
        </dgm:presLayoutVars>
      </dgm:prSet>
      <dgm:spPr/>
      <dgm:t>
        <a:bodyPr/>
        <a:lstStyle/>
        <a:p>
          <a:endParaRPr lang="zh-CN" altLang="en-US"/>
        </a:p>
      </dgm:t>
    </dgm:pt>
    <dgm:pt modelId="{A7DDA900-BBBE-4B9C-B430-D1023FD389BC}" type="pres">
      <dgm:prSet presAssocID="{35B87511-BC4C-4CAC-90E7-EE8101044B41}" presName="descendantText" presStyleLbl="alignAcc1" presStyleIdx="0" presStyleCnt="1">
        <dgm:presLayoutVars>
          <dgm:bulletEnabled val="1"/>
        </dgm:presLayoutVars>
      </dgm:prSet>
      <dgm:spPr/>
      <dgm:t>
        <a:bodyPr/>
        <a:lstStyle/>
        <a:p>
          <a:endParaRPr lang="zh-CN" altLang="en-US"/>
        </a:p>
      </dgm:t>
    </dgm:pt>
  </dgm:ptLst>
  <dgm:cxnLst>
    <dgm:cxn modelId="{BCD6D294-35D5-4F38-91B5-BB5D208796B2}" type="presOf" srcId="{EE4939BF-C625-475A-A46E-CA9FD5CE0723}" destId="{7FEFBDFB-A058-46DD-A6EB-88A5521D2445}" srcOrd="0" destOrd="0" presId="urn:microsoft.com/office/officeart/2005/8/layout/chevron2"/>
    <dgm:cxn modelId="{5A67F0AF-CAEA-45C6-A144-F65CA73BE880}" srcId="{EE4939BF-C625-475A-A46E-CA9FD5CE0723}" destId="{35B87511-BC4C-4CAC-90E7-EE8101044B41}" srcOrd="0" destOrd="0" parTransId="{DDFA0EFC-A752-4740-B982-AE899117F825}" sibTransId="{D2B11228-9931-40AF-8403-1D51730ADB23}"/>
    <dgm:cxn modelId="{62EB8B5B-2CB2-4C12-9A1D-19D7007C5499}" srcId="{35B87511-BC4C-4CAC-90E7-EE8101044B41}" destId="{0227120F-7665-4680-BA89-A9D56A9E9A74}" srcOrd="0" destOrd="0" parTransId="{FD6E3320-7A32-40DE-BBF8-315E39DC4500}" sibTransId="{3993A31A-BF67-4B63-8F83-CA771A1E7CA0}"/>
    <dgm:cxn modelId="{A60A6621-49B1-4F62-A7C2-0572766C57AF}" type="presOf" srcId="{35B87511-BC4C-4CAC-90E7-EE8101044B41}" destId="{8354E5CB-4FE0-4A78-9CF8-E251A1EFF7E4}" srcOrd="0" destOrd="0" presId="urn:microsoft.com/office/officeart/2005/8/layout/chevron2"/>
    <dgm:cxn modelId="{8D762678-AE52-4C93-8BC2-B6680379B446}" type="presOf" srcId="{0227120F-7665-4680-BA89-A9D56A9E9A74}" destId="{A7DDA900-BBBE-4B9C-B430-D1023FD389BC}" srcOrd="0" destOrd="0" presId="urn:microsoft.com/office/officeart/2005/8/layout/chevron2"/>
    <dgm:cxn modelId="{765E81AE-8A8A-4784-AF64-35D9F503AEE6}" type="presParOf" srcId="{7FEFBDFB-A058-46DD-A6EB-88A5521D2445}" destId="{BFD1C374-B79C-42F5-A46F-0DE67070EB4F}" srcOrd="0" destOrd="0" presId="urn:microsoft.com/office/officeart/2005/8/layout/chevron2"/>
    <dgm:cxn modelId="{0880507A-BFD1-41EC-824E-2723CFA316E3}" type="presParOf" srcId="{BFD1C374-B79C-42F5-A46F-0DE67070EB4F}" destId="{8354E5CB-4FE0-4A78-9CF8-E251A1EFF7E4}" srcOrd="0" destOrd="0" presId="urn:microsoft.com/office/officeart/2005/8/layout/chevron2"/>
    <dgm:cxn modelId="{1C9F01C3-BAED-4F95-A411-979E36DC280D}" type="presParOf" srcId="{BFD1C374-B79C-42F5-A46F-0DE67070EB4F}" destId="{A7DDA900-BBBE-4B9C-B430-D1023FD389BC}" srcOrd="1" destOrd="0" presId="urn:microsoft.com/office/officeart/2005/8/layout/chevron2"/>
  </dgm:cxnLst>
  <dgm:bg/>
  <dgm:whole/>
  <dgm:extLst>
    <a:ext uri="http://schemas.microsoft.com/office/drawing/2008/diagram">
      <dsp:dataModelExt xmlns:dsp="http://schemas.microsoft.com/office/drawing/2008/diagram" xmlns="" relId="rId1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649D02C2-1C10-455A-A141-1BE15A5B447E}">
      <dsp:nvSpPr>
        <dsp:cNvPr id="0" name=""/>
        <dsp:cNvSpPr/>
      </dsp:nvSpPr>
      <dsp:spPr>
        <a:xfrm rot="5400000">
          <a:off x="4971741" y="-2092552"/>
          <a:ext cx="633051" cy="4977192"/>
        </a:xfrm>
        <a:prstGeom prst="round2SameRect">
          <a:avLst/>
        </a:prstGeom>
        <a:solidFill>
          <a:schemeClr val="accent2">
            <a:alpha val="90000"/>
            <a:tint val="40000"/>
            <a:hueOff val="0"/>
            <a:satOff val="0"/>
            <a:lumOff val="0"/>
            <a:alphaOff val="0"/>
          </a:schemeClr>
        </a:solidFill>
        <a:ln w="25400" cap="flat" cmpd="sng" algn="ctr">
          <a:solidFill>
            <a:schemeClr val="accent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zh-CN" altLang="en-US" sz="2000" kern="1200" dirty="0" smtClean="0"/>
            <a:t>落后的农奴制严重阻碍了俄国资本主义的发展（</a:t>
          </a:r>
          <a:r>
            <a:rPr lang="zh-CN" altLang="en-US" sz="2000" b="1" kern="1200" dirty="0" smtClean="0">
              <a:solidFill>
                <a:srgbClr val="FF0000"/>
              </a:solidFill>
            </a:rPr>
            <a:t>根本原因</a:t>
          </a:r>
          <a:r>
            <a:rPr lang="zh-CN" altLang="en-US" sz="2000" kern="1200" dirty="0" smtClean="0"/>
            <a:t>）</a:t>
          </a:r>
          <a:endParaRPr lang="zh-CN" altLang="en-US" sz="2000" kern="1200" dirty="0"/>
        </a:p>
      </dsp:txBody>
      <dsp:txXfrm rot="5400000">
        <a:off x="4971741" y="-2092552"/>
        <a:ext cx="633051" cy="4977192"/>
      </dsp:txXfrm>
    </dsp:sp>
    <dsp:sp modelId="{C7A79F53-F741-4315-BD04-0C58938BB495}">
      <dsp:nvSpPr>
        <dsp:cNvPr id="0" name=""/>
        <dsp:cNvSpPr/>
      </dsp:nvSpPr>
      <dsp:spPr>
        <a:xfrm>
          <a:off x="0" y="386"/>
          <a:ext cx="2799671" cy="791314"/>
        </a:xfrm>
        <a:prstGeom prst="roundRect">
          <a:avLst/>
        </a:prstGeom>
        <a:solidFill>
          <a:schemeClr val="accent2">
            <a:alpha val="9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72390" rIns="144780" bIns="72390" numCol="1" spcCol="1270" anchor="ctr" anchorCtr="0">
          <a:noAutofit/>
        </a:bodyPr>
        <a:lstStyle/>
        <a:p>
          <a:pPr lvl="0" algn="ctr" defTabSz="1689100">
            <a:lnSpc>
              <a:spcPct val="90000"/>
            </a:lnSpc>
            <a:spcBef>
              <a:spcPct val="0"/>
            </a:spcBef>
            <a:spcAft>
              <a:spcPct val="35000"/>
            </a:spcAft>
          </a:pPr>
          <a:r>
            <a:rPr lang="zh-CN" altLang="en-US" sz="3800" kern="1200" dirty="0" smtClean="0"/>
            <a:t>经济</a:t>
          </a:r>
          <a:endParaRPr lang="zh-CN" altLang="en-US" sz="3800" kern="1200" dirty="0"/>
        </a:p>
      </dsp:txBody>
      <dsp:txXfrm>
        <a:off x="0" y="386"/>
        <a:ext cx="2799671" cy="791314"/>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DFA2667F-8537-4503-A2AC-70F97C8F300E}">
      <dsp:nvSpPr>
        <dsp:cNvPr id="0" name=""/>
        <dsp:cNvSpPr/>
      </dsp:nvSpPr>
      <dsp:spPr>
        <a:xfrm rot="5400000">
          <a:off x="4939507" y="-2056548"/>
          <a:ext cx="691276" cy="4977192"/>
        </a:xfrm>
        <a:prstGeom prst="round2SameRect">
          <a:avLst/>
        </a:prstGeom>
        <a:solidFill>
          <a:schemeClr val="accent2">
            <a:alpha val="90000"/>
            <a:tint val="40000"/>
            <a:hueOff val="0"/>
            <a:satOff val="0"/>
            <a:lumOff val="0"/>
            <a:alphaOff val="0"/>
          </a:schemeClr>
        </a:solidFill>
        <a:ln w="25400" cap="flat" cmpd="sng" algn="ctr">
          <a:solidFill>
            <a:schemeClr val="accent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zh-CN" altLang="en-US" sz="2000" kern="1200" dirty="0" smtClean="0"/>
            <a:t>亚历山大二世酝酿改革</a:t>
          </a:r>
        </a:p>
      </dsp:txBody>
      <dsp:txXfrm rot="5400000">
        <a:off x="4939507" y="-2056548"/>
        <a:ext cx="691276" cy="4977192"/>
      </dsp:txXfrm>
    </dsp:sp>
    <dsp:sp modelId="{6CB03D84-ABDD-46DB-B6A9-B1FB470924F5}">
      <dsp:nvSpPr>
        <dsp:cNvPr id="0" name=""/>
        <dsp:cNvSpPr/>
      </dsp:nvSpPr>
      <dsp:spPr>
        <a:xfrm>
          <a:off x="0" y="0"/>
          <a:ext cx="2793427" cy="864096"/>
        </a:xfrm>
        <a:prstGeom prst="roundRect">
          <a:avLst/>
        </a:prstGeom>
        <a:solidFill>
          <a:schemeClr val="accent2">
            <a:alpha val="9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210" tIns="78105" rIns="156210" bIns="78105" numCol="1" spcCol="1270" anchor="ctr" anchorCtr="0">
          <a:noAutofit/>
        </a:bodyPr>
        <a:lstStyle/>
        <a:p>
          <a:pPr lvl="0" algn="ctr" defTabSz="1822450">
            <a:lnSpc>
              <a:spcPct val="90000"/>
            </a:lnSpc>
            <a:spcBef>
              <a:spcPct val="0"/>
            </a:spcBef>
            <a:spcAft>
              <a:spcPct val="35000"/>
            </a:spcAft>
          </a:pPr>
          <a:r>
            <a:rPr lang="zh-CN" altLang="en-US" sz="4100" kern="1200" dirty="0" smtClean="0"/>
            <a:t>主观</a:t>
          </a:r>
          <a:endParaRPr lang="zh-CN" altLang="en-US" sz="4100" kern="1200" dirty="0"/>
        </a:p>
      </dsp:txBody>
      <dsp:txXfrm>
        <a:off x="0" y="0"/>
        <a:ext cx="2793427" cy="864096"/>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1D82C730-6A3A-4A26-96D4-594F21BB2677}">
      <dsp:nvSpPr>
        <dsp:cNvPr id="0" name=""/>
        <dsp:cNvSpPr/>
      </dsp:nvSpPr>
      <dsp:spPr>
        <a:xfrm rot="5400000">
          <a:off x="4894001" y="-2033505"/>
          <a:ext cx="690601" cy="4931107"/>
        </a:xfrm>
        <a:prstGeom prst="round2SameRect">
          <a:avLst/>
        </a:prstGeom>
        <a:solidFill>
          <a:schemeClr val="accent2">
            <a:alpha val="90000"/>
            <a:tint val="40000"/>
            <a:hueOff val="0"/>
            <a:satOff val="0"/>
            <a:lumOff val="0"/>
            <a:alphaOff val="0"/>
          </a:schemeClr>
        </a:solidFill>
        <a:ln w="25400" cap="flat" cmpd="sng" algn="ctr">
          <a:solidFill>
            <a:schemeClr val="accent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zh-CN" altLang="en-US" sz="2000" kern="1200" dirty="0" smtClean="0"/>
            <a:t>克里米亚战争的失败，加剧社会矛盾（</a:t>
          </a:r>
          <a:r>
            <a:rPr lang="zh-CN" altLang="en-US" sz="2000" b="1" kern="1200" dirty="0" smtClean="0">
              <a:solidFill>
                <a:srgbClr val="FF0000"/>
              </a:solidFill>
            </a:rPr>
            <a:t>直接原因</a:t>
          </a:r>
          <a:r>
            <a:rPr lang="zh-CN" altLang="en-US" sz="2000" kern="1200" dirty="0" smtClean="0"/>
            <a:t>）</a:t>
          </a:r>
          <a:endParaRPr lang="zh-CN" altLang="en-US" sz="2000" kern="1200" dirty="0"/>
        </a:p>
      </dsp:txBody>
      <dsp:txXfrm rot="5400000">
        <a:off x="4894001" y="-2033505"/>
        <a:ext cx="690601" cy="4931107"/>
      </dsp:txXfrm>
    </dsp:sp>
    <dsp:sp modelId="{9248F4A0-8509-4E47-9CA7-93B16EB4DA93}">
      <dsp:nvSpPr>
        <dsp:cNvPr id="0" name=""/>
        <dsp:cNvSpPr/>
      </dsp:nvSpPr>
      <dsp:spPr>
        <a:xfrm>
          <a:off x="0" y="843"/>
          <a:ext cx="2773748" cy="863252"/>
        </a:xfrm>
        <a:prstGeom prst="roundRect">
          <a:avLst/>
        </a:prstGeom>
        <a:solidFill>
          <a:schemeClr val="accent2">
            <a:alpha val="9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210" tIns="78105" rIns="156210" bIns="78105" numCol="1" spcCol="1270" anchor="ctr" anchorCtr="0">
          <a:noAutofit/>
        </a:bodyPr>
        <a:lstStyle/>
        <a:p>
          <a:pPr lvl="0" algn="ctr" defTabSz="1822450">
            <a:lnSpc>
              <a:spcPct val="90000"/>
            </a:lnSpc>
            <a:spcBef>
              <a:spcPct val="0"/>
            </a:spcBef>
            <a:spcAft>
              <a:spcPct val="35000"/>
            </a:spcAft>
          </a:pPr>
          <a:r>
            <a:rPr lang="zh-CN" altLang="en-US" sz="4100" kern="1200" dirty="0" smtClean="0"/>
            <a:t>军事</a:t>
          </a:r>
          <a:endParaRPr lang="zh-CN" altLang="en-US" sz="4100" kern="1200" dirty="0"/>
        </a:p>
      </dsp:txBody>
      <dsp:txXfrm>
        <a:off x="0" y="843"/>
        <a:ext cx="2773748" cy="863252"/>
      </dsp:txXfrm>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8AE3CB30-A303-4971-B8EE-5371E7C6F531}">
      <dsp:nvSpPr>
        <dsp:cNvPr id="0" name=""/>
        <dsp:cNvSpPr/>
      </dsp:nvSpPr>
      <dsp:spPr>
        <a:xfrm rot="5400000">
          <a:off x="4916156" y="-2061621"/>
          <a:ext cx="646291" cy="4931107"/>
        </a:xfrm>
        <a:prstGeom prst="round2SameRect">
          <a:avLst/>
        </a:prstGeom>
        <a:solidFill>
          <a:schemeClr val="accent2">
            <a:alpha val="90000"/>
            <a:tint val="40000"/>
            <a:hueOff val="0"/>
            <a:satOff val="0"/>
            <a:lumOff val="0"/>
            <a:alphaOff val="0"/>
          </a:schemeClr>
        </a:solidFill>
        <a:ln w="25400" cap="flat" cmpd="sng" algn="ctr">
          <a:solidFill>
            <a:schemeClr val="accent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38100" rIns="76200" bIns="38100" numCol="1" spcCol="1270" anchor="ctr" anchorCtr="0">
          <a:noAutofit/>
        </a:bodyPr>
        <a:lstStyle/>
        <a:p>
          <a:pPr marL="228600" lvl="1" indent="-228600" algn="l" defTabSz="889000">
            <a:lnSpc>
              <a:spcPct val="90000"/>
            </a:lnSpc>
            <a:spcBef>
              <a:spcPct val="0"/>
            </a:spcBef>
            <a:spcAft>
              <a:spcPct val="15000"/>
            </a:spcAft>
            <a:buChar char="••"/>
          </a:pPr>
          <a:r>
            <a:rPr lang="zh-CN" altLang="en-US" sz="2000" kern="1200" dirty="0" smtClean="0"/>
            <a:t>出现反对农奴制和专制统治的民主思潮</a:t>
          </a:r>
          <a:endParaRPr lang="zh-CN" altLang="en-US" sz="2000" kern="1200" dirty="0"/>
        </a:p>
      </dsp:txBody>
      <dsp:txXfrm rot="5400000">
        <a:off x="4916156" y="-2061621"/>
        <a:ext cx="646291" cy="4931107"/>
      </dsp:txXfrm>
    </dsp:sp>
    <dsp:sp modelId="{D66DD9A6-299D-4285-AEED-9852A013C02B}">
      <dsp:nvSpPr>
        <dsp:cNvPr id="0" name=""/>
        <dsp:cNvSpPr/>
      </dsp:nvSpPr>
      <dsp:spPr>
        <a:xfrm>
          <a:off x="0" y="0"/>
          <a:ext cx="2773748" cy="807863"/>
        </a:xfrm>
        <a:prstGeom prst="roundRect">
          <a:avLst/>
        </a:prstGeom>
        <a:solidFill>
          <a:schemeClr val="accent2">
            <a:alpha val="9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74295" rIns="148590" bIns="74295" numCol="1" spcCol="1270" anchor="ctr" anchorCtr="0">
          <a:noAutofit/>
        </a:bodyPr>
        <a:lstStyle/>
        <a:p>
          <a:pPr lvl="0" algn="ctr" defTabSz="1733550">
            <a:lnSpc>
              <a:spcPct val="90000"/>
            </a:lnSpc>
            <a:spcBef>
              <a:spcPct val="0"/>
            </a:spcBef>
            <a:spcAft>
              <a:spcPct val="35000"/>
            </a:spcAft>
          </a:pPr>
          <a:r>
            <a:rPr lang="zh-CN" altLang="en-US" sz="3900" kern="1200" dirty="0" smtClean="0"/>
            <a:t>思想</a:t>
          </a:r>
          <a:endParaRPr lang="zh-CN" altLang="en-US" sz="3900" kern="1200" dirty="0"/>
        </a:p>
      </dsp:txBody>
      <dsp:txXfrm>
        <a:off x="0" y="0"/>
        <a:ext cx="2773748" cy="807863"/>
      </dsp:txXfrm>
    </dsp:sp>
  </dsp:spTree>
</dsp:drawing>
</file>

<file path=ppt/diagrams/drawing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1E343235-46B4-40FC-B258-5F32814046FA}">
      <dsp:nvSpPr>
        <dsp:cNvPr id="0" name=""/>
        <dsp:cNvSpPr/>
      </dsp:nvSpPr>
      <dsp:spPr>
        <a:xfrm rot="5400000">
          <a:off x="4971741" y="-2092552"/>
          <a:ext cx="633051" cy="4977192"/>
        </a:xfrm>
        <a:prstGeom prst="round2SameRect">
          <a:avLst/>
        </a:prstGeom>
        <a:solidFill>
          <a:schemeClr val="accent2">
            <a:alpha val="90000"/>
            <a:tint val="40000"/>
            <a:hueOff val="0"/>
            <a:satOff val="0"/>
            <a:lumOff val="0"/>
            <a:alphaOff val="0"/>
          </a:schemeClr>
        </a:solidFill>
        <a:ln w="25400" cap="flat" cmpd="sng" algn="ctr">
          <a:solidFill>
            <a:schemeClr val="accent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zh-CN" altLang="en-US" sz="2000" kern="1200" dirty="0" smtClean="0"/>
            <a:t>工农运动打击了沙皇专制统治，动摇了农奴制度的基础</a:t>
          </a:r>
          <a:endParaRPr lang="zh-CN" altLang="en-US" sz="2000" kern="1200" dirty="0"/>
        </a:p>
      </dsp:txBody>
      <dsp:txXfrm rot="5400000">
        <a:off x="4971741" y="-2092552"/>
        <a:ext cx="633051" cy="4977192"/>
      </dsp:txXfrm>
    </dsp:sp>
    <dsp:sp modelId="{E88FEDA0-F997-4AD0-B09F-3AB288913B5E}">
      <dsp:nvSpPr>
        <dsp:cNvPr id="0" name=""/>
        <dsp:cNvSpPr/>
      </dsp:nvSpPr>
      <dsp:spPr>
        <a:xfrm>
          <a:off x="0" y="773"/>
          <a:ext cx="2799671" cy="791314"/>
        </a:xfrm>
        <a:prstGeom prst="roundRect">
          <a:avLst/>
        </a:prstGeom>
        <a:solidFill>
          <a:schemeClr val="accent2">
            <a:alpha val="9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72390" rIns="144780" bIns="72390" numCol="1" spcCol="1270" anchor="ctr" anchorCtr="0">
          <a:noAutofit/>
        </a:bodyPr>
        <a:lstStyle/>
        <a:p>
          <a:pPr lvl="0" algn="ctr" defTabSz="1689100">
            <a:lnSpc>
              <a:spcPct val="90000"/>
            </a:lnSpc>
            <a:spcBef>
              <a:spcPct val="0"/>
            </a:spcBef>
            <a:spcAft>
              <a:spcPct val="35000"/>
            </a:spcAft>
          </a:pPr>
          <a:r>
            <a:rPr lang="zh-CN" altLang="en-US" sz="3800" kern="1200" dirty="0" smtClean="0"/>
            <a:t>政治</a:t>
          </a:r>
          <a:endParaRPr lang="zh-CN" altLang="en-US" sz="3800" kern="1200" dirty="0"/>
        </a:p>
      </dsp:txBody>
      <dsp:txXfrm>
        <a:off x="0" y="773"/>
        <a:ext cx="2799671" cy="791314"/>
      </dsp:txXfrm>
    </dsp:sp>
  </dsp:spTree>
</dsp:drawing>
</file>

<file path=ppt/diagrams/drawing6.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5AB8B7D-86EF-4DB2-9A49-125A955F0077}">
      <dsp:nvSpPr>
        <dsp:cNvPr id="0" name=""/>
        <dsp:cNvSpPr/>
      </dsp:nvSpPr>
      <dsp:spPr>
        <a:xfrm>
          <a:off x="3459849" y="1879035"/>
          <a:ext cx="1577245" cy="1577245"/>
        </a:xfrm>
        <a:prstGeom prst="ellipse">
          <a:avLst/>
        </a:prstGeom>
        <a:solidFill>
          <a:schemeClr val="accent2">
            <a:alpha val="8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225" tIns="22225" rIns="22225" bIns="22225" numCol="1" spcCol="1270" anchor="ctr" anchorCtr="0">
          <a:noAutofit/>
        </a:bodyPr>
        <a:lstStyle/>
        <a:p>
          <a:pPr lvl="0" algn="ctr" defTabSz="1555750">
            <a:lnSpc>
              <a:spcPct val="90000"/>
            </a:lnSpc>
            <a:spcBef>
              <a:spcPct val="0"/>
            </a:spcBef>
            <a:spcAft>
              <a:spcPct val="35000"/>
            </a:spcAft>
          </a:pPr>
          <a:r>
            <a:rPr lang="zh-CN" altLang="en-US" sz="3500" b="1" kern="1200" dirty="0" smtClean="0"/>
            <a:t>进步性</a:t>
          </a:r>
          <a:endParaRPr lang="zh-CN" altLang="en-US" sz="3500" b="1" kern="1200" dirty="0"/>
        </a:p>
      </dsp:txBody>
      <dsp:txXfrm>
        <a:off x="3459849" y="1879035"/>
        <a:ext cx="1577245" cy="1577245"/>
      </dsp:txXfrm>
    </dsp:sp>
    <dsp:sp modelId="{E8647D9D-BBC8-4057-90CC-0761AEAC5850}">
      <dsp:nvSpPr>
        <dsp:cNvPr id="0" name=""/>
        <dsp:cNvSpPr/>
      </dsp:nvSpPr>
      <dsp:spPr>
        <a:xfrm rot="12900000">
          <a:off x="2444959" y="1603413"/>
          <a:ext cx="1209201" cy="449514"/>
        </a:xfrm>
        <a:prstGeom prst="leftArrow">
          <a:avLst>
            <a:gd name="adj1" fmla="val 60000"/>
            <a:gd name="adj2" fmla="val 50000"/>
          </a:avLst>
        </a:prstGeom>
        <a:solidFill>
          <a:schemeClr val="accent2">
            <a:shade val="9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4E44D372-D2A9-4DF5-9C8D-7095CAB634CC}">
      <dsp:nvSpPr>
        <dsp:cNvPr id="0" name=""/>
        <dsp:cNvSpPr/>
      </dsp:nvSpPr>
      <dsp:spPr>
        <a:xfrm>
          <a:off x="1805109" y="882033"/>
          <a:ext cx="1498382" cy="1198706"/>
        </a:xfrm>
        <a:prstGeom prst="roundRect">
          <a:avLst>
            <a:gd name="adj" fmla="val 10000"/>
          </a:avLst>
        </a:prstGeom>
        <a:solidFill>
          <a:schemeClr val="accent2">
            <a:alpha val="9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815" tIns="43815" rIns="43815" bIns="43815" numCol="1" spcCol="1270" anchor="ctr" anchorCtr="0">
          <a:noAutofit/>
        </a:bodyPr>
        <a:lstStyle/>
        <a:p>
          <a:pPr lvl="0" algn="ctr" defTabSz="1022350">
            <a:lnSpc>
              <a:spcPct val="90000"/>
            </a:lnSpc>
            <a:spcBef>
              <a:spcPct val="0"/>
            </a:spcBef>
            <a:spcAft>
              <a:spcPct val="35000"/>
            </a:spcAft>
          </a:pPr>
          <a:r>
            <a:rPr lang="zh-CN" altLang="en-US" sz="2300" kern="1200" dirty="0" smtClean="0"/>
            <a:t>农民获得人身解放</a:t>
          </a:r>
          <a:endParaRPr lang="zh-CN" altLang="en-US" sz="2300" kern="1200" dirty="0"/>
        </a:p>
      </dsp:txBody>
      <dsp:txXfrm>
        <a:off x="1805109" y="882033"/>
        <a:ext cx="1498382" cy="1198706"/>
      </dsp:txXfrm>
    </dsp:sp>
    <dsp:sp modelId="{596DA87A-E6D6-4BD0-BD0B-265FE2EC2D0B}">
      <dsp:nvSpPr>
        <dsp:cNvPr id="0" name=""/>
        <dsp:cNvSpPr/>
      </dsp:nvSpPr>
      <dsp:spPr>
        <a:xfrm rot="16200000">
          <a:off x="3643871" y="979300"/>
          <a:ext cx="1209201" cy="449514"/>
        </a:xfrm>
        <a:prstGeom prst="leftArrow">
          <a:avLst>
            <a:gd name="adj1" fmla="val 60000"/>
            <a:gd name="adj2" fmla="val 50000"/>
          </a:avLst>
        </a:prstGeom>
        <a:solidFill>
          <a:schemeClr val="accent2">
            <a:shade val="90000"/>
            <a:hueOff val="-20501"/>
            <a:satOff val="-3472"/>
            <a:lumOff val="16056"/>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A48D64C0-20C4-4154-B7AD-B2F8D80BF7E2}">
      <dsp:nvSpPr>
        <dsp:cNvPr id="0" name=""/>
        <dsp:cNvSpPr/>
      </dsp:nvSpPr>
      <dsp:spPr>
        <a:xfrm>
          <a:off x="3499280" y="103"/>
          <a:ext cx="1498382" cy="1198706"/>
        </a:xfrm>
        <a:prstGeom prst="roundRect">
          <a:avLst>
            <a:gd name="adj" fmla="val 10000"/>
          </a:avLst>
        </a:prstGeom>
        <a:solidFill>
          <a:schemeClr val="accent2">
            <a:alpha val="90000"/>
            <a:hueOff val="0"/>
            <a:satOff val="0"/>
            <a:lumOff val="0"/>
            <a:alphaOff val="-2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815" tIns="43815" rIns="43815" bIns="43815" numCol="1" spcCol="1270" anchor="ctr" anchorCtr="0">
          <a:noAutofit/>
        </a:bodyPr>
        <a:lstStyle/>
        <a:p>
          <a:pPr lvl="0" algn="ctr" defTabSz="1022350">
            <a:lnSpc>
              <a:spcPct val="90000"/>
            </a:lnSpc>
            <a:spcBef>
              <a:spcPct val="0"/>
            </a:spcBef>
            <a:spcAft>
              <a:spcPct val="35000"/>
            </a:spcAft>
          </a:pPr>
          <a:r>
            <a:rPr lang="zh-CN" altLang="en-US" sz="2300" kern="1200" dirty="0" smtClean="0"/>
            <a:t>促进了资本主义的发展</a:t>
          </a:r>
          <a:endParaRPr lang="zh-CN" altLang="en-US" sz="2300" kern="1200" dirty="0"/>
        </a:p>
      </dsp:txBody>
      <dsp:txXfrm>
        <a:off x="3499280" y="103"/>
        <a:ext cx="1498382" cy="1198706"/>
      </dsp:txXfrm>
    </dsp:sp>
    <dsp:sp modelId="{3F1185A0-2747-42F8-B643-22C85DEB2C5E}">
      <dsp:nvSpPr>
        <dsp:cNvPr id="0" name=""/>
        <dsp:cNvSpPr/>
      </dsp:nvSpPr>
      <dsp:spPr>
        <a:xfrm rot="19500000">
          <a:off x="4842782" y="1603413"/>
          <a:ext cx="1209201" cy="449514"/>
        </a:xfrm>
        <a:prstGeom prst="leftArrow">
          <a:avLst>
            <a:gd name="adj1" fmla="val 60000"/>
            <a:gd name="adj2" fmla="val 50000"/>
          </a:avLst>
        </a:prstGeom>
        <a:solidFill>
          <a:schemeClr val="accent2">
            <a:shade val="90000"/>
            <a:hueOff val="-41001"/>
            <a:satOff val="-6944"/>
            <a:lumOff val="32113"/>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1A3DB98D-51E1-4F9E-8753-36B73FFC2131}">
      <dsp:nvSpPr>
        <dsp:cNvPr id="0" name=""/>
        <dsp:cNvSpPr/>
      </dsp:nvSpPr>
      <dsp:spPr>
        <a:xfrm>
          <a:off x="5193451" y="882033"/>
          <a:ext cx="1498382" cy="1198706"/>
        </a:xfrm>
        <a:prstGeom prst="roundRect">
          <a:avLst>
            <a:gd name="adj" fmla="val 10000"/>
          </a:avLst>
        </a:prstGeom>
        <a:solidFill>
          <a:schemeClr val="accent2">
            <a:alpha val="90000"/>
            <a:hueOff val="0"/>
            <a:satOff val="0"/>
            <a:lumOff val="0"/>
            <a:alpha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815" tIns="43815" rIns="43815" bIns="43815" numCol="1" spcCol="1270" anchor="ctr" anchorCtr="0">
          <a:noAutofit/>
        </a:bodyPr>
        <a:lstStyle/>
        <a:p>
          <a:pPr lvl="0" algn="ctr" defTabSz="1022350">
            <a:lnSpc>
              <a:spcPct val="90000"/>
            </a:lnSpc>
            <a:spcBef>
              <a:spcPct val="0"/>
            </a:spcBef>
            <a:spcAft>
              <a:spcPct val="35000"/>
            </a:spcAft>
          </a:pPr>
          <a:r>
            <a:rPr lang="zh-CN" altLang="en-US" sz="2300" kern="1200" dirty="0" smtClean="0"/>
            <a:t>促进了俄国的近代化</a:t>
          </a:r>
          <a:endParaRPr lang="zh-CN" altLang="en-US" sz="2300" kern="1200" dirty="0"/>
        </a:p>
      </dsp:txBody>
      <dsp:txXfrm>
        <a:off x="5193451" y="882033"/>
        <a:ext cx="1498382" cy="1198706"/>
      </dsp:txXfrm>
    </dsp:sp>
  </dsp:spTree>
</dsp:drawing>
</file>

<file path=ppt/diagrams/drawing7.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5821316C-3A8B-42D3-ADBA-F1F3A7001C09}">
      <dsp:nvSpPr>
        <dsp:cNvPr id="0" name=""/>
        <dsp:cNvSpPr/>
      </dsp:nvSpPr>
      <dsp:spPr>
        <a:xfrm rot="5400000">
          <a:off x="-259228" y="259228"/>
          <a:ext cx="1728192" cy="1209734"/>
        </a:xfrm>
        <a:prstGeom prst="chevron">
          <a:avLst/>
        </a:prstGeom>
        <a:solidFill>
          <a:schemeClr val="accent2">
            <a:lumMod val="60000"/>
            <a:lumOff val="40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lvl="0" algn="ctr" defTabSz="1022350">
            <a:lnSpc>
              <a:spcPct val="90000"/>
            </a:lnSpc>
            <a:spcBef>
              <a:spcPct val="0"/>
            </a:spcBef>
            <a:spcAft>
              <a:spcPct val="35000"/>
            </a:spcAft>
          </a:pPr>
          <a:r>
            <a:rPr lang="zh-CN" altLang="en-US" sz="2300" kern="1200" dirty="0" smtClean="0"/>
            <a:t>不彻底性</a:t>
          </a:r>
          <a:endParaRPr lang="zh-CN" altLang="en-US" sz="2300" kern="1200" dirty="0"/>
        </a:p>
      </dsp:txBody>
      <dsp:txXfrm rot="5400000">
        <a:off x="-259228" y="259228"/>
        <a:ext cx="1728192" cy="1209734"/>
      </dsp:txXfrm>
    </dsp:sp>
    <dsp:sp modelId="{03A32C29-EBC0-42A2-AC4D-1A99932F7F0D}">
      <dsp:nvSpPr>
        <dsp:cNvPr id="0" name=""/>
        <dsp:cNvSpPr/>
      </dsp:nvSpPr>
      <dsp:spPr>
        <a:xfrm rot="5400000">
          <a:off x="3499588" y="-2289854"/>
          <a:ext cx="1123324" cy="5703033"/>
        </a:xfrm>
        <a:prstGeom prst="round2SameRect">
          <a:avLst/>
        </a:prstGeom>
        <a:solidFill>
          <a:schemeClr val="lt1">
            <a:alpha val="90000"/>
            <a:hueOff val="0"/>
            <a:satOff val="0"/>
            <a:lumOff val="0"/>
            <a:alphaOff val="0"/>
          </a:schemeClr>
        </a:solidFill>
        <a:ln w="25400" cap="flat" cmpd="sng" algn="ctr">
          <a:solidFill>
            <a:schemeClr val="accent2">
              <a:lumMod val="60000"/>
              <a:lumOff val="4000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0688" tIns="15240" rIns="15240" bIns="15240" numCol="1" spcCol="1270" anchor="ctr" anchorCtr="0">
          <a:noAutofit/>
        </a:bodyPr>
        <a:lstStyle/>
        <a:p>
          <a:pPr marL="228600" lvl="1" indent="-228600" algn="l" defTabSz="1066800">
            <a:lnSpc>
              <a:spcPct val="90000"/>
            </a:lnSpc>
            <a:spcBef>
              <a:spcPct val="0"/>
            </a:spcBef>
            <a:spcAft>
              <a:spcPct val="15000"/>
            </a:spcAft>
            <a:buChar char="••"/>
          </a:pPr>
          <a:r>
            <a:rPr lang="zh-CN" altLang="en-US" sz="2400" b="1" kern="1200" dirty="0" smtClean="0">
              <a:solidFill>
                <a:srgbClr val="FF0000"/>
              </a:solidFill>
            </a:rPr>
            <a:t>保留了农奴制的一些残余</a:t>
          </a:r>
          <a:endParaRPr lang="zh-CN" altLang="en-US" sz="2400" kern="1200" dirty="0"/>
        </a:p>
      </dsp:txBody>
      <dsp:txXfrm rot="5400000">
        <a:off x="3499588" y="-2289854"/>
        <a:ext cx="1123324" cy="5703033"/>
      </dsp:txXfrm>
    </dsp:sp>
  </dsp:spTree>
</dsp:drawing>
</file>

<file path=ppt/diagrams/drawing8.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2352E0F-AC4E-4EDA-B6D2-98E9B1DE8214}">
      <dsp:nvSpPr>
        <dsp:cNvPr id="0" name=""/>
        <dsp:cNvSpPr/>
      </dsp:nvSpPr>
      <dsp:spPr>
        <a:xfrm rot="5400000">
          <a:off x="-270029" y="270029"/>
          <a:ext cx="1800200" cy="1260140"/>
        </a:xfrm>
        <a:prstGeom prst="chevron">
          <a:avLst/>
        </a:prstGeom>
        <a:solidFill>
          <a:schemeClr val="accent2">
            <a:lumMod val="60000"/>
            <a:lumOff val="40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zh-CN" altLang="en-US" sz="1700" kern="1200" dirty="0" smtClean="0"/>
            <a:t>侵略性和扩张性</a:t>
          </a:r>
          <a:endParaRPr lang="zh-CN" altLang="en-US" sz="1700" kern="1200" dirty="0"/>
        </a:p>
      </dsp:txBody>
      <dsp:txXfrm rot="5400000">
        <a:off x="-270029" y="270029"/>
        <a:ext cx="1800200" cy="1260140"/>
      </dsp:txXfrm>
    </dsp:sp>
    <dsp:sp modelId="{BCD36F3F-0208-4FF7-ADD1-927B4F028967}">
      <dsp:nvSpPr>
        <dsp:cNvPr id="0" name=""/>
        <dsp:cNvSpPr/>
      </dsp:nvSpPr>
      <dsp:spPr>
        <a:xfrm rot="5400000">
          <a:off x="3537393" y="-2277252"/>
          <a:ext cx="1170130" cy="5724635"/>
        </a:xfrm>
        <a:prstGeom prst="round2SameRect">
          <a:avLst/>
        </a:prstGeom>
        <a:solidFill>
          <a:schemeClr val="lt1">
            <a:alpha val="90000"/>
            <a:hueOff val="0"/>
            <a:satOff val="0"/>
            <a:lumOff val="0"/>
            <a:alphaOff val="0"/>
          </a:schemeClr>
        </a:solidFill>
        <a:ln w="25400" cap="flat" cmpd="sng" algn="ctr">
          <a:solidFill>
            <a:schemeClr val="accent2">
              <a:lumMod val="60000"/>
              <a:lumOff val="4000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63576" tIns="14605" rIns="14605" bIns="14605" numCol="1" spcCol="1270" anchor="ctr" anchorCtr="0">
          <a:noAutofit/>
        </a:bodyPr>
        <a:lstStyle/>
        <a:p>
          <a:pPr marL="228600" lvl="1" indent="-228600" algn="l" defTabSz="1022350">
            <a:lnSpc>
              <a:spcPct val="90000"/>
            </a:lnSpc>
            <a:spcBef>
              <a:spcPct val="0"/>
            </a:spcBef>
            <a:spcAft>
              <a:spcPct val="15000"/>
            </a:spcAft>
            <a:buChar char="••"/>
          </a:pPr>
          <a:r>
            <a:rPr lang="zh-CN" altLang="en-US" sz="2300" b="0" kern="1200" dirty="0" smtClean="0">
              <a:solidFill>
                <a:schemeClr val="tx1"/>
              </a:solidFill>
            </a:rPr>
            <a:t>资本主义、残余的农奴制和沙皇专制主义融为一体，形成了以</a:t>
          </a:r>
          <a:r>
            <a:rPr lang="zh-CN" altLang="en-US" sz="2300" b="1" kern="1200" dirty="0" smtClean="0">
              <a:solidFill>
                <a:srgbClr val="FF0000"/>
              </a:solidFill>
            </a:rPr>
            <a:t>军事封建性为特征的帝国主义</a:t>
          </a:r>
          <a:endParaRPr lang="zh-CN" altLang="en-US" sz="2300" kern="1200" dirty="0"/>
        </a:p>
      </dsp:txBody>
      <dsp:txXfrm rot="5400000">
        <a:off x="3537393" y="-2277252"/>
        <a:ext cx="1170130" cy="5724635"/>
      </dsp:txXfrm>
    </dsp:sp>
  </dsp:spTree>
</dsp:drawing>
</file>

<file path=ppt/diagrams/drawing9.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8354E5CB-4FE0-4A78-9CF8-E251A1EFF7E4}">
      <dsp:nvSpPr>
        <dsp:cNvPr id="0" name=""/>
        <dsp:cNvSpPr/>
      </dsp:nvSpPr>
      <dsp:spPr>
        <a:xfrm rot="5400000">
          <a:off x="-270029" y="270029"/>
          <a:ext cx="1800200" cy="1260140"/>
        </a:xfrm>
        <a:prstGeom prst="chevron">
          <a:avLst/>
        </a:prstGeom>
        <a:solidFill>
          <a:schemeClr val="accent2">
            <a:lumMod val="60000"/>
            <a:lumOff val="40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zh-CN" altLang="en-US" sz="1700" kern="1200" dirty="0" smtClean="0"/>
            <a:t>掠夺性和欺骗性</a:t>
          </a:r>
          <a:endParaRPr lang="zh-CN" altLang="en-US" sz="1700" kern="1200" dirty="0"/>
        </a:p>
      </dsp:txBody>
      <dsp:txXfrm rot="5400000">
        <a:off x="-270029" y="270029"/>
        <a:ext cx="1800200" cy="1260140"/>
      </dsp:txXfrm>
    </dsp:sp>
    <dsp:sp modelId="{A7DDA900-BBBE-4B9C-B430-D1023FD389BC}">
      <dsp:nvSpPr>
        <dsp:cNvPr id="0" name=""/>
        <dsp:cNvSpPr/>
      </dsp:nvSpPr>
      <dsp:spPr>
        <a:xfrm rot="5400000">
          <a:off x="3537393" y="-2277252"/>
          <a:ext cx="1170130" cy="5724635"/>
        </a:xfrm>
        <a:prstGeom prst="round2SameRect">
          <a:avLst/>
        </a:prstGeom>
        <a:solidFill>
          <a:schemeClr val="lt1">
            <a:alpha val="90000"/>
            <a:hueOff val="0"/>
            <a:satOff val="0"/>
            <a:lumOff val="0"/>
            <a:alphaOff val="0"/>
          </a:schemeClr>
        </a:solidFill>
        <a:ln w="25400" cap="flat" cmpd="sng" algn="ctr">
          <a:solidFill>
            <a:schemeClr val="accent2">
              <a:lumMod val="60000"/>
              <a:lumOff val="4000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0688" tIns="15240" rIns="15240" bIns="15240" numCol="1" spcCol="1270" anchor="ctr" anchorCtr="0">
          <a:noAutofit/>
        </a:bodyPr>
        <a:lstStyle/>
        <a:p>
          <a:pPr marL="228600" lvl="1" indent="-228600" algn="l" defTabSz="1066800">
            <a:lnSpc>
              <a:spcPct val="90000"/>
            </a:lnSpc>
            <a:spcBef>
              <a:spcPct val="0"/>
            </a:spcBef>
            <a:spcAft>
              <a:spcPct val="15000"/>
            </a:spcAft>
            <a:buChar char="••"/>
          </a:pPr>
          <a:r>
            <a:rPr lang="zh-CN" altLang="en-US" sz="2400" kern="1200" dirty="0" smtClean="0"/>
            <a:t>改革实质上是对农民的一次</a:t>
          </a:r>
          <a:r>
            <a:rPr lang="zh-CN" altLang="en-US" sz="2400" b="1" kern="1200" dirty="0" smtClean="0">
              <a:solidFill>
                <a:srgbClr val="FF0000"/>
              </a:solidFill>
            </a:rPr>
            <a:t>大规模掠夺</a:t>
          </a:r>
          <a:r>
            <a:rPr lang="zh-CN" altLang="en-US" sz="2400" kern="1200" dirty="0" smtClean="0"/>
            <a:t>，农民交纳的赎金远远高于当时的地价</a:t>
          </a:r>
          <a:endParaRPr lang="zh-CN" altLang="en-US" sz="2400" kern="1200" dirty="0"/>
        </a:p>
      </dsp:txBody>
      <dsp:txXfrm rot="5400000">
        <a:off x="3537393" y="-2277252"/>
        <a:ext cx="1170130" cy="5724635"/>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2019/5/18 Saturday</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2019/5/18 Saturday</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2019/5/18 Saturday</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2019/5/18 Saturday</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2019/5/18 Saturday</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2019/5/18 Saturday</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530820CF-B880-4189-942D-D702A7CBA730}" type="datetimeFigureOut">
              <a:rPr lang="zh-CN" altLang="en-US" smtClean="0"/>
              <a:pPr/>
              <a:t>2019/5/18 Saturday</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530820CF-B880-4189-942D-D702A7CBA730}" type="datetimeFigureOut">
              <a:rPr lang="zh-CN" altLang="en-US" smtClean="0"/>
              <a:pPr/>
              <a:t>2019/5/18 Saturday</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pPr/>
              <a:t>2019/5/18 Saturday</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2019/5/18 Saturday</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2019/5/18 Saturday</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0820CF-B880-4189-942D-D702A7CBA730}" type="datetimeFigureOut">
              <a:rPr lang="zh-CN" altLang="en-US" smtClean="0"/>
              <a:pPr/>
              <a:t>2019/5/18 Saturday</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913308-F349-4B6D-A68A-DD1791B4A57B}"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microsoft.com/office/2007/relationships/diagramDrawing" Target="../diagrams/drawing1.xml"/><Relationship Id="rId13" Type="http://schemas.microsoft.com/office/2007/relationships/diagramDrawing" Target="../diagrams/drawing2.xml"/><Relationship Id="rId18" Type="http://schemas.microsoft.com/office/2007/relationships/diagramDrawing" Target="../diagrams/drawing3.xml"/><Relationship Id="rId26" Type="http://schemas.openxmlformats.org/officeDocument/2006/relationships/diagramQuickStyle" Target="../diagrams/quickStyle5.xml"/><Relationship Id="rId3" Type="http://schemas.openxmlformats.org/officeDocument/2006/relationships/image" Target="../media/image2.png"/><Relationship Id="rId21" Type="http://schemas.openxmlformats.org/officeDocument/2006/relationships/diagramQuickStyle" Target="../diagrams/quickStyle4.xml"/><Relationship Id="rId7" Type="http://schemas.openxmlformats.org/officeDocument/2006/relationships/diagramColors" Target="../diagrams/colors1.xml"/><Relationship Id="rId12" Type="http://schemas.openxmlformats.org/officeDocument/2006/relationships/diagramColors" Target="../diagrams/colors2.xml"/><Relationship Id="rId17" Type="http://schemas.openxmlformats.org/officeDocument/2006/relationships/diagramColors" Target="../diagrams/colors3.xml"/><Relationship Id="rId25" Type="http://schemas.openxmlformats.org/officeDocument/2006/relationships/diagramLayout" Target="../diagrams/layout5.xml"/><Relationship Id="rId2" Type="http://schemas.openxmlformats.org/officeDocument/2006/relationships/image" Target="../media/image1.jpeg"/><Relationship Id="rId16" Type="http://schemas.openxmlformats.org/officeDocument/2006/relationships/diagramQuickStyle" Target="../diagrams/quickStyle3.xml"/><Relationship Id="rId20" Type="http://schemas.openxmlformats.org/officeDocument/2006/relationships/diagramLayout" Target="../diagrams/layout4.xml"/><Relationship Id="rId1" Type="http://schemas.openxmlformats.org/officeDocument/2006/relationships/slideLayout" Target="../slideLayouts/slideLayout7.xml"/><Relationship Id="rId6" Type="http://schemas.openxmlformats.org/officeDocument/2006/relationships/diagramQuickStyle" Target="../diagrams/quickStyle1.xml"/><Relationship Id="rId11" Type="http://schemas.openxmlformats.org/officeDocument/2006/relationships/diagramQuickStyle" Target="../diagrams/quickStyle2.xml"/><Relationship Id="rId24" Type="http://schemas.openxmlformats.org/officeDocument/2006/relationships/diagramData" Target="../diagrams/data5.xml"/><Relationship Id="rId5" Type="http://schemas.openxmlformats.org/officeDocument/2006/relationships/diagramLayout" Target="../diagrams/layout1.xml"/><Relationship Id="rId15" Type="http://schemas.openxmlformats.org/officeDocument/2006/relationships/diagramLayout" Target="../diagrams/layout3.xml"/><Relationship Id="rId23" Type="http://schemas.microsoft.com/office/2007/relationships/diagramDrawing" Target="../diagrams/drawing4.xml"/><Relationship Id="rId28" Type="http://schemas.microsoft.com/office/2007/relationships/diagramDrawing" Target="../diagrams/drawing5.xml"/><Relationship Id="rId10" Type="http://schemas.openxmlformats.org/officeDocument/2006/relationships/diagramLayout" Target="../diagrams/layout2.xml"/><Relationship Id="rId19" Type="http://schemas.openxmlformats.org/officeDocument/2006/relationships/diagramData" Target="../diagrams/data4.xml"/><Relationship Id="rId4" Type="http://schemas.openxmlformats.org/officeDocument/2006/relationships/diagramData" Target="../diagrams/data1.xml"/><Relationship Id="rId9" Type="http://schemas.openxmlformats.org/officeDocument/2006/relationships/diagramData" Target="../diagrams/data2.xml"/><Relationship Id="rId14" Type="http://schemas.openxmlformats.org/officeDocument/2006/relationships/diagramData" Target="../diagrams/data3.xml"/><Relationship Id="rId22" Type="http://schemas.openxmlformats.org/officeDocument/2006/relationships/diagramColors" Target="../diagrams/colors4.xml"/><Relationship Id="rId27" Type="http://schemas.openxmlformats.org/officeDocument/2006/relationships/diagramColors" Target="../diagrams/colors5.xml"/></Relationships>
</file>

<file path=ppt/slides/_rels/slide10.xml.rels><?xml version="1.0" encoding="UTF-8" standalone="yes"?>
<Relationships xmlns="http://schemas.openxmlformats.org/package/2006/relationships"><Relationship Id="rId8" Type="http://schemas.openxmlformats.org/officeDocument/2006/relationships/diagramData" Target="../diagrams/data8.xml"/><Relationship Id="rId13" Type="http://schemas.openxmlformats.org/officeDocument/2006/relationships/diagramData" Target="../diagrams/data9.xml"/><Relationship Id="rId3" Type="http://schemas.openxmlformats.org/officeDocument/2006/relationships/diagramData" Target="../diagrams/data7.xml"/><Relationship Id="rId7" Type="http://schemas.microsoft.com/office/2007/relationships/diagramDrawing" Target="../diagrams/drawing7.xml"/><Relationship Id="rId12" Type="http://schemas.microsoft.com/office/2007/relationships/diagramDrawing" Target="../diagrams/drawing8.xml"/><Relationship Id="rId17" Type="http://schemas.microsoft.com/office/2007/relationships/diagramDrawing" Target="../diagrams/drawing9.xml"/><Relationship Id="rId2" Type="http://schemas.openxmlformats.org/officeDocument/2006/relationships/image" Target="../media/image1.jpeg"/><Relationship Id="rId16" Type="http://schemas.openxmlformats.org/officeDocument/2006/relationships/diagramColors" Target="../diagrams/colors9.xml"/><Relationship Id="rId1" Type="http://schemas.openxmlformats.org/officeDocument/2006/relationships/slideLayout" Target="../slideLayouts/slideLayout6.xml"/><Relationship Id="rId6" Type="http://schemas.openxmlformats.org/officeDocument/2006/relationships/diagramColors" Target="../diagrams/colors7.xml"/><Relationship Id="rId11" Type="http://schemas.openxmlformats.org/officeDocument/2006/relationships/diagramColors" Target="../diagrams/colors8.xml"/><Relationship Id="rId5" Type="http://schemas.openxmlformats.org/officeDocument/2006/relationships/diagramQuickStyle" Target="../diagrams/quickStyle7.xml"/><Relationship Id="rId15" Type="http://schemas.openxmlformats.org/officeDocument/2006/relationships/diagramQuickStyle" Target="../diagrams/quickStyle9.xml"/><Relationship Id="rId10" Type="http://schemas.openxmlformats.org/officeDocument/2006/relationships/diagramQuickStyle" Target="../diagrams/quickStyle8.xml"/><Relationship Id="rId4" Type="http://schemas.openxmlformats.org/officeDocument/2006/relationships/diagramLayout" Target="../diagrams/layout7.xml"/><Relationship Id="rId9" Type="http://schemas.openxmlformats.org/officeDocument/2006/relationships/diagramLayout" Target="../diagrams/layout8.xml"/><Relationship Id="rId14" Type="http://schemas.openxmlformats.org/officeDocument/2006/relationships/diagramLayout" Target="../diagrams/layout9.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Layout" Target="../slideLayouts/slideLayout7.xml"/><Relationship Id="rId1" Type="http://schemas.openxmlformats.org/officeDocument/2006/relationships/themeOverride" Target="../theme/themeOverride1.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image" Target="../media/image1.jpeg"/><Relationship Id="rId1" Type="http://schemas.openxmlformats.org/officeDocument/2006/relationships/slideLayout" Target="../slideLayouts/slideLayout6.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图片 12" descr="u=3002133,3030009473&amp;fm=27&amp;gp=0.jpg"/>
          <p:cNvPicPr>
            <a:picLocks noChangeAspect="1"/>
          </p:cNvPicPr>
          <p:nvPr/>
        </p:nvPicPr>
        <p:blipFill>
          <a:blip r:embed="rId2" cstate="print"/>
          <a:stretch>
            <a:fillRect/>
          </a:stretch>
        </p:blipFill>
        <p:spPr>
          <a:xfrm>
            <a:off x="0" y="0"/>
            <a:ext cx="9143999" cy="6858000"/>
          </a:xfrm>
          <a:prstGeom prst="rect">
            <a:avLst/>
          </a:prstGeom>
        </p:spPr>
      </p:pic>
      <p:sp>
        <p:nvSpPr>
          <p:cNvPr id="4" name="矩形 3"/>
          <p:cNvSpPr/>
          <p:nvPr/>
        </p:nvSpPr>
        <p:spPr>
          <a:xfrm rot="20614191">
            <a:off x="143793" y="422582"/>
            <a:ext cx="2967480" cy="923330"/>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zh-CN" altLang="en-US" sz="5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知识小结</a:t>
            </a:r>
            <a:endParaRPr lang="zh-CN" altLang="en-US" sz="5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pic>
        <p:nvPicPr>
          <p:cNvPr id="5" name="图片 4" descr="2345截图20190411011619.png"/>
          <p:cNvPicPr>
            <a:picLocks noChangeAspect="1"/>
          </p:cNvPicPr>
          <p:nvPr/>
        </p:nvPicPr>
        <p:blipFill>
          <a:blip r:embed="rId3" cstate="print"/>
          <a:stretch>
            <a:fillRect/>
          </a:stretch>
        </p:blipFill>
        <p:spPr>
          <a:xfrm>
            <a:off x="7164288" y="404664"/>
            <a:ext cx="1667108" cy="1714739"/>
          </a:xfrm>
          <a:prstGeom prst="rect">
            <a:avLst/>
          </a:prstGeom>
        </p:spPr>
      </p:pic>
      <p:sp>
        <p:nvSpPr>
          <p:cNvPr id="6" name="椭圆形标注 5"/>
          <p:cNvSpPr/>
          <p:nvPr/>
        </p:nvSpPr>
        <p:spPr>
          <a:xfrm>
            <a:off x="3275856" y="404664"/>
            <a:ext cx="3312368" cy="1080120"/>
          </a:xfrm>
          <a:prstGeom prst="wedgeEllipseCallout">
            <a:avLst>
              <a:gd name="adj1" fmla="val 61881"/>
              <a:gd name="adj2" fmla="val 77861"/>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b="1" dirty="0" smtClean="0">
                <a:solidFill>
                  <a:schemeClr val="accent2">
                    <a:lumMod val="75000"/>
                  </a:schemeClr>
                </a:solidFill>
              </a:rPr>
              <a:t>改革前，俄国面临的主要问题？</a:t>
            </a:r>
            <a:endParaRPr lang="zh-CN" altLang="en-US" sz="2400" b="1" dirty="0">
              <a:solidFill>
                <a:schemeClr val="accent2">
                  <a:lumMod val="75000"/>
                </a:schemeClr>
              </a:solidFill>
            </a:endParaRPr>
          </a:p>
        </p:txBody>
      </p:sp>
      <p:graphicFrame>
        <p:nvGraphicFramePr>
          <p:cNvPr id="7" name="图示 6"/>
          <p:cNvGraphicFramePr/>
          <p:nvPr/>
        </p:nvGraphicFramePr>
        <p:xfrm>
          <a:off x="467544" y="2060848"/>
          <a:ext cx="7776864" cy="79208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graphicFrame>
        <p:nvGraphicFramePr>
          <p:cNvPr id="9" name="图示 8"/>
          <p:cNvGraphicFramePr/>
          <p:nvPr/>
        </p:nvGraphicFramePr>
        <p:xfrm>
          <a:off x="467544" y="5805264"/>
          <a:ext cx="7776864" cy="864096"/>
        </p:xfrm>
        <a:graphic>
          <a:graphicData uri="http://schemas.openxmlformats.org/drawingml/2006/diagram">
            <dgm:relIds xmlns:dgm="http://schemas.openxmlformats.org/drawingml/2006/diagram" xmlns:r="http://schemas.openxmlformats.org/officeDocument/2006/relationships" r:dm="rId9" r:lo="rId10" r:qs="rId11" r:cs="rId12"/>
          </a:graphicData>
        </a:graphic>
      </p:graphicFrame>
      <p:graphicFrame>
        <p:nvGraphicFramePr>
          <p:cNvPr id="10" name="图示 9"/>
          <p:cNvGraphicFramePr/>
          <p:nvPr/>
        </p:nvGraphicFramePr>
        <p:xfrm>
          <a:off x="467544" y="4797152"/>
          <a:ext cx="7704856" cy="864096"/>
        </p:xfrm>
        <a:graphic>
          <a:graphicData uri="http://schemas.openxmlformats.org/drawingml/2006/diagram">
            <dgm:relIds xmlns:dgm="http://schemas.openxmlformats.org/drawingml/2006/diagram" xmlns:r="http://schemas.openxmlformats.org/officeDocument/2006/relationships" r:dm="rId14" r:lo="rId15" r:qs="rId16" r:cs="rId17"/>
          </a:graphicData>
        </a:graphic>
      </p:graphicFrame>
      <p:graphicFrame>
        <p:nvGraphicFramePr>
          <p:cNvPr id="11" name="图示 10"/>
          <p:cNvGraphicFramePr/>
          <p:nvPr/>
        </p:nvGraphicFramePr>
        <p:xfrm>
          <a:off x="467544" y="3861048"/>
          <a:ext cx="7704856" cy="807864"/>
        </p:xfrm>
        <a:graphic>
          <a:graphicData uri="http://schemas.openxmlformats.org/drawingml/2006/diagram">
            <dgm:relIds xmlns:dgm="http://schemas.openxmlformats.org/drawingml/2006/diagram" xmlns:r="http://schemas.openxmlformats.org/officeDocument/2006/relationships" r:dm="rId19" r:lo="rId20" r:qs="rId21" r:cs="rId22"/>
          </a:graphicData>
        </a:graphic>
      </p:graphicFrame>
      <p:graphicFrame>
        <p:nvGraphicFramePr>
          <p:cNvPr id="12" name="图示 11"/>
          <p:cNvGraphicFramePr/>
          <p:nvPr/>
        </p:nvGraphicFramePr>
        <p:xfrm>
          <a:off x="467544" y="2996952"/>
          <a:ext cx="7776864" cy="792088"/>
        </p:xfrm>
        <a:graphic>
          <a:graphicData uri="http://schemas.openxmlformats.org/drawingml/2006/diagram">
            <dgm:relIds xmlns:dgm="http://schemas.openxmlformats.org/drawingml/2006/diagram" xmlns:r="http://schemas.openxmlformats.org/officeDocument/2006/relationships" r:dm="rId24" r:lo="rId25" r:qs="rId26" r:cs="rId27"/>
          </a:graphicData>
        </a:graphic>
      </p:graphicFrame>
      <p:sp>
        <p:nvSpPr>
          <p:cNvPr id="14" name="五角星 13"/>
          <p:cNvSpPr/>
          <p:nvPr/>
        </p:nvSpPr>
        <p:spPr>
          <a:xfrm>
            <a:off x="251520" y="2132856"/>
            <a:ext cx="1368152" cy="576064"/>
          </a:xfrm>
          <a:prstGeom prst="star5">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strips(downLeft)">
                                      <p:cBhvr>
                                        <p:cTn id="7" dur="500"/>
                                        <p:tgtEl>
                                          <p:spTgt spid="5"/>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strips(downLeft)">
                                      <p:cBhvr>
                                        <p:cTn id="10" dur="500"/>
                                        <p:tgtEl>
                                          <p:spTgt spid="6"/>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blinds(horizontal)">
                                      <p:cBhvr>
                                        <p:cTn id="15" dur="500"/>
                                        <p:tgtEl>
                                          <p:spTgt spid="7"/>
                                        </p:tgtEl>
                                      </p:cBhvr>
                                    </p:animEffect>
                                  </p:childTnLst>
                                </p:cTn>
                              </p:par>
                            </p:childTnLst>
                          </p:cTn>
                        </p:par>
                      </p:childTnLst>
                    </p:cTn>
                  </p:par>
                  <p:par>
                    <p:cTn id="16" fill="hold">
                      <p:stCondLst>
                        <p:cond delay="indefinite"/>
                      </p:stCondLst>
                      <p:childTnLst>
                        <p:par>
                          <p:cTn id="17" fill="hold">
                            <p:stCondLst>
                              <p:cond delay="0"/>
                            </p:stCondLst>
                            <p:childTnLst>
                              <p:par>
                                <p:cTn id="18" presetID="3" presetClass="entr" presetSubtype="10" fill="hold" grpId="0" nodeType="clickEffect">
                                  <p:stCondLst>
                                    <p:cond delay="0"/>
                                  </p:stCondLst>
                                  <p:childTnLst>
                                    <p:set>
                                      <p:cBhvr>
                                        <p:cTn id="19" dur="1" fill="hold">
                                          <p:stCondLst>
                                            <p:cond delay="0"/>
                                          </p:stCondLst>
                                        </p:cTn>
                                        <p:tgtEl>
                                          <p:spTgt spid="12"/>
                                        </p:tgtEl>
                                        <p:attrNameLst>
                                          <p:attrName>style.visibility</p:attrName>
                                        </p:attrNameLst>
                                      </p:cBhvr>
                                      <p:to>
                                        <p:strVal val="visible"/>
                                      </p:to>
                                    </p:set>
                                    <p:animEffect transition="in" filter="blinds(horizontal)">
                                      <p:cBhvr>
                                        <p:cTn id="20" dur="500"/>
                                        <p:tgtEl>
                                          <p:spTgt spid="12"/>
                                        </p:tgtEl>
                                      </p:cBhvr>
                                    </p:animEffect>
                                  </p:childTnLst>
                                </p:cTn>
                              </p:par>
                            </p:childTnLst>
                          </p:cTn>
                        </p:par>
                      </p:childTnLst>
                    </p:cTn>
                  </p:par>
                  <p:par>
                    <p:cTn id="21" fill="hold">
                      <p:stCondLst>
                        <p:cond delay="indefinite"/>
                      </p:stCondLst>
                      <p:childTnLst>
                        <p:par>
                          <p:cTn id="22" fill="hold">
                            <p:stCondLst>
                              <p:cond delay="0"/>
                            </p:stCondLst>
                            <p:childTnLst>
                              <p:par>
                                <p:cTn id="23" presetID="3" presetClass="entr" presetSubtype="10"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animEffect transition="in" filter="blinds(horizontal)">
                                      <p:cBhvr>
                                        <p:cTn id="25" dur="500"/>
                                        <p:tgtEl>
                                          <p:spTgt spid="11"/>
                                        </p:tgtEl>
                                      </p:cBhvr>
                                    </p:animEffect>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10"/>
                                        </p:tgtEl>
                                        <p:attrNameLst>
                                          <p:attrName>style.visibility</p:attrName>
                                        </p:attrNameLst>
                                      </p:cBhvr>
                                      <p:to>
                                        <p:strVal val="visible"/>
                                      </p:to>
                                    </p:set>
                                    <p:animEffect transition="in" filter="blinds(horizontal)">
                                      <p:cBhvr>
                                        <p:cTn id="30" dur="500"/>
                                        <p:tgtEl>
                                          <p:spTgt spid="10"/>
                                        </p:tgtEl>
                                      </p:cBhvr>
                                    </p:animEffect>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9"/>
                                        </p:tgtEl>
                                        <p:attrNameLst>
                                          <p:attrName>style.visibility</p:attrName>
                                        </p:attrNameLst>
                                      </p:cBhvr>
                                      <p:to>
                                        <p:strVal val="visible"/>
                                      </p:to>
                                    </p:set>
                                    <p:animEffect transition="in" filter="blinds(horizontal)">
                                      <p:cBhvr>
                                        <p:cTn id="35" dur="500"/>
                                        <p:tgtEl>
                                          <p:spTgt spid="9"/>
                                        </p:tgtEl>
                                      </p:cBhvr>
                                    </p:animEffect>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14"/>
                                        </p:tgtEl>
                                        <p:attrNameLst>
                                          <p:attrName>style.visibility</p:attrName>
                                        </p:attrNameLst>
                                      </p:cBhvr>
                                      <p:to>
                                        <p:strVal val="visible"/>
                                      </p:to>
                                    </p:set>
                                    <p:animEffect transition="in" filter="blinds(horizontal)">
                                      <p:cBhvr>
                                        <p:cTn id="40"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Graphic spid="7" grpId="0">
        <p:bldAsOne/>
      </p:bldGraphic>
      <p:bldGraphic spid="9" grpId="0">
        <p:bldAsOne/>
      </p:bldGraphic>
      <p:bldGraphic spid="10" grpId="0">
        <p:bldAsOne/>
      </p:bldGraphic>
      <p:bldGraphic spid="11" grpId="0">
        <p:bldAsOne/>
      </p:bldGraphic>
      <p:bldGraphic spid="12" grpId="0">
        <p:bldAsOne/>
      </p:bldGraphic>
      <p:bldP spid="14"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图片 8" descr="u=3002133,3030009473&amp;fm=27&amp;gp=0.jpg"/>
          <p:cNvPicPr>
            <a:picLocks noChangeAspect="1"/>
          </p:cNvPicPr>
          <p:nvPr/>
        </p:nvPicPr>
        <p:blipFill>
          <a:blip r:embed="rId2" cstate="print"/>
          <a:stretch>
            <a:fillRect/>
          </a:stretch>
        </p:blipFill>
        <p:spPr>
          <a:xfrm>
            <a:off x="0" y="0"/>
            <a:ext cx="9144000" cy="6858000"/>
          </a:xfrm>
          <a:prstGeom prst="rect">
            <a:avLst/>
          </a:prstGeom>
        </p:spPr>
      </p:pic>
      <p:graphicFrame>
        <p:nvGraphicFramePr>
          <p:cNvPr id="4" name="图示 3"/>
          <p:cNvGraphicFramePr/>
          <p:nvPr/>
        </p:nvGraphicFramePr>
        <p:xfrm>
          <a:off x="1907704" y="764704"/>
          <a:ext cx="6912768" cy="172819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左大括号 4"/>
          <p:cNvSpPr/>
          <p:nvPr/>
        </p:nvSpPr>
        <p:spPr>
          <a:xfrm>
            <a:off x="1187624" y="548680"/>
            <a:ext cx="648072" cy="5472608"/>
          </a:xfrm>
          <a:prstGeom prst="leftBrace">
            <a:avLst/>
          </a:prstGeom>
        </p:spPr>
        <p:style>
          <a:lnRef idx="3">
            <a:schemeClr val="accent2"/>
          </a:lnRef>
          <a:fillRef idx="0">
            <a:schemeClr val="accent2"/>
          </a:fillRef>
          <a:effectRef idx="2">
            <a:schemeClr val="accent2"/>
          </a:effectRef>
          <a:fontRef idx="minor">
            <a:schemeClr val="tx1"/>
          </a:fontRef>
        </p:style>
        <p:txBody>
          <a:bodyPr rtlCol="0" anchor="ctr"/>
          <a:lstStyle/>
          <a:p>
            <a:pPr algn="ctr"/>
            <a:endParaRPr lang="zh-CN" altLang="en-US"/>
          </a:p>
        </p:txBody>
      </p:sp>
      <p:sp>
        <p:nvSpPr>
          <p:cNvPr id="7" name="TextBox 6"/>
          <p:cNvSpPr txBox="1"/>
          <p:nvPr/>
        </p:nvSpPr>
        <p:spPr>
          <a:xfrm>
            <a:off x="179512" y="2132856"/>
            <a:ext cx="923330" cy="3672408"/>
          </a:xfrm>
          <a:prstGeom prst="rect">
            <a:avLst/>
          </a:prstGeom>
          <a:noFill/>
        </p:spPr>
        <p:txBody>
          <a:bodyPr vert="eaVert" wrap="square" rtlCol="0">
            <a:spAutoFit/>
          </a:bodyPr>
          <a:lstStyle/>
          <a:p>
            <a:r>
              <a:rPr lang="zh-CN" altLang="en-US" sz="4800" dirty="0" smtClean="0"/>
              <a:t>局限性</a:t>
            </a:r>
            <a:endParaRPr lang="zh-CN" altLang="en-US" sz="4800" dirty="0"/>
          </a:p>
        </p:txBody>
      </p:sp>
      <p:graphicFrame>
        <p:nvGraphicFramePr>
          <p:cNvPr id="6" name="图示 5"/>
          <p:cNvGraphicFramePr/>
          <p:nvPr/>
        </p:nvGraphicFramePr>
        <p:xfrm>
          <a:off x="1835696" y="4149080"/>
          <a:ext cx="6984776" cy="180020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graphicFrame>
        <p:nvGraphicFramePr>
          <p:cNvPr id="8" name="图示 7"/>
          <p:cNvGraphicFramePr/>
          <p:nvPr/>
        </p:nvGraphicFramePr>
        <p:xfrm>
          <a:off x="1835696" y="2492896"/>
          <a:ext cx="6984776" cy="1800200"/>
        </p:xfrm>
        <a:graphic>
          <a:graphicData uri="http://schemas.openxmlformats.org/drawingml/2006/diagram">
            <dgm:relIds xmlns:dgm="http://schemas.openxmlformats.org/drawingml/2006/diagram" xmlns:r="http://schemas.openxmlformats.org/officeDocument/2006/relationships" r:dm="rId13" r:lo="rId14" r:qs="rId15" r:cs="rId16"/>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linds(horizontal)">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linds(horizontal)">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Graphic spid="6" grpId="0">
        <p:bldAsOne/>
      </p:bldGraphic>
      <p:bldGraphic spid="8" grpId="0">
        <p:bldAsOne/>
      </p:bldGraphic>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图片 7" descr="u=3002133,3030009473&amp;fm=27&amp;gp=0.jpg"/>
          <p:cNvPicPr>
            <a:picLocks noChangeAspect="1"/>
          </p:cNvPicPr>
          <p:nvPr/>
        </p:nvPicPr>
        <p:blipFill>
          <a:blip r:embed="rId2" cstate="print"/>
          <a:stretch>
            <a:fillRect/>
          </a:stretch>
        </p:blipFill>
        <p:spPr>
          <a:xfrm>
            <a:off x="0" y="0"/>
            <a:ext cx="9143999" cy="6858000"/>
          </a:xfrm>
          <a:prstGeom prst="rect">
            <a:avLst/>
          </a:prstGeom>
        </p:spPr>
      </p:pic>
      <p:sp>
        <p:nvSpPr>
          <p:cNvPr id="2" name="标题 1"/>
          <p:cNvSpPr>
            <a:spLocks noGrp="1"/>
          </p:cNvSpPr>
          <p:nvPr>
            <p:ph type="title"/>
          </p:nvPr>
        </p:nvSpPr>
        <p:spPr/>
        <p:txBody>
          <a:bodyPr>
            <a:normAutofit fontScale="90000"/>
          </a:bodyPr>
          <a:lstStyle/>
          <a:p>
            <a:r>
              <a:rPr lang="zh-CN" altLang="en-US" b="1" dirty="0" smtClean="0"/>
              <a:t>二、</a:t>
            </a:r>
            <a:r>
              <a:rPr lang="en-US" altLang="zh-CN" b="1" dirty="0" smtClean="0"/>
              <a:t>19</a:t>
            </a:r>
            <a:r>
              <a:rPr lang="zh-CN" altLang="en-US" b="1" dirty="0" smtClean="0"/>
              <a:t>世纪</a:t>
            </a:r>
            <a:r>
              <a:rPr lang="en-US" altLang="zh-CN" b="1" dirty="0" smtClean="0"/>
              <a:t>70</a:t>
            </a:r>
            <a:r>
              <a:rPr lang="zh-CN" altLang="en-US" b="1" dirty="0" smtClean="0"/>
              <a:t>年代上层建筑的改革</a:t>
            </a:r>
            <a:endParaRPr lang="zh-CN" altLang="en-US" b="1" dirty="0"/>
          </a:p>
        </p:txBody>
      </p:sp>
      <p:pic>
        <p:nvPicPr>
          <p:cNvPr id="3" name="图片 2" descr="2345截图20190411222856.png"/>
          <p:cNvPicPr>
            <a:picLocks noChangeAspect="1"/>
          </p:cNvPicPr>
          <p:nvPr/>
        </p:nvPicPr>
        <p:blipFill>
          <a:blip r:embed="rId3" cstate="print"/>
          <a:stretch>
            <a:fillRect/>
          </a:stretch>
        </p:blipFill>
        <p:spPr>
          <a:xfrm>
            <a:off x="0" y="1988840"/>
            <a:ext cx="4038388" cy="3672408"/>
          </a:xfrm>
          <a:prstGeom prst="rect">
            <a:avLst/>
          </a:prstGeom>
        </p:spPr>
      </p:pic>
      <p:sp>
        <p:nvSpPr>
          <p:cNvPr id="4" name="圆角矩形 3"/>
          <p:cNvSpPr/>
          <p:nvPr/>
        </p:nvSpPr>
        <p:spPr>
          <a:xfrm>
            <a:off x="4499992" y="1556792"/>
            <a:ext cx="4320480" cy="4824536"/>
          </a:xfrm>
          <a:prstGeom prst="roundRect">
            <a:avLst/>
          </a:prstGeom>
          <a:noFill/>
          <a:ln w="38100">
            <a:solidFill>
              <a:schemeClr val="accent2">
                <a:lumMod val="60000"/>
                <a:lumOff val="40000"/>
              </a:schemeClr>
            </a:solidFill>
            <a:prstDash val="lg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TextBox 4"/>
          <p:cNvSpPr txBox="1"/>
          <p:nvPr/>
        </p:nvSpPr>
        <p:spPr>
          <a:xfrm>
            <a:off x="4788024" y="1844824"/>
            <a:ext cx="3600400" cy="2739211"/>
          </a:xfrm>
          <a:prstGeom prst="rect">
            <a:avLst/>
          </a:prstGeom>
          <a:noFill/>
        </p:spPr>
        <p:txBody>
          <a:bodyPr wrap="square" rtlCol="0">
            <a:spAutoFit/>
          </a:bodyPr>
          <a:lstStyle/>
          <a:p>
            <a:r>
              <a:rPr lang="en-US" altLang="zh-CN" sz="3200" dirty="0" smtClean="0"/>
              <a:t>1</a:t>
            </a:r>
            <a:r>
              <a:rPr lang="zh-CN" altLang="en-US" sz="3200" dirty="0" smtClean="0"/>
              <a:t>、原因：</a:t>
            </a:r>
            <a:endParaRPr lang="en-US" altLang="zh-CN" sz="3200" dirty="0" smtClean="0"/>
          </a:p>
          <a:p>
            <a:r>
              <a:rPr lang="en-US" altLang="zh-CN" sz="2800" dirty="0" smtClean="0"/>
              <a:t>        1861</a:t>
            </a:r>
            <a:r>
              <a:rPr lang="zh-CN" altLang="en-US" sz="2800" dirty="0" smtClean="0"/>
              <a:t>年俄国农奴制度废除后，新的生产关系逐步确定，不可避免地要引起上层建筑的变化</a:t>
            </a:r>
            <a:endParaRPr lang="zh-CN" altLang="en-US" sz="2800" dirty="0"/>
          </a:p>
        </p:txBody>
      </p:sp>
      <p:sp>
        <p:nvSpPr>
          <p:cNvPr id="6" name="右箭头 5"/>
          <p:cNvSpPr/>
          <p:nvPr/>
        </p:nvSpPr>
        <p:spPr>
          <a:xfrm rot="16200000">
            <a:off x="6372200" y="4509120"/>
            <a:ext cx="576064" cy="576064"/>
          </a:xfrm>
          <a:prstGeom prst="rightArrow">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zh-CN" altLang="en-US"/>
          </a:p>
        </p:txBody>
      </p:sp>
      <p:sp>
        <p:nvSpPr>
          <p:cNvPr id="7" name="流程图: 决策 6"/>
          <p:cNvSpPr/>
          <p:nvPr/>
        </p:nvSpPr>
        <p:spPr>
          <a:xfrm>
            <a:off x="4716016" y="5301208"/>
            <a:ext cx="3888432" cy="792088"/>
          </a:xfrm>
          <a:prstGeom prst="flowChartDecision">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zh-CN" altLang="en-US" sz="2000" b="1" dirty="0" smtClean="0"/>
              <a:t>经济基础决定上层建筑</a:t>
            </a:r>
            <a:endParaRPr lang="zh-CN" altLang="en-US" sz="20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linds(horizontal)">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blinds(horizontal)">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6"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wipe(down)">
                                      <p:cBhvr>
                                        <p:cTn id="17" dur="580">
                                          <p:stCondLst>
                                            <p:cond delay="0"/>
                                          </p:stCondLst>
                                        </p:cTn>
                                        <p:tgtEl>
                                          <p:spTgt spid="6"/>
                                        </p:tgtEl>
                                      </p:cBhvr>
                                    </p:animEffect>
                                    <p:anim calcmode="lin" valueType="num">
                                      <p:cBhvr>
                                        <p:cTn id="18"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19"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20"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21"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22"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23" dur="26">
                                          <p:stCondLst>
                                            <p:cond delay="650"/>
                                          </p:stCondLst>
                                        </p:cTn>
                                        <p:tgtEl>
                                          <p:spTgt spid="6"/>
                                        </p:tgtEl>
                                      </p:cBhvr>
                                      <p:to x="100000" y="60000"/>
                                    </p:animScale>
                                    <p:animScale>
                                      <p:cBhvr>
                                        <p:cTn id="24" dur="166" decel="50000">
                                          <p:stCondLst>
                                            <p:cond delay="676"/>
                                          </p:stCondLst>
                                        </p:cTn>
                                        <p:tgtEl>
                                          <p:spTgt spid="6"/>
                                        </p:tgtEl>
                                      </p:cBhvr>
                                      <p:to x="100000" y="100000"/>
                                    </p:animScale>
                                    <p:animScale>
                                      <p:cBhvr>
                                        <p:cTn id="25" dur="26">
                                          <p:stCondLst>
                                            <p:cond delay="1312"/>
                                          </p:stCondLst>
                                        </p:cTn>
                                        <p:tgtEl>
                                          <p:spTgt spid="6"/>
                                        </p:tgtEl>
                                      </p:cBhvr>
                                      <p:to x="100000" y="80000"/>
                                    </p:animScale>
                                    <p:animScale>
                                      <p:cBhvr>
                                        <p:cTn id="26" dur="166" decel="50000">
                                          <p:stCondLst>
                                            <p:cond delay="1338"/>
                                          </p:stCondLst>
                                        </p:cTn>
                                        <p:tgtEl>
                                          <p:spTgt spid="6"/>
                                        </p:tgtEl>
                                      </p:cBhvr>
                                      <p:to x="100000" y="100000"/>
                                    </p:animScale>
                                    <p:animScale>
                                      <p:cBhvr>
                                        <p:cTn id="27" dur="26">
                                          <p:stCondLst>
                                            <p:cond delay="1642"/>
                                          </p:stCondLst>
                                        </p:cTn>
                                        <p:tgtEl>
                                          <p:spTgt spid="6"/>
                                        </p:tgtEl>
                                      </p:cBhvr>
                                      <p:to x="100000" y="90000"/>
                                    </p:animScale>
                                    <p:animScale>
                                      <p:cBhvr>
                                        <p:cTn id="28" dur="166" decel="50000">
                                          <p:stCondLst>
                                            <p:cond delay="1668"/>
                                          </p:stCondLst>
                                        </p:cTn>
                                        <p:tgtEl>
                                          <p:spTgt spid="6"/>
                                        </p:tgtEl>
                                      </p:cBhvr>
                                      <p:to x="100000" y="100000"/>
                                    </p:animScale>
                                    <p:animScale>
                                      <p:cBhvr>
                                        <p:cTn id="29" dur="26">
                                          <p:stCondLst>
                                            <p:cond delay="1808"/>
                                          </p:stCondLst>
                                        </p:cTn>
                                        <p:tgtEl>
                                          <p:spTgt spid="6"/>
                                        </p:tgtEl>
                                      </p:cBhvr>
                                      <p:to x="100000" y="95000"/>
                                    </p:animScale>
                                    <p:animScale>
                                      <p:cBhvr>
                                        <p:cTn id="30" dur="166" decel="50000">
                                          <p:stCondLst>
                                            <p:cond delay="1834"/>
                                          </p:stCondLst>
                                        </p:cTn>
                                        <p:tgtEl>
                                          <p:spTgt spid="6"/>
                                        </p:tgtEl>
                                      </p:cBhvr>
                                      <p:to x="100000" y="100000"/>
                                    </p:animScale>
                                  </p:childTnLst>
                                </p:cTn>
                              </p:par>
                              <p:par>
                                <p:cTn id="31" presetID="26" presetClass="entr" presetSubtype="0" fill="hold" grpId="0" nodeType="withEffect">
                                  <p:stCondLst>
                                    <p:cond delay="0"/>
                                  </p:stCondLst>
                                  <p:childTnLst>
                                    <p:set>
                                      <p:cBhvr>
                                        <p:cTn id="32" dur="1" fill="hold">
                                          <p:stCondLst>
                                            <p:cond delay="0"/>
                                          </p:stCondLst>
                                        </p:cTn>
                                        <p:tgtEl>
                                          <p:spTgt spid="7"/>
                                        </p:tgtEl>
                                        <p:attrNameLst>
                                          <p:attrName>style.visibility</p:attrName>
                                        </p:attrNameLst>
                                      </p:cBhvr>
                                      <p:to>
                                        <p:strVal val="visible"/>
                                      </p:to>
                                    </p:set>
                                    <p:animEffect transition="in" filter="wipe(down)">
                                      <p:cBhvr>
                                        <p:cTn id="33" dur="580">
                                          <p:stCondLst>
                                            <p:cond delay="0"/>
                                          </p:stCondLst>
                                        </p:cTn>
                                        <p:tgtEl>
                                          <p:spTgt spid="7"/>
                                        </p:tgtEl>
                                      </p:cBhvr>
                                    </p:animEffect>
                                    <p:anim calcmode="lin" valueType="num">
                                      <p:cBhvr>
                                        <p:cTn id="34"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35"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36"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37"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38"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39" dur="26">
                                          <p:stCondLst>
                                            <p:cond delay="650"/>
                                          </p:stCondLst>
                                        </p:cTn>
                                        <p:tgtEl>
                                          <p:spTgt spid="7"/>
                                        </p:tgtEl>
                                      </p:cBhvr>
                                      <p:to x="100000" y="60000"/>
                                    </p:animScale>
                                    <p:animScale>
                                      <p:cBhvr>
                                        <p:cTn id="40" dur="166" decel="50000">
                                          <p:stCondLst>
                                            <p:cond delay="676"/>
                                          </p:stCondLst>
                                        </p:cTn>
                                        <p:tgtEl>
                                          <p:spTgt spid="7"/>
                                        </p:tgtEl>
                                      </p:cBhvr>
                                      <p:to x="100000" y="100000"/>
                                    </p:animScale>
                                    <p:animScale>
                                      <p:cBhvr>
                                        <p:cTn id="41" dur="26">
                                          <p:stCondLst>
                                            <p:cond delay="1312"/>
                                          </p:stCondLst>
                                        </p:cTn>
                                        <p:tgtEl>
                                          <p:spTgt spid="7"/>
                                        </p:tgtEl>
                                      </p:cBhvr>
                                      <p:to x="100000" y="80000"/>
                                    </p:animScale>
                                    <p:animScale>
                                      <p:cBhvr>
                                        <p:cTn id="42" dur="166" decel="50000">
                                          <p:stCondLst>
                                            <p:cond delay="1338"/>
                                          </p:stCondLst>
                                        </p:cTn>
                                        <p:tgtEl>
                                          <p:spTgt spid="7"/>
                                        </p:tgtEl>
                                      </p:cBhvr>
                                      <p:to x="100000" y="100000"/>
                                    </p:animScale>
                                    <p:animScale>
                                      <p:cBhvr>
                                        <p:cTn id="43" dur="26">
                                          <p:stCondLst>
                                            <p:cond delay="1642"/>
                                          </p:stCondLst>
                                        </p:cTn>
                                        <p:tgtEl>
                                          <p:spTgt spid="7"/>
                                        </p:tgtEl>
                                      </p:cBhvr>
                                      <p:to x="100000" y="90000"/>
                                    </p:animScale>
                                    <p:animScale>
                                      <p:cBhvr>
                                        <p:cTn id="44" dur="166" decel="50000">
                                          <p:stCondLst>
                                            <p:cond delay="1668"/>
                                          </p:stCondLst>
                                        </p:cTn>
                                        <p:tgtEl>
                                          <p:spTgt spid="7"/>
                                        </p:tgtEl>
                                      </p:cBhvr>
                                      <p:to x="100000" y="100000"/>
                                    </p:animScale>
                                    <p:animScale>
                                      <p:cBhvr>
                                        <p:cTn id="45" dur="26">
                                          <p:stCondLst>
                                            <p:cond delay="1808"/>
                                          </p:stCondLst>
                                        </p:cTn>
                                        <p:tgtEl>
                                          <p:spTgt spid="7"/>
                                        </p:tgtEl>
                                      </p:cBhvr>
                                      <p:to x="100000" y="95000"/>
                                    </p:animScale>
                                    <p:animScale>
                                      <p:cBhvr>
                                        <p:cTn id="46" dur="166" decel="50000">
                                          <p:stCondLst>
                                            <p:cond delay="1834"/>
                                          </p:stCondLst>
                                        </p:cTn>
                                        <p:tgtEl>
                                          <p:spTgt spid="7"/>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 name="图片 20" descr="u=3002133,3030009473&amp;fm=27&amp;gp=0.jpg"/>
          <p:cNvPicPr>
            <a:picLocks noChangeAspect="1"/>
          </p:cNvPicPr>
          <p:nvPr/>
        </p:nvPicPr>
        <p:blipFill>
          <a:blip r:embed="rId2" cstate="print"/>
          <a:stretch>
            <a:fillRect/>
          </a:stretch>
        </p:blipFill>
        <p:spPr>
          <a:xfrm>
            <a:off x="0" y="0"/>
            <a:ext cx="9144000" cy="6858000"/>
          </a:xfrm>
          <a:prstGeom prst="rect">
            <a:avLst/>
          </a:prstGeom>
        </p:spPr>
      </p:pic>
      <p:sp>
        <p:nvSpPr>
          <p:cNvPr id="27" name="矩形 26"/>
          <p:cNvSpPr/>
          <p:nvPr/>
        </p:nvSpPr>
        <p:spPr>
          <a:xfrm>
            <a:off x="6660232" y="1484784"/>
            <a:ext cx="2088232" cy="4968552"/>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zh-CN" altLang="en-US" sz="2800" dirty="0" smtClean="0"/>
              <a:t>维护贵族、地主阶级的利益；为俄国资本主义的发展开辟了道路；是俄国由封建君主专制向资产阶级君主专制转变的第一步</a:t>
            </a:r>
            <a:endParaRPr lang="zh-CN" altLang="en-US" sz="2800" dirty="0"/>
          </a:p>
        </p:txBody>
      </p:sp>
      <p:sp>
        <p:nvSpPr>
          <p:cNvPr id="2" name="标题 1"/>
          <p:cNvSpPr>
            <a:spLocks noGrp="1"/>
          </p:cNvSpPr>
          <p:nvPr>
            <p:ph type="title"/>
          </p:nvPr>
        </p:nvSpPr>
        <p:spPr>
          <a:xfrm>
            <a:off x="2267744" y="188640"/>
            <a:ext cx="3888432" cy="576064"/>
          </a:xfrm>
        </p:spPr>
        <p:txBody>
          <a:bodyPr>
            <a:noAutofit/>
          </a:bodyPr>
          <a:lstStyle/>
          <a:p>
            <a:r>
              <a:rPr lang="en-US" altLang="zh-CN" sz="2800" dirty="0" smtClean="0"/>
              <a:t>2</a:t>
            </a:r>
            <a:r>
              <a:rPr lang="zh-CN" altLang="en-US" sz="2800" dirty="0" smtClean="0"/>
              <a:t>、内容、评价、影响</a:t>
            </a:r>
            <a:endParaRPr lang="zh-CN" altLang="en-US" sz="2800" dirty="0"/>
          </a:p>
        </p:txBody>
      </p:sp>
      <p:sp>
        <p:nvSpPr>
          <p:cNvPr id="4" name="矩形 3"/>
          <p:cNvSpPr/>
          <p:nvPr/>
        </p:nvSpPr>
        <p:spPr>
          <a:xfrm>
            <a:off x="395536" y="836712"/>
            <a:ext cx="3888432" cy="648072"/>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zh-CN" altLang="en-US" sz="3200" dirty="0" smtClean="0"/>
              <a:t>内容</a:t>
            </a:r>
            <a:endParaRPr lang="zh-CN" altLang="en-US" sz="3200" dirty="0"/>
          </a:p>
        </p:txBody>
      </p:sp>
      <p:sp>
        <p:nvSpPr>
          <p:cNvPr id="5" name="矩形 4"/>
          <p:cNvSpPr/>
          <p:nvPr/>
        </p:nvSpPr>
        <p:spPr>
          <a:xfrm>
            <a:off x="395536" y="1484784"/>
            <a:ext cx="864096" cy="1584176"/>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zh-CN" altLang="en-US" sz="3200" dirty="0" smtClean="0"/>
              <a:t>政治</a:t>
            </a:r>
            <a:endParaRPr lang="zh-CN" altLang="en-US" sz="3200" dirty="0"/>
          </a:p>
        </p:txBody>
      </p:sp>
      <p:sp>
        <p:nvSpPr>
          <p:cNvPr id="6" name="矩形 5"/>
          <p:cNvSpPr/>
          <p:nvPr/>
        </p:nvSpPr>
        <p:spPr>
          <a:xfrm>
            <a:off x="395536" y="3068960"/>
            <a:ext cx="864096" cy="1656184"/>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zh-CN" altLang="en-US" sz="3200" dirty="0" smtClean="0"/>
              <a:t>司法</a:t>
            </a:r>
            <a:endParaRPr lang="zh-CN" altLang="en-US" sz="3200" dirty="0"/>
          </a:p>
        </p:txBody>
      </p:sp>
      <p:sp>
        <p:nvSpPr>
          <p:cNvPr id="7" name="矩形 6"/>
          <p:cNvSpPr/>
          <p:nvPr/>
        </p:nvSpPr>
        <p:spPr>
          <a:xfrm>
            <a:off x="395536" y="4725144"/>
            <a:ext cx="864096" cy="1728192"/>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zh-CN" altLang="en-US" sz="3200" dirty="0" smtClean="0"/>
              <a:t>军事</a:t>
            </a:r>
            <a:endParaRPr lang="zh-CN" altLang="en-US" sz="3200" dirty="0"/>
          </a:p>
        </p:txBody>
      </p:sp>
      <p:sp>
        <p:nvSpPr>
          <p:cNvPr id="8" name="矩形 7"/>
          <p:cNvSpPr/>
          <p:nvPr/>
        </p:nvSpPr>
        <p:spPr>
          <a:xfrm>
            <a:off x="4283968" y="836712"/>
            <a:ext cx="2376264" cy="648072"/>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zh-CN" altLang="en-US" sz="3200" dirty="0" smtClean="0"/>
              <a:t>评价</a:t>
            </a:r>
            <a:endParaRPr lang="zh-CN" altLang="en-US" sz="3200" dirty="0"/>
          </a:p>
        </p:txBody>
      </p:sp>
      <p:sp>
        <p:nvSpPr>
          <p:cNvPr id="11" name="矩形 10"/>
          <p:cNvSpPr/>
          <p:nvPr/>
        </p:nvSpPr>
        <p:spPr>
          <a:xfrm>
            <a:off x="6660232" y="836712"/>
            <a:ext cx="2088232" cy="648072"/>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zh-CN" altLang="en-US" sz="3200" dirty="0" smtClean="0"/>
              <a:t>影响</a:t>
            </a:r>
            <a:endParaRPr lang="zh-CN" altLang="en-US" sz="3200" dirty="0"/>
          </a:p>
        </p:txBody>
      </p:sp>
      <p:sp>
        <p:nvSpPr>
          <p:cNvPr id="12" name="矩形 11"/>
          <p:cNvSpPr/>
          <p:nvPr/>
        </p:nvSpPr>
        <p:spPr>
          <a:xfrm>
            <a:off x="1259632" y="1484784"/>
            <a:ext cx="3024336" cy="864096"/>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zh-CN" altLang="en-US" sz="2400" dirty="0" smtClean="0"/>
              <a:t>建立地方自治机构</a:t>
            </a:r>
            <a:endParaRPr lang="zh-CN" altLang="en-US" sz="2400" dirty="0"/>
          </a:p>
        </p:txBody>
      </p:sp>
      <p:sp>
        <p:nvSpPr>
          <p:cNvPr id="13" name="矩形 12"/>
          <p:cNvSpPr/>
          <p:nvPr/>
        </p:nvSpPr>
        <p:spPr>
          <a:xfrm>
            <a:off x="4283968" y="1484784"/>
            <a:ext cx="2376264" cy="864096"/>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zh-CN" altLang="en-US" dirty="0" smtClean="0"/>
              <a:t>保障了贵族在自治机构中的优势地位</a:t>
            </a:r>
            <a:endParaRPr lang="zh-CN" altLang="en-US" dirty="0"/>
          </a:p>
        </p:txBody>
      </p:sp>
      <p:sp>
        <p:nvSpPr>
          <p:cNvPr id="14" name="矩形 13"/>
          <p:cNvSpPr/>
          <p:nvPr/>
        </p:nvSpPr>
        <p:spPr>
          <a:xfrm>
            <a:off x="1259632" y="2348880"/>
            <a:ext cx="3024336" cy="72008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zh-CN" altLang="en-US" sz="2400" dirty="0" smtClean="0"/>
              <a:t>建立城市自治机构</a:t>
            </a:r>
            <a:endParaRPr lang="zh-CN" altLang="en-US" sz="2400" dirty="0"/>
          </a:p>
        </p:txBody>
      </p:sp>
      <p:sp>
        <p:nvSpPr>
          <p:cNvPr id="15" name="矩形 14"/>
          <p:cNvSpPr/>
          <p:nvPr/>
        </p:nvSpPr>
        <p:spPr>
          <a:xfrm>
            <a:off x="4283968" y="2348880"/>
            <a:ext cx="2376264" cy="72008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zh-CN" altLang="en-US" sz="2000" dirty="0" smtClean="0"/>
              <a:t>促进了资本主义的发展</a:t>
            </a:r>
            <a:endParaRPr lang="zh-CN" altLang="en-US" sz="2000" dirty="0"/>
          </a:p>
        </p:txBody>
      </p:sp>
      <p:sp>
        <p:nvSpPr>
          <p:cNvPr id="16" name="矩形 15"/>
          <p:cNvSpPr/>
          <p:nvPr/>
        </p:nvSpPr>
        <p:spPr>
          <a:xfrm>
            <a:off x="1259632" y="3068960"/>
            <a:ext cx="3024336" cy="792088"/>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zh-CN" altLang="en-US" sz="2400" dirty="0" smtClean="0"/>
              <a:t>废除等级法院，建立了统一的各级法院</a:t>
            </a:r>
            <a:endParaRPr lang="zh-CN" altLang="en-US" sz="2400" dirty="0"/>
          </a:p>
        </p:txBody>
      </p:sp>
      <p:sp>
        <p:nvSpPr>
          <p:cNvPr id="17" name="矩形 16"/>
          <p:cNvSpPr/>
          <p:nvPr/>
        </p:nvSpPr>
        <p:spPr>
          <a:xfrm>
            <a:off x="1259632" y="3861048"/>
            <a:ext cx="3024336" cy="864096"/>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zh-CN" altLang="en-US" sz="2400" dirty="0" smtClean="0"/>
              <a:t>实行公开诉讼程序</a:t>
            </a:r>
            <a:endParaRPr lang="zh-CN" altLang="en-US" sz="2400" dirty="0"/>
          </a:p>
        </p:txBody>
      </p:sp>
      <p:sp>
        <p:nvSpPr>
          <p:cNvPr id="18" name="矩形 17"/>
          <p:cNvSpPr/>
          <p:nvPr/>
        </p:nvSpPr>
        <p:spPr>
          <a:xfrm>
            <a:off x="4283968" y="3068960"/>
            <a:ext cx="2376264" cy="1656184"/>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zh-CN" altLang="en-US" dirty="0" smtClean="0"/>
              <a:t>改革比较彻底，贯彻了资产阶级的法律原则；保留了农奴制的烙印</a:t>
            </a:r>
            <a:endParaRPr lang="zh-CN" altLang="en-US" dirty="0"/>
          </a:p>
        </p:txBody>
      </p:sp>
      <p:sp>
        <p:nvSpPr>
          <p:cNvPr id="23" name="矩形 22"/>
          <p:cNvSpPr/>
          <p:nvPr/>
        </p:nvSpPr>
        <p:spPr>
          <a:xfrm>
            <a:off x="1259632" y="4725144"/>
            <a:ext cx="3024336" cy="576064"/>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zh-CN" altLang="en-US" sz="2400" dirty="0" smtClean="0"/>
              <a:t>实行普遍义务兵制</a:t>
            </a:r>
            <a:endParaRPr lang="zh-CN" altLang="en-US" sz="2400" dirty="0"/>
          </a:p>
        </p:txBody>
      </p:sp>
      <p:sp>
        <p:nvSpPr>
          <p:cNvPr id="24" name="矩形 23"/>
          <p:cNvSpPr/>
          <p:nvPr/>
        </p:nvSpPr>
        <p:spPr>
          <a:xfrm>
            <a:off x="4283968" y="4725144"/>
            <a:ext cx="2376264" cy="576064"/>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zh-CN" altLang="en-US" dirty="0" smtClean="0"/>
              <a:t>实现了兵役面前人人平等的原则</a:t>
            </a:r>
            <a:endParaRPr lang="zh-CN" altLang="en-US" dirty="0"/>
          </a:p>
        </p:txBody>
      </p:sp>
      <p:sp>
        <p:nvSpPr>
          <p:cNvPr id="25" name="矩形 24"/>
          <p:cNvSpPr/>
          <p:nvPr/>
        </p:nvSpPr>
        <p:spPr>
          <a:xfrm>
            <a:off x="1259632" y="5301208"/>
            <a:ext cx="3024336" cy="1152128"/>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zh-CN" altLang="en-US" dirty="0" smtClean="0"/>
              <a:t>改革军事管理系统；更新军队设备，设立中等军事学校，培训军官和军事工程人才</a:t>
            </a:r>
            <a:endParaRPr lang="zh-CN" altLang="en-US" dirty="0"/>
          </a:p>
        </p:txBody>
      </p:sp>
      <p:sp>
        <p:nvSpPr>
          <p:cNvPr id="26" name="矩形 25"/>
          <p:cNvSpPr/>
          <p:nvPr/>
        </p:nvSpPr>
        <p:spPr>
          <a:xfrm>
            <a:off x="4283968" y="5301208"/>
            <a:ext cx="2376264" cy="1152128"/>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zh-CN" altLang="en-US" dirty="0" smtClean="0"/>
              <a:t>提高了军队素质，提高了军队战斗力</a:t>
            </a:r>
            <a:endParaRPr lang="zh-CN" alt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blinds(horizontal)">
                                      <p:cBhvr>
                                        <p:cTn id="10" dur="500"/>
                                        <p:tgtEl>
                                          <p:spTgt spid="6"/>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blinds(horizontal)">
                                      <p:cBhvr>
                                        <p:cTn id="13" dur="500"/>
                                        <p:tgtEl>
                                          <p:spTgt spid="7"/>
                                        </p:tgtEl>
                                      </p:cBhvr>
                                    </p:animEffect>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blinds(horizontal)">
                                      <p:cBhvr>
                                        <p:cTn id="18" dur="500"/>
                                        <p:tgtEl>
                                          <p:spTgt spid="4"/>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grpId="0" nodeType="clickEffect">
                                  <p:stCondLst>
                                    <p:cond delay="0"/>
                                  </p:stCondLst>
                                  <p:childTnLst>
                                    <p:set>
                                      <p:cBhvr>
                                        <p:cTn id="22" dur="1" fill="hold">
                                          <p:stCondLst>
                                            <p:cond delay="0"/>
                                          </p:stCondLst>
                                        </p:cTn>
                                        <p:tgtEl>
                                          <p:spTgt spid="12"/>
                                        </p:tgtEl>
                                        <p:attrNameLst>
                                          <p:attrName>style.visibility</p:attrName>
                                        </p:attrNameLst>
                                      </p:cBhvr>
                                      <p:to>
                                        <p:strVal val="visible"/>
                                      </p:to>
                                    </p:set>
                                    <p:animEffect transition="in" filter="blinds(horizontal)">
                                      <p:cBhvr>
                                        <p:cTn id="23" dur="500"/>
                                        <p:tgtEl>
                                          <p:spTgt spid="12"/>
                                        </p:tgtEl>
                                      </p:cBhvr>
                                    </p:animEffect>
                                  </p:childTnLst>
                                </p:cTn>
                              </p:par>
                            </p:childTnLst>
                          </p:cTn>
                        </p:par>
                      </p:childTnLst>
                    </p:cTn>
                  </p:par>
                  <p:par>
                    <p:cTn id="24" fill="hold">
                      <p:stCondLst>
                        <p:cond delay="indefinite"/>
                      </p:stCondLst>
                      <p:childTnLst>
                        <p:par>
                          <p:cTn id="25" fill="hold">
                            <p:stCondLst>
                              <p:cond delay="0"/>
                            </p:stCondLst>
                            <p:childTnLst>
                              <p:par>
                                <p:cTn id="26" presetID="3" presetClass="entr" presetSubtype="10" fill="hold" grpId="0" nodeType="clickEffect">
                                  <p:stCondLst>
                                    <p:cond delay="0"/>
                                  </p:stCondLst>
                                  <p:childTnLst>
                                    <p:set>
                                      <p:cBhvr>
                                        <p:cTn id="27" dur="1" fill="hold">
                                          <p:stCondLst>
                                            <p:cond delay="0"/>
                                          </p:stCondLst>
                                        </p:cTn>
                                        <p:tgtEl>
                                          <p:spTgt spid="8"/>
                                        </p:tgtEl>
                                        <p:attrNameLst>
                                          <p:attrName>style.visibility</p:attrName>
                                        </p:attrNameLst>
                                      </p:cBhvr>
                                      <p:to>
                                        <p:strVal val="visible"/>
                                      </p:to>
                                    </p:set>
                                    <p:animEffect transition="in" filter="blinds(horizontal)">
                                      <p:cBhvr>
                                        <p:cTn id="28" dur="500"/>
                                        <p:tgtEl>
                                          <p:spTgt spid="8"/>
                                        </p:tgtEl>
                                      </p:cBhvr>
                                    </p:animEffect>
                                  </p:childTnLst>
                                </p:cTn>
                              </p:par>
                            </p:childTnLst>
                          </p:cTn>
                        </p:par>
                      </p:childTnLst>
                    </p:cTn>
                  </p:par>
                  <p:par>
                    <p:cTn id="29" fill="hold">
                      <p:stCondLst>
                        <p:cond delay="indefinite"/>
                      </p:stCondLst>
                      <p:childTnLst>
                        <p:par>
                          <p:cTn id="30" fill="hold">
                            <p:stCondLst>
                              <p:cond delay="0"/>
                            </p:stCondLst>
                            <p:childTnLst>
                              <p:par>
                                <p:cTn id="31" presetID="3" presetClass="entr" presetSubtype="10" fill="hold" grpId="0" nodeType="clickEffect">
                                  <p:stCondLst>
                                    <p:cond delay="0"/>
                                  </p:stCondLst>
                                  <p:childTnLst>
                                    <p:set>
                                      <p:cBhvr>
                                        <p:cTn id="32" dur="1" fill="hold">
                                          <p:stCondLst>
                                            <p:cond delay="0"/>
                                          </p:stCondLst>
                                        </p:cTn>
                                        <p:tgtEl>
                                          <p:spTgt spid="13"/>
                                        </p:tgtEl>
                                        <p:attrNameLst>
                                          <p:attrName>style.visibility</p:attrName>
                                        </p:attrNameLst>
                                      </p:cBhvr>
                                      <p:to>
                                        <p:strVal val="visible"/>
                                      </p:to>
                                    </p:set>
                                    <p:animEffect transition="in" filter="blinds(horizontal)">
                                      <p:cBhvr>
                                        <p:cTn id="33" dur="500"/>
                                        <p:tgtEl>
                                          <p:spTgt spid="13"/>
                                        </p:tgtEl>
                                      </p:cBhvr>
                                    </p:animEffect>
                                  </p:childTnLst>
                                </p:cTn>
                              </p:par>
                            </p:childTnLst>
                          </p:cTn>
                        </p:par>
                      </p:childTnLst>
                    </p:cTn>
                  </p:par>
                  <p:par>
                    <p:cTn id="34" fill="hold">
                      <p:stCondLst>
                        <p:cond delay="indefinite"/>
                      </p:stCondLst>
                      <p:childTnLst>
                        <p:par>
                          <p:cTn id="35" fill="hold">
                            <p:stCondLst>
                              <p:cond delay="0"/>
                            </p:stCondLst>
                            <p:childTnLst>
                              <p:par>
                                <p:cTn id="36" presetID="3" presetClass="entr" presetSubtype="10" fill="hold" grpId="0" nodeType="clickEffect">
                                  <p:stCondLst>
                                    <p:cond delay="0"/>
                                  </p:stCondLst>
                                  <p:childTnLst>
                                    <p:set>
                                      <p:cBhvr>
                                        <p:cTn id="37" dur="1" fill="hold">
                                          <p:stCondLst>
                                            <p:cond delay="0"/>
                                          </p:stCondLst>
                                        </p:cTn>
                                        <p:tgtEl>
                                          <p:spTgt spid="14"/>
                                        </p:tgtEl>
                                        <p:attrNameLst>
                                          <p:attrName>style.visibility</p:attrName>
                                        </p:attrNameLst>
                                      </p:cBhvr>
                                      <p:to>
                                        <p:strVal val="visible"/>
                                      </p:to>
                                    </p:set>
                                    <p:animEffect transition="in" filter="blinds(horizontal)">
                                      <p:cBhvr>
                                        <p:cTn id="38" dur="500"/>
                                        <p:tgtEl>
                                          <p:spTgt spid="14"/>
                                        </p:tgtEl>
                                      </p:cBhvr>
                                    </p:animEffect>
                                  </p:childTnLst>
                                </p:cTn>
                              </p:par>
                            </p:childTnLst>
                          </p:cTn>
                        </p:par>
                      </p:childTnLst>
                    </p:cTn>
                  </p:par>
                  <p:par>
                    <p:cTn id="39" fill="hold">
                      <p:stCondLst>
                        <p:cond delay="indefinite"/>
                      </p:stCondLst>
                      <p:childTnLst>
                        <p:par>
                          <p:cTn id="40" fill="hold">
                            <p:stCondLst>
                              <p:cond delay="0"/>
                            </p:stCondLst>
                            <p:childTnLst>
                              <p:par>
                                <p:cTn id="41" presetID="3" presetClass="entr" presetSubtype="10" fill="hold" grpId="0" nodeType="clickEffect">
                                  <p:stCondLst>
                                    <p:cond delay="0"/>
                                  </p:stCondLst>
                                  <p:childTnLst>
                                    <p:set>
                                      <p:cBhvr>
                                        <p:cTn id="42" dur="1" fill="hold">
                                          <p:stCondLst>
                                            <p:cond delay="0"/>
                                          </p:stCondLst>
                                        </p:cTn>
                                        <p:tgtEl>
                                          <p:spTgt spid="15"/>
                                        </p:tgtEl>
                                        <p:attrNameLst>
                                          <p:attrName>style.visibility</p:attrName>
                                        </p:attrNameLst>
                                      </p:cBhvr>
                                      <p:to>
                                        <p:strVal val="visible"/>
                                      </p:to>
                                    </p:set>
                                    <p:animEffect transition="in" filter="blinds(horizontal)">
                                      <p:cBhvr>
                                        <p:cTn id="43" dur="500"/>
                                        <p:tgtEl>
                                          <p:spTgt spid="15"/>
                                        </p:tgtEl>
                                      </p:cBhvr>
                                    </p:animEffect>
                                  </p:childTnLst>
                                </p:cTn>
                              </p:par>
                            </p:childTnLst>
                          </p:cTn>
                        </p:par>
                      </p:childTnLst>
                    </p:cTn>
                  </p:par>
                  <p:par>
                    <p:cTn id="44" fill="hold">
                      <p:stCondLst>
                        <p:cond delay="indefinite"/>
                      </p:stCondLst>
                      <p:childTnLst>
                        <p:par>
                          <p:cTn id="45" fill="hold">
                            <p:stCondLst>
                              <p:cond delay="0"/>
                            </p:stCondLst>
                            <p:childTnLst>
                              <p:par>
                                <p:cTn id="46" presetID="3" presetClass="entr" presetSubtype="10" fill="hold" grpId="0" nodeType="clickEffect">
                                  <p:stCondLst>
                                    <p:cond delay="0"/>
                                  </p:stCondLst>
                                  <p:childTnLst>
                                    <p:set>
                                      <p:cBhvr>
                                        <p:cTn id="47" dur="1" fill="hold">
                                          <p:stCondLst>
                                            <p:cond delay="0"/>
                                          </p:stCondLst>
                                        </p:cTn>
                                        <p:tgtEl>
                                          <p:spTgt spid="16"/>
                                        </p:tgtEl>
                                        <p:attrNameLst>
                                          <p:attrName>style.visibility</p:attrName>
                                        </p:attrNameLst>
                                      </p:cBhvr>
                                      <p:to>
                                        <p:strVal val="visible"/>
                                      </p:to>
                                    </p:set>
                                    <p:animEffect transition="in" filter="blinds(horizontal)">
                                      <p:cBhvr>
                                        <p:cTn id="48" dur="500"/>
                                        <p:tgtEl>
                                          <p:spTgt spid="16"/>
                                        </p:tgtEl>
                                      </p:cBhvr>
                                    </p:animEffect>
                                  </p:childTnLst>
                                </p:cTn>
                              </p:par>
                            </p:childTnLst>
                          </p:cTn>
                        </p:par>
                      </p:childTnLst>
                    </p:cTn>
                  </p:par>
                  <p:par>
                    <p:cTn id="49" fill="hold">
                      <p:stCondLst>
                        <p:cond delay="indefinite"/>
                      </p:stCondLst>
                      <p:childTnLst>
                        <p:par>
                          <p:cTn id="50" fill="hold">
                            <p:stCondLst>
                              <p:cond delay="0"/>
                            </p:stCondLst>
                            <p:childTnLst>
                              <p:par>
                                <p:cTn id="51" presetID="3" presetClass="entr" presetSubtype="10" fill="hold" grpId="0" nodeType="clickEffect">
                                  <p:stCondLst>
                                    <p:cond delay="0"/>
                                  </p:stCondLst>
                                  <p:childTnLst>
                                    <p:set>
                                      <p:cBhvr>
                                        <p:cTn id="52" dur="1" fill="hold">
                                          <p:stCondLst>
                                            <p:cond delay="0"/>
                                          </p:stCondLst>
                                        </p:cTn>
                                        <p:tgtEl>
                                          <p:spTgt spid="17"/>
                                        </p:tgtEl>
                                        <p:attrNameLst>
                                          <p:attrName>style.visibility</p:attrName>
                                        </p:attrNameLst>
                                      </p:cBhvr>
                                      <p:to>
                                        <p:strVal val="visible"/>
                                      </p:to>
                                    </p:set>
                                    <p:animEffect transition="in" filter="blinds(horizontal)">
                                      <p:cBhvr>
                                        <p:cTn id="53" dur="500"/>
                                        <p:tgtEl>
                                          <p:spTgt spid="17"/>
                                        </p:tgtEl>
                                      </p:cBhvr>
                                    </p:animEffect>
                                  </p:childTnLst>
                                </p:cTn>
                              </p:par>
                            </p:childTnLst>
                          </p:cTn>
                        </p:par>
                      </p:childTnLst>
                    </p:cTn>
                  </p:par>
                  <p:par>
                    <p:cTn id="54" fill="hold">
                      <p:stCondLst>
                        <p:cond delay="indefinite"/>
                      </p:stCondLst>
                      <p:childTnLst>
                        <p:par>
                          <p:cTn id="55" fill="hold">
                            <p:stCondLst>
                              <p:cond delay="0"/>
                            </p:stCondLst>
                            <p:childTnLst>
                              <p:par>
                                <p:cTn id="56" presetID="3" presetClass="entr" presetSubtype="10" fill="hold" grpId="0" nodeType="clickEffect">
                                  <p:stCondLst>
                                    <p:cond delay="0"/>
                                  </p:stCondLst>
                                  <p:childTnLst>
                                    <p:set>
                                      <p:cBhvr>
                                        <p:cTn id="57" dur="1" fill="hold">
                                          <p:stCondLst>
                                            <p:cond delay="0"/>
                                          </p:stCondLst>
                                        </p:cTn>
                                        <p:tgtEl>
                                          <p:spTgt spid="18"/>
                                        </p:tgtEl>
                                        <p:attrNameLst>
                                          <p:attrName>style.visibility</p:attrName>
                                        </p:attrNameLst>
                                      </p:cBhvr>
                                      <p:to>
                                        <p:strVal val="visible"/>
                                      </p:to>
                                    </p:set>
                                    <p:animEffect transition="in" filter="blinds(horizontal)">
                                      <p:cBhvr>
                                        <p:cTn id="58" dur="500"/>
                                        <p:tgtEl>
                                          <p:spTgt spid="18"/>
                                        </p:tgtEl>
                                      </p:cBhvr>
                                    </p:animEffect>
                                  </p:childTnLst>
                                </p:cTn>
                              </p:par>
                            </p:childTnLst>
                          </p:cTn>
                        </p:par>
                      </p:childTnLst>
                    </p:cTn>
                  </p:par>
                  <p:par>
                    <p:cTn id="59" fill="hold">
                      <p:stCondLst>
                        <p:cond delay="indefinite"/>
                      </p:stCondLst>
                      <p:childTnLst>
                        <p:par>
                          <p:cTn id="60" fill="hold">
                            <p:stCondLst>
                              <p:cond delay="0"/>
                            </p:stCondLst>
                            <p:childTnLst>
                              <p:par>
                                <p:cTn id="61" presetID="3" presetClass="entr" presetSubtype="10" fill="hold" grpId="0" nodeType="clickEffect">
                                  <p:stCondLst>
                                    <p:cond delay="0"/>
                                  </p:stCondLst>
                                  <p:childTnLst>
                                    <p:set>
                                      <p:cBhvr>
                                        <p:cTn id="62" dur="1" fill="hold">
                                          <p:stCondLst>
                                            <p:cond delay="0"/>
                                          </p:stCondLst>
                                        </p:cTn>
                                        <p:tgtEl>
                                          <p:spTgt spid="23"/>
                                        </p:tgtEl>
                                        <p:attrNameLst>
                                          <p:attrName>style.visibility</p:attrName>
                                        </p:attrNameLst>
                                      </p:cBhvr>
                                      <p:to>
                                        <p:strVal val="visible"/>
                                      </p:to>
                                    </p:set>
                                    <p:animEffect transition="in" filter="blinds(horizontal)">
                                      <p:cBhvr>
                                        <p:cTn id="63" dur="500"/>
                                        <p:tgtEl>
                                          <p:spTgt spid="23"/>
                                        </p:tgtEl>
                                      </p:cBhvr>
                                    </p:animEffect>
                                  </p:childTnLst>
                                </p:cTn>
                              </p:par>
                            </p:childTnLst>
                          </p:cTn>
                        </p:par>
                      </p:childTnLst>
                    </p:cTn>
                  </p:par>
                  <p:par>
                    <p:cTn id="64" fill="hold">
                      <p:stCondLst>
                        <p:cond delay="indefinite"/>
                      </p:stCondLst>
                      <p:childTnLst>
                        <p:par>
                          <p:cTn id="65" fill="hold">
                            <p:stCondLst>
                              <p:cond delay="0"/>
                            </p:stCondLst>
                            <p:childTnLst>
                              <p:par>
                                <p:cTn id="66" presetID="3" presetClass="entr" presetSubtype="10" fill="hold" grpId="0" nodeType="clickEffect">
                                  <p:stCondLst>
                                    <p:cond delay="0"/>
                                  </p:stCondLst>
                                  <p:childTnLst>
                                    <p:set>
                                      <p:cBhvr>
                                        <p:cTn id="67" dur="1" fill="hold">
                                          <p:stCondLst>
                                            <p:cond delay="0"/>
                                          </p:stCondLst>
                                        </p:cTn>
                                        <p:tgtEl>
                                          <p:spTgt spid="24"/>
                                        </p:tgtEl>
                                        <p:attrNameLst>
                                          <p:attrName>style.visibility</p:attrName>
                                        </p:attrNameLst>
                                      </p:cBhvr>
                                      <p:to>
                                        <p:strVal val="visible"/>
                                      </p:to>
                                    </p:set>
                                    <p:animEffect transition="in" filter="blinds(horizontal)">
                                      <p:cBhvr>
                                        <p:cTn id="68" dur="500"/>
                                        <p:tgtEl>
                                          <p:spTgt spid="24"/>
                                        </p:tgtEl>
                                      </p:cBhvr>
                                    </p:animEffect>
                                  </p:childTnLst>
                                </p:cTn>
                              </p:par>
                            </p:childTnLst>
                          </p:cTn>
                        </p:par>
                      </p:childTnLst>
                    </p:cTn>
                  </p:par>
                  <p:par>
                    <p:cTn id="69" fill="hold">
                      <p:stCondLst>
                        <p:cond delay="indefinite"/>
                      </p:stCondLst>
                      <p:childTnLst>
                        <p:par>
                          <p:cTn id="70" fill="hold">
                            <p:stCondLst>
                              <p:cond delay="0"/>
                            </p:stCondLst>
                            <p:childTnLst>
                              <p:par>
                                <p:cTn id="71" presetID="3" presetClass="entr" presetSubtype="10" fill="hold" grpId="0" nodeType="clickEffect">
                                  <p:stCondLst>
                                    <p:cond delay="0"/>
                                  </p:stCondLst>
                                  <p:childTnLst>
                                    <p:set>
                                      <p:cBhvr>
                                        <p:cTn id="72" dur="1" fill="hold">
                                          <p:stCondLst>
                                            <p:cond delay="0"/>
                                          </p:stCondLst>
                                        </p:cTn>
                                        <p:tgtEl>
                                          <p:spTgt spid="25"/>
                                        </p:tgtEl>
                                        <p:attrNameLst>
                                          <p:attrName>style.visibility</p:attrName>
                                        </p:attrNameLst>
                                      </p:cBhvr>
                                      <p:to>
                                        <p:strVal val="visible"/>
                                      </p:to>
                                    </p:set>
                                    <p:animEffect transition="in" filter="blinds(horizontal)">
                                      <p:cBhvr>
                                        <p:cTn id="73" dur="500"/>
                                        <p:tgtEl>
                                          <p:spTgt spid="25"/>
                                        </p:tgtEl>
                                      </p:cBhvr>
                                    </p:animEffect>
                                  </p:childTnLst>
                                </p:cTn>
                              </p:par>
                            </p:childTnLst>
                          </p:cTn>
                        </p:par>
                      </p:childTnLst>
                    </p:cTn>
                  </p:par>
                  <p:par>
                    <p:cTn id="74" fill="hold">
                      <p:stCondLst>
                        <p:cond delay="indefinite"/>
                      </p:stCondLst>
                      <p:childTnLst>
                        <p:par>
                          <p:cTn id="75" fill="hold">
                            <p:stCondLst>
                              <p:cond delay="0"/>
                            </p:stCondLst>
                            <p:childTnLst>
                              <p:par>
                                <p:cTn id="76" presetID="3" presetClass="entr" presetSubtype="10" fill="hold" grpId="0" nodeType="clickEffect">
                                  <p:stCondLst>
                                    <p:cond delay="0"/>
                                  </p:stCondLst>
                                  <p:childTnLst>
                                    <p:set>
                                      <p:cBhvr>
                                        <p:cTn id="77" dur="1" fill="hold">
                                          <p:stCondLst>
                                            <p:cond delay="0"/>
                                          </p:stCondLst>
                                        </p:cTn>
                                        <p:tgtEl>
                                          <p:spTgt spid="26"/>
                                        </p:tgtEl>
                                        <p:attrNameLst>
                                          <p:attrName>style.visibility</p:attrName>
                                        </p:attrNameLst>
                                      </p:cBhvr>
                                      <p:to>
                                        <p:strVal val="visible"/>
                                      </p:to>
                                    </p:set>
                                    <p:animEffect transition="in" filter="blinds(horizontal)">
                                      <p:cBhvr>
                                        <p:cTn id="78" dur="500"/>
                                        <p:tgtEl>
                                          <p:spTgt spid="26"/>
                                        </p:tgtEl>
                                      </p:cBhvr>
                                    </p:animEffect>
                                  </p:childTnLst>
                                </p:cTn>
                              </p:par>
                            </p:childTnLst>
                          </p:cTn>
                        </p:par>
                      </p:childTnLst>
                    </p:cTn>
                  </p:par>
                  <p:par>
                    <p:cTn id="79" fill="hold">
                      <p:stCondLst>
                        <p:cond delay="indefinite"/>
                      </p:stCondLst>
                      <p:childTnLst>
                        <p:par>
                          <p:cTn id="80" fill="hold">
                            <p:stCondLst>
                              <p:cond delay="0"/>
                            </p:stCondLst>
                            <p:childTnLst>
                              <p:par>
                                <p:cTn id="81" presetID="3" presetClass="entr" presetSubtype="10" fill="hold" grpId="0" nodeType="clickEffect">
                                  <p:stCondLst>
                                    <p:cond delay="0"/>
                                  </p:stCondLst>
                                  <p:childTnLst>
                                    <p:set>
                                      <p:cBhvr>
                                        <p:cTn id="82" dur="1" fill="hold">
                                          <p:stCondLst>
                                            <p:cond delay="0"/>
                                          </p:stCondLst>
                                        </p:cTn>
                                        <p:tgtEl>
                                          <p:spTgt spid="11"/>
                                        </p:tgtEl>
                                        <p:attrNameLst>
                                          <p:attrName>style.visibility</p:attrName>
                                        </p:attrNameLst>
                                      </p:cBhvr>
                                      <p:to>
                                        <p:strVal val="visible"/>
                                      </p:to>
                                    </p:set>
                                    <p:animEffect transition="in" filter="blinds(horizontal)">
                                      <p:cBhvr>
                                        <p:cTn id="83" dur="500"/>
                                        <p:tgtEl>
                                          <p:spTgt spid="11"/>
                                        </p:tgtEl>
                                      </p:cBhvr>
                                    </p:animEffect>
                                  </p:childTnLst>
                                </p:cTn>
                              </p:par>
                            </p:childTnLst>
                          </p:cTn>
                        </p:par>
                      </p:childTnLst>
                    </p:cTn>
                  </p:par>
                  <p:par>
                    <p:cTn id="84" fill="hold">
                      <p:stCondLst>
                        <p:cond delay="indefinite"/>
                      </p:stCondLst>
                      <p:childTnLst>
                        <p:par>
                          <p:cTn id="85" fill="hold">
                            <p:stCondLst>
                              <p:cond delay="0"/>
                            </p:stCondLst>
                            <p:childTnLst>
                              <p:par>
                                <p:cTn id="86" presetID="3" presetClass="entr" presetSubtype="10" fill="hold" grpId="0" nodeType="clickEffect">
                                  <p:stCondLst>
                                    <p:cond delay="0"/>
                                  </p:stCondLst>
                                  <p:childTnLst>
                                    <p:set>
                                      <p:cBhvr>
                                        <p:cTn id="87" dur="1" fill="hold">
                                          <p:stCondLst>
                                            <p:cond delay="0"/>
                                          </p:stCondLst>
                                        </p:cTn>
                                        <p:tgtEl>
                                          <p:spTgt spid="27"/>
                                        </p:tgtEl>
                                        <p:attrNameLst>
                                          <p:attrName>style.visibility</p:attrName>
                                        </p:attrNameLst>
                                      </p:cBhvr>
                                      <p:to>
                                        <p:strVal val="visible"/>
                                      </p:to>
                                    </p:set>
                                    <p:animEffect transition="in" filter="blinds(horizontal)">
                                      <p:cBhvr>
                                        <p:cTn id="88" dur="5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animBg="1"/>
      <p:bldP spid="4" grpId="0" animBg="1"/>
      <p:bldP spid="5" grpId="0" animBg="1"/>
      <p:bldP spid="6" grpId="0" animBg="1"/>
      <p:bldP spid="7" grpId="0" animBg="1"/>
      <p:bldP spid="8" grpId="0" animBg="1"/>
      <p:bldP spid="11" grpId="0" animBg="1"/>
      <p:bldP spid="12" grpId="0" animBg="1"/>
      <p:bldP spid="13" grpId="0" animBg="1"/>
      <p:bldP spid="14" grpId="0" animBg="1"/>
      <p:bldP spid="15" grpId="0" animBg="1"/>
      <p:bldP spid="16" grpId="0" animBg="1"/>
      <p:bldP spid="17" grpId="0" animBg="1"/>
      <p:bldP spid="18" grpId="0" animBg="1"/>
      <p:bldP spid="23" grpId="0" animBg="1"/>
      <p:bldP spid="24" grpId="0" animBg="1"/>
      <p:bldP spid="25" grpId="0" animBg="1"/>
      <p:bldP spid="26"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图片 9" descr="u=3002133,3030009473&amp;fm=27&amp;gp=0.jpg"/>
          <p:cNvPicPr>
            <a:picLocks noChangeAspect="1"/>
          </p:cNvPicPr>
          <p:nvPr/>
        </p:nvPicPr>
        <p:blipFill>
          <a:blip r:embed="rId2" cstate="print"/>
          <a:stretch>
            <a:fillRect/>
          </a:stretch>
        </p:blipFill>
        <p:spPr>
          <a:xfrm>
            <a:off x="0" y="0"/>
            <a:ext cx="9144000" cy="6858000"/>
          </a:xfrm>
          <a:prstGeom prst="rect">
            <a:avLst/>
          </a:prstGeom>
        </p:spPr>
      </p:pic>
      <p:sp>
        <p:nvSpPr>
          <p:cNvPr id="2" name="标题 1"/>
          <p:cNvSpPr>
            <a:spLocks noGrp="1"/>
          </p:cNvSpPr>
          <p:nvPr>
            <p:ph type="title"/>
          </p:nvPr>
        </p:nvSpPr>
        <p:spPr>
          <a:xfrm>
            <a:off x="323528" y="0"/>
            <a:ext cx="8064896" cy="836712"/>
          </a:xfrm>
        </p:spPr>
        <p:txBody>
          <a:bodyPr>
            <a:normAutofit/>
          </a:bodyPr>
          <a:lstStyle/>
          <a:p>
            <a:r>
              <a:rPr lang="zh-CN" altLang="en-US" sz="4000" b="1" dirty="0" smtClean="0"/>
              <a:t>三、俄国资本主义经济的发展 </a:t>
            </a:r>
            <a:endParaRPr lang="zh-CN" altLang="en-US" sz="4000" b="1" dirty="0"/>
          </a:p>
        </p:txBody>
      </p:sp>
      <p:pic>
        <p:nvPicPr>
          <p:cNvPr id="3" name="图片 2" descr="2345截图20190412020936.png"/>
          <p:cNvPicPr>
            <a:picLocks noChangeAspect="1"/>
          </p:cNvPicPr>
          <p:nvPr/>
        </p:nvPicPr>
        <p:blipFill>
          <a:blip r:embed="rId3" cstate="print"/>
          <a:stretch>
            <a:fillRect/>
          </a:stretch>
        </p:blipFill>
        <p:spPr>
          <a:xfrm>
            <a:off x="4788024" y="1988840"/>
            <a:ext cx="4104456" cy="2938145"/>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sp>
        <p:nvSpPr>
          <p:cNvPr id="4" name="TextBox 3"/>
          <p:cNvSpPr txBox="1"/>
          <p:nvPr/>
        </p:nvSpPr>
        <p:spPr>
          <a:xfrm>
            <a:off x="323528" y="692696"/>
            <a:ext cx="2376264" cy="584775"/>
          </a:xfrm>
          <a:prstGeom prst="rect">
            <a:avLst/>
          </a:prstGeom>
          <a:noFill/>
        </p:spPr>
        <p:txBody>
          <a:bodyPr wrap="square" rtlCol="0">
            <a:spAutoFit/>
          </a:bodyPr>
          <a:lstStyle/>
          <a:p>
            <a:r>
              <a:rPr lang="en-US" altLang="zh-CN" sz="3200" dirty="0" smtClean="0"/>
              <a:t>1</a:t>
            </a:r>
            <a:r>
              <a:rPr lang="zh-CN" altLang="en-US" sz="3200" dirty="0" smtClean="0"/>
              <a:t>、表现</a:t>
            </a:r>
            <a:endParaRPr lang="zh-CN" altLang="en-US" sz="3200" dirty="0"/>
          </a:p>
        </p:txBody>
      </p:sp>
      <p:sp>
        <p:nvSpPr>
          <p:cNvPr id="5" name="TextBox 4"/>
          <p:cNvSpPr txBox="1"/>
          <p:nvPr/>
        </p:nvSpPr>
        <p:spPr>
          <a:xfrm>
            <a:off x="0" y="1268760"/>
            <a:ext cx="2376264" cy="523220"/>
          </a:xfrm>
          <a:prstGeom prst="rect">
            <a:avLst/>
          </a:prstGeom>
          <a:noFill/>
        </p:spPr>
        <p:txBody>
          <a:bodyPr wrap="square" rtlCol="0">
            <a:spAutoFit/>
          </a:bodyPr>
          <a:lstStyle/>
          <a:p>
            <a:r>
              <a:rPr lang="zh-CN" altLang="en-US" sz="2800" dirty="0" smtClean="0"/>
              <a:t>（</a:t>
            </a:r>
            <a:r>
              <a:rPr lang="en-US" altLang="zh-CN" sz="2800" dirty="0" smtClean="0"/>
              <a:t>1</a:t>
            </a:r>
            <a:r>
              <a:rPr lang="zh-CN" altLang="en-US" sz="2800" dirty="0" smtClean="0"/>
              <a:t>）工业</a:t>
            </a:r>
            <a:endParaRPr lang="zh-CN" altLang="en-US" sz="2800" dirty="0"/>
          </a:p>
        </p:txBody>
      </p:sp>
      <p:sp>
        <p:nvSpPr>
          <p:cNvPr id="6" name="TextBox 5"/>
          <p:cNvSpPr txBox="1"/>
          <p:nvPr/>
        </p:nvSpPr>
        <p:spPr>
          <a:xfrm>
            <a:off x="323528" y="1916832"/>
            <a:ext cx="3816424" cy="3046988"/>
          </a:xfrm>
          <a:prstGeom prst="rect">
            <a:avLst/>
          </a:prstGeom>
          <a:noFill/>
          <a:ln>
            <a:noFill/>
          </a:ln>
        </p:spPr>
        <p:txBody>
          <a:bodyPr wrap="square" rtlCol="0">
            <a:spAutoFit/>
          </a:bodyPr>
          <a:lstStyle/>
          <a:p>
            <a:r>
              <a:rPr lang="zh-CN" altLang="en-US" sz="2400" dirty="0" smtClean="0"/>
              <a:t>①</a:t>
            </a:r>
            <a:r>
              <a:rPr lang="en-US" altLang="zh-CN" sz="2400" dirty="0" smtClean="0"/>
              <a:t>19</a:t>
            </a:r>
            <a:r>
              <a:rPr lang="zh-CN" altLang="en-US" sz="2400" dirty="0" smtClean="0"/>
              <a:t>世纪末，俄国基本上完成了工业革命。</a:t>
            </a:r>
            <a:endParaRPr lang="en-US" altLang="zh-CN" sz="2400" dirty="0" smtClean="0"/>
          </a:p>
          <a:p>
            <a:r>
              <a:rPr lang="zh-CN" altLang="en-US" sz="2400" dirty="0" smtClean="0"/>
              <a:t>②纺织业最为发达；石油产量跃居世界第一位，巴库成为俄国重要的石油产地。</a:t>
            </a:r>
            <a:endParaRPr lang="en-US" altLang="zh-CN" sz="2400" dirty="0" smtClean="0"/>
          </a:p>
          <a:p>
            <a:r>
              <a:rPr lang="zh-CN" altLang="en-US" sz="2400" dirty="0" smtClean="0"/>
              <a:t>③形成了一些新的工业区</a:t>
            </a:r>
            <a:endParaRPr lang="en-US" altLang="zh-CN" sz="2400" dirty="0" smtClean="0"/>
          </a:p>
          <a:p>
            <a:r>
              <a:rPr lang="zh-CN" altLang="en-US" sz="2400" dirty="0" smtClean="0"/>
              <a:t>④铁路建设发展很快</a:t>
            </a:r>
            <a:endParaRPr lang="zh-CN" altLang="en-US" sz="2400" dirty="0"/>
          </a:p>
        </p:txBody>
      </p:sp>
      <p:sp>
        <p:nvSpPr>
          <p:cNvPr id="7" name="TextBox 6"/>
          <p:cNvSpPr txBox="1"/>
          <p:nvPr/>
        </p:nvSpPr>
        <p:spPr>
          <a:xfrm>
            <a:off x="0" y="5085184"/>
            <a:ext cx="2808312" cy="523220"/>
          </a:xfrm>
          <a:prstGeom prst="rect">
            <a:avLst/>
          </a:prstGeom>
          <a:noFill/>
        </p:spPr>
        <p:txBody>
          <a:bodyPr wrap="square" rtlCol="0">
            <a:spAutoFit/>
          </a:bodyPr>
          <a:lstStyle/>
          <a:p>
            <a:r>
              <a:rPr lang="zh-CN" altLang="en-US" sz="2800" dirty="0" smtClean="0"/>
              <a:t>（</a:t>
            </a:r>
            <a:r>
              <a:rPr lang="en-US" altLang="zh-CN" sz="2800" dirty="0" smtClean="0"/>
              <a:t>2</a:t>
            </a:r>
            <a:r>
              <a:rPr lang="zh-CN" altLang="en-US" sz="2800" dirty="0" smtClean="0"/>
              <a:t>）农业</a:t>
            </a:r>
          </a:p>
        </p:txBody>
      </p:sp>
      <p:sp>
        <p:nvSpPr>
          <p:cNvPr id="9" name="TextBox 8"/>
          <p:cNvSpPr txBox="1"/>
          <p:nvPr/>
        </p:nvSpPr>
        <p:spPr>
          <a:xfrm>
            <a:off x="467544" y="5661248"/>
            <a:ext cx="7992888" cy="1415772"/>
          </a:xfrm>
          <a:prstGeom prst="rect">
            <a:avLst/>
          </a:prstGeom>
          <a:noFill/>
          <a:ln>
            <a:noFill/>
          </a:ln>
        </p:spPr>
        <p:txBody>
          <a:bodyPr wrap="square" rtlCol="0">
            <a:spAutoFit/>
          </a:bodyPr>
          <a:lstStyle/>
          <a:p>
            <a:pPr>
              <a:spcAft>
                <a:spcPts val="1200"/>
              </a:spcAft>
            </a:pPr>
            <a:r>
              <a:rPr lang="zh-CN" altLang="en-US" sz="2400" dirty="0" smtClean="0"/>
              <a:t>①农村的自然经济转化为小商品经济，出现了阶级分化</a:t>
            </a:r>
            <a:endParaRPr lang="en-US" altLang="zh-CN" sz="2400" dirty="0" smtClean="0"/>
          </a:p>
          <a:p>
            <a:r>
              <a:rPr lang="en-US" altLang="zh-CN" sz="2400" dirty="0" smtClean="0"/>
              <a:t>②</a:t>
            </a:r>
            <a:r>
              <a:rPr lang="zh-CN" altLang="en-US" sz="2400" dirty="0" smtClean="0"/>
              <a:t>农业资本主义的发展促进了国内市场的扩大</a:t>
            </a:r>
            <a:endParaRPr lang="en-US" altLang="zh-CN" sz="2400" dirty="0" smtClean="0"/>
          </a:p>
          <a:p>
            <a:endParaRPr lang="zh-CN" alt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linds(horizontal)">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linds(horizontal)">
                                      <p:cBhvr>
                                        <p:cTn id="12" dur="500"/>
                                        <p:tgtEl>
                                          <p:spTgt spid="7"/>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blinds(horizontal)">
                                      <p:cBhvr>
                                        <p:cTn id="15" dur="500"/>
                                        <p:tgtEl>
                                          <p:spTgt spid="5"/>
                                        </p:tgtEl>
                                      </p:cBhvr>
                                    </p:animEffect>
                                  </p:childTnLst>
                                </p:cTn>
                              </p:par>
                            </p:childTnLst>
                          </p:cTn>
                        </p:par>
                      </p:childTnLst>
                    </p:cTn>
                  </p:par>
                  <p:par>
                    <p:cTn id="16" fill="hold">
                      <p:stCondLst>
                        <p:cond delay="indefinite"/>
                      </p:stCondLst>
                      <p:childTnLst>
                        <p:par>
                          <p:cTn id="17" fill="hold">
                            <p:stCondLst>
                              <p:cond delay="0"/>
                            </p:stCondLst>
                            <p:childTnLst>
                              <p:par>
                                <p:cTn id="18" presetID="3" presetClass="entr" presetSubtype="10" fill="hold" nodeType="clickEffect">
                                  <p:stCondLst>
                                    <p:cond delay="0"/>
                                  </p:stCondLst>
                                  <p:childTnLst>
                                    <p:set>
                                      <p:cBhvr>
                                        <p:cTn id="19" dur="1" fill="hold">
                                          <p:stCondLst>
                                            <p:cond delay="0"/>
                                          </p:stCondLst>
                                        </p:cTn>
                                        <p:tgtEl>
                                          <p:spTgt spid="6">
                                            <p:txEl>
                                              <p:pRg st="0" end="0"/>
                                            </p:txEl>
                                          </p:spTgt>
                                        </p:tgtEl>
                                        <p:attrNameLst>
                                          <p:attrName>style.visibility</p:attrName>
                                        </p:attrNameLst>
                                      </p:cBhvr>
                                      <p:to>
                                        <p:strVal val="visible"/>
                                      </p:to>
                                    </p:set>
                                    <p:animEffect transition="in" filter="blinds(horizontal)">
                                      <p:cBhvr>
                                        <p:cTn id="20" dur="500"/>
                                        <p:tgtEl>
                                          <p:spTgt spid="6">
                                            <p:txEl>
                                              <p:pRg st="0" end="0"/>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3" presetClass="entr" presetSubtype="10" fill="hold" nodeType="clickEffect">
                                  <p:stCondLst>
                                    <p:cond delay="0"/>
                                  </p:stCondLst>
                                  <p:childTnLst>
                                    <p:set>
                                      <p:cBhvr>
                                        <p:cTn id="24" dur="1" fill="hold">
                                          <p:stCondLst>
                                            <p:cond delay="0"/>
                                          </p:stCondLst>
                                        </p:cTn>
                                        <p:tgtEl>
                                          <p:spTgt spid="6">
                                            <p:txEl>
                                              <p:pRg st="1" end="1"/>
                                            </p:txEl>
                                          </p:spTgt>
                                        </p:tgtEl>
                                        <p:attrNameLst>
                                          <p:attrName>style.visibility</p:attrName>
                                        </p:attrNameLst>
                                      </p:cBhvr>
                                      <p:to>
                                        <p:strVal val="visible"/>
                                      </p:to>
                                    </p:set>
                                    <p:animEffect transition="in" filter="blinds(horizontal)">
                                      <p:cBhvr>
                                        <p:cTn id="25" dur="500"/>
                                        <p:tgtEl>
                                          <p:spTgt spid="6">
                                            <p:txEl>
                                              <p:pRg st="1" end="1"/>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26" presetClass="entr" presetSubtype="0" fill="hold" nodeType="clickEffect">
                                  <p:stCondLst>
                                    <p:cond delay="0"/>
                                  </p:stCondLst>
                                  <p:childTnLst>
                                    <p:set>
                                      <p:cBhvr>
                                        <p:cTn id="29" dur="1" fill="hold">
                                          <p:stCondLst>
                                            <p:cond delay="0"/>
                                          </p:stCondLst>
                                        </p:cTn>
                                        <p:tgtEl>
                                          <p:spTgt spid="3"/>
                                        </p:tgtEl>
                                        <p:attrNameLst>
                                          <p:attrName>style.visibility</p:attrName>
                                        </p:attrNameLst>
                                      </p:cBhvr>
                                      <p:to>
                                        <p:strVal val="visible"/>
                                      </p:to>
                                    </p:set>
                                    <p:animEffect transition="in" filter="wipe(down)">
                                      <p:cBhvr>
                                        <p:cTn id="30" dur="580">
                                          <p:stCondLst>
                                            <p:cond delay="0"/>
                                          </p:stCondLst>
                                        </p:cTn>
                                        <p:tgtEl>
                                          <p:spTgt spid="3"/>
                                        </p:tgtEl>
                                      </p:cBhvr>
                                    </p:animEffect>
                                    <p:anim calcmode="lin" valueType="num">
                                      <p:cBhvr>
                                        <p:cTn id="31"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32"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33"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34"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35"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36" dur="26">
                                          <p:stCondLst>
                                            <p:cond delay="650"/>
                                          </p:stCondLst>
                                        </p:cTn>
                                        <p:tgtEl>
                                          <p:spTgt spid="3"/>
                                        </p:tgtEl>
                                      </p:cBhvr>
                                      <p:to x="100000" y="60000"/>
                                    </p:animScale>
                                    <p:animScale>
                                      <p:cBhvr>
                                        <p:cTn id="37" dur="166" decel="50000">
                                          <p:stCondLst>
                                            <p:cond delay="676"/>
                                          </p:stCondLst>
                                        </p:cTn>
                                        <p:tgtEl>
                                          <p:spTgt spid="3"/>
                                        </p:tgtEl>
                                      </p:cBhvr>
                                      <p:to x="100000" y="100000"/>
                                    </p:animScale>
                                    <p:animScale>
                                      <p:cBhvr>
                                        <p:cTn id="38" dur="26">
                                          <p:stCondLst>
                                            <p:cond delay="1312"/>
                                          </p:stCondLst>
                                        </p:cTn>
                                        <p:tgtEl>
                                          <p:spTgt spid="3"/>
                                        </p:tgtEl>
                                      </p:cBhvr>
                                      <p:to x="100000" y="80000"/>
                                    </p:animScale>
                                    <p:animScale>
                                      <p:cBhvr>
                                        <p:cTn id="39" dur="166" decel="50000">
                                          <p:stCondLst>
                                            <p:cond delay="1338"/>
                                          </p:stCondLst>
                                        </p:cTn>
                                        <p:tgtEl>
                                          <p:spTgt spid="3"/>
                                        </p:tgtEl>
                                      </p:cBhvr>
                                      <p:to x="100000" y="100000"/>
                                    </p:animScale>
                                    <p:animScale>
                                      <p:cBhvr>
                                        <p:cTn id="40" dur="26">
                                          <p:stCondLst>
                                            <p:cond delay="1642"/>
                                          </p:stCondLst>
                                        </p:cTn>
                                        <p:tgtEl>
                                          <p:spTgt spid="3"/>
                                        </p:tgtEl>
                                      </p:cBhvr>
                                      <p:to x="100000" y="90000"/>
                                    </p:animScale>
                                    <p:animScale>
                                      <p:cBhvr>
                                        <p:cTn id="41" dur="166" decel="50000">
                                          <p:stCondLst>
                                            <p:cond delay="1668"/>
                                          </p:stCondLst>
                                        </p:cTn>
                                        <p:tgtEl>
                                          <p:spTgt spid="3"/>
                                        </p:tgtEl>
                                      </p:cBhvr>
                                      <p:to x="100000" y="100000"/>
                                    </p:animScale>
                                    <p:animScale>
                                      <p:cBhvr>
                                        <p:cTn id="42" dur="26">
                                          <p:stCondLst>
                                            <p:cond delay="1808"/>
                                          </p:stCondLst>
                                        </p:cTn>
                                        <p:tgtEl>
                                          <p:spTgt spid="3"/>
                                        </p:tgtEl>
                                      </p:cBhvr>
                                      <p:to x="100000" y="95000"/>
                                    </p:animScale>
                                    <p:animScale>
                                      <p:cBhvr>
                                        <p:cTn id="43" dur="166" decel="50000">
                                          <p:stCondLst>
                                            <p:cond delay="1834"/>
                                          </p:stCondLst>
                                        </p:cTn>
                                        <p:tgtEl>
                                          <p:spTgt spid="3"/>
                                        </p:tgtEl>
                                      </p:cBhvr>
                                      <p:to x="100000" y="100000"/>
                                    </p:animScale>
                                  </p:childTnLst>
                                </p:cTn>
                              </p:par>
                            </p:childTnLst>
                          </p:cTn>
                        </p:par>
                      </p:childTnLst>
                    </p:cTn>
                  </p:par>
                  <p:par>
                    <p:cTn id="44" fill="hold">
                      <p:stCondLst>
                        <p:cond delay="indefinite"/>
                      </p:stCondLst>
                      <p:childTnLst>
                        <p:par>
                          <p:cTn id="45" fill="hold">
                            <p:stCondLst>
                              <p:cond delay="0"/>
                            </p:stCondLst>
                            <p:childTnLst>
                              <p:par>
                                <p:cTn id="46" presetID="3" presetClass="entr" presetSubtype="10" fill="hold" nodeType="clickEffect">
                                  <p:stCondLst>
                                    <p:cond delay="0"/>
                                  </p:stCondLst>
                                  <p:childTnLst>
                                    <p:set>
                                      <p:cBhvr>
                                        <p:cTn id="47" dur="1" fill="hold">
                                          <p:stCondLst>
                                            <p:cond delay="0"/>
                                          </p:stCondLst>
                                        </p:cTn>
                                        <p:tgtEl>
                                          <p:spTgt spid="6">
                                            <p:txEl>
                                              <p:pRg st="2" end="2"/>
                                            </p:txEl>
                                          </p:spTgt>
                                        </p:tgtEl>
                                        <p:attrNameLst>
                                          <p:attrName>style.visibility</p:attrName>
                                        </p:attrNameLst>
                                      </p:cBhvr>
                                      <p:to>
                                        <p:strVal val="visible"/>
                                      </p:to>
                                    </p:set>
                                    <p:animEffect transition="in" filter="blinds(horizontal)">
                                      <p:cBhvr>
                                        <p:cTn id="48" dur="500"/>
                                        <p:tgtEl>
                                          <p:spTgt spid="6">
                                            <p:txEl>
                                              <p:pRg st="2" end="2"/>
                                            </p:txEl>
                                          </p:spTgt>
                                        </p:tgtEl>
                                      </p:cBhvr>
                                    </p:animEffect>
                                  </p:childTnLst>
                                </p:cTn>
                              </p:par>
                            </p:childTnLst>
                          </p:cTn>
                        </p:par>
                      </p:childTnLst>
                    </p:cTn>
                  </p:par>
                  <p:par>
                    <p:cTn id="49" fill="hold">
                      <p:stCondLst>
                        <p:cond delay="indefinite"/>
                      </p:stCondLst>
                      <p:childTnLst>
                        <p:par>
                          <p:cTn id="50" fill="hold">
                            <p:stCondLst>
                              <p:cond delay="0"/>
                            </p:stCondLst>
                            <p:childTnLst>
                              <p:par>
                                <p:cTn id="51" presetID="3" presetClass="entr" presetSubtype="10" fill="hold" nodeType="clickEffect">
                                  <p:stCondLst>
                                    <p:cond delay="0"/>
                                  </p:stCondLst>
                                  <p:childTnLst>
                                    <p:set>
                                      <p:cBhvr>
                                        <p:cTn id="52" dur="1" fill="hold">
                                          <p:stCondLst>
                                            <p:cond delay="0"/>
                                          </p:stCondLst>
                                        </p:cTn>
                                        <p:tgtEl>
                                          <p:spTgt spid="6">
                                            <p:txEl>
                                              <p:pRg st="3" end="3"/>
                                            </p:txEl>
                                          </p:spTgt>
                                        </p:tgtEl>
                                        <p:attrNameLst>
                                          <p:attrName>style.visibility</p:attrName>
                                        </p:attrNameLst>
                                      </p:cBhvr>
                                      <p:to>
                                        <p:strVal val="visible"/>
                                      </p:to>
                                    </p:set>
                                    <p:animEffect transition="in" filter="blinds(horizontal)">
                                      <p:cBhvr>
                                        <p:cTn id="53" dur="500"/>
                                        <p:tgtEl>
                                          <p:spTgt spid="6">
                                            <p:txEl>
                                              <p:pRg st="3" end="3"/>
                                            </p:txEl>
                                          </p:spTgt>
                                        </p:tgtEl>
                                      </p:cBhvr>
                                    </p:animEffect>
                                  </p:childTnLst>
                                </p:cTn>
                              </p:par>
                            </p:childTnLst>
                          </p:cTn>
                        </p:par>
                      </p:childTnLst>
                    </p:cTn>
                  </p:par>
                  <p:par>
                    <p:cTn id="54" fill="hold">
                      <p:stCondLst>
                        <p:cond delay="indefinite"/>
                      </p:stCondLst>
                      <p:childTnLst>
                        <p:par>
                          <p:cTn id="55" fill="hold">
                            <p:stCondLst>
                              <p:cond delay="0"/>
                            </p:stCondLst>
                            <p:childTnLst>
                              <p:par>
                                <p:cTn id="56" presetID="3" presetClass="entr" presetSubtype="10" fill="hold" nodeType="clickEffect">
                                  <p:stCondLst>
                                    <p:cond delay="0"/>
                                  </p:stCondLst>
                                  <p:childTnLst>
                                    <p:set>
                                      <p:cBhvr>
                                        <p:cTn id="57" dur="1" fill="hold">
                                          <p:stCondLst>
                                            <p:cond delay="0"/>
                                          </p:stCondLst>
                                        </p:cTn>
                                        <p:tgtEl>
                                          <p:spTgt spid="9">
                                            <p:txEl>
                                              <p:pRg st="0" end="0"/>
                                            </p:txEl>
                                          </p:spTgt>
                                        </p:tgtEl>
                                        <p:attrNameLst>
                                          <p:attrName>style.visibility</p:attrName>
                                        </p:attrNameLst>
                                      </p:cBhvr>
                                      <p:to>
                                        <p:strVal val="visible"/>
                                      </p:to>
                                    </p:set>
                                    <p:animEffect transition="in" filter="blinds(horizontal)">
                                      <p:cBhvr>
                                        <p:cTn id="58" dur="500"/>
                                        <p:tgtEl>
                                          <p:spTgt spid="9">
                                            <p:txEl>
                                              <p:pRg st="0" end="0"/>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3" presetClass="entr" presetSubtype="10" fill="hold" nodeType="clickEffect">
                                  <p:stCondLst>
                                    <p:cond delay="0"/>
                                  </p:stCondLst>
                                  <p:childTnLst>
                                    <p:set>
                                      <p:cBhvr>
                                        <p:cTn id="62" dur="1" fill="hold">
                                          <p:stCondLst>
                                            <p:cond delay="0"/>
                                          </p:stCondLst>
                                        </p:cTn>
                                        <p:tgtEl>
                                          <p:spTgt spid="9">
                                            <p:txEl>
                                              <p:pRg st="1" end="1"/>
                                            </p:txEl>
                                          </p:spTgt>
                                        </p:tgtEl>
                                        <p:attrNameLst>
                                          <p:attrName>style.visibility</p:attrName>
                                        </p:attrNameLst>
                                      </p:cBhvr>
                                      <p:to>
                                        <p:strVal val="visible"/>
                                      </p:to>
                                    </p:set>
                                    <p:animEffect transition="in" filter="blinds(horizontal)">
                                      <p:cBhvr>
                                        <p:cTn id="63" dur="500"/>
                                        <p:tgtEl>
                                          <p:spTgt spid="9">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图片 5" descr="u=3002133,3030009473&amp;fm=27&amp;gp=0.jpg"/>
          <p:cNvPicPr>
            <a:picLocks noChangeAspect="1"/>
          </p:cNvPicPr>
          <p:nvPr/>
        </p:nvPicPr>
        <p:blipFill>
          <a:blip r:embed="rId2" cstate="print"/>
          <a:stretch>
            <a:fillRect/>
          </a:stretch>
        </p:blipFill>
        <p:spPr>
          <a:xfrm>
            <a:off x="0" y="0"/>
            <a:ext cx="9144000" cy="6858000"/>
          </a:xfrm>
          <a:prstGeom prst="rect">
            <a:avLst/>
          </a:prstGeom>
        </p:spPr>
      </p:pic>
      <p:sp>
        <p:nvSpPr>
          <p:cNvPr id="2" name="标题 1"/>
          <p:cNvSpPr>
            <a:spLocks noGrp="1"/>
          </p:cNvSpPr>
          <p:nvPr>
            <p:ph type="title"/>
          </p:nvPr>
        </p:nvSpPr>
        <p:spPr>
          <a:xfrm>
            <a:off x="395536" y="0"/>
            <a:ext cx="8229600" cy="1143000"/>
          </a:xfrm>
        </p:spPr>
        <p:txBody>
          <a:bodyPr/>
          <a:lstStyle/>
          <a:p>
            <a:r>
              <a:rPr lang="zh-CN" altLang="en-US" b="1" dirty="0" smtClean="0"/>
              <a:t>三、俄国资本主义经济的发展 </a:t>
            </a:r>
            <a:endParaRPr lang="zh-CN" altLang="en-US" b="1" dirty="0"/>
          </a:p>
        </p:txBody>
      </p:sp>
      <p:sp>
        <p:nvSpPr>
          <p:cNvPr id="3" name="圆角矩形 2"/>
          <p:cNvSpPr/>
          <p:nvPr/>
        </p:nvSpPr>
        <p:spPr>
          <a:xfrm>
            <a:off x="539552" y="1340768"/>
            <a:ext cx="8136904" cy="1512168"/>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r>
              <a:rPr lang="en-US" altLang="zh-CN" dirty="0" smtClean="0">
                <a:solidFill>
                  <a:schemeClr val="tx1"/>
                </a:solidFill>
              </a:rPr>
              <a:t>         </a:t>
            </a:r>
            <a:r>
              <a:rPr lang="en-US" altLang="zh-CN" sz="2400" dirty="0" smtClean="0">
                <a:solidFill>
                  <a:schemeClr val="tx1"/>
                </a:solidFill>
              </a:rPr>
              <a:t>1861</a:t>
            </a:r>
            <a:r>
              <a:rPr lang="zh-CN" altLang="en-US" sz="2400" dirty="0" smtClean="0">
                <a:solidFill>
                  <a:schemeClr val="tx1"/>
                </a:solidFill>
              </a:rPr>
              <a:t>年以后，俄国资本主义的发展是这样的迅速，只用数十年的功夫就完成了欧洲某些国家整整几个世纪才完成的转变。</a:t>
            </a:r>
            <a:endParaRPr lang="en-US" altLang="zh-CN" sz="2400" dirty="0" smtClean="0">
              <a:solidFill>
                <a:schemeClr val="tx1"/>
              </a:solidFill>
            </a:endParaRPr>
          </a:p>
          <a:p>
            <a:pPr algn="r"/>
            <a:r>
              <a:rPr lang="en-US" altLang="zh-CN" sz="2400" dirty="0" smtClean="0">
                <a:solidFill>
                  <a:schemeClr val="tx1"/>
                </a:solidFill>
              </a:rPr>
              <a:t>——</a:t>
            </a:r>
            <a:r>
              <a:rPr lang="zh-CN" altLang="en-US" sz="2400" dirty="0" smtClean="0">
                <a:solidFill>
                  <a:schemeClr val="tx1"/>
                </a:solidFill>
              </a:rPr>
              <a:t>列宁</a:t>
            </a:r>
            <a:endParaRPr lang="zh-CN" altLang="en-US" sz="2400" dirty="0">
              <a:solidFill>
                <a:schemeClr val="tx1"/>
              </a:solidFill>
            </a:endParaRPr>
          </a:p>
        </p:txBody>
      </p:sp>
      <p:sp>
        <p:nvSpPr>
          <p:cNvPr id="4" name="TextBox 3"/>
          <p:cNvSpPr txBox="1"/>
          <p:nvPr/>
        </p:nvSpPr>
        <p:spPr>
          <a:xfrm>
            <a:off x="323528" y="2996952"/>
            <a:ext cx="2160240" cy="584775"/>
          </a:xfrm>
          <a:prstGeom prst="rect">
            <a:avLst/>
          </a:prstGeom>
          <a:noFill/>
        </p:spPr>
        <p:txBody>
          <a:bodyPr wrap="square" rtlCol="0">
            <a:spAutoFit/>
          </a:bodyPr>
          <a:lstStyle/>
          <a:p>
            <a:r>
              <a:rPr lang="en-US" altLang="zh-CN" sz="3200" dirty="0" smtClean="0"/>
              <a:t>2</a:t>
            </a:r>
            <a:r>
              <a:rPr lang="zh-CN" altLang="en-US" sz="3200" dirty="0" smtClean="0"/>
              <a:t>、特点</a:t>
            </a:r>
            <a:endParaRPr lang="zh-CN" altLang="en-US" sz="3200" dirty="0"/>
          </a:p>
        </p:txBody>
      </p:sp>
      <p:sp>
        <p:nvSpPr>
          <p:cNvPr id="5" name="TextBox 4"/>
          <p:cNvSpPr txBox="1"/>
          <p:nvPr/>
        </p:nvSpPr>
        <p:spPr>
          <a:xfrm>
            <a:off x="323528" y="3645024"/>
            <a:ext cx="7488832" cy="1384995"/>
          </a:xfrm>
          <a:prstGeom prst="rect">
            <a:avLst/>
          </a:prstGeom>
          <a:noFill/>
        </p:spPr>
        <p:txBody>
          <a:bodyPr wrap="square" rtlCol="0">
            <a:spAutoFit/>
          </a:bodyPr>
          <a:lstStyle/>
          <a:p>
            <a:r>
              <a:rPr lang="zh-CN" altLang="en-US" sz="2800" dirty="0" smtClean="0"/>
              <a:t>（</a:t>
            </a:r>
            <a:r>
              <a:rPr lang="en-US" altLang="zh-CN" sz="2800" dirty="0" smtClean="0"/>
              <a:t>1</a:t>
            </a:r>
            <a:r>
              <a:rPr lang="zh-CN" altLang="en-US" sz="2800" dirty="0" smtClean="0"/>
              <a:t>）资本主义经济发展速度快</a:t>
            </a:r>
            <a:endParaRPr lang="en-US" altLang="zh-CN" sz="2800" dirty="0" smtClean="0"/>
          </a:p>
          <a:p>
            <a:r>
              <a:rPr lang="zh-CN" altLang="en-US" sz="2800" dirty="0" smtClean="0"/>
              <a:t>（</a:t>
            </a:r>
            <a:r>
              <a:rPr lang="en-US" altLang="zh-CN" sz="2800" dirty="0" smtClean="0"/>
              <a:t>2</a:t>
            </a:r>
            <a:r>
              <a:rPr lang="zh-CN" altLang="en-US" sz="2800" dirty="0" smtClean="0"/>
              <a:t>）经济发展水平和技术比先进的资本主义国家落后很多</a:t>
            </a:r>
            <a:endParaRPr lang="zh-CN" alt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80">
                                          <p:stCondLst>
                                            <p:cond delay="0"/>
                                          </p:stCondLst>
                                        </p:cTn>
                                        <p:tgtEl>
                                          <p:spTgt spid="3"/>
                                        </p:tgtEl>
                                      </p:cBhvr>
                                    </p:animEffect>
                                    <p:anim calcmode="lin" valueType="num">
                                      <p:cBhvr>
                                        <p:cTn id="8"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gtEl>
                                      </p:cBhvr>
                                      <p:to x="100000" y="60000"/>
                                    </p:animScale>
                                    <p:animScale>
                                      <p:cBhvr>
                                        <p:cTn id="14" dur="166" decel="50000">
                                          <p:stCondLst>
                                            <p:cond delay="676"/>
                                          </p:stCondLst>
                                        </p:cTn>
                                        <p:tgtEl>
                                          <p:spTgt spid="3"/>
                                        </p:tgtEl>
                                      </p:cBhvr>
                                      <p:to x="100000" y="100000"/>
                                    </p:animScale>
                                    <p:animScale>
                                      <p:cBhvr>
                                        <p:cTn id="15" dur="26">
                                          <p:stCondLst>
                                            <p:cond delay="1312"/>
                                          </p:stCondLst>
                                        </p:cTn>
                                        <p:tgtEl>
                                          <p:spTgt spid="3"/>
                                        </p:tgtEl>
                                      </p:cBhvr>
                                      <p:to x="100000" y="80000"/>
                                    </p:animScale>
                                    <p:animScale>
                                      <p:cBhvr>
                                        <p:cTn id="16" dur="166" decel="50000">
                                          <p:stCondLst>
                                            <p:cond delay="1338"/>
                                          </p:stCondLst>
                                        </p:cTn>
                                        <p:tgtEl>
                                          <p:spTgt spid="3"/>
                                        </p:tgtEl>
                                      </p:cBhvr>
                                      <p:to x="100000" y="100000"/>
                                    </p:animScale>
                                    <p:animScale>
                                      <p:cBhvr>
                                        <p:cTn id="17" dur="26">
                                          <p:stCondLst>
                                            <p:cond delay="1642"/>
                                          </p:stCondLst>
                                        </p:cTn>
                                        <p:tgtEl>
                                          <p:spTgt spid="3"/>
                                        </p:tgtEl>
                                      </p:cBhvr>
                                      <p:to x="100000" y="90000"/>
                                    </p:animScale>
                                    <p:animScale>
                                      <p:cBhvr>
                                        <p:cTn id="18" dur="166" decel="50000">
                                          <p:stCondLst>
                                            <p:cond delay="1668"/>
                                          </p:stCondLst>
                                        </p:cTn>
                                        <p:tgtEl>
                                          <p:spTgt spid="3"/>
                                        </p:tgtEl>
                                      </p:cBhvr>
                                      <p:to x="100000" y="100000"/>
                                    </p:animScale>
                                    <p:animScale>
                                      <p:cBhvr>
                                        <p:cTn id="19" dur="26">
                                          <p:stCondLst>
                                            <p:cond delay="1808"/>
                                          </p:stCondLst>
                                        </p:cTn>
                                        <p:tgtEl>
                                          <p:spTgt spid="3"/>
                                        </p:tgtEl>
                                      </p:cBhvr>
                                      <p:to x="100000" y="95000"/>
                                    </p:animScale>
                                    <p:animScale>
                                      <p:cBhvr>
                                        <p:cTn id="20" dur="166" decel="50000">
                                          <p:stCondLst>
                                            <p:cond delay="1834"/>
                                          </p:stCondLst>
                                        </p:cTn>
                                        <p:tgtEl>
                                          <p:spTgt spid="3"/>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3" presetClass="entr" presetSubtype="10" fill="hold" nodeType="clickEffect">
                                  <p:stCondLst>
                                    <p:cond delay="0"/>
                                  </p:stCondLst>
                                  <p:childTnLst>
                                    <p:set>
                                      <p:cBhvr>
                                        <p:cTn id="24" dur="1" fill="hold">
                                          <p:stCondLst>
                                            <p:cond delay="0"/>
                                          </p:stCondLst>
                                        </p:cTn>
                                        <p:tgtEl>
                                          <p:spTgt spid="4">
                                            <p:txEl>
                                              <p:pRg st="0" end="0"/>
                                            </p:txEl>
                                          </p:spTgt>
                                        </p:tgtEl>
                                        <p:attrNameLst>
                                          <p:attrName>style.visibility</p:attrName>
                                        </p:attrNameLst>
                                      </p:cBhvr>
                                      <p:to>
                                        <p:strVal val="visible"/>
                                      </p:to>
                                    </p:set>
                                    <p:animEffect transition="in" filter="blinds(horizontal)">
                                      <p:cBhvr>
                                        <p:cTn id="25" dur="500"/>
                                        <p:tgtEl>
                                          <p:spTgt spid="4">
                                            <p:txEl>
                                              <p:pRg st="0" end="0"/>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nodeType="clickEffect">
                                  <p:stCondLst>
                                    <p:cond delay="0"/>
                                  </p:stCondLst>
                                  <p:childTnLst>
                                    <p:set>
                                      <p:cBhvr>
                                        <p:cTn id="29" dur="1" fill="hold">
                                          <p:stCondLst>
                                            <p:cond delay="0"/>
                                          </p:stCondLst>
                                        </p:cTn>
                                        <p:tgtEl>
                                          <p:spTgt spid="5">
                                            <p:txEl>
                                              <p:pRg st="0" end="0"/>
                                            </p:txEl>
                                          </p:spTgt>
                                        </p:tgtEl>
                                        <p:attrNameLst>
                                          <p:attrName>style.visibility</p:attrName>
                                        </p:attrNameLst>
                                      </p:cBhvr>
                                      <p:to>
                                        <p:strVal val="visible"/>
                                      </p:to>
                                    </p:set>
                                    <p:animEffect transition="in" filter="blinds(horizontal)">
                                      <p:cBhvr>
                                        <p:cTn id="30" dur="500"/>
                                        <p:tgtEl>
                                          <p:spTgt spid="5">
                                            <p:txEl>
                                              <p:pRg st="0" end="0"/>
                                            </p:txEl>
                                          </p:spTgt>
                                        </p:tgtEl>
                                      </p:cBhvr>
                                    </p:animEffect>
                                  </p:childTnLst>
                                </p:cTn>
                              </p:par>
                              <p:par>
                                <p:cTn id="31" presetID="3" presetClass="entr" presetSubtype="10" fill="hold" nodeType="withEffect">
                                  <p:stCondLst>
                                    <p:cond delay="0"/>
                                  </p:stCondLst>
                                  <p:childTnLst>
                                    <p:set>
                                      <p:cBhvr>
                                        <p:cTn id="32" dur="1" fill="hold">
                                          <p:stCondLst>
                                            <p:cond delay="0"/>
                                          </p:stCondLst>
                                        </p:cTn>
                                        <p:tgtEl>
                                          <p:spTgt spid="5">
                                            <p:txEl>
                                              <p:pRg st="1" end="1"/>
                                            </p:txEl>
                                          </p:spTgt>
                                        </p:tgtEl>
                                        <p:attrNameLst>
                                          <p:attrName>style.visibility</p:attrName>
                                        </p:attrNameLst>
                                      </p:cBhvr>
                                      <p:to>
                                        <p:strVal val="visible"/>
                                      </p:to>
                                    </p:set>
                                    <p:animEffect transition="in" filter="blinds(horizontal)">
                                      <p:cBhvr>
                                        <p:cTn id="33"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图片 6" descr="u=3002133,3030009473&amp;fm=27&amp;gp=0.jpg"/>
          <p:cNvPicPr>
            <a:picLocks noChangeAspect="1"/>
          </p:cNvPicPr>
          <p:nvPr/>
        </p:nvPicPr>
        <p:blipFill>
          <a:blip r:embed="rId2" cstate="print"/>
          <a:stretch>
            <a:fillRect/>
          </a:stretch>
        </p:blipFill>
        <p:spPr>
          <a:xfrm>
            <a:off x="0" y="0"/>
            <a:ext cx="9144000" cy="6858000"/>
          </a:xfrm>
          <a:prstGeom prst="rect">
            <a:avLst/>
          </a:prstGeom>
        </p:spPr>
      </p:pic>
      <p:sp>
        <p:nvSpPr>
          <p:cNvPr id="3" name="矩形 2"/>
          <p:cNvSpPr/>
          <p:nvPr/>
        </p:nvSpPr>
        <p:spPr>
          <a:xfrm>
            <a:off x="0" y="548680"/>
            <a:ext cx="3113689" cy="923330"/>
          </a:xfrm>
          <a:prstGeom prst="rect">
            <a:avLst/>
          </a:prstGeom>
          <a:noFill/>
        </p:spPr>
        <p:txBody>
          <a:bodyPr wrap="square" lIns="91440" tIns="45720" rIns="91440" bIns="45720">
            <a:spAutoFit/>
          </a:bodyPr>
          <a:lstStyle/>
          <a:p>
            <a:pPr algn="ctr"/>
            <a:r>
              <a:rPr lang="zh-CN" altLang="en-US" sz="5400" b="1" dirty="0" smtClean="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合作探究</a:t>
            </a:r>
            <a:endParaRPr lang="zh-CN" altLang="en-US" sz="5400" b="1" dirty="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endParaRPr>
          </a:p>
        </p:txBody>
      </p:sp>
      <p:sp>
        <p:nvSpPr>
          <p:cNvPr id="4" name="TextBox 3"/>
          <p:cNvSpPr txBox="1"/>
          <p:nvPr/>
        </p:nvSpPr>
        <p:spPr>
          <a:xfrm>
            <a:off x="3419872" y="332656"/>
            <a:ext cx="5544616" cy="1446550"/>
          </a:xfrm>
          <a:prstGeom prst="rect">
            <a:avLst/>
          </a:prstGeom>
          <a:noFill/>
          <a:ln>
            <a:solidFill>
              <a:schemeClr val="accent2">
                <a:lumMod val="60000"/>
                <a:lumOff val="40000"/>
              </a:schemeClr>
            </a:solidFill>
            <a:prstDash val="lgDashDot"/>
          </a:ln>
        </p:spPr>
        <p:txBody>
          <a:bodyPr wrap="square" rtlCol="0">
            <a:spAutoFit/>
          </a:bodyPr>
          <a:lstStyle/>
          <a:p>
            <a:pPr algn="ctr"/>
            <a:r>
              <a:rPr lang="zh-CN" altLang="en-US" sz="4400" dirty="0" smtClean="0">
                <a:latin typeface="楷体" pitchFamily="49" charset="-122"/>
                <a:ea typeface="楷体" pitchFamily="49" charset="-122"/>
              </a:rPr>
              <a:t>俄国此时资本主义经济发展的原因？</a:t>
            </a:r>
            <a:endParaRPr lang="zh-CN" altLang="en-US" sz="4400" dirty="0">
              <a:latin typeface="楷体" pitchFamily="49" charset="-122"/>
              <a:ea typeface="楷体" pitchFamily="49" charset="-122"/>
            </a:endParaRPr>
          </a:p>
        </p:txBody>
      </p:sp>
      <p:pic>
        <p:nvPicPr>
          <p:cNvPr id="5" name="图片 4" descr="2345截图20190412024948.png"/>
          <p:cNvPicPr>
            <a:picLocks noChangeAspect="1"/>
          </p:cNvPicPr>
          <p:nvPr/>
        </p:nvPicPr>
        <p:blipFill>
          <a:blip r:embed="rId3" cstate="print"/>
          <a:stretch>
            <a:fillRect/>
          </a:stretch>
        </p:blipFill>
        <p:spPr>
          <a:xfrm flipH="1">
            <a:off x="6516216" y="3789040"/>
            <a:ext cx="2232248" cy="2581377"/>
          </a:xfrm>
          <a:prstGeom prst="rect">
            <a:avLst/>
          </a:prstGeom>
        </p:spPr>
      </p:pic>
      <p:sp>
        <p:nvSpPr>
          <p:cNvPr id="6" name="TextBox 5"/>
          <p:cNvSpPr txBox="1"/>
          <p:nvPr/>
        </p:nvSpPr>
        <p:spPr>
          <a:xfrm>
            <a:off x="467544" y="2132856"/>
            <a:ext cx="5760640" cy="4524315"/>
          </a:xfrm>
          <a:prstGeom prst="rect">
            <a:avLst/>
          </a:prstGeom>
          <a:noFill/>
          <a:ln>
            <a:solidFill>
              <a:schemeClr val="accent2">
                <a:lumMod val="60000"/>
                <a:lumOff val="40000"/>
              </a:schemeClr>
            </a:solidFill>
          </a:ln>
        </p:spPr>
        <p:txBody>
          <a:bodyPr wrap="square" rtlCol="0">
            <a:spAutoFit/>
          </a:bodyPr>
          <a:lstStyle/>
          <a:p>
            <a:r>
              <a:rPr lang="en-US" altLang="zh-CN" sz="3600" dirty="0" smtClean="0"/>
              <a:t>1</a:t>
            </a:r>
            <a:r>
              <a:rPr lang="zh-CN" altLang="en-US" sz="3600" dirty="0" smtClean="0"/>
              <a:t>、农奴制的废除</a:t>
            </a:r>
            <a:endParaRPr lang="en-US" altLang="zh-CN" sz="3600" dirty="0" smtClean="0"/>
          </a:p>
          <a:p>
            <a:r>
              <a:rPr lang="en-US" altLang="zh-CN" sz="3600" dirty="0" smtClean="0"/>
              <a:t>2</a:t>
            </a:r>
            <a:r>
              <a:rPr lang="zh-CN" altLang="en-US" sz="3600" dirty="0" smtClean="0"/>
              <a:t>、改革增加了自由劳动力。扩大了国内市场，提供了资金</a:t>
            </a:r>
            <a:endParaRPr lang="en-US" altLang="zh-CN" sz="3600" dirty="0" smtClean="0"/>
          </a:p>
          <a:p>
            <a:r>
              <a:rPr lang="en-US" altLang="zh-CN" sz="3600" dirty="0" smtClean="0"/>
              <a:t>3</a:t>
            </a:r>
            <a:r>
              <a:rPr lang="zh-CN" altLang="en-US" sz="3600" dirty="0" smtClean="0"/>
              <a:t>、吸收了两次工业革命的成果，借鉴了西欧的技术</a:t>
            </a:r>
            <a:endParaRPr lang="en-US" altLang="zh-CN" sz="3600" dirty="0" smtClean="0"/>
          </a:p>
          <a:p>
            <a:r>
              <a:rPr lang="en-US" altLang="zh-CN" sz="3600" dirty="0" smtClean="0"/>
              <a:t>4</a:t>
            </a:r>
            <a:r>
              <a:rPr lang="zh-CN" altLang="en-US" sz="3600" dirty="0" smtClean="0"/>
              <a:t>、政府制定了促进工业发展的政策</a:t>
            </a:r>
            <a:endParaRPr lang="zh-CN" altLang="en-US" sz="3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down)">
                                      <p:cBhvr>
                                        <p:cTn id="7" dur="580">
                                          <p:stCondLst>
                                            <p:cond delay="0"/>
                                          </p:stCondLst>
                                        </p:cTn>
                                        <p:tgtEl>
                                          <p:spTgt spid="4">
                                            <p:txEl>
                                              <p:pRg st="0" end="0"/>
                                            </p:txEl>
                                          </p:spTgt>
                                        </p:tgtEl>
                                      </p:cBhvr>
                                    </p:animEffect>
                                    <p:anim calcmode="lin" valueType="num">
                                      <p:cBhvr>
                                        <p:cTn id="8" dur="1822" tmFilter="0,0; 0.14,0.36; 0.43,0.73; 0.71,0.91; 1.0,1.0">
                                          <p:stCondLst>
                                            <p:cond delay="0"/>
                                          </p:stCondLst>
                                        </p:cTn>
                                        <p:tgtEl>
                                          <p:spTgt spid="4">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xEl>
                                              <p:pRg st="0" end="0"/>
                                            </p:txEl>
                                          </p:spTgt>
                                        </p:tgtEl>
                                      </p:cBhvr>
                                      <p:to x="100000" y="60000"/>
                                    </p:animScale>
                                    <p:animScale>
                                      <p:cBhvr>
                                        <p:cTn id="14" dur="166" decel="50000">
                                          <p:stCondLst>
                                            <p:cond delay="676"/>
                                          </p:stCondLst>
                                        </p:cTn>
                                        <p:tgtEl>
                                          <p:spTgt spid="4">
                                            <p:txEl>
                                              <p:pRg st="0" end="0"/>
                                            </p:txEl>
                                          </p:spTgt>
                                        </p:tgtEl>
                                      </p:cBhvr>
                                      <p:to x="100000" y="100000"/>
                                    </p:animScale>
                                    <p:animScale>
                                      <p:cBhvr>
                                        <p:cTn id="15" dur="26">
                                          <p:stCondLst>
                                            <p:cond delay="1312"/>
                                          </p:stCondLst>
                                        </p:cTn>
                                        <p:tgtEl>
                                          <p:spTgt spid="4">
                                            <p:txEl>
                                              <p:pRg st="0" end="0"/>
                                            </p:txEl>
                                          </p:spTgt>
                                        </p:tgtEl>
                                      </p:cBhvr>
                                      <p:to x="100000" y="80000"/>
                                    </p:animScale>
                                    <p:animScale>
                                      <p:cBhvr>
                                        <p:cTn id="16" dur="166" decel="50000">
                                          <p:stCondLst>
                                            <p:cond delay="1338"/>
                                          </p:stCondLst>
                                        </p:cTn>
                                        <p:tgtEl>
                                          <p:spTgt spid="4">
                                            <p:txEl>
                                              <p:pRg st="0" end="0"/>
                                            </p:txEl>
                                          </p:spTgt>
                                        </p:tgtEl>
                                      </p:cBhvr>
                                      <p:to x="100000" y="100000"/>
                                    </p:animScale>
                                    <p:animScale>
                                      <p:cBhvr>
                                        <p:cTn id="17" dur="26">
                                          <p:stCondLst>
                                            <p:cond delay="1642"/>
                                          </p:stCondLst>
                                        </p:cTn>
                                        <p:tgtEl>
                                          <p:spTgt spid="4">
                                            <p:txEl>
                                              <p:pRg st="0" end="0"/>
                                            </p:txEl>
                                          </p:spTgt>
                                        </p:tgtEl>
                                      </p:cBhvr>
                                      <p:to x="100000" y="90000"/>
                                    </p:animScale>
                                    <p:animScale>
                                      <p:cBhvr>
                                        <p:cTn id="18" dur="166" decel="50000">
                                          <p:stCondLst>
                                            <p:cond delay="1668"/>
                                          </p:stCondLst>
                                        </p:cTn>
                                        <p:tgtEl>
                                          <p:spTgt spid="4">
                                            <p:txEl>
                                              <p:pRg st="0" end="0"/>
                                            </p:txEl>
                                          </p:spTgt>
                                        </p:tgtEl>
                                      </p:cBhvr>
                                      <p:to x="100000" y="100000"/>
                                    </p:animScale>
                                    <p:animScale>
                                      <p:cBhvr>
                                        <p:cTn id="19" dur="26">
                                          <p:stCondLst>
                                            <p:cond delay="1808"/>
                                          </p:stCondLst>
                                        </p:cTn>
                                        <p:tgtEl>
                                          <p:spTgt spid="4">
                                            <p:txEl>
                                              <p:pRg st="0" end="0"/>
                                            </p:txEl>
                                          </p:spTgt>
                                        </p:tgtEl>
                                      </p:cBhvr>
                                      <p:to x="100000" y="95000"/>
                                    </p:animScale>
                                    <p:animScale>
                                      <p:cBhvr>
                                        <p:cTn id="20" dur="166" decel="50000">
                                          <p:stCondLst>
                                            <p:cond delay="1834"/>
                                          </p:stCondLst>
                                        </p:cTn>
                                        <p:tgtEl>
                                          <p:spTgt spid="4">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3" presetClass="entr" presetSubtype="10" fill="hold" nodeType="clickEffect">
                                  <p:stCondLst>
                                    <p:cond delay="0"/>
                                  </p:stCondLst>
                                  <p:childTnLst>
                                    <p:set>
                                      <p:cBhvr>
                                        <p:cTn id="24" dur="1" fill="hold">
                                          <p:stCondLst>
                                            <p:cond delay="0"/>
                                          </p:stCondLst>
                                        </p:cTn>
                                        <p:tgtEl>
                                          <p:spTgt spid="6">
                                            <p:txEl>
                                              <p:pRg st="0" end="0"/>
                                            </p:txEl>
                                          </p:spTgt>
                                        </p:tgtEl>
                                        <p:attrNameLst>
                                          <p:attrName>style.visibility</p:attrName>
                                        </p:attrNameLst>
                                      </p:cBhvr>
                                      <p:to>
                                        <p:strVal val="visible"/>
                                      </p:to>
                                    </p:set>
                                    <p:animEffect transition="in" filter="blinds(horizontal)">
                                      <p:cBhvr>
                                        <p:cTn id="25" dur="500"/>
                                        <p:tgtEl>
                                          <p:spTgt spid="6">
                                            <p:txEl>
                                              <p:pRg st="0" end="0"/>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nodeType="clickEffect">
                                  <p:stCondLst>
                                    <p:cond delay="0"/>
                                  </p:stCondLst>
                                  <p:childTnLst>
                                    <p:set>
                                      <p:cBhvr>
                                        <p:cTn id="29" dur="1" fill="hold">
                                          <p:stCondLst>
                                            <p:cond delay="0"/>
                                          </p:stCondLst>
                                        </p:cTn>
                                        <p:tgtEl>
                                          <p:spTgt spid="6">
                                            <p:txEl>
                                              <p:pRg st="1" end="1"/>
                                            </p:txEl>
                                          </p:spTgt>
                                        </p:tgtEl>
                                        <p:attrNameLst>
                                          <p:attrName>style.visibility</p:attrName>
                                        </p:attrNameLst>
                                      </p:cBhvr>
                                      <p:to>
                                        <p:strVal val="visible"/>
                                      </p:to>
                                    </p:set>
                                    <p:animEffect transition="in" filter="blinds(horizontal)">
                                      <p:cBhvr>
                                        <p:cTn id="30" dur="500"/>
                                        <p:tgtEl>
                                          <p:spTgt spid="6">
                                            <p:txEl>
                                              <p:pRg st="1" end="1"/>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nodeType="clickEffect">
                                  <p:stCondLst>
                                    <p:cond delay="0"/>
                                  </p:stCondLst>
                                  <p:childTnLst>
                                    <p:set>
                                      <p:cBhvr>
                                        <p:cTn id="34" dur="1" fill="hold">
                                          <p:stCondLst>
                                            <p:cond delay="0"/>
                                          </p:stCondLst>
                                        </p:cTn>
                                        <p:tgtEl>
                                          <p:spTgt spid="6">
                                            <p:txEl>
                                              <p:pRg st="2" end="2"/>
                                            </p:txEl>
                                          </p:spTgt>
                                        </p:tgtEl>
                                        <p:attrNameLst>
                                          <p:attrName>style.visibility</p:attrName>
                                        </p:attrNameLst>
                                      </p:cBhvr>
                                      <p:to>
                                        <p:strVal val="visible"/>
                                      </p:to>
                                    </p:set>
                                    <p:animEffect transition="in" filter="blinds(horizontal)">
                                      <p:cBhvr>
                                        <p:cTn id="35" dur="500"/>
                                        <p:tgtEl>
                                          <p:spTgt spid="6">
                                            <p:txEl>
                                              <p:pRg st="2" end="2"/>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nodeType="clickEffect">
                                  <p:stCondLst>
                                    <p:cond delay="0"/>
                                  </p:stCondLst>
                                  <p:childTnLst>
                                    <p:set>
                                      <p:cBhvr>
                                        <p:cTn id="39" dur="1" fill="hold">
                                          <p:stCondLst>
                                            <p:cond delay="0"/>
                                          </p:stCondLst>
                                        </p:cTn>
                                        <p:tgtEl>
                                          <p:spTgt spid="6">
                                            <p:txEl>
                                              <p:pRg st="3" end="3"/>
                                            </p:txEl>
                                          </p:spTgt>
                                        </p:tgtEl>
                                        <p:attrNameLst>
                                          <p:attrName>style.visibility</p:attrName>
                                        </p:attrNameLst>
                                      </p:cBhvr>
                                      <p:to>
                                        <p:strVal val="visible"/>
                                      </p:to>
                                    </p:set>
                                    <p:animEffect transition="in" filter="blinds(horizontal)">
                                      <p:cBhvr>
                                        <p:cTn id="40" dur="500"/>
                                        <p:tgtEl>
                                          <p:spTgt spid="6">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7" name="图片 46" descr="u=3002133,3030009473&amp;fm=27&amp;gp=0.jpg"/>
          <p:cNvPicPr>
            <a:picLocks noChangeAspect="1"/>
          </p:cNvPicPr>
          <p:nvPr/>
        </p:nvPicPr>
        <p:blipFill>
          <a:blip r:embed="rId2" cstate="print"/>
          <a:stretch>
            <a:fillRect/>
          </a:stretch>
        </p:blipFill>
        <p:spPr>
          <a:xfrm>
            <a:off x="0" y="0"/>
            <a:ext cx="9144000" cy="6858000"/>
          </a:xfrm>
          <a:prstGeom prst="rect">
            <a:avLst/>
          </a:prstGeom>
        </p:spPr>
      </p:pic>
      <p:sp>
        <p:nvSpPr>
          <p:cNvPr id="2" name="TextBox 1"/>
          <p:cNvSpPr txBox="1"/>
          <p:nvPr/>
        </p:nvSpPr>
        <p:spPr>
          <a:xfrm>
            <a:off x="179512" y="2708920"/>
            <a:ext cx="2088232" cy="1077218"/>
          </a:xfrm>
          <a:prstGeom prst="rect">
            <a:avLst/>
          </a:prstGeom>
          <a:noFill/>
        </p:spPr>
        <p:txBody>
          <a:bodyPr wrap="square" rtlCol="0">
            <a:spAutoFit/>
          </a:bodyPr>
          <a:lstStyle/>
          <a:p>
            <a:r>
              <a:rPr lang="zh-CN" altLang="en-US" sz="3200" dirty="0" smtClean="0"/>
              <a:t>自上而下的改革</a:t>
            </a:r>
            <a:endParaRPr lang="zh-CN" altLang="en-US" sz="3200" dirty="0"/>
          </a:p>
        </p:txBody>
      </p:sp>
      <p:sp>
        <p:nvSpPr>
          <p:cNvPr id="3" name="左大括号 2"/>
          <p:cNvSpPr/>
          <p:nvPr/>
        </p:nvSpPr>
        <p:spPr>
          <a:xfrm>
            <a:off x="1835696" y="188640"/>
            <a:ext cx="576064" cy="6480720"/>
          </a:xfrm>
          <a:prstGeom prst="leftBrace">
            <a:avLst/>
          </a:prstGeom>
        </p:spPr>
        <p:style>
          <a:lnRef idx="2">
            <a:schemeClr val="accent2"/>
          </a:lnRef>
          <a:fillRef idx="0">
            <a:schemeClr val="accent2"/>
          </a:fillRef>
          <a:effectRef idx="1">
            <a:schemeClr val="accent2"/>
          </a:effectRef>
          <a:fontRef idx="minor">
            <a:schemeClr val="tx1"/>
          </a:fontRef>
        </p:style>
        <p:txBody>
          <a:bodyPr rtlCol="0" anchor="ctr"/>
          <a:lstStyle/>
          <a:p>
            <a:pPr algn="ctr"/>
            <a:endParaRPr lang="zh-CN" altLang="en-US"/>
          </a:p>
        </p:txBody>
      </p:sp>
      <p:sp>
        <p:nvSpPr>
          <p:cNvPr id="4" name="TextBox 3"/>
          <p:cNvSpPr txBox="1"/>
          <p:nvPr/>
        </p:nvSpPr>
        <p:spPr>
          <a:xfrm>
            <a:off x="2195736" y="1196752"/>
            <a:ext cx="2232248" cy="461665"/>
          </a:xfrm>
          <a:prstGeom prst="rect">
            <a:avLst/>
          </a:prstGeom>
          <a:noFill/>
        </p:spPr>
        <p:txBody>
          <a:bodyPr wrap="square" rtlCol="0">
            <a:spAutoFit/>
          </a:bodyPr>
          <a:lstStyle/>
          <a:p>
            <a:r>
              <a:rPr lang="zh-CN" altLang="en-US" sz="2400" dirty="0" smtClean="0"/>
              <a:t>农奴制改革</a:t>
            </a:r>
            <a:endParaRPr lang="zh-CN" altLang="en-US" sz="2400" dirty="0"/>
          </a:p>
        </p:txBody>
      </p:sp>
      <p:sp>
        <p:nvSpPr>
          <p:cNvPr id="5" name="左大括号 4"/>
          <p:cNvSpPr/>
          <p:nvPr/>
        </p:nvSpPr>
        <p:spPr>
          <a:xfrm>
            <a:off x="3923928" y="188640"/>
            <a:ext cx="432048" cy="2736304"/>
          </a:xfrm>
          <a:prstGeom prst="leftBrace">
            <a:avLst/>
          </a:prstGeom>
        </p:spPr>
        <p:style>
          <a:lnRef idx="2">
            <a:schemeClr val="accent2"/>
          </a:lnRef>
          <a:fillRef idx="0">
            <a:schemeClr val="accent2"/>
          </a:fillRef>
          <a:effectRef idx="1">
            <a:schemeClr val="accent2"/>
          </a:effectRef>
          <a:fontRef idx="minor">
            <a:schemeClr val="tx1"/>
          </a:fontRef>
        </p:style>
        <p:txBody>
          <a:bodyPr rtlCol="0" anchor="ctr"/>
          <a:lstStyle/>
          <a:p>
            <a:pPr algn="ctr"/>
            <a:endParaRPr lang="zh-CN" altLang="en-US"/>
          </a:p>
        </p:txBody>
      </p:sp>
      <p:sp>
        <p:nvSpPr>
          <p:cNvPr id="6" name="TextBox 5"/>
          <p:cNvSpPr txBox="1"/>
          <p:nvPr/>
        </p:nvSpPr>
        <p:spPr>
          <a:xfrm>
            <a:off x="4211960" y="188640"/>
            <a:ext cx="2232248" cy="400110"/>
          </a:xfrm>
          <a:prstGeom prst="rect">
            <a:avLst/>
          </a:prstGeom>
          <a:noFill/>
        </p:spPr>
        <p:txBody>
          <a:bodyPr wrap="square" rtlCol="0">
            <a:spAutoFit/>
          </a:bodyPr>
          <a:lstStyle/>
          <a:p>
            <a:r>
              <a:rPr lang="zh-CN" altLang="en-US" sz="2000" dirty="0" smtClean="0"/>
              <a:t>概况</a:t>
            </a:r>
            <a:endParaRPr lang="zh-CN" altLang="en-US" sz="2000" dirty="0"/>
          </a:p>
        </p:txBody>
      </p:sp>
      <p:sp>
        <p:nvSpPr>
          <p:cNvPr id="7" name="TextBox 6"/>
          <p:cNvSpPr txBox="1"/>
          <p:nvPr/>
        </p:nvSpPr>
        <p:spPr>
          <a:xfrm>
            <a:off x="4211960" y="620688"/>
            <a:ext cx="792088" cy="400110"/>
          </a:xfrm>
          <a:prstGeom prst="rect">
            <a:avLst/>
          </a:prstGeom>
          <a:noFill/>
        </p:spPr>
        <p:txBody>
          <a:bodyPr wrap="square" rtlCol="0">
            <a:spAutoFit/>
          </a:bodyPr>
          <a:lstStyle/>
          <a:p>
            <a:r>
              <a:rPr lang="zh-CN" altLang="en-US" sz="2000" dirty="0" smtClean="0"/>
              <a:t>目的</a:t>
            </a:r>
            <a:endParaRPr lang="zh-CN" altLang="en-US" sz="2000" dirty="0"/>
          </a:p>
        </p:txBody>
      </p:sp>
      <p:sp>
        <p:nvSpPr>
          <p:cNvPr id="8" name="TextBox 7"/>
          <p:cNvSpPr txBox="1"/>
          <p:nvPr/>
        </p:nvSpPr>
        <p:spPr>
          <a:xfrm>
            <a:off x="4211960" y="1124744"/>
            <a:ext cx="864096" cy="400110"/>
          </a:xfrm>
          <a:prstGeom prst="rect">
            <a:avLst/>
          </a:prstGeom>
          <a:noFill/>
        </p:spPr>
        <p:txBody>
          <a:bodyPr wrap="square" rtlCol="0">
            <a:spAutoFit/>
          </a:bodyPr>
          <a:lstStyle/>
          <a:p>
            <a:r>
              <a:rPr lang="zh-CN" altLang="en-US" sz="2000" dirty="0" smtClean="0"/>
              <a:t>内容</a:t>
            </a:r>
            <a:endParaRPr lang="zh-CN" altLang="en-US" sz="2000" dirty="0"/>
          </a:p>
        </p:txBody>
      </p:sp>
      <p:sp>
        <p:nvSpPr>
          <p:cNvPr id="9" name="左大括号 8"/>
          <p:cNvSpPr/>
          <p:nvPr/>
        </p:nvSpPr>
        <p:spPr>
          <a:xfrm>
            <a:off x="4860032" y="836712"/>
            <a:ext cx="360040" cy="1008112"/>
          </a:xfrm>
          <a:prstGeom prst="leftBrace">
            <a:avLst>
              <a:gd name="adj1" fmla="val 0"/>
              <a:gd name="adj2" fmla="val 48963"/>
            </a:avLst>
          </a:prstGeom>
        </p:spPr>
        <p:style>
          <a:lnRef idx="2">
            <a:schemeClr val="accent2"/>
          </a:lnRef>
          <a:fillRef idx="0">
            <a:schemeClr val="accent2"/>
          </a:fillRef>
          <a:effectRef idx="1">
            <a:schemeClr val="accent2"/>
          </a:effectRef>
          <a:fontRef idx="minor">
            <a:schemeClr val="tx1"/>
          </a:fontRef>
        </p:style>
        <p:txBody>
          <a:bodyPr rtlCol="0" anchor="ctr"/>
          <a:lstStyle/>
          <a:p>
            <a:pPr algn="ctr"/>
            <a:endParaRPr lang="zh-CN" altLang="en-US"/>
          </a:p>
        </p:txBody>
      </p:sp>
      <p:sp>
        <p:nvSpPr>
          <p:cNvPr id="10" name="TextBox 9"/>
          <p:cNvSpPr txBox="1"/>
          <p:nvPr/>
        </p:nvSpPr>
        <p:spPr>
          <a:xfrm>
            <a:off x="5292080" y="692696"/>
            <a:ext cx="864096" cy="400110"/>
          </a:xfrm>
          <a:prstGeom prst="rect">
            <a:avLst/>
          </a:prstGeom>
          <a:noFill/>
        </p:spPr>
        <p:txBody>
          <a:bodyPr wrap="square" rtlCol="0">
            <a:spAutoFit/>
          </a:bodyPr>
          <a:lstStyle/>
          <a:p>
            <a:r>
              <a:rPr lang="zh-CN" altLang="en-US" sz="2000" dirty="0" smtClean="0"/>
              <a:t>政治</a:t>
            </a:r>
            <a:endParaRPr lang="zh-CN" altLang="en-US" sz="2000" dirty="0"/>
          </a:p>
        </p:txBody>
      </p:sp>
      <p:sp>
        <p:nvSpPr>
          <p:cNvPr id="11" name="TextBox 10"/>
          <p:cNvSpPr txBox="1"/>
          <p:nvPr/>
        </p:nvSpPr>
        <p:spPr>
          <a:xfrm>
            <a:off x="5292080" y="1124744"/>
            <a:ext cx="864096" cy="400110"/>
          </a:xfrm>
          <a:prstGeom prst="rect">
            <a:avLst/>
          </a:prstGeom>
          <a:noFill/>
        </p:spPr>
        <p:txBody>
          <a:bodyPr wrap="square" rtlCol="0">
            <a:spAutoFit/>
          </a:bodyPr>
          <a:lstStyle/>
          <a:p>
            <a:r>
              <a:rPr lang="zh-CN" altLang="en-US" sz="2000" dirty="0" smtClean="0"/>
              <a:t>经济</a:t>
            </a:r>
            <a:endParaRPr lang="zh-CN" altLang="en-US" sz="2000" dirty="0"/>
          </a:p>
        </p:txBody>
      </p:sp>
      <p:sp>
        <p:nvSpPr>
          <p:cNvPr id="12" name="TextBox 11"/>
          <p:cNvSpPr txBox="1"/>
          <p:nvPr/>
        </p:nvSpPr>
        <p:spPr>
          <a:xfrm>
            <a:off x="5292080" y="1556792"/>
            <a:ext cx="2232248" cy="400110"/>
          </a:xfrm>
          <a:prstGeom prst="rect">
            <a:avLst/>
          </a:prstGeom>
          <a:noFill/>
        </p:spPr>
        <p:txBody>
          <a:bodyPr wrap="square" rtlCol="0">
            <a:spAutoFit/>
          </a:bodyPr>
          <a:lstStyle/>
          <a:p>
            <a:r>
              <a:rPr lang="zh-CN" altLang="en-US" sz="2000" dirty="0" smtClean="0"/>
              <a:t>组织</a:t>
            </a:r>
            <a:endParaRPr lang="zh-CN" altLang="en-US" sz="2000" dirty="0"/>
          </a:p>
        </p:txBody>
      </p:sp>
      <p:sp>
        <p:nvSpPr>
          <p:cNvPr id="13" name="TextBox 12"/>
          <p:cNvSpPr txBox="1"/>
          <p:nvPr/>
        </p:nvSpPr>
        <p:spPr>
          <a:xfrm>
            <a:off x="4211960" y="1844824"/>
            <a:ext cx="792088" cy="400110"/>
          </a:xfrm>
          <a:prstGeom prst="rect">
            <a:avLst/>
          </a:prstGeom>
          <a:noFill/>
        </p:spPr>
        <p:txBody>
          <a:bodyPr wrap="square" rtlCol="0">
            <a:spAutoFit/>
          </a:bodyPr>
          <a:lstStyle/>
          <a:p>
            <a:r>
              <a:rPr lang="zh-CN" altLang="en-US" sz="2000" dirty="0" smtClean="0"/>
              <a:t>结果</a:t>
            </a:r>
            <a:endParaRPr lang="zh-CN" altLang="en-US" sz="2000" dirty="0"/>
          </a:p>
        </p:txBody>
      </p:sp>
      <p:sp>
        <p:nvSpPr>
          <p:cNvPr id="14" name="TextBox 13"/>
          <p:cNvSpPr txBox="1"/>
          <p:nvPr/>
        </p:nvSpPr>
        <p:spPr>
          <a:xfrm>
            <a:off x="4211960" y="2420888"/>
            <a:ext cx="720080" cy="400110"/>
          </a:xfrm>
          <a:prstGeom prst="rect">
            <a:avLst/>
          </a:prstGeom>
          <a:noFill/>
        </p:spPr>
        <p:txBody>
          <a:bodyPr wrap="square" rtlCol="0">
            <a:spAutoFit/>
          </a:bodyPr>
          <a:lstStyle/>
          <a:p>
            <a:r>
              <a:rPr lang="zh-CN" altLang="en-US" sz="2000" dirty="0" smtClean="0"/>
              <a:t>评价</a:t>
            </a:r>
            <a:endParaRPr lang="zh-CN" altLang="en-US" sz="2000" dirty="0"/>
          </a:p>
        </p:txBody>
      </p:sp>
      <p:sp>
        <p:nvSpPr>
          <p:cNvPr id="19" name="TextBox 18"/>
          <p:cNvSpPr txBox="1"/>
          <p:nvPr/>
        </p:nvSpPr>
        <p:spPr>
          <a:xfrm>
            <a:off x="2195736" y="4077072"/>
            <a:ext cx="2448272" cy="461665"/>
          </a:xfrm>
          <a:prstGeom prst="rect">
            <a:avLst/>
          </a:prstGeom>
          <a:noFill/>
        </p:spPr>
        <p:txBody>
          <a:bodyPr wrap="square" rtlCol="0">
            <a:spAutoFit/>
          </a:bodyPr>
          <a:lstStyle/>
          <a:p>
            <a:r>
              <a:rPr lang="zh-CN" altLang="en-US" sz="2400" dirty="0" smtClean="0"/>
              <a:t>上层建筑的改革</a:t>
            </a:r>
          </a:p>
        </p:txBody>
      </p:sp>
      <p:sp>
        <p:nvSpPr>
          <p:cNvPr id="20" name="左大括号 19"/>
          <p:cNvSpPr/>
          <p:nvPr/>
        </p:nvSpPr>
        <p:spPr>
          <a:xfrm>
            <a:off x="4499992" y="3284984"/>
            <a:ext cx="288032" cy="2016224"/>
          </a:xfrm>
          <a:prstGeom prst="leftBrace">
            <a:avLst/>
          </a:prstGeom>
        </p:spPr>
        <p:style>
          <a:lnRef idx="2">
            <a:schemeClr val="accent2"/>
          </a:lnRef>
          <a:fillRef idx="0">
            <a:schemeClr val="accent2"/>
          </a:fillRef>
          <a:effectRef idx="1">
            <a:schemeClr val="accent2"/>
          </a:effectRef>
          <a:fontRef idx="minor">
            <a:schemeClr val="tx1"/>
          </a:fontRef>
        </p:style>
        <p:txBody>
          <a:bodyPr rtlCol="0" anchor="ctr"/>
          <a:lstStyle/>
          <a:p>
            <a:pPr algn="ctr"/>
            <a:endParaRPr lang="zh-CN" altLang="en-US"/>
          </a:p>
        </p:txBody>
      </p:sp>
      <p:sp>
        <p:nvSpPr>
          <p:cNvPr id="29" name="TextBox 28"/>
          <p:cNvSpPr txBox="1"/>
          <p:nvPr/>
        </p:nvSpPr>
        <p:spPr>
          <a:xfrm>
            <a:off x="4788024" y="3212976"/>
            <a:ext cx="792088" cy="400110"/>
          </a:xfrm>
          <a:prstGeom prst="rect">
            <a:avLst/>
          </a:prstGeom>
          <a:noFill/>
        </p:spPr>
        <p:txBody>
          <a:bodyPr wrap="square" rtlCol="0">
            <a:spAutoFit/>
          </a:bodyPr>
          <a:lstStyle/>
          <a:p>
            <a:r>
              <a:rPr lang="zh-CN" altLang="en-US" sz="2000" dirty="0" smtClean="0"/>
              <a:t>原因</a:t>
            </a:r>
            <a:endParaRPr lang="zh-CN" altLang="en-US" sz="2000" dirty="0"/>
          </a:p>
        </p:txBody>
      </p:sp>
      <p:sp>
        <p:nvSpPr>
          <p:cNvPr id="30" name="TextBox 29"/>
          <p:cNvSpPr txBox="1"/>
          <p:nvPr/>
        </p:nvSpPr>
        <p:spPr>
          <a:xfrm>
            <a:off x="4788024" y="3717032"/>
            <a:ext cx="864096" cy="400110"/>
          </a:xfrm>
          <a:prstGeom prst="rect">
            <a:avLst/>
          </a:prstGeom>
          <a:noFill/>
        </p:spPr>
        <p:txBody>
          <a:bodyPr wrap="square" rtlCol="0">
            <a:spAutoFit/>
          </a:bodyPr>
          <a:lstStyle/>
          <a:p>
            <a:r>
              <a:rPr lang="zh-CN" altLang="en-US" sz="2000" dirty="0" smtClean="0"/>
              <a:t>内容</a:t>
            </a:r>
            <a:endParaRPr lang="zh-CN" altLang="en-US" sz="2000" dirty="0"/>
          </a:p>
        </p:txBody>
      </p:sp>
      <p:sp>
        <p:nvSpPr>
          <p:cNvPr id="31" name="左大括号 30"/>
          <p:cNvSpPr/>
          <p:nvPr/>
        </p:nvSpPr>
        <p:spPr>
          <a:xfrm>
            <a:off x="5436096" y="3501008"/>
            <a:ext cx="288032" cy="864096"/>
          </a:xfrm>
          <a:prstGeom prst="leftBrace">
            <a:avLst/>
          </a:prstGeom>
        </p:spPr>
        <p:style>
          <a:lnRef idx="2">
            <a:schemeClr val="accent2"/>
          </a:lnRef>
          <a:fillRef idx="0">
            <a:schemeClr val="accent2"/>
          </a:fillRef>
          <a:effectRef idx="1">
            <a:schemeClr val="accent2"/>
          </a:effectRef>
          <a:fontRef idx="minor">
            <a:schemeClr val="tx1"/>
          </a:fontRef>
        </p:style>
        <p:txBody>
          <a:bodyPr rtlCol="0" anchor="ctr"/>
          <a:lstStyle/>
          <a:p>
            <a:pPr algn="ctr"/>
            <a:endParaRPr lang="zh-CN" altLang="en-US"/>
          </a:p>
        </p:txBody>
      </p:sp>
      <p:sp>
        <p:nvSpPr>
          <p:cNvPr id="32" name="TextBox 31"/>
          <p:cNvSpPr txBox="1"/>
          <p:nvPr/>
        </p:nvSpPr>
        <p:spPr>
          <a:xfrm>
            <a:off x="5724128" y="3356992"/>
            <a:ext cx="2304256" cy="400110"/>
          </a:xfrm>
          <a:prstGeom prst="rect">
            <a:avLst/>
          </a:prstGeom>
          <a:noFill/>
        </p:spPr>
        <p:txBody>
          <a:bodyPr wrap="square" rtlCol="0">
            <a:spAutoFit/>
          </a:bodyPr>
          <a:lstStyle/>
          <a:p>
            <a:r>
              <a:rPr lang="zh-CN" altLang="en-US" sz="2000" dirty="0" smtClean="0"/>
              <a:t>政治</a:t>
            </a:r>
            <a:endParaRPr lang="zh-CN" altLang="en-US" sz="2000" dirty="0"/>
          </a:p>
        </p:txBody>
      </p:sp>
      <p:sp>
        <p:nvSpPr>
          <p:cNvPr id="33" name="TextBox 32"/>
          <p:cNvSpPr txBox="1"/>
          <p:nvPr/>
        </p:nvSpPr>
        <p:spPr>
          <a:xfrm>
            <a:off x="5724128" y="3717032"/>
            <a:ext cx="2232248" cy="400110"/>
          </a:xfrm>
          <a:prstGeom prst="rect">
            <a:avLst/>
          </a:prstGeom>
          <a:noFill/>
        </p:spPr>
        <p:txBody>
          <a:bodyPr wrap="square" rtlCol="0">
            <a:spAutoFit/>
          </a:bodyPr>
          <a:lstStyle/>
          <a:p>
            <a:r>
              <a:rPr lang="zh-CN" altLang="en-US" sz="2000" dirty="0" smtClean="0"/>
              <a:t>司法</a:t>
            </a:r>
            <a:endParaRPr lang="zh-CN" altLang="en-US" sz="2000" dirty="0"/>
          </a:p>
        </p:txBody>
      </p:sp>
      <p:sp>
        <p:nvSpPr>
          <p:cNvPr id="34" name="TextBox 33"/>
          <p:cNvSpPr txBox="1"/>
          <p:nvPr/>
        </p:nvSpPr>
        <p:spPr>
          <a:xfrm>
            <a:off x="5796136" y="4149080"/>
            <a:ext cx="2232248" cy="400110"/>
          </a:xfrm>
          <a:prstGeom prst="rect">
            <a:avLst/>
          </a:prstGeom>
          <a:noFill/>
        </p:spPr>
        <p:txBody>
          <a:bodyPr wrap="square" rtlCol="0">
            <a:spAutoFit/>
          </a:bodyPr>
          <a:lstStyle/>
          <a:p>
            <a:r>
              <a:rPr lang="zh-CN" altLang="en-US" sz="2000" dirty="0" smtClean="0"/>
              <a:t>军事</a:t>
            </a:r>
            <a:endParaRPr lang="zh-CN" altLang="en-US" sz="2000" dirty="0"/>
          </a:p>
        </p:txBody>
      </p:sp>
      <p:sp>
        <p:nvSpPr>
          <p:cNvPr id="35" name="TextBox 34"/>
          <p:cNvSpPr txBox="1"/>
          <p:nvPr/>
        </p:nvSpPr>
        <p:spPr>
          <a:xfrm>
            <a:off x="4788024" y="4365104"/>
            <a:ext cx="864096" cy="400110"/>
          </a:xfrm>
          <a:prstGeom prst="rect">
            <a:avLst/>
          </a:prstGeom>
          <a:noFill/>
        </p:spPr>
        <p:txBody>
          <a:bodyPr wrap="square" rtlCol="0">
            <a:spAutoFit/>
          </a:bodyPr>
          <a:lstStyle/>
          <a:p>
            <a:r>
              <a:rPr lang="zh-CN" altLang="en-US" sz="2000" dirty="0" smtClean="0"/>
              <a:t>评价</a:t>
            </a:r>
            <a:endParaRPr lang="zh-CN" altLang="en-US" sz="2000" dirty="0"/>
          </a:p>
        </p:txBody>
      </p:sp>
      <p:sp>
        <p:nvSpPr>
          <p:cNvPr id="36" name="TextBox 35"/>
          <p:cNvSpPr txBox="1"/>
          <p:nvPr/>
        </p:nvSpPr>
        <p:spPr>
          <a:xfrm>
            <a:off x="4788024" y="4797152"/>
            <a:ext cx="864096" cy="400110"/>
          </a:xfrm>
          <a:prstGeom prst="rect">
            <a:avLst/>
          </a:prstGeom>
          <a:noFill/>
        </p:spPr>
        <p:txBody>
          <a:bodyPr wrap="square" rtlCol="0">
            <a:spAutoFit/>
          </a:bodyPr>
          <a:lstStyle/>
          <a:p>
            <a:r>
              <a:rPr lang="zh-CN" altLang="en-US" sz="2000" dirty="0" smtClean="0"/>
              <a:t>影响</a:t>
            </a:r>
            <a:endParaRPr lang="zh-CN" altLang="en-US" sz="2000" dirty="0"/>
          </a:p>
        </p:txBody>
      </p:sp>
      <p:sp>
        <p:nvSpPr>
          <p:cNvPr id="37" name="TextBox 36"/>
          <p:cNvSpPr txBox="1"/>
          <p:nvPr/>
        </p:nvSpPr>
        <p:spPr>
          <a:xfrm>
            <a:off x="2195736" y="5877272"/>
            <a:ext cx="3888432" cy="461665"/>
          </a:xfrm>
          <a:prstGeom prst="rect">
            <a:avLst/>
          </a:prstGeom>
          <a:noFill/>
        </p:spPr>
        <p:txBody>
          <a:bodyPr wrap="square" rtlCol="0">
            <a:spAutoFit/>
          </a:bodyPr>
          <a:lstStyle/>
          <a:p>
            <a:r>
              <a:rPr lang="zh-CN" altLang="en-US" sz="2400" dirty="0" smtClean="0"/>
              <a:t>资本主义经济的发展</a:t>
            </a:r>
          </a:p>
        </p:txBody>
      </p:sp>
      <p:sp>
        <p:nvSpPr>
          <p:cNvPr id="38" name="左大括号 37"/>
          <p:cNvSpPr/>
          <p:nvPr/>
        </p:nvSpPr>
        <p:spPr>
          <a:xfrm>
            <a:off x="5076056" y="5373216"/>
            <a:ext cx="432048" cy="1251520"/>
          </a:xfrm>
          <a:prstGeom prst="leftBrace">
            <a:avLst/>
          </a:prstGeom>
        </p:spPr>
        <p:style>
          <a:lnRef idx="2">
            <a:schemeClr val="accent2"/>
          </a:lnRef>
          <a:fillRef idx="0">
            <a:schemeClr val="accent2"/>
          </a:fillRef>
          <a:effectRef idx="1">
            <a:schemeClr val="accent2"/>
          </a:effectRef>
          <a:fontRef idx="minor">
            <a:schemeClr val="tx1"/>
          </a:fontRef>
        </p:style>
        <p:txBody>
          <a:bodyPr rtlCol="0" anchor="ctr"/>
          <a:lstStyle/>
          <a:p>
            <a:pPr algn="ctr"/>
            <a:endParaRPr lang="zh-CN" altLang="en-US"/>
          </a:p>
        </p:txBody>
      </p:sp>
      <p:sp>
        <p:nvSpPr>
          <p:cNvPr id="39" name="TextBox 38"/>
          <p:cNvSpPr txBox="1"/>
          <p:nvPr/>
        </p:nvSpPr>
        <p:spPr>
          <a:xfrm>
            <a:off x="5436096" y="5517232"/>
            <a:ext cx="864096" cy="400110"/>
          </a:xfrm>
          <a:prstGeom prst="rect">
            <a:avLst/>
          </a:prstGeom>
          <a:noFill/>
        </p:spPr>
        <p:txBody>
          <a:bodyPr wrap="square" rtlCol="0">
            <a:spAutoFit/>
          </a:bodyPr>
          <a:lstStyle/>
          <a:p>
            <a:r>
              <a:rPr lang="zh-CN" altLang="en-US" sz="2000" dirty="0" smtClean="0"/>
              <a:t>表现</a:t>
            </a:r>
            <a:endParaRPr lang="zh-CN" altLang="en-US" sz="2000" dirty="0"/>
          </a:p>
        </p:txBody>
      </p:sp>
      <p:sp>
        <p:nvSpPr>
          <p:cNvPr id="40" name="左大括号 39"/>
          <p:cNvSpPr/>
          <p:nvPr/>
        </p:nvSpPr>
        <p:spPr>
          <a:xfrm>
            <a:off x="6084168" y="5373216"/>
            <a:ext cx="360040" cy="720080"/>
          </a:xfrm>
          <a:prstGeom prst="leftBrace">
            <a:avLst/>
          </a:prstGeom>
        </p:spPr>
        <p:style>
          <a:lnRef idx="2">
            <a:schemeClr val="accent2"/>
          </a:lnRef>
          <a:fillRef idx="0">
            <a:schemeClr val="accent2"/>
          </a:fillRef>
          <a:effectRef idx="1">
            <a:schemeClr val="accent2"/>
          </a:effectRef>
          <a:fontRef idx="minor">
            <a:schemeClr val="tx1"/>
          </a:fontRef>
        </p:style>
        <p:txBody>
          <a:bodyPr rtlCol="0" anchor="ctr"/>
          <a:lstStyle/>
          <a:p>
            <a:pPr algn="ctr"/>
            <a:endParaRPr lang="zh-CN" altLang="en-US"/>
          </a:p>
        </p:txBody>
      </p:sp>
      <p:sp>
        <p:nvSpPr>
          <p:cNvPr id="41" name="TextBox 40"/>
          <p:cNvSpPr txBox="1"/>
          <p:nvPr/>
        </p:nvSpPr>
        <p:spPr>
          <a:xfrm>
            <a:off x="6372200" y="5301208"/>
            <a:ext cx="864096" cy="400110"/>
          </a:xfrm>
          <a:prstGeom prst="rect">
            <a:avLst/>
          </a:prstGeom>
          <a:noFill/>
        </p:spPr>
        <p:txBody>
          <a:bodyPr wrap="square" rtlCol="0">
            <a:spAutoFit/>
          </a:bodyPr>
          <a:lstStyle/>
          <a:p>
            <a:r>
              <a:rPr lang="zh-CN" altLang="en-US" sz="2000" dirty="0" smtClean="0"/>
              <a:t>工业</a:t>
            </a:r>
            <a:endParaRPr lang="zh-CN" altLang="en-US" sz="2000" dirty="0"/>
          </a:p>
        </p:txBody>
      </p:sp>
      <p:sp>
        <p:nvSpPr>
          <p:cNvPr id="42" name="TextBox 41"/>
          <p:cNvSpPr txBox="1"/>
          <p:nvPr/>
        </p:nvSpPr>
        <p:spPr>
          <a:xfrm>
            <a:off x="6372200" y="5733256"/>
            <a:ext cx="864096" cy="400110"/>
          </a:xfrm>
          <a:prstGeom prst="rect">
            <a:avLst/>
          </a:prstGeom>
          <a:noFill/>
        </p:spPr>
        <p:txBody>
          <a:bodyPr wrap="square" rtlCol="0">
            <a:spAutoFit/>
          </a:bodyPr>
          <a:lstStyle/>
          <a:p>
            <a:r>
              <a:rPr lang="zh-CN" altLang="en-US" sz="2000" dirty="0" smtClean="0"/>
              <a:t>农业</a:t>
            </a:r>
            <a:endParaRPr lang="zh-CN" altLang="en-US" sz="2000" dirty="0"/>
          </a:p>
        </p:txBody>
      </p:sp>
      <p:sp>
        <p:nvSpPr>
          <p:cNvPr id="43" name="TextBox 42"/>
          <p:cNvSpPr txBox="1"/>
          <p:nvPr/>
        </p:nvSpPr>
        <p:spPr>
          <a:xfrm>
            <a:off x="5436096" y="6237312"/>
            <a:ext cx="936104" cy="400110"/>
          </a:xfrm>
          <a:prstGeom prst="rect">
            <a:avLst/>
          </a:prstGeom>
          <a:noFill/>
        </p:spPr>
        <p:txBody>
          <a:bodyPr wrap="square" rtlCol="0">
            <a:spAutoFit/>
          </a:bodyPr>
          <a:lstStyle/>
          <a:p>
            <a:r>
              <a:rPr lang="zh-CN" altLang="en-US" sz="2000" dirty="0" smtClean="0"/>
              <a:t>特点</a:t>
            </a:r>
            <a:endParaRPr lang="zh-CN" altLang="en-US" sz="2000" dirty="0"/>
          </a:p>
        </p:txBody>
      </p:sp>
      <p:sp>
        <p:nvSpPr>
          <p:cNvPr id="44" name="左大括号 43"/>
          <p:cNvSpPr/>
          <p:nvPr/>
        </p:nvSpPr>
        <p:spPr>
          <a:xfrm>
            <a:off x="4860032" y="2204864"/>
            <a:ext cx="216024" cy="792088"/>
          </a:xfrm>
          <a:prstGeom prst="leftBrace">
            <a:avLst/>
          </a:prstGeom>
        </p:spPr>
        <p:style>
          <a:lnRef idx="2">
            <a:schemeClr val="accent2"/>
          </a:lnRef>
          <a:fillRef idx="0">
            <a:schemeClr val="accent2"/>
          </a:fillRef>
          <a:effectRef idx="1">
            <a:schemeClr val="accent2"/>
          </a:effectRef>
          <a:fontRef idx="minor">
            <a:schemeClr val="tx1"/>
          </a:fontRef>
        </p:style>
        <p:txBody>
          <a:bodyPr rtlCol="0" anchor="ctr"/>
          <a:lstStyle/>
          <a:p>
            <a:pPr algn="ctr"/>
            <a:endParaRPr lang="zh-CN" altLang="en-US"/>
          </a:p>
        </p:txBody>
      </p:sp>
      <p:sp>
        <p:nvSpPr>
          <p:cNvPr id="45" name="TextBox 44"/>
          <p:cNvSpPr txBox="1"/>
          <p:nvPr/>
        </p:nvSpPr>
        <p:spPr>
          <a:xfrm>
            <a:off x="5148064" y="2204864"/>
            <a:ext cx="2232248" cy="400110"/>
          </a:xfrm>
          <a:prstGeom prst="rect">
            <a:avLst/>
          </a:prstGeom>
          <a:noFill/>
        </p:spPr>
        <p:txBody>
          <a:bodyPr wrap="square" rtlCol="0">
            <a:spAutoFit/>
          </a:bodyPr>
          <a:lstStyle/>
          <a:p>
            <a:r>
              <a:rPr lang="zh-CN" altLang="en-US" sz="2000" dirty="0" smtClean="0"/>
              <a:t>性质</a:t>
            </a:r>
            <a:endParaRPr lang="zh-CN" altLang="en-US" sz="2000" dirty="0"/>
          </a:p>
        </p:txBody>
      </p:sp>
      <p:sp>
        <p:nvSpPr>
          <p:cNvPr id="46" name="TextBox 45"/>
          <p:cNvSpPr txBox="1"/>
          <p:nvPr/>
        </p:nvSpPr>
        <p:spPr>
          <a:xfrm>
            <a:off x="5148064" y="2708920"/>
            <a:ext cx="2232248" cy="400110"/>
          </a:xfrm>
          <a:prstGeom prst="rect">
            <a:avLst/>
          </a:prstGeom>
          <a:noFill/>
        </p:spPr>
        <p:txBody>
          <a:bodyPr wrap="square" rtlCol="0">
            <a:spAutoFit/>
          </a:bodyPr>
          <a:lstStyle/>
          <a:p>
            <a:r>
              <a:rPr lang="zh-CN" altLang="en-US" sz="2000" dirty="0" smtClean="0"/>
              <a:t>影响</a:t>
            </a:r>
            <a:endParaRPr lang="zh-CN" altLang="en-US" sz="20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图片 2" descr="u=982584424,3476993170&amp;fm=27&amp;gp=0.jpg"/>
          <p:cNvPicPr>
            <a:picLocks noChangeAspect="1"/>
          </p:cNvPicPr>
          <p:nvPr/>
        </p:nvPicPr>
        <p:blipFill>
          <a:blip r:embed="rId2" cstate="print"/>
          <a:stretch>
            <a:fillRect/>
          </a:stretch>
        </p:blipFill>
        <p:spPr>
          <a:xfrm>
            <a:off x="0" y="44624"/>
            <a:ext cx="9144000" cy="6813376"/>
          </a:xfrm>
          <a:prstGeom prst="rect">
            <a:avLst/>
          </a:prstGeom>
        </p:spPr>
      </p:pic>
      <p:sp>
        <p:nvSpPr>
          <p:cNvPr id="2" name="矩形 1"/>
          <p:cNvSpPr/>
          <p:nvPr/>
        </p:nvSpPr>
        <p:spPr>
          <a:xfrm>
            <a:off x="1835696" y="2852936"/>
            <a:ext cx="5256584" cy="923330"/>
          </a:xfrm>
          <a:prstGeom prst="rect">
            <a:avLst/>
          </a:prstGeom>
          <a:noFill/>
        </p:spPr>
        <p:txBody>
          <a:bodyPr wrap="square" lIns="91440" tIns="45720" rIns="91440" bIns="45720">
            <a:spAutoFit/>
          </a:bodyPr>
          <a:lstStyle/>
          <a:p>
            <a:pPr algn="ctr"/>
            <a:r>
              <a:rPr lang="zh-CN" altLang="en-US" sz="5400" b="1" dirty="0" smtClean="0">
                <a:ln w="24500" cmpd="dbl">
                  <a:solidFill>
                    <a:schemeClr val="accent2">
                      <a:shade val="85000"/>
                      <a:satMod val="155000"/>
                    </a:schemeClr>
                  </a:solidFill>
                  <a:prstDash val="solid"/>
                  <a:miter lim="800000"/>
                </a:ln>
                <a:solidFill>
                  <a:schemeClr val="accent2">
                    <a:lumMod val="60000"/>
                    <a:lumOff val="40000"/>
                  </a:schemeClr>
                </a:solidFill>
                <a:effectLst>
                  <a:outerShdw blurRad="38100" dist="38100" dir="7020000" algn="tl">
                    <a:srgbClr val="000000">
                      <a:alpha val="35000"/>
                    </a:srgbClr>
                  </a:outerShdw>
                </a:effectLst>
                <a:latin typeface="叶根友毛笔行书2.0版" pitchFamily="2" charset="-122"/>
                <a:ea typeface="叶根友毛笔行书2.0版" pitchFamily="2" charset="-122"/>
              </a:rPr>
              <a:t>谢谢观看</a:t>
            </a:r>
            <a:endParaRPr lang="zh-CN" altLang="en-US" sz="5400" b="1" dirty="0">
              <a:ln w="24500" cmpd="dbl">
                <a:solidFill>
                  <a:schemeClr val="accent2">
                    <a:shade val="85000"/>
                    <a:satMod val="155000"/>
                  </a:schemeClr>
                </a:solidFill>
                <a:prstDash val="solid"/>
                <a:miter lim="800000"/>
              </a:ln>
              <a:solidFill>
                <a:schemeClr val="accent2">
                  <a:lumMod val="60000"/>
                  <a:lumOff val="40000"/>
                </a:schemeClr>
              </a:solidFill>
              <a:effectLst>
                <a:outerShdw blurRad="38100" dist="38100" dir="7020000" algn="tl">
                  <a:srgbClr val="000000">
                    <a:alpha val="35000"/>
                  </a:srgbClr>
                </a:outerShdw>
              </a:effectLst>
              <a:latin typeface="叶根友毛笔行书2.0版" pitchFamily="2" charset="-122"/>
              <a:ea typeface="叶根友毛笔行书2.0版" pitchFamily="2" charset="-122"/>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descr="2345截图20190411013449.png"/>
          <p:cNvPicPr>
            <a:picLocks noChangeAspect="1"/>
          </p:cNvPicPr>
          <p:nvPr/>
        </p:nvPicPr>
        <p:blipFill>
          <a:blip r:embed="rId2" cstate="print"/>
          <a:srcRect t="3428"/>
          <a:stretch>
            <a:fillRect/>
          </a:stretch>
        </p:blipFill>
        <p:spPr>
          <a:xfrm>
            <a:off x="1" y="0"/>
            <a:ext cx="9144000" cy="6858000"/>
          </a:xfrm>
          <a:prstGeom prst="rect">
            <a:avLst/>
          </a:prstGeom>
        </p:spPr>
      </p:pic>
      <p:pic>
        <p:nvPicPr>
          <p:cNvPr id="3" name="图片 2" descr="2345截图20190411013611.png"/>
          <p:cNvPicPr>
            <a:picLocks noChangeAspect="1"/>
          </p:cNvPicPr>
          <p:nvPr/>
        </p:nvPicPr>
        <p:blipFill>
          <a:blip r:embed="rId3" cstate="print"/>
          <a:stretch>
            <a:fillRect/>
          </a:stretch>
        </p:blipFill>
        <p:spPr>
          <a:xfrm>
            <a:off x="1475656" y="1268760"/>
            <a:ext cx="2520280" cy="3744416"/>
          </a:xfrm>
          <a:prstGeom prst="ellipse">
            <a:avLst/>
          </a:prstGeom>
          <a:ln>
            <a:noFill/>
          </a:ln>
          <a:effectLst>
            <a:softEdge rad="112500"/>
          </a:effectLst>
        </p:spPr>
      </p:pic>
      <p:sp>
        <p:nvSpPr>
          <p:cNvPr id="4" name="TextBox 3"/>
          <p:cNvSpPr txBox="1"/>
          <p:nvPr/>
        </p:nvSpPr>
        <p:spPr>
          <a:xfrm>
            <a:off x="6115526" y="1124744"/>
            <a:ext cx="861774" cy="4392488"/>
          </a:xfrm>
          <a:prstGeom prst="rect">
            <a:avLst/>
          </a:prstGeom>
          <a:noFill/>
        </p:spPr>
        <p:txBody>
          <a:bodyPr vert="eaVert" wrap="square" rtlCol="0">
            <a:spAutoFit/>
          </a:bodyPr>
          <a:lstStyle/>
          <a:p>
            <a:r>
              <a:rPr lang="zh-CN" altLang="en-US" sz="4400" b="1" dirty="0" smtClean="0">
                <a:latin typeface="叶根友毛笔行书2.0版" pitchFamily="2" charset="-122"/>
                <a:ea typeface="叶根友毛笔行书2.0版" pitchFamily="2" charset="-122"/>
              </a:rPr>
              <a:t>自上而下的改革</a:t>
            </a:r>
            <a:endParaRPr lang="zh-CN" altLang="en-US" sz="4400" b="1" dirty="0">
              <a:latin typeface="叶根友毛笔行书2.0版" pitchFamily="2" charset="-122"/>
              <a:ea typeface="叶根友毛笔行书2.0版"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strVal val="#ppt_h"/>
                                          </p:val>
                                        </p:tav>
                                        <p:tav tm="100000">
                                          <p:val>
                                            <p:strVal val="#ppt_h"/>
                                          </p:val>
                                        </p:tav>
                                      </p:tavLst>
                                    </p:anim>
                                  </p:childTnLst>
                                </p:cTn>
                              </p:par>
                              <p:par>
                                <p:cTn id="9" presetID="17" presetClass="entr" presetSubtype="10" fill="hold"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p:cTn id="11" dur="500" fill="hold"/>
                                        <p:tgtEl>
                                          <p:spTgt spid="3"/>
                                        </p:tgtEl>
                                        <p:attrNameLst>
                                          <p:attrName>ppt_w</p:attrName>
                                        </p:attrNameLst>
                                      </p:cBhvr>
                                      <p:tavLst>
                                        <p:tav tm="0">
                                          <p:val>
                                            <p:fltVal val="0"/>
                                          </p:val>
                                        </p:tav>
                                        <p:tav tm="100000">
                                          <p:val>
                                            <p:strVal val="#ppt_w"/>
                                          </p:val>
                                        </p:tav>
                                      </p:tavLst>
                                    </p:anim>
                                    <p:anim calcmode="lin" valueType="num">
                                      <p:cBhvr>
                                        <p:cTn id="12" dur="500" fill="hold"/>
                                        <p:tgtEl>
                                          <p:spTgt spid="3"/>
                                        </p:tgtEl>
                                        <p:attrNameLst>
                                          <p:attrName>ppt_h</p:attrName>
                                        </p:attrNameLst>
                                      </p:cBhvr>
                                      <p:tavLst>
                                        <p:tav tm="0">
                                          <p:val>
                                            <p:strVal val="#ppt_h"/>
                                          </p:val>
                                        </p:tav>
                                        <p:tav tm="100000">
                                          <p:val>
                                            <p:strVal val="#ppt_h"/>
                                          </p:val>
                                        </p:tav>
                                      </p:tavLst>
                                    </p:anim>
                                  </p:childTnLst>
                                </p:cTn>
                              </p:par>
                              <p:par>
                                <p:cTn id="13" presetID="17" presetClass="entr" presetSubtype="10" fill="hold" grpId="0" nodeType="withEffect">
                                  <p:stCondLst>
                                    <p:cond delay="0"/>
                                  </p:stCondLst>
                                  <p:childTnLst>
                                    <p:set>
                                      <p:cBhvr>
                                        <p:cTn id="14" dur="1" fill="hold">
                                          <p:stCondLst>
                                            <p:cond delay="0"/>
                                          </p:stCondLst>
                                        </p:cTn>
                                        <p:tgtEl>
                                          <p:spTgt spid="4"/>
                                        </p:tgtEl>
                                        <p:attrNameLst>
                                          <p:attrName>style.visibility</p:attrName>
                                        </p:attrNameLst>
                                      </p:cBhvr>
                                      <p:to>
                                        <p:strVal val="visible"/>
                                      </p:to>
                                    </p:set>
                                    <p:anim calcmode="lin" valueType="num">
                                      <p:cBhvr>
                                        <p:cTn id="15" dur="500" fill="hold"/>
                                        <p:tgtEl>
                                          <p:spTgt spid="4"/>
                                        </p:tgtEl>
                                        <p:attrNameLst>
                                          <p:attrName>ppt_w</p:attrName>
                                        </p:attrNameLst>
                                      </p:cBhvr>
                                      <p:tavLst>
                                        <p:tav tm="0">
                                          <p:val>
                                            <p:fltVal val="0"/>
                                          </p:val>
                                        </p:tav>
                                        <p:tav tm="100000">
                                          <p:val>
                                            <p:strVal val="#ppt_w"/>
                                          </p:val>
                                        </p:tav>
                                      </p:tavLst>
                                    </p:anim>
                                    <p:anim calcmode="lin" valueType="num">
                                      <p:cBhvr>
                                        <p:cTn id="16" dur="500" fill="hold"/>
                                        <p:tgtEl>
                                          <p:spTgt spid="4"/>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图片 11" descr="u=3002133,3030009473&amp;fm=27&amp;gp=0.jpg"/>
          <p:cNvPicPr>
            <a:picLocks noChangeAspect="1"/>
          </p:cNvPicPr>
          <p:nvPr/>
        </p:nvPicPr>
        <p:blipFill>
          <a:blip r:embed="rId2" cstate="print"/>
          <a:stretch>
            <a:fillRect/>
          </a:stretch>
        </p:blipFill>
        <p:spPr>
          <a:xfrm>
            <a:off x="0" y="0"/>
            <a:ext cx="9144000" cy="6858000"/>
          </a:xfrm>
          <a:prstGeom prst="rect">
            <a:avLst/>
          </a:prstGeom>
        </p:spPr>
      </p:pic>
      <p:sp>
        <p:nvSpPr>
          <p:cNvPr id="2" name="标题 1"/>
          <p:cNvSpPr>
            <a:spLocks noGrp="1"/>
          </p:cNvSpPr>
          <p:nvPr>
            <p:ph type="title"/>
          </p:nvPr>
        </p:nvSpPr>
        <p:spPr>
          <a:xfrm>
            <a:off x="0" y="0"/>
            <a:ext cx="8697144" cy="1143000"/>
          </a:xfrm>
        </p:spPr>
        <p:txBody>
          <a:bodyPr>
            <a:normAutofit fontScale="90000"/>
          </a:bodyPr>
          <a:lstStyle/>
          <a:p>
            <a:r>
              <a:rPr lang="zh-CN" altLang="en-US" b="1" dirty="0" smtClean="0"/>
              <a:t>一、农民的“解放”</a:t>
            </a:r>
            <a:r>
              <a:rPr lang="en-US" altLang="zh-CN" b="1" dirty="0" smtClean="0"/>
              <a:t>——</a:t>
            </a:r>
            <a:r>
              <a:rPr lang="zh-CN" altLang="en-US" b="1" dirty="0" smtClean="0"/>
              <a:t>农奴制改革</a:t>
            </a:r>
            <a:endParaRPr lang="zh-CN" altLang="en-US" b="1" dirty="0"/>
          </a:p>
        </p:txBody>
      </p:sp>
      <p:sp>
        <p:nvSpPr>
          <p:cNvPr id="3" name="TextBox 2"/>
          <p:cNvSpPr txBox="1"/>
          <p:nvPr/>
        </p:nvSpPr>
        <p:spPr>
          <a:xfrm>
            <a:off x="0" y="1700808"/>
            <a:ext cx="1944216" cy="646331"/>
          </a:xfrm>
          <a:prstGeom prst="rect">
            <a:avLst/>
          </a:prstGeom>
          <a:noFill/>
        </p:spPr>
        <p:txBody>
          <a:bodyPr wrap="square" rtlCol="0">
            <a:spAutoFit/>
          </a:bodyPr>
          <a:lstStyle/>
          <a:p>
            <a:r>
              <a:rPr lang="en-US" altLang="zh-CN" sz="3600" dirty="0" smtClean="0"/>
              <a:t>1</a:t>
            </a:r>
            <a:r>
              <a:rPr lang="zh-CN" altLang="en-US" sz="3600" dirty="0" smtClean="0"/>
              <a:t>、概况</a:t>
            </a:r>
            <a:endParaRPr lang="zh-CN" altLang="en-US" sz="3600" dirty="0"/>
          </a:p>
        </p:txBody>
      </p:sp>
      <p:sp>
        <p:nvSpPr>
          <p:cNvPr id="4" name="左大括号 3"/>
          <p:cNvSpPr/>
          <p:nvPr/>
        </p:nvSpPr>
        <p:spPr>
          <a:xfrm>
            <a:off x="1835696" y="1268760"/>
            <a:ext cx="360040" cy="1584176"/>
          </a:xfrm>
          <a:prstGeom prst="leftBrace">
            <a:avLst/>
          </a:prstGeom>
        </p:spPr>
        <p:style>
          <a:lnRef idx="2">
            <a:schemeClr val="accent2"/>
          </a:lnRef>
          <a:fillRef idx="0">
            <a:schemeClr val="accent2"/>
          </a:fillRef>
          <a:effectRef idx="1">
            <a:schemeClr val="accent2"/>
          </a:effectRef>
          <a:fontRef idx="minor">
            <a:schemeClr val="tx1"/>
          </a:fontRef>
        </p:style>
        <p:txBody>
          <a:bodyPr rtlCol="0" anchor="ctr"/>
          <a:lstStyle/>
          <a:p>
            <a:pPr algn="ctr"/>
            <a:endParaRPr lang="zh-CN" altLang="en-US"/>
          </a:p>
        </p:txBody>
      </p:sp>
      <p:sp>
        <p:nvSpPr>
          <p:cNvPr id="5" name="TextBox 4"/>
          <p:cNvSpPr txBox="1"/>
          <p:nvPr/>
        </p:nvSpPr>
        <p:spPr>
          <a:xfrm>
            <a:off x="2267744" y="1124744"/>
            <a:ext cx="4896544" cy="523220"/>
          </a:xfrm>
          <a:prstGeom prst="rect">
            <a:avLst/>
          </a:prstGeom>
          <a:noFill/>
        </p:spPr>
        <p:txBody>
          <a:bodyPr wrap="square" rtlCol="0">
            <a:spAutoFit/>
          </a:bodyPr>
          <a:lstStyle/>
          <a:p>
            <a:r>
              <a:rPr lang="zh-CN" altLang="en-US" sz="2800" dirty="0" smtClean="0"/>
              <a:t>时间：</a:t>
            </a:r>
            <a:r>
              <a:rPr lang="en-US" altLang="zh-CN" sz="2800" dirty="0" smtClean="0"/>
              <a:t>1961</a:t>
            </a:r>
            <a:r>
              <a:rPr lang="zh-CN" altLang="en-US" sz="2800" dirty="0" smtClean="0"/>
              <a:t>年</a:t>
            </a:r>
            <a:r>
              <a:rPr lang="en-US" altLang="zh-CN" sz="2800" dirty="0" smtClean="0"/>
              <a:t>3</a:t>
            </a:r>
            <a:r>
              <a:rPr lang="zh-CN" altLang="en-US" sz="2800" dirty="0" smtClean="0"/>
              <a:t>月</a:t>
            </a:r>
            <a:endParaRPr lang="zh-CN" altLang="en-US" sz="2800" dirty="0"/>
          </a:p>
        </p:txBody>
      </p:sp>
      <p:sp>
        <p:nvSpPr>
          <p:cNvPr id="6" name="TextBox 5"/>
          <p:cNvSpPr txBox="1"/>
          <p:nvPr/>
        </p:nvSpPr>
        <p:spPr>
          <a:xfrm>
            <a:off x="2267744" y="1772816"/>
            <a:ext cx="6876256" cy="523220"/>
          </a:xfrm>
          <a:prstGeom prst="rect">
            <a:avLst/>
          </a:prstGeom>
          <a:noFill/>
        </p:spPr>
        <p:txBody>
          <a:bodyPr wrap="square" rtlCol="0">
            <a:spAutoFit/>
          </a:bodyPr>
          <a:lstStyle/>
          <a:p>
            <a:r>
              <a:rPr lang="zh-CN" altLang="en-US" sz="2800" dirty="0" smtClean="0"/>
              <a:t>人物：沙皇亚历山大二世</a:t>
            </a:r>
            <a:endParaRPr lang="zh-CN" altLang="en-US" sz="2800" dirty="0"/>
          </a:p>
        </p:txBody>
      </p:sp>
      <p:sp>
        <p:nvSpPr>
          <p:cNvPr id="7" name="TextBox 6"/>
          <p:cNvSpPr txBox="1"/>
          <p:nvPr/>
        </p:nvSpPr>
        <p:spPr>
          <a:xfrm>
            <a:off x="2267744" y="2420888"/>
            <a:ext cx="6876256" cy="461665"/>
          </a:xfrm>
          <a:prstGeom prst="rect">
            <a:avLst/>
          </a:prstGeom>
          <a:noFill/>
        </p:spPr>
        <p:txBody>
          <a:bodyPr wrap="square" rtlCol="0">
            <a:spAutoFit/>
          </a:bodyPr>
          <a:lstStyle/>
          <a:p>
            <a:r>
              <a:rPr lang="zh-CN" altLang="en-US" sz="2400" dirty="0" smtClean="0"/>
              <a:t>文件：</a:t>
            </a:r>
            <a:r>
              <a:rPr lang="en-US" altLang="zh-CN" sz="2400" dirty="0" smtClean="0"/>
              <a:t>《1861</a:t>
            </a:r>
            <a:r>
              <a:rPr lang="zh-CN" altLang="en-US" sz="2400" dirty="0" smtClean="0"/>
              <a:t>年</a:t>
            </a:r>
            <a:r>
              <a:rPr lang="en-US" altLang="zh-CN" sz="2400" dirty="0" smtClean="0"/>
              <a:t>2</a:t>
            </a:r>
            <a:r>
              <a:rPr lang="zh-CN" altLang="en-US" sz="2400" dirty="0" smtClean="0"/>
              <a:t>月</a:t>
            </a:r>
            <a:r>
              <a:rPr lang="en-US" altLang="zh-CN" sz="2400" dirty="0" smtClean="0"/>
              <a:t>19</a:t>
            </a:r>
            <a:r>
              <a:rPr lang="zh-CN" altLang="en-US" sz="2400" dirty="0" smtClean="0"/>
              <a:t>日宣言</a:t>
            </a:r>
            <a:r>
              <a:rPr lang="en-US" altLang="zh-CN" sz="2400" dirty="0" smtClean="0"/>
              <a:t>》《</a:t>
            </a:r>
            <a:r>
              <a:rPr lang="zh-CN" altLang="en-US" sz="2400" dirty="0" smtClean="0"/>
              <a:t>农民改革法令</a:t>
            </a:r>
            <a:r>
              <a:rPr lang="en-US" altLang="zh-CN" sz="2400" dirty="0" smtClean="0"/>
              <a:t>》</a:t>
            </a:r>
            <a:endParaRPr lang="zh-CN" altLang="en-US" sz="2400" dirty="0"/>
          </a:p>
        </p:txBody>
      </p:sp>
      <p:sp>
        <p:nvSpPr>
          <p:cNvPr id="8" name="TextBox 7"/>
          <p:cNvSpPr txBox="1"/>
          <p:nvPr/>
        </p:nvSpPr>
        <p:spPr>
          <a:xfrm>
            <a:off x="0" y="2924944"/>
            <a:ext cx="2123728" cy="646331"/>
          </a:xfrm>
          <a:prstGeom prst="rect">
            <a:avLst/>
          </a:prstGeom>
          <a:noFill/>
        </p:spPr>
        <p:txBody>
          <a:bodyPr wrap="square" rtlCol="0">
            <a:spAutoFit/>
          </a:bodyPr>
          <a:lstStyle/>
          <a:p>
            <a:r>
              <a:rPr lang="en-US" altLang="zh-CN" sz="3600" dirty="0" smtClean="0"/>
              <a:t>2</a:t>
            </a:r>
            <a:r>
              <a:rPr lang="zh-CN" altLang="en-US" sz="3600" dirty="0" smtClean="0"/>
              <a:t>、目的</a:t>
            </a:r>
          </a:p>
        </p:txBody>
      </p:sp>
      <p:sp>
        <p:nvSpPr>
          <p:cNvPr id="9" name="TextBox 8"/>
          <p:cNvSpPr txBox="1"/>
          <p:nvPr/>
        </p:nvSpPr>
        <p:spPr>
          <a:xfrm>
            <a:off x="251520" y="4221088"/>
            <a:ext cx="8568952" cy="2246769"/>
          </a:xfrm>
          <a:prstGeom prst="rect">
            <a:avLst/>
          </a:prstGeom>
          <a:noFill/>
        </p:spPr>
        <p:txBody>
          <a:bodyPr wrap="square" rtlCol="0">
            <a:spAutoFit/>
          </a:bodyPr>
          <a:lstStyle/>
          <a:p>
            <a:pPr>
              <a:spcAft>
                <a:spcPts val="1200"/>
              </a:spcAft>
            </a:pPr>
            <a:r>
              <a:rPr lang="zh-CN" altLang="en-US" dirty="0" smtClean="0"/>
              <a:t>             </a:t>
            </a:r>
            <a:endParaRPr lang="en-US" altLang="zh-CN" sz="2800" dirty="0" smtClean="0"/>
          </a:p>
          <a:p>
            <a:r>
              <a:rPr lang="en-US" altLang="zh-CN" sz="2800" dirty="0" smtClean="0"/>
              <a:t>        </a:t>
            </a:r>
            <a:r>
              <a:rPr lang="zh-CN" altLang="en-US" sz="2800" dirty="0" smtClean="0"/>
              <a:t>我不愿农民过得优厚，但我要防止俄国暴动。我认为，我们把农民同土地割裂会点燃俄国。假使要我签字</a:t>
            </a:r>
            <a:r>
              <a:rPr lang="zh-CN" altLang="en-US" sz="2800" b="1" dirty="0" smtClean="0">
                <a:solidFill>
                  <a:srgbClr val="FF0000"/>
                </a:solidFill>
              </a:rPr>
              <a:t>连同土地一起解放农奴，我宁愿把手指砍掉</a:t>
            </a:r>
            <a:r>
              <a:rPr lang="zh-CN" altLang="en-US" sz="2800" dirty="0" smtClean="0"/>
              <a:t>。</a:t>
            </a:r>
            <a:endParaRPr lang="en-US" altLang="zh-CN" sz="2800" dirty="0" smtClean="0"/>
          </a:p>
          <a:p>
            <a:pPr algn="r"/>
            <a:r>
              <a:rPr lang="en-US" altLang="zh-CN" sz="2800" dirty="0" smtClean="0"/>
              <a:t>——</a:t>
            </a:r>
            <a:r>
              <a:rPr lang="zh-CN" altLang="en-US" sz="2800" dirty="0" smtClean="0"/>
              <a:t>亚历山大二世</a:t>
            </a:r>
          </a:p>
        </p:txBody>
      </p:sp>
      <p:sp>
        <p:nvSpPr>
          <p:cNvPr id="10" name="圆角矩形 9"/>
          <p:cNvSpPr/>
          <p:nvPr/>
        </p:nvSpPr>
        <p:spPr>
          <a:xfrm>
            <a:off x="1403648" y="3645024"/>
            <a:ext cx="6264696" cy="648072"/>
          </a:xfrm>
          <a:prstGeom prst="round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b="1" dirty="0" smtClean="0">
                <a:solidFill>
                  <a:schemeClr val="accent2">
                    <a:lumMod val="50000"/>
                  </a:schemeClr>
                </a:solidFill>
              </a:rPr>
              <a:t>直接目的：缓和社会矛盾，挽救统治危机</a:t>
            </a:r>
            <a:endParaRPr lang="zh-CN" altLang="en-US" sz="2400" b="1" dirty="0">
              <a:solidFill>
                <a:schemeClr val="accent2">
                  <a:lumMod val="50000"/>
                </a:schemeClr>
              </a:solidFill>
            </a:endParaRPr>
          </a:p>
        </p:txBody>
      </p:sp>
      <p:sp>
        <p:nvSpPr>
          <p:cNvPr id="11" name="圆角矩形 10"/>
          <p:cNvSpPr/>
          <p:nvPr/>
        </p:nvSpPr>
        <p:spPr>
          <a:xfrm>
            <a:off x="1187624" y="5157192"/>
            <a:ext cx="7272808" cy="648072"/>
          </a:xfrm>
          <a:prstGeom prst="round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b="1" dirty="0" smtClean="0">
                <a:solidFill>
                  <a:schemeClr val="accent2">
                    <a:lumMod val="50000"/>
                  </a:schemeClr>
                </a:solidFill>
              </a:rPr>
              <a:t>根本目的：维护地主贵族利益，巩固沙皇专制统治</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blinds(horizontal)">
                                      <p:cBhvr>
                                        <p:cTn id="10" dur="500"/>
                                        <p:tgtEl>
                                          <p:spTgt spid="3"/>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nodeType="clickEffect">
                                  <p:stCondLst>
                                    <p:cond delay="0"/>
                                  </p:stCondLst>
                                  <p:childTnLst>
                                    <p:set>
                                      <p:cBhvr>
                                        <p:cTn id="14" dur="1" fill="hold">
                                          <p:stCondLst>
                                            <p:cond delay="0"/>
                                          </p:stCondLst>
                                        </p:cTn>
                                        <p:tgtEl>
                                          <p:spTgt spid="5">
                                            <p:txEl>
                                              <p:pRg st="0" end="0"/>
                                            </p:txEl>
                                          </p:spTgt>
                                        </p:tgtEl>
                                        <p:attrNameLst>
                                          <p:attrName>style.visibility</p:attrName>
                                        </p:attrNameLst>
                                      </p:cBhvr>
                                      <p:to>
                                        <p:strVal val="visible"/>
                                      </p:to>
                                    </p:set>
                                    <p:animEffect transition="in" filter="blinds(horizontal)">
                                      <p:cBhvr>
                                        <p:cTn id="15" dur="500"/>
                                        <p:tgtEl>
                                          <p:spTgt spid="5">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3" presetClass="entr" presetSubtype="10" fill="hold" nodeType="clickEffect">
                                  <p:stCondLst>
                                    <p:cond delay="0"/>
                                  </p:stCondLst>
                                  <p:childTnLst>
                                    <p:set>
                                      <p:cBhvr>
                                        <p:cTn id="19" dur="1" fill="hold">
                                          <p:stCondLst>
                                            <p:cond delay="0"/>
                                          </p:stCondLst>
                                        </p:cTn>
                                        <p:tgtEl>
                                          <p:spTgt spid="6">
                                            <p:txEl>
                                              <p:pRg st="0" end="0"/>
                                            </p:txEl>
                                          </p:spTgt>
                                        </p:tgtEl>
                                        <p:attrNameLst>
                                          <p:attrName>style.visibility</p:attrName>
                                        </p:attrNameLst>
                                      </p:cBhvr>
                                      <p:to>
                                        <p:strVal val="visible"/>
                                      </p:to>
                                    </p:set>
                                    <p:animEffect transition="in" filter="blinds(horizontal)">
                                      <p:cBhvr>
                                        <p:cTn id="20" dur="500"/>
                                        <p:tgtEl>
                                          <p:spTgt spid="6">
                                            <p:txEl>
                                              <p:pRg st="0" end="0"/>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3" presetClass="entr" presetSubtype="10"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Effect transition="in" filter="blinds(horizontal)">
                                      <p:cBhvr>
                                        <p:cTn id="25" dur="500"/>
                                        <p:tgtEl>
                                          <p:spTgt spid="7"/>
                                        </p:tgtEl>
                                      </p:cBhvr>
                                    </p:animEffect>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8"/>
                                        </p:tgtEl>
                                        <p:attrNameLst>
                                          <p:attrName>style.visibility</p:attrName>
                                        </p:attrNameLst>
                                      </p:cBhvr>
                                      <p:to>
                                        <p:strVal val="visible"/>
                                      </p:to>
                                    </p:set>
                                    <p:animEffect transition="in" filter="blinds(horizontal)">
                                      <p:cBhvr>
                                        <p:cTn id="30" dur="500"/>
                                        <p:tgtEl>
                                          <p:spTgt spid="8"/>
                                        </p:tgtEl>
                                      </p:cBhvr>
                                    </p:animEffect>
                                  </p:childTnLst>
                                </p:cTn>
                              </p:par>
                              <p:par>
                                <p:cTn id="31" presetID="3" presetClass="entr" presetSubtype="10" fill="hold" grpId="0" nodeType="withEffect">
                                  <p:stCondLst>
                                    <p:cond delay="0"/>
                                  </p:stCondLst>
                                  <p:childTnLst>
                                    <p:set>
                                      <p:cBhvr>
                                        <p:cTn id="32" dur="1" fill="hold">
                                          <p:stCondLst>
                                            <p:cond delay="0"/>
                                          </p:stCondLst>
                                        </p:cTn>
                                        <p:tgtEl>
                                          <p:spTgt spid="10"/>
                                        </p:tgtEl>
                                        <p:attrNameLst>
                                          <p:attrName>style.visibility</p:attrName>
                                        </p:attrNameLst>
                                      </p:cBhvr>
                                      <p:to>
                                        <p:strVal val="visible"/>
                                      </p:to>
                                    </p:set>
                                    <p:animEffect transition="in" filter="blinds(horizontal)">
                                      <p:cBhvr>
                                        <p:cTn id="33" dur="500"/>
                                        <p:tgtEl>
                                          <p:spTgt spid="10"/>
                                        </p:tgtEl>
                                      </p:cBhvr>
                                    </p:animEffect>
                                  </p:childTnLst>
                                </p:cTn>
                              </p:par>
                            </p:childTnLst>
                          </p:cTn>
                        </p:par>
                      </p:childTnLst>
                    </p:cTn>
                  </p:par>
                  <p:par>
                    <p:cTn id="34" fill="hold">
                      <p:stCondLst>
                        <p:cond delay="indefinite"/>
                      </p:stCondLst>
                      <p:childTnLst>
                        <p:par>
                          <p:cTn id="35" fill="hold">
                            <p:stCondLst>
                              <p:cond delay="0"/>
                            </p:stCondLst>
                            <p:childTnLst>
                              <p:par>
                                <p:cTn id="36" presetID="3" presetClass="entr" presetSubtype="10" fill="hold" nodeType="clickEffect">
                                  <p:stCondLst>
                                    <p:cond delay="0"/>
                                  </p:stCondLst>
                                  <p:childTnLst>
                                    <p:set>
                                      <p:cBhvr>
                                        <p:cTn id="37" dur="1" fill="hold">
                                          <p:stCondLst>
                                            <p:cond delay="0"/>
                                          </p:stCondLst>
                                        </p:cTn>
                                        <p:tgtEl>
                                          <p:spTgt spid="9">
                                            <p:txEl>
                                              <p:pRg st="1" end="1"/>
                                            </p:txEl>
                                          </p:spTgt>
                                        </p:tgtEl>
                                        <p:attrNameLst>
                                          <p:attrName>style.visibility</p:attrName>
                                        </p:attrNameLst>
                                      </p:cBhvr>
                                      <p:to>
                                        <p:strVal val="visible"/>
                                      </p:to>
                                    </p:set>
                                    <p:animEffect transition="in" filter="blinds(horizontal)">
                                      <p:cBhvr>
                                        <p:cTn id="38" dur="500"/>
                                        <p:tgtEl>
                                          <p:spTgt spid="9">
                                            <p:txEl>
                                              <p:pRg st="1" end="1"/>
                                            </p:txEl>
                                          </p:spTgt>
                                        </p:tgtEl>
                                      </p:cBhvr>
                                    </p:animEffect>
                                  </p:childTnLst>
                                </p:cTn>
                              </p:par>
                              <p:par>
                                <p:cTn id="39" presetID="3" presetClass="entr" presetSubtype="10" fill="hold" nodeType="withEffect">
                                  <p:stCondLst>
                                    <p:cond delay="0"/>
                                  </p:stCondLst>
                                  <p:childTnLst>
                                    <p:set>
                                      <p:cBhvr>
                                        <p:cTn id="40" dur="1" fill="hold">
                                          <p:stCondLst>
                                            <p:cond delay="0"/>
                                          </p:stCondLst>
                                        </p:cTn>
                                        <p:tgtEl>
                                          <p:spTgt spid="9">
                                            <p:txEl>
                                              <p:pRg st="2" end="2"/>
                                            </p:txEl>
                                          </p:spTgt>
                                        </p:tgtEl>
                                        <p:attrNameLst>
                                          <p:attrName>style.visibility</p:attrName>
                                        </p:attrNameLst>
                                      </p:cBhvr>
                                      <p:to>
                                        <p:strVal val="visible"/>
                                      </p:to>
                                    </p:set>
                                    <p:animEffect transition="in" filter="blinds(horizontal)">
                                      <p:cBhvr>
                                        <p:cTn id="41" dur="500"/>
                                        <p:tgtEl>
                                          <p:spTgt spid="9">
                                            <p:txEl>
                                              <p:pRg st="2" end="2"/>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3" presetClass="entr" presetSubtype="10" fill="hold" grpId="0" nodeType="clickEffect">
                                  <p:stCondLst>
                                    <p:cond delay="0"/>
                                  </p:stCondLst>
                                  <p:childTnLst>
                                    <p:set>
                                      <p:cBhvr>
                                        <p:cTn id="45" dur="1" fill="hold">
                                          <p:stCondLst>
                                            <p:cond delay="0"/>
                                          </p:stCondLst>
                                        </p:cTn>
                                        <p:tgtEl>
                                          <p:spTgt spid="11"/>
                                        </p:tgtEl>
                                        <p:attrNameLst>
                                          <p:attrName>style.visibility</p:attrName>
                                        </p:attrNameLst>
                                      </p:cBhvr>
                                      <p:to>
                                        <p:strVal val="visible"/>
                                      </p:to>
                                    </p:set>
                                    <p:animEffect transition="in" filter="blinds(horizontal)">
                                      <p:cBhvr>
                                        <p:cTn id="46"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animBg="1"/>
      <p:bldP spid="7" grpId="0"/>
      <p:bldP spid="8" grpId="0"/>
      <p:bldP spid="10" grpId="0" animBg="1"/>
      <p:bldP spid="11"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图片 11" descr="u=3002133,3030009473&amp;fm=27&amp;gp=0.jpg"/>
          <p:cNvPicPr>
            <a:picLocks noChangeAspect="1"/>
          </p:cNvPicPr>
          <p:nvPr/>
        </p:nvPicPr>
        <p:blipFill>
          <a:blip r:embed="rId2" cstate="print"/>
          <a:stretch>
            <a:fillRect/>
          </a:stretch>
        </p:blipFill>
        <p:spPr>
          <a:xfrm>
            <a:off x="0" y="0"/>
            <a:ext cx="9125404" cy="6858000"/>
          </a:xfrm>
          <a:prstGeom prst="rect">
            <a:avLst/>
          </a:prstGeom>
        </p:spPr>
      </p:pic>
      <p:sp>
        <p:nvSpPr>
          <p:cNvPr id="9" name="矩形 8"/>
          <p:cNvSpPr/>
          <p:nvPr/>
        </p:nvSpPr>
        <p:spPr>
          <a:xfrm>
            <a:off x="2195736" y="1052736"/>
            <a:ext cx="6408712" cy="1728192"/>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zh-CN" altLang="en-US" sz="2400" dirty="0" smtClean="0"/>
              <a:t>宣布</a:t>
            </a:r>
            <a:r>
              <a:rPr lang="zh-CN" altLang="en-US" sz="2400" b="1" dirty="0" smtClean="0">
                <a:solidFill>
                  <a:srgbClr val="FF0000"/>
                </a:solidFill>
              </a:rPr>
              <a:t>废除农奴制度</a:t>
            </a:r>
            <a:r>
              <a:rPr lang="zh-CN" altLang="en-US" sz="2400" dirty="0" smtClean="0"/>
              <a:t>，给农民人身自由，此后地主不能再像改革前那样把农民当做畜生和物品一样任意买卖和交换了</a:t>
            </a:r>
            <a:endParaRPr lang="zh-CN" altLang="en-US" sz="2400" dirty="0"/>
          </a:p>
        </p:txBody>
      </p:sp>
      <p:sp>
        <p:nvSpPr>
          <p:cNvPr id="2" name="标题 1"/>
          <p:cNvSpPr>
            <a:spLocks noGrp="1"/>
          </p:cNvSpPr>
          <p:nvPr>
            <p:ph type="title"/>
          </p:nvPr>
        </p:nvSpPr>
        <p:spPr>
          <a:xfrm>
            <a:off x="0" y="0"/>
            <a:ext cx="3240360" cy="792088"/>
          </a:xfrm>
        </p:spPr>
        <p:txBody>
          <a:bodyPr/>
          <a:lstStyle/>
          <a:p>
            <a:r>
              <a:rPr lang="en-US" altLang="zh-CN" dirty="0" smtClean="0"/>
              <a:t>3</a:t>
            </a:r>
            <a:r>
              <a:rPr lang="zh-CN" altLang="en-US" dirty="0" smtClean="0"/>
              <a:t>、内容</a:t>
            </a:r>
            <a:endParaRPr lang="zh-CN" altLang="en-US" dirty="0"/>
          </a:p>
        </p:txBody>
      </p:sp>
      <p:sp>
        <p:nvSpPr>
          <p:cNvPr id="8" name="矩形 7"/>
          <p:cNvSpPr/>
          <p:nvPr/>
        </p:nvSpPr>
        <p:spPr>
          <a:xfrm>
            <a:off x="323528" y="1052736"/>
            <a:ext cx="1872208" cy="1728192"/>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zh-CN" altLang="en-US" sz="4800" dirty="0" smtClean="0"/>
              <a:t>政治</a:t>
            </a:r>
            <a:endParaRPr lang="zh-CN" altLang="en-US" sz="4800" dirty="0"/>
          </a:p>
        </p:txBody>
      </p:sp>
      <p:sp>
        <p:nvSpPr>
          <p:cNvPr id="13" name="矩形 12"/>
          <p:cNvSpPr/>
          <p:nvPr/>
        </p:nvSpPr>
        <p:spPr>
          <a:xfrm>
            <a:off x="323528" y="2780928"/>
            <a:ext cx="1872208" cy="1728192"/>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zh-CN" altLang="en-US" sz="4800" dirty="0" smtClean="0"/>
              <a:t>经济</a:t>
            </a:r>
            <a:endParaRPr lang="zh-CN" altLang="en-US" sz="4800" dirty="0"/>
          </a:p>
        </p:txBody>
      </p:sp>
      <p:sp>
        <p:nvSpPr>
          <p:cNvPr id="14" name="矩形 13"/>
          <p:cNvSpPr/>
          <p:nvPr/>
        </p:nvSpPr>
        <p:spPr>
          <a:xfrm>
            <a:off x="2195736" y="2780928"/>
            <a:ext cx="6408712" cy="1728192"/>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zh-CN" altLang="en-US" sz="3600" dirty="0" smtClean="0"/>
              <a:t>农民可得到一块宅边园地和一块份地</a:t>
            </a:r>
            <a:endParaRPr lang="zh-CN" altLang="en-US" sz="3600" dirty="0"/>
          </a:p>
        </p:txBody>
      </p:sp>
      <p:sp>
        <p:nvSpPr>
          <p:cNvPr id="5" name="圆角矩形 4"/>
          <p:cNvSpPr/>
          <p:nvPr/>
        </p:nvSpPr>
        <p:spPr>
          <a:xfrm>
            <a:off x="1691680" y="3140968"/>
            <a:ext cx="6192688" cy="1152128"/>
          </a:xfrm>
          <a:prstGeom prst="roundRect">
            <a:avLst/>
          </a:prstGeom>
          <a:solidFill>
            <a:schemeClr val="accent6">
              <a:lumMod val="60000"/>
              <a:lumOff val="40000"/>
            </a:schemeClr>
          </a:solidFill>
        </p:spPr>
        <p:style>
          <a:lnRef idx="1">
            <a:schemeClr val="accent2"/>
          </a:lnRef>
          <a:fillRef idx="3">
            <a:schemeClr val="accent2"/>
          </a:fillRef>
          <a:effectRef idx="2">
            <a:schemeClr val="accent2"/>
          </a:effectRef>
          <a:fontRef idx="minor">
            <a:schemeClr val="lt1"/>
          </a:fontRef>
        </p:style>
        <p:txBody>
          <a:bodyPr rtlCol="0" anchor="ctr"/>
          <a:lstStyle/>
          <a:p>
            <a:pPr algn="ctr"/>
            <a:r>
              <a:rPr lang="zh-CN" altLang="en-US" sz="2800" b="1" dirty="0" smtClean="0">
                <a:solidFill>
                  <a:schemeClr val="tx1"/>
                </a:solidFill>
              </a:rPr>
              <a:t>分得的土地面积比改革前少，土质坏，经济上不能独立，重新受地主的剥削</a:t>
            </a:r>
            <a:endParaRPr lang="zh-CN" altLang="en-US" sz="2800" b="1" dirty="0">
              <a:solidFill>
                <a:schemeClr val="tx1"/>
              </a:solidFill>
            </a:endParaRPr>
          </a:p>
        </p:txBody>
      </p:sp>
      <p:sp>
        <p:nvSpPr>
          <p:cNvPr id="15" name="矩形 14"/>
          <p:cNvSpPr/>
          <p:nvPr/>
        </p:nvSpPr>
        <p:spPr>
          <a:xfrm>
            <a:off x="323528" y="4509120"/>
            <a:ext cx="1872208" cy="1728192"/>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zh-CN" altLang="en-US" sz="4800" dirty="0" smtClean="0"/>
              <a:t>组织</a:t>
            </a:r>
            <a:endParaRPr lang="zh-CN" altLang="en-US" sz="4800" dirty="0"/>
          </a:p>
        </p:txBody>
      </p:sp>
      <p:sp>
        <p:nvSpPr>
          <p:cNvPr id="18" name="矩形 17"/>
          <p:cNvSpPr/>
          <p:nvPr/>
        </p:nvSpPr>
        <p:spPr>
          <a:xfrm>
            <a:off x="2195736" y="4509120"/>
            <a:ext cx="6408712" cy="1728192"/>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zh-CN" altLang="en-US" sz="2400" dirty="0" smtClean="0"/>
              <a:t>建立“村社”，加强对农民的管理</a:t>
            </a:r>
            <a:endParaRPr lang="zh-CN" altLang="en-US" sz="2400" dirty="0"/>
          </a:p>
        </p:txBody>
      </p:sp>
      <p:sp>
        <p:nvSpPr>
          <p:cNvPr id="4" name="圆角矩形 3"/>
          <p:cNvSpPr/>
          <p:nvPr/>
        </p:nvSpPr>
        <p:spPr>
          <a:xfrm>
            <a:off x="1475656" y="1484784"/>
            <a:ext cx="6480720" cy="1008112"/>
          </a:xfrm>
          <a:prstGeom prst="roundRect">
            <a:avLst/>
          </a:prstGeom>
          <a:solidFill>
            <a:schemeClr val="accent6">
              <a:lumMod val="60000"/>
              <a:lumOff val="40000"/>
            </a:schemeClr>
          </a:solidFill>
        </p:spPr>
        <p:style>
          <a:lnRef idx="1">
            <a:schemeClr val="accent2"/>
          </a:lnRef>
          <a:fillRef idx="3">
            <a:schemeClr val="accent2"/>
          </a:fillRef>
          <a:effectRef idx="2">
            <a:schemeClr val="accent2"/>
          </a:effectRef>
          <a:fontRef idx="minor">
            <a:schemeClr val="lt1"/>
          </a:fontRef>
        </p:style>
        <p:txBody>
          <a:bodyPr rtlCol="0" anchor="ctr"/>
          <a:lstStyle/>
          <a:p>
            <a:pPr algn="ctr"/>
            <a:r>
              <a:rPr lang="zh-CN" altLang="en-US" sz="2800" b="1" dirty="0" smtClean="0">
                <a:solidFill>
                  <a:schemeClr val="tx1"/>
                </a:solidFill>
              </a:rPr>
              <a:t>地主对农民的控制并未完全消失</a:t>
            </a:r>
            <a:endParaRPr lang="zh-CN" altLang="en-US" sz="2800" b="1" dirty="0">
              <a:solidFill>
                <a:schemeClr val="tx1"/>
              </a:solidFill>
            </a:endParaRPr>
          </a:p>
        </p:txBody>
      </p:sp>
      <p:sp>
        <p:nvSpPr>
          <p:cNvPr id="6" name="圆角矩形 5"/>
          <p:cNvSpPr/>
          <p:nvPr/>
        </p:nvSpPr>
        <p:spPr>
          <a:xfrm>
            <a:off x="1763688" y="4941168"/>
            <a:ext cx="6192688" cy="1152128"/>
          </a:xfrm>
          <a:prstGeom prst="roundRect">
            <a:avLst/>
          </a:prstGeom>
          <a:solidFill>
            <a:schemeClr val="accent6">
              <a:lumMod val="60000"/>
              <a:lumOff val="40000"/>
            </a:schemeClr>
          </a:solidFill>
        </p:spPr>
        <p:style>
          <a:lnRef idx="1">
            <a:schemeClr val="accent2"/>
          </a:lnRef>
          <a:fillRef idx="3">
            <a:schemeClr val="accent2"/>
          </a:fillRef>
          <a:effectRef idx="2">
            <a:schemeClr val="accent2"/>
          </a:effectRef>
          <a:fontRef idx="minor">
            <a:schemeClr val="lt1"/>
          </a:fontRef>
        </p:style>
        <p:txBody>
          <a:bodyPr rtlCol="0" anchor="ctr"/>
          <a:lstStyle/>
          <a:p>
            <a:pPr algn="ctr"/>
            <a:r>
              <a:rPr lang="zh-CN" altLang="en-US" sz="2800" b="1" dirty="0" smtClean="0">
                <a:solidFill>
                  <a:schemeClr val="tx1"/>
                </a:solidFill>
              </a:rPr>
              <a:t>过去受个别地主支配的农民被纳入地方政权的控制之下</a:t>
            </a:r>
            <a:endParaRPr lang="zh-CN" altLang="en-US" sz="2800" b="1"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linds(horizontal)">
                                      <p:cBhvr>
                                        <p:cTn id="7" dur="500"/>
                                        <p:tgtEl>
                                          <p:spTgt spid="8"/>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3"/>
                                        </p:tgtEl>
                                        <p:attrNameLst>
                                          <p:attrName>style.visibility</p:attrName>
                                        </p:attrNameLst>
                                      </p:cBhvr>
                                      <p:to>
                                        <p:strVal val="visible"/>
                                      </p:to>
                                    </p:set>
                                    <p:animEffect transition="in" filter="blinds(horizontal)">
                                      <p:cBhvr>
                                        <p:cTn id="10" dur="500"/>
                                        <p:tgtEl>
                                          <p:spTgt spid="13"/>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15"/>
                                        </p:tgtEl>
                                        <p:attrNameLst>
                                          <p:attrName>style.visibility</p:attrName>
                                        </p:attrNameLst>
                                      </p:cBhvr>
                                      <p:to>
                                        <p:strVal val="visible"/>
                                      </p:to>
                                    </p:set>
                                    <p:animEffect transition="in" filter="blinds(horizontal)">
                                      <p:cBhvr>
                                        <p:cTn id="13" dur="500"/>
                                        <p:tgtEl>
                                          <p:spTgt spid="15"/>
                                        </p:tgtEl>
                                      </p:cBhvr>
                                    </p:animEffect>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blinds(horizontal)">
                                      <p:cBhvr>
                                        <p:cTn id="18" dur="500"/>
                                        <p:tgtEl>
                                          <p:spTgt spid="9"/>
                                        </p:tgtEl>
                                      </p:cBhvr>
                                    </p:animEffect>
                                  </p:childTnLst>
                                </p:cTn>
                              </p:par>
                            </p:childTnLst>
                          </p:cTn>
                        </p:par>
                      </p:childTnLst>
                    </p:cTn>
                  </p:par>
                  <p:par>
                    <p:cTn id="19" fill="hold">
                      <p:stCondLst>
                        <p:cond delay="indefinite"/>
                      </p:stCondLst>
                      <p:childTnLst>
                        <p:par>
                          <p:cTn id="20" fill="hold">
                            <p:stCondLst>
                              <p:cond delay="0"/>
                            </p:stCondLst>
                            <p:childTnLst>
                              <p:par>
                                <p:cTn id="21" presetID="26" presetClass="entr" presetSubtype="0"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animEffect transition="in" filter="wipe(down)">
                                      <p:cBhvr>
                                        <p:cTn id="23" dur="580">
                                          <p:stCondLst>
                                            <p:cond delay="0"/>
                                          </p:stCondLst>
                                        </p:cTn>
                                        <p:tgtEl>
                                          <p:spTgt spid="4"/>
                                        </p:tgtEl>
                                      </p:cBhvr>
                                    </p:animEffect>
                                    <p:anim calcmode="lin" valueType="num">
                                      <p:cBhvr>
                                        <p:cTn id="24"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29" dur="26">
                                          <p:stCondLst>
                                            <p:cond delay="650"/>
                                          </p:stCondLst>
                                        </p:cTn>
                                        <p:tgtEl>
                                          <p:spTgt spid="4"/>
                                        </p:tgtEl>
                                      </p:cBhvr>
                                      <p:to x="100000" y="60000"/>
                                    </p:animScale>
                                    <p:animScale>
                                      <p:cBhvr>
                                        <p:cTn id="30" dur="166" decel="50000">
                                          <p:stCondLst>
                                            <p:cond delay="676"/>
                                          </p:stCondLst>
                                        </p:cTn>
                                        <p:tgtEl>
                                          <p:spTgt spid="4"/>
                                        </p:tgtEl>
                                      </p:cBhvr>
                                      <p:to x="100000" y="100000"/>
                                    </p:animScale>
                                    <p:animScale>
                                      <p:cBhvr>
                                        <p:cTn id="31" dur="26">
                                          <p:stCondLst>
                                            <p:cond delay="1312"/>
                                          </p:stCondLst>
                                        </p:cTn>
                                        <p:tgtEl>
                                          <p:spTgt spid="4"/>
                                        </p:tgtEl>
                                      </p:cBhvr>
                                      <p:to x="100000" y="80000"/>
                                    </p:animScale>
                                    <p:animScale>
                                      <p:cBhvr>
                                        <p:cTn id="32" dur="166" decel="50000">
                                          <p:stCondLst>
                                            <p:cond delay="1338"/>
                                          </p:stCondLst>
                                        </p:cTn>
                                        <p:tgtEl>
                                          <p:spTgt spid="4"/>
                                        </p:tgtEl>
                                      </p:cBhvr>
                                      <p:to x="100000" y="100000"/>
                                    </p:animScale>
                                    <p:animScale>
                                      <p:cBhvr>
                                        <p:cTn id="33" dur="26">
                                          <p:stCondLst>
                                            <p:cond delay="1642"/>
                                          </p:stCondLst>
                                        </p:cTn>
                                        <p:tgtEl>
                                          <p:spTgt spid="4"/>
                                        </p:tgtEl>
                                      </p:cBhvr>
                                      <p:to x="100000" y="90000"/>
                                    </p:animScale>
                                    <p:animScale>
                                      <p:cBhvr>
                                        <p:cTn id="34" dur="166" decel="50000">
                                          <p:stCondLst>
                                            <p:cond delay="1668"/>
                                          </p:stCondLst>
                                        </p:cTn>
                                        <p:tgtEl>
                                          <p:spTgt spid="4"/>
                                        </p:tgtEl>
                                      </p:cBhvr>
                                      <p:to x="100000" y="100000"/>
                                    </p:animScale>
                                    <p:animScale>
                                      <p:cBhvr>
                                        <p:cTn id="35" dur="26">
                                          <p:stCondLst>
                                            <p:cond delay="1808"/>
                                          </p:stCondLst>
                                        </p:cTn>
                                        <p:tgtEl>
                                          <p:spTgt spid="4"/>
                                        </p:tgtEl>
                                      </p:cBhvr>
                                      <p:to x="100000" y="95000"/>
                                    </p:animScale>
                                    <p:animScale>
                                      <p:cBhvr>
                                        <p:cTn id="36" dur="166" decel="50000">
                                          <p:stCondLst>
                                            <p:cond delay="1834"/>
                                          </p:stCondLst>
                                        </p:cTn>
                                        <p:tgtEl>
                                          <p:spTgt spid="4"/>
                                        </p:tgtEl>
                                      </p:cBhvr>
                                      <p:to x="100000" y="100000"/>
                                    </p:animScale>
                                  </p:childTnLst>
                                </p:cTn>
                              </p:par>
                            </p:childTnLst>
                          </p:cTn>
                        </p:par>
                      </p:childTnLst>
                    </p:cTn>
                  </p:par>
                  <p:par>
                    <p:cTn id="37" fill="hold">
                      <p:stCondLst>
                        <p:cond delay="indefinite"/>
                      </p:stCondLst>
                      <p:childTnLst>
                        <p:par>
                          <p:cTn id="38" fill="hold">
                            <p:stCondLst>
                              <p:cond delay="0"/>
                            </p:stCondLst>
                            <p:childTnLst>
                              <p:par>
                                <p:cTn id="39" presetID="3" presetClass="entr" presetSubtype="10" fill="hold" grpId="0" nodeType="clickEffect">
                                  <p:stCondLst>
                                    <p:cond delay="0"/>
                                  </p:stCondLst>
                                  <p:childTnLst>
                                    <p:set>
                                      <p:cBhvr>
                                        <p:cTn id="40" dur="1" fill="hold">
                                          <p:stCondLst>
                                            <p:cond delay="0"/>
                                          </p:stCondLst>
                                        </p:cTn>
                                        <p:tgtEl>
                                          <p:spTgt spid="14"/>
                                        </p:tgtEl>
                                        <p:attrNameLst>
                                          <p:attrName>style.visibility</p:attrName>
                                        </p:attrNameLst>
                                      </p:cBhvr>
                                      <p:to>
                                        <p:strVal val="visible"/>
                                      </p:to>
                                    </p:set>
                                    <p:animEffect transition="in" filter="blinds(horizontal)">
                                      <p:cBhvr>
                                        <p:cTn id="41" dur="500"/>
                                        <p:tgtEl>
                                          <p:spTgt spid="14"/>
                                        </p:tgtEl>
                                      </p:cBhvr>
                                    </p:animEffect>
                                  </p:childTnLst>
                                </p:cTn>
                              </p:par>
                            </p:childTnLst>
                          </p:cTn>
                        </p:par>
                      </p:childTnLst>
                    </p:cTn>
                  </p:par>
                  <p:par>
                    <p:cTn id="42" fill="hold">
                      <p:stCondLst>
                        <p:cond delay="indefinite"/>
                      </p:stCondLst>
                      <p:childTnLst>
                        <p:par>
                          <p:cTn id="43" fill="hold">
                            <p:stCondLst>
                              <p:cond delay="0"/>
                            </p:stCondLst>
                            <p:childTnLst>
                              <p:par>
                                <p:cTn id="44" presetID="26" presetClass="entr" presetSubtype="0" fill="hold" grpId="0" nodeType="clickEffect">
                                  <p:stCondLst>
                                    <p:cond delay="0"/>
                                  </p:stCondLst>
                                  <p:childTnLst>
                                    <p:set>
                                      <p:cBhvr>
                                        <p:cTn id="45" dur="1" fill="hold">
                                          <p:stCondLst>
                                            <p:cond delay="0"/>
                                          </p:stCondLst>
                                        </p:cTn>
                                        <p:tgtEl>
                                          <p:spTgt spid="5"/>
                                        </p:tgtEl>
                                        <p:attrNameLst>
                                          <p:attrName>style.visibility</p:attrName>
                                        </p:attrNameLst>
                                      </p:cBhvr>
                                      <p:to>
                                        <p:strVal val="visible"/>
                                      </p:to>
                                    </p:set>
                                    <p:animEffect transition="in" filter="wipe(down)">
                                      <p:cBhvr>
                                        <p:cTn id="46" dur="580">
                                          <p:stCondLst>
                                            <p:cond delay="0"/>
                                          </p:stCondLst>
                                        </p:cTn>
                                        <p:tgtEl>
                                          <p:spTgt spid="5"/>
                                        </p:tgtEl>
                                      </p:cBhvr>
                                    </p:animEffect>
                                    <p:anim calcmode="lin" valueType="num">
                                      <p:cBhvr>
                                        <p:cTn id="47"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48"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49"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50"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51"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52" dur="26">
                                          <p:stCondLst>
                                            <p:cond delay="650"/>
                                          </p:stCondLst>
                                        </p:cTn>
                                        <p:tgtEl>
                                          <p:spTgt spid="5"/>
                                        </p:tgtEl>
                                      </p:cBhvr>
                                      <p:to x="100000" y="60000"/>
                                    </p:animScale>
                                    <p:animScale>
                                      <p:cBhvr>
                                        <p:cTn id="53" dur="166" decel="50000">
                                          <p:stCondLst>
                                            <p:cond delay="676"/>
                                          </p:stCondLst>
                                        </p:cTn>
                                        <p:tgtEl>
                                          <p:spTgt spid="5"/>
                                        </p:tgtEl>
                                      </p:cBhvr>
                                      <p:to x="100000" y="100000"/>
                                    </p:animScale>
                                    <p:animScale>
                                      <p:cBhvr>
                                        <p:cTn id="54" dur="26">
                                          <p:stCondLst>
                                            <p:cond delay="1312"/>
                                          </p:stCondLst>
                                        </p:cTn>
                                        <p:tgtEl>
                                          <p:spTgt spid="5"/>
                                        </p:tgtEl>
                                      </p:cBhvr>
                                      <p:to x="100000" y="80000"/>
                                    </p:animScale>
                                    <p:animScale>
                                      <p:cBhvr>
                                        <p:cTn id="55" dur="166" decel="50000">
                                          <p:stCondLst>
                                            <p:cond delay="1338"/>
                                          </p:stCondLst>
                                        </p:cTn>
                                        <p:tgtEl>
                                          <p:spTgt spid="5"/>
                                        </p:tgtEl>
                                      </p:cBhvr>
                                      <p:to x="100000" y="100000"/>
                                    </p:animScale>
                                    <p:animScale>
                                      <p:cBhvr>
                                        <p:cTn id="56" dur="26">
                                          <p:stCondLst>
                                            <p:cond delay="1642"/>
                                          </p:stCondLst>
                                        </p:cTn>
                                        <p:tgtEl>
                                          <p:spTgt spid="5"/>
                                        </p:tgtEl>
                                      </p:cBhvr>
                                      <p:to x="100000" y="90000"/>
                                    </p:animScale>
                                    <p:animScale>
                                      <p:cBhvr>
                                        <p:cTn id="57" dur="166" decel="50000">
                                          <p:stCondLst>
                                            <p:cond delay="1668"/>
                                          </p:stCondLst>
                                        </p:cTn>
                                        <p:tgtEl>
                                          <p:spTgt spid="5"/>
                                        </p:tgtEl>
                                      </p:cBhvr>
                                      <p:to x="100000" y="100000"/>
                                    </p:animScale>
                                    <p:animScale>
                                      <p:cBhvr>
                                        <p:cTn id="58" dur="26">
                                          <p:stCondLst>
                                            <p:cond delay="1808"/>
                                          </p:stCondLst>
                                        </p:cTn>
                                        <p:tgtEl>
                                          <p:spTgt spid="5"/>
                                        </p:tgtEl>
                                      </p:cBhvr>
                                      <p:to x="100000" y="95000"/>
                                    </p:animScale>
                                    <p:animScale>
                                      <p:cBhvr>
                                        <p:cTn id="59" dur="166" decel="50000">
                                          <p:stCondLst>
                                            <p:cond delay="1834"/>
                                          </p:stCondLst>
                                        </p:cTn>
                                        <p:tgtEl>
                                          <p:spTgt spid="5"/>
                                        </p:tgtEl>
                                      </p:cBhvr>
                                      <p:to x="100000" y="100000"/>
                                    </p:animScale>
                                  </p:childTnLst>
                                </p:cTn>
                              </p:par>
                            </p:childTnLst>
                          </p:cTn>
                        </p:par>
                      </p:childTnLst>
                    </p:cTn>
                  </p:par>
                  <p:par>
                    <p:cTn id="60" fill="hold">
                      <p:stCondLst>
                        <p:cond delay="indefinite"/>
                      </p:stCondLst>
                      <p:childTnLst>
                        <p:par>
                          <p:cTn id="61" fill="hold">
                            <p:stCondLst>
                              <p:cond delay="0"/>
                            </p:stCondLst>
                            <p:childTnLst>
                              <p:par>
                                <p:cTn id="62" presetID="3" presetClass="entr" presetSubtype="10" fill="hold" grpId="0" nodeType="clickEffect">
                                  <p:stCondLst>
                                    <p:cond delay="0"/>
                                  </p:stCondLst>
                                  <p:childTnLst>
                                    <p:set>
                                      <p:cBhvr>
                                        <p:cTn id="63" dur="1" fill="hold">
                                          <p:stCondLst>
                                            <p:cond delay="0"/>
                                          </p:stCondLst>
                                        </p:cTn>
                                        <p:tgtEl>
                                          <p:spTgt spid="18"/>
                                        </p:tgtEl>
                                        <p:attrNameLst>
                                          <p:attrName>style.visibility</p:attrName>
                                        </p:attrNameLst>
                                      </p:cBhvr>
                                      <p:to>
                                        <p:strVal val="visible"/>
                                      </p:to>
                                    </p:set>
                                    <p:animEffect transition="in" filter="blinds(horizontal)">
                                      <p:cBhvr>
                                        <p:cTn id="64" dur="500"/>
                                        <p:tgtEl>
                                          <p:spTgt spid="18"/>
                                        </p:tgtEl>
                                      </p:cBhvr>
                                    </p:animEffect>
                                  </p:childTnLst>
                                </p:cTn>
                              </p:par>
                            </p:childTnLst>
                          </p:cTn>
                        </p:par>
                      </p:childTnLst>
                    </p:cTn>
                  </p:par>
                  <p:par>
                    <p:cTn id="65" fill="hold">
                      <p:stCondLst>
                        <p:cond delay="indefinite"/>
                      </p:stCondLst>
                      <p:childTnLst>
                        <p:par>
                          <p:cTn id="66" fill="hold">
                            <p:stCondLst>
                              <p:cond delay="0"/>
                            </p:stCondLst>
                            <p:childTnLst>
                              <p:par>
                                <p:cTn id="67" presetID="26" presetClass="entr" presetSubtype="0" fill="hold" grpId="0" nodeType="clickEffect">
                                  <p:stCondLst>
                                    <p:cond delay="0"/>
                                  </p:stCondLst>
                                  <p:childTnLst>
                                    <p:set>
                                      <p:cBhvr>
                                        <p:cTn id="68" dur="1" fill="hold">
                                          <p:stCondLst>
                                            <p:cond delay="0"/>
                                          </p:stCondLst>
                                        </p:cTn>
                                        <p:tgtEl>
                                          <p:spTgt spid="6"/>
                                        </p:tgtEl>
                                        <p:attrNameLst>
                                          <p:attrName>style.visibility</p:attrName>
                                        </p:attrNameLst>
                                      </p:cBhvr>
                                      <p:to>
                                        <p:strVal val="visible"/>
                                      </p:to>
                                    </p:set>
                                    <p:animEffect transition="in" filter="wipe(down)">
                                      <p:cBhvr>
                                        <p:cTn id="69" dur="580">
                                          <p:stCondLst>
                                            <p:cond delay="0"/>
                                          </p:stCondLst>
                                        </p:cTn>
                                        <p:tgtEl>
                                          <p:spTgt spid="6"/>
                                        </p:tgtEl>
                                      </p:cBhvr>
                                    </p:animEffect>
                                    <p:anim calcmode="lin" valueType="num">
                                      <p:cBhvr>
                                        <p:cTn id="70"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71"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72"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73"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74"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75" dur="26">
                                          <p:stCondLst>
                                            <p:cond delay="650"/>
                                          </p:stCondLst>
                                        </p:cTn>
                                        <p:tgtEl>
                                          <p:spTgt spid="6"/>
                                        </p:tgtEl>
                                      </p:cBhvr>
                                      <p:to x="100000" y="60000"/>
                                    </p:animScale>
                                    <p:animScale>
                                      <p:cBhvr>
                                        <p:cTn id="76" dur="166" decel="50000">
                                          <p:stCondLst>
                                            <p:cond delay="676"/>
                                          </p:stCondLst>
                                        </p:cTn>
                                        <p:tgtEl>
                                          <p:spTgt spid="6"/>
                                        </p:tgtEl>
                                      </p:cBhvr>
                                      <p:to x="100000" y="100000"/>
                                    </p:animScale>
                                    <p:animScale>
                                      <p:cBhvr>
                                        <p:cTn id="77" dur="26">
                                          <p:stCondLst>
                                            <p:cond delay="1312"/>
                                          </p:stCondLst>
                                        </p:cTn>
                                        <p:tgtEl>
                                          <p:spTgt spid="6"/>
                                        </p:tgtEl>
                                      </p:cBhvr>
                                      <p:to x="100000" y="80000"/>
                                    </p:animScale>
                                    <p:animScale>
                                      <p:cBhvr>
                                        <p:cTn id="78" dur="166" decel="50000">
                                          <p:stCondLst>
                                            <p:cond delay="1338"/>
                                          </p:stCondLst>
                                        </p:cTn>
                                        <p:tgtEl>
                                          <p:spTgt spid="6"/>
                                        </p:tgtEl>
                                      </p:cBhvr>
                                      <p:to x="100000" y="100000"/>
                                    </p:animScale>
                                    <p:animScale>
                                      <p:cBhvr>
                                        <p:cTn id="79" dur="26">
                                          <p:stCondLst>
                                            <p:cond delay="1642"/>
                                          </p:stCondLst>
                                        </p:cTn>
                                        <p:tgtEl>
                                          <p:spTgt spid="6"/>
                                        </p:tgtEl>
                                      </p:cBhvr>
                                      <p:to x="100000" y="90000"/>
                                    </p:animScale>
                                    <p:animScale>
                                      <p:cBhvr>
                                        <p:cTn id="80" dur="166" decel="50000">
                                          <p:stCondLst>
                                            <p:cond delay="1668"/>
                                          </p:stCondLst>
                                        </p:cTn>
                                        <p:tgtEl>
                                          <p:spTgt spid="6"/>
                                        </p:tgtEl>
                                      </p:cBhvr>
                                      <p:to x="100000" y="100000"/>
                                    </p:animScale>
                                    <p:animScale>
                                      <p:cBhvr>
                                        <p:cTn id="81" dur="26">
                                          <p:stCondLst>
                                            <p:cond delay="1808"/>
                                          </p:stCondLst>
                                        </p:cTn>
                                        <p:tgtEl>
                                          <p:spTgt spid="6"/>
                                        </p:tgtEl>
                                      </p:cBhvr>
                                      <p:to x="100000" y="95000"/>
                                    </p:animScale>
                                    <p:animScale>
                                      <p:cBhvr>
                                        <p:cTn id="82" dur="166" decel="50000">
                                          <p:stCondLst>
                                            <p:cond delay="1834"/>
                                          </p:stCondLst>
                                        </p:cTn>
                                        <p:tgtEl>
                                          <p:spTgt spid="6"/>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8" grpId="0" animBg="1"/>
      <p:bldP spid="13" grpId="0" animBg="1"/>
      <p:bldP spid="14" grpId="0" animBg="1"/>
      <p:bldP spid="5" grpId="0" animBg="1"/>
      <p:bldP spid="15" grpId="0" animBg="1"/>
      <p:bldP spid="18" grpId="0" animBg="1"/>
      <p:bldP spid="4" grpId="0" animBg="1"/>
      <p:bldP spid="6"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9" name="图片 8" descr="u=3002133,3030009473&amp;fm=27&amp;gp=0.jpg"/>
          <p:cNvPicPr>
            <a:picLocks noChangeAspect="1"/>
          </p:cNvPicPr>
          <p:nvPr/>
        </p:nvPicPr>
        <p:blipFill>
          <a:blip r:embed="rId3" cstate="print"/>
          <a:stretch>
            <a:fillRect/>
          </a:stretch>
        </p:blipFill>
        <p:spPr>
          <a:xfrm>
            <a:off x="0" y="0"/>
            <a:ext cx="9143999" cy="6858000"/>
          </a:xfrm>
          <a:prstGeom prst="rect">
            <a:avLst/>
          </a:prstGeom>
        </p:spPr>
      </p:pic>
      <p:sp>
        <p:nvSpPr>
          <p:cNvPr id="3" name="流程图: 资料带 2"/>
          <p:cNvSpPr/>
          <p:nvPr/>
        </p:nvSpPr>
        <p:spPr>
          <a:xfrm>
            <a:off x="323528" y="620688"/>
            <a:ext cx="8568952" cy="2304256"/>
          </a:xfrm>
          <a:prstGeom prst="flowChartPunchedTap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zh-CN" altLang="en-US" sz="2400" dirty="0" smtClean="0"/>
              <a:t>    农民在改革中得到的土地，按</a:t>
            </a:r>
            <a:r>
              <a:rPr lang="en-US" altLang="zh-CN" sz="2400" dirty="0" smtClean="0"/>
              <a:t>1861</a:t>
            </a:r>
            <a:r>
              <a:rPr lang="zh-CN" altLang="en-US" sz="2400" dirty="0" smtClean="0"/>
              <a:t>年的土地市价计算仅</a:t>
            </a:r>
            <a:r>
              <a:rPr lang="zh-CN" altLang="en-US" sz="2400" b="1" dirty="0" smtClean="0">
                <a:solidFill>
                  <a:srgbClr val="FF0000"/>
                </a:solidFill>
              </a:rPr>
              <a:t>值</a:t>
            </a:r>
            <a:r>
              <a:rPr lang="en-US" altLang="zh-CN" sz="2400" b="1" dirty="0" smtClean="0">
                <a:solidFill>
                  <a:srgbClr val="FF0000"/>
                </a:solidFill>
              </a:rPr>
              <a:t>5</a:t>
            </a:r>
            <a:r>
              <a:rPr lang="zh-CN" altLang="en-US" sz="2400" b="1" dirty="0" smtClean="0">
                <a:solidFill>
                  <a:srgbClr val="FF0000"/>
                </a:solidFill>
              </a:rPr>
              <a:t>亿多卢布</a:t>
            </a:r>
            <a:r>
              <a:rPr lang="zh-CN" altLang="en-US" sz="2400" dirty="0" smtClean="0"/>
              <a:t>，但到</a:t>
            </a:r>
            <a:r>
              <a:rPr lang="en-US" altLang="zh-CN" sz="2400" dirty="0" smtClean="0"/>
              <a:t>1905</a:t>
            </a:r>
            <a:r>
              <a:rPr lang="zh-CN" altLang="en-US" sz="2400" dirty="0" smtClean="0"/>
              <a:t>年为止，农民共付出</a:t>
            </a:r>
            <a:r>
              <a:rPr lang="en-US" altLang="zh-CN" sz="2400" b="1" dirty="0" smtClean="0">
                <a:solidFill>
                  <a:srgbClr val="FF0000"/>
                </a:solidFill>
              </a:rPr>
              <a:t>20</a:t>
            </a:r>
            <a:r>
              <a:rPr lang="zh-CN" altLang="en-US" sz="2400" b="1" dirty="0" smtClean="0">
                <a:solidFill>
                  <a:srgbClr val="FF0000"/>
                </a:solidFill>
              </a:rPr>
              <a:t>亿卢布赎金</a:t>
            </a:r>
            <a:r>
              <a:rPr lang="zh-CN" altLang="en-US" sz="2400" dirty="0" smtClean="0"/>
              <a:t>。农民虽付出高昂的赎金，但得到的土地比改革前</a:t>
            </a:r>
            <a:r>
              <a:rPr lang="zh-CN" altLang="en-US" sz="2400" b="1" dirty="0" smtClean="0">
                <a:solidFill>
                  <a:srgbClr val="FF0000"/>
                </a:solidFill>
              </a:rPr>
              <a:t>少</a:t>
            </a:r>
            <a:r>
              <a:rPr lang="zh-CN" altLang="en-US" sz="2400" dirty="0" smtClean="0"/>
              <a:t>了，质量也更</a:t>
            </a:r>
            <a:r>
              <a:rPr lang="zh-CN" altLang="en-US" sz="2400" b="1" dirty="0" smtClean="0">
                <a:solidFill>
                  <a:srgbClr val="FF0000"/>
                </a:solidFill>
              </a:rPr>
              <a:t>差</a:t>
            </a:r>
            <a:r>
              <a:rPr lang="zh-CN" altLang="en-US" sz="2400" dirty="0" smtClean="0"/>
              <a:t>了</a:t>
            </a:r>
            <a:endParaRPr lang="zh-CN" altLang="en-US" sz="2400" dirty="0"/>
          </a:p>
        </p:txBody>
      </p:sp>
      <p:sp>
        <p:nvSpPr>
          <p:cNvPr id="4" name="TextBox 3"/>
          <p:cNvSpPr txBox="1"/>
          <p:nvPr/>
        </p:nvSpPr>
        <p:spPr>
          <a:xfrm>
            <a:off x="2411760" y="3068960"/>
            <a:ext cx="4392488" cy="646331"/>
          </a:xfrm>
          <a:prstGeom prst="rect">
            <a:avLst/>
          </a:prstGeom>
          <a:noFill/>
        </p:spPr>
        <p:txBody>
          <a:bodyPr wrap="square" rtlCol="0">
            <a:spAutoFit/>
          </a:bodyPr>
          <a:lstStyle/>
          <a:p>
            <a:pPr algn="ctr"/>
            <a:r>
              <a:rPr lang="zh-CN" altLang="en-US" sz="3600" b="1" i="1" dirty="0" smtClean="0">
                <a:effectLst>
                  <a:outerShdw blurRad="38100" dist="38100" dir="2700000" algn="tl">
                    <a:srgbClr val="000000">
                      <a:alpha val="43137"/>
                    </a:srgbClr>
                  </a:outerShdw>
                </a:effectLst>
              </a:rPr>
              <a:t>农民的“解放”？</a:t>
            </a:r>
            <a:endParaRPr lang="zh-CN" altLang="en-US" sz="3600" b="1" i="1" dirty="0">
              <a:effectLst>
                <a:outerShdw blurRad="38100" dist="38100" dir="2700000" algn="tl">
                  <a:srgbClr val="000000">
                    <a:alpha val="43137"/>
                  </a:srgbClr>
                </a:outerShdw>
              </a:effectLst>
            </a:endParaRPr>
          </a:p>
        </p:txBody>
      </p:sp>
      <p:sp>
        <p:nvSpPr>
          <p:cNvPr id="5" name="TextBox 4"/>
          <p:cNvSpPr txBox="1"/>
          <p:nvPr/>
        </p:nvSpPr>
        <p:spPr>
          <a:xfrm>
            <a:off x="251520" y="3789040"/>
            <a:ext cx="3600400" cy="2739211"/>
          </a:xfrm>
          <a:prstGeom prst="rect">
            <a:avLst/>
          </a:prstGeom>
          <a:noFill/>
        </p:spPr>
        <p:txBody>
          <a:bodyPr wrap="square" rtlCol="0">
            <a:spAutoFit/>
          </a:bodyPr>
          <a:lstStyle/>
          <a:p>
            <a:r>
              <a:rPr lang="zh-CN" altLang="en-US" sz="3200" dirty="0" smtClean="0"/>
              <a:t>         </a:t>
            </a:r>
            <a:r>
              <a:rPr lang="zh-CN" altLang="en-US" sz="2800" dirty="0" smtClean="0"/>
              <a:t>农民要求</a:t>
            </a:r>
            <a:r>
              <a:rPr lang="zh-CN" altLang="en-US" sz="2800" b="1" dirty="0" smtClean="0">
                <a:solidFill>
                  <a:srgbClr val="FF0000"/>
                </a:solidFill>
              </a:rPr>
              <a:t>从地主的土地上解放出来</a:t>
            </a:r>
            <a:r>
              <a:rPr lang="zh-CN" altLang="en-US" sz="2800" dirty="0" smtClean="0"/>
              <a:t>，不再依附于地主，</a:t>
            </a:r>
            <a:r>
              <a:rPr lang="zh-CN" altLang="en-US" sz="2800" b="1" dirty="0" smtClean="0">
                <a:solidFill>
                  <a:srgbClr val="FF0000"/>
                </a:solidFill>
              </a:rPr>
              <a:t>有自己的土地，经济独立</a:t>
            </a:r>
            <a:r>
              <a:rPr lang="zh-CN" altLang="en-US" sz="2800" dirty="0" smtClean="0"/>
              <a:t>，拥有自己的生产资料和生活资料</a:t>
            </a:r>
            <a:endParaRPr lang="zh-CN" altLang="en-US" sz="2800" dirty="0"/>
          </a:p>
        </p:txBody>
      </p:sp>
      <p:sp>
        <p:nvSpPr>
          <p:cNvPr id="6" name="左右箭头 5"/>
          <p:cNvSpPr/>
          <p:nvPr/>
        </p:nvSpPr>
        <p:spPr>
          <a:xfrm>
            <a:off x="3779912" y="4653136"/>
            <a:ext cx="1512168" cy="504056"/>
          </a:xfrm>
          <a:prstGeom prst="leftRightArrow">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zh-CN" altLang="en-US"/>
          </a:p>
        </p:txBody>
      </p:sp>
      <p:sp>
        <p:nvSpPr>
          <p:cNvPr id="7" name="TextBox 6"/>
          <p:cNvSpPr txBox="1"/>
          <p:nvPr/>
        </p:nvSpPr>
        <p:spPr>
          <a:xfrm>
            <a:off x="5436096" y="3717032"/>
            <a:ext cx="3491880" cy="2677656"/>
          </a:xfrm>
          <a:prstGeom prst="rect">
            <a:avLst/>
          </a:prstGeom>
          <a:noFill/>
        </p:spPr>
        <p:txBody>
          <a:bodyPr wrap="square" rtlCol="0">
            <a:spAutoFit/>
          </a:bodyPr>
          <a:lstStyle/>
          <a:p>
            <a:r>
              <a:rPr lang="zh-CN" altLang="en-US" sz="2800" dirty="0" smtClean="0"/>
              <a:t>         农民不但</a:t>
            </a:r>
            <a:r>
              <a:rPr lang="zh-CN" altLang="en-US" sz="2800" b="1" dirty="0" smtClean="0">
                <a:solidFill>
                  <a:srgbClr val="FF0000"/>
                </a:solidFill>
              </a:rPr>
              <a:t>失去大量土地</a:t>
            </a:r>
            <a:r>
              <a:rPr lang="zh-CN" altLang="en-US" sz="2800" dirty="0" smtClean="0"/>
              <a:t>，而且由于缴纳</a:t>
            </a:r>
            <a:r>
              <a:rPr lang="zh-CN" altLang="en-US" sz="2800" b="1" dirty="0" smtClean="0">
                <a:solidFill>
                  <a:srgbClr val="FF0000"/>
                </a:solidFill>
              </a:rPr>
              <a:t>巨额赎金</a:t>
            </a:r>
            <a:r>
              <a:rPr lang="zh-CN" altLang="en-US" sz="2800" dirty="0" smtClean="0"/>
              <a:t>，背上沉重的赎金贷款包袱，千家万户负债累累，濒临破产</a:t>
            </a:r>
            <a:endParaRPr lang="zh-CN" altLang="en-US" sz="2800" dirty="0"/>
          </a:p>
        </p:txBody>
      </p:sp>
      <p:sp>
        <p:nvSpPr>
          <p:cNvPr id="8" name="TextBox 7"/>
          <p:cNvSpPr txBox="1"/>
          <p:nvPr/>
        </p:nvSpPr>
        <p:spPr>
          <a:xfrm>
            <a:off x="539552" y="0"/>
            <a:ext cx="2376264" cy="769441"/>
          </a:xfrm>
          <a:prstGeom prst="rect">
            <a:avLst/>
          </a:prstGeom>
          <a:noFill/>
        </p:spPr>
        <p:txBody>
          <a:bodyPr wrap="square" rtlCol="0">
            <a:spAutoFit/>
          </a:bodyPr>
          <a:lstStyle/>
          <a:p>
            <a:pPr algn="ctr">
              <a:spcBef>
                <a:spcPct val="0"/>
              </a:spcBef>
            </a:pPr>
            <a:r>
              <a:rPr lang="en-US" altLang="zh-CN" sz="4400" dirty="0" smtClean="0">
                <a:latin typeface="+mj-lt"/>
                <a:ea typeface="+mj-ea"/>
                <a:cs typeface="+mj-cs"/>
              </a:rPr>
              <a:t>4</a:t>
            </a:r>
            <a:r>
              <a:rPr lang="zh-CN" altLang="en-US" sz="4400" dirty="0" smtClean="0">
                <a:latin typeface="+mj-lt"/>
                <a:ea typeface="+mj-ea"/>
                <a:cs typeface="+mj-cs"/>
              </a:rPr>
              <a:t>、结果</a:t>
            </a: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linds(horizontal)">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blinds(horizontal)">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linds(horizontal)">
                                      <p:cBhvr>
                                        <p:cTn id="17" dur="500"/>
                                        <p:tgtEl>
                                          <p:spTgt spid="3"/>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blinds(horizontal)">
                                      <p:cBhvr>
                                        <p:cTn id="22" dur="500"/>
                                        <p:tgtEl>
                                          <p:spTgt spid="7"/>
                                        </p:tgtEl>
                                      </p:cBhvr>
                                    </p:animEffect>
                                  </p:childTnLst>
                                </p:cTn>
                              </p:par>
                              <p:par>
                                <p:cTn id="23" presetID="3" presetClass="entr" presetSubtype="10" fill="hold" grpId="0" nodeType="with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blinds(horizontal)">
                                      <p:cBhvr>
                                        <p:cTn id="25"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6" grpId="0" animBg="1"/>
      <p:bldP spid="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图片 8" descr="u=3002133,3030009473&amp;fm=27&amp;gp=0.jpg"/>
          <p:cNvPicPr>
            <a:picLocks noChangeAspect="1"/>
          </p:cNvPicPr>
          <p:nvPr/>
        </p:nvPicPr>
        <p:blipFill>
          <a:blip r:embed="rId2" cstate="print"/>
          <a:stretch>
            <a:fillRect/>
          </a:stretch>
        </p:blipFill>
        <p:spPr>
          <a:xfrm>
            <a:off x="0" y="0"/>
            <a:ext cx="9144000" cy="6858000"/>
          </a:xfrm>
          <a:prstGeom prst="rect">
            <a:avLst/>
          </a:prstGeom>
        </p:spPr>
      </p:pic>
      <p:sp>
        <p:nvSpPr>
          <p:cNvPr id="2" name="标题 1"/>
          <p:cNvSpPr>
            <a:spLocks noGrp="1"/>
          </p:cNvSpPr>
          <p:nvPr>
            <p:ph type="title"/>
          </p:nvPr>
        </p:nvSpPr>
        <p:spPr>
          <a:xfrm>
            <a:off x="0" y="188640"/>
            <a:ext cx="2530624" cy="490066"/>
          </a:xfrm>
        </p:spPr>
        <p:txBody>
          <a:bodyPr>
            <a:noAutofit/>
          </a:bodyPr>
          <a:lstStyle/>
          <a:p>
            <a:r>
              <a:rPr lang="en-US" altLang="zh-CN" sz="3600" dirty="0" smtClean="0"/>
              <a:t>5</a:t>
            </a:r>
            <a:r>
              <a:rPr lang="zh-CN" altLang="en-US" sz="3600" dirty="0" smtClean="0"/>
              <a:t>、评价</a:t>
            </a:r>
            <a:endParaRPr lang="zh-CN" altLang="en-US" sz="3600" dirty="0"/>
          </a:p>
        </p:txBody>
      </p:sp>
      <p:sp>
        <p:nvSpPr>
          <p:cNvPr id="3" name="TextBox 2"/>
          <p:cNvSpPr txBox="1"/>
          <p:nvPr/>
        </p:nvSpPr>
        <p:spPr>
          <a:xfrm>
            <a:off x="539552" y="1412776"/>
            <a:ext cx="8280920" cy="1077218"/>
          </a:xfrm>
          <a:prstGeom prst="rect">
            <a:avLst/>
          </a:prstGeom>
          <a:noFill/>
        </p:spPr>
        <p:txBody>
          <a:bodyPr wrap="square" rtlCol="0">
            <a:spAutoFit/>
          </a:bodyPr>
          <a:lstStyle/>
          <a:p>
            <a:r>
              <a:rPr lang="en-US" altLang="zh-CN" sz="3200" dirty="0" smtClean="0"/>
              <a:t>1861</a:t>
            </a:r>
            <a:r>
              <a:rPr lang="zh-CN" altLang="en-US" sz="3200" dirty="0" smtClean="0"/>
              <a:t>年的农奴制改革是一场</a:t>
            </a:r>
            <a:r>
              <a:rPr lang="zh-CN" altLang="en-US" sz="3200" b="1" dirty="0" smtClean="0">
                <a:solidFill>
                  <a:srgbClr val="FF0000"/>
                </a:solidFill>
              </a:rPr>
              <a:t>沙皇政府主持</a:t>
            </a:r>
            <a:r>
              <a:rPr lang="zh-CN" altLang="en-US" sz="3200" dirty="0" smtClean="0"/>
              <a:t>的</a:t>
            </a:r>
            <a:r>
              <a:rPr lang="zh-CN" altLang="en-US" sz="3200" b="1" dirty="0" smtClean="0">
                <a:solidFill>
                  <a:srgbClr val="FF0000"/>
                </a:solidFill>
              </a:rPr>
              <a:t>自上而下</a:t>
            </a:r>
            <a:r>
              <a:rPr lang="zh-CN" altLang="en-US" sz="3200" dirty="0" smtClean="0"/>
              <a:t>的，</a:t>
            </a:r>
            <a:r>
              <a:rPr lang="zh-CN" altLang="en-US" sz="3200" b="1" dirty="0" smtClean="0">
                <a:solidFill>
                  <a:srgbClr val="FF0000"/>
                </a:solidFill>
              </a:rPr>
              <a:t>资产阶级性质</a:t>
            </a:r>
            <a:r>
              <a:rPr lang="zh-CN" altLang="en-US" sz="3200" dirty="0" smtClean="0"/>
              <a:t>的改革。</a:t>
            </a:r>
            <a:endParaRPr lang="zh-CN" altLang="en-US" sz="3200" dirty="0"/>
          </a:p>
        </p:txBody>
      </p:sp>
      <p:pic>
        <p:nvPicPr>
          <p:cNvPr id="4" name="图片 3" descr="2345截图20190411201642.png"/>
          <p:cNvPicPr>
            <a:picLocks noChangeAspect="1"/>
          </p:cNvPicPr>
          <p:nvPr/>
        </p:nvPicPr>
        <p:blipFill>
          <a:blip r:embed="rId3" cstate="print"/>
          <a:stretch>
            <a:fillRect/>
          </a:stretch>
        </p:blipFill>
        <p:spPr>
          <a:xfrm>
            <a:off x="683568" y="3789040"/>
            <a:ext cx="2952328" cy="2724055"/>
          </a:xfrm>
          <a:prstGeom prst="rect">
            <a:avLst/>
          </a:prstGeom>
        </p:spPr>
      </p:pic>
      <p:sp>
        <p:nvSpPr>
          <p:cNvPr id="6" name="TextBox 5"/>
          <p:cNvSpPr txBox="1"/>
          <p:nvPr/>
        </p:nvSpPr>
        <p:spPr>
          <a:xfrm>
            <a:off x="4644008" y="2708920"/>
            <a:ext cx="4104456" cy="3970318"/>
          </a:xfrm>
          <a:prstGeom prst="rect">
            <a:avLst/>
          </a:prstGeom>
          <a:ln/>
        </p:spPr>
        <p:style>
          <a:lnRef idx="2">
            <a:schemeClr val="accent2"/>
          </a:lnRef>
          <a:fillRef idx="1">
            <a:schemeClr val="lt1"/>
          </a:fillRef>
          <a:effectRef idx="0">
            <a:schemeClr val="accent2"/>
          </a:effectRef>
          <a:fontRef idx="minor">
            <a:schemeClr val="dk1"/>
          </a:fontRef>
        </p:style>
        <p:txBody>
          <a:bodyPr wrap="square" rtlCol="0">
            <a:spAutoFit/>
          </a:bodyPr>
          <a:lstStyle/>
          <a:p>
            <a:r>
              <a:rPr lang="zh-CN" altLang="en-US" sz="2800" dirty="0" smtClean="0"/>
              <a:t>        从内容上看，改革废除了农奴制，农奴变成</a:t>
            </a:r>
            <a:r>
              <a:rPr lang="zh-CN" altLang="en-US" sz="2800" b="1" dirty="0" smtClean="0">
                <a:solidFill>
                  <a:srgbClr val="FF0000"/>
                </a:solidFill>
              </a:rPr>
              <a:t>自由劳动力</a:t>
            </a:r>
            <a:r>
              <a:rPr lang="zh-CN" altLang="en-US" sz="2800" dirty="0" smtClean="0"/>
              <a:t>，地主和农民的关系改变，自然经济转变为</a:t>
            </a:r>
            <a:r>
              <a:rPr lang="zh-CN" altLang="en-US" sz="2800" b="1" dirty="0" smtClean="0">
                <a:solidFill>
                  <a:srgbClr val="FF0000"/>
                </a:solidFill>
              </a:rPr>
              <a:t>商品经济</a:t>
            </a:r>
            <a:endParaRPr lang="en-US" altLang="zh-CN" sz="2800" b="1" dirty="0" smtClean="0">
              <a:solidFill>
                <a:srgbClr val="FF0000"/>
              </a:solidFill>
            </a:endParaRPr>
          </a:p>
          <a:p>
            <a:r>
              <a:rPr lang="zh-CN" altLang="en-US" sz="2800" dirty="0" smtClean="0"/>
              <a:t>        从影响上看，改革使俄国走上了</a:t>
            </a:r>
            <a:r>
              <a:rPr lang="zh-CN" altLang="en-US" sz="2800" b="1" dirty="0" smtClean="0">
                <a:solidFill>
                  <a:srgbClr val="FF0000"/>
                </a:solidFill>
              </a:rPr>
              <a:t>资本主义发展的道路</a:t>
            </a:r>
            <a:r>
              <a:rPr lang="zh-CN" altLang="en-US" sz="2800" dirty="0" smtClean="0"/>
              <a:t>，成为俄国历史发展的重要转折点</a:t>
            </a:r>
            <a:endParaRPr lang="zh-CN" altLang="en-US" sz="2800" dirty="0"/>
          </a:p>
        </p:txBody>
      </p:sp>
      <p:sp>
        <p:nvSpPr>
          <p:cNvPr id="7" name="椭圆 6"/>
          <p:cNvSpPr/>
          <p:nvPr/>
        </p:nvSpPr>
        <p:spPr>
          <a:xfrm>
            <a:off x="3059832" y="1844824"/>
            <a:ext cx="2664296" cy="720080"/>
          </a:xfrm>
          <a:prstGeom prst="ellipse">
            <a:avLst/>
          </a:prstGeom>
          <a:noFill/>
          <a:ln w="5715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TextBox 7"/>
          <p:cNvSpPr txBox="1"/>
          <p:nvPr/>
        </p:nvSpPr>
        <p:spPr>
          <a:xfrm rot="1918024">
            <a:off x="2829332" y="2797474"/>
            <a:ext cx="1872208" cy="1569660"/>
          </a:xfrm>
          <a:prstGeom prst="rect">
            <a:avLst/>
          </a:prstGeom>
          <a:noFill/>
        </p:spPr>
        <p:txBody>
          <a:bodyPr wrap="square" rtlCol="0">
            <a:spAutoFit/>
          </a:bodyPr>
          <a:lstStyle/>
          <a:p>
            <a:r>
              <a:rPr lang="zh-CN" altLang="en-US" sz="9600" dirty="0" smtClean="0">
                <a:ln w="76200">
                  <a:solidFill>
                    <a:srgbClr val="FFC000"/>
                  </a:solidFill>
                </a:ln>
                <a:solidFill>
                  <a:srgbClr val="FFFF00"/>
                </a:solidFill>
              </a:rPr>
              <a:t>？</a:t>
            </a:r>
            <a:endParaRPr lang="zh-CN" altLang="en-US" sz="9600" dirty="0">
              <a:ln w="76200">
                <a:solidFill>
                  <a:srgbClr val="FFC000"/>
                </a:solidFill>
              </a:ln>
              <a:solidFill>
                <a:srgbClr val="FFFF00"/>
              </a:solidFill>
            </a:endParaRPr>
          </a:p>
        </p:txBody>
      </p:sp>
      <p:sp>
        <p:nvSpPr>
          <p:cNvPr id="10" name="TextBox 9"/>
          <p:cNvSpPr txBox="1"/>
          <p:nvPr/>
        </p:nvSpPr>
        <p:spPr>
          <a:xfrm>
            <a:off x="251520" y="764704"/>
            <a:ext cx="2016224" cy="523220"/>
          </a:xfrm>
          <a:prstGeom prst="rect">
            <a:avLst/>
          </a:prstGeom>
          <a:noFill/>
        </p:spPr>
        <p:txBody>
          <a:bodyPr wrap="square" rtlCol="0">
            <a:spAutoFit/>
          </a:bodyPr>
          <a:lstStyle/>
          <a:p>
            <a:r>
              <a:rPr lang="zh-CN" altLang="en-US" sz="2800" dirty="0" smtClean="0"/>
              <a:t>（</a:t>
            </a:r>
            <a:r>
              <a:rPr lang="en-US" altLang="zh-CN" sz="2800" dirty="0" smtClean="0"/>
              <a:t>1</a:t>
            </a:r>
            <a:r>
              <a:rPr lang="zh-CN" altLang="en-US" sz="2800" dirty="0" smtClean="0"/>
              <a:t>）性质</a:t>
            </a:r>
            <a:endParaRPr lang="zh-CN" alt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linds(horizontal)">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grpId="0" nodeType="clickEffect">
                                  <p:stCondLst>
                                    <p:cond delay="0"/>
                                  </p:stCondLst>
                                  <p:iterate type="lt">
                                    <p:tmPct val="5000"/>
                                  </p:iterate>
                                  <p:childTnLst>
                                    <p:set>
                                      <p:cBhvr>
                                        <p:cTn id="11" dur="1" fill="hold">
                                          <p:stCondLst>
                                            <p:cond delay="0"/>
                                          </p:stCondLst>
                                        </p:cTn>
                                        <p:tgtEl>
                                          <p:spTgt spid="7"/>
                                        </p:tgtEl>
                                        <p:attrNameLst>
                                          <p:attrName>style.visibility</p:attrName>
                                        </p:attrNameLst>
                                      </p:cBhvr>
                                      <p:to>
                                        <p:strVal val="visible"/>
                                      </p:to>
                                    </p:set>
                                    <p:anim calcmode="lin" valueType="num">
                                      <p:cBhvr>
                                        <p:cTn id="12" dur="1000" fill="hold"/>
                                        <p:tgtEl>
                                          <p:spTgt spid="7"/>
                                        </p:tgtEl>
                                        <p:attrNameLst>
                                          <p:attrName>ppt_w</p:attrName>
                                        </p:attrNameLst>
                                      </p:cBhvr>
                                      <p:tavLst>
                                        <p:tav tm="0">
                                          <p:val>
                                            <p:fltVal val="0"/>
                                          </p:val>
                                        </p:tav>
                                        <p:tav tm="100000">
                                          <p:val>
                                            <p:strVal val="#ppt_w"/>
                                          </p:val>
                                        </p:tav>
                                      </p:tavLst>
                                    </p:anim>
                                    <p:anim calcmode="lin" valueType="num">
                                      <p:cBhvr>
                                        <p:cTn id="13" dur="1000" fill="hold"/>
                                        <p:tgtEl>
                                          <p:spTgt spid="7"/>
                                        </p:tgtEl>
                                        <p:attrNameLst>
                                          <p:attrName>ppt_h</p:attrName>
                                        </p:attrNameLst>
                                      </p:cBhvr>
                                      <p:tavLst>
                                        <p:tav tm="0">
                                          <p:val>
                                            <p:fltVal val="0"/>
                                          </p:val>
                                        </p:tav>
                                        <p:tav tm="100000">
                                          <p:val>
                                            <p:strVal val="#ppt_h"/>
                                          </p:val>
                                        </p:tav>
                                      </p:tavLst>
                                    </p:anim>
                                    <p:anim calcmode="lin" valueType="num">
                                      <p:cBhvr>
                                        <p:cTn id="14" dur="1000" fill="hold"/>
                                        <p:tgtEl>
                                          <p:spTgt spid="7"/>
                                        </p:tgtEl>
                                        <p:attrNameLst>
                                          <p:attrName>style.rotation</p:attrName>
                                        </p:attrNameLst>
                                      </p:cBhvr>
                                      <p:tavLst>
                                        <p:tav tm="0">
                                          <p:val>
                                            <p:fltVal val="90"/>
                                          </p:val>
                                        </p:tav>
                                        <p:tav tm="100000">
                                          <p:val>
                                            <p:fltVal val="0"/>
                                          </p:val>
                                        </p:tav>
                                      </p:tavLst>
                                    </p:anim>
                                    <p:animEffect transition="in" filter="fade">
                                      <p:cBhvr>
                                        <p:cTn id="15" dur="1000"/>
                                        <p:tgtEl>
                                          <p:spTgt spid="7"/>
                                        </p:tgtEl>
                                      </p:cBhvr>
                                    </p:animEffect>
                                  </p:childTnLst>
                                </p:cTn>
                              </p:par>
                              <p:par>
                                <p:cTn id="16" presetID="31" presetClass="entr" presetSubtype="0" fill="hold" grpId="0" nodeType="withEffect">
                                  <p:stCondLst>
                                    <p:cond delay="0"/>
                                  </p:stCondLst>
                                  <p:iterate type="lt">
                                    <p:tmPct val="5000"/>
                                  </p:iterate>
                                  <p:childTnLst>
                                    <p:set>
                                      <p:cBhvr>
                                        <p:cTn id="17" dur="1" fill="hold">
                                          <p:stCondLst>
                                            <p:cond delay="0"/>
                                          </p:stCondLst>
                                        </p:cTn>
                                        <p:tgtEl>
                                          <p:spTgt spid="3"/>
                                        </p:tgtEl>
                                        <p:attrNameLst>
                                          <p:attrName>style.visibility</p:attrName>
                                        </p:attrNameLst>
                                      </p:cBhvr>
                                      <p:to>
                                        <p:strVal val="visible"/>
                                      </p:to>
                                    </p:set>
                                    <p:anim calcmode="lin" valueType="num">
                                      <p:cBhvr>
                                        <p:cTn id="18" dur="1000" fill="hold"/>
                                        <p:tgtEl>
                                          <p:spTgt spid="3"/>
                                        </p:tgtEl>
                                        <p:attrNameLst>
                                          <p:attrName>ppt_w</p:attrName>
                                        </p:attrNameLst>
                                      </p:cBhvr>
                                      <p:tavLst>
                                        <p:tav tm="0">
                                          <p:val>
                                            <p:fltVal val="0"/>
                                          </p:val>
                                        </p:tav>
                                        <p:tav tm="100000">
                                          <p:val>
                                            <p:strVal val="#ppt_w"/>
                                          </p:val>
                                        </p:tav>
                                      </p:tavLst>
                                    </p:anim>
                                    <p:anim calcmode="lin" valueType="num">
                                      <p:cBhvr>
                                        <p:cTn id="19" dur="1000" fill="hold"/>
                                        <p:tgtEl>
                                          <p:spTgt spid="3"/>
                                        </p:tgtEl>
                                        <p:attrNameLst>
                                          <p:attrName>ppt_h</p:attrName>
                                        </p:attrNameLst>
                                      </p:cBhvr>
                                      <p:tavLst>
                                        <p:tav tm="0">
                                          <p:val>
                                            <p:fltVal val="0"/>
                                          </p:val>
                                        </p:tav>
                                        <p:tav tm="100000">
                                          <p:val>
                                            <p:strVal val="#ppt_h"/>
                                          </p:val>
                                        </p:tav>
                                      </p:tavLst>
                                    </p:anim>
                                    <p:anim calcmode="lin" valueType="num">
                                      <p:cBhvr>
                                        <p:cTn id="20" dur="1000" fill="hold"/>
                                        <p:tgtEl>
                                          <p:spTgt spid="3"/>
                                        </p:tgtEl>
                                        <p:attrNameLst>
                                          <p:attrName>style.rotation</p:attrName>
                                        </p:attrNameLst>
                                      </p:cBhvr>
                                      <p:tavLst>
                                        <p:tav tm="0">
                                          <p:val>
                                            <p:fltVal val="90"/>
                                          </p:val>
                                        </p:tav>
                                        <p:tav tm="100000">
                                          <p:val>
                                            <p:fltVal val="0"/>
                                          </p:val>
                                        </p:tav>
                                      </p:tavLst>
                                    </p:anim>
                                    <p:animEffect transition="in" filter="fade">
                                      <p:cBhvr>
                                        <p:cTn id="21" dur="1000"/>
                                        <p:tgtEl>
                                          <p:spTgt spid="3"/>
                                        </p:tgtEl>
                                      </p:cBhvr>
                                    </p:animEffect>
                                  </p:childTnLst>
                                </p:cTn>
                              </p:par>
                              <p:par>
                                <p:cTn id="22" presetID="31" presetClass="entr" presetSubtype="0" fill="hold" grpId="0" nodeType="withEffect">
                                  <p:stCondLst>
                                    <p:cond delay="0"/>
                                  </p:stCondLst>
                                  <p:iterate type="lt">
                                    <p:tmPct val="5000"/>
                                  </p:iterate>
                                  <p:childTnLst>
                                    <p:set>
                                      <p:cBhvr>
                                        <p:cTn id="23" dur="1" fill="hold">
                                          <p:stCondLst>
                                            <p:cond delay="0"/>
                                          </p:stCondLst>
                                        </p:cTn>
                                        <p:tgtEl>
                                          <p:spTgt spid="8"/>
                                        </p:tgtEl>
                                        <p:attrNameLst>
                                          <p:attrName>style.visibility</p:attrName>
                                        </p:attrNameLst>
                                      </p:cBhvr>
                                      <p:to>
                                        <p:strVal val="visible"/>
                                      </p:to>
                                    </p:set>
                                    <p:anim calcmode="lin" valueType="num">
                                      <p:cBhvr>
                                        <p:cTn id="24" dur="1000" fill="hold"/>
                                        <p:tgtEl>
                                          <p:spTgt spid="8"/>
                                        </p:tgtEl>
                                        <p:attrNameLst>
                                          <p:attrName>ppt_w</p:attrName>
                                        </p:attrNameLst>
                                      </p:cBhvr>
                                      <p:tavLst>
                                        <p:tav tm="0">
                                          <p:val>
                                            <p:fltVal val="0"/>
                                          </p:val>
                                        </p:tav>
                                        <p:tav tm="100000">
                                          <p:val>
                                            <p:strVal val="#ppt_w"/>
                                          </p:val>
                                        </p:tav>
                                      </p:tavLst>
                                    </p:anim>
                                    <p:anim calcmode="lin" valueType="num">
                                      <p:cBhvr>
                                        <p:cTn id="25" dur="1000" fill="hold"/>
                                        <p:tgtEl>
                                          <p:spTgt spid="8"/>
                                        </p:tgtEl>
                                        <p:attrNameLst>
                                          <p:attrName>ppt_h</p:attrName>
                                        </p:attrNameLst>
                                      </p:cBhvr>
                                      <p:tavLst>
                                        <p:tav tm="0">
                                          <p:val>
                                            <p:fltVal val="0"/>
                                          </p:val>
                                        </p:tav>
                                        <p:tav tm="100000">
                                          <p:val>
                                            <p:strVal val="#ppt_h"/>
                                          </p:val>
                                        </p:tav>
                                      </p:tavLst>
                                    </p:anim>
                                    <p:anim calcmode="lin" valueType="num">
                                      <p:cBhvr>
                                        <p:cTn id="26" dur="1000" fill="hold"/>
                                        <p:tgtEl>
                                          <p:spTgt spid="8"/>
                                        </p:tgtEl>
                                        <p:attrNameLst>
                                          <p:attrName>style.rotation</p:attrName>
                                        </p:attrNameLst>
                                      </p:cBhvr>
                                      <p:tavLst>
                                        <p:tav tm="0">
                                          <p:val>
                                            <p:fltVal val="90"/>
                                          </p:val>
                                        </p:tav>
                                        <p:tav tm="100000">
                                          <p:val>
                                            <p:fltVal val="0"/>
                                          </p:val>
                                        </p:tav>
                                      </p:tavLst>
                                    </p:anim>
                                    <p:animEffect transition="in" filter="fade">
                                      <p:cBhvr>
                                        <p:cTn id="27" dur="1000"/>
                                        <p:tgtEl>
                                          <p:spTgt spid="8"/>
                                        </p:tgtEl>
                                      </p:cBhvr>
                                    </p:animEffect>
                                  </p:childTnLst>
                                </p:cTn>
                              </p:par>
                              <p:par>
                                <p:cTn id="28" presetID="31" presetClass="entr" presetSubtype="0" fill="hold" nodeType="withEffect">
                                  <p:stCondLst>
                                    <p:cond delay="0"/>
                                  </p:stCondLst>
                                  <p:iterate type="lt">
                                    <p:tmPct val="5000"/>
                                  </p:iterate>
                                  <p:childTnLst>
                                    <p:set>
                                      <p:cBhvr>
                                        <p:cTn id="29" dur="1" fill="hold">
                                          <p:stCondLst>
                                            <p:cond delay="0"/>
                                          </p:stCondLst>
                                        </p:cTn>
                                        <p:tgtEl>
                                          <p:spTgt spid="4"/>
                                        </p:tgtEl>
                                        <p:attrNameLst>
                                          <p:attrName>style.visibility</p:attrName>
                                        </p:attrNameLst>
                                      </p:cBhvr>
                                      <p:to>
                                        <p:strVal val="visible"/>
                                      </p:to>
                                    </p:set>
                                    <p:anim calcmode="lin" valueType="num">
                                      <p:cBhvr>
                                        <p:cTn id="30" dur="1000" fill="hold"/>
                                        <p:tgtEl>
                                          <p:spTgt spid="4"/>
                                        </p:tgtEl>
                                        <p:attrNameLst>
                                          <p:attrName>ppt_w</p:attrName>
                                        </p:attrNameLst>
                                      </p:cBhvr>
                                      <p:tavLst>
                                        <p:tav tm="0">
                                          <p:val>
                                            <p:fltVal val="0"/>
                                          </p:val>
                                        </p:tav>
                                        <p:tav tm="100000">
                                          <p:val>
                                            <p:strVal val="#ppt_w"/>
                                          </p:val>
                                        </p:tav>
                                      </p:tavLst>
                                    </p:anim>
                                    <p:anim calcmode="lin" valueType="num">
                                      <p:cBhvr>
                                        <p:cTn id="31" dur="1000" fill="hold"/>
                                        <p:tgtEl>
                                          <p:spTgt spid="4"/>
                                        </p:tgtEl>
                                        <p:attrNameLst>
                                          <p:attrName>ppt_h</p:attrName>
                                        </p:attrNameLst>
                                      </p:cBhvr>
                                      <p:tavLst>
                                        <p:tav tm="0">
                                          <p:val>
                                            <p:fltVal val="0"/>
                                          </p:val>
                                        </p:tav>
                                        <p:tav tm="100000">
                                          <p:val>
                                            <p:strVal val="#ppt_h"/>
                                          </p:val>
                                        </p:tav>
                                      </p:tavLst>
                                    </p:anim>
                                    <p:anim calcmode="lin" valueType="num">
                                      <p:cBhvr>
                                        <p:cTn id="32" dur="1000" fill="hold"/>
                                        <p:tgtEl>
                                          <p:spTgt spid="4"/>
                                        </p:tgtEl>
                                        <p:attrNameLst>
                                          <p:attrName>style.rotation</p:attrName>
                                        </p:attrNameLst>
                                      </p:cBhvr>
                                      <p:tavLst>
                                        <p:tav tm="0">
                                          <p:val>
                                            <p:fltVal val="90"/>
                                          </p:val>
                                        </p:tav>
                                        <p:tav tm="100000">
                                          <p:val>
                                            <p:fltVal val="0"/>
                                          </p:val>
                                        </p:tav>
                                      </p:tavLst>
                                    </p:anim>
                                    <p:animEffect transition="in" filter="fade">
                                      <p:cBhvr>
                                        <p:cTn id="33" dur="1000"/>
                                        <p:tgtEl>
                                          <p:spTgt spid="4"/>
                                        </p:tgtEl>
                                      </p:cBhvr>
                                    </p:animEffect>
                                  </p:childTnLst>
                                </p:cTn>
                              </p:par>
                            </p:childTnLst>
                          </p:cTn>
                        </p:par>
                      </p:childTnLst>
                    </p:cTn>
                  </p:par>
                  <p:par>
                    <p:cTn id="34" fill="hold">
                      <p:stCondLst>
                        <p:cond delay="indefinite"/>
                      </p:stCondLst>
                      <p:childTnLst>
                        <p:par>
                          <p:cTn id="35" fill="hold">
                            <p:stCondLst>
                              <p:cond delay="0"/>
                            </p:stCondLst>
                            <p:childTnLst>
                              <p:par>
                                <p:cTn id="36" presetID="3" presetClass="entr" presetSubtype="10" fill="hold" grpId="0" nodeType="clickEffect">
                                  <p:stCondLst>
                                    <p:cond delay="0"/>
                                  </p:stCondLst>
                                  <p:childTnLst>
                                    <p:set>
                                      <p:cBhvr>
                                        <p:cTn id="37" dur="1" fill="hold">
                                          <p:stCondLst>
                                            <p:cond delay="0"/>
                                          </p:stCondLst>
                                        </p:cTn>
                                        <p:tgtEl>
                                          <p:spTgt spid="6"/>
                                        </p:tgtEl>
                                        <p:attrNameLst>
                                          <p:attrName>style.visibility</p:attrName>
                                        </p:attrNameLst>
                                      </p:cBhvr>
                                      <p:to>
                                        <p:strVal val="visible"/>
                                      </p:to>
                                    </p:set>
                                    <p:animEffect transition="in" filter="blinds(horizontal)">
                                      <p:cBhvr>
                                        <p:cTn id="38"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animBg="1"/>
      <p:bldP spid="7" grpId="0" animBg="1"/>
      <p:bldP spid="8" grpId="0"/>
      <p:bldP spid="1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图片 7" descr="u=3002133,3030009473&amp;fm=27&amp;gp=0.jpg"/>
          <p:cNvPicPr>
            <a:picLocks noChangeAspect="1"/>
          </p:cNvPicPr>
          <p:nvPr/>
        </p:nvPicPr>
        <p:blipFill>
          <a:blip r:embed="rId2" cstate="print"/>
          <a:stretch>
            <a:fillRect/>
          </a:stretch>
        </p:blipFill>
        <p:spPr>
          <a:xfrm>
            <a:off x="-1" y="0"/>
            <a:ext cx="9150507" cy="6858000"/>
          </a:xfrm>
          <a:prstGeom prst="rect">
            <a:avLst/>
          </a:prstGeom>
        </p:spPr>
      </p:pic>
      <p:sp>
        <p:nvSpPr>
          <p:cNvPr id="2" name="标题 1"/>
          <p:cNvSpPr>
            <a:spLocks noGrp="1"/>
          </p:cNvSpPr>
          <p:nvPr>
            <p:ph type="title"/>
          </p:nvPr>
        </p:nvSpPr>
        <p:spPr>
          <a:xfrm>
            <a:off x="-396552" y="188640"/>
            <a:ext cx="3394720" cy="562074"/>
          </a:xfrm>
        </p:spPr>
        <p:txBody>
          <a:bodyPr>
            <a:noAutofit/>
          </a:bodyPr>
          <a:lstStyle/>
          <a:p>
            <a:r>
              <a:rPr lang="zh-CN" altLang="en-US" sz="3600" dirty="0" smtClean="0"/>
              <a:t>（</a:t>
            </a:r>
            <a:r>
              <a:rPr lang="en-US" altLang="zh-CN" sz="3600" dirty="0" smtClean="0"/>
              <a:t>2</a:t>
            </a:r>
            <a:r>
              <a:rPr lang="zh-CN" altLang="en-US" sz="3600" dirty="0" smtClean="0"/>
              <a:t>）影响</a:t>
            </a:r>
            <a:endParaRPr lang="zh-CN" altLang="en-US" sz="3600" dirty="0"/>
          </a:p>
        </p:txBody>
      </p:sp>
      <p:sp>
        <p:nvSpPr>
          <p:cNvPr id="3" name="TextBox 2"/>
          <p:cNvSpPr txBox="1"/>
          <p:nvPr/>
        </p:nvSpPr>
        <p:spPr>
          <a:xfrm>
            <a:off x="467544" y="908720"/>
            <a:ext cx="8064896" cy="461665"/>
          </a:xfrm>
          <a:prstGeom prst="rect">
            <a:avLst/>
          </a:prstGeom>
          <a:noFill/>
        </p:spPr>
        <p:txBody>
          <a:bodyPr wrap="square" rtlCol="0">
            <a:spAutoFit/>
          </a:bodyPr>
          <a:lstStyle/>
          <a:p>
            <a:pPr algn="ctr"/>
            <a:r>
              <a:rPr lang="zh-CN" altLang="en-US" sz="2400" dirty="0" smtClean="0"/>
              <a:t>材料一：</a:t>
            </a:r>
            <a:r>
              <a:rPr lang="en-US" altLang="zh-CN" sz="2400" dirty="0" smtClean="0"/>
              <a:t>19</a:t>
            </a:r>
            <a:r>
              <a:rPr lang="zh-CN" altLang="en-US" sz="2400" dirty="0" smtClean="0"/>
              <a:t>世纪</a:t>
            </a:r>
            <a:r>
              <a:rPr lang="en-US" altLang="zh-CN" sz="2400" dirty="0" smtClean="0"/>
              <a:t>60——70</a:t>
            </a:r>
            <a:r>
              <a:rPr lang="zh-CN" altLang="en-US" sz="2400" dirty="0" smtClean="0"/>
              <a:t>年代俄国机器制造业统计表</a:t>
            </a:r>
            <a:endParaRPr lang="zh-CN" altLang="en-US" sz="2400" dirty="0"/>
          </a:p>
        </p:txBody>
      </p:sp>
      <p:pic>
        <p:nvPicPr>
          <p:cNvPr id="4" name="图片 3" descr="2345截图20190411204057.png"/>
          <p:cNvPicPr>
            <a:picLocks noChangeAspect="1"/>
          </p:cNvPicPr>
          <p:nvPr/>
        </p:nvPicPr>
        <p:blipFill>
          <a:blip r:embed="rId3" cstate="print"/>
          <a:stretch>
            <a:fillRect/>
          </a:stretch>
        </p:blipFill>
        <p:spPr>
          <a:xfrm>
            <a:off x="539552" y="1556792"/>
            <a:ext cx="7704856" cy="1944216"/>
          </a:xfrm>
          <a:prstGeom prst="rect">
            <a:avLst/>
          </a:prstGeom>
        </p:spPr>
      </p:pic>
      <p:sp>
        <p:nvSpPr>
          <p:cNvPr id="5" name="圆角矩形 4"/>
          <p:cNvSpPr/>
          <p:nvPr/>
        </p:nvSpPr>
        <p:spPr>
          <a:xfrm>
            <a:off x="1187624" y="1844824"/>
            <a:ext cx="7416824" cy="1368152"/>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zh-CN" altLang="en-US" sz="2800" dirty="0" smtClean="0"/>
              <a:t>①农民获得了人身解放，为资本主义的发展提供了大量的</a:t>
            </a:r>
            <a:r>
              <a:rPr lang="zh-CN" altLang="en-US" sz="2800" b="1" dirty="0" smtClean="0">
                <a:solidFill>
                  <a:srgbClr val="FF0000"/>
                </a:solidFill>
              </a:rPr>
              <a:t>自由劳动力</a:t>
            </a:r>
            <a:r>
              <a:rPr lang="zh-CN" altLang="en-US" sz="2800" dirty="0" smtClean="0"/>
              <a:t>。</a:t>
            </a:r>
            <a:endParaRPr lang="zh-CN" altLang="en-US" sz="2800" dirty="0"/>
          </a:p>
        </p:txBody>
      </p:sp>
      <p:sp>
        <p:nvSpPr>
          <p:cNvPr id="6" name="TextBox 5"/>
          <p:cNvSpPr txBox="1"/>
          <p:nvPr/>
        </p:nvSpPr>
        <p:spPr>
          <a:xfrm>
            <a:off x="611560" y="3933056"/>
            <a:ext cx="7776864" cy="2677656"/>
          </a:xfrm>
          <a:prstGeom prst="rect">
            <a:avLst/>
          </a:prstGeom>
          <a:noFill/>
        </p:spPr>
        <p:txBody>
          <a:bodyPr wrap="square" rtlCol="0">
            <a:spAutoFit/>
          </a:bodyPr>
          <a:lstStyle/>
          <a:p>
            <a:r>
              <a:rPr lang="zh-CN" altLang="en-US" sz="2800" dirty="0" smtClean="0"/>
              <a:t>材料二：据统计，</a:t>
            </a:r>
            <a:r>
              <a:rPr lang="en-US" altLang="zh-CN" sz="2800" dirty="0" smtClean="0"/>
              <a:t>1860——1890</a:t>
            </a:r>
            <a:r>
              <a:rPr lang="zh-CN" altLang="en-US" sz="2800" dirty="0" smtClean="0"/>
              <a:t>年，俄国的生铁产量增加了</a:t>
            </a:r>
            <a:r>
              <a:rPr lang="en-US" altLang="zh-CN" sz="2800" dirty="0" smtClean="0"/>
              <a:t>2</a:t>
            </a:r>
            <a:r>
              <a:rPr lang="zh-CN" altLang="en-US" sz="2800" dirty="0" smtClean="0"/>
              <a:t>倍，钢产量和棉纺织业都增加了</a:t>
            </a:r>
            <a:r>
              <a:rPr lang="en-US" altLang="zh-CN" sz="2800" dirty="0" smtClean="0"/>
              <a:t>3</a:t>
            </a:r>
            <a:r>
              <a:rPr lang="zh-CN" altLang="en-US" sz="2800" dirty="0" smtClean="0"/>
              <a:t>倍，而煤炭产量增加超过了</a:t>
            </a:r>
            <a:r>
              <a:rPr lang="en-US" altLang="zh-CN" sz="2800" dirty="0" smtClean="0"/>
              <a:t>19</a:t>
            </a:r>
            <a:r>
              <a:rPr lang="zh-CN" altLang="en-US" sz="2800" dirty="0" smtClean="0"/>
              <a:t>倍，石油产量增加了</a:t>
            </a:r>
            <a:r>
              <a:rPr lang="en-US" altLang="zh-CN" sz="2800" dirty="0" smtClean="0"/>
              <a:t>200</a:t>
            </a:r>
            <a:r>
              <a:rPr lang="zh-CN" altLang="en-US" sz="2800" dirty="0" smtClean="0"/>
              <a:t>多倍，在此期间，俄国整个工业产量增加了</a:t>
            </a:r>
            <a:r>
              <a:rPr lang="en-US" altLang="zh-CN" sz="2800" dirty="0" smtClean="0"/>
              <a:t>6</a:t>
            </a:r>
            <a:r>
              <a:rPr lang="zh-CN" altLang="en-US" sz="2800" dirty="0" smtClean="0"/>
              <a:t>倍，铁路线增长了</a:t>
            </a:r>
            <a:r>
              <a:rPr lang="en-US" altLang="zh-CN" sz="2800" dirty="0" smtClean="0"/>
              <a:t>35</a:t>
            </a:r>
            <a:r>
              <a:rPr lang="zh-CN" altLang="en-US" sz="2800" dirty="0" smtClean="0"/>
              <a:t>倍多。</a:t>
            </a:r>
            <a:endParaRPr lang="en-US" altLang="zh-CN" sz="2800" dirty="0" smtClean="0"/>
          </a:p>
          <a:p>
            <a:pPr algn="r"/>
            <a:r>
              <a:rPr lang="en-US" altLang="zh-CN" sz="2800" dirty="0" smtClean="0"/>
              <a:t>——《</a:t>
            </a:r>
            <a:r>
              <a:rPr lang="zh-CN" altLang="en-US" sz="2800" dirty="0" smtClean="0"/>
              <a:t>俄国社会经济史</a:t>
            </a:r>
            <a:r>
              <a:rPr lang="en-US" altLang="zh-CN" sz="2800" dirty="0" smtClean="0"/>
              <a:t>》</a:t>
            </a:r>
            <a:endParaRPr lang="zh-CN" altLang="en-US" sz="2800" dirty="0"/>
          </a:p>
        </p:txBody>
      </p:sp>
      <p:sp>
        <p:nvSpPr>
          <p:cNvPr id="7" name="圆角矩形 6"/>
          <p:cNvSpPr/>
          <p:nvPr/>
        </p:nvSpPr>
        <p:spPr>
          <a:xfrm>
            <a:off x="1115616" y="4221088"/>
            <a:ext cx="7416824" cy="1728192"/>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zh-CN" altLang="en-US" sz="2400" dirty="0" smtClean="0"/>
              <a:t>②收取的巨额份地赎金为资本主义的发展积累了</a:t>
            </a:r>
            <a:r>
              <a:rPr lang="zh-CN" altLang="en-US" sz="2400" b="1" dirty="0" smtClean="0">
                <a:solidFill>
                  <a:srgbClr val="FF0000"/>
                </a:solidFill>
              </a:rPr>
              <a:t>大量资金</a:t>
            </a:r>
            <a:r>
              <a:rPr lang="zh-CN" altLang="en-US" sz="2400" dirty="0" smtClean="0"/>
              <a:t>，从而推动了俄国</a:t>
            </a:r>
            <a:r>
              <a:rPr lang="zh-CN" altLang="en-US" sz="2400" dirty="0" smtClean="0">
                <a:solidFill>
                  <a:schemeClr val="tx1"/>
                </a:solidFill>
              </a:rPr>
              <a:t>资本主义</a:t>
            </a:r>
            <a:r>
              <a:rPr lang="zh-CN" altLang="en-US" sz="2400" b="1" dirty="0" smtClean="0">
                <a:solidFill>
                  <a:srgbClr val="FF0000"/>
                </a:solidFill>
              </a:rPr>
              <a:t>工业的迅速增长和工业革命的发展</a:t>
            </a:r>
            <a:r>
              <a:rPr lang="zh-CN" altLang="en-US" sz="2400" dirty="0" smtClean="0"/>
              <a:t>，使俄国由</a:t>
            </a:r>
            <a:r>
              <a:rPr lang="zh-CN" altLang="en-US" sz="2400" b="1" dirty="0" smtClean="0">
                <a:solidFill>
                  <a:srgbClr val="FF0000"/>
                </a:solidFill>
              </a:rPr>
              <a:t>封建生产方式向资本主义生产方式过渡</a:t>
            </a:r>
            <a:r>
              <a:rPr lang="zh-CN" altLang="en-US" sz="2400" dirty="0" smtClean="0"/>
              <a:t>。</a:t>
            </a:r>
            <a:endParaRPr lang="zh-CN" alt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par>
                                <p:cTn id="8" presetID="3" presetClass="entr" presetSubtype="10"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blinds(horizontal)">
                                      <p:cBhvr>
                                        <p:cTn id="10" dur="5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26"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wipe(down)">
                                      <p:cBhvr>
                                        <p:cTn id="15" dur="580">
                                          <p:stCondLst>
                                            <p:cond delay="0"/>
                                          </p:stCondLst>
                                        </p:cTn>
                                        <p:tgtEl>
                                          <p:spTgt spid="5"/>
                                        </p:tgtEl>
                                      </p:cBhvr>
                                    </p:animEffect>
                                    <p:anim calcmode="lin" valueType="num">
                                      <p:cBhvr>
                                        <p:cTn id="16"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17"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18"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19"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20"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21" dur="26">
                                          <p:stCondLst>
                                            <p:cond delay="650"/>
                                          </p:stCondLst>
                                        </p:cTn>
                                        <p:tgtEl>
                                          <p:spTgt spid="5"/>
                                        </p:tgtEl>
                                      </p:cBhvr>
                                      <p:to x="100000" y="60000"/>
                                    </p:animScale>
                                    <p:animScale>
                                      <p:cBhvr>
                                        <p:cTn id="22" dur="166" decel="50000">
                                          <p:stCondLst>
                                            <p:cond delay="676"/>
                                          </p:stCondLst>
                                        </p:cTn>
                                        <p:tgtEl>
                                          <p:spTgt spid="5"/>
                                        </p:tgtEl>
                                      </p:cBhvr>
                                      <p:to x="100000" y="100000"/>
                                    </p:animScale>
                                    <p:animScale>
                                      <p:cBhvr>
                                        <p:cTn id="23" dur="26">
                                          <p:stCondLst>
                                            <p:cond delay="1312"/>
                                          </p:stCondLst>
                                        </p:cTn>
                                        <p:tgtEl>
                                          <p:spTgt spid="5"/>
                                        </p:tgtEl>
                                      </p:cBhvr>
                                      <p:to x="100000" y="80000"/>
                                    </p:animScale>
                                    <p:animScale>
                                      <p:cBhvr>
                                        <p:cTn id="24" dur="166" decel="50000">
                                          <p:stCondLst>
                                            <p:cond delay="1338"/>
                                          </p:stCondLst>
                                        </p:cTn>
                                        <p:tgtEl>
                                          <p:spTgt spid="5"/>
                                        </p:tgtEl>
                                      </p:cBhvr>
                                      <p:to x="100000" y="100000"/>
                                    </p:animScale>
                                    <p:animScale>
                                      <p:cBhvr>
                                        <p:cTn id="25" dur="26">
                                          <p:stCondLst>
                                            <p:cond delay="1642"/>
                                          </p:stCondLst>
                                        </p:cTn>
                                        <p:tgtEl>
                                          <p:spTgt spid="5"/>
                                        </p:tgtEl>
                                      </p:cBhvr>
                                      <p:to x="100000" y="90000"/>
                                    </p:animScale>
                                    <p:animScale>
                                      <p:cBhvr>
                                        <p:cTn id="26" dur="166" decel="50000">
                                          <p:stCondLst>
                                            <p:cond delay="1668"/>
                                          </p:stCondLst>
                                        </p:cTn>
                                        <p:tgtEl>
                                          <p:spTgt spid="5"/>
                                        </p:tgtEl>
                                      </p:cBhvr>
                                      <p:to x="100000" y="100000"/>
                                    </p:animScale>
                                    <p:animScale>
                                      <p:cBhvr>
                                        <p:cTn id="27" dur="26">
                                          <p:stCondLst>
                                            <p:cond delay="1808"/>
                                          </p:stCondLst>
                                        </p:cTn>
                                        <p:tgtEl>
                                          <p:spTgt spid="5"/>
                                        </p:tgtEl>
                                      </p:cBhvr>
                                      <p:to x="100000" y="95000"/>
                                    </p:animScale>
                                    <p:animScale>
                                      <p:cBhvr>
                                        <p:cTn id="28" dur="166" decel="50000">
                                          <p:stCondLst>
                                            <p:cond delay="1834"/>
                                          </p:stCondLst>
                                        </p:cTn>
                                        <p:tgtEl>
                                          <p:spTgt spid="5"/>
                                        </p:tgtEl>
                                      </p:cBhvr>
                                      <p:to x="100000" y="100000"/>
                                    </p:animScale>
                                  </p:childTnLst>
                                </p:cTn>
                              </p:par>
                            </p:childTnLst>
                          </p:cTn>
                        </p:par>
                      </p:childTnLst>
                    </p:cTn>
                  </p:par>
                  <p:par>
                    <p:cTn id="29" fill="hold">
                      <p:stCondLst>
                        <p:cond delay="indefinite"/>
                      </p:stCondLst>
                      <p:childTnLst>
                        <p:par>
                          <p:cTn id="30" fill="hold">
                            <p:stCondLst>
                              <p:cond delay="0"/>
                            </p:stCondLst>
                            <p:childTnLst>
                              <p:par>
                                <p:cTn id="31" presetID="3" presetClass="entr" presetSubtype="10" fill="hold" nodeType="clickEffect">
                                  <p:stCondLst>
                                    <p:cond delay="0"/>
                                  </p:stCondLst>
                                  <p:childTnLst>
                                    <p:set>
                                      <p:cBhvr>
                                        <p:cTn id="32" dur="1" fill="hold">
                                          <p:stCondLst>
                                            <p:cond delay="0"/>
                                          </p:stCondLst>
                                        </p:cTn>
                                        <p:tgtEl>
                                          <p:spTgt spid="6">
                                            <p:txEl>
                                              <p:pRg st="0" end="0"/>
                                            </p:txEl>
                                          </p:spTgt>
                                        </p:tgtEl>
                                        <p:attrNameLst>
                                          <p:attrName>style.visibility</p:attrName>
                                        </p:attrNameLst>
                                      </p:cBhvr>
                                      <p:to>
                                        <p:strVal val="visible"/>
                                      </p:to>
                                    </p:set>
                                    <p:animEffect transition="in" filter="blinds(horizontal)">
                                      <p:cBhvr>
                                        <p:cTn id="33" dur="500"/>
                                        <p:tgtEl>
                                          <p:spTgt spid="6">
                                            <p:txEl>
                                              <p:pRg st="0" end="0"/>
                                            </p:txEl>
                                          </p:spTgt>
                                        </p:tgtEl>
                                      </p:cBhvr>
                                    </p:animEffect>
                                  </p:childTnLst>
                                </p:cTn>
                              </p:par>
                              <p:par>
                                <p:cTn id="34" presetID="3" presetClass="entr" presetSubtype="10" fill="hold" nodeType="withEffect">
                                  <p:stCondLst>
                                    <p:cond delay="0"/>
                                  </p:stCondLst>
                                  <p:childTnLst>
                                    <p:set>
                                      <p:cBhvr>
                                        <p:cTn id="35" dur="1" fill="hold">
                                          <p:stCondLst>
                                            <p:cond delay="0"/>
                                          </p:stCondLst>
                                        </p:cTn>
                                        <p:tgtEl>
                                          <p:spTgt spid="6">
                                            <p:txEl>
                                              <p:pRg st="1" end="1"/>
                                            </p:txEl>
                                          </p:spTgt>
                                        </p:tgtEl>
                                        <p:attrNameLst>
                                          <p:attrName>style.visibility</p:attrName>
                                        </p:attrNameLst>
                                      </p:cBhvr>
                                      <p:to>
                                        <p:strVal val="visible"/>
                                      </p:to>
                                    </p:set>
                                    <p:animEffect transition="in" filter="blinds(horizontal)">
                                      <p:cBhvr>
                                        <p:cTn id="36" dur="500"/>
                                        <p:tgtEl>
                                          <p:spTgt spid="6">
                                            <p:txEl>
                                              <p:pRg st="1" end="1"/>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26" presetClass="entr" presetSubtype="0" fill="hold" grpId="0" nodeType="clickEffect">
                                  <p:stCondLst>
                                    <p:cond delay="0"/>
                                  </p:stCondLst>
                                  <p:childTnLst>
                                    <p:set>
                                      <p:cBhvr>
                                        <p:cTn id="40" dur="1" fill="hold">
                                          <p:stCondLst>
                                            <p:cond delay="0"/>
                                          </p:stCondLst>
                                        </p:cTn>
                                        <p:tgtEl>
                                          <p:spTgt spid="7"/>
                                        </p:tgtEl>
                                        <p:attrNameLst>
                                          <p:attrName>style.visibility</p:attrName>
                                        </p:attrNameLst>
                                      </p:cBhvr>
                                      <p:to>
                                        <p:strVal val="visible"/>
                                      </p:to>
                                    </p:set>
                                    <p:animEffect transition="in" filter="wipe(down)">
                                      <p:cBhvr>
                                        <p:cTn id="41" dur="580">
                                          <p:stCondLst>
                                            <p:cond delay="0"/>
                                          </p:stCondLst>
                                        </p:cTn>
                                        <p:tgtEl>
                                          <p:spTgt spid="7"/>
                                        </p:tgtEl>
                                      </p:cBhvr>
                                    </p:animEffect>
                                    <p:anim calcmode="lin" valueType="num">
                                      <p:cBhvr>
                                        <p:cTn id="42"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43"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44"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45"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46"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47" dur="26">
                                          <p:stCondLst>
                                            <p:cond delay="650"/>
                                          </p:stCondLst>
                                        </p:cTn>
                                        <p:tgtEl>
                                          <p:spTgt spid="7"/>
                                        </p:tgtEl>
                                      </p:cBhvr>
                                      <p:to x="100000" y="60000"/>
                                    </p:animScale>
                                    <p:animScale>
                                      <p:cBhvr>
                                        <p:cTn id="48" dur="166" decel="50000">
                                          <p:stCondLst>
                                            <p:cond delay="676"/>
                                          </p:stCondLst>
                                        </p:cTn>
                                        <p:tgtEl>
                                          <p:spTgt spid="7"/>
                                        </p:tgtEl>
                                      </p:cBhvr>
                                      <p:to x="100000" y="100000"/>
                                    </p:animScale>
                                    <p:animScale>
                                      <p:cBhvr>
                                        <p:cTn id="49" dur="26">
                                          <p:stCondLst>
                                            <p:cond delay="1312"/>
                                          </p:stCondLst>
                                        </p:cTn>
                                        <p:tgtEl>
                                          <p:spTgt spid="7"/>
                                        </p:tgtEl>
                                      </p:cBhvr>
                                      <p:to x="100000" y="80000"/>
                                    </p:animScale>
                                    <p:animScale>
                                      <p:cBhvr>
                                        <p:cTn id="50" dur="166" decel="50000">
                                          <p:stCondLst>
                                            <p:cond delay="1338"/>
                                          </p:stCondLst>
                                        </p:cTn>
                                        <p:tgtEl>
                                          <p:spTgt spid="7"/>
                                        </p:tgtEl>
                                      </p:cBhvr>
                                      <p:to x="100000" y="100000"/>
                                    </p:animScale>
                                    <p:animScale>
                                      <p:cBhvr>
                                        <p:cTn id="51" dur="26">
                                          <p:stCondLst>
                                            <p:cond delay="1642"/>
                                          </p:stCondLst>
                                        </p:cTn>
                                        <p:tgtEl>
                                          <p:spTgt spid="7"/>
                                        </p:tgtEl>
                                      </p:cBhvr>
                                      <p:to x="100000" y="90000"/>
                                    </p:animScale>
                                    <p:animScale>
                                      <p:cBhvr>
                                        <p:cTn id="52" dur="166" decel="50000">
                                          <p:stCondLst>
                                            <p:cond delay="1668"/>
                                          </p:stCondLst>
                                        </p:cTn>
                                        <p:tgtEl>
                                          <p:spTgt spid="7"/>
                                        </p:tgtEl>
                                      </p:cBhvr>
                                      <p:to x="100000" y="100000"/>
                                    </p:animScale>
                                    <p:animScale>
                                      <p:cBhvr>
                                        <p:cTn id="53" dur="26">
                                          <p:stCondLst>
                                            <p:cond delay="1808"/>
                                          </p:stCondLst>
                                        </p:cTn>
                                        <p:tgtEl>
                                          <p:spTgt spid="7"/>
                                        </p:tgtEl>
                                      </p:cBhvr>
                                      <p:to x="100000" y="95000"/>
                                    </p:animScale>
                                    <p:animScale>
                                      <p:cBhvr>
                                        <p:cTn id="54" dur="166" decel="50000">
                                          <p:stCondLst>
                                            <p:cond delay="1834"/>
                                          </p:stCondLst>
                                        </p:cTn>
                                        <p:tgtEl>
                                          <p:spTgt spid="7"/>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animBg="1"/>
      <p:bldP spid="7"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图片 5" descr="u=3002133,3030009473&amp;fm=27&amp;gp=0.jpg"/>
          <p:cNvPicPr>
            <a:picLocks noChangeAspect="1"/>
          </p:cNvPicPr>
          <p:nvPr/>
        </p:nvPicPr>
        <p:blipFill>
          <a:blip r:embed="rId2" cstate="print"/>
          <a:stretch>
            <a:fillRect/>
          </a:stretch>
        </p:blipFill>
        <p:spPr>
          <a:xfrm>
            <a:off x="0" y="0"/>
            <a:ext cx="9144000" cy="6858000"/>
          </a:xfrm>
          <a:prstGeom prst="rect">
            <a:avLst/>
          </a:prstGeom>
        </p:spPr>
      </p:pic>
      <p:sp>
        <p:nvSpPr>
          <p:cNvPr id="2" name="标题 1"/>
          <p:cNvSpPr>
            <a:spLocks noGrp="1"/>
          </p:cNvSpPr>
          <p:nvPr>
            <p:ph type="title"/>
          </p:nvPr>
        </p:nvSpPr>
        <p:spPr>
          <a:xfrm>
            <a:off x="0" y="188640"/>
            <a:ext cx="2458616" cy="562074"/>
          </a:xfrm>
        </p:spPr>
        <p:txBody>
          <a:bodyPr>
            <a:noAutofit/>
          </a:bodyPr>
          <a:lstStyle/>
          <a:p>
            <a:r>
              <a:rPr lang="zh-CN" altLang="en-US" sz="3600" dirty="0" smtClean="0"/>
              <a:t>（</a:t>
            </a:r>
            <a:r>
              <a:rPr lang="en-US" altLang="zh-CN" sz="3600" dirty="0" smtClean="0"/>
              <a:t>2</a:t>
            </a:r>
            <a:r>
              <a:rPr lang="zh-CN" altLang="en-US" sz="3600" dirty="0" smtClean="0"/>
              <a:t>）影响</a:t>
            </a:r>
            <a:endParaRPr lang="zh-CN" altLang="en-US" sz="3600" dirty="0"/>
          </a:p>
        </p:txBody>
      </p:sp>
      <p:sp>
        <p:nvSpPr>
          <p:cNvPr id="3" name="TextBox 2"/>
          <p:cNvSpPr txBox="1"/>
          <p:nvPr/>
        </p:nvSpPr>
        <p:spPr>
          <a:xfrm>
            <a:off x="323528" y="764704"/>
            <a:ext cx="7992888" cy="2246769"/>
          </a:xfrm>
          <a:prstGeom prst="rect">
            <a:avLst/>
          </a:prstGeom>
          <a:noFill/>
        </p:spPr>
        <p:txBody>
          <a:bodyPr wrap="square" rtlCol="0">
            <a:spAutoFit/>
          </a:bodyPr>
          <a:lstStyle/>
          <a:p>
            <a:r>
              <a:rPr lang="zh-CN" altLang="en-US" sz="2800" dirty="0" smtClean="0"/>
              <a:t>         如果总的看一看</a:t>
            </a:r>
            <a:r>
              <a:rPr lang="en-US" altLang="zh-CN" sz="2800" dirty="0" smtClean="0"/>
              <a:t>1861</a:t>
            </a:r>
            <a:r>
              <a:rPr lang="zh-CN" altLang="en-US" sz="2800" dirty="0" smtClean="0"/>
              <a:t>年俄国国家全部结构的改变那就必然会承认，这种改变是</a:t>
            </a:r>
            <a:r>
              <a:rPr lang="zh-CN" altLang="en-US" sz="2800" b="1" dirty="0" smtClean="0">
                <a:solidFill>
                  <a:srgbClr val="FF0000"/>
                </a:solidFill>
              </a:rPr>
              <a:t>封建君主制转变</a:t>
            </a:r>
            <a:r>
              <a:rPr lang="zh-CN" altLang="en-US" sz="2800" dirty="0" smtClean="0"/>
              <a:t>的道路上的一步，不仅从</a:t>
            </a:r>
            <a:r>
              <a:rPr lang="zh-CN" altLang="en-US" sz="2800" b="1" dirty="0" smtClean="0">
                <a:solidFill>
                  <a:srgbClr val="FF0000"/>
                </a:solidFill>
              </a:rPr>
              <a:t>经济观点</a:t>
            </a:r>
            <a:r>
              <a:rPr lang="zh-CN" altLang="en-US" sz="2800" dirty="0" smtClean="0"/>
              <a:t>来看是正确的，而且从</a:t>
            </a:r>
            <a:r>
              <a:rPr lang="zh-CN" altLang="en-US" sz="2800" b="1" dirty="0" smtClean="0">
                <a:solidFill>
                  <a:srgbClr val="FF0000"/>
                </a:solidFill>
              </a:rPr>
              <a:t>政治观点</a:t>
            </a:r>
            <a:r>
              <a:rPr lang="zh-CN" altLang="en-US" sz="2800" dirty="0" smtClean="0"/>
              <a:t>来看也是正确的。</a:t>
            </a:r>
            <a:endParaRPr lang="en-US" altLang="zh-CN" sz="2800" dirty="0" smtClean="0"/>
          </a:p>
          <a:p>
            <a:pPr algn="r"/>
            <a:r>
              <a:rPr lang="en-US" altLang="zh-CN" sz="2800" dirty="0" smtClean="0"/>
              <a:t>——</a:t>
            </a:r>
            <a:r>
              <a:rPr lang="zh-CN" altLang="en-US" sz="2800" dirty="0" smtClean="0"/>
              <a:t>列宁</a:t>
            </a:r>
            <a:r>
              <a:rPr lang="en-US" altLang="zh-CN" sz="2800" dirty="0" smtClean="0"/>
              <a:t>《</a:t>
            </a:r>
            <a:r>
              <a:rPr lang="zh-CN" altLang="en-US" sz="2800" dirty="0" smtClean="0"/>
              <a:t>关于纪念日</a:t>
            </a:r>
            <a:r>
              <a:rPr lang="en-US" altLang="zh-CN" sz="2800" dirty="0" smtClean="0"/>
              <a:t>》</a:t>
            </a:r>
            <a:endParaRPr lang="zh-CN" altLang="en-US" sz="2800" dirty="0"/>
          </a:p>
        </p:txBody>
      </p:sp>
      <p:sp>
        <p:nvSpPr>
          <p:cNvPr id="4" name="圆角矩形 3"/>
          <p:cNvSpPr/>
          <p:nvPr/>
        </p:nvSpPr>
        <p:spPr>
          <a:xfrm>
            <a:off x="971600" y="1124744"/>
            <a:ext cx="7128792" cy="1080120"/>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zh-CN" altLang="en-US" sz="2800" dirty="0" smtClean="0"/>
              <a:t>③促进了俄国的近代化，成为俄国历史发展的重要转折点</a:t>
            </a:r>
            <a:endParaRPr lang="zh-CN" altLang="en-US" sz="2800" dirty="0"/>
          </a:p>
        </p:txBody>
      </p:sp>
      <p:graphicFrame>
        <p:nvGraphicFramePr>
          <p:cNvPr id="5" name="图示 4"/>
          <p:cNvGraphicFramePr/>
          <p:nvPr/>
        </p:nvGraphicFramePr>
        <p:xfrm>
          <a:off x="395536" y="3212976"/>
          <a:ext cx="8496944" cy="345638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80">
                                          <p:stCondLst>
                                            <p:cond delay="0"/>
                                          </p:stCondLst>
                                        </p:cTn>
                                        <p:tgtEl>
                                          <p:spTgt spid="4"/>
                                        </p:tgtEl>
                                      </p:cBhvr>
                                    </p:animEffect>
                                    <p:anim calcmode="lin" valueType="num">
                                      <p:cBhvr>
                                        <p:cTn id="13"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14"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5"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6"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7"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8" dur="26">
                                          <p:stCondLst>
                                            <p:cond delay="650"/>
                                          </p:stCondLst>
                                        </p:cTn>
                                        <p:tgtEl>
                                          <p:spTgt spid="4"/>
                                        </p:tgtEl>
                                      </p:cBhvr>
                                      <p:to x="100000" y="60000"/>
                                    </p:animScale>
                                    <p:animScale>
                                      <p:cBhvr>
                                        <p:cTn id="19" dur="166" decel="50000">
                                          <p:stCondLst>
                                            <p:cond delay="676"/>
                                          </p:stCondLst>
                                        </p:cTn>
                                        <p:tgtEl>
                                          <p:spTgt spid="4"/>
                                        </p:tgtEl>
                                      </p:cBhvr>
                                      <p:to x="100000" y="100000"/>
                                    </p:animScale>
                                    <p:animScale>
                                      <p:cBhvr>
                                        <p:cTn id="20" dur="26">
                                          <p:stCondLst>
                                            <p:cond delay="1312"/>
                                          </p:stCondLst>
                                        </p:cTn>
                                        <p:tgtEl>
                                          <p:spTgt spid="4"/>
                                        </p:tgtEl>
                                      </p:cBhvr>
                                      <p:to x="100000" y="80000"/>
                                    </p:animScale>
                                    <p:animScale>
                                      <p:cBhvr>
                                        <p:cTn id="21" dur="166" decel="50000">
                                          <p:stCondLst>
                                            <p:cond delay="1338"/>
                                          </p:stCondLst>
                                        </p:cTn>
                                        <p:tgtEl>
                                          <p:spTgt spid="4"/>
                                        </p:tgtEl>
                                      </p:cBhvr>
                                      <p:to x="100000" y="100000"/>
                                    </p:animScale>
                                    <p:animScale>
                                      <p:cBhvr>
                                        <p:cTn id="22" dur="26">
                                          <p:stCondLst>
                                            <p:cond delay="1642"/>
                                          </p:stCondLst>
                                        </p:cTn>
                                        <p:tgtEl>
                                          <p:spTgt spid="4"/>
                                        </p:tgtEl>
                                      </p:cBhvr>
                                      <p:to x="100000" y="90000"/>
                                    </p:animScale>
                                    <p:animScale>
                                      <p:cBhvr>
                                        <p:cTn id="23" dur="166" decel="50000">
                                          <p:stCondLst>
                                            <p:cond delay="1668"/>
                                          </p:stCondLst>
                                        </p:cTn>
                                        <p:tgtEl>
                                          <p:spTgt spid="4"/>
                                        </p:tgtEl>
                                      </p:cBhvr>
                                      <p:to x="100000" y="100000"/>
                                    </p:animScale>
                                    <p:animScale>
                                      <p:cBhvr>
                                        <p:cTn id="24" dur="26">
                                          <p:stCondLst>
                                            <p:cond delay="1808"/>
                                          </p:stCondLst>
                                        </p:cTn>
                                        <p:tgtEl>
                                          <p:spTgt spid="4"/>
                                        </p:tgtEl>
                                      </p:cBhvr>
                                      <p:to x="100000" y="95000"/>
                                    </p:animScale>
                                    <p:animScale>
                                      <p:cBhvr>
                                        <p:cTn id="25" dur="166" decel="50000">
                                          <p:stCondLst>
                                            <p:cond delay="1834"/>
                                          </p:stCondLst>
                                        </p:cTn>
                                        <p:tgtEl>
                                          <p:spTgt spid="4"/>
                                        </p:tgtEl>
                                      </p:cBhvr>
                                      <p:to x="100000" y="100000"/>
                                    </p:animScale>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5"/>
                                        </p:tgtEl>
                                        <p:attrNameLst>
                                          <p:attrName>style.visibility</p:attrName>
                                        </p:attrNameLst>
                                      </p:cBhvr>
                                      <p:to>
                                        <p:strVal val="visible"/>
                                      </p:to>
                                    </p:set>
                                    <p:animEffect transition="in" filter="blinds(horizontal)">
                                      <p:cBhvr>
                                        <p:cTn id="30"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animBg="1"/>
      <p:bldGraphic spid="5" grpId="0">
        <p:bldAsOne/>
      </p:bldGraphic>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图片 5" descr="u=3002133,3030009473&amp;fm=27&amp;gp=0.jpg"/>
          <p:cNvPicPr>
            <a:picLocks noChangeAspect="1"/>
          </p:cNvPicPr>
          <p:nvPr/>
        </p:nvPicPr>
        <p:blipFill>
          <a:blip r:embed="rId2" cstate="print"/>
          <a:stretch>
            <a:fillRect/>
          </a:stretch>
        </p:blipFill>
        <p:spPr>
          <a:xfrm>
            <a:off x="0" y="0"/>
            <a:ext cx="9138927" cy="6858000"/>
          </a:xfrm>
          <a:prstGeom prst="rect">
            <a:avLst/>
          </a:prstGeom>
        </p:spPr>
      </p:pic>
      <p:sp>
        <p:nvSpPr>
          <p:cNvPr id="2" name="标题 1"/>
          <p:cNvSpPr>
            <a:spLocks noGrp="1"/>
          </p:cNvSpPr>
          <p:nvPr>
            <p:ph type="title"/>
          </p:nvPr>
        </p:nvSpPr>
        <p:spPr>
          <a:xfrm>
            <a:off x="0" y="0"/>
            <a:ext cx="2674640" cy="850106"/>
          </a:xfrm>
        </p:spPr>
        <p:txBody>
          <a:bodyPr>
            <a:normAutofit/>
          </a:bodyPr>
          <a:lstStyle/>
          <a:p>
            <a:r>
              <a:rPr lang="zh-CN" altLang="en-US" sz="3600" dirty="0" smtClean="0"/>
              <a:t>（</a:t>
            </a:r>
            <a:r>
              <a:rPr lang="en-US" altLang="zh-CN" sz="3600" dirty="0" smtClean="0"/>
              <a:t>2</a:t>
            </a:r>
            <a:r>
              <a:rPr lang="zh-CN" altLang="en-US" sz="3600" dirty="0" smtClean="0"/>
              <a:t>）影响</a:t>
            </a:r>
            <a:endParaRPr lang="zh-CN" altLang="en-US" sz="3600" dirty="0"/>
          </a:p>
        </p:txBody>
      </p:sp>
      <p:sp>
        <p:nvSpPr>
          <p:cNvPr id="3" name="TextBox 2"/>
          <p:cNvSpPr txBox="1"/>
          <p:nvPr/>
        </p:nvSpPr>
        <p:spPr>
          <a:xfrm>
            <a:off x="395536" y="908720"/>
            <a:ext cx="8280920" cy="1569660"/>
          </a:xfrm>
          <a:prstGeom prst="rect">
            <a:avLst/>
          </a:prstGeom>
          <a:ln/>
        </p:spPr>
        <p:style>
          <a:lnRef idx="2">
            <a:schemeClr val="accent2"/>
          </a:lnRef>
          <a:fillRef idx="1">
            <a:schemeClr val="lt1"/>
          </a:fillRef>
          <a:effectRef idx="0">
            <a:schemeClr val="accent2"/>
          </a:effectRef>
          <a:fontRef idx="minor">
            <a:schemeClr val="dk1"/>
          </a:fontRef>
        </p:style>
        <p:txBody>
          <a:bodyPr wrap="square" rtlCol="0">
            <a:spAutoFit/>
          </a:bodyPr>
          <a:lstStyle/>
          <a:p>
            <a:r>
              <a:rPr lang="zh-CN" altLang="en-US" sz="2400" dirty="0" smtClean="0"/>
              <a:t>材料一：农民在改革中得到的土地，按</a:t>
            </a:r>
            <a:r>
              <a:rPr lang="en-US" altLang="zh-CN" sz="2400" dirty="0" smtClean="0"/>
              <a:t>1861</a:t>
            </a:r>
            <a:r>
              <a:rPr lang="zh-CN" altLang="en-US" sz="2400" dirty="0" smtClean="0"/>
              <a:t>年的土地市价计算仅值</a:t>
            </a:r>
            <a:r>
              <a:rPr lang="en-US" altLang="zh-CN" sz="2400" b="1" dirty="0" smtClean="0">
                <a:solidFill>
                  <a:srgbClr val="FF0000"/>
                </a:solidFill>
              </a:rPr>
              <a:t>5</a:t>
            </a:r>
            <a:r>
              <a:rPr lang="zh-CN" altLang="en-US" sz="2400" b="1" dirty="0" smtClean="0">
                <a:solidFill>
                  <a:srgbClr val="FF0000"/>
                </a:solidFill>
              </a:rPr>
              <a:t>亿多卢布</a:t>
            </a:r>
            <a:r>
              <a:rPr lang="zh-CN" altLang="en-US" sz="2400" dirty="0" smtClean="0"/>
              <a:t>，但到</a:t>
            </a:r>
            <a:r>
              <a:rPr lang="en-US" altLang="zh-CN" sz="2400" dirty="0" smtClean="0"/>
              <a:t>1905</a:t>
            </a:r>
            <a:r>
              <a:rPr lang="zh-CN" altLang="en-US" sz="2400" dirty="0" smtClean="0"/>
              <a:t>年为止，农民共付出</a:t>
            </a:r>
            <a:r>
              <a:rPr lang="en-US" altLang="zh-CN" sz="2400" b="1" dirty="0" smtClean="0">
                <a:solidFill>
                  <a:srgbClr val="FF0000"/>
                </a:solidFill>
              </a:rPr>
              <a:t>20</a:t>
            </a:r>
            <a:r>
              <a:rPr lang="zh-CN" altLang="en-US" sz="2400" b="1" dirty="0" smtClean="0">
                <a:solidFill>
                  <a:srgbClr val="FF0000"/>
                </a:solidFill>
              </a:rPr>
              <a:t>亿卢布赎金</a:t>
            </a:r>
            <a:r>
              <a:rPr lang="zh-CN" altLang="en-US" sz="2400" dirty="0" smtClean="0"/>
              <a:t>。农民虽付出了高昂的赎金，但得到的</a:t>
            </a:r>
            <a:r>
              <a:rPr lang="zh-CN" altLang="en-US" sz="2400" b="1" dirty="0" smtClean="0">
                <a:solidFill>
                  <a:srgbClr val="FF0000"/>
                </a:solidFill>
              </a:rPr>
              <a:t>土地比改革前少了，质量也更差了</a:t>
            </a:r>
            <a:r>
              <a:rPr lang="zh-CN" altLang="en-US" sz="2400" dirty="0" smtClean="0"/>
              <a:t>。</a:t>
            </a:r>
            <a:endParaRPr lang="zh-CN" altLang="en-US" sz="2400" dirty="0"/>
          </a:p>
        </p:txBody>
      </p:sp>
      <p:sp>
        <p:nvSpPr>
          <p:cNvPr id="4" name="TextBox 3"/>
          <p:cNvSpPr txBox="1"/>
          <p:nvPr/>
        </p:nvSpPr>
        <p:spPr>
          <a:xfrm>
            <a:off x="323528" y="2708920"/>
            <a:ext cx="8280920" cy="2092881"/>
          </a:xfrm>
          <a:prstGeom prst="rect">
            <a:avLst/>
          </a:prstGeom>
          <a:ln/>
        </p:spPr>
        <p:style>
          <a:lnRef idx="2">
            <a:schemeClr val="accent2"/>
          </a:lnRef>
          <a:fillRef idx="1">
            <a:schemeClr val="lt1"/>
          </a:fillRef>
          <a:effectRef idx="0">
            <a:schemeClr val="accent2"/>
          </a:effectRef>
          <a:fontRef idx="minor">
            <a:schemeClr val="dk1"/>
          </a:fontRef>
        </p:style>
        <p:txBody>
          <a:bodyPr wrap="square" rtlCol="0">
            <a:spAutoFit/>
          </a:bodyPr>
          <a:lstStyle/>
          <a:p>
            <a:pPr>
              <a:spcAft>
                <a:spcPts val="1200"/>
              </a:spcAft>
            </a:pPr>
            <a:r>
              <a:rPr lang="zh-CN" altLang="en-US" sz="2400" dirty="0" smtClean="0"/>
              <a:t>材料二：臭名昭著的“解放”，实际上是对农民进行</a:t>
            </a:r>
            <a:r>
              <a:rPr lang="zh-CN" altLang="en-US" sz="2400" b="1" dirty="0" smtClean="0">
                <a:solidFill>
                  <a:srgbClr val="FF0000"/>
                </a:solidFill>
              </a:rPr>
              <a:t>残酷的掠夺</a:t>
            </a:r>
            <a:r>
              <a:rPr lang="zh-CN" altLang="en-US" sz="2400" dirty="0" smtClean="0"/>
              <a:t>，是对农民施行一系列</a:t>
            </a:r>
            <a:r>
              <a:rPr lang="zh-CN" altLang="en-US" sz="2400" b="1" dirty="0" smtClean="0">
                <a:solidFill>
                  <a:srgbClr val="FF0000"/>
                </a:solidFill>
              </a:rPr>
              <a:t>暴力</a:t>
            </a:r>
            <a:r>
              <a:rPr lang="zh-CN" altLang="en-US" sz="2400" dirty="0" smtClean="0"/>
              <a:t>和一连串的</a:t>
            </a:r>
            <a:r>
              <a:rPr lang="zh-CN" altLang="en-US" sz="2400" b="1" dirty="0" smtClean="0">
                <a:solidFill>
                  <a:srgbClr val="FF0000"/>
                </a:solidFill>
              </a:rPr>
              <a:t>侮辱</a:t>
            </a:r>
            <a:r>
              <a:rPr lang="zh-CN" altLang="en-US" sz="2400" dirty="0" smtClean="0"/>
              <a:t>。</a:t>
            </a:r>
            <a:endParaRPr lang="en-US" altLang="zh-CN" sz="2400" dirty="0" smtClean="0"/>
          </a:p>
          <a:p>
            <a:r>
              <a:rPr lang="zh-CN" altLang="en-US" sz="2400" dirty="0" smtClean="0"/>
              <a:t>         农民交付的赎金比当时地价高出</a:t>
            </a:r>
            <a:r>
              <a:rPr lang="en-US" altLang="zh-CN" sz="2400" b="1" dirty="0" smtClean="0">
                <a:solidFill>
                  <a:srgbClr val="FF0000"/>
                </a:solidFill>
              </a:rPr>
              <a:t>2—3</a:t>
            </a:r>
            <a:r>
              <a:rPr lang="zh-CN" altLang="en-US" sz="2400" b="1" dirty="0" smtClean="0">
                <a:solidFill>
                  <a:srgbClr val="FF0000"/>
                </a:solidFill>
              </a:rPr>
              <a:t>倍</a:t>
            </a:r>
            <a:r>
              <a:rPr lang="zh-CN" altLang="en-US" sz="2400" dirty="0" smtClean="0"/>
              <a:t>，农民要在以后的</a:t>
            </a:r>
            <a:r>
              <a:rPr lang="en-US" altLang="zh-CN" sz="2400" dirty="0" smtClean="0"/>
              <a:t>49</a:t>
            </a:r>
            <a:r>
              <a:rPr lang="zh-CN" altLang="en-US" sz="2400" dirty="0" smtClean="0"/>
              <a:t>年内以“赎地费”形式连本带利偿还给政府</a:t>
            </a:r>
            <a:endParaRPr lang="en-US" altLang="zh-CN" sz="2400" dirty="0" smtClean="0"/>
          </a:p>
          <a:p>
            <a:pPr algn="r"/>
            <a:r>
              <a:rPr lang="en-US" altLang="zh-CN" sz="2400" dirty="0" smtClean="0"/>
              <a:t>——</a:t>
            </a:r>
            <a:r>
              <a:rPr lang="zh-CN" altLang="en-US" sz="2400" dirty="0" smtClean="0"/>
              <a:t>列宁</a:t>
            </a:r>
            <a:endParaRPr lang="zh-CN" altLang="en-US" sz="2400" dirty="0"/>
          </a:p>
        </p:txBody>
      </p:sp>
      <p:sp>
        <p:nvSpPr>
          <p:cNvPr id="5" name="TextBox 4"/>
          <p:cNvSpPr txBox="1"/>
          <p:nvPr/>
        </p:nvSpPr>
        <p:spPr>
          <a:xfrm>
            <a:off x="323528" y="5085184"/>
            <a:ext cx="8280920" cy="1200329"/>
          </a:xfrm>
          <a:prstGeom prst="rect">
            <a:avLst/>
          </a:prstGeom>
          <a:ln/>
        </p:spPr>
        <p:style>
          <a:lnRef idx="2">
            <a:schemeClr val="accent2"/>
          </a:lnRef>
          <a:fillRef idx="1">
            <a:schemeClr val="lt1"/>
          </a:fillRef>
          <a:effectRef idx="0">
            <a:schemeClr val="accent2"/>
          </a:effectRef>
          <a:fontRef idx="minor">
            <a:schemeClr val="dk1"/>
          </a:fontRef>
        </p:style>
        <p:txBody>
          <a:bodyPr wrap="square" rtlCol="0">
            <a:spAutoFit/>
          </a:bodyPr>
          <a:lstStyle/>
          <a:p>
            <a:r>
              <a:rPr lang="zh-CN" altLang="en-US" sz="2400" dirty="0" smtClean="0"/>
              <a:t>材料三：</a:t>
            </a:r>
            <a:r>
              <a:rPr lang="en-US" altLang="zh-CN" sz="2400" dirty="0" smtClean="0"/>
              <a:t>19</a:t>
            </a:r>
            <a:r>
              <a:rPr lang="zh-CN" altLang="en-US" sz="2400" dirty="0" smtClean="0"/>
              <a:t>世纪中期，亚历山大二世开始了对</a:t>
            </a:r>
            <a:r>
              <a:rPr lang="zh-CN" altLang="en-US" sz="2400" b="1" dirty="0" smtClean="0">
                <a:solidFill>
                  <a:srgbClr val="FF0000"/>
                </a:solidFill>
              </a:rPr>
              <a:t>中亚的征服</a:t>
            </a:r>
            <a:r>
              <a:rPr lang="zh-CN" altLang="en-US" sz="2400" dirty="0" smtClean="0"/>
              <a:t>，由乘机</a:t>
            </a:r>
            <a:r>
              <a:rPr lang="zh-CN" altLang="en-US" sz="2400" b="1" dirty="0" smtClean="0">
                <a:solidFill>
                  <a:srgbClr val="FF0000"/>
                </a:solidFill>
              </a:rPr>
              <a:t>大肆掠夺中国的领土</a:t>
            </a:r>
            <a:r>
              <a:rPr lang="zh-CN" altLang="en-US" sz="2400" dirty="0" smtClean="0"/>
              <a:t>，在他在位期间，沙俄强占了中国七万多平方公里的土地。</a:t>
            </a:r>
            <a:endParaRPr lang="zh-CN" alt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blinds(horizontal)">
                                      <p:cBhvr>
                                        <p:cTn id="10" dur="5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blinds(horizontal)">
                                      <p:cBhvr>
                                        <p:cTn id="15"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961</TotalTime>
  <Words>2271</Words>
  <Application>Microsoft Office PowerPoint</Application>
  <PresentationFormat>全屏显示(4:3)</PresentationFormat>
  <Paragraphs>143</Paragraphs>
  <Slides>17</Slides>
  <Notes>0</Notes>
  <HiddenSlides>0</HiddenSlides>
  <MMClips>0</MMClips>
  <ScaleCrop>false</ScaleCrop>
  <HeadingPairs>
    <vt:vector size="4" baseType="variant">
      <vt:variant>
        <vt:lpstr>主题</vt:lpstr>
      </vt:variant>
      <vt:variant>
        <vt:i4>1</vt:i4>
      </vt:variant>
      <vt:variant>
        <vt:lpstr>幻灯片标题</vt:lpstr>
      </vt:variant>
      <vt:variant>
        <vt:i4>17</vt:i4>
      </vt:variant>
    </vt:vector>
  </HeadingPairs>
  <TitlesOfParts>
    <vt:vector size="18" baseType="lpstr">
      <vt:lpstr>Office 主题</vt:lpstr>
      <vt:lpstr>幻灯片 1</vt:lpstr>
      <vt:lpstr>幻灯片 2</vt:lpstr>
      <vt:lpstr>一、农民的“解放”——农奴制改革</vt:lpstr>
      <vt:lpstr>3、内容</vt:lpstr>
      <vt:lpstr>幻灯片 5</vt:lpstr>
      <vt:lpstr>5、评价</vt:lpstr>
      <vt:lpstr>（2）影响</vt:lpstr>
      <vt:lpstr>（2）影响</vt:lpstr>
      <vt:lpstr>（2）影响</vt:lpstr>
      <vt:lpstr>幻灯片 10</vt:lpstr>
      <vt:lpstr>二、19世纪70年代上层建筑的改革</vt:lpstr>
      <vt:lpstr>2、内容、评价、影响</vt:lpstr>
      <vt:lpstr>三、俄国资本主义经济的发展 </vt:lpstr>
      <vt:lpstr>三、俄国资本主义经济的发展 </vt:lpstr>
      <vt:lpstr>幻灯片 15</vt:lpstr>
      <vt:lpstr>幻灯片 16</vt:lpstr>
      <vt:lpstr>幻灯片 17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cp:lastModifiedBy>Administrator</cp:lastModifiedBy>
  <cp:revision>94</cp:revision>
  <dcterms:modified xsi:type="dcterms:W3CDTF">2019-05-18T00:59:19Z</dcterms:modified>
</cp:coreProperties>
</file>