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35" autoAdjust="0"/>
  </p:normalViewPr>
  <p:slideViewPr>
    <p:cSldViewPr>
      <p:cViewPr varScale="1">
        <p:scale>
          <a:sx n="65" d="100"/>
          <a:sy n="65" d="100"/>
        </p:scale>
        <p:origin x="-84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E6018-44B0-4708-9D10-BD7B4CDD43B6}"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zh-CN" altLang="en-US"/>
        </a:p>
      </dgm:t>
    </dgm:pt>
    <dgm:pt modelId="{0D9B2002-1F58-44B9-8270-4939B4186EBC}">
      <dgm:prSet phldrT="[文本]"/>
      <dgm:spPr/>
      <dgm:t>
        <a:bodyPr/>
        <a:lstStyle/>
        <a:p>
          <a:r>
            <a:rPr lang="zh-CN" altLang="en-US" dirty="0" smtClean="0"/>
            <a:t>奴隶</a:t>
          </a:r>
          <a:endParaRPr lang="zh-CN" altLang="en-US" dirty="0"/>
        </a:p>
      </dgm:t>
    </dgm:pt>
    <dgm:pt modelId="{04DDDD51-9E40-47DF-B03B-2CBEBD435C97}" type="parTrans" cxnId="{040A87D8-6BFC-48FC-B747-1F8E740249A4}">
      <dgm:prSet/>
      <dgm:spPr/>
      <dgm:t>
        <a:bodyPr/>
        <a:lstStyle/>
        <a:p>
          <a:endParaRPr lang="zh-CN" altLang="en-US"/>
        </a:p>
      </dgm:t>
    </dgm:pt>
    <dgm:pt modelId="{C5336AA6-A66B-4473-8810-67E231F3BE4B}" type="sibTrans" cxnId="{040A87D8-6BFC-48FC-B747-1F8E740249A4}">
      <dgm:prSet/>
      <dgm:spPr/>
      <dgm:t>
        <a:bodyPr/>
        <a:lstStyle/>
        <a:p>
          <a:endParaRPr lang="zh-CN" altLang="en-US"/>
        </a:p>
      </dgm:t>
    </dgm:pt>
    <dgm:pt modelId="{D62234E9-A239-4582-AAD2-41A52A1C10B7}">
      <dgm:prSet phldrT="[文本]"/>
      <dgm:spPr/>
      <dgm:t>
        <a:bodyPr/>
        <a:lstStyle/>
        <a:p>
          <a:r>
            <a:rPr lang="zh-CN" altLang="en-US" dirty="0" smtClean="0"/>
            <a:t>为农奴主劳动，没有自己的土地，也没有人身自由，常常被奴隶主随意买卖或杀害。</a:t>
          </a:r>
          <a:endParaRPr lang="zh-CN" altLang="en-US" dirty="0"/>
        </a:p>
      </dgm:t>
    </dgm:pt>
    <dgm:pt modelId="{6BA15ECE-F5EF-45CD-96E6-3F462FE113EA}" type="parTrans" cxnId="{3BF277BA-3691-4853-9173-03EC049B78F9}">
      <dgm:prSet/>
      <dgm:spPr/>
      <dgm:t>
        <a:bodyPr/>
        <a:lstStyle/>
        <a:p>
          <a:endParaRPr lang="zh-CN" altLang="en-US"/>
        </a:p>
      </dgm:t>
    </dgm:pt>
    <dgm:pt modelId="{5105A9AE-DF74-40A3-9628-17DC946C91D7}" type="sibTrans" cxnId="{3BF277BA-3691-4853-9173-03EC049B78F9}">
      <dgm:prSet/>
      <dgm:spPr/>
      <dgm:t>
        <a:bodyPr/>
        <a:lstStyle/>
        <a:p>
          <a:endParaRPr lang="zh-CN" altLang="en-US"/>
        </a:p>
      </dgm:t>
    </dgm:pt>
    <dgm:pt modelId="{6FD45F14-1913-42EC-93E3-0BC6F30B5E42}" type="pres">
      <dgm:prSet presAssocID="{972E6018-44B0-4708-9D10-BD7B4CDD43B6}" presName="linearFlow" presStyleCnt="0">
        <dgm:presLayoutVars>
          <dgm:dir/>
          <dgm:animLvl val="lvl"/>
          <dgm:resizeHandles val="exact"/>
        </dgm:presLayoutVars>
      </dgm:prSet>
      <dgm:spPr/>
      <dgm:t>
        <a:bodyPr/>
        <a:lstStyle/>
        <a:p>
          <a:endParaRPr lang="zh-CN" altLang="en-US"/>
        </a:p>
      </dgm:t>
    </dgm:pt>
    <dgm:pt modelId="{7132D568-15DE-4374-A12E-3EC056EA2F33}" type="pres">
      <dgm:prSet presAssocID="{0D9B2002-1F58-44B9-8270-4939B4186EBC}" presName="composite" presStyleCnt="0"/>
      <dgm:spPr/>
      <dgm:t>
        <a:bodyPr/>
        <a:lstStyle/>
        <a:p>
          <a:endParaRPr lang="zh-CN" altLang="en-US"/>
        </a:p>
      </dgm:t>
    </dgm:pt>
    <dgm:pt modelId="{2D58511B-CD7D-48C4-8C44-A38F2ED45E9A}" type="pres">
      <dgm:prSet presAssocID="{0D9B2002-1F58-44B9-8270-4939B4186EBC}" presName="parentText" presStyleLbl="alignNode1" presStyleIdx="0" presStyleCnt="1">
        <dgm:presLayoutVars>
          <dgm:chMax val="1"/>
          <dgm:bulletEnabled val="1"/>
        </dgm:presLayoutVars>
      </dgm:prSet>
      <dgm:spPr/>
      <dgm:t>
        <a:bodyPr/>
        <a:lstStyle/>
        <a:p>
          <a:endParaRPr lang="zh-CN" altLang="en-US"/>
        </a:p>
      </dgm:t>
    </dgm:pt>
    <dgm:pt modelId="{02AEE481-AC68-4B96-BC35-7370F0206F19}" type="pres">
      <dgm:prSet presAssocID="{0D9B2002-1F58-44B9-8270-4939B4186EBC}" presName="descendantText" presStyleLbl="alignAcc1" presStyleIdx="0" presStyleCnt="1" custLinFactNeighborX="2098" custLinFactNeighborY="-14658">
        <dgm:presLayoutVars>
          <dgm:bulletEnabled val="1"/>
        </dgm:presLayoutVars>
      </dgm:prSet>
      <dgm:spPr/>
      <dgm:t>
        <a:bodyPr/>
        <a:lstStyle/>
        <a:p>
          <a:endParaRPr lang="zh-CN" altLang="en-US"/>
        </a:p>
      </dgm:t>
    </dgm:pt>
  </dgm:ptLst>
  <dgm:cxnLst>
    <dgm:cxn modelId="{78AC0D06-B008-41EC-BE7F-989203F7AD82}" type="presOf" srcId="{0D9B2002-1F58-44B9-8270-4939B4186EBC}" destId="{2D58511B-CD7D-48C4-8C44-A38F2ED45E9A}" srcOrd="0" destOrd="0" presId="urn:microsoft.com/office/officeart/2005/8/layout/chevron2"/>
    <dgm:cxn modelId="{BE380440-9434-4F80-8B62-4A3F5E9D4ADC}" type="presOf" srcId="{972E6018-44B0-4708-9D10-BD7B4CDD43B6}" destId="{6FD45F14-1913-42EC-93E3-0BC6F30B5E42}" srcOrd="0" destOrd="0" presId="urn:microsoft.com/office/officeart/2005/8/layout/chevron2"/>
    <dgm:cxn modelId="{3BF277BA-3691-4853-9173-03EC049B78F9}" srcId="{0D9B2002-1F58-44B9-8270-4939B4186EBC}" destId="{D62234E9-A239-4582-AAD2-41A52A1C10B7}" srcOrd="0" destOrd="0" parTransId="{6BA15ECE-F5EF-45CD-96E6-3F462FE113EA}" sibTransId="{5105A9AE-DF74-40A3-9628-17DC946C91D7}"/>
    <dgm:cxn modelId="{F2ECFB4E-A0D8-4A4E-AB08-81079385D5D1}" type="presOf" srcId="{D62234E9-A239-4582-AAD2-41A52A1C10B7}" destId="{02AEE481-AC68-4B96-BC35-7370F0206F19}" srcOrd="0" destOrd="0" presId="urn:microsoft.com/office/officeart/2005/8/layout/chevron2"/>
    <dgm:cxn modelId="{040A87D8-6BFC-48FC-B747-1F8E740249A4}" srcId="{972E6018-44B0-4708-9D10-BD7B4CDD43B6}" destId="{0D9B2002-1F58-44B9-8270-4939B4186EBC}" srcOrd="0" destOrd="0" parTransId="{04DDDD51-9E40-47DF-B03B-2CBEBD435C97}" sibTransId="{C5336AA6-A66B-4473-8810-67E231F3BE4B}"/>
    <dgm:cxn modelId="{D258014A-791F-4DC9-AEFA-0D32222047E1}" type="presParOf" srcId="{6FD45F14-1913-42EC-93E3-0BC6F30B5E42}" destId="{7132D568-15DE-4374-A12E-3EC056EA2F33}" srcOrd="0" destOrd="0" presId="urn:microsoft.com/office/officeart/2005/8/layout/chevron2"/>
    <dgm:cxn modelId="{D03E0F3C-27C7-454A-8C1F-E23B5DDE404A}" type="presParOf" srcId="{7132D568-15DE-4374-A12E-3EC056EA2F33}" destId="{2D58511B-CD7D-48C4-8C44-A38F2ED45E9A}" srcOrd="0" destOrd="0" presId="urn:microsoft.com/office/officeart/2005/8/layout/chevron2"/>
    <dgm:cxn modelId="{B869D9C7-688E-4356-AC33-F1CAA0F6F28A}" type="presParOf" srcId="{7132D568-15DE-4374-A12E-3EC056EA2F33}" destId="{02AEE481-AC68-4B96-BC35-7370F0206F1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96A273-2283-4BEF-9CEA-87DF77D98F71}"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zh-CN" altLang="en-US"/>
        </a:p>
      </dgm:t>
    </dgm:pt>
    <dgm:pt modelId="{099F4536-7E39-45BC-8160-B1C094640918}">
      <dgm:prSet phldrT="[文本]"/>
      <dgm:spPr/>
      <dgm:t>
        <a:bodyPr/>
        <a:lstStyle/>
        <a:p>
          <a:r>
            <a:rPr lang="zh-CN" altLang="en-US" dirty="0" smtClean="0"/>
            <a:t>农奴</a:t>
          </a:r>
          <a:endParaRPr lang="zh-CN" altLang="en-US" dirty="0"/>
        </a:p>
      </dgm:t>
    </dgm:pt>
    <dgm:pt modelId="{6C566A19-E1A2-4F13-8DF7-948D68891CBC}" type="parTrans" cxnId="{713B97D4-CF0E-4340-8AF7-BC97309D6965}">
      <dgm:prSet/>
      <dgm:spPr/>
      <dgm:t>
        <a:bodyPr/>
        <a:lstStyle/>
        <a:p>
          <a:endParaRPr lang="zh-CN" altLang="en-US"/>
        </a:p>
      </dgm:t>
    </dgm:pt>
    <dgm:pt modelId="{C156121B-6B6E-4DC6-A1CF-4A066F541092}" type="sibTrans" cxnId="{713B97D4-CF0E-4340-8AF7-BC97309D6965}">
      <dgm:prSet/>
      <dgm:spPr/>
      <dgm:t>
        <a:bodyPr/>
        <a:lstStyle/>
        <a:p>
          <a:endParaRPr lang="zh-CN" altLang="en-US"/>
        </a:p>
      </dgm:t>
    </dgm:pt>
    <dgm:pt modelId="{A9EB1AB0-A74B-4190-8292-1E063546BB97}">
      <dgm:prSet phldrT="[文本]"/>
      <dgm:spPr/>
      <dgm:t>
        <a:bodyPr/>
        <a:lstStyle/>
        <a:p>
          <a:r>
            <a:rPr lang="zh-CN" altLang="en-US" dirty="0" smtClean="0"/>
            <a:t>封建社会中，在土地、人身、司法上依附于地主的农业生产者。在经济上受剥削，有部分人身自由，没有任何政治权利，处于社会最底层。</a:t>
          </a:r>
          <a:endParaRPr lang="zh-CN" altLang="en-US" dirty="0"/>
        </a:p>
      </dgm:t>
    </dgm:pt>
    <dgm:pt modelId="{EC43FF7B-29B2-409A-B30C-C114E84ADA1A}" type="parTrans" cxnId="{9619BE59-F3C1-4EC8-A15A-CC1D5FA2AEFA}">
      <dgm:prSet/>
      <dgm:spPr/>
      <dgm:t>
        <a:bodyPr/>
        <a:lstStyle/>
        <a:p>
          <a:endParaRPr lang="zh-CN" altLang="en-US"/>
        </a:p>
      </dgm:t>
    </dgm:pt>
    <dgm:pt modelId="{5C0832AE-B099-4854-8100-98A78CB9AA17}" type="sibTrans" cxnId="{9619BE59-F3C1-4EC8-A15A-CC1D5FA2AEFA}">
      <dgm:prSet/>
      <dgm:spPr/>
      <dgm:t>
        <a:bodyPr/>
        <a:lstStyle/>
        <a:p>
          <a:endParaRPr lang="zh-CN" altLang="en-US"/>
        </a:p>
      </dgm:t>
    </dgm:pt>
    <dgm:pt modelId="{9F3555B9-8C92-4D1F-AAC0-8CE86CA26A89}" type="pres">
      <dgm:prSet presAssocID="{7196A273-2283-4BEF-9CEA-87DF77D98F71}" presName="linearFlow" presStyleCnt="0">
        <dgm:presLayoutVars>
          <dgm:dir/>
          <dgm:animLvl val="lvl"/>
          <dgm:resizeHandles val="exact"/>
        </dgm:presLayoutVars>
      </dgm:prSet>
      <dgm:spPr/>
      <dgm:t>
        <a:bodyPr/>
        <a:lstStyle/>
        <a:p>
          <a:endParaRPr lang="zh-CN" altLang="en-US"/>
        </a:p>
      </dgm:t>
    </dgm:pt>
    <dgm:pt modelId="{6B7A4986-06F4-4C78-AE53-E35DF8AFB241}" type="pres">
      <dgm:prSet presAssocID="{099F4536-7E39-45BC-8160-B1C094640918}" presName="composite" presStyleCnt="0"/>
      <dgm:spPr/>
      <dgm:t>
        <a:bodyPr/>
        <a:lstStyle/>
        <a:p>
          <a:endParaRPr lang="zh-CN" altLang="en-US"/>
        </a:p>
      </dgm:t>
    </dgm:pt>
    <dgm:pt modelId="{D05604B3-CC5A-4491-8536-4EEED68C4A2A}" type="pres">
      <dgm:prSet presAssocID="{099F4536-7E39-45BC-8160-B1C094640918}" presName="parentText" presStyleLbl="alignNode1" presStyleIdx="0" presStyleCnt="1" custLinFactNeighborX="-7937" custLinFactNeighborY="-5555">
        <dgm:presLayoutVars>
          <dgm:chMax val="1"/>
          <dgm:bulletEnabled val="1"/>
        </dgm:presLayoutVars>
      </dgm:prSet>
      <dgm:spPr/>
      <dgm:t>
        <a:bodyPr/>
        <a:lstStyle/>
        <a:p>
          <a:endParaRPr lang="zh-CN" altLang="en-US"/>
        </a:p>
      </dgm:t>
    </dgm:pt>
    <dgm:pt modelId="{9D3CD247-FA45-4047-9440-9DFAA868C478}" type="pres">
      <dgm:prSet presAssocID="{099F4536-7E39-45BC-8160-B1C094640918}" presName="descendantText" presStyleLbl="alignAcc1" presStyleIdx="0" presStyleCnt="1" custLinFactNeighborX="2299" custLinFactNeighborY="-8547">
        <dgm:presLayoutVars>
          <dgm:bulletEnabled val="1"/>
        </dgm:presLayoutVars>
      </dgm:prSet>
      <dgm:spPr/>
      <dgm:t>
        <a:bodyPr/>
        <a:lstStyle/>
        <a:p>
          <a:endParaRPr lang="zh-CN" altLang="en-US"/>
        </a:p>
      </dgm:t>
    </dgm:pt>
  </dgm:ptLst>
  <dgm:cxnLst>
    <dgm:cxn modelId="{F8DB6398-AC84-4A37-AADD-9CE8ED3B9065}" type="presOf" srcId="{7196A273-2283-4BEF-9CEA-87DF77D98F71}" destId="{9F3555B9-8C92-4D1F-AAC0-8CE86CA26A89}" srcOrd="0" destOrd="0" presId="urn:microsoft.com/office/officeart/2005/8/layout/chevron2"/>
    <dgm:cxn modelId="{10CA8373-F7FD-46E3-A31F-1A26F4F6FAAA}" type="presOf" srcId="{099F4536-7E39-45BC-8160-B1C094640918}" destId="{D05604B3-CC5A-4491-8536-4EEED68C4A2A}" srcOrd="0" destOrd="0" presId="urn:microsoft.com/office/officeart/2005/8/layout/chevron2"/>
    <dgm:cxn modelId="{713B97D4-CF0E-4340-8AF7-BC97309D6965}" srcId="{7196A273-2283-4BEF-9CEA-87DF77D98F71}" destId="{099F4536-7E39-45BC-8160-B1C094640918}" srcOrd="0" destOrd="0" parTransId="{6C566A19-E1A2-4F13-8DF7-948D68891CBC}" sibTransId="{C156121B-6B6E-4DC6-A1CF-4A066F541092}"/>
    <dgm:cxn modelId="{0FD386E5-70B6-47AD-A3B5-F5863924A74C}" type="presOf" srcId="{A9EB1AB0-A74B-4190-8292-1E063546BB97}" destId="{9D3CD247-FA45-4047-9440-9DFAA868C478}" srcOrd="0" destOrd="0" presId="urn:microsoft.com/office/officeart/2005/8/layout/chevron2"/>
    <dgm:cxn modelId="{9619BE59-F3C1-4EC8-A15A-CC1D5FA2AEFA}" srcId="{099F4536-7E39-45BC-8160-B1C094640918}" destId="{A9EB1AB0-A74B-4190-8292-1E063546BB97}" srcOrd="0" destOrd="0" parTransId="{EC43FF7B-29B2-409A-B30C-C114E84ADA1A}" sibTransId="{5C0832AE-B099-4854-8100-98A78CB9AA17}"/>
    <dgm:cxn modelId="{B07AFF48-0825-4A55-888A-C1D5AB4538E1}" type="presParOf" srcId="{9F3555B9-8C92-4D1F-AAC0-8CE86CA26A89}" destId="{6B7A4986-06F4-4C78-AE53-E35DF8AFB241}" srcOrd="0" destOrd="0" presId="urn:microsoft.com/office/officeart/2005/8/layout/chevron2"/>
    <dgm:cxn modelId="{9B2EA4AC-0E6E-455F-94BB-9536ABBDECAD}" type="presParOf" srcId="{6B7A4986-06F4-4C78-AE53-E35DF8AFB241}" destId="{D05604B3-CC5A-4491-8536-4EEED68C4A2A}" srcOrd="0" destOrd="0" presId="urn:microsoft.com/office/officeart/2005/8/layout/chevron2"/>
    <dgm:cxn modelId="{B50CA00C-1079-4CD4-B2B7-13D7CAEC2F1F}" type="presParOf" srcId="{6B7A4986-06F4-4C78-AE53-E35DF8AFB241}" destId="{9D3CD247-FA45-4047-9440-9DFAA868C478}" srcOrd="1" destOrd="0" presId="urn:microsoft.com/office/officeart/2005/8/layout/chevr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CF98D-9064-4A8C-8E4B-097236A645CC}"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zh-CN" altLang="en-US"/>
        </a:p>
      </dgm:t>
    </dgm:pt>
    <dgm:pt modelId="{0BA30D44-E915-4CDA-A2A1-4A2521A8DF86}">
      <dgm:prSet phldrT="[文本]"/>
      <dgm:spPr/>
      <dgm:t>
        <a:bodyPr/>
        <a:lstStyle/>
        <a:p>
          <a:r>
            <a:rPr lang="zh-CN" altLang="en-US" dirty="0" smtClean="0"/>
            <a:t>农民</a:t>
          </a:r>
          <a:endParaRPr lang="zh-CN" altLang="en-US" dirty="0"/>
        </a:p>
      </dgm:t>
    </dgm:pt>
    <dgm:pt modelId="{C7BEB52F-A470-44AE-88CC-6B13C0E0553F}" type="parTrans" cxnId="{7F19EFFD-24B2-4844-81DE-739CFC7643DC}">
      <dgm:prSet/>
      <dgm:spPr/>
      <dgm:t>
        <a:bodyPr/>
        <a:lstStyle/>
        <a:p>
          <a:endParaRPr lang="zh-CN" altLang="en-US"/>
        </a:p>
      </dgm:t>
    </dgm:pt>
    <dgm:pt modelId="{9F3D4038-5C29-438E-9433-647CEE8261C8}" type="sibTrans" cxnId="{7F19EFFD-24B2-4844-81DE-739CFC7643DC}">
      <dgm:prSet/>
      <dgm:spPr/>
      <dgm:t>
        <a:bodyPr/>
        <a:lstStyle/>
        <a:p>
          <a:endParaRPr lang="zh-CN" altLang="en-US"/>
        </a:p>
      </dgm:t>
    </dgm:pt>
    <dgm:pt modelId="{9DF55745-A28B-4076-9540-96B34BFAC1D3}">
      <dgm:prSet phldrT="[文本]"/>
      <dgm:spPr/>
      <dgm:t>
        <a:bodyPr/>
        <a:lstStyle/>
        <a:p>
          <a:r>
            <a:rPr lang="zh-CN" altLang="en-US" dirty="0" smtClean="0"/>
            <a:t>租种地主的土地，也有属于自己的私有土地，人身比较自由。</a:t>
          </a:r>
          <a:endParaRPr lang="zh-CN" altLang="en-US" dirty="0"/>
        </a:p>
      </dgm:t>
    </dgm:pt>
    <dgm:pt modelId="{549CE89A-9A70-4826-B980-E039A2A267C2}" type="parTrans" cxnId="{D4FF5BB0-2FCA-405A-8E5D-2E0911553170}">
      <dgm:prSet/>
      <dgm:spPr/>
      <dgm:t>
        <a:bodyPr/>
        <a:lstStyle/>
        <a:p>
          <a:endParaRPr lang="zh-CN" altLang="en-US"/>
        </a:p>
      </dgm:t>
    </dgm:pt>
    <dgm:pt modelId="{8B758FCB-06FA-4254-BC4A-75E5005CA1B3}" type="sibTrans" cxnId="{D4FF5BB0-2FCA-405A-8E5D-2E0911553170}">
      <dgm:prSet/>
      <dgm:spPr/>
      <dgm:t>
        <a:bodyPr/>
        <a:lstStyle/>
        <a:p>
          <a:endParaRPr lang="zh-CN" altLang="en-US"/>
        </a:p>
      </dgm:t>
    </dgm:pt>
    <dgm:pt modelId="{9B39BD34-B20D-413F-ABE9-9D701F2E1960}" type="pres">
      <dgm:prSet presAssocID="{549CF98D-9064-4A8C-8E4B-097236A645CC}" presName="linearFlow" presStyleCnt="0">
        <dgm:presLayoutVars>
          <dgm:dir/>
          <dgm:animLvl val="lvl"/>
          <dgm:resizeHandles val="exact"/>
        </dgm:presLayoutVars>
      </dgm:prSet>
      <dgm:spPr/>
      <dgm:t>
        <a:bodyPr/>
        <a:lstStyle/>
        <a:p>
          <a:endParaRPr lang="zh-CN" altLang="en-US"/>
        </a:p>
      </dgm:t>
    </dgm:pt>
    <dgm:pt modelId="{F43365B6-F182-453A-96FB-592A95BB907A}" type="pres">
      <dgm:prSet presAssocID="{0BA30D44-E915-4CDA-A2A1-4A2521A8DF86}" presName="composite" presStyleCnt="0"/>
      <dgm:spPr/>
      <dgm:t>
        <a:bodyPr/>
        <a:lstStyle/>
        <a:p>
          <a:endParaRPr lang="zh-CN" altLang="en-US"/>
        </a:p>
      </dgm:t>
    </dgm:pt>
    <dgm:pt modelId="{35E08B86-2490-4FEB-BB42-25028DE0B000}" type="pres">
      <dgm:prSet presAssocID="{0BA30D44-E915-4CDA-A2A1-4A2521A8DF86}" presName="parentText" presStyleLbl="alignNode1" presStyleIdx="0" presStyleCnt="1" custLinFactNeighborX="-15873" custLinFactNeighborY="5556">
        <dgm:presLayoutVars>
          <dgm:chMax val="1"/>
          <dgm:bulletEnabled val="1"/>
        </dgm:presLayoutVars>
      </dgm:prSet>
      <dgm:spPr/>
      <dgm:t>
        <a:bodyPr/>
        <a:lstStyle/>
        <a:p>
          <a:endParaRPr lang="zh-CN" altLang="en-US"/>
        </a:p>
      </dgm:t>
    </dgm:pt>
    <dgm:pt modelId="{4BE7AB36-D185-43E8-BA04-725CB8250248}" type="pres">
      <dgm:prSet presAssocID="{0BA30D44-E915-4CDA-A2A1-4A2521A8DF86}" presName="descendantText" presStyleLbl="alignAcc1" presStyleIdx="0" presStyleCnt="1">
        <dgm:presLayoutVars>
          <dgm:bulletEnabled val="1"/>
        </dgm:presLayoutVars>
      </dgm:prSet>
      <dgm:spPr/>
      <dgm:t>
        <a:bodyPr/>
        <a:lstStyle/>
        <a:p>
          <a:endParaRPr lang="zh-CN" altLang="en-US"/>
        </a:p>
      </dgm:t>
    </dgm:pt>
  </dgm:ptLst>
  <dgm:cxnLst>
    <dgm:cxn modelId="{7F19EFFD-24B2-4844-81DE-739CFC7643DC}" srcId="{549CF98D-9064-4A8C-8E4B-097236A645CC}" destId="{0BA30D44-E915-4CDA-A2A1-4A2521A8DF86}" srcOrd="0" destOrd="0" parTransId="{C7BEB52F-A470-44AE-88CC-6B13C0E0553F}" sibTransId="{9F3D4038-5C29-438E-9433-647CEE8261C8}"/>
    <dgm:cxn modelId="{D4FF5BB0-2FCA-405A-8E5D-2E0911553170}" srcId="{0BA30D44-E915-4CDA-A2A1-4A2521A8DF86}" destId="{9DF55745-A28B-4076-9540-96B34BFAC1D3}" srcOrd="0" destOrd="0" parTransId="{549CE89A-9A70-4826-B980-E039A2A267C2}" sibTransId="{8B758FCB-06FA-4254-BC4A-75E5005CA1B3}"/>
    <dgm:cxn modelId="{00A7B05F-8480-47A3-8853-D6E88E0C7312}" type="presOf" srcId="{549CF98D-9064-4A8C-8E4B-097236A645CC}" destId="{9B39BD34-B20D-413F-ABE9-9D701F2E1960}" srcOrd="0" destOrd="0" presId="urn:microsoft.com/office/officeart/2005/8/layout/chevron2"/>
    <dgm:cxn modelId="{C2D460F3-E41A-463E-9A23-0110DF3B201B}" type="presOf" srcId="{0BA30D44-E915-4CDA-A2A1-4A2521A8DF86}" destId="{35E08B86-2490-4FEB-BB42-25028DE0B000}" srcOrd="0" destOrd="0" presId="urn:microsoft.com/office/officeart/2005/8/layout/chevron2"/>
    <dgm:cxn modelId="{723C260F-BEBC-41C4-A9E4-0EAB03CA567F}" type="presOf" srcId="{9DF55745-A28B-4076-9540-96B34BFAC1D3}" destId="{4BE7AB36-D185-43E8-BA04-725CB8250248}" srcOrd="0" destOrd="0" presId="urn:microsoft.com/office/officeart/2005/8/layout/chevron2"/>
    <dgm:cxn modelId="{EB02875E-4EE6-4BCA-B680-B256FA84B7BA}" type="presParOf" srcId="{9B39BD34-B20D-413F-ABE9-9D701F2E1960}" destId="{F43365B6-F182-453A-96FB-592A95BB907A}" srcOrd="0" destOrd="0" presId="urn:microsoft.com/office/officeart/2005/8/layout/chevron2"/>
    <dgm:cxn modelId="{53CB99A5-8524-4A40-BCE9-31E37C109643}" type="presParOf" srcId="{F43365B6-F182-453A-96FB-592A95BB907A}" destId="{35E08B86-2490-4FEB-BB42-25028DE0B000}" srcOrd="0" destOrd="0" presId="urn:microsoft.com/office/officeart/2005/8/layout/chevron2"/>
    <dgm:cxn modelId="{AAD3DB6B-63AC-4FA3-A5E2-AE86C54DFBAE}" type="presParOf" srcId="{F43365B6-F182-453A-96FB-592A95BB907A}" destId="{4BE7AB36-D185-43E8-BA04-725CB8250248}" srcOrd="1" destOrd="0" presId="urn:microsoft.com/office/officeart/2005/8/layout/chevron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BC5754-8B0A-467F-BA50-6E9E5E8A2636}"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zh-CN" altLang="en-US"/>
        </a:p>
      </dgm:t>
    </dgm:pt>
    <dgm:pt modelId="{2D5BCC9F-639C-43F3-8954-BEBD045EF37C}">
      <dgm:prSet phldrT="[文本]"/>
      <dgm:spPr/>
      <dgm:t>
        <a:bodyPr/>
        <a:lstStyle/>
        <a:p>
          <a:r>
            <a:rPr lang="zh-CN" altLang="en-US" dirty="0" smtClean="0"/>
            <a:t>农奴制</a:t>
          </a:r>
          <a:endParaRPr lang="zh-CN" altLang="en-US" dirty="0"/>
        </a:p>
      </dgm:t>
    </dgm:pt>
    <dgm:pt modelId="{A8BCDA51-62D1-45EE-A7A7-9F7B6603F02C}" type="parTrans" cxnId="{16DF847F-C39E-4892-B662-58A157834091}">
      <dgm:prSet/>
      <dgm:spPr/>
      <dgm:t>
        <a:bodyPr/>
        <a:lstStyle/>
        <a:p>
          <a:endParaRPr lang="zh-CN" altLang="en-US"/>
        </a:p>
      </dgm:t>
    </dgm:pt>
    <dgm:pt modelId="{054C17B2-841A-488A-838E-825B7C24B41F}" type="sibTrans" cxnId="{16DF847F-C39E-4892-B662-58A157834091}">
      <dgm:prSet/>
      <dgm:spPr/>
      <dgm:t>
        <a:bodyPr/>
        <a:lstStyle/>
        <a:p>
          <a:endParaRPr lang="zh-CN" altLang="en-US"/>
        </a:p>
      </dgm:t>
    </dgm:pt>
    <dgm:pt modelId="{7ECD0922-E847-44FE-9443-DB726D8ACABB}">
      <dgm:prSet phldrT="[文本]"/>
      <dgm:spPr/>
      <dgm:t>
        <a:bodyPr/>
        <a:lstStyle/>
        <a:p>
          <a:r>
            <a:rPr lang="en-US" altLang="zh-CN" dirty="0" smtClean="0"/>
            <a:t>15</a:t>
          </a:r>
          <a:r>
            <a:rPr lang="zh-CN" altLang="en-US" dirty="0" smtClean="0"/>
            <a:t>世纪下半叶</a:t>
          </a:r>
          <a:r>
            <a:rPr lang="en-US" altLang="zh-CN" dirty="0" smtClean="0"/>
            <a:t>——19</a:t>
          </a:r>
          <a:r>
            <a:rPr lang="zh-CN" altLang="en-US" dirty="0" smtClean="0"/>
            <a:t>世纪中期，</a:t>
          </a:r>
          <a:r>
            <a:rPr lang="zh-CN" altLang="en-US" b="0" i="0" dirty="0" smtClean="0"/>
            <a:t>以封建土地所有制和农民对封建主的依附关系为基础而形成的剥削制度。</a:t>
          </a:r>
          <a:endParaRPr lang="zh-CN" altLang="en-US" dirty="0"/>
        </a:p>
      </dgm:t>
    </dgm:pt>
    <dgm:pt modelId="{CF62824B-EE4C-4393-951C-CAA1AE826DC7}" type="parTrans" cxnId="{0E3FC753-64DA-4D16-8670-F2D44B11339D}">
      <dgm:prSet/>
      <dgm:spPr/>
      <dgm:t>
        <a:bodyPr/>
        <a:lstStyle/>
        <a:p>
          <a:endParaRPr lang="zh-CN" altLang="en-US"/>
        </a:p>
      </dgm:t>
    </dgm:pt>
    <dgm:pt modelId="{84BA48D4-E266-44F7-BB77-B39FA3717657}" type="sibTrans" cxnId="{0E3FC753-64DA-4D16-8670-F2D44B11339D}">
      <dgm:prSet/>
      <dgm:spPr/>
      <dgm:t>
        <a:bodyPr/>
        <a:lstStyle/>
        <a:p>
          <a:endParaRPr lang="zh-CN" altLang="en-US"/>
        </a:p>
      </dgm:t>
    </dgm:pt>
    <dgm:pt modelId="{24D6287C-A9BC-43B3-8801-55AB9B72AAF9}" type="pres">
      <dgm:prSet presAssocID="{92BC5754-8B0A-467F-BA50-6E9E5E8A2636}" presName="linearFlow" presStyleCnt="0">
        <dgm:presLayoutVars>
          <dgm:dir/>
          <dgm:animLvl val="lvl"/>
          <dgm:resizeHandles val="exact"/>
        </dgm:presLayoutVars>
      </dgm:prSet>
      <dgm:spPr/>
      <dgm:t>
        <a:bodyPr/>
        <a:lstStyle/>
        <a:p>
          <a:endParaRPr lang="zh-CN" altLang="en-US"/>
        </a:p>
      </dgm:t>
    </dgm:pt>
    <dgm:pt modelId="{1A29E3F7-83A6-4174-84FD-64018A7C1B6E}" type="pres">
      <dgm:prSet presAssocID="{2D5BCC9F-639C-43F3-8954-BEBD045EF37C}" presName="composite" presStyleCnt="0"/>
      <dgm:spPr/>
      <dgm:t>
        <a:bodyPr/>
        <a:lstStyle/>
        <a:p>
          <a:endParaRPr lang="zh-CN" altLang="en-US"/>
        </a:p>
      </dgm:t>
    </dgm:pt>
    <dgm:pt modelId="{E106300B-6A4C-4FA7-BD37-CF7A3839CD60}" type="pres">
      <dgm:prSet presAssocID="{2D5BCC9F-639C-43F3-8954-BEBD045EF37C}" presName="parentText" presStyleLbl="alignNode1" presStyleIdx="0" presStyleCnt="1">
        <dgm:presLayoutVars>
          <dgm:chMax val="1"/>
          <dgm:bulletEnabled val="1"/>
        </dgm:presLayoutVars>
      </dgm:prSet>
      <dgm:spPr/>
      <dgm:t>
        <a:bodyPr/>
        <a:lstStyle/>
        <a:p>
          <a:endParaRPr lang="zh-CN" altLang="en-US"/>
        </a:p>
      </dgm:t>
    </dgm:pt>
    <dgm:pt modelId="{52A9B7CE-D19C-46CA-B14A-BE92241796CC}" type="pres">
      <dgm:prSet presAssocID="{2D5BCC9F-639C-43F3-8954-BEBD045EF37C}" presName="descendantText" presStyleLbl="alignAcc1" presStyleIdx="0" presStyleCnt="1">
        <dgm:presLayoutVars>
          <dgm:bulletEnabled val="1"/>
        </dgm:presLayoutVars>
      </dgm:prSet>
      <dgm:spPr/>
      <dgm:t>
        <a:bodyPr/>
        <a:lstStyle/>
        <a:p>
          <a:endParaRPr lang="zh-CN" altLang="en-US"/>
        </a:p>
      </dgm:t>
    </dgm:pt>
  </dgm:ptLst>
  <dgm:cxnLst>
    <dgm:cxn modelId="{6976A7BC-24C4-487C-BD02-7E222062A9EF}" type="presOf" srcId="{2D5BCC9F-639C-43F3-8954-BEBD045EF37C}" destId="{E106300B-6A4C-4FA7-BD37-CF7A3839CD60}" srcOrd="0" destOrd="0" presId="urn:microsoft.com/office/officeart/2005/8/layout/chevron2"/>
    <dgm:cxn modelId="{2F00FC04-43FD-4F35-849E-540BAD400A8F}" type="presOf" srcId="{92BC5754-8B0A-467F-BA50-6E9E5E8A2636}" destId="{24D6287C-A9BC-43B3-8801-55AB9B72AAF9}" srcOrd="0" destOrd="0" presId="urn:microsoft.com/office/officeart/2005/8/layout/chevron2"/>
    <dgm:cxn modelId="{16DF847F-C39E-4892-B662-58A157834091}" srcId="{92BC5754-8B0A-467F-BA50-6E9E5E8A2636}" destId="{2D5BCC9F-639C-43F3-8954-BEBD045EF37C}" srcOrd="0" destOrd="0" parTransId="{A8BCDA51-62D1-45EE-A7A7-9F7B6603F02C}" sibTransId="{054C17B2-841A-488A-838E-825B7C24B41F}"/>
    <dgm:cxn modelId="{0E3FC753-64DA-4D16-8670-F2D44B11339D}" srcId="{2D5BCC9F-639C-43F3-8954-BEBD045EF37C}" destId="{7ECD0922-E847-44FE-9443-DB726D8ACABB}" srcOrd="0" destOrd="0" parTransId="{CF62824B-EE4C-4393-951C-CAA1AE826DC7}" sibTransId="{84BA48D4-E266-44F7-BB77-B39FA3717657}"/>
    <dgm:cxn modelId="{E39BCBE1-C6E7-4925-811C-9F893940C2AE}" type="presOf" srcId="{7ECD0922-E847-44FE-9443-DB726D8ACABB}" destId="{52A9B7CE-D19C-46CA-B14A-BE92241796CC}" srcOrd="0" destOrd="0" presId="urn:microsoft.com/office/officeart/2005/8/layout/chevron2"/>
    <dgm:cxn modelId="{2616F699-BB7B-480F-800F-C83EE286ED4F}" type="presParOf" srcId="{24D6287C-A9BC-43B3-8801-55AB9B72AAF9}" destId="{1A29E3F7-83A6-4174-84FD-64018A7C1B6E}" srcOrd="0" destOrd="0" presId="urn:microsoft.com/office/officeart/2005/8/layout/chevron2"/>
    <dgm:cxn modelId="{1B7FB684-024D-4B47-81F0-38065C5CD559}" type="presParOf" srcId="{1A29E3F7-83A6-4174-84FD-64018A7C1B6E}" destId="{E106300B-6A4C-4FA7-BD37-CF7A3839CD60}" srcOrd="0" destOrd="0" presId="urn:microsoft.com/office/officeart/2005/8/layout/chevron2"/>
    <dgm:cxn modelId="{B4590BD2-F501-407A-BC50-BA957CECA1F3}" type="presParOf" srcId="{1A29E3F7-83A6-4174-84FD-64018A7C1B6E}" destId="{52A9B7CE-D19C-46CA-B14A-BE92241796CC}" srcOrd="1" destOrd="0" presId="urn:microsoft.com/office/officeart/2005/8/layout/chevron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58511B-CD7D-48C4-8C44-A38F2ED45E9A}">
      <dsp:nvSpPr>
        <dsp:cNvPr id="0" name=""/>
        <dsp:cNvSpPr/>
      </dsp:nvSpPr>
      <dsp:spPr>
        <a:xfrm rot="5400000">
          <a:off x="-183620" y="183620"/>
          <a:ext cx="1224136" cy="856895"/>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smtClean="0"/>
            <a:t>奴隶</a:t>
          </a:r>
          <a:endParaRPr lang="zh-CN" altLang="en-US" sz="2200" kern="1200" dirty="0"/>
        </a:p>
      </dsp:txBody>
      <dsp:txXfrm rot="5400000">
        <a:off x="-183620" y="183620"/>
        <a:ext cx="1224136" cy="856895"/>
      </dsp:txXfrm>
    </dsp:sp>
    <dsp:sp modelId="{02AEE481-AC68-4B96-BC35-7370F0206F19}">
      <dsp:nvSpPr>
        <dsp:cNvPr id="0" name=""/>
        <dsp:cNvSpPr/>
      </dsp:nvSpPr>
      <dsp:spPr>
        <a:xfrm rot="5400000">
          <a:off x="4207067" y="-3350172"/>
          <a:ext cx="795688" cy="7496032"/>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smtClean="0"/>
            <a:t>为农奴主劳动，没有自己的土地，也没有人身自由，常常被奴隶主随意买卖或杀害。</a:t>
          </a:r>
          <a:endParaRPr lang="zh-CN" altLang="en-US" sz="2300" kern="1200" dirty="0"/>
        </a:p>
      </dsp:txBody>
      <dsp:txXfrm rot="5400000">
        <a:off x="4207067" y="-3350172"/>
        <a:ext cx="795688" cy="74960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5604B3-CC5A-4491-8536-4EEED68C4A2A}">
      <dsp:nvSpPr>
        <dsp:cNvPr id="0" name=""/>
        <dsp:cNvSpPr/>
      </dsp:nvSpPr>
      <dsp:spPr>
        <a:xfrm rot="5400000">
          <a:off x="-194421" y="194421"/>
          <a:ext cx="1296144" cy="907300"/>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农奴</a:t>
          </a:r>
          <a:endParaRPr lang="zh-CN" altLang="en-US" sz="2400" kern="1200" dirty="0"/>
        </a:p>
      </dsp:txBody>
      <dsp:txXfrm rot="5400000">
        <a:off x="-194421" y="194421"/>
        <a:ext cx="1296144" cy="907300"/>
      </dsp:txXfrm>
    </dsp:sp>
    <dsp:sp modelId="{9D3CD247-FA45-4047-9440-9DFAA868C478}">
      <dsp:nvSpPr>
        <dsp:cNvPr id="0" name=""/>
        <dsp:cNvSpPr/>
      </dsp:nvSpPr>
      <dsp:spPr>
        <a:xfrm rot="5400000">
          <a:off x="4172863" y="-3265562"/>
          <a:ext cx="842493" cy="737361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封建社会中，在土地、人身、司法上依附于地主的农业生产者。在经济上受剥削，有部分人身自由，没有任何政治权利，处于社会最底层。</a:t>
          </a:r>
          <a:endParaRPr lang="zh-CN" altLang="en-US" sz="1800" kern="1200" dirty="0"/>
        </a:p>
      </dsp:txBody>
      <dsp:txXfrm rot="5400000">
        <a:off x="4172863" y="-3265562"/>
        <a:ext cx="842493" cy="737361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E08B86-2490-4FEB-BB42-25028DE0B000}">
      <dsp:nvSpPr>
        <dsp:cNvPr id="0" name=""/>
        <dsp:cNvSpPr/>
      </dsp:nvSpPr>
      <dsp:spPr>
        <a:xfrm rot="5400000">
          <a:off x="-194421" y="194421"/>
          <a:ext cx="1296144" cy="907300"/>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农民</a:t>
          </a:r>
          <a:endParaRPr lang="zh-CN" altLang="en-US" sz="2400" kern="1200" dirty="0"/>
        </a:p>
      </dsp:txBody>
      <dsp:txXfrm rot="5400000">
        <a:off x="-194421" y="194421"/>
        <a:ext cx="1296144" cy="907300"/>
      </dsp:txXfrm>
    </dsp:sp>
    <dsp:sp modelId="{4BE7AB36-D185-43E8-BA04-725CB8250248}">
      <dsp:nvSpPr>
        <dsp:cNvPr id="0" name=""/>
        <dsp:cNvSpPr/>
      </dsp:nvSpPr>
      <dsp:spPr>
        <a:xfrm rot="5400000">
          <a:off x="4136859" y="-3229558"/>
          <a:ext cx="842493" cy="7301611"/>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租种地主的土地，也有属于自己的私有土地，人身比较自由。</a:t>
          </a:r>
          <a:endParaRPr lang="zh-CN" altLang="en-US" sz="2400" kern="1200" dirty="0"/>
        </a:p>
      </dsp:txBody>
      <dsp:txXfrm rot="5400000">
        <a:off x="4136859" y="-3229558"/>
        <a:ext cx="842493" cy="730161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06300B-6A4C-4FA7-BD37-CF7A3839CD60}">
      <dsp:nvSpPr>
        <dsp:cNvPr id="0" name=""/>
        <dsp:cNvSpPr/>
      </dsp:nvSpPr>
      <dsp:spPr>
        <a:xfrm rot="5400000">
          <a:off x="-205222" y="205222"/>
          <a:ext cx="1368152" cy="957706"/>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农奴制</a:t>
          </a:r>
          <a:endParaRPr lang="zh-CN" altLang="en-US" sz="2400" kern="1200" dirty="0"/>
        </a:p>
      </dsp:txBody>
      <dsp:txXfrm rot="5400000">
        <a:off x="-205222" y="205222"/>
        <a:ext cx="1368152" cy="957706"/>
      </dsp:txXfrm>
    </dsp:sp>
    <dsp:sp modelId="{52A9B7CE-D19C-46CA-B14A-BE92241796CC}">
      <dsp:nvSpPr>
        <dsp:cNvPr id="0" name=""/>
        <dsp:cNvSpPr/>
      </dsp:nvSpPr>
      <dsp:spPr>
        <a:xfrm rot="5400000">
          <a:off x="4102655" y="-3144949"/>
          <a:ext cx="889298" cy="7179197"/>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altLang="zh-CN" sz="2300" kern="1200" dirty="0" smtClean="0"/>
            <a:t>15</a:t>
          </a:r>
          <a:r>
            <a:rPr lang="zh-CN" altLang="en-US" sz="2300" kern="1200" dirty="0" smtClean="0"/>
            <a:t>世纪下半叶</a:t>
          </a:r>
          <a:r>
            <a:rPr lang="en-US" altLang="zh-CN" sz="2300" kern="1200" dirty="0" smtClean="0"/>
            <a:t>——19</a:t>
          </a:r>
          <a:r>
            <a:rPr lang="zh-CN" altLang="en-US" sz="2300" kern="1200" dirty="0" smtClean="0"/>
            <a:t>世纪中期，</a:t>
          </a:r>
          <a:r>
            <a:rPr lang="zh-CN" altLang="en-US" sz="2300" b="0" i="0" kern="1200" dirty="0" smtClean="0"/>
            <a:t>以封建土地所有制和农民对封建主的依附关系为基础而形成的剥削制度。</a:t>
          </a:r>
          <a:endParaRPr lang="zh-CN" altLang="en-US" sz="2300" kern="1200" dirty="0"/>
        </a:p>
      </dsp:txBody>
      <dsp:txXfrm rot="5400000">
        <a:off x="4102655" y="-3144949"/>
        <a:ext cx="889298" cy="71791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2019/4/18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2019/4/18 Thursday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4.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u=710141193,3997929527&amp;fm=27&amp;gp=0.jpg"/>
          <p:cNvPicPr>
            <a:picLocks noChangeAspect="1"/>
          </p:cNvPicPr>
          <p:nvPr/>
        </p:nvPicPr>
        <p:blipFill>
          <a:blip r:embed="rId2" cstate="print"/>
          <a:stretch>
            <a:fillRect/>
          </a:stretch>
        </p:blipFill>
        <p:spPr>
          <a:xfrm>
            <a:off x="1" y="0"/>
            <a:ext cx="9143936" cy="6858000"/>
          </a:xfrm>
          <a:prstGeom prst="rect">
            <a:avLst/>
          </a:prstGeom>
        </p:spPr>
      </p:pic>
      <p:pic>
        <p:nvPicPr>
          <p:cNvPr id="4" name="图片 3" descr="2345截图20190409131713.png"/>
          <p:cNvPicPr>
            <a:picLocks noChangeAspect="1"/>
          </p:cNvPicPr>
          <p:nvPr/>
        </p:nvPicPr>
        <p:blipFill>
          <a:blip r:embed="rId3" cstate="print"/>
          <a:stretch>
            <a:fillRect/>
          </a:stretch>
        </p:blipFill>
        <p:spPr>
          <a:xfrm>
            <a:off x="899592" y="908720"/>
            <a:ext cx="4392488" cy="54260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矩形 4"/>
          <p:cNvSpPr/>
          <p:nvPr/>
        </p:nvSpPr>
        <p:spPr>
          <a:xfrm>
            <a:off x="6588224" y="620688"/>
            <a:ext cx="1152128" cy="5909310"/>
          </a:xfrm>
          <a:prstGeom prst="rect">
            <a:avLst/>
          </a:prstGeom>
          <a:noFill/>
        </p:spPr>
        <p:txBody>
          <a:bodyPr wrap="square" lIns="91440" tIns="45720" rIns="91440" bIns="45720">
            <a:spAutoFit/>
          </a:bodyPr>
          <a:lstStyle/>
          <a:p>
            <a:pPr algn="ctr"/>
            <a:r>
              <a:rPr lang="zh-CN" altLang="en-US" sz="5400" b="1" dirty="0" smtClean="0">
                <a:ln w="31550" cmpd="sng">
                  <a:solidFill>
                    <a:schemeClr val="accent6">
                      <a:lumMod val="50000"/>
                    </a:schemeClr>
                  </a:solidFill>
                  <a:prstDash val="solid"/>
                </a:ln>
                <a:solidFill>
                  <a:schemeClr val="accent6">
                    <a:lumMod val="75000"/>
                  </a:schemeClr>
                </a:solidFill>
                <a:effectLst>
                  <a:outerShdw blurRad="41275" dist="12700" dir="12000000" algn="tl" rotWithShape="0">
                    <a:srgbClr val="000000">
                      <a:alpha val="40000"/>
                    </a:srgbClr>
                  </a:outerShdw>
                </a:effectLst>
              </a:rPr>
              <a:t>俄国农奴制改革</a:t>
            </a:r>
            <a:endParaRPr lang="zh-CN" altLang="en-US" sz="5400" b="1" cap="none" spc="0" dirty="0">
              <a:ln w="31550" cmpd="sng">
                <a:solidFill>
                  <a:schemeClr val="accent6">
                    <a:lumMod val="50000"/>
                  </a:schemeClr>
                </a:solidFill>
                <a:prstDash val="solid"/>
              </a:ln>
              <a:solidFill>
                <a:schemeClr val="accent6">
                  <a:lumMod val="75000"/>
                </a:schemeClr>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345截图20190412221423.png"/>
          <p:cNvPicPr>
            <a:picLocks noChangeAspect="1"/>
          </p:cNvPicPr>
          <p:nvPr/>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b="1" dirty="0" smtClean="0"/>
              <a:t>三、思想</a:t>
            </a:r>
            <a:r>
              <a:rPr lang="en-US" altLang="zh-CN" b="1" dirty="0" smtClean="0"/>
              <a:t>——</a:t>
            </a:r>
            <a:r>
              <a:rPr lang="zh-CN" altLang="en-US" b="1" dirty="0" smtClean="0"/>
              <a:t>敲响农奴制的丧钟</a:t>
            </a:r>
            <a:endParaRPr lang="zh-CN" altLang="en-US" b="1" dirty="0"/>
          </a:p>
        </p:txBody>
      </p:sp>
      <p:sp>
        <p:nvSpPr>
          <p:cNvPr id="3" name="TextBox 2"/>
          <p:cNvSpPr txBox="1"/>
          <p:nvPr/>
        </p:nvSpPr>
        <p:spPr>
          <a:xfrm>
            <a:off x="395536" y="1412776"/>
            <a:ext cx="6120680" cy="584775"/>
          </a:xfrm>
          <a:prstGeom prst="rect">
            <a:avLst/>
          </a:prstGeom>
          <a:noFill/>
        </p:spPr>
        <p:txBody>
          <a:bodyPr wrap="square" rtlCol="0">
            <a:spAutoFit/>
          </a:bodyPr>
          <a:lstStyle/>
          <a:p>
            <a:r>
              <a:rPr lang="en-US" altLang="zh-CN" sz="3200" dirty="0" smtClean="0"/>
              <a:t>1</a:t>
            </a:r>
            <a:r>
              <a:rPr lang="zh-CN" altLang="en-US" sz="3200" dirty="0" smtClean="0"/>
              <a:t>、俄国进步思想兴起的背景：</a:t>
            </a:r>
            <a:endParaRPr lang="en-US" altLang="zh-CN" sz="3200" dirty="0" smtClean="0"/>
          </a:p>
        </p:txBody>
      </p:sp>
      <p:pic>
        <p:nvPicPr>
          <p:cNvPr id="4" name="图片 3" descr="2345截图20190409165219.png"/>
          <p:cNvPicPr>
            <a:picLocks noChangeAspect="1"/>
          </p:cNvPicPr>
          <p:nvPr/>
        </p:nvPicPr>
        <p:blipFill>
          <a:blip r:embed="rId3" cstate="print"/>
          <a:stretch>
            <a:fillRect/>
          </a:stretch>
        </p:blipFill>
        <p:spPr>
          <a:xfrm>
            <a:off x="5086443" y="2204864"/>
            <a:ext cx="3389951" cy="38824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755576" y="2348880"/>
            <a:ext cx="3528392" cy="4031873"/>
          </a:xfrm>
          <a:prstGeom prst="rect">
            <a:avLst/>
          </a:prstGeom>
          <a:noFill/>
        </p:spPr>
        <p:txBody>
          <a:bodyPr wrap="square" rtlCol="0">
            <a:spAutoFit/>
          </a:bodyPr>
          <a:lstStyle/>
          <a:p>
            <a:r>
              <a:rPr lang="zh-CN" altLang="en-US" sz="3200" dirty="0" smtClean="0"/>
              <a:t>（</a:t>
            </a:r>
            <a:r>
              <a:rPr lang="en-US" altLang="zh-CN" sz="3200" dirty="0" smtClean="0"/>
              <a:t>1</a:t>
            </a:r>
            <a:r>
              <a:rPr lang="zh-CN" altLang="en-US" sz="3200" dirty="0" smtClean="0"/>
              <a:t>）</a:t>
            </a:r>
            <a:r>
              <a:rPr lang="en-US" altLang="zh-CN" sz="3200" dirty="0" smtClean="0"/>
              <a:t>18</a:t>
            </a:r>
            <a:r>
              <a:rPr lang="zh-CN" altLang="en-US" sz="3200" dirty="0" smtClean="0"/>
              <a:t>世纪末至</a:t>
            </a:r>
            <a:r>
              <a:rPr lang="en-US" altLang="zh-CN" sz="3200" dirty="0" smtClean="0"/>
              <a:t>19</a:t>
            </a:r>
            <a:r>
              <a:rPr lang="zh-CN" altLang="en-US" sz="3200" dirty="0" smtClean="0"/>
              <a:t>世纪初，</a:t>
            </a:r>
            <a:r>
              <a:rPr lang="zh-CN" altLang="en-US" sz="3200" b="1" dirty="0" smtClean="0">
                <a:solidFill>
                  <a:srgbClr val="FF0000"/>
                </a:solidFill>
              </a:rPr>
              <a:t>资本主义生产关系</a:t>
            </a:r>
            <a:r>
              <a:rPr lang="zh-CN" altLang="en-US" sz="3200" dirty="0" smtClean="0"/>
              <a:t>的发展</a:t>
            </a:r>
            <a:endParaRPr lang="en-US" altLang="zh-CN" sz="3200" dirty="0" smtClean="0"/>
          </a:p>
          <a:p>
            <a:r>
              <a:rPr lang="zh-CN" altLang="en-US" sz="3200" dirty="0" smtClean="0"/>
              <a:t>（</a:t>
            </a:r>
            <a:r>
              <a:rPr lang="en-US" altLang="zh-CN" sz="3200" dirty="0" smtClean="0"/>
              <a:t>2</a:t>
            </a:r>
            <a:r>
              <a:rPr lang="zh-CN" altLang="en-US" sz="3200" dirty="0" smtClean="0"/>
              <a:t>）俄国的</a:t>
            </a:r>
            <a:r>
              <a:rPr lang="zh-CN" altLang="en-US" sz="3200" b="1" dirty="0" smtClean="0">
                <a:solidFill>
                  <a:srgbClr val="FF0000"/>
                </a:solidFill>
              </a:rPr>
              <a:t>农奴制日趋瓦解</a:t>
            </a:r>
            <a:endParaRPr lang="en-US" altLang="zh-CN" sz="3200" b="1" dirty="0" smtClean="0">
              <a:solidFill>
                <a:srgbClr val="FF0000"/>
              </a:solidFill>
            </a:endParaRPr>
          </a:p>
          <a:p>
            <a:r>
              <a:rPr lang="zh-CN" altLang="en-US" sz="3200" dirty="0" smtClean="0"/>
              <a:t>（</a:t>
            </a:r>
            <a:r>
              <a:rPr lang="en-US" altLang="zh-CN" sz="3200" dirty="0" smtClean="0"/>
              <a:t>3</a:t>
            </a:r>
            <a:r>
              <a:rPr lang="zh-CN" altLang="en-US" sz="3200" dirty="0" smtClean="0"/>
              <a:t>）受到</a:t>
            </a:r>
            <a:r>
              <a:rPr lang="zh-CN" altLang="en-US" sz="3200" b="1" dirty="0" smtClean="0">
                <a:solidFill>
                  <a:srgbClr val="FF0000"/>
                </a:solidFill>
              </a:rPr>
              <a:t>西欧民主思想</a:t>
            </a:r>
            <a:r>
              <a:rPr lang="zh-CN" altLang="en-US" sz="3200" dirty="0" smtClean="0"/>
              <a:t>的进一步影响</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2345截图20190412221423.png"/>
          <p:cNvPicPr>
            <a:picLocks noChangeAspect="1"/>
          </p:cNvPicPr>
          <p:nvPr/>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a:xfrm>
            <a:off x="467544" y="0"/>
            <a:ext cx="8229600" cy="1143000"/>
          </a:xfrm>
        </p:spPr>
        <p:txBody>
          <a:bodyPr/>
          <a:lstStyle/>
          <a:p>
            <a:r>
              <a:rPr lang="en-US" altLang="zh-CN" dirty="0" smtClean="0"/>
              <a:t>2</a:t>
            </a:r>
            <a:r>
              <a:rPr lang="zh-CN" altLang="en-US" dirty="0" smtClean="0"/>
              <a:t>、十二月党人起义（</a:t>
            </a:r>
            <a:r>
              <a:rPr lang="en-US" altLang="zh-CN" dirty="0" smtClean="0"/>
              <a:t>1825.12</a:t>
            </a:r>
            <a:r>
              <a:rPr lang="zh-CN" altLang="en-US" dirty="0" smtClean="0"/>
              <a:t>）</a:t>
            </a:r>
            <a:endParaRPr lang="zh-CN" altLang="en-US" dirty="0"/>
          </a:p>
        </p:txBody>
      </p:sp>
      <p:pic>
        <p:nvPicPr>
          <p:cNvPr id="3" name="图片 2" descr="2345截图20190409165656.png"/>
          <p:cNvPicPr>
            <a:picLocks noChangeAspect="1"/>
          </p:cNvPicPr>
          <p:nvPr/>
        </p:nvPicPr>
        <p:blipFill>
          <a:blip r:embed="rId3" cstate="print"/>
          <a:stretch>
            <a:fillRect/>
          </a:stretch>
        </p:blipFill>
        <p:spPr>
          <a:xfrm>
            <a:off x="395536" y="1772816"/>
            <a:ext cx="3816424" cy="2232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图片 5" descr="2345截图20190409165703.png"/>
          <p:cNvPicPr>
            <a:picLocks noChangeAspect="1"/>
          </p:cNvPicPr>
          <p:nvPr/>
        </p:nvPicPr>
        <p:blipFill>
          <a:blip r:embed="rId4" cstate="print"/>
          <a:stretch>
            <a:fillRect/>
          </a:stretch>
        </p:blipFill>
        <p:spPr>
          <a:xfrm rot="769407">
            <a:off x="4828153" y="4186522"/>
            <a:ext cx="3816424" cy="2088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4644008" y="1268760"/>
            <a:ext cx="4104456" cy="2308324"/>
          </a:xfrm>
          <a:prstGeom prst="rect">
            <a:avLst/>
          </a:prstGeom>
          <a:noFill/>
        </p:spPr>
        <p:txBody>
          <a:bodyPr wrap="square" rtlCol="0">
            <a:spAutoFit/>
          </a:bodyPr>
          <a:lstStyle/>
          <a:p>
            <a:r>
              <a:rPr lang="zh-CN" altLang="en-US" sz="2400" dirty="0" smtClean="0"/>
              <a:t>（</a:t>
            </a:r>
            <a:r>
              <a:rPr lang="en-US" altLang="zh-CN" sz="2400" dirty="0" smtClean="0"/>
              <a:t>1</a:t>
            </a:r>
            <a:r>
              <a:rPr lang="zh-CN" altLang="en-US" sz="2400" dirty="0" smtClean="0"/>
              <a:t>）原因：俄国贵族军官受到西欧民主思想的进一步影响，对国内的农奴制度和专制制度极为不满。</a:t>
            </a:r>
            <a:endParaRPr lang="en-US" altLang="zh-CN" sz="2400" dirty="0" smtClean="0"/>
          </a:p>
          <a:p>
            <a:r>
              <a:rPr lang="zh-CN" altLang="en-US" sz="2400" dirty="0" smtClean="0"/>
              <a:t>（</a:t>
            </a:r>
            <a:r>
              <a:rPr lang="en-US" altLang="zh-CN" sz="2400" dirty="0" smtClean="0"/>
              <a:t>2</a:t>
            </a:r>
            <a:r>
              <a:rPr lang="zh-CN" altLang="en-US" sz="2400" dirty="0" smtClean="0"/>
              <a:t>）主张：废除农奴制和等级制，建立共和国</a:t>
            </a:r>
            <a:endParaRPr lang="zh-CN" altLang="en-US" sz="2400" dirty="0"/>
          </a:p>
        </p:txBody>
      </p:sp>
      <p:sp>
        <p:nvSpPr>
          <p:cNvPr id="8" name="TextBox 7"/>
          <p:cNvSpPr txBox="1"/>
          <p:nvPr/>
        </p:nvSpPr>
        <p:spPr>
          <a:xfrm>
            <a:off x="323528" y="4581128"/>
            <a:ext cx="4104456" cy="1569660"/>
          </a:xfrm>
          <a:prstGeom prst="rect">
            <a:avLst/>
          </a:prstGeom>
          <a:noFill/>
        </p:spPr>
        <p:txBody>
          <a:bodyPr wrap="square" rtlCol="0">
            <a:spAutoFit/>
          </a:bodyPr>
          <a:lstStyle/>
          <a:p>
            <a:r>
              <a:rPr lang="zh-CN" altLang="en-US" sz="2400" dirty="0" smtClean="0"/>
              <a:t>（</a:t>
            </a:r>
            <a:r>
              <a:rPr lang="en-US" altLang="zh-CN" sz="2400" dirty="0" smtClean="0"/>
              <a:t>3</a:t>
            </a:r>
            <a:r>
              <a:rPr lang="zh-CN" altLang="en-US" sz="2400" dirty="0" smtClean="0"/>
              <a:t>）影响：十二月党人起义虽然失败了，但他唤醒了俄国年轻一代的革命民主主义者。</a:t>
            </a:r>
            <a:endParaRPr lang="en-US" altLang="zh-CN"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345截图20190412221423.png"/>
          <p:cNvPicPr>
            <a:picLocks noChangeAspect="1"/>
          </p:cNvPicPr>
          <p:nvPr/>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a:xfrm>
            <a:off x="323528" y="0"/>
            <a:ext cx="8229600" cy="1143000"/>
          </a:xfrm>
        </p:spPr>
        <p:txBody>
          <a:bodyPr/>
          <a:lstStyle/>
          <a:p>
            <a:r>
              <a:rPr lang="en-US" altLang="zh-CN" dirty="0" smtClean="0"/>
              <a:t>3</a:t>
            </a:r>
            <a:r>
              <a:rPr lang="zh-CN" altLang="en-US" dirty="0" smtClean="0"/>
              <a:t>、民主革命思想的传播</a:t>
            </a:r>
            <a:endParaRPr lang="zh-CN" altLang="en-US" dirty="0"/>
          </a:p>
        </p:txBody>
      </p:sp>
      <p:pic>
        <p:nvPicPr>
          <p:cNvPr id="3" name="图片 2" descr="2345截图20190409170719.png"/>
          <p:cNvPicPr>
            <a:picLocks noChangeAspect="1"/>
          </p:cNvPicPr>
          <p:nvPr/>
        </p:nvPicPr>
        <p:blipFill>
          <a:blip r:embed="rId3" cstate="print"/>
          <a:stretch>
            <a:fillRect/>
          </a:stretch>
        </p:blipFill>
        <p:spPr>
          <a:xfrm>
            <a:off x="611560" y="1772816"/>
            <a:ext cx="3312368" cy="45408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4283968" y="1484784"/>
            <a:ext cx="4320480" cy="4893647"/>
          </a:xfrm>
          <a:prstGeom prst="rect">
            <a:avLst/>
          </a:prstGeom>
          <a:noFill/>
        </p:spPr>
        <p:txBody>
          <a:bodyPr wrap="square" rtlCol="0">
            <a:spAutoFit/>
          </a:bodyPr>
          <a:lstStyle/>
          <a:p>
            <a:r>
              <a:rPr lang="zh-CN" altLang="en-US" sz="2400" dirty="0" smtClean="0"/>
              <a:t>         赫尔岑：俄国杰出的革命民主主义者、唯物主义哲学家和思想家。少年时代受十二月党人思想的影响，走上了反对沙皇专制制度的道路。</a:t>
            </a:r>
            <a:r>
              <a:rPr lang="en-US" altLang="zh-CN" sz="2400" dirty="0" smtClean="0"/>
              <a:t>1847</a:t>
            </a:r>
            <a:r>
              <a:rPr lang="zh-CN" altLang="en-US" sz="2400" dirty="0" smtClean="0"/>
              <a:t>年，因受沙皇政府的迫害流亡国外。后来开始出版</a:t>
            </a:r>
            <a:r>
              <a:rPr lang="en-US" altLang="zh-CN" sz="2400" b="1" dirty="0" smtClean="0">
                <a:solidFill>
                  <a:srgbClr val="FF0000"/>
                </a:solidFill>
              </a:rPr>
              <a:t>《</a:t>
            </a:r>
            <a:r>
              <a:rPr lang="zh-CN" altLang="en-US" sz="2400" b="1" dirty="0" smtClean="0">
                <a:solidFill>
                  <a:srgbClr val="FF0000"/>
                </a:solidFill>
              </a:rPr>
              <a:t>钟声</a:t>
            </a:r>
            <a:r>
              <a:rPr lang="en-US" altLang="zh-CN" sz="2400" b="1" dirty="0" smtClean="0">
                <a:solidFill>
                  <a:srgbClr val="FF0000"/>
                </a:solidFill>
              </a:rPr>
              <a:t>》</a:t>
            </a:r>
            <a:r>
              <a:rPr lang="zh-CN" altLang="en-US" sz="2400" dirty="0" smtClean="0"/>
              <a:t>杂志，</a:t>
            </a:r>
            <a:r>
              <a:rPr lang="zh-CN" altLang="en-US" sz="2400" b="1" dirty="0" smtClean="0">
                <a:solidFill>
                  <a:srgbClr val="FF0000"/>
                </a:solidFill>
              </a:rPr>
              <a:t>号召俄国一切进步力量为实现民主和农民的解放而奋斗</a:t>
            </a:r>
            <a:r>
              <a:rPr lang="zh-CN" altLang="en-US" sz="2400" dirty="0" smtClean="0"/>
              <a:t>。他写的哲学著作被列宁称赞为“完全达到最伟大的思想家的水平”，他是</a:t>
            </a:r>
            <a:r>
              <a:rPr lang="en-US" altLang="zh-CN" sz="2400" dirty="0" smtClean="0"/>
              <a:t>19</a:t>
            </a:r>
            <a:r>
              <a:rPr lang="zh-CN" altLang="en-US" sz="2400" dirty="0" smtClean="0"/>
              <a:t>世纪俄国进步思想界的领袖人物之一。</a:t>
            </a:r>
            <a:endParaRPr lang="zh-CN" altLang="en-US" sz="2400" dirty="0"/>
          </a:p>
        </p:txBody>
      </p:sp>
      <p:sp>
        <p:nvSpPr>
          <p:cNvPr id="5" name="TextBox 4"/>
          <p:cNvSpPr txBox="1"/>
          <p:nvPr/>
        </p:nvSpPr>
        <p:spPr>
          <a:xfrm>
            <a:off x="611560" y="1052736"/>
            <a:ext cx="3096344" cy="523220"/>
          </a:xfrm>
          <a:prstGeom prst="rect">
            <a:avLst/>
          </a:prstGeom>
          <a:noFill/>
        </p:spPr>
        <p:txBody>
          <a:bodyPr wrap="square" rtlCol="0">
            <a:spAutoFit/>
          </a:bodyPr>
          <a:lstStyle/>
          <a:p>
            <a:r>
              <a:rPr lang="zh-CN" altLang="en-US" sz="2800" dirty="0" smtClean="0"/>
              <a:t>（</a:t>
            </a:r>
            <a:r>
              <a:rPr lang="en-US" altLang="zh-CN" sz="2800" dirty="0" smtClean="0"/>
              <a:t>1</a:t>
            </a:r>
            <a:r>
              <a:rPr lang="zh-CN" altLang="en-US" sz="2800" dirty="0" smtClean="0"/>
              <a:t>）代表人物</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345截图20190412221423.png"/>
          <p:cNvPicPr>
            <a:picLocks noChangeAspect="1"/>
          </p:cNvPicPr>
          <p:nvPr/>
        </p:nvPicPr>
        <p:blipFill>
          <a:blip r:embed="rId2" cstate="print"/>
          <a:stretch>
            <a:fillRect/>
          </a:stretch>
        </p:blipFill>
        <p:spPr>
          <a:xfrm>
            <a:off x="0" y="558"/>
            <a:ext cx="9144000" cy="6857442"/>
          </a:xfrm>
          <a:prstGeom prst="rect">
            <a:avLst/>
          </a:prstGeom>
        </p:spPr>
      </p:pic>
      <p:sp>
        <p:nvSpPr>
          <p:cNvPr id="2" name="标题 1"/>
          <p:cNvSpPr>
            <a:spLocks noGrp="1"/>
          </p:cNvSpPr>
          <p:nvPr>
            <p:ph type="title"/>
          </p:nvPr>
        </p:nvSpPr>
        <p:spPr/>
        <p:txBody>
          <a:bodyPr/>
          <a:lstStyle/>
          <a:p>
            <a:r>
              <a:rPr lang="en-US" altLang="zh-CN" dirty="0" smtClean="0"/>
              <a:t>3</a:t>
            </a:r>
            <a:r>
              <a:rPr lang="zh-CN" altLang="en-US" dirty="0" smtClean="0"/>
              <a:t>、民主革命思想的传播</a:t>
            </a:r>
            <a:endParaRPr lang="zh-CN" altLang="en-US" dirty="0"/>
          </a:p>
        </p:txBody>
      </p:sp>
      <p:pic>
        <p:nvPicPr>
          <p:cNvPr id="4" name="内容占位符 3" descr="2345截图20190409201212.png"/>
          <p:cNvPicPr>
            <a:picLocks noGrp="1" noChangeAspect="1"/>
          </p:cNvPicPr>
          <p:nvPr>
            <p:ph idx="1"/>
          </p:nvPr>
        </p:nvPicPr>
        <p:blipFill>
          <a:blip r:embed="rId3" cstate="print"/>
          <a:stretch>
            <a:fillRect/>
          </a:stretch>
        </p:blipFill>
        <p:spPr>
          <a:xfrm>
            <a:off x="5580112" y="1628800"/>
            <a:ext cx="3096343" cy="4248472"/>
          </a:xfrm>
        </p:spPr>
      </p:pic>
      <p:sp>
        <p:nvSpPr>
          <p:cNvPr id="5" name="TextBox 4"/>
          <p:cNvSpPr txBox="1"/>
          <p:nvPr/>
        </p:nvSpPr>
        <p:spPr>
          <a:xfrm>
            <a:off x="395536" y="1412776"/>
            <a:ext cx="4824536" cy="5262979"/>
          </a:xfrm>
          <a:prstGeom prst="rect">
            <a:avLst/>
          </a:prstGeom>
          <a:noFill/>
        </p:spPr>
        <p:txBody>
          <a:bodyPr wrap="square" rtlCol="0">
            <a:spAutoFit/>
          </a:bodyPr>
          <a:lstStyle/>
          <a:p>
            <a:r>
              <a:rPr lang="zh-CN" altLang="en-US" sz="2800" dirty="0" smtClean="0"/>
              <a:t>         车尔尼雪夫斯基：出生在萨拉托夫城一个神甫家庭里。他非常憎恨沙皇专制制度，从大学时期起就苦苦寻求改造这一社会的答案。他深知农奴的悲惨境遇，了解他们的利益和愿望，认为</a:t>
            </a:r>
            <a:r>
              <a:rPr lang="zh-CN" altLang="en-US" sz="2800" b="1" dirty="0" smtClean="0">
                <a:solidFill>
                  <a:srgbClr val="FF0000"/>
                </a:solidFill>
              </a:rPr>
              <a:t>只有革命才是农奴获得解放的唯一途径</a:t>
            </a:r>
            <a:r>
              <a:rPr lang="zh-CN" altLang="en-US" sz="2800" dirty="0" smtClean="0"/>
              <a:t>。在抨击农奴制的同时，他积极宣传农民革命的思想，认为</a:t>
            </a:r>
            <a:r>
              <a:rPr lang="zh-CN" altLang="en-US" sz="2800" b="1" dirty="0" smtClean="0">
                <a:solidFill>
                  <a:srgbClr val="FF0000"/>
                </a:solidFill>
              </a:rPr>
              <a:t>废除农奴制，必须先消灭沙皇的专制制度</a:t>
            </a:r>
            <a:r>
              <a:rPr lang="zh-CN" altLang="en-US" sz="2800" dirty="0" smtClean="0"/>
              <a:t>。</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2345截图20190412221423.png"/>
          <p:cNvPicPr>
            <a:picLocks noChangeAspect="1"/>
          </p:cNvPicPr>
          <p:nvPr/>
        </p:nvPicPr>
        <p:blipFill>
          <a:blip r:embed="rId2" cstate="print"/>
          <a:stretch>
            <a:fillRect/>
          </a:stretch>
        </p:blipFill>
        <p:spPr>
          <a:xfrm>
            <a:off x="0" y="558"/>
            <a:ext cx="9144000" cy="6857442"/>
          </a:xfrm>
          <a:prstGeom prst="rect">
            <a:avLst/>
          </a:prstGeom>
        </p:spPr>
      </p:pic>
      <p:pic>
        <p:nvPicPr>
          <p:cNvPr id="3" name="图片 2" descr="2345截图20190409203044.png"/>
          <p:cNvPicPr>
            <a:picLocks noChangeAspect="1"/>
          </p:cNvPicPr>
          <p:nvPr/>
        </p:nvPicPr>
        <p:blipFill>
          <a:blip r:embed="rId3" cstate="print"/>
          <a:stretch>
            <a:fillRect/>
          </a:stretch>
        </p:blipFill>
        <p:spPr>
          <a:xfrm>
            <a:off x="467544" y="260648"/>
            <a:ext cx="2160240" cy="2664296"/>
          </a:xfrm>
          <a:prstGeom prst="rect">
            <a:avLst/>
          </a:prstGeom>
        </p:spPr>
      </p:pic>
      <p:sp>
        <p:nvSpPr>
          <p:cNvPr id="4" name="TextBox 3"/>
          <p:cNvSpPr txBox="1"/>
          <p:nvPr/>
        </p:nvSpPr>
        <p:spPr>
          <a:xfrm>
            <a:off x="683568" y="3068960"/>
            <a:ext cx="1368152" cy="523220"/>
          </a:xfrm>
          <a:prstGeom prst="rect">
            <a:avLst/>
          </a:prstGeom>
          <a:noFill/>
        </p:spPr>
        <p:txBody>
          <a:bodyPr wrap="square" rtlCol="0">
            <a:spAutoFit/>
          </a:bodyPr>
          <a:lstStyle/>
          <a:p>
            <a:r>
              <a:rPr lang="zh-CN" altLang="en-US" sz="2800" b="1" dirty="0" smtClean="0"/>
              <a:t>普希金</a:t>
            </a:r>
            <a:endParaRPr lang="zh-CN" altLang="en-US" sz="2800" b="1" dirty="0"/>
          </a:p>
        </p:txBody>
      </p:sp>
      <p:sp>
        <p:nvSpPr>
          <p:cNvPr id="5" name="椭圆形标注 4"/>
          <p:cNvSpPr/>
          <p:nvPr/>
        </p:nvSpPr>
        <p:spPr>
          <a:xfrm>
            <a:off x="3131840" y="260648"/>
            <a:ext cx="5544616" cy="2160240"/>
          </a:xfrm>
          <a:prstGeom prst="wedgeEllipseCallout">
            <a:avLst>
              <a:gd name="adj1" fmla="val -56156"/>
              <a:gd name="adj2" fmla="val 7046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accent2">
                    <a:lumMod val="75000"/>
                  </a:schemeClr>
                </a:solidFill>
              </a:rPr>
              <a:t>我憎恨你和你的皇座，专制的暴君和魔王，我带着残忍的高兴看着你的覆灭，你子孙的灭亡。</a:t>
            </a:r>
            <a:endParaRPr lang="zh-CN" altLang="en-US" sz="2800" dirty="0">
              <a:solidFill>
                <a:schemeClr val="accent2">
                  <a:lumMod val="75000"/>
                </a:schemeClr>
              </a:solidFill>
            </a:endParaRPr>
          </a:p>
        </p:txBody>
      </p:sp>
      <p:sp>
        <p:nvSpPr>
          <p:cNvPr id="7" name="TextBox 6"/>
          <p:cNvSpPr txBox="1"/>
          <p:nvPr/>
        </p:nvSpPr>
        <p:spPr>
          <a:xfrm>
            <a:off x="323528" y="3645025"/>
            <a:ext cx="8352928" cy="3046988"/>
          </a:xfrm>
          <a:prstGeom prst="rect">
            <a:avLst/>
          </a:prstGeom>
          <a:noFill/>
        </p:spPr>
        <p:txBody>
          <a:bodyPr wrap="square" rtlCol="0">
            <a:spAutoFit/>
          </a:bodyPr>
          <a:lstStyle/>
          <a:p>
            <a:r>
              <a:rPr lang="zh-CN" altLang="en-US" sz="3200" dirty="0" smtClean="0"/>
              <a:t>（</a:t>
            </a:r>
            <a:r>
              <a:rPr lang="en-US" altLang="zh-CN" sz="3200" dirty="0" smtClean="0"/>
              <a:t>2</a:t>
            </a:r>
            <a:r>
              <a:rPr lang="zh-CN" altLang="en-US" sz="3200" dirty="0" smtClean="0"/>
              <a:t>）思想主张：推翻沙皇专制统治，废除农奴制。</a:t>
            </a:r>
            <a:endParaRPr lang="en-US" altLang="zh-CN" sz="3200" dirty="0" smtClean="0"/>
          </a:p>
          <a:p>
            <a:endParaRPr lang="en-US" altLang="zh-CN" sz="3200" dirty="0" smtClean="0"/>
          </a:p>
          <a:p>
            <a:r>
              <a:rPr lang="zh-CN" altLang="en-US" sz="3200" dirty="0" smtClean="0"/>
              <a:t>（</a:t>
            </a:r>
            <a:r>
              <a:rPr lang="en-US" altLang="zh-CN" sz="3200" dirty="0" smtClean="0"/>
              <a:t>3</a:t>
            </a:r>
            <a:r>
              <a:rPr lang="zh-CN" altLang="en-US" sz="3200" dirty="0" smtClean="0"/>
              <a:t>）影响</a:t>
            </a:r>
            <a:endParaRPr lang="en-US" altLang="zh-CN" sz="3200" dirty="0" smtClean="0"/>
          </a:p>
          <a:p>
            <a:endParaRPr lang="en-US" altLang="zh-CN" sz="3200" dirty="0" smtClean="0"/>
          </a:p>
          <a:p>
            <a:endParaRPr lang="zh-CN" altLang="en-US" sz="3200" dirty="0"/>
          </a:p>
        </p:txBody>
      </p:sp>
      <p:sp>
        <p:nvSpPr>
          <p:cNvPr id="9" name="左大括号 8"/>
          <p:cNvSpPr/>
          <p:nvPr/>
        </p:nvSpPr>
        <p:spPr>
          <a:xfrm>
            <a:off x="2339752" y="4653136"/>
            <a:ext cx="432048" cy="1512168"/>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zh-CN" altLang="en-US"/>
          </a:p>
        </p:txBody>
      </p:sp>
      <p:sp>
        <p:nvSpPr>
          <p:cNvPr id="10" name="TextBox 9"/>
          <p:cNvSpPr txBox="1"/>
          <p:nvPr/>
        </p:nvSpPr>
        <p:spPr>
          <a:xfrm>
            <a:off x="2771800" y="4653136"/>
            <a:ext cx="5544616" cy="1569660"/>
          </a:xfrm>
          <a:prstGeom prst="rect">
            <a:avLst/>
          </a:prstGeom>
          <a:noFill/>
        </p:spPr>
        <p:txBody>
          <a:bodyPr wrap="square" rtlCol="0">
            <a:spAutoFit/>
          </a:bodyPr>
          <a:lstStyle/>
          <a:p>
            <a:r>
              <a:rPr lang="en-US" altLang="zh-CN" sz="2400" dirty="0" smtClean="0"/>
              <a:t>①</a:t>
            </a:r>
            <a:r>
              <a:rPr lang="zh-CN" altLang="en-US" sz="2400" dirty="0" smtClean="0"/>
              <a:t>促进了工农运动，打击了沙皇政府的     统治</a:t>
            </a:r>
            <a:endParaRPr lang="en-US" altLang="zh-CN" sz="2400" dirty="0" smtClean="0"/>
          </a:p>
          <a:p>
            <a:r>
              <a:rPr lang="en-US" altLang="zh-CN" sz="2400" dirty="0" smtClean="0"/>
              <a:t>②</a:t>
            </a:r>
            <a:r>
              <a:rPr lang="zh-CN" altLang="en-US" sz="2400" dirty="0" smtClean="0"/>
              <a:t>迫使沙皇政府不得不正视国内统治面 临的危机，寻求解决问题的办法。</a:t>
            </a:r>
            <a:endParaRPr lang="en-US" altLang="zh-CN" sz="2400" dirty="0" smtClean="0"/>
          </a:p>
        </p:txBody>
      </p:sp>
      <p:sp>
        <p:nvSpPr>
          <p:cNvPr id="11" name="椭圆 10"/>
          <p:cNvSpPr/>
          <p:nvPr/>
        </p:nvSpPr>
        <p:spPr>
          <a:xfrm>
            <a:off x="1475656" y="2276872"/>
            <a:ext cx="6552728" cy="16561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dirty="0" smtClean="0"/>
              <a:t>小结：思想上：出现反对农奴制和专制统治的民主思潮</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linds(horizontal)">
                                      <p:cBhvr>
                                        <p:cTn id="28" dur="500"/>
                                        <p:tgtEl>
                                          <p:spTgt spid="10">
                                            <p:txEl>
                                              <p:pRg st="0" end="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blinds(horizontal)">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345截图20190412221423.png"/>
          <p:cNvPicPr>
            <a:picLocks noChangeAspect="1"/>
          </p:cNvPicPr>
          <p:nvPr/>
        </p:nvPicPr>
        <p:blipFill>
          <a:blip r:embed="rId2" cstate="print"/>
          <a:stretch>
            <a:fillRect/>
          </a:stretch>
        </p:blipFill>
        <p:spPr>
          <a:xfrm>
            <a:off x="0" y="558"/>
            <a:ext cx="9144000" cy="6857442"/>
          </a:xfrm>
          <a:prstGeom prst="rect">
            <a:avLst/>
          </a:prstGeom>
        </p:spPr>
      </p:pic>
      <p:sp>
        <p:nvSpPr>
          <p:cNvPr id="2" name="标题 1"/>
          <p:cNvSpPr>
            <a:spLocks noGrp="1"/>
          </p:cNvSpPr>
          <p:nvPr>
            <p:ph type="title"/>
          </p:nvPr>
        </p:nvSpPr>
        <p:spPr>
          <a:xfrm>
            <a:off x="467544" y="188640"/>
            <a:ext cx="8229600" cy="1143000"/>
          </a:xfrm>
        </p:spPr>
        <p:txBody>
          <a:bodyPr/>
          <a:lstStyle/>
          <a:p>
            <a:r>
              <a:rPr lang="zh-CN" altLang="en-US" b="1" dirty="0" smtClean="0"/>
              <a:t>四、军事</a:t>
            </a:r>
            <a:r>
              <a:rPr lang="en-US" altLang="zh-CN" b="1" dirty="0" smtClean="0"/>
              <a:t>——</a:t>
            </a:r>
            <a:r>
              <a:rPr lang="zh-CN" altLang="en-US" b="1" dirty="0" smtClean="0"/>
              <a:t>克里米亚战争</a:t>
            </a:r>
            <a:endParaRPr lang="zh-CN" altLang="en-US" b="1" dirty="0"/>
          </a:p>
        </p:txBody>
      </p:sp>
      <p:pic>
        <p:nvPicPr>
          <p:cNvPr id="3" name="图片 2" descr="2345截图20190409210057.png"/>
          <p:cNvPicPr>
            <a:picLocks noChangeAspect="1"/>
          </p:cNvPicPr>
          <p:nvPr/>
        </p:nvPicPr>
        <p:blipFill>
          <a:blip r:embed="rId3" cstate="print"/>
          <a:stretch>
            <a:fillRect/>
          </a:stretch>
        </p:blipFill>
        <p:spPr>
          <a:xfrm>
            <a:off x="4716015" y="1196752"/>
            <a:ext cx="4350235" cy="4896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83568" y="1484784"/>
            <a:ext cx="3024336" cy="923330"/>
          </a:xfrm>
          <a:prstGeom prst="rect">
            <a:avLst/>
          </a:prstGeom>
          <a:noFill/>
        </p:spPr>
        <p:txBody>
          <a:bodyPr wrap="square" rtlCol="0">
            <a:spAutoFit/>
          </a:bodyPr>
          <a:lstStyle/>
          <a:p>
            <a:r>
              <a:rPr lang="en-US" altLang="zh-CN" sz="3600" dirty="0" smtClean="0"/>
              <a:t>1</a:t>
            </a:r>
            <a:r>
              <a:rPr lang="zh-CN" altLang="en-US" sz="3600" dirty="0" smtClean="0"/>
              <a:t>、原因</a:t>
            </a:r>
            <a:endParaRPr lang="en-US" altLang="zh-CN" sz="3600" dirty="0" smtClean="0"/>
          </a:p>
          <a:p>
            <a:endParaRPr lang="zh-CN" altLang="en-US" dirty="0"/>
          </a:p>
        </p:txBody>
      </p:sp>
      <p:sp>
        <p:nvSpPr>
          <p:cNvPr id="5" name="TextBox 4"/>
          <p:cNvSpPr txBox="1"/>
          <p:nvPr/>
        </p:nvSpPr>
        <p:spPr>
          <a:xfrm>
            <a:off x="323528" y="2132856"/>
            <a:ext cx="4104456" cy="4524315"/>
          </a:xfrm>
          <a:prstGeom prst="rect">
            <a:avLst/>
          </a:prstGeom>
          <a:noFill/>
        </p:spPr>
        <p:txBody>
          <a:bodyPr wrap="square" rtlCol="0">
            <a:spAutoFit/>
          </a:bodyPr>
          <a:lstStyle/>
          <a:p>
            <a:r>
              <a:rPr lang="zh-CN" altLang="en-US" sz="3200" dirty="0" smtClean="0"/>
              <a:t>（</a:t>
            </a:r>
            <a:r>
              <a:rPr lang="en-US" altLang="zh-CN" sz="3200" dirty="0" smtClean="0"/>
              <a:t>1</a:t>
            </a:r>
            <a:r>
              <a:rPr lang="zh-CN" altLang="en-US" sz="3200" dirty="0" smtClean="0"/>
              <a:t>）俄国为转移国内矛盾</a:t>
            </a:r>
            <a:endParaRPr lang="en-US" altLang="zh-CN" sz="3200" dirty="0" smtClean="0"/>
          </a:p>
          <a:p>
            <a:r>
              <a:rPr lang="zh-CN" altLang="en-US" sz="3200" dirty="0" smtClean="0"/>
              <a:t>（</a:t>
            </a:r>
            <a:r>
              <a:rPr lang="en-US" altLang="zh-CN" sz="3200" dirty="0" smtClean="0"/>
              <a:t>2</a:t>
            </a:r>
            <a:r>
              <a:rPr lang="zh-CN" altLang="en-US" sz="3200" dirty="0" smtClean="0"/>
              <a:t>）土耳其具有重要的经济和战略地位；</a:t>
            </a:r>
            <a:r>
              <a:rPr lang="en-US" altLang="zh-CN" sz="3200" dirty="0" smtClean="0"/>
              <a:t>19</a:t>
            </a:r>
            <a:r>
              <a:rPr lang="zh-CN" altLang="en-US" sz="3200" dirty="0" smtClean="0"/>
              <a:t>世纪前期，奥斯土耳其帝国衰落了</a:t>
            </a:r>
            <a:endParaRPr lang="en-US" altLang="zh-CN" sz="3200" dirty="0" smtClean="0"/>
          </a:p>
          <a:p>
            <a:r>
              <a:rPr lang="zh-CN" altLang="en-US" sz="3200" dirty="0" smtClean="0"/>
              <a:t>（</a:t>
            </a:r>
            <a:r>
              <a:rPr lang="en-US" altLang="zh-CN" sz="3200" dirty="0" smtClean="0"/>
              <a:t>3</a:t>
            </a:r>
            <a:r>
              <a:rPr lang="zh-CN" altLang="en-US" sz="3200" dirty="0" smtClean="0"/>
              <a:t>）俄国的行动侵犯了英法在奥斯曼帝国的利益</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linds(horizontal)">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2345截图20190412221423.png"/>
          <p:cNvPicPr>
            <a:picLocks noChangeAspect="1"/>
          </p:cNvPicPr>
          <p:nvPr/>
        </p:nvPicPr>
        <p:blipFill>
          <a:blip r:embed="rId2" cstate="print"/>
          <a:stretch>
            <a:fillRect/>
          </a:stretch>
        </p:blipFill>
        <p:spPr>
          <a:xfrm>
            <a:off x="0" y="558"/>
            <a:ext cx="9144000" cy="6857442"/>
          </a:xfrm>
          <a:prstGeom prst="rect">
            <a:avLst/>
          </a:prstGeom>
        </p:spPr>
      </p:pic>
      <p:pic>
        <p:nvPicPr>
          <p:cNvPr id="3" name="图片 2" descr="2345截图20190409211207.png"/>
          <p:cNvPicPr>
            <a:picLocks noChangeAspect="1"/>
          </p:cNvPicPr>
          <p:nvPr/>
        </p:nvPicPr>
        <p:blipFill>
          <a:blip r:embed="rId3" cstate="print"/>
          <a:stretch>
            <a:fillRect/>
          </a:stretch>
        </p:blipFill>
        <p:spPr>
          <a:xfrm>
            <a:off x="431176" y="620688"/>
            <a:ext cx="3780784" cy="2520280"/>
          </a:xfrm>
          <a:prstGeom prst="rect">
            <a:avLst/>
          </a:prstGeom>
        </p:spPr>
      </p:pic>
      <p:pic>
        <p:nvPicPr>
          <p:cNvPr id="4" name="图片 3" descr="2345截图20190409211248.png"/>
          <p:cNvPicPr>
            <a:picLocks noChangeAspect="1"/>
          </p:cNvPicPr>
          <p:nvPr/>
        </p:nvPicPr>
        <p:blipFill>
          <a:blip r:embed="rId4" cstate="print"/>
          <a:stretch>
            <a:fillRect/>
          </a:stretch>
        </p:blipFill>
        <p:spPr>
          <a:xfrm>
            <a:off x="395536" y="3861048"/>
            <a:ext cx="3858367" cy="2520280"/>
          </a:xfrm>
          <a:prstGeom prst="rect">
            <a:avLst/>
          </a:prstGeom>
        </p:spPr>
      </p:pic>
      <p:sp>
        <p:nvSpPr>
          <p:cNvPr id="5" name="TextBox 4"/>
          <p:cNvSpPr txBox="1"/>
          <p:nvPr/>
        </p:nvSpPr>
        <p:spPr>
          <a:xfrm>
            <a:off x="4499992" y="404664"/>
            <a:ext cx="1656184" cy="523220"/>
          </a:xfrm>
          <a:prstGeom prst="rect">
            <a:avLst/>
          </a:prstGeom>
          <a:noFill/>
        </p:spPr>
        <p:txBody>
          <a:bodyPr wrap="square" rtlCol="0">
            <a:spAutoFit/>
          </a:bodyPr>
          <a:lstStyle/>
          <a:p>
            <a:r>
              <a:rPr lang="en-US" altLang="zh-CN" sz="2800" dirty="0" smtClean="0"/>
              <a:t>2</a:t>
            </a:r>
            <a:r>
              <a:rPr lang="zh-CN" altLang="en-US" sz="2800" dirty="0" smtClean="0"/>
              <a:t>、经过</a:t>
            </a:r>
            <a:endParaRPr lang="zh-CN" altLang="en-US" sz="2800" dirty="0"/>
          </a:p>
        </p:txBody>
      </p:sp>
      <p:sp>
        <p:nvSpPr>
          <p:cNvPr id="6" name="TextBox 5"/>
          <p:cNvSpPr txBox="1"/>
          <p:nvPr/>
        </p:nvSpPr>
        <p:spPr>
          <a:xfrm>
            <a:off x="4499992" y="908720"/>
            <a:ext cx="4392488" cy="1200329"/>
          </a:xfrm>
          <a:prstGeom prst="rect">
            <a:avLst/>
          </a:prstGeom>
          <a:noFill/>
        </p:spPr>
        <p:txBody>
          <a:bodyPr wrap="square" rtlCol="0">
            <a:spAutoFit/>
          </a:bodyPr>
          <a:lstStyle/>
          <a:p>
            <a:r>
              <a:rPr lang="zh-CN" altLang="en-US" sz="2400" dirty="0" smtClean="0"/>
              <a:t>（</a:t>
            </a:r>
            <a:r>
              <a:rPr lang="en-US" altLang="zh-CN" sz="2400" dirty="0" smtClean="0"/>
              <a:t>1</a:t>
            </a:r>
            <a:r>
              <a:rPr lang="zh-CN" altLang="en-US" sz="2400" dirty="0" smtClean="0"/>
              <a:t>）</a:t>
            </a:r>
            <a:r>
              <a:rPr lang="en-US" altLang="zh-CN" sz="2400" dirty="0" smtClean="0"/>
              <a:t>1853</a:t>
            </a:r>
            <a:r>
              <a:rPr lang="zh-CN" altLang="en-US" sz="2400" dirty="0" smtClean="0"/>
              <a:t>年</a:t>
            </a:r>
            <a:r>
              <a:rPr lang="en-US" altLang="zh-CN" sz="2400" dirty="0" smtClean="0"/>
              <a:t>10</a:t>
            </a:r>
            <a:r>
              <a:rPr lang="zh-CN" altLang="en-US" sz="2400" dirty="0" smtClean="0"/>
              <a:t>月，俄国借口</a:t>
            </a:r>
            <a:r>
              <a:rPr lang="zh-CN" altLang="en-US" sz="2400" b="1" dirty="0" smtClean="0">
                <a:solidFill>
                  <a:srgbClr val="FF0000"/>
                </a:solidFill>
              </a:rPr>
              <a:t>“圣地”巴勒斯坦的管辖权问题</a:t>
            </a:r>
            <a:r>
              <a:rPr lang="zh-CN" altLang="en-US" sz="2400" dirty="0" smtClean="0"/>
              <a:t>，挑起了对土耳其的战争</a:t>
            </a:r>
            <a:endParaRPr lang="zh-CN" altLang="en-US" sz="2400" dirty="0"/>
          </a:p>
        </p:txBody>
      </p:sp>
      <p:sp>
        <p:nvSpPr>
          <p:cNvPr id="7" name="下箭头 6"/>
          <p:cNvSpPr/>
          <p:nvPr/>
        </p:nvSpPr>
        <p:spPr>
          <a:xfrm>
            <a:off x="6228184" y="2132856"/>
            <a:ext cx="576064" cy="5040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TextBox 7"/>
          <p:cNvSpPr txBox="1"/>
          <p:nvPr/>
        </p:nvSpPr>
        <p:spPr>
          <a:xfrm>
            <a:off x="4572000" y="2636912"/>
            <a:ext cx="4248472" cy="1200329"/>
          </a:xfrm>
          <a:prstGeom prst="rect">
            <a:avLst/>
          </a:prstGeom>
          <a:noFill/>
        </p:spPr>
        <p:txBody>
          <a:bodyPr wrap="square" rtlCol="0">
            <a:spAutoFit/>
          </a:bodyPr>
          <a:lstStyle/>
          <a:p>
            <a:r>
              <a:rPr lang="zh-CN" altLang="en-US" sz="2400" dirty="0" smtClean="0"/>
              <a:t>（</a:t>
            </a:r>
            <a:r>
              <a:rPr lang="en-US" altLang="zh-CN" sz="2400" dirty="0" smtClean="0"/>
              <a:t>2</a:t>
            </a:r>
            <a:r>
              <a:rPr lang="zh-CN" altLang="en-US" sz="2400" dirty="0" smtClean="0"/>
              <a:t>）英法为了维护自己在土耳其的利益，于</a:t>
            </a:r>
            <a:r>
              <a:rPr lang="en-US" altLang="zh-CN" sz="2400" dirty="0" smtClean="0"/>
              <a:t>1854</a:t>
            </a:r>
            <a:r>
              <a:rPr lang="zh-CN" altLang="en-US" sz="2400" dirty="0" smtClean="0"/>
              <a:t>年</a:t>
            </a:r>
            <a:r>
              <a:rPr lang="en-US" altLang="zh-CN" sz="2400" dirty="0" smtClean="0"/>
              <a:t>3</a:t>
            </a:r>
            <a:r>
              <a:rPr lang="zh-CN" altLang="en-US" sz="2400" dirty="0" smtClean="0"/>
              <a:t>月对俄宣战</a:t>
            </a:r>
            <a:endParaRPr lang="zh-CN" altLang="en-US" sz="2400" dirty="0"/>
          </a:p>
        </p:txBody>
      </p:sp>
      <p:sp>
        <p:nvSpPr>
          <p:cNvPr id="9" name="TextBox 8"/>
          <p:cNvSpPr txBox="1"/>
          <p:nvPr/>
        </p:nvSpPr>
        <p:spPr>
          <a:xfrm>
            <a:off x="4572000" y="3789040"/>
            <a:ext cx="2592288" cy="523220"/>
          </a:xfrm>
          <a:prstGeom prst="rect">
            <a:avLst/>
          </a:prstGeom>
          <a:noFill/>
        </p:spPr>
        <p:txBody>
          <a:bodyPr wrap="square" rtlCol="0">
            <a:spAutoFit/>
          </a:bodyPr>
          <a:lstStyle/>
          <a:p>
            <a:r>
              <a:rPr lang="en-US" altLang="zh-CN" sz="2800" dirty="0" smtClean="0"/>
              <a:t>3</a:t>
            </a:r>
            <a:r>
              <a:rPr lang="zh-CN" altLang="en-US" sz="2800" dirty="0" smtClean="0"/>
              <a:t>、性质</a:t>
            </a:r>
          </a:p>
        </p:txBody>
      </p:sp>
      <p:sp>
        <p:nvSpPr>
          <p:cNvPr id="10" name="TextBox 9"/>
          <p:cNvSpPr txBox="1"/>
          <p:nvPr/>
        </p:nvSpPr>
        <p:spPr>
          <a:xfrm>
            <a:off x="4716016" y="4365104"/>
            <a:ext cx="3888432" cy="1200329"/>
          </a:xfrm>
          <a:prstGeom prst="rect">
            <a:avLst/>
          </a:prstGeom>
          <a:noFill/>
        </p:spPr>
        <p:txBody>
          <a:bodyPr wrap="square" rtlCol="0">
            <a:spAutoFit/>
          </a:bodyPr>
          <a:lstStyle/>
          <a:p>
            <a:r>
              <a:rPr lang="zh-CN" altLang="en-US" sz="2400" dirty="0" smtClean="0"/>
              <a:t>（</a:t>
            </a:r>
            <a:r>
              <a:rPr lang="en-US" altLang="zh-CN" sz="2400" dirty="0" smtClean="0"/>
              <a:t>1</a:t>
            </a:r>
            <a:r>
              <a:rPr lang="zh-CN" altLang="en-US" sz="2400" dirty="0" smtClean="0"/>
              <a:t>）俄、英、法：非正义的</a:t>
            </a:r>
            <a:r>
              <a:rPr lang="zh-CN" altLang="en-US" sz="2400" b="1" dirty="0" smtClean="0">
                <a:solidFill>
                  <a:srgbClr val="FF0000"/>
                </a:solidFill>
              </a:rPr>
              <a:t>侵略战争</a:t>
            </a:r>
            <a:r>
              <a:rPr lang="zh-CN" altLang="en-US" sz="2400" dirty="0" smtClean="0"/>
              <a:t>（为了夺取各自在中近东的霸权地位）</a:t>
            </a:r>
            <a:endParaRPr lang="zh-CN" altLang="en-US" sz="2400" dirty="0"/>
          </a:p>
        </p:txBody>
      </p:sp>
      <p:sp>
        <p:nvSpPr>
          <p:cNvPr id="11" name="TextBox 10"/>
          <p:cNvSpPr txBox="1"/>
          <p:nvPr/>
        </p:nvSpPr>
        <p:spPr>
          <a:xfrm>
            <a:off x="4644008" y="5589240"/>
            <a:ext cx="3888432" cy="830997"/>
          </a:xfrm>
          <a:prstGeom prst="rect">
            <a:avLst/>
          </a:prstGeom>
          <a:noFill/>
        </p:spPr>
        <p:txBody>
          <a:bodyPr wrap="square" rtlCol="0">
            <a:spAutoFit/>
          </a:bodyPr>
          <a:lstStyle/>
          <a:p>
            <a:r>
              <a:rPr lang="zh-CN" altLang="en-US" sz="2400" dirty="0" smtClean="0"/>
              <a:t>（</a:t>
            </a:r>
            <a:r>
              <a:rPr lang="en-US" altLang="zh-CN" sz="2400" dirty="0" smtClean="0"/>
              <a:t>2</a:t>
            </a:r>
            <a:r>
              <a:rPr lang="zh-CN" altLang="en-US" sz="2400" dirty="0" smtClean="0"/>
              <a:t>）土：自卫性质的</a:t>
            </a:r>
            <a:r>
              <a:rPr lang="zh-CN" altLang="en-US" sz="2400" b="1" dirty="0" smtClean="0">
                <a:solidFill>
                  <a:srgbClr val="FF0000"/>
                </a:solidFill>
              </a:rPr>
              <a:t>反侵略战争</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linds(horizont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blinds(horizontal)">
                                      <p:cBhvr>
                                        <p:cTn id="4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345截图20190412221423.png"/>
          <p:cNvPicPr>
            <a:picLocks noChangeAspect="1"/>
          </p:cNvPicPr>
          <p:nvPr/>
        </p:nvPicPr>
        <p:blipFill>
          <a:blip r:embed="rId2" cstate="print"/>
          <a:stretch>
            <a:fillRect/>
          </a:stretch>
        </p:blipFill>
        <p:spPr>
          <a:xfrm>
            <a:off x="0" y="558"/>
            <a:ext cx="9144000" cy="6857442"/>
          </a:xfrm>
          <a:prstGeom prst="rect">
            <a:avLst/>
          </a:prstGeom>
        </p:spPr>
      </p:pic>
      <p:sp>
        <p:nvSpPr>
          <p:cNvPr id="2" name="TextBox 1"/>
          <p:cNvSpPr txBox="1"/>
          <p:nvPr/>
        </p:nvSpPr>
        <p:spPr>
          <a:xfrm>
            <a:off x="395536" y="332656"/>
            <a:ext cx="7992888" cy="523220"/>
          </a:xfrm>
          <a:prstGeom prst="rect">
            <a:avLst/>
          </a:prstGeom>
          <a:noFill/>
        </p:spPr>
        <p:txBody>
          <a:bodyPr wrap="square" rtlCol="0">
            <a:spAutoFit/>
          </a:bodyPr>
          <a:lstStyle/>
          <a:p>
            <a:r>
              <a:rPr lang="en-US" altLang="zh-CN" sz="2800" dirty="0" smtClean="0"/>
              <a:t>4</a:t>
            </a:r>
            <a:r>
              <a:rPr lang="zh-CN" altLang="en-US" sz="2800" dirty="0" smtClean="0"/>
              <a:t>、结果：俄国战败，</a:t>
            </a:r>
            <a:r>
              <a:rPr lang="en-US" altLang="zh-CN" sz="2800" dirty="0" smtClean="0"/>
              <a:t>1856</a:t>
            </a:r>
            <a:r>
              <a:rPr lang="zh-CN" altLang="en-US" sz="2800" dirty="0" smtClean="0"/>
              <a:t>年签订</a:t>
            </a:r>
            <a:r>
              <a:rPr lang="en-US" altLang="zh-CN" sz="2800" dirty="0" smtClean="0"/>
              <a:t>《</a:t>
            </a:r>
            <a:r>
              <a:rPr lang="zh-CN" altLang="en-US" sz="2800" dirty="0" smtClean="0"/>
              <a:t>巴黎和约</a:t>
            </a:r>
            <a:r>
              <a:rPr lang="en-US" altLang="zh-CN" sz="2800" dirty="0" smtClean="0"/>
              <a:t>》</a:t>
            </a:r>
            <a:endParaRPr lang="zh-CN" altLang="en-US" sz="2800" dirty="0"/>
          </a:p>
        </p:txBody>
      </p:sp>
      <p:pic>
        <p:nvPicPr>
          <p:cNvPr id="3" name="图片 2" descr="2345截图20190409221226.png"/>
          <p:cNvPicPr>
            <a:picLocks noChangeAspect="1"/>
          </p:cNvPicPr>
          <p:nvPr/>
        </p:nvPicPr>
        <p:blipFill>
          <a:blip r:embed="rId3" cstate="print"/>
          <a:stretch>
            <a:fillRect/>
          </a:stretch>
        </p:blipFill>
        <p:spPr>
          <a:xfrm>
            <a:off x="467544" y="1988840"/>
            <a:ext cx="3744416" cy="2678045"/>
          </a:xfrm>
          <a:prstGeom prst="rect">
            <a:avLst/>
          </a:prstGeom>
        </p:spPr>
      </p:pic>
      <p:pic>
        <p:nvPicPr>
          <p:cNvPr id="4" name="图片 3" descr="2345截图20190409221453.png"/>
          <p:cNvPicPr>
            <a:picLocks noChangeAspect="1"/>
          </p:cNvPicPr>
          <p:nvPr/>
        </p:nvPicPr>
        <p:blipFill>
          <a:blip r:embed="rId4" cstate="print"/>
          <a:stretch>
            <a:fillRect/>
          </a:stretch>
        </p:blipFill>
        <p:spPr>
          <a:xfrm>
            <a:off x="4932040" y="1988840"/>
            <a:ext cx="3744416" cy="2664296"/>
          </a:xfrm>
          <a:prstGeom prst="rect">
            <a:avLst/>
          </a:prstGeom>
        </p:spPr>
      </p:pic>
      <p:pic>
        <p:nvPicPr>
          <p:cNvPr id="5" name="图片 4" descr="2345截图20190409221519.png"/>
          <p:cNvPicPr>
            <a:picLocks noChangeAspect="1"/>
          </p:cNvPicPr>
          <p:nvPr/>
        </p:nvPicPr>
        <p:blipFill>
          <a:blip r:embed="rId5" cstate="print"/>
          <a:stretch>
            <a:fillRect/>
          </a:stretch>
        </p:blipFill>
        <p:spPr>
          <a:xfrm>
            <a:off x="827584" y="4797152"/>
            <a:ext cx="7560840" cy="1834098"/>
          </a:xfrm>
          <a:prstGeom prst="rect">
            <a:avLst/>
          </a:prstGeom>
        </p:spPr>
      </p:pic>
      <p:sp>
        <p:nvSpPr>
          <p:cNvPr id="6" name="矩形 5"/>
          <p:cNvSpPr/>
          <p:nvPr/>
        </p:nvSpPr>
        <p:spPr>
          <a:xfrm>
            <a:off x="405963" y="1124727"/>
            <a:ext cx="6821098" cy="707886"/>
          </a:xfrm>
          <a:prstGeom prst="rect">
            <a:avLst/>
          </a:prstGeom>
          <a:noFill/>
        </p:spPr>
        <p:txBody>
          <a:bodyPr wrap="none" lIns="91440" tIns="45720" rIns="91440" bIns="45720">
            <a:spAutoFit/>
          </a:bodyPr>
          <a:lstStyle/>
          <a:p>
            <a:pPr algn="ctr"/>
            <a:r>
              <a:rPr lang="zh-CN" altLang="en-US" sz="4000" b="1" cap="none" spc="300" dirty="0" smtClean="0">
                <a:ln w="11430" cmpd="sng">
                  <a:solidFill>
                    <a:schemeClr val="accent6">
                      <a:lumMod val="75000"/>
                    </a:schemeClr>
                  </a:solidFill>
                  <a:prstDash val="solid"/>
                  <a:miter lim="800000"/>
                </a:ln>
                <a:solidFill>
                  <a:schemeClr val="accent6">
                    <a:lumMod val="75000"/>
                  </a:schemeClr>
                </a:solidFill>
                <a:effectLst>
                  <a:glow rad="45500">
                    <a:schemeClr val="accent1">
                      <a:satMod val="220000"/>
                      <a:alpha val="35000"/>
                    </a:schemeClr>
                  </a:glow>
                </a:effectLst>
              </a:rPr>
              <a:t>合作探究：俄国战败的原因</a:t>
            </a:r>
            <a:endParaRPr lang="zh-CN" altLang="en-US" sz="4000" b="1" cap="none" spc="300" dirty="0">
              <a:ln w="11430" cmpd="sng">
                <a:solidFill>
                  <a:schemeClr val="accent6">
                    <a:lumMod val="75000"/>
                  </a:schemeClr>
                </a:solidFill>
                <a:prstDash val="solid"/>
                <a:miter lim="800000"/>
              </a:ln>
              <a:solidFill>
                <a:schemeClr val="accent6">
                  <a:lumMod val="75000"/>
                </a:schemeClr>
              </a:solidFill>
              <a:effectLst>
                <a:glow rad="45500">
                  <a:schemeClr val="accent1">
                    <a:satMod val="220000"/>
                    <a:alpha val="35000"/>
                  </a:schemeClr>
                </a:glow>
              </a:effectLst>
            </a:endParaRPr>
          </a:p>
        </p:txBody>
      </p:sp>
      <p:sp>
        <p:nvSpPr>
          <p:cNvPr id="7" name="圆角矩形 6"/>
          <p:cNvSpPr/>
          <p:nvPr/>
        </p:nvSpPr>
        <p:spPr>
          <a:xfrm>
            <a:off x="467544" y="2708920"/>
            <a:ext cx="8064896" cy="20162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3200" dirty="0" smtClean="0"/>
              <a:t>直接原因：俄国军队装备落后，弹药粮食供应不足，作战准备不充分</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par>
                                <p:cTn id="18" presetID="18" presetClass="entr" presetSubtype="1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345截图20190412221423.pn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467544" y="908720"/>
            <a:ext cx="7920880" cy="1569660"/>
          </a:xfrm>
          <a:prstGeom prst="rect">
            <a:avLst/>
          </a:prstGeom>
          <a:noFill/>
        </p:spPr>
        <p:txBody>
          <a:bodyPr wrap="square" rtlCol="0">
            <a:spAutoFit/>
          </a:bodyPr>
          <a:lstStyle/>
          <a:p>
            <a:r>
              <a:rPr lang="zh-CN" altLang="en-US" sz="2400" dirty="0" smtClean="0"/>
              <a:t>材料一：</a:t>
            </a:r>
            <a:r>
              <a:rPr lang="en-US" altLang="zh-CN" sz="2400" dirty="0" smtClean="0"/>
              <a:t>1853——1856</a:t>
            </a:r>
            <a:r>
              <a:rPr lang="zh-CN" altLang="en-US" sz="2400" dirty="0" smtClean="0"/>
              <a:t>年的克里米亚战争把农民运动推向更大的高潮</a:t>
            </a:r>
            <a:r>
              <a:rPr lang="en-US" altLang="zh-CN" sz="2400" dirty="0" smtClean="0"/>
              <a:t>…</a:t>
            </a:r>
            <a:r>
              <a:rPr lang="zh-CN" altLang="en-US" sz="2400" dirty="0" smtClean="0"/>
              <a:t>农民骚动、起义不断发展。</a:t>
            </a:r>
            <a:endParaRPr lang="en-US" altLang="zh-CN" sz="2400" dirty="0" smtClean="0"/>
          </a:p>
          <a:p>
            <a:endParaRPr lang="en-US" altLang="zh-CN" sz="2400" dirty="0" smtClean="0"/>
          </a:p>
          <a:p>
            <a:pPr algn="r"/>
            <a:r>
              <a:rPr lang="en-US" altLang="zh-CN" sz="2400" dirty="0" smtClean="0"/>
              <a:t>——</a:t>
            </a:r>
            <a:r>
              <a:rPr lang="zh-CN" altLang="en-US" sz="2400" dirty="0" smtClean="0"/>
              <a:t>孙成木等主编：</a:t>
            </a:r>
            <a:r>
              <a:rPr lang="en-US" altLang="zh-CN" sz="2400" dirty="0" smtClean="0"/>
              <a:t>《</a:t>
            </a:r>
            <a:r>
              <a:rPr lang="zh-CN" altLang="en-US" sz="2400" dirty="0" smtClean="0"/>
              <a:t>俄国通史简编</a:t>
            </a:r>
            <a:r>
              <a:rPr lang="en-US" altLang="zh-CN" sz="2400" dirty="0" smtClean="0"/>
              <a:t>》</a:t>
            </a:r>
            <a:endParaRPr lang="zh-CN" altLang="en-US" sz="2400" dirty="0"/>
          </a:p>
        </p:txBody>
      </p:sp>
      <p:sp>
        <p:nvSpPr>
          <p:cNvPr id="3" name="圆角矩形 2"/>
          <p:cNvSpPr/>
          <p:nvPr/>
        </p:nvSpPr>
        <p:spPr>
          <a:xfrm>
            <a:off x="539552" y="1052736"/>
            <a:ext cx="7848872"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dirty="0" smtClean="0"/>
              <a:t>间接原因：战争期间国内农民运动高涨，威胁俄国后方</a:t>
            </a:r>
            <a:endParaRPr lang="zh-CN" altLang="en-US" sz="2800" dirty="0"/>
          </a:p>
        </p:txBody>
      </p:sp>
      <p:sp>
        <p:nvSpPr>
          <p:cNvPr id="4" name="TextBox 3"/>
          <p:cNvSpPr txBox="1"/>
          <p:nvPr/>
        </p:nvSpPr>
        <p:spPr>
          <a:xfrm>
            <a:off x="395536" y="3068960"/>
            <a:ext cx="8208912" cy="3108543"/>
          </a:xfrm>
          <a:prstGeom prst="rect">
            <a:avLst/>
          </a:prstGeom>
          <a:noFill/>
        </p:spPr>
        <p:txBody>
          <a:bodyPr wrap="square" rtlCol="0">
            <a:spAutoFit/>
          </a:bodyPr>
          <a:lstStyle/>
          <a:p>
            <a:r>
              <a:rPr lang="zh-CN" altLang="en-US" sz="2800" dirty="0" smtClean="0"/>
              <a:t>材料二：克里米亚战争暴露了农奴制俄国的腐败和衰弱。俄国好像从睡梦中醒了过来</a:t>
            </a:r>
            <a:r>
              <a:rPr lang="en-US" altLang="zh-CN" sz="2800" dirty="0" smtClean="0"/>
              <a:t>…</a:t>
            </a:r>
            <a:r>
              <a:rPr lang="zh-CN" altLang="en-US" sz="2800" dirty="0" smtClean="0"/>
              <a:t>人人都感受有一根神经破裂了，回到旧时代的道路已经封锁。这是</a:t>
            </a:r>
            <a:r>
              <a:rPr lang="en-US" altLang="zh-CN" sz="2800" dirty="0" smtClean="0"/>
              <a:t>…</a:t>
            </a:r>
            <a:r>
              <a:rPr lang="zh-CN" altLang="en-US" sz="2800" dirty="0" smtClean="0"/>
              <a:t>由几个世纪所造成的历史时机之一，而且这些时机像山中的雪崩，像赤道附近的骤雨一样不可避免</a:t>
            </a:r>
            <a:r>
              <a:rPr lang="en-US" altLang="zh-CN" sz="2800" dirty="0" smtClean="0"/>
              <a:t>…</a:t>
            </a:r>
            <a:r>
              <a:rPr lang="zh-CN" altLang="en-US" sz="2800" dirty="0" smtClean="0"/>
              <a:t>人人都觉醒了，人人都开始思索，人人都充满着批判精神。</a:t>
            </a:r>
            <a:endParaRPr lang="zh-CN" altLang="en-US" sz="2800" dirty="0"/>
          </a:p>
        </p:txBody>
      </p:sp>
      <p:sp>
        <p:nvSpPr>
          <p:cNvPr id="5" name="圆角矩形 4"/>
          <p:cNvSpPr/>
          <p:nvPr/>
        </p:nvSpPr>
        <p:spPr>
          <a:xfrm>
            <a:off x="683568" y="4149080"/>
            <a:ext cx="7848872"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dirty="0" smtClean="0"/>
              <a:t>根本原因：封建农奴制导致俄国的落后</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345截图20190412221423.png"/>
          <p:cNvPicPr>
            <a:picLocks noChangeAspect="1"/>
          </p:cNvPicPr>
          <p:nvPr/>
        </p:nvPicPr>
        <p:blipFill>
          <a:blip r:embed="rId2" cstate="print"/>
          <a:stretch>
            <a:fillRect/>
          </a:stretch>
        </p:blipFill>
        <p:spPr>
          <a:xfrm>
            <a:off x="0" y="558"/>
            <a:ext cx="9144000" cy="6857442"/>
          </a:xfrm>
          <a:prstGeom prst="rect">
            <a:avLst/>
          </a:prstGeom>
        </p:spPr>
      </p:pic>
      <p:sp>
        <p:nvSpPr>
          <p:cNvPr id="2" name="标题 1"/>
          <p:cNvSpPr>
            <a:spLocks noGrp="1"/>
          </p:cNvSpPr>
          <p:nvPr>
            <p:ph type="title"/>
          </p:nvPr>
        </p:nvSpPr>
        <p:spPr>
          <a:xfrm>
            <a:off x="251520" y="260648"/>
            <a:ext cx="3034680" cy="778098"/>
          </a:xfrm>
        </p:spPr>
        <p:txBody>
          <a:bodyPr/>
          <a:lstStyle/>
          <a:p>
            <a:r>
              <a:rPr lang="en-US" altLang="zh-CN" dirty="0" smtClean="0"/>
              <a:t>5</a:t>
            </a:r>
            <a:r>
              <a:rPr lang="zh-CN" altLang="en-US" dirty="0" smtClean="0"/>
              <a:t>、影响</a:t>
            </a:r>
            <a:endParaRPr lang="zh-CN" altLang="en-US" dirty="0"/>
          </a:p>
        </p:txBody>
      </p:sp>
      <p:sp>
        <p:nvSpPr>
          <p:cNvPr id="3" name="TextBox 2"/>
          <p:cNvSpPr txBox="1"/>
          <p:nvPr/>
        </p:nvSpPr>
        <p:spPr>
          <a:xfrm>
            <a:off x="179512" y="1268760"/>
            <a:ext cx="4176464" cy="4893647"/>
          </a:xfrm>
          <a:prstGeom prst="rect">
            <a:avLst/>
          </a:prstGeom>
          <a:noFill/>
        </p:spPr>
        <p:txBody>
          <a:bodyPr wrap="square" rtlCol="0">
            <a:spAutoFit/>
          </a:bodyPr>
          <a:lstStyle/>
          <a:p>
            <a:r>
              <a:rPr lang="en-US" altLang="zh-CN" sz="2400" dirty="0" smtClean="0"/>
              <a:t>          1853——1856</a:t>
            </a:r>
            <a:r>
              <a:rPr lang="zh-CN" altLang="en-US" sz="2400" dirty="0" smtClean="0"/>
              <a:t>年的克里米亚战争把农民运动推向更大的高潮。由于战争，</a:t>
            </a:r>
            <a:r>
              <a:rPr lang="zh-CN" altLang="en-US" sz="2400" b="1" dirty="0" smtClean="0">
                <a:solidFill>
                  <a:srgbClr val="FF0000"/>
                </a:solidFill>
              </a:rPr>
              <a:t>国内劳动力、生产工具和耕畜大为减少</a:t>
            </a:r>
            <a:r>
              <a:rPr lang="zh-CN" altLang="en-US" sz="2400" dirty="0" smtClean="0"/>
              <a:t>，征集新兵使国民经济丧失劳动力</a:t>
            </a:r>
            <a:r>
              <a:rPr lang="en-US" altLang="zh-CN" sz="2400" dirty="0" smtClean="0"/>
              <a:t>10%</a:t>
            </a:r>
            <a:r>
              <a:rPr lang="zh-CN" altLang="en-US" sz="2400" dirty="0" smtClean="0"/>
              <a:t>以上。因征用和瘟疫，耕畜减少</a:t>
            </a:r>
            <a:r>
              <a:rPr lang="en-US" altLang="zh-CN" sz="2400" dirty="0" smtClean="0"/>
              <a:t>13%</a:t>
            </a:r>
            <a:r>
              <a:rPr lang="zh-CN" altLang="en-US" sz="2400" dirty="0" smtClean="0"/>
              <a:t>。</a:t>
            </a:r>
            <a:r>
              <a:rPr lang="zh-CN" altLang="en-US" sz="2400" b="1" dirty="0" smtClean="0">
                <a:solidFill>
                  <a:srgbClr val="FF0000"/>
                </a:solidFill>
              </a:rPr>
              <a:t>商品进出口锐减</a:t>
            </a:r>
            <a:r>
              <a:rPr lang="zh-CN" altLang="en-US" sz="2400" dirty="0" smtClean="0"/>
              <a:t>。在出口农产品中，谷物减到</a:t>
            </a:r>
            <a:r>
              <a:rPr lang="en-US" altLang="zh-CN" sz="2400" dirty="0" smtClean="0"/>
              <a:t>1/13,</a:t>
            </a:r>
            <a:r>
              <a:rPr lang="zh-CN" altLang="en-US" sz="2400" dirty="0" smtClean="0"/>
              <a:t>亚麻减到</a:t>
            </a:r>
            <a:r>
              <a:rPr lang="en-US" altLang="zh-CN" sz="2400" dirty="0" smtClean="0"/>
              <a:t>1/8…</a:t>
            </a:r>
            <a:r>
              <a:rPr lang="zh-CN" altLang="en-US" sz="2400" b="1" dirty="0" smtClean="0">
                <a:solidFill>
                  <a:srgbClr val="FF0000"/>
                </a:solidFill>
              </a:rPr>
              <a:t>农业和工业生产受到严重破坏</a:t>
            </a:r>
            <a:r>
              <a:rPr lang="zh-CN" altLang="en-US" sz="2400" dirty="0" smtClean="0"/>
              <a:t>。而地主对农民的残暴压迫和勒索</a:t>
            </a:r>
            <a:r>
              <a:rPr lang="zh-CN" altLang="en-US" sz="2400" b="1" dirty="0" smtClean="0">
                <a:solidFill>
                  <a:srgbClr val="FF0000"/>
                </a:solidFill>
              </a:rPr>
              <a:t>有增无减</a:t>
            </a:r>
            <a:r>
              <a:rPr lang="en-US" altLang="zh-CN" sz="2400" dirty="0" smtClean="0"/>
              <a:t>…</a:t>
            </a:r>
            <a:r>
              <a:rPr lang="zh-CN" altLang="en-US" sz="2400" dirty="0" smtClean="0"/>
              <a:t>农民骚动、起义不断发展。</a:t>
            </a:r>
            <a:endParaRPr lang="zh-CN" altLang="en-US" sz="2400" dirty="0"/>
          </a:p>
        </p:txBody>
      </p:sp>
      <p:sp>
        <p:nvSpPr>
          <p:cNvPr id="4" name="TextBox 3"/>
          <p:cNvSpPr txBox="1"/>
          <p:nvPr/>
        </p:nvSpPr>
        <p:spPr>
          <a:xfrm>
            <a:off x="5111552" y="836712"/>
            <a:ext cx="4032448" cy="1384995"/>
          </a:xfrm>
          <a:prstGeom prst="rect">
            <a:avLst/>
          </a:prstGeom>
          <a:noFill/>
        </p:spPr>
        <p:txBody>
          <a:bodyPr wrap="square" rtlCol="0">
            <a:spAutoFit/>
          </a:bodyPr>
          <a:lstStyle/>
          <a:p>
            <a:r>
              <a:rPr lang="zh-CN" altLang="en-US" sz="2800" dirty="0" smtClean="0"/>
              <a:t>（</a:t>
            </a:r>
            <a:r>
              <a:rPr lang="en-US" altLang="zh-CN" sz="2800" dirty="0" smtClean="0"/>
              <a:t>1</a:t>
            </a:r>
            <a:r>
              <a:rPr lang="zh-CN" altLang="en-US" sz="2800" dirty="0" smtClean="0"/>
              <a:t>）使俄国的国际地位一落千丈，大大动摇了俄国在欧洲的霸权地位</a:t>
            </a:r>
            <a:endParaRPr lang="zh-CN" altLang="en-US" sz="2800" dirty="0"/>
          </a:p>
        </p:txBody>
      </p:sp>
      <p:sp>
        <p:nvSpPr>
          <p:cNvPr id="5" name="TextBox 4"/>
          <p:cNvSpPr txBox="1"/>
          <p:nvPr/>
        </p:nvSpPr>
        <p:spPr>
          <a:xfrm>
            <a:off x="5076056" y="2420888"/>
            <a:ext cx="4067944" cy="1384995"/>
          </a:xfrm>
          <a:prstGeom prst="rect">
            <a:avLst/>
          </a:prstGeom>
          <a:noFill/>
        </p:spPr>
        <p:txBody>
          <a:bodyPr wrap="square" rtlCol="0">
            <a:spAutoFit/>
          </a:bodyPr>
          <a:lstStyle/>
          <a:p>
            <a:r>
              <a:rPr lang="zh-CN" altLang="en-US" sz="2800" dirty="0" smtClean="0"/>
              <a:t>（</a:t>
            </a:r>
            <a:r>
              <a:rPr lang="en-US" altLang="zh-CN" sz="2800" dirty="0" smtClean="0"/>
              <a:t>2</a:t>
            </a:r>
            <a:r>
              <a:rPr lang="zh-CN" altLang="en-US" sz="2800" dirty="0" smtClean="0"/>
              <a:t>）进一步加剧了俄国的国内矛盾，爆发了席卷全国的农民运动</a:t>
            </a:r>
          </a:p>
        </p:txBody>
      </p:sp>
      <p:sp>
        <p:nvSpPr>
          <p:cNvPr id="6" name="TextBox 5"/>
          <p:cNvSpPr txBox="1"/>
          <p:nvPr/>
        </p:nvSpPr>
        <p:spPr>
          <a:xfrm>
            <a:off x="4932040" y="3933056"/>
            <a:ext cx="3960440" cy="954107"/>
          </a:xfrm>
          <a:prstGeom prst="rect">
            <a:avLst/>
          </a:prstGeom>
          <a:noFill/>
        </p:spPr>
        <p:txBody>
          <a:bodyPr wrap="square" rtlCol="0">
            <a:spAutoFit/>
          </a:bodyPr>
          <a:lstStyle/>
          <a:p>
            <a:r>
              <a:rPr lang="zh-CN" altLang="en-US" sz="2800" dirty="0" smtClean="0"/>
              <a:t>（</a:t>
            </a:r>
            <a:r>
              <a:rPr lang="en-US" altLang="zh-CN" sz="2800" dirty="0" smtClean="0"/>
              <a:t>3</a:t>
            </a:r>
            <a:r>
              <a:rPr lang="zh-CN" altLang="en-US" sz="2800" dirty="0" smtClean="0"/>
              <a:t>）直接推动了</a:t>
            </a:r>
            <a:r>
              <a:rPr lang="en-US" altLang="zh-CN" sz="2800" dirty="0" smtClean="0"/>
              <a:t>1861</a:t>
            </a:r>
            <a:r>
              <a:rPr lang="zh-CN" altLang="en-US" sz="2800" dirty="0" smtClean="0"/>
              <a:t>年改革</a:t>
            </a:r>
          </a:p>
        </p:txBody>
      </p:sp>
      <p:sp>
        <p:nvSpPr>
          <p:cNvPr id="7" name="右箭头 6"/>
          <p:cNvSpPr/>
          <p:nvPr/>
        </p:nvSpPr>
        <p:spPr>
          <a:xfrm>
            <a:off x="4427984" y="2852936"/>
            <a:ext cx="648072"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TextBox 7"/>
          <p:cNvSpPr txBox="1"/>
          <p:nvPr/>
        </p:nvSpPr>
        <p:spPr>
          <a:xfrm>
            <a:off x="4788024" y="5301208"/>
            <a:ext cx="4104456" cy="1384995"/>
          </a:xfrm>
          <a:prstGeom prst="rect">
            <a:avLst/>
          </a:prstGeom>
          <a:noFill/>
        </p:spPr>
        <p:txBody>
          <a:bodyPr wrap="square" rtlCol="0">
            <a:spAutoFit/>
          </a:bodyPr>
          <a:lstStyle/>
          <a:p>
            <a:r>
              <a:rPr lang="zh-CN" altLang="en-US" sz="2800" dirty="0" smtClean="0"/>
              <a:t>沙皇政府不得不承认：“必须立即进行改革，没有时间再耽搁了”</a:t>
            </a:r>
            <a:endParaRPr lang="zh-CN" altLang="en-US" sz="2800" dirty="0"/>
          </a:p>
        </p:txBody>
      </p:sp>
      <p:sp>
        <p:nvSpPr>
          <p:cNvPr id="9" name="右箭头 8"/>
          <p:cNvSpPr/>
          <p:nvPr/>
        </p:nvSpPr>
        <p:spPr>
          <a:xfrm rot="16200000">
            <a:off x="6408204" y="4473116"/>
            <a:ext cx="900100" cy="828092"/>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99592" y="1124744"/>
            <a:ext cx="6552728" cy="172819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rPr>
              <a:t>小结：军事上：克里米亚战争的失败，加剧社会矛盾（农奴制改革的</a:t>
            </a:r>
            <a:r>
              <a:rPr lang="zh-CN" altLang="en-US" sz="2800" b="1" dirty="0" smtClean="0">
                <a:solidFill>
                  <a:schemeClr val="tx1"/>
                </a:solidFill>
              </a:rPr>
              <a:t>直接原因</a:t>
            </a:r>
            <a:r>
              <a:rPr lang="zh-CN" altLang="en-US" sz="2800" dirty="0" smtClean="0">
                <a:solidFill>
                  <a:schemeClr val="tx1"/>
                </a:solidFill>
              </a:rPr>
              <a:t>）</a:t>
            </a:r>
            <a:endParaRPr lang="zh-CN" alt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1"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P spid="8" grpId="0"/>
      <p:bldP spid="9"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u=1701223204,1758885525&amp;fm=27&amp;gp=0.jpg"/>
          <p:cNvPicPr>
            <a:picLocks noChangeAspect="1"/>
          </p:cNvPicPr>
          <p:nvPr/>
        </p:nvPicPr>
        <p:blipFill>
          <a:blip r:embed="rId2" cstate="print"/>
          <a:stretch>
            <a:fillRect/>
          </a:stretch>
        </p:blipFill>
        <p:spPr>
          <a:xfrm>
            <a:off x="1" y="0"/>
            <a:ext cx="9143999" cy="6858000"/>
          </a:xfrm>
          <a:prstGeom prst="rect">
            <a:avLst/>
          </a:prstGeom>
        </p:spPr>
      </p:pic>
      <p:sp>
        <p:nvSpPr>
          <p:cNvPr id="4" name="TextBox 3"/>
          <p:cNvSpPr txBox="1"/>
          <p:nvPr/>
        </p:nvSpPr>
        <p:spPr>
          <a:xfrm>
            <a:off x="179512" y="2708920"/>
            <a:ext cx="2376264" cy="1200329"/>
          </a:xfrm>
          <a:prstGeom prst="rect">
            <a:avLst/>
          </a:prstGeom>
          <a:noFill/>
        </p:spPr>
        <p:txBody>
          <a:bodyPr wrap="square" rtlCol="0">
            <a:spAutoFit/>
          </a:bodyPr>
          <a:lstStyle/>
          <a:p>
            <a:r>
              <a:rPr lang="zh-CN" altLang="en-US" sz="3600" b="1" dirty="0" smtClean="0"/>
              <a:t>俄国农奴制改革</a:t>
            </a:r>
            <a:endParaRPr lang="zh-CN" altLang="en-US" sz="3600" b="1" dirty="0"/>
          </a:p>
        </p:txBody>
      </p:sp>
      <p:sp>
        <p:nvSpPr>
          <p:cNvPr id="5" name="左大括号 4"/>
          <p:cNvSpPr/>
          <p:nvPr/>
        </p:nvSpPr>
        <p:spPr>
          <a:xfrm>
            <a:off x="1979712" y="1196752"/>
            <a:ext cx="576064" cy="4536504"/>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6" name="TextBox 5"/>
          <p:cNvSpPr txBox="1"/>
          <p:nvPr/>
        </p:nvSpPr>
        <p:spPr>
          <a:xfrm>
            <a:off x="2555776" y="1340768"/>
            <a:ext cx="2232248" cy="1200329"/>
          </a:xfrm>
          <a:prstGeom prst="rect">
            <a:avLst/>
          </a:prstGeom>
          <a:noFill/>
        </p:spPr>
        <p:txBody>
          <a:bodyPr wrap="square" rtlCol="0">
            <a:spAutoFit/>
          </a:bodyPr>
          <a:lstStyle/>
          <a:p>
            <a:r>
              <a:rPr lang="zh-CN" altLang="en-US" sz="3600" b="1" dirty="0" smtClean="0"/>
              <a:t>危机笼罩下的俄国</a:t>
            </a:r>
            <a:endParaRPr lang="zh-CN" altLang="en-US" sz="3600" b="1" dirty="0"/>
          </a:p>
        </p:txBody>
      </p:sp>
      <p:cxnSp>
        <p:nvCxnSpPr>
          <p:cNvPr id="8" name="直接箭头连接符 7"/>
          <p:cNvCxnSpPr/>
          <p:nvPr/>
        </p:nvCxnSpPr>
        <p:spPr>
          <a:xfrm>
            <a:off x="4644008" y="1916832"/>
            <a:ext cx="93610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5543600" y="1628800"/>
            <a:ext cx="3600400" cy="646331"/>
          </a:xfrm>
          <a:prstGeom prst="rect">
            <a:avLst/>
          </a:prstGeom>
          <a:noFill/>
        </p:spPr>
        <p:txBody>
          <a:bodyPr wrap="square" rtlCol="0">
            <a:spAutoFit/>
          </a:bodyPr>
          <a:lstStyle/>
          <a:p>
            <a:r>
              <a:rPr lang="zh-CN" altLang="en-US" sz="3600" b="1" dirty="0" smtClean="0"/>
              <a:t>农奴制改革背景</a:t>
            </a:r>
            <a:endParaRPr lang="zh-CN" altLang="en-US" sz="3600" b="1" dirty="0"/>
          </a:p>
        </p:txBody>
      </p:sp>
      <p:sp>
        <p:nvSpPr>
          <p:cNvPr id="10" name="TextBox 9"/>
          <p:cNvSpPr txBox="1"/>
          <p:nvPr/>
        </p:nvSpPr>
        <p:spPr>
          <a:xfrm>
            <a:off x="2483768" y="3933056"/>
            <a:ext cx="2232248" cy="1200329"/>
          </a:xfrm>
          <a:prstGeom prst="rect">
            <a:avLst/>
          </a:prstGeom>
          <a:noFill/>
        </p:spPr>
        <p:txBody>
          <a:bodyPr wrap="square" rtlCol="0">
            <a:spAutoFit/>
          </a:bodyPr>
          <a:lstStyle/>
          <a:p>
            <a:r>
              <a:rPr lang="zh-CN" altLang="en-US" sz="3600" b="1" dirty="0" smtClean="0"/>
              <a:t>自上而下的改革</a:t>
            </a:r>
            <a:endParaRPr lang="zh-CN" altLang="en-US" sz="3600" b="1" dirty="0"/>
          </a:p>
        </p:txBody>
      </p:sp>
      <p:sp>
        <p:nvSpPr>
          <p:cNvPr id="11" name="左大括号 10"/>
          <p:cNvSpPr/>
          <p:nvPr/>
        </p:nvSpPr>
        <p:spPr>
          <a:xfrm>
            <a:off x="4499992" y="3429000"/>
            <a:ext cx="792088" cy="2304256"/>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12" name="TextBox 11"/>
          <p:cNvSpPr txBox="1"/>
          <p:nvPr/>
        </p:nvSpPr>
        <p:spPr>
          <a:xfrm>
            <a:off x="5220072" y="3573016"/>
            <a:ext cx="3600400" cy="646331"/>
          </a:xfrm>
          <a:prstGeom prst="rect">
            <a:avLst/>
          </a:prstGeom>
          <a:noFill/>
        </p:spPr>
        <p:txBody>
          <a:bodyPr wrap="square" rtlCol="0">
            <a:spAutoFit/>
          </a:bodyPr>
          <a:lstStyle/>
          <a:p>
            <a:r>
              <a:rPr lang="zh-CN" altLang="en-US" sz="3600" b="1" dirty="0" smtClean="0"/>
              <a:t>农奴制改革内容</a:t>
            </a:r>
            <a:endParaRPr lang="zh-CN" altLang="en-US" sz="3600" b="1" dirty="0"/>
          </a:p>
        </p:txBody>
      </p:sp>
      <p:sp>
        <p:nvSpPr>
          <p:cNvPr id="15" name="TextBox 14"/>
          <p:cNvSpPr txBox="1"/>
          <p:nvPr/>
        </p:nvSpPr>
        <p:spPr>
          <a:xfrm>
            <a:off x="5220072" y="4869160"/>
            <a:ext cx="3600400" cy="646331"/>
          </a:xfrm>
          <a:prstGeom prst="rect">
            <a:avLst/>
          </a:prstGeom>
          <a:noFill/>
        </p:spPr>
        <p:txBody>
          <a:bodyPr wrap="square" rtlCol="0">
            <a:spAutoFit/>
          </a:bodyPr>
          <a:lstStyle/>
          <a:p>
            <a:r>
              <a:rPr lang="zh-CN" altLang="en-US" sz="3600" b="1" dirty="0" smtClean="0"/>
              <a:t>农奴制改革影响</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p:bldP spid="11" grpId="0" animBg="1"/>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2345截图20190412221423.png"/>
          <p:cNvPicPr>
            <a:picLocks noChangeAspect="1"/>
          </p:cNvPicPr>
          <p:nvPr/>
        </p:nvPicPr>
        <p:blipFill>
          <a:blip r:embed="rId2" cstate="print"/>
          <a:stretch>
            <a:fillRect/>
          </a:stretch>
        </p:blipFill>
        <p:spPr>
          <a:xfrm>
            <a:off x="0" y="558"/>
            <a:ext cx="9144000" cy="6857442"/>
          </a:xfrm>
          <a:prstGeom prst="rect">
            <a:avLst/>
          </a:prstGeom>
        </p:spPr>
      </p:pic>
      <p:sp>
        <p:nvSpPr>
          <p:cNvPr id="11" name="丁字箭头 10"/>
          <p:cNvSpPr/>
          <p:nvPr/>
        </p:nvSpPr>
        <p:spPr>
          <a:xfrm rot="10800000">
            <a:off x="3635896" y="1916832"/>
            <a:ext cx="2088232" cy="2448272"/>
          </a:xfrm>
          <a:prstGeom prst="leftRightUp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p:nvPr>
        </p:nvSpPr>
        <p:spPr>
          <a:xfrm>
            <a:off x="395536" y="0"/>
            <a:ext cx="8229600" cy="1143000"/>
          </a:xfrm>
        </p:spPr>
        <p:txBody>
          <a:bodyPr/>
          <a:lstStyle/>
          <a:p>
            <a:r>
              <a:rPr lang="zh-CN" altLang="en-US" b="1" dirty="0" smtClean="0"/>
              <a:t>五、主观</a:t>
            </a:r>
            <a:r>
              <a:rPr lang="en-US" altLang="zh-CN" b="1" dirty="0" smtClean="0"/>
              <a:t>——</a:t>
            </a:r>
            <a:r>
              <a:rPr lang="zh-CN" altLang="en-US" b="1" dirty="0" smtClean="0"/>
              <a:t>沙皇的抉择</a:t>
            </a:r>
            <a:endParaRPr lang="zh-CN" altLang="en-US" b="1" dirty="0"/>
          </a:p>
        </p:txBody>
      </p:sp>
      <p:sp>
        <p:nvSpPr>
          <p:cNvPr id="10" name="TextBox 9"/>
          <p:cNvSpPr txBox="1"/>
          <p:nvPr/>
        </p:nvSpPr>
        <p:spPr>
          <a:xfrm>
            <a:off x="323528" y="1124744"/>
            <a:ext cx="2952328" cy="461665"/>
          </a:xfrm>
          <a:prstGeom prst="rect">
            <a:avLst/>
          </a:prstGeom>
          <a:noFill/>
        </p:spPr>
        <p:txBody>
          <a:bodyPr wrap="square" rtlCol="0">
            <a:spAutoFit/>
          </a:bodyPr>
          <a:lstStyle/>
          <a:p>
            <a:r>
              <a:rPr lang="en-US" altLang="zh-CN" sz="2400" dirty="0" smtClean="0"/>
              <a:t>1</a:t>
            </a:r>
            <a:r>
              <a:rPr lang="zh-CN" altLang="en-US" sz="2400" dirty="0" smtClean="0"/>
              <a:t>、背景</a:t>
            </a:r>
            <a:endParaRPr lang="zh-CN" altLang="en-US" sz="2400" dirty="0"/>
          </a:p>
        </p:txBody>
      </p:sp>
      <p:pic>
        <p:nvPicPr>
          <p:cNvPr id="12" name="图片 11" descr="2345截图20190409230415.png"/>
          <p:cNvPicPr>
            <a:picLocks noChangeAspect="1"/>
          </p:cNvPicPr>
          <p:nvPr/>
        </p:nvPicPr>
        <p:blipFill>
          <a:blip r:embed="rId3" cstate="print"/>
          <a:stretch>
            <a:fillRect/>
          </a:stretch>
        </p:blipFill>
        <p:spPr>
          <a:xfrm>
            <a:off x="6156176" y="1772816"/>
            <a:ext cx="1533739" cy="1714739"/>
          </a:xfrm>
          <a:prstGeom prst="rect">
            <a:avLst/>
          </a:prstGeom>
        </p:spPr>
      </p:pic>
      <p:pic>
        <p:nvPicPr>
          <p:cNvPr id="13" name="图片 12" descr="2345截图20190409230337.png"/>
          <p:cNvPicPr>
            <a:picLocks noChangeAspect="1"/>
          </p:cNvPicPr>
          <p:nvPr/>
        </p:nvPicPr>
        <p:blipFill>
          <a:blip r:embed="rId4" cstate="print"/>
          <a:stretch>
            <a:fillRect/>
          </a:stretch>
        </p:blipFill>
        <p:spPr>
          <a:xfrm>
            <a:off x="251520" y="1772816"/>
            <a:ext cx="3240360" cy="1826251"/>
          </a:xfrm>
          <a:prstGeom prst="rect">
            <a:avLst/>
          </a:prstGeom>
        </p:spPr>
      </p:pic>
      <p:sp>
        <p:nvSpPr>
          <p:cNvPr id="17" name="TextBox 16"/>
          <p:cNvSpPr txBox="1"/>
          <p:nvPr/>
        </p:nvSpPr>
        <p:spPr>
          <a:xfrm>
            <a:off x="611560" y="3717032"/>
            <a:ext cx="2304256" cy="400110"/>
          </a:xfrm>
          <a:prstGeom prst="rect">
            <a:avLst/>
          </a:prstGeom>
          <a:noFill/>
        </p:spPr>
        <p:txBody>
          <a:bodyPr wrap="square" rtlCol="0">
            <a:spAutoFit/>
          </a:bodyPr>
          <a:lstStyle/>
          <a:p>
            <a:r>
              <a:rPr lang="zh-CN" altLang="en-US" sz="2000" dirty="0" smtClean="0"/>
              <a:t>农民运动此起彼伏</a:t>
            </a:r>
            <a:endParaRPr lang="zh-CN" altLang="en-US" sz="2000" dirty="0"/>
          </a:p>
        </p:txBody>
      </p:sp>
      <p:sp>
        <p:nvSpPr>
          <p:cNvPr id="18" name="TextBox 17"/>
          <p:cNvSpPr txBox="1"/>
          <p:nvPr/>
        </p:nvSpPr>
        <p:spPr>
          <a:xfrm>
            <a:off x="5724128" y="3717032"/>
            <a:ext cx="3168352" cy="707886"/>
          </a:xfrm>
          <a:prstGeom prst="rect">
            <a:avLst/>
          </a:prstGeom>
          <a:noFill/>
        </p:spPr>
        <p:txBody>
          <a:bodyPr wrap="square" rtlCol="0">
            <a:spAutoFit/>
          </a:bodyPr>
          <a:lstStyle/>
          <a:p>
            <a:pPr algn="ctr"/>
            <a:r>
              <a:rPr lang="zh-CN" altLang="en-US" sz="2000" dirty="0" smtClean="0"/>
              <a:t>思想界要求以革命推翻农奴制</a:t>
            </a:r>
            <a:endParaRPr lang="zh-CN" altLang="en-US" sz="2000" dirty="0"/>
          </a:p>
        </p:txBody>
      </p:sp>
      <p:sp>
        <p:nvSpPr>
          <p:cNvPr id="20" name="TextBox 19"/>
          <p:cNvSpPr txBox="1"/>
          <p:nvPr/>
        </p:nvSpPr>
        <p:spPr>
          <a:xfrm>
            <a:off x="4139952" y="2132856"/>
            <a:ext cx="1440160" cy="646331"/>
          </a:xfrm>
          <a:prstGeom prst="rect">
            <a:avLst/>
          </a:prstGeom>
          <a:noFill/>
        </p:spPr>
        <p:txBody>
          <a:bodyPr wrap="square" rtlCol="0">
            <a:spAutoFit/>
          </a:bodyPr>
          <a:lstStyle/>
          <a:p>
            <a:r>
              <a:rPr lang="zh-CN" altLang="en-US" sz="3600" dirty="0" smtClean="0"/>
              <a:t>内忧</a:t>
            </a:r>
            <a:endParaRPr lang="zh-CN" altLang="en-US" sz="3600" dirty="0"/>
          </a:p>
        </p:txBody>
      </p:sp>
      <p:sp>
        <p:nvSpPr>
          <p:cNvPr id="14" name="TextBox 13"/>
          <p:cNvSpPr txBox="1"/>
          <p:nvPr/>
        </p:nvSpPr>
        <p:spPr>
          <a:xfrm>
            <a:off x="4283968" y="3068960"/>
            <a:ext cx="738664" cy="1296144"/>
          </a:xfrm>
          <a:prstGeom prst="rect">
            <a:avLst/>
          </a:prstGeom>
          <a:noFill/>
        </p:spPr>
        <p:txBody>
          <a:bodyPr vert="eaVert" wrap="square" rtlCol="0">
            <a:spAutoFit/>
          </a:bodyPr>
          <a:lstStyle/>
          <a:p>
            <a:r>
              <a:rPr lang="zh-CN" altLang="en-US" sz="3600" dirty="0" smtClean="0"/>
              <a:t>外患</a:t>
            </a:r>
            <a:endParaRPr lang="zh-CN" altLang="en-US" sz="3600" dirty="0"/>
          </a:p>
        </p:txBody>
      </p:sp>
      <p:sp>
        <p:nvSpPr>
          <p:cNvPr id="15" name="TextBox 14"/>
          <p:cNvSpPr txBox="1"/>
          <p:nvPr/>
        </p:nvSpPr>
        <p:spPr>
          <a:xfrm>
            <a:off x="3275856" y="4365104"/>
            <a:ext cx="2952328" cy="707886"/>
          </a:xfrm>
          <a:prstGeom prst="rect">
            <a:avLst/>
          </a:prstGeom>
          <a:noFill/>
        </p:spPr>
        <p:txBody>
          <a:bodyPr wrap="square" rtlCol="0">
            <a:spAutoFit/>
          </a:bodyPr>
          <a:lstStyle/>
          <a:p>
            <a:pPr algn="ctr"/>
            <a:r>
              <a:rPr lang="zh-CN" altLang="en-US" sz="2000" dirty="0" smtClean="0"/>
              <a:t>克里米亚战争失败加剧了社会危机</a:t>
            </a:r>
            <a:endParaRPr lang="zh-CN" altLang="en-US" sz="2000" dirty="0"/>
          </a:p>
        </p:txBody>
      </p:sp>
      <p:pic>
        <p:nvPicPr>
          <p:cNvPr id="16" name="图片 15" descr="2345截图20190410003156.png"/>
          <p:cNvPicPr>
            <a:picLocks noChangeAspect="1"/>
          </p:cNvPicPr>
          <p:nvPr/>
        </p:nvPicPr>
        <p:blipFill>
          <a:blip r:embed="rId5" cstate="print"/>
          <a:stretch>
            <a:fillRect/>
          </a:stretch>
        </p:blipFill>
        <p:spPr>
          <a:xfrm>
            <a:off x="395536" y="4653136"/>
            <a:ext cx="1512168" cy="1912448"/>
          </a:xfrm>
          <a:prstGeom prst="rect">
            <a:avLst/>
          </a:prstGeom>
        </p:spPr>
      </p:pic>
      <p:sp>
        <p:nvSpPr>
          <p:cNvPr id="21" name="云形标注 20"/>
          <p:cNvSpPr/>
          <p:nvPr/>
        </p:nvSpPr>
        <p:spPr>
          <a:xfrm>
            <a:off x="2555776" y="5085184"/>
            <a:ext cx="6264696" cy="1440160"/>
          </a:xfrm>
          <a:prstGeom prst="cloudCallout">
            <a:avLst>
              <a:gd name="adj1" fmla="val -58876"/>
              <a:gd name="adj2" fmla="val 317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002060"/>
                </a:solidFill>
              </a:rPr>
              <a:t>与其等农民自下而上起来解放自己，不如自上而下解放农民</a:t>
            </a:r>
            <a:endParaRPr lang="zh-CN" alt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80">
                                          <p:stCondLst>
                                            <p:cond delay="0"/>
                                          </p:stCondLst>
                                        </p:cTn>
                                        <p:tgtEl>
                                          <p:spTgt spid="17"/>
                                        </p:tgtEl>
                                      </p:cBhvr>
                                    </p:animEffect>
                                    <p:anim calcmode="lin" valueType="num">
                                      <p:cBhvr>
                                        <p:cTn id="2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4" dur="26">
                                          <p:stCondLst>
                                            <p:cond delay="650"/>
                                          </p:stCondLst>
                                        </p:cTn>
                                        <p:tgtEl>
                                          <p:spTgt spid="17"/>
                                        </p:tgtEl>
                                      </p:cBhvr>
                                      <p:to x="100000" y="60000"/>
                                    </p:animScale>
                                    <p:animScale>
                                      <p:cBhvr>
                                        <p:cTn id="35" dur="166" decel="50000">
                                          <p:stCondLst>
                                            <p:cond delay="676"/>
                                          </p:stCondLst>
                                        </p:cTn>
                                        <p:tgtEl>
                                          <p:spTgt spid="17"/>
                                        </p:tgtEl>
                                      </p:cBhvr>
                                      <p:to x="100000" y="100000"/>
                                    </p:animScale>
                                    <p:animScale>
                                      <p:cBhvr>
                                        <p:cTn id="36" dur="26">
                                          <p:stCondLst>
                                            <p:cond delay="1312"/>
                                          </p:stCondLst>
                                        </p:cTn>
                                        <p:tgtEl>
                                          <p:spTgt spid="17"/>
                                        </p:tgtEl>
                                      </p:cBhvr>
                                      <p:to x="100000" y="80000"/>
                                    </p:animScale>
                                    <p:animScale>
                                      <p:cBhvr>
                                        <p:cTn id="37" dur="166" decel="50000">
                                          <p:stCondLst>
                                            <p:cond delay="1338"/>
                                          </p:stCondLst>
                                        </p:cTn>
                                        <p:tgtEl>
                                          <p:spTgt spid="17"/>
                                        </p:tgtEl>
                                      </p:cBhvr>
                                      <p:to x="100000" y="100000"/>
                                    </p:animScale>
                                    <p:animScale>
                                      <p:cBhvr>
                                        <p:cTn id="38" dur="26">
                                          <p:stCondLst>
                                            <p:cond delay="1642"/>
                                          </p:stCondLst>
                                        </p:cTn>
                                        <p:tgtEl>
                                          <p:spTgt spid="17"/>
                                        </p:tgtEl>
                                      </p:cBhvr>
                                      <p:to x="100000" y="90000"/>
                                    </p:animScale>
                                    <p:animScale>
                                      <p:cBhvr>
                                        <p:cTn id="39" dur="166" decel="50000">
                                          <p:stCondLst>
                                            <p:cond delay="1668"/>
                                          </p:stCondLst>
                                        </p:cTn>
                                        <p:tgtEl>
                                          <p:spTgt spid="17"/>
                                        </p:tgtEl>
                                      </p:cBhvr>
                                      <p:to x="100000" y="100000"/>
                                    </p:animScale>
                                    <p:animScale>
                                      <p:cBhvr>
                                        <p:cTn id="40" dur="26">
                                          <p:stCondLst>
                                            <p:cond delay="1808"/>
                                          </p:stCondLst>
                                        </p:cTn>
                                        <p:tgtEl>
                                          <p:spTgt spid="17"/>
                                        </p:tgtEl>
                                      </p:cBhvr>
                                      <p:to x="100000" y="95000"/>
                                    </p:animScale>
                                    <p:animScale>
                                      <p:cBhvr>
                                        <p:cTn id="41" dur="166" decel="50000">
                                          <p:stCondLst>
                                            <p:cond delay="1834"/>
                                          </p:stCondLst>
                                        </p:cTn>
                                        <p:tgtEl>
                                          <p:spTgt spid="17"/>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80">
                                          <p:stCondLst>
                                            <p:cond delay="0"/>
                                          </p:stCondLst>
                                        </p:cTn>
                                        <p:tgtEl>
                                          <p:spTgt spid="18"/>
                                        </p:tgtEl>
                                      </p:cBhvr>
                                    </p:animEffect>
                                    <p:anim calcmode="lin" valueType="num">
                                      <p:cBhvr>
                                        <p:cTn id="6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8" dur="26">
                                          <p:stCondLst>
                                            <p:cond delay="650"/>
                                          </p:stCondLst>
                                        </p:cTn>
                                        <p:tgtEl>
                                          <p:spTgt spid="18"/>
                                        </p:tgtEl>
                                      </p:cBhvr>
                                      <p:to x="100000" y="60000"/>
                                    </p:animScale>
                                    <p:animScale>
                                      <p:cBhvr>
                                        <p:cTn id="69" dur="166" decel="50000">
                                          <p:stCondLst>
                                            <p:cond delay="676"/>
                                          </p:stCondLst>
                                        </p:cTn>
                                        <p:tgtEl>
                                          <p:spTgt spid="18"/>
                                        </p:tgtEl>
                                      </p:cBhvr>
                                      <p:to x="100000" y="100000"/>
                                    </p:animScale>
                                    <p:animScale>
                                      <p:cBhvr>
                                        <p:cTn id="70" dur="26">
                                          <p:stCondLst>
                                            <p:cond delay="1312"/>
                                          </p:stCondLst>
                                        </p:cTn>
                                        <p:tgtEl>
                                          <p:spTgt spid="18"/>
                                        </p:tgtEl>
                                      </p:cBhvr>
                                      <p:to x="100000" y="80000"/>
                                    </p:animScale>
                                    <p:animScale>
                                      <p:cBhvr>
                                        <p:cTn id="71" dur="166" decel="50000">
                                          <p:stCondLst>
                                            <p:cond delay="1338"/>
                                          </p:stCondLst>
                                        </p:cTn>
                                        <p:tgtEl>
                                          <p:spTgt spid="18"/>
                                        </p:tgtEl>
                                      </p:cBhvr>
                                      <p:to x="100000" y="100000"/>
                                    </p:animScale>
                                    <p:animScale>
                                      <p:cBhvr>
                                        <p:cTn id="72" dur="26">
                                          <p:stCondLst>
                                            <p:cond delay="1642"/>
                                          </p:stCondLst>
                                        </p:cTn>
                                        <p:tgtEl>
                                          <p:spTgt spid="18"/>
                                        </p:tgtEl>
                                      </p:cBhvr>
                                      <p:to x="100000" y="90000"/>
                                    </p:animScale>
                                    <p:animScale>
                                      <p:cBhvr>
                                        <p:cTn id="73" dur="166" decel="50000">
                                          <p:stCondLst>
                                            <p:cond delay="1668"/>
                                          </p:stCondLst>
                                        </p:cTn>
                                        <p:tgtEl>
                                          <p:spTgt spid="18"/>
                                        </p:tgtEl>
                                      </p:cBhvr>
                                      <p:to x="100000" y="100000"/>
                                    </p:animScale>
                                    <p:animScale>
                                      <p:cBhvr>
                                        <p:cTn id="74" dur="26">
                                          <p:stCondLst>
                                            <p:cond delay="1808"/>
                                          </p:stCondLst>
                                        </p:cTn>
                                        <p:tgtEl>
                                          <p:spTgt spid="18"/>
                                        </p:tgtEl>
                                      </p:cBhvr>
                                      <p:to x="100000" y="95000"/>
                                    </p:animScale>
                                    <p:animScale>
                                      <p:cBhvr>
                                        <p:cTn id="75" dur="166" decel="50000">
                                          <p:stCondLst>
                                            <p:cond delay="1834"/>
                                          </p:stCondLst>
                                        </p:cTn>
                                        <p:tgtEl>
                                          <p:spTgt spid="18"/>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80">
                                          <p:stCondLst>
                                            <p:cond delay="0"/>
                                          </p:stCondLst>
                                        </p:cTn>
                                        <p:tgtEl>
                                          <p:spTgt spid="15"/>
                                        </p:tgtEl>
                                      </p:cBhvr>
                                    </p:animEffect>
                                    <p:anim calcmode="lin" valueType="num">
                                      <p:cBhvr>
                                        <p:cTn id="8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6" dur="26">
                                          <p:stCondLst>
                                            <p:cond delay="650"/>
                                          </p:stCondLst>
                                        </p:cTn>
                                        <p:tgtEl>
                                          <p:spTgt spid="15"/>
                                        </p:tgtEl>
                                      </p:cBhvr>
                                      <p:to x="100000" y="60000"/>
                                    </p:animScale>
                                    <p:animScale>
                                      <p:cBhvr>
                                        <p:cTn id="87" dur="166" decel="50000">
                                          <p:stCondLst>
                                            <p:cond delay="676"/>
                                          </p:stCondLst>
                                        </p:cTn>
                                        <p:tgtEl>
                                          <p:spTgt spid="15"/>
                                        </p:tgtEl>
                                      </p:cBhvr>
                                      <p:to x="100000" y="100000"/>
                                    </p:animScale>
                                    <p:animScale>
                                      <p:cBhvr>
                                        <p:cTn id="88" dur="26">
                                          <p:stCondLst>
                                            <p:cond delay="1312"/>
                                          </p:stCondLst>
                                        </p:cTn>
                                        <p:tgtEl>
                                          <p:spTgt spid="15"/>
                                        </p:tgtEl>
                                      </p:cBhvr>
                                      <p:to x="100000" y="80000"/>
                                    </p:animScale>
                                    <p:animScale>
                                      <p:cBhvr>
                                        <p:cTn id="89" dur="166" decel="50000">
                                          <p:stCondLst>
                                            <p:cond delay="1338"/>
                                          </p:stCondLst>
                                        </p:cTn>
                                        <p:tgtEl>
                                          <p:spTgt spid="15"/>
                                        </p:tgtEl>
                                      </p:cBhvr>
                                      <p:to x="100000" y="100000"/>
                                    </p:animScale>
                                    <p:animScale>
                                      <p:cBhvr>
                                        <p:cTn id="90" dur="26">
                                          <p:stCondLst>
                                            <p:cond delay="1642"/>
                                          </p:stCondLst>
                                        </p:cTn>
                                        <p:tgtEl>
                                          <p:spTgt spid="15"/>
                                        </p:tgtEl>
                                      </p:cBhvr>
                                      <p:to x="100000" y="90000"/>
                                    </p:animScale>
                                    <p:animScale>
                                      <p:cBhvr>
                                        <p:cTn id="91" dur="166" decel="50000">
                                          <p:stCondLst>
                                            <p:cond delay="1668"/>
                                          </p:stCondLst>
                                        </p:cTn>
                                        <p:tgtEl>
                                          <p:spTgt spid="15"/>
                                        </p:tgtEl>
                                      </p:cBhvr>
                                      <p:to x="100000" y="100000"/>
                                    </p:animScale>
                                    <p:animScale>
                                      <p:cBhvr>
                                        <p:cTn id="92" dur="26">
                                          <p:stCondLst>
                                            <p:cond delay="1808"/>
                                          </p:stCondLst>
                                        </p:cTn>
                                        <p:tgtEl>
                                          <p:spTgt spid="15"/>
                                        </p:tgtEl>
                                      </p:cBhvr>
                                      <p:to x="100000" y="95000"/>
                                    </p:animScale>
                                    <p:animScale>
                                      <p:cBhvr>
                                        <p:cTn id="93" dur="166" decel="50000">
                                          <p:stCondLst>
                                            <p:cond delay="1834"/>
                                          </p:stCondLst>
                                        </p:cTn>
                                        <p:tgtEl>
                                          <p:spTgt spid="15"/>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circle(in)">
                                      <p:cBhvr>
                                        <p:cTn id="98" dur="2000"/>
                                        <p:tgtEl>
                                          <p:spTgt spid="11"/>
                                        </p:tgtEl>
                                      </p:cBhvr>
                                    </p:animEffect>
                                  </p:childTnLst>
                                </p:cTn>
                              </p:par>
                              <p:par>
                                <p:cTn id="99" presetID="6" presetClass="entr" presetSubtype="16"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circle(in)">
                                      <p:cBhvr>
                                        <p:cTn id="101" dur="2000"/>
                                        <p:tgtEl>
                                          <p:spTgt spid="20"/>
                                        </p:tgtEl>
                                      </p:cBhvr>
                                    </p:animEffect>
                                  </p:childTnLst>
                                </p:cTn>
                              </p:par>
                              <p:par>
                                <p:cTn id="102" presetID="6" presetClass="entr" presetSubtype="16"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circle(in)">
                                      <p:cBhvr>
                                        <p:cTn id="104" dur="2000"/>
                                        <p:tgtEl>
                                          <p:spTgt spid="14"/>
                                        </p:tgtEl>
                                      </p:cBhvr>
                                    </p:animEffect>
                                  </p:childTnLst>
                                </p:cTn>
                              </p:par>
                            </p:childTnLst>
                          </p:cTn>
                        </p:par>
                      </p:childTnLst>
                    </p:cTn>
                  </p:par>
                  <p:par>
                    <p:cTn id="105" fill="hold">
                      <p:stCondLst>
                        <p:cond delay="indefinite"/>
                      </p:stCondLst>
                      <p:childTnLst>
                        <p:par>
                          <p:cTn id="106" fill="hold">
                            <p:stCondLst>
                              <p:cond delay="0"/>
                            </p:stCondLst>
                            <p:childTnLst>
                              <p:par>
                                <p:cTn id="107" presetID="18" presetClass="entr" presetSubtype="12" fill="hold"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strips(downLeft)">
                                      <p:cBhvr>
                                        <p:cTn id="109" dur="500"/>
                                        <p:tgtEl>
                                          <p:spTgt spid="16"/>
                                        </p:tgtEl>
                                      </p:cBhvr>
                                    </p:animEffect>
                                  </p:childTnLst>
                                </p:cTn>
                              </p:par>
                              <p:par>
                                <p:cTn id="110" presetID="18" presetClass="entr" presetSubtype="12"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strips(downLeft)">
                                      <p:cBhvr>
                                        <p:cTn id="1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P spid="20" grpId="0"/>
      <p:bldP spid="14" grpId="0"/>
      <p:bldP spid="15"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2345截图20190412221423.png"/>
          <p:cNvPicPr>
            <a:picLocks noChangeAspect="1"/>
          </p:cNvPicPr>
          <p:nvPr/>
        </p:nvPicPr>
        <p:blipFill>
          <a:blip r:embed="rId2" cstate="print"/>
          <a:stretch>
            <a:fillRect/>
          </a:stretch>
        </p:blipFill>
        <p:spPr>
          <a:xfrm>
            <a:off x="0" y="558"/>
            <a:ext cx="9144000" cy="6857442"/>
          </a:xfrm>
          <a:prstGeom prst="rect">
            <a:avLst/>
          </a:prstGeom>
        </p:spPr>
      </p:pic>
      <p:sp>
        <p:nvSpPr>
          <p:cNvPr id="4" name="TextBox 3"/>
          <p:cNvSpPr txBox="1"/>
          <p:nvPr/>
        </p:nvSpPr>
        <p:spPr>
          <a:xfrm>
            <a:off x="467544" y="332656"/>
            <a:ext cx="7992888" cy="1631216"/>
          </a:xfrm>
          <a:prstGeom prst="rect">
            <a:avLst/>
          </a:prstGeom>
          <a:noFill/>
        </p:spPr>
        <p:txBody>
          <a:bodyPr wrap="square" rtlCol="0">
            <a:spAutoFit/>
          </a:bodyPr>
          <a:lstStyle/>
          <a:p>
            <a:r>
              <a:rPr lang="en-US" altLang="zh-CN" sz="2800" dirty="0" smtClean="0"/>
              <a:t>2</a:t>
            </a:r>
            <a:r>
              <a:rPr lang="zh-CN" altLang="en-US" sz="2800" dirty="0" smtClean="0"/>
              <a:t>、出发点：</a:t>
            </a:r>
            <a:endParaRPr lang="en-US" altLang="zh-CN" sz="2800" dirty="0" smtClean="0"/>
          </a:p>
          <a:p>
            <a:r>
              <a:rPr lang="zh-CN" altLang="en-US" sz="2400" dirty="0" smtClean="0"/>
              <a:t>“诸位相信，为了保护地主的利益，凡是能做到的一切都做到了”</a:t>
            </a:r>
            <a:endParaRPr lang="en-US" altLang="zh-CN" sz="2400" dirty="0" smtClean="0"/>
          </a:p>
          <a:p>
            <a:pPr algn="r"/>
            <a:r>
              <a:rPr lang="en-US" altLang="zh-CN" sz="2400" dirty="0" smtClean="0"/>
              <a:t>——</a:t>
            </a:r>
            <a:r>
              <a:rPr lang="zh-CN" altLang="en-US" sz="2400" dirty="0" smtClean="0"/>
              <a:t>沙皇亚历山大二世</a:t>
            </a:r>
            <a:endParaRPr lang="zh-CN" altLang="en-US" sz="2400" dirty="0"/>
          </a:p>
        </p:txBody>
      </p:sp>
      <p:sp>
        <p:nvSpPr>
          <p:cNvPr id="5" name="下箭头 4"/>
          <p:cNvSpPr/>
          <p:nvPr/>
        </p:nvSpPr>
        <p:spPr>
          <a:xfrm>
            <a:off x="3707904" y="1412776"/>
            <a:ext cx="792088" cy="864096"/>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348880"/>
            <a:ext cx="7416824" cy="584775"/>
          </a:xfrm>
          <a:prstGeom prst="rect">
            <a:avLst/>
          </a:prstGeom>
          <a:noFill/>
        </p:spPr>
        <p:txBody>
          <a:bodyPr wrap="square" rtlCol="0">
            <a:spAutoFit/>
          </a:bodyPr>
          <a:lstStyle/>
          <a:p>
            <a:pPr algn="ctr"/>
            <a:r>
              <a:rPr lang="zh-CN" altLang="en-US" sz="3200" b="1" dirty="0" smtClean="0">
                <a:solidFill>
                  <a:srgbClr val="FF0000"/>
                </a:solidFill>
              </a:rPr>
              <a:t>维护地主贵族的利益，巩固专制统治</a:t>
            </a:r>
            <a:endParaRPr lang="zh-CN" altLang="en-US" sz="3200" b="1" dirty="0">
              <a:solidFill>
                <a:srgbClr val="FF0000"/>
              </a:solidFill>
            </a:endParaRPr>
          </a:p>
        </p:txBody>
      </p:sp>
      <p:sp>
        <p:nvSpPr>
          <p:cNvPr id="7" name="TextBox 6"/>
          <p:cNvSpPr txBox="1"/>
          <p:nvPr/>
        </p:nvSpPr>
        <p:spPr>
          <a:xfrm>
            <a:off x="323528" y="2924944"/>
            <a:ext cx="8352928" cy="1261884"/>
          </a:xfrm>
          <a:prstGeom prst="rect">
            <a:avLst/>
          </a:prstGeom>
          <a:noFill/>
        </p:spPr>
        <p:txBody>
          <a:bodyPr wrap="square" rtlCol="0">
            <a:spAutoFit/>
          </a:bodyPr>
          <a:lstStyle/>
          <a:p>
            <a:r>
              <a:rPr lang="en-US" altLang="zh-CN" sz="2800" dirty="0" smtClean="0"/>
              <a:t>3</a:t>
            </a:r>
            <a:r>
              <a:rPr lang="zh-CN" altLang="en-US" sz="2800" dirty="0" smtClean="0"/>
              <a:t>、组织措施：</a:t>
            </a:r>
            <a:endParaRPr lang="en-US" altLang="zh-CN" sz="2800" dirty="0" smtClean="0"/>
          </a:p>
          <a:p>
            <a:r>
              <a:rPr lang="zh-CN" altLang="en-US" sz="2400" dirty="0" smtClean="0"/>
              <a:t>成立“农民事务总委员会”负责改革工作，于</a:t>
            </a:r>
            <a:r>
              <a:rPr lang="en-US" altLang="zh-CN" sz="2400" dirty="0" smtClean="0"/>
              <a:t>1861</a:t>
            </a:r>
            <a:r>
              <a:rPr lang="zh-CN" altLang="en-US" sz="2400" dirty="0" smtClean="0"/>
              <a:t>年在国务会议上通过改革草案</a:t>
            </a:r>
            <a:endParaRPr lang="en-US" altLang="zh-CN" sz="2400" dirty="0" smtClean="0"/>
          </a:p>
        </p:txBody>
      </p:sp>
      <p:sp>
        <p:nvSpPr>
          <p:cNvPr id="8" name="TextBox 7"/>
          <p:cNvSpPr txBox="1"/>
          <p:nvPr/>
        </p:nvSpPr>
        <p:spPr>
          <a:xfrm>
            <a:off x="251520" y="4437112"/>
            <a:ext cx="8352928" cy="523220"/>
          </a:xfrm>
          <a:prstGeom prst="rect">
            <a:avLst/>
          </a:prstGeom>
          <a:noFill/>
        </p:spPr>
        <p:txBody>
          <a:bodyPr wrap="square" rtlCol="0">
            <a:spAutoFit/>
          </a:bodyPr>
          <a:lstStyle/>
          <a:p>
            <a:r>
              <a:rPr lang="en-US" altLang="zh-CN" sz="2800" dirty="0" smtClean="0"/>
              <a:t>4</a:t>
            </a:r>
            <a:r>
              <a:rPr lang="zh-CN" altLang="en-US" sz="2800" dirty="0" smtClean="0"/>
              <a:t>、特点：</a:t>
            </a:r>
            <a:r>
              <a:rPr lang="zh-CN" altLang="en-US" sz="2800" b="1" dirty="0" smtClean="0">
                <a:solidFill>
                  <a:srgbClr val="FF0000"/>
                </a:solidFill>
              </a:rPr>
              <a:t>自上而下</a:t>
            </a:r>
            <a:endParaRPr lang="en-US" altLang="zh-CN" sz="2800" b="1" dirty="0" smtClean="0">
              <a:solidFill>
                <a:srgbClr val="FF0000"/>
              </a:solidFill>
            </a:endParaRPr>
          </a:p>
        </p:txBody>
      </p:sp>
      <p:sp>
        <p:nvSpPr>
          <p:cNvPr id="9" name="椭圆 8"/>
          <p:cNvSpPr/>
          <p:nvPr/>
        </p:nvSpPr>
        <p:spPr>
          <a:xfrm>
            <a:off x="1403648" y="2780928"/>
            <a:ext cx="6264696" cy="165618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rPr>
              <a:t>小结：主观上：亚历山大二世酝酿改革</a:t>
            </a:r>
            <a:endParaRPr lang="zh-CN" alt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blinds(horizontal)">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blinds(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2345截图20190412221423.png"/>
          <p:cNvPicPr>
            <a:picLocks noChangeAspect="1"/>
          </p:cNvPicPr>
          <p:nvPr/>
        </p:nvPicPr>
        <p:blipFill>
          <a:blip r:embed="rId2" cstate="print"/>
          <a:stretch>
            <a:fillRect/>
          </a:stretch>
        </p:blipFill>
        <p:spPr>
          <a:xfrm>
            <a:off x="0" y="558"/>
            <a:ext cx="9144000" cy="6857442"/>
          </a:xfrm>
          <a:prstGeom prst="rect">
            <a:avLst/>
          </a:prstGeom>
        </p:spPr>
      </p:pic>
      <p:sp>
        <p:nvSpPr>
          <p:cNvPr id="2" name="TextBox 1"/>
          <p:cNvSpPr txBox="1"/>
          <p:nvPr/>
        </p:nvSpPr>
        <p:spPr>
          <a:xfrm>
            <a:off x="0" y="2852936"/>
            <a:ext cx="2339752" cy="1200329"/>
          </a:xfrm>
          <a:prstGeom prst="rect">
            <a:avLst/>
          </a:prstGeom>
          <a:noFill/>
        </p:spPr>
        <p:txBody>
          <a:bodyPr wrap="square" rtlCol="0">
            <a:spAutoFit/>
          </a:bodyPr>
          <a:lstStyle/>
          <a:p>
            <a:r>
              <a:rPr lang="zh-CN" altLang="en-US" sz="3600" dirty="0" smtClean="0"/>
              <a:t>危机笼罩下的俄国</a:t>
            </a:r>
            <a:endParaRPr lang="zh-CN" altLang="en-US" sz="3600" dirty="0"/>
          </a:p>
        </p:txBody>
      </p:sp>
      <p:sp>
        <p:nvSpPr>
          <p:cNvPr id="3" name="左大括号 2"/>
          <p:cNvSpPr/>
          <p:nvPr/>
        </p:nvSpPr>
        <p:spPr>
          <a:xfrm>
            <a:off x="2051720" y="548680"/>
            <a:ext cx="792088" cy="5760640"/>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4" name="TextBox 3"/>
          <p:cNvSpPr txBox="1"/>
          <p:nvPr/>
        </p:nvSpPr>
        <p:spPr>
          <a:xfrm>
            <a:off x="2555776" y="764704"/>
            <a:ext cx="5616624" cy="954107"/>
          </a:xfrm>
          <a:prstGeom prst="rect">
            <a:avLst/>
          </a:prstGeom>
          <a:noFill/>
        </p:spPr>
        <p:txBody>
          <a:bodyPr wrap="square" rtlCol="0">
            <a:spAutoFit/>
          </a:bodyPr>
          <a:lstStyle/>
          <a:p>
            <a:r>
              <a:rPr lang="zh-CN" altLang="en-US" sz="2800" dirty="0" smtClean="0">
                <a:solidFill>
                  <a:srgbClr val="FF0000"/>
                </a:solidFill>
              </a:rPr>
              <a:t>经济</a:t>
            </a:r>
            <a:r>
              <a:rPr lang="zh-CN" altLang="en-US" sz="2800" dirty="0" smtClean="0"/>
              <a:t>：落后的农奴制严重阻碍了俄国资本主义的发展（根本原因）</a:t>
            </a:r>
            <a:endParaRPr lang="zh-CN" altLang="en-US" sz="2800" dirty="0"/>
          </a:p>
        </p:txBody>
      </p:sp>
      <p:sp>
        <p:nvSpPr>
          <p:cNvPr id="5" name="TextBox 4"/>
          <p:cNvSpPr txBox="1"/>
          <p:nvPr/>
        </p:nvSpPr>
        <p:spPr>
          <a:xfrm>
            <a:off x="2555776" y="1988840"/>
            <a:ext cx="5616624" cy="954107"/>
          </a:xfrm>
          <a:prstGeom prst="rect">
            <a:avLst/>
          </a:prstGeom>
          <a:noFill/>
        </p:spPr>
        <p:txBody>
          <a:bodyPr wrap="square" rtlCol="0">
            <a:spAutoFit/>
          </a:bodyPr>
          <a:lstStyle/>
          <a:p>
            <a:r>
              <a:rPr lang="zh-CN" altLang="en-US" sz="2800" dirty="0" smtClean="0">
                <a:solidFill>
                  <a:srgbClr val="FF0000"/>
                </a:solidFill>
              </a:rPr>
              <a:t>政治</a:t>
            </a:r>
            <a:r>
              <a:rPr lang="zh-CN" altLang="en-US" sz="2800" dirty="0" smtClean="0"/>
              <a:t>：工农运动打击了沙皇专制统治，动摇了农奴制度的基础</a:t>
            </a:r>
            <a:endParaRPr lang="zh-CN" altLang="en-US" sz="2800" dirty="0"/>
          </a:p>
        </p:txBody>
      </p:sp>
      <p:sp>
        <p:nvSpPr>
          <p:cNvPr id="6" name="TextBox 5"/>
          <p:cNvSpPr txBox="1"/>
          <p:nvPr/>
        </p:nvSpPr>
        <p:spPr>
          <a:xfrm>
            <a:off x="2555776" y="3140968"/>
            <a:ext cx="5616624" cy="954107"/>
          </a:xfrm>
          <a:prstGeom prst="rect">
            <a:avLst/>
          </a:prstGeom>
          <a:noFill/>
        </p:spPr>
        <p:txBody>
          <a:bodyPr wrap="square" rtlCol="0">
            <a:spAutoFit/>
          </a:bodyPr>
          <a:lstStyle/>
          <a:p>
            <a:r>
              <a:rPr lang="zh-CN" altLang="en-US" sz="2800" dirty="0" smtClean="0">
                <a:solidFill>
                  <a:srgbClr val="FF0000"/>
                </a:solidFill>
              </a:rPr>
              <a:t>思想</a:t>
            </a:r>
            <a:r>
              <a:rPr lang="zh-CN" altLang="en-US" sz="2800" dirty="0" smtClean="0"/>
              <a:t>：出现反对农奴制和专制统治的民主思潮</a:t>
            </a:r>
          </a:p>
        </p:txBody>
      </p:sp>
      <p:sp>
        <p:nvSpPr>
          <p:cNvPr id="7" name="TextBox 6"/>
          <p:cNvSpPr txBox="1"/>
          <p:nvPr/>
        </p:nvSpPr>
        <p:spPr>
          <a:xfrm>
            <a:off x="2555776" y="4221088"/>
            <a:ext cx="5616624" cy="954107"/>
          </a:xfrm>
          <a:prstGeom prst="rect">
            <a:avLst/>
          </a:prstGeom>
          <a:noFill/>
        </p:spPr>
        <p:txBody>
          <a:bodyPr wrap="square" rtlCol="0">
            <a:spAutoFit/>
          </a:bodyPr>
          <a:lstStyle/>
          <a:p>
            <a:r>
              <a:rPr lang="zh-CN" altLang="en-US" sz="2800" dirty="0" smtClean="0">
                <a:solidFill>
                  <a:srgbClr val="FF0000"/>
                </a:solidFill>
              </a:rPr>
              <a:t>军事</a:t>
            </a:r>
            <a:r>
              <a:rPr lang="zh-CN" altLang="en-US" sz="2800" dirty="0" smtClean="0"/>
              <a:t>：克里米亚战争的失败，加剧社会矛盾（直接原因）</a:t>
            </a:r>
          </a:p>
        </p:txBody>
      </p:sp>
      <p:sp>
        <p:nvSpPr>
          <p:cNvPr id="8" name="TextBox 7"/>
          <p:cNvSpPr txBox="1"/>
          <p:nvPr/>
        </p:nvSpPr>
        <p:spPr>
          <a:xfrm>
            <a:off x="2483768" y="5301208"/>
            <a:ext cx="5616624" cy="954107"/>
          </a:xfrm>
          <a:prstGeom prst="rect">
            <a:avLst/>
          </a:prstGeom>
          <a:noFill/>
        </p:spPr>
        <p:txBody>
          <a:bodyPr wrap="square" rtlCol="0">
            <a:spAutoFit/>
          </a:bodyPr>
          <a:lstStyle/>
          <a:p>
            <a:r>
              <a:rPr lang="zh-CN" altLang="en-US" sz="2800" dirty="0" smtClean="0">
                <a:solidFill>
                  <a:srgbClr val="FF0000"/>
                </a:solidFill>
              </a:rPr>
              <a:t>统治阶级主观</a:t>
            </a:r>
            <a:r>
              <a:rPr lang="zh-CN" altLang="en-US" sz="2800" dirty="0" smtClean="0"/>
              <a:t>：亚历山大二世酝酿改革</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345截图20190412223059.png"/>
          <p:cNvPicPr>
            <a:picLocks noChangeAspect="1"/>
          </p:cNvPicPr>
          <p:nvPr/>
        </p:nvPicPr>
        <p:blipFill>
          <a:blip r:embed="rId2" cstate="print"/>
          <a:stretch>
            <a:fillRect/>
          </a:stretch>
        </p:blipFill>
        <p:spPr>
          <a:xfrm>
            <a:off x="0" y="0"/>
            <a:ext cx="9144000" cy="6778666"/>
          </a:xfrm>
          <a:prstGeom prst="rect">
            <a:avLst/>
          </a:prstGeom>
        </p:spPr>
      </p:pic>
      <p:sp>
        <p:nvSpPr>
          <p:cNvPr id="2" name="矩形 1"/>
          <p:cNvSpPr/>
          <p:nvPr/>
        </p:nvSpPr>
        <p:spPr>
          <a:xfrm>
            <a:off x="1907704" y="2967334"/>
            <a:ext cx="5184576" cy="1446550"/>
          </a:xfrm>
          <a:prstGeom prst="rect">
            <a:avLst/>
          </a:prstGeom>
          <a:noFill/>
        </p:spPr>
        <p:txBody>
          <a:bodyPr wrap="square" lIns="91440" tIns="45720" rIns="91440" bIns="45720">
            <a:spAutoFit/>
          </a:bodyPr>
          <a:lstStyle/>
          <a:p>
            <a:pPr algn="ctr"/>
            <a:r>
              <a:rPr lang="zh-CN" altLang="en-US" sz="8800" b="1" cap="none" spc="300" dirty="0" smtClean="0">
                <a:ln w="11430" cmpd="sng">
                  <a:solidFill>
                    <a:schemeClr val="accent6">
                      <a:lumMod val="75000"/>
                    </a:schemeClr>
                  </a:solidFill>
                  <a:prstDash val="solid"/>
                  <a:miter lim="800000"/>
                </a:ln>
                <a:solidFill>
                  <a:schemeClr val="accent6">
                    <a:lumMod val="75000"/>
                  </a:schemeClr>
                </a:solidFill>
                <a:effectLst>
                  <a:glow rad="228600">
                    <a:schemeClr val="accent2">
                      <a:satMod val="175000"/>
                      <a:alpha val="40000"/>
                    </a:schemeClr>
                  </a:glow>
                </a:effectLst>
              </a:rPr>
              <a:t>谢谢观看</a:t>
            </a:r>
            <a:endParaRPr lang="zh-CN" altLang="en-US" sz="8800" b="1" cap="none" spc="300" dirty="0">
              <a:ln w="11430" cmpd="sng">
                <a:solidFill>
                  <a:schemeClr val="accent6">
                    <a:lumMod val="75000"/>
                  </a:schemeClr>
                </a:solidFill>
                <a:prstDash val="solid"/>
                <a:miter lim="800000"/>
              </a:ln>
              <a:solidFill>
                <a:schemeClr val="accent6">
                  <a:lumMod val="75000"/>
                </a:schemeClr>
              </a:solidFill>
              <a:effectLst>
                <a:glow rad="2286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1701223204,1758885525&amp;fm=27&amp;gp=0.jpg"/>
          <p:cNvPicPr>
            <a:picLocks noChangeAspect="1"/>
          </p:cNvPicPr>
          <p:nvPr/>
        </p:nvPicPr>
        <p:blipFill>
          <a:blip r:embed="rId2" cstate="print"/>
          <a:stretch>
            <a:fillRect/>
          </a:stretch>
        </p:blipFill>
        <p:spPr>
          <a:xfrm>
            <a:off x="1" y="0"/>
            <a:ext cx="9143999" cy="6858000"/>
          </a:xfrm>
          <a:prstGeom prst="rect">
            <a:avLst/>
          </a:prstGeom>
        </p:spPr>
      </p:pic>
      <p:sp>
        <p:nvSpPr>
          <p:cNvPr id="2" name="标题 1"/>
          <p:cNvSpPr>
            <a:spLocks noGrp="1"/>
          </p:cNvSpPr>
          <p:nvPr>
            <p:ph type="ctrTitle"/>
          </p:nvPr>
        </p:nvSpPr>
        <p:spPr/>
        <p:txBody>
          <a:bodyPr/>
          <a:lstStyle/>
          <a:p>
            <a:r>
              <a:rPr lang="zh-CN" altLang="en-US" b="1" dirty="0" smtClean="0">
                <a:latin typeface="叶根友毛笔行书2.0版" pitchFamily="2" charset="-122"/>
                <a:ea typeface="叶根友毛笔行书2.0版" pitchFamily="2" charset="-122"/>
                <a:cs typeface="MV Boli" pitchFamily="2" charset="0"/>
              </a:rPr>
              <a:t>危机笼罩下的俄国</a:t>
            </a:r>
            <a:endParaRPr lang="zh-CN" altLang="en-US" b="1" dirty="0">
              <a:latin typeface="叶根友毛笔行书2.0版" pitchFamily="2" charset="-122"/>
              <a:ea typeface="叶根友毛笔行书2.0版" pitchFamily="2" charset="-122"/>
              <a:cs typeface="MV Boli" pitchFamily="2" charset="0"/>
            </a:endParaRPr>
          </a:p>
        </p:txBody>
      </p:sp>
      <p:sp>
        <p:nvSpPr>
          <p:cNvPr id="3" name="副标题 2"/>
          <p:cNvSpPr>
            <a:spLocks noGrp="1"/>
          </p:cNvSpPr>
          <p:nvPr>
            <p:ph type="subTitle" idx="1"/>
          </p:nvPr>
        </p:nvSpPr>
        <p:spPr/>
        <p:txBody>
          <a:bodyPr/>
          <a:lstStyle/>
          <a:p>
            <a:r>
              <a:rPr lang="en-US" altLang="zh-CN" dirty="0" smtClean="0">
                <a:latin typeface="Segoe Script" pitchFamily="34" charset="0"/>
              </a:rPr>
              <a:t>——</a:t>
            </a:r>
            <a:r>
              <a:rPr lang="zh-CN" altLang="en-US" dirty="0" smtClean="0">
                <a:latin typeface="Segoe Script" pitchFamily="34" charset="0"/>
              </a:rPr>
              <a:t>俄国农奴制改革背景</a:t>
            </a:r>
            <a:endParaRPr lang="zh-CN" altLang="en-US" dirty="0">
              <a:latin typeface="Segoe Scrip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2345截图20190412221423.png"/>
          <p:cNvPicPr>
            <a:picLocks noChangeAspect="1"/>
          </p:cNvPicPr>
          <p:nvPr/>
        </p:nvPicPr>
        <p:blipFill>
          <a:blip r:embed="rId2" cstate="print"/>
          <a:stretch>
            <a:fillRect/>
          </a:stretch>
        </p:blipFill>
        <p:spPr>
          <a:xfrm>
            <a:off x="0" y="0"/>
            <a:ext cx="9144000" cy="6857443"/>
          </a:xfrm>
          <a:prstGeom prst="rect">
            <a:avLst/>
          </a:prstGeom>
        </p:spPr>
      </p:pic>
      <p:sp>
        <p:nvSpPr>
          <p:cNvPr id="2" name="标题 1"/>
          <p:cNvSpPr>
            <a:spLocks noGrp="1"/>
          </p:cNvSpPr>
          <p:nvPr>
            <p:ph type="title"/>
          </p:nvPr>
        </p:nvSpPr>
        <p:spPr>
          <a:xfrm>
            <a:off x="395536" y="0"/>
            <a:ext cx="8229600" cy="1143000"/>
          </a:xfrm>
        </p:spPr>
        <p:txBody>
          <a:bodyPr>
            <a:normAutofit/>
          </a:bodyPr>
          <a:lstStyle/>
          <a:p>
            <a:r>
              <a:rPr lang="zh-CN" altLang="en-US" sz="3600" b="1" dirty="0" smtClean="0"/>
              <a:t>一、经济</a:t>
            </a:r>
            <a:r>
              <a:rPr lang="en-US" altLang="zh-CN" sz="3600" b="1" dirty="0" smtClean="0"/>
              <a:t>——</a:t>
            </a:r>
            <a:r>
              <a:rPr lang="zh-CN" altLang="en-US" sz="3600" b="1" dirty="0" smtClean="0"/>
              <a:t>举步维艰的资本主义经济</a:t>
            </a:r>
            <a:endParaRPr lang="zh-CN" altLang="en-US" sz="3600" b="1" dirty="0"/>
          </a:p>
        </p:txBody>
      </p:sp>
      <p:graphicFrame>
        <p:nvGraphicFramePr>
          <p:cNvPr id="4" name="图示 3"/>
          <p:cNvGraphicFramePr/>
          <p:nvPr/>
        </p:nvGraphicFramePr>
        <p:xfrm>
          <a:off x="323528" y="5373216"/>
          <a:ext cx="8352928"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图示 4"/>
          <p:cNvGraphicFramePr/>
          <p:nvPr/>
        </p:nvGraphicFramePr>
        <p:xfrm>
          <a:off x="323528" y="3933056"/>
          <a:ext cx="8280920" cy="1296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图示 5"/>
          <p:cNvGraphicFramePr/>
          <p:nvPr/>
        </p:nvGraphicFramePr>
        <p:xfrm>
          <a:off x="395536" y="2636912"/>
          <a:ext cx="8208912" cy="12961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图示 6"/>
          <p:cNvGraphicFramePr/>
          <p:nvPr/>
        </p:nvGraphicFramePr>
        <p:xfrm>
          <a:off x="395536" y="1052736"/>
          <a:ext cx="8136904" cy="13681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圆角矩形 7"/>
          <p:cNvSpPr/>
          <p:nvPr/>
        </p:nvSpPr>
        <p:spPr>
          <a:xfrm>
            <a:off x="1043608" y="908720"/>
            <a:ext cx="7920880" cy="144016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000" b="1" dirty="0" smtClean="0">
                <a:solidFill>
                  <a:schemeClr val="bg2">
                    <a:lumMod val="25000"/>
                  </a:schemeClr>
                </a:solidFill>
              </a:rPr>
              <a:t>特点：农奴从封建主领得份地，世代使用，</a:t>
            </a:r>
            <a:r>
              <a:rPr lang="zh-CN" altLang="en-US" sz="2000" b="1" dirty="0" smtClean="0">
                <a:solidFill>
                  <a:srgbClr val="FF0000"/>
                </a:solidFill>
              </a:rPr>
              <a:t>被束缚在土地上</a:t>
            </a:r>
            <a:r>
              <a:rPr lang="zh-CN" altLang="en-US" sz="2000" b="1" dirty="0" smtClean="0">
                <a:solidFill>
                  <a:schemeClr val="bg2">
                    <a:lumMod val="25000"/>
                  </a:schemeClr>
                </a:solidFill>
              </a:rPr>
              <a:t>，对封建主处于</a:t>
            </a:r>
            <a:r>
              <a:rPr lang="zh-CN" altLang="en-US" sz="2000" b="1" dirty="0" smtClean="0">
                <a:solidFill>
                  <a:srgbClr val="FF0000"/>
                </a:solidFill>
              </a:rPr>
              <a:t>人身依附地位</a:t>
            </a:r>
            <a:r>
              <a:rPr lang="zh-CN" altLang="en-US" sz="2000" b="1" dirty="0" smtClean="0">
                <a:solidFill>
                  <a:schemeClr val="bg2">
                    <a:lumMod val="25000"/>
                  </a:schemeClr>
                </a:solidFill>
              </a:rPr>
              <a:t>。封建主可以惩罚、出卖农奴，或没收其财产。封建国家还强迫农奴提供徭役、缴纳贡税，农奴</a:t>
            </a:r>
            <a:r>
              <a:rPr lang="zh-CN" altLang="en-US" sz="2000" b="1" dirty="0" smtClean="0">
                <a:solidFill>
                  <a:srgbClr val="FF0000"/>
                </a:solidFill>
              </a:rPr>
              <a:t>毫无政治权利</a:t>
            </a:r>
            <a:r>
              <a:rPr lang="zh-CN" altLang="en-US" sz="2000" b="1" dirty="0" smtClean="0">
                <a:solidFill>
                  <a:schemeClr val="bg2">
                    <a:lumMod val="25000"/>
                  </a:schemeClr>
                </a:solidFill>
              </a:rPr>
              <a:t>。</a:t>
            </a:r>
            <a:endParaRPr lang="zh-CN" altLang="en-US" sz="2000" b="1"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345截图20190412221423.png"/>
          <p:cNvPicPr>
            <a:picLocks noChangeAspect="1"/>
          </p:cNvPicPr>
          <p:nvPr/>
        </p:nvPicPr>
        <p:blipFill>
          <a:blip r:embed="rId2" cstate="print"/>
          <a:stretch>
            <a:fillRect/>
          </a:stretch>
        </p:blipFill>
        <p:spPr>
          <a:xfrm>
            <a:off x="0" y="0"/>
            <a:ext cx="9144000" cy="6857443"/>
          </a:xfrm>
          <a:prstGeom prst="rect">
            <a:avLst/>
          </a:prstGeom>
        </p:spPr>
      </p:pic>
      <p:sp>
        <p:nvSpPr>
          <p:cNvPr id="2" name="标题 1"/>
          <p:cNvSpPr>
            <a:spLocks noGrp="1"/>
          </p:cNvSpPr>
          <p:nvPr>
            <p:ph type="title"/>
          </p:nvPr>
        </p:nvSpPr>
        <p:spPr/>
        <p:txBody>
          <a:bodyPr>
            <a:normAutofit fontScale="90000"/>
          </a:bodyPr>
          <a:lstStyle/>
          <a:p>
            <a:r>
              <a:rPr lang="en-US" altLang="zh-CN" b="1" dirty="0" smtClean="0"/>
              <a:t>1</a:t>
            </a:r>
            <a:r>
              <a:rPr lang="zh-CN" altLang="en-US" b="1" dirty="0" smtClean="0"/>
              <a:t>、俄国资本主义生产关系发展的表现</a:t>
            </a:r>
            <a:endParaRPr lang="zh-CN" altLang="en-US" b="1" dirty="0"/>
          </a:p>
        </p:txBody>
      </p:sp>
      <p:sp>
        <p:nvSpPr>
          <p:cNvPr id="3" name="TextBox 2"/>
          <p:cNvSpPr txBox="1"/>
          <p:nvPr/>
        </p:nvSpPr>
        <p:spPr>
          <a:xfrm>
            <a:off x="395536" y="1556792"/>
            <a:ext cx="8208912" cy="4401205"/>
          </a:xfrm>
          <a:prstGeom prst="rect">
            <a:avLst/>
          </a:prstGeom>
          <a:noFill/>
        </p:spPr>
        <p:txBody>
          <a:bodyPr wrap="square" rtlCol="0">
            <a:spAutoFit/>
          </a:bodyPr>
          <a:lstStyle/>
          <a:p>
            <a:r>
              <a:rPr lang="zh-CN" altLang="en-US" sz="2800" dirty="0" smtClean="0"/>
              <a:t>（</a:t>
            </a:r>
            <a:r>
              <a:rPr lang="en-US" altLang="zh-CN" sz="2800" dirty="0" smtClean="0"/>
              <a:t>1</a:t>
            </a:r>
            <a:r>
              <a:rPr lang="zh-CN" altLang="en-US" sz="2800" dirty="0" smtClean="0"/>
              <a:t>）农业：</a:t>
            </a:r>
            <a:endParaRPr lang="en-US" altLang="zh-CN" sz="2800" dirty="0" smtClean="0"/>
          </a:p>
          <a:p>
            <a:r>
              <a:rPr lang="zh-CN" altLang="en-US" sz="2800" dirty="0" smtClean="0"/>
              <a:t>① 建立了一些用</a:t>
            </a:r>
            <a:r>
              <a:rPr lang="zh-CN" altLang="en-US" sz="2800" b="1" dirty="0" smtClean="0">
                <a:solidFill>
                  <a:srgbClr val="FF0000"/>
                </a:solidFill>
              </a:rPr>
              <a:t>雇佣劳动力</a:t>
            </a:r>
            <a:r>
              <a:rPr lang="zh-CN" altLang="en-US" sz="2800" dirty="0" smtClean="0"/>
              <a:t>代替农奴的资本主义农场</a:t>
            </a:r>
            <a:endParaRPr lang="en-US" altLang="zh-CN" sz="2800" dirty="0" smtClean="0"/>
          </a:p>
          <a:p>
            <a:r>
              <a:rPr lang="zh-CN" altLang="en-US" sz="2800" dirty="0" smtClean="0"/>
              <a:t>② 农奴阶级内部出现了分化，少数富裕的农民成为新兴的农村资产阶级，并且开始</a:t>
            </a:r>
            <a:r>
              <a:rPr lang="zh-CN" altLang="en-US" sz="2800" b="1" dirty="0" smtClean="0">
                <a:solidFill>
                  <a:srgbClr val="FF0000"/>
                </a:solidFill>
              </a:rPr>
              <a:t>剥削贫农</a:t>
            </a:r>
            <a:r>
              <a:rPr lang="zh-CN" altLang="en-US" sz="2800" dirty="0" smtClean="0"/>
              <a:t>。</a:t>
            </a:r>
            <a:endParaRPr lang="en-US" altLang="zh-CN" sz="2800" dirty="0" smtClean="0"/>
          </a:p>
          <a:p>
            <a:r>
              <a:rPr lang="zh-CN" altLang="en-US" sz="2800" dirty="0" smtClean="0"/>
              <a:t>（</a:t>
            </a:r>
            <a:r>
              <a:rPr lang="en-US" altLang="zh-CN" sz="2800" dirty="0" smtClean="0"/>
              <a:t>2</a:t>
            </a:r>
            <a:r>
              <a:rPr lang="zh-CN" altLang="en-US" sz="2800" dirty="0" smtClean="0"/>
              <a:t>）工业：</a:t>
            </a:r>
            <a:endParaRPr lang="en-US" altLang="zh-CN" sz="2800" dirty="0" smtClean="0"/>
          </a:p>
          <a:p>
            <a:r>
              <a:rPr lang="zh-CN" altLang="en-US" sz="2800" dirty="0" smtClean="0"/>
              <a:t>① </a:t>
            </a:r>
            <a:r>
              <a:rPr lang="en-US" altLang="zh-CN" sz="2800" dirty="0" smtClean="0"/>
              <a:t>19</a:t>
            </a:r>
            <a:r>
              <a:rPr lang="zh-CN" altLang="en-US" sz="2800" dirty="0" smtClean="0"/>
              <a:t>世纪</a:t>
            </a:r>
            <a:r>
              <a:rPr lang="en-US" altLang="zh-CN" sz="2800" dirty="0" smtClean="0"/>
              <a:t>30</a:t>
            </a:r>
            <a:r>
              <a:rPr lang="zh-CN" altLang="en-US" sz="2800" dirty="0" smtClean="0"/>
              <a:t>年代末，俄国开始了</a:t>
            </a:r>
            <a:r>
              <a:rPr lang="zh-CN" altLang="en-US" sz="2800" b="1" dirty="0" smtClean="0">
                <a:solidFill>
                  <a:srgbClr val="FF0000"/>
                </a:solidFill>
              </a:rPr>
              <a:t>工业革命</a:t>
            </a:r>
            <a:r>
              <a:rPr lang="zh-CN" altLang="en-US" sz="2800" dirty="0" smtClean="0"/>
              <a:t>，机器生产逐渐代替了手工劳动。</a:t>
            </a:r>
            <a:endParaRPr lang="en-US" altLang="zh-CN" sz="2800" dirty="0" smtClean="0"/>
          </a:p>
          <a:p>
            <a:r>
              <a:rPr lang="zh-CN" altLang="en-US" sz="2800" dirty="0" smtClean="0"/>
              <a:t>② 工业</a:t>
            </a:r>
            <a:r>
              <a:rPr lang="zh-CN" altLang="en-US" sz="2800" b="1" dirty="0" smtClean="0">
                <a:solidFill>
                  <a:srgbClr val="FF0000"/>
                </a:solidFill>
              </a:rPr>
              <a:t>企业</a:t>
            </a:r>
            <a:r>
              <a:rPr lang="zh-CN" altLang="en-US" sz="2800" dirty="0" smtClean="0"/>
              <a:t>的数目逐年</a:t>
            </a:r>
            <a:r>
              <a:rPr lang="zh-CN" altLang="en-US" sz="2800" b="1" dirty="0" smtClean="0">
                <a:solidFill>
                  <a:srgbClr val="FF0000"/>
                </a:solidFill>
              </a:rPr>
              <a:t>增多</a:t>
            </a:r>
            <a:r>
              <a:rPr lang="zh-CN" altLang="en-US" sz="2800" dirty="0" smtClean="0"/>
              <a:t>。</a:t>
            </a:r>
            <a:endParaRPr lang="en-US" altLang="zh-CN" sz="2800" dirty="0" smtClean="0"/>
          </a:p>
          <a:p>
            <a:r>
              <a:rPr lang="zh-CN" altLang="en-US" sz="2800" dirty="0" smtClean="0"/>
              <a:t>③ 工业中</a:t>
            </a:r>
            <a:r>
              <a:rPr lang="zh-CN" altLang="en-US" sz="2800" b="1" dirty="0" smtClean="0">
                <a:solidFill>
                  <a:srgbClr val="FF0000"/>
                </a:solidFill>
              </a:rPr>
              <a:t>雇佣劳动力</a:t>
            </a:r>
            <a:r>
              <a:rPr lang="zh-CN" altLang="en-US" sz="2800" dirty="0" smtClean="0"/>
              <a:t>的人数逐渐超过了农奴。</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345截图20190412221423.png"/>
          <p:cNvPicPr>
            <a:picLocks noChangeAspect="1"/>
          </p:cNvPicPr>
          <p:nvPr/>
        </p:nvPicPr>
        <p:blipFill>
          <a:blip r:embed="rId2" cstate="print"/>
          <a:stretch>
            <a:fillRect/>
          </a:stretch>
        </p:blipFill>
        <p:spPr>
          <a:xfrm>
            <a:off x="0" y="0"/>
            <a:ext cx="9144000" cy="6857999"/>
          </a:xfrm>
          <a:prstGeom prst="rect">
            <a:avLst/>
          </a:prstGeom>
        </p:spPr>
      </p:pic>
      <p:sp>
        <p:nvSpPr>
          <p:cNvPr id="2" name="TextBox 1"/>
          <p:cNvSpPr txBox="1"/>
          <p:nvPr/>
        </p:nvSpPr>
        <p:spPr>
          <a:xfrm>
            <a:off x="323528" y="188640"/>
            <a:ext cx="8640960" cy="1384995"/>
          </a:xfrm>
          <a:prstGeom prst="rect">
            <a:avLst/>
          </a:prstGeom>
          <a:noFill/>
        </p:spPr>
        <p:txBody>
          <a:bodyPr wrap="square" rtlCol="0">
            <a:spAutoFit/>
          </a:bodyPr>
          <a:lstStyle/>
          <a:p>
            <a:r>
              <a:rPr lang="zh-CN" altLang="en-US" sz="2800" dirty="0" smtClean="0"/>
              <a:t>        俄国自彼得一世改革以来，一直注重面向西方，发展近代工业，</a:t>
            </a:r>
            <a:r>
              <a:rPr lang="en-US" altLang="zh-CN" sz="2800" dirty="0" smtClean="0"/>
              <a:t>19</a:t>
            </a:r>
            <a:r>
              <a:rPr lang="zh-CN" altLang="en-US" sz="2800" dirty="0" smtClean="0"/>
              <a:t>世纪初，俄国的</a:t>
            </a:r>
            <a:r>
              <a:rPr lang="zh-CN" altLang="en-US" sz="2800" b="1" dirty="0" smtClean="0">
                <a:solidFill>
                  <a:srgbClr val="FF0000"/>
                </a:solidFill>
              </a:rPr>
              <a:t>生铁产量曾一度高居世界首位</a:t>
            </a:r>
            <a:r>
              <a:rPr lang="zh-CN" altLang="en-US" sz="2800" dirty="0" smtClean="0"/>
              <a:t>。</a:t>
            </a:r>
            <a:endParaRPr lang="zh-CN" altLang="en-US" sz="2800" dirty="0"/>
          </a:p>
        </p:txBody>
      </p:sp>
      <p:pic>
        <p:nvPicPr>
          <p:cNvPr id="3" name="图片 2" descr="2345截图20190409144308.png"/>
          <p:cNvPicPr>
            <a:picLocks noChangeAspect="1"/>
          </p:cNvPicPr>
          <p:nvPr/>
        </p:nvPicPr>
        <p:blipFill>
          <a:blip r:embed="rId3" cstate="print"/>
          <a:stretch>
            <a:fillRect/>
          </a:stretch>
        </p:blipFill>
        <p:spPr>
          <a:xfrm>
            <a:off x="395536" y="1700808"/>
            <a:ext cx="8424936" cy="2264756"/>
          </a:xfrm>
          <a:prstGeom prst="rect">
            <a:avLst/>
          </a:prstGeom>
        </p:spPr>
      </p:pic>
      <p:sp>
        <p:nvSpPr>
          <p:cNvPr id="4" name="下箭头 3"/>
          <p:cNvSpPr/>
          <p:nvPr/>
        </p:nvSpPr>
        <p:spPr>
          <a:xfrm>
            <a:off x="3347864" y="4077072"/>
            <a:ext cx="2160240" cy="57606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 name="TextBox 4"/>
          <p:cNvSpPr txBox="1"/>
          <p:nvPr/>
        </p:nvSpPr>
        <p:spPr>
          <a:xfrm>
            <a:off x="323528" y="4725144"/>
            <a:ext cx="8640960" cy="523220"/>
          </a:xfrm>
          <a:prstGeom prst="rect">
            <a:avLst/>
          </a:prstGeom>
          <a:noFill/>
        </p:spPr>
        <p:txBody>
          <a:bodyPr wrap="square" rtlCol="0">
            <a:spAutoFit/>
          </a:bodyPr>
          <a:lstStyle/>
          <a:p>
            <a:r>
              <a:rPr lang="zh-CN" altLang="en-US" sz="2800" dirty="0" smtClean="0"/>
              <a:t>  </a:t>
            </a:r>
            <a:r>
              <a:rPr lang="zh-CN" altLang="en-US" sz="2400" dirty="0" smtClean="0"/>
              <a:t>俄国资本主义发展的特点：总体发展水平大大低于西欧诸国。</a:t>
            </a:r>
            <a:endParaRPr lang="zh-CN" altLang="en-US" sz="2400" dirty="0"/>
          </a:p>
        </p:txBody>
      </p:sp>
      <p:sp>
        <p:nvSpPr>
          <p:cNvPr id="6" name="下箭头 5"/>
          <p:cNvSpPr/>
          <p:nvPr/>
        </p:nvSpPr>
        <p:spPr>
          <a:xfrm>
            <a:off x="3347864" y="5301208"/>
            <a:ext cx="2160240" cy="57606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 name="TextBox 6"/>
          <p:cNvSpPr txBox="1"/>
          <p:nvPr/>
        </p:nvSpPr>
        <p:spPr>
          <a:xfrm>
            <a:off x="1043608" y="6021288"/>
            <a:ext cx="8640960" cy="523220"/>
          </a:xfrm>
          <a:prstGeom prst="rect">
            <a:avLst/>
          </a:prstGeom>
          <a:noFill/>
        </p:spPr>
        <p:txBody>
          <a:bodyPr wrap="square" rtlCol="0">
            <a:spAutoFit/>
          </a:bodyPr>
          <a:lstStyle/>
          <a:p>
            <a:r>
              <a:rPr lang="zh-CN" altLang="en-US" sz="2800" dirty="0" smtClean="0"/>
              <a:t>落后的农奴制阻碍了俄国资本主义的发展</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2345截图20190412221423.png"/>
          <p:cNvPicPr>
            <a:picLocks noChangeAspect="1"/>
          </p:cNvPicPr>
          <p:nvPr/>
        </p:nvPicPr>
        <p:blipFill>
          <a:blip r:embed="rId2" cstate="print"/>
          <a:stretch>
            <a:fillRect/>
          </a:stretch>
        </p:blipFill>
        <p:spPr>
          <a:xfrm>
            <a:off x="0" y="0"/>
            <a:ext cx="9144000" cy="6857443"/>
          </a:xfrm>
          <a:prstGeom prst="rect">
            <a:avLst/>
          </a:prstGeom>
        </p:spPr>
      </p:pic>
      <p:sp>
        <p:nvSpPr>
          <p:cNvPr id="2" name="标题 1"/>
          <p:cNvSpPr>
            <a:spLocks noGrp="1"/>
          </p:cNvSpPr>
          <p:nvPr>
            <p:ph type="title" idx="4294967295"/>
          </p:nvPr>
        </p:nvSpPr>
        <p:spPr>
          <a:xfrm>
            <a:off x="323528" y="188640"/>
            <a:ext cx="8229600" cy="1143000"/>
          </a:xfrm>
        </p:spPr>
        <p:txBody>
          <a:bodyPr>
            <a:normAutofit fontScale="90000"/>
          </a:bodyPr>
          <a:lstStyle/>
          <a:p>
            <a:r>
              <a:rPr lang="en-US" altLang="zh-CN" b="1" dirty="0" smtClean="0"/>
              <a:t>2</a:t>
            </a:r>
            <a:r>
              <a:rPr lang="zh-CN" altLang="en-US" b="1" dirty="0" smtClean="0"/>
              <a:t>、农奴制阻碍资本主义发展的原因</a:t>
            </a:r>
            <a:endParaRPr lang="zh-CN" altLang="en-US" b="1" dirty="0"/>
          </a:p>
        </p:txBody>
      </p:sp>
      <p:sp>
        <p:nvSpPr>
          <p:cNvPr id="5" name="圆角矩形 4"/>
          <p:cNvSpPr/>
          <p:nvPr/>
        </p:nvSpPr>
        <p:spPr>
          <a:xfrm>
            <a:off x="323528" y="1340768"/>
            <a:ext cx="3816424"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smtClean="0"/>
              <a:t>劳动力：被束缚在土地上，无自由</a:t>
            </a:r>
            <a:endParaRPr lang="zh-CN" altLang="en-US" sz="2400" dirty="0"/>
          </a:p>
        </p:txBody>
      </p:sp>
      <p:sp>
        <p:nvSpPr>
          <p:cNvPr id="6" name="圆角矩形 5"/>
          <p:cNvSpPr/>
          <p:nvPr/>
        </p:nvSpPr>
        <p:spPr>
          <a:xfrm>
            <a:off x="323528" y="2420888"/>
            <a:ext cx="3816424"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smtClean="0"/>
              <a:t>市场：人民购买力低，国内市场狭小</a:t>
            </a:r>
            <a:endParaRPr lang="zh-CN" altLang="en-US" sz="2400" dirty="0"/>
          </a:p>
        </p:txBody>
      </p:sp>
      <p:sp>
        <p:nvSpPr>
          <p:cNvPr id="7" name="圆角矩形 6"/>
          <p:cNvSpPr/>
          <p:nvPr/>
        </p:nvSpPr>
        <p:spPr>
          <a:xfrm>
            <a:off x="323528" y="3501008"/>
            <a:ext cx="3816424"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smtClean="0"/>
              <a:t>原料：出口农产品，沦为西欧各国的供应地</a:t>
            </a:r>
            <a:endParaRPr lang="zh-CN" altLang="en-US" sz="2400" dirty="0"/>
          </a:p>
        </p:txBody>
      </p:sp>
      <p:sp>
        <p:nvSpPr>
          <p:cNvPr id="8" name="圆角矩形 7"/>
          <p:cNvSpPr/>
          <p:nvPr/>
        </p:nvSpPr>
        <p:spPr>
          <a:xfrm>
            <a:off x="323528" y="4581128"/>
            <a:ext cx="3816424"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smtClean="0"/>
              <a:t>资金：经济水平低，投入工业的资金不充足</a:t>
            </a:r>
            <a:endParaRPr lang="zh-CN" altLang="en-US" sz="2400" dirty="0"/>
          </a:p>
        </p:txBody>
      </p:sp>
      <p:sp>
        <p:nvSpPr>
          <p:cNvPr id="9" name="圆角矩形 8"/>
          <p:cNvSpPr/>
          <p:nvPr/>
        </p:nvSpPr>
        <p:spPr>
          <a:xfrm>
            <a:off x="323528" y="5589240"/>
            <a:ext cx="3816424"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smtClean="0"/>
              <a:t>技术：技术水平低，处于手工工场阶段</a:t>
            </a:r>
            <a:endParaRPr lang="zh-CN" altLang="en-US" sz="2400" dirty="0"/>
          </a:p>
        </p:txBody>
      </p:sp>
      <p:sp>
        <p:nvSpPr>
          <p:cNvPr id="10" name="右大括号 9"/>
          <p:cNvSpPr/>
          <p:nvPr/>
        </p:nvSpPr>
        <p:spPr>
          <a:xfrm>
            <a:off x="4355976" y="1556792"/>
            <a:ext cx="1368152" cy="4680520"/>
          </a:xfrm>
          <a:prstGeom prst="rightBrace">
            <a:avLst>
              <a:gd name="adj1" fmla="val 8333"/>
              <a:gd name="adj2" fmla="val 5000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11" name="圆角矩形 10"/>
          <p:cNvSpPr/>
          <p:nvPr/>
        </p:nvSpPr>
        <p:spPr>
          <a:xfrm>
            <a:off x="5724128" y="2780928"/>
            <a:ext cx="3168352" cy="24482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3200" dirty="0" smtClean="0"/>
              <a:t>要在俄国发展资本主义经济，</a:t>
            </a:r>
            <a:r>
              <a:rPr lang="zh-CN" altLang="en-US" sz="3200" b="1" dirty="0" smtClean="0">
                <a:solidFill>
                  <a:srgbClr val="FF0000"/>
                </a:solidFill>
              </a:rPr>
              <a:t>冲破农奴制</a:t>
            </a:r>
            <a:r>
              <a:rPr lang="zh-CN" altLang="en-US" sz="3200" dirty="0" smtClean="0"/>
              <a:t>的束缚是首要任务</a:t>
            </a:r>
            <a:endParaRPr lang="zh-CN" altLang="en-US" sz="3200" dirty="0"/>
          </a:p>
        </p:txBody>
      </p:sp>
      <p:sp>
        <p:nvSpPr>
          <p:cNvPr id="13" name="椭圆 12"/>
          <p:cNvSpPr/>
          <p:nvPr/>
        </p:nvSpPr>
        <p:spPr>
          <a:xfrm>
            <a:off x="1043608" y="2204864"/>
            <a:ext cx="6912768" cy="21602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dirty="0" smtClean="0"/>
              <a:t>小结：经济上：落后的农奴制严重阻碍了俄国资本主义经济的发展（农奴制改革的</a:t>
            </a:r>
            <a:r>
              <a:rPr lang="zh-CN" altLang="en-US" sz="2800" b="1" dirty="0" smtClean="0"/>
              <a:t>根本原因</a:t>
            </a:r>
            <a:r>
              <a:rPr lang="zh-CN" altLang="en-US" sz="2800" dirty="0" smtClean="0"/>
              <a:t>）</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1"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345截图20190412221423.png"/>
          <p:cNvPicPr>
            <a:picLocks noChangeAspect="1"/>
          </p:cNvPicPr>
          <p:nvPr/>
        </p:nvPicPr>
        <p:blipFill>
          <a:blip r:embed="rId2" cstate="print"/>
          <a:stretch>
            <a:fillRect/>
          </a:stretch>
        </p:blipFill>
        <p:spPr>
          <a:xfrm>
            <a:off x="0" y="0"/>
            <a:ext cx="9144000" cy="6784497"/>
          </a:xfrm>
          <a:prstGeom prst="rect">
            <a:avLst/>
          </a:prstGeom>
        </p:spPr>
      </p:pic>
      <p:sp>
        <p:nvSpPr>
          <p:cNvPr id="2" name="标题 1"/>
          <p:cNvSpPr>
            <a:spLocks noGrp="1"/>
          </p:cNvSpPr>
          <p:nvPr>
            <p:ph type="title"/>
          </p:nvPr>
        </p:nvSpPr>
        <p:spPr>
          <a:xfrm>
            <a:off x="179512" y="0"/>
            <a:ext cx="8424936" cy="1143000"/>
          </a:xfrm>
        </p:spPr>
        <p:txBody>
          <a:bodyPr>
            <a:normAutofit fontScale="90000"/>
          </a:bodyPr>
          <a:lstStyle/>
          <a:p>
            <a:r>
              <a:rPr lang="zh-CN" altLang="en-US" b="1" dirty="0" smtClean="0"/>
              <a:t>二、政治</a:t>
            </a:r>
            <a:r>
              <a:rPr lang="en-US" altLang="zh-CN" b="1" dirty="0" smtClean="0"/>
              <a:t>——</a:t>
            </a:r>
            <a:r>
              <a:rPr lang="zh-CN" altLang="en-US" b="1" dirty="0" smtClean="0"/>
              <a:t>争取土地和自由的抗争</a:t>
            </a:r>
            <a:endParaRPr lang="zh-CN" altLang="en-US" b="1" dirty="0"/>
          </a:p>
        </p:txBody>
      </p:sp>
      <p:pic>
        <p:nvPicPr>
          <p:cNvPr id="4" name="图片 3" descr="2345截图20190409160052.png"/>
          <p:cNvPicPr>
            <a:picLocks noChangeAspect="1"/>
          </p:cNvPicPr>
          <p:nvPr/>
        </p:nvPicPr>
        <p:blipFill>
          <a:blip r:embed="rId3" cstate="print"/>
          <a:stretch>
            <a:fillRect/>
          </a:stretch>
        </p:blipFill>
        <p:spPr>
          <a:xfrm>
            <a:off x="1115616" y="3789040"/>
            <a:ext cx="2808312" cy="2808312"/>
          </a:xfrm>
          <a:prstGeom prst="rect">
            <a:avLst/>
          </a:prstGeom>
        </p:spPr>
      </p:pic>
      <p:pic>
        <p:nvPicPr>
          <p:cNvPr id="5" name="图片 4" descr="2345截图20190409160100.png"/>
          <p:cNvPicPr>
            <a:picLocks noChangeAspect="1"/>
          </p:cNvPicPr>
          <p:nvPr/>
        </p:nvPicPr>
        <p:blipFill>
          <a:blip r:embed="rId4" cstate="print"/>
          <a:stretch>
            <a:fillRect/>
          </a:stretch>
        </p:blipFill>
        <p:spPr>
          <a:xfrm>
            <a:off x="5220072" y="3861048"/>
            <a:ext cx="2736304" cy="2736304"/>
          </a:xfrm>
          <a:prstGeom prst="rect">
            <a:avLst/>
          </a:prstGeom>
        </p:spPr>
      </p:pic>
      <p:sp>
        <p:nvSpPr>
          <p:cNvPr id="19" name="TextBox 18"/>
          <p:cNvSpPr txBox="1"/>
          <p:nvPr/>
        </p:nvSpPr>
        <p:spPr>
          <a:xfrm>
            <a:off x="323528" y="1124744"/>
            <a:ext cx="8496944" cy="2677656"/>
          </a:xfrm>
          <a:prstGeom prst="rect">
            <a:avLst/>
          </a:prstGeom>
          <a:noFill/>
        </p:spPr>
        <p:txBody>
          <a:bodyPr wrap="square" rtlCol="0">
            <a:spAutoFit/>
          </a:bodyPr>
          <a:lstStyle/>
          <a:p>
            <a:r>
              <a:rPr lang="zh-CN" altLang="en-US" sz="2800" dirty="0" smtClean="0"/>
              <a:t>材料一：</a:t>
            </a:r>
            <a:r>
              <a:rPr lang="en-US" altLang="zh-CN" sz="2800" dirty="0" smtClean="0"/>
              <a:t>1649</a:t>
            </a:r>
            <a:r>
              <a:rPr lang="zh-CN" altLang="en-US" sz="2800" dirty="0" smtClean="0"/>
              <a:t>年，沙皇阿列克谢颁布</a:t>
            </a:r>
            <a:r>
              <a:rPr lang="en-US" altLang="zh-CN" sz="2800" dirty="0" smtClean="0"/>
              <a:t>《</a:t>
            </a:r>
            <a:r>
              <a:rPr lang="zh-CN" altLang="en-US" sz="2800" dirty="0" smtClean="0"/>
              <a:t>法律大全</a:t>
            </a:r>
            <a:r>
              <a:rPr lang="en-US" altLang="zh-CN" sz="2800" dirty="0" smtClean="0"/>
              <a:t>》</a:t>
            </a:r>
            <a:r>
              <a:rPr lang="zh-CN" altLang="en-US" sz="2800" dirty="0" smtClean="0"/>
              <a:t>，取消了农民的一切出走权，赋予农奴主对逃亡农奴有</a:t>
            </a:r>
            <a:r>
              <a:rPr lang="zh-CN" altLang="en-US" sz="2800" b="1" dirty="0" smtClean="0">
                <a:solidFill>
                  <a:srgbClr val="FF0000"/>
                </a:solidFill>
              </a:rPr>
              <a:t>永久的追捕权</a:t>
            </a:r>
            <a:r>
              <a:rPr lang="zh-CN" altLang="en-US" sz="2800" dirty="0" smtClean="0"/>
              <a:t>。</a:t>
            </a:r>
            <a:endParaRPr lang="en-US" altLang="zh-CN" sz="2800" dirty="0" smtClean="0"/>
          </a:p>
          <a:p>
            <a:r>
              <a:rPr lang="zh-CN" altLang="en-US" sz="2800" dirty="0" smtClean="0"/>
              <a:t>材料二：十九世纪上半期的俄国报纸上曾经有出售家奴与阉马的广告，有饲养猪犬和吹笛唱歌专长的</a:t>
            </a:r>
            <a:r>
              <a:rPr lang="zh-CN" altLang="en-US" sz="2800" b="1" dirty="0" smtClean="0">
                <a:solidFill>
                  <a:srgbClr val="FF0000"/>
                </a:solidFill>
              </a:rPr>
              <a:t>农奴竟和马匹同列</a:t>
            </a:r>
            <a:r>
              <a:rPr lang="zh-CN" altLang="en-US" sz="2800" dirty="0" smtClean="0"/>
              <a:t>。</a:t>
            </a:r>
            <a:endParaRPr lang="zh-CN" altLang="en-US" sz="2800" dirty="0"/>
          </a:p>
        </p:txBody>
      </p:sp>
      <p:sp>
        <p:nvSpPr>
          <p:cNvPr id="20" name="圆角矩形 19"/>
          <p:cNvSpPr/>
          <p:nvPr/>
        </p:nvSpPr>
        <p:spPr>
          <a:xfrm>
            <a:off x="1691680" y="4149080"/>
            <a:ext cx="5832648" cy="22322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3200" dirty="0" smtClean="0"/>
              <a:t>政治：受压迫，没有人身自由</a:t>
            </a:r>
            <a:endParaRPr lang="en-US" altLang="zh-CN" sz="3200" dirty="0" smtClean="0"/>
          </a:p>
          <a:p>
            <a:pPr algn="ctr"/>
            <a:r>
              <a:rPr lang="zh-CN" altLang="en-US" sz="3200" dirty="0" smtClean="0"/>
              <a:t>经济：受剥削，生活贫困不堪</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2345截图20190412221423.png"/>
          <p:cNvPicPr>
            <a:picLocks noChangeAspect="1"/>
          </p:cNvPicPr>
          <p:nvPr/>
        </p:nvPicPr>
        <p:blipFill>
          <a:blip r:embed="rId2" cstate="print"/>
          <a:stretch>
            <a:fillRect/>
          </a:stretch>
        </p:blipFill>
        <p:spPr>
          <a:xfrm>
            <a:off x="0" y="0"/>
            <a:ext cx="9144000" cy="6857443"/>
          </a:xfrm>
          <a:prstGeom prst="rect">
            <a:avLst/>
          </a:prstGeom>
        </p:spPr>
      </p:pic>
      <p:sp>
        <p:nvSpPr>
          <p:cNvPr id="3" name="TextBox 2"/>
          <p:cNvSpPr txBox="1"/>
          <p:nvPr/>
        </p:nvSpPr>
        <p:spPr>
          <a:xfrm>
            <a:off x="467544" y="2132856"/>
            <a:ext cx="3456384" cy="2062103"/>
          </a:xfrm>
          <a:prstGeom prst="rect">
            <a:avLst/>
          </a:prstGeom>
          <a:noFill/>
        </p:spPr>
        <p:txBody>
          <a:bodyPr wrap="square" rtlCol="0">
            <a:spAutoFit/>
          </a:bodyPr>
          <a:lstStyle/>
          <a:p>
            <a:r>
              <a:rPr lang="en-US" altLang="zh-CN" sz="3200" dirty="0" smtClean="0"/>
              <a:t>1</a:t>
            </a:r>
            <a:r>
              <a:rPr lang="zh-CN" altLang="en-US" sz="3200" dirty="0" smtClean="0"/>
              <a:t>、农奴：提出了废除农奴制，争取土地和人身自由的要求</a:t>
            </a:r>
            <a:endParaRPr lang="zh-CN" altLang="en-US" sz="3200" dirty="0"/>
          </a:p>
        </p:txBody>
      </p:sp>
      <p:sp>
        <p:nvSpPr>
          <p:cNvPr id="4" name="TextBox 3"/>
          <p:cNvSpPr txBox="1"/>
          <p:nvPr/>
        </p:nvSpPr>
        <p:spPr>
          <a:xfrm>
            <a:off x="395536" y="4581128"/>
            <a:ext cx="3672408" cy="2062103"/>
          </a:xfrm>
          <a:prstGeom prst="rect">
            <a:avLst/>
          </a:prstGeom>
          <a:noFill/>
        </p:spPr>
        <p:txBody>
          <a:bodyPr wrap="square" rtlCol="0">
            <a:spAutoFit/>
          </a:bodyPr>
          <a:lstStyle/>
          <a:p>
            <a:r>
              <a:rPr lang="en-US" altLang="zh-CN" sz="3200" dirty="0" smtClean="0"/>
              <a:t>2</a:t>
            </a:r>
            <a:r>
              <a:rPr lang="zh-CN" altLang="en-US" sz="3200" dirty="0" smtClean="0"/>
              <a:t>、雇佣工人：要求提高工资，改善待遇和限制工场管理人员的残暴行为</a:t>
            </a:r>
          </a:p>
        </p:txBody>
      </p:sp>
      <p:sp>
        <p:nvSpPr>
          <p:cNvPr id="5" name="燕尾形 4"/>
          <p:cNvSpPr/>
          <p:nvPr/>
        </p:nvSpPr>
        <p:spPr>
          <a:xfrm>
            <a:off x="4139952" y="3356992"/>
            <a:ext cx="1944216" cy="1728192"/>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6" name="TextBox 5"/>
          <p:cNvSpPr txBox="1"/>
          <p:nvPr/>
        </p:nvSpPr>
        <p:spPr>
          <a:xfrm>
            <a:off x="6228184" y="3212976"/>
            <a:ext cx="2664296" cy="2062103"/>
          </a:xfrm>
          <a:prstGeom prst="rect">
            <a:avLst/>
          </a:prstGeom>
          <a:noFill/>
        </p:spPr>
        <p:txBody>
          <a:bodyPr wrap="square" rtlCol="0">
            <a:spAutoFit/>
          </a:bodyPr>
          <a:lstStyle/>
          <a:p>
            <a:r>
              <a:rPr lang="zh-CN" altLang="en-US" sz="3200" dirty="0" smtClean="0"/>
              <a:t>沉重地打击了沙皇专制统治，动摇了农奴制度基础</a:t>
            </a:r>
            <a:endParaRPr lang="zh-CN" altLang="en-US" sz="3200" dirty="0"/>
          </a:p>
        </p:txBody>
      </p:sp>
      <p:pic>
        <p:nvPicPr>
          <p:cNvPr id="7" name="图片 6" descr="2345截图20190409160236.png"/>
          <p:cNvPicPr>
            <a:picLocks noChangeAspect="1"/>
          </p:cNvPicPr>
          <p:nvPr/>
        </p:nvPicPr>
        <p:blipFill>
          <a:blip r:embed="rId3" cstate="print"/>
          <a:stretch>
            <a:fillRect/>
          </a:stretch>
        </p:blipFill>
        <p:spPr>
          <a:xfrm>
            <a:off x="467544" y="188640"/>
            <a:ext cx="7848872" cy="1584176"/>
          </a:xfrm>
          <a:prstGeom prst="rect">
            <a:avLst/>
          </a:prstGeom>
        </p:spPr>
      </p:pic>
      <p:sp>
        <p:nvSpPr>
          <p:cNvPr id="8" name="椭圆 7"/>
          <p:cNvSpPr/>
          <p:nvPr/>
        </p:nvSpPr>
        <p:spPr>
          <a:xfrm>
            <a:off x="1187624" y="2780928"/>
            <a:ext cx="6696744" cy="208823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3200" dirty="0" smtClean="0"/>
              <a:t>小结：政治上：工农运动制激化了社会矛盾，打击了沙皇专制统治</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2847</Words>
  <Application>Microsoft Office PowerPoint</Application>
  <PresentationFormat>全屏显示(4:3)</PresentationFormat>
  <Paragraphs>119</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幻灯片 1</vt:lpstr>
      <vt:lpstr>幻灯片 2</vt:lpstr>
      <vt:lpstr>危机笼罩下的俄国</vt:lpstr>
      <vt:lpstr>一、经济——举步维艰的资本主义经济</vt:lpstr>
      <vt:lpstr>1、俄国资本主义生产关系发展的表现</vt:lpstr>
      <vt:lpstr>幻灯片 6</vt:lpstr>
      <vt:lpstr>2、农奴制阻碍资本主义发展的原因</vt:lpstr>
      <vt:lpstr>二、政治——争取土地和自由的抗争</vt:lpstr>
      <vt:lpstr>幻灯片 9</vt:lpstr>
      <vt:lpstr>三、思想——敲响农奴制的丧钟</vt:lpstr>
      <vt:lpstr>2、十二月党人起义（1825.12）</vt:lpstr>
      <vt:lpstr>3、民主革命思想的传播</vt:lpstr>
      <vt:lpstr>3、民主革命思想的传播</vt:lpstr>
      <vt:lpstr>幻灯片 14</vt:lpstr>
      <vt:lpstr>四、军事——克里米亚战争</vt:lpstr>
      <vt:lpstr>幻灯片 16</vt:lpstr>
      <vt:lpstr>幻灯片 17</vt:lpstr>
      <vt:lpstr>幻灯片 18</vt:lpstr>
      <vt:lpstr>5、影响</vt:lpstr>
      <vt:lpstr>五、主观——沙皇的抉择</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危机笼罩下的俄国</dc:title>
  <cp:lastModifiedBy>Administrator</cp:lastModifiedBy>
  <cp:revision>95</cp:revision>
  <dcterms:modified xsi:type="dcterms:W3CDTF">2019-04-18T02:10:25Z</dcterms:modified>
</cp:coreProperties>
</file>