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8"/>
  </p:notesMasterIdLst>
  <p:sldIdLst>
    <p:sldId id="413" r:id="rId3"/>
    <p:sldId id="410" r:id="rId4"/>
    <p:sldId id="411" r:id="rId5"/>
    <p:sldId id="256" r:id="rId6"/>
    <p:sldId id="606" r:id="rId7"/>
    <p:sldId id="605" r:id="rId8"/>
    <p:sldId id="604" r:id="rId9"/>
    <p:sldId id="603" r:id="rId10"/>
    <p:sldId id="602" r:id="rId11"/>
    <p:sldId id="601" r:id="rId12"/>
    <p:sldId id="600" r:id="rId13"/>
    <p:sldId id="599" r:id="rId14"/>
    <p:sldId id="598" r:id="rId15"/>
    <p:sldId id="597" r:id="rId16"/>
    <p:sldId id="596" r:id="rId17"/>
    <p:sldId id="595" r:id="rId18"/>
    <p:sldId id="594" r:id="rId19"/>
    <p:sldId id="593" r:id="rId20"/>
    <p:sldId id="592" r:id="rId21"/>
    <p:sldId id="591" r:id="rId22"/>
    <p:sldId id="590" r:id="rId23"/>
    <p:sldId id="589" r:id="rId24"/>
    <p:sldId id="588" r:id="rId25"/>
    <p:sldId id="587" r:id="rId26"/>
    <p:sldId id="586" r:id="rId27"/>
    <p:sldId id="656" r:id="rId28"/>
    <p:sldId id="585" r:id="rId29"/>
    <p:sldId id="584" r:id="rId30"/>
    <p:sldId id="611" r:id="rId31"/>
    <p:sldId id="617" r:id="rId32"/>
    <p:sldId id="616" r:id="rId33"/>
    <p:sldId id="615" r:id="rId34"/>
    <p:sldId id="613" r:id="rId35"/>
    <p:sldId id="614" r:id="rId36"/>
    <p:sldId id="612" r:id="rId37"/>
    <p:sldId id="620" r:id="rId38"/>
    <p:sldId id="631" r:id="rId39"/>
    <p:sldId id="619" r:id="rId40"/>
    <p:sldId id="618" r:id="rId41"/>
    <p:sldId id="625" r:id="rId42"/>
    <p:sldId id="624" r:id="rId43"/>
    <p:sldId id="623" r:id="rId44"/>
    <p:sldId id="622" r:id="rId45"/>
    <p:sldId id="621" r:id="rId46"/>
    <p:sldId id="628" r:id="rId47"/>
    <p:sldId id="627" r:id="rId48"/>
    <p:sldId id="626" r:id="rId49"/>
    <p:sldId id="629" r:id="rId50"/>
    <p:sldId id="630" r:id="rId51"/>
    <p:sldId id="655" r:id="rId52"/>
    <p:sldId id="654" r:id="rId53"/>
    <p:sldId id="607" r:id="rId54"/>
    <p:sldId id="608" r:id="rId55"/>
    <p:sldId id="609" r:id="rId56"/>
    <p:sldId id="610" r:id="rId57"/>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a:srgbClr val="1C1C1C"/>
    <a:srgbClr val="0000CC"/>
    <a:srgbClr val="660033"/>
    <a:srgbClr val="0066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1" d="100"/>
          <a:sy n="71" d="100"/>
        </p:scale>
        <p:origin x="-135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1" Type="http://schemas.openxmlformats.org/officeDocument/2006/relationships/tableStyles" Target="tableStyles.xml"/><Relationship Id="rId60" Type="http://schemas.openxmlformats.org/officeDocument/2006/relationships/viewProps" Target="viewProps.xml"/><Relationship Id="rId6" Type="http://schemas.openxmlformats.org/officeDocument/2006/relationships/slide" Target="slides/slide4.xml"/><Relationship Id="rId59" Type="http://schemas.openxmlformats.org/officeDocument/2006/relationships/presProps" Target="presProps.xml"/><Relationship Id="rId58" Type="http://schemas.openxmlformats.org/officeDocument/2006/relationships/notesMaster" Target="notesMasters/notesMaster1.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5154" name="页眉占位符 305153"/>
          <p:cNvSpPr>
            <a:spLocks noGrp="1"/>
          </p:cNvSpPr>
          <p:nvPr>
            <p:ph type="hdr" sz="quarter"/>
          </p:nvPr>
        </p:nvSpPr>
        <p:spPr>
          <a:xfrm>
            <a:off x="0" y="0"/>
            <a:ext cx="2971800" cy="457200"/>
          </a:xfrm>
          <a:prstGeom prst="rect">
            <a:avLst/>
          </a:prstGeom>
          <a:noFill/>
          <a:ln w="9525">
            <a:noFill/>
          </a:ln>
        </p:spPr>
        <p:txBody>
          <a:bodyPr/>
          <a:p>
            <a:pPr lvl="0"/>
            <a:endParaRPr lang="zh-CN" altLang="en-US" sz="1200" dirty="0"/>
          </a:p>
        </p:txBody>
      </p:sp>
      <p:sp>
        <p:nvSpPr>
          <p:cNvPr id="305155" name="日期占位符 305154"/>
          <p:cNvSpPr>
            <a:spLocks noGrp="1"/>
          </p:cNvSpPr>
          <p:nvPr>
            <p:ph type="dt" idx="1"/>
          </p:nvPr>
        </p:nvSpPr>
        <p:spPr>
          <a:xfrm>
            <a:off x="3884613" y="0"/>
            <a:ext cx="2971800" cy="457200"/>
          </a:xfrm>
          <a:prstGeom prst="rect">
            <a:avLst/>
          </a:prstGeom>
          <a:noFill/>
          <a:ln w="9525">
            <a:noFill/>
          </a:ln>
        </p:spPr>
        <p:txBody>
          <a:bodyPr/>
          <a:p>
            <a:pPr lvl="0" algn="r"/>
            <a:endParaRPr lang="zh-CN" altLang="en-US" sz="1200" dirty="0"/>
          </a:p>
        </p:txBody>
      </p:sp>
      <p:sp>
        <p:nvSpPr>
          <p:cNvPr id="305156" name="幻灯片图像占位符 305155"/>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305157" name="文本占位符 305156"/>
          <p:cNvSpPr>
            <a:spLocks noGrp="1"/>
          </p:cNvSpPr>
          <p:nvPr>
            <p:ph type="body" sz="quarter" idx="3"/>
          </p:nvPr>
        </p:nvSpPr>
        <p:spPr>
          <a:xfrm>
            <a:off x="685800" y="4343400"/>
            <a:ext cx="5486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05158" name="页脚占位符 305157"/>
          <p:cNvSpPr>
            <a:spLocks noGrp="1"/>
          </p:cNvSpPr>
          <p:nvPr>
            <p:ph type="ftr" sz="quarter" idx="4"/>
          </p:nvPr>
        </p:nvSpPr>
        <p:spPr>
          <a:xfrm>
            <a:off x="0" y="8685213"/>
            <a:ext cx="2971800" cy="457200"/>
          </a:xfrm>
          <a:prstGeom prst="rect">
            <a:avLst/>
          </a:prstGeom>
          <a:noFill/>
          <a:ln w="9525">
            <a:noFill/>
          </a:ln>
        </p:spPr>
        <p:txBody>
          <a:bodyPr anchor="b"/>
          <a:p>
            <a:pPr lvl="0"/>
            <a:endParaRPr lang="zh-CN" altLang="en-US" sz="1200" dirty="0"/>
          </a:p>
        </p:txBody>
      </p:sp>
      <p:sp>
        <p:nvSpPr>
          <p:cNvPr id="305159" name="灯片编号占位符 305158"/>
          <p:cNvSpPr>
            <a:spLocks noGrp="1"/>
          </p:cNvSpPr>
          <p:nvPr>
            <p:ph type="sldNum" sz="quarter" idx="5"/>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p:cSld name="标题幻灯片">
    <p:bg>
      <p:bgPr>
        <a:blipFill rotWithShape="0">
          <a:blip r:embed="rId2"/>
          <a:stretch>
            <a:fillRect/>
          </a:stretch>
        </a:blipFill>
        <a:effectLst/>
      </p:bgPr>
    </p:bg>
    <p:spTree>
      <p:nvGrpSpPr>
        <p:cNvPr id="1" name=""/>
        <p:cNvGrpSpPr/>
        <p:nvPr/>
      </p:nvGrpSpPr>
      <p:grpSpPr/>
      <p:sp>
        <p:nvSpPr>
          <p:cNvPr id="137218" name="标题 137217"/>
          <p:cNvSpPr>
            <a:spLocks noGrp="1" noRot="1"/>
          </p:cNvSpPr>
          <p:nvPr>
            <p:ph type="ctrTitle"/>
          </p:nvPr>
        </p:nvSpPr>
        <p:spPr>
          <a:xfrm>
            <a:off x="685800" y="2286000"/>
            <a:ext cx="7772400" cy="1143000"/>
          </a:xfrm>
          <a:prstGeom prst="rect">
            <a:avLst/>
          </a:prstGeom>
          <a:noFill/>
          <a:ln w="9525">
            <a:noFill/>
          </a:ln>
        </p:spPr>
        <p:txBody>
          <a:bodyPr anchor="ctr"/>
          <a:lstStyle>
            <a:lvl1pPr lvl="0">
              <a:buClrTx/>
              <a:buSzTx/>
              <a:buFontTx/>
              <a:defRPr/>
            </a:lvl1pPr>
          </a:lstStyle>
          <a:p>
            <a:pPr lvl="0"/>
            <a:r>
              <a:rPr lang="zh-CN" altLang="en-US" dirty="0"/>
              <a:t>单击此处编辑母版标题样式</a:t>
            </a:r>
            <a:endParaRPr lang="zh-CN" altLang="en-US" dirty="0"/>
          </a:p>
        </p:txBody>
      </p:sp>
      <p:sp>
        <p:nvSpPr>
          <p:cNvPr id="137219" name="副标题 137218"/>
          <p:cNvSpPr>
            <a:spLocks noGrp="1" noRot="1"/>
          </p:cNvSpPr>
          <p:nvPr>
            <p:ph type="subTitle" idx="1"/>
          </p:nvPr>
        </p:nvSpPr>
        <p:spPr>
          <a:xfrm>
            <a:off x="1371600" y="3886200"/>
            <a:ext cx="6400800" cy="1752600"/>
          </a:xfrm>
          <a:prstGeom prst="rect">
            <a:avLst/>
          </a:prstGeom>
          <a:noFill/>
          <a:ln w="9525">
            <a:noFill/>
          </a:ln>
        </p:spPr>
        <p:txBody>
          <a:bodyPr anchor="t"/>
          <a:lstStyle>
            <a:lvl1pPr marL="0" lvl="0" indent="0" algn="ctr">
              <a:buClr>
                <a:schemeClr val="hlink"/>
              </a:buClr>
              <a:buSzPct val="75000"/>
              <a:buFont typeface="Wingdings" panose="05000000000000000000" pitchFamily="2" charset="2"/>
              <a:buNone/>
              <a:defRPr/>
            </a:lvl1pPr>
            <a:lvl2pPr marL="457200" lvl="1" indent="0" algn="ctr">
              <a:buClr>
                <a:schemeClr val="accent2"/>
              </a:buClr>
              <a:buSzPct val="85000"/>
              <a:buFont typeface="Wingdings" panose="05000000000000000000" pitchFamily="2" charset="2"/>
              <a:buNone/>
              <a:defRPr/>
            </a:lvl2pPr>
            <a:lvl3pPr marL="914400" lvl="2" indent="0" algn="ctr">
              <a:buClr>
                <a:schemeClr val="hlink"/>
              </a:buClr>
              <a:buSzPct val="85000"/>
              <a:buFont typeface="Wingdings" panose="05000000000000000000" pitchFamily="2" charset="2"/>
              <a:buNone/>
              <a:defRPr/>
            </a:lvl3pPr>
            <a:lvl4pPr marL="1371600" lvl="3" indent="0" algn="ctr">
              <a:buClr>
                <a:schemeClr val="accent2"/>
              </a:buClr>
              <a:buSzPct val="90000"/>
              <a:buFont typeface="Wingdings" panose="05000000000000000000" pitchFamily="2" charset="2"/>
              <a:buNone/>
              <a:defRPr/>
            </a:lvl4pPr>
            <a:lvl5pPr marL="1828800" lvl="4" indent="0" algn="ctr">
              <a:buClr>
                <a:schemeClr val="hlink"/>
              </a:buClr>
              <a:buSzPct val="85000"/>
              <a:buFont typeface="Wingdings" panose="05000000000000000000" pitchFamily="2" charset="2"/>
              <a:buNone/>
              <a:defRPr/>
            </a:lvl5pPr>
          </a:lstStyle>
          <a:p>
            <a:pPr lvl="0"/>
            <a:r>
              <a:rPr lang="zh-CN" altLang="en-US" dirty="0"/>
              <a:t>单击此处编辑母版副标题样式</a:t>
            </a:r>
            <a:endParaRPr lang="zh-CN" altLang="en-US" dirty="0"/>
          </a:p>
        </p:txBody>
      </p:sp>
      <p:sp>
        <p:nvSpPr>
          <p:cNvPr id="137220" name="日期占位符 137219"/>
          <p:cNvSpPr>
            <a:spLocks noGrp="1"/>
          </p:cNvSpPr>
          <p:nvPr>
            <p:ph type="dt" sz="half" idx="2"/>
          </p:nvPr>
        </p:nvSpPr>
        <p:spPr>
          <a:xfrm>
            <a:off x="301625" y="6245225"/>
            <a:ext cx="2289175" cy="476250"/>
          </a:xfrm>
          <a:prstGeom prst="rect">
            <a:avLst/>
          </a:prstGeom>
          <a:noFill/>
          <a:ln w="9525">
            <a:noFill/>
          </a:ln>
        </p:spPr>
        <p:txBody>
          <a:bodyPr anchor="t"/>
          <a:lstStyle>
            <a:lvl1pPr>
              <a:defRPr sz="1400"/>
            </a:lvl1pPr>
          </a:lstStyle>
          <a:p>
            <a:endParaRPr lang="zh-CN" altLang="en-US" dirty="0">
              <a:latin typeface="Arial" panose="020B0604020202020204" pitchFamily="34" charset="0"/>
            </a:endParaRPr>
          </a:p>
        </p:txBody>
      </p:sp>
      <p:sp>
        <p:nvSpPr>
          <p:cNvPr id="137221" name="页脚占位符 137220"/>
          <p:cNvSpPr>
            <a:spLocks noGrp="1"/>
          </p:cNvSpPr>
          <p:nvPr>
            <p:ph type="ftr" sz="quarter" idx="3"/>
          </p:nvPr>
        </p:nvSpPr>
        <p:spPr>
          <a:xfrm>
            <a:off x="3124200" y="6245225"/>
            <a:ext cx="2895600" cy="476250"/>
          </a:xfrm>
          <a:prstGeom prst="rect">
            <a:avLst/>
          </a:prstGeom>
          <a:noFill/>
          <a:ln w="9525">
            <a:noFill/>
          </a:ln>
        </p:spPr>
        <p:txBody>
          <a:bodyPr anchor="t"/>
          <a:lstStyle>
            <a:lvl1pPr algn="ctr">
              <a:defRPr sz="1400"/>
            </a:lvl1pPr>
          </a:lstStyle>
          <a:p>
            <a:endParaRPr lang="zh-CN" altLang="en-US" dirty="0">
              <a:latin typeface="Arial" panose="020B0604020202020204" pitchFamily="34" charset="0"/>
            </a:endParaRPr>
          </a:p>
        </p:txBody>
      </p:sp>
      <p:sp>
        <p:nvSpPr>
          <p:cNvPr id="137222" name="灯片编号占位符 137221"/>
          <p:cNvSpPr>
            <a:spLocks noGrp="1"/>
          </p:cNvSpPr>
          <p:nvPr>
            <p:ph type="sldNum" sz="quarter" idx="4"/>
          </p:nvPr>
        </p:nvSpPr>
        <p:spPr>
          <a:xfrm>
            <a:off x="6553200" y="6245225"/>
            <a:ext cx="2289175" cy="476250"/>
          </a:xfrm>
          <a:prstGeom prst="rect">
            <a:avLst/>
          </a:prstGeom>
          <a:noFill/>
          <a:ln w="9525">
            <a:noFill/>
          </a:ln>
        </p:spPr>
        <p:txBody>
          <a:bodyPr anchor="t"/>
          <a:lstStyle>
            <a:lvl1pPr algn="r">
              <a:defRPr sz="1400"/>
            </a:lvl1pPr>
          </a:lstStyle>
          <a:p>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609600"/>
            <a:ext cx="2135188" cy="54895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01625" y="609600"/>
            <a:ext cx="6281784" cy="54895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01625" y="1905000"/>
            <a:ext cx="4184968" cy="41941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7408" y="1905000"/>
            <a:ext cx="4184968" cy="41941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136194" name="标题 136193"/>
          <p:cNvSpPr>
            <a:spLocks noGrp="1" noRot="1"/>
          </p:cNvSpPr>
          <p:nvPr>
            <p:ph type="title"/>
          </p:nvPr>
        </p:nvSpPr>
        <p:spPr>
          <a:xfrm>
            <a:off x="301625" y="609600"/>
            <a:ext cx="854075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36195" name="文本占位符 136194"/>
          <p:cNvSpPr>
            <a:spLocks noGrp="1" noRot="1"/>
          </p:cNvSpPr>
          <p:nvPr>
            <p:ph type="body" idx="1"/>
          </p:nvPr>
        </p:nvSpPr>
        <p:spPr>
          <a:xfrm>
            <a:off x="301625" y="1905000"/>
            <a:ext cx="8540750" cy="419417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36196" name="日期占位符 136195"/>
          <p:cNvSpPr>
            <a:spLocks noGrp="1"/>
          </p:cNvSpPr>
          <p:nvPr>
            <p:ph type="dt" sz="half" idx="2"/>
          </p:nvPr>
        </p:nvSpPr>
        <p:spPr>
          <a:xfrm>
            <a:off x="301625" y="6245225"/>
            <a:ext cx="2289175" cy="476250"/>
          </a:xfrm>
          <a:prstGeom prst="rect">
            <a:avLst/>
          </a:prstGeom>
          <a:noFill/>
          <a:ln w="9525">
            <a:noFill/>
          </a:ln>
        </p:spPr>
        <p:txBody>
          <a:bodyPr/>
          <a:lstStyle>
            <a:lvl1pPr>
              <a:defRPr sz="1400"/>
            </a:lvl1pPr>
          </a:lstStyle>
          <a:p>
            <a:pPr lvl="0"/>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136197" name="页脚占位符 136196"/>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dirty="0">
              <a:latin typeface="Arial" panose="020B0604020202020204" pitchFamily="34" charset="0"/>
            </a:endParaRPr>
          </a:p>
        </p:txBody>
      </p:sp>
      <p:sp>
        <p:nvSpPr>
          <p:cNvPr id="136198" name="灯片编号占位符 136197"/>
          <p:cNvSpPr>
            <a:spLocks noGrp="1"/>
          </p:cNvSpPr>
          <p:nvPr>
            <p:ph type="sldNum" sz="quarter" idx="4"/>
          </p:nvPr>
        </p:nvSpPr>
        <p:spPr>
          <a:xfrm>
            <a:off x="6553200" y="6245225"/>
            <a:ext cx="2289175" cy="476250"/>
          </a:xfrm>
          <a:prstGeom prst="rect">
            <a:avLst/>
          </a:prstGeom>
          <a:noFill/>
          <a:ln w="9525">
            <a:noFill/>
          </a:ln>
        </p:spPr>
        <p:txBody>
          <a:bodyPr/>
          <a:lstStyle>
            <a:lvl1pPr algn="r">
              <a:defRPr sz="140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02" name="标题 256001"/>
          <p:cNvSpPr>
            <a:spLocks noGrp="1" noRot="1"/>
          </p:cNvSpPr>
          <p:nvPr>
            <p:ph type="title"/>
          </p:nvPr>
        </p:nvSpPr>
        <p:spPr/>
        <p:txBody>
          <a:bodyPr anchor="ctr"/>
          <a:p>
            <a:r>
              <a:rPr lang="zh-CN" altLang="en-US" sz="2800" b="1" dirty="0">
                <a:solidFill>
                  <a:srgbClr val="000000"/>
                </a:solidFill>
                <a:ea typeface="微软雅黑" panose="020B0503020204020204" pitchFamily="34" charset="-122"/>
              </a:rPr>
              <a:t>2019年普通高等学校招生全国统一考试（全国Ⅰ卷）</a:t>
            </a:r>
            <a:br>
              <a:rPr lang="zh-CN" altLang="en-US" sz="2800" b="1" dirty="0">
                <a:solidFill>
                  <a:srgbClr val="000000"/>
                </a:solidFill>
                <a:ea typeface="微软雅黑" panose="020B0503020204020204" pitchFamily="34" charset="-122"/>
              </a:rPr>
            </a:br>
            <a:r>
              <a:rPr lang="zh-CN" altLang="en-US" sz="2800" b="1" dirty="0">
                <a:solidFill>
                  <a:srgbClr val="000000"/>
                </a:solidFill>
                <a:ea typeface="微软雅黑" panose="020B0503020204020204" pitchFamily="34" charset="-122"/>
              </a:rPr>
              <a:t>文    综    历   史 试    题</a:t>
            </a:r>
            <a:endParaRPr lang="zh-CN" altLang="en-US" sz="2800" b="1" dirty="0">
              <a:solidFill>
                <a:srgbClr val="000000"/>
              </a:solidFill>
              <a:ea typeface="微软雅黑" panose="020B0503020204020204" pitchFamily="34" charset="-122"/>
            </a:endParaRPr>
          </a:p>
        </p:txBody>
      </p:sp>
      <p:sp>
        <p:nvSpPr>
          <p:cNvPr id="256003" name="文本占位符 256002"/>
          <p:cNvSpPr>
            <a:spLocks noGrp="1" noRot="1"/>
          </p:cNvSpPr>
          <p:nvPr>
            <p:ph type="body" idx="1"/>
          </p:nvPr>
        </p:nvSpPr>
        <p:spPr/>
        <p:txBody>
          <a:bodyPr/>
          <a:p>
            <a:r>
              <a:rPr lang="zh-CN" altLang="en-US" sz="2400" b="1" dirty="0">
                <a:solidFill>
                  <a:srgbClr val="000000"/>
                </a:solidFill>
                <a:latin typeface="微软雅黑" panose="020B0503020204020204" pitchFamily="34" charset="-122"/>
                <a:ea typeface="微软雅黑" panose="020B0503020204020204" pitchFamily="34" charset="-122"/>
              </a:rPr>
              <a:t>一、选择题</a:t>
            </a:r>
            <a:endParaRPr lang="zh-CN" altLang="en-US" sz="2400" b="1" dirty="0">
              <a:solidFill>
                <a:srgbClr val="000000"/>
              </a:solidFill>
              <a:latin typeface="微软雅黑" panose="020B0503020204020204" pitchFamily="34" charset="-122"/>
              <a:ea typeface="微软雅黑" panose="020B0503020204020204" pitchFamily="34" charset="-122"/>
            </a:endParaRPr>
          </a:p>
          <a:p>
            <a:r>
              <a:rPr lang="zh-CN" altLang="en-US" sz="2400" b="1" dirty="0">
                <a:solidFill>
                  <a:srgbClr val="000000"/>
                </a:solidFill>
                <a:latin typeface="微软雅黑" panose="020B0503020204020204" pitchFamily="34" charset="-122"/>
                <a:ea typeface="微软雅黑" panose="020B0503020204020204" pitchFamily="34" charset="-122"/>
              </a:rPr>
              <a:t>24．据学者考订，商朝产生了17代30位王，多为兄终弟及；而西周产生了11代12位王。这反映出(　　)</a:t>
            </a:r>
            <a:endParaRPr lang="zh-CN" altLang="en-US" sz="2400" b="1" dirty="0">
              <a:solidFill>
                <a:srgbClr val="000000"/>
              </a:solidFill>
              <a:latin typeface="微软雅黑" panose="020B0503020204020204" pitchFamily="34" charset="-122"/>
              <a:ea typeface="微软雅黑" panose="020B0503020204020204" pitchFamily="34" charset="-122"/>
            </a:endParaRPr>
          </a:p>
          <a:p>
            <a:r>
              <a:rPr lang="zh-CN" altLang="en-US" sz="2400" b="1" dirty="0">
                <a:solidFill>
                  <a:srgbClr val="000000"/>
                </a:solidFill>
                <a:latin typeface="微软雅黑" panose="020B0503020204020204" pitchFamily="34" charset="-122"/>
                <a:ea typeface="微软雅黑" panose="020B0503020204020204" pitchFamily="34" charset="-122"/>
              </a:rPr>
              <a:t>   </a:t>
            </a:r>
            <a:endParaRPr lang="zh-CN" altLang="en-US" sz="2400" b="1" dirty="0">
              <a:solidFill>
                <a:srgbClr val="000000"/>
              </a:solidFill>
              <a:latin typeface="微软雅黑" panose="020B0503020204020204" pitchFamily="34" charset="-122"/>
              <a:ea typeface="微软雅黑" panose="020B0503020204020204" pitchFamily="34" charset="-122"/>
            </a:endParaRPr>
          </a:p>
          <a:p>
            <a:r>
              <a:rPr lang="zh-CN" altLang="en-US" sz="2400" b="1" dirty="0">
                <a:solidFill>
                  <a:srgbClr val="000000"/>
                </a:solidFill>
                <a:latin typeface="微软雅黑" panose="020B0503020204020204" pitchFamily="34" charset="-122"/>
                <a:ea typeface="微软雅黑" panose="020B0503020204020204" pitchFamily="34" charset="-122"/>
              </a:rPr>
              <a:t>   A．禅让制度的长期影响          B．王位继承方式的变化</a:t>
            </a:r>
            <a:endParaRPr lang="zh-CN" altLang="en-US" sz="2400" b="1" dirty="0">
              <a:solidFill>
                <a:srgbClr val="000000"/>
              </a:solidFill>
              <a:latin typeface="微软雅黑" panose="020B0503020204020204" pitchFamily="34" charset="-122"/>
              <a:ea typeface="微软雅黑" panose="020B0503020204020204" pitchFamily="34" charset="-122"/>
            </a:endParaRPr>
          </a:p>
          <a:p>
            <a:r>
              <a:rPr lang="zh-CN" altLang="en-US" sz="2400" b="1" dirty="0">
                <a:solidFill>
                  <a:srgbClr val="000000"/>
                </a:solidFill>
                <a:latin typeface="微软雅黑" panose="020B0503020204020204" pitchFamily="34" charset="-122"/>
                <a:ea typeface="微软雅黑" panose="020B0503020204020204" pitchFamily="34" charset="-122"/>
              </a:rPr>
              <a:t>    </a:t>
            </a:r>
            <a:endParaRPr lang="zh-CN" altLang="en-US" sz="2400" b="1" dirty="0">
              <a:solidFill>
                <a:srgbClr val="000000"/>
              </a:solidFill>
              <a:latin typeface="微软雅黑" panose="020B0503020204020204" pitchFamily="34" charset="-122"/>
              <a:ea typeface="微软雅黑" panose="020B0503020204020204" pitchFamily="34" charset="-122"/>
            </a:endParaRPr>
          </a:p>
          <a:p>
            <a:r>
              <a:rPr lang="zh-CN" altLang="en-US" sz="2400" b="1" dirty="0">
                <a:solidFill>
                  <a:srgbClr val="000000"/>
                </a:solidFill>
                <a:latin typeface="微软雅黑" panose="020B0503020204020204" pitchFamily="34" charset="-122"/>
                <a:ea typeface="微软雅黑" panose="020B0503020204020204" pitchFamily="34" charset="-122"/>
              </a:rPr>
              <a:t>    C．君主寿命的时代差异          D．血缘纽带关系的弱化</a:t>
            </a:r>
            <a:endParaRPr lang="zh-CN" altLang="en-US" sz="2400" b="1"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【考点】晚清中国经济结构的变化和民族工业的兴起——传统社会结构受冲击</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根据材料信息可知，当时川沙县部分名人大多参与了工商业。这说明当时出现了士与工商合一的趋势，冲击了传统强调士农工商分立的社会结构，故选B项；材料“创设朱丽记花米行”说明是从事工商业，与科举取士无关，排除A项；材料反映部分士人参与工商业说明是儒家的义利观念受到冲击而非被抛弃，排除 C项；材料只是提及部分名人从事新式工业，不能反映整个经济状况，且无法说明新式工业在经济中居于主导，排除D项。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【答案】B</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29．1915～1918年，《新青年》中“革命”“科学”“平等”“民主”等词出现频次大体相当：1919～1922年，“民主”出现次数不到“科学”的1/10，不及“革命”的1/20。这种变化可说明(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A．新文化运动主流思想发生转变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B．国民革命运动受到民众普遍拥护</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C．资本主义政体模式被知识界否定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D．中国社会主要矛盾发生改变</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lumMod val="50000"/>
                  </a:schemeClr>
                </a:solidFill>
                <a:latin typeface="微软雅黑" panose="020B0503020204020204" pitchFamily="34" charset="-122"/>
                <a:ea typeface="微软雅黑" panose="020B0503020204020204" pitchFamily="34" charset="-122"/>
              </a:rPr>
              <a:t>【考点】新文化运动——主流思想的转变</a:t>
            </a:r>
            <a:endParaRPr lang="zh-CN" altLang="en-US" sz="2400" b="1" kern="1200" baseline="0" dirty="0">
              <a:solidFill>
                <a:schemeClr val="tx2">
                  <a:lumMod val="50000"/>
                </a:schemeClr>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lumMod val="50000"/>
                  </a:schemeClr>
                </a:solidFill>
                <a:latin typeface="微软雅黑" panose="020B0503020204020204" pitchFamily="34" charset="-122"/>
                <a:ea typeface="微软雅黑" panose="020B0503020204020204" pitchFamily="34" charset="-122"/>
              </a:rPr>
              <a:t>【解析】据材料“1915～1918年，《新青年》中“‘革命’、‘科学’、‘平等’、‘民主’”等词出现频次大体相当：1919～1922年，“民主”出现次数不到“科学”的1/10，不及“革命”的1/20”，结合所学可知新文化运动前期的主流思想是民主和科学，而后期开始传播马克思主义，因而“革命”一词较多，故选A项；国民革命运动是在1924—1927年，与材料时间不符，排除B项；材料“‘民主’出现次数不到‘科学’的1/10”说明认同资产阶级民主政体虽然减少但不是全盘否定，排除C项；材料涉及的是新文化运动前后期主流思想的变化，与中国社会主要矛盾无关，排除D项。</a:t>
            </a:r>
            <a:endParaRPr lang="zh-CN" altLang="en-US" sz="2400" b="1" kern="1200" baseline="0" dirty="0">
              <a:solidFill>
                <a:schemeClr val="tx2">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30．1940年，毛泽东在一篇文章中指出，中国是一个半殖民地半封建社会，资产阶级还具有一定的革命性，这是中国与俄国的不同之点，在俄国“无产阶级的任务，是反对资产阶级，而不是联合它”。毛泽东的分析意在(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A．借鉴俄国革命的经验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B．扩大中国共产党的阶级基础</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C．阐释中国革命的性质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D．批判右倾错误的危害</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【考点】新民主主义革命；毛泽东思想</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【解析】材料“中国是一个半殖民地半封建社会，资产阶级还具有一定的革命性”说明毛泽东意在强调中国革命是反帝反封建的民主主义革命，故选 C项；材料“中国与俄国的不同之点”可见其意不在借鉴俄国经验，排除A项；中国共产党的阶级基础是无产阶级不是资产阶级，排除B项；材料“这是中国与俄国的不同之点，在俄国‘无产阶级的任务，是反对资产阶级，而不是联合它’”说明主张联合资产阶级，批判左倾不是右倾，排除 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【答案】C</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31．据统计，1954年1月到4月，中国科学院图书馆上海分馆俄文书刊借阅总数为1953年同期的5倍，为1952年同期的50倍，东北各研究所俄文书刊借阅量也大幅增加。这表明当时(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A．科学研究已与国际前沿接轨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B．科教兴国战略已展开</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C．对苏联经验的反思蔚然成风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D．工业化建设需求迫切</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【考点】20世纪50年代至70年代探索社会主义建设道路的实践——一五计划与工业化</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据材料“1954年1月到4月，中国科学院图书馆上海分馆俄文书刊借阅总数为1953年同期的5倍”结合所学我国正在开展以苏联援助为特色的一五计划，意在改变我国工业化基础薄弱的状况，表明工业化建设需求迫切，故选 D项；材料只是反映借鉴俄国，谈不上与国际前沿接轨，排除A项；科教兴国始于1995年，与材料时间不符，排除B项；材料“俄文书刊借阅总数为1953年同期的5倍”反映的是学习苏联经验，排除C项。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【答案】D</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32．在古代雅典城邦，陪审法庭几乎可以审查当时政治生活中的所有问题，甚至包括公民大会和议事会通过的法令，并进行最终判决。这说明(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A．法律服从民众意愿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B．判决体现权力来源</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C．全体公民参与政治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D．法律面前人人平等</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【考点】雅典民主政治</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据材料“陪审法庭几乎可以审查当时政治生活中的所有问题……并进行最终判决”结合所学陪审法庭由公民抽签产生，这体现主权在民原则，故选B项；材料涉及的是陪审法庭执行判决权，不是法律服从民众意愿，排除 A项；陪审法庭是抽签产生不是全体公民，排除 C项；材料涉及的是陪审法庭的作用而不是法律，排除D项。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【答案】B</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33．有研究认为，美国独立后不到半个世纪，拉丁美洲经过独立战争，推翻了殖民统治，但拉美国家并没有像近邻美国那样独立后进入现代化的快车道，而是发展停滞，究其原因，殖民统治难辞其咎。“难辞其咎”主要是指殖民者在拉丁美洲(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A．奴役掠夺土著居民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B．建立的殖民统治最早</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C．进行了大量的移民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D．移植了本国生产方式</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1906" name="标题 251905"/>
          <p:cNvSpPr>
            <a:spLocks noGrp="1" noRot="1"/>
          </p:cNvSpPr>
          <p:nvPr>
            <p:ph type="title"/>
          </p:nvPr>
        </p:nvSpPr>
        <p:spPr>
          <a:xfrm>
            <a:off x="63500" y="1628775"/>
            <a:ext cx="8540750" cy="1503363"/>
          </a:xfrm>
        </p:spPr>
        <p:txBody>
          <a:bodyPr anchor="ctr"/>
          <a:p>
            <a:pPr algn="l">
              <a:lnSpc>
                <a:spcPts val="4000"/>
              </a:lnSpc>
            </a:pPr>
            <a:br>
              <a:rPr lang="zh-CN" altLang="en-US" sz="2400" b="1" dirty="0">
                <a:solidFill>
                  <a:srgbClr val="000000"/>
                </a:solidFill>
                <a:ea typeface="微软雅黑" panose="020B0503020204020204" pitchFamily="34" charset="-122"/>
              </a:rPr>
            </a:br>
            <a:br>
              <a:rPr lang="zh-CN" altLang="en-US" sz="2400" b="1" dirty="0">
                <a:solidFill>
                  <a:srgbClr val="000000"/>
                </a:solidFill>
                <a:ea typeface="微软雅黑" panose="020B0503020204020204" pitchFamily="34" charset="-122"/>
              </a:rPr>
            </a:br>
            <a:br>
              <a:rPr lang="zh-CN" altLang="en-US" sz="2400" b="1" dirty="0">
                <a:solidFill>
                  <a:srgbClr val="000000"/>
                </a:solidFill>
                <a:ea typeface="微软雅黑" panose="020B0503020204020204" pitchFamily="34" charset="-122"/>
              </a:rPr>
            </a:br>
            <a:br>
              <a:rPr lang="zh-CN" altLang="en-US" sz="2400" b="1" dirty="0">
                <a:solidFill>
                  <a:srgbClr val="000000"/>
                </a:solidFill>
                <a:ea typeface="微软雅黑" panose="020B0503020204020204" pitchFamily="34" charset="-122"/>
              </a:rPr>
            </a:br>
            <a:r>
              <a:rPr lang="zh-CN" altLang="en-US" sz="2400" b="1" dirty="0">
                <a:solidFill>
                  <a:srgbClr val="000000"/>
                </a:solidFill>
                <a:ea typeface="微软雅黑" panose="020B0503020204020204" pitchFamily="34" charset="-122"/>
              </a:rPr>
              <a:t>【</a:t>
            </a:r>
            <a:r>
              <a:rPr lang="zh-CN" altLang="en-US" sz="2400" b="1" dirty="0">
                <a:solidFill>
                  <a:srgbClr val="000000"/>
                </a:solidFill>
                <a:ea typeface="微软雅黑" panose="020B0503020204020204" pitchFamily="34" charset="-122"/>
                <a:sym typeface="+mn-ea"/>
              </a:rPr>
              <a:t>考点】商周时期的政治制度——王位继承制度</a:t>
            </a:r>
            <a:br>
              <a:rPr lang="zh-CN" altLang="en-US" sz="2400" b="1" dirty="0">
                <a:solidFill>
                  <a:srgbClr val="000000"/>
                </a:solidFill>
                <a:ea typeface="微软雅黑" panose="020B0503020204020204" pitchFamily="34" charset="-122"/>
                <a:sym typeface="+mn-ea"/>
              </a:rPr>
            </a:br>
            <a:br>
              <a:rPr lang="zh-CN" altLang="en-US" sz="2400" b="1" dirty="0">
                <a:solidFill>
                  <a:srgbClr val="000000"/>
                </a:solidFill>
                <a:ea typeface="微软雅黑" panose="020B0503020204020204" pitchFamily="34" charset="-122"/>
              </a:rPr>
            </a:br>
            <a:r>
              <a:rPr lang="zh-CN" altLang="en-US" sz="2400" b="1" dirty="0">
                <a:solidFill>
                  <a:srgbClr val="000000"/>
                </a:solidFill>
                <a:ea typeface="微软雅黑" panose="020B0503020204020204" pitchFamily="34" charset="-122"/>
              </a:rPr>
              <a:t>【</a:t>
            </a:r>
            <a:r>
              <a:rPr lang="zh-CN" altLang="en-US" sz="2400" b="1" dirty="0">
                <a:solidFill>
                  <a:srgbClr val="C00000"/>
                </a:solidFill>
                <a:ea typeface="微软雅黑" panose="020B0503020204020204" pitchFamily="34" charset="-122"/>
              </a:rPr>
              <a:t>解析】据材料“商朝产生了17代30位王，多为兄终弟及；而西周产生了11代12位王”说明西周王位更替时间相比商朝较长，这是因为西周确立宗法制，实行嫡长子继承制，王位继承方式产生变化，故选B项；禅让制强调选贤举能而不是“兄终弟及”，排除 A项；王位世袭与君主寿命无关，排除 C项；材料的“兄终弟及”和父子相传都是体现血缘且西周宗法制其核心是嫡长子继承制，说明血缘纽带关系是强化而非弱化，排除D项。</a:t>
            </a:r>
            <a:br>
              <a:rPr lang="zh-CN" altLang="en-US" sz="2400" b="1" dirty="0">
                <a:solidFill>
                  <a:srgbClr val="C00000"/>
                </a:solidFill>
                <a:ea typeface="微软雅黑" panose="020B0503020204020204" pitchFamily="34" charset="-122"/>
              </a:rPr>
            </a:br>
            <a:r>
              <a:rPr lang="zh-CN" altLang="en-US" sz="2400" b="1" dirty="0">
                <a:solidFill>
                  <a:srgbClr val="C00000"/>
                </a:solidFill>
                <a:ea typeface="微软雅黑" panose="020B0503020204020204" pitchFamily="34" charset="-122"/>
              </a:rPr>
              <a:t>【答案】B</a:t>
            </a:r>
            <a:endParaRPr lang="zh-CN" altLang="en-US" sz="2400" b="1" dirty="0">
              <a:solidFill>
                <a:srgbClr val="C00000"/>
              </a:solidFill>
              <a:ea typeface="微软雅黑" panose="020B0503020204020204" pitchFamily="3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33．有研究认为，美国独立后不到半个世纪，拉丁美洲经过独立战争，推翻了殖民统治，但拉美国家并没有像近邻美国那样独立后进入现代化的快车道，而是发展停滞，究其原因，殖民统治难辞其咎。“难辞其咎”主要是指殖民者在拉丁美洲(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A．奴役掠夺土著居民                 B．建立的殖民统治最早</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C．进行了大量的移民                 D．移植了本国生产方式</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172720" y="184150"/>
            <a:ext cx="8694420" cy="6132830"/>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【考点】荷兰、英国等国的殖民扩张——葡萄牙和西班牙的早期殖民扩张</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rgbClr val="C00000"/>
                </a:solidFill>
                <a:latin typeface="微软雅黑" panose="020B0503020204020204" pitchFamily="34" charset="-122"/>
                <a:ea typeface="微软雅黑" panose="020B0503020204020204" pitchFamily="34" charset="-122"/>
              </a:rPr>
              <a:t>【解析】据材料“拉美国家并没有像近邻美国那样独立后进入现代化的快车道，而是发展停滞，究其原因，殖民统治难辞其咎”结合所学分析拉丁美洲是西班牙和葡萄牙的殖民地，当时西班牙和葡萄牙是中央集权的封建国家，其落后的生产方式传播到拉丁美洲，成了拉丁美洲发展滞后的历史包袱，而北美地区被英国殖民统治，英国工场手工业发达，推动了北美的快速发展，故选 D项；北美的印第安人也受到奴役，排除 A项；材料”推翻了殖民统治，但拉美国家并没有像近邻美国那样独立后进入现代化的快车道”说明殖民统治不是原因，排除B项；北美也有非洲和欧洲移民，排除 C项。【答案】D</a:t>
            </a:r>
            <a:endParaRPr lang="zh-CN" altLang="en-US" sz="2400" b="1" kern="1200" baseline="0"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34．工业革命前，英国矿井里使用蒸汽唧筒抽水。1765年，修理过唧筒的瓦特发明了一种单动式蒸汽机，后在工厂主的合作和资助下，终于改进制成“万能蒸汽机”，并广泛使用到工业领域。该过程表明，第一次工业革命期间生产领域的主要发明创造(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A．源自于劳动实践                  B．依赖于科学理论的突破</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C．取决于资金保障                   D．得益于各阶层广泛参与</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【考点】工业革命——第一次工业革命（瓦特改良蒸汽机）</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材料“英国矿井里使用蒸汽唧筒抽水。1765年，修理过唧筒的瓦特发明了一种单动式蒸汽机”说明发明创造源自于劳动实践，故选A项；材料“修理过唧筒的瓦特发明了一种单动式蒸汽机”说明来源于劳动实践而不是科学理论，排除B项；材料“后在工厂主的合作和资助下，终于改进制成‘万能蒸汽机’”说明资金不是决定原因，排除C项；材料中瓦特和工厂主并不能说明各阶级广泛参与，排除 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【答案】A</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35．第一次世界大战期间，一些青年艺术家在瑞士组成艺术群体“达达派”。他们用纸片、抹布、电车票、火柴盒等进行创作，甚至把瓷质的小便器命名为“喷泉”搬上展览会。这类作品(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A．抒发了浪漫情怀                      B．遵循了写实原则</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C．突出了理性思维                      D．表达了幻灭反叛</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【考点】19世纪以来的世界有代表性的美术作品——现代主义美术</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据所学，第一次世界大战期间，战争的残酷性给人们带来了巨大的精神危机，从而出现侧重于表现个人主义和虚无主义的现代主义美术，材料中“达达派”就是现代主义美术的分支，它们通过反美学的作品表达了他们对一战的绝望，表达幻灭反叛的内心感受，故选 D项；抒发了浪漫情怀是浪漫主义，排除A项；遵循了写实原则是现实主义美术的特点，排除B项；突出了理性思维是新古典主义美术的特点，排除C项。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【答案】D</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39090" y="586740"/>
            <a:ext cx="8596630" cy="5160010"/>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选择题的感悟：</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t>
            </a:r>
            <a:r>
              <a:rPr lang="en-US" altLang="zh-CN" sz="2400" b="1" kern="1200" baseline="0" dirty="0">
                <a:solidFill>
                  <a:schemeClr val="tx2"/>
                </a:solidFill>
                <a:latin typeface="微软雅黑" panose="020B0503020204020204" pitchFamily="34" charset="-122"/>
                <a:ea typeface="微软雅黑" panose="020B0503020204020204" pitchFamily="34" charset="-122"/>
              </a:rPr>
              <a:t>1</a:t>
            </a:r>
            <a:r>
              <a:rPr lang="zh-CN" altLang="en-US" sz="2400" b="1" kern="1200" baseline="0" dirty="0">
                <a:solidFill>
                  <a:schemeClr val="tx2"/>
                </a:solidFill>
                <a:latin typeface="微软雅黑" panose="020B0503020204020204" pitchFamily="34" charset="-122"/>
                <a:ea typeface="微软雅黑" panose="020B0503020204020204" pitchFamily="34" charset="-122"/>
              </a:rPr>
              <a:t>、</a:t>
            </a:r>
            <a:r>
              <a:rPr lang="zh-CN" altLang="en-US" sz="2400" b="1" kern="1200" baseline="0" dirty="0">
                <a:solidFill>
                  <a:schemeClr val="tx2"/>
                </a:solidFill>
                <a:latin typeface="微软雅黑" panose="020B0503020204020204" pitchFamily="34" charset="-122"/>
                <a:ea typeface="微软雅黑" panose="020B0503020204020204" pitchFamily="34" charset="-122"/>
              </a:rPr>
              <a:t>排除法最实用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前提是扎实地掌握书本极书本外的相关知识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en-US" altLang="zh-CN" sz="2400" b="1" kern="1200" baseline="0" dirty="0">
                <a:solidFill>
                  <a:schemeClr val="tx2"/>
                </a:solidFill>
                <a:latin typeface="微软雅黑" panose="020B0503020204020204" pitchFamily="34" charset="-122"/>
                <a:ea typeface="微软雅黑" panose="020B0503020204020204" pitchFamily="34" charset="-122"/>
              </a:rPr>
              <a:t>  2</a:t>
            </a:r>
            <a:r>
              <a:rPr lang="zh-CN" altLang="en-US" sz="2400" b="1" kern="1200" baseline="0" dirty="0">
                <a:solidFill>
                  <a:schemeClr val="tx2"/>
                </a:solidFill>
                <a:latin typeface="微软雅黑" panose="020B0503020204020204" pitchFamily="34" charset="-122"/>
                <a:ea typeface="微软雅黑" panose="020B0503020204020204" pitchFamily="34" charset="-122"/>
              </a:rPr>
              <a:t>、直选法很重要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读懂材料，理解材料，根据材料选出符合题意的答案。</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最保险的是直选法和排除法二者紧密结合。</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二、非选择题</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41．阅读材料，完成下列要求。（25分）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1C1C1C"/>
                </a:solidFill>
                <a:latin typeface="微软雅黑" panose="020B0503020204020204" pitchFamily="34" charset="-122"/>
                <a:ea typeface="微软雅黑" panose="020B0503020204020204" pitchFamily="34" charset="-122"/>
              </a:rPr>
              <a:t>材料一      表2  1950～1980年部分国家钢产量变化表  （单位：万吨）</a:t>
            </a: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711835" y="2517140"/>
            <a:ext cx="7512685" cy="768350"/>
          </a:xfrm>
          <a:prstGeom prst="rect">
            <a:avLst/>
          </a:prstGeom>
          <a:noFill/>
        </p:spPr>
        <p:txBody>
          <a:bodyPr wrap="square" rtlCol="0">
            <a:spAutoFit/>
          </a:bodyPr>
          <a:p>
            <a:endParaRPr lang="zh-CN" altLang="en-US"/>
          </a:p>
        </p:txBody>
      </p:sp>
      <p:graphicFrame>
        <p:nvGraphicFramePr>
          <p:cNvPr id="3" name="表格 2"/>
          <p:cNvGraphicFramePr/>
          <p:nvPr/>
        </p:nvGraphicFramePr>
        <p:xfrm>
          <a:off x="504825" y="2180590"/>
          <a:ext cx="7927340" cy="1826260"/>
        </p:xfrm>
        <a:graphic>
          <a:graphicData uri="http://schemas.openxmlformats.org/drawingml/2006/table">
            <a:tbl>
              <a:tblPr firstRow="1" bandRow="1">
                <a:tableStyleId>{5940675A-B579-460E-94D1-54222C63F5DA}</a:tableStyleId>
              </a:tblPr>
              <a:tblGrid>
                <a:gridCol w="1473200"/>
                <a:gridCol w="1470025"/>
                <a:gridCol w="1659890"/>
                <a:gridCol w="1663700"/>
                <a:gridCol w="1660525"/>
              </a:tblGrid>
              <a:tr h="36576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年份</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中国</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美国</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苏联</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日本</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1950</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61</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8785</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2733</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484</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1955</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285</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10617</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4527</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941</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1965</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1223</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11926</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9102</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4116</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1975</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2390</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10582</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14134</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10231</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1980</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3712</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10080</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14800</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sz="2400" b="1">
                          <a:solidFill>
                            <a:srgbClr val="1C1C1C"/>
                          </a:solidFill>
                          <a:latin typeface="Times New Roman" panose="02020603050405020304" pitchFamily="18" charset="0"/>
                          <a:cs typeface="Times New Roman" panose="02020603050405020304" pitchFamily="18" charset="0"/>
                        </a:rPr>
                        <a:t>11141</a:t>
                      </a:r>
                      <a:endParaRPr lang="en-US" altLang="en-US" sz="2400" b="1">
                        <a:solidFill>
                          <a:srgbClr val="1C1C1C"/>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100" name="文本框 99"/>
          <p:cNvSpPr txBox="1"/>
          <p:nvPr/>
        </p:nvSpPr>
        <p:spPr>
          <a:xfrm>
            <a:off x="1030605" y="4610735"/>
            <a:ext cx="7513955" cy="460375"/>
          </a:xfrm>
          <a:prstGeom prst="rect">
            <a:avLst/>
          </a:prstGeom>
          <a:noFill/>
          <a:ln w="9525">
            <a:noFill/>
          </a:ln>
        </p:spPr>
        <p:txBody>
          <a:bodyPr wrap="square">
            <a:spAutoFit/>
          </a:bodyPr>
          <a:p>
            <a:pPr algn="r"/>
            <a:r>
              <a:rPr lang="en-US" sz="1050">
                <a:latin typeface="Times New Roman" panose="02020603050405020304" pitchFamily="18" charset="0"/>
              </a:rPr>
              <a:t>  </a:t>
            </a:r>
            <a:r>
              <a:rPr lang="en-US" sz="2400">
                <a:solidFill>
                  <a:srgbClr val="000000"/>
                </a:solidFill>
                <a:latin typeface="Times New Roman" panose="02020603050405020304" pitchFamily="18" charset="0"/>
              </a:rPr>
              <a:t>——</a:t>
            </a:r>
            <a:r>
              <a:rPr lang="zh-CN" sz="2400">
                <a:solidFill>
                  <a:srgbClr val="000000"/>
                </a:solidFill>
                <a:ea typeface="宋体" panose="02010600030101010101" pitchFamily="2" charset="-122"/>
              </a:rPr>
              <a:t>摘编自《</a:t>
            </a:r>
            <a:r>
              <a:rPr lang="en-US" sz="2400">
                <a:solidFill>
                  <a:srgbClr val="000000"/>
                </a:solidFill>
                <a:latin typeface="宋体" panose="02010600030101010101" pitchFamily="2" charset="-122"/>
              </a:rPr>
              <a:t>1949</a:t>
            </a:r>
            <a:r>
              <a:rPr lang="zh-CN" sz="2400">
                <a:solidFill>
                  <a:srgbClr val="000000"/>
                </a:solidFill>
                <a:ea typeface="宋体" panose="02010600030101010101" pitchFamily="2" charset="-122"/>
              </a:rPr>
              <a:t>～</a:t>
            </a:r>
            <a:r>
              <a:rPr lang="en-US" sz="2400">
                <a:solidFill>
                  <a:srgbClr val="000000"/>
                </a:solidFill>
                <a:latin typeface="Times New Roman" panose="02020603050405020304" pitchFamily="18" charset="0"/>
              </a:rPr>
              <a:t>1984</a:t>
            </a:r>
            <a:r>
              <a:rPr lang="zh-CN" sz="2400">
                <a:solidFill>
                  <a:srgbClr val="000000"/>
                </a:solidFill>
                <a:ea typeface="宋体" panose="02010600030101010101" pitchFamily="2" charset="-122"/>
              </a:rPr>
              <a:t>中国工业的发展统计资料》</a:t>
            </a:r>
            <a:endParaRPr lang="zh-CN" altLang="en-US" sz="2400">
              <a:solidFill>
                <a:srgbClr val="000000"/>
              </a:solidFill>
              <a:ea typeface="宋体" panose="0201060003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材料二  20世纪80年代以来，我国钢产量迅速增长，1983年达到4002万吨，1986年达到5205万吨，至2002年达到18224．89万吨，钢产量已连续7年保持世界第一。2002年全行业完成固定资产投资比2001年增长39．30%，2002年重点大中型钢铁企业科技活动经费筹集总额比2001年增长33．82%．钢材品种结构继续改善，国民经济发展需要的特殊品种和高附加值品种大幅增加。</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——摘编自《中国统计年鉴》等</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rgbClr val="FF0000"/>
                </a:solidFill>
                <a:latin typeface="微软雅黑" panose="020B0503020204020204" pitchFamily="34" charset="-122"/>
                <a:ea typeface="微软雅黑" panose="020B0503020204020204" pitchFamily="34" charset="-122"/>
              </a:rPr>
              <a:t>（1）根据材料一并结合所学知识，分别说明四个国家钢产量的总体发展趋势及基本原因。（15分）</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200" b="1" kern="1200" baseline="0" dirty="0">
                <a:solidFill>
                  <a:schemeClr val="tx2"/>
                </a:solidFill>
                <a:latin typeface="黑体" panose="02010609060101010101" pitchFamily="2" charset="-122"/>
                <a:ea typeface="黑体" panose="02010609060101010101" pitchFamily="2" charset="-122"/>
                <a:cs typeface="黑体" panose="02010609060101010101" pitchFamily="2" charset="-122"/>
              </a:rPr>
              <a:t>【考点】（1）第二次世界大战后美国等国资本主义的新变化；“斯大林模式”；从赫鲁晓夫改革到戈尔巴乔夫改革；20世纪50年代至70年代探索社会主义建设道路的实践（2）家庭联产承包责任制和国有企业改革；对外开放格局的初步形成；社会主义市场经济体制的建立</a:t>
            </a:r>
            <a:endParaRPr lang="zh-CN" altLang="en-US" sz="2200" b="1" kern="1200" baseline="0" dirty="0">
              <a:solidFill>
                <a:schemeClr val="tx2"/>
              </a:solidFill>
              <a:latin typeface="黑体" panose="02010609060101010101" pitchFamily="2" charset="-122"/>
              <a:ea typeface="黑体" panose="02010609060101010101" pitchFamily="2" charset="-122"/>
              <a:cs typeface="黑体" panose="02010609060101010101" pitchFamily="2" charset="-122"/>
            </a:endParaRPr>
          </a:p>
          <a:p>
            <a:pPr algn="l" defTabSz="914400">
              <a:lnSpc>
                <a:spcPts val="4000"/>
              </a:lnSpc>
              <a:spcBef>
                <a:spcPts val="0"/>
              </a:spcBef>
              <a:buSzPct val="75000"/>
            </a:pPr>
            <a:r>
              <a:rPr lang="zh-CN" altLang="en-US" sz="2200" b="1" kern="1200" baseline="0" dirty="0">
                <a:solidFill>
                  <a:schemeClr val="tx2"/>
                </a:solidFill>
                <a:latin typeface="黑体" panose="02010609060101010101" pitchFamily="2" charset="-122"/>
                <a:ea typeface="黑体" panose="02010609060101010101" pitchFamily="2" charset="-122"/>
                <a:cs typeface="黑体" panose="02010609060101010101" pitchFamily="2" charset="-122"/>
              </a:rPr>
              <a:t>【解析】（1）第一小问趋势，据表格美国1950—1975年增长而1975—1980下降得出产量长期稳步增长，到70年代中后期出现下降现象；表格日本1950—1975成倍增长，1975—1980增长较少得出50年代中期到60年代末产量增长迅猛，70年代放缓；由表格苏联1950—1965年成倍增长，1965—1980年增长减少可知稳步增长，70年代中后期放缓；从据表格1950—1980中国钢产量翻了600多倍得出快速增长。</a:t>
            </a:r>
            <a:endParaRPr lang="zh-CN" altLang="en-US" sz="2200" b="1" kern="1200" baseline="0" dirty="0">
              <a:solidFill>
                <a:schemeClr val="tx2"/>
              </a:solidFill>
              <a:latin typeface="黑体" panose="02010609060101010101" pitchFamily="2" charset="-122"/>
              <a:ea typeface="黑体" panose="02010609060101010101" pitchFamily="2" charset="-122"/>
              <a:cs typeface="黑体" panose="0201060906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2931" name="文本占位符 252930"/>
          <p:cNvSpPr>
            <a:spLocks noGrp="1" noRot="1"/>
          </p:cNvSpPr>
          <p:nvPr>
            <p:ph type="body" idx="1"/>
          </p:nvPr>
        </p:nvSpPr>
        <p:spPr>
          <a:xfrm>
            <a:off x="183515" y="512445"/>
            <a:ext cx="8960485" cy="5941060"/>
          </a:xfrm>
        </p:spPr>
        <p:txBody>
          <a:bodyPr/>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25．汉武帝时，朝廷制作出许多一尺见方的白鹿皮，称为“皮币”，定价为40万钱一张。诸侯王参加献礼时，必须购皮币用来置放礼物，而当时一个“千户侯”一年的租税收入约为20万钱。朝廷这种做法(　　)</a:t>
            </a:r>
            <a:endParaRPr lang="zh-CN" altLang="en-US" sz="2800" b="1" dirty="0">
              <a:solidFill>
                <a:srgbClr val="000000"/>
              </a:solidFill>
              <a:latin typeface="微软雅黑" panose="020B0503020204020204" pitchFamily="34" charset="-122"/>
              <a:ea typeface="微软雅黑" panose="020B0503020204020204" pitchFamily="34" charset="-122"/>
            </a:endParaRPr>
          </a:p>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   </a:t>
            </a:r>
            <a:endParaRPr lang="zh-CN" altLang="en-US" sz="2800" b="1" dirty="0">
              <a:solidFill>
                <a:srgbClr val="000000"/>
              </a:solidFill>
              <a:latin typeface="微软雅黑" panose="020B0503020204020204" pitchFamily="34" charset="-122"/>
              <a:ea typeface="微软雅黑" panose="020B0503020204020204" pitchFamily="34" charset="-122"/>
            </a:endParaRPr>
          </a:p>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    A．加强了货币管理                  </a:t>
            </a:r>
            <a:endParaRPr lang="zh-CN" altLang="en-US" sz="2800" b="1" dirty="0">
              <a:solidFill>
                <a:srgbClr val="000000"/>
              </a:solidFill>
              <a:latin typeface="微软雅黑" panose="020B0503020204020204" pitchFamily="34" charset="-122"/>
              <a:ea typeface="微软雅黑" panose="020B0503020204020204" pitchFamily="34" charset="-122"/>
            </a:endParaRPr>
          </a:p>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    B．确立了思想上的统一</a:t>
            </a:r>
            <a:endParaRPr lang="zh-CN" altLang="en-US" sz="2800" b="1" dirty="0">
              <a:solidFill>
                <a:srgbClr val="000000"/>
              </a:solidFill>
              <a:latin typeface="微软雅黑" panose="020B0503020204020204" pitchFamily="34" charset="-122"/>
              <a:ea typeface="微软雅黑" panose="020B0503020204020204" pitchFamily="34" charset="-122"/>
            </a:endParaRPr>
          </a:p>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    C．削弱了诸侯实力                   </a:t>
            </a:r>
            <a:endParaRPr lang="zh-CN" altLang="en-US" sz="2800" b="1" dirty="0">
              <a:solidFill>
                <a:srgbClr val="000000"/>
              </a:solidFill>
              <a:latin typeface="微软雅黑" panose="020B0503020204020204" pitchFamily="34" charset="-122"/>
              <a:ea typeface="微软雅黑" panose="020B0503020204020204" pitchFamily="34" charset="-122"/>
            </a:endParaRPr>
          </a:p>
          <a:p>
            <a:pPr>
              <a:lnSpc>
                <a:spcPct val="105000"/>
              </a:lnSpc>
              <a:buNone/>
            </a:pPr>
            <a:r>
              <a:rPr lang="zh-CN" altLang="en-US" sz="2800" b="1" dirty="0">
                <a:solidFill>
                  <a:srgbClr val="000000"/>
                </a:solidFill>
                <a:latin typeface="微软雅黑" panose="020B0503020204020204" pitchFamily="34" charset="-122"/>
                <a:ea typeface="微软雅黑" panose="020B0503020204020204" pitchFamily="34" charset="-122"/>
              </a:rPr>
              <a:t>    D．实现了对地方的控制</a:t>
            </a:r>
            <a:endParaRPr lang="zh-CN" altLang="en-US" sz="2800" b="1"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dirty="0">
                <a:solidFill>
                  <a:srgbClr val="000000"/>
                </a:solidFill>
                <a:latin typeface="华文中宋" panose="02010600040101010101" pitchFamily="2" charset="-122"/>
                <a:ea typeface="华文中宋" panose="02010600040101010101" pitchFamily="2" charset="-122"/>
                <a:cs typeface="华文中宋" panose="02010600040101010101" pitchFamily="2" charset="-122"/>
                <a:sym typeface="+mn-ea"/>
              </a:rPr>
              <a:t>第二小问原因，据所学美国二战后大力推行国家垄断资本主义，经济进入黄金时期和70S滞胀可知国家采取大力干预经济政策促进经济发展，受滞胀影响；从所学日本战后在经济的恢复过程中利用美国的扶植，引进技术而快速增长，但由于70代年受到美国滞胀的影响而放缓可知采取引进技术等方式促进经济高速发展，70年代在经济滞胀冲击下，经济发展减速；据所学苏联斯大林模式优先发展重工业和斯大林模式的弊端可知国家优先发展重工业，后经济发展逐渐停滞；据所学中国50S年开始一五计划和优先发展重工业可知重视发展重工业。</a:t>
            </a:r>
            <a:endParaRPr lang="zh-CN" altLang="en-US" sz="2400" b="1" kern="1200" baseline="0" dirty="0">
              <a:solidFill>
                <a:srgbClr val="000000"/>
              </a:solidFill>
              <a:latin typeface="华文中宋" panose="02010600040101010101" pitchFamily="2" charset="-122"/>
              <a:ea typeface="华文中宋" panose="02010600040101010101" pitchFamily="2" charset="-122"/>
              <a:cs typeface="华文中宋" panose="02010600040101010101" pitchFamily="2"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【答案】（1）趋势：美国：产量长期稳步增长，到70年代中后期出现下降现象。</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日本：50年代中期到60年代末产量增长迅猛，70年代放缓。</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苏联：稳步增长，70年代中后期放缓。</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中国：快速增长。</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原因：美国：国家采取大力干预经济政策促进经济发展，受滞胀影响。</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日本：采取引进技术等方式促进经济高速发展，70年代在经济滞胀冲击下，经济发展减速。</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苏联：国家优先发展重工业，后经济发展逐渐停滞。中国：重视发展重工业。</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rgbClr val="FF0000"/>
                </a:solidFill>
                <a:latin typeface="微软雅黑" panose="020B0503020204020204" pitchFamily="34" charset="-122"/>
                <a:ea typeface="微软雅黑" panose="020B0503020204020204" pitchFamily="34" charset="-122"/>
              </a:rPr>
              <a:t>（2）根据材料二并结合所学知识，简析改革开放以来中国钢铁业发展的主要原因。（10分）</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（2）根据材料二“ 20世纪80年代以来”结合所学城市经济体制改革、现代企业制度的建立、社会主义市场经济体制的逐步建立得出经济体制改革推进，现代企业制度逐步建立；从材料二“钢材品种结构继续改善，国民经济发展需要的特殊品种和高附加值品种大幅增加”分析得出现代化建设加快，需求增大；由材料二“2002年重点大中型钢铁企业科技活动经费筹集总额比2001年增长33．82%”分析说明科技水平提高；据所学1978年开始改革开放，引进外资得出对外开放、引进外资；材料二“2002年全行业完成固定资产投资比2001年增长39．30”说明投资大幅增加。</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（2）原因：经济体制改革推进，现代企业制度逐步建立；现代化建设加快，需求增大；科技水平提高；对外开放、引进外资；投资大幅增加。</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144780" y="-10160"/>
            <a:ext cx="8722360" cy="7392035"/>
          </a:xfrm>
        </p:spPr>
        <p:txBody>
          <a:bodyPr anchor="t"/>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42．阅读材料，完成下列要求。（12分）</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材料  凡读本书请先具下列诸信念：</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一、当信任何一国之国民，尤其是自称知识在水平线以上之国民，对其本国已往历史，应该略有所知。</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二、所谓对其本国已往历史略有所知者，尤必附随一种对其本国已往历史之温情与敬意。</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三、所谓对其本国已往历史有一种温情与敬意者，至少不会对其本国已往历史抱一种偏激的虚无主义，亦至少不会感到现在我们是站在已往历史最高之顶点，而将我们当身种种罪恶与弱点，一切诿卸于古人。</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四、当信每一国家必待其国民备具上列诸条件者比数渐多，其国家乃再有向前发展之希望。</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                                                          ——钱穆《国史大纲》（1940）</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评析材料中的观点（任意一点或整体），得出结论。（要求：结论不能重复材料中观点，持论有据，论证充分，表述清晰。）</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【考点】史学理论——史学思想</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【解析】首先，首先认真阅读材料信息，读懂材料中的观点，例根据“三、所谓对其本国己往历史有一种温情与敬意者,至少不会对其本国已往历史抱一 种偏激的虛无主义......”可以得出钱穆的主要观点是：</a:t>
            </a:r>
            <a:r>
              <a:rPr lang="zh-CN" altLang="en-US" sz="2000" b="1" kern="1200" baseline="0" dirty="0">
                <a:solidFill>
                  <a:srgbClr val="000000"/>
                </a:solidFill>
                <a:latin typeface="微软雅黑" panose="020B0503020204020204" pitchFamily="34" charset="-122"/>
                <a:ea typeface="微软雅黑" panose="020B0503020204020204" pitchFamily="34" charset="-122"/>
              </a:rPr>
              <a:t>我们对待历史，不能从现有的社会环境及观念去评判过去，而应该从当时把当时的时代背景考虑进去，进而去辩证地看待过往的历史；</a:t>
            </a:r>
            <a:r>
              <a:rPr lang="zh-CN" altLang="en-US" sz="2000" b="1" kern="1200" baseline="0" dirty="0">
                <a:solidFill>
                  <a:srgbClr val="FF0000"/>
                </a:solidFill>
                <a:latin typeface="微软雅黑" panose="020B0503020204020204" pitchFamily="34" charset="-122"/>
                <a:ea typeface="微软雅黑" panose="020B0503020204020204" pitchFamily="34" charset="-122"/>
              </a:rPr>
              <a:t>其次，依据主题从材料和所学相关知识搜寻相关史实，论证主题，例如秦始皇建立专制主义中央集权制度等史实。既要看到其建立专制主义中央集权制度对国家统一，民族融合，以及中国古代文明发展所起到的作用。也要看到封建专制给当时人们带去的压迫，以及对封建社会晚期给中国社会所带来的负面影响；最后，论证表述成文并总结。</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284480" y="156845"/>
            <a:ext cx="8582660" cy="6160135"/>
          </a:xfrm>
        </p:spPr>
        <p:txBody>
          <a:bodyPr anchor="t"/>
          <a:p>
            <a:pPr algn="l" defTabSz="914400">
              <a:lnSpc>
                <a:spcPts val="4000"/>
              </a:lnSpc>
              <a:spcBef>
                <a:spcPts val="0"/>
              </a:spcBef>
              <a:buSzPct val="75000"/>
            </a:pP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1C1C1C"/>
                </a:solidFill>
                <a:latin typeface="微软雅黑" panose="020B0503020204020204" pitchFamily="34" charset="-122"/>
                <a:ea typeface="微软雅黑" panose="020B0503020204020204" pitchFamily="34" charset="-122"/>
              </a:rPr>
              <a:t>示例一：评析：钱穆先生强调中国国民应对本国的历史有所了解，对本国的历史与传统保存一份温情与敬意。钱穆先生在书中表达了对中国传统历史与文化的尊敬，希望以史书的形式传承中国的历史与传统。这一思想与当时的时代背景密不可分。1937年，日军发动七七事变，全面抗战爆发，中日民族矛盾上升为主要矛盾，中华民族的民族危机加剧。1940年，抗日战争处于相持阶段，国内形势复杂。钱穆先生在这种情况下，撰写《国史大纲》一书，以国家、民族为中心，主张发掘出中华民族独特的历史文化资源和内在的精神力量，激发中华民族的抗日救国、延续华夏文明的信心。</a:t>
            </a: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1C1C1C"/>
                </a:solidFill>
                <a:latin typeface="微软雅黑" panose="020B0503020204020204" pitchFamily="34" charset="-122"/>
                <a:ea typeface="微软雅黑" panose="020B0503020204020204" pitchFamily="34" charset="-122"/>
              </a:rPr>
              <a:t>总而言之，钱穆先生《国史大纲》一书是抗战时期的特设产物，他以中华民族历史与传统为武器，起到了凝聚民族精神力量，凸显史学家的神圣职责，也有利于抗战的胜利。</a:t>
            </a: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210185" y="170815"/>
            <a:ext cx="8656955" cy="614616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示例二：</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评析：</a:t>
            </a:r>
            <a:r>
              <a:rPr lang="zh-CN" altLang="en-US" sz="2000" b="1" kern="1200" baseline="0" dirty="0">
                <a:solidFill>
                  <a:srgbClr val="1C1C1C"/>
                </a:solidFill>
                <a:latin typeface="微软雅黑" panose="020B0503020204020204" pitchFamily="34" charset="-122"/>
                <a:ea typeface="微软雅黑" panose="020B0503020204020204" pitchFamily="34" charset="-122"/>
              </a:rPr>
              <a:t>偏激的虚无主义是一种对待历史的非历史态度，我们应该警惕。</a:t>
            </a:r>
            <a:r>
              <a:rPr lang="zh-CN" altLang="en-US" sz="2000" b="1" kern="1200" baseline="0" dirty="0">
                <a:solidFill>
                  <a:srgbClr val="FF0000"/>
                </a:solidFill>
                <a:latin typeface="微软雅黑" panose="020B0503020204020204" pitchFamily="34" charset="-122"/>
                <a:ea typeface="微软雅黑" panose="020B0503020204020204" pitchFamily="34" charset="-122"/>
              </a:rPr>
              <a:t>文化是一个国家和民族的灵魂，但在新文化运动时期，人们不能正确认识中国传统文化，对东西方的文化存在绝对的肯定或否定，主张放弃中国固有文化而全盘接受西方价值理念，这就是历史虚无主义的一种体现。</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历史虚无主义认为革命给社会造成巨大的破坏，只有改良才是正确的出路。认为中国应该走资本主义道路，但洋务运动、维新变法的失败，恰恰证明改良的道路在中国行不通，只有革命才能救中国。</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现在网络上出现一些抹黑雷锋、邱少云、黄继光等形象的行为，还有指责林则徐虎门销烟直接导致鸦片战争，声称袁世凯是历史的功臣等等一些言论，同样是不能正确看待历史，捏造真相，混淆视听的行为，是历史虚无主义的体现。对于上述行为和表现，我们应该学会辨别、正确看待，坚持唯物主义。</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85090" y="-50800"/>
            <a:ext cx="8782050" cy="6367780"/>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45．[历史——选修1：历史上重大改革回眸]（15分）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材料  秦朝推行的“二十等爵”制，始创于商鞅变法时为奖励军功所设立的军功爵制。汉承秦制，继续沿用“二十等爵”制，但根据实际情况有所调整。</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曹魏末年，专权的晋王司马昭为取代曹魏政权，“深览经远之统，思复先哲之轨，分土画疆，建爵五等，或以进德，或以酬功”。此次改革仿照《周礼》，设公、侯、伯、子、男五个等级，把爵位封授给支持司马氏的群臣。受封者获得民户数量不等的“封邑”，爵位由子孙承袭。“自骑督已上六百余人皆封”。由此，面向文武官员的“五等爵”制确立。通过五等爵分封，司马昭对曹魏朝廷中的大臣进行了一次比较彻底的区分，将那些倾向于司马氏的大臣与其他曹魏大臣明确区别开来，成为司马氏建立晋朝的前奏。</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微软雅黑" panose="020B0503020204020204" pitchFamily="34" charset="-122"/>
                <a:ea typeface="微软雅黑" panose="020B0503020204020204" pitchFamily="34" charset="-122"/>
              </a:rPr>
              <a:t>                                        ——摘编自杨光辉《汉唐封爵制度》等</a:t>
            </a:r>
            <a:endParaRPr lang="zh-CN" altLang="en-US" sz="20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FF0000"/>
                </a:solidFill>
                <a:latin typeface="微软雅黑" panose="020B0503020204020204" pitchFamily="34" charset="-122"/>
                <a:ea typeface="微软雅黑" panose="020B0503020204020204" pitchFamily="34" charset="-122"/>
              </a:rPr>
              <a:t>（1）根据材料并结合所学知识，分别说明秦“二十等爵”制和曹魏末年“五等爵”制所反映的思想流派。（5分）</a:t>
            </a:r>
            <a:endParaRPr lang="zh-CN" altLang="en-US" sz="20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rgbClr val="000000"/>
                </a:solidFill>
                <a:latin typeface="微软雅黑" panose="020B0503020204020204" pitchFamily="34" charset="-122"/>
                <a:ea typeface="微软雅黑" panose="020B0503020204020204" pitchFamily="34" charset="-122"/>
              </a:rPr>
              <a:t>【</a:t>
            </a:r>
            <a:r>
              <a:rPr lang="zh-CN" altLang="en-US" sz="2400" b="1" kern="1200" baseline="0" dirty="0">
                <a:solidFill>
                  <a:schemeClr val="tx2"/>
                </a:solidFill>
                <a:latin typeface="微软雅黑" panose="020B0503020204020204" pitchFamily="34" charset="-122"/>
                <a:ea typeface="微软雅黑" panose="020B0503020204020204" pitchFamily="34" charset="-122"/>
              </a:rPr>
              <a:t>考点】汉到元政治制度的演变——汉武帝加强中央集权</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【解析】据材料“定价为40万钱一张。诸侯王参加献礼时，必须购皮币用来置放礼物”可知对诸侯王在经济上进行限制，进而削弱诸侯实力，故选C项；材料“称为‘皮币’”，而且有定价的，说明不是货币，排除 A项；材料仅涉及经济方面，不是思想上的统一，排除B项；材料“‘千户侯’一年的租税收入约为20万钱”说明地方仍旧享有租税权，所以没有实现对地方的控制，应该只是加强控制而已，排除D项。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【答案】C</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25755" y="226695"/>
            <a:ext cx="8541385" cy="6090285"/>
          </a:xfrm>
        </p:spPr>
        <p:txBody>
          <a:bodyPr anchor="t"/>
          <a:p>
            <a:pPr algn="l" defTabSz="914400">
              <a:lnSpc>
                <a:spcPts val="4000"/>
              </a:lnSpc>
              <a:spcBef>
                <a:spcPts val="0"/>
              </a:spcBef>
              <a:buSzPct val="75000"/>
            </a:pPr>
            <a:r>
              <a:rPr lang="zh-CN" altLang="en-US" sz="1800" b="1" kern="1200" baseline="0" dirty="0">
                <a:solidFill>
                  <a:schemeClr val="tx2"/>
                </a:solidFill>
                <a:latin typeface="微软雅黑" panose="020B0503020204020204" pitchFamily="34" charset="-122"/>
                <a:ea typeface="微软雅黑" panose="020B0503020204020204" pitchFamily="34" charset="-122"/>
              </a:rPr>
              <a:t>【考点】秦朝与曹魏末年的爵位制改革</a:t>
            </a:r>
            <a:endParaRPr lang="zh-CN" altLang="en-US" sz="18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1800" b="1" kern="1200" baseline="0" dirty="0">
                <a:solidFill>
                  <a:schemeClr val="tx2"/>
                </a:solidFill>
                <a:latin typeface="微软雅黑" panose="020B0503020204020204" pitchFamily="34" charset="-122"/>
                <a:ea typeface="微软雅黑" panose="020B0503020204020204" pitchFamily="34" charset="-122"/>
              </a:rPr>
              <a:t>【解析】（1）据材料“秦朝推行的‘二十等爵’制，始创于商鞅变法时为奖励军功所设立的军功爵制”结合所学商鞅为法家代表可知“二十等爵”制</a:t>
            </a:r>
            <a:r>
              <a:rPr lang="zh-CN" altLang="en-US" sz="1800" b="1" kern="1200" baseline="0" dirty="0">
                <a:solidFill>
                  <a:srgbClr val="FF0000"/>
                </a:solidFill>
                <a:latin typeface="微软雅黑" panose="020B0503020204020204" pitchFamily="34" charset="-122"/>
                <a:ea typeface="微软雅黑" panose="020B0503020204020204" pitchFamily="34" charset="-122"/>
              </a:rPr>
              <a:t>反映了</a:t>
            </a:r>
            <a:r>
              <a:rPr lang="zh-CN" altLang="en-US" sz="1800" b="1" kern="1200" baseline="0" dirty="0">
                <a:solidFill>
                  <a:srgbClr val="FF0000"/>
                </a:solidFill>
                <a:latin typeface="微软雅黑" panose="020B0503020204020204" pitchFamily="34" charset="-122"/>
                <a:ea typeface="微软雅黑" panose="020B0503020204020204" pitchFamily="34" charset="-122"/>
              </a:rPr>
              <a:t>法家思想；</a:t>
            </a:r>
            <a:r>
              <a:rPr lang="zh-CN" altLang="en-US" sz="1800" b="1" kern="1200" baseline="0" dirty="0">
                <a:solidFill>
                  <a:schemeClr val="tx2"/>
                </a:solidFill>
                <a:latin typeface="微软雅黑" panose="020B0503020204020204" pitchFamily="34" charset="-122"/>
                <a:ea typeface="微软雅黑" panose="020B0503020204020204" pitchFamily="34" charset="-122"/>
              </a:rPr>
              <a:t>由材料“改革仿照《周礼》，设公、侯、伯、子、男五个等级”结合所学周礼是儒家经典得出“五等爵”制</a:t>
            </a:r>
            <a:r>
              <a:rPr lang="zh-CN" altLang="en-US" sz="1800" b="1" kern="1200" baseline="0" dirty="0">
                <a:solidFill>
                  <a:srgbClr val="FF0000"/>
                </a:solidFill>
                <a:latin typeface="微软雅黑" panose="020B0503020204020204" pitchFamily="34" charset="-122"/>
                <a:ea typeface="微软雅黑" panose="020B0503020204020204" pitchFamily="34" charset="-122"/>
              </a:rPr>
              <a:t>反映了儒家思想。</a:t>
            </a:r>
            <a:r>
              <a:rPr lang="zh-CN" altLang="en-US" sz="1800" b="1" kern="1200" baseline="0" dirty="0">
                <a:solidFill>
                  <a:schemeClr val="tx2"/>
                </a:solidFill>
                <a:latin typeface="微软雅黑" panose="020B0503020204020204" pitchFamily="34" charset="-122"/>
                <a:ea typeface="微软雅黑" panose="020B0503020204020204" pitchFamily="34" charset="-122"/>
              </a:rPr>
              <a:t>（2）第一小问对象，依据材料“为奖励军功所设立的军功爵制”说明“二十等爵”主要授予军人；从材料“把爵位封授给支持司马氏的群臣”可知“五等爵”主要授予官员。第二小问作用，据材料“商鞅变法时为奖励军功所设立的军功爵制”和所学西周的世卿世禄制、秦朝的统一得出“二十等爵”制打破了世卿世禄制，激发了军队斗志，促成秦统一；从材料“将那些倾向于司马氏的大臣与其他曹魏大臣明确区别开来，成为司马氏建立晋朝的前奏”可知“五等爵”制壮大了司马氏力量，为晋朝建立奠定基础。</a:t>
            </a:r>
            <a:endParaRPr lang="zh-CN" altLang="en-US" sz="18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rgbClr val="FF0000"/>
                </a:solidFill>
                <a:latin typeface="微软雅黑" panose="020B0503020204020204" pitchFamily="34" charset="-122"/>
                <a:ea typeface="微软雅黑" panose="020B0503020204020204" pitchFamily="34" charset="-122"/>
              </a:rPr>
              <a:t>【答案】（1）流派：“二十等爵”制反映了法家思想；“五等爵”制反映了儒家思想。</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（2）根据材料并结合所学知识，分别概括秦“二十等爵”和曹魏末年“五等爵”的授予对象，并简析两种爵位制的各自作用。（10分）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rgbClr val="1C1C1C"/>
                </a:solidFill>
                <a:latin typeface="微软雅黑" panose="020B0503020204020204" pitchFamily="34" charset="-122"/>
                <a:ea typeface="微软雅黑" panose="020B0503020204020204" pitchFamily="34" charset="-122"/>
              </a:rPr>
              <a:t>（2）第一小问对象，依据材料“为奖励军功所设立的军功爵制”说明“二十等爵”主要授予军人；从材料“把爵位封授给支持司马氏的群臣”可知</a:t>
            </a:r>
            <a:r>
              <a:rPr lang="zh-CN" altLang="en-US" sz="2000" b="1" kern="1200" baseline="0" dirty="0">
                <a:solidFill>
                  <a:srgbClr val="FF0000"/>
                </a:solidFill>
                <a:latin typeface="微软雅黑" panose="020B0503020204020204" pitchFamily="34" charset="-122"/>
                <a:ea typeface="微软雅黑" panose="020B0503020204020204" pitchFamily="34" charset="-122"/>
              </a:rPr>
              <a:t>“五等爵”主要授予官员</a:t>
            </a:r>
            <a:r>
              <a:rPr lang="zh-CN" altLang="en-US" sz="2000" b="1" kern="1200" baseline="0" dirty="0">
                <a:solidFill>
                  <a:srgbClr val="1C1C1C"/>
                </a:solidFill>
                <a:latin typeface="微软雅黑" panose="020B0503020204020204" pitchFamily="34" charset="-122"/>
                <a:ea typeface="微软雅黑" panose="020B0503020204020204" pitchFamily="34" charset="-122"/>
              </a:rPr>
              <a:t>。第二小问作用，据材料“商鞅变法时为奖励军功所设立的军功爵制”和所学西周的世卿世禄制、秦朝的统一</a:t>
            </a:r>
            <a:r>
              <a:rPr lang="zh-CN" altLang="en-US" sz="2000" b="1" kern="1200" baseline="0" dirty="0">
                <a:solidFill>
                  <a:srgbClr val="FF0000"/>
                </a:solidFill>
                <a:latin typeface="微软雅黑" panose="020B0503020204020204" pitchFamily="34" charset="-122"/>
                <a:ea typeface="微软雅黑" panose="020B0503020204020204" pitchFamily="34" charset="-122"/>
              </a:rPr>
              <a:t>得出“二十等爵”制打破了世卿世禄制，激发了军队斗志，促成秦统一；</a:t>
            </a:r>
            <a:r>
              <a:rPr lang="zh-CN" altLang="en-US" sz="2000" b="1" kern="1200" baseline="0" dirty="0">
                <a:solidFill>
                  <a:srgbClr val="1C1C1C"/>
                </a:solidFill>
                <a:latin typeface="微软雅黑" panose="020B0503020204020204" pitchFamily="34" charset="-122"/>
                <a:ea typeface="微软雅黑" panose="020B0503020204020204" pitchFamily="34" charset="-122"/>
              </a:rPr>
              <a:t>从材料“将那些倾向于司马氏的大臣与其他曹魏大臣明确区别开来，</a:t>
            </a:r>
            <a:r>
              <a:rPr lang="zh-CN" altLang="en-US" sz="2000" b="1" kern="1200" baseline="0" dirty="0">
                <a:solidFill>
                  <a:srgbClr val="FF0000"/>
                </a:solidFill>
                <a:latin typeface="微软雅黑" panose="020B0503020204020204" pitchFamily="34" charset="-122"/>
                <a:ea typeface="微软雅黑" panose="020B0503020204020204" pitchFamily="34" charset="-122"/>
              </a:rPr>
              <a:t>成为司马氏建立晋朝的前奏”可知“五等爵”制壮大了司马氏力量，为晋朝建立奠定基础</a:t>
            </a:r>
            <a:r>
              <a:rPr lang="zh-CN" altLang="en-US" sz="2000" b="1" kern="1200" baseline="0" dirty="0">
                <a:solidFill>
                  <a:srgbClr val="1C1C1C"/>
                </a:solidFill>
                <a:latin typeface="微软雅黑" panose="020B0503020204020204" pitchFamily="34" charset="-122"/>
                <a:ea typeface="微软雅黑" panose="020B0503020204020204" pitchFamily="34" charset="-122"/>
              </a:rPr>
              <a:t>。</a:t>
            </a:r>
            <a:endParaRPr lang="zh-CN" altLang="en-US" sz="2000" b="1" kern="1200" baseline="0" dirty="0">
              <a:solidFill>
                <a:srgbClr val="1C1C1C"/>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（2）对象：“二十等爵”主要授予军人；“五等爵”主要授予官员。</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作用：“二十等爵”制打破了世卿世禄制，激发了军队斗志，促成秦统一；“五等爵”制壮大了司马氏力量，为晋朝建立奠定基础。</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187325" y="142875"/>
            <a:ext cx="8679815" cy="664654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46．[历史——选修3：20世纪的战争与和平]（15分）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材料  苏德战争爆发后，开辟第二战场成为苏、美、英三国外交活动的重要内容之一。英国极力拖延第二战场的开辟，它的战略是首先保卫大不列颠的安全，维护其海上运输线。而只有控制住北非、地中海和中东地区，英国才可能实现其上述战略目的。这其中，北部非洲的战略地位极为重要。谁控制了北非、苏伊士运河和直布罗陀海峡，谁就掌握了地中海这条重要的海上航运线。第二次世界大战之前，利比亚是意大利的殖民地，毗邻的埃及受英国控制。墨索里尼为实现其建立“新罗马帝国”的梦想，极力要把英国势力赶出北非和地中海。1942年6月，德意军队越过埃及边界，向亚历山大港和开罗逼近。由此，爆发了阿拉曼战役。           ——摘编自王绳祖《国际关系史》</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（1）根据材料并结合所学知识，概括阿拉曼战役爆发的背景。（9分）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【解析】（1）据所学1942年元旦，中美英苏等26个国家在华盛顿</a:t>
            </a:r>
            <a:r>
              <a:rPr lang="zh-CN" altLang="en-US" sz="2400" b="1" kern="1200" baseline="0" dirty="0">
                <a:solidFill>
                  <a:srgbClr val="FF0000"/>
                </a:solidFill>
                <a:latin typeface="微软雅黑" panose="020B0503020204020204" pitchFamily="34" charset="-122"/>
                <a:ea typeface="微软雅黑" panose="020B0503020204020204" pitchFamily="34" charset="-122"/>
              </a:rPr>
              <a:t>举行会议国际反法西斯统一战线最终形成得出国际反法西斯联盟成立；</a:t>
            </a:r>
            <a:r>
              <a:rPr lang="zh-CN" altLang="en-US" sz="2400" b="1" kern="1200" baseline="0" dirty="0">
                <a:solidFill>
                  <a:schemeClr val="tx2"/>
                </a:solidFill>
                <a:latin typeface="微软雅黑" panose="020B0503020204020204" pitchFamily="34" charset="-122"/>
                <a:ea typeface="微软雅黑" panose="020B0503020204020204" pitchFamily="34" charset="-122"/>
              </a:rPr>
              <a:t>据所学1942年7月—1943年2月的斯大林格勒战役是苏德战场的转折点和1942年中途岛海战是太平洋战场的转折点得出苏德战场和太平洋战场处于转折之中；据材料“北部非洲的战略地位极为重要……墨索里尼为实现其建立‘新罗马帝国’的梦想，极力要把英国势力赶出北非和地中海”可知北非的战略地位重要，英国与意大利在北非争夺激烈；由材料“德意军队越过埃及边界，向亚历山大港和开罗逼近。由此，爆发了阿拉曼战役”可知德意军队进逼埃及亚历山大和开罗，英军形势危急。</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【答案】（1）背景：国际反法西斯联盟成立；苏德战场和太平洋战场处于转折之中；北非的战略地位重要，英国与意大利在北非争夺激烈；德意军队进逼埃及亚历山大和开罗，英军形势危急。</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（2）根据材料并结合所学知识，简析阿拉曼战役的意义。（6分）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294640" y="543560"/>
            <a:ext cx="8555355" cy="5771515"/>
          </a:xfrm>
        </p:spPr>
        <p:txBody>
          <a:bodyPr anchor="t"/>
          <a:p>
            <a:pPr algn="l" defTabSz="914400">
              <a:lnSpc>
                <a:spcPts val="4000"/>
              </a:lnSpc>
              <a:spcBef>
                <a:spcPts val="0"/>
              </a:spcBef>
              <a:buSzPct val="75000"/>
            </a:pPr>
            <a:r>
              <a:rPr lang="zh-CN" altLang="en-US" sz="2400" b="1" dirty="0">
                <a:solidFill>
                  <a:schemeClr val="tx2"/>
                </a:solidFill>
                <a:latin typeface="微软雅黑" panose="020B0503020204020204" pitchFamily="34" charset="-122"/>
                <a:ea typeface="微软雅黑" panose="020B0503020204020204" pitchFamily="34" charset="-122"/>
                <a:sym typeface="+mn-ea"/>
              </a:rPr>
              <a:t>（2）据所学阿拉曼战役与同时期的斯大林格勒会战与瓜岛战役成为同盟国进入战略反攻阶段的开始可知北非战场的转折点和二战的转折点之一；由材料“而只有控制住北非、地中海和中东地区，英国才可能实现其上述战略目的”分析基本实现了英国在北非的战略意图。</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a:t>
            </a:r>
            <a:r>
              <a:rPr lang="zh-CN" altLang="en-US" sz="2400" b="1" kern="1200" baseline="0" dirty="0">
                <a:solidFill>
                  <a:srgbClr val="FF0000"/>
                </a:solidFill>
                <a:latin typeface="微软雅黑" panose="020B0503020204020204" pitchFamily="34" charset="-122"/>
                <a:ea typeface="微软雅黑" panose="020B0503020204020204" pitchFamily="34" charset="-122"/>
              </a:rPr>
              <a:t>2）意义：北非战场的转折点；二战的转折点之一；基本实现了英国在北非的战略意图。</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283845" y="-10160"/>
            <a:ext cx="8583295" cy="6327140"/>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47．[历史——选修4：中外历史人物评说]（15分）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材料  刘源张（1925～2014），全国劳动模范，中国工程院院士，被誉为“中国质量管理之父”。20世纪50年代，留学美国的刘源张冲破美国政府阻挠回到祖国。回国后，他投入到工业化建设中，将所学的质量管理理论方法运用到生产实践，影响很大，被称为“工厂大夫”。1976年后，他倡导并积极推动建立严格的全面质量管理制度，在第二汽车制造厂等企业所取得的经验，经国务院采纳在全国企业推广，产生重大影响。1989年起他主持了“中国工业生产率管理理论和方法研究”项目，提出工业企业定额制定准则，在企业应用中取得较好的经济效益。他提出的有关质量管理的理论曾获奖。他参与了2012年国务院颁布的《质量发展纲要》的起草和定稿工作，该《纲要》明确规定：“推动建设质量强国”。</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——摘编自方莉等《少壮常怀强国志 华巅犹抱济时心》等</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76200" y="128270"/>
            <a:ext cx="8790940" cy="6911340"/>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（1）根据材料并结合所学知识，概括刘源张对中国现代化建设的贡献。（8分）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仿宋" panose="02010609060101010101" charset="-122"/>
                <a:ea typeface="仿宋" panose="02010609060101010101" charset="-122"/>
                <a:cs typeface="仿宋" panose="02010609060101010101" charset="-122"/>
              </a:rPr>
              <a:t>【</a:t>
            </a:r>
            <a:r>
              <a:rPr lang="zh-CN" altLang="en-US" sz="2000" b="1" kern="1200" baseline="0" dirty="0">
                <a:solidFill>
                  <a:srgbClr val="000000"/>
                </a:solidFill>
                <a:latin typeface="仿宋" panose="02010609060101010101" charset="-122"/>
                <a:ea typeface="仿宋" panose="02010609060101010101" charset="-122"/>
                <a:cs typeface="仿宋" panose="02010609060101010101" charset="-122"/>
              </a:rPr>
              <a:t>考点】（1）刘源张</a:t>
            </a:r>
            <a:endParaRPr lang="zh-CN" altLang="en-US" sz="2000" b="1" kern="1200" baseline="0" dirty="0">
              <a:solidFill>
                <a:srgbClr val="000000"/>
              </a:solidFill>
              <a:latin typeface="仿宋" panose="02010609060101010101" charset="-122"/>
              <a:ea typeface="仿宋" panose="02010609060101010101" charset="-122"/>
              <a:cs typeface="仿宋" panose="02010609060101010101" charset="-122"/>
            </a:endParaRPr>
          </a:p>
          <a:p>
            <a:pPr algn="l" defTabSz="914400">
              <a:lnSpc>
                <a:spcPts val="4000"/>
              </a:lnSpc>
              <a:spcBef>
                <a:spcPts val="0"/>
              </a:spcBef>
              <a:buSzPct val="75000"/>
            </a:pPr>
            <a:r>
              <a:rPr lang="zh-CN" altLang="en-US" sz="2000" b="1" kern="1200" baseline="0" dirty="0">
                <a:solidFill>
                  <a:srgbClr val="000000"/>
                </a:solidFill>
                <a:latin typeface="仿宋" panose="02010609060101010101" charset="-122"/>
                <a:ea typeface="仿宋" panose="02010609060101010101" charset="-122"/>
                <a:cs typeface="仿宋" panose="02010609060101010101" charset="-122"/>
              </a:rPr>
              <a:t>（2）刘源张、李四光【解析】（1）根据将所学的质量管理理论方法运用到生产实践”得出将西方先进质量管理科学引进中国；根据“他倡导并积极推动建立严格的全面质量管理制度，”得出倡导并推动建立严格的全面质量管理制度；根据“主持了‘中国工业生产率管理理论和方法研究’项目，提出工业企业定额制定准则，在企业应用中取得较好的经济效益。他提出的有关质量管理的理论曾获奖”得出在国家质量发展规划等制订工作中发挥重要作用可知丰富了中国质量管理理论，将质量管理运用到生产实践，产生良好经济效益；从材料“他参与了2012年国务院颁布的《质量发展纲要》的起草和定稿工作，该《纲要》明确规定：‘推动建设质量强国’”说明在国家质量发展规划等制订工作中发挥</a:t>
            </a:r>
            <a:r>
              <a:rPr lang="zh-CN" altLang="en-US" sz="2000" b="1" kern="1200" baseline="0" dirty="0">
                <a:solidFill>
                  <a:srgbClr val="000000"/>
                </a:solidFill>
                <a:latin typeface="华文隶书" panose="02010800040101010101" charset="-122"/>
                <a:ea typeface="华文隶书" panose="02010800040101010101" charset="-122"/>
                <a:cs typeface="华文隶书" panose="02010800040101010101" charset="-122"/>
              </a:rPr>
              <a:t>重要作用。</a:t>
            </a:r>
            <a:endParaRPr lang="zh-CN" altLang="en-US" sz="2000" b="1" kern="1200" baseline="0" dirty="0">
              <a:solidFill>
                <a:srgbClr val="000000"/>
              </a:solidFill>
              <a:latin typeface="华文隶书" panose="02010800040101010101" charset="-122"/>
              <a:ea typeface="华文隶书" panose="02010800040101010101" charset="-122"/>
              <a:cs typeface="华文隶书" panose="0201080004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26．唐代之前，荆楚民间存在一种祈求丰收的“牵钩之戏”，至唐代称作“拔河”，广为流传。唐玄宗《观拔河俗戏》诗云：“壮徒恒贾勇，拔拒抵长河。欲练英雄志，须明胜负多……预期年岁稔，先此乐时和。”据此可知，在唐代(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A．江南文化成为主流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B．耕战结合观念深入人心</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C．阳刚与力量受到推崇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D．诗歌以描写宫廷生活为主</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280670" y="-10160"/>
            <a:ext cx="8583295" cy="6327140"/>
          </a:xfrm>
        </p:spPr>
        <p:txBody>
          <a:bodyPr anchor="t"/>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rgbClr val="FF0000"/>
                </a:solidFill>
                <a:latin typeface="微软雅黑" panose="020B0503020204020204" pitchFamily="34" charset="-122"/>
                <a:ea typeface="微软雅黑" panose="020B0503020204020204" pitchFamily="34" charset="-122"/>
              </a:rPr>
              <a:t>【答案】（1）将西方先进质量管理科学引进中国；倡导并推动建立严格的全面质量管理制度；丰富了中国质量管理理论，将质量管理运用到生产实践，产生良好经济效益；在国家质量发展规划等制订工作中发挥重要作用。</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（2）根据材料并结合所学知识，说明刘源张、李四光等先进人物体现的时代精神。（7分）</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000" b="1" kern="1200" baseline="0" dirty="0">
                <a:solidFill>
                  <a:schemeClr val="tx2"/>
                </a:solidFill>
                <a:latin typeface="仿宋" panose="02010609060101010101" charset="-122"/>
                <a:ea typeface="仿宋" panose="02010609060101010101" charset="-122"/>
                <a:cs typeface="仿宋" panose="02010609060101010101" charset="-122"/>
              </a:rPr>
              <a:t>由材料“留学美国的刘源张冲破美国政府阻挠回到祖国。回国后，他投入到工业化建设中”得出热爱、报效祖国；材料“主持了‘中国工业生产率管理理论和方法研究’项目”、“积极推动建立严格的全面质量管理制度”和“他提出的有关质量管理的理论曾获奖”得出对科学的执着追求，奋发图强的精神；根据材料“将所学的质量管理理论方法运用到生产实践，影响很大”说明理论与实践结合。</a:t>
            </a:r>
            <a:endParaRPr lang="zh-CN" altLang="en-US" sz="2000" b="1" kern="1200" baseline="0" dirty="0">
              <a:solidFill>
                <a:schemeClr val="tx2"/>
              </a:solidFill>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422910" y="810260"/>
            <a:ext cx="8444230" cy="5506720"/>
          </a:xfrm>
        </p:spPr>
        <p:txBody>
          <a:bodyPr anchor="t"/>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a:t>
            </a:r>
            <a:r>
              <a:rPr lang="zh-CN" altLang="en-US" sz="2400" b="1" kern="1200" baseline="0" dirty="0">
                <a:solidFill>
                  <a:srgbClr val="FF0000"/>
                </a:solidFill>
                <a:latin typeface="微软雅黑" panose="020B0503020204020204" pitchFamily="34" charset="-122"/>
                <a:ea typeface="微软雅黑" panose="020B0503020204020204" pitchFamily="34" charset="-122"/>
              </a:rPr>
              <a:t>2）热爱、报效祖国；对科学的执着追求，奋发图强的精神；理论与实践结合。</a:t>
            </a:r>
            <a:endParaRPr lang="zh-CN" altLang="en-US" sz="2400" b="1" kern="1200" baseline="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【考点】唐代社会风尚——拔河</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【解析】根据材料“壮徒恒贾勇，拔拒抵长河。欲练英雄志，须明胜负多……”可知唐代推崇阳刚与力量的社会风尚，故选 C项；材料仅涉及拔河渊源于荆楚民间，无法得出江南文化成为主流的结论，排除 A项；材料主要讲拔河活动不是战争，排除B项；材料“荆楚民间”说明不是以宫廷生活为主，排除 D项。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【答案】C</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27．明中后期，大运河流经的东昌府是山东最重要的棉花产区，所产棉花多由江淮商人坐地收揽，沿运河运至江南，而后返销棉布。这一现象产生的主要因素是(　　)</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A．交通方式的变革                   B．土地制度的调整</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    C．货币制度的改变                   D．地区经济的差异</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【考点】古代中国手工业的发展——棉织业；古代中国商业的发展——区域贸易</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解析】据材料“大运河流经的东昌府是山东最重要的棉花产区，所产棉花多由江淮商人坐地收揽，沿运河运至江南，而后返销棉布”说明山东是江南的原料产地和棉布市场，而江南是棉布的生产地，棉织业发达，这体现了地区经济的差异，故选 D项；大运河是其共同的交通方式，交通方式没有变革或差异，排除A项；材料涉及的是商业和手工业，与土地制度调整无关，且明朝仍旧以地主土地所有制为主，排除B项；国家货币制度的变化不会带来国内地区差异，排除 C项。</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【答案】D</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noRot="1"/>
          </p:cNvSpPr>
          <p:nvPr>
            <p:ph type="subTitle" idx="1"/>
          </p:nvPr>
        </p:nvSpPr>
        <p:spPr>
          <a:xfrm>
            <a:off x="311785" y="545465"/>
            <a:ext cx="8555355" cy="5771515"/>
          </a:xfrm>
        </p:spPr>
        <p:txBody>
          <a:bodyPr anchor="t"/>
          <a:p>
            <a:pPr algn="l" defTabSz="914400">
              <a:lnSpc>
                <a:spcPts val="4000"/>
              </a:lnSpc>
              <a:spcBef>
                <a:spcPts val="0"/>
              </a:spcBef>
              <a:buSzPct val="75000"/>
            </a:pPr>
            <a:r>
              <a:rPr lang="zh-CN" altLang="en-US" sz="2400" b="1" kern="1200" baseline="0" dirty="0">
                <a:solidFill>
                  <a:schemeClr val="tx2"/>
                </a:solidFill>
                <a:latin typeface="微软雅黑" panose="020B0503020204020204" pitchFamily="34" charset="-122"/>
                <a:ea typeface="微软雅黑" panose="020B0503020204020204" pitchFamily="34" charset="-122"/>
              </a:rPr>
              <a:t>28．                    表1  川沙县部分名人简历表</a:t>
            </a:r>
            <a:endParaRPr lang="zh-CN" altLang="en-US" sz="2400" b="1" kern="1200" baseline="0" dirty="0">
              <a:solidFill>
                <a:schemeClr val="tx2"/>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781050" y="1751965"/>
            <a:ext cx="7607300" cy="768350"/>
          </a:xfrm>
          <a:prstGeom prst="rect">
            <a:avLst/>
          </a:prstGeom>
          <a:noFill/>
        </p:spPr>
        <p:txBody>
          <a:bodyPr wrap="square" rtlCol="0">
            <a:spAutoFit/>
          </a:bodyPr>
          <a:p>
            <a:endParaRPr lang="zh-CN" altLang="en-US"/>
          </a:p>
        </p:txBody>
      </p:sp>
      <p:graphicFrame>
        <p:nvGraphicFramePr>
          <p:cNvPr id="3" name="表格 2"/>
          <p:cNvGraphicFramePr/>
          <p:nvPr/>
        </p:nvGraphicFramePr>
        <p:xfrm>
          <a:off x="781050" y="1194435"/>
          <a:ext cx="7830820" cy="2423160"/>
        </p:xfrm>
        <a:graphic>
          <a:graphicData uri="http://schemas.openxmlformats.org/drawingml/2006/table">
            <a:tbl>
              <a:tblPr firstRow="1" bandRow="1">
                <a:tableStyleId>{5940675A-B579-460E-94D1-54222C63F5DA}</a:tableStyleId>
              </a:tblPr>
              <a:tblGrid>
                <a:gridCol w="1236345"/>
                <a:gridCol w="6594475"/>
              </a:tblGrid>
              <a:tr h="807720">
                <a:tc>
                  <a:txBody>
                    <a:bodyPr/>
                    <a:p>
                      <a:pPr algn="ct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黄 </a:t>
                      </a:r>
                      <a:r>
                        <a:rPr lang="en-US" sz="2400" b="1">
                          <a:solidFill>
                            <a:srgbClr val="1C1C1C"/>
                          </a:solidFill>
                          <a:latin typeface="Times New Roman" panose="02020603050405020304" pitchFamily="18" charset="0"/>
                          <a:cs typeface="Times New Roman" panose="02020603050405020304" pitchFamily="18" charset="0"/>
                        </a:rPr>
                        <a:t> </a:t>
                      </a: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彬</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国学生，干练有才，上海招商局创办时，章程皆其手订。</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07720">
                <a:tc>
                  <a:txBody>
                    <a:bodyPr/>
                    <a:p>
                      <a:pPr algn="ct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朱纯祖</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监生，幼时孤苦伶仃，学习米业，中年创设朱丽记花米行。</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07720">
                <a:tc>
                  <a:txBody>
                    <a:bodyPr/>
                    <a:p>
                      <a:pPr algn="ct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姚光第</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a:txBody>
                    <a:bodyPr/>
                    <a:p>
                      <a:pPr>
                        <a:buNone/>
                      </a:pPr>
                      <a:r>
                        <a:rPr lang="en-US" sz="2400" b="1">
                          <a:solidFill>
                            <a:srgbClr val="1C1C1C"/>
                          </a:solidFill>
                          <a:latin typeface="宋体" panose="02010600030101010101" pitchFamily="2" charset="-122"/>
                          <a:ea typeface="宋体" panose="02010600030101010101" pitchFamily="2" charset="-122"/>
                          <a:cs typeface="宋体" panose="02010600030101010101" pitchFamily="2" charset="-122"/>
                        </a:rPr>
                        <a:t>南邑生员，感于地方贫瘠日甚，就其家设机器轧棉厂。</a:t>
                      </a:r>
                      <a:endParaRPr lang="en-US" altLang="en-US" sz="2400" b="1">
                        <a:solidFill>
                          <a:srgbClr val="1C1C1C"/>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312420" y="3617595"/>
            <a:ext cx="8739505" cy="2306955"/>
          </a:xfrm>
          <a:prstGeom prst="rect">
            <a:avLst/>
          </a:prstGeom>
          <a:noFill/>
        </p:spPr>
        <p:txBody>
          <a:bodyPr wrap="square" rtlCol="0">
            <a:spAutoFit/>
          </a:bodyPr>
          <a:p>
            <a:r>
              <a:rPr lang="zh-CN" altLang="en-US" sz="2400" b="1">
                <a:solidFill>
                  <a:srgbClr val="0000CC"/>
                </a:solidFill>
              </a:rPr>
              <a:t>表1是19世纪末20世纪初毗邻上海的川沙县部分名人的简历，说明当时国内(　　)</a:t>
            </a:r>
            <a:endParaRPr lang="zh-CN" altLang="en-US" sz="2400" b="1">
              <a:solidFill>
                <a:srgbClr val="0000CC"/>
              </a:solidFill>
            </a:endParaRPr>
          </a:p>
          <a:p>
            <a:r>
              <a:rPr lang="zh-CN" altLang="en-US" sz="2400" b="1">
                <a:solidFill>
                  <a:srgbClr val="0000CC"/>
                </a:solidFill>
              </a:rPr>
              <a:t> A．科举取士转向选拔实务人才        </a:t>
            </a:r>
            <a:endParaRPr lang="zh-CN" altLang="en-US" sz="2400" b="1">
              <a:solidFill>
                <a:srgbClr val="0000CC"/>
              </a:solidFill>
            </a:endParaRPr>
          </a:p>
          <a:p>
            <a:r>
              <a:rPr lang="zh-CN" altLang="en-US" sz="2400" b="1">
                <a:solidFill>
                  <a:srgbClr val="0000CC"/>
                </a:solidFill>
              </a:rPr>
              <a:t> B．传统社会结构受到冲击 </a:t>
            </a:r>
            <a:endParaRPr lang="zh-CN" altLang="en-US" sz="2400" b="1">
              <a:solidFill>
                <a:srgbClr val="0000CC"/>
              </a:solidFill>
            </a:endParaRPr>
          </a:p>
          <a:p>
            <a:r>
              <a:rPr lang="zh-CN" altLang="en-US" sz="2400" b="1">
                <a:solidFill>
                  <a:srgbClr val="0000CC"/>
                </a:solidFill>
              </a:rPr>
              <a:t> C．儒家的义利观念被抛弃                </a:t>
            </a:r>
            <a:endParaRPr lang="zh-CN" altLang="en-US" sz="2400" b="1">
              <a:solidFill>
                <a:srgbClr val="0000CC"/>
              </a:solidFill>
            </a:endParaRPr>
          </a:p>
          <a:p>
            <a:r>
              <a:rPr lang="zh-CN" altLang="en-US" sz="2400" b="1">
                <a:solidFill>
                  <a:srgbClr val="0000CC"/>
                </a:solidFill>
              </a:rPr>
              <a:t> D．新式工业在经济中居于主导</a:t>
            </a:r>
            <a:endParaRPr lang="zh-CN" altLang="en-US" sz="2400" b="1">
              <a:solidFill>
                <a:srgbClr val="0000CC"/>
              </a:solidFill>
            </a:endParaRPr>
          </a:p>
        </p:txBody>
      </p:sp>
    </p:spTree>
  </p:cSld>
  <p:clrMapOvr>
    <a:masterClrMapping/>
  </p:clrMapOvr>
</p:sld>
</file>

<file path=ppt/tags/tag1.xml><?xml version="1.0" encoding="utf-8"?>
<p:tagLst xmlns:p="http://schemas.openxmlformats.org/presentationml/2006/main">
  <p:tag name="KSO_WM_SLIDE_MODEL_TYPE" val="timeline"/>
</p:tagLst>
</file>

<file path=ppt/theme/theme1.xml><?xml version="1.0" encoding="utf-8"?>
<a:theme xmlns:a="http://schemas.openxmlformats.org/drawingml/2006/main" name="诗情画意">
  <a:themeElements>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
        <a:dk1>
          <a:srgbClr val="005FBE"/>
        </a:dk1>
        <a:lt1>
          <a:srgbClr val="FFFFDD"/>
        </a:lt1>
        <a:dk2>
          <a:srgbClr val="2C5884"/>
        </a:dk2>
        <a:lt2>
          <a:srgbClr val="C0C0C0"/>
        </a:lt2>
        <a:accent1>
          <a:srgbClr val="E9F7FF"/>
        </a:accent1>
        <a:accent2>
          <a:srgbClr val="F89400"/>
        </a:accent2>
        <a:accent3>
          <a:srgbClr val="FFFFEB"/>
        </a:accent3>
        <a:accent4>
          <a:srgbClr val="0051A3"/>
        </a:accent4>
        <a:accent5>
          <a:srgbClr val="F2FAFF"/>
        </a:accent5>
        <a:accent6>
          <a:srgbClr val="DE84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
        <a:dk1>
          <a:srgbClr val="5D5D8B"/>
        </a:dk1>
        <a:lt1>
          <a:srgbClr val="DAEADE"/>
        </a:lt1>
        <a:dk2>
          <a:srgbClr val="A25269"/>
        </a:dk2>
        <a:lt2>
          <a:srgbClr val="C0C0C0"/>
        </a:lt2>
        <a:accent1>
          <a:srgbClr val="FFFFDD"/>
        </a:accent1>
        <a:accent2>
          <a:srgbClr val="3399FF"/>
        </a:accent2>
        <a:accent3>
          <a:srgbClr val="E9F2EB"/>
        </a:accent3>
        <a:accent4>
          <a:srgbClr val="4F4F77"/>
        </a:accent4>
        <a:accent5>
          <a:srgbClr val="FFFFEB"/>
        </a:accent5>
        <a:accent6>
          <a:srgbClr val="2D89E5"/>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
        <a:dk1>
          <a:srgbClr val="006666"/>
        </a:dk1>
        <a:lt1>
          <a:srgbClr val="CCECFF"/>
        </a:lt1>
        <a:dk2>
          <a:srgbClr val="336699"/>
        </a:dk2>
        <a:lt2>
          <a:srgbClr val="C0C0C0"/>
        </a:lt2>
        <a:accent1>
          <a:srgbClr val="FFFFCC"/>
        </a:accent1>
        <a:accent2>
          <a:srgbClr val="FF6600"/>
        </a:accent2>
        <a:accent3>
          <a:srgbClr val="E2F4FF"/>
        </a:accent3>
        <a:accent4>
          <a:srgbClr val="005757"/>
        </a:accent4>
        <a:accent5>
          <a:srgbClr val="FFFFE2"/>
        </a:accent5>
        <a:accent6>
          <a:srgbClr val="E55B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
        <a:dk1>
          <a:srgbClr val="0033CC"/>
        </a:dk1>
        <a:lt1>
          <a:srgbClr val="FFE9E9"/>
        </a:lt1>
        <a:dk2>
          <a:srgbClr val="000000"/>
        </a:dk2>
        <a:lt2>
          <a:srgbClr val="C0C0C0"/>
        </a:lt2>
        <a:accent1>
          <a:srgbClr val="D5E5DB"/>
        </a:accent1>
        <a:accent2>
          <a:srgbClr val="3366FF"/>
        </a:accent2>
        <a:accent3>
          <a:srgbClr val="FFF2F2"/>
        </a:accent3>
        <a:accent4>
          <a:srgbClr val="002AAF"/>
        </a:accent4>
        <a:accent5>
          <a:srgbClr val="E6EFEA"/>
        </a:accent5>
        <a:accent6>
          <a:srgbClr val="2D5BE5"/>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
        <a:dk1>
          <a:srgbClr val="336699"/>
        </a:dk1>
        <a:lt1>
          <a:srgbClr val="F4E9E0"/>
        </a:lt1>
        <a:dk2>
          <a:srgbClr val="DC5900"/>
        </a:dk2>
        <a:lt2>
          <a:srgbClr val="C0C0C0"/>
        </a:lt2>
        <a:accent1>
          <a:srgbClr val="E4E4E4"/>
        </a:accent1>
        <a:accent2>
          <a:srgbClr val="3399FF"/>
        </a:accent2>
        <a:accent3>
          <a:srgbClr val="F8F2ED"/>
        </a:accent3>
        <a:accent4>
          <a:srgbClr val="2A5783"/>
        </a:accent4>
        <a:accent5>
          <a:srgbClr val="EFEFEF"/>
        </a:accent5>
        <a:accent6>
          <a:srgbClr val="2D89E5"/>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
        <a:dk1>
          <a:srgbClr val="CC3300"/>
        </a:dk1>
        <a:lt1>
          <a:srgbClr val="E5E5FF"/>
        </a:lt1>
        <a:dk2>
          <a:srgbClr val="565680"/>
        </a:dk2>
        <a:lt2>
          <a:srgbClr val="C0C0C0"/>
        </a:lt2>
        <a:accent1>
          <a:srgbClr val="E6E4EC"/>
        </a:accent1>
        <a:accent2>
          <a:srgbClr val="0066CC"/>
        </a:accent2>
        <a:accent3>
          <a:srgbClr val="EFEFFF"/>
        </a:accent3>
        <a:accent4>
          <a:srgbClr val="AF2A00"/>
        </a:accent4>
        <a:accent5>
          <a:srgbClr val="F0EFF4"/>
        </a:accent5>
        <a:accent6>
          <a:srgbClr val="005BB7"/>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
        <a:dk1>
          <a:srgbClr val="000099"/>
        </a:dk1>
        <a:lt1>
          <a:srgbClr val="FFE2C5"/>
        </a:lt1>
        <a:dk2>
          <a:srgbClr val="007D7A"/>
        </a:dk2>
        <a:lt2>
          <a:srgbClr val="C0C0C0"/>
        </a:lt2>
        <a:accent1>
          <a:srgbClr val="EAEAEA"/>
        </a:accent1>
        <a:accent2>
          <a:srgbClr val="B26EB4"/>
        </a:accent2>
        <a:accent3>
          <a:srgbClr val="FFEEDE"/>
        </a:accent3>
        <a:accent4>
          <a:srgbClr val="000083"/>
        </a:accent4>
        <a:accent5>
          <a:srgbClr val="F2F2F2"/>
        </a:accent5>
        <a:accent6>
          <a:srgbClr val="9F62A1"/>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CDESIGNL</Template>
  <TotalTime>0</TotalTime>
  <Words>11598</Words>
  <Application>WPS 演示</Application>
  <PresentationFormat/>
  <Paragraphs>303</Paragraphs>
  <Slides>55</Slides>
  <Notes>1</Notes>
  <HiddenSlides>3</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55</vt:i4>
      </vt:variant>
    </vt:vector>
  </HeadingPairs>
  <TitlesOfParts>
    <vt:vector size="74" baseType="lpstr">
      <vt:lpstr>Arial</vt:lpstr>
      <vt:lpstr>宋体</vt:lpstr>
      <vt:lpstr>Wingdings</vt:lpstr>
      <vt:lpstr>微软雅黑</vt:lpstr>
      <vt:lpstr>Times New Roman</vt:lpstr>
      <vt:lpstr>Arial Unicode MS</vt:lpstr>
      <vt:lpstr>黑体</vt:lpstr>
      <vt:lpstr>华文中宋</vt:lpstr>
      <vt:lpstr>华文隶书</vt:lpstr>
      <vt:lpstr>华文行楷</vt:lpstr>
      <vt:lpstr>华文仿宋</vt:lpstr>
      <vt:lpstr>华文宋体</vt:lpstr>
      <vt:lpstr>华文彩云</vt:lpstr>
      <vt:lpstr>仿宋</vt:lpstr>
      <vt:lpstr>华文新魏</vt:lpstr>
      <vt:lpstr>华文楷体</vt:lpstr>
      <vt:lpstr>华文细黑</vt:lpstr>
      <vt:lpstr>华文琥珀</vt:lpstr>
      <vt:lpstr>诗情画意</vt:lpstr>
      <vt:lpstr>2019年普通高等学校招生全国统一考试（全国Ⅰ卷） 文    综    历   史 试    题</vt:lpstr>
      <vt:lpstr>    【考点】商周时期的政治制度——王位继承制度  【解析】据材料“商朝产生了17代30位王，多为兄终弟及；而西周产生了11代12位王”说明西周王位更替时间相比商朝较长，这是因为西周确立宗法制，实行嫡长子继承制，王位继承方式产生变化，故选B项；禅让制强调选贤举能而不是“兄终弟及”，排除 A项；王位世袭与君主寿命无关，排除 C项；材料的“兄终弟及”和父子相传都是体现血缘且西周宗法制其核心是嫡长子继承制，说明血缘纽带关系是强化而非弱化，排除D项。 【答案】B</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第一单元   苏联社会主义道路的探索</dc:title>
  <dc:creator>lenovo</dc:creator>
  <cp:lastModifiedBy>朱东瑞</cp:lastModifiedBy>
  <cp:revision>211</cp:revision>
  <dcterms:created xsi:type="dcterms:W3CDTF">2013-12-21T05:34:00Z</dcterms:created>
  <dcterms:modified xsi:type="dcterms:W3CDTF">2019-06-13T10:01:06Z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2052-11.1.0.8612</vt:lpwstr>
  </property>
</Properties>
</file>