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9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 varScale="1">
        <p:scale>
          <a:sx n="66" d="100"/>
          <a:sy n="66" d="100"/>
        </p:scale>
        <p:origin x="-9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91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9B4EE-5D65-474C-80D7-1F658BC47186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E91DC-FB6D-453B-AF6A-090AD3DD68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4939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7DDE5B-D97C-4AC7-BC3C-34EF01E41CB6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CCF05-A467-47D7-9D99-C4C68B011F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9607147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CCF05-A467-47D7-9D99-C4C68B011FB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3074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CCF05-A467-47D7-9D99-C4C68B011FB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86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 useBgFill="1"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CN" altLang="en-US" sz="5400" dirty="0" smtClean="0">
                <a:solidFill>
                  <a:schemeClr val="tx1"/>
                </a:solidFill>
                <a:latin typeface="宋体" pitchFamily="2" charset="-122"/>
                <a:ea typeface="宋体" pitchFamily="2" charset="-122"/>
              </a:rPr>
              <a:t>第四单元明清中国版图的奠基与面临的挑战</a:t>
            </a:r>
            <a:endParaRPr lang="zh-CN" altLang="en-US" sz="5400" dirty="0">
              <a:solidFill>
                <a:schemeClr val="tx1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                                                    </a:t>
            </a:r>
            <a:endParaRPr lang="en-US" altLang="zh-CN" dirty="0" smtClean="0"/>
          </a:p>
          <a:p>
            <a:r>
              <a:rPr lang="en-US" altLang="zh-CN" dirty="0"/>
              <a:t> </a:t>
            </a:r>
            <a:r>
              <a:rPr lang="en-US" altLang="zh-CN" dirty="0" smtClean="0"/>
              <a:t>                                                      </a:t>
            </a:r>
            <a:r>
              <a:rPr lang="zh-CN" altLang="en-US" dirty="0" smtClean="0"/>
              <a:t>新州中学  林海燕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9053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0351" y="1316554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政治上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: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君主专制达到顶峰的同时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也面临着国内外的政治危机   </a:t>
            </a:r>
            <a:endParaRPr lang="en-US" altLang="zh-CN" sz="3200" b="1" dirty="0" smtClean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081" y="2589171"/>
            <a:ext cx="734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经济上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: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封建自然经济发展繁荣的同时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资本主义出现萌芽并缓慢发展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861048"/>
            <a:ext cx="8136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思想文化上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: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加强思想专制的同时</a:t>
            </a:r>
            <a:r>
              <a:rPr lang="en-US" altLang="zh-CN" sz="3200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社会出现批判抨击君主专制等进步思想和文学作品</a:t>
            </a:r>
            <a:endParaRPr lang="zh-CN" altLang="en-US" sz="3200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548680"/>
            <a:ext cx="39244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宋体" pitchFamily="2" charset="-122"/>
                <a:ea typeface="宋体" pitchFamily="2" charset="-122"/>
              </a:rPr>
              <a:t>单元整合</a:t>
            </a:r>
          </a:p>
        </p:txBody>
      </p:sp>
    </p:spTree>
    <p:extLst>
      <p:ext uri="{BB962C8B-B14F-4D97-AF65-F5344CB8AC3E}">
        <p14:creationId xmlns:p14="http://schemas.microsoft.com/office/powerpoint/2010/main" val="282735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>
                <a:latin typeface="宋体" pitchFamily="2" charset="-122"/>
                <a:ea typeface="宋体" pitchFamily="2" charset="-122"/>
              </a:rPr>
              <a:t>明</a:t>
            </a:r>
            <a:endParaRPr lang="zh-CN" altLang="en-US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明太祖</a:t>
            </a:r>
            <a:endParaRPr lang="en-US" altLang="zh-CN" b="1" dirty="0">
              <a:latin typeface="宋体" pitchFamily="2" charset="-122"/>
              <a:ea typeface="宋体" pitchFamily="2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裁撤中书省，权分六部</a:t>
            </a:r>
            <a:endParaRPr lang="en-US" altLang="zh-CN" b="1" dirty="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明成祖</a:t>
            </a:r>
            <a:endParaRPr lang="en-US" altLang="zh-CN" b="1" dirty="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设内阁，内阁首辅拥有票拟权</a:t>
            </a:r>
            <a:endParaRPr lang="en-US" altLang="zh-CN" b="1" dirty="0" smtClean="0">
              <a:latin typeface="宋体" pitchFamily="2" charset="-122"/>
              <a:ea typeface="宋体" pitchFamily="2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内阁不是国家法定一级机构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只是皇帝的咨询机构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君主专制进一步加强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.</a:t>
            </a:r>
            <a:endParaRPr lang="zh-CN" altLang="en-US" b="1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>
                <a:latin typeface="宋体" pitchFamily="2" charset="-122"/>
                <a:ea typeface="宋体" pitchFamily="2" charset="-122"/>
              </a:rPr>
              <a:t>清</a:t>
            </a:r>
            <a:endParaRPr lang="zh-CN" altLang="en-US" dirty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清入关后沿用了明朝内阁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同时保留了原来的部落集体领导制度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: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议政王大臣会议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后增设南书房形成了中枢机构的三足鼎立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.</a:t>
            </a:r>
          </a:p>
          <a:p>
            <a:pPr marL="0" indent="0">
              <a:buNone/>
            </a:pPr>
            <a:r>
              <a:rPr lang="zh-CN" altLang="en-US" b="1" dirty="0">
                <a:latin typeface="宋体" pitchFamily="2" charset="-122"/>
                <a:ea typeface="宋体" pitchFamily="2" charset="-122"/>
              </a:rPr>
              <a:t>雍正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时期为进一步加强君主专制中央集权制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利用西北军务设置了军机处</a:t>
            </a:r>
            <a:r>
              <a:rPr lang="en-US" altLang="zh-CN" b="1" dirty="0" smtClean="0">
                <a:latin typeface="宋体" pitchFamily="2" charset="-122"/>
                <a:ea typeface="宋体" pitchFamily="2" charset="-122"/>
              </a:rPr>
              <a:t>,</a:t>
            </a:r>
            <a:r>
              <a:rPr lang="zh-CN" altLang="en-US" b="1" dirty="0" smtClean="0">
                <a:latin typeface="宋体" pitchFamily="2" charset="-122"/>
                <a:ea typeface="宋体" pitchFamily="2" charset="-122"/>
              </a:rPr>
              <a:t>君主专制达到顶峰</a:t>
            </a:r>
            <a:endParaRPr lang="en-US" altLang="zh-CN" b="1" dirty="0" smtClean="0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  <a:latin typeface="宋体" pitchFamily="2" charset="-122"/>
                <a:ea typeface="宋体" pitchFamily="2" charset="-122"/>
              </a:rPr>
              <a:t>明清加强君主专制</a:t>
            </a:r>
            <a:endParaRPr lang="zh-CN" altLang="en-US" dirty="0">
              <a:solidFill>
                <a:schemeClr val="tx1"/>
              </a:solidFill>
              <a:latin typeface="宋体" pitchFamily="2" charset="-122"/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4420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内：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宦官</a:t>
            </a:r>
            <a:r>
              <a:rPr lang="zh-CN" altLang="en-US" dirty="0" smtClean="0"/>
              <a:t>专权，厂卫制度完善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北京保卫战，打退瓦剌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与鞑靼友好，边境互市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明末李自成起义军建立大顺政权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外：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日本在东南沿海的侵略，明政府肃清倭寇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葡萄牙、荷兰、西班牙先后占领台湾，郑成功收复</a:t>
            </a:r>
            <a:r>
              <a:rPr lang="zh-CN" altLang="en-US" dirty="0"/>
              <a:t>台湾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/>
              <a:t>清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内：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平定准噶尔和回部大小和卓叛乱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稳定西藏局势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乾隆</a:t>
            </a:r>
            <a:r>
              <a:rPr lang="zh-CN" altLang="en-US" dirty="0" smtClean="0"/>
              <a:t>后期，农民起义不断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宗教起义：白莲教起义持续十年之长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外：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抗击</a:t>
            </a:r>
            <a:r>
              <a:rPr lang="zh-CN" altLang="en-US" dirty="0" smtClean="0"/>
              <a:t>沙俄，签订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尼布楚条约</a:t>
            </a:r>
            <a:r>
              <a:rPr lang="en-US" altLang="zh-CN" dirty="0" smtClean="0"/>
              <a:t>》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明清时期政治危机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65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CN" altLang="en-US" dirty="0" smtClean="0"/>
              <a:t>北</a:t>
            </a:r>
            <a:r>
              <a:rPr lang="en-US" altLang="zh-CN" dirty="0" smtClean="0"/>
              <a:t>:</a:t>
            </a:r>
            <a:r>
              <a:rPr lang="zh-CN" altLang="en-US" dirty="0" smtClean="0"/>
              <a:t>打败瓦剌后与鞑靼互市，边境基本稳定</a:t>
            </a:r>
            <a:endParaRPr lang="en-US" altLang="zh-CN" dirty="0" smtClean="0"/>
          </a:p>
          <a:p>
            <a:r>
              <a:rPr lang="zh-CN" altLang="en-US" dirty="0" smtClean="0"/>
              <a:t>西南：册封藏族僧俗首领为法王、王，设立行都指挥使。藏人管藏</a:t>
            </a:r>
            <a:endParaRPr lang="en-US" altLang="zh-CN" dirty="0" smtClean="0"/>
          </a:p>
          <a:p>
            <a:r>
              <a:rPr lang="zh-CN" altLang="en-US" dirty="0" smtClean="0"/>
              <a:t>东北：在黑龙江流域设立奴儿干都司，封授女真各部首领。</a:t>
            </a:r>
            <a:endParaRPr lang="en-US" altLang="zh-CN" dirty="0" smtClean="0"/>
          </a:p>
          <a:p>
            <a:r>
              <a:rPr lang="zh-CN" altLang="en-US" dirty="0" smtClean="0"/>
              <a:t>南：收复</a:t>
            </a:r>
            <a:r>
              <a:rPr lang="zh-CN" altLang="en-US" dirty="0"/>
              <a:t>台湾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清，版图进一步拓展和巩固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 smtClean="0"/>
              <a:t>南：在台湾设府，隶属福建省</a:t>
            </a:r>
            <a:endParaRPr lang="en-US" altLang="zh-CN" dirty="0" smtClean="0"/>
          </a:p>
          <a:p>
            <a:r>
              <a:rPr lang="zh-CN" altLang="en-US" dirty="0" smtClean="0"/>
              <a:t>东北：中俄尼布楚条约确定黑龙江、乌苏里江流域包括库页岛在内属于中国领土</a:t>
            </a:r>
            <a:endParaRPr lang="en-US" altLang="zh-CN" dirty="0" smtClean="0"/>
          </a:p>
          <a:p>
            <a:r>
              <a:rPr lang="zh-CN" altLang="en-US" dirty="0" smtClean="0"/>
              <a:t>西北：收复天山，在新疆设立伊犁将军，总领军政事务</a:t>
            </a:r>
            <a:endParaRPr lang="en-US" altLang="zh-CN" dirty="0" smtClean="0"/>
          </a:p>
          <a:p>
            <a:r>
              <a:rPr lang="zh-CN" altLang="en-US" dirty="0" smtClean="0"/>
              <a:t>西南：册封班禅、达赖，派遣驻藏大臣，形成三方共管西藏</a:t>
            </a:r>
            <a:endParaRPr lang="en-US" altLang="zh-CN" dirty="0" smtClean="0"/>
          </a:p>
          <a:p>
            <a:r>
              <a:rPr lang="zh-CN" altLang="en-US" dirty="0" smtClean="0"/>
              <a:t>北：设理藩院管理蒙古和其他少数民族事物。</a:t>
            </a:r>
            <a:endParaRPr lang="en-US" altLang="zh-CN" dirty="0" smtClean="0"/>
          </a:p>
          <a:p>
            <a:r>
              <a:rPr lang="zh-CN" altLang="en-US" dirty="0" smtClean="0"/>
              <a:t>其他：设置各地将军和办事大臣加强对全国行政区域的管辖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明清时期疆域的奠定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2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明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小农经济进一步发展</a:t>
            </a:r>
            <a:endParaRPr lang="en-US" altLang="zh-CN" dirty="0" smtClean="0"/>
          </a:p>
          <a:p>
            <a:r>
              <a:rPr lang="zh-CN" altLang="en-US" dirty="0"/>
              <a:t>江南</a:t>
            </a:r>
            <a:r>
              <a:rPr lang="zh-CN" altLang="en-US" dirty="0" smtClean="0"/>
              <a:t>地区民间手工业发达，超越了官营手工业</a:t>
            </a:r>
            <a:endParaRPr lang="en-US" altLang="zh-CN" dirty="0" smtClean="0"/>
          </a:p>
          <a:p>
            <a:r>
              <a:rPr lang="zh-CN" altLang="en-US" dirty="0"/>
              <a:t>农业</a:t>
            </a:r>
            <a:r>
              <a:rPr lang="zh-CN" altLang="en-US" dirty="0" smtClean="0"/>
              <a:t>手工业的发展促进商业的繁荣，出现许多的商业城市和商帮组织（晋商，徽商等）</a:t>
            </a:r>
            <a:endParaRPr lang="en-US" altLang="zh-CN" dirty="0" smtClean="0"/>
          </a:p>
          <a:p>
            <a:r>
              <a:rPr lang="zh-CN" altLang="en-US" dirty="0"/>
              <a:t>江南</a:t>
            </a:r>
            <a:r>
              <a:rPr lang="zh-CN" altLang="en-US" dirty="0" smtClean="0"/>
              <a:t>地区棉纺织业出现资本主义萌芽（机户出资，机工出力）</a:t>
            </a:r>
            <a:endParaRPr lang="en-US" altLang="zh-CN" dirty="0" smtClean="0"/>
          </a:p>
          <a:p>
            <a:r>
              <a:rPr lang="zh-CN" altLang="en-US" dirty="0"/>
              <a:t>朝贡</a:t>
            </a:r>
            <a:r>
              <a:rPr lang="zh-CN" altLang="en-US" dirty="0" smtClean="0"/>
              <a:t>贸易繁荣（对外）</a:t>
            </a:r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CN" altLang="en-US" dirty="0" smtClean="0"/>
              <a:t>清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zh-CN" altLang="en-US" dirty="0" smtClean="0"/>
              <a:t>农业经济和民间手工业、商业进一步发展</a:t>
            </a:r>
            <a:endParaRPr lang="en-US" altLang="zh-CN" dirty="0" smtClean="0"/>
          </a:p>
          <a:p>
            <a:r>
              <a:rPr lang="zh-CN" altLang="en-US" dirty="0" smtClean="0"/>
              <a:t>资本主义萌芽进一步发展</a:t>
            </a:r>
            <a:endParaRPr lang="en-US" altLang="zh-CN" dirty="0" smtClean="0"/>
          </a:p>
          <a:p>
            <a:r>
              <a:rPr lang="zh-CN" altLang="en-US" dirty="0" smtClean="0"/>
              <a:t>对外贸易紧缩，仅余广州十三行，占全国经济仅</a:t>
            </a:r>
            <a:r>
              <a:rPr lang="en-US" altLang="zh-CN" dirty="0" smtClean="0"/>
              <a:t>3%</a:t>
            </a:r>
            <a:r>
              <a:rPr lang="zh-CN" altLang="en-US" dirty="0" smtClean="0"/>
              <a:t>比列</a:t>
            </a:r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明清封建经济繁荣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56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明清经济繁荣下的盛世危机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重农抑商是基本政策</a:t>
            </a:r>
            <a:endParaRPr lang="en-US" altLang="zh-CN" dirty="0" smtClean="0"/>
          </a:p>
          <a:p>
            <a:r>
              <a:rPr lang="zh-CN" altLang="en-US" dirty="0" smtClean="0"/>
              <a:t>明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海禁政策</a:t>
            </a:r>
            <a:endParaRPr lang="en-US" altLang="zh-CN" dirty="0" smtClean="0"/>
          </a:p>
          <a:p>
            <a:r>
              <a:rPr lang="zh-CN" altLang="en-US" dirty="0" smtClean="0"/>
              <a:t>清</a:t>
            </a:r>
            <a:r>
              <a:rPr lang="en-US" altLang="zh-CN" dirty="0" smtClean="0"/>
              <a:t>—</a:t>
            </a:r>
            <a:r>
              <a:rPr lang="zh-CN" altLang="en-US" dirty="0" smtClean="0"/>
              <a:t>闭关锁国政策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阻碍资本主义萌芽进一步发展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与世界隔绝，错失近代化最佳时间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开始落后于世界，成为近代资本主义国家侵略瓜分的准对象</a:t>
            </a:r>
            <a:endParaRPr lang="en-US" altLang="zh-CN" dirty="0" smtClean="0"/>
          </a:p>
        </p:txBody>
      </p:sp>
      <p:sp>
        <p:nvSpPr>
          <p:cNvPr id="5" name="右弧形箭头 4"/>
          <p:cNvSpPr/>
          <p:nvPr/>
        </p:nvSpPr>
        <p:spPr>
          <a:xfrm>
            <a:off x="5796136" y="1412776"/>
            <a:ext cx="2880320" cy="29523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49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dirty="0" smtClean="0">
                <a:solidFill>
                  <a:schemeClr val="tx1"/>
                </a:solidFill>
              </a:rPr>
              <a:t>明清加强</a:t>
            </a:r>
            <a:r>
              <a:rPr lang="zh-CN" altLang="en-US" sz="3600" dirty="0" smtClean="0">
                <a:solidFill>
                  <a:schemeClr val="tx1"/>
                </a:solidFill>
              </a:rPr>
              <a:t>思想</a:t>
            </a:r>
            <a:r>
              <a:rPr lang="zh-CN" altLang="en-US" sz="3600" dirty="0" smtClean="0">
                <a:solidFill>
                  <a:schemeClr val="tx1"/>
                </a:solidFill>
              </a:rPr>
              <a:t>专制和进步思想的出现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dirty="0" smtClean="0"/>
              <a:t>陆王心学的出现，儒学继续成为官方哲学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文字狱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八股文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李贽：异端思想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三大进步</a:t>
            </a:r>
            <a:r>
              <a:rPr lang="zh-CN" altLang="en-US" dirty="0" smtClean="0"/>
              <a:t>思想家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黄宗羲：抨击君主专制、工商皆本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顾炎</a:t>
            </a:r>
            <a:r>
              <a:rPr lang="zh-CN" altLang="en-US" dirty="0" smtClean="0"/>
              <a:t>武：天下兴亡匹夫有责、经世致用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王夫</a:t>
            </a:r>
            <a:r>
              <a:rPr lang="zh-CN" altLang="en-US" dirty="0" smtClean="0"/>
              <a:t>之：批判君主专制、唯物思想</a:t>
            </a:r>
            <a:endParaRPr lang="en-US" altLang="zh-CN" dirty="0" smtClean="0"/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椭圆 3"/>
          <p:cNvSpPr/>
          <p:nvPr/>
        </p:nvSpPr>
        <p:spPr>
          <a:xfrm>
            <a:off x="4206326" y="2492896"/>
            <a:ext cx="3600400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>
                <a:solidFill>
                  <a:schemeClr val="tx1"/>
                </a:solidFill>
              </a:rPr>
              <a:t>加强思想控制</a:t>
            </a:r>
            <a:endParaRPr lang="zh-CN" altLang="en-US" sz="2800" dirty="0">
              <a:solidFill>
                <a:schemeClr val="tx1"/>
              </a:solidFill>
            </a:endParaRPr>
          </a:p>
        </p:txBody>
      </p:sp>
      <p:sp>
        <p:nvSpPr>
          <p:cNvPr id="5" name="椭圆 4"/>
          <p:cNvSpPr/>
          <p:nvPr/>
        </p:nvSpPr>
        <p:spPr>
          <a:xfrm>
            <a:off x="7380312" y="4065488"/>
            <a:ext cx="1224136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 smtClean="0">
                <a:solidFill>
                  <a:schemeClr val="tx1"/>
                </a:solidFill>
              </a:rPr>
              <a:t>进</a:t>
            </a:r>
            <a:endParaRPr lang="en-US" altLang="zh-CN" sz="3200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3200" dirty="0" smtClean="0">
                <a:solidFill>
                  <a:schemeClr val="tx1"/>
                </a:solidFill>
              </a:rPr>
              <a:t>步</a:t>
            </a:r>
            <a:endParaRPr lang="en-US" altLang="zh-CN" sz="3200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3200" dirty="0" smtClean="0">
                <a:solidFill>
                  <a:schemeClr val="tx1"/>
                </a:solidFill>
              </a:rPr>
              <a:t>思</a:t>
            </a:r>
            <a:endParaRPr lang="en-US" altLang="zh-CN" sz="3200" dirty="0" smtClean="0">
              <a:solidFill>
                <a:schemeClr val="tx1"/>
              </a:solidFill>
            </a:endParaRPr>
          </a:p>
          <a:p>
            <a:pPr algn="ctr"/>
            <a:r>
              <a:rPr lang="zh-CN" altLang="en-US" sz="3200" dirty="0">
                <a:solidFill>
                  <a:schemeClr val="tx1"/>
                </a:solidFill>
              </a:rPr>
              <a:t>想</a:t>
            </a:r>
          </a:p>
        </p:txBody>
      </p:sp>
    </p:spTree>
    <p:extLst>
      <p:ext uri="{BB962C8B-B14F-4D97-AF65-F5344CB8AC3E}">
        <p14:creationId xmlns:p14="http://schemas.microsoft.com/office/powerpoint/2010/main" val="77038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/>
                </a:solidFill>
              </a:rPr>
              <a:t>明清时期的中国和世界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明清时期，世界发生翻天覆地的变化。西方国家在新航路开辟后，从中古时代走进了近代社会，建立了资本主义对世界的统治。人类从农业文明走向工业文明成为时代的趋势</a:t>
            </a:r>
            <a:endParaRPr lang="en-US" altLang="zh-CN" dirty="0" smtClean="0"/>
          </a:p>
          <a:p>
            <a:r>
              <a:rPr lang="zh-CN" altLang="en-US" dirty="0" smtClean="0"/>
              <a:t>明清时期的中国在传统经济结构和专制体制下，生产力发展受到阻碍，政府固步自封，造成了近代中国的落后。埋下了近代落后就要挨打的伏笔。</a:t>
            </a: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277666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云流水">
  <a:themeElements>
    <a:clrScheme name="行云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云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行云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334</TotalTime>
  <Words>713</Words>
  <Application>Microsoft Office PowerPoint</Application>
  <PresentationFormat>全屏显示(4:3)</PresentationFormat>
  <Paragraphs>87</Paragraphs>
  <Slides>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行云流水</vt:lpstr>
      <vt:lpstr>第四单元明清中国版图的奠基与面临的挑战</vt:lpstr>
      <vt:lpstr>PowerPoint 演示文稿</vt:lpstr>
      <vt:lpstr>明清加强君主专制</vt:lpstr>
      <vt:lpstr>明清时期政治危机</vt:lpstr>
      <vt:lpstr>明清时期疆域的奠定</vt:lpstr>
      <vt:lpstr>明清封建经济繁荣</vt:lpstr>
      <vt:lpstr>明清经济繁荣下的盛世危机</vt:lpstr>
      <vt:lpstr>明清加强思想专制和进步思想的出现</vt:lpstr>
      <vt:lpstr>明清时期的中国和世界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第四单元明清中国版图的奠基与面临的挑战</dc:title>
  <dc:creator>Notebook</dc:creator>
  <cp:lastModifiedBy>Notebook</cp:lastModifiedBy>
  <cp:revision>25</cp:revision>
  <dcterms:created xsi:type="dcterms:W3CDTF">2019-12-15T01:21:07Z</dcterms:created>
  <dcterms:modified xsi:type="dcterms:W3CDTF">2019-12-15T12:34:36Z</dcterms:modified>
</cp:coreProperties>
</file>