
<file path=[Content_Types].xml><?xml version="1.0" encoding="utf-8"?>
<Types xmlns="http://schemas.openxmlformats.org/package/2006/content-types">
  <Default Extension="jpeg" ContentType="image/jpeg"/>
  <Default Extension="wav" ContentType="audio/x-wav"/>
  <Default Extension="png" ContentType="image/pn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302" r:id="rId3"/>
    <p:sldId id="319" r:id="rId4"/>
    <p:sldId id="335" r:id="rId5"/>
    <p:sldId id="336" r:id="rId6"/>
    <p:sldId id="337" r:id="rId7"/>
    <p:sldId id="340" r:id="rId8"/>
    <p:sldId id="342" r:id="rId10"/>
    <p:sldId id="344" r:id="rId11"/>
    <p:sldId id="345" r:id="rId12"/>
    <p:sldId id="339" r:id="rId13"/>
    <p:sldId id="297" r:id="rId14"/>
    <p:sldId id="338" r:id="rId15"/>
    <p:sldId id="341" r:id="rId16"/>
    <p:sldId id="262" r:id="rId17"/>
    <p:sldId id="299" r:id="rId18"/>
    <p:sldId id="263" r:id="rId19"/>
    <p:sldId id="300" r:id="rId20"/>
    <p:sldId id="264" r:id="rId21"/>
    <p:sldId id="265" r:id="rId22"/>
    <p:sldId id="301" r:id="rId23"/>
    <p:sldId id="266" r:id="rId24"/>
    <p:sldId id="271" r:id="rId25"/>
    <p:sldId id="303" r:id="rId26"/>
  </p:sldIdLst>
  <p:sldSz cx="9144000" cy="6858000" type="screen4x3"/>
  <p:notesSz cx="6858000" cy="9144000"/>
  <p:defaultTextStyle>
    <a:defPPr>
      <a:defRPr lang="zh-CN"/>
    </a:defPPr>
    <a:lvl1pPr marL="0" lvl="0" indent="0" algn="ctr"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黑体" panose="02010609060101010101" pitchFamily="49" charset="-122"/>
        <a:cs typeface="+mn-cs"/>
      </a:defRPr>
    </a:lvl1pPr>
    <a:lvl2pPr marL="457200" lvl="1" indent="0" algn="ctr"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黑体" panose="02010609060101010101" pitchFamily="49" charset="-122"/>
        <a:cs typeface="+mn-cs"/>
      </a:defRPr>
    </a:lvl2pPr>
    <a:lvl3pPr marL="914400" lvl="2" indent="0" algn="ctr"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黑体" panose="02010609060101010101" pitchFamily="49" charset="-122"/>
        <a:cs typeface="+mn-cs"/>
      </a:defRPr>
    </a:lvl3pPr>
    <a:lvl4pPr marL="1371600" lvl="3" indent="0" algn="ctr"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黑体" panose="02010609060101010101" pitchFamily="49" charset="-122"/>
        <a:cs typeface="+mn-cs"/>
      </a:defRPr>
    </a:lvl4pPr>
    <a:lvl5pPr marL="1828800" lvl="4" indent="0" algn="ctr"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黑体" panose="02010609060101010101" pitchFamily="49" charset="-122"/>
        <a:cs typeface="+mn-cs"/>
      </a:defRPr>
    </a:lvl5pPr>
    <a:lvl6pPr marL="2286000" lvl="5" indent="0" algn="ctr"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黑体" panose="02010609060101010101" pitchFamily="49" charset="-122"/>
        <a:cs typeface="+mn-cs"/>
      </a:defRPr>
    </a:lvl6pPr>
    <a:lvl7pPr marL="2743200" lvl="6" indent="0" algn="ctr"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黑体" panose="02010609060101010101" pitchFamily="49" charset="-122"/>
        <a:cs typeface="+mn-cs"/>
      </a:defRPr>
    </a:lvl7pPr>
    <a:lvl8pPr marL="3200400" lvl="7" indent="0" algn="ctr"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黑体" panose="02010609060101010101" pitchFamily="49" charset="-122"/>
        <a:cs typeface="+mn-cs"/>
      </a:defRPr>
    </a:lvl8pPr>
    <a:lvl9pPr marL="3657600" lvl="8" indent="0" algn="ctr"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黑体" panose="02010609060101010101" pitchFamily="49"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CC0066"/>
    <a:srgbClr val="FFC2A3"/>
    <a:srgbClr val="FF9966"/>
    <a:srgbClr val="FFB28B"/>
    <a:srgbClr val="FAFED6"/>
    <a:srgbClr val="FFD8C5"/>
    <a:srgbClr val="E1F2F3"/>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886"/>
    <p:restoredTop sz="94660"/>
  </p:normalViewPr>
  <p:slideViewPr>
    <p:cSldViewPr showGuides="1">
      <p:cViewPr varScale="1">
        <p:scale>
          <a:sx n="65" d="100"/>
          <a:sy n="65" d="100"/>
        </p:scale>
        <p:origin x="-1524" y="-114"/>
      </p:cViewPr>
      <p:guideLst>
        <p:guide orient="horz" pos="2167"/>
        <p:guide pos="2928"/>
      </p:guideLst>
    </p:cSldViewPr>
  </p:slideViewPr>
  <p:notesTextViewPr>
    <p:cViewPr>
      <p:scale>
        <a:sx n="100" d="100"/>
        <a:sy n="100" d="100"/>
      </p:scale>
      <p:origin x="0" y="0"/>
    </p:cViewPr>
  </p:notesTextViewPr>
  <p:sorterViewPr showFormatting="0">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200" y="274638"/>
            <a:ext cx="8229600" cy="585152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灯片编号占位符 4"/>
          <p:cNvSpPr>
            <a:spLocks noGrp="1"/>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灯片编号占位符 5"/>
          <p:cNvSpPr>
            <a:spLocks noGrp="1"/>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9" name="灯片编号占位符 8"/>
          <p:cNvSpPr>
            <a:spLocks noGrp="1"/>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灯片编号占位符 4"/>
          <p:cNvSpPr>
            <a:spLocks noGrp="1"/>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灯片编号占位符 3"/>
          <p:cNvSpPr>
            <a:spLocks noGrp="1"/>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灯片编号占位符 6"/>
          <p:cNvSpPr>
            <a:spLocks noGrp="1"/>
          </p:cNvSpPr>
          <p:nvPr>
            <p:ph type="sldNum" sz="quarter" idx="12"/>
          </p:nvPr>
        </p:nvSpPr>
        <p:spPr/>
        <p:txBody>
          <a:bodyPr/>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p>
            <a:pPr lvl="0"/>
            <a:r>
              <a:rPr lang="zh-CN" altLang="en-US" dirty="0"/>
              <a:t>单击此处编辑母版标题样式</a:t>
            </a:r>
            <a:endParaRPr lang="zh-CN" altLang="en-US" dirty="0"/>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l">
              <a:defRPr sz="1400">
                <a:ea typeface="+mn-ea"/>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defRPr sz="1400">
                <a:ea typeface="+mn-ea"/>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a:defRPr sz="1400">
                <a:ea typeface="宋体" panose="02010600030101010101" pitchFamily="2" charset="-122"/>
              </a:defRPr>
            </a:lvl1pPr>
          </a:lstStyle>
          <a:p>
            <a:pPr lvl="0" eaLnBrk="1" hangingPunct="1">
              <a:buNone/>
            </a:pPr>
            <a:fld id="{9A0DB2DC-4C9A-4742-B13C-FB6460FD3503}" type="slidenum">
              <a:rPr lang="en-US" altLang="zh-CN" dirty="0">
                <a:latin typeface="Arial" panose="020B0604020202020204" pitchFamily="34" charset="0"/>
              </a:rPr>
            </a:fld>
            <a:endParaRPr lang="en-US" altLang="zh-CN"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2.png"/><Relationship Id="rId3" Type="http://schemas.microsoft.com/office/2007/relationships/media" Target="file:///C:\Users\Administrator\Desktop\&#27431;&#32654;&#20027;&#35201;&#22269;&#23478;&#30340;&#31038;&#20250;&#24040;&#21464;\&#31179;&#39118;&#24341;&#23436;&#32654;&#24102;&#21644;&#22768;&#29256;.mp3" TargetMode="External"/><Relationship Id="rId2" Type="http://schemas.openxmlformats.org/officeDocument/2006/relationships/audio" Target="file:///C:\Users\Administrator\Desktop\&#27431;&#32654;&#20027;&#35201;&#22269;&#23478;&#30340;&#31038;&#20250;&#24040;&#21464;\&#31179;&#39118;&#24341;&#23436;&#32654;&#24102;&#21644;&#22768;&#29256;.mp3" TargetMode="Externa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audio1.wav"/><Relationship Id="rId1" Type="http://schemas.openxmlformats.org/officeDocument/2006/relationships/image" Target="../media/image5.GIF"/></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media/audio1.wav"/><Relationship Id="rId1" Type="http://schemas.openxmlformats.org/officeDocument/2006/relationships/image" Target="../media/image5.GIF"/></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audio1.wav"/><Relationship Id="rId1" Type="http://schemas.openxmlformats.org/officeDocument/2006/relationships/image" Target="../media/image5.GIF"/></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media/audio1.wav"/><Relationship Id="rId1" Type="http://schemas.openxmlformats.org/officeDocument/2006/relationships/image" Target="../media/image5.GIF"/></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audio1.wav"/><Relationship Id="rId1" Type="http://schemas.openxmlformats.org/officeDocument/2006/relationships/image" Target="../media/image5.GIF"/></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audio1.wav"/><Relationship Id="rId1" Type="http://schemas.openxmlformats.org/officeDocument/2006/relationships/image" Target="../media/image5.GIF"/></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20.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audio" Target="../media/audio1.wav"/><Relationship Id="rId2" Type="http://schemas.openxmlformats.org/officeDocument/2006/relationships/image" Target="../media/image5.GIF"/><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audio1.wav"/><Relationship Id="rId1" Type="http://schemas.openxmlformats.org/officeDocument/2006/relationships/image" Target="../media/image5.GI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7.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2050" name="Text Box 2"/>
          <p:cNvSpPr txBox="1">
            <a:spLocks noChangeArrowheads="1"/>
          </p:cNvSpPr>
          <p:nvPr/>
        </p:nvSpPr>
        <p:spPr bwMode="auto">
          <a:xfrm>
            <a:off x="267970" y="321945"/>
            <a:ext cx="9829800" cy="768350"/>
          </a:xfrm>
          <a:prstGeom prst="rect">
            <a:avLst/>
          </a:prstGeom>
          <a:noFill/>
          <a:ln w="9525">
            <a:noFill/>
            <a:miter lim="800000"/>
          </a:ln>
          <a:effectLst>
            <a:outerShdw dist="35921" dir="2700000" algn="ctr" rotWithShape="0">
              <a:schemeClr val="tx1"/>
            </a:outerShdw>
          </a:effectLst>
        </p:spPr>
        <p:txBody>
          <a:bodyPr>
            <a:spAutoFit/>
          </a:bodyPr>
          <a:lstStyle/>
          <a:p>
            <a:pPr marR="0" algn="l" defTabSz="914400">
              <a:buClrTx/>
              <a:buSzTx/>
              <a:buFontTx/>
              <a:defRPr/>
            </a:pPr>
            <a:r>
              <a:rPr kumimoji="0" lang="zh-CN" altLang="en-US" sz="4400" b="1" kern="1200" cap="none" spc="0" normalizeH="0" baseline="0" noProof="0" dirty="0">
                <a:solidFill>
                  <a:schemeClr val="bg1"/>
                </a:solidFill>
                <a:latin typeface="黑体" panose="02010609060101010101" pitchFamily="49" charset="-122"/>
                <a:ea typeface="黑体" panose="02010609060101010101" pitchFamily="49" charset="-122"/>
                <a:cs typeface="+mn-cs"/>
              </a:rPr>
              <a:t>第五、六单元复习课</a:t>
            </a:r>
            <a:r>
              <a:rPr kumimoji="0" lang="en-US" altLang="zh-CN" sz="4400" b="1" kern="1200" cap="none" spc="0" normalizeH="0" baseline="0" noProof="0" dirty="0">
                <a:solidFill>
                  <a:schemeClr val="bg1"/>
                </a:solidFill>
                <a:latin typeface="黑体" panose="02010609060101010101" pitchFamily="49" charset="-122"/>
                <a:ea typeface="黑体" panose="02010609060101010101" pitchFamily="49" charset="-122"/>
                <a:cs typeface="+mn-cs"/>
              </a:rPr>
              <a:t>——</a:t>
            </a:r>
            <a:r>
              <a:rPr kumimoji="0" lang="zh-CN" altLang="en-US" sz="4400" b="1" kern="1200" cap="none" spc="0" normalizeH="0" baseline="0" noProof="0" dirty="0">
                <a:solidFill>
                  <a:schemeClr val="bg1"/>
                </a:solidFill>
                <a:latin typeface="黑体" panose="02010609060101010101" pitchFamily="49" charset="-122"/>
                <a:ea typeface="黑体" panose="02010609060101010101" pitchFamily="49" charset="-122"/>
                <a:cs typeface="+mn-cs"/>
              </a:rPr>
              <a:t>近代欧洲</a:t>
            </a:r>
            <a:endParaRPr kumimoji="0" lang="zh-CN" altLang="en-US" sz="4400" b="1" kern="1200" cap="none" spc="0" normalizeH="0" baseline="0" noProof="0" dirty="0">
              <a:solidFill>
                <a:schemeClr val="bg1"/>
              </a:solidFill>
              <a:latin typeface="黑体" panose="02010609060101010101" pitchFamily="49" charset="-122"/>
              <a:ea typeface="黑体" panose="02010609060101010101" pitchFamily="49" charset="-122"/>
              <a:cs typeface="+mn-cs"/>
            </a:endParaRPr>
          </a:p>
        </p:txBody>
      </p:sp>
      <p:sp>
        <p:nvSpPr>
          <p:cNvPr id="2051" name="Text Box 3"/>
          <p:cNvSpPr txBox="1"/>
          <p:nvPr/>
        </p:nvSpPr>
        <p:spPr>
          <a:xfrm>
            <a:off x="381000" y="2133600"/>
            <a:ext cx="309563" cy="365125"/>
          </a:xfrm>
          <a:prstGeom prst="rect">
            <a:avLst/>
          </a:prstGeom>
          <a:noFill/>
          <a:ln w="9525">
            <a:noFill/>
          </a:ln>
        </p:spPr>
        <p:txBody>
          <a:bodyPr wrap="none">
            <a:spAutoFit/>
          </a:bodyPr>
          <a:p>
            <a:endParaRPr lang="zh-CN" altLang="zh-CN" dirty="0">
              <a:latin typeface="Arial" panose="020B0604020202020204" pitchFamily="34" charset="0"/>
              <a:ea typeface="宋体" panose="02010600030101010101" pitchFamily="2" charset="-122"/>
            </a:endParaRPr>
          </a:p>
        </p:txBody>
      </p:sp>
      <p:sp>
        <p:nvSpPr>
          <p:cNvPr id="2052" name="Text Box 8"/>
          <p:cNvSpPr txBox="1"/>
          <p:nvPr/>
        </p:nvSpPr>
        <p:spPr>
          <a:xfrm>
            <a:off x="690880" y="1342390"/>
            <a:ext cx="7200900" cy="3753485"/>
          </a:xfrm>
          <a:prstGeom prst="rect">
            <a:avLst/>
          </a:prstGeom>
          <a:noFill/>
          <a:ln w="9525">
            <a:noFill/>
          </a:ln>
        </p:spPr>
        <p:txBody>
          <a:bodyPr wrap="square">
            <a:spAutoFit/>
          </a:bodyPr>
          <a:p>
            <a:pPr algn="l">
              <a:spcBef>
                <a:spcPct val="50000"/>
              </a:spcBef>
            </a:pPr>
            <a:r>
              <a:rPr lang="en-US" altLang="zh-CN" sz="2800" b="1" dirty="0">
                <a:solidFill>
                  <a:srgbClr val="3333FF"/>
                </a:solidFill>
                <a:latin typeface="黑体" panose="02010609060101010101" pitchFamily="49" charset="-122"/>
              </a:rPr>
              <a:t>    </a:t>
            </a:r>
            <a:r>
              <a:rPr lang="zh-CN" altLang="en-US" sz="2800" b="1" dirty="0">
                <a:solidFill>
                  <a:srgbClr val="3333FF"/>
                </a:solidFill>
                <a:latin typeface="黑体" panose="02010609060101010101" pitchFamily="49" charset="-122"/>
              </a:rPr>
              <a:t>西欧社会与经济的发展</a:t>
            </a:r>
            <a:r>
              <a:rPr lang="zh-CN" altLang="en-US" sz="2800" b="1" dirty="0">
                <a:latin typeface="黑体" panose="02010609060101010101" pitchFamily="49" charset="-122"/>
              </a:rPr>
              <a:t>  </a:t>
            </a:r>
            <a:endParaRPr lang="zh-CN" altLang="en-US" sz="2800" b="1" dirty="0">
              <a:latin typeface="黑体" panose="02010609060101010101" pitchFamily="49" charset="-122"/>
            </a:endParaRPr>
          </a:p>
          <a:p>
            <a:pPr algn="l">
              <a:spcBef>
                <a:spcPct val="50000"/>
              </a:spcBef>
            </a:pPr>
            <a:r>
              <a:rPr lang="zh-CN" altLang="en-US" sz="2800" b="1" dirty="0">
                <a:solidFill>
                  <a:srgbClr val="3333FF"/>
                </a:solidFill>
                <a:latin typeface="黑体" panose="02010609060101010101" pitchFamily="49" charset="-122"/>
              </a:rPr>
              <a:t>               文艺复兴</a:t>
            </a:r>
            <a:endParaRPr lang="zh-CN" altLang="en-US" sz="2800" b="1" dirty="0">
              <a:solidFill>
                <a:srgbClr val="3333FF"/>
              </a:solidFill>
              <a:latin typeface="黑体" panose="02010609060101010101" pitchFamily="49" charset="-122"/>
            </a:endParaRPr>
          </a:p>
          <a:p>
            <a:pPr algn="l">
              <a:spcBef>
                <a:spcPct val="50000"/>
              </a:spcBef>
            </a:pPr>
            <a:r>
              <a:rPr lang="zh-CN" altLang="en-US" sz="2800" b="1" dirty="0">
                <a:solidFill>
                  <a:srgbClr val="3333FF"/>
                </a:solidFill>
                <a:latin typeface="黑体" panose="02010609060101010101" pitchFamily="49" charset="-122"/>
              </a:rPr>
              <a:t>                     新航路的开辟</a:t>
            </a:r>
            <a:endParaRPr lang="zh-CN" altLang="en-US" sz="2800" b="1" dirty="0">
              <a:solidFill>
                <a:srgbClr val="3333FF"/>
              </a:solidFill>
              <a:latin typeface="黑体" panose="02010609060101010101" pitchFamily="49" charset="-122"/>
            </a:endParaRPr>
          </a:p>
          <a:p>
            <a:pPr algn="l">
              <a:spcBef>
                <a:spcPct val="50000"/>
              </a:spcBef>
            </a:pPr>
            <a:r>
              <a:rPr lang="zh-CN" altLang="en-US" sz="2800" b="1" dirty="0">
                <a:solidFill>
                  <a:srgbClr val="3333FF"/>
                </a:solidFill>
                <a:latin typeface="黑体" panose="02010609060101010101" pitchFamily="49" charset="-122"/>
              </a:rPr>
              <a:t> 英国资产阶级革命</a:t>
            </a:r>
            <a:endParaRPr lang="zh-CN" altLang="en-US" sz="2800" b="1" dirty="0">
              <a:solidFill>
                <a:srgbClr val="3333FF"/>
              </a:solidFill>
              <a:latin typeface="黑体" panose="02010609060101010101" pitchFamily="49" charset="-122"/>
            </a:endParaRPr>
          </a:p>
          <a:p>
            <a:pPr algn="l">
              <a:spcBef>
                <a:spcPct val="50000"/>
              </a:spcBef>
            </a:pPr>
            <a:r>
              <a:rPr lang="zh-CN" altLang="en-US" sz="2800" b="1" dirty="0">
                <a:solidFill>
                  <a:srgbClr val="3333FF"/>
                </a:solidFill>
                <a:latin typeface="黑体" panose="02010609060101010101" pitchFamily="49" charset="-122"/>
              </a:rPr>
              <a:t>                美国独立战争</a:t>
            </a:r>
            <a:endParaRPr lang="zh-CN" altLang="en-US" sz="2800" b="1" dirty="0">
              <a:solidFill>
                <a:srgbClr val="3333FF"/>
              </a:solidFill>
              <a:latin typeface="黑体" panose="02010609060101010101" pitchFamily="49" charset="-122"/>
            </a:endParaRPr>
          </a:p>
          <a:p>
            <a:pPr algn="l">
              <a:spcBef>
                <a:spcPct val="50000"/>
              </a:spcBef>
            </a:pPr>
            <a:r>
              <a:rPr lang="zh-CN" altLang="en-US" sz="2800" b="1" dirty="0">
                <a:solidFill>
                  <a:srgbClr val="3333FF"/>
                </a:solidFill>
                <a:latin typeface="黑体" panose="02010609060101010101" pitchFamily="49" charset="-122"/>
              </a:rPr>
              <a:t>                         法国大革命</a:t>
            </a:r>
            <a:endParaRPr lang="zh-CN" altLang="en-US" sz="2800" b="1" dirty="0">
              <a:solidFill>
                <a:srgbClr val="3333FF"/>
              </a:solidFill>
              <a:latin typeface="黑体" panose="02010609060101010101" pitchFamily="49" charset="-122"/>
            </a:endParaRPr>
          </a:p>
        </p:txBody>
      </p:sp>
      <p:pic>
        <p:nvPicPr>
          <p:cNvPr id="10" name="秋风引完美带和声版.mp3">
            <a:hlinkClick r:id="" action="ppaction://media"/>
          </p:cNvPr>
          <p:cNvPicPr>
            <a:picLocks noRot="1" noChangeAspect="1"/>
          </p:cNvPicPr>
          <p:nvPr>
            <a:audioFile r:link="rId2"/>
            <p:extLst>
              <p:ext uri="{DAA4B4D4-6D71-4841-9C94-3DE7FCFB9230}">
                <p14:media xmlns:p14="http://schemas.microsoft.com/office/powerpoint/2010/main" r:link="rId3"/>
              </p:ext>
            </p:extLst>
          </p:nvPr>
        </p:nvPicPr>
        <p:blipFill>
          <a:blip r:embed="rId4"/>
          <a:stretch>
            <a:fillRect/>
          </a:stretch>
        </p:blipFill>
        <p:spPr>
          <a:xfrm>
            <a:off x="8839200" y="6553200"/>
            <a:ext cx="304800" cy="304800"/>
          </a:xfrm>
          <a:prstGeom prst="rect">
            <a:avLst/>
          </a:prstGeom>
          <a:noFill/>
          <a:ln w="9525">
            <a:noFill/>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withEffect">
                                  <p:stCondLst>
                                    <p:cond delay="0"/>
                                  </p:stCondLst>
                                  <p:childTnLst>
                                    <p:cmd type="call" cmd="playFrom(0.0)">
                                      <p:cBhvr>
                                        <p:cTn id="6" dur="249438" fill="hold"/>
                                        <p:tgtEl>
                                          <p:spTgt spid="10"/>
                                        </p:tgtEl>
                                      </p:cBhvr>
                                    </p:cmd>
                                  </p:childTnLst>
                                </p:cTn>
                              </p:par>
                              <p:par>
                                <p:cTn id="7" presetID="42" presetClass="entr" presetSubtype="0" fill="hold" grpId="0" nodeType="withEffect">
                                  <p:stCondLst>
                                    <p:cond delay="3000"/>
                                  </p:stCondLst>
                                  <p:childTnLst>
                                    <p:set>
                                      <p:cBhvr>
                                        <p:cTn id="8" dur="1" fill="hold">
                                          <p:stCondLst>
                                            <p:cond delay="0"/>
                                          </p:stCondLst>
                                        </p:cTn>
                                        <p:tgtEl>
                                          <p:spTgt spid="2052"/>
                                        </p:tgtEl>
                                        <p:attrNameLst>
                                          <p:attrName>style.visibility</p:attrName>
                                        </p:attrNameLst>
                                      </p:cBhvr>
                                      <p:to>
                                        <p:strVal val="visible"/>
                                      </p:to>
                                    </p:set>
                                    <p:animEffect transition="in" filter="fade">
                                      <p:cBhvr>
                                        <p:cTn id="9" dur="1000"/>
                                        <p:tgtEl>
                                          <p:spTgt spid="2052"/>
                                        </p:tgtEl>
                                      </p:cBhvr>
                                    </p:animEffect>
                                    <p:anim calcmode="lin" valueType="num">
                                      <p:cBhvr>
                                        <p:cTn id="10" dur="1000" fill="hold"/>
                                        <p:tgtEl>
                                          <p:spTgt spid="2052"/>
                                        </p:tgtEl>
                                        <p:attrNameLst>
                                          <p:attrName>ppt_x</p:attrName>
                                        </p:attrNameLst>
                                      </p:cBhvr>
                                      <p:tavLst>
                                        <p:tav tm="0">
                                          <p:val>
                                            <p:strVal val="#ppt_x"/>
                                          </p:val>
                                        </p:tav>
                                        <p:tav tm="100000">
                                          <p:val>
                                            <p:strVal val="#ppt_x"/>
                                          </p:val>
                                        </p:tav>
                                      </p:tavLst>
                                    </p:anim>
                                    <p:anim calcmode="lin" valueType="num">
                                      <p:cBhvr>
                                        <p:cTn id="11" dur="1000" fill="hold"/>
                                        <p:tgtEl>
                                          <p:spTgt spid="205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showWhenStopped="1">
                <p:cTn id="12" fill="hold" display="0">
                  <p:stCondLst>
                    <p:cond delay="indefinite"/>
                  </p:stCondLst>
                  <p:endCondLst>
                    <p:cond evt="onNext" delay="0">
                      <p:tgtEl>
                        <p:sldTgt/>
                      </p:tgtEl>
                    </p:cond>
                    <p:cond evt="onPrev" delay="0">
                      <p:tgtEl>
                        <p:sldTgt/>
                      </p:tgtEl>
                    </p:cond>
                    <p:cond evt="onStopAudio" delay="0">
                      <p:tgtEl>
                        <p:sldTgt/>
                      </p:tgtEl>
                    </p:cond>
                  </p:endCondLst>
                </p:cTn>
                <p:tgtEl>
                  <p:spTgt spid="10"/>
                </p:tgtEl>
              </p:cMediaNode>
            </p:audio>
          </p:childTnLst>
        </p:cTn>
      </p:par>
    </p:tnLst>
    <p:bldLst>
      <p:bldP spid="205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标题 1"/>
          <p:cNvSpPr>
            <a:spLocks noGrp="1"/>
          </p:cNvSpPr>
          <p:nvPr/>
        </p:nvSpPr>
        <p:spPr>
          <a:xfrm>
            <a:off x="-20955" y="170815"/>
            <a:ext cx="8892540" cy="1470025"/>
          </a:xfrm>
          <a:prstGeom prst="rect">
            <a:avLst/>
          </a:prstGeom>
          <a:noFill/>
          <a:ln w="9525">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algn="l"/>
            <a:r>
              <a:rPr lang="zh-CN" altLang="en-US" b="1">
                <a:solidFill>
                  <a:srgbClr val="3333FF"/>
                </a:solidFill>
              </a:rPr>
              <a:t>四、政治篇</a:t>
            </a:r>
            <a:r>
              <a:rPr lang="en-US" altLang="zh-CN" b="1">
                <a:solidFill>
                  <a:srgbClr val="3333FF"/>
                </a:solidFill>
              </a:rPr>
              <a:t>—</a:t>
            </a:r>
            <a:r>
              <a:rPr lang="zh-CN" altLang="en-US" sz="4000" b="1">
                <a:solidFill>
                  <a:srgbClr val="FF0000"/>
                </a:solidFill>
                <a:latin typeface="楷体" panose="02010609060101010101" charset="-122"/>
                <a:ea typeface="楷体" panose="02010609060101010101" charset="-122"/>
              </a:rPr>
              <a:t>资产阶级革命</a:t>
            </a:r>
            <a:endParaRPr lang="zh-CN" altLang="en-US" sz="4000" b="1">
              <a:solidFill>
                <a:srgbClr val="FF0000"/>
              </a:solidFill>
              <a:latin typeface="楷体" panose="02010609060101010101" charset="-122"/>
              <a:ea typeface="楷体" panose="02010609060101010101" charset="-122"/>
            </a:endParaRPr>
          </a:p>
        </p:txBody>
      </p:sp>
      <p:graphicFrame>
        <p:nvGraphicFramePr>
          <p:cNvPr id="6" name="表格 5"/>
          <p:cNvGraphicFramePr/>
          <p:nvPr>
            <p:custDataLst>
              <p:tags r:id="rId1"/>
            </p:custDataLst>
          </p:nvPr>
        </p:nvGraphicFramePr>
        <p:xfrm>
          <a:off x="513715" y="1910715"/>
          <a:ext cx="7638415" cy="4211955"/>
        </p:xfrm>
        <a:graphic>
          <a:graphicData uri="http://schemas.openxmlformats.org/drawingml/2006/table">
            <a:tbl>
              <a:tblPr firstRow="1" bandRow="1">
                <a:tableStyleId>{5940675A-B579-460E-94D1-54222C63F5DA}</a:tableStyleId>
              </a:tblPr>
              <a:tblGrid>
                <a:gridCol w="1059815"/>
                <a:gridCol w="2582545"/>
                <a:gridCol w="1959610"/>
                <a:gridCol w="2036445"/>
              </a:tblGrid>
              <a:tr h="297815">
                <a:tc>
                  <a:txBody>
                    <a:bodyPr/>
                    <a:p>
                      <a:pPr indent="0">
                        <a:buNone/>
                      </a:pP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英国资产阶级革命</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美国独立战争</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法国大革命</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34950">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起止时间</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1640-1688</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1775-1783</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1789-1794</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86410">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根本原因</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封建专制统治严重</a:t>
                      </a:r>
                      <a:r>
                        <a:rPr lang="en-US" sz="1400" b="1">
                          <a:solidFill>
                            <a:srgbClr val="FF0000"/>
                          </a:solidFill>
                          <a:latin typeface="宋体" panose="02010600030101010101" pitchFamily="2" charset="-122"/>
                          <a:ea typeface="宋体" panose="02010600030101010101" pitchFamily="2" charset="-122"/>
                          <a:cs typeface="宋体" panose="02010600030101010101" pitchFamily="2" charset="-122"/>
                        </a:rPr>
                        <a:t>阻碍资本主义发展</a:t>
                      </a:r>
                      <a:endParaRPr lang="en-US" altLang="en-US" sz="1400" b="1">
                        <a:solidFill>
                          <a:srgbClr val="FF000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英国殖民统治严重</a:t>
                      </a:r>
                      <a:r>
                        <a:rPr lang="en-US" sz="1400" b="1">
                          <a:solidFill>
                            <a:srgbClr val="FF0000"/>
                          </a:solidFill>
                          <a:latin typeface="宋体" panose="02010600030101010101" pitchFamily="2" charset="-122"/>
                          <a:ea typeface="宋体" panose="02010600030101010101" pitchFamily="2" charset="-122"/>
                          <a:cs typeface="宋体" panose="02010600030101010101" pitchFamily="2" charset="-122"/>
                        </a:rPr>
                        <a:t>阻碍资本主义发展</a:t>
                      </a:r>
                      <a:endParaRPr lang="en-US" altLang="en-US" sz="1400" b="1">
                        <a:solidFill>
                          <a:srgbClr val="FF000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封建专制统治严重</a:t>
                      </a:r>
                      <a:r>
                        <a:rPr lang="en-US" sz="1400" b="1">
                          <a:solidFill>
                            <a:srgbClr val="FF0000"/>
                          </a:solidFill>
                          <a:latin typeface="宋体" panose="02010600030101010101" pitchFamily="2" charset="-122"/>
                          <a:ea typeface="宋体" panose="02010600030101010101" pitchFamily="2" charset="-122"/>
                          <a:cs typeface="宋体" panose="02010600030101010101" pitchFamily="2" charset="-122"/>
                        </a:rPr>
                        <a:t>阻碍资本主义发展</a:t>
                      </a:r>
                      <a:endParaRPr lang="en-US" altLang="en-US" sz="1400" b="1">
                        <a:solidFill>
                          <a:srgbClr val="FF0000"/>
                        </a:solidFill>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43205">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导火线</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苏格兰人民起义</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波士顿倾茶事件</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三级会议的召开</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73050">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开始标志</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1640年议会重新召开</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莱克星顿的枪声</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攻占巴士底狱</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45745">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颁布文献</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《权利法案》</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《独立宣言》</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《人权宣言》</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86410">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结束事件</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1688光荣革命</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《巴黎条约》签订，英国承认美国独立</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“热月政变”罗伯斯庇尔被推上断头台</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85775">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任务</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推翻封建专制发展资本主义</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摆脱殖民统治，发展资本主义</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推翻封建专制发展资本主义</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86410">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领导阶级</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资产阶级和新贵族，代表：克伦威尔</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资产阶级和种植园主，代表：华盛顿</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资产阶级，代表：罗伯斯庇尔</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85775">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结果</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确立了君主立宪制的资产阶级统治</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赢得了国家独立，确立了比较民主的</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确立了资本主义制度</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486410">
                <a:tc>
                  <a:txBody>
                    <a:bodyPr/>
                    <a:p>
                      <a:pPr indent="0">
                        <a:buNone/>
                      </a:pPr>
                      <a:r>
                        <a:rPr lang="en-US" sz="1400" b="0">
                          <a:latin typeface="宋体" panose="02010600030101010101" pitchFamily="2" charset="-122"/>
                          <a:ea typeface="宋体" panose="02010600030101010101" pitchFamily="2" charset="-122"/>
                          <a:cs typeface="宋体" panose="02010600030101010101" pitchFamily="2" charset="-122"/>
                        </a:rPr>
                        <a:t>启示</a:t>
                      </a:r>
                      <a:endParaRPr lang="en-US" altLang="en-US" sz="14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3">
                  <a:txBody>
                    <a:bodyPr/>
                    <a:p>
                      <a:pPr indent="0">
                        <a:buNone/>
                      </a:pPr>
                      <a:r>
                        <a:rPr lang="en-US" sz="1400" b="1">
                          <a:solidFill>
                            <a:srgbClr val="3333FF"/>
                          </a:solidFill>
                          <a:latin typeface="楷体" panose="02010609060101010101" charset="-122"/>
                          <a:ea typeface="楷体" panose="02010609060101010101" charset="-122"/>
                          <a:cs typeface="宋体" panose="02010600030101010101" pitchFamily="2" charset="-122"/>
                        </a:rPr>
                        <a:t>①先进的资本主义制度终将取代落后的封建制度②一种新的社会制度的确立具有曲折性和复杂性③经济的发展促进先进制度的产生（经济决定政治）</a:t>
                      </a:r>
                      <a:endParaRPr lang="en-US" altLang="en-US" sz="1400" b="1">
                        <a:solidFill>
                          <a:srgbClr val="3333FF"/>
                        </a:solidFill>
                        <a:latin typeface="楷体" panose="02010609060101010101" charset="-122"/>
                        <a:ea typeface="楷体" panose="02010609060101010101"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bl>
          </a:graphicData>
        </a:graphic>
      </p:graphicFrame>
      <p:sp>
        <p:nvSpPr>
          <p:cNvPr id="14" name="文本框 13"/>
          <p:cNvSpPr txBox="1"/>
          <p:nvPr/>
        </p:nvSpPr>
        <p:spPr>
          <a:xfrm>
            <a:off x="513715" y="1450340"/>
            <a:ext cx="5767070" cy="460375"/>
          </a:xfrm>
          <a:prstGeom prst="rect">
            <a:avLst/>
          </a:prstGeom>
          <a:noFill/>
        </p:spPr>
        <p:txBody>
          <a:bodyPr wrap="square" rtlCol="0">
            <a:spAutoFit/>
          </a:bodyPr>
          <a:p>
            <a:pPr algn="l"/>
            <a:r>
              <a:rPr lang="zh-CN" altLang="en-US" sz="2400" b="1">
                <a:gradFill>
                  <a:gsLst>
                    <a:gs pos="0">
                      <a:srgbClr val="14CD68"/>
                    </a:gs>
                    <a:gs pos="100000">
                      <a:srgbClr val="0B6E38"/>
                    </a:gs>
                  </a:gsLst>
                  <a:lin scaled="0"/>
                </a:gradFill>
              </a:rPr>
              <a:t>英、法、美资产阶级革命</a:t>
            </a:r>
            <a:endParaRPr lang="zh-CN" altLang="en-US" sz="2400" b="1">
              <a:gradFill>
                <a:gsLst>
                  <a:gs pos="0">
                    <a:srgbClr val="14CD68"/>
                  </a:gs>
                  <a:gs pos="100000">
                    <a:srgbClr val="0B6E38"/>
                  </a:gs>
                </a:gsLst>
                <a:lin scaled="0"/>
              </a:gra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Text Box 7"/>
          <p:cNvSpPr txBox="1"/>
          <p:nvPr/>
        </p:nvSpPr>
        <p:spPr>
          <a:xfrm>
            <a:off x="76200" y="3962400"/>
            <a:ext cx="4343400" cy="2819400"/>
          </a:xfrm>
          <a:prstGeom prst="rect">
            <a:avLst/>
          </a:prstGeom>
          <a:solidFill>
            <a:srgbClr val="FFFFFF"/>
          </a:solidFill>
          <a:ln w="9525" cap="flat" cmpd="sng">
            <a:solidFill>
              <a:srgbClr val="000000"/>
            </a:solidFill>
            <a:prstDash val="solid"/>
            <a:miter/>
            <a:headEnd type="none" w="med" len="med"/>
            <a:tailEnd type="none" w="med" len="med"/>
          </a:ln>
        </p:spPr>
        <p:txBody>
          <a:bodyPr/>
          <a:p>
            <a:pPr algn="just"/>
            <a:r>
              <a:rPr altLang="zh-CN" sz="1600" dirty="0">
                <a:solidFill>
                  <a:srgbClr val="CC0066"/>
                </a:solidFill>
                <a:latin typeface="Arial" panose="020B0604020202020204" pitchFamily="34" charset="0"/>
              </a:rPr>
              <a:t>拿破仑是法国杰出的资产阶级政治家和军事家，</a:t>
            </a:r>
            <a:r>
              <a:rPr altLang="zh-CN" sz="1600" dirty="0">
                <a:latin typeface="Arial" panose="020B0604020202020204" pitchFamily="34" charset="0"/>
              </a:rPr>
              <a:t>他发动“雾月政变”，夺取国家政权，建立法兰西第一帝国，他采取各种措施，便利了资本主义工商业的发展，制定《拿破仑法典》，确立了资本主义社会的立法规范，后期统治专制独裁，取消民主，镇压人民，他的对外战争，功过参半，他多次打败欧洲反法联军的进攻，维护法国大革命的成果，使革命思想在欧洲大陆广泛传播，动摇了欧洲大陆的封建统治，后期把对外战争演变成为一场侵略战争，给欧洲和法国人民带来了灾难，导致最终失败。</a:t>
            </a:r>
            <a:endParaRPr altLang="zh-CN" sz="1600" dirty="0">
              <a:latin typeface="Arial" panose="020B0604020202020204" pitchFamily="34" charset="0"/>
            </a:endParaRPr>
          </a:p>
        </p:txBody>
      </p:sp>
      <p:sp>
        <p:nvSpPr>
          <p:cNvPr id="60422" name="Text Box 3"/>
          <p:cNvSpPr txBox="1"/>
          <p:nvPr/>
        </p:nvSpPr>
        <p:spPr>
          <a:xfrm>
            <a:off x="4648200" y="1219200"/>
            <a:ext cx="685800" cy="1752600"/>
          </a:xfrm>
          <a:prstGeom prst="rect">
            <a:avLst/>
          </a:prstGeom>
          <a:solidFill>
            <a:srgbClr val="FFC2A3"/>
          </a:solidFill>
          <a:ln w="9525" cap="flat" cmpd="sng">
            <a:solidFill>
              <a:srgbClr val="000000"/>
            </a:solidFill>
            <a:prstDash val="solid"/>
            <a:miter/>
            <a:headEnd type="none" w="med" len="med"/>
            <a:tailEnd type="none" w="med" len="med"/>
          </a:ln>
        </p:spPr>
        <p:txBody>
          <a:bodyPr/>
          <a:p>
            <a:pPr algn="just"/>
            <a:r>
              <a:rPr lang="zh-CN" altLang="en-US" sz="3600" b="1" dirty="0">
                <a:latin typeface="方正粗圆简体"/>
                <a:ea typeface="宋体" panose="02010600030101010101" pitchFamily="2" charset="-122"/>
              </a:rPr>
              <a:t>华盛顿</a:t>
            </a:r>
            <a:endParaRPr lang="zh-CN" altLang="en-US" sz="6600" b="1" dirty="0">
              <a:latin typeface="方正粗圆简体"/>
              <a:ea typeface="宋体" panose="02010600030101010101" pitchFamily="2" charset="-122"/>
            </a:endParaRPr>
          </a:p>
        </p:txBody>
      </p:sp>
      <p:sp>
        <p:nvSpPr>
          <p:cNvPr id="60423" name="Text Box 8"/>
          <p:cNvSpPr txBox="1"/>
          <p:nvPr/>
        </p:nvSpPr>
        <p:spPr>
          <a:xfrm>
            <a:off x="4648200" y="3962400"/>
            <a:ext cx="685800" cy="1752600"/>
          </a:xfrm>
          <a:prstGeom prst="rect">
            <a:avLst/>
          </a:prstGeom>
          <a:solidFill>
            <a:srgbClr val="FFC2A3"/>
          </a:solidFill>
          <a:ln w="9525" cap="flat" cmpd="sng">
            <a:solidFill>
              <a:srgbClr val="000000"/>
            </a:solidFill>
            <a:prstDash val="solid"/>
            <a:miter/>
            <a:headEnd type="none" w="med" len="med"/>
            <a:tailEnd type="none" w="med" len="med"/>
          </a:ln>
        </p:spPr>
        <p:txBody>
          <a:bodyPr/>
          <a:p>
            <a:pPr algn="just"/>
            <a:r>
              <a:rPr lang="zh-CN" altLang="en-US" sz="3600" b="1" dirty="0">
                <a:latin typeface="方正粗圆简体"/>
                <a:ea typeface="宋体" panose="02010600030101010101" pitchFamily="2" charset="-122"/>
              </a:rPr>
              <a:t>拿破仑</a:t>
            </a:r>
            <a:endParaRPr lang="zh-CN" altLang="en-US" sz="6600" b="1" dirty="0">
              <a:latin typeface="方正粗圆简体"/>
              <a:ea typeface="宋体" panose="02010600030101010101" pitchFamily="2" charset="-122"/>
            </a:endParaRPr>
          </a:p>
        </p:txBody>
      </p:sp>
      <p:sp>
        <p:nvSpPr>
          <p:cNvPr id="8197" name="Text Box 7"/>
          <p:cNvSpPr txBox="1"/>
          <p:nvPr/>
        </p:nvSpPr>
        <p:spPr>
          <a:xfrm>
            <a:off x="76200" y="1066800"/>
            <a:ext cx="4343400" cy="2819400"/>
          </a:xfrm>
          <a:prstGeom prst="rect">
            <a:avLst/>
          </a:prstGeom>
          <a:solidFill>
            <a:srgbClr val="FFFFFF"/>
          </a:solidFill>
          <a:ln w="9525" cap="flat" cmpd="sng">
            <a:solidFill>
              <a:srgbClr val="000000"/>
            </a:solidFill>
            <a:prstDash val="solid"/>
            <a:miter/>
            <a:headEnd type="none" w="med" len="med"/>
            <a:tailEnd type="none" w="med" len="med"/>
          </a:ln>
        </p:spPr>
        <p:txBody>
          <a:bodyPr/>
          <a:p>
            <a:pPr algn="just"/>
            <a:r>
              <a:rPr altLang="zh-CN" dirty="0">
                <a:solidFill>
                  <a:srgbClr val="CC0066"/>
                </a:solidFill>
                <a:latin typeface="Arial" panose="020B0604020202020204" pitchFamily="34" charset="0"/>
              </a:rPr>
              <a:t>华盛顿是美国著名的资产阶级革命家、军事家和政治家</a:t>
            </a:r>
            <a:r>
              <a:rPr altLang="zh-CN" dirty="0">
                <a:latin typeface="Arial" panose="020B0604020202020204" pitchFamily="34" charset="0"/>
              </a:rPr>
              <a:t>。华盛顿领导美国人民取得了民族独立，创建了美利坚合众国，参与制定1787年宪法，建立共和政体，实行民主选举，又开创了民主政治先河，作为开国元勋和政治家，华盛顿在美国历史发展过程中起了积极作用，被誉为“美国国父”。</a:t>
            </a:r>
            <a:endParaRPr altLang="zh-CN" dirty="0">
              <a:latin typeface="Arial" panose="020B0604020202020204" pitchFamily="34" charset="0"/>
            </a:endParaRPr>
          </a:p>
        </p:txBody>
      </p:sp>
      <p:sp>
        <p:nvSpPr>
          <p:cNvPr id="60427" name="Rectangle 123"/>
          <p:cNvSpPr/>
          <p:nvPr/>
        </p:nvSpPr>
        <p:spPr>
          <a:xfrm>
            <a:off x="5867400" y="1143000"/>
            <a:ext cx="3048000" cy="4831080"/>
          </a:xfrm>
          <a:prstGeom prst="rect">
            <a:avLst/>
          </a:prstGeom>
          <a:solidFill>
            <a:srgbClr val="C5C5C5"/>
          </a:solidFill>
          <a:ln w="9525">
            <a:noFill/>
          </a:ln>
        </p:spPr>
        <p:txBody>
          <a:bodyPr>
            <a:spAutoFit/>
          </a:bodyPr>
          <a:p>
            <a:pPr algn="l"/>
            <a:r>
              <a:rPr lang="zh-CN" altLang="zh-CN" sz="2800" dirty="0">
                <a:latin typeface="Arial" panose="020B0604020202020204" pitchFamily="34" charset="0"/>
              </a:rPr>
              <a:t>首先，对历史人物下一个总结性的评价语，归纳他（她）的属性。如他（她）是一个杰出的政治家、思想家、军事家等；其次，结合历史史实，描述他（她）一生的主要功过（一分为二评价历史人物）。</a:t>
            </a:r>
            <a:endParaRPr lang="zh-CN" altLang="en-US" sz="2800" b="1" dirty="0">
              <a:latin typeface="隶书" pitchFamily="49" charset="-122"/>
              <a:ea typeface="隶书" pitchFamily="49" charset="-122"/>
            </a:endParaRPr>
          </a:p>
        </p:txBody>
      </p:sp>
      <p:sp>
        <p:nvSpPr>
          <p:cNvPr id="8199" name="Text Box 12"/>
          <p:cNvSpPr txBox="1">
            <a:spLocks noChangeArrowheads="1"/>
          </p:cNvSpPr>
          <p:nvPr/>
        </p:nvSpPr>
        <p:spPr bwMode="auto">
          <a:xfrm>
            <a:off x="0" y="228600"/>
            <a:ext cx="5105400" cy="641350"/>
          </a:xfrm>
          <a:prstGeom prst="rect">
            <a:avLst/>
          </a:prstGeom>
          <a:noFill/>
          <a:ln w="9525">
            <a:noFill/>
            <a:miter lim="800000"/>
          </a:ln>
          <a:effectLst>
            <a:outerShdw dist="35921" dir="2700000" algn="ctr" rotWithShape="0">
              <a:schemeClr val="tx1"/>
            </a:outerShdw>
          </a:effectLst>
        </p:spPr>
        <p:txBody>
          <a:bodyPr>
            <a:spAutoFit/>
          </a:bodyPr>
          <a:lstStyle/>
          <a:p>
            <a:pPr marR="0" defTabSz="914400">
              <a:buClrTx/>
              <a:buSzTx/>
              <a:buFontTx/>
              <a:defRPr/>
            </a:pPr>
            <a:r>
              <a:rPr kumimoji="1" lang="zh-CN" altLang="en-US" sz="3600" b="1" kern="1200" cap="none" spc="0" normalizeH="0" baseline="0" noProof="0">
                <a:solidFill>
                  <a:srgbClr val="CC0066"/>
                </a:solidFill>
                <a:latin typeface="Arial" panose="020B0604020202020204" pitchFamily="34" charset="0"/>
                <a:ea typeface="黑体" panose="02010609060101010101" pitchFamily="49" charset="-122"/>
                <a:cs typeface="+mn-cs"/>
              </a:rPr>
              <a:t>评价重大杰出历史人物</a:t>
            </a:r>
            <a:endParaRPr kumimoji="1" lang="zh-CN" altLang="en-US" sz="3600" b="1" kern="1200" cap="none" spc="0" normalizeH="0" baseline="0" noProof="0">
              <a:solidFill>
                <a:srgbClr val="CC0066"/>
              </a:solidFill>
              <a:latin typeface="Arial" panose="020B0604020202020204" pitchFamily="34" charset="0"/>
              <a:ea typeface="黑体" panose="02010609060101010101" pitchFamily="49" charset="-122"/>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0422"/>
                                        </p:tgtEl>
                                        <p:attrNameLst>
                                          <p:attrName>style.visibility</p:attrName>
                                        </p:attrNameLst>
                                      </p:cBhvr>
                                      <p:to>
                                        <p:strVal val="visible"/>
                                      </p:to>
                                    </p:set>
                                    <p:animEffect transition="in" filter="blinds(horizontal)">
                                      <p:cBhvr>
                                        <p:cTn id="7" dur="500"/>
                                        <p:tgtEl>
                                          <p:spTgt spid="6042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0423"/>
                                        </p:tgtEl>
                                        <p:attrNameLst>
                                          <p:attrName>style.visibility</p:attrName>
                                        </p:attrNameLst>
                                      </p:cBhvr>
                                      <p:to>
                                        <p:strVal val="visible"/>
                                      </p:to>
                                    </p:set>
                                    <p:animEffect transition="in" filter="blinds(horizontal)">
                                      <p:cBhvr>
                                        <p:cTn id="12" dur="500"/>
                                        <p:tgtEl>
                                          <p:spTgt spid="6042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0427"/>
                                        </p:tgtEl>
                                        <p:attrNameLst>
                                          <p:attrName>style.visibility</p:attrName>
                                        </p:attrNameLst>
                                      </p:cBhvr>
                                      <p:to>
                                        <p:strVal val="visible"/>
                                      </p:to>
                                    </p:set>
                                    <p:animEffect transition="in" filter="blinds(horizontal)">
                                      <p:cBhvr>
                                        <p:cTn id="17" dur="500"/>
                                        <p:tgtEl>
                                          <p:spTgt spid="604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2" grpId="0" bldLvl="0" animBg="1"/>
      <p:bldP spid="60423" grpId="0" bldLvl="0" animBg="1"/>
      <p:bldP spid="60427"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 name="爆炸形 1 28"/>
          <p:cNvSpPr/>
          <p:nvPr/>
        </p:nvSpPr>
        <p:spPr>
          <a:xfrm>
            <a:off x="5070475" y="-148590"/>
            <a:ext cx="2330450" cy="1986915"/>
          </a:xfrm>
          <a:prstGeom prst="irregularSeal1">
            <a:avLst/>
          </a:prstGeom>
          <a:solidFill>
            <a:schemeClr val="accent1"/>
          </a:solidFill>
          <a:ln w="9525" cap="flat" cmpd="sng" algn="ctr">
            <a:solidFill>
              <a:schemeClr val="tx1"/>
            </a:solidFill>
            <a:prstDash val="solid"/>
            <a:round/>
            <a:headEnd type="none" w="med" len="med"/>
            <a:tailEnd type="none" w="med" len="med"/>
          </a:ln>
        </p:spPr>
        <p:txBody>
          <a:bodyPr vert="horz" wrap="square" lIns="91440" tIns="45720" rIns="91440" bIns="45720" numCol="1" anchor="t" anchorCtr="0" compatLnSpc="1"/>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Arial" panose="020B0604020202020204" pitchFamily="34" charset="0"/>
              <a:ea typeface="黑体" panose="02010609060101010101" pitchFamily="49" charset="-122"/>
            </a:endParaRPr>
          </a:p>
        </p:txBody>
      </p:sp>
      <p:sp>
        <p:nvSpPr>
          <p:cNvPr id="4" name="文本框 3"/>
          <p:cNvSpPr txBox="1"/>
          <p:nvPr/>
        </p:nvSpPr>
        <p:spPr>
          <a:xfrm>
            <a:off x="2785110" y="1906270"/>
            <a:ext cx="1457325" cy="1938020"/>
          </a:xfrm>
          <a:prstGeom prst="rect">
            <a:avLst/>
          </a:prstGeom>
          <a:noFill/>
          <a:ln w="12700" cmpd="sng">
            <a:solidFill>
              <a:schemeClr val="tx1"/>
            </a:solidFill>
            <a:prstDash val="solid"/>
          </a:ln>
        </p:spPr>
        <p:txBody>
          <a:bodyPr wrap="square" rtlCol="0">
            <a:spAutoFit/>
          </a:bodyPr>
          <a:p>
            <a:pPr algn="l"/>
            <a:r>
              <a:rPr lang="zh-CN" altLang="en-US" sz="2000"/>
              <a:t>文艺复兴</a:t>
            </a:r>
            <a:endParaRPr lang="en-US" altLang="zh-CN" sz="2000"/>
          </a:p>
          <a:p>
            <a:pPr algn="l"/>
            <a:endParaRPr lang="zh-CN" altLang="en-US" sz="2000"/>
          </a:p>
          <a:p>
            <a:pPr algn="l"/>
            <a:endParaRPr lang="zh-CN" altLang="en-US" sz="2000"/>
          </a:p>
          <a:p>
            <a:pPr algn="l"/>
            <a:r>
              <a:rPr lang="zh-CN" altLang="en-US" sz="2000"/>
              <a:t>新航路开辟</a:t>
            </a:r>
            <a:endParaRPr lang="en-US" altLang="zh-CN" sz="2000"/>
          </a:p>
          <a:p>
            <a:pPr algn="l"/>
            <a:endParaRPr lang="zh-CN" altLang="en-US" sz="2000"/>
          </a:p>
          <a:p>
            <a:pPr algn="l"/>
            <a:r>
              <a:rPr lang="zh-CN" altLang="en-US" sz="2000"/>
              <a:t>殖民扩张</a:t>
            </a:r>
            <a:endParaRPr lang="zh-CN" altLang="en-US" sz="2000"/>
          </a:p>
        </p:txBody>
      </p:sp>
      <p:sp>
        <p:nvSpPr>
          <p:cNvPr id="17" name="文本框 16"/>
          <p:cNvSpPr txBox="1"/>
          <p:nvPr/>
        </p:nvSpPr>
        <p:spPr>
          <a:xfrm>
            <a:off x="238760" y="2518410"/>
            <a:ext cx="1307465" cy="829945"/>
          </a:xfrm>
          <a:prstGeom prst="rect">
            <a:avLst/>
          </a:prstGeom>
          <a:noFill/>
          <a:ln w="12700" cmpd="sng">
            <a:solidFill>
              <a:schemeClr val="tx1"/>
            </a:solidFill>
            <a:prstDash val="solid"/>
          </a:ln>
        </p:spPr>
        <p:txBody>
          <a:bodyPr wrap="square" rtlCol="0">
            <a:spAutoFit/>
          </a:bodyPr>
          <a:p>
            <a:pPr algn="l"/>
            <a:r>
              <a:rPr lang="zh-CN" altLang="en-US" sz="2400">
                <a:solidFill>
                  <a:srgbClr val="3333FF"/>
                </a:solidFill>
              </a:rPr>
              <a:t>资本主义萌芽</a:t>
            </a:r>
            <a:endParaRPr lang="zh-CN" altLang="en-US" sz="2400">
              <a:solidFill>
                <a:srgbClr val="3333FF"/>
              </a:solidFill>
            </a:endParaRPr>
          </a:p>
        </p:txBody>
      </p:sp>
      <p:cxnSp>
        <p:nvCxnSpPr>
          <p:cNvPr id="18" name="直接箭头连接符 17"/>
          <p:cNvCxnSpPr/>
          <p:nvPr/>
        </p:nvCxnSpPr>
        <p:spPr>
          <a:xfrm flipV="1">
            <a:off x="1673860" y="2232660"/>
            <a:ext cx="995045" cy="458470"/>
          </a:xfrm>
          <a:prstGeom prst="straightConnector1">
            <a:avLst/>
          </a:prstGeom>
          <a:solidFill>
            <a:schemeClr val="accent1"/>
          </a:solidFill>
          <a:ln w="9525" cap="flat" cmpd="sng" algn="ctr">
            <a:solidFill>
              <a:schemeClr val="tx1"/>
            </a:solidFill>
            <a:prstDash val="solid"/>
            <a:round/>
            <a:headEnd type="none" w="med" len="med"/>
            <a:tailEnd type="arrow" w="med" len="med"/>
          </a:ln>
        </p:spPr>
      </p:cxnSp>
      <p:cxnSp>
        <p:nvCxnSpPr>
          <p:cNvPr id="19" name="直接箭头连接符 18"/>
          <p:cNvCxnSpPr/>
          <p:nvPr/>
        </p:nvCxnSpPr>
        <p:spPr>
          <a:xfrm>
            <a:off x="1600200" y="2967355"/>
            <a:ext cx="1143000" cy="381000"/>
          </a:xfrm>
          <a:prstGeom prst="straightConnector1">
            <a:avLst/>
          </a:prstGeom>
          <a:solidFill>
            <a:schemeClr val="accent1"/>
          </a:solidFill>
          <a:ln w="9525" cap="flat" cmpd="sng" algn="ctr">
            <a:solidFill>
              <a:schemeClr val="tx1"/>
            </a:solidFill>
            <a:prstDash val="solid"/>
            <a:round/>
            <a:headEnd type="none" w="med" len="med"/>
            <a:tailEnd type="arrow" w="med" len="med"/>
          </a:ln>
        </p:spPr>
      </p:cxnSp>
      <p:sp>
        <p:nvSpPr>
          <p:cNvPr id="20" name="文本框 19"/>
          <p:cNvSpPr txBox="1"/>
          <p:nvPr/>
        </p:nvSpPr>
        <p:spPr>
          <a:xfrm rot="20400000">
            <a:off x="1382395" y="1806575"/>
            <a:ext cx="1289685" cy="645160"/>
          </a:xfrm>
          <a:prstGeom prst="rect">
            <a:avLst/>
          </a:prstGeom>
          <a:noFill/>
        </p:spPr>
        <p:txBody>
          <a:bodyPr wrap="square" rtlCol="0">
            <a:spAutoFit/>
          </a:bodyPr>
          <a:p>
            <a:r>
              <a:rPr lang="zh-CN" altLang="en-US" sz="1800">
                <a:solidFill>
                  <a:srgbClr val="FF0000"/>
                </a:solidFill>
              </a:rPr>
              <a:t>资产阶级反对神权</a:t>
            </a:r>
            <a:endParaRPr lang="zh-CN" altLang="en-US" sz="1800">
              <a:solidFill>
                <a:srgbClr val="FF0000"/>
              </a:solidFill>
            </a:endParaRPr>
          </a:p>
        </p:txBody>
      </p:sp>
      <p:sp>
        <p:nvSpPr>
          <p:cNvPr id="21" name="文本框 20"/>
          <p:cNvSpPr txBox="1"/>
          <p:nvPr/>
        </p:nvSpPr>
        <p:spPr>
          <a:xfrm rot="1200000">
            <a:off x="1308100" y="3303270"/>
            <a:ext cx="1289685" cy="645160"/>
          </a:xfrm>
          <a:prstGeom prst="rect">
            <a:avLst/>
          </a:prstGeom>
          <a:noFill/>
        </p:spPr>
        <p:txBody>
          <a:bodyPr wrap="square" rtlCol="0">
            <a:spAutoFit/>
          </a:bodyPr>
          <a:p>
            <a:r>
              <a:rPr lang="zh-CN" altLang="en-US" sz="1800">
                <a:solidFill>
                  <a:srgbClr val="FF0000"/>
                </a:solidFill>
              </a:rPr>
              <a:t>扩大市场</a:t>
            </a:r>
            <a:endParaRPr lang="zh-CN" altLang="en-US" sz="1800">
              <a:solidFill>
                <a:srgbClr val="FF0000"/>
              </a:solidFill>
            </a:endParaRPr>
          </a:p>
          <a:p>
            <a:r>
              <a:rPr lang="zh-CN" altLang="en-US" sz="1800">
                <a:solidFill>
                  <a:srgbClr val="FF0000"/>
                </a:solidFill>
              </a:rPr>
              <a:t>追求财富</a:t>
            </a:r>
            <a:endParaRPr lang="zh-CN" altLang="en-US" sz="1800">
              <a:solidFill>
                <a:srgbClr val="FF0000"/>
              </a:solidFill>
            </a:endParaRPr>
          </a:p>
        </p:txBody>
      </p:sp>
      <p:sp>
        <p:nvSpPr>
          <p:cNvPr id="22" name="右箭头 21"/>
          <p:cNvSpPr/>
          <p:nvPr/>
        </p:nvSpPr>
        <p:spPr>
          <a:xfrm>
            <a:off x="4327525" y="2797175"/>
            <a:ext cx="505460" cy="304800"/>
          </a:xfrm>
          <a:prstGeom prst="rightArrow">
            <a:avLst/>
          </a:prstGeom>
          <a:solidFill>
            <a:schemeClr val="accent1"/>
          </a:solidFill>
          <a:ln w="9525" cap="flat" cmpd="sng" algn="ctr">
            <a:solidFill>
              <a:schemeClr val="tx1"/>
            </a:solidFill>
            <a:prstDash val="solid"/>
            <a:round/>
            <a:headEnd type="none" w="med" len="med"/>
            <a:tailEnd type="none" w="med" len="med"/>
          </a:ln>
        </p:spPr>
        <p:txBody>
          <a:bodyPr vert="horz" wrap="square" lIns="91440" tIns="45720" rIns="91440" bIns="45720" numCol="1" anchor="t" anchorCtr="0" compatLnSpc="1"/>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Arial" panose="020B0604020202020204" pitchFamily="34" charset="0"/>
              <a:ea typeface="黑体" panose="02010609060101010101" pitchFamily="49" charset="-122"/>
            </a:endParaRPr>
          </a:p>
        </p:txBody>
      </p:sp>
      <p:sp>
        <p:nvSpPr>
          <p:cNvPr id="23" name="文本框 22"/>
          <p:cNvSpPr txBox="1"/>
          <p:nvPr/>
        </p:nvSpPr>
        <p:spPr>
          <a:xfrm>
            <a:off x="4869180" y="2534920"/>
            <a:ext cx="1508760" cy="829945"/>
          </a:xfrm>
          <a:prstGeom prst="rect">
            <a:avLst/>
          </a:prstGeom>
          <a:noFill/>
          <a:ln w="12700" cmpd="sng">
            <a:solidFill>
              <a:schemeClr val="tx1"/>
            </a:solidFill>
            <a:prstDash val="solid"/>
          </a:ln>
        </p:spPr>
        <p:txBody>
          <a:bodyPr wrap="square" rtlCol="0">
            <a:spAutoFit/>
          </a:bodyPr>
          <a:p>
            <a:pPr algn="l"/>
            <a:r>
              <a:rPr lang="zh-CN" altLang="en-US" sz="2400">
                <a:solidFill>
                  <a:srgbClr val="3333FF"/>
                </a:solidFill>
              </a:rPr>
              <a:t>促进资本主义发展</a:t>
            </a:r>
            <a:endParaRPr lang="zh-CN" altLang="en-US" sz="2400">
              <a:solidFill>
                <a:srgbClr val="3333FF"/>
              </a:solidFill>
            </a:endParaRPr>
          </a:p>
        </p:txBody>
      </p:sp>
      <p:sp>
        <p:nvSpPr>
          <p:cNvPr id="24" name="右箭头 23"/>
          <p:cNvSpPr/>
          <p:nvPr/>
        </p:nvSpPr>
        <p:spPr>
          <a:xfrm>
            <a:off x="6450330" y="2780665"/>
            <a:ext cx="505460" cy="304800"/>
          </a:xfrm>
          <a:prstGeom prst="rightArrow">
            <a:avLst/>
          </a:prstGeom>
          <a:solidFill>
            <a:schemeClr val="accent1"/>
          </a:solidFill>
          <a:ln w="9525" cap="flat" cmpd="sng" algn="ctr">
            <a:solidFill>
              <a:schemeClr val="tx1"/>
            </a:solidFill>
            <a:prstDash val="solid"/>
            <a:round/>
            <a:headEnd type="none" w="med" len="med"/>
            <a:tailEnd type="none" w="med" len="med"/>
          </a:ln>
        </p:spPr>
        <p:txBody>
          <a:bodyPr vert="horz" wrap="square" lIns="91440" tIns="45720" rIns="91440" bIns="45720" numCol="1" anchor="t" anchorCtr="0" compatLnSpc="1"/>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Arial" panose="020B0604020202020204" pitchFamily="34" charset="0"/>
              <a:ea typeface="黑体" panose="02010609060101010101" pitchFamily="49" charset="-122"/>
            </a:endParaRPr>
          </a:p>
        </p:txBody>
      </p:sp>
      <p:sp>
        <p:nvSpPr>
          <p:cNvPr id="25" name="文本框 24"/>
          <p:cNvSpPr txBox="1"/>
          <p:nvPr/>
        </p:nvSpPr>
        <p:spPr>
          <a:xfrm>
            <a:off x="7004050" y="2534920"/>
            <a:ext cx="1910080" cy="829945"/>
          </a:xfrm>
          <a:prstGeom prst="rect">
            <a:avLst/>
          </a:prstGeom>
          <a:noFill/>
          <a:ln w="12700" cmpd="sng">
            <a:solidFill>
              <a:schemeClr val="tx1"/>
            </a:solidFill>
            <a:prstDash val="solid"/>
          </a:ln>
        </p:spPr>
        <p:txBody>
          <a:bodyPr wrap="square" rtlCol="0">
            <a:spAutoFit/>
          </a:bodyPr>
          <a:p>
            <a:pPr algn="l"/>
            <a:r>
              <a:rPr lang="zh-CN" altLang="en-US" sz="2400">
                <a:solidFill>
                  <a:srgbClr val="3333FF"/>
                </a:solidFill>
              </a:rPr>
              <a:t>资本主义制度初步确立</a:t>
            </a:r>
            <a:endParaRPr lang="zh-CN" altLang="en-US" sz="2400">
              <a:solidFill>
                <a:srgbClr val="3333FF"/>
              </a:solidFill>
            </a:endParaRPr>
          </a:p>
        </p:txBody>
      </p:sp>
      <p:sp>
        <p:nvSpPr>
          <p:cNvPr id="27" name="矩形 26"/>
          <p:cNvSpPr/>
          <p:nvPr/>
        </p:nvSpPr>
        <p:spPr>
          <a:xfrm>
            <a:off x="114300" y="5197475"/>
            <a:ext cx="8870950" cy="706755"/>
          </a:xfrm>
          <a:prstGeom prst="rect">
            <a:avLst/>
          </a:prstGeom>
          <a:noFill/>
          <a:ln>
            <a:noFill/>
          </a:ln>
        </p:spPr>
        <p:txBody>
          <a:bodyPr wrap="square" rtlCol="0" anchor="t">
            <a:spAutoFit/>
          </a:bodyPr>
          <a:p>
            <a:pPr algn="ctr"/>
            <a:r>
              <a:rPr lang="zh-CN" altLang="en-US" sz="4000" b="1" i="1">
                <a:solidFill>
                  <a:srgbClr val="CC0066"/>
                </a:solidFill>
                <a:effectLst>
                  <a:reflection blurRad="6350" stA="53000" endA="300" endPos="35500" dir="5400000" sy="-90000" algn="bl" rotWithShape="0"/>
                </a:effectLst>
              </a:rPr>
              <a:t>经济决定政治，新制度必然取代旧制度</a:t>
            </a:r>
            <a:endParaRPr lang="zh-CN" altLang="en-US" sz="4000" b="1" i="1">
              <a:solidFill>
                <a:srgbClr val="CC0066"/>
              </a:solidFill>
              <a:effectLst>
                <a:reflection blurRad="6350" stA="53000" endA="300" endPos="35500" dir="5400000" sy="-90000" algn="bl" rotWithShape="0"/>
              </a:effectLst>
            </a:endParaRPr>
          </a:p>
        </p:txBody>
      </p:sp>
      <p:sp>
        <p:nvSpPr>
          <p:cNvPr id="28" name="文本框 27"/>
          <p:cNvSpPr txBox="1"/>
          <p:nvPr/>
        </p:nvSpPr>
        <p:spPr>
          <a:xfrm>
            <a:off x="114300" y="277495"/>
            <a:ext cx="8626475" cy="922020"/>
          </a:xfrm>
          <a:prstGeom prst="rect">
            <a:avLst/>
          </a:prstGeom>
          <a:noFill/>
        </p:spPr>
        <p:txBody>
          <a:bodyPr wrap="square" rtlCol="0">
            <a:spAutoFit/>
          </a:bodyPr>
          <a:p>
            <a:r>
              <a:rPr lang="zh-CN" altLang="en-US" sz="3200">
                <a:solidFill>
                  <a:schemeClr val="tx1"/>
                </a:solidFill>
                <a:latin typeface="微软雅黑" panose="020B0503020204020204" charset="-122"/>
                <a:ea typeface="微软雅黑" panose="020B0503020204020204" charset="-122"/>
                <a:cs typeface="微软雅黑" panose="020B0503020204020204" charset="-122"/>
              </a:rPr>
              <a:t>小结：</a:t>
            </a:r>
            <a:r>
              <a:rPr lang="en-US" altLang="zh-CN" sz="3200">
                <a:solidFill>
                  <a:schemeClr val="tx1"/>
                </a:solidFill>
                <a:latin typeface="微软雅黑" panose="020B0503020204020204" charset="-122"/>
                <a:ea typeface="微软雅黑" panose="020B0503020204020204" charset="-122"/>
                <a:cs typeface="微软雅黑" panose="020B0503020204020204" charset="-122"/>
              </a:rPr>
              <a:t>14-18</a:t>
            </a:r>
            <a:r>
              <a:rPr lang="zh-CN" altLang="en-US" sz="3200">
                <a:solidFill>
                  <a:schemeClr val="tx1"/>
                </a:solidFill>
                <a:latin typeface="微软雅黑" panose="020B0503020204020204" charset="-122"/>
                <a:ea typeface="微软雅黑" panose="020B0503020204020204" charset="-122"/>
                <a:cs typeface="微软雅黑" panose="020B0503020204020204" charset="-122"/>
              </a:rPr>
              <a:t>世纪的欧洲是    </a:t>
            </a:r>
            <a:r>
              <a:rPr lang="zh-CN" altLang="en-US" sz="5400">
                <a:solidFill>
                  <a:schemeClr val="tx1"/>
                </a:solidFill>
                <a:latin typeface="微软雅黑" panose="020B0503020204020204" charset="-122"/>
                <a:ea typeface="微软雅黑" panose="020B0503020204020204" charset="-122"/>
                <a:cs typeface="微软雅黑" panose="020B0503020204020204" charset="-122"/>
              </a:rPr>
              <a:t>巨变  </a:t>
            </a:r>
            <a:r>
              <a:rPr lang="zh-CN" altLang="en-US" sz="3200">
                <a:solidFill>
                  <a:schemeClr val="tx1"/>
                </a:solidFill>
                <a:latin typeface="微软雅黑" panose="020B0503020204020204" charset="-122"/>
                <a:ea typeface="微软雅黑" panose="020B0503020204020204" charset="-122"/>
                <a:cs typeface="微软雅黑" panose="020B0503020204020204" charset="-122"/>
              </a:rPr>
              <a:t>的社会</a:t>
            </a:r>
            <a:endParaRPr lang="zh-CN" altLang="en-US" sz="3200">
              <a:solidFill>
                <a:schemeClr val="tx1"/>
              </a:solidFill>
              <a:latin typeface="微软雅黑" panose="020B0503020204020204" charset="-122"/>
              <a:ea typeface="微软雅黑" panose="020B0503020204020204" charset="-122"/>
              <a:cs typeface="微软雅黑" panose="020B050302020402020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blinds(horizontal)">
                                      <p:cBhvr>
                                        <p:cTn id="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7" grpId="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a:xfrm>
            <a:off x="101600" y="182880"/>
            <a:ext cx="7772400" cy="1470025"/>
          </a:xfrm>
        </p:spPr>
        <p:txBody>
          <a:bodyPr/>
          <a:p>
            <a:pPr algn="l"/>
            <a:r>
              <a:rPr lang="zh-CN" altLang="en-US" b="1">
                <a:solidFill>
                  <a:srgbClr val="3333FF"/>
                </a:solidFill>
              </a:rPr>
              <a:t>世界近代史给你的启示</a:t>
            </a:r>
            <a:endParaRPr lang="zh-CN" altLang="en-US" b="1">
              <a:solidFill>
                <a:srgbClr val="3333FF"/>
              </a:solidFill>
            </a:endParaRPr>
          </a:p>
        </p:txBody>
      </p:sp>
      <p:sp>
        <p:nvSpPr>
          <p:cNvPr id="3" name="副标题 2"/>
          <p:cNvSpPr>
            <a:spLocks noGrp="1"/>
          </p:cNvSpPr>
          <p:nvPr>
            <p:ph type="subTitle" idx="1"/>
          </p:nvPr>
        </p:nvSpPr>
        <p:spPr>
          <a:xfrm>
            <a:off x="276225" y="1866265"/>
            <a:ext cx="8693785" cy="1752600"/>
          </a:xfrm>
        </p:spPr>
        <p:txBody>
          <a:bodyPr/>
          <a:p>
            <a:pPr algn="l"/>
            <a:r>
              <a:rPr lang="zh-CN" altLang="en-US" b="1">
                <a:solidFill>
                  <a:schemeClr val="tx1"/>
                </a:solidFill>
                <a:latin typeface="楷体" panose="02010609060101010101" charset="-122"/>
                <a:ea typeface="楷体" panose="02010609060101010101" charset="-122"/>
                <a:cs typeface="宋体" panose="02010600030101010101" pitchFamily="2" charset="-122"/>
                <a:sym typeface="+mn-ea"/>
              </a:rPr>
              <a:t>①</a:t>
            </a:r>
            <a:r>
              <a:rPr lang="en-US" b="1">
                <a:solidFill>
                  <a:schemeClr val="tx1"/>
                </a:solidFill>
                <a:latin typeface="楷体" panose="02010609060101010101" charset="-122"/>
                <a:ea typeface="楷体" panose="02010609060101010101" charset="-122"/>
                <a:cs typeface="宋体" panose="02010600030101010101" pitchFamily="2" charset="-122"/>
                <a:sym typeface="+mn-ea"/>
              </a:rPr>
              <a:t>经济的发展促进先进制度的产生（经济决定政治）</a:t>
            </a:r>
            <a:endParaRPr lang="zh-CN" altLang="en-US">
              <a:solidFill>
                <a:schemeClr val="tx1"/>
              </a:solidFill>
            </a:endParaRPr>
          </a:p>
          <a:p>
            <a:pPr algn="l"/>
            <a:r>
              <a:rPr lang="zh-CN" altLang="en-US" b="1">
                <a:solidFill>
                  <a:schemeClr val="tx1"/>
                </a:solidFill>
                <a:latin typeface="楷体" panose="02010609060101010101" charset="-122"/>
                <a:ea typeface="楷体" panose="02010609060101010101" charset="-122"/>
                <a:cs typeface="宋体" panose="02010600030101010101" pitchFamily="2" charset="-122"/>
                <a:sym typeface="+mn-ea"/>
              </a:rPr>
              <a:t>②</a:t>
            </a:r>
            <a:r>
              <a:rPr lang="en-US" b="1">
                <a:solidFill>
                  <a:schemeClr val="tx1"/>
                </a:solidFill>
                <a:latin typeface="楷体" panose="02010609060101010101" charset="-122"/>
                <a:ea typeface="楷体" panose="02010609060101010101" charset="-122"/>
                <a:cs typeface="宋体" panose="02010600030101010101" pitchFamily="2" charset="-122"/>
                <a:sym typeface="+mn-ea"/>
              </a:rPr>
              <a:t>先进的资本主义制度终将取代落后的封建制度</a:t>
            </a:r>
            <a:endParaRPr lang="en-US" b="1">
              <a:solidFill>
                <a:schemeClr val="tx1"/>
              </a:solidFill>
              <a:latin typeface="楷体" panose="02010609060101010101" charset="-122"/>
              <a:ea typeface="楷体" panose="02010609060101010101" charset="-122"/>
              <a:cs typeface="宋体" panose="02010600030101010101" pitchFamily="2" charset="-122"/>
              <a:sym typeface="+mn-ea"/>
            </a:endParaRPr>
          </a:p>
          <a:p>
            <a:pPr algn="l"/>
            <a:r>
              <a:rPr lang="zh-CN" altLang="en-US" b="1">
                <a:solidFill>
                  <a:schemeClr val="tx1"/>
                </a:solidFill>
                <a:latin typeface="楷体" panose="02010609060101010101" charset="-122"/>
                <a:ea typeface="楷体" panose="02010609060101010101" charset="-122"/>
                <a:cs typeface="宋体" panose="02010600030101010101" pitchFamily="2" charset="-122"/>
                <a:sym typeface="+mn-ea"/>
              </a:rPr>
              <a:t>③</a:t>
            </a:r>
            <a:r>
              <a:rPr lang="en-US" b="1">
                <a:solidFill>
                  <a:schemeClr val="tx1"/>
                </a:solidFill>
                <a:latin typeface="楷体" panose="02010609060101010101" charset="-122"/>
                <a:ea typeface="楷体" panose="02010609060101010101" charset="-122"/>
                <a:cs typeface="宋体" panose="02010600030101010101" pitchFamily="2" charset="-122"/>
                <a:sym typeface="+mn-ea"/>
              </a:rPr>
              <a:t>一种新的社会制度的确立具有曲折性和复杂性</a:t>
            </a:r>
            <a:endParaRPr lang="en-US" b="1">
              <a:solidFill>
                <a:schemeClr val="tx1"/>
              </a:solidFill>
              <a:latin typeface="楷体" panose="02010609060101010101" charset="-122"/>
              <a:ea typeface="楷体" panose="02010609060101010101" charset="-122"/>
              <a:cs typeface="宋体" panose="02010600030101010101" pitchFamily="2" charset="-122"/>
              <a:sym typeface="+mn-ea"/>
            </a:endParaRPr>
          </a:p>
          <a:p>
            <a:pPr algn="l"/>
            <a:endParaRPr lang="en-US" altLang="en-US" b="1">
              <a:solidFill>
                <a:schemeClr val="tx1"/>
              </a:solidFill>
              <a:latin typeface="楷体" panose="02010609060101010101" charset="-122"/>
              <a:ea typeface="楷体" panose="02010609060101010101" charset="-122"/>
              <a:cs typeface="宋体" panose="02010600030101010101" pitchFamily="2" charset="-122"/>
              <a:sym typeface="+mn-e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Rectangle 5"/>
          <p:cNvSpPr/>
          <p:nvPr/>
        </p:nvSpPr>
        <p:spPr>
          <a:xfrm>
            <a:off x="0" y="1157288"/>
            <a:ext cx="9144000" cy="5803900"/>
          </a:xfrm>
          <a:prstGeom prst="rect">
            <a:avLst/>
          </a:prstGeom>
          <a:noFill/>
          <a:ln w="9525">
            <a:noFill/>
          </a:ln>
        </p:spPr>
        <p:txBody>
          <a:bodyPr anchor="ctr">
            <a:spAutoFit/>
          </a:bodyPr>
          <a:p>
            <a:pPr algn="l"/>
            <a:r>
              <a:rPr lang="en-US" altLang="zh-CN" sz="4000" dirty="0">
                <a:latin typeface="Arial" panose="020B0604020202020204" pitchFamily="34" charset="0"/>
              </a:rPr>
              <a:t>1.</a:t>
            </a:r>
            <a:r>
              <a:rPr lang="zh-CN" altLang="zh-CN" sz="3200" dirty="0">
                <a:latin typeface="Arial" panose="020B0604020202020204" pitchFamily="34" charset="0"/>
              </a:rPr>
              <a:t>“在地狱里，他看到强盗、贪官污吏和高利贷者，还见到给当时在世的教皇预留的一个位置；在炼狱里，一些政治上失势而受排挤的人，日后将可能升入天堂；在天堂里，正人君子和贤明君主享受着无上的快乐。”这是但丁描述他漫游地狱、炼狱和天堂时的所见所闻。下列结论合理的是</a:t>
            </a:r>
            <a:endParaRPr lang="zh-CN" altLang="zh-CN" sz="3200" dirty="0">
              <a:latin typeface="Arial" panose="020B0604020202020204" pitchFamily="34" charset="0"/>
            </a:endParaRPr>
          </a:p>
          <a:p>
            <a:pPr algn="l"/>
            <a:r>
              <a:rPr lang="en-US" altLang="zh-CN" sz="3200" dirty="0">
                <a:latin typeface="Arial" panose="020B0604020202020204" pitchFamily="34" charset="0"/>
              </a:rPr>
              <a:t>A</a:t>
            </a:r>
            <a:r>
              <a:rPr lang="zh-CN" altLang="zh-CN" sz="3200" dirty="0">
                <a:latin typeface="Arial" panose="020B0604020202020204" pitchFamily="34" charset="0"/>
              </a:rPr>
              <a:t>．但丁厌恶天主教会，率先对天主教会提出批评</a:t>
            </a:r>
            <a:endParaRPr lang="zh-CN" altLang="zh-CN" sz="3200" dirty="0">
              <a:latin typeface="Arial" panose="020B0604020202020204" pitchFamily="34" charset="0"/>
            </a:endParaRPr>
          </a:p>
          <a:p>
            <a:pPr algn="l"/>
            <a:r>
              <a:rPr lang="en-US" altLang="zh-CN" sz="3200" dirty="0">
                <a:latin typeface="Arial" panose="020B0604020202020204" pitchFamily="34" charset="0"/>
              </a:rPr>
              <a:t>B</a:t>
            </a:r>
            <a:r>
              <a:rPr lang="zh-CN" altLang="zh-CN" sz="3200" dirty="0">
                <a:latin typeface="Arial" panose="020B0604020202020204" pitchFamily="34" charset="0"/>
              </a:rPr>
              <a:t>．但丁信奉佛教，认为善有善报恶有恶报</a:t>
            </a:r>
            <a:endParaRPr lang="zh-CN" altLang="zh-CN" sz="3200" dirty="0">
              <a:latin typeface="Arial" panose="020B0604020202020204" pitchFamily="34" charset="0"/>
            </a:endParaRPr>
          </a:p>
          <a:p>
            <a:pPr algn="l"/>
            <a:r>
              <a:rPr lang="en-US" altLang="zh-CN" sz="3200" dirty="0">
                <a:latin typeface="Arial" panose="020B0604020202020204" pitchFamily="34" charset="0"/>
              </a:rPr>
              <a:t>C</a:t>
            </a:r>
            <a:r>
              <a:rPr lang="zh-CN" altLang="zh-CN" sz="3200" dirty="0">
                <a:latin typeface="Arial" panose="020B0604020202020204" pitchFamily="34" charset="0"/>
              </a:rPr>
              <a:t>．但丁是虔诚的天主教徒，歌颂教会</a:t>
            </a:r>
            <a:endParaRPr lang="zh-CN" altLang="zh-CN" sz="3200" dirty="0">
              <a:latin typeface="Arial" panose="020B0604020202020204" pitchFamily="34" charset="0"/>
            </a:endParaRPr>
          </a:p>
          <a:p>
            <a:pPr algn="l"/>
            <a:r>
              <a:rPr lang="en-US" altLang="zh-CN" sz="3200" dirty="0">
                <a:latin typeface="Arial" panose="020B0604020202020204" pitchFamily="34" charset="0"/>
              </a:rPr>
              <a:t>D</a:t>
            </a:r>
            <a:r>
              <a:rPr lang="zh-CN" altLang="zh-CN" sz="3200" dirty="0">
                <a:latin typeface="Arial" panose="020B0604020202020204" pitchFamily="34" charset="0"/>
              </a:rPr>
              <a:t>．但丁反对天主教，颂扬人的价值</a:t>
            </a:r>
            <a:endParaRPr lang="zh-CN" altLang="zh-CN" sz="2800" dirty="0">
              <a:latin typeface="Arial" panose="020B0604020202020204" pitchFamily="34" charset="0"/>
            </a:endParaRPr>
          </a:p>
          <a:p>
            <a:pPr algn="l" eaLnBrk="0" hangingPunct="0">
              <a:lnSpc>
                <a:spcPct val="120000"/>
              </a:lnSpc>
            </a:pPr>
            <a:endParaRPr lang="zh-CN" altLang="en-US" sz="3600" b="1" dirty="0">
              <a:latin typeface="黑体" panose="02010609060101010101" pitchFamily="49" charset="-122"/>
              <a:ea typeface="Times New Roman" panose="02020603050405020304" pitchFamily="18" charset="0"/>
            </a:endParaRPr>
          </a:p>
        </p:txBody>
      </p:sp>
      <p:pic>
        <p:nvPicPr>
          <p:cNvPr id="5" name="Picture 11" descr="HeIvuJwEK"/>
          <p:cNvPicPr>
            <a:picLocks noChangeAspect="1"/>
          </p:cNvPicPr>
          <p:nvPr/>
        </p:nvPicPr>
        <p:blipFill>
          <a:blip r:embed="rId1"/>
          <a:stretch>
            <a:fillRect/>
          </a:stretch>
        </p:blipFill>
        <p:spPr>
          <a:xfrm>
            <a:off x="0" y="4343400"/>
            <a:ext cx="785813" cy="785813"/>
          </a:xfrm>
          <a:prstGeom prst="rect">
            <a:avLst/>
          </a:prstGeom>
          <a:noFill/>
          <a:ln w="9525">
            <a:noFill/>
          </a:ln>
        </p:spPr>
      </p:pic>
      <p:sp>
        <p:nvSpPr>
          <p:cNvPr id="9220" name="Text Box 9"/>
          <p:cNvSpPr txBox="1"/>
          <p:nvPr/>
        </p:nvSpPr>
        <p:spPr>
          <a:xfrm>
            <a:off x="444500" y="344488"/>
            <a:ext cx="2222500" cy="701675"/>
          </a:xfrm>
          <a:prstGeom prst="rect">
            <a:avLst/>
          </a:prstGeom>
          <a:noFill/>
          <a:ln w="9525">
            <a:noFill/>
          </a:ln>
        </p:spPr>
        <p:txBody>
          <a:bodyPr wrap="none">
            <a:spAutoFit/>
          </a:bodyPr>
          <a:p>
            <a:r>
              <a:rPr lang="zh-CN" altLang="en-US" sz="4000" b="1" dirty="0">
                <a:solidFill>
                  <a:schemeClr val="bg1"/>
                </a:solidFill>
                <a:latin typeface="Arial" panose="020B0604020202020204" pitchFamily="34" charset="0"/>
              </a:rPr>
              <a:t>经典题练</a:t>
            </a:r>
            <a:endParaRPr lang="zh-CN" altLang="en-US" sz="4000" b="1" dirty="0">
              <a:solidFill>
                <a:schemeClr val="bg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000000"/>
                                          </p:val>
                                        </p:tav>
                                        <p:tav tm="100000">
                                          <p:val>
                                            <p:strVal val="#ppt_w"/>
                                          </p:val>
                                        </p:tav>
                                      </p:tavLst>
                                    </p:anim>
                                    <p:anim calcmode="lin" valueType="num">
                                      <p:cBhvr>
                                        <p:cTn id="8" dur="500" fill="hold"/>
                                        <p:tgtEl>
                                          <p:spTgt spid="5"/>
                                        </p:tgtEl>
                                        <p:attrNameLst>
                                          <p:attrName>ppt_h</p:attrName>
                                        </p:attrNameLst>
                                      </p:cBhvr>
                                      <p:tavLst>
                                        <p:tav tm="0">
                                          <p:val>
                                            <p:fltVal val="0.000000"/>
                                          </p:val>
                                        </p:tav>
                                        <p:tav tm="100000">
                                          <p:val>
                                            <p:strVal val="#ppt_h"/>
                                          </p:val>
                                        </p:tav>
                                      </p:tavLst>
                                    </p:anim>
                                    <p:animEffect transition="in" filter="fade">
                                      <p:cBhvr>
                                        <p:cTn id="9" dur="500"/>
                                        <p:tgtEl>
                                          <p:spTgt spid="5"/>
                                        </p:tgtEl>
                                      </p:cBhvr>
                                    </p:animEffect>
                                  </p:childTnLst>
                                  <p:subTnLst>
                                    <p:audio>
                                      <p:cMediaNode>
                                        <p:cTn display="0" masterRel="sameClick">
                                          <p:stCondLst>
                                            <p:cond evt="begin" delay="0">
                                              <p:tn val="5"/>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Rectangle 5"/>
          <p:cNvSpPr/>
          <p:nvPr/>
        </p:nvSpPr>
        <p:spPr>
          <a:xfrm>
            <a:off x="0" y="1271588"/>
            <a:ext cx="9144000" cy="5076825"/>
          </a:xfrm>
          <a:prstGeom prst="rect">
            <a:avLst/>
          </a:prstGeom>
          <a:noFill/>
          <a:ln w="9525">
            <a:noFill/>
          </a:ln>
        </p:spPr>
        <p:txBody>
          <a:bodyPr anchor="ctr">
            <a:spAutoFit/>
          </a:bodyPr>
          <a:p>
            <a:pPr algn="l"/>
            <a:r>
              <a:rPr lang="en-US" altLang="zh-CN" sz="3600" dirty="0">
                <a:latin typeface="Arial" panose="020B0604020202020204" pitchFamily="34" charset="0"/>
              </a:rPr>
              <a:t>2.</a:t>
            </a:r>
            <a:r>
              <a:rPr lang="zh-CN" altLang="zh-CN" sz="3600" dirty="0">
                <a:latin typeface="Arial" panose="020B0604020202020204" pitchFamily="34" charset="0"/>
              </a:rPr>
              <a:t>“在</a:t>
            </a:r>
            <a:r>
              <a:rPr lang="en-US" altLang="zh-CN" sz="3600" dirty="0">
                <a:latin typeface="Arial" panose="020B0604020202020204" pitchFamily="34" charset="0"/>
              </a:rPr>
              <a:t>16</a:t>
            </a:r>
            <a:r>
              <a:rPr lang="zh-CN" altLang="zh-CN" sz="3600" dirty="0">
                <a:latin typeface="Arial" panose="020B0604020202020204" pitchFamily="34" charset="0"/>
              </a:rPr>
              <a:t>世纪和</a:t>
            </a:r>
            <a:r>
              <a:rPr lang="en-US" altLang="zh-CN" sz="3600" dirty="0">
                <a:latin typeface="Arial" panose="020B0604020202020204" pitchFamily="34" charset="0"/>
              </a:rPr>
              <a:t>17</a:t>
            </a:r>
            <a:r>
              <a:rPr lang="zh-CN" altLang="zh-CN" sz="3600" dirty="0">
                <a:latin typeface="Arial" panose="020B0604020202020204" pitchFamily="34" charset="0"/>
              </a:rPr>
              <a:t>世纪，由于地理上的发现而在商业上发生的并迅速促进了商人资本发展的大革命，是促进封建生产方式向资本主义生产方式过渡的一个主要因素。”材料主要强调新航路开辟</a:t>
            </a:r>
            <a:endParaRPr lang="zh-CN" altLang="zh-CN" sz="3600" dirty="0">
              <a:latin typeface="Arial" panose="020B0604020202020204" pitchFamily="34" charset="0"/>
            </a:endParaRPr>
          </a:p>
          <a:p>
            <a:pPr algn="l"/>
            <a:r>
              <a:rPr lang="en-US" altLang="zh-CN" sz="3600" dirty="0">
                <a:latin typeface="Arial" panose="020B0604020202020204" pitchFamily="34" charset="0"/>
              </a:rPr>
              <a:t>A</a:t>
            </a:r>
            <a:r>
              <a:rPr lang="zh-CN" altLang="zh-CN" sz="3600" dirty="0">
                <a:latin typeface="Arial" panose="020B0604020202020204" pitchFamily="34" charset="0"/>
              </a:rPr>
              <a:t>．促进资本主义的发展</a:t>
            </a:r>
            <a:r>
              <a:rPr lang="en-US" altLang="zh-CN" sz="3600" dirty="0">
                <a:latin typeface="Arial" panose="020B0604020202020204" pitchFamily="34" charset="0"/>
              </a:rPr>
              <a:t>	</a:t>
            </a:r>
            <a:endParaRPr lang="en-US" altLang="zh-CN" sz="3600" dirty="0">
              <a:latin typeface="Arial" panose="020B0604020202020204" pitchFamily="34" charset="0"/>
            </a:endParaRPr>
          </a:p>
          <a:p>
            <a:pPr algn="l"/>
            <a:r>
              <a:rPr lang="en-US" altLang="zh-CN" sz="3600" dirty="0">
                <a:latin typeface="Arial" panose="020B0604020202020204" pitchFamily="34" charset="0"/>
              </a:rPr>
              <a:t>B.</a:t>
            </a:r>
            <a:r>
              <a:rPr lang="zh-CN" altLang="zh-CN" sz="3600" dirty="0">
                <a:latin typeface="Arial" panose="020B0604020202020204" pitchFamily="34" charset="0"/>
              </a:rPr>
              <a:t>推动欧洲思想文化的繁荣</a:t>
            </a:r>
            <a:endParaRPr lang="zh-CN" altLang="zh-CN" sz="3600" dirty="0">
              <a:latin typeface="Arial" panose="020B0604020202020204" pitchFamily="34" charset="0"/>
            </a:endParaRPr>
          </a:p>
          <a:p>
            <a:pPr algn="l"/>
            <a:r>
              <a:rPr lang="en-US" altLang="zh-CN" sz="3600" dirty="0">
                <a:latin typeface="Arial" panose="020B0604020202020204" pitchFamily="34" charset="0"/>
              </a:rPr>
              <a:t>C</a:t>
            </a:r>
            <a:r>
              <a:rPr lang="zh-CN" altLang="zh-CN" sz="3600" dirty="0">
                <a:latin typeface="Arial" panose="020B0604020202020204" pitchFamily="34" charset="0"/>
              </a:rPr>
              <a:t>．成功探寻前往东方的航路</a:t>
            </a:r>
            <a:r>
              <a:rPr lang="en-US" altLang="zh-CN" sz="3600" dirty="0">
                <a:latin typeface="Arial" panose="020B0604020202020204" pitchFamily="34" charset="0"/>
              </a:rPr>
              <a:t>	</a:t>
            </a:r>
            <a:endParaRPr lang="en-US" altLang="zh-CN" sz="3600" dirty="0">
              <a:latin typeface="Arial" panose="020B0604020202020204" pitchFamily="34" charset="0"/>
            </a:endParaRPr>
          </a:p>
          <a:p>
            <a:pPr algn="l"/>
            <a:r>
              <a:rPr lang="en-US" altLang="zh-CN" sz="3600" dirty="0">
                <a:latin typeface="Arial" panose="020B0604020202020204" pitchFamily="34" charset="0"/>
              </a:rPr>
              <a:t>D.</a:t>
            </a:r>
            <a:r>
              <a:rPr lang="zh-CN" altLang="zh-CN" sz="3600" dirty="0">
                <a:latin typeface="Arial" panose="020B0604020202020204" pitchFamily="34" charset="0"/>
              </a:rPr>
              <a:t>使世界开始连成一个整体</a:t>
            </a:r>
            <a:endParaRPr lang="zh-CN" altLang="zh-CN" sz="3600" dirty="0">
              <a:latin typeface="Arial" panose="020B0604020202020204" pitchFamily="34" charset="0"/>
            </a:endParaRPr>
          </a:p>
        </p:txBody>
      </p:sp>
      <p:pic>
        <p:nvPicPr>
          <p:cNvPr id="5" name="Picture 11" descr="HeIvuJwEK"/>
          <p:cNvPicPr>
            <a:picLocks noChangeAspect="1"/>
          </p:cNvPicPr>
          <p:nvPr/>
        </p:nvPicPr>
        <p:blipFill>
          <a:blip r:embed="rId1"/>
          <a:stretch>
            <a:fillRect/>
          </a:stretch>
        </p:blipFill>
        <p:spPr>
          <a:xfrm>
            <a:off x="0" y="3810000"/>
            <a:ext cx="785813" cy="785813"/>
          </a:xfrm>
          <a:prstGeom prst="rect">
            <a:avLst/>
          </a:prstGeom>
          <a:noFill/>
          <a:ln w="9525">
            <a:noFill/>
          </a:ln>
        </p:spPr>
      </p:pic>
      <p:sp>
        <p:nvSpPr>
          <p:cNvPr id="10244" name="Text Box 7"/>
          <p:cNvSpPr txBox="1"/>
          <p:nvPr/>
        </p:nvSpPr>
        <p:spPr>
          <a:xfrm>
            <a:off x="444500" y="344488"/>
            <a:ext cx="2222500" cy="701675"/>
          </a:xfrm>
          <a:prstGeom prst="rect">
            <a:avLst/>
          </a:prstGeom>
          <a:noFill/>
          <a:ln w="9525">
            <a:noFill/>
          </a:ln>
        </p:spPr>
        <p:txBody>
          <a:bodyPr wrap="none">
            <a:spAutoFit/>
          </a:bodyPr>
          <a:p>
            <a:r>
              <a:rPr lang="zh-CN" altLang="en-US" sz="4000" b="1" dirty="0">
                <a:solidFill>
                  <a:schemeClr val="bg1"/>
                </a:solidFill>
                <a:latin typeface="Arial" panose="020B0604020202020204" pitchFamily="34" charset="0"/>
              </a:rPr>
              <a:t>经典题练</a:t>
            </a:r>
            <a:endParaRPr lang="zh-CN" altLang="en-US" sz="4000" b="1" dirty="0">
              <a:solidFill>
                <a:schemeClr val="bg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000000"/>
                                          </p:val>
                                        </p:tav>
                                        <p:tav tm="100000">
                                          <p:val>
                                            <p:strVal val="#ppt_w"/>
                                          </p:val>
                                        </p:tav>
                                      </p:tavLst>
                                    </p:anim>
                                    <p:anim calcmode="lin" valueType="num">
                                      <p:cBhvr>
                                        <p:cTn id="8" dur="500" fill="hold"/>
                                        <p:tgtEl>
                                          <p:spTgt spid="5"/>
                                        </p:tgtEl>
                                        <p:attrNameLst>
                                          <p:attrName>ppt_h</p:attrName>
                                        </p:attrNameLst>
                                      </p:cBhvr>
                                      <p:tavLst>
                                        <p:tav tm="0">
                                          <p:val>
                                            <p:fltVal val="0.000000"/>
                                          </p:val>
                                        </p:tav>
                                        <p:tav tm="100000">
                                          <p:val>
                                            <p:strVal val="#ppt_h"/>
                                          </p:val>
                                        </p:tav>
                                      </p:tavLst>
                                    </p:anim>
                                    <p:animEffect transition="in" filter="fade">
                                      <p:cBhvr>
                                        <p:cTn id="9" dur="500"/>
                                        <p:tgtEl>
                                          <p:spTgt spid="5"/>
                                        </p:tgtEl>
                                      </p:cBhvr>
                                    </p:animEffect>
                                  </p:childTnLst>
                                  <p:subTnLst>
                                    <p:audio>
                                      <p:cMediaNode>
                                        <p:cTn display="0" masterRel="sameClick">
                                          <p:stCondLst>
                                            <p:cond evt="begin" delay="0">
                                              <p:tn val="5"/>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Rectangle 4"/>
          <p:cNvSpPr/>
          <p:nvPr/>
        </p:nvSpPr>
        <p:spPr>
          <a:xfrm>
            <a:off x="0" y="1028700"/>
            <a:ext cx="9144000" cy="5829300"/>
          </a:xfrm>
          <a:prstGeom prst="rect">
            <a:avLst/>
          </a:prstGeom>
          <a:noFill/>
          <a:ln w="9525">
            <a:noFill/>
          </a:ln>
        </p:spPr>
        <p:txBody>
          <a:bodyPr anchor="ctr">
            <a:spAutoFit/>
          </a:bodyPr>
          <a:p>
            <a:pPr algn="l"/>
            <a:r>
              <a:rPr lang="en-US" altLang="zh-CN" sz="3200" b="1" dirty="0">
                <a:latin typeface="黑体" panose="02010609060101010101" pitchFamily="49" charset="-122"/>
              </a:rPr>
              <a:t>3.</a:t>
            </a:r>
            <a:r>
              <a:rPr lang="zh-CN" altLang="zh-CN" sz="3200" dirty="0">
                <a:latin typeface="Arial" panose="020B0604020202020204" pitchFamily="34" charset="0"/>
              </a:rPr>
              <a:t> 《</a:t>
            </a:r>
            <a:r>
              <a:rPr lang="zh-CN" altLang="en-US" sz="3200" dirty="0">
                <a:latin typeface="Arial" panose="020B0604020202020204" pitchFamily="34" charset="0"/>
              </a:rPr>
              <a:t>大国崛起</a:t>
            </a:r>
            <a:r>
              <a:rPr lang="zh-CN" altLang="zh-CN" sz="3200" dirty="0">
                <a:latin typeface="Arial" panose="020B0604020202020204" pitchFamily="34" charset="0"/>
              </a:rPr>
              <a:t>》</a:t>
            </a:r>
            <a:r>
              <a:rPr lang="zh-CN" altLang="en-US" sz="3200" dirty="0">
                <a:latin typeface="Arial" panose="020B0604020202020204" pitchFamily="34" charset="0"/>
              </a:rPr>
              <a:t>中提到：拿破仑战争是大革命的继续，拿破仑帝国是法国革命的最后阶段。它不仅敲响了几个世纪以来在欧洲居于支配地位的“王朝秩序”的丧钟，而且使欧洲大陆各国面临自罗马帝国崩溃以来最为严重的霸权威胁。这段材料说明拿破仑战争</a:t>
            </a:r>
            <a:endParaRPr lang="zh-CN" altLang="zh-CN" sz="3200" dirty="0">
              <a:latin typeface="Arial" panose="020B0604020202020204" pitchFamily="34" charset="0"/>
            </a:endParaRPr>
          </a:p>
          <a:p>
            <a:pPr algn="l"/>
            <a:r>
              <a:rPr lang="en-US" altLang="zh-CN" sz="3200" dirty="0">
                <a:latin typeface="Arial" panose="020B0604020202020204" pitchFamily="34" charset="0"/>
              </a:rPr>
              <a:t>①</a:t>
            </a:r>
            <a:r>
              <a:rPr lang="zh-CN" altLang="en-US" sz="3200" dirty="0">
                <a:latin typeface="Arial" panose="020B0604020202020204" pitchFamily="34" charset="0"/>
              </a:rPr>
              <a:t>是法国大革命的组成部分</a:t>
            </a:r>
            <a:r>
              <a:rPr lang="en-US" altLang="zh-CN" sz="3200" dirty="0">
                <a:latin typeface="Arial" panose="020B0604020202020204" pitchFamily="34" charset="0"/>
              </a:rPr>
              <a:t>②</a:t>
            </a:r>
            <a:r>
              <a:rPr lang="zh-CN" altLang="en-US" sz="3200" dirty="0">
                <a:latin typeface="Arial" panose="020B0604020202020204" pitchFamily="34" charset="0"/>
              </a:rPr>
              <a:t>打击了欧洲的封建势力</a:t>
            </a:r>
            <a:r>
              <a:rPr lang="en-US" altLang="zh-CN" sz="3200" dirty="0">
                <a:latin typeface="Arial" panose="020B0604020202020204" pitchFamily="34" charset="0"/>
              </a:rPr>
              <a:t> ③</a:t>
            </a:r>
            <a:r>
              <a:rPr lang="zh-CN" altLang="en-US" sz="3200" dirty="0">
                <a:latin typeface="Arial" panose="020B0604020202020204" pitchFamily="34" charset="0"/>
              </a:rPr>
              <a:t>侵害了被侵略国家的利益</a:t>
            </a:r>
            <a:r>
              <a:rPr lang="en-US" altLang="zh-CN" sz="3200" dirty="0">
                <a:latin typeface="Arial" panose="020B0604020202020204" pitchFamily="34" charset="0"/>
              </a:rPr>
              <a:t>④</a:t>
            </a:r>
            <a:r>
              <a:rPr lang="zh-CN" altLang="en-US" sz="3200" dirty="0">
                <a:latin typeface="Arial" panose="020B0604020202020204" pitchFamily="34" charset="0"/>
              </a:rPr>
              <a:t>被欧洲反法联军打败</a:t>
            </a:r>
            <a:endParaRPr lang="zh-CN" altLang="zh-CN" sz="3200" dirty="0">
              <a:latin typeface="Arial" panose="020B0604020202020204" pitchFamily="34" charset="0"/>
            </a:endParaRPr>
          </a:p>
          <a:p>
            <a:pPr algn="l"/>
            <a:r>
              <a:rPr lang="zh-CN" altLang="zh-CN" sz="3200" dirty="0">
                <a:latin typeface="Arial" panose="020B0604020202020204" pitchFamily="34" charset="0"/>
              </a:rPr>
              <a:t>A</a:t>
            </a:r>
            <a:r>
              <a:rPr lang="zh-CN" altLang="en-US" sz="3200" dirty="0">
                <a:latin typeface="Arial" panose="020B0604020202020204" pitchFamily="34" charset="0"/>
              </a:rPr>
              <a:t>．</a:t>
            </a:r>
            <a:r>
              <a:rPr lang="en-US" altLang="zh-CN" sz="3200" dirty="0">
                <a:latin typeface="Arial" panose="020B0604020202020204" pitchFamily="34" charset="0"/>
              </a:rPr>
              <a:t>①②	                         </a:t>
            </a:r>
            <a:r>
              <a:rPr lang="zh-CN" altLang="zh-CN" sz="3200" dirty="0">
                <a:latin typeface="Arial" panose="020B0604020202020204" pitchFamily="34" charset="0"/>
              </a:rPr>
              <a:t>B</a:t>
            </a:r>
            <a:r>
              <a:rPr lang="zh-CN" altLang="en-US" sz="3200" dirty="0">
                <a:latin typeface="Arial" panose="020B0604020202020204" pitchFamily="34" charset="0"/>
              </a:rPr>
              <a:t>．</a:t>
            </a:r>
            <a:r>
              <a:rPr lang="en-US" altLang="zh-CN" sz="3200" dirty="0">
                <a:latin typeface="Arial" panose="020B0604020202020204" pitchFamily="34" charset="0"/>
              </a:rPr>
              <a:t>②③       </a:t>
            </a:r>
            <a:endParaRPr lang="en-US" altLang="zh-CN" sz="3200" dirty="0">
              <a:latin typeface="Arial" panose="020B0604020202020204" pitchFamily="34" charset="0"/>
            </a:endParaRPr>
          </a:p>
          <a:p>
            <a:pPr algn="l"/>
            <a:r>
              <a:rPr lang="zh-CN" altLang="zh-CN" sz="3200" dirty="0">
                <a:latin typeface="Arial" panose="020B0604020202020204" pitchFamily="34" charset="0"/>
              </a:rPr>
              <a:t>C</a:t>
            </a:r>
            <a:r>
              <a:rPr lang="zh-CN" altLang="en-US" sz="3200" dirty="0">
                <a:latin typeface="Arial" panose="020B0604020202020204" pitchFamily="34" charset="0"/>
              </a:rPr>
              <a:t>．</a:t>
            </a:r>
            <a:r>
              <a:rPr lang="en-US" altLang="zh-CN" sz="3200" dirty="0">
                <a:latin typeface="Arial" panose="020B0604020202020204" pitchFamily="34" charset="0"/>
              </a:rPr>
              <a:t>①②③                        </a:t>
            </a:r>
            <a:r>
              <a:rPr lang="zh-CN" altLang="zh-CN" sz="3200" dirty="0">
                <a:latin typeface="Arial" panose="020B0604020202020204" pitchFamily="34" charset="0"/>
              </a:rPr>
              <a:t>D</a:t>
            </a:r>
            <a:r>
              <a:rPr lang="zh-CN" altLang="en-US" sz="3200" dirty="0">
                <a:latin typeface="Arial" panose="020B0604020202020204" pitchFamily="34" charset="0"/>
              </a:rPr>
              <a:t>．</a:t>
            </a:r>
            <a:r>
              <a:rPr lang="en-US" altLang="zh-CN" sz="3200" dirty="0">
                <a:latin typeface="Arial" panose="020B0604020202020204" pitchFamily="34" charset="0"/>
              </a:rPr>
              <a:t>①②③④</a:t>
            </a:r>
            <a:endParaRPr lang="zh-CN" altLang="zh-CN" sz="3200" dirty="0">
              <a:latin typeface="Arial" panose="020B0604020202020204" pitchFamily="34" charset="0"/>
            </a:endParaRPr>
          </a:p>
          <a:p>
            <a:pPr algn="l">
              <a:lnSpc>
                <a:spcPct val="120000"/>
              </a:lnSpc>
            </a:pPr>
            <a:endParaRPr lang="zh-CN" altLang="en-US" sz="2000" dirty="0">
              <a:latin typeface="黑体" panose="02010609060101010101" pitchFamily="49" charset="-122"/>
            </a:endParaRPr>
          </a:p>
        </p:txBody>
      </p:sp>
      <p:pic>
        <p:nvPicPr>
          <p:cNvPr id="5" name="Picture 11" descr="HeIvuJwEK"/>
          <p:cNvPicPr>
            <a:picLocks noChangeAspect="1"/>
          </p:cNvPicPr>
          <p:nvPr/>
        </p:nvPicPr>
        <p:blipFill>
          <a:blip r:embed="rId1"/>
          <a:stretch>
            <a:fillRect/>
          </a:stretch>
        </p:blipFill>
        <p:spPr>
          <a:xfrm>
            <a:off x="-152400" y="5715000"/>
            <a:ext cx="785813" cy="785813"/>
          </a:xfrm>
          <a:prstGeom prst="rect">
            <a:avLst/>
          </a:prstGeom>
          <a:noFill/>
          <a:ln w="9525">
            <a:noFill/>
          </a:ln>
        </p:spPr>
      </p:pic>
      <p:sp>
        <p:nvSpPr>
          <p:cNvPr id="11268" name="Text Box 8"/>
          <p:cNvSpPr txBox="1"/>
          <p:nvPr/>
        </p:nvSpPr>
        <p:spPr>
          <a:xfrm>
            <a:off x="444500" y="344488"/>
            <a:ext cx="2222500" cy="701675"/>
          </a:xfrm>
          <a:prstGeom prst="rect">
            <a:avLst/>
          </a:prstGeom>
          <a:noFill/>
          <a:ln w="9525">
            <a:noFill/>
          </a:ln>
        </p:spPr>
        <p:txBody>
          <a:bodyPr wrap="none">
            <a:spAutoFit/>
          </a:bodyPr>
          <a:p>
            <a:r>
              <a:rPr lang="zh-CN" altLang="en-US" sz="4000" b="1" dirty="0">
                <a:solidFill>
                  <a:schemeClr val="bg1"/>
                </a:solidFill>
                <a:latin typeface="Arial" panose="020B0604020202020204" pitchFamily="34" charset="0"/>
              </a:rPr>
              <a:t>经典题练</a:t>
            </a:r>
            <a:endParaRPr lang="zh-CN" altLang="en-US" sz="4000" b="1" dirty="0">
              <a:solidFill>
                <a:schemeClr val="bg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000000"/>
                                          </p:val>
                                        </p:tav>
                                        <p:tav tm="100000">
                                          <p:val>
                                            <p:strVal val="#ppt_w"/>
                                          </p:val>
                                        </p:tav>
                                      </p:tavLst>
                                    </p:anim>
                                    <p:anim calcmode="lin" valueType="num">
                                      <p:cBhvr>
                                        <p:cTn id="8" dur="500" fill="hold"/>
                                        <p:tgtEl>
                                          <p:spTgt spid="5"/>
                                        </p:tgtEl>
                                        <p:attrNameLst>
                                          <p:attrName>ppt_h</p:attrName>
                                        </p:attrNameLst>
                                      </p:cBhvr>
                                      <p:tavLst>
                                        <p:tav tm="0">
                                          <p:val>
                                            <p:fltVal val="0.000000"/>
                                          </p:val>
                                        </p:tav>
                                        <p:tav tm="100000">
                                          <p:val>
                                            <p:strVal val="#ppt_h"/>
                                          </p:val>
                                        </p:tav>
                                      </p:tavLst>
                                    </p:anim>
                                    <p:animEffect transition="in" filter="fade">
                                      <p:cBhvr>
                                        <p:cTn id="9" dur="500"/>
                                        <p:tgtEl>
                                          <p:spTgt spid="5"/>
                                        </p:tgtEl>
                                      </p:cBhvr>
                                    </p:animEffect>
                                  </p:childTnLst>
                                  <p:subTnLst>
                                    <p:audio>
                                      <p:cMediaNode>
                                        <p:cTn display="0" masterRel="sameClick">
                                          <p:stCondLst>
                                            <p:cond evt="begin" delay="0">
                                              <p:tn val="5"/>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Rectangle 4"/>
          <p:cNvSpPr/>
          <p:nvPr/>
        </p:nvSpPr>
        <p:spPr>
          <a:xfrm>
            <a:off x="0" y="1371600"/>
            <a:ext cx="8915400" cy="4792663"/>
          </a:xfrm>
          <a:prstGeom prst="rect">
            <a:avLst/>
          </a:prstGeom>
          <a:noFill/>
          <a:ln w="9525">
            <a:noFill/>
          </a:ln>
        </p:spPr>
        <p:txBody>
          <a:bodyPr>
            <a:spAutoFit/>
          </a:bodyPr>
          <a:p>
            <a:pPr algn="l"/>
            <a:r>
              <a:rPr lang="en-US" altLang="zh-CN" sz="3600" dirty="0">
                <a:latin typeface="Arial" panose="020B0604020202020204" pitchFamily="34" charset="0"/>
              </a:rPr>
              <a:t>4.</a:t>
            </a:r>
            <a:r>
              <a:rPr lang="zh-CN" altLang="zh-CN" sz="3600" dirty="0">
                <a:latin typeface="Arial" panose="020B0604020202020204" pitchFamily="34" charset="0"/>
              </a:rPr>
              <a:t>归纳和概括是学习历史的重要能力，下列文献《权利法案》、《独立宣言》和《人权宣言》都体现了时代精神，主要表现在它们都主张</a:t>
            </a:r>
            <a:endParaRPr lang="zh-CN" altLang="zh-CN" sz="3600" dirty="0">
              <a:latin typeface="Arial" panose="020B0604020202020204" pitchFamily="34" charset="0"/>
            </a:endParaRPr>
          </a:p>
          <a:p>
            <a:pPr algn="l"/>
            <a:r>
              <a:rPr lang="en-US" altLang="zh-CN" sz="3600" dirty="0">
                <a:latin typeface="Arial" panose="020B0604020202020204" pitchFamily="34" charset="0"/>
              </a:rPr>
              <a:t>A</a:t>
            </a:r>
            <a:r>
              <a:rPr lang="zh-CN" altLang="zh-CN" sz="3600" dirty="0">
                <a:latin typeface="Arial" panose="020B0604020202020204" pitchFamily="34" charset="0"/>
              </a:rPr>
              <a:t>．建立资本主义民主社会</a:t>
            </a:r>
            <a:endParaRPr lang="en-US" altLang="zh-CN" sz="3600" dirty="0">
              <a:latin typeface="Arial" panose="020B0604020202020204" pitchFamily="34" charset="0"/>
            </a:endParaRPr>
          </a:p>
          <a:p>
            <a:pPr algn="l"/>
            <a:r>
              <a:rPr lang="en-US" altLang="zh-CN" sz="3600" dirty="0">
                <a:latin typeface="Arial" panose="020B0604020202020204" pitchFamily="34" charset="0"/>
              </a:rPr>
              <a:t>B.</a:t>
            </a:r>
            <a:r>
              <a:rPr lang="zh-CN" altLang="zh-CN" sz="3600" dirty="0">
                <a:latin typeface="Arial" panose="020B0604020202020204" pitchFamily="34" charset="0"/>
              </a:rPr>
              <a:t>反对民族压迫，实现民族独立</a:t>
            </a:r>
            <a:endParaRPr lang="zh-CN" altLang="zh-CN" sz="3600" dirty="0">
              <a:latin typeface="Arial" panose="020B0604020202020204" pitchFamily="34" charset="0"/>
            </a:endParaRPr>
          </a:p>
          <a:p>
            <a:pPr algn="l"/>
            <a:r>
              <a:rPr lang="en-US" altLang="zh-CN" sz="3600" dirty="0">
                <a:latin typeface="Arial" panose="020B0604020202020204" pitchFamily="34" charset="0"/>
              </a:rPr>
              <a:t>C</a:t>
            </a:r>
            <a:r>
              <a:rPr lang="zh-CN" altLang="zh-CN" sz="3600" dirty="0">
                <a:latin typeface="Arial" panose="020B0604020202020204" pitchFamily="34" charset="0"/>
              </a:rPr>
              <a:t>．建立资产阶级君主立宪制</a:t>
            </a:r>
            <a:r>
              <a:rPr lang="en-US" altLang="zh-CN" sz="3600" dirty="0">
                <a:latin typeface="Arial" panose="020B0604020202020204" pitchFamily="34" charset="0"/>
              </a:rPr>
              <a:t>	</a:t>
            </a:r>
            <a:endParaRPr lang="en-US" altLang="zh-CN" sz="3600" dirty="0">
              <a:latin typeface="Arial" panose="020B0604020202020204" pitchFamily="34" charset="0"/>
            </a:endParaRPr>
          </a:p>
          <a:p>
            <a:pPr algn="l"/>
            <a:r>
              <a:rPr lang="en-US" altLang="zh-CN" sz="3600" dirty="0">
                <a:latin typeface="Arial" panose="020B0604020202020204" pitchFamily="34" charset="0"/>
              </a:rPr>
              <a:t>D</a:t>
            </a:r>
            <a:r>
              <a:rPr lang="zh-CN" altLang="zh-CN" sz="3600" dirty="0">
                <a:latin typeface="Arial" panose="020B0604020202020204" pitchFamily="34" charset="0"/>
              </a:rPr>
              <a:t>．反对君主专制，建立共和制度</a:t>
            </a:r>
            <a:endParaRPr lang="zh-CN" altLang="zh-CN" sz="3200" dirty="0">
              <a:latin typeface="Arial" panose="020B0604020202020204" pitchFamily="34" charset="0"/>
            </a:endParaRPr>
          </a:p>
          <a:p>
            <a:pPr algn="l">
              <a:lnSpc>
                <a:spcPct val="120000"/>
              </a:lnSpc>
            </a:pPr>
            <a:endParaRPr lang="zh-CN" altLang="en-US" sz="1600" b="1" dirty="0">
              <a:latin typeface="Arial" panose="020B0604020202020204" pitchFamily="34" charset="0"/>
            </a:endParaRPr>
          </a:p>
        </p:txBody>
      </p:sp>
      <p:pic>
        <p:nvPicPr>
          <p:cNvPr id="5" name="Picture 11" descr="HeIvuJwEK"/>
          <p:cNvPicPr>
            <a:picLocks noChangeAspect="1"/>
          </p:cNvPicPr>
          <p:nvPr/>
        </p:nvPicPr>
        <p:blipFill>
          <a:blip r:embed="rId1"/>
          <a:stretch>
            <a:fillRect/>
          </a:stretch>
        </p:blipFill>
        <p:spPr>
          <a:xfrm>
            <a:off x="0" y="3276600"/>
            <a:ext cx="785813" cy="785813"/>
          </a:xfrm>
          <a:prstGeom prst="rect">
            <a:avLst/>
          </a:prstGeom>
          <a:noFill/>
          <a:ln w="9525">
            <a:noFill/>
          </a:ln>
        </p:spPr>
      </p:pic>
      <p:sp>
        <p:nvSpPr>
          <p:cNvPr id="12292" name="Text Box 7"/>
          <p:cNvSpPr txBox="1"/>
          <p:nvPr/>
        </p:nvSpPr>
        <p:spPr>
          <a:xfrm>
            <a:off x="444500" y="344488"/>
            <a:ext cx="2222500" cy="701675"/>
          </a:xfrm>
          <a:prstGeom prst="rect">
            <a:avLst/>
          </a:prstGeom>
          <a:noFill/>
          <a:ln w="9525">
            <a:noFill/>
          </a:ln>
        </p:spPr>
        <p:txBody>
          <a:bodyPr wrap="none">
            <a:spAutoFit/>
          </a:bodyPr>
          <a:p>
            <a:r>
              <a:rPr lang="zh-CN" altLang="en-US" sz="4000" b="1" dirty="0">
                <a:solidFill>
                  <a:schemeClr val="bg1"/>
                </a:solidFill>
                <a:latin typeface="Arial" panose="020B0604020202020204" pitchFamily="34" charset="0"/>
              </a:rPr>
              <a:t>经典题练</a:t>
            </a:r>
            <a:endParaRPr lang="zh-CN" altLang="en-US" sz="4000" b="1" dirty="0">
              <a:solidFill>
                <a:schemeClr val="bg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000000"/>
                                          </p:val>
                                        </p:tav>
                                        <p:tav tm="100000">
                                          <p:val>
                                            <p:strVal val="#ppt_w"/>
                                          </p:val>
                                        </p:tav>
                                      </p:tavLst>
                                    </p:anim>
                                    <p:anim calcmode="lin" valueType="num">
                                      <p:cBhvr>
                                        <p:cTn id="8" dur="500" fill="hold"/>
                                        <p:tgtEl>
                                          <p:spTgt spid="5"/>
                                        </p:tgtEl>
                                        <p:attrNameLst>
                                          <p:attrName>ppt_h</p:attrName>
                                        </p:attrNameLst>
                                      </p:cBhvr>
                                      <p:tavLst>
                                        <p:tav tm="0">
                                          <p:val>
                                            <p:fltVal val="0.000000"/>
                                          </p:val>
                                        </p:tav>
                                        <p:tav tm="100000">
                                          <p:val>
                                            <p:strVal val="#ppt_h"/>
                                          </p:val>
                                        </p:tav>
                                      </p:tavLst>
                                    </p:anim>
                                    <p:animEffect transition="in" filter="fade">
                                      <p:cBhvr>
                                        <p:cTn id="9" dur="500"/>
                                        <p:tgtEl>
                                          <p:spTgt spid="5"/>
                                        </p:tgtEl>
                                      </p:cBhvr>
                                    </p:animEffect>
                                  </p:childTnLst>
                                  <p:subTnLst>
                                    <p:audio>
                                      <p:cMediaNode>
                                        <p:cTn display="0" masterRel="sameClick">
                                          <p:stCondLst>
                                            <p:cond evt="begin" delay="0">
                                              <p:tn val="5"/>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Rectangle 10"/>
          <p:cNvSpPr/>
          <p:nvPr/>
        </p:nvSpPr>
        <p:spPr>
          <a:xfrm>
            <a:off x="228600" y="1374775"/>
            <a:ext cx="8915400" cy="4524375"/>
          </a:xfrm>
          <a:prstGeom prst="rect">
            <a:avLst/>
          </a:prstGeom>
          <a:noFill/>
          <a:ln w="9525">
            <a:noFill/>
          </a:ln>
        </p:spPr>
        <p:txBody>
          <a:bodyPr anchor="ctr">
            <a:spAutoFit/>
          </a:bodyPr>
          <a:p>
            <a:pPr algn="l"/>
            <a:r>
              <a:rPr lang="en-US" altLang="zh-CN" sz="3600" dirty="0">
                <a:latin typeface="Arial" panose="020B0604020202020204" pitchFamily="34" charset="0"/>
              </a:rPr>
              <a:t>5.</a:t>
            </a:r>
            <a:r>
              <a:rPr lang="zh-CN" altLang="zh-CN" sz="3600" dirty="0">
                <a:latin typeface="Arial" panose="020B0604020202020204" pitchFamily="34" charset="0"/>
              </a:rPr>
              <a:t>钱乘旦教授在论述欧洲资产阶级革命时说：“一个人的绝对权力阻碍了国家的发展，不限制这种权利，国家便无法进步。”在欧美资产阶级革命过程中，为限制“一个人的绝对权力”而制定的文献有</a:t>
            </a:r>
            <a:endParaRPr lang="zh-CN" altLang="zh-CN" sz="3600" dirty="0">
              <a:latin typeface="Arial" panose="020B0604020202020204" pitchFamily="34" charset="0"/>
            </a:endParaRPr>
          </a:p>
          <a:p>
            <a:pPr algn="l"/>
            <a:r>
              <a:rPr lang="zh-CN" altLang="zh-CN" sz="3600" dirty="0">
                <a:latin typeface="Arial" panose="020B0604020202020204" pitchFamily="34" charset="0"/>
              </a:rPr>
              <a:t>①《权利法案》</a:t>
            </a:r>
            <a:r>
              <a:rPr lang="en-US" altLang="zh-CN" sz="3600" dirty="0">
                <a:latin typeface="Arial" panose="020B0604020202020204" pitchFamily="34" charset="0"/>
              </a:rPr>
              <a:t>          </a:t>
            </a:r>
            <a:r>
              <a:rPr lang="zh-CN" altLang="zh-CN" sz="3600" dirty="0">
                <a:latin typeface="Arial" panose="020B0604020202020204" pitchFamily="34" charset="0"/>
              </a:rPr>
              <a:t>②《独立宣言》</a:t>
            </a:r>
            <a:r>
              <a:rPr lang="en-US" altLang="zh-CN" sz="3600" dirty="0">
                <a:latin typeface="Arial" panose="020B0604020202020204" pitchFamily="34" charset="0"/>
              </a:rPr>
              <a:t>  </a:t>
            </a:r>
            <a:endParaRPr lang="en-US" altLang="zh-CN" sz="3600" dirty="0">
              <a:latin typeface="Arial" panose="020B0604020202020204" pitchFamily="34" charset="0"/>
            </a:endParaRPr>
          </a:p>
          <a:p>
            <a:pPr algn="l"/>
            <a:r>
              <a:rPr lang="zh-CN" altLang="zh-CN" sz="3600" dirty="0">
                <a:latin typeface="Arial" panose="020B0604020202020204" pitchFamily="34" charset="0"/>
              </a:rPr>
              <a:t>③《美国</a:t>
            </a:r>
            <a:r>
              <a:rPr lang="en-US" altLang="zh-CN" sz="3600" dirty="0">
                <a:latin typeface="Arial" panose="020B0604020202020204" pitchFamily="34" charset="0"/>
              </a:rPr>
              <a:t>1787</a:t>
            </a:r>
            <a:r>
              <a:rPr lang="zh-CN" altLang="zh-CN" sz="3600" dirty="0">
                <a:latin typeface="Arial" panose="020B0604020202020204" pitchFamily="34" charset="0"/>
              </a:rPr>
              <a:t>宪法》</a:t>
            </a:r>
            <a:r>
              <a:rPr lang="en-US" altLang="zh-CN" sz="3600" dirty="0">
                <a:latin typeface="Arial" panose="020B0604020202020204" pitchFamily="34" charset="0"/>
              </a:rPr>
              <a:t>  </a:t>
            </a:r>
            <a:r>
              <a:rPr lang="zh-CN" altLang="zh-CN" sz="3600" dirty="0">
                <a:latin typeface="Arial" panose="020B0604020202020204" pitchFamily="34" charset="0"/>
              </a:rPr>
              <a:t>④《人权宣言》</a:t>
            </a:r>
            <a:r>
              <a:rPr lang="en-US" altLang="zh-CN" sz="3600" dirty="0">
                <a:latin typeface="Arial" panose="020B0604020202020204" pitchFamily="34" charset="0"/>
              </a:rPr>
              <a:t> </a:t>
            </a:r>
            <a:endParaRPr lang="zh-CN" altLang="zh-CN" sz="3600" dirty="0">
              <a:latin typeface="Arial" panose="020B0604020202020204" pitchFamily="34" charset="0"/>
            </a:endParaRPr>
          </a:p>
          <a:p>
            <a:pPr algn="l"/>
            <a:r>
              <a:rPr lang="en-US" altLang="zh-CN" sz="3600" dirty="0">
                <a:latin typeface="Arial" panose="020B0604020202020204" pitchFamily="34" charset="0"/>
              </a:rPr>
              <a:t>A.</a:t>
            </a:r>
            <a:r>
              <a:rPr lang="zh-CN" altLang="zh-CN" sz="3600" dirty="0">
                <a:latin typeface="Arial" panose="020B0604020202020204" pitchFamily="34" charset="0"/>
              </a:rPr>
              <a:t>②③</a:t>
            </a:r>
            <a:r>
              <a:rPr lang="en-US" altLang="zh-CN" sz="3600" dirty="0">
                <a:latin typeface="Arial" panose="020B0604020202020204" pitchFamily="34" charset="0"/>
              </a:rPr>
              <a:t>	B.</a:t>
            </a:r>
            <a:r>
              <a:rPr lang="zh-CN" altLang="zh-CN" sz="3600" dirty="0">
                <a:latin typeface="Arial" panose="020B0604020202020204" pitchFamily="34" charset="0"/>
              </a:rPr>
              <a:t>①③④</a:t>
            </a:r>
            <a:r>
              <a:rPr lang="en-US" altLang="zh-CN" sz="3600" dirty="0">
                <a:latin typeface="Arial" panose="020B0604020202020204" pitchFamily="34" charset="0"/>
              </a:rPr>
              <a:t>	     C.</a:t>
            </a:r>
            <a:r>
              <a:rPr lang="zh-CN" altLang="zh-CN" sz="3600" dirty="0">
                <a:latin typeface="Arial" panose="020B0604020202020204" pitchFamily="34" charset="0"/>
              </a:rPr>
              <a:t>②③④</a:t>
            </a:r>
            <a:r>
              <a:rPr lang="en-US" altLang="zh-CN" sz="3600" dirty="0">
                <a:latin typeface="Arial" panose="020B0604020202020204" pitchFamily="34" charset="0"/>
              </a:rPr>
              <a:t>	   D.</a:t>
            </a:r>
            <a:r>
              <a:rPr lang="zh-CN" altLang="zh-CN" sz="3600" dirty="0">
                <a:latin typeface="Arial" panose="020B0604020202020204" pitchFamily="34" charset="0"/>
              </a:rPr>
              <a:t>②④</a:t>
            </a:r>
            <a:r>
              <a:rPr lang="en-US" altLang="zh-CN" sz="3600" dirty="0">
                <a:latin typeface="Arial" panose="020B0604020202020204" pitchFamily="34" charset="0"/>
              </a:rPr>
              <a:t> </a:t>
            </a:r>
            <a:endParaRPr lang="zh-CN" altLang="zh-CN" sz="3600" dirty="0">
              <a:latin typeface="Arial" panose="020B0604020202020204" pitchFamily="34" charset="0"/>
            </a:endParaRPr>
          </a:p>
        </p:txBody>
      </p:sp>
      <p:pic>
        <p:nvPicPr>
          <p:cNvPr id="5" name="Picture 11" descr="HeIvuJwEK"/>
          <p:cNvPicPr>
            <a:picLocks noChangeAspect="1"/>
          </p:cNvPicPr>
          <p:nvPr>
            <p:ph idx="1"/>
          </p:nvPr>
        </p:nvPicPr>
        <p:blipFill>
          <a:blip r:embed="rId1"/>
          <a:srcRect/>
          <a:stretch>
            <a:fillRect/>
          </a:stretch>
        </p:blipFill>
        <p:spPr>
          <a:xfrm>
            <a:off x="1752600" y="5257800"/>
            <a:ext cx="914400" cy="914400"/>
          </a:xfrm>
        </p:spPr>
      </p:pic>
      <p:sp>
        <p:nvSpPr>
          <p:cNvPr id="13316" name="Text Box 14"/>
          <p:cNvSpPr txBox="1"/>
          <p:nvPr/>
        </p:nvSpPr>
        <p:spPr>
          <a:xfrm>
            <a:off x="444500" y="344488"/>
            <a:ext cx="2222500" cy="701675"/>
          </a:xfrm>
          <a:prstGeom prst="rect">
            <a:avLst/>
          </a:prstGeom>
          <a:noFill/>
          <a:ln w="9525">
            <a:noFill/>
          </a:ln>
        </p:spPr>
        <p:txBody>
          <a:bodyPr wrap="none">
            <a:spAutoFit/>
          </a:bodyPr>
          <a:p>
            <a:r>
              <a:rPr lang="zh-CN" altLang="en-US" sz="4000" b="1" dirty="0">
                <a:solidFill>
                  <a:schemeClr val="bg1"/>
                </a:solidFill>
                <a:latin typeface="Arial" panose="020B0604020202020204" pitchFamily="34" charset="0"/>
              </a:rPr>
              <a:t>经典题练</a:t>
            </a:r>
            <a:endParaRPr lang="zh-CN" altLang="en-US" sz="4000" b="1" dirty="0">
              <a:solidFill>
                <a:schemeClr val="bg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000000"/>
                                          </p:val>
                                        </p:tav>
                                        <p:tav tm="100000">
                                          <p:val>
                                            <p:strVal val="#ppt_w"/>
                                          </p:val>
                                        </p:tav>
                                      </p:tavLst>
                                    </p:anim>
                                    <p:anim calcmode="lin" valueType="num">
                                      <p:cBhvr>
                                        <p:cTn id="8" dur="500" fill="hold"/>
                                        <p:tgtEl>
                                          <p:spTgt spid="5"/>
                                        </p:tgtEl>
                                        <p:attrNameLst>
                                          <p:attrName>ppt_h</p:attrName>
                                        </p:attrNameLst>
                                      </p:cBhvr>
                                      <p:tavLst>
                                        <p:tav tm="0">
                                          <p:val>
                                            <p:fltVal val="0.000000"/>
                                          </p:val>
                                        </p:tav>
                                        <p:tav tm="100000">
                                          <p:val>
                                            <p:strVal val="#ppt_h"/>
                                          </p:val>
                                        </p:tav>
                                      </p:tavLst>
                                    </p:anim>
                                    <p:animEffect transition="in" filter="fade">
                                      <p:cBhvr>
                                        <p:cTn id="9" dur="500"/>
                                        <p:tgtEl>
                                          <p:spTgt spid="5"/>
                                        </p:tgtEl>
                                      </p:cBhvr>
                                    </p:animEffect>
                                  </p:childTnLst>
                                  <p:subTnLst>
                                    <p:audio>
                                      <p:cMediaNode>
                                        <p:cTn display="0" masterRel="sameClick">
                                          <p:stCondLst>
                                            <p:cond evt="begin" delay="0">
                                              <p:tn val="5"/>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Rectangle 4"/>
          <p:cNvSpPr/>
          <p:nvPr/>
        </p:nvSpPr>
        <p:spPr>
          <a:xfrm>
            <a:off x="609600" y="1371600"/>
            <a:ext cx="7924800" cy="4044950"/>
          </a:xfrm>
          <a:prstGeom prst="rect">
            <a:avLst/>
          </a:prstGeom>
          <a:noFill/>
          <a:ln w="9525">
            <a:noFill/>
          </a:ln>
        </p:spPr>
        <p:txBody>
          <a:bodyPr>
            <a:spAutoFit/>
          </a:bodyPr>
          <a:p>
            <a:pPr algn="l">
              <a:lnSpc>
                <a:spcPct val="120000"/>
              </a:lnSpc>
            </a:pPr>
            <a:r>
              <a:rPr lang="en-US" altLang="zh-CN" sz="3600" b="1" dirty="0">
                <a:latin typeface="Arial" panose="020B0604020202020204" pitchFamily="34" charset="0"/>
                <a:ea typeface="宋体" panose="02010600030101010101" pitchFamily="2" charset="-122"/>
              </a:rPr>
              <a:t>6.</a:t>
            </a:r>
            <a:r>
              <a:rPr lang="zh-CN" altLang="en-US" sz="3600" b="1" dirty="0">
                <a:latin typeface="Arial" panose="020B0604020202020204" pitchFamily="34" charset="0"/>
                <a:ea typeface="宋体" panose="02010600030101010101" pitchFamily="2" charset="-122"/>
              </a:rPr>
              <a:t>华盛顿、拿破仑作为资产阶级政治家，其历史作用的相同之处是</a:t>
            </a:r>
            <a:endParaRPr lang="zh-CN" altLang="en-US" sz="3600" dirty="0">
              <a:latin typeface="Arial" panose="020B0604020202020204" pitchFamily="34" charset="0"/>
              <a:ea typeface="宋体" panose="02010600030101010101" pitchFamily="2" charset="-122"/>
            </a:endParaRPr>
          </a:p>
          <a:p>
            <a:pPr algn="l">
              <a:lnSpc>
                <a:spcPct val="120000"/>
              </a:lnSpc>
            </a:pPr>
            <a:r>
              <a:rPr lang="zh-CN" altLang="en-US" sz="3600" b="1" dirty="0">
                <a:latin typeface="Arial" panose="020B0604020202020204" pitchFamily="34" charset="0"/>
                <a:ea typeface="宋体" panose="02010600030101010101" pitchFamily="2" charset="-122"/>
              </a:rPr>
              <a:t> </a:t>
            </a:r>
            <a:r>
              <a:rPr lang="en-US" altLang="zh-CN" sz="3600" b="1" dirty="0">
                <a:latin typeface="Arial" panose="020B0604020202020204" pitchFamily="34" charset="0"/>
                <a:ea typeface="宋体" panose="02010600030101010101" pitchFamily="2" charset="-122"/>
              </a:rPr>
              <a:t>A.</a:t>
            </a:r>
            <a:r>
              <a:rPr lang="zh-CN" altLang="en-US" sz="3600" b="1" dirty="0">
                <a:latin typeface="Arial" panose="020B0604020202020204" pitchFamily="34" charset="0"/>
                <a:ea typeface="宋体" panose="02010600030101010101" pitchFamily="2" charset="-122"/>
              </a:rPr>
              <a:t>推翻了殖民统治           </a:t>
            </a:r>
            <a:endParaRPr lang="zh-CN" altLang="en-US" sz="3600" b="1" dirty="0">
              <a:latin typeface="Arial" panose="020B0604020202020204" pitchFamily="34" charset="0"/>
              <a:ea typeface="宋体" panose="02010600030101010101" pitchFamily="2" charset="-122"/>
            </a:endParaRPr>
          </a:p>
          <a:p>
            <a:pPr algn="l">
              <a:lnSpc>
                <a:spcPct val="120000"/>
              </a:lnSpc>
            </a:pPr>
            <a:r>
              <a:rPr lang="zh-CN" altLang="en-US" sz="3600" b="1" dirty="0">
                <a:latin typeface="Arial" panose="020B0604020202020204" pitchFamily="34" charset="0"/>
                <a:ea typeface="宋体" panose="02010600030101010101" pitchFamily="2" charset="-122"/>
              </a:rPr>
              <a:t> </a:t>
            </a:r>
            <a:r>
              <a:rPr lang="en-US" altLang="zh-CN" sz="3600" b="1" dirty="0">
                <a:latin typeface="Arial" panose="020B0604020202020204" pitchFamily="34" charset="0"/>
                <a:ea typeface="宋体" panose="02010600030101010101" pitchFamily="2" charset="-122"/>
              </a:rPr>
              <a:t>B.</a:t>
            </a:r>
            <a:r>
              <a:rPr lang="zh-CN" altLang="en-US" sz="3600" b="1" dirty="0">
                <a:latin typeface="Arial" panose="020B0604020202020204" pitchFamily="34" charset="0"/>
                <a:ea typeface="宋体" panose="02010600030101010101" pitchFamily="2" charset="-122"/>
              </a:rPr>
              <a:t>维护了国家统一</a:t>
            </a:r>
            <a:endParaRPr lang="zh-CN" altLang="en-US" sz="3600" dirty="0">
              <a:latin typeface="Arial" panose="020B0604020202020204" pitchFamily="34" charset="0"/>
              <a:ea typeface="宋体" panose="02010600030101010101" pitchFamily="2" charset="-122"/>
            </a:endParaRPr>
          </a:p>
          <a:p>
            <a:pPr algn="l">
              <a:lnSpc>
                <a:spcPct val="120000"/>
              </a:lnSpc>
            </a:pPr>
            <a:r>
              <a:rPr lang="zh-CN" altLang="en-US" sz="3600" b="1" dirty="0">
                <a:latin typeface="Arial" panose="020B0604020202020204" pitchFamily="34" charset="0"/>
                <a:ea typeface="宋体" panose="02010600030101010101" pitchFamily="2" charset="-122"/>
              </a:rPr>
              <a:t> </a:t>
            </a:r>
            <a:r>
              <a:rPr lang="en-US" altLang="zh-CN" sz="3600" b="1" dirty="0">
                <a:latin typeface="Arial" panose="020B0604020202020204" pitchFamily="34" charset="0"/>
                <a:ea typeface="宋体" panose="02010600030101010101" pitchFamily="2" charset="-122"/>
              </a:rPr>
              <a:t>C.</a:t>
            </a:r>
            <a:r>
              <a:rPr lang="zh-CN" altLang="en-US" sz="3600" b="1" dirty="0">
                <a:latin typeface="Arial" panose="020B0604020202020204" pitchFamily="34" charset="0"/>
                <a:ea typeface="宋体" panose="02010600030101010101" pitchFamily="2" charset="-122"/>
              </a:rPr>
              <a:t>打击了欧洲封建势力       </a:t>
            </a:r>
            <a:endParaRPr lang="zh-CN" altLang="en-US" sz="3600" b="1" dirty="0">
              <a:latin typeface="Arial" panose="020B0604020202020204" pitchFamily="34" charset="0"/>
              <a:ea typeface="宋体" panose="02010600030101010101" pitchFamily="2" charset="-122"/>
            </a:endParaRPr>
          </a:p>
          <a:p>
            <a:pPr algn="l">
              <a:lnSpc>
                <a:spcPct val="120000"/>
              </a:lnSpc>
            </a:pPr>
            <a:r>
              <a:rPr lang="zh-CN" altLang="en-US" sz="3600" b="1" dirty="0">
                <a:latin typeface="Arial" panose="020B0604020202020204" pitchFamily="34" charset="0"/>
                <a:ea typeface="宋体" panose="02010600030101010101" pitchFamily="2" charset="-122"/>
              </a:rPr>
              <a:t> </a:t>
            </a:r>
            <a:r>
              <a:rPr lang="en-US" altLang="zh-CN" sz="3600" b="1" dirty="0">
                <a:latin typeface="Arial" panose="020B0604020202020204" pitchFamily="34" charset="0"/>
                <a:ea typeface="宋体" panose="02010600030101010101" pitchFamily="2" charset="-122"/>
              </a:rPr>
              <a:t>D.</a:t>
            </a:r>
            <a:r>
              <a:rPr lang="zh-CN" altLang="en-US" sz="3600" b="1" dirty="0">
                <a:latin typeface="Arial" panose="020B0604020202020204" pitchFamily="34" charset="0"/>
                <a:ea typeface="宋体" panose="02010600030101010101" pitchFamily="2" charset="-122"/>
              </a:rPr>
              <a:t>推动了资产阶级民主政治进程</a:t>
            </a:r>
            <a:endParaRPr lang="zh-CN" altLang="en-US" sz="3600" b="1" dirty="0">
              <a:latin typeface="Arial" panose="020B0604020202020204" pitchFamily="34" charset="0"/>
              <a:ea typeface="宋体" panose="02010600030101010101" pitchFamily="2" charset="-122"/>
            </a:endParaRPr>
          </a:p>
        </p:txBody>
      </p:sp>
      <p:pic>
        <p:nvPicPr>
          <p:cNvPr id="5" name="Picture 11" descr="HeIvuJwEK"/>
          <p:cNvPicPr>
            <a:picLocks noChangeAspect="1"/>
          </p:cNvPicPr>
          <p:nvPr/>
        </p:nvPicPr>
        <p:blipFill>
          <a:blip r:embed="rId1"/>
          <a:stretch>
            <a:fillRect/>
          </a:stretch>
        </p:blipFill>
        <p:spPr>
          <a:xfrm>
            <a:off x="609600" y="4648200"/>
            <a:ext cx="785813" cy="785813"/>
          </a:xfrm>
          <a:prstGeom prst="rect">
            <a:avLst/>
          </a:prstGeom>
          <a:noFill/>
          <a:ln w="9525">
            <a:noFill/>
          </a:ln>
        </p:spPr>
      </p:pic>
      <p:sp>
        <p:nvSpPr>
          <p:cNvPr id="14340" name="Rectangle 10"/>
          <p:cNvSpPr/>
          <p:nvPr/>
        </p:nvSpPr>
        <p:spPr>
          <a:xfrm>
            <a:off x="0" y="2882900"/>
            <a:ext cx="9144000" cy="0"/>
          </a:xfrm>
          <a:prstGeom prst="rect">
            <a:avLst/>
          </a:prstGeom>
          <a:noFill/>
          <a:ln w="9525">
            <a:noFill/>
          </a:ln>
        </p:spPr>
        <p:txBody>
          <a:bodyPr wrap="none" anchor="ctr">
            <a:spAutoFit/>
          </a:bodyPr>
          <a:p>
            <a:endParaRPr lang="zh-CN" altLang="en-US" dirty="0">
              <a:latin typeface="Arial" panose="020B0604020202020204" pitchFamily="34" charset="0"/>
            </a:endParaRPr>
          </a:p>
        </p:txBody>
      </p:sp>
      <p:sp>
        <p:nvSpPr>
          <p:cNvPr id="14341" name="Text Box 12"/>
          <p:cNvSpPr txBox="1"/>
          <p:nvPr/>
        </p:nvSpPr>
        <p:spPr>
          <a:xfrm>
            <a:off x="444500" y="344488"/>
            <a:ext cx="2222500" cy="701675"/>
          </a:xfrm>
          <a:prstGeom prst="rect">
            <a:avLst/>
          </a:prstGeom>
          <a:noFill/>
          <a:ln w="9525">
            <a:noFill/>
          </a:ln>
        </p:spPr>
        <p:txBody>
          <a:bodyPr wrap="none">
            <a:spAutoFit/>
          </a:bodyPr>
          <a:p>
            <a:r>
              <a:rPr lang="zh-CN" altLang="en-US" sz="4000" b="1" dirty="0">
                <a:solidFill>
                  <a:schemeClr val="bg1"/>
                </a:solidFill>
                <a:latin typeface="Arial" panose="020B0604020202020204" pitchFamily="34" charset="0"/>
              </a:rPr>
              <a:t>经典题练</a:t>
            </a:r>
            <a:endParaRPr lang="zh-CN" altLang="en-US" sz="4000" b="1" dirty="0">
              <a:solidFill>
                <a:schemeClr val="bg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000000"/>
                                          </p:val>
                                        </p:tav>
                                        <p:tav tm="100000">
                                          <p:val>
                                            <p:strVal val="#ppt_w"/>
                                          </p:val>
                                        </p:tav>
                                      </p:tavLst>
                                    </p:anim>
                                    <p:anim calcmode="lin" valueType="num">
                                      <p:cBhvr>
                                        <p:cTn id="8" dur="500" fill="hold"/>
                                        <p:tgtEl>
                                          <p:spTgt spid="5"/>
                                        </p:tgtEl>
                                        <p:attrNameLst>
                                          <p:attrName>ppt_h</p:attrName>
                                        </p:attrNameLst>
                                      </p:cBhvr>
                                      <p:tavLst>
                                        <p:tav tm="0">
                                          <p:val>
                                            <p:fltVal val="0.000000"/>
                                          </p:val>
                                        </p:tav>
                                        <p:tav tm="100000">
                                          <p:val>
                                            <p:strVal val="#ppt_h"/>
                                          </p:val>
                                        </p:tav>
                                      </p:tavLst>
                                    </p:anim>
                                    <p:animEffect transition="in" filter="fade">
                                      <p:cBhvr>
                                        <p:cTn id="9" dur="500"/>
                                        <p:tgtEl>
                                          <p:spTgt spid="5"/>
                                        </p:tgtEl>
                                      </p:cBhvr>
                                    </p:animEffect>
                                  </p:childTnLst>
                                  <p:subTnLst>
                                    <p:audio>
                                      <p:cMediaNode>
                                        <p:cTn display="0" masterRel="sameClick">
                                          <p:stCondLst>
                                            <p:cond evt="begin" delay="0">
                                              <p:tn val="5"/>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p:sp>
        <p:nvSpPr>
          <p:cNvPr id="13" name="爆炸形 1 12"/>
          <p:cNvSpPr/>
          <p:nvPr/>
        </p:nvSpPr>
        <p:spPr>
          <a:xfrm>
            <a:off x="4638040" y="-51435"/>
            <a:ext cx="2330450" cy="1986915"/>
          </a:xfrm>
          <a:prstGeom prst="irregularSeal1">
            <a:avLst/>
          </a:prstGeom>
          <a:solidFill>
            <a:srgbClr val="3333FF"/>
          </a:solidFill>
          <a:ln w="9525" cap="flat" cmpd="sng" algn="ctr">
            <a:solidFill>
              <a:schemeClr val="tx1"/>
            </a:solidFill>
            <a:prstDash val="solid"/>
            <a:round/>
            <a:headEnd type="none" w="med" len="med"/>
            <a:tailEnd type="none" w="med" len="med"/>
          </a:ln>
        </p:spPr>
        <p:txBody>
          <a:bodyPr vert="horz" wrap="square" lIns="91440" tIns="45720" rIns="91440" bIns="45720" numCol="1" anchor="t" anchorCtr="0" compatLnSpc="1"/>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Arial" panose="020B0604020202020204" pitchFamily="34" charset="0"/>
              <a:ea typeface="黑体" panose="02010609060101010101" pitchFamily="49" charset="-122"/>
            </a:endParaRPr>
          </a:p>
        </p:txBody>
      </p:sp>
      <p:sp>
        <p:nvSpPr>
          <p:cNvPr id="4" name="椭圆 3"/>
          <p:cNvSpPr/>
          <p:nvPr/>
        </p:nvSpPr>
        <p:spPr>
          <a:xfrm>
            <a:off x="3594735" y="2737485"/>
            <a:ext cx="1527810" cy="1383030"/>
          </a:xfrm>
          <a:prstGeom prst="ellipse">
            <a:avLst/>
          </a:prstGeom>
          <a:solidFill>
            <a:schemeClr val="bg1"/>
          </a:solidFill>
          <a:ln w="28575" cap="flat" cmpd="sng" algn="ctr">
            <a:solidFill>
              <a:schemeClr val="tx1"/>
            </a:solidFill>
            <a:prstDash val="solid"/>
            <a:round/>
            <a:headEnd type="none" w="med" len="med"/>
            <a:tailEnd type="none" w="med" len="med"/>
          </a:ln>
        </p:spPr>
        <p:txBody>
          <a:bodyPr vert="horz" wrap="square" lIns="91440" tIns="45720" rIns="91440" bIns="45720" numCol="1" anchor="t" anchorCtr="0" compatLnSpc="1"/>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Arial" panose="020B0604020202020204" pitchFamily="34" charset="0"/>
              <a:ea typeface="黑体" panose="02010609060101010101" pitchFamily="49" charset="-122"/>
            </a:endParaRPr>
          </a:p>
        </p:txBody>
      </p:sp>
      <p:sp>
        <p:nvSpPr>
          <p:cNvPr id="5" name="文本框 4"/>
          <p:cNvSpPr txBox="1"/>
          <p:nvPr/>
        </p:nvSpPr>
        <p:spPr>
          <a:xfrm>
            <a:off x="3949065" y="2967990"/>
            <a:ext cx="819150" cy="922020"/>
          </a:xfrm>
          <a:prstGeom prst="rect">
            <a:avLst/>
          </a:prstGeom>
          <a:noFill/>
        </p:spPr>
        <p:txBody>
          <a:bodyPr wrap="square" rtlCol="0">
            <a:spAutoFit/>
          </a:bodyPr>
          <a:p>
            <a:r>
              <a:rPr lang="zh-CN" altLang="en-US" sz="5400">
                <a:solidFill>
                  <a:srgbClr val="FF0000"/>
                </a:solidFill>
              </a:rPr>
              <a:t>变</a:t>
            </a:r>
            <a:endParaRPr lang="zh-CN" altLang="en-US" sz="5400">
              <a:solidFill>
                <a:srgbClr val="FF0000"/>
              </a:solidFill>
            </a:endParaRPr>
          </a:p>
        </p:txBody>
      </p:sp>
      <p:cxnSp>
        <p:nvCxnSpPr>
          <p:cNvPr id="6" name="直接箭头连接符 5"/>
          <p:cNvCxnSpPr/>
          <p:nvPr/>
        </p:nvCxnSpPr>
        <p:spPr>
          <a:xfrm flipH="1" flipV="1">
            <a:off x="2971800" y="2743200"/>
            <a:ext cx="622935" cy="482600"/>
          </a:xfrm>
          <a:prstGeom prst="straightConnector1">
            <a:avLst/>
          </a:prstGeom>
          <a:solidFill>
            <a:schemeClr val="accent1"/>
          </a:solidFill>
          <a:ln w="28575" cap="flat" cmpd="sng" algn="ctr">
            <a:solidFill>
              <a:schemeClr val="tx1"/>
            </a:solidFill>
            <a:prstDash val="solid"/>
            <a:round/>
            <a:headEnd type="none" w="med" len="med"/>
            <a:tailEnd type="arrow" w="med" len="med"/>
          </a:ln>
        </p:spPr>
      </p:cxnSp>
      <p:cxnSp>
        <p:nvCxnSpPr>
          <p:cNvPr id="7" name="直接箭头连接符 6"/>
          <p:cNvCxnSpPr/>
          <p:nvPr/>
        </p:nvCxnSpPr>
        <p:spPr>
          <a:xfrm flipV="1">
            <a:off x="5122545" y="2819400"/>
            <a:ext cx="668655" cy="540385"/>
          </a:xfrm>
          <a:prstGeom prst="straightConnector1">
            <a:avLst/>
          </a:prstGeom>
          <a:solidFill>
            <a:schemeClr val="accent1"/>
          </a:solidFill>
          <a:ln w="28575" cap="flat" cmpd="sng" algn="ctr">
            <a:solidFill>
              <a:schemeClr val="tx1"/>
            </a:solidFill>
            <a:prstDash val="solid"/>
            <a:round/>
            <a:headEnd type="none" w="med" len="med"/>
            <a:tailEnd type="arrow" w="med" len="med"/>
          </a:ln>
        </p:spPr>
      </p:cxnSp>
      <p:sp>
        <p:nvSpPr>
          <p:cNvPr id="9" name="文本框 8"/>
          <p:cNvSpPr txBox="1"/>
          <p:nvPr/>
        </p:nvSpPr>
        <p:spPr>
          <a:xfrm>
            <a:off x="845185" y="2292985"/>
            <a:ext cx="2132965" cy="829945"/>
          </a:xfrm>
          <a:prstGeom prst="rect">
            <a:avLst/>
          </a:prstGeom>
          <a:noFill/>
          <a:ln w="28575" cmpd="sng">
            <a:solidFill>
              <a:schemeClr val="accent1">
                <a:shade val="50000"/>
              </a:schemeClr>
            </a:solidFill>
            <a:prstDash val="solid"/>
          </a:ln>
        </p:spPr>
        <p:txBody>
          <a:bodyPr wrap="square" rtlCol="0">
            <a:spAutoFit/>
          </a:bodyPr>
          <a:p>
            <a:pPr algn="l"/>
            <a:r>
              <a:rPr lang="zh-CN" altLang="en-US" sz="2400"/>
              <a:t>经济：租地农场和手工工场</a:t>
            </a:r>
            <a:endParaRPr lang="zh-CN" altLang="en-US" sz="2400"/>
          </a:p>
        </p:txBody>
      </p:sp>
      <p:sp>
        <p:nvSpPr>
          <p:cNvPr id="10" name="文本框 9"/>
          <p:cNvSpPr txBox="1"/>
          <p:nvPr/>
        </p:nvSpPr>
        <p:spPr>
          <a:xfrm>
            <a:off x="5657850" y="4525645"/>
            <a:ext cx="2937510" cy="829945"/>
          </a:xfrm>
          <a:prstGeom prst="rect">
            <a:avLst/>
          </a:prstGeom>
          <a:noFill/>
          <a:ln w="28575" cmpd="sng">
            <a:solidFill>
              <a:schemeClr val="accent1">
                <a:shade val="50000"/>
              </a:schemeClr>
            </a:solidFill>
            <a:prstDash val="solid"/>
          </a:ln>
        </p:spPr>
        <p:txBody>
          <a:bodyPr wrap="square" rtlCol="0">
            <a:spAutoFit/>
          </a:bodyPr>
          <a:p>
            <a:pPr algn="l"/>
            <a:r>
              <a:rPr lang="zh-CN" altLang="en-US" sz="2400"/>
              <a:t>政治：资本主义制度的初步确立</a:t>
            </a:r>
            <a:endParaRPr lang="zh-CN" altLang="en-US" sz="2400"/>
          </a:p>
        </p:txBody>
      </p:sp>
      <p:sp>
        <p:nvSpPr>
          <p:cNvPr id="11" name="文本框 10"/>
          <p:cNvSpPr txBox="1"/>
          <p:nvPr/>
        </p:nvSpPr>
        <p:spPr>
          <a:xfrm>
            <a:off x="1186815" y="4608830"/>
            <a:ext cx="2762250" cy="829945"/>
          </a:xfrm>
          <a:prstGeom prst="rect">
            <a:avLst/>
          </a:prstGeom>
          <a:noFill/>
          <a:ln w="28575" cmpd="sng">
            <a:solidFill>
              <a:schemeClr val="accent1">
                <a:shade val="50000"/>
              </a:schemeClr>
            </a:solidFill>
            <a:prstDash val="solid"/>
          </a:ln>
        </p:spPr>
        <p:txBody>
          <a:bodyPr wrap="square" rtlCol="0">
            <a:spAutoFit/>
          </a:bodyPr>
          <a:p>
            <a:pPr algn="l"/>
            <a:r>
              <a:rPr lang="zh-CN" altLang="en-US" sz="2400"/>
              <a:t>思想：文艺复兴和启蒙运动</a:t>
            </a:r>
            <a:endParaRPr lang="zh-CN" altLang="en-US" sz="2400"/>
          </a:p>
        </p:txBody>
      </p:sp>
      <p:sp>
        <p:nvSpPr>
          <p:cNvPr id="12" name="文本框 11"/>
          <p:cNvSpPr txBox="1"/>
          <p:nvPr/>
        </p:nvSpPr>
        <p:spPr>
          <a:xfrm>
            <a:off x="520700" y="405130"/>
            <a:ext cx="8103235" cy="922020"/>
          </a:xfrm>
          <a:prstGeom prst="rect">
            <a:avLst/>
          </a:prstGeom>
          <a:noFill/>
        </p:spPr>
        <p:txBody>
          <a:bodyPr wrap="square" rtlCol="0">
            <a:spAutoFit/>
          </a:bodyPr>
          <a:p>
            <a:r>
              <a:rPr lang="en-US" altLang="zh-CN" sz="3200" b="1">
                <a:solidFill>
                  <a:schemeClr val="bg1"/>
                </a:solidFill>
                <a:latin typeface="微软雅黑" panose="020B0503020204020204" charset="-122"/>
                <a:ea typeface="微软雅黑" panose="020B0503020204020204" charset="-122"/>
                <a:cs typeface="微软雅黑" panose="020B0503020204020204" charset="-122"/>
              </a:rPr>
              <a:t>14-18</a:t>
            </a:r>
            <a:r>
              <a:rPr lang="zh-CN" altLang="en-US" sz="3200" b="1">
                <a:solidFill>
                  <a:schemeClr val="bg1"/>
                </a:solidFill>
                <a:latin typeface="微软雅黑" panose="020B0503020204020204" charset="-122"/>
                <a:ea typeface="微软雅黑" panose="020B0503020204020204" charset="-122"/>
                <a:cs typeface="微软雅黑" panose="020B0503020204020204" charset="-122"/>
              </a:rPr>
              <a:t>世纪的欧洲是    </a:t>
            </a:r>
            <a:r>
              <a:rPr lang="zh-CN" altLang="en-US" sz="5400" b="1">
                <a:solidFill>
                  <a:schemeClr val="bg1"/>
                </a:solidFill>
                <a:latin typeface="微软雅黑" panose="020B0503020204020204" charset="-122"/>
                <a:ea typeface="微软雅黑" panose="020B0503020204020204" charset="-122"/>
                <a:cs typeface="微软雅黑" panose="020B0503020204020204" charset="-122"/>
              </a:rPr>
              <a:t>巨变  </a:t>
            </a:r>
            <a:r>
              <a:rPr lang="zh-CN" altLang="en-US" sz="3200" b="1">
                <a:solidFill>
                  <a:schemeClr val="bg1"/>
                </a:solidFill>
                <a:latin typeface="微软雅黑" panose="020B0503020204020204" charset="-122"/>
                <a:ea typeface="微软雅黑" panose="020B0503020204020204" charset="-122"/>
                <a:cs typeface="微软雅黑" panose="020B0503020204020204" charset="-122"/>
              </a:rPr>
              <a:t>的社会</a:t>
            </a:r>
            <a:endParaRPr lang="zh-CN" altLang="en-US" sz="3200" b="1">
              <a:solidFill>
                <a:schemeClr val="bg1"/>
              </a:solidFill>
              <a:latin typeface="微软雅黑" panose="020B0503020204020204" charset="-122"/>
              <a:ea typeface="微软雅黑" panose="020B0503020204020204" charset="-122"/>
              <a:cs typeface="微软雅黑" panose="020B0503020204020204" charset="-122"/>
            </a:endParaRPr>
          </a:p>
        </p:txBody>
      </p:sp>
      <p:cxnSp>
        <p:nvCxnSpPr>
          <p:cNvPr id="2" name="直接箭头连接符 1"/>
          <p:cNvCxnSpPr>
            <a:stCxn id="4" idx="3"/>
          </p:cNvCxnSpPr>
          <p:nvPr/>
        </p:nvCxnSpPr>
        <p:spPr>
          <a:xfrm flipH="1">
            <a:off x="3048000" y="3917950"/>
            <a:ext cx="770255" cy="654050"/>
          </a:xfrm>
          <a:prstGeom prst="straightConnector1">
            <a:avLst/>
          </a:prstGeom>
          <a:solidFill>
            <a:schemeClr val="accent1"/>
          </a:solidFill>
          <a:ln w="28575" cap="flat" cmpd="sng" algn="ctr">
            <a:solidFill>
              <a:schemeClr val="tx1"/>
            </a:solidFill>
            <a:prstDash val="solid"/>
            <a:round/>
            <a:headEnd type="none" w="med" len="med"/>
            <a:tailEnd type="arrow" w="med" len="med"/>
          </a:ln>
        </p:spPr>
      </p:cxnSp>
      <p:cxnSp>
        <p:nvCxnSpPr>
          <p:cNvPr id="3" name="直接箭头连接符 2"/>
          <p:cNvCxnSpPr>
            <a:stCxn id="4" idx="5"/>
          </p:cNvCxnSpPr>
          <p:nvPr/>
        </p:nvCxnSpPr>
        <p:spPr>
          <a:xfrm>
            <a:off x="4899025" y="3917950"/>
            <a:ext cx="815975" cy="501650"/>
          </a:xfrm>
          <a:prstGeom prst="straightConnector1">
            <a:avLst/>
          </a:prstGeom>
          <a:solidFill>
            <a:schemeClr val="accent1"/>
          </a:solidFill>
          <a:ln w="28575" cap="flat" cmpd="sng" algn="ctr">
            <a:solidFill>
              <a:schemeClr val="tx1"/>
            </a:solidFill>
            <a:prstDash val="solid"/>
            <a:round/>
            <a:headEnd type="none" w="med" len="med"/>
            <a:tailEnd type="arrow" w="med" len="med"/>
          </a:ln>
        </p:spPr>
      </p:cxnSp>
      <p:sp>
        <p:nvSpPr>
          <p:cNvPr id="8" name="文本框 7"/>
          <p:cNvSpPr txBox="1"/>
          <p:nvPr/>
        </p:nvSpPr>
        <p:spPr>
          <a:xfrm>
            <a:off x="5745480" y="2395855"/>
            <a:ext cx="2762250" cy="829945"/>
          </a:xfrm>
          <a:prstGeom prst="rect">
            <a:avLst/>
          </a:prstGeom>
          <a:noFill/>
          <a:ln w="28575" cmpd="sng">
            <a:solidFill>
              <a:schemeClr val="accent1">
                <a:shade val="50000"/>
              </a:schemeClr>
            </a:solidFill>
            <a:prstDash val="solid"/>
          </a:ln>
        </p:spPr>
        <p:txBody>
          <a:bodyPr wrap="square" rtlCol="0">
            <a:spAutoFit/>
          </a:bodyPr>
          <a:p>
            <a:pPr algn="l"/>
            <a:r>
              <a:rPr lang="zh-CN" altLang="en-US" sz="2400"/>
              <a:t>对外：新航路的开辟和对外殖民扩张</a:t>
            </a:r>
            <a:endParaRPr lang="zh-CN" altLang="en-US"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000" fill="hold">
                                          <p:stCondLst>
                                            <p:cond delay="0"/>
                                          </p:stCondLst>
                                        </p:cTn>
                                        <p:tgtEl>
                                          <p:spTgt spid="11"/>
                                        </p:tgtEl>
                                        <p:attrNameLst>
                                          <p:attrName>style.visibility</p:attrName>
                                        </p:attrNameLst>
                                      </p:cBhvr>
                                      <p:to>
                                        <p:strVal val="visible"/>
                                      </p:to>
                                    </p:set>
                                    <p:animEffect transition="in" filter="wheel(1)">
                                      <p:cBhvr>
                                        <p:cTn id="12" dur="10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heel(1)">
                                      <p:cBhvr>
                                        <p:cTn id="17" dur="2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000" fill="hold">
                                          <p:stCondLst>
                                            <p:cond delay="0"/>
                                          </p:stCondLst>
                                        </p:cTn>
                                        <p:tgtEl>
                                          <p:spTgt spid="10"/>
                                        </p:tgtEl>
                                        <p:attrNameLst>
                                          <p:attrName>style.visibility</p:attrName>
                                        </p:attrNameLst>
                                      </p:cBhvr>
                                      <p:to>
                                        <p:strVal val="visible"/>
                                      </p:to>
                                    </p:set>
                                    <p:animEffect transition="in" filter="wheel(1)">
                                      <p:cBhvr>
                                        <p:cTn id="22"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8" grpId="0" bldLvl="0" animBg="1"/>
      <p:bldP spid="1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5362" name="Picture 4" descr="Image4"/>
          <p:cNvPicPr>
            <a:picLocks noChangeAspect="1"/>
          </p:cNvPicPr>
          <p:nvPr/>
        </p:nvPicPr>
        <p:blipFill>
          <a:blip r:embed="rId1"/>
          <a:stretch>
            <a:fillRect/>
          </a:stretch>
        </p:blipFill>
        <p:spPr>
          <a:xfrm>
            <a:off x="6096000" y="3657600"/>
            <a:ext cx="3048000" cy="2895600"/>
          </a:xfrm>
          <a:prstGeom prst="rect">
            <a:avLst/>
          </a:prstGeom>
          <a:noFill/>
          <a:ln w="9525">
            <a:noFill/>
          </a:ln>
        </p:spPr>
      </p:pic>
      <p:sp>
        <p:nvSpPr>
          <p:cNvPr id="15363" name="Rectangle 5"/>
          <p:cNvSpPr/>
          <p:nvPr/>
        </p:nvSpPr>
        <p:spPr>
          <a:xfrm>
            <a:off x="228600" y="1163638"/>
            <a:ext cx="6781800" cy="4703762"/>
          </a:xfrm>
          <a:prstGeom prst="rect">
            <a:avLst/>
          </a:prstGeom>
          <a:noFill/>
          <a:ln w="9525">
            <a:noFill/>
          </a:ln>
        </p:spPr>
        <p:txBody>
          <a:bodyPr anchor="ctr">
            <a:spAutoFit/>
          </a:bodyPr>
          <a:p>
            <a:pPr algn="l">
              <a:lnSpc>
                <a:spcPct val="120000"/>
              </a:lnSpc>
            </a:pPr>
            <a:r>
              <a:rPr lang="en-US" altLang="zh-CN" sz="3600" b="1" dirty="0">
                <a:latin typeface="宋体" panose="02010600030101010101" pitchFamily="2" charset="-122"/>
                <a:ea typeface="宋体" panose="02010600030101010101" pitchFamily="2" charset="-122"/>
              </a:rPr>
              <a:t>7.</a:t>
            </a:r>
            <a:r>
              <a:rPr lang="zh-CN" altLang="en-US" sz="3600" b="1" dirty="0">
                <a:latin typeface="宋体" panose="02010600030101010101" pitchFamily="2" charset="-122"/>
                <a:ea typeface="宋体" panose="02010600030101010101" pitchFamily="2" charset="-122"/>
              </a:rPr>
              <a:t>右图是英国为纪念</a:t>
            </a:r>
            <a:r>
              <a:rPr lang="en-US" altLang="zh-CN" sz="3600" b="1" dirty="0">
                <a:latin typeface="宋体" panose="02010600030101010101" pitchFamily="2" charset="-122"/>
                <a:ea typeface="宋体" panose="02010600030101010101" pitchFamily="2" charset="-122"/>
              </a:rPr>
              <a:t>《</a:t>
            </a:r>
            <a:r>
              <a:rPr lang="zh-CN" altLang="en-US" sz="3600" b="1" dirty="0">
                <a:latin typeface="宋体" panose="02010600030101010101" pitchFamily="2" charset="-122"/>
                <a:ea typeface="宋体" panose="02010600030101010101" pitchFamily="2" charset="-122"/>
              </a:rPr>
              <a:t>权利法案</a:t>
            </a:r>
            <a:r>
              <a:rPr lang="en-US" altLang="zh-CN" sz="3600" b="1" dirty="0">
                <a:latin typeface="宋体" panose="02010600030101010101" pitchFamily="2" charset="-122"/>
                <a:ea typeface="宋体" panose="02010600030101010101" pitchFamily="2" charset="-122"/>
              </a:rPr>
              <a:t>》</a:t>
            </a:r>
            <a:r>
              <a:rPr lang="zh-CN" altLang="en-US" sz="3600" b="1" dirty="0">
                <a:latin typeface="宋体" panose="02010600030101010101" pitchFamily="2" charset="-122"/>
                <a:ea typeface="宋体" panose="02010600030101010101" pitchFamily="2" charset="-122"/>
              </a:rPr>
              <a:t>颁布</a:t>
            </a:r>
            <a:r>
              <a:rPr lang="en-US" altLang="zh-CN" sz="3600" b="1" dirty="0">
                <a:latin typeface="宋体" panose="02010600030101010101" pitchFamily="2" charset="-122"/>
                <a:ea typeface="宋体" panose="02010600030101010101" pitchFamily="2" charset="-122"/>
              </a:rPr>
              <a:t>300</a:t>
            </a:r>
            <a:r>
              <a:rPr lang="zh-CN" altLang="en-US" sz="3600" b="1" dirty="0">
                <a:latin typeface="宋体" panose="02010600030101010101" pitchFamily="2" charset="-122"/>
                <a:ea typeface="宋体" panose="02010600030101010101" pitchFamily="2" charset="-122"/>
              </a:rPr>
              <a:t>周年发现的纪念币，其图案的寓意是</a:t>
            </a:r>
            <a:endParaRPr lang="zh-CN" altLang="en-US" sz="3600" dirty="0">
              <a:latin typeface="Arial" panose="020B0604020202020204" pitchFamily="34" charset="0"/>
              <a:ea typeface="宋体" panose="02010600030101010101" pitchFamily="2" charset="-122"/>
            </a:endParaRPr>
          </a:p>
          <a:p>
            <a:pPr algn="l" eaLnBrk="0" hangingPunct="0">
              <a:lnSpc>
                <a:spcPct val="120000"/>
              </a:lnSpc>
            </a:pPr>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A.</a:t>
            </a:r>
            <a:r>
              <a:rPr lang="zh-CN" altLang="en-US" sz="3600" b="1" dirty="0">
                <a:latin typeface="宋体" panose="02010600030101010101" pitchFamily="2" charset="-122"/>
                <a:ea typeface="宋体" panose="02010600030101010101" pitchFamily="2" charset="-122"/>
              </a:rPr>
              <a:t>英国资产阶级革命圆满结束      </a:t>
            </a:r>
            <a:endParaRPr lang="zh-CN" altLang="en-US" sz="3600" dirty="0">
              <a:latin typeface="Arial" panose="020B0604020202020204" pitchFamily="34" charset="0"/>
              <a:ea typeface="宋体" panose="02010600030101010101" pitchFamily="2" charset="-122"/>
            </a:endParaRPr>
          </a:p>
          <a:p>
            <a:pPr algn="l" eaLnBrk="0" hangingPunct="0">
              <a:lnSpc>
                <a:spcPct val="120000"/>
              </a:lnSpc>
            </a:pPr>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B.</a:t>
            </a:r>
            <a:r>
              <a:rPr lang="zh-CN" altLang="en-US" sz="3600" b="1" dirty="0">
                <a:latin typeface="宋体" panose="02010600030101010101" pitchFamily="2" charset="-122"/>
                <a:ea typeface="宋体" panose="02010600030101010101" pitchFamily="2" charset="-122"/>
              </a:rPr>
              <a:t>人生来自由、平等</a:t>
            </a:r>
            <a:endParaRPr lang="zh-CN" altLang="en-US" sz="3600" dirty="0">
              <a:latin typeface="Arial" panose="020B0604020202020204" pitchFamily="34" charset="0"/>
              <a:ea typeface="宋体" panose="02010600030101010101" pitchFamily="2" charset="-122"/>
            </a:endParaRPr>
          </a:p>
          <a:p>
            <a:pPr algn="l" eaLnBrk="0" hangingPunct="0">
              <a:lnSpc>
                <a:spcPct val="120000"/>
              </a:lnSpc>
            </a:pPr>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C.</a:t>
            </a:r>
            <a:r>
              <a:rPr lang="zh-CN" altLang="en-US" sz="3600" b="1" dirty="0">
                <a:latin typeface="宋体" panose="02010600030101010101" pitchFamily="2" charset="-122"/>
                <a:ea typeface="宋体" panose="02010600030101010101" pitchFamily="2" charset="-122"/>
              </a:rPr>
              <a:t>限制王权、实行君主立宪</a:t>
            </a:r>
            <a:endParaRPr lang="zh-CN" altLang="en-US" sz="3600" dirty="0">
              <a:latin typeface="Arial" panose="020B0604020202020204" pitchFamily="34" charset="0"/>
              <a:ea typeface="宋体" panose="02010600030101010101" pitchFamily="2" charset="-122"/>
            </a:endParaRPr>
          </a:p>
          <a:p>
            <a:pPr algn="l" eaLnBrk="0" hangingPunct="0">
              <a:lnSpc>
                <a:spcPct val="120000"/>
              </a:lnSpc>
            </a:pPr>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D.</a:t>
            </a:r>
            <a:r>
              <a:rPr lang="zh-CN" altLang="en-US" sz="3600" b="1" dirty="0">
                <a:latin typeface="宋体" panose="02010600030101010101" pitchFamily="2" charset="-122"/>
                <a:ea typeface="宋体" panose="02010600030101010101" pitchFamily="2" charset="-122"/>
              </a:rPr>
              <a:t>私有财产神圣不可侵犯</a:t>
            </a:r>
            <a:endParaRPr lang="zh-CN" altLang="en-US" sz="3600" dirty="0">
              <a:latin typeface="Arial" panose="020B0604020202020204" pitchFamily="34" charset="0"/>
              <a:ea typeface="宋体" panose="02010600030101010101" pitchFamily="2" charset="-122"/>
            </a:endParaRPr>
          </a:p>
        </p:txBody>
      </p:sp>
      <p:pic>
        <p:nvPicPr>
          <p:cNvPr id="5" name="Picture 11" descr="HeIvuJwEK"/>
          <p:cNvPicPr>
            <a:picLocks noChangeAspect="1"/>
          </p:cNvPicPr>
          <p:nvPr/>
        </p:nvPicPr>
        <p:blipFill>
          <a:blip r:embed="rId2"/>
          <a:stretch>
            <a:fillRect/>
          </a:stretch>
        </p:blipFill>
        <p:spPr>
          <a:xfrm>
            <a:off x="304800" y="4495800"/>
            <a:ext cx="785813" cy="785813"/>
          </a:xfrm>
          <a:prstGeom prst="rect">
            <a:avLst/>
          </a:prstGeom>
          <a:noFill/>
          <a:ln w="9525">
            <a:noFill/>
          </a:ln>
        </p:spPr>
      </p:pic>
      <p:sp>
        <p:nvSpPr>
          <p:cNvPr id="15365" name="Text Box 7"/>
          <p:cNvSpPr txBox="1"/>
          <p:nvPr/>
        </p:nvSpPr>
        <p:spPr>
          <a:xfrm>
            <a:off x="444500" y="344488"/>
            <a:ext cx="2222500" cy="701675"/>
          </a:xfrm>
          <a:prstGeom prst="rect">
            <a:avLst/>
          </a:prstGeom>
          <a:noFill/>
          <a:ln w="9525">
            <a:noFill/>
          </a:ln>
        </p:spPr>
        <p:txBody>
          <a:bodyPr wrap="none">
            <a:spAutoFit/>
          </a:bodyPr>
          <a:p>
            <a:r>
              <a:rPr lang="zh-CN" altLang="en-US" sz="4000" b="1" dirty="0">
                <a:solidFill>
                  <a:schemeClr val="bg1"/>
                </a:solidFill>
                <a:latin typeface="Arial" panose="020B0604020202020204" pitchFamily="34" charset="0"/>
              </a:rPr>
              <a:t>经典题练</a:t>
            </a:r>
            <a:endParaRPr lang="zh-CN" altLang="en-US" sz="4000" b="1" dirty="0">
              <a:solidFill>
                <a:schemeClr val="bg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000000"/>
                                          </p:val>
                                        </p:tav>
                                        <p:tav tm="100000">
                                          <p:val>
                                            <p:strVal val="#ppt_w"/>
                                          </p:val>
                                        </p:tav>
                                      </p:tavLst>
                                    </p:anim>
                                    <p:anim calcmode="lin" valueType="num">
                                      <p:cBhvr>
                                        <p:cTn id="8" dur="500" fill="hold"/>
                                        <p:tgtEl>
                                          <p:spTgt spid="5"/>
                                        </p:tgtEl>
                                        <p:attrNameLst>
                                          <p:attrName>ppt_h</p:attrName>
                                        </p:attrNameLst>
                                      </p:cBhvr>
                                      <p:tavLst>
                                        <p:tav tm="0">
                                          <p:val>
                                            <p:fltVal val="0.000000"/>
                                          </p:val>
                                        </p:tav>
                                        <p:tav tm="100000">
                                          <p:val>
                                            <p:strVal val="#ppt_h"/>
                                          </p:val>
                                        </p:tav>
                                      </p:tavLst>
                                    </p:anim>
                                    <p:animEffect transition="in" filter="fade">
                                      <p:cBhvr>
                                        <p:cTn id="9" dur="500"/>
                                        <p:tgtEl>
                                          <p:spTgt spid="5"/>
                                        </p:tgtEl>
                                      </p:cBhvr>
                                    </p:animEffect>
                                  </p:childTnLst>
                                  <p:subTnLst>
                                    <p:audio>
                                      <p:cMediaNode>
                                        <p:cTn display="0" masterRel="sameClick">
                                          <p:stCondLst>
                                            <p:cond evt="begin" delay="0">
                                              <p:tn val="5"/>
                                            </p:cond>
                                          </p:stCondLst>
                                          <p:endCondLst>
                                            <p:cond evt="onStopAudio" delay="0">
                                              <p:tgtEl>
                                                <p:sldTgt/>
                                              </p:tgtEl>
                                            </p:cond>
                                          </p:endCondLst>
                                        </p:cTn>
                                        <p:tgtEl>
                                          <p:sndTgt r:embed="rId3"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Rectangle 7"/>
          <p:cNvSpPr/>
          <p:nvPr/>
        </p:nvSpPr>
        <p:spPr>
          <a:xfrm>
            <a:off x="304800" y="914400"/>
            <a:ext cx="8610600" cy="5934075"/>
          </a:xfrm>
          <a:prstGeom prst="rect">
            <a:avLst/>
          </a:prstGeom>
          <a:noFill/>
          <a:ln w="9525">
            <a:noFill/>
          </a:ln>
        </p:spPr>
        <p:txBody>
          <a:bodyPr anchor="ctr">
            <a:spAutoFit/>
          </a:bodyPr>
          <a:p>
            <a:pPr indent="66675" algn="l">
              <a:lnSpc>
                <a:spcPct val="120000"/>
              </a:lnSpc>
            </a:pPr>
            <a:r>
              <a:rPr lang="en-US" altLang="zh-CN" sz="3200" b="1" dirty="0">
                <a:latin typeface="Arial" panose="020B0604020202020204" pitchFamily="34" charset="0"/>
                <a:ea typeface="宋体" panose="02010600030101010101" pitchFamily="2" charset="-122"/>
              </a:rPr>
              <a:t>8.</a:t>
            </a:r>
            <a:r>
              <a:rPr lang="zh-CN" altLang="en-US" sz="3200" b="1" dirty="0">
                <a:latin typeface="Arial" panose="020B0604020202020204" pitchFamily="34" charset="0"/>
                <a:ea typeface="宋体" panose="02010600030101010101" pitchFamily="2" charset="-122"/>
              </a:rPr>
              <a:t>马克思说：“</a:t>
            </a:r>
            <a:r>
              <a:rPr lang="en-US" altLang="zh-CN" sz="3200" b="1" dirty="0">
                <a:latin typeface="Arial" panose="020B0604020202020204" pitchFamily="34" charset="0"/>
                <a:ea typeface="宋体" panose="02010600030101010101" pitchFamily="2" charset="-122"/>
              </a:rPr>
              <a:t>18</a:t>
            </a:r>
            <a:r>
              <a:rPr lang="zh-CN" altLang="en-US" sz="3200" b="1" dirty="0">
                <a:latin typeface="Arial" panose="020B0604020202020204" pitchFamily="34" charset="0"/>
                <a:ea typeface="宋体" panose="02010600030101010101" pitchFamily="2" charset="-122"/>
              </a:rPr>
              <a:t>世纪美国独立战争给欧洲中产阶级敲响了警钟。”其含义是指独立战争 </a:t>
            </a:r>
            <a:endParaRPr lang="zh-CN" altLang="en-US" sz="3200" b="1" dirty="0">
              <a:latin typeface="Arial" panose="020B0604020202020204" pitchFamily="34" charset="0"/>
              <a:ea typeface="宋体" panose="02010600030101010101" pitchFamily="2" charset="-122"/>
            </a:endParaRPr>
          </a:p>
          <a:p>
            <a:pPr indent="66675" algn="l">
              <a:lnSpc>
                <a:spcPct val="120000"/>
              </a:lnSpc>
            </a:pPr>
            <a:r>
              <a:rPr lang="zh-CN" altLang="en-US" sz="3200" b="1" dirty="0">
                <a:latin typeface="Arial" panose="020B0604020202020204" pitchFamily="34" charset="0"/>
                <a:ea typeface="宋体" panose="02010600030101010101" pitchFamily="2" charset="-122"/>
              </a:rPr>
              <a:t> </a:t>
            </a:r>
            <a:r>
              <a:rPr lang="en-US" altLang="zh-CN" sz="3200" b="1" dirty="0">
                <a:latin typeface="Arial" panose="020B0604020202020204" pitchFamily="34" charset="0"/>
                <a:ea typeface="宋体" panose="02010600030101010101" pitchFamily="2" charset="-122"/>
              </a:rPr>
              <a:t>A.</a:t>
            </a:r>
            <a:r>
              <a:rPr lang="zh-CN" altLang="en-US" sz="3200" b="1" dirty="0">
                <a:latin typeface="Arial" panose="020B0604020202020204" pitchFamily="34" charset="0"/>
                <a:ea typeface="宋体" panose="02010600030101010101" pitchFamily="2" charset="-122"/>
              </a:rPr>
              <a:t>推动了欧洲资产阶级革命    </a:t>
            </a:r>
            <a:endParaRPr lang="zh-CN" altLang="en-US" sz="3200" b="1" dirty="0">
              <a:latin typeface="Arial" panose="020B0604020202020204" pitchFamily="34" charset="0"/>
              <a:ea typeface="宋体" panose="02010600030101010101" pitchFamily="2" charset="-122"/>
            </a:endParaRPr>
          </a:p>
          <a:p>
            <a:pPr indent="66675" algn="l">
              <a:lnSpc>
                <a:spcPct val="120000"/>
              </a:lnSpc>
            </a:pPr>
            <a:r>
              <a:rPr lang="zh-CN" altLang="en-US" sz="3200" b="1" dirty="0">
                <a:latin typeface="Arial" panose="020B0604020202020204" pitchFamily="34" charset="0"/>
                <a:ea typeface="宋体" panose="02010600030101010101" pitchFamily="2" charset="-122"/>
              </a:rPr>
              <a:t> </a:t>
            </a:r>
            <a:r>
              <a:rPr lang="en-US" altLang="zh-CN" sz="3200" b="1" dirty="0">
                <a:latin typeface="Arial" panose="020B0604020202020204" pitchFamily="34" charset="0"/>
                <a:ea typeface="宋体" panose="02010600030101010101" pitchFamily="2" charset="-122"/>
              </a:rPr>
              <a:t>B.</a:t>
            </a:r>
            <a:r>
              <a:rPr lang="zh-CN" altLang="en-US" sz="3200" b="1" dirty="0">
                <a:latin typeface="Arial" panose="020B0604020202020204" pitchFamily="34" charset="0"/>
                <a:ea typeface="宋体" panose="02010600030101010101" pitchFamily="2" charset="-122"/>
              </a:rPr>
              <a:t>使欧洲殖民者感到恐惧</a:t>
            </a:r>
            <a:endParaRPr lang="zh-CN" altLang="en-US" sz="3200" dirty="0">
              <a:latin typeface="Arial" panose="020B0604020202020204" pitchFamily="34" charset="0"/>
              <a:ea typeface="宋体" panose="02010600030101010101" pitchFamily="2" charset="-122"/>
            </a:endParaRPr>
          </a:p>
          <a:p>
            <a:pPr indent="66675" algn="l">
              <a:lnSpc>
                <a:spcPct val="120000"/>
              </a:lnSpc>
            </a:pPr>
            <a:r>
              <a:rPr lang="zh-CN" altLang="en-US" sz="3200" b="1" dirty="0">
                <a:latin typeface="Arial" panose="020B0604020202020204" pitchFamily="34" charset="0"/>
                <a:ea typeface="宋体" panose="02010600030101010101" pitchFamily="2" charset="-122"/>
              </a:rPr>
              <a:t> </a:t>
            </a:r>
            <a:r>
              <a:rPr lang="en-US" altLang="zh-CN" sz="3200" b="1" dirty="0">
                <a:latin typeface="Arial" panose="020B0604020202020204" pitchFamily="34" charset="0"/>
                <a:ea typeface="宋体" panose="02010600030101010101" pitchFamily="2" charset="-122"/>
              </a:rPr>
              <a:t>C.</a:t>
            </a:r>
            <a:r>
              <a:rPr lang="zh-CN" altLang="en-US" sz="3200" b="1" dirty="0">
                <a:latin typeface="Arial" panose="020B0604020202020204" pitchFamily="34" charset="0"/>
                <a:ea typeface="宋体" panose="02010600030101010101" pitchFamily="2" charset="-122"/>
              </a:rPr>
              <a:t>冲击了欧洲封建统治秩序    </a:t>
            </a:r>
            <a:endParaRPr lang="zh-CN" altLang="en-US" sz="3200" b="1" dirty="0">
              <a:latin typeface="Arial" panose="020B0604020202020204" pitchFamily="34" charset="0"/>
              <a:ea typeface="宋体" panose="02010600030101010101" pitchFamily="2" charset="-122"/>
            </a:endParaRPr>
          </a:p>
          <a:p>
            <a:pPr indent="66675" algn="l">
              <a:lnSpc>
                <a:spcPct val="120000"/>
              </a:lnSpc>
            </a:pPr>
            <a:r>
              <a:rPr lang="zh-CN" altLang="en-US" sz="3200" b="1" dirty="0">
                <a:latin typeface="Arial" panose="020B0604020202020204" pitchFamily="34" charset="0"/>
                <a:ea typeface="宋体" panose="02010600030101010101" pitchFamily="2" charset="-122"/>
              </a:rPr>
              <a:t> </a:t>
            </a:r>
            <a:r>
              <a:rPr lang="en-US" altLang="zh-CN" sz="3200" b="1" dirty="0">
                <a:latin typeface="Arial" panose="020B0604020202020204" pitchFamily="34" charset="0"/>
                <a:ea typeface="宋体" panose="02010600030101010101" pitchFamily="2" charset="-122"/>
              </a:rPr>
              <a:t>D.</a:t>
            </a:r>
            <a:r>
              <a:rPr lang="zh-CN" altLang="en-US" sz="3200" b="1" dirty="0">
                <a:latin typeface="Arial" panose="020B0604020202020204" pitchFamily="34" charset="0"/>
                <a:ea typeface="宋体" panose="02010600030101010101" pitchFamily="2" charset="-122"/>
              </a:rPr>
              <a:t>使英国丧失了殖民霸主地位</a:t>
            </a:r>
            <a:endParaRPr lang="zh-CN" altLang="en-US" sz="3200" dirty="0">
              <a:latin typeface="Arial" panose="020B0604020202020204" pitchFamily="34" charset="0"/>
              <a:ea typeface="宋体" panose="02010600030101010101" pitchFamily="2" charset="-122"/>
            </a:endParaRPr>
          </a:p>
          <a:p>
            <a:pPr indent="66675" algn="l">
              <a:lnSpc>
                <a:spcPct val="120000"/>
              </a:lnSpc>
            </a:pPr>
            <a:r>
              <a:rPr lang="en-US" altLang="zh-CN" sz="3200" b="1" dirty="0">
                <a:latin typeface="Arial" panose="020B0604020202020204" pitchFamily="34" charset="0"/>
                <a:ea typeface="宋体" panose="02010600030101010101" pitchFamily="2" charset="-122"/>
              </a:rPr>
              <a:t>9.</a:t>
            </a:r>
            <a:r>
              <a:rPr lang="zh-CN" altLang="en-US" sz="3200" b="1" dirty="0">
                <a:latin typeface="Arial" panose="020B0604020202020204" pitchFamily="34" charset="0"/>
                <a:ea typeface="宋体" panose="02010600030101010101" pitchFamily="2" charset="-122"/>
              </a:rPr>
              <a:t>法国资产阶级革命、美国独立战争的爆发，反映了历史发展的趋势是</a:t>
            </a:r>
            <a:endParaRPr lang="zh-CN" altLang="en-US" sz="3200" dirty="0">
              <a:latin typeface="Arial" panose="020B0604020202020204" pitchFamily="34" charset="0"/>
              <a:ea typeface="宋体" panose="02010600030101010101" pitchFamily="2" charset="-122"/>
            </a:endParaRPr>
          </a:p>
          <a:p>
            <a:pPr indent="66675" algn="l">
              <a:lnSpc>
                <a:spcPct val="120000"/>
              </a:lnSpc>
            </a:pPr>
            <a:r>
              <a:rPr lang="zh-CN" altLang="en-US" sz="3200" b="1" dirty="0">
                <a:latin typeface="Arial" panose="020B0604020202020204" pitchFamily="34" charset="0"/>
                <a:ea typeface="宋体" panose="02010600030101010101" pitchFamily="2" charset="-122"/>
              </a:rPr>
              <a:t>  </a:t>
            </a:r>
            <a:r>
              <a:rPr lang="en-US" altLang="zh-CN" sz="3200" b="1" dirty="0">
                <a:latin typeface="Arial" panose="020B0604020202020204" pitchFamily="34" charset="0"/>
                <a:ea typeface="宋体" panose="02010600030101010101" pitchFamily="2" charset="-122"/>
              </a:rPr>
              <a:t>A.</a:t>
            </a:r>
            <a:r>
              <a:rPr lang="zh-CN" altLang="en-US" sz="3200" b="1" dirty="0">
                <a:latin typeface="Arial" panose="020B0604020202020204" pitchFamily="34" charset="0"/>
                <a:ea typeface="宋体" panose="02010600030101010101" pitchFamily="2" charset="-122"/>
              </a:rPr>
              <a:t>摆脱殖民统治       </a:t>
            </a:r>
            <a:r>
              <a:rPr lang="en-US" altLang="zh-CN" sz="3200" b="1" dirty="0">
                <a:latin typeface="Arial" panose="020B0604020202020204" pitchFamily="34" charset="0"/>
                <a:ea typeface="宋体" panose="02010600030101010101" pitchFamily="2" charset="-122"/>
              </a:rPr>
              <a:t>B.</a:t>
            </a:r>
            <a:r>
              <a:rPr lang="zh-CN" altLang="en-US" sz="3200" b="1" dirty="0">
                <a:latin typeface="Arial" panose="020B0604020202020204" pitchFamily="34" charset="0"/>
                <a:ea typeface="宋体" panose="02010600030101010101" pitchFamily="2" charset="-122"/>
              </a:rPr>
              <a:t>推翻封建专制</a:t>
            </a:r>
            <a:endParaRPr lang="zh-CN" altLang="en-US" sz="3200" dirty="0">
              <a:latin typeface="Arial" panose="020B0604020202020204" pitchFamily="34" charset="0"/>
              <a:ea typeface="宋体" panose="02010600030101010101" pitchFamily="2" charset="-122"/>
            </a:endParaRPr>
          </a:p>
          <a:p>
            <a:pPr indent="66675" algn="l">
              <a:lnSpc>
                <a:spcPct val="120000"/>
              </a:lnSpc>
            </a:pPr>
            <a:r>
              <a:rPr lang="zh-CN" altLang="en-US" sz="3200" b="1" dirty="0">
                <a:latin typeface="Arial" panose="020B0604020202020204" pitchFamily="34" charset="0"/>
                <a:ea typeface="宋体" panose="02010600030101010101" pitchFamily="2" charset="-122"/>
              </a:rPr>
              <a:t>  </a:t>
            </a:r>
            <a:r>
              <a:rPr lang="en-US" altLang="zh-CN" sz="3200" b="1" dirty="0">
                <a:latin typeface="Arial" panose="020B0604020202020204" pitchFamily="34" charset="0"/>
                <a:ea typeface="宋体" panose="02010600030101010101" pitchFamily="2" charset="-122"/>
              </a:rPr>
              <a:t>C.</a:t>
            </a:r>
            <a:r>
              <a:rPr lang="zh-CN" altLang="en-US" sz="3200" b="1" dirty="0">
                <a:latin typeface="Arial" panose="020B0604020202020204" pitchFamily="34" charset="0"/>
                <a:ea typeface="宋体" panose="02010600030101010101" pitchFamily="2" charset="-122"/>
              </a:rPr>
              <a:t>推翻特权等级       </a:t>
            </a:r>
            <a:r>
              <a:rPr lang="en-US" altLang="zh-CN" sz="3200" b="1" dirty="0">
                <a:latin typeface="Arial" panose="020B0604020202020204" pitchFamily="34" charset="0"/>
                <a:ea typeface="宋体" panose="02010600030101010101" pitchFamily="2" charset="-122"/>
              </a:rPr>
              <a:t>D.</a:t>
            </a:r>
            <a:r>
              <a:rPr lang="zh-CN" altLang="en-US" sz="3200" b="1" dirty="0">
                <a:latin typeface="Arial" panose="020B0604020202020204" pitchFamily="34" charset="0"/>
                <a:ea typeface="宋体" panose="02010600030101010101" pitchFamily="2" charset="-122"/>
              </a:rPr>
              <a:t>促进资本主义的发展</a:t>
            </a:r>
            <a:endParaRPr lang="zh-CN" altLang="en-US" sz="3200" b="1" dirty="0">
              <a:latin typeface="Arial" panose="020B0604020202020204" pitchFamily="34" charset="0"/>
              <a:ea typeface="宋体" panose="02010600030101010101" pitchFamily="2" charset="-122"/>
            </a:endParaRPr>
          </a:p>
        </p:txBody>
      </p:sp>
      <p:pic>
        <p:nvPicPr>
          <p:cNvPr id="5" name="Picture 11" descr="HeIvuJwEK"/>
          <p:cNvPicPr>
            <a:picLocks noChangeAspect="1"/>
          </p:cNvPicPr>
          <p:nvPr/>
        </p:nvPicPr>
        <p:blipFill>
          <a:blip r:embed="rId1"/>
          <a:stretch>
            <a:fillRect/>
          </a:stretch>
        </p:blipFill>
        <p:spPr>
          <a:xfrm>
            <a:off x="228600" y="1981200"/>
            <a:ext cx="785813" cy="785813"/>
          </a:xfrm>
          <a:prstGeom prst="rect">
            <a:avLst/>
          </a:prstGeom>
          <a:noFill/>
          <a:ln w="9525">
            <a:noFill/>
          </a:ln>
        </p:spPr>
      </p:pic>
      <p:pic>
        <p:nvPicPr>
          <p:cNvPr id="2" name="Picture 11" descr="HeIvuJwEK"/>
          <p:cNvPicPr>
            <a:picLocks noChangeAspect="1"/>
          </p:cNvPicPr>
          <p:nvPr/>
        </p:nvPicPr>
        <p:blipFill>
          <a:blip r:embed="rId1"/>
          <a:stretch>
            <a:fillRect/>
          </a:stretch>
        </p:blipFill>
        <p:spPr>
          <a:xfrm>
            <a:off x="4114800" y="6072188"/>
            <a:ext cx="785813" cy="785812"/>
          </a:xfrm>
          <a:prstGeom prst="rect">
            <a:avLst/>
          </a:prstGeom>
          <a:noFill/>
          <a:ln w="9525">
            <a:noFill/>
          </a:ln>
        </p:spPr>
      </p:pic>
      <p:sp>
        <p:nvSpPr>
          <p:cNvPr id="16389" name="Text Box 12"/>
          <p:cNvSpPr txBox="1"/>
          <p:nvPr/>
        </p:nvSpPr>
        <p:spPr>
          <a:xfrm>
            <a:off x="444500" y="344488"/>
            <a:ext cx="2222500" cy="701675"/>
          </a:xfrm>
          <a:prstGeom prst="rect">
            <a:avLst/>
          </a:prstGeom>
          <a:noFill/>
          <a:ln w="9525">
            <a:noFill/>
          </a:ln>
        </p:spPr>
        <p:txBody>
          <a:bodyPr wrap="none">
            <a:spAutoFit/>
          </a:bodyPr>
          <a:p>
            <a:r>
              <a:rPr lang="zh-CN" altLang="en-US" sz="4000" b="1" dirty="0">
                <a:solidFill>
                  <a:schemeClr val="bg1"/>
                </a:solidFill>
                <a:latin typeface="Arial" panose="020B0604020202020204" pitchFamily="34" charset="0"/>
              </a:rPr>
              <a:t>经典题练</a:t>
            </a:r>
            <a:endParaRPr lang="zh-CN" altLang="en-US" sz="4000" b="1" dirty="0">
              <a:solidFill>
                <a:schemeClr val="bg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000000"/>
                                          </p:val>
                                        </p:tav>
                                        <p:tav tm="100000">
                                          <p:val>
                                            <p:strVal val="#ppt_w"/>
                                          </p:val>
                                        </p:tav>
                                      </p:tavLst>
                                    </p:anim>
                                    <p:anim calcmode="lin" valueType="num">
                                      <p:cBhvr>
                                        <p:cTn id="8" dur="500" fill="hold"/>
                                        <p:tgtEl>
                                          <p:spTgt spid="5"/>
                                        </p:tgtEl>
                                        <p:attrNameLst>
                                          <p:attrName>ppt_h</p:attrName>
                                        </p:attrNameLst>
                                      </p:cBhvr>
                                      <p:tavLst>
                                        <p:tav tm="0">
                                          <p:val>
                                            <p:fltVal val="0.000000"/>
                                          </p:val>
                                        </p:tav>
                                        <p:tav tm="100000">
                                          <p:val>
                                            <p:strVal val="#ppt_h"/>
                                          </p:val>
                                        </p:tav>
                                      </p:tavLst>
                                    </p:anim>
                                    <p:animEffect transition="in" filter="fade">
                                      <p:cBhvr>
                                        <p:cTn id="9" dur="500"/>
                                        <p:tgtEl>
                                          <p:spTgt spid="5"/>
                                        </p:tgtEl>
                                      </p:cBhvr>
                                    </p:animEffect>
                                  </p:childTnLst>
                                  <p:subTnLst>
                                    <p:audio>
                                      <p:cMediaNode>
                                        <p:cTn display="0" masterRel="sameClick">
                                          <p:stCondLst>
                                            <p:cond evt="begin" delay="0">
                                              <p:tn val="5"/>
                                            </p:cond>
                                          </p:stCondLst>
                                          <p:endCondLst>
                                            <p:cond evt="onStopAudio" delay="0">
                                              <p:tgtEl>
                                                <p:sldTgt/>
                                              </p:tgtEl>
                                            </p:cond>
                                          </p:endCondLst>
                                        </p:cTn>
                                        <p:tgtEl>
                                          <p:sndTgt r:embed="rId2" name="applause.wav"/>
                                        </p:tgtEl>
                                      </p:cMediaNode>
                                    </p:audio>
                                  </p:sub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500" fill="hold"/>
                                        <p:tgtEl>
                                          <p:spTgt spid="2"/>
                                        </p:tgtEl>
                                        <p:attrNameLst>
                                          <p:attrName>ppt_w</p:attrName>
                                        </p:attrNameLst>
                                      </p:cBhvr>
                                      <p:tavLst>
                                        <p:tav tm="0">
                                          <p:val>
                                            <p:fltVal val="0.000000"/>
                                          </p:val>
                                        </p:tav>
                                        <p:tav tm="100000">
                                          <p:val>
                                            <p:strVal val="#ppt_w"/>
                                          </p:val>
                                        </p:tav>
                                      </p:tavLst>
                                    </p:anim>
                                    <p:anim calcmode="lin" valueType="num">
                                      <p:cBhvr>
                                        <p:cTn id="15" dur="500" fill="hold"/>
                                        <p:tgtEl>
                                          <p:spTgt spid="2"/>
                                        </p:tgtEl>
                                        <p:attrNameLst>
                                          <p:attrName>ppt_h</p:attrName>
                                        </p:attrNameLst>
                                      </p:cBhvr>
                                      <p:tavLst>
                                        <p:tav tm="0">
                                          <p:val>
                                            <p:fltVal val="0.000000"/>
                                          </p:val>
                                        </p:tav>
                                        <p:tav tm="100000">
                                          <p:val>
                                            <p:strVal val="#ppt_h"/>
                                          </p:val>
                                        </p:tav>
                                      </p:tavLst>
                                    </p:anim>
                                    <p:animEffect transition="in" filter="fade">
                                      <p:cBhvr>
                                        <p:cTn id="16" dur="500"/>
                                        <p:tgtEl>
                                          <p:spTgt spid="2"/>
                                        </p:tgtEl>
                                      </p:cBhvr>
                                    </p:animEffect>
                                  </p:childTnLst>
                                  <p:subTnLst>
                                    <p:audio>
                                      <p:cMediaNode>
                                        <p:cTn display="0" masterRel="sameClick">
                                          <p:stCondLst>
                                            <p:cond evt="begin" delay="0">
                                              <p:tn val="12"/>
                                            </p:cond>
                                          </p:stCondLst>
                                          <p:endCondLst>
                                            <p:cond evt="onStopAudio" delay="0">
                                              <p:tgtEl>
                                                <p:sldTgt/>
                                              </p:tgtEl>
                                            </p:cond>
                                          </p:endCondLst>
                                        </p:cTn>
                                        <p:tgtEl>
                                          <p:sndTgt r:embed="rId2"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Rectangle 4"/>
          <p:cNvSpPr/>
          <p:nvPr/>
        </p:nvSpPr>
        <p:spPr>
          <a:xfrm>
            <a:off x="0" y="914400"/>
            <a:ext cx="9144000" cy="4524375"/>
          </a:xfrm>
          <a:prstGeom prst="rect">
            <a:avLst/>
          </a:prstGeom>
          <a:solidFill>
            <a:srgbClr val="FAFED6"/>
          </a:solidFill>
          <a:ln w="9525">
            <a:noFill/>
          </a:ln>
        </p:spPr>
        <p:txBody>
          <a:bodyPr anchor="ctr">
            <a:spAutoFit/>
          </a:bodyPr>
          <a:p>
            <a:pPr algn="l"/>
            <a:r>
              <a:rPr lang="zh-CN" altLang="zh-CN" sz="3200" dirty="0">
                <a:latin typeface="Arial" panose="020B0604020202020204" pitchFamily="34" charset="0"/>
              </a:rPr>
              <a:t>材料：在英国君主立宪制度下，君主是国家的世袭元首，名义上有很大的权力，如任免包括首相在内的高级官员、法官，统帅军队等等。实际上，国家的权力重心在议会。</a:t>
            </a:r>
            <a:r>
              <a:rPr lang="en-US" altLang="zh-CN" sz="3200" dirty="0">
                <a:latin typeface="Arial" panose="020B0604020202020204" pitchFamily="34" charset="0"/>
              </a:rPr>
              <a:t>19</a:t>
            </a:r>
            <a:r>
              <a:rPr lang="zh-CN" altLang="zh-CN" sz="3200" dirty="0">
                <a:latin typeface="Arial" panose="020B0604020202020204" pitchFamily="34" charset="0"/>
              </a:rPr>
              <a:t>世纪晚期开始，国王日益成为一种国家象征，具体管理国家的权力基本上由议会和内阁行使。</a:t>
            </a:r>
            <a:endParaRPr lang="zh-CN" altLang="zh-CN" sz="3200" dirty="0">
              <a:latin typeface="Arial" panose="020B0604020202020204" pitchFamily="34" charset="0"/>
            </a:endParaRPr>
          </a:p>
          <a:p>
            <a:pPr algn="l"/>
            <a:r>
              <a:rPr lang="en-US" altLang="zh-CN" sz="3200" dirty="0">
                <a:latin typeface="Arial" panose="020B0604020202020204" pitchFamily="34" charset="0"/>
              </a:rPr>
              <a:t>——</a:t>
            </a:r>
            <a:r>
              <a:rPr lang="zh-CN" altLang="zh-CN" sz="3200" dirty="0">
                <a:latin typeface="Arial" panose="020B0604020202020204" pitchFamily="34" charset="0"/>
              </a:rPr>
              <a:t>摘自人教版《世界历史》九年级上册</a:t>
            </a:r>
            <a:endParaRPr lang="zh-CN" altLang="zh-CN" sz="3200" dirty="0">
              <a:latin typeface="Arial" panose="020B0604020202020204" pitchFamily="34" charset="0"/>
            </a:endParaRPr>
          </a:p>
          <a:p>
            <a:pPr algn="l"/>
            <a:r>
              <a:rPr lang="zh-CN" altLang="zh-CN" sz="3200" dirty="0">
                <a:latin typeface="Arial" panose="020B0604020202020204" pitchFamily="34" charset="0"/>
              </a:rPr>
              <a:t>请依据材料及所学知识，概括英国君主立宪制的基本特点。</a:t>
            </a:r>
            <a:endParaRPr lang="zh-CN" altLang="zh-CN" sz="2400" dirty="0">
              <a:latin typeface="Arial" panose="020B0604020202020204" pitchFamily="34" charset="0"/>
            </a:endParaRPr>
          </a:p>
        </p:txBody>
      </p:sp>
      <p:sp>
        <p:nvSpPr>
          <p:cNvPr id="21509" name="Text Box 5"/>
          <p:cNvSpPr txBox="1"/>
          <p:nvPr/>
        </p:nvSpPr>
        <p:spPr>
          <a:xfrm>
            <a:off x="228600" y="5410200"/>
            <a:ext cx="8915400" cy="1200150"/>
          </a:xfrm>
          <a:prstGeom prst="rect">
            <a:avLst/>
          </a:prstGeom>
          <a:solidFill>
            <a:srgbClr val="FFFF99"/>
          </a:solidFill>
          <a:ln w="9525">
            <a:noFill/>
          </a:ln>
        </p:spPr>
        <p:txBody>
          <a:bodyPr>
            <a:spAutoFit/>
          </a:bodyPr>
          <a:p>
            <a:pPr algn="l">
              <a:spcBef>
                <a:spcPct val="50000"/>
              </a:spcBef>
            </a:pPr>
            <a:r>
              <a:rPr lang="zh-CN" altLang="en-US" sz="3600" b="1" dirty="0">
                <a:latin typeface="Arial" panose="020B0604020202020204" pitchFamily="34" charset="0"/>
                <a:ea typeface="宋体" panose="02010600030101010101" pitchFamily="2" charset="-122"/>
              </a:rPr>
              <a:t>答：</a:t>
            </a:r>
            <a:r>
              <a:rPr lang="zh-CN" altLang="zh-CN" sz="3600" dirty="0">
                <a:latin typeface="Arial" panose="020B0604020202020204" pitchFamily="34" charset="0"/>
              </a:rPr>
              <a:t>君主是国家的名义元首；国家的权力重心在议会。</a:t>
            </a:r>
            <a:endParaRPr lang="zh-CN" altLang="en-US" sz="3600" b="1" dirty="0">
              <a:latin typeface="Arial" panose="020B0604020202020204" pitchFamily="34" charset="0"/>
              <a:ea typeface="宋体" panose="02010600030101010101" pitchFamily="2" charset="-122"/>
            </a:endParaRPr>
          </a:p>
        </p:txBody>
      </p:sp>
      <p:sp>
        <p:nvSpPr>
          <p:cNvPr id="17412" name="Text Box 12"/>
          <p:cNvSpPr txBox="1"/>
          <p:nvPr/>
        </p:nvSpPr>
        <p:spPr>
          <a:xfrm>
            <a:off x="457200" y="228600"/>
            <a:ext cx="2222500" cy="701675"/>
          </a:xfrm>
          <a:prstGeom prst="rect">
            <a:avLst/>
          </a:prstGeom>
          <a:noFill/>
          <a:ln w="9525">
            <a:noFill/>
          </a:ln>
        </p:spPr>
        <p:txBody>
          <a:bodyPr wrap="none">
            <a:spAutoFit/>
          </a:bodyPr>
          <a:p>
            <a:r>
              <a:rPr lang="zh-CN" altLang="en-US" sz="4000" b="1" dirty="0">
                <a:solidFill>
                  <a:schemeClr val="bg1"/>
                </a:solidFill>
                <a:latin typeface="Arial" panose="020B0604020202020204" pitchFamily="34" charset="0"/>
              </a:rPr>
              <a:t>经典题练</a:t>
            </a:r>
            <a:endParaRPr lang="zh-CN" altLang="en-US" sz="4000" b="1" dirty="0">
              <a:solidFill>
                <a:schemeClr val="bg1"/>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WordArt 5" descr="纸袋"/>
          <p:cNvSpPr>
            <a:spLocks noChangeArrowheads="1" noChangeShapeType="1" noTextEdit="1"/>
          </p:cNvSpPr>
          <p:nvPr/>
        </p:nvSpPr>
        <p:spPr bwMode="auto">
          <a:xfrm>
            <a:off x="3204641" y="2854002"/>
            <a:ext cx="2303463" cy="935038"/>
          </a:xfrm>
          <a:prstGeom prst="rect">
            <a:avLst/>
          </a:prstGeom>
        </p:spPr>
        <p:txBody>
          <a:bodyPr wrap="none" numCol="1" fromWordArt="1">
            <a:prstTxWarp prst="textPlain">
              <a:avLst>
                <a:gd name="adj" fmla="val 40250"/>
              </a:avLst>
            </a:prstTxWarp>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zh-CN" altLang="en-US" sz="3600" b="0" i="0" u="none" strike="noStrike" kern="10" cap="none" spc="0" normalizeH="0" baseline="0" noProof="0" dirty="0">
                <a:ln w="15875">
                  <a:solidFill>
                    <a:srgbClr val="FF0000"/>
                  </a:solidFill>
                  <a:round/>
                </a:ln>
                <a:blipFill dpi="0" rotWithShape="0">
                  <a:blip r:embed="rId1"/>
                  <a:srcRect/>
                  <a:tile tx="0" ty="0" sx="100000" sy="100000" flip="none" algn="tl"/>
                </a:blipFill>
                <a:effectLst>
                  <a:outerShdw dist="563972" dir="14049741" sx="125000" sy="125000" algn="tl" rotWithShape="0">
                    <a:srgbClr val="C7DFD3">
                      <a:alpha val="80000"/>
                    </a:srgbClr>
                  </a:outerShdw>
                </a:effectLst>
                <a:uLnTx/>
                <a:uFillTx/>
                <a:latin typeface="宋体" panose="02010600030101010101" pitchFamily="2" charset="-122"/>
                <a:ea typeface="宋体" panose="02010600030101010101" pitchFamily="2" charset="-122"/>
                <a:cs typeface="+mn-cs"/>
              </a:rPr>
              <a:t>谢谢大家</a:t>
            </a:r>
            <a:r>
              <a:rPr kumimoji="0" lang="en-US" altLang="zh-CN" sz="3600" b="0" i="0" u="none" strike="noStrike" kern="10" cap="none" spc="0" normalizeH="0" baseline="0" noProof="0" dirty="0">
                <a:ln w="15875">
                  <a:solidFill>
                    <a:srgbClr val="FF0000"/>
                  </a:solidFill>
                  <a:round/>
                </a:ln>
                <a:blipFill dpi="0" rotWithShape="0">
                  <a:blip r:embed="rId1"/>
                  <a:srcRect/>
                  <a:tile tx="0" ty="0" sx="100000" sy="100000" flip="none" algn="tl"/>
                </a:blipFill>
                <a:effectLst>
                  <a:outerShdw dist="563972" dir="14049741" sx="125000" sy="125000" algn="tl" rotWithShape="0">
                    <a:srgbClr val="C7DFD3">
                      <a:alpha val="80000"/>
                    </a:srgbClr>
                  </a:outerShdw>
                </a:effectLst>
                <a:uLnTx/>
                <a:uFillTx/>
                <a:latin typeface="宋体" panose="02010600030101010101" pitchFamily="2" charset="-122"/>
                <a:ea typeface="宋体" panose="02010600030101010101" pitchFamily="2" charset="-122"/>
                <a:cs typeface="+mn-cs"/>
              </a:rPr>
              <a:t>!</a:t>
            </a:r>
            <a:endParaRPr kumimoji="0" lang="zh-CN" altLang="en-US" sz="3600" b="0" i="0" u="none" strike="noStrike" kern="10" cap="none" spc="0" normalizeH="0" baseline="0" noProof="0" dirty="0">
              <a:ln w="15875">
                <a:solidFill>
                  <a:srgbClr val="FF0000"/>
                </a:solidFill>
                <a:round/>
              </a:ln>
              <a:blipFill dpi="0" rotWithShape="0">
                <a:blip r:embed="rId1"/>
                <a:srcRect/>
                <a:tile tx="0" ty="0" sx="100000" sy="100000" flip="none" algn="tl"/>
              </a:blipFill>
              <a:effectLst>
                <a:outerShdw dist="563972" dir="14049741" sx="125000" sy="125000" algn="tl" rotWithShape="0">
                  <a:srgbClr val="C7DFD3">
                    <a:alpha val="80000"/>
                  </a:srgbClr>
                </a:outerShdw>
              </a:effectLst>
              <a:uLnTx/>
              <a:uFillTx/>
              <a:latin typeface="宋体" panose="02010600030101010101" pitchFamily="2" charset="-122"/>
              <a:ea typeface="宋体" panose="02010600030101010101" pitchFamily="2" charset="-122"/>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par>
                          <p:cTn id="8" fill="hold">
                            <p:stCondLst>
                              <p:cond delay="1000"/>
                            </p:stCondLst>
                            <p:childTnLst>
                              <p:par>
                                <p:cTn id="9" presetID="64" presetClass="path" presetSubtype="0" repeatCount="indefinite" fill="hold" nodeType="afterEffect">
                                  <p:stCondLst>
                                    <p:cond delay="0"/>
                                  </p:stCondLst>
                                  <p:endCondLst>
                                    <p:cond evt="onNext" delay="0">
                                      <p:tgtEl>
                                        <p:sldTgt/>
                                      </p:tgtEl>
                                    </p:cond>
                                  </p:endCondLst>
                                  <p:childTnLst>
                                    <p:animMotion origin="layout" path="M -2.22222E-6 -2.80824E-6 L 0.00018 -0.19408 " pathEditMode="relative" rAng="0" ptsTypes="AA">
                                      <p:cBhvr>
                                        <p:cTn id="10" dur="3000" fill="hold"/>
                                        <p:tgtEl>
                                          <p:spTgt spid="4"/>
                                        </p:tgtEl>
                                        <p:attrNameLst>
                                          <p:attrName>ppt_x</p:attrName>
                                          <p:attrName>ppt_y</p:attrName>
                                        </p:attrNameLst>
                                      </p:cBhvr>
                                      <p:rCtr x="0" y="-9700"/>
                                    </p:animMotion>
                                  </p:childTnLst>
                                </p:cTn>
                              </p:par>
                            </p:childTnLst>
                          </p:cTn>
                        </p:par>
                        <p:par>
                          <p:cTn id="11" fill="hold">
                            <p:stCondLst>
                              <p:cond delay="4000"/>
                            </p:stCondLst>
                            <p:childTnLst>
                              <p:par>
                                <p:cTn id="12" presetID="42" presetClass="path" presetSubtype="0" repeatCount="indefinite" fill="hold" nodeType="afterEffect">
                                  <p:stCondLst>
                                    <p:cond delay="0"/>
                                  </p:stCondLst>
                                  <p:endCondLst>
                                    <p:cond evt="onNext" delay="0">
                                      <p:tgtEl>
                                        <p:sldTgt/>
                                      </p:tgtEl>
                                    </p:cond>
                                  </p:endCondLst>
                                  <p:childTnLst>
                                    <p:animMotion origin="layout" path="M 1.11111E-6 -3.70807E-6 L 0.00017 0.26764 " pathEditMode="relative" rAng="0" ptsTypes="AA">
                                      <p:cBhvr>
                                        <p:cTn id="13" dur="3000" fill="hold"/>
                                        <p:tgtEl>
                                          <p:spTgt spid="4"/>
                                        </p:tgtEl>
                                        <p:attrNameLst>
                                          <p:attrName>ppt_x</p:attrName>
                                          <p:attrName>ppt_y</p:attrName>
                                        </p:attrNameLst>
                                      </p:cBhvr>
                                      <p:rCtr x="0" y="134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a:xfrm>
            <a:off x="58420" y="262255"/>
            <a:ext cx="9122410" cy="1470025"/>
          </a:xfrm>
        </p:spPr>
        <p:txBody>
          <a:bodyPr/>
          <a:p>
            <a:pPr algn="l"/>
            <a:r>
              <a:rPr lang="zh-CN" altLang="en-US" b="1">
                <a:solidFill>
                  <a:srgbClr val="3333FF"/>
                </a:solidFill>
              </a:rPr>
              <a:t>一、经济篇</a:t>
            </a:r>
            <a:r>
              <a:rPr lang="en-US" altLang="zh-CN" b="1">
                <a:solidFill>
                  <a:srgbClr val="3333FF"/>
                </a:solidFill>
              </a:rPr>
              <a:t>—</a:t>
            </a:r>
            <a:r>
              <a:rPr lang="zh-CN" altLang="en-US" sz="4000" b="1">
                <a:solidFill>
                  <a:srgbClr val="FF0000"/>
                </a:solidFill>
                <a:latin typeface="楷体" panose="02010609060101010101" charset="-122"/>
                <a:ea typeface="楷体" panose="02010609060101010101" charset="-122"/>
                <a:sym typeface="+mn-ea"/>
              </a:rPr>
              <a:t>西欧经济和社会的发展</a:t>
            </a:r>
            <a:br>
              <a:rPr lang="zh-CN" altLang="en-US" b="1">
                <a:solidFill>
                  <a:srgbClr val="FF0000"/>
                </a:solidFill>
                <a:latin typeface="楷体" panose="02010609060101010101" charset="-122"/>
                <a:ea typeface="楷体" panose="02010609060101010101" charset="-122"/>
              </a:rPr>
            </a:br>
            <a:endParaRPr lang="zh-CN" altLang="en-US" b="1">
              <a:solidFill>
                <a:srgbClr val="3333FF"/>
              </a:solidFill>
            </a:endParaRPr>
          </a:p>
        </p:txBody>
      </p:sp>
      <p:grpSp>
        <p:nvGrpSpPr>
          <p:cNvPr id="14" name="组合 13"/>
          <p:cNvGrpSpPr/>
          <p:nvPr/>
        </p:nvGrpSpPr>
        <p:grpSpPr>
          <a:xfrm>
            <a:off x="427990" y="1732280"/>
            <a:ext cx="8104505" cy="1014730"/>
            <a:chOff x="1096" y="3904"/>
            <a:chExt cx="12763" cy="1598"/>
          </a:xfrm>
        </p:grpSpPr>
        <p:sp>
          <p:nvSpPr>
            <p:cNvPr id="5" name="右箭头 4"/>
            <p:cNvSpPr/>
            <p:nvPr/>
          </p:nvSpPr>
          <p:spPr>
            <a:xfrm>
              <a:off x="5962" y="4285"/>
              <a:ext cx="1200" cy="720"/>
            </a:xfrm>
            <a:prstGeom prst="rightArrow">
              <a:avLst/>
            </a:prstGeom>
            <a:solidFill>
              <a:schemeClr val="accent1"/>
            </a:solidFill>
            <a:ln w="9525" cap="flat" cmpd="sng" algn="ctr">
              <a:solidFill>
                <a:schemeClr val="tx1"/>
              </a:solidFill>
              <a:prstDash val="solid"/>
              <a:round/>
              <a:headEnd type="none" w="med" len="med"/>
              <a:tailEnd type="none" w="med" len="med"/>
            </a:ln>
          </p:spPr>
          <p:txBody>
            <a:bodyPr vert="horz" wrap="square" lIns="91440" tIns="45720" rIns="91440" bIns="45720" numCol="1" anchor="t" anchorCtr="0" compatLnSpc="1"/>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Arial" panose="020B0604020202020204" pitchFamily="34" charset="0"/>
                <a:ea typeface="黑体" panose="02010609060101010101" pitchFamily="49" charset="-122"/>
              </a:endParaRPr>
            </a:p>
          </p:txBody>
        </p:sp>
        <p:sp>
          <p:nvSpPr>
            <p:cNvPr id="6" name="文本框 5"/>
            <p:cNvSpPr txBox="1"/>
            <p:nvPr/>
          </p:nvSpPr>
          <p:spPr>
            <a:xfrm>
              <a:off x="3790" y="3904"/>
              <a:ext cx="1971" cy="1598"/>
            </a:xfrm>
            <a:prstGeom prst="rect">
              <a:avLst/>
            </a:prstGeom>
            <a:noFill/>
            <a:ln>
              <a:solidFill>
                <a:schemeClr val="tx1"/>
              </a:solidFill>
            </a:ln>
          </p:spPr>
          <p:txBody>
            <a:bodyPr wrap="square" rtlCol="0">
              <a:spAutoFit/>
            </a:bodyPr>
            <a:p>
              <a:pPr algn="l"/>
              <a:r>
                <a:rPr lang="zh-CN" altLang="en-US" sz="2000" b="1">
                  <a:latin typeface="宋体" panose="02010600030101010101" pitchFamily="2" charset="-122"/>
                  <a:ea typeface="宋体" panose="02010600030101010101" pitchFamily="2" charset="-122"/>
                  <a:sym typeface="+mn-ea"/>
                </a:rPr>
                <a:t>租地农场</a:t>
              </a:r>
              <a:endParaRPr lang="zh-CN" altLang="en-US" sz="2000" b="1">
                <a:solidFill>
                  <a:schemeClr val="tx1"/>
                </a:solidFill>
                <a:latin typeface="宋体" panose="02010600030101010101" pitchFamily="2" charset="-122"/>
                <a:ea typeface="宋体" panose="02010600030101010101" pitchFamily="2" charset="-122"/>
              </a:endParaRPr>
            </a:p>
            <a:p>
              <a:pPr algn="l"/>
              <a:endParaRPr lang="zh-CN" altLang="en-US" sz="2000" b="1">
                <a:latin typeface="宋体" panose="02010600030101010101" pitchFamily="2" charset="-122"/>
                <a:ea typeface="宋体" panose="02010600030101010101" pitchFamily="2" charset="-122"/>
                <a:sym typeface="+mn-ea"/>
              </a:endParaRPr>
            </a:p>
            <a:p>
              <a:pPr algn="l"/>
              <a:r>
                <a:rPr lang="zh-CN" altLang="en-US" sz="2000" b="1">
                  <a:latin typeface="宋体" panose="02010600030101010101" pitchFamily="2" charset="-122"/>
                  <a:ea typeface="宋体" panose="02010600030101010101" pitchFamily="2" charset="-122"/>
                  <a:sym typeface="+mn-ea"/>
                </a:rPr>
                <a:t>手工工场</a:t>
              </a:r>
              <a:endParaRPr lang="zh-CN" altLang="en-US" sz="2000">
                <a:latin typeface="宋体" panose="02010600030101010101" pitchFamily="2" charset="-122"/>
                <a:ea typeface="宋体" panose="02010600030101010101" pitchFamily="2" charset="-122"/>
              </a:endParaRPr>
            </a:p>
          </p:txBody>
        </p:sp>
        <p:sp>
          <p:nvSpPr>
            <p:cNvPr id="7" name="文本框 6"/>
            <p:cNvSpPr txBox="1"/>
            <p:nvPr/>
          </p:nvSpPr>
          <p:spPr>
            <a:xfrm>
              <a:off x="1096" y="4259"/>
              <a:ext cx="2124" cy="1016"/>
            </a:xfrm>
            <a:prstGeom prst="rect">
              <a:avLst/>
            </a:prstGeom>
            <a:noFill/>
            <a:ln>
              <a:solidFill>
                <a:schemeClr val="tx1"/>
              </a:solidFill>
            </a:ln>
          </p:spPr>
          <p:txBody>
            <a:bodyPr wrap="square" rtlCol="0">
              <a:spAutoFit/>
            </a:bodyPr>
            <a:p>
              <a:r>
                <a:rPr lang="zh-CN" altLang="en-US"/>
                <a:t>新的生产和经营方式</a:t>
              </a:r>
              <a:endParaRPr lang="zh-CN" altLang="en-US"/>
            </a:p>
          </p:txBody>
        </p:sp>
        <p:sp>
          <p:nvSpPr>
            <p:cNvPr id="8" name="左大括号 7"/>
            <p:cNvSpPr/>
            <p:nvPr/>
          </p:nvSpPr>
          <p:spPr>
            <a:xfrm>
              <a:off x="3316" y="4043"/>
              <a:ext cx="260" cy="1320"/>
            </a:xfrm>
            <a:prstGeom prst="leftBrace">
              <a:avLst/>
            </a:prstGeom>
            <a:solidFill>
              <a:schemeClr val="bg1"/>
            </a:solidFill>
            <a:ln w="9525" cap="flat" cmpd="sng" algn="ctr">
              <a:solidFill>
                <a:schemeClr val="tx1"/>
              </a:solidFill>
              <a:prstDash val="solid"/>
              <a:round/>
              <a:headEnd type="none" w="med" len="med"/>
              <a:tailEnd type="none" w="med" len="med"/>
            </a:ln>
          </p:spPr>
          <p:txBody>
            <a:bodyPr vert="horz" wrap="square" lIns="91440" tIns="45720" rIns="91440" bIns="45720" numCol="1" anchor="t" anchorCtr="0" compatLnSpc="1"/>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Arial" panose="020B0604020202020204" pitchFamily="34" charset="0"/>
                <a:ea typeface="黑体" panose="02010609060101010101" pitchFamily="49" charset="-122"/>
              </a:endParaRPr>
            </a:p>
          </p:txBody>
        </p:sp>
        <p:sp>
          <p:nvSpPr>
            <p:cNvPr id="9" name="文本框 8"/>
            <p:cNvSpPr txBox="1"/>
            <p:nvPr/>
          </p:nvSpPr>
          <p:spPr>
            <a:xfrm>
              <a:off x="7162" y="4195"/>
              <a:ext cx="2928" cy="1016"/>
            </a:xfrm>
            <a:prstGeom prst="rect">
              <a:avLst/>
            </a:prstGeom>
            <a:noFill/>
            <a:ln>
              <a:solidFill>
                <a:schemeClr val="tx1"/>
              </a:solidFill>
            </a:ln>
          </p:spPr>
          <p:txBody>
            <a:bodyPr wrap="square" rtlCol="0">
              <a:spAutoFit/>
            </a:bodyPr>
            <a:p>
              <a:r>
                <a:rPr lang="zh-CN" altLang="en-US"/>
                <a:t>集中生产</a:t>
              </a:r>
              <a:endParaRPr lang="zh-CN" altLang="en-US"/>
            </a:p>
            <a:p>
              <a:r>
                <a:rPr lang="zh-CN" altLang="en-US"/>
                <a:t>雇佣关系出现</a:t>
              </a:r>
              <a:endParaRPr lang="zh-CN" altLang="en-US"/>
            </a:p>
          </p:txBody>
        </p:sp>
        <p:sp>
          <p:nvSpPr>
            <p:cNvPr id="10" name="右箭头 9"/>
            <p:cNvSpPr/>
            <p:nvPr/>
          </p:nvSpPr>
          <p:spPr>
            <a:xfrm>
              <a:off x="10359" y="4345"/>
              <a:ext cx="960" cy="600"/>
            </a:xfrm>
            <a:prstGeom prst="rightArrow">
              <a:avLst/>
            </a:prstGeom>
            <a:solidFill>
              <a:schemeClr val="accent1"/>
            </a:solidFill>
            <a:ln w="9525" cap="flat" cmpd="sng" algn="ctr">
              <a:solidFill>
                <a:schemeClr val="tx1"/>
              </a:solidFill>
              <a:prstDash val="solid"/>
              <a:round/>
              <a:headEnd type="none" w="med" len="med"/>
              <a:tailEnd type="none" w="med" len="med"/>
            </a:ln>
          </p:spPr>
          <p:txBody>
            <a:bodyPr vert="horz" wrap="square" lIns="91440" tIns="45720" rIns="91440" bIns="45720" numCol="1" anchor="t" anchorCtr="0" compatLnSpc="1"/>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Arial" panose="020B0604020202020204" pitchFamily="34" charset="0"/>
                <a:ea typeface="黑体" panose="02010609060101010101" pitchFamily="49" charset="-122"/>
              </a:endParaRPr>
            </a:p>
          </p:txBody>
        </p:sp>
        <p:sp>
          <p:nvSpPr>
            <p:cNvPr id="11" name="文本框 10"/>
            <p:cNvSpPr txBox="1"/>
            <p:nvPr/>
          </p:nvSpPr>
          <p:spPr>
            <a:xfrm>
              <a:off x="11319" y="4137"/>
              <a:ext cx="2540" cy="1016"/>
            </a:xfrm>
            <a:prstGeom prst="rect">
              <a:avLst/>
            </a:prstGeom>
            <a:noFill/>
            <a:ln>
              <a:solidFill>
                <a:schemeClr val="tx1"/>
              </a:solidFill>
            </a:ln>
          </p:spPr>
          <p:txBody>
            <a:bodyPr wrap="square" rtlCol="0">
              <a:spAutoFit/>
            </a:bodyPr>
            <a:p>
              <a:pPr algn="l"/>
              <a:r>
                <a:rPr lang="zh-CN" altLang="en-US"/>
                <a:t>生产组织形式资本主义化</a:t>
              </a:r>
              <a:endParaRPr lang="zh-CN" altLang="en-US"/>
            </a:p>
          </p:txBody>
        </p:sp>
      </p:grpSp>
      <p:sp>
        <p:nvSpPr>
          <p:cNvPr id="12" name="矩形 11"/>
          <p:cNvSpPr/>
          <p:nvPr/>
        </p:nvSpPr>
        <p:spPr>
          <a:xfrm>
            <a:off x="985520" y="4819650"/>
            <a:ext cx="5692140" cy="1198880"/>
          </a:xfrm>
          <a:prstGeom prst="rect">
            <a:avLst/>
          </a:prstGeom>
          <a:noFill/>
          <a:ln>
            <a:noFill/>
          </a:ln>
        </p:spPr>
        <p:txBody>
          <a:bodyPr wrap="none" rtlCol="0" anchor="t">
            <a:spAutoFit/>
          </a:bodyPr>
          <a:p>
            <a:pPr algn="ctr"/>
            <a:r>
              <a:rPr lang="zh-CN" altLang="en-US" sz="7200" b="1" i="1">
                <a:solidFill>
                  <a:srgbClr val="00B050"/>
                </a:solidFill>
                <a:effectLst>
                  <a:reflection blurRad="6350" stA="53000" endA="300" endPos="35500" dir="5400000" sy="-90000" algn="bl" rotWithShape="0"/>
                </a:effectLst>
              </a:rPr>
              <a:t>资本主义萌芽</a:t>
            </a:r>
            <a:endParaRPr lang="zh-CN" altLang="en-US" sz="7200" b="1" i="1">
              <a:solidFill>
                <a:srgbClr val="00B050"/>
              </a:solidFill>
              <a:effectLst>
                <a:reflection blurRad="6350" stA="53000" endA="300" endPos="35500" dir="5400000" sy="-90000" algn="bl" rotWithShape="0"/>
              </a:effectLst>
            </a:endParaRPr>
          </a:p>
        </p:txBody>
      </p:sp>
      <p:sp>
        <p:nvSpPr>
          <p:cNvPr id="16" name="右箭头 15"/>
          <p:cNvSpPr/>
          <p:nvPr/>
        </p:nvSpPr>
        <p:spPr>
          <a:xfrm>
            <a:off x="4953000" y="3256915"/>
            <a:ext cx="788035" cy="419100"/>
          </a:xfrm>
          <a:prstGeom prst="rightArrow">
            <a:avLst/>
          </a:prstGeom>
          <a:solidFill>
            <a:schemeClr val="accent1"/>
          </a:solidFill>
          <a:ln w="9525" cap="flat" cmpd="sng" algn="ctr">
            <a:solidFill>
              <a:schemeClr val="tx1"/>
            </a:solidFill>
            <a:prstDash val="solid"/>
            <a:round/>
            <a:headEnd type="none" w="med" len="med"/>
            <a:tailEnd type="none" w="med" len="med"/>
          </a:ln>
        </p:spPr>
        <p:txBody>
          <a:bodyPr vert="horz" wrap="square" lIns="91440" tIns="45720" rIns="91440" bIns="45720" numCol="1" anchor="t" anchorCtr="0" compatLnSpc="1"/>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Arial" panose="020B0604020202020204" pitchFamily="34" charset="0"/>
              <a:ea typeface="黑体" panose="02010609060101010101" pitchFamily="49" charset="-122"/>
            </a:endParaRPr>
          </a:p>
        </p:txBody>
      </p:sp>
      <p:sp>
        <p:nvSpPr>
          <p:cNvPr id="17" name="文本框 16"/>
          <p:cNvSpPr txBox="1"/>
          <p:nvPr/>
        </p:nvSpPr>
        <p:spPr>
          <a:xfrm>
            <a:off x="2138680" y="3035935"/>
            <a:ext cx="2743200" cy="922020"/>
          </a:xfrm>
          <a:prstGeom prst="rect">
            <a:avLst/>
          </a:prstGeom>
          <a:noFill/>
          <a:ln>
            <a:solidFill>
              <a:schemeClr val="tx1"/>
            </a:solidFill>
          </a:ln>
        </p:spPr>
        <p:txBody>
          <a:bodyPr wrap="square" rtlCol="0">
            <a:spAutoFit/>
          </a:bodyPr>
          <a:p>
            <a:pPr algn="l"/>
            <a:r>
              <a:rPr lang="zh-CN" altLang="en-US" sz="1800" b="1">
                <a:latin typeface="宋体" panose="02010600030101010101" pitchFamily="2" charset="-122"/>
                <a:ea typeface="宋体" panose="02010600030101010101" pitchFamily="2" charset="-122"/>
                <a:sym typeface="+mn-ea"/>
              </a:rPr>
              <a:t>富裕农民、骑士、乡绅</a:t>
            </a:r>
            <a:endParaRPr lang="zh-CN" altLang="en-US" sz="1800" b="1">
              <a:latin typeface="宋体" panose="02010600030101010101" pitchFamily="2" charset="-122"/>
              <a:ea typeface="宋体" panose="02010600030101010101" pitchFamily="2" charset="-122"/>
              <a:sym typeface="+mn-ea"/>
            </a:endParaRPr>
          </a:p>
          <a:p>
            <a:pPr algn="l"/>
            <a:endParaRPr lang="zh-CN" altLang="en-US" sz="1800" b="1">
              <a:latin typeface="宋体" panose="02010600030101010101" pitchFamily="2" charset="-122"/>
              <a:ea typeface="宋体" panose="02010600030101010101" pitchFamily="2" charset="-122"/>
            </a:endParaRPr>
          </a:p>
          <a:p>
            <a:pPr algn="l"/>
            <a:r>
              <a:rPr lang="zh-CN" altLang="en-US" sz="1800" b="1">
                <a:latin typeface="宋体" panose="02010600030101010101" pitchFamily="2" charset="-122"/>
                <a:ea typeface="宋体" panose="02010600030101010101" pitchFamily="2" charset="-122"/>
              </a:rPr>
              <a:t>手工业者、商人</a:t>
            </a:r>
            <a:endParaRPr lang="zh-CN" altLang="en-US" sz="1800" b="1">
              <a:latin typeface="宋体" panose="02010600030101010101" pitchFamily="2" charset="-122"/>
              <a:ea typeface="宋体" panose="02010600030101010101" pitchFamily="2" charset="-122"/>
            </a:endParaRPr>
          </a:p>
        </p:txBody>
      </p:sp>
      <p:sp>
        <p:nvSpPr>
          <p:cNvPr id="18" name="文本框 17"/>
          <p:cNvSpPr txBox="1"/>
          <p:nvPr/>
        </p:nvSpPr>
        <p:spPr>
          <a:xfrm>
            <a:off x="520065" y="3256915"/>
            <a:ext cx="1348740" cy="368300"/>
          </a:xfrm>
          <a:prstGeom prst="rect">
            <a:avLst/>
          </a:prstGeom>
          <a:noFill/>
          <a:ln>
            <a:solidFill>
              <a:schemeClr val="tx1"/>
            </a:solidFill>
          </a:ln>
        </p:spPr>
        <p:txBody>
          <a:bodyPr wrap="square" rtlCol="0">
            <a:spAutoFit/>
          </a:bodyPr>
          <a:p>
            <a:r>
              <a:rPr lang="zh-CN" altLang="en-US"/>
              <a:t>社会结构</a:t>
            </a:r>
            <a:endParaRPr lang="zh-CN" altLang="en-US"/>
          </a:p>
        </p:txBody>
      </p:sp>
      <p:sp>
        <p:nvSpPr>
          <p:cNvPr id="19" name="左大括号 18"/>
          <p:cNvSpPr/>
          <p:nvPr/>
        </p:nvSpPr>
        <p:spPr>
          <a:xfrm>
            <a:off x="1929765" y="3119755"/>
            <a:ext cx="165100" cy="838200"/>
          </a:xfrm>
          <a:prstGeom prst="leftBrace">
            <a:avLst/>
          </a:prstGeom>
          <a:solidFill>
            <a:schemeClr val="bg1"/>
          </a:solidFill>
          <a:ln w="9525" cap="flat" cmpd="sng" algn="ctr">
            <a:solidFill>
              <a:schemeClr val="tx1"/>
            </a:solidFill>
            <a:prstDash val="solid"/>
            <a:round/>
            <a:headEnd type="none" w="med" len="med"/>
            <a:tailEnd type="none" w="med" len="med"/>
          </a:ln>
        </p:spPr>
        <p:txBody>
          <a:bodyPr vert="horz" wrap="square" lIns="91440" tIns="45720" rIns="91440" bIns="45720" numCol="1" anchor="t" anchorCtr="0" compatLnSpc="1"/>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Arial" panose="020B0604020202020204" pitchFamily="34" charset="0"/>
              <a:ea typeface="黑体" panose="02010609060101010101" pitchFamily="49" charset="-122"/>
            </a:endParaRPr>
          </a:p>
        </p:txBody>
      </p:sp>
      <p:sp>
        <p:nvSpPr>
          <p:cNvPr id="20" name="文本框 19"/>
          <p:cNvSpPr txBox="1"/>
          <p:nvPr/>
        </p:nvSpPr>
        <p:spPr>
          <a:xfrm>
            <a:off x="5741035" y="3179445"/>
            <a:ext cx="1522095" cy="645160"/>
          </a:xfrm>
          <a:prstGeom prst="rect">
            <a:avLst/>
          </a:prstGeom>
          <a:noFill/>
          <a:ln>
            <a:solidFill>
              <a:schemeClr val="tx1"/>
            </a:solidFill>
          </a:ln>
        </p:spPr>
        <p:txBody>
          <a:bodyPr wrap="square" rtlCol="0">
            <a:spAutoFit/>
          </a:bodyPr>
          <a:p>
            <a:r>
              <a:rPr lang="zh-CN" altLang="en-US"/>
              <a:t>西欧新的</a:t>
            </a:r>
            <a:endParaRPr lang="zh-CN" altLang="en-US"/>
          </a:p>
          <a:p>
            <a:r>
              <a:rPr lang="zh-CN" altLang="en-US"/>
              <a:t>阶级力量</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2"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标题 1"/>
          <p:cNvSpPr>
            <a:spLocks noGrp="1"/>
          </p:cNvSpPr>
          <p:nvPr/>
        </p:nvSpPr>
        <p:spPr>
          <a:xfrm>
            <a:off x="-20955" y="170815"/>
            <a:ext cx="6598920" cy="1470025"/>
          </a:xfrm>
          <a:prstGeom prst="rect">
            <a:avLst/>
          </a:prstGeom>
          <a:noFill/>
          <a:ln w="9525">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algn="l"/>
            <a:r>
              <a:rPr lang="zh-CN" altLang="en-US" b="1">
                <a:solidFill>
                  <a:srgbClr val="3333FF"/>
                </a:solidFill>
              </a:rPr>
              <a:t>二、思想篇</a:t>
            </a:r>
            <a:r>
              <a:rPr lang="en-US" altLang="zh-CN" b="1">
                <a:solidFill>
                  <a:srgbClr val="3333FF"/>
                </a:solidFill>
              </a:rPr>
              <a:t>—</a:t>
            </a:r>
            <a:r>
              <a:rPr lang="zh-CN" altLang="en-US" b="1">
                <a:solidFill>
                  <a:srgbClr val="FF0000"/>
                </a:solidFill>
                <a:latin typeface="楷体" panose="02010609060101010101" charset="-122"/>
                <a:ea typeface="楷体" panose="02010609060101010101" charset="-122"/>
              </a:rPr>
              <a:t>文艺复兴</a:t>
            </a:r>
            <a:endParaRPr lang="zh-CN" altLang="en-US" b="1">
              <a:solidFill>
                <a:srgbClr val="FF0000"/>
              </a:solidFill>
              <a:latin typeface="楷体" panose="02010609060101010101" charset="-122"/>
              <a:ea typeface="楷体" panose="02010609060101010101" charset="-122"/>
            </a:endParaRPr>
          </a:p>
        </p:txBody>
      </p:sp>
      <p:grpSp>
        <p:nvGrpSpPr>
          <p:cNvPr id="10" name="组合 9"/>
          <p:cNvGrpSpPr/>
          <p:nvPr/>
        </p:nvGrpSpPr>
        <p:grpSpPr>
          <a:xfrm>
            <a:off x="506730" y="2080260"/>
            <a:ext cx="2788920" cy="2179955"/>
            <a:chOff x="482" y="3401"/>
            <a:chExt cx="4392" cy="3433"/>
          </a:xfrm>
        </p:grpSpPr>
        <p:sp>
          <p:nvSpPr>
            <p:cNvPr id="4" name="文本框 3"/>
            <p:cNvSpPr txBox="1"/>
            <p:nvPr/>
          </p:nvSpPr>
          <p:spPr>
            <a:xfrm>
              <a:off x="542" y="3401"/>
              <a:ext cx="4332" cy="580"/>
            </a:xfrm>
            <a:prstGeom prst="rect">
              <a:avLst/>
            </a:prstGeom>
            <a:noFill/>
            <a:ln>
              <a:solidFill>
                <a:schemeClr val="tx1"/>
              </a:solidFill>
            </a:ln>
          </p:spPr>
          <p:txBody>
            <a:bodyPr wrap="square" rtlCol="0">
              <a:spAutoFit/>
            </a:bodyPr>
            <a:p>
              <a:r>
                <a:rPr lang="zh-CN" altLang="en-US"/>
                <a:t>资本主义萌芽</a:t>
              </a:r>
              <a:endParaRPr lang="zh-CN" altLang="en-US"/>
            </a:p>
          </p:txBody>
        </p:sp>
        <p:sp>
          <p:nvSpPr>
            <p:cNvPr id="5" name="文本框 4"/>
            <p:cNvSpPr txBox="1"/>
            <p:nvPr/>
          </p:nvSpPr>
          <p:spPr>
            <a:xfrm>
              <a:off x="542" y="4828"/>
              <a:ext cx="4332" cy="580"/>
            </a:xfrm>
            <a:prstGeom prst="rect">
              <a:avLst/>
            </a:prstGeom>
            <a:noFill/>
            <a:ln>
              <a:solidFill>
                <a:schemeClr val="tx1"/>
              </a:solidFill>
            </a:ln>
          </p:spPr>
          <p:txBody>
            <a:bodyPr wrap="square" rtlCol="0">
              <a:spAutoFit/>
            </a:bodyPr>
            <a:p>
              <a:r>
                <a:rPr lang="zh-CN" altLang="en-US"/>
                <a:t>资产阶级力量壮大</a:t>
              </a:r>
              <a:endParaRPr lang="zh-CN" altLang="en-US"/>
            </a:p>
          </p:txBody>
        </p:sp>
        <p:sp>
          <p:nvSpPr>
            <p:cNvPr id="6" name="文本框 5"/>
            <p:cNvSpPr txBox="1"/>
            <p:nvPr/>
          </p:nvSpPr>
          <p:spPr>
            <a:xfrm>
              <a:off x="482" y="6254"/>
              <a:ext cx="4332" cy="580"/>
            </a:xfrm>
            <a:prstGeom prst="rect">
              <a:avLst/>
            </a:prstGeom>
            <a:noFill/>
            <a:ln>
              <a:solidFill>
                <a:schemeClr val="tx1"/>
              </a:solidFill>
            </a:ln>
          </p:spPr>
          <p:txBody>
            <a:bodyPr wrap="square" rtlCol="0">
              <a:spAutoFit/>
            </a:bodyPr>
            <a:p>
              <a:r>
                <a:rPr lang="zh-CN" altLang="en-US"/>
                <a:t>文艺复兴</a:t>
              </a:r>
              <a:endParaRPr lang="zh-CN" altLang="en-US"/>
            </a:p>
          </p:txBody>
        </p:sp>
        <p:sp>
          <p:nvSpPr>
            <p:cNvPr id="7" name="下箭头 6"/>
            <p:cNvSpPr/>
            <p:nvPr/>
          </p:nvSpPr>
          <p:spPr>
            <a:xfrm>
              <a:off x="2280" y="4200"/>
              <a:ext cx="600" cy="480"/>
            </a:xfrm>
            <a:prstGeom prst="downArrow">
              <a:avLst/>
            </a:prstGeom>
            <a:solidFill>
              <a:schemeClr val="accent1"/>
            </a:solidFill>
            <a:ln w="9525" cap="flat" cmpd="sng" algn="ctr">
              <a:solidFill>
                <a:schemeClr val="tx1"/>
              </a:solidFill>
              <a:prstDash val="solid"/>
              <a:round/>
              <a:headEnd type="none" w="med" len="med"/>
              <a:tailEnd type="none" w="med" len="med"/>
            </a:ln>
          </p:spPr>
          <p:txBody>
            <a:bodyPr vert="horz" wrap="square" lIns="91440" tIns="45720" rIns="91440" bIns="45720" numCol="1" anchor="t" anchorCtr="0" compatLnSpc="1"/>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Arial" panose="020B0604020202020204" pitchFamily="34" charset="0"/>
                <a:ea typeface="黑体" panose="02010609060101010101" pitchFamily="49" charset="-122"/>
              </a:endParaRPr>
            </a:p>
          </p:txBody>
        </p:sp>
        <p:sp>
          <p:nvSpPr>
            <p:cNvPr id="8" name="下箭头 7"/>
            <p:cNvSpPr/>
            <p:nvPr/>
          </p:nvSpPr>
          <p:spPr>
            <a:xfrm>
              <a:off x="2280" y="5774"/>
              <a:ext cx="600" cy="480"/>
            </a:xfrm>
            <a:prstGeom prst="downArrow">
              <a:avLst/>
            </a:prstGeom>
            <a:solidFill>
              <a:schemeClr val="accent1"/>
            </a:solidFill>
            <a:ln w="9525" cap="flat" cmpd="sng" algn="ctr">
              <a:solidFill>
                <a:schemeClr val="tx1"/>
              </a:solidFill>
              <a:prstDash val="solid"/>
              <a:round/>
              <a:headEnd type="none" w="med" len="med"/>
              <a:tailEnd type="none" w="med" len="med"/>
            </a:ln>
          </p:spPr>
          <p:txBody>
            <a:bodyPr vert="horz" wrap="square" lIns="91440" tIns="45720" rIns="91440" bIns="45720" numCol="1" anchor="t" anchorCtr="0" compatLnSpc="1"/>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Arial" panose="020B0604020202020204" pitchFamily="34" charset="0"/>
                <a:ea typeface="黑体" panose="02010609060101010101" pitchFamily="49" charset="-122"/>
              </a:endParaRPr>
            </a:p>
          </p:txBody>
        </p:sp>
      </p:grpSp>
      <p:sp>
        <p:nvSpPr>
          <p:cNvPr id="9" name="文本框 8"/>
          <p:cNvSpPr txBox="1"/>
          <p:nvPr/>
        </p:nvSpPr>
        <p:spPr>
          <a:xfrm>
            <a:off x="4067810" y="1922780"/>
            <a:ext cx="4309110" cy="2861310"/>
          </a:xfrm>
          <a:prstGeom prst="rect">
            <a:avLst/>
          </a:prstGeom>
          <a:noFill/>
          <a:ln>
            <a:solidFill>
              <a:schemeClr val="tx1"/>
            </a:solidFill>
          </a:ln>
        </p:spPr>
        <p:txBody>
          <a:bodyPr wrap="square" rtlCol="0">
            <a:spAutoFit/>
          </a:bodyPr>
          <a:p>
            <a:pPr algn="l"/>
            <a:r>
              <a:rPr lang="zh-CN" altLang="en-US">
                <a:solidFill>
                  <a:srgbClr val="3333FF"/>
                </a:solidFill>
              </a:rPr>
              <a:t>时间：</a:t>
            </a:r>
            <a:r>
              <a:rPr lang="en-US" altLang="zh-CN">
                <a:solidFill>
                  <a:srgbClr val="3333FF"/>
                </a:solidFill>
              </a:rPr>
              <a:t>14</a:t>
            </a:r>
            <a:r>
              <a:rPr lang="zh-CN" altLang="en-US">
                <a:solidFill>
                  <a:srgbClr val="3333FF"/>
                </a:solidFill>
              </a:rPr>
              <a:t>世纪中期</a:t>
            </a:r>
            <a:r>
              <a:rPr lang="en-US" altLang="zh-CN">
                <a:solidFill>
                  <a:srgbClr val="3333FF"/>
                </a:solidFill>
              </a:rPr>
              <a:t>-16</a:t>
            </a:r>
            <a:r>
              <a:rPr lang="zh-CN" altLang="en-US">
                <a:solidFill>
                  <a:srgbClr val="3333FF"/>
                </a:solidFill>
              </a:rPr>
              <a:t>世纪</a:t>
            </a:r>
            <a:endParaRPr lang="zh-CN" altLang="en-US">
              <a:solidFill>
                <a:srgbClr val="3333FF"/>
              </a:solidFill>
            </a:endParaRPr>
          </a:p>
          <a:p>
            <a:pPr algn="l"/>
            <a:endParaRPr lang="zh-CN" altLang="en-US">
              <a:solidFill>
                <a:srgbClr val="3333FF"/>
              </a:solidFill>
            </a:endParaRPr>
          </a:p>
          <a:p>
            <a:pPr algn="l"/>
            <a:r>
              <a:rPr lang="zh-CN" altLang="en-US">
                <a:solidFill>
                  <a:srgbClr val="3333FF"/>
                </a:solidFill>
              </a:rPr>
              <a:t>兴起国家：意大利</a:t>
            </a:r>
            <a:endParaRPr lang="zh-CN" altLang="en-US">
              <a:solidFill>
                <a:srgbClr val="3333FF"/>
              </a:solidFill>
            </a:endParaRPr>
          </a:p>
          <a:p>
            <a:pPr algn="l"/>
            <a:endParaRPr lang="zh-CN" altLang="en-US">
              <a:solidFill>
                <a:srgbClr val="3333FF"/>
              </a:solidFill>
            </a:endParaRPr>
          </a:p>
          <a:p>
            <a:pPr algn="l"/>
            <a:r>
              <a:rPr lang="zh-CN" altLang="en-US">
                <a:solidFill>
                  <a:srgbClr val="3333FF"/>
                </a:solidFill>
              </a:rPr>
              <a:t>核心思想：人文主义</a:t>
            </a:r>
            <a:endParaRPr lang="zh-CN" altLang="en-US">
              <a:solidFill>
                <a:srgbClr val="3333FF"/>
              </a:solidFill>
            </a:endParaRPr>
          </a:p>
          <a:p>
            <a:pPr algn="l"/>
            <a:endParaRPr lang="zh-CN" altLang="en-US">
              <a:solidFill>
                <a:srgbClr val="3333FF"/>
              </a:solidFill>
            </a:endParaRPr>
          </a:p>
          <a:p>
            <a:pPr algn="l"/>
            <a:r>
              <a:rPr lang="zh-CN" altLang="en-US">
                <a:solidFill>
                  <a:srgbClr val="3333FF"/>
                </a:solidFill>
              </a:rPr>
              <a:t>性质：资产阶级新文化的思想解放运动</a:t>
            </a:r>
            <a:endParaRPr lang="zh-CN" altLang="en-US">
              <a:solidFill>
                <a:srgbClr val="3333FF"/>
              </a:solidFill>
            </a:endParaRPr>
          </a:p>
          <a:p>
            <a:pPr algn="l"/>
            <a:endParaRPr lang="zh-CN" altLang="en-US">
              <a:solidFill>
                <a:srgbClr val="3333FF"/>
              </a:solidFill>
            </a:endParaRPr>
          </a:p>
          <a:p>
            <a:pPr algn="l"/>
            <a:r>
              <a:rPr lang="zh-CN" altLang="en-US">
                <a:solidFill>
                  <a:srgbClr val="3333FF"/>
                </a:solidFill>
              </a:rPr>
              <a:t>代表人物：但丁、达芬奇、莎士比亚</a:t>
            </a:r>
            <a:endParaRPr lang="zh-CN" altLang="en-US">
              <a:solidFill>
                <a:srgbClr val="3333FF"/>
              </a:solidFill>
            </a:endParaRPr>
          </a:p>
          <a:p>
            <a:endParaRPr lang="zh-CN" altLang="en-US">
              <a:solidFill>
                <a:srgbClr val="3333FF"/>
              </a:solidFill>
            </a:endParaRPr>
          </a:p>
        </p:txBody>
      </p:sp>
      <p:sp>
        <p:nvSpPr>
          <p:cNvPr id="12" name="矩形 11"/>
          <p:cNvSpPr/>
          <p:nvPr/>
        </p:nvSpPr>
        <p:spPr>
          <a:xfrm>
            <a:off x="708660" y="5214620"/>
            <a:ext cx="7345045" cy="645160"/>
          </a:xfrm>
          <a:prstGeom prst="rect">
            <a:avLst/>
          </a:prstGeom>
          <a:noFill/>
          <a:ln>
            <a:noFill/>
          </a:ln>
        </p:spPr>
        <p:txBody>
          <a:bodyPr wrap="square" rtlCol="0" anchor="t">
            <a:spAutoFit/>
          </a:bodyPr>
          <a:p>
            <a:pPr algn="ctr"/>
            <a:r>
              <a:rPr lang="zh-CN" altLang="en-US" sz="3600" b="1" i="1">
                <a:solidFill>
                  <a:srgbClr val="CC0066"/>
                </a:solidFill>
                <a:effectLst>
                  <a:reflection blurRad="6350" stA="53000" endA="300" endPos="35500" dir="5400000" sy="-90000" algn="bl" rotWithShape="0"/>
                </a:effectLst>
              </a:rPr>
              <a:t>为资本主义发展奠定思想文化基础</a:t>
            </a:r>
            <a:endParaRPr lang="zh-CN" altLang="en-US" sz="3600" b="1" i="1">
              <a:solidFill>
                <a:srgbClr val="CC0066"/>
              </a:solidFill>
              <a:effectLst>
                <a:reflection blurRad="6350" stA="53000" endA="300" endPos="35500" dir="5400000" sy="-90000" algn="bl" rotWithShape="0"/>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2"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标题 1"/>
          <p:cNvSpPr>
            <a:spLocks noGrp="1"/>
          </p:cNvSpPr>
          <p:nvPr/>
        </p:nvSpPr>
        <p:spPr>
          <a:xfrm>
            <a:off x="-20955" y="170815"/>
            <a:ext cx="8892540" cy="1470025"/>
          </a:xfrm>
          <a:prstGeom prst="rect">
            <a:avLst/>
          </a:prstGeom>
          <a:noFill/>
          <a:ln w="9525">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algn="l"/>
            <a:r>
              <a:rPr lang="zh-CN" altLang="en-US" b="1">
                <a:solidFill>
                  <a:srgbClr val="3333FF"/>
                </a:solidFill>
              </a:rPr>
              <a:t>三、对外篇</a:t>
            </a:r>
            <a:r>
              <a:rPr lang="en-US" altLang="zh-CN" b="1">
                <a:solidFill>
                  <a:srgbClr val="3333FF"/>
                </a:solidFill>
              </a:rPr>
              <a:t>—</a:t>
            </a:r>
            <a:r>
              <a:rPr lang="zh-CN" altLang="en-US" sz="4000" b="1">
                <a:solidFill>
                  <a:srgbClr val="FF0000"/>
                </a:solidFill>
                <a:latin typeface="楷体" panose="02010609060101010101" charset="-122"/>
                <a:ea typeface="楷体" panose="02010609060101010101" charset="-122"/>
              </a:rPr>
              <a:t>新航路开辟、殖民掠夺</a:t>
            </a:r>
            <a:endParaRPr lang="zh-CN" altLang="en-US" sz="4000" b="1">
              <a:solidFill>
                <a:srgbClr val="FF0000"/>
              </a:solidFill>
              <a:latin typeface="楷体" panose="02010609060101010101" charset="-122"/>
              <a:ea typeface="楷体" panose="02010609060101010101" charset="-122"/>
            </a:endParaRPr>
          </a:p>
        </p:txBody>
      </p:sp>
      <p:sp>
        <p:nvSpPr>
          <p:cNvPr id="6" name="文本框 5"/>
          <p:cNvSpPr txBox="1"/>
          <p:nvPr/>
        </p:nvSpPr>
        <p:spPr>
          <a:xfrm>
            <a:off x="332740" y="1897380"/>
            <a:ext cx="3175000" cy="1753235"/>
          </a:xfrm>
          <a:prstGeom prst="rect">
            <a:avLst/>
          </a:prstGeom>
          <a:noFill/>
          <a:ln>
            <a:solidFill>
              <a:schemeClr val="tx1"/>
            </a:solidFill>
          </a:ln>
        </p:spPr>
        <p:txBody>
          <a:bodyPr wrap="square" rtlCol="0">
            <a:spAutoFit/>
          </a:bodyPr>
          <a:p>
            <a:pPr algn="l"/>
            <a:r>
              <a:rPr lang="zh-CN" altLang="en-US" i="1">
                <a:solidFill>
                  <a:srgbClr val="FF0000"/>
                </a:solidFill>
              </a:rPr>
              <a:t>原因</a:t>
            </a:r>
            <a:r>
              <a:rPr lang="zh-CN" altLang="en-US"/>
              <a:t>：</a:t>
            </a:r>
            <a:endParaRPr lang="zh-CN" altLang="en-US"/>
          </a:p>
          <a:p>
            <a:pPr algn="l"/>
            <a:r>
              <a:rPr lang="zh-CN" altLang="en-US"/>
              <a:t>新兴资产阶级渴求新的贸易市场；</a:t>
            </a:r>
            <a:endParaRPr lang="zh-CN" altLang="en-US"/>
          </a:p>
          <a:p>
            <a:pPr algn="l"/>
            <a:r>
              <a:rPr lang="zh-CN" altLang="en-US"/>
              <a:t>追求财富；</a:t>
            </a:r>
            <a:endParaRPr lang="zh-CN" altLang="en-US"/>
          </a:p>
          <a:p>
            <a:pPr algn="l"/>
            <a:r>
              <a:rPr lang="zh-CN" altLang="en-US"/>
              <a:t>奥斯曼土耳其控制了东西方的商路</a:t>
            </a:r>
            <a:endParaRPr lang="zh-CN" altLang="en-US"/>
          </a:p>
        </p:txBody>
      </p:sp>
      <p:sp>
        <p:nvSpPr>
          <p:cNvPr id="8" name="文本框 7"/>
          <p:cNvSpPr txBox="1"/>
          <p:nvPr/>
        </p:nvSpPr>
        <p:spPr>
          <a:xfrm>
            <a:off x="332740" y="3853180"/>
            <a:ext cx="2750820" cy="922020"/>
          </a:xfrm>
          <a:prstGeom prst="rect">
            <a:avLst/>
          </a:prstGeom>
          <a:noFill/>
          <a:ln>
            <a:solidFill>
              <a:schemeClr val="tx1"/>
            </a:solidFill>
          </a:ln>
        </p:spPr>
        <p:txBody>
          <a:bodyPr wrap="square" rtlCol="0">
            <a:spAutoFit/>
          </a:bodyPr>
          <a:p>
            <a:pPr algn="l"/>
            <a:r>
              <a:rPr lang="zh-CN" altLang="en-US" i="1">
                <a:solidFill>
                  <a:srgbClr val="FF0000"/>
                </a:solidFill>
              </a:rPr>
              <a:t>条件</a:t>
            </a:r>
            <a:r>
              <a:rPr lang="zh-CN" altLang="en-US"/>
              <a:t>：</a:t>
            </a:r>
            <a:endParaRPr lang="zh-CN" altLang="en-US"/>
          </a:p>
          <a:p>
            <a:pPr algn="l"/>
            <a:r>
              <a:rPr lang="zh-CN" altLang="en-US"/>
              <a:t>指南针、罗盘的使用；</a:t>
            </a:r>
            <a:endParaRPr lang="zh-CN" altLang="en-US"/>
          </a:p>
          <a:p>
            <a:pPr algn="l"/>
            <a:r>
              <a:rPr lang="zh-CN" altLang="en-US"/>
              <a:t>地圆学说</a:t>
            </a:r>
            <a:endParaRPr lang="zh-CN" altLang="en-US"/>
          </a:p>
        </p:txBody>
      </p:sp>
      <p:graphicFrame>
        <p:nvGraphicFramePr>
          <p:cNvPr id="13" name="表格 12"/>
          <p:cNvGraphicFramePr/>
          <p:nvPr>
            <p:custDataLst>
              <p:tags r:id="rId1"/>
            </p:custDataLst>
          </p:nvPr>
        </p:nvGraphicFramePr>
        <p:xfrm>
          <a:off x="3788728" y="1958975"/>
          <a:ext cx="5051425" cy="2743200"/>
        </p:xfrm>
        <a:graphic>
          <a:graphicData uri="http://schemas.openxmlformats.org/drawingml/2006/table">
            <a:tbl>
              <a:tblPr firstRow="1" bandRow="1">
                <a:tableStyleId>{5940675A-B579-460E-94D1-54222C63F5DA}</a:tableStyleId>
              </a:tblPr>
              <a:tblGrid>
                <a:gridCol w="870585"/>
                <a:gridCol w="975995"/>
                <a:gridCol w="847090"/>
                <a:gridCol w="2357755"/>
              </a:tblGrid>
              <a:tr h="274320">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时间　　</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国家</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0">
                          <a:latin typeface="宋体" panose="02010600030101010101" pitchFamily="2" charset="-122"/>
                          <a:ea typeface="宋体" panose="02010600030101010101" pitchFamily="2" charset="-122"/>
                          <a:cs typeface="宋体" panose="02010600030101010101" pitchFamily="2" charset="-122"/>
                        </a:rPr>
                        <a:t>人物　　</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800" b="0">
                          <a:latin typeface="宋体" panose="02010600030101010101" pitchFamily="2" charset="-122"/>
                          <a:ea typeface="宋体" panose="02010600030101010101" pitchFamily="2" charset="-122"/>
                          <a:cs typeface="宋体" panose="02010600030101010101" pitchFamily="2" charset="-122"/>
                        </a:rPr>
                        <a:t>事迹　　</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1487-1488</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葡萄牙</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迪亚士　 　</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到达</a:t>
                      </a:r>
                      <a:r>
                        <a:rPr lang="zh-CN" altLang="en-US" sz="1800" b="0">
                          <a:latin typeface="宋体" panose="02010600030101010101" pitchFamily="2" charset="-122"/>
                          <a:ea typeface="宋体" panose="02010600030101010101" pitchFamily="2" charset="-122"/>
                          <a:cs typeface="宋体" panose="02010600030101010101" pitchFamily="2" charset="-122"/>
                        </a:rPr>
                        <a:t>非洲</a:t>
                      </a:r>
                      <a:r>
                        <a:rPr lang="en-US" sz="1800" b="0">
                          <a:latin typeface="宋体" panose="02010600030101010101" pitchFamily="2" charset="-122"/>
                          <a:ea typeface="宋体" panose="02010600030101010101" pitchFamily="2" charset="-122"/>
                          <a:cs typeface="宋体" panose="02010600030101010101" pitchFamily="2" charset="-122"/>
                        </a:rPr>
                        <a:t>好望角　 　</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1492　 　</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西班牙</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哥伦布　 　</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横渡大西洋，发现新大陆（美洲）　 　</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1497-1498 　</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葡萄牙</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达伽马 　</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绕过好望角，</a:t>
                      </a:r>
                      <a:r>
                        <a:rPr lang="zh-CN" altLang="en-US" sz="1800" b="0">
                          <a:latin typeface="宋体" panose="02010600030101010101" pitchFamily="2" charset="-122"/>
                          <a:ea typeface="宋体" panose="02010600030101010101" pitchFamily="2" charset="-122"/>
                          <a:cs typeface="宋体" panose="02010600030101010101" pitchFamily="2" charset="-122"/>
                        </a:rPr>
                        <a:t>到达印度</a:t>
                      </a:r>
                      <a:r>
                        <a:rPr lang="en-US" sz="1800" b="0">
                          <a:latin typeface="宋体" panose="02010600030101010101" pitchFamily="2" charset="-122"/>
                          <a:ea typeface="宋体" panose="02010600030101010101" pitchFamily="2" charset="-122"/>
                          <a:cs typeface="宋体" panose="02010600030101010101" pitchFamily="2" charset="-122"/>
                        </a:rPr>
                        <a:t>　 　</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39700">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1519-1522　</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西班牙</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哥伦布　 　</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800" b="0">
                          <a:latin typeface="宋体" panose="02010600030101010101" pitchFamily="2" charset="-122"/>
                          <a:ea typeface="宋体" panose="02010600030101010101" pitchFamily="2" charset="-122"/>
                          <a:cs typeface="宋体" panose="02010600030101010101" pitchFamily="2" charset="-122"/>
                        </a:rPr>
                        <a:t>第一次横渡太平洋，</a:t>
                      </a:r>
                      <a:r>
                        <a:rPr lang="zh-CN" altLang="en-US" sz="1800" b="0">
                          <a:solidFill>
                            <a:srgbClr val="FF0000"/>
                          </a:solidFill>
                          <a:latin typeface="宋体" panose="02010600030101010101" pitchFamily="2" charset="-122"/>
                          <a:ea typeface="宋体" panose="02010600030101010101" pitchFamily="2" charset="-122"/>
                          <a:cs typeface="宋体" panose="02010600030101010101" pitchFamily="2" charset="-122"/>
                        </a:rPr>
                        <a:t>船队</a:t>
                      </a:r>
                      <a:r>
                        <a:rPr lang="en-US" sz="1800" b="0">
                          <a:latin typeface="宋体" panose="02010600030101010101" pitchFamily="2" charset="-122"/>
                          <a:ea typeface="宋体" panose="02010600030101010101" pitchFamily="2" charset="-122"/>
                          <a:cs typeface="宋体" panose="02010600030101010101" pitchFamily="2" charset="-122"/>
                        </a:rPr>
                        <a:t>首次环球航行，证明地圆学说 　</a:t>
                      </a:r>
                      <a:endParaRPr lang="en-US" altLang="en-US" sz="1800" b="0">
                        <a:latin typeface="宋体" panose="02010600030101010101" pitchFamily="2" charset="-122"/>
                        <a:ea typeface="宋体" panose="02010600030101010101" pitchFamily="2" charset="-122"/>
                        <a:cs typeface="宋体" panose="02010600030101010101" pitchFamily="2" charset="-122"/>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14" name="文本框 13"/>
          <p:cNvSpPr txBox="1"/>
          <p:nvPr/>
        </p:nvSpPr>
        <p:spPr>
          <a:xfrm>
            <a:off x="393700" y="1374775"/>
            <a:ext cx="8036560" cy="460375"/>
          </a:xfrm>
          <a:prstGeom prst="rect">
            <a:avLst/>
          </a:prstGeom>
          <a:noFill/>
        </p:spPr>
        <p:txBody>
          <a:bodyPr wrap="square" rtlCol="0">
            <a:spAutoFit/>
          </a:bodyPr>
          <a:p>
            <a:r>
              <a:rPr lang="zh-CN" altLang="en-US" sz="2400" b="1">
                <a:gradFill>
                  <a:gsLst>
                    <a:gs pos="0">
                      <a:srgbClr val="14CD68"/>
                    </a:gs>
                    <a:gs pos="100000">
                      <a:srgbClr val="0B6E38"/>
                    </a:gs>
                  </a:gsLst>
                  <a:lin scaled="0"/>
                </a:gradFill>
              </a:rPr>
              <a:t>（一）发现</a:t>
            </a:r>
            <a:r>
              <a:rPr lang="en-US" altLang="zh-CN" sz="2400" b="1">
                <a:gradFill>
                  <a:gsLst>
                    <a:gs pos="0">
                      <a:srgbClr val="14CD68"/>
                    </a:gs>
                    <a:gs pos="100000">
                      <a:srgbClr val="0B6E38"/>
                    </a:gs>
                  </a:gsLst>
                  <a:lin scaled="0"/>
                </a:gradFill>
              </a:rPr>
              <a:t>“</a:t>
            </a:r>
            <a:r>
              <a:rPr lang="zh-CN" altLang="en-US" sz="2400" b="1">
                <a:gradFill>
                  <a:gsLst>
                    <a:gs pos="0">
                      <a:srgbClr val="14CD68"/>
                    </a:gs>
                    <a:gs pos="100000">
                      <a:srgbClr val="0B6E38"/>
                    </a:gs>
                  </a:gsLst>
                  <a:lin scaled="0"/>
                </a:gradFill>
              </a:rPr>
              <a:t>世界</a:t>
            </a:r>
            <a:r>
              <a:rPr lang="en-US" altLang="zh-CN" sz="2400" b="1">
                <a:gradFill>
                  <a:gsLst>
                    <a:gs pos="0">
                      <a:srgbClr val="14CD68"/>
                    </a:gs>
                    <a:gs pos="100000">
                      <a:srgbClr val="0B6E38"/>
                    </a:gs>
                  </a:gsLst>
                  <a:lin scaled="0"/>
                </a:gradFill>
              </a:rPr>
              <a:t>”——</a:t>
            </a:r>
            <a:r>
              <a:rPr lang="zh-CN" altLang="en-US" sz="2400" b="1">
                <a:gradFill>
                  <a:gsLst>
                    <a:gs pos="0">
                      <a:srgbClr val="14CD68"/>
                    </a:gs>
                    <a:gs pos="100000">
                      <a:srgbClr val="0B6E38"/>
                    </a:gs>
                  </a:gsLst>
                  <a:lin scaled="0"/>
                </a:gradFill>
              </a:rPr>
              <a:t>新航路开辟（世界市场初步形成）</a:t>
            </a:r>
            <a:endParaRPr lang="zh-CN" altLang="en-US" sz="2400" b="1">
              <a:gradFill>
                <a:gsLst>
                  <a:gs pos="0">
                    <a:srgbClr val="14CD68"/>
                  </a:gs>
                  <a:gs pos="100000">
                    <a:srgbClr val="0B6E38"/>
                  </a:gs>
                </a:gsLst>
                <a:lin scaled="0"/>
              </a:gra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标题 1"/>
          <p:cNvSpPr>
            <a:spLocks noGrp="1"/>
          </p:cNvSpPr>
          <p:nvPr/>
        </p:nvSpPr>
        <p:spPr>
          <a:xfrm>
            <a:off x="-20955" y="170815"/>
            <a:ext cx="8892540" cy="1470025"/>
          </a:xfrm>
          <a:prstGeom prst="rect">
            <a:avLst/>
          </a:prstGeom>
          <a:noFill/>
          <a:ln w="9525">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algn="l"/>
            <a:r>
              <a:rPr lang="zh-CN" altLang="en-US" b="1">
                <a:solidFill>
                  <a:srgbClr val="3333FF"/>
                </a:solidFill>
              </a:rPr>
              <a:t>三、对外篇</a:t>
            </a:r>
            <a:r>
              <a:rPr lang="en-US" altLang="zh-CN" b="1">
                <a:solidFill>
                  <a:srgbClr val="3333FF"/>
                </a:solidFill>
              </a:rPr>
              <a:t>—</a:t>
            </a:r>
            <a:r>
              <a:rPr lang="zh-CN" altLang="en-US" sz="4000" b="1">
                <a:solidFill>
                  <a:srgbClr val="FF0000"/>
                </a:solidFill>
                <a:latin typeface="楷体" panose="02010609060101010101" charset="-122"/>
                <a:ea typeface="楷体" panose="02010609060101010101" charset="-122"/>
              </a:rPr>
              <a:t>新航路开辟、殖民掠夺</a:t>
            </a:r>
            <a:endParaRPr lang="zh-CN" altLang="en-US" sz="4000" b="1">
              <a:solidFill>
                <a:srgbClr val="FF0000"/>
              </a:solidFill>
              <a:latin typeface="楷体" panose="02010609060101010101" charset="-122"/>
              <a:ea typeface="楷体" panose="02010609060101010101" charset="-122"/>
            </a:endParaRPr>
          </a:p>
        </p:txBody>
      </p:sp>
      <p:sp>
        <p:nvSpPr>
          <p:cNvPr id="14" name="文本框 13"/>
          <p:cNvSpPr txBox="1"/>
          <p:nvPr/>
        </p:nvSpPr>
        <p:spPr>
          <a:xfrm>
            <a:off x="332105" y="1447800"/>
            <a:ext cx="5767070" cy="460375"/>
          </a:xfrm>
          <a:prstGeom prst="rect">
            <a:avLst/>
          </a:prstGeom>
          <a:noFill/>
        </p:spPr>
        <p:txBody>
          <a:bodyPr wrap="square" rtlCol="0">
            <a:spAutoFit/>
          </a:bodyPr>
          <a:p>
            <a:pPr algn="l"/>
            <a:r>
              <a:rPr lang="zh-CN" altLang="en-US" sz="2400" b="1">
                <a:gradFill>
                  <a:gsLst>
                    <a:gs pos="0">
                      <a:srgbClr val="14CD68"/>
                    </a:gs>
                    <a:gs pos="100000">
                      <a:srgbClr val="0B6E38"/>
                    </a:gs>
                  </a:gsLst>
                  <a:lin scaled="0"/>
                </a:gradFill>
              </a:rPr>
              <a:t>（二）殖民掠夺（世界市场逐渐形成）</a:t>
            </a:r>
            <a:endParaRPr lang="zh-CN" altLang="en-US" sz="2400" b="1">
              <a:gradFill>
                <a:gsLst>
                  <a:gs pos="0">
                    <a:srgbClr val="14CD68"/>
                  </a:gs>
                  <a:gs pos="100000">
                    <a:srgbClr val="0B6E38"/>
                  </a:gs>
                </a:gsLst>
                <a:lin scaled="0"/>
              </a:gradFill>
            </a:endParaRPr>
          </a:p>
        </p:txBody>
      </p:sp>
      <p:sp>
        <p:nvSpPr>
          <p:cNvPr id="13" name="矩形 12"/>
          <p:cNvSpPr/>
          <p:nvPr/>
        </p:nvSpPr>
        <p:spPr>
          <a:xfrm>
            <a:off x="916940" y="5197475"/>
            <a:ext cx="7696835" cy="706755"/>
          </a:xfrm>
          <a:prstGeom prst="rect">
            <a:avLst/>
          </a:prstGeom>
          <a:noFill/>
          <a:ln>
            <a:noFill/>
          </a:ln>
        </p:spPr>
        <p:txBody>
          <a:bodyPr wrap="square" rtlCol="0" anchor="t">
            <a:spAutoFit/>
          </a:bodyPr>
          <a:p>
            <a:pPr algn="ctr"/>
            <a:r>
              <a:rPr lang="zh-CN" altLang="en-US" sz="4000" b="1" i="1">
                <a:solidFill>
                  <a:srgbClr val="CC0066"/>
                </a:solidFill>
                <a:effectLst>
                  <a:reflection blurRad="6350" stA="53000" endA="300" endPos="35500" dir="5400000" sy="-90000" algn="bl" rotWithShape="0"/>
                </a:effectLst>
              </a:rPr>
              <a:t>为资本主义发展提供了经济基础</a:t>
            </a:r>
            <a:endParaRPr lang="zh-CN" altLang="en-US" sz="4000" b="1" i="1">
              <a:solidFill>
                <a:srgbClr val="CC0066"/>
              </a:solidFill>
              <a:effectLst>
                <a:reflection blurRad="6350" stA="53000" endA="300" endPos="35500" dir="5400000" sy="-90000" algn="bl" rotWithShape="0"/>
              </a:effectLst>
            </a:endParaRPr>
          </a:p>
        </p:txBody>
      </p:sp>
      <p:grpSp>
        <p:nvGrpSpPr>
          <p:cNvPr id="18" name="组合 17"/>
          <p:cNvGrpSpPr/>
          <p:nvPr/>
        </p:nvGrpSpPr>
        <p:grpSpPr>
          <a:xfrm>
            <a:off x="1270" y="2417445"/>
            <a:ext cx="6387465" cy="1794510"/>
            <a:chOff x="1813" y="3926"/>
            <a:chExt cx="10059" cy="2826"/>
          </a:xfrm>
        </p:grpSpPr>
        <p:sp>
          <p:nvSpPr>
            <p:cNvPr id="17" name="椭圆 16"/>
            <p:cNvSpPr/>
            <p:nvPr/>
          </p:nvSpPr>
          <p:spPr>
            <a:xfrm>
              <a:off x="5247" y="5380"/>
              <a:ext cx="1680" cy="720"/>
            </a:xfrm>
            <a:prstGeom prst="ellipse">
              <a:avLst/>
            </a:prstGeom>
            <a:solidFill>
              <a:schemeClr val="bg1"/>
            </a:solidFill>
            <a:ln w="28575" cap="flat" cmpd="sng" algn="ctr">
              <a:solidFill>
                <a:srgbClr val="CC0066"/>
              </a:solidFill>
              <a:prstDash val="solid"/>
              <a:round/>
              <a:headEnd type="none" w="med" len="med"/>
              <a:tailEnd type="none" w="med" len="med"/>
            </a:ln>
          </p:spPr>
          <p:txBody>
            <a:bodyPr vert="horz" wrap="square" lIns="91440" tIns="45720" rIns="91440" bIns="45720" numCol="1" anchor="t" anchorCtr="0" compatLnSpc="1"/>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Arial" panose="020B0604020202020204" pitchFamily="34" charset="0"/>
                <a:ea typeface="黑体" panose="02010609060101010101" pitchFamily="49" charset="-122"/>
              </a:endParaRPr>
            </a:p>
          </p:txBody>
        </p:sp>
        <p:grpSp>
          <p:nvGrpSpPr>
            <p:cNvPr id="16" name="组合 15"/>
            <p:cNvGrpSpPr/>
            <p:nvPr/>
          </p:nvGrpSpPr>
          <p:grpSpPr>
            <a:xfrm>
              <a:off x="1813" y="3926"/>
              <a:ext cx="10059" cy="2826"/>
              <a:chOff x="1190" y="3899"/>
              <a:chExt cx="10059" cy="2826"/>
            </a:xfrm>
          </p:grpSpPr>
          <p:sp>
            <p:nvSpPr>
              <p:cNvPr id="4" name="文本框 3"/>
              <p:cNvSpPr txBox="1"/>
              <p:nvPr/>
            </p:nvSpPr>
            <p:spPr>
              <a:xfrm>
                <a:off x="1190" y="3899"/>
                <a:ext cx="10059" cy="2082"/>
              </a:xfrm>
              <a:prstGeom prst="rect">
                <a:avLst/>
              </a:prstGeom>
              <a:noFill/>
            </p:spPr>
            <p:txBody>
              <a:bodyPr wrap="square" rtlCol="0">
                <a:spAutoFit/>
              </a:bodyPr>
              <a:p>
                <a:pPr algn="l"/>
                <a:r>
                  <a:rPr lang="zh-CN" altLang="en-US" sz="2000"/>
                  <a:t>殖民国家：葡萄牙、西班牙（无敌舰队）</a:t>
                </a:r>
                <a:endParaRPr lang="zh-CN" altLang="en-US" sz="2000"/>
              </a:p>
              <a:p>
                <a:pPr algn="l"/>
                <a:endParaRPr lang="zh-CN" altLang="en-US" sz="2000"/>
              </a:p>
              <a:p>
                <a:pPr algn="l"/>
                <a:endParaRPr lang="zh-CN" altLang="en-US" sz="2000"/>
              </a:p>
              <a:p>
                <a:pPr algn="l"/>
                <a:r>
                  <a:rPr lang="zh-CN" altLang="en-US" sz="2000"/>
                  <a:t>殖民争霸：荷兰        英国          法国</a:t>
                </a:r>
                <a:endParaRPr lang="zh-CN" altLang="en-US" sz="2000"/>
              </a:p>
            </p:txBody>
          </p:sp>
          <p:sp>
            <p:nvSpPr>
              <p:cNvPr id="7" name="上箭头 6"/>
              <p:cNvSpPr/>
              <p:nvPr/>
            </p:nvSpPr>
            <p:spPr>
              <a:xfrm>
                <a:off x="5344" y="4340"/>
                <a:ext cx="230" cy="940"/>
              </a:xfrm>
              <a:prstGeom prst="upArrow">
                <a:avLst/>
              </a:prstGeom>
              <a:solidFill>
                <a:schemeClr val="accent1"/>
              </a:solidFill>
              <a:ln w="9525" cap="flat" cmpd="sng" algn="ctr">
                <a:solidFill>
                  <a:schemeClr val="tx1"/>
                </a:solidFill>
                <a:prstDash val="solid"/>
                <a:round/>
                <a:headEnd type="none" w="med" len="med"/>
                <a:tailEnd type="none" w="med" len="med"/>
              </a:ln>
            </p:spPr>
            <p:txBody>
              <a:bodyPr vert="horz" wrap="square" lIns="91440" tIns="45720" rIns="91440" bIns="45720" numCol="1" anchor="t" anchorCtr="0" compatLnSpc="1"/>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Arial" panose="020B0604020202020204" pitchFamily="34" charset="0"/>
                  <a:ea typeface="黑体" panose="02010609060101010101" pitchFamily="49" charset="-122"/>
                </a:endParaRPr>
              </a:p>
            </p:txBody>
          </p:sp>
          <p:sp>
            <p:nvSpPr>
              <p:cNvPr id="8" name="文本框 7"/>
              <p:cNvSpPr txBox="1"/>
              <p:nvPr/>
            </p:nvSpPr>
            <p:spPr>
              <a:xfrm>
                <a:off x="5106" y="4701"/>
                <a:ext cx="2523" cy="580"/>
              </a:xfrm>
              <a:prstGeom prst="rect">
                <a:avLst/>
              </a:prstGeom>
              <a:noFill/>
            </p:spPr>
            <p:txBody>
              <a:bodyPr wrap="square" rtlCol="0">
                <a:spAutoFit/>
              </a:bodyPr>
              <a:p>
                <a:r>
                  <a:rPr lang="zh-CN" altLang="en-US">
                    <a:solidFill>
                      <a:srgbClr val="FF0000"/>
                    </a:solidFill>
                  </a:rPr>
                  <a:t>海上霸权</a:t>
                </a:r>
                <a:endParaRPr lang="zh-CN" altLang="en-US">
                  <a:solidFill>
                    <a:srgbClr val="FF0000"/>
                  </a:solidFill>
                </a:endParaRPr>
              </a:p>
            </p:txBody>
          </p:sp>
          <p:sp>
            <p:nvSpPr>
              <p:cNvPr id="9" name="左箭头 8"/>
              <p:cNvSpPr/>
              <p:nvPr/>
            </p:nvSpPr>
            <p:spPr>
              <a:xfrm>
                <a:off x="4152" y="5540"/>
                <a:ext cx="557" cy="240"/>
              </a:xfrm>
              <a:prstGeom prst="leftArrow">
                <a:avLst/>
              </a:prstGeom>
              <a:solidFill>
                <a:schemeClr val="accent1"/>
              </a:solidFill>
              <a:ln w="9525" cap="flat" cmpd="sng" algn="ctr">
                <a:solidFill>
                  <a:schemeClr val="tx1"/>
                </a:solidFill>
                <a:prstDash val="solid"/>
                <a:round/>
                <a:headEnd type="none" w="med" len="med"/>
                <a:tailEnd type="none" w="med" len="med"/>
              </a:ln>
            </p:spPr>
            <p:txBody>
              <a:bodyPr vert="horz" wrap="square" lIns="91440" tIns="45720" rIns="91440" bIns="45720" numCol="1" anchor="t" anchorCtr="0" compatLnSpc="1"/>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Arial" panose="020B0604020202020204" pitchFamily="34" charset="0"/>
                  <a:ea typeface="黑体" panose="02010609060101010101" pitchFamily="49" charset="-122"/>
                </a:endParaRPr>
              </a:p>
            </p:txBody>
          </p:sp>
          <p:sp>
            <p:nvSpPr>
              <p:cNvPr id="10" name="右箭头 9"/>
              <p:cNvSpPr/>
              <p:nvPr/>
            </p:nvSpPr>
            <p:spPr>
              <a:xfrm>
                <a:off x="6188" y="5540"/>
                <a:ext cx="745" cy="240"/>
              </a:xfrm>
              <a:prstGeom prst="rightArrow">
                <a:avLst/>
              </a:prstGeom>
              <a:solidFill>
                <a:schemeClr val="accent1"/>
              </a:solidFill>
              <a:ln w="9525" cap="flat" cmpd="sng" algn="ctr">
                <a:solidFill>
                  <a:schemeClr val="tx1"/>
                </a:solidFill>
                <a:prstDash val="solid"/>
                <a:round/>
                <a:headEnd type="none" w="med" len="med"/>
                <a:tailEnd type="none" w="med" len="med"/>
              </a:ln>
            </p:spPr>
            <p:txBody>
              <a:bodyPr vert="horz" wrap="square" lIns="91440" tIns="45720" rIns="91440" bIns="45720" numCol="1" anchor="t" anchorCtr="0" compatLnSpc="1"/>
              <a:p>
                <a:pPr marL="0" marR="0" indent="0" algn="ctr" defTabSz="914400" rtl="0" eaLnBrk="1" fontAlgn="base" latinLnBrk="0" hangingPunct="1">
                  <a:lnSpc>
                    <a:spcPct val="100000"/>
                  </a:lnSpc>
                  <a:spcBef>
                    <a:spcPct val="0"/>
                  </a:spcBef>
                  <a:spcAft>
                    <a:spcPct val="0"/>
                  </a:spcAft>
                  <a:buClrTx/>
                  <a:buSzTx/>
                  <a:buFontTx/>
                  <a:buNone/>
                </a:pPr>
                <a:endParaRPr kumimoji="0" lang="zh-CN" altLang="en-US" sz="1800" b="0" i="0" u="none" strike="noStrike" cap="none" normalizeH="0" baseline="0" smtClean="0">
                  <a:ln>
                    <a:noFill/>
                  </a:ln>
                  <a:solidFill>
                    <a:schemeClr val="tx1"/>
                  </a:solidFill>
                  <a:effectLst/>
                  <a:latin typeface="Arial" panose="020B0604020202020204" pitchFamily="34" charset="0"/>
                  <a:ea typeface="黑体" panose="02010609060101010101" pitchFamily="49" charset="-122"/>
                </a:endParaRPr>
              </a:p>
            </p:txBody>
          </p:sp>
          <p:sp>
            <p:nvSpPr>
              <p:cNvPr id="11" name="矩形 10"/>
              <p:cNvSpPr/>
              <p:nvPr/>
            </p:nvSpPr>
            <p:spPr>
              <a:xfrm>
                <a:off x="3664" y="5152"/>
                <a:ext cx="1680" cy="628"/>
              </a:xfrm>
              <a:prstGeom prst="rect">
                <a:avLst/>
              </a:prstGeom>
              <a:noFill/>
              <a:ln>
                <a:noFill/>
              </a:ln>
            </p:spPr>
            <p:txBody>
              <a:bodyPr wrap="square" rtlCol="0" anchor="t">
                <a:spAutoFit/>
              </a:bodyPr>
              <a:p>
                <a:pPr algn="ctr"/>
                <a:r>
                  <a:rPr lang="en-US" altLang="zh-CN" sz="2000" b="1">
                    <a:solidFill>
                      <a:srgbClr val="FF0000"/>
                    </a:solidFill>
                    <a:effectLst>
                      <a:reflection blurRad="6350" stA="53000" endA="300" endPos="35500" dir="5400000" sy="-90000" algn="bl" rotWithShape="0"/>
                    </a:effectLst>
                  </a:rPr>
                  <a:t>PK</a:t>
                </a:r>
                <a:endParaRPr lang="en-US" altLang="zh-CN" sz="2000" b="1">
                  <a:solidFill>
                    <a:srgbClr val="FF0000"/>
                  </a:solidFill>
                  <a:effectLst>
                    <a:reflection blurRad="6350" stA="53000" endA="300" endPos="35500" dir="5400000" sy="-90000" algn="bl" rotWithShape="0"/>
                  </a:effectLst>
                </a:endParaRPr>
              </a:p>
            </p:txBody>
          </p:sp>
          <p:sp>
            <p:nvSpPr>
              <p:cNvPr id="12" name="矩形 11"/>
              <p:cNvSpPr/>
              <p:nvPr/>
            </p:nvSpPr>
            <p:spPr>
              <a:xfrm>
                <a:off x="5835" y="5152"/>
                <a:ext cx="1680" cy="628"/>
              </a:xfrm>
              <a:prstGeom prst="rect">
                <a:avLst/>
              </a:prstGeom>
              <a:noFill/>
              <a:ln>
                <a:noFill/>
              </a:ln>
            </p:spPr>
            <p:txBody>
              <a:bodyPr wrap="square" rtlCol="0" anchor="t">
                <a:spAutoFit/>
              </a:bodyPr>
              <a:p>
                <a:pPr algn="ctr"/>
                <a:r>
                  <a:rPr lang="en-US" altLang="zh-CN" sz="2000" b="1">
                    <a:solidFill>
                      <a:srgbClr val="FF0000"/>
                    </a:solidFill>
                    <a:effectLst>
                      <a:reflection blurRad="6350" stA="53000" endA="300" endPos="35500" dir="5400000" sy="-90000" algn="bl" rotWithShape="0"/>
                    </a:effectLst>
                  </a:rPr>
                  <a:t>PK</a:t>
                </a:r>
                <a:endParaRPr lang="en-US" altLang="zh-CN" sz="2000" b="1">
                  <a:solidFill>
                    <a:srgbClr val="FF0000"/>
                  </a:solidFill>
                  <a:effectLst>
                    <a:reflection blurRad="6350" stA="53000" endA="300" endPos="35500" dir="5400000" sy="-90000" algn="bl" rotWithShape="0"/>
                  </a:effectLst>
                </a:endParaRPr>
              </a:p>
            </p:txBody>
          </p:sp>
          <p:sp>
            <p:nvSpPr>
              <p:cNvPr id="15" name="文本框 14"/>
              <p:cNvSpPr txBox="1"/>
              <p:nvPr/>
            </p:nvSpPr>
            <p:spPr>
              <a:xfrm>
                <a:off x="4152" y="6145"/>
                <a:ext cx="2868" cy="580"/>
              </a:xfrm>
              <a:prstGeom prst="rect">
                <a:avLst/>
              </a:prstGeom>
              <a:noFill/>
            </p:spPr>
            <p:txBody>
              <a:bodyPr wrap="square" rtlCol="0">
                <a:spAutoFit/>
              </a:bodyPr>
              <a:p>
                <a:r>
                  <a:rPr lang="zh-CN" altLang="en-US"/>
                  <a:t>（</a:t>
                </a:r>
                <a:r>
                  <a:rPr lang="zh-CN" altLang="en-US">
                    <a:latin typeface="楷体" panose="02010609060101010101" charset="-122"/>
                    <a:ea typeface="楷体" panose="02010609060101010101" charset="-122"/>
                    <a:sym typeface="+mn-ea"/>
                  </a:rPr>
                  <a:t>日不落帝国</a:t>
                </a:r>
                <a:r>
                  <a:rPr lang="zh-CN" altLang="en-US"/>
                  <a:t>）</a:t>
                </a:r>
                <a:endParaRPr lang="zh-CN" altLang="en-US"/>
              </a:p>
            </p:txBody>
          </p:sp>
        </p:grpSp>
      </p:grpSp>
      <p:sp>
        <p:nvSpPr>
          <p:cNvPr id="19" name="文本框 18"/>
          <p:cNvSpPr txBox="1"/>
          <p:nvPr/>
        </p:nvSpPr>
        <p:spPr>
          <a:xfrm>
            <a:off x="8310880" y="1987550"/>
            <a:ext cx="736600" cy="2708275"/>
          </a:xfrm>
          <a:prstGeom prst="rect">
            <a:avLst/>
          </a:prstGeom>
          <a:noFill/>
          <a:ln w="15875" cmpd="sng">
            <a:solidFill>
              <a:schemeClr val="tx1"/>
            </a:solidFill>
            <a:prstDash val="solid"/>
          </a:ln>
        </p:spPr>
        <p:txBody>
          <a:bodyPr vert="eaVert" wrap="square" rtlCol="0">
            <a:spAutoFit/>
          </a:bodyPr>
          <a:p>
            <a:r>
              <a:rPr lang="zh-CN" altLang="en-US" sz="3600" i="1">
                <a:solidFill>
                  <a:srgbClr val="FF0000"/>
                </a:solidFill>
              </a:rPr>
              <a:t>三角贸易</a:t>
            </a:r>
            <a:endParaRPr lang="zh-CN" altLang="en-US" sz="3600" i="1">
              <a:solidFill>
                <a:srgbClr val="FF0000"/>
              </a:solidFill>
            </a:endParaRPr>
          </a:p>
        </p:txBody>
      </p:sp>
      <p:pic>
        <p:nvPicPr>
          <p:cNvPr id="43009" name="图片 112641" descr="图片002"/>
          <p:cNvPicPr>
            <a:picLocks noChangeAspect="1"/>
          </p:cNvPicPr>
          <p:nvPr/>
        </p:nvPicPr>
        <p:blipFill>
          <a:blip r:embed="rId1" cstate="print">
            <a:lum bright="-29999" contrast="40000"/>
          </a:blip>
          <a:srcRect l="1805" t="3250" r="3799" b="4092"/>
          <a:stretch>
            <a:fillRect/>
          </a:stretch>
        </p:blipFill>
        <p:spPr>
          <a:xfrm>
            <a:off x="4621530" y="1987550"/>
            <a:ext cx="3615055" cy="2713990"/>
          </a:xfrm>
          <a:prstGeom prst="rect">
            <a:avLst/>
          </a:prstGeom>
          <a:noFill/>
          <a:ln w="38100" cap="flat" cmpd="sng">
            <a:solidFill>
              <a:srgbClr val="FF0000"/>
            </a:solidFill>
            <a:prstDash val="solid"/>
            <a:miter/>
            <a:headEnd type="none" w="med" len="med"/>
            <a:tailEnd type="none" w="med" len="me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blinds(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xit" presetSubtype="0" fill="hold" nodeType="clickEffect">
                                  <p:stCondLst>
                                    <p:cond delay="0"/>
                                  </p:stCondLst>
                                  <p:childTnLst>
                                    <p:set>
                                      <p:cBhvr>
                                        <p:cTn id="11" dur="1" fill="hold">
                                          <p:stCondLst>
                                            <p:cond delay="0"/>
                                          </p:stCondLst>
                                        </p:cTn>
                                        <p:tgtEl>
                                          <p:spTgt spid="4300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标题 1"/>
          <p:cNvSpPr>
            <a:spLocks noGrp="1"/>
          </p:cNvSpPr>
          <p:nvPr/>
        </p:nvSpPr>
        <p:spPr>
          <a:xfrm>
            <a:off x="-20955" y="67945"/>
            <a:ext cx="8892540" cy="1470025"/>
          </a:xfrm>
          <a:prstGeom prst="rect">
            <a:avLst/>
          </a:prstGeom>
          <a:noFill/>
          <a:ln w="9525">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algn="l"/>
            <a:r>
              <a:rPr lang="zh-CN" altLang="en-US" b="1">
                <a:solidFill>
                  <a:srgbClr val="3333FF"/>
                </a:solidFill>
              </a:rPr>
              <a:t>四、政治篇</a:t>
            </a:r>
            <a:r>
              <a:rPr lang="en-US" altLang="zh-CN" b="1">
                <a:solidFill>
                  <a:srgbClr val="3333FF"/>
                </a:solidFill>
              </a:rPr>
              <a:t>—</a:t>
            </a:r>
            <a:r>
              <a:rPr lang="zh-CN" altLang="en-US" sz="4000" b="1">
                <a:solidFill>
                  <a:srgbClr val="FF0000"/>
                </a:solidFill>
                <a:latin typeface="楷体" panose="02010609060101010101" charset="-122"/>
                <a:ea typeface="楷体" panose="02010609060101010101" charset="-122"/>
              </a:rPr>
              <a:t>资产阶级革命</a:t>
            </a:r>
            <a:endParaRPr lang="zh-CN" altLang="en-US" sz="4000" b="1">
              <a:solidFill>
                <a:srgbClr val="FF0000"/>
              </a:solidFill>
              <a:latin typeface="楷体" panose="02010609060101010101" charset="-122"/>
              <a:ea typeface="楷体" panose="02010609060101010101" charset="-122"/>
            </a:endParaRPr>
          </a:p>
        </p:txBody>
      </p:sp>
      <p:sp>
        <p:nvSpPr>
          <p:cNvPr id="14" name="文本框 13"/>
          <p:cNvSpPr txBox="1"/>
          <p:nvPr/>
        </p:nvSpPr>
        <p:spPr>
          <a:xfrm>
            <a:off x="513715" y="1450340"/>
            <a:ext cx="5767070" cy="460375"/>
          </a:xfrm>
          <a:prstGeom prst="rect">
            <a:avLst/>
          </a:prstGeom>
          <a:noFill/>
        </p:spPr>
        <p:txBody>
          <a:bodyPr wrap="square" rtlCol="0">
            <a:spAutoFit/>
          </a:bodyPr>
          <a:p>
            <a:pPr algn="l"/>
            <a:r>
              <a:rPr lang="zh-CN" altLang="en-US" sz="2400" b="1">
                <a:gradFill>
                  <a:gsLst>
                    <a:gs pos="0">
                      <a:srgbClr val="14CD68"/>
                    </a:gs>
                    <a:gs pos="100000">
                      <a:srgbClr val="0B6E38"/>
                    </a:gs>
                  </a:gsLst>
                  <a:lin scaled="0"/>
                </a:gradFill>
              </a:rPr>
              <a:t>（一）英国资产阶级革命（</a:t>
            </a:r>
            <a:r>
              <a:rPr lang="en-US" altLang="zh-CN" sz="2400" b="1">
                <a:gradFill>
                  <a:gsLst>
                    <a:gs pos="0">
                      <a:srgbClr val="14CD68"/>
                    </a:gs>
                    <a:gs pos="100000">
                      <a:srgbClr val="0B6E38"/>
                    </a:gs>
                  </a:gsLst>
                  <a:lin scaled="0"/>
                </a:gradFill>
              </a:rPr>
              <a:t>1640-1688</a:t>
            </a:r>
            <a:r>
              <a:rPr lang="zh-CN" altLang="en-US" sz="2400" b="1">
                <a:gradFill>
                  <a:gsLst>
                    <a:gs pos="0">
                      <a:srgbClr val="14CD68"/>
                    </a:gs>
                    <a:gs pos="100000">
                      <a:srgbClr val="0B6E38"/>
                    </a:gs>
                  </a:gsLst>
                  <a:lin scaled="0"/>
                </a:gradFill>
              </a:rPr>
              <a:t>）</a:t>
            </a:r>
            <a:endParaRPr lang="zh-CN" altLang="en-US" sz="2400" b="1">
              <a:gradFill>
                <a:gsLst>
                  <a:gs pos="0">
                    <a:srgbClr val="14CD68"/>
                  </a:gs>
                  <a:gs pos="100000">
                    <a:srgbClr val="0B6E38"/>
                  </a:gs>
                </a:gsLst>
                <a:lin scaled="0"/>
              </a:gradFill>
            </a:endParaRPr>
          </a:p>
        </p:txBody>
      </p:sp>
      <p:sp>
        <p:nvSpPr>
          <p:cNvPr id="4" name="文本框 3"/>
          <p:cNvSpPr txBox="1"/>
          <p:nvPr/>
        </p:nvSpPr>
        <p:spPr>
          <a:xfrm>
            <a:off x="260985" y="2040890"/>
            <a:ext cx="7350125" cy="470789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p>
            <a:pPr algn="l" fontAlgn="auto"/>
            <a:r>
              <a:rPr lang="en-US" altLang="zh-CN" sz="2000" b="1" strike="noStrike" noProof="1">
                <a:solidFill>
                  <a:schemeClr val="tx1"/>
                </a:solidFill>
              </a:rPr>
              <a:t>1</a:t>
            </a:r>
            <a:r>
              <a:rPr lang="zh-CN" altLang="en-US" sz="2000" b="1" strike="noStrike" noProof="1">
                <a:solidFill>
                  <a:schemeClr val="tx1"/>
                </a:solidFill>
              </a:rPr>
              <a:t>、</a:t>
            </a:r>
            <a:r>
              <a:rPr lang="zh-CN" altLang="en-US" sz="2000" b="1" strike="noStrike" noProof="1">
                <a:solidFill>
                  <a:schemeClr val="tx1"/>
                </a:solidFill>
              </a:rPr>
              <a:t>革命爆发根本原因：封建专制统治阻碍了资本主义的发展</a:t>
            </a:r>
            <a:endParaRPr lang="zh-CN" altLang="en-US" sz="2000" b="1" strike="noStrike" noProof="1">
              <a:solidFill>
                <a:schemeClr val="tx1"/>
              </a:solidFill>
            </a:endParaRPr>
          </a:p>
          <a:p>
            <a:pPr algn="l" fontAlgn="auto"/>
            <a:r>
              <a:rPr lang="en-US" altLang="zh-CN" sz="2000" b="1" strike="noStrike" noProof="1">
                <a:solidFill>
                  <a:schemeClr val="tx1"/>
                </a:solidFill>
              </a:rPr>
              <a:t>2</a:t>
            </a:r>
            <a:r>
              <a:rPr lang="zh-CN" altLang="en-US" sz="2000" b="1" strike="noStrike" noProof="1">
                <a:solidFill>
                  <a:schemeClr val="tx1"/>
                </a:solidFill>
              </a:rPr>
              <a:t>、过程：</a:t>
            </a:r>
            <a:endParaRPr lang="zh-CN" altLang="en-US" sz="2000" b="1" strike="noStrike" noProof="1">
              <a:solidFill>
                <a:schemeClr val="tx1"/>
              </a:solidFill>
            </a:endParaRPr>
          </a:p>
          <a:p>
            <a:pPr algn="l" fontAlgn="auto"/>
            <a:endParaRPr lang="zh-CN" altLang="en-US" sz="2000" b="1" strike="noStrike" noProof="1">
              <a:solidFill>
                <a:schemeClr val="tx1"/>
              </a:solidFill>
            </a:endParaRPr>
          </a:p>
          <a:p>
            <a:pPr algn="l" fontAlgn="auto"/>
            <a:endParaRPr lang="zh-CN" altLang="en-US" sz="2000" b="1" strike="noStrike" noProof="1">
              <a:solidFill>
                <a:schemeClr val="tx1"/>
              </a:solidFill>
            </a:endParaRPr>
          </a:p>
          <a:p>
            <a:pPr algn="l" fontAlgn="auto"/>
            <a:endParaRPr lang="zh-CN" altLang="en-US" sz="2000" b="1" strike="noStrike" noProof="1">
              <a:solidFill>
                <a:schemeClr val="tx1"/>
              </a:solidFill>
            </a:endParaRPr>
          </a:p>
          <a:p>
            <a:pPr algn="l" fontAlgn="auto"/>
            <a:endParaRPr lang="zh-CN" altLang="en-US" sz="2000" b="1" strike="noStrike" noProof="1">
              <a:solidFill>
                <a:schemeClr val="tx1"/>
              </a:solidFill>
            </a:endParaRPr>
          </a:p>
          <a:p>
            <a:pPr algn="l" fontAlgn="auto"/>
            <a:endParaRPr lang="zh-CN" altLang="en-US" sz="2000" b="1" strike="noStrike" noProof="1">
              <a:solidFill>
                <a:schemeClr val="tx1"/>
              </a:solidFill>
            </a:endParaRPr>
          </a:p>
          <a:p>
            <a:pPr algn="l" fontAlgn="auto"/>
            <a:endParaRPr lang="zh-CN" altLang="en-US" sz="2000" b="1" strike="noStrike" noProof="1">
              <a:solidFill>
                <a:schemeClr val="tx1"/>
              </a:solidFill>
            </a:endParaRPr>
          </a:p>
          <a:p>
            <a:pPr algn="l" fontAlgn="auto"/>
            <a:endParaRPr lang="zh-CN" altLang="en-US" sz="2000" b="1" strike="noStrike" noProof="1">
              <a:solidFill>
                <a:schemeClr val="tx1"/>
              </a:solidFill>
            </a:endParaRPr>
          </a:p>
          <a:p>
            <a:pPr algn="l" fontAlgn="auto"/>
            <a:endParaRPr lang="en-US" altLang="zh-CN" sz="2000" b="1" strike="noStrike" noProof="1">
              <a:solidFill>
                <a:schemeClr val="tx1"/>
              </a:solidFill>
            </a:endParaRPr>
          </a:p>
          <a:p>
            <a:pPr algn="l" fontAlgn="auto"/>
            <a:endParaRPr lang="en-US" altLang="zh-CN" sz="2000" b="1" strike="noStrike" noProof="1">
              <a:solidFill>
                <a:schemeClr val="tx1"/>
              </a:solidFill>
            </a:endParaRPr>
          </a:p>
          <a:p>
            <a:pPr algn="l" fontAlgn="auto"/>
            <a:r>
              <a:rPr lang="en-US" altLang="zh-CN" sz="2000" b="1" strike="noStrike" noProof="1">
                <a:solidFill>
                  <a:schemeClr val="tx1"/>
                </a:solidFill>
              </a:rPr>
              <a:t>3</a:t>
            </a:r>
            <a:r>
              <a:rPr lang="zh-CN" altLang="en-US" sz="2000" b="1" strike="noStrike" noProof="1">
                <a:solidFill>
                  <a:schemeClr val="tx1"/>
                </a:solidFill>
              </a:rPr>
              <a:t>、革命成果：《权利法案》</a:t>
            </a:r>
            <a:r>
              <a:rPr lang="en-US" altLang="zh-CN" sz="2000" b="1" strike="noStrike" noProof="1">
                <a:solidFill>
                  <a:schemeClr val="tx1"/>
                </a:solidFill>
              </a:rPr>
              <a:t>——</a:t>
            </a:r>
            <a:r>
              <a:rPr lang="zh-CN" altLang="en-US" sz="2000" b="1" strike="noStrike" noProof="1">
                <a:solidFill>
                  <a:schemeClr val="tx1"/>
                </a:solidFill>
              </a:rPr>
              <a:t>确立了君主立宪制</a:t>
            </a:r>
            <a:endParaRPr lang="zh-CN" altLang="en-US" sz="2000" b="1" strike="noStrike" noProof="1">
              <a:solidFill>
                <a:schemeClr val="tx1"/>
              </a:solidFill>
            </a:endParaRPr>
          </a:p>
          <a:p>
            <a:pPr algn="l" fontAlgn="auto"/>
            <a:r>
              <a:rPr lang="en-US" altLang="zh-CN" sz="2000" b="1" strike="noStrike" noProof="1">
                <a:solidFill>
                  <a:schemeClr val="tx1"/>
                </a:solidFill>
              </a:rPr>
              <a:t>4</a:t>
            </a:r>
            <a:r>
              <a:rPr lang="zh-CN" altLang="en-US" sz="2000" b="1" strike="noStrike" noProof="1">
                <a:solidFill>
                  <a:schemeClr val="tx1"/>
                </a:solidFill>
              </a:rPr>
              <a:t>、性质：资产阶级革命</a:t>
            </a:r>
            <a:endParaRPr lang="zh-CN" altLang="en-US" sz="2000" b="1" strike="noStrike" noProof="1">
              <a:solidFill>
                <a:schemeClr val="tx1"/>
              </a:solidFill>
            </a:endParaRPr>
          </a:p>
          <a:p>
            <a:pPr algn="l" fontAlgn="auto"/>
            <a:endParaRPr lang="zh-CN" altLang="en-US" sz="2000" b="1" strike="noStrike" noProof="1">
              <a:solidFill>
                <a:schemeClr val="tx1"/>
              </a:solidFill>
            </a:endParaRPr>
          </a:p>
          <a:p>
            <a:pPr algn="l" fontAlgn="auto"/>
            <a:endParaRPr lang="en-US" altLang="zh-CN" sz="2000" b="1" strike="noStrike" noProof="1">
              <a:solidFill>
                <a:schemeClr val="tx1"/>
              </a:solidFill>
            </a:endParaRPr>
          </a:p>
        </p:txBody>
      </p:sp>
      <p:sp>
        <p:nvSpPr>
          <p:cNvPr id="8202" name="Freeform 22"/>
          <p:cNvSpPr/>
          <p:nvPr/>
        </p:nvSpPr>
        <p:spPr>
          <a:xfrm>
            <a:off x="915035" y="3375025"/>
            <a:ext cx="6042025" cy="1525270"/>
          </a:xfrm>
          <a:custGeom>
            <a:avLst/>
            <a:gdLst/>
            <a:ahLst/>
            <a:cxnLst>
              <a:cxn ang="0">
                <a:pos x="0" y="0"/>
              </a:cxn>
              <a:cxn ang="0">
                <a:pos x="0" y="0"/>
              </a:cxn>
              <a:cxn ang="0">
                <a:pos x="0" y="0"/>
              </a:cxn>
              <a:cxn ang="0">
                <a:pos x="0" y="0"/>
              </a:cxn>
              <a:cxn ang="0">
                <a:pos x="0" y="0"/>
              </a:cxn>
            </a:cxnLst>
            <a:pathLst>
              <a:path w="3792" h="2024">
                <a:moveTo>
                  <a:pt x="0" y="1016"/>
                </a:moveTo>
                <a:cubicBezTo>
                  <a:pt x="232" y="508"/>
                  <a:pt x="464" y="0"/>
                  <a:pt x="768" y="56"/>
                </a:cubicBezTo>
                <a:cubicBezTo>
                  <a:pt x="1072" y="112"/>
                  <a:pt x="1480" y="1056"/>
                  <a:pt x="1824" y="1352"/>
                </a:cubicBezTo>
                <a:cubicBezTo>
                  <a:pt x="2168" y="1648"/>
                  <a:pt x="2504" y="2024"/>
                  <a:pt x="2832" y="1832"/>
                </a:cubicBezTo>
                <a:cubicBezTo>
                  <a:pt x="3160" y="1640"/>
                  <a:pt x="3632" y="472"/>
                  <a:pt x="3792" y="200"/>
                </a:cubicBezTo>
              </a:path>
            </a:pathLst>
          </a:custGeom>
          <a:noFill/>
          <a:ln w="73025" cap="flat" cmpd="sng">
            <a:solidFill>
              <a:srgbClr val="339966"/>
            </a:solidFill>
            <a:prstDash val="solid"/>
            <a:round/>
            <a:headEnd type="none" w="med" len="med"/>
            <a:tailEnd type="none" w="med" len="med"/>
          </a:ln>
        </p:spPr>
        <p:txBody>
          <a:bodyPr/>
          <a:p>
            <a:endParaRPr lang="zh-CN" altLang="en-US"/>
          </a:p>
        </p:txBody>
      </p:sp>
      <p:sp>
        <p:nvSpPr>
          <p:cNvPr id="8203" name="Rectangle 24"/>
          <p:cNvSpPr/>
          <p:nvPr/>
        </p:nvSpPr>
        <p:spPr>
          <a:xfrm>
            <a:off x="260985" y="4081780"/>
            <a:ext cx="1562100" cy="512785"/>
          </a:xfrm>
          <a:prstGeom prst="roundRect">
            <a:avLst>
              <a:gd name="adj" fmla="val 16667"/>
            </a:avLst>
          </a:prstGeom>
          <a:solidFill>
            <a:srgbClr val="843C0B"/>
          </a:solidFill>
          <a:ln w="9525">
            <a:noFill/>
          </a:ln>
        </p:spPr>
        <p:txBody>
          <a:bodyPr wrap="square" anchor="t">
            <a:spAutoFit/>
          </a:bodyPr>
          <a:p>
            <a:r>
              <a:rPr lang="zh-CN" altLang="en-US" sz="1600" b="1" dirty="0">
                <a:solidFill>
                  <a:schemeClr val="bg1"/>
                </a:solidFill>
                <a:latin typeface="黑体" panose="02010609060101010101" pitchFamily="49" charset="-122"/>
                <a:ea typeface="黑体" panose="02010609060101010101" pitchFamily="49" charset="-122"/>
              </a:rPr>
              <a:t>议会重新召开</a:t>
            </a:r>
            <a:r>
              <a:rPr lang="zh-CN" altLang="en-US" sz="2400" b="1" dirty="0">
                <a:solidFill>
                  <a:schemeClr val="bg1"/>
                </a:solidFill>
                <a:latin typeface="黑体" panose="02010609060101010101" pitchFamily="49" charset="-122"/>
                <a:ea typeface="黑体" panose="02010609060101010101" pitchFamily="49" charset="-122"/>
              </a:rPr>
              <a:t> </a:t>
            </a:r>
            <a:endParaRPr lang="zh-CN" altLang="en-US" sz="2400" b="1" dirty="0">
              <a:solidFill>
                <a:schemeClr val="bg1"/>
              </a:solidFill>
              <a:latin typeface="黑体" panose="02010609060101010101" pitchFamily="49" charset="-122"/>
              <a:ea typeface="黑体" panose="02010609060101010101" pitchFamily="49" charset="-122"/>
            </a:endParaRPr>
          </a:p>
        </p:txBody>
      </p:sp>
      <p:sp>
        <p:nvSpPr>
          <p:cNvPr id="8206" name="Text Box 37"/>
          <p:cNvSpPr/>
          <p:nvPr/>
        </p:nvSpPr>
        <p:spPr>
          <a:xfrm>
            <a:off x="2710815" y="3947795"/>
            <a:ext cx="1372235" cy="646767"/>
          </a:xfrm>
          <a:prstGeom prst="roundRect">
            <a:avLst>
              <a:gd name="adj" fmla="val 16667"/>
            </a:avLst>
          </a:prstGeom>
          <a:solidFill>
            <a:srgbClr val="843C0B"/>
          </a:solidFill>
          <a:ln w="9525">
            <a:noFill/>
          </a:ln>
        </p:spPr>
        <p:txBody>
          <a:bodyPr wrap="square" anchor="t">
            <a:spAutoFit/>
          </a:bodyPr>
          <a:p>
            <a:r>
              <a:rPr lang="zh-CN" altLang="en-US" sz="1600" b="1" dirty="0">
                <a:solidFill>
                  <a:schemeClr val="bg1"/>
                </a:solidFill>
                <a:latin typeface="黑体" panose="02010609060101010101" pitchFamily="49" charset="-122"/>
                <a:ea typeface="黑体" panose="02010609060101010101" pitchFamily="49" charset="-122"/>
              </a:rPr>
              <a:t>克伦威尔就任“护国主”</a:t>
            </a:r>
            <a:endParaRPr lang="zh-CN" altLang="en-US" sz="1600" b="1" dirty="0">
              <a:solidFill>
                <a:schemeClr val="bg1"/>
              </a:solidFill>
              <a:latin typeface="黑体" panose="02010609060101010101" pitchFamily="49" charset="-122"/>
              <a:ea typeface="黑体" panose="02010609060101010101" pitchFamily="49" charset="-122"/>
            </a:endParaRPr>
          </a:p>
        </p:txBody>
      </p:sp>
      <p:sp>
        <p:nvSpPr>
          <p:cNvPr id="8207" name="Rectangle 23"/>
          <p:cNvSpPr/>
          <p:nvPr/>
        </p:nvSpPr>
        <p:spPr>
          <a:xfrm>
            <a:off x="4434840" y="4660900"/>
            <a:ext cx="1383030" cy="783091"/>
          </a:xfrm>
          <a:prstGeom prst="roundRect">
            <a:avLst>
              <a:gd name="adj" fmla="val 16667"/>
            </a:avLst>
          </a:prstGeom>
          <a:solidFill>
            <a:srgbClr val="843C0B"/>
          </a:solidFill>
          <a:ln w="9525">
            <a:noFill/>
          </a:ln>
        </p:spPr>
        <p:txBody>
          <a:bodyPr wrap="square" anchor="t">
            <a:spAutoFit/>
          </a:bodyPr>
          <a:p>
            <a:pPr>
              <a:spcBef>
                <a:spcPct val="50000"/>
              </a:spcBef>
            </a:pPr>
            <a:r>
              <a:rPr lang="zh-CN" altLang="en-US" sz="1600" b="1" dirty="0">
                <a:solidFill>
                  <a:schemeClr val="bg1"/>
                </a:solidFill>
                <a:latin typeface="黑体" panose="02010609060101010101" pitchFamily="49" charset="-122"/>
                <a:ea typeface="黑体" panose="02010609060101010101" pitchFamily="49" charset="-122"/>
              </a:rPr>
              <a:t>斯图亚特</a:t>
            </a:r>
            <a:endParaRPr lang="zh-CN" altLang="en-US" sz="1600" b="1" dirty="0">
              <a:solidFill>
                <a:schemeClr val="bg1"/>
              </a:solidFill>
              <a:latin typeface="黑体" panose="02010609060101010101" pitchFamily="49" charset="-122"/>
              <a:ea typeface="黑体" panose="02010609060101010101" pitchFamily="49" charset="-122"/>
            </a:endParaRPr>
          </a:p>
          <a:p>
            <a:pPr>
              <a:spcBef>
                <a:spcPct val="50000"/>
              </a:spcBef>
            </a:pPr>
            <a:r>
              <a:rPr lang="zh-CN" altLang="en-US" sz="1600" b="1" dirty="0">
                <a:solidFill>
                  <a:schemeClr val="bg1"/>
                </a:solidFill>
                <a:latin typeface="黑体" panose="02010609060101010101" pitchFamily="49" charset="-122"/>
                <a:ea typeface="黑体" panose="02010609060101010101" pitchFamily="49" charset="-122"/>
              </a:rPr>
              <a:t>王朝复辟 </a:t>
            </a:r>
            <a:endParaRPr lang="zh-CN" altLang="en-US" sz="1600" b="1" dirty="0">
              <a:solidFill>
                <a:schemeClr val="bg1"/>
              </a:solidFill>
              <a:latin typeface="黑体" panose="02010609060101010101" pitchFamily="49" charset="-122"/>
              <a:ea typeface="黑体" panose="02010609060101010101" pitchFamily="49" charset="-122"/>
            </a:endParaRPr>
          </a:p>
        </p:txBody>
      </p:sp>
      <p:sp>
        <p:nvSpPr>
          <p:cNvPr id="6" name="Rectangle 24"/>
          <p:cNvSpPr/>
          <p:nvPr/>
        </p:nvSpPr>
        <p:spPr>
          <a:xfrm>
            <a:off x="1387475" y="2701925"/>
            <a:ext cx="1581150" cy="783219"/>
          </a:xfrm>
          <a:prstGeom prst="roundRect">
            <a:avLst>
              <a:gd name="adj" fmla="val 16667"/>
            </a:avLst>
          </a:prstGeom>
          <a:solidFill>
            <a:srgbClr val="843C0B"/>
          </a:solidFill>
          <a:ln w="9525">
            <a:noFill/>
          </a:ln>
        </p:spPr>
        <p:txBody>
          <a:bodyPr wrap="square" anchor="t">
            <a:spAutoFit/>
          </a:bodyPr>
          <a:p>
            <a:r>
              <a:rPr lang="zh-CN" altLang="en-US" sz="1600" b="1" dirty="0">
                <a:solidFill>
                  <a:schemeClr val="bg1"/>
                </a:solidFill>
                <a:latin typeface="黑体" panose="02010609060101010101" pitchFamily="49" charset="-122"/>
                <a:ea typeface="黑体" panose="02010609060101010101" pitchFamily="49" charset="-122"/>
              </a:rPr>
              <a:t>处理查理一世</a:t>
            </a:r>
            <a:endParaRPr lang="zh-CN" altLang="en-US" sz="1600" b="1" dirty="0">
              <a:solidFill>
                <a:schemeClr val="bg1"/>
              </a:solidFill>
              <a:latin typeface="黑体" panose="02010609060101010101" pitchFamily="49" charset="-122"/>
              <a:ea typeface="黑体" panose="02010609060101010101" pitchFamily="49" charset="-122"/>
            </a:endParaRPr>
          </a:p>
          <a:p>
            <a:r>
              <a:rPr lang="zh-CN" altLang="en-US" sz="1600" b="1" dirty="0">
                <a:solidFill>
                  <a:schemeClr val="bg1"/>
                </a:solidFill>
                <a:latin typeface="黑体" panose="02010609060101010101" pitchFamily="49" charset="-122"/>
                <a:ea typeface="黑体" panose="02010609060101010101" pitchFamily="49" charset="-122"/>
              </a:rPr>
              <a:t>建立共和国</a:t>
            </a:r>
            <a:r>
              <a:rPr lang="zh-CN" altLang="en-US" sz="2400" b="1" dirty="0">
                <a:solidFill>
                  <a:schemeClr val="bg1"/>
                </a:solidFill>
                <a:latin typeface="黑体" panose="02010609060101010101" pitchFamily="49" charset="-122"/>
                <a:ea typeface="黑体" panose="02010609060101010101" pitchFamily="49" charset="-122"/>
              </a:rPr>
              <a:t> </a:t>
            </a:r>
            <a:endParaRPr lang="zh-CN" altLang="en-US" sz="2400" b="1" dirty="0">
              <a:solidFill>
                <a:schemeClr val="bg1"/>
              </a:solidFill>
              <a:latin typeface="黑体" panose="02010609060101010101" pitchFamily="49" charset="-122"/>
              <a:ea typeface="黑体" panose="02010609060101010101" pitchFamily="49" charset="-122"/>
            </a:endParaRPr>
          </a:p>
        </p:txBody>
      </p:sp>
      <p:sp>
        <p:nvSpPr>
          <p:cNvPr id="8204" name="Rectangle 25"/>
          <p:cNvSpPr/>
          <p:nvPr/>
        </p:nvSpPr>
        <p:spPr>
          <a:xfrm>
            <a:off x="5873115" y="3308668"/>
            <a:ext cx="1501775" cy="511175"/>
          </a:xfrm>
          <a:prstGeom prst="roundRect">
            <a:avLst>
              <a:gd name="adj" fmla="val 16667"/>
            </a:avLst>
          </a:prstGeom>
          <a:solidFill>
            <a:srgbClr val="843C0B"/>
          </a:solidFill>
          <a:ln w="9525">
            <a:noFill/>
          </a:ln>
        </p:spPr>
        <p:txBody>
          <a:bodyPr anchor="t">
            <a:spAutoFit/>
          </a:bodyPr>
          <a:p>
            <a:r>
              <a:rPr lang="zh-CN" altLang="en-US" sz="2400" b="1" dirty="0">
                <a:solidFill>
                  <a:schemeClr val="bg1"/>
                </a:solidFill>
                <a:latin typeface="黑体" panose="02010609060101010101" pitchFamily="49" charset="-122"/>
                <a:ea typeface="黑体" panose="02010609060101010101" pitchFamily="49" charset="-122"/>
              </a:rPr>
              <a:t>光荣革命</a:t>
            </a:r>
            <a:endParaRPr lang="zh-CN" altLang="en-US" sz="2400" b="1" dirty="0">
              <a:solidFill>
                <a:schemeClr val="bg1"/>
              </a:solidFill>
              <a:latin typeface="黑体" panose="02010609060101010101" pitchFamily="49" charset="-122"/>
              <a:ea typeface="黑体" panose="02010609060101010101" pitchFamily="49" charset="-122"/>
            </a:endParaRPr>
          </a:p>
        </p:txBody>
      </p:sp>
      <p:sp>
        <p:nvSpPr>
          <p:cNvPr id="27" name="矩形 26"/>
          <p:cNvSpPr/>
          <p:nvPr/>
        </p:nvSpPr>
        <p:spPr>
          <a:xfrm>
            <a:off x="193040" y="6042025"/>
            <a:ext cx="8870950" cy="706755"/>
          </a:xfrm>
          <a:prstGeom prst="rect">
            <a:avLst/>
          </a:prstGeom>
          <a:noFill/>
          <a:ln>
            <a:noFill/>
          </a:ln>
        </p:spPr>
        <p:txBody>
          <a:bodyPr wrap="square" rtlCol="0" anchor="t">
            <a:spAutoFit/>
          </a:bodyPr>
          <a:p>
            <a:pPr algn="ctr"/>
            <a:r>
              <a:rPr lang="zh-CN" altLang="en-US" sz="4000" b="1" i="1">
                <a:solidFill>
                  <a:srgbClr val="CC0066"/>
                </a:solidFill>
                <a:effectLst>
                  <a:reflection blurRad="6350" stA="53000" endA="300" endPos="35500" dir="5400000" sy="-90000" algn="bl" rotWithShape="0"/>
                </a:effectLst>
              </a:rPr>
              <a:t>揭开了欧美资产阶级革命的序幕</a:t>
            </a:r>
            <a:endParaRPr lang="zh-CN" altLang="en-US" sz="4000" b="1" i="1">
              <a:solidFill>
                <a:srgbClr val="CC0066"/>
              </a:solidFill>
              <a:effectLst>
                <a:reflection blurRad="6350" stA="53000" endA="300" endPos="35500" dir="5400000" sy="-90000" algn="bl" rotWithShape="0"/>
              </a:effectLst>
            </a:endParaRPr>
          </a:p>
        </p:txBody>
      </p:sp>
      <p:sp>
        <p:nvSpPr>
          <p:cNvPr id="7" name="文本框 6"/>
          <p:cNvSpPr txBox="1"/>
          <p:nvPr/>
        </p:nvSpPr>
        <p:spPr>
          <a:xfrm>
            <a:off x="8093710" y="2358390"/>
            <a:ext cx="459740" cy="3216910"/>
          </a:xfrm>
          <a:prstGeom prst="rect">
            <a:avLst/>
          </a:prstGeom>
          <a:noFill/>
          <a:ln w="12700" cmpd="sng">
            <a:solidFill>
              <a:schemeClr val="accent1">
                <a:shade val="50000"/>
              </a:schemeClr>
            </a:solidFill>
            <a:prstDash val="solid"/>
          </a:ln>
        </p:spPr>
        <p:txBody>
          <a:bodyPr vert="eaVert" wrap="square" rtlCol="0">
            <a:spAutoFit/>
          </a:bodyPr>
          <a:p>
            <a:r>
              <a:rPr lang="zh-CN" altLang="en-US">
                <a:solidFill>
                  <a:srgbClr val="FF0000"/>
                </a:solidFill>
              </a:rPr>
              <a:t>曲折性、反复性、不彻底性</a:t>
            </a:r>
            <a:endParaRPr lang="zh-CN" altLang="en-US">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blinds(horizontal)">
                                      <p:cBhvr>
                                        <p:cTn id="7"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7"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副标题 2"/>
          <p:cNvSpPr>
            <a:spLocks noGrp="1"/>
          </p:cNvSpPr>
          <p:nvPr>
            <p:ph type="subTitle" idx="1"/>
          </p:nvPr>
        </p:nvSpPr>
        <p:spPr/>
        <p:txBody>
          <a:bodyPr/>
          <a:p>
            <a:endParaRPr lang="zh-CN" altLang="en-US"/>
          </a:p>
        </p:txBody>
      </p:sp>
      <p:sp>
        <p:nvSpPr>
          <p:cNvPr id="5" name="标题 1"/>
          <p:cNvSpPr>
            <a:spLocks noGrp="1"/>
          </p:cNvSpPr>
          <p:nvPr/>
        </p:nvSpPr>
        <p:spPr>
          <a:xfrm>
            <a:off x="-20955" y="-169545"/>
            <a:ext cx="8892540" cy="1470025"/>
          </a:xfrm>
          <a:prstGeom prst="rect">
            <a:avLst/>
          </a:prstGeom>
          <a:noFill/>
          <a:ln w="9525">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algn="l"/>
            <a:r>
              <a:rPr lang="zh-CN" altLang="en-US" b="1">
                <a:solidFill>
                  <a:srgbClr val="3333FF"/>
                </a:solidFill>
              </a:rPr>
              <a:t>四、政治篇</a:t>
            </a:r>
            <a:r>
              <a:rPr lang="en-US" altLang="zh-CN" b="1">
                <a:solidFill>
                  <a:srgbClr val="3333FF"/>
                </a:solidFill>
              </a:rPr>
              <a:t>—</a:t>
            </a:r>
            <a:r>
              <a:rPr lang="zh-CN" altLang="en-US" sz="4000" b="1">
                <a:solidFill>
                  <a:srgbClr val="FF0000"/>
                </a:solidFill>
                <a:latin typeface="楷体" panose="02010609060101010101" charset="-122"/>
                <a:ea typeface="楷体" panose="02010609060101010101" charset="-122"/>
              </a:rPr>
              <a:t>资产阶级革命</a:t>
            </a:r>
            <a:endParaRPr lang="zh-CN" altLang="en-US" sz="4000" b="1">
              <a:solidFill>
                <a:srgbClr val="FF0000"/>
              </a:solidFill>
              <a:latin typeface="楷体" panose="02010609060101010101" charset="-122"/>
              <a:ea typeface="楷体" panose="02010609060101010101" charset="-122"/>
            </a:endParaRPr>
          </a:p>
        </p:txBody>
      </p:sp>
      <p:sp>
        <p:nvSpPr>
          <p:cNvPr id="14" name="文本框 13"/>
          <p:cNvSpPr txBox="1"/>
          <p:nvPr/>
        </p:nvSpPr>
        <p:spPr>
          <a:xfrm>
            <a:off x="227330" y="939165"/>
            <a:ext cx="5767070" cy="460375"/>
          </a:xfrm>
          <a:prstGeom prst="rect">
            <a:avLst/>
          </a:prstGeom>
          <a:noFill/>
        </p:spPr>
        <p:txBody>
          <a:bodyPr wrap="square" rtlCol="0">
            <a:spAutoFit/>
          </a:bodyPr>
          <a:p>
            <a:pPr algn="l"/>
            <a:r>
              <a:rPr lang="zh-CN" altLang="en-US" sz="2400" b="1">
                <a:gradFill>
                  <a:gsLst>
                    <a:gs pos="0">
                      <a:srgbClr val="14CD68"/>
                    </a:gs>
                    <a:gs pos="100000">
                      <a:srgbClr val="0B6E38"/>
                    </a:gs>
                  </a:gsLst>
                  <a:lin scaled="0"/>
                </a:gradFill>
              </a:rPr>
              <a:t>（二）美国独立战争（</a:t>
            </a:r>
            <a:r>
              <a:rPr lang="en-US" altLang="zh-CN" sz="2400" b="1">
                <a:gradFill>
                  <a:gsLst>
                    <a:gs pos="0">
                      <a:srgbClr val="14CD68"/>
                    </a:gs>
                    <a:gs pos="100000">
                      <a:srgbClr val="0B6E38"/>
                    </a:gs>
                  </a:gsLst>
                  <a:lin scaled="0"/>
                </a:gradFill>
              </a:rPr>
              <a:t>1775-1783</a:t>
            </a:r>
            <a:r>
              <a:rPr lang="zh-CN" altLang="en-US" sz="2400" b="1">
                <a:gradFill>
                  <a:gsLst>
                    <a:gs pos="0">
                      <a:srgbClr val="14CD68"/>
                    </a:gs>
                    <a:gs pos="100000">
                      <a:srgbClr val="0B6E38"/>
                    </a:gs>
                  </a:gsLst>
                  <a:lin scaled="0"/>
                </a:gradFill>
              </a:rPr>
              <a:t>）</a:t>
            </a:r>
            <a:endParaRPr lang="zh-CN" altLang="en-US" sz="2400" b="1">
              <a:gradFill>
                <a:gsLst>
                  <a:gs pos="0">
                    <a:srgbClr val="14CD68"/>
                  </a:gs>
                  <a:gs pos="100000">
                    <a:srgbClr val="0B6E38"/>
                  </a:gs>
                </a:gsLst>
                <a:lin scaled="0"/>
              </a:gradFill>
            </a:endParaRPr>
          </a:p>
        </p:txBody>
      </p:sp>
      <p:sp>
        <p:nvSpPr>
          <p:cNvPr id="4" name="文本框 3"/>
          <p:cNvSpPr txBox="1"/>
          <p:nvPr/>
        </p:nvSpPr>
        <p:spPr>
          <a:xfrm>
            <a:off x="227330" y="1399540"/>
            <a:ext cx="7696835" cy="3476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p>
            <a:pPr algn="l" fontAlgn="auto"/>
            <a:r>
              <a:rPr lang="en-US" altLang="zh-CN" sz="2000" b="1" strike="noStrike" noProof="1">
                <a:solidFill>
                  <a:schemeClr val="tx1"/>
                </a:solidFill>
              </a:rPr>
              <a:t>1</a:t>
            </a:r>
            <a:r>
              <a:rPr lang="zh-CN" altLang="en-US" sz="2000" b="1" strike="noStrike" noProof="1">
                <a:solidFill>
                  <a:schemeClr val="tx1"/>
                </a:solidFill>
              </a:rPr>
              <a:t>、</a:t>
            </a:r>
            <a:r>
              <a:rPr lang="zh-CN" altLang="en-US" sz="2000" b="1" strike="noStrike" noProof="1">
                <a:solidFill>
                  <a:schemeClr val="tx1"/>
                </a:solidFill>
              </a:rPr>
              <a:t>革命爆发根本原因：英国殖民统治阻碍了北美资本主义的发展</a:t>
            </a:r>
            <a:endParaRPr lang="zh-CN" altLang="en-US" sz="2000" b="1" strike="noStrike" noProof="1">
              <a:solidFill>
                <a:schemeClr val="tx1"/>
              </a:solidFill>
            </a:endParaRPr>
          </a:p>
          <a:p>
            <a:pPr algn="l" fontAlgn="auto"/>
            <a:r>
              <a:rPr lang="en-US" altLang="zh-CN" sz="2000" b="1" strike="noStrike" noProof="1">
                <a:solidFill>
                  <a:schemeClr val="tx1"/>
                </a:solidFill>
              </a:rPr>
              <a:t>2</a:t>
            </a:r>
            <a:r>
              <a:rPr lang="zh-CN" altLang="en-US" sz="2000" b="1" strike="noStrike" noProof="1">
                <a:solidFill>
                  <a:schemeClr val="tx1"/>
                </a:solidFill>
              </a:rPr>
              <a:t>、过程：</a:t>
            </a:r>
            <a:endParaRPr lang="zh-CN" altLang="en-US" sz="2000" b="1" strike="noStrike" noProof="1">
              <a:solidFill>
                <a:schemeClr val="tx1"/>
              </a:solidFill>
            </a:endParaRPr>
          </a:p>
          <a:p>
            <a:pPr algn="l" fontAlgn="auto"/>
            <a:endParaRPr lang="zh-CN" altLang="en-US" sz="2000" b="1" strike="noStrike" noProof="1">
              <a:solidFill>
                <a:schemeClr val="tx1"/>
              </a:solidFill>
            </a:endParaRPr>
          </a:p>
          <a:p>
            <a:pPr algn="l" fontAlgn="auto"/>
            <a:endParaRPr lang="zh-CN" altLang="en-US" sz="2000" b="1" strike="noStrike" noProof="1">
              <a:solidFill>
                <a:schemeClr val="tx1"/>
              </a:solidFill>
            </a:endParaRPr>
          </a:p>
          <a:p>
            <a:pPr algn="l" fontAlgn="auto"/>
            <a:endParaRPr lang="zh-CN" altLang="en-US" sz="2000" b="1" strike="noStrike" noProof="1">
              <a:solidFill>
                <a:schemeClr val="tx1"/>
              </a:solidFill>
            </a:endParaRPr>
          </a:p>
          <a:p>
            <a:pPr algn="l" fontAlgn="auto"/>
            <a:endParaRPr lang="zh-CN" altLang="en-US" sz="2000" b="1" strike="noStrike" noProof="1">
              <a:solidFill>
                <a:schemeClr val="tx1"/>
              </a:solidFill>
            </a:endParaRPr>
          </a:p>
          <a:p>
            <a:pPr algn="l" fontAlgn="auto"/>
            <a:endParaRPr lang="zh-CN" altLang="en-US" sz="2000" b="1" strike="noStrike" noProof="1">
              <a:solidFill>
                <a:schemeClr val="tx1"/>
              </a:solidFill>
            </a:endParaRPr>
          </a:p>
          <a:p>
            <a:pPr algn="l" fontAlgn="auto"/>
            <a:endParaRPr lang="zh-CN" altLang="en-US" sz="2000" b="1" strike="noStrike" noProof="1">
              <a:solidFill>
                <a:schemeClr val="tx1"/>
              </a:solidFill>
            </a:endParaRPr>
          </a:p>
          <a:p>
            <a:pPr algn="l" fontAlgn="auto"/>
            <a:r>
              <a:rPr lang="en-US" altLang="zh-CN" sz="2000" b="1" strike="noStrike" noProof="1">
                <a:solidFill>
                  <a:schemeClr val="tx1"/>
                </a:solidFill>
              </a:rPr>
              <a:t>3</a:t>
            </a:r>
            <a:r>
              <a:rPr lang="zh-CN" altLang="en-US" sz="2000" b="1" strike="noStrike" noProof="1">
                <a:solidFill>
                  <a:schemeClr val="tx1"/>
                </a:solidFill>
              </a:rPr>
              <a:t>、性质：双重性：资产阶级革命和民族解放运动</a:t>
            </a:r>
            <a:endParaRPr lang="zh-CN" altLang="en-US" sz="2000" b="1" strike="noStrike" noProof="1">
              <a:solidFill>
                <a:schemeClr val="tx1"/>
              </a:solidFill>
            </a:endParaRPr>
          </a:p>
          <a:p>
            <a:pPr algn="l" fontAlgn="auto"/>
            <a:r>
              <a:rPr lang="en-US" altLang="zh-CN" sz="2000" b="1" strike="noStrike" noProof="1">
                <a:solidFill>
                  <a:schemeClr val="tx1"/>
                </a:solidFill>
              </a:rPr>
              <a:t>4</a:t>
            </a:r>
            <a:r>
              <a:rPr lang="zh-CN" altLang="en-US" sz="2000" b="1" strike="noStrike" noProof="1">
                <a:solidFill>
                  <a:schemeClr val="tx1"/>
                </a:solidFill>
              </a:rPr>
              <a:t>、《</a:t>
            </a:r>
            <a:r>
              <a:rPr lang="en-US" altLang="zh-CN" sz="2000" b="1" strike="noStrike" noProof="1">
                <a:solidFill>
                  <a:schemeClr val="tx1"/>
                </a:solidFill>
              </a:rPr>
              <a:t>1787</a:t>
            </a:r>
            <a:r>
              <a:rPr lang="zh-CN" altLang="en-US" sz="2000" b="1" strike="noStrike" noProof="1">
                <a:solidFill>
                  <a:schemeClr val="tx1"/>
                </a:solidFill>
              </a:rPr>
              <a:t>年宪法》</a:t>
            </a:r>
            <a:r>
              <a:rPr lang="en-US" altLang="zh-CN" sz="2000" b="1" strike="noStrike" noProof="1">
                <a:solidFill>
                  <a:schemeClr val="tx1"/>
                </a:solidFill>
              </a:rPr>
              <a:t>——</a:t>
            </a:r>
            <a:r>
              <a:rPr lang="zh-CN" altLang="en-US" sz="2000" b="1" strike="noStrike" noProof="1">
                <a:solidFill>
                  <a:schemeClr val="tx1"/>
                </a:solidFill>
              </a:rPr>
              <a:t>确立了联邦共和制</a:t>
            </a:r>
            <a:endParaRPr lang="zh-CN" altLang="en-US" sz="2000" b="1" strike="noStrike" noProof="1">
              <a:solidFill>
                <a:schemeClr val="tx1"/>
              </a:solidFill>
            </a:endParaRPr>
          </a:p>
          <a:p>
            <a:pPr algn="l" fontAlgn="auto"/>
            <a:endParaRPr lang="en-US" altLang="zh-CN" sz="2000" b="1" strike="noStrike" noProof="1">
              <a:solidFill>
                <a:schemeClr val="tx1"/>
              </a:solidFill>
            </a:endParaRPr>
          </a:p>
        </p:txBody>
      </p:sp>
      <p:sp>
        <p:nvSpPr>
          <p:cNvPr id="66" name="TextBox 65">
            <a:hlinkClick r:id="" action="ppaction://noaction"/>
          </p:cNvPr>
          <p:cNvSpPr txBox="1"/>
          <p:nvPr/>
        </p:nvSpPr>
        <p:spPr>
          <a:xfrm>
            <a:off x="1420495" y="1837690"/>
            <a:ext cx="3380740" cy="33718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p>
            <a:pPr algn="l" fontAlgn="auto"/>
            <a:r>
              <a:rPr lang="zh-CN" altLang="en-US" sz="1600" strike="noStrike" noProof="1" dirty="0" smtClean="0">
                <a:latin typeface="华文新魏" pitchFamily="2" charset="-122"/>
                <a:ea typeface="华文新魏" pitchFamily="2" charset="-122"/>
              </a:rPr>
              <a:t>（</a:t>
            </a:r>
            <a:r>
              <a:rPr lang="en-US" altLang="zh-CN" sz="1600" strike="noStrike" noProof="1" dirty="0" smtClean="0">
                <a:latin typeface="华文新魏" pitchFamily="2" charset="-122"/>
                <a:ea typeface="华文新魏" pitchFamily="2" charset="-122"/>
              </a:rPr>
              <a:t>1</a:t>
            </a:r>
            <a:r>
              <a:rPr lang="zh-CN" altLang="en-US" sz="1600" strike="noStrike" noProof="1" dirty="0" smtClean="0">
                <a:latin typeface="华文新魏" pitchFamily="2" charset="-122"/>
                <a:ea typeface="华文新魏" pitchFamily="2" charset="-122"/>
              </a:rPr>
              <a:t>）爆发</a:t>
            </a:r>
            <a:r>
              <a:rPr lang="en-US" altLang="zh-CN" sz="1600" strike="noStrike" noProof="1" dirty="0" smtClean="0">
                <a:latin typeface="华文新魏" pitchFamily="2" charset="-122"/>
                <a:ea typeface="华文新魏" pitchFamily="2" charset="-122"/>
              </a:rPr>
              <a:t>—</a:t>
            </a:r>
            <a:r>
              <a:rPr lang="en-US" altLang="zh-CN" sz="1600" strike="noStrike" noProof="1" dirty="0" smtClean="0">
                <a:latin typeface="华文新魏" pitchFamily="2" charset="-122"/>
                <a:ea typeface="华文新魏" pitchFamily="2" charset="-122"/>
              </a:rPr>
              <a:t>—</a:t>
            </a:r>
            <a:r>
              <a:rPr lang="zh-CN" altLang="en-US" sz="1600" strike="noStrike" noProof="1" dirty="0" smtClean="0">
                <a:solidFill>
                  <a:srgbClr val="760000"/>
                </a:solidFill>
                <a:latin typeface="华文新魏" pitchFamily="2" charset="-122"/>
                <a:ea typeface="华文新魏" pitchFamily="2" charset="-122"/>
                <a:sym typeface="+mn-ea"/>
              </a:rPr>
              <a:t>来克星顿枪声</a:t>
            </a:r>
            <a:endParaRPr lang="zh-CN" altLang="en-US" sz="1600" strike="noStrike" noProof="1" dirty="0" smtClean="0">
              <a:solidFill>
                <a:srgbClr val="760000"/>
              </a:solidFill>
              <a:latin typeface="华文新魏" pitchFamily="2" charset="-122"/>
              <a:ea typeface="华文新魏" pitchFamily="2" charset="-122"/>
              <a:sym typeface="+mn-ea"/>
            </a:endParaRPr>
          </a:p>
        </p:txBody>
      </p:sp>
      <p:sp>
        <p:nvSpPr>
          <p:cNvPr id="42" name="TextBox 41">
            <a:hlinkClick r:id="" action="ppaction://noaction"/>
          </p:cNvPr>
          <p:cNvSpPr txBox="1"/>
          <p:nvPr/>
        </p:nvSpPr>
        <p:spPr>
          <a:xfrm>
            <a:off x="1421130" y="2174875"/>
            <a:ext cx="3380740" cy="33718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p>
            <a:pPr algn="l" fontAlgn="auto"/>
            <a:r>
              <a:rPr lang="zh-CN" altLang="en-US" sz="1600" strike="noStrike" noProof="1" dirty="0" smtClean="0">
                <a:latin typeface="华文新魏" pitchFamily="2" charset="-122"/>
                <a:ea typeface="华文新魏" pitchFamily="2" charset="-122"/>
              </a:rPr>
              <a:t>（</a:t>
            </a:r>
            <a:r>
              <a:rPr lang="en-US" altLang="zh-CN" sz="1600" strike="noStrike" noProof="1" dirty="0" smtClean="0">
                <a:latin typeface="华文新魏" pitchFamily="2" charset="-122"/>
                <a:ea typeface="华文新魏" pitchFamily="2" charset="-122"/>
              </a:rPr>
              <a:t>2</a:t>
            </a:r>
            <a:r>
              <a:rPr lang="zh-CN" altLang="en-US" sz="1600" strike="noStrike" noProof="1" dirty="0" smtClean="0">
                <a:latin typeface="华文新魏" pitchFamily="2" charset="-122"/>
                <a:ea typeface="华文新魏" pitchFamily="2" charset="-122"/>
              </a:rPr>
              <a:t>）</a:t>
            </a:r>
            <a:r>
              <a:rPr lang="zh-CN" altLang="en-US" sz="1600" strike="noStrike" noProof="1" dirty="0" smtClean="0">
                <a:solidFill>
                  <a:srgbClr val="760000"/>
                </a:solidFill>
                <a:latin typeface="华文新魏" pitchFamily="2" charset="-122"/>
                <a:ea typeface="华文新魏" pitchFamily="2" charset="-122"/>
              </a:rPr>
              <a:t>建军</a:t>
            </a:r>
            <a:r>
              <a:rPr lang="en-US" altLang="zh-CN" sz="1600" strike="noStrike" noProof="1" dirty="0" smtClean="0">
                <a:solidFill>
                  <a:srgbClr val="760000"/>
                </a:solidFill>
                <a:latin typeface="华文新魏" pitchFamily="2" charset="-122"/>
                <a:ea typeface="华文新魏" pitchFamily="2" charset="-122"/>
              </a:rPr>
              <a:t>——</a:t>
            </a:r>
            <a:r>
              <a:rPr lang="zh-CN" altLang="en-US" sz="1600" strike="noStrike" noProof="1" dirty="0" smtClean="0">
                <a:solidFill>
                  <a:srgbClr val="760000"/>
                </a:solidFill>
                <a:latin typeface="华文新魏" pitchFamily="2" charset="-122"/>
                <a:ea typeface="华文新魏" pitchFamily="2" charset="-122"/>
              </a:rPr>
              <a:t>第二届大陆会议</a:t>
            </a:r>
            <a:endParaRPr lang="zh-CN" altLang="en-US" sz="1600" strike="noStrike" noProof="1" dirty="0" smtClean="0">
              <a:solidFill>
                <a:srgbClr val="760000"/>
              </a:solidFill>
              <a:latin typeface="华文新魏" pitchFamily="2" charset="-122"/>
              <a:ea typeface="华文新魏" pitchFamily="2" charset="-122"/>
            </a:endParaRPr>
          </a:p>
        </p:txBody>
      </p:sp>
      <p:sp>
        <p:nvSpPr>
          <p:cNvPr id="71" name="TextBox 70">
            <a:hlinkClick r:id="" action="ppaction://noaction"/>
          </p:cNvPr>
          <p:cNvSpPr txBox="1"/>
          <p:nvPr/>
        </p:nvSpPr>
        <p:spPr>
          <a:xfrm>
            <a:off x="1421130" y="2512060"/>
            <a:ext cx="3381375" cy="33718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p>
            <a:pPr algn="l" fontAlgn="auto"/>
            <a:r>
              <a:rPr lang="zh-CN" altLang="en-US" sz="1600" strike="noStrike" noProof="1" dirty="0" smtClean="0">
                <a:latin typeface="华文新魏" pitchFamily="2" charset="-122"/>
                <a:ea typeface="华文新魏" pitchFamily="2" charset="-122"/>
              </a:rPr>
              <a:t>（</a:t>
            </a:r>
            <a:r>
              <a:rPr lang="en-US" altLang="zh-CN" sz="1600" strike="noStrike" noProof="1" dirty="0" smtClean="0">
                <a:latin typeface="华文新魏" pitchFamily="2" charset="-122"/>
                <a:ea typeface="华文新魏" pitchFamily="2" charset="-122"/>
              </a:rPr>
              <a:t>3</a:t>
            </a:r>
            <a:r>
              <a:rPr lang="zh-CN" altLang="en-US" sz="1600" strike="noStrike" noProof="1" dirty="0" smtClean="0">
                <a:latin typeface="华文新魏" pitchFamily="2" charset="-122"/>
                <a:ea typeface="华文新魏" pitchFamily="2" charset="-122"/>
              </a:rPr>
              <a:t>）建国</a:t>
            </a:r>
            <a:r>
              <a:rPr lang="en-US" altLang="zh-CN" sz="1600" strike="noStrike" noProof="1" dirty="0" smtClean="0">
                <a:latin typeface="华文新魏" pitchFamily="2" charset="-122"/>
                <a:ea typeface="华文新魏" pitchFamily="2" charset="-122"/>
              </a:rPr>
              <a:t>——</a:t>
            </a:r>
            <a:r>
              <a:rPr lang="en-US" altLang="zh-CN" sz="1600" b="1" u="sng" strike="noStrike" noProof="1" dirty="0" smtClean="0">
                <a:solidFill>
                  <a:srgbClr val="632523"/>
                </a:solidFill>
                <a:latin typeface="华文新魏" pitchFamily="2" charset="-122"/>
                <a:ea typeface="华文新魏" pitchFamily="2" charset="-122"/>
                <a:sym typeface="+mn-ea"/>
              </a:rPr>
              <a:t>《</a:t>
            </a:r>
            <a:r>
              <a:rPr lang="zh-CN" altLang="en-US" sz="1600" b="1" u="sng" strike="noStrike" noProof="1" dirty="0" smtClean="0">
                <a:solidFill>
                  <a:srgbClr val="632523"/>
                </a:solidFill>
                <a:latin typeface="华文新魏" pitchFamily="2" charset="-122"/>
                <a:ea typeface="华文新魏" pitchFamily="2" charset="-122"/>
                <a:sym typeface="+mn-ea"/>
              </a:rPr>
              <a:t>独立宣言</a:t>
            </a:r>
            <a:r>
              <a:rPr lang="en-US" altLang="zh-CN" sz="1600" b="1" u="sng" strike="noStrike" noProof="1" dirty="0" smtClean="0">
                <a:solidFill>
                  <a:srgbClr val="632523"/>
                </a:solidFill>
                <a:latin typeface="华文新魏" pitchFamily="2" charset="-122"/>
                <a:ea typeface="华文新魏" pitchFamily="2" charset="-122"/>
                <a:sym typeface="+mn-ea"/>
              </a:rPr>
              <a:t>》</a:t>
            </a:r>
            <a:r>
              <a:rPr lang="zh-CN" altLang="en-US" sz="1600" strike="noStrike" noProof="1" dirty="0" smtClean="0">
                <a:solidFill>
                  <a:srgbClr val="632523"/>
                </a:solidFill>
                <a:latin typeface="华文新魏" pitchFamily="2" charset="-122"/>
                <a:ea typeface="华文新魏" pitchFamily="2" charset="-122"/>
                <a:sym typeface="+mn-ea"/>
              </a:rPr>
              <a:t>发表</a:t>
            </a:r>
            <a:endParaRPr lang="zh-CN" altLang="en-US" sz="1600" strike="noStrike" noProof="1" dirty="0" smtClean="0">
              <a:solidFill>
                <a:srgbClr val="632523"/>
              </a:solidFill>
              <a:latin typeface="华文新魏" pitchFamily="2" charset="-122"/>
              <a:ea typeface="华文新魏" pitchFamily="2" charset="-122"/>
              <a:sym typeface="+mn-ea"/>
            </a:endParaRPr>
          </a:p>
        </p:txBody>
      </p:sp>
      <p:sp>
        <p:nvSpPr>
          <p:cNvPr id="75" name="TextBox 74">
            <a:hlinkClick r:id="" action="ppaction://noaction"/>
          </p:cNvPr>
          <p:cNvSpPr txBox="1"/>
          <p:nvPr/>
        </p:nvSpPr>
        <p:spPr>
          <a:xfrm>
            <a:off x="1422400" y="2849245"/>
            <a:ext cx="3380105" cy="33718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p>
            <a:pPr algn="l" fontAlgn="auto"/>
            <a:r>
              <a:rPr lang="zh-CN" altLang="en-US" sz="1600" strike="noStrike" noProof="1" dirty="0" smtClean="0">
                <a:latin typeface="华文新魏" pitchFamily="2" charset="-122"/>
                <a:ea typeface="华文新魏" pitchFamily="2" charset="-122"/>
              </a:rPr>
              <a:t>（</a:t>
            </a:r>
            <a:r>
              <a:rPr lang="en-US" altLang="zh-CN" sz="1600" strike="noStrike" noProof="1" dirty="0" smtClean="0">
                <a:latin typeface="华文新魏" pitchFamily="2" charset="-122"/>
                <a:ea typeface="华文新魏" pitchFamily="2" charset="-122"/>
              </a:rPr>
              <a:t>4</a:t>
            </a:r>
            <a:r>
              <a:rPr lang="zh-CN" altLang="en-US" sz="1600" strike="noStrike" noProof="1" dirty="0" smtClean="0">
                <a:latin typeface="华文新魏" pitchFamily="2" charset="-122"/>
                <a:ea typeface="华文新魏" pitchFamily="2" charset="-122"/>
              </a:rPr>
              <a:t>）转折点</a:t>
            </a:r>
            <a:r>
              <a:rPr lang="en-US" altLang="zh-CN" sz="1600" strike="noStrike" noProof="1" dirty="0" smtClean="0">
                <a:latin typeface="华文新魏" pitchFamily="2" charset="-122"/>
                <a:ea typeface="华文新魏" pitchFamily="2" charset="-122"/>
              </a:rPr>
              <a:t>——</a:t>
            </a:r>
            <a:r>
              <a:rPr lang="zh-CN" altLang="en-US" sz="1600" b="1" u="sng" strike="noStrike" noProof="1" dirty="0" smtClean="0">
                <a:solidFill>
                  <a:srgbClr val="C00000"/>
                </a:solidFill>
                <a:effectLst>
                  <a:outerShdw blurRad="38100" dist="38100" dir="2700000" algn="tl">
                    <a:srgbClr val="000000">
                      <a:alpha val="43137"/>
                    </a:srgbClr>
                  </a:outerShdw>
                </a:effectLst>
                <a:latin typeface="华文新魏" pitchFamily="2" charset="-122"/>
                <a:ea typeface="华文新魏" pitchFamily="2" charset="-122"/>
                <a:sym typeface="+mn-ea"/>
              </a:rPr>
              <a:t>萨拉托加大捷</a:t>
            </a:r>
            <a:endParaRPr lang="zh-CN" altLang="en-US" sz="1600" b="1" u="sng" strike="noStrike" noProof="1" dirty="0" smtClean="0">
              <a:solidFill>
                <a:srgbClr val="C00000"/>
              </a:solidFill>
              <a:effectLst>
                <a:outerShdw blurRad="38100" dist="38100" dir="2700000" algn="tl">
                  <a:srgbClr val="000000">
                    <a:alpha val="43137"/>
                  </a:srgbClr>
                </a:outerShdw>
              </a:effectLst>
              <a:latin typeface="华文新魏" pitchFamily="2" charset="-122"/>
              <a:ea typeface="华文新魏" pitchFamily="2" charset="-122"/>
              <a:sym typeface="+mn-ea"/>
            </a:endParaRPr>
          </a:p>
        </p:txBody>
      </p:sp>
      <p:sp>
        <p:nvSpPr>
          <p:cNvPr id="77" name="TextBox 76">
            <a:hlinkClick r:id="" action="ppaction://noaction"/>
          </p:cNvPr>
          <p:cNvSpPr txBox="1"/>
          <p:nvPr/>
        </p:nvSpPr>
        <p:spPr>
          <a:xfrm>
            <a:off x="1422400" y="3186430"/>
            <a:ext cx="3380105" cy="33718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p>
            <a:pPr algn="l" fontAlgn="auto"/>
            <a:r>
              <a:rPr lang="zh-CN" altLang="en-US" sz="1600" strike="noStrike" noProof="1" dirty="0" smtClean="0">
                <a:latin typeface="华文新魏" pitchFamily="2" charset="-122"/>
                <a:ea typeface="华文新魏" pitchFamily="2" charset="-122"/>
              </a:rPr>
              <a:t>（</a:t>
            </a:r>
            <a:r>
              <a:rPr lang="en-US" altLang="zh-CN" sz="1600" strike="noStrike" noProof="1" dirty="0" smtClean="0">
                <a:latin typeface="华文新魏" pitchFamily="2" charset="-122"/>
                <a:ea typeface="华文新魏" pitchFamily="2" charset="-122"/>
              </a:rPr>
              <a:t>5</a:t>
            </a:r>
            <a:r>
              <a:rPr lang="zh-CN" altLang="en-US" sz="1600" strike="noStrike" noProof="1" dirty="0" smtClean="0">
                <a:latin typeface="华文新魏" pitchFamily="2" charset="-122"/>
                <a:ea typeface="华文新魏" pitchFamily="2" charset="-122"/>
              </a:rPr>
              <a:t>）</a:t>
            </a:r>
            <a:r>
              <a:rPr lang="zh-CN" altLang="en-US" sz="1600" strike="noStrike" noProof="1" dirty="0" smtClean="0">
                <a:solidFill>
                  <a:srgbClr val="760000"/>
                </a:solidFill>
                <a:latin typeface="华文新魏" pitchFamily="2" charset="-122"/>
                <a:ea typeface="华文新魏" pitchFamily="2" charset="-122"/>
              </a:rPr>
              <a:t>约克镇战役</a:t>
            </a:r>
            <a:endParaRPr lang="zh-CN" altLang="en-US" sz="1600" strike="noStrike" noProof="1" dirty="0" smtClean="0">
              <a:solidFill>
                <a:srgbClr val="760000"/>
              </a:solidFill>
              <a:latin typeface="华文新魏" pitchFamily="2" charset="-122"/>
              <a:ea typeface="华文新魏" pitchFamily="2" charset="-122"/>
            </a:endParaRPr>
          </a:p>
        </p:txBody>
      </p:sp>
      <p:sp>
        <p:nvSpPr>
          <p:cNvPr id="78" name="TextBox 77">
            <a:hlinkClick r:id="" action="ppaction://noaction"/>
          </p:cNvPr>
          <p:cNvSpPr txBox="1"/>
          <p:nvPr/>
        </p:nvSpPr>
        <p:spPr>
          <a:xfrm>
            <a:off x="1422400" y="3523615"/>
            <a:ext cx="3381375" cy="33718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p>
            <a:pPr algn="l" fontAlgn="auto"/>
            <a:r>
              <a:rPr lang="zh-CN" altLang="en-US" sz="1600" strike="noStrike" noProof="1" dirty="0" smtClean="0">
                <a:latin typeface="华文新魏" pitchFamily="2" charset="-122"/>
                <a:ea typeface="华文新魏" pitchFamily="2" charset="-122"/>
              </a:rPr>
              <a:t>（</a:t>
            </a:r>
            <a:r>
              <a:rPr lang="en-US" altLang="zh-CN" sz="1600" strike="noStrike" noProof="1" dirty="0" smtClean="0">
                <a:latin typeface="华文新魏" pitchFamily="2" charset="-122"/>
                <a:ea typeface="华文新魏" pitchFamily="2" charset="-122"/>
              </a:rPr>
              <a:t>6</a:t>
            </a:r>
            <a:r>
              <a:rPr lang="zh-CN" altLang="en-US" sz="1600" strike="noStrike" noProof="1" dirty="0" smtClean="0">
                <a:latin typeface="华文新魏" pitchFamily="2" charset="-122"/>
                <a:ea typeface="华文新魏" pitchFamily="2" charset="-122"/>
              </a:rPr>
              <a:t>）结束</a:t>
            </a:r>
            <a:r>
              <a:rPr lang="en-US" altLang="zh-CN" sz="1600" strike="noStrike" noProof="1" dirty="0" smtClean="0">
                <a:latin typeface="华文新魏" pitchFamily="2" charset="-122"/>
                <a:ea typeface="华文新魏" pitchFamily="2" charset="-122"/>
              </a:rPr>
              <a:t>——</a:t>
            </a:r>
            <a:r>
              <a:rPr lang="zh-CN" altLang="en-US" sz="1600" strike="noStrike" noProof="1" dirty="0" smtClean="0">
                <a:latin typeface="华文新魏" pitchFamily="2" charset="-122"/>
                <a:ea typeface="华文新魏" pitchFamily="2" charset="-122"/>
              </a:rPr>
              <a:t>巴黎条约</a:t>
            </a:r>
            <a:endParaRPr lang="zh-CN" altLang="en-US" sz="1600" strike="noStrike" noProof="1" dirty="0" smtClean="0">
              <a:solidFill>
                <a:srgbClr val="760000"/>
              </a:solidFill>
              <a:latin typeface="华文新魏" pitchFamily="2" charset="-122"/>
              <a:ea typeface="华文新魏" pitchFamily="2" charset="-122"/>
            </a:endParaRPr>
          </a:p>
        </p:txBody>
      </p:sp>
      <p:grpSp>
        <p:nvGrpSpPr>
          <p:cNvPr id="6" name="组合 5"/>
          <p:cNvGrpSpPr/>
          <p:nvPr/>
        </p:nvGrpSpPr>
        <p:grpSpPr>
          <a:xfrm>
            <a:off x="4613275" y="4234815"/>
            <a:ext cx="4258310" cy="2239010"/>
            <a:chOff x="8197" y="4184"/>
            <a:chExt cx="10238" cy="6204"/>
          </a:xfrm>
        </p:grpSpPr>
        <p:sp>
          <p:nvSpPr>
            <p:cNvPr id="69" name="Oval 41"/>
            <p:cNvSpPr>
              <a:spLocks noChangeArrowheads="1"/>
            </p:cNvSpPr>
            <p:nvPr/>
          </p:nvSpPr>
          <p:spPr bwMode="auto">
            <a:xfrm>
              <a:off x="12130" y="4184"/>
              <a:ext cx="2383" cy="1927"/>
            </a:xfrm>
            <a:prstGeom prst="ellipse">
              <a:avLst/>
            </a:prstGeom>
            <a:solidFill>
              <a:srgbClr val="FF0000"/>
            </a:solidFill>
            <a:ln w="9525">
              <a:noFill/>
              <a:round/>
            </a:ln>
            <a:effectLst>
              <a:glow rad="101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p>
              <a:pPr algn="ctr" fontAlgn="auto">
                <a:defRPr/>
              </a:pPr>
              <a:r>
                <a:rPr lang="zh-CN" altLang="en-US" sz="1800" b="1" strike="noStrike" noProof="1" dirty="0">
                  <a:solidFill>
                    <a:schemeClr val="bg1"/>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cs typeface="+mn-cs"/>
                </a:rPr>
                <a:t>总统</a:t>
              </a:r>
              <a:endParaRPr lang="zh-CN" altLang="en-US" sz="1800" b="1" strike="noStrike" noProof="1" dirty="0">
                <a:solidFill>
                  <a:schemeClr val="bg1"/>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endParaRPr>
            </a:p>
            <a:p>
              <a:pPr algn="ctr" fontAlgn="auto">
                <a:defRPr/>
              </a:pPr>
              <a:r>
                <a:rPr lang="zh-CN" altLang="en-US" sz="1800" b="1" strike="noStrike" noProof="1" dirty="0">
                  <a:solidFill>
                    <a:schemeClr val="bg1"/>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cs typeface="+mn-cs"/>
                </a:rPr>
                <a:t>行政权</a:t>
              </a:r>
              <a:endParaRPr lang="zh-CN" altLang="en-US" sz="1800" b="1" strike="noStrike" noProof="1" dirty="0">
                <a:solidFill>
                  <a:schemeClr val="bg1"/>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endParaRPr>
            </a:p>
          </p:txBody>
        </p:sp>
        <p:sp>
          <p:nvSpPr>
            <p:cNvPr id="7" name="Oval 43"/>
            <p:cNvSpPr>
              <a:spLocks noChangeArrowheads="1"/>
            </p:cNvSpPr>
            <p:nvPr/>
          </p:nvSpPr>
          <p:spPr bwMode="auto">
            <a:xfrm>
              <a:off x="8197" y="8347"/>
              <a:ext cx="1928" cy="1815"/>
            </a:xfrm>
            <a:prstGeom prst="ellipse">
              <a:avLst/>
            </a:prstGeom>
            <a:solidFill>
              <a:srgbClr val="808000"/>
            </a:solidFill>
            <a:ln w="9525">
              <a:noFill/>
              <a:round/>
            </a:ln>
            <a:effectLst>
              <a:glow rad="101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p>
              <a:pPr algn="ctr" fontAlgn="auto">
                <a:defRPr/>
              </a:pPr>
              <a:endParaRPr lang="en-US" altLang="zh-CN" sz="2000" strike="noStrike" noProof="1" dirty="0">
                <a:solidFill>
                  <a:schemeClr val="bg1"/>
                </a:solidFill>
                <a:effectLst>
                  <a:outerShdw blurRad="38100" dist="38100" dir="2700000" algn="tl">
                    <a:srgbClr val="000000">
                      <a:alpha val="43137"/>
                    </a:srgbClr>
                  </a:outerShdw>
                </a:effectLst>
                <a:latin typeface="迷你简超粗圆" pitchFamily="2" charset="-122"/>
                <a:ea typeface="迷你简超粗圆" pitchFamily="2" charset="-122"/>
              </a:endParaRPr>
            </a:p>
            <a:p>
              <a:pPr algn="ctr" fontAlgn="auto">
                <a:defRPr/>
              </a:pPr>
              <a:r>
                <a:rPr lang="zh-CN" altLang="en-US" sz="1800" b="1" strike="noStrike" noProof="1" dirty="0">
                  <a:solidFill>
                    <a:schemeClr val="bg1"/>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cs typeface="+mn-cs"/>
                </a:rPr>
                <a:t>国会</a:t>
              </a:r>
              <a:endParaRPr lang="zh-CN" altLang="en-US" sz="1800" b="1" strike="noStrike" noProof="1" dirty="0">
                <a:solidFill>
                  <a:schemeClr val="bg1"/>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endParaRPr>
            </a:p>
            <a:p>
              <a:pPr algn="ctr" fontAlgn="auto">
                <a:defRPr/>
              </a:pPr>
              <a:r>
                <a:rPr lang="zh-CN" altLang="en-US" sz="1800" b="1" strike="noStrike" noProof="1" dirty="0">
                  <a:solidFill>
                    <a:schemeClr val="bg1"/>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cs typeface="+mn-cs"/>
                </a:rPr>
                <a:t>立法权</a:t>
              </a:r>
              <a:endParaRPr lang="zh-CN" altLang="en-US" sz="1800" b="1" strike="noStrike" noProof="1" dirty="0">
                <a:solidFill>
                  <a:schemeClr val="bg1"/>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endParaRPr>
            </a:p>
            <a:p>
              <a:pPr algn="ctr" fontAlgn="auto">
                <a:defRPr/>
              </a:pPr>
              <a:endParaRPr lang="zh-CN" altLang="en-US" sz="1800" strike="noStrike" noProof="1" dirty="0">
                <a:solidFill>
                  <a:schemeClr val="bg1"/>
                </a:solidFill>
                <a:effectLst>
                  <a:outerShdw blurRad="38100" dist="38100" dir="2700000" algn="tl">
                    <a:srgbClr val="000000">
                      <a:alpha val="43137"/>
                    </a:srgbClr>
                  </a:outerShdw>
                </a:effectLst>
                <a:latin typeface="迷你简超粗圆" pitchFamily="2" charset="-122"/>
                <a:ea typeface="迷你简超粗圆" pitchFamily="2" charset="-122"/>
              </a:endParaRPr>
            </a:p>
            <a:p>
              <a:pPr algn="ctr" fontAlgn="auto">
                <a:defRPr/>
              </a:pPr>
              <a:endParaRPr lang="en-US" altLang="zh-CN" sz="1800" strike="noStrike" noProof="1" dirty="0">
                <a:solidFill>
                  <a:schemeClr val="bg1"/>
                </a:solidFill>
                <a:effectLst>
                  <a:outerShdw blurRad="38100" dist="38100" dir="2700000" algn="tl">
                    <a:srgbClr val="000000">
                      <a:alpha val="43137"/>
                    </a:srgbClr>
                  </a:outerShdw>
                </a:effectLst>
                <a:latin typeface="迷你简超粗圆" pitchFamily="2" charset="-122"/>
                <a:ea typeface="迷你简超粗圆" pitchFamily="2" charset="-122"/>
              </a:endParaRPr>
            </a:p>
          </p:txBody>
        </p:sp>
        <p:sp>
          <p:nvSpPr>
            <p:cNvPr id="72" name="Line 44"/>
            <p:cNvSpPr/>
            <p:nvPr/>
          </p:nvSpPr>
          <p:spPr>
            <a:xfrm>
              <a:off x="14418" y="5423"/>
              <a:ext cx="2782" cy="3130"/>
            </a:xfrm>
            <a:prstGeom prst="line">
              <a:avLst/>
            </a:prstGeom>
            <a:ln w="57150" cap="flat" cmpd="sng">
              <a:solidFill>
                <a:schemeClr val="accent2"/>
              </a:solidFill>
              <a:prstDash val="solid"/>
              <a:round/>
              <a:headEnd type="none" w="med" len="med"/>
              <a:tailEnd type="triangle" w="med" len="med"/>
            </a:ln>
          </p:spPr>
          <p:txBody>
            <a:bodyPr anchor="t"/>
            <a:p>
              <a:endParaRPr lang="zh-CN" altLang="en-US" sz="1600">
                <a:latin typeface="黑体" panose="02010609060101010101" pitchFamily="49" charset="-122"/>
                <a:ea typeface="黑体" panose="02010609060101010101" pitchFamily="49" charset="-122"/>
              </a:endParaRPr>
            </a:p>
          </p:txBody>
        </p:sp>
        <p:sp>
          <p:nvSpPr>
            <p:cNvPr id="74" name="Line 46"/>
            <p:cNvSpPr/>
            <p:nvPr/>
          </p:nvSpPr>
          <p:spPr>
            <a:xfrm flipV="1">
              <a:off x="10015" y="5873"/>
              <a:ext cx="2233" cy="2700"/>
            </a:xfrm>
            <a:prstGeom prst="line">
              <a:avLst/>
            </a:prstGeom>
            <a:ln w="57150" cap="flat" cmpd="sng">
              <a:solidFill>
                <a:schemeClr val="accent2"/>
              </a:solidFill>
              <a:prstDash val="solid"/>
              <a:round/>
              <a:headEnd type="none" w="med" len="med"/>
              <a:tailEnd type="triangle" w="med" len="med"/>
            </a:ln>
          </p:spPr>
          <p:txBody>
            <a:bodyPr anchor="t"/>
            <a:p>
              <a:endParaRPr lang="zh-CN" altLang="en-US">
                <a:latin typeface="Calibri" panose="020F0502020204030204" charset="0"/>
                <a:ea typeface="微软雅黑" panose="020B0503020204020204" charset="-122"/>
              </a:endParaRPr>
            </a:p>
          </p:txBody>
        </p:sp>
        <p:sp>
          <p:nvSpPr>
            <p:cNvPr id="8" name="Line 47"/>
            <p:cNvSpPr/>
            <p:nvPr/>
          </p:nvSpPr>
          <p:spPr>
            <a:xfrm flipH="1">
              <a:off x="9773" y="5760"/>
              <a:ext cx="2250" cy="2700"/>
            </a:xfrm>
            <a:prstGeom prst="line">
              <a:avLst/>
            </a:prstGeom>
            <a:ln w="57150" cap="flat" cmpd="sng">
              <a:solidFill>
                <a:srgbClr val="009900"/>
              </a:solidFill>
              <a:prstDash val="solid"/>
              <a:round/>
              <a:headEnd type="none" w="med" len="med"/>
              <a:tailEnd type="triangle" w="med" len="med"/>
            </a:ln>
          </p:spPr>
          <p:txBody>
            <a:bodyPr anchor="t"/>
            <a:p>
              <a:endParaRPr lang="zh-CN" altLang="en-US">
                <a:latin typeface="Calibri" panose="020F0502020204030204" charset="0"/>
                <a:ea typeface="微软雅黑" panose="020B0503020204020204" charset="-122"/>
              </a:endParaRPr>
            </a:p>
          </p:txBody>
        </p:sp>
        <p:sp>
          <p:nvSpPr>
            <p:cNvPr id="9" name="Line 49"/>
            <p:cNvSpPr/>
            <p:nvPr/>
          </p:nvSpPr>
          <p:spPr>
            <a:xfrm flipH="1" flipV="1">
              <a:off x="14838" y="5310"/>
              <a:ext cx="2562" cy="2790"/>
            </a:xfrm>
            <a:prstGeom prst="line">
              <a:avLst/>
            </a:prstGeom>
            <a:ln w="57150" cap="flat" cmpd="sng">
              <a:solidFill>
                <a:srgbClr val="009900"/>
              </a:solidFill>
              <a:prstDash val="solid"/>
              <a:round/>
              <a:headEnd type="none" w="med" len="med"/>
              <a:tailEnd type="triangle" w="med" len="med"/>
            </a:ln>
          </p:spPr>
          <p:txBody>
            <a:bodyPr anchor="t"/>
            <a:p>
              <a:endParaRPr lang="zh-CN" altLang="en-US" sz="1600">
                <a:latin typeface="黑体" panose="02010609060101010101" pitchFamily="49" charset="-122"/>
                <a:ea typeface="黑体" panose="02010609060101010101" pitchFamily="49" charset="-122"/>
              </a:endParaRPr>
            </a:p>
          </p:txBody>
        </p:sp>
        <p:sp>
          <p:nvSpPr>
            <p:cNvPr id="84" name="Rectangle 53"/>
            <p:cNvSpPr/>
            <p:nvPr/>
          </p:nvSpPr>
          <p:spPr>
            <a:xfrm rot="18908571">
              <a:off x="9528" y="6209"/>
              <a:ext cx="2552" cy="587"/>
            </a:xfrm>
            <a:prstGeom prst="rect">
              <a:avLst/>
            </a:prstGeom>
            <a:solidFill>
              <a:schemeClr val="accent1"/>
            </a:solidFill>
            <a:ln w="9525" cap="flat" cmpd="sng">
              <a:solidFill>
                <a:schemeClr val="tx1"/>
              </a:solidFill>
              <a:prstDash val="solid"/>
              <a:miter/>
              <a:headEnd type="none" w="med" len="med"/>
              <a:tailEnd type="none" w="med" len="med"/>
            </a:ln>
          </p:spPr>
          <p:txBody>
            <a:bodyPr vert="eaVert" wrap="none" anchor="ctr"/>
            <a:p>
              <a:pPr algn="ctr"/>
              <a:r>
                <a:rPr lang="zh-CN" altLang="en-US" sz="1000" b="1" dirty="0">
                  <a:latin typeface="黑体" panose="02010609060101010101" pitchFamily="49" charset="-122"/>
                  <a:ea typeface="黑体" panose="02010609060101010101" pitchFamily="49" charset="-122"/>
                </a:rPr>
                <a:t>总</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统</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可</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否</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决</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国</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会</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法</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案</a:t>
              </a:r>
              <a:endParaRPr lang="zh-CN" altLang="en-US" sz="1000" b="1" dirty="0">
                <a:latin typeface="黑体" panose="02010609060101010101" pitchFamily="49" charset="-122"/>
                <a:ea typeface="黑体" panose="02010609060101010101" pitchFamily="49" charset="-122"/>
              </a:endParaRPr>
            </a:p>
          </p:txBody>
        </p:sp>
        <p:sp>
          <p:nvSpPr>
            <p:cNvPr id="85" name="Rectangle 54"/>
            <p:cNvSpPr/>
            <p:nvPr/>
          </p:nvSpPr>
          <p:spPr>
            <a:xfrm rot="18848571">
              <a:off x="10544" y="6993"/>
              <a:ext cx="2265" cy="528"/>
            </a:xfrm>
            <a:prstGeom prst="rect">
              <a:avLst/>
            </a:prstGeom>
            <a:solidFill>
              <a:schemeClr val="accent1"/>
            </a:solidFill>
            <a:ln w="9525" cap="flat" cmpd="sng">
              <a:solidFill>
                <a:schemeClr val="tx1"/>
              </a:solidFill>
              <a:prstDash val="solid"/>
              <a:miter/>
              <a:headEnd type="none" w="med" len="med"/>
              <a:tailEnd type="none" w="med" len="med"/>
            </a:ln>
          </p:spPr>
          <p:txBody>
            <a:bodyPr vert="eaVert" wrap="none" anchor="ctr"/>
            <a:p>
              <a:pPr algn="ctr"/>
              <a:r>
                <a:rPr lang="zh-CN" altLang="en-US" sz="1000" b="1" dirty="0">
                  <a:latin typeface="黑体" panose="02010609060101010101" pitchFamily="49" charset="-122"/>
                  <a:ea typeface="黑体" panose="02010609060101010101" pitchFamily="49" charset="-122"/>
                </a:rPr>
                <a:t>国</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会</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可</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弹</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劾</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总</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统</a:t>
              </a:r>
              <a:endParaRPr lang="zh-CN" altLang="en-US" sz="1000" b="1" dirty="0">
                <a:latin typeface="黑体" panose="02010609060101010101" pitchFamily="49" charset="-122"/>
                <a:ea typeface="黑体" panose="02010609060101010101" pitchFamily="49" charset="-122"/>
              </a:endParaRPr>
            </a:p>
          </p:txBody>
        </p:sp>
        <p:sp>
          <p:nvSpPr>
            <p:cNvPr id="86" name="Text Box 55"/>
            <p:cNvSpPr txBox="1"/>
            <p:nvPr/>
          </p:nvSpPr>
          <p:spPr>
            <a:xfrm>
              <a:off x="11051" y="9341"/>
              <a:ext cx="4691" cy="679"/>
            </a:xfrm>
            <a:prstGeom prst="rect">
              <a:avLst/>
            </a:prstGeom>
            <a:noFill/>
            <a:ln w="9525">
              <a:noFill/>
            </a:ln>
          </p:spPr>
          <p:txBody>
            <a:bodyPr wrap="square" anchor="t">
              <a:spAutoFit/>
            </a:bodyPr>
            <a:p>
              <a:r>
                <a:rPr lang="zh-CN" altLang="en-US" sz="1000" b="1">
                  <a:latin typeface="Calibri" panose="020F0502020204030204" charset="0"/>
                  <a:ea typeface="隶书" pitchFamily="49" charset="-122"/>
                </a:rPr>
                <a:t>最高法院可宣布法律不合宪法</a:t>
              </a:r>
              <a:endParaRPr lang="zh-CN" altLang="en-US" sz="1000" b="1">
                <a:latin typeface="Calibri" panose="020F0502020204030204" charset="0"/>
                <a:ea typeface="隶书" pitchFamily="49" charset="-122"/>
              </a:endParaRPr>
            </a:p>
          </p:txBody>
        </p:sp>
        <p:sp>
          <p:nvSpPr>
            <p:cNvPr id="87" name="Text Box 56"/>
            <p:cNvSpPr txBox="1"/>
            <p:nvPr/>
          </p:nvSpPr>
          <p:spPr>
            <a:xfrm>
              <a:off x="10361" y="8460"/>
              <a:ext cx="7040" cy="679"/>
            </a:xfrm>
            <a:prstGeom prst="rect">
              <a:avLst/>
            </a:prstGeom>
            <a:noFill/>
            <a:ln w="9525">
              <a:noFill/>
            </a:ln>
          </p:spPr>
          <p:txBody>
            <a:bodyPr wrap="square" anchor="t">
              <a:spAutoFit/>
            </a:bodyPr>
            <a:p>
              <a:r>
                <a:rPr lang="zh-CN" altLang="en-US" sz="1000" b="1">
                  <a:latin typeface="Calibri" panose="020F0502020204030204" charset="0"/>
                  <a:ea typeface="隶书" pitchFamily="49" charset="-122"/>
                </a:rPr>
                <a:t>任命司法官员需参议院确认</a:t>
              </a:r>
              <a:endParaRPr lang="zh-CN" altLang="en-US" sz="1000" b="1">
                <a:latin typeface="Calibri" panose="020F0502020204030204" charset="0"/>
                <a:ea typeface="隶书" pitchFamily="49" charset="-122"/>
              </a:endParaRPr>
            </a:p>
          </p:txBody>
        </p:sp>
        <p:sp>
          <p:nvSpPr>
            <p:cNvPr id="89" name="Rectangle 57"/>
            <p:cNvSpPr/>
            <p:nvPr/>
          </p:nvSpPr>
          <p:spPr>
            <a:xfrm rot="2867890">
              <a:off x="14216" y="7067"/>
              <a:ext cx="2325" cy="475"/>
            </a:xfrm>
            <a:prstGeom prst="rect">
              <a:avLst/>
            </a:prstGeom>
            <a:solidFill>
              <a:schemeClr val="accent1"/>
            </a:solidFill>
            <a:ln w="9525" cap="flat" cmpd="sng">
              <a:solidFill>
                <a:schemeClr val="tx1"/>
              </a:solidFill>
              <a:prstDash val="solid"/>
              <a:miter/>
              <a:headEnd type="none" w="med" len="med"/>
              <a:tailEnd type="none" w="med" len="med"/>
            </a:ln>
          </p:spPr>
          <p:txBody>
            <a:bodyPr vert="eaVert" wrap="none" anchor="ctr"/>
            <a:p>
              <a:pPr algn="ctr"/>
              <a:endParaRPr lang="en-US" altLang="zh-CN"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总</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统</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任</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命</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联</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邦</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法</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官</a:t>
              </a:r>
              <a:endParaRPr lang="zh-CN" altLang="en-US" sz="1000" b="1" dirty="0">
                <a:latin typeface="黑体" panose="02010609060101010101" pitchFamily="49" charset="-122"/>
                <a:ea typeface="黑体" panose="02010609060101010101" pitchFamily="49" charset="-122"/>
              </a:endParaRPr>
            </a:p>
          </p:txBody>
        </p:sp>
        <p:sp>
          <p:nvSpPr>
            <p:cNvPr id="90" name="Rectangle 58"/>
            <p:cNvSpPr/>
            <p:nvPr/>
          </p:nvSpPr>
          <p:spPr>
            <a:xfrm rot="2826597">
              <a:off x="15229" y="6106"/>
              <a:ext cx="2451" cy="572"/>
            </a:xfrm>
            <a:prstGeom prst="rect">
              <a:avLst/>
            </a:prstGeom>
            <a:solidFill>
              <a:schemeClr val="accent1"/>
            </a:solidFill>
            <a:ln w="9525" cap="flat" cmpd="sng">
              <a:solidFill>
                <a:schemeClr val="tx1"/>
              </a:solidFill>
              <a:prstDash val="solid"/>
              <a:miter/>
              <a:headEnd type="none" w="med" len="med"/>
              <a:tailEnd type="none" w="med" len="med"/>
            </a:ln>
          </p:spPr>
          <p:txBody>
            <a:bodyPr vert="eaVert" wrap="none" anchor="ctr"/>
            <a:p>
              <a:pPr algn="ctr"/>
              <a:r>
                <a:rPr lang="zh-CN" altLang="en-US" sz="1000" b="1" dirty="0">
                  <a:latin typeface="黑体" panose="02010609060101010101" pitchFamily="49" charset="-122"/>
                  <a:ea typeface="黑体" panose="02010609060101010101" pitchFamily="49" charset="-122"/>
                </a:rPr>
                <a:t>可</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以</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宣</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布</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总</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统</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违</a:t>
              </a:r>
              <a:endParaRPr lang="zh-CN" altLang="en-US" sz="1000" b="1" dirty="0">
                <a:latin typeface="黑体" panose="02010609060101010101" pitchFamily="49" charset="-122"/>
                <a:ea typeface="黑体" panose="02010609060101010101" pitchFamily="49" charset="-122"/>
              </a:endParaRPr>
            </a:p>
            <a:p>
              <a:pPr algn="ctr"/>
              <a:r>
                <a:rPr lang="zh-CN" altLang="en-US" sz="1000" b="1" dirty="0">
                  <a:latin typeface="黑体" panose="02010609060101010101" pitchFamily="49" charset="-122"/>
                  <a:ea typeface="黑体" panose="02010609060101010101" pitchFamily="49" charset="-122"/>
                </a:rPr>
                <a:t>宪</a:t>
              </a:r>
              <a:endParaRPr lang="zh-CN" altLang="en-US" sz="1000" b="1" dirty="0">
                <a:latin typeface="黑体" panose="02010609060101010101" pitchFamily="49" charset="-122"/>
                <a:ea typeface="黑体" panose="02010609060101010101" pitchFamily="49" charset="-122"/>
              </a:endParaRPr>
            </a:p>
          </p:txBody>
        </p:sp>
        <p:sp>
          <p:nvSpPr>
            <p:cNvPr id="70" name="Oval 42"/>
            <p:cNvSpPr>
              <a:spLocks noChangeArrowheads="1"/>
            </p:cNvSpPr>
            <p:nvPr/>
          </p:nvSpPr>
          <p:spPr bwMode="auto">
            <a:xfrm>
              <a:off x="16507" y="8460"/>
              <a:ext cx="1928" cy="1928"/>
            </a:xfrm>
            <a:prstGeom prst="ellipse">
              <a:avLst/>
            </a:prstGeom>
            <a:solidFill>
              <a:srgbClr val="FF00FF"/>
            </a:solidFill>
            <a:ln w="9525">
              <a:noFill/>
              <a:round/>
            </a:ln>
            <a:effectLst>
              <a:glow rad="101600">
                <a:schemeClr val="accent2">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p>
              <a:pPr algn="ctr" fontAlgn="auto">
                <a:defRPr/>
              </a:pPr>
              <a:r>
                <a:rPr lang="zh-CN" altLang="en-US" sz="1800" b="1" strike="noStrike" noProof="1" dirty="0">
                  <a:solidFill>
                    <a:schemeClr val="bg1"/>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cs typeface="+mn-cs"/>
                </a:rPr>
                <a:t>法院</a:t>
              </a:r>
              <a:endParaRPr lang="zh-CN" altLang="en-US" sz="1800" b="1" strike="noStrike" noProof="1" dirty="0">
                <a:solidFill>
                  <a:schemeClr val="bg1"/>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endParaRPr>
            </a:p>
            <a:p>
              <a:pPr algn="ctr" fontAlgn="auto">
                <a:defRPr/>
              </a:pPr>
              <a:r>
                <a:rPr lang="zh-CN" altLang="en-US" sz="1800" b="1" strike="noStrike" noProof="1" dirty="0">
                  <a:solidFill>
                    <a:schemeClr val="bg1"/>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cs typeface="+mn-cs"/>
                </a:rPr>
                <a:t>司法权</a:t>
              </a:r>
              <a:endParaRPr lang="zh-CN" altLang="en-US" sz="1800" b="1" strike="noStrike" noProof="1" dirty="0">
                <a:solidFill>
                  <a:schemeClr val="bg1"/>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endParaRPr>
            </a:p>
            <a:p>
              <a:pPr algn="ctr" fontAlgn="auto">
                <a:defRPr/>
              </a:pPr>
              <a:endParaRPr lang="en-US" altLang="zh-CN" sz="1800" strike="noStrike" noProof="1" dirty="0">
                <a:solidFill>
                  <a:schemeClr val="bg1"/>
                </a:solidFill>
                <a:effectLst>
                  <a:outerShdw blurRad="38100" dist="38100" dir="2700000" algn="tl">
                    <a:srgbClr val="000000">
                      <a:alpha val="43137"/>
                    </a:srgbClr>
                  </a:outerShdw>
                </a:effectLst>
                <a:latin typeface="迷你简超粗圆" pitchFamily="2" charset="-122"/>
                <a:ea typeface="迷你简超粗圆" pitchFamily="2" charset="-122"/>
              </a:endParaRPr>
            </a:p>
          </p:txBody>
        </p:sp>
        <p:sp>
          <p:nvSpPr>
            <p:cNvPr id="10" name="Line 48"/>
            <p:cNvSpPr/>
            <p:nvPr/>
          </p:nvSpPr>
          <p:spPr>
            <a:xfrm>
              <a:off x="10613" y="9120"/>
              <a:ext cx="5895" cy="0"/>
            </a:xfrm>
            <a:prstGeom prst="line">
              <a:avLst/>
            </a:prstGeom>
            <a:ln w="57150" cap="flat" cmpd="sng">
              <a:solidFill>
                <a:srgbClr val="009900"/>
              </a:solidFill>
              <a:prstDash val="solid"/>
              <a:round/>
              <a:headEnd type="none" w="med" len="med"/>
              <a:tailEnd type="triangle" w="med" len="med"/>
            </a:ln>
          </p:spPr>
          <p:txBody>
            <a:bodyPr anchor="t"/>
            <a:p>
              <a:endParaRPr lang="zh-CN" altLang="en-US">
                <a:latin typeface="Calibri" panose="020F0502020204030204" charset="0"/>
                <a:ea typeface="微软雅黑" panose="020B0503020204020204" charset="-122"/>
              </a:endParaRPr>
            </a:p>
          </p:txBody>
        </p:sp>
        <p:sp>
          <p:nvSpPr>
            <p:cNvPr id="73" name="Line 45"/>
            <p:cNvSpPr/>
            <p:nvPr/>
          </p:nvSpPr>
          <p:spPr>
            <a:xfrm flipH="1">
              <a:off x="10210" y="9278"/>
              <a:ext cx="6463" cy="0"/>
            </a:xfrm>
            <a:prstGeom prst="line">
              <a:avLst/>
            </a:prstGeom>
            <a:ln w="57150" cap="flat" cmpd="sng">
              <a:solidFill>
                <a:schemeClr val="accent2"/>
              </a:solidFill>
              <a:prstDash val="solid"/>
              <a:round/>
              <a:headEnd type="none" w="med" len="med"/>
              <a:tailEnd type="triangle" w="med" len="med"/>
            </a:ln>
          </p:spPr>
          <p:txBody>
            <a:bodyPr anchor="t"/>
            <a:p>
              <a:endParaRPr lang="zh-CN" altLang="en-US">
                <a:latin typeface="Calibri" panose="020F0502020204030204" charset="0"/>
                <a:ea typeface="微软雅黑" panose="020B0503020204020204" charset="-122"/>
              </a:endParaRP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标题 1"/>
          <p:cNvSpPr>
            <a:spLocks noGrp="1"/>
          </p:cNvSpPr>
          <p:nvPr/>
        </p:nvSpPr>
        <p:spPr>
          <a:xfrm>
            <a:off x="-20955" y="-169545"/>
            <a:ext cx="8892540" cy="1470025"/>
          </a:xfrm>
          <a:prstGeom prst="rect">
            <a:avLst/>
          </a:prstGeom>
          <a:noFill/>
          <a:ln w="9525">
            <a:noFill/>
          </a:ln>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2pPr>
            <a:lvl3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3pPr>
            <a:lvl4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4pPr>
            <a:lvl5pPr algn="ctr" rtl="0" eaLnBrk="0" fontAlgn="base" hangingPunct="0">
              <a:spcBef>
                <a:spcPct val="0"/>
              </a:spcBef>
              <a:spcAft>
                <a:spcPct val="0"/>
              </a:spcAft>
              <a:defRPr sz="4400">
                <a:solidFill>
                  <a:schemeClr val="tx2"/>
                </a:solidFill>
                <a:latin typeface="Arial" panose="020B0604020202020204" pitchFamily="34" charset="0"/>
                <a:ea typeface="宋体" panose="02010600030101010101" pitchFamily="2" charset="-122"/>
              </a:defRPr>
            </a:lvl5pPr>
            <a:lvl6pPr marL="4572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6pPr>
            <a:lvl7pPr marL="9144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7pPr>
            <a:lvl8pPr marL="13716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8pPr>
            <a:lvl9pPr marL="1828800" algn="ctr" rtl="0" fontAlgn="base">
              <a:spcBef>
                <a:spcPct val="0"/>
              </a:spcBef>
              <a:spcAft>
                <a:spcPct val="0"/>
              </a:spcAft>
              <a:defRPr sz="4400">
                <a:solidFill>
                  <a:schemeClr val="tx2"/>
                </a:solidFill>
                <a:latin typeface="Arial" panose="020B0604020202020204" pitchFamily="34" charset="0"/>
                <a:ea typeface="宋体" panose="02010600030101010101" pitchFamily="2" charset="-122"/>
              </a:defRPr>
            </a:lvl9pPr>
          </a:lstStyle>
          <a:p>
            <a:pPr algn="l"/>
            <a:r>
              <a:rPr lang="zh-CN" altLang="en-US" b="1">
                <a:solidFill>
                  <a:srgbClr val="3333FF"/>
                </a:solidFill>
              </a:rPr>
              <a:t>四、政治篇</a:t>
            </a:r>
            <a:r>
              <a:rPr lang="en-US" altLang="zh-CN" b="1">
                <a:solidFill>
                  <a:srgbClr val="3333FF"/>
                </a:solidFill>
              </a:rPr>
              <a:t>—</a:t>
            </a:r>
            <a:r>
              <a:rPr lang="zh-CN" altLang="en-US" sz="4000" b="1">
                <a:solidFill>
                  <a:srgbClr val="FF0000"/>
                </a:solidFill>
                <a:latin typeface="楷体" panose="02010609060101010101" charset="-122"/>
                <a:ea typeface="楷体" panose="02010609060101010101" charset="-122"/>
              </a:rPr>
              <a:t>资产阶级革命</a:t>
            </a:r>
            <a:endParaRPr lang="zh-CN" altLang="en-US" sz="4000" b="1">
              <a:solidFill>
                <a:srgbClr val="FF0000"/>
              </a:solidFill>
              <a:latin typeface="楷体" panose="02010609060101010101" charset="-122"/>
              <a:ea typeface="楷体" panose="02010609060101010101" charset="-122"/>
            </a:endParaRPr>
          </a:p>
        </p:txBody>
      </p:sp>
      <p:sp>
        <p:nvSpPr>
          <p:cNvPr id="14" name="文本框 13"/>
          <p:cNvSpPr txBox="1"/>
          <p:nvPr/>
        </p:nvSpPr>
        <p:spPr>
          <a:xfrm>
            <a:off x="227330" y="939165"/>
            <a:ext cx="5767070" cy="460375"/>
          </a:xfrm>
          <a:prstGeom prst="rect">
            <a:avLst/>
          </a:prstGeom>
          <a:noFill/>
        </p:spPr>
        <p:txBody>
          <a:bodyPr wrap="square" rtlCol="0">
            <a:spAutoFit/>
          </a:bodyPr>
          <a:p>
            <a:pPr algn="l"/>
            <a:r>
              <a:rPr lang="zh-CN" altLang="en-US" sz="2400" b="1">
                <a:gradFill>
                  <a:gsLst>
                    <a:gs pos="0">
                      <a:srgbClr val="14CD68"/>
                    </a:gs>
                    <a:gs pos="100000">
                      <a:srgbClr val="0B6E38"/>
                    </a:gs>
                  </a:gsLst>
                  <a:lin scaled="0"/>
                </a:gradFill>
              </a:rPr>
              <a:t>（三）法国大革命（</a:t>
            </a:r>
            <a:r>
              <a:rPr lang="en-US" altLang="zh-CN" sz="2400" b="1">
                <a:gradFill>
                  <a:gsLst>
                    <a:gs pos="0">
                      <a:srgbClr val="14CD68"/>
                    </a:gs>
                    <a:gs pos="100000">
                      <a:srgbClr val="0B6E38"/>
                    </a:gs>
                  </a:gsLst>
                  <a:lin scaled="0"/>
                </a:gradFill>
              </a:rPr>
              <a:t>1789-1794</a:t>
            </a:r>
            <a:r>
              <a:rPr lang="zh-CN" altLang="en-US" sz="2400" b="1">
                <a:gradFill>
                  <a:gsLst>
                    <a:gs pos="0">
                      <a:srgbClr val="14CD68"/>
                    </a:gs>
                    <a:gs pos="100000">
                      <a:srgbClr val="0B6E38"/>
                    </a:gs>
                  </a:gsLst>
                  <a:lin scaled="0"/>
                </a:gradFill>
              </a:rPr>
              <a:t>）</a:t>
            </a:r>
            <a:endParaRPr lang="zh-CN" altLang="en-US" sz="2400" b="1">
              <a:gradFill>
                <a:gsLst>
                  <a:gs pos="0">
                    <a:srgbClr val="14CD68"/>
                  </a:gs>
                  <a:gs pos="100000">
                    <a:srgbClr val="0B6E38"/>
                  </a:gs>
                </a:gsLst>
                <a:lin scaled="0"/>
              </a:gradFill>
            </a:endParaRPr>
          </a:p>
        </p:txBody>
      </p:sp>
      <p:sp>
        <p:nvSpPr>
          <p:cNvPr id="4" name="文本框 3"/>
          <p:cNvSpPr txBox="1"/>
          <p:nvPr/>
        </p:nvSpPr>
        <p:spPr>
          <a:xfrm>
            <a:off x="227330" y="1399540"/>
            <a:ext cx="7696835" cy="31692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p>
            <a:pPr algn="l" fontAlgn="auto"/>
            <a:r>
              <a:rPr lang="en-US" altLang="zh-CN" sz="2000" b="1" strike="noStrike" noProof="1">
                <a:solidFill>
                  <a:schemeClr val="tx1"/>
                </a:solidFill>
              </a:rPr>
              <a:t>1</a:t>
            </a:r>
            <a:r>
              <a:rPr lang="zh-CN" altLang="en-US" sz="2000" b="1" strike="noStrike" noProof="1">
                <a:solidFill>
                  <a:schemeClr val="tx1"/>
                </a:solidFill>
              </a:rPr>
              <a:t>、</a:t>
            </a:r>
            <a:r>
              <a:rPr lang="zh-CN" altLang="en-US" sz="2000" b="1" strike="noStrike" noProof="1">
                <a:solidFill>
                  <a:schemeClr val="tx1"/>
                </a:solidFill>
              </a:rPr>
              <a:t>革命爆发根本原因：封建专制统治阻碍了北美资本主义的发展</a:t>
            </a:r>
            <a:endParaRPr lang="zh-CN" altLang="en-US" sz="2000" b="1" strike="noStrike" noProof="1">
              <a:solidFill>
                <a:schemeClr val="tx1"/>
              </a:solidFill>
            </a:endParaRPr>
          </a:p>
          <a:p>
            <a:pPr algn="l" fontAlgn="auto"/>
            <a:r>
              <a:rPr lang="en-US" altLang="zh-CN" sz="2000" b="1" strike="noStrike" noProof="1">
                <a:solidFill>
                  <a:schemeClr val="tx1"/>
                </a:solidFill>
              </a:rPr>
              <a:t>2</a:t>
            </a:r>
            <a:r>
              <a:rPr lang="zh-CN" altLang="en-US" sz="2000" b="1" strike="noStrike" noProof="1">
                <a:solidFill>
                  <a:schemeClr val="tx1"/>
                </a:solidFill>
              </a:rPr>
              <a:t>、过程：</a:t>
            </a:r>
            <a:endParaRPr lang="zh-CN" altLang="en-US" sz="2000" b="1" strike="noStrike" noProof="1">
              <a:solidFill>
                <a:schemeClr val="tx1"/>
              </a:solidFill>
            </a:endParaRPr>
          </a:p>
          <a:p>
            <a:pPr algn="l" fontAlgn="auto"/>
            <a:endParaRPr lang="zh-CN" altLang="en-US" sz="2000" b="1" strike="noStrike" noProof="1">
              <a:solidFill>
                <a:schemeClr val="tx1"/>
              </a:solidFill>
            </a:endParaRPr>
          </a:p>
          <a:p>
            <a:pPr algn="l" fontAlgn="auto"/>
            <a:endParaRPr lang="zh-CN" altLang="en-US" sz="2000" b="1" strike="noStrike" noProof="1">
              <a:solidFill>
                <a:schemeClr val="tx1"/>
              </a:solidFill>
            </a:endParaRPr>
          </a:p>
          <a:p>
            <a:pPr algn="l" fontAlgn="auto"/>
            <a:endParaRPr lang="zh-CN" altLang="en-US" sz="2000" b="1" strike="noStrike" noProof="1">
              <a:solidFill>
                <a:schemeClr val="tx1"/>
              </a:solidFill>
            </a:endParaRPr>
          </a:p>
          <a:p>
            <a:pPr algn="l" fontAlgn="auto"/>
            <a:endParaRPr lang="zh-CN" altLang="en-US" sz="2000" b="1" strike="noStrike" noProof="1">
              <a:solidFill>
                <a:schemeClr val="tx1"/>
              </a:solidFill>
            </a:endParaRPr>
          </a:p>
          <a:p>
            <a:pPr algn="l" fontAlgn="auto"/>
            <a:endParaRPr lang="zh-CN" altLang="en-US" sz="2000" b="1" strike="noStrike" noProof="1">
              <a:solidFill>
                <a:schemeClr val="tx1"/>
              </a:solidFill>
            </a:endParaRPr>
          </a:p>
          <a:p>
            <a:pPr algn="l" fontAlgn="auto"/>
            <a:endParaRPr lang="zh-CN" altLang="en-US" sz="2000" b="1" strike="noStrike" noProof="1">
              <a:solidFill>
                <a:schemeClr val="tx1"/>
              </a:solidFill>
            </a:endParaRPr>
          </a:p>
          <a:p>
            <a:pPr algn="l" fontAlgn="auto"/>
            <a:r>
              <a:rPr lang="en-US" altLang="zh-CN" sz="2000" b="1" strike="noStrike" noProof="1">
                <a:solidFill>
                  <a:schemeClr val="tx1"/>
                </a:solidFill>
              </a:rPr>
              <a:t>3</a:t>
            </a:r>
            <a:r>
              <a:rPr lang="zh-CN" altLang="en-US" sz="2000" b="1" strike="noStrike" noProof="1">
                <a:solidFill>
                  <a:schemeClr val="tx1"/>
                </a:solidFill>
              </a:rPr>
              <a:t>、性质：资产阶级革命</a:t>
            </a:r>
            <a:endParaRPr lang="zh-CN" altLang="en-US" sz="2000" b="1" strike="noStrike" noProof="1">
              <a:solidFill>
                <a:schemeClr val="tx1"/>
              </a:solidFill>
            </a:endParaRPr>
          </a:p>
          <a:p>
            <a:pPr algn="l" fontAlgn="auto"/>
            <a:endParaRPr lang="en-US" altLang="zh-CN" sz="2000" b="1" strike="noStrike" noProof="1">
              <a:solidFill>
                <a:schemeClr val="tx1"/>
              </a:solidFill>
            </a:endParaRPr>
          </a:p>
        </p:txBody>
      </p:sp>
      <p:sp>
        <p:nvSpPr>
          <p:cNvPr id="66" name="TextBox 65">
            <a:hlinkClick r:id="" action="ppaction://noaction"/>
          </p:cNvPr>
          <p:cNvSpPr txBox="1"/>
          <p:nvPr/>
        </p:nvSpPr>
        <p:spPr>
          <a:xfrm>
            <a:off x="1420495" y="1837690"/>
            <a:ext cx="3380740" cy="33718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p>
            <a:pPr algn="l" fontAlgn="auto"/>
            <a:r>
              <a:rPr lang="zh-CN" altLang="en-US" sz="1600" strike="noStrike" noProof="1" dirty="0" smtClean="0">
                <a:latin typeface="华文新魏" pitchFamily="2" charset="-122"/>
                <a:ea typeface="华文新魏" pitchFamily="2" charset="-122"/>
              </a:rPr>
              <a:t>（</a:t>
            </a:r>
            <a:r>
              <a:rPr lang="en-US" altLang="zh-CN" sz="1600" strike="noStrike" noProof="1" dirty="0" smtClean="0">
                <a:latin typeface="华文新魏" pitchFamily="2" charset="-122"/>
                <a:ea typeface="华文新魏" pitchFamily="2" charset="-122"/>
              </a:rPr>
              <a:t>1</a:t>
            </a:r>
            <a:r>
              <a:rPr lang="zh-CN" altLang="en-US" sz="1600" strike="noStrike" noProof="1" dirty="0" smtClean="0">
                <a:latin typeface="华文新魏" pitchFamily="2" charset="-122"/>
                <a:ea typeface="华文新魏" pitchFamily="2" charset="-122"/>
              </a:rPr>
              <a:t>）</a:t>
            </a:r>
            <a:r>
              <a:rPr lang="zh-CN" altLang="en-US" sz="1600" b="1" strike="noStrike" noProof="1" dirty="0" smtClean="0">
                <a:solidFill>
                  <a:srgbClr val="FF0000"/>
                </a:solidFill>
                <a:latin typeface="华文新魏" pitchFamily="2" charset="-122"/>
                <a:ea typeface="华文新魏" pitchFamily="2" charset="-122"/>
              </a:rPr>
              <a:t>开始：</a:t>
            </a:r>
            <a:r>
              <a:rPr lang="zh-CN" altLang="en-US" sz="1600" strike="noStrike" noProof="1" dirty="0" smtClean="0">
                <a:latin typeface="华文新魏" pitchFamily="2" charset="-122"/>
                <a:ea typeface="华文新魏" pitchFamily="2" charset="-122"/>
              </a:rPr>
              <a:t>攻占巴士底狱</a:t>
            </a:r>
            <a:endParaRPr lang="zh-CN" altLang="en-US" sz="1600" strike="noStrike" noProof="1" dirty="0" smtClean="0">
              <a:solidFill>
                <a:srgbClr val="760000"/>
              </a:solidFill>
              <a:latin typeface="华文新魏" pitchFamily="2" charset="-122"/>
              <a:ea typeface="华文新魏" pitchFamily="2" charset="-122"/>
              <a:sym typeface="+mn-ea"/>
            </a:endParaRPr>
          </a:p>
        </p:txBody>
      </p:sp>
      <p:sp>
        <p:nvSpPr>
          <p:cNvPr id="42" name="TextBox 41">
            <a:hlinkClick r:id="" action="ppaction://noaction"/>
          </p:cNvPr>
          <p:cNvSpPr txBox="1"/>
          <p:nvPr/>
        </p:nvSpPr>
        <p:spPr>
          <a:xfrm>
            <a:off x="1421130" y="2174875"/>
            <a:ext cx="3380740" cy="33718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p>
            <a:pPr algn="l" fontAlgn="auto"/>
            <a:r>
              <a:rPr lang="zh-CN" altLang="en-US" sz="1600" strike="noStrike" noProof="1" dirty="0" smtClean="0">
                <a:latin typeface="华文新魏" pitchFamily="2" charset="-122"/>
                <a:ea typeface="华文新魏" pitchFamily="2" charset="-122"/>
              </a:rPr>
              <a:t>（</a:t>
            </a:r>
            <a:r>
              <a:rPr lang="en-US" altLang="zh-CN" sz="1600" strike="noStrike" noProof="1" dirty="0" smtClean="0">
                <a:latin typeface="华文新魏" pitchFamily="2" charset="-122"/>
                <a:ea typeface="华文新魏" pitchFamily="2" charset="-122"/>
              </a:rPr>
              <a:t>2</a:t>
            </a:r>
            <a:r>
              <a:rPr lang="zh-CN" altLang="en-US" sz="1600" strike="noStrike" noProof="1" dirty="0" smtClean="0">
                <a:latin typeface="华文新魏" pitchFamily="2" charset="-122"/>
                <a:ea typeface="华文新魏" pitchFamily="2" charset="-122"/>
              </a:rPr>
              <a:t>）《人权宣言》发表</a:t>
            </a:r>
            <a:endParaRPr lang="zh-CN" altLang="en-US" sz="1600" strike="noStrike" noProof="1" dirty="0" smtClean="0">
              <a:solidFill>
                <a:srgbClr val="760000"/>
              </a:solidFill>
              <a:latin typeface="华文新魏" pitchFamily="2" charset="-122"/>
              <a:ea typeface="华文新魏" pitchFamily="2" charset="-122"/>
            </a:endParaRPr>
          </a:p>
        </p:txBody>
      </p:sp>
      <p:sp>
        <p:nvSpPr>
          <p:cNvPr id="71" name="TextBox 70">
            <a:hlinkClick r:id="" action="ppaction://noaction"/>
          </p:cNvPr>
          <p:cNvSpPr txBox="1"/>
          <p:nvPr/>
        </p:nvSpPr>
        <p:spPr>
          <a:xfrm>
            <a:off x="1421130" y="2512060"/>
            <a:ext cx="3381375" cy="33718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p>
            <a:pPr algn="l" fontAlgn="auto"/>
            <a:r>
              <a:rPr lang="zh-CN" altLang="en-US" sz="1600" strike="noStrike" noProof="1" dirty="0" smtClean="0">
                <a:latin typeface="华文新魏" pitchFamily="2" charset="-122"/>
                <a:ea typeface="华文新魏" pitchFamily="2" charset="-122"/>
              </a:rPr>
              <a:t>（</a:t>
            </a:r>
            <a:r>
              <a:rPr lang="en-US" altLang="zh-CN" sz="1600" strike="noStrike" noProof="1" dirty="0" smtClean="0">
                <a:latin typeface="华文新魏" pitchFamily="2" charset="-122"/>
                <a:ea typeface="华文新魏" pitchFamily="2" charset="-122"/>
              </a:rPr>
              <a:t>3</a:t>
            </a:r>
            <a:r>
              <a:rPr lang="zh-CN" altLang="en-US" sz="1600" strike="noStrike" noProof="1" dirty="0" smtClean="0">
                <a:latin typeface="华文新魏" pitchFamily="2" charset="-122"/>
                <a:ea typeface="华文新魏" pitchFamily="2" charset="-122"/>
              </a:rPr>
              <a:t>）制宪会议制定宪法</a:t>
            </a:r>
            <a:endParaRPr lang="zh-CN" altLang="en-US" sz="1600" strike="noStrike" noProof="1" dirty="0" smtClean="0">
              <a:solidFill>
                <a:srgbClr val="632523"/>
              </a:solidFill>
              <a:latin typeface="华文新魏" pitchFamily="2" charset="-122"/>
              <a:ea typeface="华文新魏" pitchFamily="2" charset="-122"/>
              <a:sym typeface="+mn-ea"/>
            </a:endParaRPr>
          </a:p>
        </p:txBody>
      </p:sp>
      <p:sp>
        <p:nvSpPr>
          <p:cNvPr id="75" name="TextBox 74">
            <a:hlinkClick r:id="" action="ppaction://noaction"/>
          </p:cNvPr>
          <p:cNvSpPr txBox="1"/>
          <p:nvPr/>
        </p:nvSpPr>
        <p:spPr>
          <a:xfrm>
            <a:off x="1422400" y="2849245"/>
            <a:ext cx="5081905" cy="33718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p>
            <a:pPr algn="l" fontAlgn="auto"/>
            <a:r>
              <a:rPr lang="zh-CN" altLang="en-US" sz="1600" strike="noStrike" noProof="1" dirty="0" smtClean="0">
                <a:latin typeface="华文新魏" pitchFamily="2" charset="-122"/>
                <a:ea typeface="华文新魏" pitchFamily="2" charset="-122"/>
              </a:rPr>
              <a:t>（</a:t>
            </a:r>
            <a:r>
              <a:rPr lang="en-US" altLang="zh-CN" sz="1600" strike="noStrike" noProof="1" dirty="0" smtClean="0">
                <a:latin typeface="华文新魏" pitchFamily="2" charset="-122"/>
                <a:ea typeface="华文新魏" pitchFamily="2" charset="-122"/>
              </a:rPr>
              <a:t>4</a:t>
            </a:r>
            <a:r>
              <a:rPr lang="zh-CN" altLang="en-US" sz="1600" strike="noStrike" noProof="1" dirty="0" smtClean="0">
                <a:latin typeface="华文新魏" pitchFamily="2" charset="-122"/>
                <a:ea typeface="华文新魏" pitchFamily="2" charset="-122"/>
              </a:rPr>
              <a:t>）法兰西第一共和国建立，路易十六被送上断头台</a:t>
            </a:r>
            <a:endParaRPr lang="zh-CN" altLang="en-US" sz="1600" b="1" u="sng" strike="noStrike" noProof="1" dirty="0" smtClean="0">
              <a:solidFill>
                <a:srgbClr val="C00000"/>
              </a:solidFill>
              <a:effectLst>
                <a:outerShdw blurRad="38100" dist="38100" dir="2700000" algn="tl">
                  <a:srgbClr val="000000">
                    <a:alpha val="43137"/>
                  </a:srgbClr>
                </a:outerShdw>
              </a:effectLst>
              <a:latin typeface="华文新魏" pitchFamily="2" charset="-122"/>
              <a:ea typeface="华文新魏" pitchFamily="2" charset="-122"/>
              <a:sym typeface="+mn-ea"/>
            </a:endParaRPr>
          </a:p>
        </p:txBody>
      </p:sp>
      <p:sp>
        <p:nvSpPr>
          <p:cNvPr id="77" name="TextBox 76">
            <a:hlinkClick r:id="" action="ppaction://noaction"/>
          </p:cNvPr>
          <p:cNvSpPr txBox="1"/>
          <p:nvPr/>
        </p:nvSpPr>
        <p:spPr>
          <a:xfrm>
            <a:off x="1422400" y="3186430"/>
            <a:ext cx="3380105" cy="33718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p>
            <a:pPr algn="l" fontAlgn="auto"/>
            <a:r>
              <a:rPr lang="zh-CN" altLang="en-US" sz="1600" strike="noStrike" noProof="1" dirty="0" smtClean="0">
                <a:latin typeface="华文新魏" pitchFamily="2" charset="-122"/>
                <a:ea typeface="华文新魏" pitchFamily="2" charset="-122"/>
              </a:rPr>
              <a:t>（</a:t>
            </a:r>
            <a:r>
              <a:rPr lang="en-US" altLang="zh-CN" sz="1600" strike="noStrike" noProof="1" dirty="0" smtClean="0">
                <a:latin typeface="华文新魏" pitchFamily="2" charset="-122"/>
                <a:ea typeface="华文新魏" pitchFamily="2" charset="-122"/>
              </a:rPr>
              <a:t>5</a:t>
            </a:r>
            <a:r>
              <a:rPr lang="zh-CN" altLang="en-US" sz="1600" strike="noStrike" noProof="1" dirty="0" smtClean="0">
                <a:latin typeface="华文新魏" pitchFamily="2" charset="-122"/>
                <a:ea typeface="华文新魏" pitchFamily="2" charset="-122"/>
              </a:rPr>
              <a:t>）</a:t>
            </a:r>
            <a:r>
              <a:rPr lang="zh-CN" altLang="en-US" sz="1600" b="1" strike="noStrike" noProof="1" dirty="0" smtClean="0">
                <a:solidFill>
                  <a:srgbClr val="FF0000"/>
                </a:solidFill>
                <a:latin typeface="华文新魏" pitchFamily="2" charset="-122"/>
                <a:ea typeface="华文新魏" pitchFamily="2" charset="-122"/>
              </a:rPr>
              <a:t>高潮：</a:t>
            </a:r>
            <a:r>
              <a:rPr lang="zh-CN" altLang="en-US" sz="1600" strike="noStrike" noProof="1" dirty="0" smtClean="0">
                <a:latin typeface="华文新魏" pitchFamily="2" charset="-122"/>
                <a:ea typeface="华文新魏" pitchFamily="2" charset="-122"/>
              </a:rPr>
              <a:t>雅各宾派专政</a:t>
            </a:r>
            <a:endParaRPr lang="zh-CN" altLang="en-US" sz="1600" strike="noStrike" noProof="1" dirty="0" smtClean="0">
              <a:solidFill>
                <a:srgbClr val="760000"/>
              </a:solidFill>
              <a:latin typeface="华文新魏" pitchFamily="2" charset="-122"/>
              <a:ea typeface="华文新魏" pitchFamily="2" charset="-122"/>
            </a:endParaRPr>
          </a:p>
        </p:txBody>
      </p:sp>
      <p:sp>
        <p:nvSpPr>
          <p:cNvPr id="78" name="TextBox 77">
            <a:hlinkClick r:id="" action="ppaction://noaction"/>
          </p:cNvPr>
          <p:cNvSpPr txBox="1"/>
          <p:nvPr/>
        </p:nvSpPr>
        <p:spPr>
          <a:xfrm>
            <a:off x="1422400" y="3523615"/>
            <a:ext cx="3381375" cy="33718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p>
            <a:pPr algn="l" fontAlgn="auto"/>
            <a:r>
              <a:rPr lang="zh-CN" altLang="en-US" sz="1600" strike="noStrike" noProof="1" dirty="0" smtClean="0">
                <a:latin typeface="华文新魏" pitchFamily="2" charset="-122"/>
                <a:ea typeface="华文新魏" pitchFamily="2" charset="-122"/>
              </a:rPr>
              <a:t>（</a:t>
            </a:r>
            <a:r>
              <a:rPr lang="en-US" altLang="zh-CN" sz="1600" strike="noStrike" noProof="1" dirty="0" smtClean="0">
                <a:latin typeface="华文新魏" pitchFamily="2" charset="-122"/>
                <a:ea typeface="华文新魏" pitchFamily="2" charset="-122"/>
              </a:rPr>
              <a:t>6</a:t>
            </a:r>
            <a:r>
              <a:rPr lang="zh-CN" altLang="en-US" sz="1600" strike="noStrike" noProof="1" dirty="0" smtClean="0">
                <a:latin typeface="华文新魏" pitchFamily="2" charset="-122"/>
                <a:ea typeface="华文新魏" pitchFamily="2" charset="-122"/>
              </a:rPr>
              <a:t>）</a:t>
            </a:r>
            <a:r>
              <a:rPr lang="zh-CN" altLang="en-US" sz="1600" b="1" strike="noStrike" noProof="1" dirty="0" smtClean="0">
                <a:solidFill>
                  <a:srgbClr val="FF0000"/>
                </a:solidFill>
                <a:latin typeface="华文新魏" pitchFamily="2" charset="-122"/>
                <a:ea typeface="华文新魏" pitchFamily="2" charset="-122"/>
              </a:rPr>
              <a:t>结束：</a:t>
            </a:r>
            <a:r>
              <a:rPr lang="zh-CN" altLang="en-US" sz="1600" strike="noStrike" noProof="1" dirty="0" smtClean="0">
                <a:latin typeface="华文新魏" pitchFamily="2" charset="-122"/>
                <a:ea typeface="华文新魏" pitchFamily="2" charset="-122"/>
              </a:rPr>
              <a:t>热月政变</a:t>
            </a:r>
            <a:endParaRPr lang="zh-CN" altLang="en-US" sz="1600" strike="noStrike" noProof="1" dirty="0" smtClean="0">
              <a:solidFill>
                <a:srgbClr val="760000"/>
              </a:solidFill>
              <a:latin typeface="华文新魏" pitchFamily="2" charset="-122"/>
              <a:ea typeface="华文新魏" pitchFamily="2" charset="-122"/>
            </a:endParaRPr>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M_UNIT_TABLE_BEAUTIFY" val="smartTable{2fb11b84-55e9-41b7-b862-60b9f96700fc}"/>
  <p:tag name="REFSHAPE" val="1029632660"/>
</p:tagLst>
</file>

<file path=ppt/tags/tag2.xml><?xml version="1.0" encoding="utf-8"?>
<p:tagLst xmlns:p="http://schemas.openxmlformats.org/presentationml/2006/main">
  <p:tag name="KSO_WM_UNIT_TABLE_BEAUTIFY" val="smartTable{ef3206b0-b705-493b-970d-ad500f95a35e}"/>
</p:tagLst>
</file>

<file path=ppt/theme/theme1.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黑体" panose="02010609060101010101" pitchFamily="49"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黑体" panose="02010609060101010101" pitchFamily="49" charset="-122"/>
          </a:defRPr>
        </a:defPPr>
      </a:lstStyle>
    </a:lnDef>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4025</Words>
  <Application>WPS 演示</Application>
  <PresentationFormat>全屏显示(4:3)</PresentationFormat>
  <Paragraphs>492</Paragraphs>
  <Slides>23</Slides>
  <Notes>0</Notes>
  <HiddenSlides>0</HiddenSlides>
  <MMClips>1</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23</vt:i4>
      </vt:variant>
    </vt:vector>
  </HeadingPairs>
  <TitlesOfParts>
    <vt:vector size="37" baseType="lpstr">
      <vt:lpstr>Arial</vt:lpstr>
      <vt:lpstr>宋体</vt:lpstr>
      <vt:lpstr>Wingdings</vt:lpstr>
      <vt:lpstr>黑体</vt:lpstr>
      <vt:lpstr>微软雅黑</vt:lpstr>
      <vt:lpstr>楷体</vt:lpstr>
      <vt:lpstr>华文新魏</vt:lpstr>
      <vt:lpstr>迷你简超粗圆</vt:lpstr>
      <vt:lpstr>Calibri</vt:lpstr>
      <vt:lpstr>隶书</vt:lpstr>
      <vt:lpstr>Arial Unicode MS</vt:lpstr>
      <vt:lpstr>方正粗圆简体</vt:lpstr>
      <vt:lpstr>Times New Roman</vt:lpstr>
      <vt:lpstr>默认设计模板</vt:lpstr>
      <vt:lpstr>PowerPoint 演示文稿</vt:lpstr>
      <vt:lpstr>PowerPoint 演示文稿</vt:lpstr>
      <vt:lpstr>一、经济篇—西欧经济和社会的发展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世界近代史给你的启示</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会当凌绝顶</cp:lastModifiedBy>
  <cp:revision>123</cp:revision>
  <dcterms:created xsi:type="dcterms:W3CDTF">2019-12-26T06:13:00Z</dcterms:created>
  <dcterms:modified xsi:type="dcterms:W3CDTF">2019-12-30T02:20:16Z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KSOProductBuildVer">
    <vt:lpwstr>2052-11.1.0.9305</vt:lpwstr>
  </property>
</Properties>
</file>