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91" r:id="rId3"/>
    <p:sldId id="256" r:id="rId5"/>
    <p:sldId id="313" r:id="rId6"/>
    <p:sldId id="314" r:id="rId7"/>
    <p:sldId id="327" r:id="rId8"/>
    <p:sldId id="357" r:id="rId9"/>
    <p:sldId id="310" r:id="rId10"/>
    <p:sldId id="337" r:id="rId11"/>
    <p:sldId id="320" r:id="rId12"/>
    <p:sldId id="335" r:id="rId13"/>
    <p:sldId id="332" r:id="rId14"/>
    <p:sldId id="334" r:id="rId15"/>
    <p:sldId id="321" r:id="rId16"/>
    <p:sldId id="293" r:id="rId17"/>
    <p:sldId id="303" r:id="rId18"/>
    <p:sldId id="304" r:id="rId19"/>
    <p:sldId id="305" r:id="rId20"/>
    <p:sldId id="306" r:id="rId21"/>
    <p:sldId id="340" r:id="rId22"/>
    <p:sldId id="359" r:id="rId23"/>
    <p:sldId id="360" r:id="rId24"/>
    <p:sldId id="361" r:id="rId25"/>
    <p:sldId id="363" r:id="rId26"/>
  </p:sldIdLst>
  <p:sldSz cx="12192000" cy="6858000"/>
  <p:notesSz cx="7103745" cy="10234295"/>
  <p:embeddedFontLst>
    <p:embeddedFont>
      <p:font typeface="等线" panose="02010600030101010101" pitchFamily="2" charset="-122"/>
      <p:regular r:id="rId30"/>
    </p:embeddedFont>
    <p:embeddedFont>
      <p:font typeface="楷体" panose="02010609060101010101" pitchFamily="49" charset="-122"/>
      <p:regular r:id="rId31"/>
    </p:embeddedFont>
    <p:embeddedFont>
      <p:font typeface="华文新魏" panose="02010800040101010101" pitchFamily="2" charset="-122"/>
      <p:regular r:id="rId32"/>
    </p:embeddedFont>
    <p:embeddedFont>
      <p:font typeface="汉仪尚巍手书W" panose="00020600040101010101" pitchFamily="18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  <p:embeddedFont>
      <p:font typeface="黑体" panose="02010609060101010101" charset="-122"/>
      <p:regular r:id="rId38"/>
    </p:embeddedFont>
    <p:embeddedFont>
      <p:font typeface="华文行楷" panose="02010800040101010101" pitchFamily="2" charset="-122"/>
      <p:regular r:id="rId39"/>
    </p:embeddedFont>
    <p:embeddedFont>
      <p:font typeface="Batang" panose="02030600000101010101" pitchFamily="18" charset="-127"/>
      <p:regular r:id="rId40"/>
    </p:embeddedFont>
    <p:embeddedFont>
      <p:font typeface="微软雅黑" panose="020B0503020204020204" charset="-122"/>
      <p:regular r:id="rId41"/>
    </p:embeddedFont>
    <p:embeddedFont>
      <p:font typeface="Calibri Light" panose="020F0302020204030204" charset="0"/>
      <p:regular r:id="rId42"/>
      <p:italic r:id="rId43"/>
    </p:embeddedFont>
    <p:embeddedFont>
      <p:font typeface="华文中宋" panose="02010600040101010101" pitchFamily="2" charset="-122"/>
      <p:regular r:id="rId44"/>
    </p:embeddedFont>
    <p:embeddedFont>
      <p:font typeface="华文楷体" panose="02010600040101010101" charset="-122"/>
      <p:regular r:id="rId45"/>
    </p:embeddedFont>
    <p:embeddedFont>
      <p:font typeface="隶书" panose="02010509060101010101" pitchFamily="49" charset="-122"/>
      <p:regular r:id="rId46"/>
    </p:embeddedFont>
    <p:embeddedFont>
      <p:font typeface="楷体_GB2312" panose="02010609030101010101" pitchFamily="49" charset="-122"/>
      <p:regular r:id="rId4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465B"/>
    <a:srgbClr val="5A0000"/>
    <a:srgbClr val="63282E"/>
    <a:srgbClr val="780B09"/>
    <a:srgbClr val="AA221E"/>
    <a:srgbClr val="17324B"/>
    <a:srgbClr val="440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46" autoAdjust="0"/>
    <p:restoredTop sz="96391" autoAdjust="0"/>
  </p:normalViewPr>
  <p:slideViewPr>
    <p:cSldViewPr snapToGrid="0">
      <p:cViewPr varScale="1">
        <p:scale>
          <a:sx n="111" d="100"/>
          <a:sy n="111" d="100"/>
        </p:scale>
        <p:origin x="3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font" Target="fonts/font18.fntdata"/><Relationship Id="rId46" Type="http://schemas.openxmlformats.org/officeDocument/2006/relationships/font" Target="fonts/font17.fntdata"/><Relationship Id="rId45" Type="http://schemas.openxmlformats.org/officeDocument/2006/relationships/font" Target="fonts/font16.fntdata"/><Relationship Id="rId44" Type="http://schemas.openxmlformats.org/officeDocument/2006/relationships/font" Target="fonts/font15.fntdata"/><Relationship Id="rId43" Type="http://schemas.openxmlformats.org/officeDocument/2006/relationships/font" Target="fonts/font14.fntdata"/><Relationship Id="rId42" Type="http://schemas.openxmlformats.org/officeDocument/2006/relationships/font" Target="fonts/font13.fntdata"/><Relationship Id="rId41" Type="http://schemas.openxmlformats.org/officeDocument/2006/relationships/font" Target="fonts/font12.fntdata"/><Relationship Id="rId40" Type="http://schemas.openxmlformats.org/officeDocument/2006/relationships/font" Target="fonts/font11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CB3B0-D9D3-4CDA-B997-503EF6496A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87825-CF72-4847-803D-85318A19F99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这个被人戏称为“史上最不争气”的朝代，究竟有什么样的吸引力呢？</a:t>
            </a:r>
            <a:endParaRPr lang="zh-CN" altLang="en-US" sz="1200" b="1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 smtClean="0">
                <a:solidFill>
                  <a:srgbClr val="FF3300"/>
                </a:solidFill>
              </a:rPr>
              <a:t>宋瓷是当时中国的国家标志</a:t>
            </a:r>
            <a:endParaRPr lang="zh-CN" altLang="en-US" sz="1200" dirty="0" smtClean="0">
              <a:solidFill>
                <a:srgbClr val="FF3300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87825-CF72-4847-803D-85318A19F9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百姓有钱了以后会干什么？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+mn-ea"/>
              </a:rPr>
              <a:t>大江东去，浪淘尽，千古风流人物。</a:t>
            </a:r>
            <a:endParaRPr lang="zh-CN" altLang="en-US" dirty="0">
              <a:solidFill>
                <a:srgbClr val="000000"/>
              </a:solidFill>
              <a:latin typeface="Times New Roman" panose="02020603050405020304" pitchFamily="18" charset="0"/>
              <a:ea typeface="隶书" panose="02010509060101010101" pitchFamily="49" charset="-122"/>
              <a:sym typeface="+mn-ea"/>
            </a:endParaRPr>
          </a:p>
          <a:p>
            <a:r>
              <a:rPr lang="zh-CN" altLang="en-US" b="1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醉里挑灯看剑，</a:t>
            </a:r>
            <a:endParaRPr lang="zh-CN" altLang="en-US" b="1" dirty="0">
              <a:solidFill>
                <a:srgbClr val="00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r>
              <a:rPr lang="zh-CN" altLang="en-US" b="1" dirty="0">
                <a:solidFill>
                  <a:srgbClr val="00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梦回吹角连营。</a:t>
            </a:r>
            <a:endParaRPr lang="zh-CN" altLang="en-US" b="1" dirty="0">
              <a:solidFill>
                <a:srgbClr val="00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r>
              <a:rPr lang="zh-CN" altLang="en-US" b="1" dirty="0">
                <a:solidFill>
                  <a:srgbClr val="00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  八百里分麾下炙，</a:t>
            </a:r>
            <a:endParaRPr lang="zh-CN" altLang="en-US" b="1" dirty="0">
              <a:solidFill>
                <a:srgbClr val="00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r>
              <a:rPr lang="zh-CN" altLang="en-US" b="1" dirty="0">
                <a:solidFill>
                  <a:srgbClr val="00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五十弦翻塞外声。</a:t>
            </a:r>
            <a:endParaRPr lang="zh-CN" altLang="en-US" b="1" dirty="0">
              <a:solidFill>
                <a:srgbClr val="00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r>
              <a:rPr lang="zh-CN" altLang="en-US" b="1" dirty="0">
                <a:solidFill>
                  <a:srgbClr val="00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  沙场秋点兵。</a:t>
            </a:r>
            <a:endParaRPr lang="zh-CN" altLang="en-US" b="1" dirty="0">
              <a:solidFill>
                <a:srgbClr val="00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r>
              <a:rPr lang="zh-CN" altLang="en-US" b="1" dirty="0">
                <a:solidFill>
                  <a:srgbClr val="00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  马作的卢飞快，</a:t>
            </a:r>
            <a:endParaRPr lang="zh-CN" altLang="en-US" b="1" dirty="0">
              <a:solidFill>
                <a:srgbClr val="00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r>
              <a:rPr lang="zh-CN" altLang="en-US" b="1" dirty="0">
                <a:solidFill>
                  <a:srgbClr val="00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弓如霹雳弦惊。</a:t>
            </a:r>
            <a:endParaRPr lang="zh-CN" altLang="en-US" b="1" dirty="0">
              <a:solidFill>
                <a:srgbClr val="00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r>
              <a:rPr lang="zh-CN" altLang="en-US" b="1" dirty="0">
                <a:solidFill>
                  <a:srgbClr val="00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  了却君王天下事，</a:t>
            </a:r>
            <a:endParaRPr lang="zh-CN" altLang="en-US" b="1" dirty="0">
              <a:solidFill>
                <a:srgbClr val="00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r>
              <a:rPr lang="zh-CN" altLang="en-US" b="1" dirty="0">
                <a:solidFill>
                  <a:srgbClr val="00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赢得生前身后名。</a:t>
            </a:r>
            <a:endParaRPr lang="zh-CN" altLang="en-US" b="1" dirty="0">
              <a:solidFill>
                <a:srgbClr val="00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C9AD0-F20D-4700-B00D-D32F923AA94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jpe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.xml"/><Relationship Id="rId3" Type="http://schemas.openxmlformats.org/officeDocument/2006/relationships/slide" Target="slide9.xml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731483" y="238375"/>
            <a:ext cx="10854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5A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通过前面的学习，请同学们用一个词概括你印象当中的宋朝</a:t>
            </a:r>
            <a:endParaRPr lang="zh-CN" altLang="en-US" sz="3200" b="1" dirty="0" smtClean="0">
              <a:solidFill>
                <a:srgbClr val="5A000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4528404" y="1128129"/>
            <a:ext cx="6867331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“强唐弱宋”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北宋需给西夏和辽岁币，还发生靖康之耻，南宋先是给金岁币，后被新崛起的蒙古族所灭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。宋朝在历史上给后人留下“积贫积弱”窝囊的背影。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" name="图片 12" descr="5bc159eb50fb4bdf998836eeddacefa1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483" y="1013201"/>
            <a:ext cx="3439662" cy="204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矩形 15"/>
          <p:cNvSpPr/>
          <p:nvPr/>
        </p:nvSpPr>
        <p:spPr>
          <a:xfrm>
            <a:off x="731483" y="5004898"/>
            <a:ext cx="10664252" cy="1014730"/>
          </a:xfrm>
          <a:prstGeom prst="rect">
            <a:avLst/>
          </a:prstGeom>
          <a:solidFill>
            <a:srgbClr val="24465B"/>
          </a:solidFill>
        </p:spPr>
        <p:txBody>
          <a:bodyPr wrap="square">
            <a:spAutoFit/>
          </a:bodyPr>
          <a:lstStyle/>
          <a:p>
            <a:pPr lvl="0"/>
            <a:r>
              <a:rPr lang="zh-CN" altLang="en-US" sz="3600" b="1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“我最向往的朝代是宋朝。”</a:t>
            </a:r>
            <a:endParaRPr lang="en-US" altLang="zh-CN" sz="3600" b="1" dirty="0" smtClean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0" algn="r"/>
            <a:r>
              <a:rPr lang="en-US" altLang="zh-CN" sz="2400" b="1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——【</a:t>
            </a:r>
            <a:r>
              <a:rPr lang="zh-CN" altLang="en-US" sz="2400" b="1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中</a:t>
            </a:r>
            <a:r>
              <a:rPr lang="en-US" altLang="zh-CN" sz="2400" b="1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】</a:t>
            </a:r>
            <a:r>
              <a:rPr lang="zh-CN" altLang="en-US" sz="2400" b="1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余</a:t>
            </a:r>
            <a:r>
              <a:rPr lang="zh-CN" altLang="en-US" sz="24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秋雨</a:t>
            </a:r>
            <a:endParaRPr lang="zh-CN" altLang="en-US" sz="2400" b="1" dirty="0" smtClean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31483" y="3498380"/>
            <a:ext cx="10664252" cy="1198880"/>
          </a:xfrm>
          <a:prstGeom prst="rect">
            <a:avLst/>
          </a:prstGeom>
          <a:solidFill>
            <a:srgbClr val="24465B"/>
          </a:solidFill>
          <a:ln w="28575">
            <a:noFill/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“如果让我选择，我愿意生活在中国的宋朝！”</a:t>
            </a:r>
            <a:endParaRPr lang="zh-CN" altLang="en-US" sz="36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   </a:t>
            </a:r>
            <a:r>
              <a:rPr lang="zh-CN" altLang="en-US" sz="24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——【英】史学家汤因比（1889-1975）</a:t>
            </a:r>
            <a:endParaRPr lang="zh-CN" altLang="en-US" sz="24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bldLvl="0" animBg="1"/>
      <p:bldP spid="1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724005" y="2680631"/>
            <a:ext cx="3384550" cy="6492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sz="2000" b="1"/>
              <a:t>“</a:t>
            </a:r>
            <a:r>
              <a:rPr lang="zh-CN" altLang="en-US" sz="2000" b="1"/>
              <a:t>号为冠天下”的蜀地丝织品</a:t>
            </a:r>
            <a:endParaRPr lang="zh-CN" altLang="en-US" sz="2000" b="1"/>
          </a:p>
        </p:txBody>
      </p:sp>
      <p:pic>
        <p:nvPicPr>
          <p:cNvPr id="15365" name="Picture 5" descr="200582385945191[1]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081" y="664505"/>
            <a:ext cx="16557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200582385945502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769" y="664505"/>
            <a:ext cx="17160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18" name="Group 30"/>
          <p:cNvGrpSpPr/>
          <p:nvPr/>
        </p:nvGrpSpPr>
        <p:grpSpPr bwMode="auto">
          <a:xfrm>
            <a:off x="3678507" y="3697583"/>
            <a:ext cx="2374900" cy="2814637"/>
            <a:chOff x="1429" y="2296"/>
            <a:chExt cx="1496" cy="1773"/>
          </a:xfrm>
        </p:grpSpPr>
        <p:pic>
          <p:nvPicPr>
            <p:cNvPr id="10257" name="Picture 9" descr="20060529232847837湘绣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2296"/>
              <a:ext cx="1496" cy="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8" name="Rectangle 10"/>
            <p:cNvSpPr>
              <a:spLocks noChangeArrowheads="1"/>
            </p:cNvSpPr>
            <p:nvPr/>
          </p:nvSpPr>
          <p:spPr bwMode="auto">
            <a:xfrm>
              <a:off x="2018" y="3838"/>
              <a:ext cx="4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zh-CN" altLang="en-US" sz="1800" b="1">
                  <a:latin typeface="宋体" panose="02010600030101010101" pitchFamily="2" charset="-122"/>
                </a:rPr>
                <a:t>湘绣</a:t>
              </a:r>
              <a:r>
                <a:rPr kumimoji="1" lang="zh-CN" altLang="en-US" sz="1800" b="1">
                  <a:solidFill>
                    <a:schemeClr val="bg1"/>
                  </a:solidFill>
                  <a:latin typeface="宋体" panose="02010600030101010101" pitchFamily="2" charset="-122"/>
                </a:rPr>
                <a:t> </a:t>
              </a:r>
              <a:endParaRPr kumimoji="1" lang="zh-CN" altLang="en-US" sz="1800" b="1">
                <a:solidFill>
                  <a:schemeClr val="bg1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12328" name="Group 40"/>
          <p:cNvGrpSpPr/>
          <p:nvPr/>
        </p:nvGrpSpPr>
        <p:grpSpPr bwMode="auto">
          <a:xfrm>
            <a:off x="1679417" y="3697583"/>
            <a:ext cx="1873250" cy="2814637"/>
            <a:chOff x="113" y="2432"/>
            <a:chExt cx="1180" cy="1773"/>
          </a:xfrm>
        </p:grpSpPr>
        <p:sp>
          <p:nvSpPr>
            <p:cNvPr id="10251" name="Text Box 10"/>
            <p:cNvSpPr txBox="1">
              <a:spLocks noChangeArrowheads="1"/>
            </p:cNvSpPr>
            <p:nvPr/>
          </p:nvSpPr>
          <p:spPr bwMode="auto">
            <a:xfrm>
              <a:off x="295" y="3974"/>
              <a:ext cx="84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zh-CN" altLang="en-US" sz="1800" b="1">
                  <a:latin typeface="Times New Roman" panose="02020603050405020304" pitchFamily="18" charset="0"/>
                </a:rPr>
                <a:t>蝴蝶山茶花</a:t>
              </a:r>
              <a:endParaRPr kumimoji="1" lang="zh-CN" altLang="en-US" sz="1800" b="1">
                <a:latin typeface="Times New Roman" panose="02020603050405020304" pitchFamily="18" charset="0"/>
              </a:endParaRPr>
            </a:p>
          </p:txBody>
        </p:sp>
        <p:pic>
          <p:nvPicPr>
            <p:cNvPr id="10252" name="Picture 11" descr="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2432"/>
              <a:ext cx="1180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图片 20" descr="《纺车图》宋 王居正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35081" y="3209263"/>
            <a:ext cx="3841076" cy="2916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6279597" y="5618115"/>
            <a:ext cx="412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CN" altLang="en-US" sz="2400" dirty="0">
                <a:solidFill>
                  <a:schemeClr val="bg1"/>
                </a:solidFill>
                <a:ea typeface="华文行楷" panose="02010800040101010101" pitchFamily="2" charset="-122"/>
              </a:rPr>
              <a:t>妇女使用棉纺车织布</a:t>
            </a:r>
            <a:endParaRPr lang="zh-CN" altLang="en-US" sz="2400" dirty="0">
              <a:solidFill>
                <a:schemeClr val="bg1"/>
              </a:solidFill>
              <a:ea typeface="华文行楷" panose="02010800040101010101" pitchFamily="2" charset="-122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CN" altLang="en-US" sz="2400" dirty="0">
                <a:ea typeface="黑体" panose="02010609060101010101" charset="-122"/>
              </a:rPr>
              <a:t>（宋</a:t>
            </a:r>
            <a:r>
              <a:rPr lang="en-US" altLang="zh-CN" sz="2400" dirty="0">
                <a:latin typeface="Batang" panose="02030600000101010101" pitchFamily="18" charset="-127"/>
                <a:ea typeface="黑体" panose="02010609060101010101" charset="-122"/>
              </a:rPr>
              <a:t>·</a:t>
            </a:r>
            <a:r>
              <a:rPr lang="zh-CN" altLang="en-US" sz="2400" dirty="0">
                <a:ea typeface="黑体" panose="02010609060101010101" charset="-122"/>
              </a:rPr>
              <a:t>王居正</a:t>
            </a:r>
            <a:r>
              <a:rPr lang="en-US" altLang="zh-CN" sz="2400" dirty="0">
                <a:ea typeface="黑体" panose="02010609060101010101" charset="-122"/>
              </a:rPr>
              <a:t>《</a:t>
            </a:r>
            <a:r>
              <a:rPr lang="zh-CN" altLang="en-US" sz="2400" dirty="0">
                <a:ea typeface="黑体" panose="02010609060101010101" charset="-122"/>
              </a:rPr>
              <a:t>纺车图</a:t>
            </a:r>
            <a:r>
              <a:rPr lang="en-US" altLang="zh-CN" sz="2400" dirty="0">
                <a:ea typeface="黑体" panose="02010609060101010101" charset="-122"/>
              </a:rPr>
              <a:t>》</a:t>
            </a:r>
            <a:r>
              <a:rPr lang="zh-CN" altLang="en-US" sz="2400" dirty="0">
                <a:ea typeface="黑体" panose="02010609060101010101" charset="-122"/>
              </a:rPr>
              <a:t>局部</a:t>
            </a:r>
            <a:r>
              <a:rPr lang="zh-CN" altLang="en-US" sz="2400" dirty="0">
                <a:ea typeface="Batang" panose="02030600000101010101" pitchFamily="18" charset="-127"/>
              </a:rPr>
              <a:t>）</a:t>
            </a:r>
            <a:endParaRPr lang="zh-CN" altLang="en-US" sz="2400" dirty="0">
              <a:ea typeface="Batang" panose="02030600000101010101" pitchFamily="18" charset="-127"/>
            </a:endParaRPr>
          </a:p>
        </p:txBody>
      </p:sp>
      <p:pic>
        <p:nvPicPr>
          <p:cNvPr id="17" name="Picture 4" descr="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BF6F3"/>
              </a:clrFrom>
              <a:clrTo>
                <a:srgbClr val="FBF6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926" y="1031218"/>
            <a:ext cx="3132138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本框 17"/>
          <p:cNvSpPr txBox="1"/>
          <p:nvPr/>
        </p:nvSpPr>
        <p:spPr>
          <a:xfrm>
            <a:off x="2555230" y="2629825"/>
            <a:ext cx="2682875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3200" b="1" noProof="1">
                <a:latin typeface="等线" panose="02010600030101010101" pitchFamily="2" charset="-122"/>
                <a:ea typeface="等线" panose="02010600030101010101" pitchFamily="2" charset="-122"/>
                <a:cs typeface="+mn-ea"/>
              </a:rPr>
              <a:t>南宋棉毯</a:t>
            </a:r>
            <a:endParaRPr lang="zh-CN" altLang="en-US" sz="3200" b="1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37584" y="948219"/>
            <a:ext cx="329485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4400" b="1" dirty="0">
                <a:latin typeface="等线" panose="02010600030101010101" pitchFamily="2" charset="-122"/>
                <a:ea typeface="等线" panose="02010600030101010101" pitchFamily="2" charset="-122"/>
              </a:rPr>
              <a:t>2 .</a:t>
            </a:r>
            <a:r>
              <a:rPr lang="zh-CN" altLang="en-US" sz="4400" b="1" dirty="0">
                <a:latin typeface="等线" panose="02010600030101010101" pitchFamily="2" charset="-122"/>
                <a:ea typeface="等线" panose="02010600030101010101" pitchFamily="2" charset="-122"/>
              </a:rPr>
              <a:t>制瓷业</a:t>
            </a:r>
            <a:endParaRPr lang="zh-CN" altLang="en-US" sz="4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121518" y="2540897"/>
            <a:ext cx="42723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钧瓷</a:t>
            </a:r>
            <a:r>
              <a:rPr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【</a:t>
            </a:r>
            <a:r>
              <a:rPr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河南 禹州 </a:t>
            </a:r>
            <a:r>
              <a:rPr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】</a:t>
            </a:r>
            <a:r>
              <a:rPr lang="en-US" altLang="zh-CN" sz="4000" b="1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endParaRPr lang="en-US" altLang="zh-CN" sz="4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112150" y="3398564"/>
            <a:ext cx="42162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汝瓷</a:t>
            </a:r>
            <a:r>
              <a:rPr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【</a:t>
            </a:r>
            <a:r>
              <a:rPr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河南 宝丰 </a:t>
            </a:r>
            <a:r>
              <a:rPr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】</a:t>
            </a:r>
            <a:r>
              <a:rPr lang="en-US" altLang="zh-CN" sz="2800" b="1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endParaRPr lang="en-US" altLang="zh-CN" sz="28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121517" y="4195262"/>
            <a:ext cx="409194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等线" panose="02010600030101010101" pitchFamily="2" charset="-122"/>
                <a:ea typeface="等线" panose="02010600030101010101" pitchFamily="2" charset="-122"/>
              </a:rPr>
              <a:t>官瓷</a:t>
            </a:r>
            <a:r>
              <a:rPr lang="en-US" altLang="zh-CN" sz="3600" b="1">
                <a:latin typeface="等线" panose="02010600030101010101" pitchFamily="2" charset="-122"/>
                <a:ea typeface="等线" panose="02010600030101010101" pitchFamily="2" charset="-122"/>
              </a:rPr>
              <a:t>【</a:t>
            </a:r>
            <a:r>
              <a:rPr lang="zh-CN" altLang="en-US" sz="3600" b="1">
                <a:latin typeface="等线" panose="02010600030101010101" pitchFamily="2" charset="-122"/>
                <a:ea typeface="等线" panose="02010600030101010101" pitchFamily="2" charset="-122"/>
              </a:rPr>
              <a:t>河南 开封 </a:t>
            </a:r>
            <a:r>
              <a:rPr lang="en-US" altLang="zh-CN" sz="3600" b="1">
                <a:latin typeface="等线" panose="02010600030101010101" pitchFamily="2" charset="-122"/>
                <a:ea typeface="等线" panose="02010600030101010101" pitchFamily="2" charset="-122"/>
              </a:rPr>
              <a:t>】</a:t>
            </a:r>
            <a:r>
              <a:rPr lang="en-US" altLang="zh-CN" sz="2800" b="1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endParaRPr lang="en-US" altLang="zh-CN" sz="2800" b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1121517" y="5787483"/>
            <a:ext cx="3983196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定瓷</a:t>
            </a:r>
            <a:r>
              <a:rPr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【</a:t>
            </a:r>
            <a:r>
              <a:rPr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河北 曲阳 </a:t>
            </a:r>
            <a:r>
              <a:rPr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】 </a:t>
            </a:r>
            <a:endParaRPr lang="en-US" altLang="zh-CN" sz="36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1121517" y="4991374"/>
            <a:ext cx="4216219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哥瓷</a:t>
            </a:r>
            <a:r>
              <a:rPr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【</a:t>
            </a:r>
            <a:r>
              <a:rPr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浙江 龙泉 </a:t>
            </a:r>
            <a:r>
              <a:rPr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】</a:t>
            </a:r>
            <a:r>
              <a:rPr lang="en-US" altLang="zh-CN" sz="28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endParaRPr lang="en-US" altLang="zh-CN" sz="28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2" name="Group 8"/>
          <p:cNvGrpSpPr/>
          <p:nvPr/>
        </p:nvGrpSpPr>
        <p:grpSpPr bwMode="auto">
          <a:xfrm>
            <a:off x="8845932" y="2343738"/>
            <a:ext cx="2880000" cy="2160000"/>
            <a:chOff x="1882" y="1833"/>
            <a:chExt cx="1769" cy="1189"/>
          </a:xfrm>
        </p:grpSpPr>
        <p:pic>
          <p:nvPicPr>
            <p:cNvPr id="12315" name="Picture 9" descr="官窑葵瓣洗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1842"/>
              <a:ext cx="1769" cy="1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6" name="Rectangle 10"/>
            <p:cNvSpPr>
              <a:spLocks noChangeArrowheads="1"/>
            </p:cNvSpPr>
            <p:nvPr/>
          </p:nvSpPr>
          <p:spPr bwMode="auto">
            <a:xfrm>
              <a:off x="1882" y="1833"/>
              <a:ext cx="96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000" b="1"/>
                <a:t>官窑葵瓣洗</a:t>
              </a:r>
              <a:r>
                <a:rPr lang="zh-CN" altLang="en-US" sz="1800"/>
                <a:t> </a:t>
              </a:r>
              <a:endParaRPr lang="zh-CN" altLang="en-US" sz="1800"/>
            </a:p>
          </p:txBody>
        </p:sp>
      </p:grpSp>
      <p:grpSp>
        <p:nvGrpSpPr>
          <p:cNvPr id="3" name="Group 11"/>
          <p:cNvGrpSpPr/>
          <p:nvPr/>
        </p:nvGrpSpPr>
        <p:grpSpPr bwMode="auto">
          <a:xfrm>
            <a:off x="7104380" y="104560"/>
            <a:ext cx="2880000" cy="2160000"/>
            <a:chOff x="3813" y="1842"/>
            <a:chExt cx="1744" cy="1134"/>
          </a:xfrm>
        </p:grpSpPr>
        <p:pic>
          <p:nvPicPr>
            <p:cNvPr id="12313" name="Picture 12" descr="定窑孩儿枕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" y="1842"/>
              <a:ext cx="1724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4" name="Rectangle 13"/>
            <p:cNvSpPr>
              <a:spLocks noChangeArrowheads="1"/>
            </p:cNvSpPr>
            <p:nvPr/>
          </p:nvSpPr>
          <p:spPr bwMode="auto">
            <a:xfrm>
              <a:off x="3813" y="1842"/>
              <a:ext cx="92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000" b="1"/>
                <a:t>定窑孩儿枕</a:t>
              </a:r>
              <a:endParaRPr lang="zh-CN" altLang="en-US" sz="2000" b="1"/>
            </a:p>
          </p:txBody>
        </p:sp>
      </p:grp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1121517" y="1744785"/>
            <a:ext cx="29546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宋代五大官窑</a:t>
            </a:r>
            <a:endParaRPr lang="zh-CN" altLang="en-US" sz="36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4" name="Group 15"/>
          <p:cNvGrpSpPr/>
          <p:nvPr/>
        </p:nvGrpSpPr>
        <p:grpSpPr bwMode="auto">
          <a:xfrm>
            <a:off x="5892800" y="4608317"/>
            <a:ext cx="2880000" cy="2160000"/>
            <a:chOff x="1852" y="518"/>
            <a:chExt cx="1890" cy="1188"/>
          </a:xfrm>
        </p:grpSpPr>
        <p:pic>
          <p:nvPicPr>
            <p:cNvPr id="12311" name="Picture 16" descr="钧窑鼓钉三足洗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527"/>
              <a:ext cx="1860" cy="1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2" name="Rectangle 17"/>
            <p:cNvSpPr>
              <a:spLocks noChangeArrowheads="1"/>
            </p:cNvSpPr>
            <p:nvPr/>
          </p:nvSpPr>
          <p:spPr bwMode="auto">
            <a:xfrm>
              <a:off x="1852" y="518"/>
              <a:ext cx="133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000" b="1"/>
                <a:t>钧窑鼓钉三足洗</a:t>
              </a:r>
              <a:r>
                <a:rPr lang="zh-CN" altLang="en-US" sz="1800"/>
                <a:t> </a:t>
              </a:r>
              <a:endParaRPr lang="zh-CN" altLang="en-US" sz="1800"/>
            </a:p>
          </p:txBody>
        </p:sp>
      </p:grpSp>
      <p:grpSp>
        <p:nvGrpSpPr>
          <p:cNvPr id="5" name="Group 18"/>
          <p:cNvGrpSpPr/>
          <p:nvPr/>
        </p:nvGrpSpPr>
        <p:grpSpPr bwMode="auto">
          <a:xfrm>
            <a:off x="8845932" y="4608317"/>
            <a:ext cx="2880000" cy="2160000"/>
            <a:chOff x="3808" y="518"/>
            <a:chExt cx="1748" cy="1188"/>
          </a:xfrm>
        </p:grpSpPr>
        <p:pic>
          <p:nvPicPr>
            <p:cNvPr id="12309" name="Picture 19" descr="汝窑三足洗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8" y="527"/>
              <a:ext cx="1748" cy="1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0" name="Rectangle 20"/>
            <p:cNvSpPr>
              <a:spLocks noChangeArrowheads="1"/>
            </p:cNvSpPr>
            <p:nvPr/>
          </p:nvSpPr>
          <p:spPr bwMode="auto">
            <a:xfrm>
              <a:off x="3818" y="518"/>
              <a:ext cx="96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000" b="1"/>
                <a:t>汝窑三足洗</a:t>
              </a:r>
              <a:r>
                <a:rPr lang="zh-CN" altLang="en-US" sz="1800"/>
                <a:t> </a:t>
              </a:r>
              <a:endParaRPr lang="zh-CN" altLang="en-US" sz="1800"/>
            </a:p>
          </p:txBody>
        </p:sp>
      </p:grpSp>
      <p:grpSp>
        <p:nvGrpSpPr>
          <p:cNvPr id="6" name="Group 21"/>
          <p:cNvGrpSpPr/>
          <p:nvPr/>
        </p:nvGrpSpPr>
        <p:grpSpPr bwMode="auto">
          <a:xfrm>
            <a:off x="5892800" y="2343738"/>
            <a:ext cx="2880000" cy="2160000"/>
            <a:chOff x="1927" y="3113"/>
            <a:chExt cx="1679" cy="1090"/>
          </a:xfrm>
        </p:grpSpPr>
        <p:pic>
          <p:nvPicPr>
            <p:cNvPr id="12307" name="Picture 22" descr="哥瓷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" y="3113"/>
              <a:ext cx="1679" cy="1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8" name="Rectangle 23"/>
            <p:cNvSpPr>
              <a:spLocks noChangeArrowheads="1"/>
            </p:cNvSpPr>
            <p:nvPr/>
          </p:nvSpPr>
          <p:spPr bwMode="auto">
            <a:xfrm>
              <a:off x="1937" y="3113"/>
              <a:ext cx="46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000" b="1"/>
                <a:t>哥瓷</a:t>
              </a:r>
              <a:r>
                <a:rPr lang="zh-CN" altLang="en-US" sz="1800"/>
                <a:t> </a:t>
              </a:r>
              <a:endParaRPr lang="zh-CN" altLang="en-US" sz="1800"/>
            </a:p>
          </p:txBody>
        </p:sp>
      </p:grpSp>
      <p:sp>
        <p:nvSpPr>
          <p:cNvPr id="29" name="矩形 28"/>
          <p:cNvSpPr/>
          <p:nvPr/>
        </p:nvSpPr>
        <p:spPr>
          <a:xfrm>
            <a:off x="1091357" y="356659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5A0000"/>
                </a:solidFill>
                <a:latin typeface="黑体" panose="02010609060101010101" charset="-122"/>
                <a:ea typeface="黑体" panose="02010609060101010101" charset="-122"/>
              </a:rPr>
              <a:t>二、手工业的兴盛</a:t>
            </a:r>
            <a:endParaRPr lang="zh-CN" altLang="en-US" sz="2400" dirty="0">
              <a:solidFill>
                <a:srgbClr val="5A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713974" y="849974"/>
            <a:ext cx="3265141" cy="0"/>
          </a:xfrm>
          <a:prstGeom prst="line">
            <a:avLst/>
          </a:prstGeom>
          <a:ln>
            <a:solidFill>
              <a:srgbClr val="5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703814" y="921094"/>
            <a:ext cx="3265141" cy="0"/>
          </a:xfrm>
          <a:prstGeom prst="line">
            <a:avLst/>
          </a:prstGeom>
          <a:ln w="38100">
            <a:solidFill>
              <a:srgbClr val="5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31" descr="42f7ded8d8a8591dcf6bd180af8043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" y="-85090"/>
            <a:ext cx="1727200" cy="1151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5" grpId="0"/>
      <p:bldP spid="18436" grpId="0"/>
      <p:bldP spid="18437" grpId="0"/>
      <p:bldP spid="18439" grpId="0"/>
      <p:bldP spid="184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0"/>
          <p:cNvSpPr/>
          <p:nvPr/>
        </p:nvSpPr>
        <p:spPr>
          <a:xfrm>
            <a:off x="814706" y="381040"/>
            <a:ext cx="10563224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lvl="0" eaLnBrk="1" hangingPunct="1"/>
            <a:r>
              <a:rPr lang="zh-CN" altLang="en-US" sz="2800" b="1" dirty="0">
                <a:latin typeface="等线" panose="02010600030101010101" pitchFamily="2" charset="-122"/>
                <a:ea typeface="等线" panose="02010600030101010101" pitchFamily="2" charset="-122"/>
              </a:rPr>
              <a:t>材料：</a:t>
            </a:r>
            <a:r>
              <a:rPr lang="en-US" altLang="zh-CN" sz="2800" b="1" dirty="0">
                <a:latin typeface="等线" panose="02010600030101010101" pitchFamily="2" charset="-122"/>
                <a:ea typeface="等线" panose="02010600030101010101" pitchFamily="2" charset="-122"/>
              </a:rPr>
              <a:t>“</a:t>
            </a:r>
            <a:r>
              <a:rPr lang="zh-CN" altLang="en-US" sz="2800" b="1" dirty="0">
                <a:latin typeface="等线" panose="02010600030101010101" pitchFamily="2" charset="-122"/>
                <a:ea typeface="等线" panose="02010600030101010101" pitchFamily="2" charset="-122"/>
              </a:rPr>
              <a:t>宋瓷成群，举国罕见。</a:t>
            </a:r>
            <a:r>
              <a:rPr lang="en-US" altLang="zh-CN" sz="2800" b="1" dirty="0">
                <a:latin typeface="等线" panose="02010600030101010101" pitchFamily="2" charset="-122"/>
                <a:ea typeface="等线" panose="02010600030101010101" pitchFamily="2" charset="-122"/>
              </a:rPr>
              <a:t>……</a:t>
            </a:r>
            <a:r>
              <a:rPr lang="zh-CN" altLang="en-US" sz="2800" b="1" dirty="0">
                <a:latin typeface="等线" panose="02010600030101010101" pitchFamily="2" charset="-122"/>
                <a:ea typeface="等线" panose="02010600030101010101" pitchFamily="2" charset="-122"/>
              </a:rPr>
              <a:t>惜哉！彩云易散，宝瓷易碎。洋人巧弄译笔，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瓷器代称中国</a:t>
            </a:r>
            <a:r>
              <a:rPr lang="zh-CN" altLang="en-US" sz="2800" b="1" dirty="0">
                <a:latin typeface="等线" panose="02010600030101010101" pitchFamily="2" charset="-122"/>
                <a:ea typeface="等线" panose="02010600030101010101" pitchFamily="2" charset="-122"/>
              </a:rPr>
              <a:t>。                        </a:t>
            </a:r>
            <a:endParaRPr lang="en-US" altLang="zh-CN" sz="2800" b="1" dirty="0" smtClean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0" algn="r" eaLnBrk="1" hangingPunct="1"/>
            <a:r>
              <a:rPr lang="en-US" altLang="zh-CN" sz="28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——</a:t>
            </a:r>
            <a:r>
              <a:rPr lang="zh-CN" altLang="en-US" sz="2800" b="1" dirty="0" smtClean="0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魏</a:t>
            </a:r>
            <a:r>
              <a:rPr lang="zh-CN" altLang="en-US" sz="2800" b="1" dirty="0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明伦</a:t>
            </a:r>
            <a:r>
              <a:rPr lang="en-US" altLang="zh-CN" sz="2800" b="1" dirty="0">
                <a:latin typeface="等线" panose="02010600030101010101" pitchFamily="2" charset="-122"/>
                <a:ea typeface="等线" panose="02010600030101010101" pitchFamily="2" charset="-122"/>
              </a:rPr>
              <a:t>《</a:t>
            </a:r>
            <a:r>
              <a:rPr lang="zh-CN" altLang="en-US" sz="2800" b="1" dirty="0">
                <a:latin typeface="等线" panose="02010600030101010101" pitchFamily="2" charset="-122"/>
                <a:ea typeface="等线" panose="02010600030101010101" pitchFamily="2" charset="-122"/>
              </a:rPr>
              <a:t>遂宁赋</a:t>
            </a:r>
            <a:r>
              <a:rPr lang="en-US" altLang="zh-CN" sz="2800" b="1" dirty="0">
                <a:latin typeface="等线" panose="02010600030101010101" pitchFamily="2" charset="-122"/>
                <a:ea typeface="等线" panose="02010600030101010101" pitchFamily="2" charset="-122"/>
              </a:rPr>
              <a:t>》</a:t>
            </a:r>
            <a:r>
              <a:rPr lang="zh-CN" altLang="en-US" sz="2800" b="1" dirty="0">
                <a:latin typeface="等线" panose="02010600030101010101" pitchFamily="2" charset="-122"/>
                <a:ea typeface="等线" panose="02010600030101010101" pitchFamily="2" charset="-122"/>
              </a:rPr>
              <a:t>                                                             </a:t>
            </a:r>
            <a:endParaRPr lang="zh-CN" altLang="en-US" sz="28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8601753" y="5106680"/>
            <a:ext cx="2793071" cy="928694"/>
          </a:xfrm>
          <a:prstGeom prst="roundRect">
            <a:avLst/>
          </a:prstGeom>
          <a:solidFill>
            <a:srgbClr val="244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江南地区</a:t>
            </a:r>
            <a:endParaRPr lang="zh-CN" altLang="en-US" sz="4400" b="1" dirty="0" smtClean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814705" y="4501515"/>
            <a:ext cx="7787005" cy="1433195"/>
          </a:xfrm>
          <a:prstGeom prst="roundRect">
            <a:avLst/>
          </a:pr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24465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zh-CN" altLang="en-US" sz="3200" b="1" dirty="0" smtClean="0">
                <a:solidFill>
                  <a:srgbClr val="24465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、著名瓷都是哪里？</a:t>
            </a:r>
            <a:endParaRPr lang="en-US" altLang="zh-CN" sz="3200" b="1" dirty="0" smtClean="0">
              <a:solidFill>
                <a:srgbClr val="24465B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24465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</a:t>
            </a:r>
            <a:r>
              <a:rPr lang="zh-CN" altLang="en-US" sz="3200" b="1" dirty="0" smtClean="0">
                <a:solidFill>
                  <a:srgbClr val="24465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、南宋时，哪个地区是我国制瓷业中心？</a:t>
            </a:r>
            <a:endParaRPr lang="zh-CN" altLang="en-US" sz="3200" b="1" dirty="0" smtClean="0">
              <a:solidFill>
                <a:srgbClr val="24465B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169324" y="4501620"/>
            <a:ext cx="2749471" cy="707886"/>
          </a:xfrm>
          <a:prstGeom prst="rect">
            <a:avLst/>
          </a:prstGeom>
          <a:solidFill>
            <a:srgbClr val="24465B"/>
          </a:solidFill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江西景德镇</a:t>
            </a:r>
            <a:endParaRPr lang="zh-CN" altLang="en-US" sz="40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7" name="Group 25"/>
          <p:cNvGrpSpPr/>
          <p:nvPr/>
        </p:nvGrpSpPr>
        <p:grpSpPr bwMode="auto">
          <a:xfrm>
            <a:off x="1659255" y="1394460"/>
            <a:ext cx="3876040" cy="3210700"/>
            <a:chOff x="3596" y="3285"/>
            <a:chExt cx="1744" cy="1234"/>
          </a:xfrm>
        </p:grpSpPr>
        <p:pic>
          <p:nvPicPr>
            <p:cNvPr id="12305" name="Picture 26" descr="景德镇瓷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3285"/>
              <a:ext cx="1744" cy="1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6" name="Rectangle 27"/>
            <p:cNvSpPr>
              <a:spLocks noChangeArrowheads="1"/>
            </p:cNvSpPr>
            <p:nvPr/>
          </p:nvSpPr>
          <p:spPr bwMode="auto">
            <a:xfrm>
              <a:off x="4138" y="4366"/>
              <a:ext cx="760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000" b="1">
                  <a:ln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景德镇瓷</a:t>
              </a:r>
              <a:endParaRPr lang="zh-CN" altLang="en-US" sz="2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025429" y="2446760"/>
            <a:ext cx="2644775" cy="1322070"/>
          </a:xfrm>
          <a:prstGeom prst="rect">
            <a:avLst/>
          </a:prstGeom>
          <a:solidFill>
            <a:srgbClr val="24465B"/>
          </a:solidFill>
        </p:spPr>
        <p:txBody>
          <a:bodyPr wrap="none">
            <a:spAutoFit/>
          </a:bodyPr>
          <a:p>
            <a:r>
              <a:rPr lang="zh-CN" altLang="en-US" sz="40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中国 </a:t>
            </a:r>
            <a:r>
              <a:rPr lang="en-US" altLang="zh-CN" sz="40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China</a:t>
            </a:r>
            <a:endParaRPr lang="en-US" altLang="zh-CN" sz="40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altLang="en-US" sz="40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瓷器 </a:t>
            </a:r>
            <a:r>
              <a:rPr lang="en-US" altLang="zh-CN" sz="40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china</a:t>
            </a:r>
            <a:endParaRPr lang="en-US" altLang="zh-CN" sz="40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6" grpId="0" bldLvl="0" animBg="1"/>
      <p:bldP spid="2" grpId="0" bldLvl="0" animBg="1"/>
      <p:bldP spid="3" grpId="0" animBg="1"/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1091357" y="356659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5A0000"/>
                </a:solidFill>
                <a:latin typeface="黑体" panose="02010609060101010101" charset="-122"/>
                <a:ea typeface="黑体" panose="02010609060101010101" charset="-122"/>
              </a:rPr>
              <a:t>二、手工业的兴盛</a:t>
            </a:r>
            <a:endParaRPr lang="zh-CN" altLang="en-US" sz="2400" dirty="0">
              <a:solidFill>
                <a:srgbClr val="5A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713974" y="849974"/>
            <a:ext cx="3265141" cy="0"/>
          </a:xfrm>
          <a:prstGeom prst="line">
            <a:avLst/>
          </a:prstGeom>
          <a:ln>
            <a:solidFill>
              <a:srgbClr val="5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703814" y="921094"/>
            <a:ext cx="3265141" cy="0"/>
          </a:xfrm>
          <a:prstGeom prst="line">
            <a:avLst/>
          </a:prstGeom>
          <a:ln w="38100">
            <a:solidFill>
              <a:srgbClr val="5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12040715" y="393614"/>
            <a:ext cx="148711" cy="485489"/>
          </a:xfrm>
          <a:prstGeom prst="rect">
            <a:avLst/>
          </a:prstGeom>
          <a:solidFill>
            <a:srgbClr val="5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5A0000"/>
              </a:solidFill>
            </a:endParaRPr>
          </a:p>
        </p:txBody>
      </p:sp>
      <p:pic>
        <p:nvPicPr>
          <p:cNvPr id="11" name="图片 10" descr="42f7ded8d8a8591dcf6bd180af8043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85090"/>
            <a:ext cx="1727200" cy="1151255"/>
          </a:xfrm>
          <a:prstGeom prst="rect">
            <a:avLst/>
          </a:prstGeom>
        </p:spPr>
      </p:pic>
      <p:sp>
        <p:nvSpPr>
          <p:cNvPr id="7" name="文本框 3"/>
          <p:cNvSpPr txBox="1">
            <a:spLocks noChangeArrowheads="1"/>
          </p:cNvSpPr>
          <p:nvPr/>
        </p:nvSpPr>
        <p:spPr bwMode="auto">
          <a:xfrm>
            <a:off x="713973" y="1131003"/>
            <a:ext cx="11326741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000" b="1" dirty="0" smtClean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3.</a:t>
            </a:r>
            <a:r>
              <a:rPr lang="zh-CN" altLang="en-US" sz="3000" b="1" dirty="0" smtClean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造船业：</a:t>
            </a:r>
            <a:endParaRPr lang="en-US" altLang="zh-CN" sz="3000" b="1" dirty="0" smtClean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altLang="en-US" sz="3000" b="1" dirty="0" smtClean="0">
                <a:solidFill>
                  <a:srgbClr val="0033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①</a:t>
            </a:r>
            <a:r>
              <a:rPr lang="en-US" altLang="zh-CN" sz="3000" b="1" dirty="0">
                <a:solidFill>
                  <a:srgbClr val="0033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______</a:t>
            </a:r>
            <a:r>
              <a:rPr lang="zh-CN" altLang="en-US" sz="3000" b="1" dirty="0">
                <a:solidFill>
                  <a:srgbClr val="0033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、</a:t>
            </a:r>
            <a:r>
              <a:rPr lang="en-US" altLang="zh-CN" sz="3000" b="1" dirty="0">
                <a:solidFill>
                  <a:srgbClr val="0033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_______</a:t>
            </a:r>
            <a:r>
              <a:rPr lang="zh-CN" altLang="en-US" sz="3000" b="1" dirty="0">
                <a:solidFill>
                  <a:srgbClr val="0D0D0D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、明州</a:t>
            </a:r>
            <a:r>
              <a:rPr lang="zh-CN" altLang="en-US" sz="3000" b="1" dirty="0">
                <a:solidFill>
                  <a:srgbClr val="0033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的造船业，在当时</a:t>
            </a:r>
            <a:r>
              <a:rPr lang="zh-CN" altLang="en-US" sz="30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世界上</a:t>
            </a:r>
            <a:r>
              <a:rPr lang="zh-CN" altLang="en-US" sz="3000" b="1" dirty="0">
                <a:solidFill>
                  <a:srgbClr val="0033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居于领先地位。</a:t>
            </a:r>
            <a:endParaRPr lang="zh-CN" altLang="en-US" sz="3000" b="1" dirty="0">
              <a:solidFill>
                <a:srgbClr val="0033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 bwMode="auto">
          <a:xfrm>
            <a:off x="8232775" y="3182603"/>
            <a:ext cx="3564890" cy="3145982"/>
            <a:chOff x="5241" y="5435"/>
            <a:chExt cx="8695" cy="6626"/>
          </a:xfrm>
        </p:grpSpPr>
        <p:pic>
          <p:nvPicPr>
            <p:cNvPr id="12" name="图片 10" descr="IMG_173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97" t="1421" r="17579" b="65341"/>
            <a:stretch>
              <a:fillRect/>
            </a:stretch>
          </p:blipFill>
          <p:spPr bwMode="auto">
            <a:xfrm>
              <a:off x="5241" y="5435"/>
              <a:ext cx="8695" cy="5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本框 11"/>
            <p:cNvSpPr txBox="1">
              <a:spLocks noChangeArrowheads="1"/>
            </p:cNvSpPr>
            <p:nvPr/>
          </p:nvSpPr>
          <p:spPr bwMode="auto">
            <a:xfrm>
              <a:off x="5241" y="11091"/>
              <a:ext cx="8695" cy="9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4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北宋水浮法指南针</a:t>
              </a:r>
              <a:endParaRPr lang="zh-CN" altLang="en-US" sz="24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675421" y="2195473"/>
            <a:ext cx="884889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000" b="1" dirty="0">
                <a:solidFill>
                  <a:srgbClr val="0033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②海船不仅规模宏大，还配备了先进的</a:t>
            </a:r>
            <a:r>
              <a:rPr lang="en-US" altLang="zh-CN" sz="3000" b="1" dirty="0">
                <a:solidFill>
                  <a:srgbClr val="0033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________</a:t>
            </a:r>
            <a:r>
              <a:rPr lang="zh-CN" altLang="en-US" sz="3000" b="1" dirty="0">
                <a:solidFill>
                  <a:srgbClr val="0033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。</a:t>
            </a:r>
            <a:endParaRPr lang="zh-CN" altLang="en-US" sz="3000" b="1" dirty="0">
              <a:solidFill>
                <a:srgbClr val="0033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1228858" y="1537984"/>
            <a:ext cx="95731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0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广州</a:t>
            </a:r>
            <a:endParaRPr lang="zh-CN" altLang="en-US" sz="3000" b="1" dirty="0">
              <a:solidFill>
                <a:srgbClr val="0033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2631946" y="1537984"/>
            <a:ext cx="95731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0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泉州</a:t>
            </a:r>
            <a:endParaRPr lang="zh-CN" altLang="en-US" sz="3000" b="1" dirty="0">
              <a:solidFill>
                <a:srgbClr val="0033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7287413" y="2070387"/>
            <a:ext cx="13436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0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指南针</a:t>
            </a:r>
            <a:endParaRPr lang="zh-CN" altLang="en-US" sz="3000" b="1" dirty="0">
              <a:solidFill>
                <a:srgbClr val="0033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16387" name="Group 6"/>
          <p:cNvGrpSpPr/>
          <p:nvPr/>
        </p:nvGrpSpPr>
        <p:grpSpPr>
          <a:xfrm>
            <a:off x="252095" y="3265805"/>
            <a:ext cx="7783830" cy="2519680"/>
            <a:chOff x="68" y="2296"/>
            <a:chExt cx="4128" cy="1941"/>
          </a:xfrm>
        </p:grpSpPr>
        <p:pic>
          <p:nvPicPr>
            <p:cNvPr id="16391" name="Picture 7" descr="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" y="2296"/>
              <a:ext cx="4128" cy="194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392" name="Rectangle 8"/>
            <p:cNvSpPr/>
            <p:nvPr/>
          </p:nvSpPr>
          <p:spPr>
            <a:xfrm>
              <a:off x="2608" y="2296"/>
              <a:ext cx="1566" cy="26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zh-CN" altLang="en-US" sz="1600" b="1" dirty="0">
                  <a:solidFill>
                    <a:schemeClr val="tx2"/>
                  </a:solidFill>
                  <a:latin typeface="宋体" panose="02010600030101010101" pitchFamily="2" charset="-122"/>
                </a:rPr>
                <a:t>楼船战船（复原模型）</a:t>
              </a:r>
              <a:endParaRPr lang="zh-CN" altLang="en-US" sz="1600" b="1" dirty="0">
                <a:solidFill>
                  <a:schemeClr val="tx2"/>
                </a:solidFill>
                <a:latin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301025" y="785257"/>
            <a:ext cx="2134362" cy="2445458"/>
            <a:chOff x="5715008" y="2428868"/>
            <a:chExt cx="928694" cy="1064057"/>
          </a:xfrm>
        </p:grpSpPr>
        <p:pic>
          <p:nvPicPr>
            <p:cNvPr id="8" name="图片 7" descr="timg (7).jpg"/>
            <p:cNvPicPr>
              <a:picLocks noChangeAspect="1"/>
            </p:cNvPicPr>
            <p:nvPr/>
          </p:nvPicPr>
          <p:blipFill rotWithShape="1">
            <a:blip r:embed="rId1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 b="16140"/>
            <a:stretch>
              <a:fillRect/>
            </a:stretch>
          </p:blipFill>
          <p:spPr>
            <a:xfrm>
              <a:off x="5715008" y="2428868"/>
              <a:ext cx="928694" cy="77880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32406" y="3211696"/>
              <a:ext cx="482106" cy="281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rgbClr val="24465B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棉花</a:t>
              </a:r>
              <a:endParaRPr lang="zh-CN" altLang="en-US" sz="3600" b="1" dirty="0">
                <a:solidFill>
                  <a:srgbClr val="24465B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pic>
        <p:nvPicPr>
          <p:cNvPr id="10" name="图片 9" descr="timg (8)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9754" y="942600"/>
            <a:ext cx="2079790" cy="207979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3808658" y="3837286"/>
            <a:ext cx="2162606" cy="3020714"/>
            <a:chOff x="857224" y="4286256"/>
            <a:chExt cx="975993" cy="1363262"/>
          </a:xfrm>
        </p:grpSpPr>
        <p:pic>
          <p:nvPicPr>
            <p:cNvPr id="12" name="图片 11" descr="3-15-21-26-35.bmp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7224" y="4286256"/>
              <a:ext cx="975993" cy="98537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0100" y="5357826"/>
              <a:ext cx="646331" cy="291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rgbClr val="24465B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丝织</a:t>
              </a:r>
              <a:endParaRPr lang="zh-CN" altLang="en-US" sz="3600" b="1" dirty="0">
                <a:solidFill>
                  <a:srgbClr val="24465B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431580" y="3239970"/>
            <a:ext cx="1589702" cy="3461114"/>
            <a:chOff x="2615572" y="4604225"/>
            <a:chExt cx="652457" cy="1420537"/>
          </a:xfrm>
        </p:grpSpPr>
        <p:pic>
          <p:nvPicPr>
            <p:cNvPr id="15" name="图片 14" descr="timg (2)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15572" y="4604225"/>
              <a:ext cx="652457" cy="110183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757988" y="5759490"/>
              <a:ext cx="454752" cy="265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rgbClr val="24465B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陶瓷</a:t>
              </a:r>
              <a:endParaRPr lang="zh-CN" altLang="en-US" sz="3600" b="1" dirty="0">
                <a:solidFill>
                  <a:srgbClr val="24465B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30627" y="733955"/>
            <a:ext cx="1716904" cy="2496760"/>
            <a:chOff x="3786182" y="4143380"/>
            <a:chExt cx="1060530" cy="1542246"/>
          </a:xfrm>
        </p:grpSpPr>
        <p:pic>
          <p:nvPicPr>
            <p:cNvPr id="18" name="图片 17" descr="timg.jpg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2674" b="7481"/>
            <a:stretch>
              <a:fillRect/>
            </a:stretch>
          </p:blipFill>
          <p:spPr>
            <a:xfrm>
              <a:off x="3786182" y="4143380"/>
              <a:ext cx="1060530" cy="95030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000496" y="5286388"/>
              <a:ext cx="684408" cy="3992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rgbClr val="24465B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水稻</a:t>
              </a:r>
              <a:endParaRPr lang="zh-CN" altLang="en-US" sz="3600" b="1" dirty="0">
                <a:solidFill>
                  <a:srgbClr val="24465B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pic>
        <p:nvPicPr>
          <p:cNvPr id="20" name="图片 19" descr="timg (1)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8F7FC">
                  <a:alpha val="100000"/>
                </a:srgbClr>
              </a:clrFrom>
              <a:clrTo>
                <a:srgbClr val="F8F7F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36326" y="2260155"/>
            <a:ext cx="2319528" cy="2496312"/>
          </a:xfrm>
          <a:prstGeom prst="rect">
            <a:avLst/>
          </a:prstGeom>
        </p:spPr>
      </p:pic>
      <p:sp>
        <p:nvSpPr>
          <p:cNvPr id="22" name="燕尾形箭头 21"/>
          <p:cNvSpPr/>
          <p:nvPr/>
        </p:nvSpPr>
        <p:spPr>
          <a:xfrm>
            <a:off x="6710645" y="3000907"/>
            <a:ext cx="2735304" cy="1049084"/>
          </a:xfrm>
          <a:prstGeom prst="notchedRightArrow">
            <a:avLst/>
          </a:prstGeom>
          <a:solidFill>
            <a:srgbClr val="2446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7142306" y="1291444"/>
            <a:ext cx="2116285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5000" b="1" cap="none" spc="0" dirty="0" smtClean="0">
                <a:ln w="31550" cmpd="sng">
                  <a:noFill/>
                  <a:prstDash val="solid"/>
                </a:ln>
                <a:solidFill>
                  <a:srgbClr val="24465B"/>
                </a:solidFill>
              </a:rPr>
              <a:t>？</a:t>
            </a:r>
            <a:endParaRPr lang="zh-CN" altLang="en-US" sz="15000" b="1" cap="none" spc="0" dirty="0">
              <a:ln w="31550" cmpd="sng">
                <a:noFill/>
                <a:prstDash val="solid"/>
              </a:ln>
              <a:solidFill>
                <a:srgbClr val="24465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Text Box 11"/>
          <p:cNvSpPr txBox="1"/>
          <p:nvPr/>
        </p:nvSpPr>
        <p:spPr>
          <a:xfrm>
            <a:off x="107950" y="6245225"/>
            <a:ext cx="9096375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5A0000"/>
                </a:solidFill>
                <a:latin typeface="Arial" panose="020B0604020202020204" pitchFamily="34" charset="0"/>
              </a:rPr>
              <a:t> </a:t>
            </a:r>
            <a:endParaRPr lang="zh-CN" altLang="en-US" sz="1800" dirty="0">
              <a:solidFill>
                <a:srgbClr val="5A0000"/>
              </a:solidFill>
              <a:latin typeface="Arial" panose="020B0604020202020204" pitchFamily="34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091357" y="356659"/>
            <a:ext cx="4801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5A0000"/>
                </a:solidFill>
                <a:latin typeface="黑体" panose="02010609060101010101" charset="-122"/>
                <a:ea typeface="黑体" panose="02010609060101010101" charset="-122"/>
              </a:rPr>
              <a:t>三、商业贸易的繁荣</a:t>
            </a:r>
            <a:r>
              <a:rPr lang="en-US" altLang="zh-CN" sz="2400" dirty="0">
                <a:solidFill>
                  <a:srgbClr val="5A0000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r>
              <a:rPr lang="zh-CN" altLang="en-US" sz="2400" dirty="0">
                <a:solidFill>
                  <a:srgbClr val="5A0000"/>
                </a:solidFill>
                <a:latin typeface="黑体" panose="02010609060101010101" charset="-122"/>
                <a:ea typeface="黑体" panose="02010609060101010101" charset="-122"/>
              </a:rPr>
              <a:t>都市商业</a:t>
            </a:r>
            <a:endParaRPr lang="zh-CN" altLang="en-US" sz="2400" dirty="0">
              <a:solidFill>
                <a:srgbClr val="5A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713974" y="849974"/>
            <a:ext cx="5178697" cy="0"/>
          </a:xfrm>
          <a:prstGeom prst="line">
            <a:avLst/>
          </a:prstGeom>
          <a:ln>
            <a:solidFill>
              <a:srgbClr val="5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703814" y="921094"/>
            <a:ext cx="5188857" cy="0"/>
          </a:xfrm>
          <a:prstGeom prst="line">
            <a:avLst/>
          </a:prstGeom>
          <a:ln w="38100">
            <a:solidFill>
              <a:srgbClr val="5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12040715" y="393614"/>
            <a:ext cx="148711" cy="485489"/>
          </a:xfrm>
          <a:prstGeom prst="rect">
            <a:avLst/>
          </a:prstGeom>
          <a:solidFill>
            <a:srgbClr val="5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5A0000"/>
              </a:solidFill>
            </a:endParaRPr>
          </a:p>
        </p:txBody>
      </p:sp>
      <p:pic>
        <p:nvPicPr>
          <p:cNvPr id="11" name="图片 10" descr="42f7ded8d8a8591dcf6bd180af8043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85090"/>
            <a:ext cx="1727200" cy="1151255"/>
          </a:xfrm>
          <a:prstGeom prst="rect">
            <a:avLst/>
          </a:prstGeom>
        </p:spPr>
      </p:pic>
      <p:pic>
        <p:nvPicPr>
          <p:cNvPr id="14" name="Picture 2" descr="长安城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74" y="1260073"/>
            <a:ext cx="4419600" cy="39528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北宋东京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013" y="1291757"/>
            <a:ext cx="4267200" cy="399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016351" y="3898431"/>
            <a:ext cx="906017" cy="52322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solidFill>
                  <a:srgbClr val="C00000"/>
                </a:solidFill>
                <a:latin typeface="Arial" panose="020B0604020202020204" pitchFamily="34" charset="0"/>
              </a:rPr>
              <a:t>早市</a:t>
            </a:r>
            <a:endParaRPr lang="zh-CN" altLang="en-US" sz="28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7680879" y="2885924"/>
            <a:ext cx="898525" cy="5191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solidFill>
                  <a:srgbClr val="C00000"/>
                </a:solidFill>
                <a:latin typeface="Arial" panose="020B0604020202020204" pitchFamily="34" charset="0"/>
              </a:rPr>
              <a:t>夜市</a:t>
            </a:r>
            <a:endParaRPr lang="zh-CN" altLang="en-US" sz="28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91386" y="5257907"/>
            <a:ext cx="1122370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D0D0D"/>
                </a:solidFill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1.</a:t>
            </a:r>
            <a:r>
              <a:rPr lang="zh-CN" altLang="en-US" sz="3200" b="1" dirty="0">
                <a:solidFill>
                  <a:srgbClr val="0D0D0D"/>
                </a:solidFill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城市布局</a:t>
            </a:r>
            <a:r>
              <a:rPr lang="zh-CN" altLang="en-US" sz="32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打破“坊</a:t>
            </a:r>
            <a:r>
              <a:rPr lang="en-US" altLang="zh-CN" sz="32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”</a:t>
            </a:r>
            <a:r>
              <a:rPr lang="zh-CN" altLang="en-US" sz="32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“市”界限</a:t>
            </a:r>
            <a:r>
              <a:rPr lang="zh-CN" altLang="en-US" sz="3200" b="1" dirty="0">
                <a:solidFill>
                  <a:srgbClr val="0D0D0D"/>
                </a:solidFill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，商业活动不再</a:t>
            </a:r>
            <a:r>
              <a:rPr lang="zh-CN" altLang="en-US" sz="3200" b="1" dirty="0" smtClean="0">
                <a:solidFill>
                  <a:srgbClr val="0D0D0D"/>
                </a:solidFill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受区域</a:t>
            </a:r>
            <a:r>
              <a:rPr lang="zh-CN" altLang="en-US" sz="3200" b="1" dirty="0">
                <a:solidFill>
                  <a:srgbClr val="0D0D0D"/>
                </a:solidFill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限制；</a:t>
            </a:r>
            <a:endParaRPr lang="zh-CN" altLang="en-US" sz="3200" b="1" dirty="0">
              <a:solidFill>
                <a:srgbClr val="0D0D0D"/>
              </a:solidFill>
              <a:latin typeface="等线" panose="02010600030101010101" pitchFamily="2" charset="-122"/>
              <a:ea typeface="等线" panose="02010600030101010101" pitchFamily="2" charset="-122"/>
              <a:sym typeface="宋体" panose="02010600030101010101" pitchFamily="2" charset="-122"/>
            </a:endParaRPr>
          </a:p>
          <a:p>
            <a:r>
              <a:rPr lang="en-US" altLang="zh-CN" sz="3200" b="1" dirty="0">
                <a:solidFill>
                  <a:srgbClr val="0D0D0D"/>
                </a:solidFill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2.</a:t>
            </a:r>
            <a:r>
              <a:rPr lang="zh-CN" altLang="en-US" sz="3200" b="1" dirty="0">
                <a:solidFill>
                  <a:srgbClr val="0D0D0D"/>
                </a:solidFill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商业活动时间延长，有</a:t>
            </a:r>
            <a:r>
              <a:rPr lang="zh-CN" altLang="en-US" sz="32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夜市</a:t>
            </a:r>
            <a:r>
              <a:rPr lang="zh-CN" altLang="en-US" sz="3200" b="1" dirty="0">
                <a:solidFill>
                  <a:srgbClr val="0D0D0D"/>
                </a:solidFill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和</a:t>
            </a:r>
            <a:r>
              <a:rPr lang="zh-CN" altLang="en-US" sz="32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早市。</a:t>
            </a:r>
            <a:endParaRPr lang="zh-CN" altLang="en-US" sz="3200" dirty="0">
              <a:solidFill>
                <a:srgbClr val="0D0D0D"/>
              </a:solidFill>
              <a:latin typeface="等线" panose="02010600030101010101" pitchFamily="2" charset="-122"/>
              <a:ea typeface="等线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591386" y="6265998"/>
            <a:ext cx="58464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D0D0D"/>
                </a:solidFill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3.</a:t>
            </a:r>
            <a:r>
              <a:rPr lang="en-US" altLang="zh-CN" sz="3200" b="1" dirty="0" smtClean="0">
                <a:solidFill>
                  <a:srgbClr val="0D0D0D"/>
                </a:solidFill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乡</a:t>
            </a:r>
            <a:r>
              <a:rPr lang="zh-CN" altLang="en-US" sz="3200" b="1" dirty="0" smtClean="0"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镇形成</a:t>
            </a:r>
            <a:r>
              <a:rPr lang="zh-CN" altLang="en-US" sz="3200" b="1" dirty="0"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新的商业区，即</a:t>
            </a:r>
            <a:r>
              <a:rPr lang="zh-CN" altLang="en-US" sz="32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草市</a:t>
            </a:r>
            <a:endParaRPr lang="zh-CN" altLang="en-US" sz="3200" dirty="0">
              <a:solidFill>
                <a:srgbClr val="0D0D0D"/>
              </a:solidFill>
              <a:latin typeface="等线" panose="02010600030101010101" pitchFamily="2" charset="-122"/>
              <a:ea typeface="等线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302936" y="3065060"/>
            <a:ext cx="928688" cy="5191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solidFill>
                  <a:srgbClr val="0D0D0D"/>
                </a:solidFill>
                <a:latin typeface="Arial" panose="020B0604020202020204" pitchFamily="34" charset="0"/>
              </a:rPr>
              <a:t>西市</a:t>
            </a:r>
            <a:endParaRPr lang="zh-CN" altLang="en-US" sz="2800" b="1">
              <a:solidFill>
                <a:srgbClr val="0D0D0D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631800" y="3060297"/>
            <a:ext cx="915987" cy="52322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solidFill>
                  <a:srgbClr val="0D0D0D"/>
                </a:solidFill>
                <a:latin typeface="Arial" panose="020B0604020202020204" pitchFamily="34" charset="0"/>
              </a:rPr>
              <a:t>东市</a:t>
            </a:r>
            <a:endParaRPr lang="zh-CN" altLang="en-US" sz="2800" b="1">
              <a:solidFill>
                <a:srgbClr val="0D0D0D"/>
              </a:solidFill>
              <a:latin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798880" y="169580"/>
            <a:ext cx="5263835" cy="1200329"/>
          </a:xfrm>
          <a:prstGeom prst="rect">
            <a:avLst/>
          </a:prstGeom>
          <a:solidFill>
            <a:srgbClr val="5A0000"/>
          </a:solidFill>
        </p:spPr>
        <p:txBody>
          <a:bodyPr wrap="square">
            <a:spAutoFit/>
          </a:bodyPr>
          <a:lstStyle/>
          <a:p>
            <a:r>
              <a:rPr lang="zh-CN" altLang="zh-CN" sz="3600" b="1" noProof="1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说一说：宋代都城与唐代都城有哪些不同？</a:t>
            </a:r>
            <a:endParaRPr lang="zh-CN" altLang="zh-CN" sz="3600" b="1" noProof="1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/>
      <p:bldP spid="20" grpId="0"/>
      <p:bldP spid="23" grpId="0" animBg="1"/>
      <p:bldP spid="21" grpId="0" animBg="1"/>
      <p:bldP spid="21" grpId="1" animBg="1"/>
      <p:bldP spid="22" grpId="0" animBg="1"/>
      <p:bldP spid="22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1091357" y="356659"/>
            <a:ext cx="4801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5A0000"/>
                </a:solidFill>
                <a:latin typeface="黑体" panose="02010609060101010101" charset="-122"/>
                <a:ea typeface="黑体" panose="02010609060101010101" charset="-122"/>
              </a:rPr>
              <a:t>三、商业贸易的繁荣</a:t>
            </a:r>
            <a:r>
              <a:rPr lang="en-US" altLang="zh-CN" sz="2400" dirty="0">
                <a:solidFill>
                  <a:srgbClr val="5A0000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r>
              <a:rPr lang="zh-CN" altLang="en-US" sz="2400" dirty="0">
                <a:solidFill>
                  <a:srgbClr val="5A0000"/>
                </a:solidFill>
                <a:latin typeface="黑体" panose="02010609060101010101" charset="-122"/>
                <a:ea typeface="黑体" panose="02010609060101010101" charset="-122"/>
              </a:rPr>
              <a:t>都市商业</a:t>
            </a:r>
            <a:endParaRPr lang="zh-CN" altLang="en-US" sz="2400" dirty="0">
              <a:solidFill>
                <a:srgbClr val="5A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713974" y="849974"/>
            <a:ext cx="5178697" cy="0"/>
          </a:xfrm>
          <a:prstGeom prst="line">
            <a:avLst/>
          </a:prstGeom>
          <a:ln>
            <a:solidFill>
              <a:srgbClr val="5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703814" y="921094"/>
            <a:ext cx="5188857" cy="0"/>
          </a:xfrm>
          <a:prstGeom prst="line">
            <a:avLst/>
          </a:prstGeom>
          <a:ln w="38100">
            <a:solidFill>
              <a:srgbClr val="5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12040715" y="393614"/>
            <a:ext cx="148711" cy="485489"/>
          </a:xfrm>
          <a:prstGeom prst="rect">
            <a:avLst/>
          </a:prstGeom>
          <a:solidFill>
            <a:srgbClr val="5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5A0000"/>
              </a:solidFill>
            </a:endParaRPr>
          </a:p>
        </p:txBody>
      </p:sp>
      <p:pic>
        <p:nvPicPr>
          <p:cNvPr id="11" name="图片 10" descr="42f7ded8d8a8591dcf6bd180af8043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85090"/>
            <a:ext cx="1727200" cy="1151255"/>
          </a:xfrm>
          <a:prstGeom prst="rect">
            <a:avLst/>
          </a:prstGeom>
        </p:spPr>
      </p:pic>
      <p:pic>
        <p:nvPicPr>
          <p:cNvPr id="12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032220"/>
            <a:ext cx="8963025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2642701" y="6114443"/>
            <a:ext cx="59150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/>
              <a:t>《清明上河图（局部）》  虹桥</a:t>
            </a:r>
            <a:endParaRPr lang="zh-CN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1091357" y="356659"/>
            <a:ext cx="4801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5A0000"/>
                </a:solidFill>
                <a:latin typeface="黑体" panose="02010609060101010101" charset="-122"/>
                <a:ea typeface="黑体" panose="02010609060101010101" charset="-122"/>
              </a:rPr>
              <a:t>三、商业贸易的繁荣</a:t>
            </a:r>
            <a:r>
              <a:rPr lang="en-US" altLang="zh-CN" sz="2400" dirty="0">
                <a:solidFill>
                  <a:srgbClr val="5A0000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r>
              <a:rPr lang="zh-CN" altLang="en-US" sz="2400" dirty="0">
                <a:solidFill>
                  <a:srgbClr val="5A0000"/>
                </a:solidFill>
                <a:latin typeface="黑体" panose="02010609060101010101" charset="-122"/>
                <a:ea typeface="黑体" panose="02010609060101010101" charset="-122"/>
              </a:rPr>
              <a:t>都市商业</a:t>
            </a:r>
            <a:endParaRPr lang="zh-CN" altLang="en-US" sz="2400" dirty="0">
              <a:solidFill>
                <a:srgbClr val="5A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713974" y="849974"/>
            <a:ext cx="5178697" cy="0"/>
          </a:xfrm>
          <a:prstGeom prst="line">
            <a:avLst/>
          </a:prstGeom>
          <a:ln>
            <a:solidFill>
              <a:srgbClr val="5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703814" y="921094"/>
            <a:ext cx="5188857" cy="0"/>
          </a:xfrm>
          <a:prstGeom prst="line">
            <a:avLst/>
          </a:prstGeom>
          <a:ln w="38100">
            <a:solidFill>
              <a:srgbClr val="5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12040715" y="393614"/>
            <a:ext cx="148711" cy="485489"/>
          </a:xfrm>
          <a:prstGeom prst="rect">
            <a:avLst/>
          </a:prstGeom>
          <a:solidFill>
            <a:srgbClr val="5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5A0000"/>
              </a:solidFill>
            </a:endParaRPr>
          </a:p>
        </p:txBody>
      </p:sp>
      <p:pic>
        <p:nvPicPr>
          <p:cNvPr id="11" name="图片 10" descr="42f7ded8d8a8591dcf6bd180af8043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85090"/>
            <a:ext cx="1727200" cy="1151255"/>
          </a:xfrm>
          <a:prstGeom prst="rect">
            <a:avLst/>
          </a:prstGeom>
        </p:spPr>
      </p:pic>
      <p:pic>
        <p:nvPicPr>
          <p:cNvPr id="10" name="Picture 17" descr="药铺招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63" y="1155410"/>
            <a:ext cx="7294563" cy="478472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8"/>
          <p:cNvSpPr>
            <a:spLocks noChangeArrowheads="1"/>
          </p:cNvSpPr>
          <p:nvPr/>
        </p:nvSpPr>
        <p:spPr bwMode="auto">
          <a:xfrm>
            <a:off x="4889863" y="3944965"/>
            <a:ext cx="576263" cy="1793875"/>
          </a:xfrm>
          <a:prstGeom prst="ellipse">
            <a:avLst/>
          </a:prstGeom>
          <a:noFill/>
          <a:ln w="539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3" name="Oval 18"/>
          <p:cNvSpPr>
            <a:spLocks noChangeArrowheads="1"/>
          </p:cNvSpPr>
          <p:nvPr/>
        </p:nvSpPr>
        <p:spPr bwMode="auto">
          <a:xfrm>
            <a:off x="6858045" y="1130644"/>
            <a:ext cx="576262" cy="1390650"/>
          </a:xfrm>
          <a:prstGeom prst="ellipse">
            <a:avLst/>
          </a:prstGeom>
          <a:noFill/>
          <a:ln w="476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10120675" y="2130134"/>
            <a:ext cx="735012" cy="2597150"/>
          </a:xfrm>
          <a:prstGeom prst="ellipse">
            <a:avLst/>
          </a:prstGeom>
          <a:noFill/>
          <a:ln w="476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5" name="Oval 18"/>
          <p:cNvSpPr>
            <a:spLocks noChangeArrowheads="1"/>
          </p:cNvSpPr>
          <p:nvPr/>
        </p:nvSpPr>
        <p:spPr bwMode="auto">
          <a:xfrm>
            <a:off x="11465287" y="992215"/>
            <a:ext cx="490538" cy="1528763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7181578" y="6092218"/>
            <a:ext cx="3116263" cy="5349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>
                <a:latin typeface="Adobe 黑体 Std R" pitchFamily="34" charset="-122"/>
                <a:ea typeface="Adobe 黑体 Std R" pitchFamily="34" charset="-122"/>
              </a:rPr>
              <a:t>随处可见广告招牌</a:t>
            </a:r>
            <a:endParaRPr lang="zh-CN" altLang="en-US" sz="2800">
              <a:latin typeface="Adobe 黑体 Std R" pitchFamily="34" charset="-122"/>
              <a:ea typeface="Adobe 黑体 Std R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 bwMode="auto">
          <a:xfrm>
            <a:off x="339090" y="1241425"/>
            <a:ext cx="4065905" cy="4699000"/>
            <a:chOff x="-1769" y="5170"/>
            <a:chExt cx="7680" cy="7422"/>
          </a:xfrm>
        </p:grpSpPr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4883" y="5913"/>
              <a:ext cx="1028" cy="636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0000CC"/>
                  </a:solidFill>
                  <a:latin typeface="Arial" panose="020B0604020202020204" pitchFamily="34" charset="0"/>
                  <a:ea typeface="华文中宋" panose="02010600040101010101" pitchFamily="2" charset="-122"/>
                </a:rPr>
                <a:t>济南刘家针铺商标</a:t>
              </a:r>
              <a:endParaRPr lang="zh-CN" altLang="en-US" sz="3200" b="1" dirty="0">
                <a:solidFill>
                  <a:srgbClr val="0000CC"/>
                </a:solidFill>
                <a:latin typeface="Arial" panose="020B0604020202020204" pitchFamily="34" charset="0"/>
                <a:ea typeface="华文中宋" panose="02010600040101010101" pitchFamily="2" charset="-122"/>
              </a:endParaRPr>
            </a:p>
          </p:txBody>
        </p:sp>
        <p:pic>
          <p:nvPicPr>
            <p:cNvPr id="4" name="Picture 4" descr="18121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69" y="5170"/>
              <a:ext cx="6652" cy="7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1091357" y="356659"/>
            <a:ext cx="4801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5A0000"/>
                </a:solidFill>
                <a:latin typeface="黑体" panose="02010609060101010101" charset="-122"/>
                <a:ea typeface="黑体" panose="02010609060101010101" charset="-122"/>
              </a:rPr>
              <a:t>三、商业贸易的繁荣</a:t>
            </a:r>
            <a:r>
              <a:rPr lang="en-US" altLang="zh-CN" sz="2400" dirty="0">
                <a:solidFill>
                  <a:srgbClr val="5A0000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r>
              <a:rPr lang="zh-CN" altLang="en-US" sz="2400" dirty="0">
                <a:solidFill>
                  <a:srgbClr val="5A0000"/>
                </a:solidFill>
                <a:latin typeface="黑体" panose="02010609060101010101" charset="-122"/>
                <a:ea typeface="黑体" panose="02010609060101010101" charset="-122"/>
              </a:rPr>
              <a:t>都市商业</a:t>
            </a:r>
            <a:endParaRPr lang="zh-CN" altLang="en-US" sz="2400" dirty="0">
              <a:solidFill>
                <a:srgbClr val="5A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713974" y="849974"/>
            <a:ext cx="5178697" cy="0"/>
          </a:xfrm>
          <a:prstGeom prst="line">
            <a:avLst/>
          </a:prstGeom>
          <a:ln>
            <a:solidFill>
              <a:srgbClr val="5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703814" y="921094"/>
            <a:ext cx="5188857" cy="0"/>
          </a:xfrm>
          <a:prstGeom prst="line">
            <a:avLst/>
          </a:prstGeom>
          <a:ln w="38100">
            <a:solidFill>
              <a:srgbClr val="5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12040715" y="393614"/>
            <a:ext cx="148711" cy="485489"/>
          </a:xfrm>
          <a:prstGeom prst="rect">
            <a:avLst/>
          </a:prstGeom>
          <a:solidFill>
            <a:srgbClr val="5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5A0000"/>
              </a:solidFill>
            </a:endParaRPr>
          </a:p>
        </p:txBody>
      </p:sp>
      <p:pic>
        <p:nvPicPr>
          <p:cNvPr id="11" name="图片 10" descr="42f7ded8d8a8591dcf6bd180af8043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85090"/>
            <a:ext cx="1727200" cy="1151255"/>
          </a:xfrm>
          <a:prstGeom prst="rect">
            <a:avLst/>
          </a:prstGeom>
        </p:spPr>
      </p:pic>
      <p:pic>
        <p:nvPicPr>
          <p:cNvPr id="17" name="Picture 8" descr="18121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76" y="1097815"/>
            <a:ext cx="3532188" cy="521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722364" y="1355517"/>
            <a:ext cx="5611813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noProof="1">
                <a:solidFill>
                  <a:srgbClr val="5A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</a:rPr>
              <a:t>1.</a:t>
            </a:r>
            <a:r>
              <a:rPr lang="zh-CN" altLang="en-US" sz="3200" b="1" noProof="1">
                <a:solidFill>
                  <a:srgbClr val="5A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</a:rPr>
              <a:t>交子是用来作什么的</a:t>
            </a:r>
            <a:r>
              <a:rPr lang="zh-CN" altLang="en-US" sz="3200" b="1" noProof="1" smtClean="0">
                <a:solidFill>
                  <a:srgbClr val="5A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</a:rPr>
              <a:t>？</a:t>
            </a:r>
            <a:endParaRPr lang="zh-CN" altLang="en-US" sz="3200" b="1" noProof="1">
              <a:solidFill>
                <a:srgbClr val="5A0000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722364" y="4240005"/>
            <a:ext cx="5611813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noProof="1">
                <a:solidFill>
                  <a:srgbClr val="5A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</a:rPr>
              <a:t>3.北宋为什么会出现纸币？</a:t>
            </a:r>
            <a:endParaRPr lang="zh-CN" altLang="en-US" sz="3200" b="1" noProof="1">
              <a:solidFill>
                <a:srgbClr val="5A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912389" y="3395089"/>
            <a:ext cx="3168650" cy="641350"/>
          </a:xfrm>
          <a:prstGeom prst="rect">
            <a:avLst/>
          </a:prstGeom>
          <a:solidFill>
            <a:srgbClr val="5A0000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noProof="1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ea"/>
              </a:rPr>
              <a:t>北宋 四川地区</a:t>
            </a:r>
            <a:endParaRPr lang="en-US" altLang="zh-CN" sz="3600" b="1" noProof="1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722364" y="2666792"/>
            <a:ext cx="595387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noProof="1">
                <a:solidFill>
                  <a:srgbClr val="5A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ea"/>
              </a:rPr>
              <a:t>2.</a:t>
            </a:r>
            <a:r>
              <a:rPr lang="zh-CN" altLang="en-US" sz="3200" b="1" noProof="1">
                <a:solidFill>
                  <a:srgbClr val="5A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ea"/>
              </a:rPr>
              <a:t>在哪个朝代的什么地区出现？</a:t>
            </a:r>
            <a:endParaRPr lang="zh-CN" altLang="en-US" sz="3200" b="1" noProof="1">
              <a:solidFill>
                <a:srgbClr val="5A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912389" y="1989683"/>
            <a:ext cx="3840480" cy="645160"/>
          </a:xfrm>
          <a:prstGeom prst="rect">
            <a:avLst/>
          </a:prstGeom>
          <a:solidFill>
            <a:srgbClr val="5A0000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noProof="1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ea"/>
              </a:rPr>
              <a:t>世界上最早的纸币</a:t>
            </a:r>
            <a:endParaRPr lang="zh-CN" altLang="en-US" sz="3600" b="1" noProof="1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23" name="文本框 22"/>
          <p:cNvSpPr txBox="1">
            <a:spLocks noChangeArrowheads="1"/>
          </p:cNvSpPr>
          <p:nvPr/>
        </p:nvSpPr>
        <p:spPr bwMode="auto">
          <a:xfrm>
            <a:off x="3722364" y="4933741"/>
            <a:ext cx="4904400" cy="1066800"/>
          </a:xfrm>
          <a:prstGeom prst="rect">
            <a:avLst/>
          </a:prstGeom>
          <a:solidFill>
            <a:srgbClr val="5A00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商品经济繁荣，贸易需要</a:t>
            </a:r>
            <a:endParaRPr lang="zh-CN" altLang="en-US" sz="32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altLang="en-US" sz="32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方便携带，成本低</a:t>
            </a:r>
            <a:endParaRPr lang="zh-CN" altLang="en-US" sz="32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25" name="图片 24" descr="QQ图片2014031816265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202" y="1647904"/>
            <a:ext cx="2536790" cy="4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8"/>
          <p:cNvSpPr>
            <a:spLocks noChangeArrowheads="1"/>
          </p:cNvSpPr>
          <p:nvPr/>
        </p:nvSpPr>
        <p:spPr bwMode="auto">
          <a:xfrm>
            <a:off x="3052445" y="2510790"/>
            <a:ext cx="490855" cy="741045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702945" y="6310630"/>
            <a:ext cx="266446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/>
              <a:t>北宋交子拓片</a:t>
            </a:r>
            <a:endParaRPr lang="zh-CN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/>
      <p:bldP spid="20" grpId="0" animBg="1"/>
      <p:bldP spid="21" grpId="0"/>
      <p:bldP spid="22" grpId="0" bldLvl="0" animBg="1"/>
      <p:bldP spid="23" grpId="0" animBg="1"/>
      <p:bldP spid="1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图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170" y="502443"/>
            <a:ext cx="5383212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101781" y="2016800"/>
            <a:ext cx="33216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重要商业城市</a:t>
            </a:r>
            <a:endParaRPr lang="zh-CN" altLang="en-US" sz="36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4582" name="Oval 6"/>
          <p:cNvSpPr>
            <a:spLocks noChangeArrowheads="1"/>
          </p:cNvSpPr>
          <p:nvPr/>
        </p:nvSpPr>
        <p:spPr bwMode="auto">
          <a:xfrm>
            <a:off x="8653608" y="2158206"/>
            <a:ext cx="504825" cy="504825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657351" y="2726272"/>
            <a:ext cx="27663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东京（开封）</a:t>
            </a:r>
            <a:endParaRPr lang="zh-CN" altLang="en-US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4584" name="Oval 8"/>
          <p:cNvSpPr>
            <a:spLocks noChangeArrowheads="1"/>
          </p:cNvSpPr>
          <p:nvPr/>
        </p:nvSpPr>
        <p:spPr bwMode="auto">
          <a:xfrm>
            <a:off x="9806133" y="3310731"/>
            <a:ext cx="504825" cy="504825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657547" y="3310731"/>
            <a:ext cx="29514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临安（杭州）</a:t>
            </a:r>
            <a:endParaRPr lang="zh-CN" altLang="en-US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4586" name="Oval 10"/>
          <p:cNvSpPr>
            <a:spLocks noChangeArrowheads="1"/>
          </p:cNvSpPr>
          <p:nvPr/>
        </p:nvSpPr>
        <p:spPr bwMode="auto">
          <a:xfrm>
            <a:off x="9374333" y="4534693"/>
            <a:ext cx="504825" cy="504825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1657351" y="3963282"/>
            <a:ext cx="120009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泉州广州</a:t>
            </a:r>
            <a:endParaRPr lang="zh-CN" altLang="en-US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7424" name="AutoShape 16"/>
          <p:cNvSpPr>
            <a:spLocks noChangeArrowheads="1"/>
          </p:cNvSpPr>
          <p:nvPr/>
        </p:nvSpPr>
        <p:spPr bwMode="auto">
          <a:xfrm flipH="1">
            <a:off x="337820" y="172085"/>
            <a:ext cx="3430905" cy="1381125"/>
          </a:xfrm>
          <a:prstGeom prst="wedgeRectCallout">
            <a:avLst>
              <a:gd name="adj1" fmla="val 56398"/>
              <a:gd name="adj2" fmla="val 76412"/>
            </a:avLst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24465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如果要做生意</a:t>
            </a:r>
            <a:r>
              <a:rPr lang="en-US" altLang="zh-CN" sz="3600" b="1" dirty="0">
                <a:solidFill>
                  <a:srgbClr val="24465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</a:t>
            </a:r>
            <a:r>
              <a:rPr lang="zh-CN" altLang="en-US" sz="3600" b="1" dirty="0">
                <a:solidFill>
                  <a:srgbClr val="24465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去哪那里好呢</a:t>
            </a:r>
            <a:r>
              <a:rPr lang="en-US" altLang="zh-CN" sz="3600" b="1" dirty="0" smtClean="0">
                <a:solidFill>
                  <a:srgbClr val="24465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?</a:t>
            </a:r>
            <a:endParaRPr lang="en-US" altLang="zh-CN" sz="3600" b="1" dirty="0">
              <a:solidFill>
                <a:srgbClr val="24465B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Oval 10"/>
          <p:cNvSpPr>
            <a:spLocks noChangeArrowheads="1"/>
          </p:cNvSpPr>
          <p:nvPr/>
        </p:nvSpPr>
        <p:spPr bwMode="auto">
          <a:xfrm>
            <a:off x="8302453" y="5039518"/>
            <a:ext cx="504825" cy="504825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38" name="Picture 10" descr="xinsrc_2330904191128609303942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795" y="2467526"/>
            <a:ext cx="3045685" cy="386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6"/>
          <p:cNvSpPr txBox="1"/>
          <p:nvPr/>
        </p:nvSpPr>
        <p:spPr>
          <a:xfrm>
            <a:off x="186690" y="5315585"/>
            <a:ext cx="4142105" cy="101473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altLang="en-US" sz="3200" b="1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</a:rPr>
              <a:t>市舶司</a:t>
            </a:r>
            <a:endParaRPr lang="zh-CN" altLang="en-US" sz="3200" b="1" noProof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+mn-ea"/>
            </a:endParaRPr>
          </a:p>
          <a:p>
            <a:pPr algn="ctr"/>
            <a:r>
              <a:rPr lang="zh-CN" altLang="en-US" sz="2800" b="1" noProof="1">
                <a:latin typeface="+mn-ea"/>
                <a:cs typeface="+mn-ea"/>
              </a:rPr>
              <a:t>专门管理海外贸易的机构</a:t>
            </a:r>
            <a:endParaRPr lang="zh-CN" altLang="en-US" sz="2800" b="1" noProof="1">
              <a:solidFill>
                <a:srgbClr val="FF000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  <p:bldP spid="24582" grpId="0" animBg="1"/>
      <p:bldP spid="24583" grpId="0"/>
      <p:bldP spid="24584" grpId="0" animBg="1"/>
      <p:bldP spid="24585" grpId="0"/>
      <p:bldP spid="24586" grpId="0" animBg="1"/>
      <p:bldP spid="24587" grpId="0"/>
      <p:bldP spid="2" grpId="0" bldLvl="0" animBg="1"/>
      <p:bldP spid="3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741f20a6476c9a95ba14901b71f0725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4940" y="278130"/>
            <a:ext cx="12439015" cy="6577965"/>
          </a:xfrm>
          <a:prstGeom prst="rect">
            <a:avLst/>
          </a:prstGeom>
        </p:spPr>
      </p:pic>
      <p:pic>
        <p:nvPicPr>
          <p:cNvPr id="16" name="图片 15" descr="ae0cee267f1ee9feed0c653156ff63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450" y="-73227"/>
            <a:ext cx="3257550" cy="25901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94428" y="1544568"/>
            <a:ext cx="9060872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 smtClean="0">
                <a:solidFill>
                  <a:srgbClr val="5A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第九课  </a:t>
            </a:r>
            <a:endParaRPr lang="en-US" altLang="zh-CN" sz="9600" dirty="0" smtClean="0">
              <a:solidFill>
                <a:srgbClr val="5A0000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pPr algn="ctr"/>
            <a:r>
              <a:rPr lang="zh-CN" altLang="en-US" sz="9600" dirty="0" smtClean="0">
                <a:solidFill>
                  <a:srgbClr val="5A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宋代经济的</a:t>
            </a:r>
            <a:r>
              <a:rPr lang="zh-CN" altLang="en-US" sz="9600" dirty="0" smtClean="0">
                <a:solidFill>
                  <a:srgbClr val="5A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发展</a:t>
            </a:r>
            <a:endParaRPr lang="zh-CN" altLang="en-US" sz="9600" dirty="0">
              <a:solidFill>
                <a:srgbClr val="5A0000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10698" y="203337"/>
            <a:ext cx="9828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24465B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第二单元 辽宋夏金元时期：民族关系发展和社会变化</a:t>
            </a:r>
            <a:endParaRPr lang="zh-CN" altLang="en-US" sz="3200" dirty="0">
              <a:solidFill>
                <a:srgbClr val="24465B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1091357" y="356659"/>
            <a:ext cx="3535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5A0000"/>
                </a:solidFill>
                <a:latin typeface="黑体" panose="02010609060101010101" charset="-122"/>
                <a:ea typeface="黑体" panose="02010609060101010101" charset="-122"/>
              </a:rPr>
              <a:t>四、都市繁荣、文化灿烂</a:t>
            </a:r>
            <a:endParaRPr lang="zh-CN" altLang="en-US" sz="2400" dirty="0">
              <a:solidFill>
                <a:srgbClr val="5A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713974" y="849974"/>
            <a:ext cx="5178697" cy="0"/>
          </a:xfrm>
          <a:prstGeom prst="line">
            <a:avLst/>
          </a:prstGeom>
          <a:ln>
            <a:solidFill>
              <a:srgbClr val="5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703814" y="921094"/>
            <a:ext cx="5188857" cy="0"/>
          </a:xfrm>
          <a:prstGeom prst="line">
            <a:avLst/>
          </a:prstGeom>
          <a:ln w="38100">
            <a:solidFill>
              <a:srgbClr val="5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12040715" y="393614"/>
            <a:ext cx="148711" cy="485489"/>
          </a:xfrm>
          <a:prstGeom prst="rect">
            <a:avLst/>
          </a:prstGeom>
          <a:solidFill>
            <a:srgbClr val="5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5A0000"/>
              </a:solidFill>
            </a:endParaRPr>
          </a:p>
        </p:txBody>
      </p:sp>
      <p:pic>
        <p:nvPicPr>
          <p:cNvPr id="11" name="图片 10" descr="42f7ded8d8a8591dcf6bd180af8043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335" y="-118745"/>
            <a:ext cx="1727200" cy="1151255"/>
          </a:xfrm>
          <a:prstGeom prst="rect">
            <a:avLst/>
          </a:prstGeom>
        </p:spPr>
      </p:pic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6125676" y="6038243"/>
            <a:ext cx="591502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/>
              <a:t>《清明上河图（局部）》 </a:t>
            </a:r>
            <a:r>
              <a:rPr lang="zh-CN" altLang="en-US" sz="3200" b="1" dirty="0">
                <a:sym typeface="+mn-ea"/>
              </a:rPr>
              <a:t>瓦子</a:t>
            </a:r>
            <a:endParaRPr lang="zh-CN" altLang="en-US" sz="3200" b="1" dirty="0"/>
          </a:p>
        </p:txBody>
      </p:sp>
      <p:pic>
        <p:nvPicPr>
          <p:cNvPr id="6" name="图片 5" descr="u78968504_13504bd1458g2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473" y="356870"/>
            <a:ext cx="5545137" cy="5543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713740" y="1765935"/>
            <a:ext cx="4964430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000" b="1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开封城内有许多娱乐兼营商业的场所，叫作“</a:t>
            </a:r>
            <a:r>
              <a:rPr lang="zh-CN" altLang="en-US" sz="3000" b="1" dirty="0">
                <a:solidFill>
                  <a:srgbClr val="FF0000"/>
                </a:solidFill>
                <a:sym typeface="+mn-ea"/>
              </a:rPr>
              <a:t>瓦子</a:t>
            </a:r>
            <a:r>
              <a:rPr lang="zh-CN" altLang="en-US" sz="3000" b="1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”。瓦子中圈出许多专供演出的圈子，称为“</a:t>
            </a:r>
            <a:r>
              <a:rPr lang="zh-CN" altLang="en-US" sz="3000" b="1" dirty="0">
                <a:solidFill>
                  <a:srgbClr val="FF0000"/>
                </a:solidFill>
                <a:sym typeface="+mn-ea"/>
              </a:rPr>
              <a:t>勾栏</a:t>
            </a:r>
            <a:r>
              <a:rPr lang="zh-CN" altLang="en-US" sz="3000" b="1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”。</a:t>
            </a:r>
            <a:endParaRPr lang="zh-CN" altLang="en-US" sz="3000" b="1" dirty="0">
              <a:solidFill>
                <a:schemeClr val="accent6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sym typeface="+mn-ea"/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713740" y="3886835"/>
            <a:ext cx="4964430" cy="239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000" b="1" dirty="0">
                <a:solidFill>
                  <a:srgbClr val="FF0000"/>
                </a:solidFill>
                <a:sym typeface="+mn-ea"/>
              </a:rPr>
              <a:t>演出</a:t>
            </a:r>
            <a:r>
              <a:rPr lang="zh-CN" altLang="en-US" sz="3000" b="1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的内容有说书、唱曲、演杂剧、耍杂技、表演蹴鞠；</a:t>
            </a:r>
            <a:r>
              <a:rPr lang="zh-CN" altLang="en-US" sz="3000" b="1" dirty="0">
                <a:solidFill>
                  <a:srgbClr val="FF0000"/>
                </a:solidFill>
                <a:sym typeface="+mn-ea"/>
              </a:rPr>
              <a:t>商</a:t>
            </a:r>
            <a:r>
              <a:rPr lang="zh-CN" altLang="en-US" sz="3000" b="1" dirty="0">
                <a:solidFill>
                  <a:srgbClr val="FF0000"/>
                </a:solidFill>
                <a:sym typeface="+mn-ea"/>
              </a:rPr>
              <a:t>业摊位</a:t>
            </a:r>
            <a:r>
              <a:rPr lang="zh-CN" altLang="en-US" sz="3000" b="1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有卖饮食、字画、药材、古玩，还有剃头、相面、算卦的，十分热闹。</a:t>
            </a:r>
            <a:endParaRPr lang="zh-CN" altLang="en-US" sz="3000" b="1" dirty="0">
              <a:solidFill>
                <a:schemeClr val="accent6">
                  <a:lumMod val="50000"/>
                </a:schemeClr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文本框 29701"/>
          <p:cNvSpPr txBox="1"/>
          <p:nvPr/>
        </p:nvSpPr>
        <p:spPr>
          <a:xfrm>
            <a:off x="2270125" y="935038"/>
            <a:ext cx="3098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endParaRPr lang="zh-CN" altLang="en-US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242" name="文本框 29702"/>
          <p:cNvSpPr txBox="1"/>
          <p:nvPr/>
        </p:nvSpPr>
        <p:spPr>
          <a:xfrm>
            <a:off x="3032125" y="2840038"/>
            <a:ext cx="3098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endParaRPr lang="zh-CN" altLang="en-US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243" name="文本框 29703"/>
          <p:cNvSpPr txBox="1"/>
          <p:nvPr/>
        </p:nvSpPr>
        <p:spPr>
          <a:xfrm>
            <a:off x="1553210" y="1579880"/>
            <a:ext cx="811022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明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月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几时有，把酒问青天。                             </a:t>
            </a:r>
            <a:endParaRPr lang="zh-CN" altLang="en-US" sz="32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r"/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——苏轼《水调歌头·明月几时有》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0244" name="文本框 29704"/>
          <p:cNvSpPr txBox="1"/>
          <p:nvPr/>
        </p:nvSpPr>
        <p:spPr>
          <a:xfrm>
            <a:off x="1614805" y="2840355"/>
            <a:ext cx="792543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3200" b="1" dirty="0">
                <a:latin typeface="Calibri" panose="020F0502020204030204" charset="0"/>
                <a:ea typeface="宋体" panose="02010600030101010101" pitchFamily="2" charset="-122"/>
              </a:rPr>
              <a:t>去年</a:t>
            </a:r>
            <a:r>
              <a:rPr lang="zh-CN" altLang="en-US" sz="32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元夜</a:t>
            </a:r>
            <a:r>
              <a:rPr lang="zh-CN" altLang="en-US" sz="3200" b="1" dirty="0">
                <a:latin typeface="Calibri" panose="020F0502020204030204" charset="0"/>
                <a:ea typeface="宋体" panose="02010600030101010101" pitchFamily="2" charset="-122"/>
              </a:rPr>
              <a:t>时，花市灯如昼。</a:t>
            </a:r>
            <a:endParaRPr lang="zh-CN" altLang="en-US" sz="3200" b="1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algn="r"/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           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——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欧阳修《</a:t>
            </a:r>
            <a:r>
              <a:rPr lang="zh-CN" altLang="en-US" sz="2400" b="1" dirty="0">
                <a:latin typeface="Calibri" panose="020F0502020204030204" charset="0"/>
                <a:ea typeface="宋体" panose="02010600030101010101" pitchFamily="2" charset="-122"/>
              </a:rPr>
              <a:t>生查子·元夕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245" name="文本框 29705"/>
          <p:cNvSpPr txBox="1"/>
          <p:nvPr/>
        </p:nvSpPr>
        <p:spPr>
          <a:xfrm>
            <a:off x="1614805" y="4146550"/>
            <a:ext cx="792607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粽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包分两髻，艾束著危冠。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r"/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                 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——陆游《乙卯重五诗》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0246" name="文本框 29706"/>
          <p:cNvSpPr txBox="1"/>
          <p:nvPr/>
        </p:nvSpPr>
        <p:spPr>
          <a:xfrm>
            <a:off x="1614488" y="601028"/>
            <a:ext cx="7987665" cy="645160"/>
          </a:xfrm>
          <a:prstGeom prst="rect">
            <a:avLst/>
          </a:prstGeom>
          <a:noFill/>
          <a:ln w="38100" cap="flat" cmpd="sng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t">
            <a:spAutoFit/>
          </a:bodyPr>
          <a:p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你知道以下词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句描述的是哪些节日吗？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9708" name="文本框 29707"/>
          <p:cNvSpPr txBox="1"/>
          <p:nvPr/>
        </p:nvSpPr>
        <p:spPr>
          <a:xfrm>
            <a:off x="9787890" y="1727200"/>
            <a:ext cx="140779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中秋节</a:t>
            </a:r>
            <a:endParaRPr lang="zh-CN" altLang="en-US" sz="3200" b="1" dirty="0">
              <a:solidFill>
                <a:srgbClr val="CC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9709" name="文本框 29708"/>
          <p:cNvSpPr txBox="1"/>
          <p:nvPr/>
        </p:nvSpPr>
        <p:spPr>
          <a:xfrm>
            <a:off x="9787890" y="3136900"/>
            <a:ext cx="140779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元宵节</a:t>
            </a:r>
            <a:endParaRPr lang="zh-CN" altLang="en-US" sz="3200" b="1" dirty="0">
              <a:solidFill>
                <a:srgbClr val="CC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9710" name="文本框 29709"/>
          <p:cNvSpPr txBox="1"/>
          <p:nvPr/>
        </p:nvSpPr>
        <p:spPr>
          <a:xfrm>
            <a:off x="9787890" y="4392930"/>
            <a:ext cx="140779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端午节</a:t>
            </a:r>
            <a:endParaRPr lang="zh-CN" altLang="en-US" sz="3200" b="1" dirty="0">
              <a:solidFill>
                <a:srgbClr val="CC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252" name="文本框 1"/>
          <p:cNvSpPr txBox="1"/>
          <p:nvPr/>
        </p:nvSpPr>
        <p:spPr>
          <a:xfrm>
            <a:off x="1659890" y="5191760"/>
            <a:ext cx="788098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爆竹</a:t>
            </a:r>
            <a:r>
              <a:rPr lang="zh-CN" altLang="en-US" sz="3200" b="1" dirty="0">
                <a:latin typeface="Calibri" panose="020F0502020204030204" charset="0"/>
                <a:ea typeface="宋体" panose="02010600030101010101" pitchFamily="2" charset="-122"/>
              </a:rPr>
              <a:t>声中一岁除，春风送暖入屠苏。</a:t>
            </a:r>
            <a:endParaRPr lang="zh-CN" altLang="en-US" sz="3200" b="1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3200" b="1" dirty="0">
                <a:latin typeface="Calibri" panose="020F0502020204030204" charset="0"/>
                <a:ea typeface="宋体" panose="02010600030101010101" pitchFamily="2" charset="-122"/>
              </a:rPr>
              <a:t>                                              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——王安石《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元日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endParaRPr lang="zh-CN" altLang="en-US" sz="2400" dirty="0">
              <a:solidFill>
                <a:srgbClr val="FF33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91408" y="5684203"/>
            <a:ext cx="99949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春节</a:t>
            </a:r>
            <a:endParaRPr lang="zh-CN" altLang="en-US" sz="3200" b="1" dirty="0">
              <a:solidFill>
                <a:srgbClr val="CC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8" grpId="0"/>
      <p:bldP spid="29709" grpId="0"/>
      <p:bldP spid="29710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34886" name="表格 334885"/>
          <p:cNvGraphicFramePr/>
          <p:nvPr>
            <p:custDataLst>
              <p:tags r:id="rId1"/>
            </p:custDataLst>
          </p:nvPr>
        </p:nvGraphicFramePr>
        <p:xfrm>
          <a:off x="1530350" y="1550353"/>
          <a:ext cx="9036050" cy="4770120"/>
        </p:xfrm>
        <a:graphic>
          <a:graphicData uri="http://schemas.openxmlformats.org/drawingml/2006/table">
            <a:tbl>
              <a:tblPr/>
              <a:tblGrid>
                <a:gridCol w="1732280"/>
                <a:gridCol w="2736850"/>
                <a:gridCol w="4566920"/>
              </a:tblGrid>
              <a:tr h="1193800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著名词人</a:t>
                      </a:r>
                      <a:endParaRPr lang="zh-CN" altLang="en-US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40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风格特点</a:t>
                      </a:r>
                      <a:endParaRPr lang="zh-CN" altLang="en-US" sz="40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40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代表作</a:t>
                      </a:r>
                      <a:endParaRPr lang="zh-CN" altLang="en-US" sz="40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  <a:tr h="1191895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8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苏轼</a:t>
                      </a:r>
                      <a:endParaRPr lang="zh-CN" altLang="en-US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40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40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</a:tr>
              <a:tr h="1190625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8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辛弃疾</a:t>
                      </a:r>
                      <a:endParaRPr lang="zh-CN" altLang="en-US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40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40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1193800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8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李清照</a:t>
                      </a:r>
                      <a:endParaRPr lang="zh-CN" altLang="en-US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40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40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sp>
        <p:nvSpPr>
          <p:cNvPr id="334874" name="文本框 2"/>
          <p:cNvSpPr txBox="1"/>
          <p:nvPr/>
        </p:nvSpPr>
        <p:spPr>
          <a:xfrm>
            <a:off x="1530350" y="452755"/>
            <a:ext cx="827024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黑体" panose="02010609060101010101" charset="-122"/>
              </a:rPr>
              <a:t>宋词：句子有长有短，便于歌唱</a:t>
            </a:r>
            <a:endParaRPr lang="zh-CN" altLang="en-US" sz="44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05200" y="2885758"/>
            <a:ext cx="2128838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豪迈而飘逸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59150" y="5211763"/>
            <a:ext cx="2274888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委婉、细腻、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清秀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34877" name="文本框 6"/>
          <p:cNvSpPr txBox="1"/>
          <p:nvPr/>
        </p:nvSpPr>
        <p:spPr>
          <a:xfrm>
            <a:off x="3214688" y="4149725"/>
            <a:ext cx="2952750" cy="95313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词境更为雄大，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气势磅礴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59425" y="2886075"/>
            <a:ext cx="4924425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zh-CN" altLang="en-US" sz="2400" b="1" dirty="0">
                <a:latin typeface="Calibri" panose="020F0502020204030204" charset="0"/>
                <a:ea typeface="宋体" panose="02010600030101010101" pitchFamily="2" charset="-122"/>
              </a:rPr>
              <a:t>《念奴娇·赤壁怀古》</a:t>
            </a:r>
            <a:endParaRPr lang="zh-CN" altLang="en-US" sz="2400" b="1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2400" b="1" dirty="0">
                <a:latin typeface="Calibri" panose="020F0502020204030204" charset="0"/>
                <a:ea typeface="宋体" panose="02010600030101010101" pitchFamily="2" charset="-122"/>
              </a:rPr>
              <a:t>《水调歌头·明月几时有》</a:t>
            </a:r>
            <a:endParaRPr lang="zh-CN" altLang="en-US" sz="24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81650" y="5211763"/>
            <a:ext cx="4924425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zh-CN" altLang="en-US" sz="2400" b="1" dirty="0">
                <a:latin typeface="Calibri" panose="020F0502020204030204" charset="0"/>
                <a:ea typeface="宋体" panose="02010600030101010101" pitchFamily="2" charset="-122"/>
              </a:rPr>
              <a:t>《如梦令</a:t>
            </a:r>
            <a:r>
              <a:rPr lang="zh-CN" altLang="en-US" sz="2400" b="1" dirty="0">
                <a:latin typeface="Calibri" panose="020F0502020204030204" charset="0"/>
                <a:ea typeface="宋体" panose="02010600030101010101" pitchFamily="2" charset="-122"/>
              </a:rPr>
              <a:t>》</a:t>
            </a:r>
            <a:endParaRPr lang="zh-CN" altLang="en-US" sz="2400" b="1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2400" b="1" dirty="0">
                <a:latin typeface="Calibri" panose="020F0502020204030204" charset="0"/>
                <a:ea typeface="宋体" panose="02010600030101010101" pitchFamily="2" charset="-122"/>
              </a:rPr>
              <a:t>《声声慢》《醉花阴》</a:t>
            </a:r>
            <a:endParaRPr lang="zh-CN" altLang="en-US" sz="24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89625" y="4211638"/>
            <a:ext cx="4924425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zh-CN" altLang="en-US" sz="2400" b="1" dirty="0">
                <a:latin typeface="Calibri" panose="020F0502020204030204" charset="0"/>
                <a:ea typeface="宋体" panose="02010600030101010101" pitchFamily="2" charset="-122"/>
              </a:rPr>
              <a:t>《破阵子·为陈同甫赋壮词以寄之》</a:t>
            </a:r>
            <a:endParaRPr lang="zh-CN" altLang="en-US" sz="2400" b="1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2400" b="1" dirty="0">
                <a:latin typeface="Calibri" panose="020F0502020204030204" charset="0"/>
                <a:ea typeface="宋体" panose="02010600030101010101" pitchFamily="2" charset="-122"/>
              </a:rPr>
              <a:t>《菩萨蛮·书江西造口壁》</a:t>
            </a:r>
            <a:endParaRPr lang="zh-CN" altLang="en-US" sz="24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67" name=" 167"/>
          <p:cNvSpPr/>
          <p:nvPr/>
        </p:nvSpPr>
        <p:spPr>
          <a:xfrm>
            <a:off x="316230" y="3198495"/>
            <a:ext cx="1014730" cy="1473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豪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放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派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1" name=" 167"/>
          <p:cNvSpPr/>
          <p:nvPr/>
        </p:nvSpPr>
        <p:spPr>
          <a:xfrm>
            <a:off x="317500" y="5102860"/>
            <a:ext cx="1013460" cy="15500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婉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约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派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57920" y="3114675"/>
            <a:ext cx="3272155" cy="3538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如梦令  </a:t>
            </a:r>
            <a:endParaRPr lang="zh-CN" altLang="en-US" sz="3200" b="1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algn="ctr"/>
            <a:r>
              <a:rPr lang="zh-CN" altLang="en-US" sz="3200" dirty="0">
                <a:solidFill>
                  <a:srgbClr val="000000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昨夜雨疏风骤，</a:t>
            </a:r>
            <a:endParaRPr lang="zh-CN" altLang="en-US" sz="3200" dirty="0">
              <a:solidFill>
                <a:srgbClr val="000000"/>
              </a:solidFill>
              <a:latin typeface="华文行楷" panose="02010800040101010101" pitchFamily="2" charset="-122"/>
              <a:ea typeface="华文行楷" panose="02010800040101010101" pitchFamily="2" charset="-122"/>
              <a:sym typeface="+mn-ea"/>
            </a:endParaRPr>
          </a:p>
          <a:p>
            <a:pPr algn="ctr"/>
            <a:r>
              <a:rPr lang="zh-CN" altLang="en-US" sz="3200" dirty="0">
                <a:solidFill>
                  <a:srgbClr val="000000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浓睡不消残酒。</a:t>
            </a:r>
            <a:endParaRPr lang="zh-CN" altLang="en-US" sz="3200" dirty="0">
              <a:solidFill>
                <a:srgbClr val="000000"/>
              </a:solidFill>
              <a:latin typeface="华文行楷" panose="02010800040101010101" pitchFamily="2" charset="-122"/>
              <a:ea typeface="华文行楷" panose="02010800040101010101" pitchFamily="2" charset="-122"/>
              <a:sym typeface="+mn-ea"/>
            </a:endParaRPr>
          </a:p>
          <a:p>
            <a:pPr algn="ctr"/>
            <a:r>
              <a:rPr lang="zh-CN" altLang="en-US" sz="3200" dirty="0">
                <a:solidFill>
                  <a:srgbClr val="000000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试问卷帘人，</a:t>
            </a:r>
            <a:endParaRPr lang="zh-CN" altLang="en-US" sz="3200" dirty="0">
              <a:solidFill>
                <a:srgbClr val="000000"/>
              </a:solidFill>
              <a:latin typeface="华文行楷" panose="02010800040101010101" pitchFamily="2" charset="-122"/>
              <a:ea typeface="华文行楷" panose="02010800040101010101" pitchFamily="2" charset="-122"/>
              <a:sym typeface="+mn-ea"/>
            </a:endParaRPr>
          </a:p>
          <a:p>
            <a:pPr algn="ctr"/>
            <a:r>
              <a:rPr lang="zh-CN" altLang="en-US" sz="3200" dirty="0">
                <a:solidFill>
                  <a:srgbClr val="000000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却道海棠依旧。</a:t>
            </a:r>
            <a:endParaRPr lang="zh-CN" altLang="en-US" sz="3200" dirty="0">
              <a:solidFill>
                <a:srgbClr val="000000"/>
              </a:solidFill>
              <a:latin typeface="华文行楷" panose="02010800040101010101" pitchFamily="2" charset="-122"/>
              <a:ea typeface="华文行楷" panose="02010800040101010101" pitchFamily="2" charset="-122"/>
              <a:sym typeface="+mn-ea"/>
            </a:endParaRPr>
          </a:p>
          <a:p>
            <a:pPr algn="ctr"/>
            <a:r>
              <a:rPr lang="zh-CN" altLang="en-US" sz="3200" dirty="0">
                <a:solidFill>
                  <a:srgbClr val="000000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知否，知否？</a:t>
            </a:r>
            <a:endParaRPr lang="zh-CN" altLang="en-US" sz="3200" dirty="0">
              <a:solidFill>
                <a:srgbClr val="000000"/>
              </a:solidFill>
              <a:latin typeface="华文行楷" panose="02010800040101010101" pitchFamily="2" charset="-122"/>
              <a:ea typeface="华文行楷" panose="02010800040101010101" pitchFamily="2" charset="-122"/>
              <a:sym typeface="+mn-ea"/>
            </a:endParaRPr>
          </a:p>
          <a:p>
            <a:pPr algn="ctr"/>
            <a:r>
              <a:rPr lang="zh-CN" altLang="en-US" sz="3200" dirty="0">
                <a:solidFill>
                  <a:srgbClr val="000000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应是绿肥红瘦。</a:t>
            </a:r>
            <a:endParaRPr lang="zh-CN" altLang="en-US" sz="3200" dirty="0">
              <a:solidFill>
                <a:srgbClr val="000000"/>
              </a:solidFill>
              <a:latin typeface="华文行楷" panose="02010800040101010101" pitchFamily="2" charset="-122"/>
              <a:ea typeface="华文行楷" panose="0201080004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4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4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74" grpId="0"/>
      <p:bldP spid="5" grpId="0"/>
      <p:bldP spid="6" grpId="0"/>
      <p:bldP spid="334877" grpId="0"/>
      <p:bldP spid="8" grpId="0"/>
      <p:bldP spid="9" grpId="0"/>
      <p:bldP spid="10" grpId="0"/>
      <p:bldP spid="2" grpId="0" animBg="1"/>
      <p:bldP spid="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6" name="Picture 5" descr="关汉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7305" y="1369695"/>
            <a:ext cx="4194175" cy="434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7" name="Text Box 6"/>
          <p:cNvSpPr txBox="1"/>
          <p:nvPr/>
        </p:nvSpPr>
        <p:spPr>
          <a:xfrm>
            <a:off x="2542540" y="5903595"/>
            <a:ext cx="125158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关汉卿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华文中宋" panose="02010600040101010101" pitchFamily="2" charset="-122"/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5791835" y="1495425"/>
            <a:ext cx="5845810" cy="40925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32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元代最优秀的杂剧家</a:t>
            </a:r>
            <a:r>
              <a:rPr kumimoji="0" lang="zh-CN" altLang="en-US" sz="2800" b="1" kern="1200" cap="none" spc="0" normalizeH="0" baseline="0" noProof="0">
                <a:solidFill>
                  <a:srgbClr val="00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，生活在金末元初。他多才多艺，了解民间疾苦，熟悉民间语言，使得他的杂剧内容具有强烈的现实性和昂扬的斗争精神。</a:t>
            </a:r>
            <a:endParaRPr kumimoji="0" lang="zh-CN" altLang="en-US" sz="2800" b="1" kern="1200" cap="none" spc="0" normalizeH="0" baseline="0" noProof="0">
              <a:solidFill>
                <a:srgbClr val="000000"/>
              </a:solidFill>
              <a:latin typeface="楷体_GB2312" panose="02010609030101010101" pitchFamily="49" charset="-122"/>
              <a:ea typeface="楷体_GB2312" panose="02010609030101010101" pitchFamily="49" charset="-122"/>
              <a:cs typeface="+mn-cs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zh-CN" altLang="en-US" sz="2800" b="1" kern="1200" cap="none" spc="0" normalizeH="0" baseline="0" noProof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他与马致远、郑光祖、白朴并称为</a:t>
            </a:r>
            <a:r>
              <a:rPr kumimoji="0" lang="zh-CN" altLang="en-US" sz="2800" b="1" kern="1200" cap="none" spc="0" normalizeH="0" baseline="0" noProof="0">
                <a:solidFill>
                  <a:srgbClr val="FF0000"/>
                </a:solidFill>
                <a:latin typeface="华文中宋" panose="02010600040101010101" pitchFamily="2" charset="-122"/>
                <a:ea typeface="楷体_GB2312" panose="02010609030101010101" pitchFamily="49" charset="-122"/>
                <a:cs typeface="+mn-cs"/>
              </a:rPr>
              <a:t>“</a:t>
            </a:r>
            <a:r>
              <a:rPr kumimoji="0" lang="zh-CN" altLang="en-US" sz="2800" b="1" kern="1200" cap="none" spc="0" normalizeH="0" baseline="0" noProof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元曲四大家</a:t>
            </a:r>
            <a:r>
              <a:rPr kumimoji="0" lang="zh-CN" altLang="en-US" sz="2800" b="1" kern="1200" cap="none" spc="0" normalizeH="0" baseline="0" noProof="0">
                <a:solidFill>
                  <a:srgbClr val="FF0000"/>
                </a:solidFill>
                <a:latin typeface="华文中宋" panose="02010600040101010101" pitchFamily="2" charset="-122"/>
                <a:ea typeface="楷体_GB2312" panose="02010609030101010101" pitchFamily="49" charset="-122"/>
                <a:cs typeface="+mn-cs"/>
              </a:rPr>
              <a:t>”</a:t>
            </a:r>
            <a:r>
              <a:rPr kumimoji="0" lang="zh-CN" altLang="en-US" sz="2800" b="1" kern="1200" cap="none" spc="0" normalizeH="0" baseline="0" noProof="0">
                <a:solidFill>
                  <a:srgbClr val="00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。</a:t>
            </a:r>
            <a:endParaRPr kumimoji="0" lang="zh-CN" altLang="en-US" sz="2800" b="1" kern="1200" cap="none" spc="0" normalizeH="0" baseline="0" noProof="0">
              <a:solidFill>
                <a:srgbClr val="000000"/>
              </a:solidFill>
              <a:latin typeface="楷体_GB2312" panose="02010609030101010101" pitchFamily="49" charset="-122"/>
              <a:ea typeface="楷体_GB2312" panose="02010609030101010101" pitchFamily="49" charset="-122"/>
              <a:cs typeface="+mn-cs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zh-CN" altLang="en-US" sz="2800" b="1" kern="1200" cap="none" spc="0" normalizeH="0" baseline="0" noProof="0">
                <a:solidFill>
                  <a:srgbClr val="00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代表作</a:t>
            </a:r>
            <a:r>
              <a:rPr kumimoji="0" lang="en-US" altLang="zh-CN" sz="32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《</a:t>
            </a:r>
            <a:r>
              <a:rPr kumimoji="0" lang="zh-CN" altLang="en-US" sz="32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窦娥冤</a:t>
            </a:r>
            <a:r>
              <a:rPr kumimoji="0" lang="en-US" altLang="zh-CN" sz="32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》</a:t>
            </a:r>
            <a:r>
              <a:rPr kumimoji="0" lang="zh-CN" altLang="en-US" sz="2800" b="1" kern="1200" cap="none" spc="0" normalizeH="0" baseline="0" noProof="0">
                <a:solidFill>
                  <a:srgbClr val="00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、</a:t>
            </a:r>
            <a:r>
              <a:rPr kumimoji="0" lang="en-US" altLang="zh-CN" sz="2800" b="1" kern="1200" cap="none" spc="0" normalizeH="0" baseline="0" noProof="0">
                <a:solidFill>
                  <a:srgbClr val="00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《</a:t>
            </a:r>
            <a:r>
              <a:rPr kumimoji="0" lang="zh-CN" altLang="en-US" sz="2800" b="1" kern="1200" cap="none" spc="0" normalizeH="0" baseline="0" noProof="0">
                <a:solidFill>
                  <a:srgbClr val="00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单刀会</a:t>
            </a:r>
            <a:r>
              <a:rPr kumimoji="0" lang="en-US" altLang="zh-CN" sz="2800" b="1" kern="1200" cap="none" spc="0" normalizeH="0" baseline="0" noProof="0">
                <a:solidFill>
                  <a:srgbClr val="00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》</a:t>
            </a:r>
            <a:r>
              <a:rPr kumimoji="0" lang="zh-CN" altLang="en-US" sz="2800" b="1" kern="1200" cap="none" spc="0" normalizeH="0" baseline="0" noProof="0">
                <a:solidFill>
                  <a:srgbClr val="00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等。</a:t>
            </a:r>
            <a:endParaRPr kumimoji="0" lang="zh-CN" altLang="en-US" sz="2800" b="1" kern="1200" cap="none" spc="0" normalizeH="0" baseline="0" noProof="0">
              <a:solidFill>
                <a:srgbClr val="000000"/>
              </a:solidFill>
              <a:latin typeface="楷体_GB2312" panose="02010609030101010101" pitchFamily="49" charset="-122"/>
              <a:ea typeface="楷体_GB2312" panose="02010609030101010101" pitchFamily="49" charset="-122"/>
              <a:cs typeface="+mn-cs"/>
            </a:endParaRPr>
          </a:p>
          <a:p>
            <a:pPr marR="0" defTabSz="914400">
              <a:buClrTx/>
              <a:buSzTx/>
              <a:buFontTx/>
              <a:defRPr/>
            </a:pPr>
            <a:endParaRPr kumimoji="0" lang="en-US" altLang="zh-CN" sz="2800" b="1" kern="1200" cap="none" spc="0" normalizeH="0" baseline="0" noProof="0">
              <a:latin typeface="楷体_GB2312" panose="02010609030101010101" pitchFamily="49" charset="-122"/>
              <a:ea typeface="楷体_GB2312" panose="02010609030101010101" pitchFamily="49" charset="-122"/>
              <a:cs typeface="+mn-cs"/>
            </a:endParaRPr>
          </a:p>
        </p:txBody>
      </p:sp>
      <p:sp>
        <p:nvSpPr>
          <p:cNvPr id="334874" name="文本框 2"/>
          <p:cNvSpPr txBox="1"/>
          <p:nvPr/>
        </p:nvSpPr>
        <p:spPr>
          <a:xfrm>
            <a:off x="1555750" y="246380"/>
            <a:ext cx="90652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黑体" panose="02010609060101010101" charset="-122"/>
              </a:rPr>
              <a:t>杂剧：包含说唱、杂技、歌舞、傀儡等技艺</a:t>
            </a:r>
            <a:endParaRPr lang="zh-CN" altLang="en-US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820" y="3756660"/>
            <a:ext cx="3806825" cy="2533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Text Box 11"/>
          <p:cNvSpPr txBox="1"/>
          <p:nvPr/>
        </p:nvSpPr>
        <p:spPr>
          <a:xfrm>
            <a:off x="107950" y="6245225"/>
            <a:ext cx="9096375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5A0000"/>
                </a:solidFill>
                <a:latin typeface="Arial" panose="020B0604020202020204" pitchFamily="34" charset="0"/>
              </a:rPr>
              <a:t> </a:t>
            </a:r>
            <a:endParaRPr lang="zh-CN" altLang="en-US" sz="1800" dirty="0">
              <a:solidFill>
                <a:srgbClr val="5A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Text Box 11"/>
          <p:cNvSpPr txBox="1"/>
          <p:nvPr/>
        </p:nvSpPr>
        <p:spPr>
          <a:xfrm>
            <a:off x="234950" y="6372225"/>
            <a:ext cx="9096375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5A0000"/>
                </a:solidFill>
                <a:latin typeface="Arial" panose="020B0604020202020204" pitchFamily="34" charset="0"/>
              </a:rPr>
              <a:t> </a:t>
            </a:r>
            <a:endParaRPr lang="zh-CN" altLang="en-US" sz="1800" dirty="0">
              <a:solidFill>
                <a:srgbClr val="5A0000"/>
              </a:solidFill>
              <a:latin typeface="Arial" panose="020B0604020202020204" pitchFamily="34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091357" y="356659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5A0000"/>
                </a:solidFill>
                <a:latin typeface="黑体" panose="02010609060101010101" charset="-122"/>
                <a:ea typeface="黑体" panose="02010609060101010101" charset="-122"/>
              </a:rPr>
              <a:t>一、农业的发展</a:t>
            </a:r>
            <a:endParaRPr lang="zh-CN" altLang="en-US" sz="2400" dirty="0">
              <a:solidFill>
                <a:srgbClr val="5A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713974" y="849974"/>
            <a:ext cx="3265141" cy="0"/>
          </a:xfrm>
          <a:prstGeom prst="line">
            <a:avLst/>
          </a:prstGeom>
          <a:ln>
            <a:solidFill>
              <a:srgbClr val="5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703814" y="921094"/>
            <a:ext cx="3265141" cy="0"/>
          </a:xfrm>
          <a:prstGeom prst="line">
            <a:avLst/>
          </a:prstGeom>
          <a:ln w="38100">
            <a:solidFill>
              <a:srgbClr val="5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12040715" y="393614"/>
            <a:ext cx="148711" cy="485489"/>
          </a:xfrm>
          <a:prstGeom prst="rect">
            <a:avLst/>
          </a:prstGeom>
          <a:solidFill>
            <a:srgbClr val="5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5A0000"/>
              </a:solidFill>
            </a:endParaRPr>
          </a:p>
        </p:txBody>
      </p:sp>
      <p:pic>
        <p:nvPicPr>
          <p:cNvPr id="11" name="图片 10" descr="42f7ded8d8a8591dcf6bd180af8043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85090"/>
            <a:ext cx="1727200" cy="1151255"/>
          </a:xfrm>
          <a:prstGeom prst="rect">
            <a:avLst/>
          </a:prstGeom>
        </p:spPr>
      </p:pic>
      <p:pic>
        <p:nvPicPr>
          <p:cNvPr id="10" name="Picture 4" descr="https://timgsa.baidu.com/timg?image&amp;quality=80&amp;size=b9999_10000&amp;sec=1489148763278&amp;di=e536dee8909c56f1a8caee368bfe3a32&amp;imgtype=0&amp;src=http%3A%2F%2Fwww.pep.com.cn%2Fczls%2Fjs%2Ftbjx%2Ftp%2F7x%2Fu2%2F201008%2FW02010082544774128362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0" y="792162"/>
            <a:ext cx="6054725" cy="606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4"/>
          <p:cNvSpPr txBox="1"/>
          <p:nvPr/>
        </p:nvSpPr>
        <p:spPr>
          <a:xfrm>
            <a:off x="6602202" y="1773584"/>
            <a:ext cx="543851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b="1" noProof="1">
                <a:solidFill>
                  <a:srgbClr val="5A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</a:rPr>
              <a:t>看图回答</a:t>
            </a:r>
            <a:r>
              <a:rPr lang="zh-CN" altLang="en-US" sz="5400" b="1" noProof="1" smtClean="0">
                <a:solidFill>
                  <a:srgbClr val="5A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ea"/>
              </a:rPr>
              <a:t>：</a:t>
            </a:r>
            <a:endParaRPr lang="en-US" altLang="zh-CN" sz="5400" b="1" noProof="1">
              <a:solidFill>
                <a:srgbClr val="5A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altLang="en-US" sz="4800" b="1" noProof="1">
                <a:latin typeface="等线" panose="02010600030101010101" pitchFamily="2" charset="-122"/>
                <a:ea typeface="等线" panose="02010600030101010101" pitchFamily="2" charset="-122"/>
                <a:cs typeface="+mn-ea"/>
              </a:rPr>
              <a:t>说说图中的人物在从事哪些农业劳动？</a:t>
            </a:r>
            <a:endParaRPr lang="zh-CN" altLang="en-US" sz="4800" b="1" noProof="1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endParaRPr lang="en-US" altLang="zh-CN" sz="4800" b="1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3" name="矩形 6"/>
          <p:cNvSpPr/>
          <p:nvPr/>
        </p:nvSpPr>
        <p:spPr>
          <a:xfrm>
            <a:off x="3200822" y="2595562"/>
            <a:ext cx="792162" cy="431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/>
          <a:lstStyle/>
          <a:p>
            <a:r>
              <a:rPr lang="zh-CN" altLang="en-US" sz="2400" b="1" noProof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+mn-ea"/>
              </a:rPr>
              <a:t>耕田</a:t>
            </a:r>
            <a:endParaRPr lang="zh-CN" altLang="en-US" sz="2400" b="1" noProof="1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915322" y="3243262"/>
            <a:ext cx="792162" cy="431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/>
          <a:lstStyle/>
          <a:p>
            <a:r>
              <a:rPr lang="zh-CN" altLang="en-US" sz="2400" b="1" noProof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+mn-ea"/>
              </a:rPr>
              <a:t>灌溉</a:t>
            </a:r>
            <a:endParaRPr lang="zh-CN" altLang="en-US" sz="2400" b="1" noProof="1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67735" y="4956175"/>
            <a:ext cx="790575" cy="431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/>
          <a:lstStyle/>
          <a:p>
            <a:r>
              <a:rPr lang="zh-CN" altLang="en-US" sz="2400" b="1" noProof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+mn-ea"/>
              </a:rPr>
              <a:t>插秧</a:t>
            </a:r>
            <a:endParaRPr lang="zh-CN" altLang="en-US" sz="2400" b="1" noProof="1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797472" y="5187950"/>
            <a:ext cx="792162" cy="431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/>
          <a:lstStyle/>
          <a:p>
            <a:r>
              <a:rPr lang="zh-CN" altLang="en-US" sz="2400" b="1" noProof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+mn-ea"/>
              </a:rPr>
              <a:t>收获</a:t>
            </a:r>
            <a:endParaRPr lang="zh-CN" altLang="en-US" sz="2400" b="1" noProof="1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03685" y="3027362"/>
            <a:ext cx="792163" cy="431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/>
          <a:lstStyle/>
          <a:p>
            <a:r>
              <a:rPr lang="zh-CN" altLang="en-US" sz="2400" b="1" noProof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+mn-ea"/>
              </a:rPr>
              <a:t>舂米</a:t>
            </a:r>
            <a:endParaRPr lang="zh-CN" altLang="en-US" sz="2400" b="1" noProof="1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18" name="矩形 16"/>
          <p:cNvSpPr>
            <a:spLocks noChangeArrowheads="1"/>
          </p:cNvSpPr>
          <p:nvPr/>
        </p:nvSpPr>
        <p:spPr bwMode="auto">
          <a:xfrm>
            <a:off x="5550275" y="6111876"/>
            <a:ext cx="3373047" cy="503237"/>
          </a:xfrm>
          <a:prstGeom prst="rect">
            <a:avLst/>
          </a:prstGeom>
          <a:noFill/>
          <a:ln>
            <a:noFill/>
          </a:ln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Times New Roman" panose="02020603050405020304" pitchFamily="18" charset="0"/>
                <a:ea typeface="华文新魏" panose="02010800040101010101" pitchFamily="2" charset="-122"/>
              </a:rPr>
              <a:t>宋代《耕获图》</a:t>
            </a:r>
            <a:endParaRPr lang="zh-CN" altLang="en-US" sz="3200" b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775" y="4186555"/>
            <a:ext cx="2743835" cy="192532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9591775" y="6112020"/>
            <a:ext cx="10424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zh-CN" altLang="en-US" b="1">
                <a:latin typeface="Times New Roman" panose="02020603050405020304" pitchFamily="18" charset="0"/>
                <a:ea typeface="黑体" panose="02010609060101010101" charset="-122"/>
              </a:rPr>
              <a:t>秧马</a:t>
            </a:r>
            <a:endParaRPr kumimoji="1" lang="zh-CN" altLang="en-US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bldLvl="0" animBg="1"/>
      <p:bldP spid="15" grpId="0" bldLvl="0" animBg="1"/>
      <p:bldP spid="16" grpId="0" bldLvl="0" animBg="1"/>
      <p:bldP spid="17" grpId="0" bldLvl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1091357" y="356659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5A0000"/>
                </a:solidFill>
                <a:latin typeface="黑体" panose="02010609060101010101" charset="-122"/>
                <a:ea typeface="黑体" panose="02010609060101010101" charset="-122"/>
              </a:rPr>
              <a:t>一、农业的发展</a:t>
            </a:r>
            <a:endParaRPr lang="zh-CN" altLang="en-US" sz="2400" dirty="0">
              <a:solidFill>
                <a:srgbClr val="5A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713974" y="849974"/>
            <a:ext cx="3265141" cy="0"/>
          </a:xfrm>
          <a:prstGeom prst="line">
            <a:avLst/>
          </a:prstGeom>
          <a:ln>
            <a:solidFill>
              <a:srgbClr val="5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703814" y="921094"/>
            <a:ext cx="3265141" cy="0"/>
          </a:xfrm>
          <a:prstGeom prst="line">
            <a:avLst/>
          </a:prstGeom>
          <a:ln w="38100">
            <a:solidFill>
              <a:srgbClr val="5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12040715" y="393614"/>
            <a:ext cx="148711" cy="485489"/>
          </a:xfrm>
          <a:prstGeom prst="rect">
            <a:avLst/>
          </a:prstGeom>
          <a:solidFill>
            <a:srgbClr val="5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5A0000"/>
              </a:solidFill>
            </a:endParaRPr>
          </a:p>
        </p:txBody>
      </p:sp>
      <p:pic>
        <p:nvPicPr>
          <p:cNvPr id="11" name="图片 10" descr="42f7ded8d8a8591dcf6bd180af8043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85090"/>
            <a:ext cx="1727200" cy="1151255"/>
          </a:xfrm>
          <a:prstGeom prst="rect">
            <a:avLst/>
          </a:prstGeom>
        </p:spPr>
      </p:pic>
      <p:pic>
        <p:nvPicPr>
          <p:cNvPr id="19" name="Picture 13" descr="水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965" y="1464365"/>
            <a:ext cx="2634065" cy="237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4"/>
          <p:cNvGrpSpPr/>
          <p:nvPr/>
        </p:nvGrpSpPr>
        <p:grpSpPr bwMode="auto">
          <a:xfrm>
            <a:off x="3199765" y="4221480"/>
            <a:ext cx="2811780" cy="2106930"/>
            <a:chOff x="3832" y="2750"/>
            <a:chExt cx="1316" cy="1105"/>
          </a:xfrm>
        </p:grpSpPr>
        <p:pic>
          <p:nvPicPr>
            <p:cNvPr id="21" name="Picture 15" descr="2006391721139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" y="2750"/>
              <a:ext cx="1316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4763" y="3605"/>
              <a:ext cx="385" cy="2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1" lang="zh-CN" altLang="en-US" sz="24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棉花</a:t>
              </a:r>
              <a:endParaRPr kumimoji="1" lang="zh-CN" altLang="en-US" sz="24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grpSp>
        <p:nvGrpSpPr>
          <p:cNvPr id="23" name="Group 17"/>
          <p:cNvGrpSpPr/>
          <p:nvPr/>
        </p:nvGrpSpPr>
        <p:grpSpPr bwMode="auto">
          <a:xfrm>
            <a:off x="554990" y="4135120"/>
            <a:ext cx="2477135" cy="2212092"/>
            <a:chOff x="1851" y="2405"/>
            <a:chExt cx="1448" cy="1452"/>
          </a:xfrm>
        </p:grpSpPr>
        <p:pic>
          <p:nvPicPr>
            <p:cNvPr id="24" name="Picture 18" descr="茶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1" y="2405"/>
              <a:ext cx="1448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9"/>
            <p:cNvSpPr txBox="1">
              <a:spLocks noChangeArrowheads="1"/>
            </p:cNvSpPr>
            <p:nvPr/>
          </p:nvSpPr>
          <p:spPr bwMode="auto">
            <a:xfrm>
              <a:off x="1851" y="3543"/>
              <a:ext cx="521" cy="3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1" lang="zh-CN" altLang="en-US" sz="24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茶叶</a:t>
              </a:r>
              <a:endParaRPr kumimoji="1" lang="zh-CN" altLang="en-US" sz="24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6105066" y="1673915"/>
            <a:ext cx="49742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①引入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越南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的优良品种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:_______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文本框 30"/>
          <p:cNvSpPr txBox="1">
            <a:spLocks noChangeArrowheads="1"/>
          </p:cNvSpPr>
          <p:nvPr/>
        </p:nvSpPr>
        <p:spPr bwMode="auto">
          <a:xfrm>
            <a:off x="6178832" y="3051232"/>
            <a:ext cx="56862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②宋朝时，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_____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产量跃居粮食作物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首位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4685679" y="3380810"/>
            <a:ext cx="800219" cy="461665"/>
          </a:xfrm>
          <a:prstGeom prst="rect">
            <a:avLst/>
          </a:prstGeom>
          <a:solidFill>
            <a:srgbClr val="5A00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zh-CN" altLang="en-US" sz="24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水稻</a:t>
            </a:r>
            <a:endParaRPr kumimoji="1" lang="zh-CN" altLang="en-US" sz="24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3" name="文本框 32"/>
          <p:cNvSpPr txBox="1">
            <a:spLocks noChangeArrowheads="1"/>
          </p:cNvSpPr>
          <p:nvPr/>
        </p:nvSpPr>
        <p:spPr bwMode="auto">
          <a:xfrm>
            <a:off x="6933015" y="2078039"/>
            <a:ext cx="15744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占城稻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文本框 33"/>
          <p:cNvSpPr txBox="1">
            <a:spLocks noChangeArrowheads="1"/>
          </p:cNvSpPr>
          <p:nvPr/>
        </p:nvSpPr>
        <p:spPr bwMode="auto">
          <a:xfrm>
            <a:off x="8507499" y="2944029"/>
            <a:ext cx="11112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水稻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文本框 34"/>
          <p:cNvSpPr txBox="1">
            <a:spLocks noChangeArrowheads="1"/>
          </p:cNvSpPr>
          <p:nvPr/>
        </p:nvSpPr>
        <p:spPr bwMode="auto">
          <a:xfrm>
            <a:off x="6178832" y="4540554"/>
            <a:ext cx="55162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③南方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各地普遍种植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_____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文本框 35"/>
          <p:cNvSpPr txBox="1">
            <a:spLocks noChangeArrowheads="1"/>
          </p:cNvSpPr>
          <p:nvPr/>
        </p:nvSpPr>
        <p:spPr bwMode="auto">
          <a:xfrm>
            <a:off x="6222353" y="5475878"/>
            <a:ext cx="5642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④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种植由南向北推进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文本框 36"/>
          <p:cNvSpPr txBox="1">
            <a:spLocks noChangeArrowheads="1"/>
          </p:cNvSpPr>
          <p:nvPr/>
        </p:nvSpPr>
        <p:spPr bwMode="auto">
          <a:xfrm>
            <a:off x="10392057" y="4451647"/>
            <a:ext cx="11112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茶树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文本框 37"/>
          <p:cNvSpPr txBox="1">
            <a:spLocks noChangeArrowheads="1"/>
          </p:cNvSpPr>
          <p:nvPr/>
        </p:nvSpPr>
        <p:spPr bwMode="auto">
          <a:xfrm>
            <a:off x="6829436" y="5354730"/>
            <a:ext cx="11112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棉花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1" grpId="0"/>
      <p:bldP spid="33" grpId="0"/>
      <p:bldP spid="34" grpId="0"/>
      <p:bldP spid="35" grpId="0"/>
      <p:bldP spid="36" grpId="0"/>
      <p:bldP spid="37" grpId="0"/>
      <p:bldP spid="38" grpId="0"/>
      <p:bldP spid="32" grpId="0" animBg="1"/>
      <p:bldP spid="3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1tbiHgyydz-6UoUPEgABsZ&amp;part=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296400" cy="69723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483" name="Group 10"/>
          <p:cNvGrpSpPr/>
          <p:nvPr/>
        </p:nvGrpSpPr>
        <p:grpSpPr>
          <a:xfrm>
            <a:off x="152400" y="2743200"/>
            <a:ext cx="6642100" cy="2055813"/>
            <a:chOff x="0" y="1632"/>
            <a:chExt cx="4184" cy="1295"/>
          </a:xfrm>
        </p:grpSpPr>
        <p:grpSp>
          <p:nvGrpSpPr>
            <p:cNvPr id="20484" name="Group 9"/>
            <p:cNvGrpSpPr/>
            <p:nvPr/>
          </p:nvGrpSpPr>
          <p:grpSpPr>
            <a:xfrm>
              <a:off x="432" y="1632"/>
              <a:ext cx="3752" cy="824"/>
              <a:chOff x="432" y="1632"/>
              <a:chExt cx="3752" cy="824"/>
            </a:xfrm>
          </p:grpSpPr>
          <p:sp>
            <p:nvSpPr>
              <p:cNvPr id="20485" name="Freeform 6"/>
              <p:cNvSpPr/>
              <p:nvPr/>
            </p:nvSpPr>
            <p:spPr>
              <a:xfrm>
                <a:off x="720" y="1782"/>
                <a:ext cx="3464" cy="666"/>
              </a:xfrm>
              <a:custGeom>
                <a:avLst/>
                <a:gdLst/>
                <a:ahLst/>
                <a:cxnLst>
                  <a:cxn ang="0">
                    <a:pos x="3528" y="34"/>
                  </a:cxn>
                  <a:cxn ang="0">
                    <a:pos x="3424" y="26"/>
                  </a:cxn>
                  <a:cxn ang="0">
                    <a:pos x="3352" y="18"/>
                  </a:cxn>
                  <a:cxn ang="0">
                    <a:pos x="3288" y="18"/>
                  </a:cxn>
                  <a:cxn ang="0">
                    <a:pos x="3280" y="42"/>
                  </a:cxn>
                  <a:cxn ang="0">
                    <a:pos x="3240" y="82"/>
                  </a:cxn>
                  <a:cxn ang="0">
                    <a:pos x="3224" y="106"/>
                  </a:cxn>
                  <a:cxn ang="0">
                    <a:pos x="3200" y="122"/>
                  </a:cxn>
                  <a:cxn ang="0">
                    <a:pos x="3152" y="226"/>
                  </a:cxn>
                  <a:cxn ang="0">
                    <a:pos x="3064" y="226"/>
                  </a:cxn>
                  <a:cxn ang="0">
                    <a:pos x="3032" y="274"/>
                  </a:cxn>
                  <a:cxn ang="0">
                    <a:pos x="3024" y="298"/>
                  </a:cxn>
                  <a:cxn ang="0">
                    <a:pos x="2976" y="314"/>
                  </a:cxn>
                  <a:cxn ang="0">
                    <a:pos x="2960" y="338"/>
                  </a:cxn>
                  <a:cxn ang="0">
                    <a:pos x="2936" y="346"/>
                  </a:cxn>
                  <a:cxn ang="0">
                    <a:pos x="2928" y="370"/>
                  </a:cxn>
                  <a:cxn ang="0">
                    <a:pos x="2904" y="378"/>
                  </a:cxn>
                  <a:cxn ang="0">
                    <a:pos x="2880" y="394"/>
                  </a:cxn>
                  <a:cxn ang="0">
                    <a:pos x="2864" y="418"/>
                  </a:cxn>
                  <a:cxn ang="0">
                    <a:pos x="2840" y="426"/>
                  </a:cxn>
                  <a:cxn ang="0">
                    <a:pos x="2832" y="450"/>
                  </a:cxn>
                  <a:cxn ang="0">
                    <a:pos x="2816" y="474"/>
                  </a:cxn>
                  <a:cxn ang="0">
                    <a:pos x="2768" y="506"/>
                  </a:cxn>
                  <a:cxn ang="0">
                    <a:pos x="2744" y="522"/>
                  </a:cxn>
                  <a:cxn ang="0">
                    <a:pos x="2696" y="538"/>
                  </a:cxn>
                  <a:cxn ang="0">
                    <a:pos x="2544" y="514"/>
                  </a:cxn>
                  <a:cxn ang="0">
                    <a:pos x="2488" y="466"/>
                  </a:cxn>
                  <a:cxn ang="0">
                    <a:pos x="2400" y="386"/>
                  </a:cxn>
                  <a:cxn ang="0">
                    <a:pos x="2384" y="362"/>
                  </a:cxn>
                  <a:cxn ang="0">
                    <a:pos x="2320" y="346"/>
                  </a:cxn>
                  <a:cxn ang="0">
                    <a:pos x="2256" y="354"/>
                  </a:cxn>
                  <a:cxn ang="0">
                    <a:pos x="2240" y="378"/>
                  </a:cxn>
                  <a:cxn ang="0">
                    <a:pos x="2168" y="410"/>
                  </a:cxn>
                  <a:cxn ang="0">
                    <a:pos x="2152" y="434"/>
                  </a:cxn>
                  <a:cxn ang="0">
                    <a:pos x="2176" y="442"/>
                  </a:cxn>
                  <a:cxn ang="0">
                    <a:pos x="2200" y="490"/>
                  </a:cxn>
                  <a:cxn ang="0">
                    <a:pos x="1976" y="594"/>
                  </a:cxn>
                  <a:cxn ang="0">
                    <a:pos x="1960" y="570"/>
                  </a:cxn>
                  <a:cxn ang="0">
                    <a:pos x="1952" y="522"/>
                  </a:cxn>
                  <a:cxn ang="0">
                    <a:pos x="1888" y="514"/>
                  </a:cxn>
                  <a:cxn ang="0">
                    <a:pos x="1832" y="522"/>
                  </a:cxn>
                  <a:cxn ang="0">
                    <a:pos x="1808" y="530"/>
                  </a:cxn>
                  <a:cxn ang="0">
                    <a:pos x="1824" y="506"/>
                  </a:cxn>
                  <a:cxn ang="0">
                    <a:pos x="1792" y="474"/>
                  </a:cxn>
                  <a:cxn ang="0">
                    <a:pos x="1752" y="434"/>
                  </a:cxn>
                  <a:cxn ang="0">
                    <a:pos x="1704" y="418"/>
                  </a:cxn>
                  <a:cxn ang="0">
                    <a:pos x="1616" y="426"/>
                  </a:cxn>
                  <a:cxn ang="0">
                    <a:pos x="1592" y="434"/>
                  </a:cxn>
                  <a:cxn ang="0">
                    <a:pos x="1560" y="354"/>
                  </a:cxn>
                  <a:cxn ang="0">
                    <a:pos x="1480" y="314"/>
                  </a:cxn>
                  <a:cxn ang="0">
                    <a:pos x="1296" y="266"/>
                  </a:cxn>
                  <a:cxn ang="0">
                    <a:pos x="928" y="290"/>
                  </a:cxn>
                  <a:cxn ang="0">
                    <a:pos x="840" y="386"/>
                  </a:cxn>
                  <a:cxn ang="0">
                    <a:pos x="768" y="410"/>
                  </a:cxn>
                  <a:cxn ang="0">
                    <a:pos x="744" y="418"/>
                  </a:cxn>
                  <a:cxn ang="0">
                    <a:pos x="608" y="498"/>
                  </a:cxn>
                  <a:cxn ang="0">
                    <a:pos x="440" y="522"/>
                  </a:cxn>
                  <a:cxn ang="0">
                    <a:pos x="408" y="570"/>
                  </a:cxn>
                  <a:cxn ang="0">
                    <a:pos x="360" y="586"/>
                  </a:cxn>
                  <a:cxn ang="0">
                    <a:pos x="288" y="610"/>
                  </a:cxn>
                  <a:cxn ang="0">
                    <a:pos x="240" y="634"/>
                  </a:cxn>
                  <a:cxn ang="0">
                    <a:pos x="160" y="642"/>
                  </a:cxn>
                  <a:cxn ang="0">
                    <a:pos x="0" y="658"/>
                  </a:cxn>
                </a:cxnLst>
                <a:rect l="0" t="0" r="0" b="0"/>
                <a:pathLst>
                  <a:path w="3528" h="683">
                    <a:moveTo>
                      <a:pt x="3528" y="34"/>
                    </a:moveTo>
                    <a:cubicBezTo>
                      <a:pt x="3477" y="0"/>
                      <a:pt x="3527" y="26"/>
                      <a:pt x="3424" y="26"/>
                    </a:cubicBezTo>
                    <a:cubicBezTo>
                      <a:pt x="3400" y="26"/>
                      <a:pt x="3376" y="21"/>
                      <a:pt x="3352" y="18"/>
                    </a:cubicBezTo>
                    <a:cubicBezTo>
                      <a:pt x="3329" y="10"/>
                      <a:pt x="3314" y="1"/>
                      <a:pt x="3288" y="18"/>
                    </a:cubicBezTo>
                    <a:cubicBezTo>
                      <a:pt x="3281" y="23"/>
                      <a:pt x="3284" y="34"/>
                      <a:pt x="3280" y="42"/>
                    </a:cubicBezTo>
                    <a:cubicBezTo>
                      <a:pt x="3267" y="69"/>
                      <a:pt x="3264" y="66"/>
                      <a:pt x="3240" y="82"/>
                    </a:cubicBezTo>
                    <a:cubicBezTo>
                      <a:pt x="3235" y="90"/>
                      <a:pt x="3231" y="99"/>
                      <a:pt x="3224" y="106"/>
                    </a:cubicBezTo>
                    <a:cubicBezTo>
                      <a:pt x="3217" y="113"/>
                      <a:pt x="3206" y="115"/>
                      <a:pt x="3200" y="122"/>
                    </a:cubicBezTo>
                    <a:cubicBezTo>
                      <a:pt x="3169" y="157"/>
                      <a:pt x="3163" y="183"/>
                      <a:pt x="3152" y="226"/>
                    </a:cubicBezTo>
                    <a:cubicBezTo>
                      <a:pt x="3123" y="219"/>
                      <a:pt x="3094" y="207"/>
                      <a:pt x="3064" y="226"/>
                    </a:cubicBezTo>
                    <a:cubicBezTo>
                      <a:pt x="3048" y="236"/>
                      <a:pt x="3038" y="256"/>
                      <a:pt x="3032" y="274"/>
                    </a:cubicBezTo>
                    <a:cubicBezTo>
                      <a:pt x="3029" y="282"/>
                      <a:pt x="3031" y="293"/>
                      <a:pt x="3024" y="298"/>
                    </a:cubicBezTo>
                    <a:cubicBezTo>
                      <a:pt x="3010" y="308"/>
                      <a:pt x="2976" y="314"/>
                      <a:pt x="2976" y="314"/>
                    </a:cubicBezTo>
                    <a:cubicBezTo>
                      <a:pt x="2971" y="322"/>
                      <a:pt x="2968" y="332"/>
                      <a:pt x="2960" y="338"/>
                    </a:cubicBezTo>
                    <a:cubicBezTo>
                      <a:pt x="2953" y="343"/>
                      <a:pt x="2942" y="340"/>
                      <a:pt x="2936" y="346"/>
                    </a:cubicBezTo>
                    <a:cubicBezTo>
                      <a:pt x="2930" y="352"/>
                      <a:pt x="2934" y="364"/>
                      <a:pt x="2928" y="370"/>
                    </a:cubicBezTo>
                    <a:cubicBezTo>
                      <a:pt x="2922" y="376"/>
                      <a:pt x="2912" y="374"/>
                      <a:pt x="2904" y="378"/>
                    </a:cubicBezTo>
                    <a:cubicBezTo>
                      <a:pt x="2895" y="382"/>
                      <a:pt x="2888" y="389"/>
                      <a:pt x="2880" y="394"/>
                    </a:cubicBezTo>
                    <a:cubicBezTo>
                      <a:pt x="2875" y="402"/>
                      <a:pt x="2872" y="412"/>
                      <a:pt x="2864" y="418"/>
                    </a:cubicBezTo>
                    <a:cubicBezTo>
                      <a:pt x="2857" y="423"/>
                      <a:pt x="2846" y="420"/>
                      <a:pt x="2840" y="426"/>
                    </a:cubicBezTo>
                    <a:cubicBezTo>
                      <a:pt x="2834" y="432"/>
                      <a:pt x="2836" y="442"/>
                      <a:pt x="2832" y="450"/>
                    </a:cubicBezTo>
                    <a:cubicBezTo>
                      <a:pt x="2828" y="459"/>
                      <a:pt x="2823" y="468"/>
                      <a:pt x="2816" y="474"/>
                    </a:cubicBezTo>
                    <a:cubicBezTo>
                      <a:pt x="2802" y="487"/>
                      <a:pt x="2784" y="495"/>
                      <a:pt x="2768" y="506"/>
                    </a:cubicBezTo>
                    <a:cubicBezTo>
                      <a:pt x="2760" y="511"/>
                      <a:pt x="2753" y="519"/>
                      <a:pt x="2744" y="522"/>
                    </a:cubicBezTo>
                    <a:cubicBezTo>
                      <a:pt x="2728" y="527"/>
                      <a:pt x="2696" y="538"/>
                      <a:pt x="2696" y="538"/>
                    </a:cubicBezTo>
                    <a:cubicBezTo>
                      <a:pt x="2635" y="532"/>
                      <a:pt x="2600" y="525"/>
                      <a:pt x="2544" y="514"/>
                    </a:cubicBezTo>
                    <a:cubicBezTo>
                      <a:pt x="2504" y="487"/>
                      <a:pt x="2531" y="480"/>
                      <a:pt x="2488" y="466"/>
                    </a:cubicBezTo>
                    <a:cubicBezTo>
                      <a:pt x="2466" y="434"/>
                      <a:pt x="2432" y="408"/>
                      <a:pt x="2400" y="386"/>
                    </a:cubicBezTo>
                    <a:cubicBezTo>
                      <a:pt x="2395" y="378"/>
                      <a:pt x="2393" y="366"/>
                      <a:pt x="2384" y="362"/>
                    </a:cubicBezTo>
                    <a:cubicBezTo>
                      <a:pt x="2364" y="352"/>
                      <a:pt x="2320" y="346"/>
                      <a:pt x="2320" y="346"/>
                    </a:cubicBezTo>
                    <a:cubicBezTo>
                      <a:pt x="2299" y="349"/>
                      <a:pt x="2276" y="346"/>
                      <a:pt x="2256" y="354"/>
                    </a:cubicBezTo>
                    <a:cubicBezTo>
                      <a:pt x="2247" y="358"/>
                      <a:pt x="2248" y="372"/>
                      <a:pt x="2240" y="378"/>
                    </a:cubicBezTo>
                    <a:cubicBezTo>
                      <a:pt x="2228" y="387"/>
                      <a:pt x="2184" y="405"/>
                      <a:pt x="2168" y="410"/>
                    </a:cubicBezTo>
                    <a:cubicBezTo>
                      <a:pt x="2163" y="418"/>
                      <a:pt x="2150" y="425"/>
                      <a:pt x="2152" y="434"/>
                    </a:cubicBezTo>
                    <a:cubicBezTo>
                      <a:pt x="2154" y="442"/>
                      <a:pt x="2169" y="437"/>
                      <a:pt x="2176" y="442"/>
                    </a:cubicBezTo>
                    <a:cubicBezTo>
                      <a:pt x="2190" y="453"/>
                      <a:pt x="2195" y="474"/>
                      <a:pt x="2200" y="490"/>
                    </a:cubicBezTo>
                    <a:cubicBezTo>
                      <a:pt x="2113" y="505"/>
                      <a:pt x="2039" y="531"/>
                      <a:pt x="1976" y="594"/>
                    </a:cubicBezTo>
                    <a:cubicBezTo>
                      <a:pt x="1971" y="586"/>
                      <a:pt x="1963" y="579"/>
                      <a:pt x="1960" y="570"/>
                    </a:cubicBezTo>
                    <a:cubicBezTo>
                      <a:pt x="1955" y="555"/>
                      <a:pt x="1965" y="532"/>
                      <a:pt x="1952" y="522"/>
                    </a:cubicBezTo>
                    <a:cubicBezTo>
                      <a:pt x="1935" y="509"/>
                      <a:pt x="1909" y="517"/>
                      <a:pt x="1888" y="514"/>
                    </a:cubicBezTo>
                    <a:cubicBezTo>
                      <a:pt x="1869" y="517"/>
                      <a:pt x="1850" y="518"/>
                      <a:pt x="1832" y="522"/>
                    </a:cubicBezTo>
                    <a:cubicBezTo>
                      <a:pt x="1824" y="524"/>
                      <a:pt x="1812" y="538"/>
                      <a:pt x="1808" y="530"/>
                    </a:cubicBezTo>
                    <a:cubicBezTo>
                      <a:pt x="1804" y="521"/>
                      <a:pt x="1819" y="514"/>
                      <a:pt x="1824" y="506"/>
                    </a:cubicBezTo>
                    <a:cubicBezTo>
                      <a:pt x="1807" y="454"/>
                      <a:pt x="1831" y="505"/>
                      <a:pt x="1792" y="474"/>
                    </a:cubicBezTo>
                    <a:cubicBezTo>
                      <a:pt x="1749" y="439"/>
                      <a:pt x="1806" y="458"/>
                      <a:pt x="1752" y="434"/>
                    </a:cubicBezTo>
                    <a:cubicBezTo>
                      <a:pt x="1737" y="427"/>
                      <a:pt x="1704" y="418"/>
                      <a:pt x="1704" y="418"/>
                    </a:cubicBezTo>
                    <a:cubicBezTo>
                      <a:pt x="1675" y="421"/>
                      <a:pt x="1645" y="422"/>
                      <a:pt x="1616" y="426"/>
                    </a:cubicBezTo>
                    <a:cubicBezTo>
                      <a:pt x="1608" y="427"/>
                      <a:pt x="1596" y="441"/>
                      <a:pt x="1592" y="434"/>
                    </a:cubicBezTo>
                    <a:cubicBezTo>
                      <a:pt x="1530" y="325"/>
                      <a:pt x="1626" y="398"/>
                      <a:pt x="1560" y="354"/>
                    </a:cubicBezTo>
                    <a:cubicBezTo>
                      <a:pt x="1547" y="314"/>
                      <a:pt x="1521" y="321"/>
                      <a:pt x="1480" y="314"/>
                    </a:cubicBezTo>
                    <a:cubicBezTo>
                      <a:pt x="1442" y="256"/>
                      <a:pt x="1356" y="270"/>
                      <a:pt x="1296" y="266"/>
                    </a:cubicBezTo>
                    <a:cubicBezTo>
                      <a:pt x="1142" y="271"/>
                      <a:pt x="1066" y="280"/>
                      <a:pt x="928" y="290"/>
                    </a:cubicBezTo>
                    <a:cubicBezTo>
                      <a:pt x="871" y="309"/>
                      <a:pt x="873" y="336"/>
                      <a:pt x="840" y="386"/>
                    </a:cubicBezTo>
                    <a:cubicBezTo>
                      <a:pt x="840" y="386"/>
                      <a:pt x="780" y="406"/>
                      <a:pt x="768" y="410"/>
                    </a:cubicBezTo>
                    <a:cubicBezTo>
                      <a:pt x="760" y="413"/>
                      <a:pt x="744" y="418"/>
                      <a:pt x="744" y="418"/>
                    </a:cubicBezTo>
                    <a:cubicBezTo>
                      <a:pt x="695" y="492"/>
                      <a:pt x="697" y="476"/>
                      <a:pt x="608" y="498"/>
                    </a:cubicBezTo>
                    <a:cubicBezTo>
                      <a:pt x="561" y="482"/>
                      <a:pt x="487" y="506"/>
                      <a:pt x="440" y="522"/>
                    </a:cubicBezTo>
                    <a:cubicBezTo>
                      <a:pt x="429" y="538"/>
                      <a:pt x="419" y="554"/>
                      <a:pt x="408" y="570"/>
                    </a:cubicBezTo>
                    <a:cubicBezTo>
                      <a:pt x="399" y="584"/>
                      <a:pt x="376" y="581"/>
                      <a:pt x="360" y="586"/>
                    </a:cubicBezTo>
                    <a:cubicBezTo>
                      <a:pt x="339" y="593"/>
                      <a:pt x="306" y="598"/>
                      <a:pt x="288" y="610"/>
                    </a:cubicBezTo>
                    <a:cubicBezTo>
                      <a:pt x="270" y="622"/>
                      <a:pt x="262" y="631"/>
                      <a:pt x="240" y="634"/>
                    </a:cubicBezTo>
                    <a:cubicBezTo>
                      <a:pt x="214" y="638"/>
                      <a:pt x="187" y="639"/>
                      <a:pt x="160" y="642"/>
                    </a:cubicBezTo>
                    <a:cubicBezTo>
                      <a:pt x="98" y="683"/>
                      <a:pt x="146" y="658"/>
                      <a:pt x="0" y="658"/>
                    </a:cubicBezTo>
                  </a:path>
                </a:pathLst>
              </a:custGeom>
              <a:noFill/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486" name="Freeform 7"/>
              <p:cNvSpPr/>
              <p:nvPr/>
            </p:nvSpPr>
            <p:spPr>
              <a:xfrm>
                <a:off x="432" y="1632"/>
                <a:ext cx="296" cy="824"/>
              </a:xfrm>
              <a:custGeom>
                <a:avLst/>
                <a:gdLst/>
                <a:ahLst/>
                <a:cxnLst>
                  <a:cxn ang="0">
                    <a:pos x="296" y="800"/>
                  </a:cxn>
                  <a:cxn ang="0">
                    <a:pos x="248" y="816"/>
                  </a:cxn>
                  <a:cxn ang="0">
                    <a:pos x="224" y="824"/>
                  </a:cxn>
                  <a:cxn ang="0">
                    <a:pos x="88" y="752"/>
                  </a:cxn>
                  <a:cxn ang="0">
                    <a:pos x="40" y="720"/>
                  </a:cxn>
                  <a:cxn ang="0">
                    <a:pos x="8" y="672"/>
                  </a:cxn>
                  <a:cxn ang="0">
                    <a:pos x="64" y="520"/>
                  </a:cxn>
                  <a:cxn ang="0">
                    <a:pos x="32" y="400"/>
                  </a:cxn>
                  <a:cxn ang="0">
                    <a:pos x="0" y="328"/>
                  </a:cxn>
                  <a:cxn ang="0">
                    <a:pos x="112" y="280"/>
                  </a:cxn>
                  <a:cxn ang="0">
                    <a:pos x="56" y="200"/>
                  </a:cxn>
                  <a:cxn ang="0">
                    <a:pos x="64" y="160"/>
                  </a:cxn>
                  <a:cxn ang="0">
                    <a:pos x="88" y="144"/>
                  </a:cxn>
                  <a:cxn ang="0">
                    <a:pos x="96" y="120"/>
                  </a:cxn>
                  <a:cxn ang="0">
                    <a:pos x="88" y="96"/>
                  </a:cxn>
                  <a:cxn ang="0">
                    <a:pos x="64" y="80"/>
                  </a:cxn>
                  <a:cxn ang="0">
                    <a:pos x="64" y="0"/>
                  </a:cxn>
                </a:cxnLst>
                <a:rect l="0" t="0" r="0" b="0"/>
                <a:pathLst>
                  <a:path w="296" h="824">
                    <a:moveTo>
                      <a:pt x="296" y="800"/>
                    </a:moveTo>
                    <a:cubicBezTo>
                      <a:pt x="280" y="805"/>
                      <a:pt x="264" y="811"/>
                      <a:pt x="248" y="816"/>
                    </a:cubicBezTo>
                    <a:cubicBezTo>
                      <a:pt x="240" y="819"/>
                      <a:pt x="224" y="824"/>
                      <a:pt x="224" y="824"/>
                    </a:cubicBezTo>
                    <a:cubicBezTo>
                      <a:pt x="167" y="813"/>
                      <a:pt x="133" y="787"/>
                      <a:pt x="88" y="752"/>
                    </a:cubicBezTo>
                    <a:cubicBezTo>
                      <a:pt x="73" y="740"/>
                      <a:pt x="40" y="720"/>
                      <a:pt x="40" y="720"/>
                    </a:cubicBezTo>
                    <a:cubicBezTo>
                      <a:pt x="29" y="704"/>
                      <a:pt x="2" y="690"/>
                      <a:pt x="8" y="672"/>
                    </a:cubicBezTo>
                    <a:cubicBezTo>
                      <a:pt x="25" y="621"/>
                      <a:pt x="34" y="565"/>
                      <a:pt x="64" y="520"/>
                    </a:cubicBezTo>
                    <a:cubicBezTo>
                      <a:pt x="50" y="337"/>
                      <a:pt x="86" y="454"/>
                      <a:pt x="32" y="400"/>
                    </a:cubicBezTo>
                    <a:cubicBezTo>
                      <a:pt x="13" y="381"/>
                      <a:pt x="0" y="328"/>
                      <a:pt x="0" y="328"/>
                    </a:cubicBezTo>
                    <a:cubicBezTo>
                      <a:pt x="16" y="280"/>
                      <a:pt x="66" y="292"/>
                      <a:pt x="112" y="280"/>
                    </a:cubicBezTo>
                    <a:cubicBezTo>
                      <a:pt x="85" y="240"/>
                      <a:pt x="102" y="215"/>
                      <a:pt x="56" y="200"/>
                    </a:cubicBezTo>
                    <a:cubicBezTo>
                      <a:pt x="59" y="187"/>
                      <a:pt x="57" y="172"/>
                      <a:pt x="64" y="160"/>
                    </a:cubicBezTo>
                    <a:cubicBezTo>
                      <a:pt x="69" y="152"/>
                      <a:pt x="82" y="152"/>
                      <a:pt x="88" y="144"/>
                    </a:cubicBezTo>
                    <a:cubicBezTo>
                      <a:pt x="93" y="137"/>
                      <a:pt x="93" y="128"/>
                      <a:pt x="96" y="120"/>
                    </a:cubicBezTo>
                    <a:cubicBezTo>
                      <a:pt x="93" y="112"/>
                      <a:pt x="93" y="103"/>
                      <a:pt x="88" y="96"/>
                    </a:cubicBezTo>
                    <a:cubicBezTo>
                      <a:pt x="82" y="88"/>
                      <a:pt x="66" y="89"/>
                      <a:pt x="64" y="80"/>
                    </a:cubicBezTo>
                    <a:cubicBezTo>
                      <a:pt x="58" y="54"/>
                      <a:pt x="64" y="27"/>
                      <a:pt x="64" y="0"/>
                    </a:cubicBezTo>
                  </a:path>
                </a:pathLst>
              </a:custGeom>
              <a:noFill/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0487" name="Freeform 8"/>
            <p:cNvSpPr/>
            <p:nvPr/>
          </p:nvSpPr>
          <p:spPr>
            <a:xfrm>
              <a:off x="0" y="2448"/>
              <a:ext cx="688" cy="479"/>
            </a:xfrm>
            <a:custGeom>
              <a:avLst/>
              <a:gdLst/>
              <a:ahLst/>
              <a:cxnLst>
                <a:cxn ang="0">
                  <a:pos x="688" y="0"/>
                </a:cxn>
                <a:cxn ang="0">
                  <a:pos x="440" y="40"/>
                </a:cxn>
                <a:cxn ang="0">
                  <a:pos x="424" y="88"/>
                </a:cxn>
                <a:cxn ang="0">
                  <a:pos x="336" y="112"/>
                </a:cxn>
                <a:cxn ang="0">
                  <a:pos x="320" y="136"/>
                </a:cxn>
                <a:cxn ang="0">
                  <a:pos x="336" y="176"/>
                </a:cxn>
                <a:cxn ang="0">
                  <a:pos x="312" y="184"/>
                </a:cxn>
                <a:cxn ang="0">
                  <a:pos x="192" y="256"/>
                </a:cxn>
                <a:cxn ang="0">
                  <a:pos x="184" y="280"/>
                </a:cxn>
                <a:cxn ang="0">
                  <a:pos x="160" y="296"/>
                </a:cxn>
                <a:cxn ang="0">
                  <a:pos x="168" y="328"/>
                </a:cxn>
                <a:cxn ang="0">
                  <a:pos x="184" y="376"/>
                </a:cxn>
                <a:cxn ang="0">
                  <a:pos x="0" y="448"/>
                </a:cxn>
              </a:cxnLst>
              <a:rect l="0" t="0" r="0" b="0"/>
              <a:pathLst>
                <a:path w="688" h="479">
                  <a:moveTo>
                    <a:pt x="688" y="0"/>
                  </a:moveTo>
                  <a:cubicBezTo>
                    <a:pt x="600" y="29"/>
                    <a:pt x="536" y="34"/>
                    <a:pt x="440" y="40"/>
                  </a:cubicBezTo>
                  <a:cubicBezTo>
                    <a:pt x="435" y="56"/>
                    <a:pt x="440" y="83"/>
                    <a:pt x="424" y="88"/>
                  </a:cubicBezTo>
                  <a:cubicBezTo>
                    <a:pt x="395" y="98"/>
                    <a:pt x="365" y="102"/>
                    <a:pt x="336" y="112"/>
                  </a:cubicBezTo>
                  <a:cubicBezTo>
                    <a:pt x="331" y="120"/>
                    <a:pt x="318" y="127"/>
                    <a:pt x="320" y="136"/>
                  </a:cubicBezTo>
                  <a:cubicBezTo>
                    <a:pt x="324" y="158"/>
                    <a:pt x="370" y="142"/>
                    <a:pt x="336" y="176"/>
                  </a:cubicBezTo>
                  <a:cubicBezTo>
                    <a:pt x="330" y="182"/>
                    <a:pt x="319" y="180"/>
                    <a:pt x="312" y="184"/>
                  </a:cubicBezTo>
                  <a:cubicBezTo>
                    <a:pt x="270" y="207"/>
                    <a:pt x="238" y="241"/>
                    <a:pt x="192" y="256"/>
                  </a:cubicBezTo>
                  <a:cubicBezTo>
                    <a:pt x="189" y="264"/>
                    <a:pt x="189" y="273"/>
                    <a:pt x="184" y="280"/>
                  </a:cubicBezTo>
                  <a:cubicBezTo>
                    <a:pt x="178" y="288"/>
                    <a:pt x="163" y="287"/>
                    <a:pt x="160" y="296"/>
                  </a:cubicBezTo>
                  <a:cubicBezTo>
                    <a:pt x="157" y="306"/>
                    <a:pt x="165" y="317"/>
                    <a:pt x="168" y="328"/>
                  </a:cubicBezTo>
                  <a:cubicBezTo>
                    <a:pt x="173" y="344"/>
                    <a:pt x="184" y="376"/>
                    <a:pt x="184" y="376"/>
                  </a:cubicBezTo>
                  <a:cubicBezTo>
                    <a:pt x="163" y="479"/>
                    <a:pt x="89" y="448"/>
                    <a:pt x="0" y="448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Group 15"/>
          <p:cNvGrpSpPr/>
          <p:nvPr/>
        </p:nvGrpSpPr>
        <p:grpSpPr>
          <a:xfrm>
            <a:off x="2743200" y="5334000"/>
            <a:ext cx="2133600" cy="1311275"/>
            <a:chOff x="-96" y="3688"/>
            <a:chExt cx="1344" cy="826"/>
          </a:xfrm>
        </p:grpSpPr>
        <p:sp>
          <p:nvSpPr>
            <p:cNvPr id="20489" name="Text Box 12"/>
            <p:cNvSpPr txBox="1"/>
            <p:nvPr/>
          </p:nvSpPr>
          <p:spPr>
            <a:xfrm>
              <a:off x="-96" y="3688"/>
              <a:ext cx="1344" cy="826"/>
            </a:xfrm>
            <a:prstGeom prst="rect">
              <a:avLst/>
            </a:prstGeom>
            <a:solidFill>
              <a:srgbClr val="CCFFCC"/>
            </a:solidFill>
            <a:ln w="9525">
              <a:noFill/>
            </a:ln>
          </p:spPr>
          <p:txBody>
            <a:bodyPr anchor="t">
              <a:spAutoFit/>
            </a:bodyPr>
            <a:lstStyle/>
            <a:p>
              <a:pPr lvl="0">
                <a:spcBef>
                  <a:spcPct val="50000"/>
                </a:spcBef>
              </a:pPr>
              <a:r>
                <a:rPr lang="zh-CN" altLang="en-US" sz="3200" b="1" dirty="0">
                  <a:latin typeface="Arial" panose="020B0604020202020204" pitchFamily="34" charset="0"/>
                  <a:ea typeface="宋体" panose="02010600030101010101" pitchFamily="2" charset="-122"/>
                </a:rPr>
                <a:t>北宋：</a:t>
              </a:r>
              <a:endPara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lvl="0">
                <a:spcBef>
                  <a:spcPct val="50000"/>
                </a:spcBef>
              </a:pPr>
              <a:r>
                <a:rPr lang="zh-CN" altLang="en-US" sz="3200" b="1" dirty="0">
                  <a:latin typeface="Arial" panose="020B0604020202020204" pitchFamily="34" charset="0"/>
                  <a:ea typeface="宋体" panose="02010600030101010101" pitchFamily="2" charset="-122"/>
                </a:rPr>
                <a:t>广东 福建</a:t>
              </a:r>
              <a:endPara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0490" name="Picture 13" descr="t0180a44cef9fcddd1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" y="3760"/>
              <a:ext cx="480" cy="38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" name="Group 18"/>
          <p:cNvGrpSpPr/>
          <p:nvPr/>
        </p:nvGrpSpPr>
        <p:grpSpPr>
          <a:xfrm>
            <a:off x="3322638" y="3203575"/>
            <a:ext cx="4659312" cy="601663"/>
            <a:chOff x="432" y="4704"/>
            <a:chExt cx="2712" cy="384"/>
          </a:xfrm>
        </p:grpSpPr>
        <p:sp>
          <p:nvSpPr>
            <p:cNvPr id="20492" name="Text Box 16"/>
            <p:cNvSpPr txBox="1"/>
            <p:nvPr/>
          </p:nvSpPr>
          <p:spPr>
            <a:xfrm>
              <a:off x="432" y="4704"/>
              <a:ext cx="2712" cy="331"/>
            </a:xfrm>
            <a:prstGeom prst="rect">
              <a:avLst/>
            </a:prstGeom>
            <a:solidFill>
              <a:srgbClr val="FFFFCC"/>
            </a:solidFill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>
                <a:spcBef>
                  <a:spcPct val="50000"/>
                </a:spcBef>
              </a:pPr>
              <a:r>
                <a:rPr lang="zh-CN" altLang="en-US" sz="2800" b="1" dirty="0">
                  <a:latin typeface="Arial" panose="020B0604020202020204" pitchFamily="34" charset="0"/>
                  <a:ea typeface="宋体" panose="02010600030101010101" pitchFamily="2" charset="-122"/>
                </a:rPr>
                <a:t>南宋：      江淮和川蜀一带</a:t>
              </a:r>
              <a:endPara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0493" name="Picture 17" descr="t0180a44cef9fcddd1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8" y="4704"/>
              <a:ext cx="480" cy="38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3747" name="AutoShape 19"/>
          <p:cNvSpPr/>
          <p:nvPr/>
        </p:nvSpPr>
        <p:spPr>
          <a:xfrm rot="-3787114">
            <a:off x="4003675" y="3997325"/>
            <a:ext cx="1822450" cy="1295400"/>
          </a:xfrm>
          <a:prstGeom prst="rightArrow">
            <a:avLst>
              <a:gd name="adj1" fmla="val 50000"/>
              <a:gd name="adj2" fmla="val 35125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8199437" y="3107198"/>
            <a:ext cx="40671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等线" panose="02010600030101010101" pitchFamily="2" charset="-122"/>
                <a:ea typeface="等线" panose="02010600030101010101" pitchFamily="2" charset="-122"/>
              </a:rPr>
              <a:t>“</a:t>
            </a:r>
            <a:r>
              <a:rPr lang="zh-CN" altLang="en-US" sz="2800" b="1" u="sng" dirty="0">
                <a:solidFill>
                  <a:srgbClr val="0000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苏湖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熟</a:t>
            </a:r>
            <a:r>
              <a:rPr lang="zh-CN" altLang="en-US" sz="2800" b="1" dirty="0">
                <a:latin typeface="等线" panose="02010600030101010101" pitchFamily="2" charset="-122"/>
                <a:ea typeface="等线" panose="02010600030101010101" pitchFamily="2" charset="-122"/>
              </a:rPr>
              <a:t>，天下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足</a:t>
            </a:r>
            <a:r>
              <a:rPr lang="zh-CN" altLang="en-US" sz="2800" b="1" dirty="0">
                <a:latin typeface="等线" panose="02010600030101010101" pitchFamily="2" charset="-122"/>
                <a:ea typeface="等线" panose="02010600030101010101" pitchFamily="2" charset="-122"/>
              </a:rPr>
              <a:t>”</a:t>
            </a:r>
            <a:endParaRPr lang="zh-CN" altLang="en-US" sz="28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H="1">
            <a:off x="10831512" y="3766011"/>
            <a:ext cx="0" cy="6492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451975" y="4415298"/>
            <a:ext cx="2520950" cy="669925"/>
          </a:xfrm>
          <a:prstGeom prst="rect">
            <a:avLst/>
          </a:prstGeom>
          <a:solidFill>
            <a:srgbClr val="FFCC99"/>
          </a:solidFill>
          <a:ln w="28575">
            <a:solidFill>
              <a:srgbClr val="008000"/>
            </a:solidFill>
            <a:miter lim="800000"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3600" b="1">
                <a:solidFill>
                  <a:srgbClr val="F6403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重要粮仓</a:t>
            </a:r>
            <a:endParaRPr lang="zh-CN" altLang="en-US" sz="3600" b="1">
              <a:solidFill>
                <a:srgbClr val="F6403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0" name="Oval 5"/>
          <p:cNvSpPr/>
          <p:nvPr/>
        </p:nvSpPr>
        <p:spPr bwMode="auto">
          <a:xfrm>
            <a:off x="7062297" y="3155423"/>
            <a:ext cx="424336" cy="385684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CN" altLang="en-US" sz="2000" b="1" noProof="1">
                <a:solidFill>
                  <a:srgbClr val="0000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+mn-ea"/>
              </a:rPr>
              <a:t>苏州</a:t>
            </a:r>
            <a:endParaRPr lang="zh-CN" altLang="en-US" sz="2000" b="1" noProof="1">
              <a:solidFill>
                <a:srgbClr val="0000FF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1" name="Oval 6"/>
          <p:cNvSpPr/>
          <p:nvPr/>
        </p:nvSpPr>
        <p:spPr bwMode="auto">
          <a:xfrm>
            <a:off x="6941248" y="3539408"/>
            <a:ext cx="420345" cy="385684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CN" altLang="en-US" sz="2000" b="1" noProof="1">
                <a:solidFill>
                  <a:srgbClr val="0000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+mn-ea"/>
              </a:rPr>
              <a:t>湖州</a:t>
            </a:r>
            <a:endParaRPr lang="zh-CN" altLang="en-US" sz="2000" b="1" noProof="1">
              <a:solidFill>
                <a:srgbClr val="0000FF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9369852" y="1088179"/>
            <a:ext cx="2685415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>
            <a:spAutoFit/>
          </a:bodyPr>
          <a:p>
            <a:pPr algn="l"/>
            <a:r>
              <a:rPr lang="zh-CN" altLang="en-US" sz="2800" b="1" u="sng" dirty="0">
                <a:solidFill>
                  <a:schemeClr val="bg1"/>
                </a:solidFill>
                <a:latin typeface="方正粗圆简体" pitchFamily="2" charset="-122"/>
                <a:ea typeface="方正粗圆简体" pitchFamily="2" charset="-122"/>
                <a:sym typeface="+mn-ea"/>
                <a:hlinkClick r:id="rId3" action="ppaction://hlinksldjump"/>
              </a:rPr>
              <a:t>棉花种植的推广</a:t>
            </a:r>
            <a:endParaRPr lang="zh-CN" altLang="en-US" sz="2800" b="1" u="sng" dirty="0">
              <a:solidFill>
                <a:schemeClr val="bg1"/>
              </a:solidFill>
              <a:latin typeface="方正粗圆简体" pitchFamily="2" charset="-122"/>
              <a:ea typeface="方正粗圆简体" pitchFamily="2" charset="-122"/>
              <a:sym typeface="+mn-ea"/>
              <a:hlinkClick r:id="rId3" action="ppaction://hlinksldjump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3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3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7" grpId="0" bldLvl="0" animBg="1"/>
      <p:bldP spid="73747" grpId="1" animBg="1"/>
      <p:bldP spid="17" grpId="0"/>
      <p:bldP spid="19" grpId="0" bldLvl="0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文本框 8195"/>
          <p:cNvSpPr txBox="1"/>
          <p:nvPr/>
        </p:nvSpPr>
        <p:spPr>
          <a:xfrm>
            <a:off x="1524000" y="88265"/>
            <a:ext cx="7932420" cy="521970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阅读以下材料，你能找出南方经济发展的原因吗？</a:t>
            </a:r>
            <a:endParaRPr lang="zh-CN" altLang="en-US" sz="28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5363" name="文本框 8196"/>
          <p:cNvSpPr txBox="1"/>
          <p:nvPr/>
        </p:nvSpPr>
        <p:spPr>
          <a:xfrm>
            <a:off x="1524000" y="609600"/>
            <a:ext cx="9144000" cy="1938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0066"/>
                </a:solidFill>
                <a:latin typeface="微软雅黑" panose="020B0503020204020204" charset="-122"/>
                <a:ea typeface="微软雅黑" panose="020B0503020204020204" charset="-122"/>
              </a:rPr>
              <a:t>材料一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五代之后，北方历经靖康之难、宋金对峙、蒙古灭金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…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北方战乱不休。南宋时期，南方基本上保持了和平安定的环境。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0066"/>
                </a:solidFill>
                <a:latin typeface="微软雅黑" panose="020B0503020204020204" charset="-122"/>
                <a:ea typeface="微软雅黑" panose="020B0503020204020204" charset="-122"/>
              </a:rPr>
              <a:t>材料二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      宋代时南北气温普遍变冷，南方相对适宜农作物生长。唐宋时期，北方湖泊减少，南方湖泊增多。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0066"/>
                </a:solidFill>
                <a:latin typeface="微软雅黑" panose="020B0503020204020204" charset="-122"/>
                <a:ea typeface="微软雅黑" panose="020B0503020204020204" charset="-122"/>
              </a:rPr>
              <a:t>材料三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8329" name="表格 8328"/>
          <p:cNvGraphicFramePr/>
          <p:nvPr/>
        </p:nvGraphicFramePr>
        <p:xfrm>
          <a:off x="2895600" y="2819400"/>
          <a:ext cx="7391400" cy="2590800"/>
        </p:xfrm>
        <a:graphic>
          <a:graphicData uri="http://schemas.openxmlformats.org/drawingml/2006/table">
            <a:tbl>
              <a:tblPr/>
              <a:tblGrid>
                <a:gridCol w="1365250"/>
                <a:gridCol w="1590675"/>
                <a:gridCol w="1479550"/>
                <a:gridCol w="1478280"/>
                <a:gridCol w="1477645"/>
              </a:tblGrid>
              <a:tr h="455613">
                <a:tc rowSpan="2"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 dirty="0">
                          <a:ea typeface="微软雅黑" panose="020B0503020204020204" charset="-122"/>
                        </a:rPr>
                        <a:t>朝</a:t>
                      </a:r>
                      <a:endParaRPr lang="zh-CN" altLang="en-US" sz="2400" b="1" dirty="0">
                        <a:ea typeface="微软雅黑" panose="020B0503020204020204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2400" b="1" dirty="0">
                          <a:ea typeface="微软雅黑" panose="020B0503020204020204" charset="-122"/>
                        </a:rPr>
                        <a:t>代</a:t>
                      </a:r>
                      <a:endParaRPr lang="zh-CN" altLang="en-US" sz="2400" b="1" dirty="0">
                        <a:ea typeface="微软雅黑" panose="020B0503020204020204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 dirty="0">
                          <a:ea typeface="微软雅黑" panose="020B0503020204020204" charset="-122"/>
                        </a:rPr>
                        <a:t>南方</a:t>
                      </a:r>
                      <a:endParaRPr lang="zh-CN" altLang="en-US" sz="2400" b="1" dirty="0">
                        <a:ea typeface="微软雅黑" panose="020B0503020204020204" charset="-122"/>
                      </a:endParaRPr>
                    </a:p>
                  </a:txBody>
                  <a:tcPr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 dirty="0">
                          <a:ea typeface="微软雅黑" panose="020B0503020204020204" charset="-122"/>
                        </a:rPr>
                        <a:t>北方</a:t>
                      </a:r>
                      <a:endParaRPr lang="zh-CN" altLang="en-US" sz="2400" b="1" dirty="0">
                        <a:ea typeface="微软雅黑" panose="020B0503020204020204" charset="-122"/>
                      </a:endParaRPr>
                    </a:p>
                  </a:txBody>
                  <a:tcPr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60412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2000" b="1" dirty="0">
                          <a:latin typeface="黑体" panose="02010609060101010101" charset="-122"/>
                          <a:ea typeface="黑体" panose="02010609060101010101" charset="-122"/>
                        </a:rPr>
                        <a:t>   </a:t>
                      </a:r>
                      <a:r>
                        <a:rPr lang="zh-CN" altLang="en-US" sz="2000" b="1" dirty="0">
                          <a:latin typeface="黑体" panose="02010609060101010101" charset="-122"/>
                          <a:ea typeface="黑体" panose="02010609060101010101" charset="-122"/>
                        </a:rPr>
                        <a:t>人口</a:t>
                      </a:r>
                      <a:endParaRPr lang="zh-CN" altLang="en-US" sz="2000" b="1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charset="-122"/>
                          <a:ea typeface="黑体" panose="02010609060101010101" charset="-122"/>
                        </a:rPr>
                        <a:t>  （户）</a:t>
                      </a:r>
                      <a:endParaRPr lang="zh-CN" altLang="en-US" sz="2000" b="1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charset="-122"/>
                          <a:ea typeface="黑体" panose="02010609060101010101" charset="-122"/>
                        </a:rPr>
                        <a:t>占全国户口数比例</a:t>
                      </a:r>
                      <a:endParaRPr lang="zh-CN" altLang="en-US" sz="2000" b="1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2000" b="1" dirty="0">
                          <a:latin typeface="黑体" panose="02010609060101010101" charset="-122"/>
                          <a:ea typeface="黑体" panose="02010609060101010101" charset="-122"/>
                        </a:rPr>
                        <a:t>   </a:t>
                      </a:r>
                      <a:r>
                        <a:rPr lang="zh-CN" altLang="en-US" sz="2000" b="1" dirty="0">
                          <a:latin typeface="黑体" panose="02010609060101010101" charset="-122"/>
                          <a:ea typeface="黑体" panose="02010609060101010101" charset="-122"/>
                        </a:rPr>
                        <a:t>人口</a:t>
                      </a:r>
                      <a:endParaRPr lang="zh-CN" altLang="en-US" sz="2000" b="1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charset="-122"/>
                          <a:ea typeface="黑体" panose="02010609060101010101" charset="-122"/>
                        </a:rPr>
                        <a:t>  （户）</a:t>
                      </a:r>
                      <a:endParaRPr lang="zh-CN" altLang="en-US" sz="2000" b="1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000" b="1" dirty="0">
                          <a:latin typeface="黑体" panose="02010609060101010101" charset="-122"/>
                          <a:ea typeface="黑体" panose="02010609060101010101" charset="-122"/>
                        </a:rPr>
                        <a:t>占全国户口数比例</a:t>
                      </a:r>
                      <a:endParaRPr lang="zh-CN" altLang="en-US" sz="2000" b="1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 dirty="0">
                          <a:ea typeface="黑体" panose="02010609060101010101" charset="-122"/>
                        </a:rPr>
                        <a:t>西汉</a:t>
                      </a:r>
                      <a:endParaRPr lang="zh-CN" altLang="en-US" sz="2400" b="1" dirty="0">
                        <a:ea typeface="黑体" panose="02010609060101010101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2400" b="1"/>
                        <a:t>2470685</a:t>
                      </a:r>
                      <a:endParaRPr lang="zh-CN" altLang="en-US" sz="2400" b="1"/>
                    </a:p>
                  </a:txBody>
                  <a:tcPr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400" b="1"/>
                        <a:t>19.8%</a:t>
                      </a:r>
                      <a:endParaRPr lang="zh-CN" altLang="en-US" sz="2400" b="1"/>
                    </a:p>
                  </a:txBody>
                  <a:tcPr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400" b="1"/>
                        <a:t>9985785</a:t>
                      </a:r>
                      <a:endParaRPr lang="zh-CN" altLang="en-US" sz="2400" b="1"/>
                    </a:p>
                  </a:txBody>
                  <a:tcPr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400" b="1" dirty="0"/>
                        <a:t>80.2%</a:t>
                      </a:r>
                      <a:endParaRPr lang="zh-CN" altLang="en-US" sz="2400" b="1" dirty="0"/>
                    </a:p>
                  </a:txBody>
                  <a:tcPr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2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 dirty="0">
                          <a:ea typeface="黑体" panose="02010609060101010101" charset="-122"/>
                        </a:rPr>
                        <a:t>唐代</a:t>
                      </a:r>
                      <a:endParaRPr lang="zh-CN" altLang="en-US" sz="2400" b="1" dirty="0">
                        <a:ea typeface="黑体" panose="02010609060101010101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2400" b="1"/>
                        <a:t>3920415</a:t>
                      </a:r>
                      <a:endParaRPr lang="zh-CN" altLang="en-US" sz="2400" b="1"/>
                    </a:p>
                  </a:txBody>
                  <a:tcPr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400" b="1"/>
                        <a:t>43.2%</a:t>
                      </a:r>
                      <a:endParaRPr lang="zh-CN" altLang="en-US" sz="2400" b="1"/>
                    </a:p>
                  </a:txBody>
                  <a:tcPr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400" b="1"/>
                        <a:t>5148529</a:t>
                      </a:r>
                      <a:endParaRPr lang="zh-CN" altLang="en-US" sz="2400" b="1"/>
                    </a:p>
                  </a:txBody>
                  <a:tcPr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400" b="1"/>
                        <a:t>56.8%</a:t>
                      </a:r>
                      <a:endParaRPr lang="zh-CN" altLang="en-US" sz="2400" b="1"/>
                    </a:p>
                  </a:txBody>
                  <a:tcPr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b="1" dirty="0">
                          <a:ea typeface="黑体" panose="02010609060101010101" charset="-122"/>
                        </a:rPr>
                        <a:t>北宋</a:t>
                      </a:r>
                      <a:endParaRPr lang="zh-CN" altLang="en-US" sz="2400" b="1" dirty="0">
                        <a:ea typeface="黑体" panose="02010609060101010101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2400" b="1"/>
                        <a:t>11224760</a:t>
                      </a:r>
                      <a:endParaRPr lang="zh-CN" altLang="en-US" sz="2400" b="1"/>
                    </a:p>
                  </a:txBody>
                  <a:tcPr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400" b="1"/>
                        <a:t>62.9%</a:t>
                      </a:r>
                      <a:endParaRPr lang="zh-CN" altLang="en-US" sz="2400" b="1"/>
                    </a:p>
                  </a:txBody>
                  <a:tcPr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400" b="1"/>
                        <a:t>6624296</a:t>
                      </a:r>
                      <a:endParaRPr lang="zh-CN" altLang="en-US" sz="2400" b="1"/>
                    </a:p>
                  </a:txBody>
                  <a:tcPr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400" b="1"/>
                        <a:t>37.1%</a:t>
                      </a:r>
                      <a:endParaRPr lang="zh-CN" altLang="en-US" sz="2400" b="1"/>
                    </a:p>
                  </a:txBody>
                  <a:tcPr>
                    <a:lnL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399" name="文本框 8333"/>
          <p:cNvSpPr txBox="1"/>
          <p:nvPr/>
        </p:nvSpPr>
        <p:spPr>
          <a:xfrm>
            <a:off x="1524000" y="5484813"/>
            <a:ext cx="9144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          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真宗深念稼穑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农业生产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)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，闻占城稻耐旱，西天菉豆子多而粒大，各遣使以真货求其种。占城得种二十石，至今在处播之。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400" name="文本框 8334"/>
          <p:cNvSpPr txBox="1"/>
          <p:nvPr/>
        </p:nvSpPr>
        <p:spPr>
          <a:xfrm>
            <a:off x="1524000" y="5410200"/>
            <a:ext cx="13716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0066"/>
                </a:solidFill>
                <a:latin typeface="Arial" panose="020B0604020202020204" pitchFamily="34" charset="0"/>
                <a:ea typeface="微软雅黑" panose="020B0503020204020204" charset="-122"/>
              </a:rPr>
              <a:t>材料四</a:t>
            </a:r>
            <a:endParaRPr lang="zh-CN" altLang="en-US" b="1" dirty="0">
              <a:solidFill>
                <a:srgbClr val="FF0066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101" name="组合 100"/>
          <p:cNvGrpSpPr/>
          <p:nvPr/>
        </p:nvGrpSpPr>
        <p:grpSpPr>
          <a:xfrm>
            <a:off x="4670179" y="610122"/>
            <a:ext cx="5732491" cy="825422"/>
            <a:chOff x="814328" y="3219334"/>
            <a:chExt cx="1356392" cy="432536"/>
          </a:xfrm>
        </p:grpSpPr>
        <p:grpSp>
          <p:nvGrpSpPr>
            <p:cNvPr id="104" name="组合 103"/>
            <p:cNvGrpSpPr/>
            <p:nvPr/>
          </p:nvGrpSpPr>
          <p:grpSpPr>
            <a:xfrm>
              <a:off x="814328" y="3219334"/>
              <a:ext cx="1356392" cy="43253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6" name="圆角矩形 105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7" name="圆角矩形 106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5416" name="TextBox 102"/>
            <p:cNvSpPr txBox="1"/>
            <p:nvPr/>
          </p:nvSpPr>
          <p:spPr>
            <a:xfrm>
              <a:off x="831984" y="3332070"/>
              <a:ext cx="1321185" cy="14508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algn="ctr"/>
              <a:endParaRPr lang="zh-CN" altLang="en-US" sz="1800" b="1" dirty="0">
                <a:solidFill>
                  <a:srgbClr val="000099"/>
                </a:solidFill>
                <a:latin typeface="Calibri" panose="020F0502020204030204" charset="0"/>
              </a:endParaRPr>
            </a:p>
          </p:txBody>
        </p:sp>
      </p:grpSp>
      <p:sp>
        <p:nvSpPr>
          <p:cNvPr id="8341" name="矩形 8340"/>
          <p:cNvSpPr/>
          <p:nvPr/>
        </p:nvSpPr>
        <p:spPr>
          <a:xfrm>
            <a:off x="5105400" y="762000"/>
            <a:ext cx="48056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北方战火频繁，南方相对稳定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组合 100"/>
          <p:cNvGrpSpPr/>
          <p:nvPr/>
        </p:nvGrpSpPr>
        <p:grpSpPr>
          <a:xfrm>
            <a:off x="3307038" y="1753122"/>
            <a:ext cx="7035330" cy="825422"/>
            <a:chOff x="814328" y="3219334"/>
            <a:chExt cx="1356392" cy="432536"/>
          </a:xfrm>
        </p:grpSpPr>
        <p:grpSp>
          <p:nvGrpSpPr>
            <p:cNvPr id="3" name="组合 103"/>
            <p:cNvGrpSpPr/>
            <p:nvPr/>
          </p:nvGrpSpPr>
          <p:grpSpPr>
            <a:xfrm>
              <a:off x="814328" y="3219334"/>
              <a:ext cx="1356392" cy="43253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4" name="圆角矩形 3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5414" name="TextBox 102"/>
            <p:cNvSpPr txBox="1"/>
            <p:nvPr/>
          </p:nvSpPr>
          <p:spPr>
            <a:xfrm>
              <a:off x="831984" y="3332070"/>
              <a:ext cx="1321185" cy="14508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algn="ctr"/>
              <a:endParaRPr lang="zh-CN" altLang="en-US" sz="1800" b="1" dirty="0">
                <a:solidFill>
                  <a:srgbClr val="000099"/>
                </a:solidFill>
                <a:latin typeface="Calibri" panose="020F0502020204030204" charset="0"/>
              </a:endParaRPr>
            </a:p>
          </p:txBody>
        </p:sp>
      </p:grpSp>
      <p:sp>
        <p:nvSpPr>
          <p:cNvPr id="8346" name="矩形 8345"/>
          <p:cNvSpPr/>
          <p:nvPr/>
        </p:nvSpPr>
        <p:spPr>
          <a:xfrm>
            <a:off x="3505200" y="1930400"/>
            <a:ext cx="65836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南方自然条件优越，有利于农作物的生长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grpSp>
        <p:nvGrpSpPr>
          <p:cNvPr id="6" name="组合 100"/>
          <p:cNvGrpSpPr/>
          <p:nvPr/>
        </p:nvGrpSpPr>
        <p:grpSpPr>
          <a:xfrm>
            <a:off x="3170724" y="3504730"/>
            <a:ext cx="7165614" cy="1096362"/>
            <a:chOff x="814328" y="3219334"/>
            <a:chExt cx="1356392" cy="432536"/>
          </a:xfrm>
        </p:grpSpPr>
        <p:grpSp>
          <p:nvGrpSpPr>
            <p:cNvPr id="7" name="组合 103"/>
            <p:cNvGrpSpPr/>
            <p:nvPr/>
          </p:nvGrpSpPr>
          <p:grpSpPr>
            <a:xfrm>
              <a:off x="814328" y="3219334"/>
              <a:ext cx="1356392" cy="43253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圆角矩形 7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" name="圆角矩形 8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5412" name="TextBox 102"/>
            <p:cNvSpPr txBox="1"/>
            <p:nvPr/>
          </p:nvSpPr>
          <p:spPr>
            <a:xfrm>
              <a:off x="831965" y="3332253"/>
              <a:ext cx="1321302" cy="10922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algn="ctr"/>
              <a:endParaRPr lang="zh-CN" altLang="en-US" sz="1800" b="1" dirty="0">
                <a:solidFill>
                  <a:srgbClr val="000099"/>
                </a:solidFill>
                <a:latin typeface="Calibri" panose="020F0502020204030204" charset="0"/>
              </a:endParaRPr>
            </a:p>
          </p:txBody>
        </p:sp>
      </p:grpSp>
      <p:sp>
        <p:nvSpPr>
          <p:cNvPr id="8350" name="矩形 8349"/>
          <p:cNvSpPr/>
          <p:nvPr/>
        </p:nvSpPr>
        <p:spPr>
          <a:xfrm>
            <a:off x="3352800" y="3657600"/>
            <a:ext cx="68580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北方人口南迁，带去了先进的生产技术和生产经验，增加了南方的劳动力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grpSp>
        <p:nvGrpSpPr>
          <p:cNvPr id="10" name="组合 100"/>
          <p:cNvGrpSpPr/>
          <p:nvPr/>
        </p:nvGrpSpPr>
        <p:grpSpPr>
          <a:xfrm>
            <a:off x="4942391" y="5563122"/>
            <a:ext cx="4234226" cy="825422"/>
            <a:chOff x="814328" y="3219334"/>
            <a:chExt cx="1356392" cy="432536"/>
          </a:xfrm>
        </p:grpSpPr>
        <p:grpSp>
          <p:nvGrpSpPr>
            <p:cNvPr id="11" name="组合 103"/>
            <p:cNvGrpSpPr/>
            <p:nvPr/>
          </p:nvGrpSpPr>
          <p:grpSpPr>
            <a:xfrm>
              <a:off x="814328" y="3219334"/>
              <a:ext cx="1356392" cy="43253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圆角矩形 11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8353" name="TextBox 102"/>
            <p:cNvSpPr txBox="1"/>
            <p:nvPr/>
          </p:nvSpPr>
          <p:spPr>
            <a:xfrm>
              <a:off x="831965" y="3332196"/>
              <a:ext cx="1321186" cy="14508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 marR="0" algn="ctr" defTabSz="914400">
                <a:buClrTx/>
                <a:buSzTx/>
                <a:defRPr/>
              </a:pPr>
              <a:endParaRPr kumimoji="0" b="1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354" name="矩形 8353"/>
          <p:cNvSpPr/>
          <p:nvPr/>
        </p:nvSpPr>
        <p:spPr>
          <a:xfrm>
            <a:off x="5105400" y="5715000"/>
            <a:ext cx="37388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宋代统治者政策的推进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8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" dur="500"/>
                                        <p:tgtEl>
                                          <p:spTgt spid="8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1" grpId="0"/>
      <p:bldP spid="8346" grpId="0"/>
      <p:bldP spid="8350" grpId="0"/>
      <p:bldP spid="83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676400" y="1600200"/>
            <a:ext cx="3988435" cy="6858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b="1">
                <a:latin typeface="等线" panose="02010600030101010101" pitchFamily="2" charset="-122"/>
                <a:ea typeface="等线" panose="02010600030101010101" pitchFamily="2" charset="-122"/>
              </a:rPr>
              <a:t>东汉末至南北朝时期</a:t>
            </a:r>
            <a:endParaRPr lang="zh-CN" altLang="en-US" sz="3200" b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66563" name="Line 3"/>
          <p:cNvSpPr>
            <a:spLocks noChangeShapeType="1"/>
          </p:cNvSpPr>
          <p:nvPr/>
        </p:nvSpPr>
        <p:spPr bwMode="auto">
          <a:xfrm>
            <a:off x="3648075" y="2349500"/>
            <a:ext cx="0" cy="762000"/>
          </a:xfrm>
          <a:prstGeom prst="line">
            <a:avLst/>
          </a:prstGeom>
          <a:noFill/>
          <a:ln w="76200">
            <a:solidFill>
              <a:srgbClr val="24465B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1703388" y="3213101"/>
            <a:ext cx="3935412" cy="96996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latin typeface="等线" panose="02010600030101010101" pitchFamily="2" charset="-122"/>
                <a:ea typeface="等线" panose="02010600030101010101" pitchFamily="2" charset="-122"/>
              </a:rPr>
              <a:t>唐中后期至五代十国时期</a:t>
            </a:r>
            <a:endParaRPr lang="zh-CN" altLang="en-US" sz="27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>
            <a:off x="3581400" y="4267200"/>
            <a:ext cx="0" cy="990600"/>
          </a:xfrm>
          <a:prstGeom prst="line">
            <a:avLst/>
          </a:prstGeom>
          <a:noFill/>
          <a:ln w="88900">
            <a:solidFill>
              <a:srgbClr val="24465B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1703705" y="5229225"/>
            <a:ext cx="3959860" cy="6096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b="1">
                <a:latin typeface="等线" panose="02010600030101010101" pitchFamily="2" charset="-122"/>
                <a:ea typeface="等线" panose="02010600030101010101" pitchFamily="2" charset="-122"/>
              </a:rPr>
              <a:t>北宋至南宋时期</a:t>
            </a:r>
            <a:endParaRPr lang="zh-CN" altLang="en-US" sz="3200" b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 flipV="1">
            <a:off x="5715000" y="1981200"/>
            <a:ext cx="990600" cy="7938"/>
          </a:xfrm>
          <a:prstGeom prst="line">
            <a:avLst/>
          </a:prstGeom>
          <a:noFill/>
          <a:ln w="127000">
            <a:solidFill>
              <a:srgbClr val="24465B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>
            <a:off x="5714365" y="3590290"/>
            <a:ext cx="1029970" cy="54610"/>
          </a:xfrm>
          <a:prstGeom prst="line">
            <a:avLst/>
          </a:prstGeom>
          <a:noFill/>
          <a:ln w="127000">
            <a:solidFill>
              <a:srgbClr val="24465B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6743700" y="3016568"/>
            <a:ext cx="3924300" cy="1363662"/>
          </a:xfrm>
          <a:prstGeom prst="rect">
            <a:avLst/>
          </a:prstGeom>
          <a:solidFill>
            <a:srgbClr val="24465B"/>
          </a:solidFill>
          <a:ln w="38100">
            <a:noFill/>
            <a:miter lim="800000"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00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南方经济</a:t>
            </a:r>
            <a:r>
              <a:rPr lang="zh-CN" altLang="en-US" sz="300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进一步发展</a:t>
            </a:r>
            <a:r>
              <a:rPr lang="zh-CN" altLang="en-US" sz="300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，</a:t>
            </a:r>
            <a:endParaRPr lang="zh-CN" altLang="en-US" sz="300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 eaLnBrk="1" hangingPunct="1"/>
            <a:r>
              <a:rPr lang="zh-CN" altLang="en-US" sz="300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出现经济重心南移倾向</a:t>
            </a:r>
            <a:endParaRPr lang="zh-CN" altLang="en-US" sz="300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>
            <a:off x="5776595" y="5534025"/>
            <a:ext cx="967105" cy="12065"/>
          </a:xfrm>
          <a:prstGeom prst="line">
            <a:avLst/>
          </a:prstGeom>
          <a:noFill/>
          <a:ln w="127000">
            <a:solidFill>
              <a:srgbClr val="24465B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6743700" y="1600200"/>
            <a:ext cx="3924300" cy="973455"/>
          </a:xfrm>
          <a:prstGeom prst="rect">
            <a:avLst/>
          </a:prstGeom>
          <a:solidFill>
            <a:srgbClr val="24465B"/>
          </a:solidFill>
          <a:ln w="38100">
            <a:noFill/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ts val="3440"/>
              </a:lnSpc>
              <a:spcBef>
                <a:spcPts val="0"/>
              </a:spcBef>
            </a:pPr>
            <a:r>
              <a:rPr lang="zh-CN" altLang="en-US" sz="320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江南地区经济</a:t>
            </a:r>
            <a:r>
              <a:rPr lang="zh-CN" altLang="en-US" sz="320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初步</a:t>
            </a:r>
            <a:endParaRPr lang="zh-CN" altLang="en-US" sz="320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 fontAlgn="auto">
              <a:lnSpc>
                <a:spcPts val="3440"/>
              </a:lnSpc>
              <a:spcBef>
                <a:spcPts val="0"/>
              </a:spcBef>
            </a:pPr>
            <a:r>
              <a:rPr lang="zh-CN" altLang="en-US" sz="320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发展</a:t>
            </a:r>
            <a:endParaRPr lang="zh-CN" altLang="en-US" sz="320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6744335" y="4942205"/>
            <a:ext cx="3923030" cy="983615"/>
          </a:xfrm>
          <a:prstGeom prst="rect">
            <a:avLst/>
          </a:prstGeom>
          <a:solidFill>
            <a:srgbClr val="24465B"/>
          </a:solidFill>
          <a:ln w="38100">
            <a:noFill/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90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南方经济水平超过北方，经济重心南移</a:t>
            </a:r>
            <a:r>
              <a:rPr lang="zh-CN" altLang="en-US" sz="290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完成</a:t>
            </a:r>
            <a:endParaRPr lang="zh-CN" altLang="en-US" sz="290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66573" name="AutoShape 13"/>
          <p:cNvSpPr>
            <a:spLocks noChangeArrowheads="1"/>
          </p:cNvSpPr>
          <p:nvPr/>
        </p:nvSpPr>
        <p:spPr bwMode="auto">
          <a:xfrm>
            <a:off x="4191001" y="2438401"/>
            <a:ext cx="1590675" cy="574675"/>
          </a:xfrm>
          <a:prstGeom prst="wedgeRoundRectCallout">
            <a:avLst>
              <a:gd name="adj1" fmla="val -73750"/>
              <a:gd name="adj2" fmla="val 54426"/>
              <a:gd name="adj3" fmla="val 16667"/>
            </a:avLst>
          </a:prstGeom>
          <a:solidFill>
            <a:srgbClr val="24465B"/>
          </a:solidFill>
          <a:ln w="9525">
            <a:noFill/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人口南迁</a:t>
            </a:r>
            <a:endParaRPr lang="zh-CN" altLang="en-US" sz="28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66574" name="AutoShape 14"/>
          <p:cNvSpPr>
            <a:spLocks noChangeArrowheads="1"/>
          </p:cNvSpPr>
          <p:nvPr/>
        </p:nvSpPr>
        <p:spPr bwMode="auto">
          <a:xfrm>
            <a:off x="4295776" y="4221164"/>
            <a:ext cx="1590675" cy="574675"/>
          </a:xfrm>
          <a:prstGeom prst="wedgeRoundRectCallout">
            <a:avLst>
              <a:gd name="adj1" fmla="val -73750"/>
              <a:gd name="adj2" fmla="val 54426"/>
              <a:gd name="adj3" fmla="val 16667"/>
            </a:avLst>
          </a:prstGeom>
          <a:solidFill>
            <a:srgbClr val="24465B"/>
          </a:solidFill>
          <a:ln w="9525">
            <a:noFill/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人口南迁</a:t>
            </a:r>
            <a:endParaRPr lang="zh-CN" altLang="en-US" sz="2800" b="1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1905000" y="0"/>
            <a:ext cx="8229600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经济重心南移的区域</a:t>
            </a:r>
            <a:endParaRPr lang="zh-CN" alt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从黄河流域移至长江流域</a:t>
            </a:r>
            <a:endParaRPr lang="zh-CN" altLang="en-US" sz="3600" b="1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6" name="Text Box 21"/>
          <p:cNvSpPr txBox="1">
            <a:spLocks noChangeArrowheads="1"/>
          </p:cNvSpPr>
          <p:nvPr/>
        </p:nvSpPr>
        <p:spPr bwMode="auto">
          <a:xfrm>
            <a:off x="1906905" y="742950"/>
            <a:ext cx="7071360" cy="645160"/>
          </a:xfrm>
          <a:prstGeom prst="rect">
            <a:avLst/>
          </a:prstGeom>
          <a:solidFill>
            <a:srgbClr val="2446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说起</a:t>
            </a:r>
            <a:r>
              <a:rPr lang="zh-CN" altLang="en-US" sz="36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手工业</a:t>
            </a:r>
            <a:r>
              <a:rPr lang="zh-CN" altLang="en-US" sz="36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，你会想到哪些产业？</a:t>
            </a:r>
            <a:endParaRPr lang="zh-CN" altLang="en-US" sz="36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1906654" y="2120028"/>
            <a:ext cx="7071087" cy="923330"/>
          </a:xfrm>
          <a:prstGeom prst="rect">
            <a:avLst/>
          </a:prstGeom>
          <a:solidFill>
            <a:srgbClr val="2446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CN" altLang="en-US" sz="5400" b="1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纺织、制瓷、造船</a:t>
            </a:r>
            <a:endParaRPr lang="en-US" altLang="zh-CN" sz="54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681987" y="4202334"/>
            <a:ext cx="9437462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两</a:t>
            </a:r>
            <a:r>
              <a:rPr lang="zh-CN" altLang="en-US" sz="4000" b="1" dirty="0">
                <a:latin typeface="等线" panose="02010600030101010101" pitchFamily="2" charset="-122"/>
                <a:ea typeface="等线" panose="02010600030101010101" pitchFamily="2" charset="-122"/>
              </a:rPr>
              <a:t>宋时期，南方的手工业</a:t>
            </a:r>
            <a:r>
              <a:rPr lang="zh-CN" altLang="en-US" sz="40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非常</a:t>
            </a:r>
            <a:r>
              <a:rPr lang="zh-CN" altLang="en-US" sz="4000" b="1" dirty="0">
                <a:latin typeface="等线" panose="02010600030101010101" pitchFamily="2" charset="-122"/>
                <a:ea typeface="等线" panose="02010600030101010101" pitchFamily="2" charset="-122"/>
              </a:rPr>
              <a:t>繁荣</a:t>
            </a:r>
            <a:r>
              <a:rPr lang="zh-CN" altLang="en-US" sz="40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，</a:t>
            </a:r>
            <a:endParaRPr lang="en-US" altLang="zh-CN" sz="4000" b="1" dirty="0" smtClean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u="sng" dirty="0" smtClean="0">
                <a:latin typeface="等线" panose="02010600030101010101" pitchFamily="2" charset="-122"/>
                <a:ea typeface="等线" panose="02010600030101010101" pitchFamily="2" charset="-122"/>
              </a:rPr>
              <a:t>             、        、          </a:t>
            </a:r>
            <a:r>
              <a:rPr lang="zh-CN" altLang="en-US" sz="40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的成就尤为突出。</a:t>
            </a:r>
            <a:endParaRPr lang="zh-CN" altLang="en-US" sz="44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070556" y="5101418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纺织业</a:t>
            </a:r>
            <a:endParaRPr lang="zh-CN" altLang="en-US" sz="3600" dirty="0"/>
          </a:p>
        </p:txBody>
      </p:sp>
      <p:sp>
        <p:nvSpPr>
          <p:cNvPr id="24" name="矩形 23"/>
          <p:cNvSpPr/>
          <p:nvPr/>
        </p:nvSpPr>
        <p:spPr>
          <a:xfrm>
            <a:off x="3752719" y="5105471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制瓷业</a:t>
            </a:r>
            <a:endParaRPr lang="zh-CN" altLang="en-US" sz="3600" dirty="0"/>
          </a:p>
        </p:txBody>
      </p:sp>
      <p:sp>
        <p:nvSpPr>
          <p:cNvPr id="25" name="矩形 24"/>
          <p:cNvSpPr/>
          <p:nvPr/>
        </p:nvSpPr>
        <p:spPr>
          <a:xfrm>
            <a:off x="5339201" y="5101418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造船业</a:t>
            </a:r>
            <a:endParaRPr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0256" grpId="0" animBg="1"/>
      <p:bldP spid="1025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1091357" y="356659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5A0000"/>
                </a:solidFill>
                <a:latin typeface="黑体" panose="02010609060101010101" charset="-122"/>
                <a:ea typeface="黑体" panose="02010609060101010101" charset="-122"/>
              </a:rPr>
              <a:t>二、手工业的兴盛</a:t>
            </a:r>
            <a:endParaRPr lang="zh-CN" altLang="en-US" sz="2400" dirty="0">
              <a:solidFill>
                <a:srgbClr val="5A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713974" y="849974"/>
            <a:ext cx="3265141" cy="0"/>
          </a:xfrm>
          <a:prstGeom prst="line">
            <a:avLst/>
          </a:prstGeom>
          <a:ln>
            <a:solidFill>
              <a:srgbClr val="5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703814" y="921094"/>
            <a:ext cx="3265141" cy="0"/>
          </a:xfrm>
          <a:prstGeom prst="line">
            <a:avLst/>
          </a:prstGeom>
          <a:ln w="38100">
            <a:solidFill>
              <a:srgbClr val="5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12040715" y="393614"/>
            <a:ext cx="148711" cy="485489"/>
          </a:xfrm>
          <a:prstGeom prst="rect">
            <a:avLst/>
          </a:prstGeom>
          <a:solidFill>
            <a:srgbClr val="5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5A0000"/>
              </a:solidFill>
            </a:endParaRPr>
          </a:p>
        </p:txBody>
      </p:sp>
      <p:pic>
        <p:nvPicPr>
          <p:cNvPr id="11" name="图片 10" descr="42f7ded8d8a8591dcf6bd180af8043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85090"/>
            <a:ext cx="1727200" cy="1151255"/>
          </a:xfrm>
          <a:prstGeom prst="rect">
            <a:avLst/>
          </a:prstGeom>
        </p:spPr>
      </p:pic>
      <p:sp>
        <p:nvSpPr>
          <p:cNvPr id="17" name="Text Box 5" descr="再生纸"/>
          <p:cNvSpPr txBox="1">
            <a:spLocks noChangeArrowheads="1"/>
          </p:cNvSpPr>
          <p:nvPr/>
        </p:nvSpPr>
        <p:spPr bwMode="auto">
          <a:xfrm>
            <a:off x="883503" y="4411997"/>
            <a:ext cx="10366912" cy="1600438"/>
          </a:xfrm>
          <a:prstGeom prst="rect">
            <a:avLst/>
          </a:prstGeom>
          <a:solidFill>
            <a:srgbClr val="5A0000"/>
          </a:solidFill>
          <a:ln w="28575">
            <a:noFill/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4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    </a:t>
            </a:r>
            <a:r>
              <a:rPr kumimoji="1" lang="zh-CN" altLang="en-US" sz="28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今棉之为用，可以御寒，可以生暖，盖老少贵贱无不赖之。其衣被天下后世，为功殆过于蚕桑也。</a:t>
            </a:r>
            <a:endParaRPr kumimoji="1" lang="zh-CN" altLang="en-US" sz="28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kumimoji="1" lang="en-US" altLang="zh-CN" sz="28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——</a:t>
            </a:r>
            <a:r>
              <a:rPr kumimoji="1" lang="zh-CN" altLang="en-US" sz="28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王应奎</a:t>
            </a:r>
            <a:r>
              <a:rPr kumimoji="1" lang="en-US" altLang="zh-CN" sz="28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《</a:t>
            </a:r>
            <a:r>
              <a:rPr kumimoji="1" lang="zh-CN" altLang="en-US" sz="28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柳南续笔</a:t>
            </a:r>
            <a:r>
              <a:rPr kumimoji="1" lang="en-US" altLang="zh-CN" sz="28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》</a:t>
            </a:r>
            <a:endParaRPr kumimoji="1" lang="en-US" altLang="zh-CN" sz="28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767367" y="1150116"/>
            <a:ext cx="329485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44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1 .</a:t>
            </a:r>
            <a:r>
              <a:rPr lang="zh-CN" altLang="en-US" sz="44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纺织业</a:t>
            </a:r>
            <a:endParaRPr lang="zh-CN" altLang="en-US" sz="4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950680" y="2269831"/>
            <a:ext cx="9912781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200" dirty="0" smtClean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</a:t>
            </a:r>
            <a:r>
              <a:rPr lang="zh-CN" altLang="en-US" sz="32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北宋</a:t>
            </a:r>
            <a:r>
              <a:rPr lang="zh-CN" altLang="en-US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时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,</a:t>
            </a:r>
            <a:r>
              <a:rPr lang="zh-CN" altLang="en-US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南方的</a:t>
            </a:r>
            <a:r>
              <a:rPr lang="zh-CN" altLang="en-US" sz="3200" b="1" u="sng" dirty="0">
                <a:latin typeface="等线" panose="02010600030101010101" pitchFamily="2" charset="-122"/>
                <a:ea typeface="等线" panose="02010600030101010101" pitchFamily="2" charset="-122"/>
              </a:rPr>
              <a:t>     </a:t>
            </a:r>
            <a:r>
              <a:rPr lang="zh-CN" altLang="en-US" sz="3200" b="1" u="sng" dirty="0" smtClean="0">
                <a:latin typeface="等线" panose="02010600030101010101" pitchFamily="2" charset="-122"/>
                <a:ea typeface="等线" panose="02010600030101010101" pitchFamily="2" charset="-122"/>
              </a:rPr>
              <a:t>         </a:t>
            </a:r>
            <a:r>
              <a:rPr lang="zh-CN" altLang="en-US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胜过北方。四川、江浙地区是丝织生产发达。</a:t>
            </a:r>
            <a:r>
              <a:rPr lang="zh-CN" altLang="en-US" sz="32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南宋后期</a:t>
            </a:r>
            <a:r>
              <a:rPr lang="en-US" altLang="zh-CN" sz="3200" b="1" u="sng" dirty="0">
                <a:latin typeface="等线" panose="02010600030101010101" pitchFamily="2" charset="-122"/>
                <a:ea typeface="等线" panose="02010600030101010101" pitchFamily="2" charset="-122"/>
              </a:rPr>
              <a:t>   </a:t>
            </a:r>
            <a:r>
              <a:rPr lang="en-US" altLang="zh-CN" sz="3200" b="1" u="sng" dirty="0" smtClean="0">
                <a:latin typeface="等线" panose="02010600030101010101" pitchFamily="2" charset="-122"/>
                <a:ea typeface="等线" panose="02010600030101010101" pitchFamily="2" charset="-122"/>
              </a:rPr>
              <a:t>            </a:t>
            </a:r>
            <a:r>
              <a:rPr lang="zh-CN" altLang="en-US" sz="32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兴起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,</a:t>
            </a:r>
            <a:r>
              <a:rPr lang="en-US" altLang="zh-CN" sz="3200" b="1" u="sng" dirty="0">
                <a:latin typeface="等线" panose="02010600030101010101" pitchFamily="2" charset="-122"/>
                <a:ea typeface="等线" panose="02010600030101010101" pitchFamily="2" charset="-122"/>
              </a:rPr>
              <a:t>    </a:t>
            </a:r>
            <a:r>
              <a:rPr lang="en-US" altLang="zh-CN" sz="3200" b="1" u="sng" dirty="0" smtClean="0">
                <a:latin typeface="等线" panose="02010600030101010101" pitchFamily="2" charset="-122"/>
                <a:ea typeface="等线" panose="02010600030101010101" pitchFamily="2" charset="-122"/>
              </a:rPr>
              <a:t>           </a:t>
            </a:r>
            <a:r>
              <a:rPr lang="zh-CN" altLang="en-US" sz="32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已有比较先进的棉纺织</a:t>
            </a:r>
            <a:r>
              <a:rPr lang="zh-CN" altLang="en-US" sz="32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工具，</a:t>
            </a:r>
            <a:r>
              <a:rPr lang="zh-CN" altLang="en-US" sz="3200" b="1" u="sng" dirty="0" smtClean="0">
                <a:latin typeface="等线" panose="02010600030101010101" pitchFamily="2" charset="-122"/>
                <a:ea typeface="等线" panose="02010600030101010101" pitchFamily="2" charset="-122"/>
              </a:rPr>
              <a:t>棉纺织</a:t>
            </a:r>
            <a:r>
              <a:rPr lang="zh-CN" altLang="en-US" sz="3200" b="1" u="sng" dirty="0">
                <a:latin typeface="等线" panose="02010600030101010101" pitchFamily="2" charset="-122"/>
                <a:ea typeface="等线" panose="02010600030101010101" pitchFamily="2" charset="-122"/>
              </a:rPr>
              <a:t>品</a:t>
            </a:r>
            <a:r>
              <a:rPr lang="zh-CN" altLang="en-US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种类较多</a:t>
            </a:r>
            <a:r>
              <a:rPr lang="zh-CN" altLang="en-US" sz="3200" dirty="0">
                <a:latin typeface="等线" panose="02010600030101010101" pitchFamily="2" charset="-122"/>
                <a:ea typeface="等线" panose="02010600030101010101" pitchFamily="2" charset="-122"/>
              </a:rPr>
              <a:t>。</a:t>
            </a:r>
            <a:endParaRPr lang="zh-CN" altLang="en-US" sz="3200" dirty="0">
              <a:solidFill>
                <a:srgbClr val="CC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062224" y="2270436"/>
            <a:ext cx="142081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丝织业</a:t>
            </a:r>
            <a:endParaRPr lang="zh-CN" altLang="en-US" sz="3200" dirty="0"/>
          </a:p>
        </p:txBody>
      </p:sp>
      <p:sp>
        <p:nvSpPr>
          <p:cNvPr id="24" name="矩形 23"/>
          <p:cNvSpPr/>
          <p:nvPr/>
        </p:nvSpPr>
        <p:spPr>
          <a:xfrm>
            <a:off x="6066959" y="2685131"/>
            <a:ext cx="141605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棉织业</a:t>
            </a:r>
            <a:endParaRPr lang="zh-CN" altLang="en-US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594581" y="2661864"/>
            <a:ext cx="1574800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海南岛</a:t>
            </a:r>
            <a:endParaRPr lang="zh-CN" altLang="en-US" sz="3600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utoUpdateAnimBg="0"/>
    </p:bldLst>
  </p:timing>
</p:sld>
</file>

<file path=ppt/tags/tag1.xml><?xml version="1.0" encoding="utf-8"?>
<p:tagLst xmlns:p="http://schemas.openxmlformats.org/presentationml/2006/main">
  <p:tag name="KSO_WM_TEMPLATE_CATEGORY" val="custom"/>
  <p:tag name="KSO_WM_TEMPLATE_INDEX" val="166"/>
</p:tagLst>
</file>

<file path=ppt/tags/tag2.xml><?xml version="1.0" encoding="utf-8"?>
<p:tagLst xmlns:p="http://schemas.openxmlformats.org/presentationml/2006/main">
  <p:tag name="KSO_WM_UNIT_TABLE_BEAUTIFY" val="smartTable{15d25ee7-8684-42ab-a36b-23b1d79e658e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2630</Words>
  <Application>WPS 演示</Application>
  <PresentationFormat>宽屏</PresentationFormat>
  <Paragraphs>423</Paragraphs>
  <Slides>23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6" baseType="lpstr">
      <vt:lpstr>Arial</vt:lpstr>
      <vt:lpstr>宋体</vt:lpstr>
      <vt:lpstr>Wingdings</vt:lpstr>
      <vt:lpstr>等线</vt:lpstr>
      <vt:lpstr>楷体</vt:lpstr>
      <vt:lpstr>华文新魏</vt:lpstr>
      <vt:lpstr>汉仪尚巍手书W</vt:lpstr>
      <vt:lpstr>Calibri</vt:lpstr>
      <vt:lpstr>黑体</vt:lpstr>
      <vt:lpstr>Times New Roman</vt:lpstr>
      <vt:lpstr>方正粗圆简体</vt:lpstr>
      <vt:lpstr>华文行楷</vt:lpstr>
      <vt:lpstr>Batang</vt:lpstr>
      <vt:lpstr>微软雅黑</vt:lpstr>
      <vt:lpstr>Arial Unicode MS</vt:lpstr>
      <vt:lpstr>Calibri Light</vt:lpstr>
      <vt:lpstr>华文中宋</vt:lpstr>
      <vt:lpstr>Adobe 黑体 Std R</vt:lpstr>
      <vt:lpstr>华文彩云</vt:lpstr>
      <vt:lpstr>华文楷体</vt:lpstr>
      <vt:lpstr>隶书</vt:lpstr>
      <vt:lpstr>楷体_GB2312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“号为冠天下”的蜀地丝织品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42</cp:revision>
  <dcterms:created xsi:type="dcterms:W3CDTF">2017-02-01T07:22:00Z</dcterms:created>
  <dcterms:modified xsi:type="dcterms:W3CDTF">2019-12-15T08:22:48Z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2052-11.1.0.9209</vt:lpwstr>
  </property>
</Properties>
</file>