
<file path=[Content_Types].xml><?xml version="1.0" encoding="utf-8"?>
<Types xmlns="http://schemas.openxmlformats.org/package/2006/content-types">
  <Default Extension="wav" ContentType="audio/x-wav"/>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3"/>
    <p:sldId id="257" r:id="rId4"/>
    <p:sldId id="314" r:id="rId5"/>
    <p:sldId id="598" r:id="rId6"/>
    <p:sldId id="428" r:id="rId7"/>
    <p:sldId id="543" r:id="rId8"/>
    <p:sldId id="544" r:id="rId9"/>
    <p:sldId id="570" r:id="rId10"/>
    <p:sldId id="545" r:id="rId11"/>
    <p:sldId id="546" r:id="rId12"/>
    <p:sldId id="547" r:id="rId13"/>
    <p:sldId id="548" r:id="rId14"/>
    <p:sldId id="549" r:id="rId15"/>
    <p:sldId id="571" r:id="rId16"/>
    <p:sldId id="438" r:id="rId17"/>
    <p:sldId id="552" r:id="rId18"/>
    <p:sldId id="572" r:id="rId19"/>
    <p:sldId id="573" r:id="rId20"/>
    <p:sldId id="574" r:id="rId21"/>
    <p:sldId id="575" r:id="rId22"/>
    <p:sldId id="576" r:id="rId23"/>
    <p:sldId id="577" r:id="rId24"/>
    <p:sldId id="550" r:id="rId25"/>
    <p:sldId id="578" r:id="rId26"/>
    <p:sldId id="579" r:id="rId27"/>
    <p:sldId id="581" r:id="rId28"/>
    <p:sldId id="580" r:id="rId29"/>
    <p:sldId id="582" r:id="rId30"/>
    <p:sldId id="551" r:id="rId31"/>
    <p:sldId id="513" r:id="rId32"/>
    <p:sldId id="521" r:id="rId33"/>
    <p:sldId id="522" r:id="rId34"/>
    <p:sldId id="523" r:id="rId3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102"/>
      </p:cViewPr>
      <p:guideLst>
        <p:guide orient="horz" pos="2155"/>
        <p:guide pos="304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8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52D7B779-ABEC-42A8-9CE8-AC5359FD685D}" type="slidenum">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672B65E7-E981-4FE1-A843-BF297668BD0B}"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en-US" dirty="0">
                <a:solidFill>
                  <a:srgbClr val="898989"/>
                </a:solidFill>
              </a:rPr>
            </a:fld>
            <a:endParaRPr lang="" altLang="en-US" dirty="0">
              <a:solidFill>
                <a:srgbClr val="898989"/>
              </a:solidFill>
              <a:ea typeface="等线" pitchFamily="2" charset="-122"/>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en-US" dirty="0">
                <a:solidFill>
                  <a:srgbClr val="898989"/>
                </a:solidFill>
              </a:rPr>
            </a:fld>
            <a:endParaRPr lang="" altLang="en-US" dirty="0">
              <a:solidFill>
                <a:srgbClr val="898989"/>
              </a:solidFill>
              <a:ea typeface="等线" pitchFamily="2" charset="-122"/>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8"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1" y="2505075"/>
            <a:ext cx="3868340"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505075"/>
            <a:ext cx="3887391"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8"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1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8"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672B65E7-E981-4FE1-A843-BF297668BD0B}"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6"/>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en-US" dirty="0">
                <a:solidFill>
                  <a:srgbClr val="898989"/>
                </a:solidFill>
              </a:rPr>
            </a:fld>
            <a:endParaRPr lang="" altLang="en-US" dirty="0">
              <a:solidFill>
                <a:srgbClr val="898989"/>
              </a:solidFill>
              <a:ea typeface="等线" pitchFamily="2" charset="-122"/>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987425"/>
            <a:ext cx="4629150" cy="4873625"/>
          </a:xfrm>
        </p:spPr>
        <p:txBody>
          <a:bodyPr vert="horz" lIns="91440" tIns="45720" rIns="91440" bIns="4572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8"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algn="r" eaLnBrk="1" hangingPunct="1">
              <a:buNone/>
            </a:pPr>
            <a:fld id="{9A0DB2DC-4C9A-4742-B13C-FB6460FD3503}" type="slidenum">
              <a:rPr lang="" altLang="zh-CN" dirty="0">
                <a:solidFill>
                  <a:srgbClr val="898989"/>
                </a:solidFill>
                <a:ea typeface="等线" pitchFamily="2" charset="-122"/>
              </a:rPr>
            </a:fld>
            <a:endParaRPr lang="" altLang="zh-CN" dirty="0">
              <a:solidFill>
                <a:srgbClr val="898989"/>
              </a:solidFill>
              <a:ea typeface="等线" pitchFamily="2" charset="-122"/>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28650" y="1825625"/>
            <a:ext cx="7886700" cy="4351338"/>
          </a:xfrm>
          <a:prstGeom prst="rect">
            <a:avLst/>
          </a:prstGeom>
          <a:noFill/>
          <a:ln w="9525">
            <a:noFill/>
          </a:ln>
        </p:spPr>
        <p:txBody>
          <a:bodyPr/>
          <a:p>
            <a:pPr lvl="0"/>
            <a:r>
              <a:rPr lang="" altLang="en-US" dirty="0"/>
              <a:t>单击此处编辑母版文本样式</a:t>
            </a:r>
            <a:endParaRPr lang="" altLang="en-US" dirty="0"/>
          </a:p>
          <a:p>
            <a:pPr lvl="1"/>
            <a:r>
              <a:rPr lang="" altLang="en-US" dirty="0"/>
              <a:t>二级</a:t>
            </a:r>
            <a:endParaRPr lang="" altLang="en-US" dirty="0"/>
          </a:p>
          <a:p>
            <a:pPr lvl="2"/>
            <a:r>
              <a:rPr lang="" altLang="en-US" dirty="0"/>
              <a:t>三级</a:t>
            </a:r>
            <a:endParaRPr lang="" altLang="en-US" dirty="0"/>
          </a:p>
          <a:p>
            <a:pPr lvl="3"/>
            <a:r>
              <a:rPr lang="" altLang="en-US" dirty="0"/>
              <a:t>四级</a:t>
            </a:r>
            <a:endParaRPr lang="" altLang="en-US" dirty="0"/>
          </a:p>
          <a:p>
            <a:pPr lvl="4"/>
            <a:r>
              <a:rPr lang="" altLang="en-US" dirty="0"/>
              <a:t>五级</a:t>
            </a:r>
            <a:endParaRPr lang=""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noProof="1">
                <a:solidFill>
                  <a:schemeClr val="tx1">
                    <a:tint val="75000"/>
                  </a:schemeClr>
                </a:solidFill>
                <a:cs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F46F35-E68C-4CB0-A975-0A66577017F3}" type="slidenum">
              <a:rPr kumimoji="0" lang="en-US" alt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1031" name="图片 11"/>
          <p:cNvPicPr>
            <a:picLocks noChangeAspect="1"/>
          </p:cNvPicPr>
          <p:nvPr/>
        </p:nvPicPr>
        <p:blipFill>
          <a:blip r:embed="rId15"/>
          <a:stretch>
            <a:fillRect/>
          </a:stretch>
        </p:blipFill>
        <p:spPr>
          <a:xfrm>
            <a:off x="6567488" y="0"/>
            <a:ext cx="2576512" cy="6111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2pPr>
      <a:lvl3pPr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3pPr>
      <a:lvl4pPr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4pPr>
      <a:lvl5pPr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5pPr>
      <a:lvl6pPr marL="457200"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6pPr>
      <a:lvl7pPr marL="914400"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7pPr>
      <a:lvl8pPr marL="1371600"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8pPr>
      <a:lvl9pPr marL="1828800" algn="l" defTabSz="685800" rtl="0" fontAlgn="base">
        <a:lnSpc>
          <a:spcPct val="90000"/>
        </a:lnSpc>
        <a:spcBef>
          <a:spcPct val="0"/>
        </a:spcBef>
        <a:spcAft>
          <a:spcPct val="0"/>
        </a:spcAft>
        <a:defRPr sz="3300">
          <a:solidFill>
            <a:schemeClr val="tx1"/>
          </a:solidFill>
          <a:latin typeface="等线 Light" pitchFamily="2" charset="-122"/>
          <a:ea typeface="等线 Light"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baike.baidu.com/view/60333.htm" TargetMode="External"/><Relationship Id="rId4" Type="http://schemas.openxmlformats.org/officeDocument/2006/relationships/hyperlink" Target="http://baike.baidu.com/view/31275.htm" TargetMode="External"/><Relationship Id="rId3" Type="http://schemas.openxmlformats.org/officeDocument/2006/relationships/hyperlink" Target="http://baike.baidu.com/view/29509.htm" TargetMode="External"/><Relationship Id="rId2" Type="http://schemas.openxmlformats.org/officeDocument/2006/relationships/hyperlink" Target="http://baike.baidu.com/view/58037.htm" TargetMode="External"/><Relationship Id="rId1" Type="http://schemas.openxmlformats.org/officeDocument/2006/relationships/hyperlink" Target="http://baike.baidu.com/view/96846.htm"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2791;&#35838;&#36164;&#26009;/&#20013;&#22269;&#36164;&#26412;&#20027;&#20041;&#30340;&#20135;&#29983;.mpeg"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33.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hemeOverride" Target="../theme/themeOverride1.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8" name="Text Box 4"/>
          <p:cNvSpPr txBox="1"/>
          <p:nvPr/>
        </p:nvSpPr>
        <p:spPr>
          <a:xfrm>
            <a:off x="359410" y="222568"/>
            <a:ext cx="8424863" cy="1296987"/>
          </a:xfrm>
          <a:prstGeom prst="rect">
            <a:avLst/>
          </a:prstGeom>
          <a:noFill/>
          <a:ln w="9525">
            <a:noFill/>
          </a:ln>
        </p:spPr>
        <p:txBody>
          <a:bodyPr>
            <a:spAutoFit/>
          </a:bodyPr>
          <a:p>
            <a:pPr algn="ctr" eaLnBrk="1" hangingPunct="1">
              <a:lnSpc>
                <a:spcPct val="70000"/>
              </a:lnSpc>
            </a:pPr>
            <a:r>
              <a:rPr lang="zh-CN" altLang="en-US" sz="3200" b="1" dirty="0">
                <a:solidFill>
                  <a:srgbClr val="C00000"/>
                </a:solidFill>
                <a:latin typeface="黑体" panose="02010609060101010101" pitchFamily="49" charset="-122"/>
                <a:ea typeface="黑体" panose="02010609060101010101" pitchFamily="49" charset="-122"/>
              </a:rPr>
              <a:t>第八单元</a:t>
            </a:r>
            <a:r>
              <a:rPr lang="zh-CN" altLang="en-US" sz="4800" b="1" dirty="0">
                <a:solidFill>
                  <a:srgbClr val="C00000"/>
                </a:solidFill>
                <a:latin typeface="黑体" panose="02010609060101010101" pitchFamily="49" charset="-122"/>
                <a:ea typeface="黑体" panose="02010609060101010101" pitchFamily="49" charset="-122"/>
              </a:rPr>
              <a:t> </a:t>
            </a:r>
            <a:endParaRPr lang="zh-CN" altLang="en-US" sz="4800" b="1" dirty="0">
              <a:solidFill>
                <a:srgbClr val="C00000"/>
              </a:solidFill>
              <a:latin typeface="黑体" panose="02010609060101010101" pitchFamily="49" charset="-122"/>
              <a:ea typeface="黑体" panose="02010609060101010101" pitchFamily="49" charset="-122"/>
            </a:endParaRPr>
          </a:p>
          <a:p>
            <a:pPr algn="ctr" eaLnBrk="1" hangingPunct="1">
              <a:lnSpc>
                <a:spcPct val="70000"/>
              </a:lnSpc>
            </a:pPr>
            <a:endParaRPr lang="zh-CN" altLang="en-US" sz="3200" b="1" dirty="0">
              <a:solidFill>
                <a:srgbClr val="C00000"/>
              </a:solidFill>
              <a:latin typeface="黑体" panose="02010609060101010101" pitchFamily="49" charset="-122"/>
              <a:ea typeface="黑体" panose="02010609060101010101" pitchFamily="49" charset="-122"/>
            </a:endParaRPr>
          </a:p>
          <a:p>
            <a:pPr algn="ctr" eaLnBrk="1" hangingPunct="1">
              <a:lnSpc>
                <a:spcPct val="70000"/>
              </a:lnSpc>
            </a:pPr>
            <a:r>
              <a:rPr lang="zh-CN" altLang="en-US" sz="3200" b="1" dirty="0">
                <a:solidFill>
                  <a:srgbClr val="C00000"/>
                </a:solidFill>
                <a:latin typeface="黑体" panose="02010609060101010101" pitchFamily="49" charset="-122"/>
                <a:ea typeface="黑体" panose="02010609060101010101" pitchFamily="49" charset="-122"/>
              </a:rPr>
              <a:t>近代经济、社会生活与教育文化事业的发展</a:t>
            </a:r>
            <a:endParaRPr lang="zh-CN" altLang="en-US" sz="3200" b="1" dirty="0">
              <a:solidFill>
                <a:srgbClr val="C00000"/>
              </a:solidFill>
              <a:latin typeface="黑体" panose="02010609060101010101" pitchFamily="49" charset="-122"/>
              <a:ea typeface="黑体" panose="02010609060101010101" pitchFamily="49" charset="-122"/>
            </a:endParaRPr>
          </a:p>
        </p:txBody>
      </p:sp>
      <p:sp>
        <p:nvSpPr>
          <p:cNvPr id="2051" name="Rectangle 5"/>
          <p:cNvSpPr/>
          <p:nvPr/>
        </p:nvSpPr>
        <p:spPr>
          <a:xfrm>
            <a:off x="6350" y="1616710"/>
            <a:ext cx="9131300" cy="1846263"/>
          </a:xfrm>
          <a:prstGeom prst="rect">
            <a:avLst/>
          </a:prstGeom>
          <a:noFill/>
          <a:ln w="9525">
            <a:noFill/>
          </a:ln>
        </p:spPr>
        <p:txBody>
          <a:bodyPr anchor="ctr">
            <a:spAutoFit/>
          </a:bodyPr>
          <a:p>
            <a:pPr algn="ctr" eaLnBrk="1" hangingPunct="1"/>
            <a:r>
              <a:rPr lang="zh-CN" altLang="en-US" sz="4800" b="1" dirty="0">
                <a:solidFill>
                  <a:srgbClr val="C00000"/>
                </a:solidFill>
                <a:latin typeface="黑体" panose="02010609060101010101" pitchFamily="49" charset="-122"/>
                <a:ea typeface="黑体" panose="02010609060101010101" pitchFamily="49" charset="-122"/>
              </a:rPr>
              <a:t>第</a:t>
            </a:r>
            <a:r>
              <a:rPr lang="en-US" altLang="zh-CN" sz="4800" b="1" dirty="0">
                <a:solidFill>
                  <a:srgbClr val="C00000"/>
                </a:solidFill>
                <a:latin typeface="黑体" panose="02010609060101010101" pitchFamily="49" charset="-122"/>
                <a:ea typeface="黑体" panose="02010609060101010101" pitchFamily="49" charset="-122"/>
              </a:rPr>
              <a:t>25</a:t>
            </a:r>
            <a:r>
              <a:rPr lang="zh-CN" altLang="en-US" sz="4800" b="1" dirty="0">
                <a:solidFill>
                  <a:srgbClr val="C00000"/>
                </a:solidFill>
                <a:latin typeface="黑体" panose="02010609060101010101" pitchFamily="49" charset="-122"/>
                <a:ea typeface="黑体" panose="02010609060101010101" pitchFamily="49" charset="-122"/>
              </a:rPr>
              <a:t>课 </a:t>
            </a:r>
            <a:endParaRPr lang="zh-CN" altLang="en-US" sz="4800" b="1" dirty="0">
              <a:solidFill>
                <a:srgbClr val="C00000"/>
              </a:solidFill>
              <a:latin typeface="黑体" panose="02010609060101010101" pitchFamily="49" charset="-122"/>
              <a:ea typeface="黑体" panose="02010609060101010101" pitchFamily="49" charset="-122"/>
            </a:endParaRPr>
          </a:p>
          <a:p>
            <a:pPr algn="ctr" eaLnBrk="1" hangingPunct="1"/>
            <a:r>
              <a:rPr lang="zh-CN" altLang="en-US" sz="4800" b="1" dirty="0">
                <a:solidFill>
                  <a:srgbClr val="C00000"/>
                </a:solidFill>
                <a:latin typeface="黑体" panose="02010609060101010101" pitchFamily="49" charset="-122"/>
                <a:ea typeface="黑体" panose="02010609060101010101" pitchFamily="49" charset="-122"/>
              </a:rPr>
              <a:t> </a:t>
            </a:r>
            <a:r>
              <a:rPr lang="zh-CN" altLang="en-US" sz="6600" b="1" dirty="0">
                <a:solidFill>
                  <a:srgbClr val="C00000"/>
                </a:solidFill>
                <a:latin typeface="黑体" panose="02010609060101010101" pitchFamily="49" charset="-122"/>
                <a:ea typeface="黑体" panose="02010609060101010101" pitchFamily="49" charset="-122"/>
              </a:rPr>
              <a:t>经济和社会生活的变化</a:t>
            </a:r>
            <a:endParaRPr lang="zh-CN" altLang="en-US" sz="6600" b="1" dirty="0">
              <a:solidFill>
                <a:srgbClr val="C00000"/>
              </a:solidFill>
              <a:latin typeface="黑体" panose="02010609060101010101" pitchFamily="49" charset="-122"/>
              <a:ea typeface="黑体" panose="02010609060101010101" pitchFamily="49" charset="-122"/>
            </a:endParaRPr>
          </a:p>
        </p:txBody>
      </p:sp>
      <p:pic>
        <p:nvPicPr>
          <p:cNvPr id="3" name="图片 6148" descr="zhj"/>
          <p:cNvPicPr>
            <a:picLocks noChangeAspect="1"/>
          </p:cNvPicPr>
          <p:nvPr/>
        </p:nvPicPr>
        <p:blipFill>
          <a:blip r:embed="rId1"/>
          <a:stretch>
            <a:fillRect/>
          </a:stretch>
        </p:blipFill>
        <p:spPr>
          <a:xfrm rot="-368437">
            <a:off x="614998" y="3426778"/>
            <a:ext cx="2681287" cy="32242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800" decel="100000"/>
                                        <p:tgtEl>
                                          <p:spTgt spid="2051"/>
                                        </p:tgtEl>
                                      </p:cBhvr>
                                    </p:animEffect>
                                    <p:anim calcmode="lin" valueType="num">
                                      <p:cBhvr>
                                        <p:cTn id="8" dur="800" decel="100000" fill="hold"/>
                                        <p:tgtEl>
                                          <p:spTgt spid="2051"/>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051"/>
                                        </p:tgtEl>
                                        <p:attrNameLst>
                                          <p:attrName>ppt_x</p:attrName>
                                        </p:attrNameLst>
                                      </p:cBhvr>
                                      <p:tavLst>
                                        <p:tav tm="0">
                                          <p:val>
                                            <p:strVal val="#ppt_x+0.4"/>
                                          </p:val>
                                        </p:tav>
                                        <p:tav tm="100000">
                                          <p:val>
                                            <p:strVal val="#ppt_x-0.05"/>
                                          </p:val>
                                        </p:tav>
                                      </p:tavLst>
                                    </p:anim>
                                    <p:anim calcmode="lin" valueType="num">
                                      <p:cBhvr>
                                        <p:cTn id="10" dur="800" decel="100000" fill="hold"/>
                                        <p:tgtEl>
                                          <p:spTgt spid="20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7174"/>
          <p:cNvSpPr/>
          <p:nvPr/>
        </p:nvSpPr>
        <p:spPr>
          <a:xfrm>
            <a:off x="155575" y="598488"/>
            <a:ext cx="2038350" cy="477837"/>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萧条发展</a:t>
            </a:r>
            <a:endParaRPr lang="zh-CN" altLang="en-US" sz="2800" b="1" dirty="0">
              <a:latin typeface="黑体" panose="02010609060101010101" pitchFamily="49" charset="-122"/>
              <a:ea typeface="黑体" panose="02010609060101010101" pitchFamily="49" charset="-122"/>
            </a:endParaRPr>
          </a:p>
        </p:txBody>
      </p:sp>
      <p:sp>
        <p:nvSpPr>
          <p:cNvPr id="12290" name="Rectangle 35"/>
          <p:cNvSpPr/>
          <p:nvPr/>
        </p:nvSpPr>
        <p:spPr>
          <a:xfrm>
            <a:off x="2319338" y="576263"/>
            <a:ext cx="3192462" cy="522287"/>
          </a:xfrm>
          <a:prstGeom prst="rect">
            <a:avLst/>
          </a:prstGeom>
          <a:noFill/>
          <a:ln w="9525">
            <a:noFill/>
          </a:ln>
        </p:spPr>
        <p:txBody>
          <a:bodyPr lIns="92075" tIns="46038" rIns="92075" bIns="46038">
            <a:spAutoFit/>
          </a:bodyPr>
          <a:p>
            <a:pPr eaLnBrk="1" hangingPunct="1">
              <a:spcBef>
                <a:spcPct val="50000"/>
              </a:spcBef>
            </a:pPr>
            <a:r>
              <a:rPr lang="en-US" altLang="zh-CN" sz="2800" b="1" dirty="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世纪二三十年代</a:t>
            </a:r>
            <a:endParaRPr lang="zh-CN" altLang="en-US" sz="2800" b="1" dirty="0">
              <a:latin typeface="黑体" panose="02010609060101010101" pitchFamily="49" charset="-122"/>
              <a:ea typeface="黑体" panose="02010609060101010101" pitchFamily="49" charset="-122"/>
            </a:endParaRPr>
          </a:p>
        </p:txBody>
      </p:sp>
      <p:sp>
        <p:nvSpPr>
          <p:cNvPr id="10243" name="AutoShape 14"/>
          <p:cNvSpPr/>
          <p:nvPr/>
        </p:nvSpPr>
        <p:spPr>
          <a:xfrm>
            <a:off x="690563" y="1784350"/>
            <a:ext cx="295275" cy="3103563"/>
          </a:xfrm>
          <a:prstGeom prst="leftBrace">
            <a:avLst>
              <a:gd name="adj1" fmla="val 67541"/>
              <a:gd name="adj2" fmla="val 50000"/>
            </a:avLst>
          </a:prstGeom>
          <a:noFill/>
          <a:ln w="57150" cap="flat" cmpd="sng">
            <a:solidFill>
              <a:schemeClr val="tx1"/>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0244" name="文本框 3"/>
          <p:cNvSpPr txBox="1"/>
          <p:nvPr/>
        </p:nvSpPr>
        <p:spPr>
          <a:xfrm>
            <a:off x="9525" y="2794000"/>
            <a:ext cx="674688" cy="990600"/>
          </a:xfrm>
          <a:prstGeom prst="rect">
            <a:avLst/>
          </a:prstGeom>
          <a:blipFill rotWithShape="1">
            <a:blip r:embed="rId1"/>
          </a:blipFill>
          <a:ln w="9525">
            <a:noFill/>
          </a:ln>
        </p:spPr>
        <p:txBody>
          <a:bodyPr vert="eaVert">
            <a:spAutoFit/>
          </a:bodyPr>
          <a:p>
            <a:pPr eaLnBrk="1" hangingPunct="1"/>
            <a:r>
              <a:rPr lang="zh-CN" altLang="en-US" sz="3200" dirty="0">
                <a:solidFill>
                  <a:srgbClr val="FF0000"/>
                </a:solidFill>
                <a:latin typeface="隶书" pitchFamily="49" charset="-122"/>
                <a:ea typeface="隶书" pitchFamily="49" charset="-122"/>
              </a:rPr>
              <a:t>原因</a:t>
            </a:r>
            <a:endParaRPr lang="zh-CN" altLang="en-US" sz="3200" dirty="0">
              <a:solidFill>
                <a:srgbClr val="FF0000"/>
              </a:solidFill>
              <a:latin typeface="隶书" pitchFamily="49" charset="-122"/>
              <a:ea typeface="隶书" pitchFamily="49" charset="-122"/>
            </a:endParaRPr>
          </a:p>
        </p:txBody>
      </p:sp>
      <p:sp>
        <p:nvSpPr>
          <p:cNvPr id="7" name="文本框 26650"/>
          <p:cNvSpPr txBox="1"/>
          <p:nvPr/>
        </p:nvSpPr>
        <p:spPr>
          <a:xfrm>
            <a:off x="889000" y="1743075"/>
            <a:ext cx="4213225" cy="952500"/>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一战结束后，</a:t>
            </a:r>
            <a:r>
              <a:rPr lang="zh-CN" altLang="en-US" sz="2800" b="1" dirty="0">
                <a:solidFill>
                  <a:srgbClr val="FF0000"/>
                </a:solidFill>
                <a:latin typeface="Arial" panose="020B0604020202020204" pitchFamily="34" charset="0"/>
                <a:ea typeface="楷体" panose="02010609060101010101" pitchFamily="49" charset="-122"/>
              </a:rPr>
              <a:t>帝国主义经济</a:t>
            </a:r>
            <a:r>
              <a:rPr lang="zh-CN" altLang="en-US" sz="2800" b="1" dirty="0">
                <a:latin typeface="Arial" panose="020B0604020202020204" pitchFamily="34" charset="0"/>
                <a:ea typeface="楷体" panose="02010609060101010101" pitchFamily="49" charset="-122"/>
              </a:rPr>
              <a:t>势力卷土重来；</a:t>
            </a:r>
            <a:endParaRPr lang="zh-CN" altLang="en-US" sz="2800" b="1" dirty="0">
              <a:latin typeface="Arial" panose="020B0604020202020204" pitchFamily="34" charset="0"/>
              <a:ea typeface="楷体" panose="02010609060101010101" pitchFamily="49" charset="-122"/>
            </a:endParaRPr>
          </a:p>
        </p:txBody>
      </p:sp>
      <p:sp>
        <p:nvSpPr>
          <p:cNvPr id="2" name="文本框 26650"/>
          <p:cNvSpPr txBox="1"/>
          <p:nvPr/>
        </p:nvSpPr>
        <p:spPr>
          <a:xfrm>
            <a:off x="854075" y="3595688"/>
            <a:ext cx="4275138" cy="1384300"/>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民族工业受到</a:t>
            </a:r>
            <a:r>
              <a:rPr lang="zh-CN" altLang="en-US" sz="2800" b="1" dirty="0">
                <a:solidFill>
                  <a:srgbClr val="FF0000"/>
                </a:solidFill>
                <a:latin typeface="Arial" panose="020B0604020202020204" pitchFamily="34" charset="0"/>
                <a:ea typeface="楷体" panose="02010609060101010101" pitchFamily="49" charset="-122"/>
              </a:rPr>
              <a:t>帝国主义</a:t>
            </a:r>
            <a:r>
              <a:rPr lang="zh-CN" altLang="en-US" sz="2800" b="1" dirty="0">
                <a:latin typeface="Arial" panose="020B0604020202020204" pitchFamily="34" charset="0"/>
                <a:ea typeface="楷体" panose="02010609060101010101" pitchFamily="49" charset="-122"/>
              </a:rPr>
              <a:t>、</a:t>
            </a:r>
            <a:r>
              <a:rPr lang="zh-CN" altLang="en-US" sz="2800" b="1" dirty="0">
                <a:solidFill>
                  <a:srgbClr val="FF0000"/>
                </a:solidFill>
                <a:latin typeface="Arial" panose="020B0604020202020204" pitchFamily="34" charset="0"/>
                <a:ea typeface="楷体" panose="02010609060101010101" pitchFamily="49" charset="-122"/>
              </a:rPr>
              <a:t>封建主义</a:t>
            </a:r>
            <a:r>
              <a:rPr lang="zh-CN" altLang="en-US" sz="2800" b="1" dirty="0">
                <a:latin typeface="Arial" panose="020B0604020202020204" pitchFamily="34" charset="0"/>
                <a:ea typeface="楷体" panose="02010609060101010101" pitchFamily="49" charset="-122"/>
              </a:rPr>
              <a:t>和</a:t>
            </a:r>
            <a:r>
              <a:rPr lang="zh-CN" altLang="en-US" sz="2800" b="1" dirty="0">
                <a:solidFill>
                  <a:srgbClr val="FF0000"/>
                </a:solidFill>
                <a:latin typeface="Arial" panose="020B0604020202020204" pitchFamily="34" charset="0"/>
                <a:ea typeface="楷体" panose="02010609060101010101" pitchFamily="49" charset="-122"/>
              </a:rPr>
              <a:t>官僚资本主义</a:t>
            </a:r>
            <a:r>
              <a:rPr lang="zh-CN" altLang="en-US" sz="2800" b="1" dirty="0">
                <a:latin typeface="Arial" panose="020B0604020202020204" pitchFamily="34" charset="0"/>
                <a:ea typeface="楷体" panose="02010609060101010101" pitchFamily="49" charset="-122"/>
              </a:rPr>
              <a:t>的压迫。</a:t>
            </a:r>
            <a:endParaRPr lang="zh-CN" altLang="en-US" sz="2800" b="1" dirty="0">
              <a:latin typeface="Arial" panose="020B0604020202020204" pitchFamily="34" charset="0"/>
              <a:ea typeface="楷体" panose="02010609060101010101" pitchFamily="49" charset="-122"/>
            </a:endParaRPr>
          </a:p>
        </p:txBody>
      </p:sp>
      <p:pic>
        <p:nvPicPr>
          <p:cNvPr id="10247" name="图片 16385"/>
          <p:cNvPicPr>
            <a:picLocks noChangeAspect="1"/>
          </p:cNvPicPr>
          <p:nvPr/>
        </p:nvPicPr>
        <p:blipFill>
          <a:blip r:embed="rId2"/>
          <a:stretch>
            <a:fillRect/>
          </a:stretch>
        </p:blipFill>
        <p:spPr>
          <a:xfrm>
            <a:off x="4991100" y="1074738"/>
            <a:ext cx="4125913" cy="54022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800" decel="100000"/>
                                        <p:tgtEl>
                                          <p:spTgt spid="12290"/>
                                        </p:tgtEl>
                                      </p:cBhvr>
                                    </p:animEffect>
                                    <p:anim calcmode="lin" valueType="num">
                                      <p:cBhvr>
                                        <p:cTn id="8" dur="800" decel="100000" fill="hold"/>
                                        <p:tgtEl>
                                          <p:spTgt spid="12290"/>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2290"/>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800" decel="100000"/>
                                        <p:tgtEl>
                                          <p:spTgt spid="10244"/>
                                        </p:tgtEl>
                                      </p:cBhvr>
                                    </p:animEffect>
                                    <p:anim calcmode="lin" valueType="num">
                                      <p:cBhvr>
                                        <p:cTn id="18" dur="800" decel="100000" fill="hold"/>
                                        <p:tgtEl>
                                          <p:spTgt spid="10244"/>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10244"/>
                                        </p:tgtEl>
                                        <p:attrNameLst>
                                          <p:attrName>ppt_x</p:attrName>
                                        </p:attrNameLst>
                                      </p:cBhvr>
                                      <p:tavLst>
                                        <p:tav tm="0">
                                          <p:val>
                                            <p:strVal val="#ppt_x+0.4"/>
                                          </p:val>
                                        </p:tav>
                                        <p:tav tm="100000">
                                          <p:val>
                                            <p:strVal val="#ppt_x-0.05"/>
                                          </p:val>
                                        </p:tav>
                                      </p:tavLst>
                                    </p:anim>
                                    <p:anim calcmode="lin" valueType="num">
                                      <p:cBhvr>
                                        <p:cTn id="20" dur="800" decel="100000" fill="hold"/>
                                        <p:tgtEl>
                                          <p:spTgt spid="102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3"/>
                                        </p:tgtEl>
                                        <p:attrNameLst>
                                          <p:attrName>style.visibility</p:attrName>
                                        </p:attrNameLst>
                                      </p:cBhvr>
                                      <p:to>
                                        <p:strVal val="visible"/>
                                      </p:to>
                                    </p:set>
                                    <p:animEffect transition="in" filter="fade">
                                      <p:cBhvr>
                                        <p:cTn id="27" dur="800" decel="100000"/>
                                        <p:tgtEl>
                                          <p:spTgt spid="10243"/>
                                        </p:tgtEl>
                                      </p:cBhvr>
                                    </p:animEffect>
                                    <p:anim calcmode="lin" valueType="num">
                                      <p:cBhvr>
                                        <p:cTn id="28" dur="800" decel="100000" fill="hold"/>
                                        <p:tgtEl>
                                          <p:spTgt spid="10243"/>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10243"/>
                                        </p:tgtEl>
                                        <p:attrNameLst>
                                          <p:attrName>ppt_x</p:attrName>
                                        </p:attrNameLst>
                                      </p:cBhvr>
                                      <p:tavLst>
                                        <p:tav tm="0">
                                          <p:val>
                                            <p:strVal val="#ppt_x+0.4"/>
                                          </p:val>
                                        </p:tav>
                                        <p:tav tm="100000">
                                          <p:val>
                                            <p:strVal val="#ppt_x-0.05"/>
                                          </p:val>
                                        </p:tav>
                                      </p:tavLst>
                                    </p:anim>
                                    <p:anim calcmode="lin" valueType="num">
                                      <p:cBhvr>
                                        <p:cTn id="30" dur="800" decel="100000" fill="hold"/>
                                        <p:tgtEl>
                                          <p:spTgt spid="102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800" decel="100000"/>
                                        <p:tgtEl>
                                          <p:spTgt spid="2"/>
                                        </p:tgtEl>
                                      </p:cBhvr>
                                    </p:animEffect>
                                    <p:anim calcmode="lin" valueType="num">
                                      <p:cBhvr>
                                        <p:cTn id="4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49" dur="800" decel="100000" fill="hold"/>
                                        <p:tgtEl>
                                          <p:spTgt spid="2"/>
                                        </p:tgtEl>
                                        <p:attrNameLst>
                                          <p:attrName>ppt_x</p:attrName>
                                        </p:attrNameLst>
                                      </p:cBhvr>
                                      <p:tavLst>
                                        <p:tav tm="0">
                                          <p:val>
                                            <p:strVal val="#ppt_x+0.4"/>
                                          </p:val>
                                        </p:tav>
                                        <p:tav tm="100000">
                                          <p:val>
                                            <p:strVal val="#ppt_x-0.05"/>
                                          </p:val>
                                        </p:tav>
                                      </p:tavLst>
                                    </p:anim>
                                    <p:anim calcmode="lin" valueType="num">
                                      <p:cBhvr>
                                        <p:cTn id="50" dur="800" decel="100000" fill="hold"/>
                                        <p:tgtEl>
                                          <p:spTgt spid="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nodeType="clickEffect">
                                  <p:stCondLst>
                                    <p:cond delay="0"/>
                                  </p:stCondLst>
                                  <p:childTnLst>
                                    <p:set>
                                      <p:cBhvr>
                                        <p:cTn id="56" dur="1" fill="hold">
                                          <p:stCondLst>
                                            <p:cond delay="0"/>
                                          </p:stCondLst>
                                        </p:cTn>
                                        <p:tgtEl>
                                          <p:spTgt spid="10247"/>
                                        </p:tgtEl>
                                        <p:attrNameLst>
                                          <p:attrName>style.visibility</p:attrName>
                                        </p:attrNameLst>
                                      </p:cBhvr>
                                      <p:to>
                                        <p:strVal val="visible"/>
                                      </p:to>
                                    </p:set>
                                    <p:animScale>
                                      <p:cBhvr>
                                        <p:cTn id="57" dur="1000" decel="50000" fill="hold">
                                          <p:stCondLst>
                                            <p:cond delay="0"/>
                                          </p:stCondLst>
                                        </p:cTn>
                                        <p:tgtEl>
                                          <p:spTgt spid="102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247"/>
                                        </p:tgtEl>
                                        <p:attrNameLst>
                                          <p:attrName>ppt_x</p:attrName>
                                          <p:attrName>ppt_y</p:attrName>
                                        </p:attrNameLst>
                                      </p:cBhvr>
                                    </p:animMotion>
                                    <p:animEffect transition="in" filter="fade">
                                      <p:cBhvr>
                                        <p:cTn id="59"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0243" grpId="0" animBg="1"/>
      <p:bldP spid="10244" grpId="0" animBg="1"/>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占位符 15361"/>
          <p:cNvSpPr>
            <a:spLocks noGrp="1"/>
          </p:cNvSpPr>
          <p:nvPr/>
        </p:nvSpPr>
        <p:spPr>
          <a:xfrm>
            <a:off x="420688" y="819150"/>
            <a:ext cx="8229600" cy="4525963"/>
          </a:xfrm>
          <a:prstGeom prst="rect">
            <a:avLst/>
          </a:prstGeom>
          <a:noFill/>
          <a:ln w="9525">
            <a:noFill/>
          </a:ln>
        </p:spPr>
        <p:txBody>
          <a:bodyPr/>
          <a:p>
            <a:pPr marL="342900" indent="-342900" eaLnBrk="1" hangingPunct="1">
              <a:spcBef>
                <a:spcPct val="20000"/>
              </a:spcBef>
            </a:pPr>
            <a:endParaRPr lang="en-US" altLang="zh-CN" sz="3600" b="1" dirty="0">
              <a:latin typeface="黑体" panose="02010609060101010101" pitchFamily="49" charset="-122"/>
              <a:ea typeface="黑体" panose="02010609060101010101" pitchFamily="49" charset="-122"/>
            </a:endParaRPr>
          </a:p>
          <a:p>
            <a:pPr marL="342900" indent="-342900" eaLnBrk="1" hangingPunct="1">
              <a:spcBef>
                <a:spcPct val="20000"/>
              </a:spcBef>
            </a:pPr>
            <a:r>
              <a:rPr lang="en-US" altLang="zh-CN" sz="3600" b="1" dirty="0">
                <a:latin typeface="黑体" panose="02010609060101010101" pitchFamily="49" charset="-122"/>
                <a:ea typeface="黑体" panose="02010609060101010101" pitchFamily="49" charset="-122"/>
              </a:rPr>
              <a:t>  </a:t>
            </a:r>
            <a:r>
              <a:rPr lang="zh-CN" altLang="en-US" sz="3600" b="1" dirty="0">
                <a:latin typeface="黑体" panose="02010609060101010101" pitchFamily="49" charset="-122"/>
                <a:ea typeface="黑体" panose="02010609060101010101" pitchFamily="49" charset="-122"/>
              </a:rPr>
              <a:t>四大家族，一般是指</a:t>
            </a:r>
            <a:r>
              <a:rPr lang="zh-CN" altLang="en-US" sz="3600" b="1" dirty="0">
                <a:solidFill>
                  <a:srgbClr val="FF0000"/>
                </a:solidFill>
                <a:latin typeface="黑体" panose="02010609060101010101" pitchFamily="49" charset="-122"/>
                <a:ea typeface="黑体" panose="02010609060101010101" pitchFamily="49" charset="-122"/>
              </a:rPr>
              <a:t>蒋宋孔陈</a:t>
            </a:r>
            <a:r>
              <a:rPr lang="zh-CN" altLang="en-US" sz="3600" b="1" dirty="0">
                <a:latin typeface="黑体" panose="02010609060101010101" pitchFamily="49" charset="-122"/>
                <a:ea typeface="黑体" panose="02010609060101010101" pitchFamily="49" charset="-122"/>
              </a:rPr>
              <a:t>四大家族，指</a:t>
            </a:r>
            <a:r>
              <a:rPr lang="en-US" altLang="zh-CN" sz="3600" b="1" dirty="0">
                <a:latin typeface="黑体" panose="02010609060101010101" pitchFamily="49" charset="-122"/>
                <a:ea typeface="黑体" panose="02010609060101010101" pitchFamily="49" charset="-122"/>
              </a:rPr>
              <a:t>20</a:t>
            </a:r>
            <a:r>
              <a:rPr lang="zh-CN" altLang="en-US" sz="3600" b="1" dirty="0">
                <a:latin typeface="黑体" panose="02010609060101010101" pitchFamily="49" charset="-122"/>
                <a:ea typeface="黑体" panose="02010609060101010101" pitchFamily="49" charset="-122"/>
              </a:rPr>
              <a:t>世纪上半叶控制中国政治，经济命脉的四个家族，即</a:t>
            </a:r>
            <a:r>
              <a:rPr lang="zh-CN" altLang="en-US" sz="3600" b="1" dirty="0">
                <a:latin typeface="黑体" panose="02010609060101010101" pitchFamily="49" charset="-122"/>
                <a:ea typeface="黑体" panose="02010609060101010101" pitchFamily="49" charset="-122"/>
                <a:hlinkClick r:id="rId1"/>
              </a:rPr>
              <a:t>蒋中正</a:t>
            </a:r>
            <a:r>
              <a:rPr lang="zh-CN" altLang="en-US" sz="3600" b="1" dirty="0">
                <a:latin typeface="黑体" panose="02010609060101010101" pitchFamily="49" charset="-122"/>
                <a:ea typeface="黑体" panose="02010609060101010101" pitchFamily="49" charset="-122"/>
              </a:rPr>
              <a:t>家族、</a:t>
            </a:r>
            <a:r>
              <a:rPr lang="zh-CN" altLang="en-US" sz="3600" b="1" dirty="0">
                <a:latin typeface="黑体" panose="02010609060101010101" pitchFamily="49" charset="-122"/>
                <a:ea typeface="黑体" panose="02010609060101010101" pitchFamily="49" charset="-122"/>
                <a:hlinkClick r:id="rId2"/>
              </a:rPr>
              <a:t>宋子文</a:t>
            </a:r>
            <a:r>
              <a:rPr lang="zh-CN" altLang="en-US" sz="3600" b="1" dirty="0">
                <a:latin typeface="黑体" panose="02010609060101010101" pitchFamily="49" charset="-122"/>
                <a:ea typeface="黑体" panose="02010609060101010101" pitchFamily="49" charset="-122"/>
              </a:rPr>
              <a:t>家族、</a:t>
            </a:r>
            <a:r>
              <a:rPr lang="zh-CN" altLang="en-US" sz="3600" b="1" dirty="0">
                <a:latin typeface="黑体" panose="02010609060101010101" pitchFamily="49" charset="-122"/>
                <a:ea typeface="黑体" panose="02010609060101010101" pitchFamily="49" charset="-122"/>
                <a:hlinkClick r:id="rId3"/>
              </a:rPr>
              <a:t>孔祥熙</a:t>
            </a:r>
            <a:r>
              <a:rPr lang="zh-CN" altLang="en-US" sz="3600" b="1" dirty="0">
                <a:latin typeface="黑体" panose="02010609060101010101" pitchFamily="49" charset="-122"/>
                <a:ea typeface="黑体" panose="02010609060101010101" pitchFamily="49" charset="-122"/>
              </a:rPr>
              <a:t>家族和</a:t>
            </a:r>
            <a:r>
              <a:rPr lang="zh-CN" altLang="en-US" sz="3600" b="1" dirty="0">
                <a:latin typeface="黑体" panose="02010609060101010101" pitchFamily="49" charset="-122"/>
                <a:ea typeface="黑体" panose="02010609060101010101" pitchFamily="49" charset="-122"/>
                <a:hlinkClick r:id="rId4"/>
              </a:rPr>
              <a:t>陈果夫</a:t>
            </a:r>
            <a:r>
              <a:rPr lang="zh-CN" altLang="en-US"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hlinkClick r:id="rId5"/>
              </a:rPr>
              <a:t>陈立夫</a:t>
            </a:r>
            <a:r>
              <a:rPr lang="zh-CN" altLang="en-US" sz="3600" b="1" dirty="0">
                <a:latin typeface="黑体" panose="02010609060101010101" pitchFamily="49" charset="-122"/>
                <a:ea typeface="黑体" panose="02010609060101010101" pitchFamily="49" charset="-122"/>
              </a:rPr>
              <a:t>家族。有道是：“蒋家天下陈家党，宋家姐妹孔家财。” </a:t>
            </a:r>
            <a:endParaRPr lang="zh-CN" altLang="en-US" sz="36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5"/>
                                        </p:tgtEl>
                                        <p:attrNameLst>
                                          <p:attrName>style.visibility</p:attrName>
                                        </p:attrNameLst>
                                      </p:cBhvr>
                                      <p:to>
                                        <p:strVal val="visible"/>
                                      </p:to>
                                    </p:set>
                                    <p:anim calcmode="discrete" valueType="clr">
                                      <p:cBhvr override="childStyle">
                                        <p:cTn id="7" dur="80"/>
                                        <p:tgtEl>
                                          <p:spTgt spid="112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5"/>
                                        </p:tgtEl>
                                        <p:attrNameLst>
                                          <p:attrName>fillcolor</p:attrName>
                                        </p:attrNameLst>
                                      </p:cBhvr>
                                      <p:tavLst>
                                        <p:tav tm="0">
                                          <p:val>
                                            <p:clrVal>
                                              <a:schemeClr val="accent2"/>
                                            </p:clrVal>
                                          </p:val>
                                        </p:tav>
                                        <p:tav tm="50000">
                                          <p:val>
                                            <p:clrVal>
                                              <a:schemeClr val="hlink"/>
                                            </p:clrVal>
                                          </p:val>
                                        </p:tav>
                                      </p:tavLst>
                                    </p:anim>
                                    <p:set>
                                      <p:cBhvr>
                                        <p:cTn id="9" dur="80"/>
                                        <p:tgtEl>
                                          <p:spTgt spid="112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7174"/>
          <p:cNvSpPr/>
          <p:nvPr/>
        </p:nvSpPr>
        <p:spPr>
          <a:xfrm>
            <a:off x="155575" y="598488"/>
            <a:ext cx="4992688" cy="477837"/>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5.</a:t>
            </a:r>
            <a:r>
              <a:rPr lang="zh-CN" altLang="en-US" sz="2800" b="1" dirty="0">
                <a:latin typeface="黑体" panose="02010609060101010101" pitchFamily="49" charset="-122"/>
                <a:ea typeface="黑体" panose="02010609060101010101" pitchFamily="49" charset="-122"/>
              </a:rPr>
              <a:t>中国近代民族工业发展特点</a:t>
            </a:r>
            <a:endParaRPr lang="zh-CN" altLang="en-US" sz="2800" b="1" dirty="0">
              <a:latin typeface="黑体" panose="02010609060101010101" pitchFamily="49" charset="-122"/>
              <a:ea typeface="黑体" panose="02010609060101010101" pitchFamily="49" charset="-122"/>
            </a:endParaRPr>
          </a:p>
        </p:txBody>
      </p:sp>
      <p:sp>
        <p:nvSpPr>
          <p:cNvPr id="30723" name="文本框 17409"/>
          <p:cNvSpPr txBox="1"/>
          <p:nvPr/>
        </p:nvSpPr>
        <p:spPr>
          <a:xfrm>
            <a:off x="4979988" y="3051175"/>
            <a:ext cx="3384550" cy="946150"/>
          </a:xfrm>
          <a:prstGeom prst="rect">
            <a:avLst/>
          </a:prstGeom>
          <a:noFill/>
          <a:ln w="9525">
            <a:noFill/>
          </a:ln>
        </p:spPr>
        <p:txBody>
          <a:bodyPr>
            <a:spAutoFit/>
          </a:bodyPr>
          <a:p>
            <a:pPr eaLnBrk="1" hangingPunct="1"/>
            <a:endParaRPr lang="en-US" altLang="zh-CN" sz="2800" dirty="0">
              <a:solidFill>
                <a:srgbClr val="0000FF"/>
              </a:solidFill>
              <a:latin typeface="Arial" panose="020B0604020202020204" pitchFamily="34" charset="0"/>
            </a:endParaRPr>
          </a:p>
          <a:p>
            <a:pPr eaLnBrk="1" hangingPunct="1"/>
            <a:endParaRPr lang="en-US" altLang="zh-CN" sz="2800" dirty="0">
              <a:latin typeface="Arial" panose="020B0604020202020204" pitchFamily="34" charset="0"/>
            </a:endParaRPr>
          </a:p>
        </p:txBody>
      </p:sp>
      <p:sp>
        <p:nvSpPr>
          <p:cNvPr id="30724" name="文本框 17410"/>
          <p:cNvSpPr txBox="1"/>
          <p:nvPr/>
        </p:nvSpPr>
        <p:spPr>
          <a:xfrm>
            <a:off x="314325" y="1177925"/>
            <a:ext cx="8464550" cy="4754563"/>
          </a:xfrm>
          <a:prstGeom prst="rect">
            <a:avLst/>
          </a:prstGeom>
          <a:noFill/>
          <a:ln w="38100" cap="flat" cmpd="sng">
            <a:solidFill>
              <a:srgbClr val="8B791D"/>
            </a:solidFill>
            <a:prstDash val="solid"/>
            <a:miter/>
            <a:headEnd type="none" w="med" len="med"/>
            <a:tailEnd type="none" w="med" len="med"/>
          </a:ln>
        </p:spPr>
        <p:txBody>
          <a:bodyPr>
            <a:spAutoFit/>
          </a:bodyPr>
          <a:p>
            <a:pPr eaLnBrk="1" hangingPunct="1"/>
            <a:r>
              <a:rPr lang="zh-CN" altLang="en-US" sz="2400" b="1" dirty="0">
                <a:latin typeface="方正仿宋_GBK" charset="-122"/>
                <a:ea typeface="方正仿宋_GBK" charset="-122"/>
              </a:rPr>
              <a:t>材料：</a:t>
            </a:r>
            <a:r>
              <a:rPr lang="en-US" altLang="zh-CN" sz="2400" b="1" dirty="0">
                <a:latin typeface="方正仿宋_GBK" charset="-122"/>
                <a:ea typeface="方正仿宋_GBK" charset="-122"/>
              </a:rPr>
              <a:t>19</a:t>
            </a:r>
            <a:r>
              <a:rPr lang="zh-CN" altLang="en-US" sz="2400" b="1" dirty="0">
                <a:latin typeface="方正仿宋_GBK" charset="-122"/>
                <a:ea typeface="方正仿宋_GBK" charset="-122"/>
              </a:rPr>
              <a:t>世纪</a:t>
            </a:r>
            <a:r>
              <a:rPr lang="en-US" altLang="zh-CN" sz="2400" b="1" dirty="0">
                <a:latin typeface="方正仿宋_GBK" charset="-122"/>
                <a:ea typeface="方正仿宋_GBK" charset="-122"/>
              </a:rPr>
              <a:t>60</a:t>
            </a:r>
            <a:r>
              <a:rPr lang="zh-CN" altLang="en-US" sz="2400" b="1" dirty="0">
                <a:latin typeface="方正仿宋_GBK" charset="-122"/>
                <a:ea typeface="方正仿宋_GBK" charset="-122"/>
              </a:rPr>
              <a:t>年代和</a:t>
            </a:r>
            <a:r>
              <a:rPr lang="en-US" altLang="zh-CN" sz="2400" b="1" dirty="0">
                <a:latin typeface="方正仿宋_GBK" charset="-122"/>
                <a:ea typeface="方正仿宋_GBK" charset="-122"/>
              </a:rPr>
              <a:t>20</a:t>
            </a:r>
            <a:r>
              <a:rPr lang="zh-CN" altLang="en-US" sz="2400" b="1" dirty="0">
                <a:latin typeface="方正仿宋_GBK" charset="-122"/>
                <a:ea typeface="方正仿宋_GBK" charset="-122"/>
              </a:rPr>
              <a:t>世纪初我国轻重工业所占比重图</a:t>
            </a:r>
            <a:endParaRPr lang="zh-CN" altLang="en-US" sz="2400" b="1" dirty="0">
              <a:latin typeface="方正仿宋_GBK" charset="-122"/>
              <a:ea typeface="方正仿宋_GBK" charset="-122"/>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endParaRPr lang="zh-CN" altLang="en-US" sz="2800" dirty="0">
              <a:solidFill>
                <a:srgbClr val="FF0000"/>
              </a:solidFill>
              <a:latin typeface="Arial" panose="020B0604020202020204" pitchFamily="34" charset="0"/>
            </a:endParaRPr>
          </a:p>
          <a:p>
            <a:pPr eaLnBrk="1" hangingPunct="1"/>
            <a:r>
              <a:rPr lang="zh-CN" altLang="en-US" sz="2800" dirty="0">
                <a:solidFill>
                  <a:srgbClr val="FF0000"/>
                </a:solidFill>
                <a:latin typeface="Arial" panose="020B0604020202020204" pitchFamily="34" charset="0"/>
              </a:rPr>
              <a:t> </a:t>
            </a:r>
            <a:endParaRPr lang="zh-CN" altLang="en-US" sz="2800" dirty="0">
              <a:solidFill>
                <a:srgbClr val="FF0000"/>
              </a:solidFill>
              <a:latin typeface="Arial" panose="020B0604020202020204" pitchFamily="34" charset="0"/>
            </a:endParaRPr>
          </a:p>
          <a:p>
            <a:pPr eaLnBrk="1" hangingPunct="1">
              <a:spcBef>
                <a:spcPct val="50000"/>
              </a:spcBef>
            </a:pPr>
            <a:endParaRPr lang="zh-CN" altLang="en-US" dirty="0">
              <a:latin typeface="Arial" panose="020B0604020202020204" pitchFamily="34" charset="0"/>
            </a:endParaRPr>
          </a:p>
        </p:txBody>
      </p:sp>
      <p:pic>
        <p:nvPicPr>
          <p:cNvPr id="30725" name="图片 17411" descr="HWOCRTEMP_ROC230"/>
          <p:cNvPicPr>
            <a:picLocks noChangeAspect="1"/>
          </p:cNvPicPr>
          <p:nvPr/>
        </p:nvPicPr>
        <p:blipFill>
          <a:blip r:embed="rId1"/>
          <a:stretch>
            <a:fillRect/>
          </a:stretch>
        </p:blipFill>
        <p:spPr>
          <a:xfrm>
            <a:off x="395288" y="1619250"/>
            <a:ext cx="6110287" cy="3949700"/>
          </a:xfrm>
          <a:prstGeom prst="rect">
            <a:avLst/>
          </a:prstGeom>
          <a:noFill/>
          <a:ln w="9525">
            <a:noFill/>
          </a:ln>
        </p:spPr>
      </p:pic>
      <p:sp>
        <p:nvSpPr>
          <p:cNvPr id="12293" name="云形标注 17412"/>
          <p:cNvSpPr/>
          <p:nvPr/>
        </p:nvSpPr>
        <p:spPr>
          <a:xfrm>
            <a:off x="3268663" y="5192713"/>
            <a:ext cx="5486400" cy="1327150"/>
          </a:xfrm>
          <a:prstGeom prst="cloudCallout">
            <a:avLst>
              <a:gd name="adj1" fmla="val -17463"/>
              <a:gd name="adj2" fmla="val -83199"/>
            </a:avLst>
          </a:prstGeom>
          <a:solidFill>
            <a:srgbClr val="FFCC99"/>
          </a:solidFill>
          <a:ln w="9525" cap="flat" cmpd="sng">
            <a:solidFill>
              <a:schemeClr val="tx1"/>
            </a:solidFill>
            <a:prstDash val="solid"/>
            <a:headEnd type="none" w="med" len="med"/>
            <a:tailEnd type="none" w="med" len="med"/>
          </a:ln>
        </p:spPr>
        <p:txBody>
          <a:bodyPr/>
          <a:p>
            <a:pPr algn="ctr" eaLnBrk="1" hangingPunct="1"/>
            <a:endParaRPr lang="zh-CN" altLang="zh-CN" sz="3200" dirty="0">
              <a:solidFill>
                <a:srgbClr val="FF0066"/>
              </a:solidFill>
              <a:latin typeface="Arial" panose="020B0604020202020204" pitchFamily="34" charset="0"/>
            </a:endParaRPr>
          </a:p>
        </p:txBody>
      </p:sp>
      <p:sp>
        <p:nvSpPr>
          <p:cNvPr id="17414" name="文本框 17413"/>
          <p:cNvSpPr txBox="1"/>
          <p:nvPr/>
        </p:nvSpPr>
        <p:spPr>
          <a:xfrm>
            <a:off x="4006850" y="5346700"/>
            <a:ext cx="4724400" cy="1492250"/>
          </a:xfrm>
          <a:prstGeom prst="rect">
            <a:avLst/>
          </a:prstGeom>
          <a:noFill/>
          <a:ln w="9525">
            <a:noFill/>
          </a:ln>
        </p:spPr>
        <p:txBody>
          <a:bodyPr>
            <a:spAutoFit/>
          </a:bodyPr>
          <a:p>
            <a:pPr algn="ctr" eaLnBrk="1" hangingPunct="1"/>
            <a:r>
              <a:rPr lang="zh-CN" altLang="en-US" sz="3200" dirty="0">
                <a:solidFill>
                  <a:srgbClr val="FF0000"/>
                </a:solidFill>
                <a:latin typeface="隶书" pitchFamily="49" charset="-122"/>
                <a:ea typeface="隶书" pitchFamily="49" charset="-122"/>
              </a:rPr>
              <a:t>特点</a:t>
            </a:r>
            <a:r>
              <a:rPr lang="en-US" altLang="zh-CN" sz="3200" dirty="0">
                <a:solidFill>
                  <a:srgbClr val="FF0000"/>
                </a:solidFill>
                <a:latin typeface="隶书" pitchFamily="49" charset="-122"/>
                <a:ea typeface="隶书" pitchFamily="49" charset="-122"/>
              </a:rPr>
              <a:t>:</a:t>
            </a:r>
            <a:r>
              <a:rPr lang="zh-CN" altLang="en-US" sz="3200" dirty="0">
                <a:solidFill>
                  <a:srgbClr val="000000"/>
                </a:solidFill>
                <a:latin typeface="隶书" pitchFamily="49" charset="-122"/>
                <a:ea typeface="隶书" pitchFamily="49" charset="-122"/>
              </a:rPr>
              <a:t>轻工业多、</a:t>
            </a:r>
            <a:endParaRPr lang="zh-CN" altLang="en-US" sz="3200" dirty="0">
              <a:solidFill>
                <a:srgbClr val="000000"/>
              </a:solidFill>
              <a:latin typeface="隶书" pitchFamily="49" charset="-122"/>
              <a:ea typeface="隶书" pitchFamily="49" charset="-122"/>
            </a:endParaRPr>
          </a:p>
          <a:p>
            <a:pPr algn="ctr" eaLnBrk="1" hangingPunct="1"/>
            <a:r>
              <a:rPr lang="zh-CN" altLang="en-US" sz="3200" dirty="0">
                <a:solidFill>
                  <a:srgbClr val="000000"/>
                </a:solidFill>
                <a:latin typeface="隶书" pitchFamily="49" charset="-122"/>
                <a:ea typeface="隶书" pitchFamily="49" charset="-122"/>
              </a:rPr>
              <a:t>重工业少</a:t>
            </a:r>
            <a:endParaRPr lang="zh-CN" altLang="en-US" sz="3200" dirty="0">
              <a:solidFill>
                <a:srgbClr val="000000"/>
              </a:solidFill>
              <a:latin typeface="隶书" pitchFamily="49" charset="-122"/>
              <a:ea typeface="隶书" pitchFamily="49" charset="-122"/>
            </a:endParaRPr>
          </a:p>
          <a:p>
            <a:pPr eaLnBrk="1" hangingPunct="1">
              <a:spcBef>
                <a:spcPct val="50000"/>
              </a:spcBef>
            </a:pPr>
            <a:endParaRPr lang="zh-CN" altLang="en-US" dirty="0">
              <a:solidFill>
                <a:srgbClr val="000000"/>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800" decel="100000"/>
                                        <p:tgtEl>
                                          <p:spTgt spid="12293"/>
                                        </p:tgtEl>
                                      </p:cBhvr>
                                    </p:animEffect>
                                    <p:anim calcmode="lin" valueType="num">
                                      <p:cBhvr>
                                        <p:cTn id="8" dur="800" decel="100000" fill="hold"/>
                                        <p:tgtEl>
                                          <p:spTgt spid="1229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2293"/>
                                        </p:tgtEl>
                                        <p:attrNameLst>
                                          <p:attrName>ppt_x</p:attrName>
                                        </p:attrNameLst>
                                      </p:cBhvr>
                                      <p:tavLst>
                                        <p:tav tm="0">
                                          <p:val>
                                            <p:strVal val="#ppt_x+0.4"/>
                                          </p:val>
                                        </p:tav>
                                        <p:tav tm="100000">
                                          <p:val>
                                            <p:strVal val="#ppt_x-0.05"/>
                                          </p:val>
                                        </p:tav>
                                      </p:tavLst>
                                    </p:anim>
                                    <p:anim calcmode="lin" valueType="num">
                                      <p:cBhvr>
                                        <p:cTn id="10" dur="800" decel="100000" fill="hold"/>
                                        <p:tgtEl>
                                          <p:spTgt spid="1229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ppt_x</p:attrName>
                                        </p:attrNameLst>
                                      </p:cBhvr>
                                      <p:tavLst>
                                        <p:tav tm="0">
                                          <p:val>
                                            <p:strVal val="0-#ppt_w/2"/>
                                          </p:val>
                                        </p:tav>
                                        <p:tav tm="100000">
                                          <p:val>
                                            <p:strVal val="#ppt_x"/>
                                          </p:val>
                                        </p:tav>
                                      </p:tavLst>
                                    </p:anim>
                                    <p:anim calcmode="lin" valueType="num">
                                      <p:cBhvr>
                                        <p:cTn id="18"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74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18433"/>
          <p:cNvSpPr/>
          <p:nvPr/>
        </p:nvSpPr>
        <p:spPr>
          <a:xfrm>
            <a:off x="0" y="0"/>
            <a:ext cx="9144000" cy="6884988"/>
          </a:xfrm>
          <a:prstGeom prst="rect">
            <a:avLst/>
          </a:prstGeom>
          <a:solidFill>
            <a:schemeClr val="accent1"/>
          </a:solidFill>
          <a:ln w="9525" cap="flat" cmpd="sng">
            <a:solidFill>
              <a:schemeClr val="tx1"/>
            </a:solidFill>
            <a:prstDash val="solid"/>
            <a:miter/>
            <a:headEnd type="none" w="med" len="med"/>
            <a:tailEnd type="none" w="med" len="med"/>
          </a:ln>
        </p:spPr>
        <p:txBody>
          <a:bodyPr/>
          <a:p>
            <a:pPr eaLnBrk="1" hangingPunct="1"/>
            <a:endParaRPr lang="zh-CN" altLang="en-US" dirty="0">
              <a:latin typeface="Arial" panose="020B0604020202020204" pitchFamily="34" charset="0"/>
            </a:endParaRPr>
          </a:p>
        </p:txBody>
      </p:sp>
      <p:pic>
        <p:nvPicPr>
          <p:cNvPr id="31747" name="图片 18434" descr="Untitled-3"/>
          <p:cNvPicPr>
            <a:picLocks noChangeAspect="1"/>
          </p:cNvPicPr>
          <p:nvPr/>
        </p:nvPicPr>
        <p:blipFill>
          <a:blip r:embed="rId1"/>
          <a:stretch>
            <a:fillRect/>
          </a:stretch>
        </p:blipFill>
        <p:spPr>
          <a:xfrm>
            <a:off x="2051050" y="0"/>
            <a:ext cx="7092950" cy="6781800"/>
          </a:xfrm>
          <a:prstGeom prst="rect">
            <a:avLst/>
          </a:prstGeom>
          <a:noFill/>
          <a:ln w="9525">
            <a:noFill/>
          </a:ln>
        </p:spPr>
      </p:pic>
      <p:pic>
        <p:nvPicPr>
          <p:cNvPr id="31748" name="图片 18435" descr="0057"/>
          <p:cNvPicPr>
            <a:picLocks noChangeAspect="1"/>
          </p:cNvPicPr>
          <p:nvPr/>
        </p:nvPicPr>
        <p:blipFill>
          <a:blip r:embed="rId2"/>
          <a:stretch>
            <a:fillRect/>
          </a:stretch>
        </p:blipFill>
        <p:spPr>
          <a:xfrm>
            <a:off x="4546600" y="4365625"/>
            <a:ext cx="457200" cy="457200"/>
          </a:xfrm>
          <a:prstGeom prst="rect">
            <a:avLst/>
          </a:prstGeom>
          <a:noFill/>
          <a:ln w="9525">
            <a:noFill/>
          </a:ln>
        </p:spPr>
      </p:pic>
      <p:pic>
        <p:nvPicPr>
          <p:cNvPr id="31749" name="图片 18436" descr="0057"/>
          <p:cNvPicPr>
            <a:picLocks noChangeAspect="1"/>
          </p:cNvPicPr>
          <p:nvPr/>
        </p:nvPicPr>
        <p:blipFill>
          <a:blip r:embed="rId2"/>
          <a:stretch>
            <a:fillRect/>
          </a:stretch>
        </p:blipFill>
        <p:spPr>
          <a:xfrm>
            <a:off x="4546600" y="5805488"/>
            <a:ext cx="457200" cy="457200"/>
          </a:xfrm>
          <a:prstGeom prst="rect">
            <a:avLst/>
          </a:prstGeom>
          <a:noFill/>
          <a:ln w="9525">
            <a:noFill/>
          </a:ln>
        </p:spPr>
      </p:pic>
      <p:pic>
        <p:nvPicPr>
          <p:cNvPr id="31750" name="图片 18437" descr="0057"/>
          <p:cNvPicPr>
            <a:picLocks noChangeAspect="1"/>
          </p:cNvPicPr>
          <p:nvPr/>
        </p:nvPicPr>
        <p:blipFill>
          <a:blip r:embed="rId2"/>
          <a:stretch>
            <a:fillRect/>
          </a:stretch>
        </p:blipFill>
        <p:spPr>
          <a:xfrm>
            <a:off x="4619625" y="4916488"/>
            <a:ext cx="457200" cy="457200"/>
          </a:xfrm>
          <a:prstGeom prst="rect">
            <a:avLst/>
          </a:prstGeom>
          <a:noFill/>
          <a:ln w="9525">
            <a:noFill/>
          </a:ln>
        </p:spPr>
      </p:pic>
      <p:pic>
        <p:nvPicPr>
          <p:cNvPr id="31751" name="图片 18438" descr="0057"/>
          <p:cNvPicPr>
            <a:picLocks noChangeAspect="1"/>
          </p:cNvPicPr>
          <p:nvPr/>
        </p:nvPicPr>
        <p:blipFill>
          <a:blip r:embed="rId2"/>
          <a:stretch>
            <a:fillRect/>
          </a:stretch>
        </p:blipFill>
        <p:spPr>
          <a:xfrm>
            <a:off x="5122863" y="4772025"/>
            <a:ext cx="457200" cy="457200"/>
          </a:xfrm>
          <a:prstGeom prst="rect">
            <a:avLst/>
          </a:prstGeom>
          <a:noFill/>
          <a:ln w="9525">
            <a:noFill/>
          </a:ln>
        </p:spPr>
      </p:pic>
      <p:pic>
        <p:nvPicPr>
          <p:cNvPr id="31752" name="图片 18439" descr="0057"/>
          <p:cNvPicPr>
            <a:picLocks noChangeAspect="1"/>
          </p:cNvPicPr>
          <p:nvPr/>
        </p:nvPicPr>
        <p:blipFill>
          <a:blip r:embed="rId2"/>
          <a:stretch>
            <a:fillRect/>
          </a:stretch>
        </p:blipFill>
        <p:spPr>
          <a:xfrm>
            <a:off x="5699125" y="5276850"/>
            <a:ext cx="457200" cy="457200"/>
          </a:xfrm>
          <a:prstGeom prst="rect">
            <a:avLst/>
          </a:prstGeom>
          <a:noFill/>
          <a:ln w="9525">
            <a:noFill/>
          </a:ln>
        </p:spPr>
      </p:pic>
      <p:pic>
        <p:nvPicPr>
          <p:cNvPr id="31753" name="图片 18440" descr="0057"/>
          <p:cNvPicPr>
            <a:picLocks noChangeAspect="1"/>
          </p:cNvPicPr>
          <p:nvPr/>
        </p:nvPicPr>
        <p:blipFill>
          <a:blip r:embed="rId2"/>
          <a:stretch>
            <a:fillRect/>
          </a:stretch>
        </p:blipFill>
        <p:spPr>
          <a:xfrm>
            <a:off x="4619625" y="1963738"/>
            <a:ext cx="457200" cy="457200"/>
          </a:xfrm>
          <a:prstGeom prst="rect">
            <a:avLst/>
          </a:prstGeom>
          <a:noFill/>
          <a:ln w="9525">
            <a:noFill/>
          </a:ln>
        </p:spPr>
      </p:pic>
      <p:pic>
        <p:nvPicPr>
          <p:cNvPr id="31754" name="图片 18441" descr="0057"/>
          <p:cNvPicPr>
            <a:picLocks noChangeAspect="1"/>
          </p:cNvPicPr>
          <p:nvPr/>
        </p:nvPicPr>
        <p:blipFill>
          <a:blip r:embed="rId2"/>
          <a:stretch>
            <a:fillRect/>
          </a:stretch>
        </p:blipFill>
        <p:spPr>
          <a:xfrm>
            <a:off x="4691063" y="2819400"/>
            <a:ext cx="457200" cy="457200"/>
          </a:xfrm>
          <a:prstGeom prst="rect">
            <a:avLst/>
          </a:prstGeom>
          <a:noFill/>
          <a:ln w="9525">
            <a:noFill/>
          </a:ln>
        </p:spPr>
      </p:pic>
      <p:pic>
        <p:nvPicPr>
          <p:cNvPr id="31755" name="图片 18442" descr="0057"/>
          <p:cNvPicPr>
            <a:picLocks noChangeAspect="1"/>
          </p:cNvPicPr>
          <p:nvPr/>
        </p:nvPicPr>
        <p:blipFill>
          <a:blip r:embed="rId2"/>
          <a:stretch>
            <a:fillRect/>
          </a:stretch>
        </p:blipFill>
        <p:spPr>
          <a:xfrm>
            <a:off x="6707188" y="3276600"/>
            <a:ext cx="457200" cy="457200"/>
          </a:xfrm>
          <a:prstGeom prst="rect">
            <a:avLst/>
          </a:prstGeom>
          <a:noFill/>
          <a:ln w="9525">
            <a:noFill/>
          </a:ln>
        </p:spPr>
      </p:pic>
      <p:pic>
        <p:nvPicPr>
          <p:cNvPr id="31756" name="图片 18443" descr="0057"/>
          <p:cNvPicPr>
            <a:picLocks noChangeAspect="1"/>
          </p:cNvPicPr>
          <p:nvPr/>
        </p:nvPicPr>
        <p:blipFill>
          <a:blip r:embed="rId2"/>
          <a:stretch>
            <a:fillRect/>
          </a:stretch>
        </p:blipFill>
        <p:spPr>
          <a:xfrm>
            <a:off x="7092950" y="5734050"/>
            <a:ext cx="457200" cy="457200"/>
          </a:xfrm>
          <a:prstGeom prst="rect">
            <a:avLst/>
          </a:prstGeom>
          <a:noFill/>
          <a:ln w="9525">
            <a:noFill/>
          </a:ln>
        </p:spPr>
      </p:pic>
      <p:pic>
        <p:nvPicPr>
          <p:cNvPr id="31757" name="图片 18444" descr="0057"/>
          <p:cNvPicPr>
            <a:picLocks noChangeAspect="1"/>
          </p:cNvPicPr>
          <p:nvPr/>
        </p:nvPicPr>
        <p:blipFill>
          <a:blip r:embed="rId2"/>
          <a:stretch>
            <a:fillRect/>
          </a:stretch>
        </p:blipFill>
        <p:spPr>
          <a:xfrm>
            <a:off x="4906963" y="3124200"/>
            <a:ext cx="457200" cy="457200"/>
          </a:xfrm>
          <a:prstGeom prst="rect">
            <a:avLst/>
          </a:prstGeom>
          <a:noFill/>
          <a:ln w="9525">
            <a:noFill/>
          </a:ln>
        </p:spPr>
      </p:pic>
      <p:pic>
        <p:nvPicPr>
          <p:cNvPr id="31758" name="图片 18445" descr="0057"/>
          <p:cNvPicPr>
            <a:picLocks noChangeAspect="1"/>
          </p:cNvPicPr>
          <p:nvPr/>
        </p:nvPicPr>
        <p:blipFill>
          <a:blip r:embed="rId2"/>
          <a:stretch>
            <a:fillRect/>
          </a:stretch>
        </p:blipFill>
        <p:spPr>
          <a:xfrm>
            <a:off x="3352800" y="2209800"/>
            <a:ext cx="457200" cy="457200"/>
          </a:xfrm>
          <a:prstGeom prst="rect">
            <a:avLst/>
          </a:prstGeom>
          <a:noFill/>
          <a:ln w="9525">
            <a:noFill/>
          </a:ln>
        </p:spPr>
      </p:pic>
      <p:pic>
        <p:nvPicPr>
          <p:cNvPr id="31759" name="图片 18446" descr="0057"/>
          <p:cNvPicPr>
            <a:picLocks noChangeAspect="1"/>
          </p:cNvPicPr>
          <p:nvPr/>
        </p:nvPicPr>
        <p:blipFill>
          <a:blip r:embed="rId2"/>
          <a:stretch>
            <a:fillRect/>
          </a:stretch>
        </p:blipFill>
        <p:spPr>
          <a:xfrm>
            <a:off x="3251200" y="1916113"/>
            <a:ext cx="457200" cy="457200"/>
          </a:xfrm>
          <a:prstGeom prst="rect">
            <a:avLst/>
          </a:prstGeom>
          <a:noFill/>
          <a:ln w="9525">
            <a:noFill/>
          </a:ln>
        </p:spPr>
      </p:pic>
      <p:pic>
        <p:nvPicPr>
          <p:cNvPr id="31760" name="图片 18447" descr="0057"/>
          <p:cNvPicPr>
            <a:picLocks noChangeAspect="1"/>
          </p:cNvPicPr>
          <p:nvPr/>
        </p:nvPicPr>
        <p:blipFill>
          <a:blip r:embed="rId2"/>
          <a:stretch>
            <a:fillRect/>
          </a:stretch>
        </p:blipFill>
        <p:spPr>
          <a:xfrm>
            <a:off x="3683000" y="2035175"/>
            <a:ext cx="457200" cy="457200"/>
          </a:xfrm>
          <a:prstGeom prst="rect">
            <a:avLst/>
          </a:prstGeom>
          <a:noFill/>
          <a:ln w="9525">
            <a:noFill/>
          </a:ln>
        </p:spPr>
      </p:pic>
      <p:pic>
        <p:nvPicPr>
          <p:cNvPr id="31761" name="图片 18448" descr="0057"/>
          <p:cNvPicPr>
            <a:picLocks noChangeAspect="1"/>
          </p:cNvPicPr>
          <p:nvPr/>
        </p:nvPicPr>
        <p:blipFill>
          <a:blip r:embed="rId2"/>
          <a:stretch>
            <a:fillRect/>
          </a:stretch>
        </p:blipFill>
        <p:spPr>
          <a:xfrm>
            <a:off x="2027238" y="1268413"/>
            <a:ext cx="457200" cy="457200"/>
          </a:xfrm>
          <a:prstGeom prst="rect">
            <a:avLst/>
          </a:prstGeom>
          <a:noFill/>
          <a:ln w="9525">
            <a:noFill/>
          </a:ln>
        </p:spPr>
      </p:pic>
      <p:pic>
        <p:nvPicPr>
          <p:cNvPr id="31762" name="图片 18449" descr="0057"/>
          <p:cNvPicPr>
            <a:picLocks noChangeAspect="1"/>
          </p:cNvPicPr>
          <p:nvPr/>
        </p:nvPicPr>
        <p:blipFill>
          <a:blip r:embed="rId2"/>
          <a:stretch>
            <a:fillRect/>
          </a:stretch>
        </p:blipFill>
        <p:spPr>
          <a:xfrm>
            <a:off x="4978400" y="2251075"/>
            <a:ext cx="457200" cy="457200"/>
          </a:xfrm>
          <a:prstGeom prst="rect">
            <a:avLst/>
          </a:prstGeom>
          <a:noFill/>
          <a:ln w="9525">
            <a:noFill/>
          </a:ln>
        </p:spPr>
      </p:pic>
      <p:pic>
        <p:nvPicPr>
          <p:cNvPr id="31763" name="图片 18450" descr="0057"/>
          <p:cNvPicPr>
            <a:picLocks noChangeAspect="1"/>
          </p:cNvPicPr>
          <p:nvPr/>
        </p:nvPicPr>
        <p:blipFill>
          <a:blip r:embed="rId2"/>
          <a:stretch>
            <a:fillRect/>
          </a:stretch>
        </p:blipFill>
        <p:spPr>
          <a:xfrm>
            <a:off x="2170113" y="739775"/>
            <a:ext cx="457200" cy="457200"/>
          </a:xfrm>
          <a:prstGeom prst="rect">
            <a:avLst/>
          </a:prstGeom>
          <a:noFill/>
          <a:ln w="9525">
            <a:noFill/>
          </a:ln>
        </p:spPr>
      </p:pic>
      <p:pic>
        <p:nvPicPr>
          <p:cNvPr id="31764" name="图片 18451" descr="0057"/>
          <p:cNvPicPr>
            <a:picLocks noChangeAspect="1"/>
          </p:cNvPicPr>
          <p:nvPr/>
        </p:nvPicPr>
        <p:blipFill>
          <a:blip r:embed="rId2"/>
          <a:stretch>
            <a:fillRect/>
          </a:stretch>
        </p:blipFill>
        <p:spPr>
          <a:xfrm>
            <a:off x="2819400" y="523875"/>
            <a:ext cx="457200" cy="457200"/>
          </a:xfrm>
          <a:prstGeom prst="rect">
            <a:avLst/>
          </a:prstGeom>
          <a:noFill/>
          <a:ln w="9525">
            <a:noFill/>
          </a:ln>
        </p:spPr>
      </p:pic>
      <p:pic>
        <p:nvPicPr>
          <p:cNvPr id="31765" name="图片 18452" descr="0057"/>
          <p:cNvPicPr>
            <a:picLocks noChangeAspect="1"/>
          </p:cNvPicPr>
          <p:nvPr/>
        </p:nvPicPr>
        <p:blipFill>
          <a:blip r:embed="rId2"/>
          <a:stretch>
            <a:fillRect/>
          </a:stretch>
        </p:blipFill>
        <p:spPr>
          <a:xfrm>
            <a:off x="3251200" y="908050"/>
            <a:ext cx="457200" cy="457200"/>
          </a:xfrm>
          <a:prstGeom prst="rect">
            <a:avLst/>
          </a:prstGeom>
          <a:noFill/>
          <a:ln w="9525">
            <a:noFill/>
          </a:ln>
        </p:spPr>
      </p:pic>
      <p:pic>
        <p:nvPicPr>
          <p:cNvPr id="31766" name="图片 18453" descr="0057"/>
          <p:cNvPicPr>
            <a:picLocks noChangeAspect="1"/>
          </p:cNvPicPr>
          <p:nvPr/>
        </p:nvPicPr>
        <p:blipFill>
          <a:blip r:embed="rId2"/>
          <a:stretch>
            <a:fillRect/>
          </a:stretch>
        </p:blipFill>
        <p:spPr>
          <a:xfrm>
            <a:off x="3538538" y="1243013"/>
            <a:ext cx="457200" cy="457200"/>
          </a:xfrm>
          <a:prstGeom prst="rect">
            <a:avLst/>
          </a:prstGeom>
          <a:noFill/>
          <a:ln w="9525">
            <a:noFill/>
          </a:ln>
        </p:spPr>
      </p:pic>
      <p:pic>
        <p:nvPicPr>
          <p:cNvPr id="31767" name="图片 18454" descr="0057"/>
          <p:cNvPicPr>
            <a:picLocks noChangeAspect="1"/>
          </p:cNvPicPr>
          <p:nvPr/>
        </p:nvPicPr>
        <p:blipFill>
          <a:blip r:embed="rId2"/>
          <a:stretch>
            <a:fillRect/>
          </a:stretch>
        </p:blipFill>
        <p:spPr>
          <a:xfrm>
            <a:off x="3754438" y="1100138"/>
            <a:ext cx="457200" cy="457200"/>
          </a:xfrm>
          <a:prstGeom prst="rect">
            <a:avLst/>
          </a:prstGeom>
          <a:noFill/>
          <a:ln w="9525">
            <a:noFill/>
          </a:ln>
        </p:spPr>
      </p:pic>
      <p:pic>
        <p:nvPicPr>
          <p:cNvPr id="31768" name="图片 18455" descr="0057"/>
          <p:cNvPicPr>
            <a:picLocks noChangeAspect="1"/>
          </p:cNvPicPr>
          <p:nvPr/>
        </p:nvPicPr>
        <p:blipFill>
          <a:blip r:embed="rId2"/>
          <a:stretch>
            <a:fillRect/>
          </a:stretch>
        </p:blipFill>
        <p:spPr>
          <a:xfrm>
            <a:off x="3538538" y="884238"/>
            <a:ext cx="457200" cy="457200"/>
          </a:xfrm>
          <a:prstGeom prst="rect">
            <a:avLst/>
          </a:prstGeom>
          <a:noFill/>
          <a:ln w="9525">
            <a:noFill/>
          </a:ln>
        </p:spPr>
      </p:pic>
      <p:pic>
        <p:nvPicPr>
          <p:cNvPr id="31769" name="图片 18456" descr="0057"/>
          <p:cNvPicPr>
            <a:picLocks noChangeAspect="1"/>
          </p:cNvPicPr>
          <p:nvPr/>
        </p:nvPicPr>
        <p:blipFill>
          <a:blip r:embed="rId2"/>
          <a:stretch>
            <a:fillRect/>
          </a:stretch>
        </p:blipFill>
        <p:spPr>
          <a:xfrm>
            <a:off x="3970338" y="523875"/>
            <a:ext cx="457200" cy="457200"/>
          </a:xfrm>
          <a:prstGeom prst="rect">
            <a:avLst/>
          </a:prstGeom>
          <a:noFill/>
          <a:ln w="9525">
            <a:noFill/>
          </a:ln>
        </p:spPr>
      </p:pic>
      <p:pic>
        <p:nvPicPr>
          <p:cNvPr id="31770" name="图片 18457" descr="0057"/>
          <p:cNvPicPr>
            <a:picLocks noChangeAspect="1"/>
          </p:cNvPicPr>
          <p:nvPr/>
        </p:nvPicPr>
        <p:blipFill>
          <a:blip r:embed="rId2"/>
          <a:stretch>
            <a:fillRect/>
          </a:stretch>
        </p:blipFill>
        <p:spPr>
          <a:xfrm>
            <a:off x="3851275" y="765175"/>
            <a:ext cx="457200" cy="457200"/>
          </a:xfrm>
          <a:prstGeom prst="rect">
            <a:avLst/>
          </a:prstGeom>
          <a:noFill/>
          <a:ln w="9525">
            <a:noFill/>
          </a:ln>
        </p:spPr>
      </p:pic>
      <p:pic>
        <p:nvPicPr>
          <p:cNvPr id="31771" name="图片 18458" descr="0057"/>
          <p:cNvPicPr>
            <a:picLocks noChangeAspect="1"/>
          </p:cNvPicPr>
          <p:nvPr/>
        </p:nvPicPr>
        <p:blipFill>
          <a:blip r:embed="rId2"/>
          <a:stretch>
            <a:fillRect/>
          </a:stretch>
        </p:blipFill>
        <p:spPr>
          <a:xfrm>
            <a:off x="4043363" y="884238"/>
            <a:ext cx="457200" cy="457200"/>
          </a:xfrm>
          <a:prstGeom prst="rect">
            <a:avLst/>
          </a:prstGeom>
          <a:noFill/>
          <a:ln w="9525">
            <a:noFill/>
          </a:ln>
        </p:spPr>
      </p:pic>
      <p:pic>
        <p:nvPicPr>
          <p:cNvPr id="31772" name="图片 18459" descr="0057"/>
          <p:cNvPicPr>
            <a:picLocks noChangeAspect="1"/>
          </p:cNvPicPr>
          <p:nvPr/>
        </p:nvPicPr>
        <p:blipFill>
          <a:blip r:embed="rId2"/>
          <a:stretch>
            <a:fillRect/>
          </a:stretch>
        </p:blipFill>
        <p:spPr>
          <a:xfrm>
            <a:off x="4259263" y="1268413"/>
            <a:ext cx="457200" cy="457200"/>
          </a:xfrm>
          <a:prstGeom prst="rect">
            <a:avLst/>
          </a:prstGeom>
          <a:noFill/>
          <a:ln w="9525">
            <a:noFill/>
          </a:ln>
        </p:spPr>
      </p:pic>
      <p:sp>
        <p:nvSpPr>
          <p:cNvPr id="31773" name="文本框 18460"/>
          <p:cNvSpPr txBox="1"/>
          <p:nvPr/>
        </p:nvSpPr>
        <p:spPr>
          <a:xfrm>
            <a:off x="7740650" y="5734050"/>
            <a:ext cx="1339850" cy="457200"/>
          </a:xfrm>
          <a:prstGeom prst="rect">
            <a:avLst/>
          </a:prstGeom>
          <a:solidFill>
            <a:srgbClr val="6666FF"/>
          </a:solidFill>
          <a:ln w="9525">
            <a:noFill/>
          </a:ln>
        </p:spPr>
        <p:txBody>
          <a:bodyPr>
            <a:spAutoFit/>
          </a:bodyPr>
          <a:p>
            <a:pPr>
              <a:spcBef>
                <a:spcPct val="50000"/>
              </a:spcBef>
            </a:pPr>
            <a:r>
              <a:rPr lang="zh-CN" altLang="en-US" dirty="0">
                <a:solidFill>
                  <a:srgbClr val="FF0000"/>
                </a:solidFill>
                <a:latin typeface="Arial" panose="020B0604020202020204" pitchFamily="34" charset="0"/>
              </a:rPr>
              <a:t>纺织业</a:t>
            </a:r>
            <a:endParaRPr lang="zh-CN" altLang="en-US" dirty="0">
              <a:solidFill>
                <a:srgbClr val="FF0000"/>
              </a:solidFill>
              <a:latin typeface="Arial" panose="020B0604020202020204" pitchFamily="34" charset="0"/>
            </a:endParaRPr>
          </a:p>
        </p:txBody>
      </p:sp>
      <p:pic>
        <p:nvPicPr>
          <p:cNvPr id="31774" name="图片 18461" descr="0418"/>
          <p:cNvPicPr>
            <a:picLocks noChangeAspect="1"/>
          </p:cNvPicPr>
          <p:nvPr/>
        </p:nvPicPr>
        <p:blipFill>
          <a:blip r:embed="rId3"/>
          <a:stretch>
            <a:fillRect/>
          </a:stretch>
        </p:blipFill>
        <p:spPr>
          <a:xfrm>
            <a:off x="4914900" y="4203700"/>
            <a:ext cx="304800" cy="304800"/>
          </a:xfrm>
          <a:prstGeom prst="rect">
            <a:avLst/>
          </a:prstGeom>
          <a:noFill/>
          <a:ln w="9525">
            <a:noFill/>
          </a:ln>
        </p:spPr>
      </p:pic>
      <p:pic>
        <p:nvPicPr>
          <p:cNvPr id="31775" name="图片 18462" descr="0418"/>
          <p:cNvPicPr>
            <a:picLocks noChangeAspect="1"/>
          </p:cNvPicPr>
          <p:nvPr/>
        </p:nvPicPr>
        <p:blipFill>
          <a:blip r:embed="rId3"/>
          <a:stretch>
            <a:fillRect/>
          </a:stretch>
        </p:blipFill>
        <p:spPr>
          <a:xfrm>
            <a:off x="4914900" y="5500688"/>
            <a:ext cx="304800" cy="304800"/>
          </a:xfrm>
          <a:prstGeom prst="rect">
            <a:avLst/>
          </a:prstGeom>
          <a:noFill/>
          <a:ln w="9525">
            <a:noFill/>
          </a:ln>
        </p:spPr>
      </p:pic>
      <p:pic>
        <p:nvPicPr>
          <p:cNvPr id="31776" name="图片 18463" descr="0418"/>
          <p:cNvPicPr>
            <a:picLocks noChangeAspect="1"/>
          </p:cNvPicPr>
          <p:nvPr/>
        </p:nvPicPr>
        <p:blipFill>
          <a:blip r:embed="rId3"/>
          <a:stretch>
            <a:fillRect/>
          </a:stretch>
        </p:blipFill>
        <p:spPr>
          <a:xfrm>
            <a:off x="6427788" y="4941888"/>
            <a:ext cx="304800" cy="304800"/>
          </a:xfrm>
          <a:prstGeom prst="rect">
            <a:avLst/>
          </a:prstGeom>
          <a:noFill/>
          <a:ln w="9525">
            <a:noFill/>
          </a:ln>
        </p:spPr>
      </p:pic>
      <p:pic>
        <p:nvPicPr>
          <p:cNvPr id="31777" name="图片 18464" descr="0418"/>
          <p:cNvPicPr>
            <a:picLocks noChangeAspect="1"/>
          </p:cNvPicPr>
          <p:nvPr/>
        </p:nvPicPr>
        <p:blipFill>
          <a:blip r:embed="rId3"/>
          <a:stretch>
            <a:fillRect/>
          </a:stretch>
        </p:blipFill>
        <p:spPr>
          <a:xfrm>
            <a:off x="5995988" y="5300663"/>
            <a:ext cx="304800" cy="304800"/>
          </a:xfrm>
          <a:prstGeom prst="rect">
            <a:avLst/>
          </a:prstGeom>
          <a:noFill/>
          <a:ln w="9525">
            <a:noFill/>
          </a:ln>
        </p:spPr>
      </p:pic>
      <p:pic>
        <p:nvPicPr>
          <p:cNvPr id="31778" name="图片 18465" descr="0418"/>
          <p:cNvPicPr>
            <a:picLocks noChangeAspect="1"/>
          </p:cNvPicPr>
          <p:nvPr/>
        </p:nvPicPr>
        <p:blipFill>
          <a:blip r:embed="rId3"/>
          <a:stretch>
            <a:fillRect/>
          </a:stretch>
        </p:blipFill>
        <p:spPr>
          <a:xfrm>
            <a:off x="5275263" y="3200400"/>
            <a:ext cx="304800" cy="304800"/>
          </a:xfrm>
          <a:prstGeom prst="rect">
            <a:avLst/>
          </a:prstGeom>
          <a:noFill/>
          <a:ln w="9525">
            <a:noFill/>
          </a:ln>
        </p:spPr>
      </p:pic>
      <p:pic>
        <p:nvPicPr>
          <p:cNvPr id="31779" name="图片 18466" descr="0418"/>
          <p:cNvPicPr>
            <a:picLocks noChangeAspect="1"/>
          </p:cNvPicPr>
          <p:nvPr/>
        </p:nvPicPr>
        <p:blipFill>
          <a:blip r:embed="rId3"/>
          <a:stretch>
            <a:fillRect/>
          </a:stretch>
        </p:blipFill>
        <p:spPr>
          <a:xfrm>
            <a:off x="5851525" y="2979738"/>
            <a:ext cx="304800" cy="304800"/>
          </a:xfrm>
          <a:prstGeom prst="rect">
            <a:avLst/>
          </a:prstGeom>
          <a:noFill/>
          <a:ln w="9525">
            <a:noFill/>
          </a:ln>
        </p:spPr>
      </p:pic>
      <p:pic>
        <p:nvPicPr>
          <p:cNvPr id="31780" name="图片 18467" descr="0418"/>
          <p:cNvPicPr>
            <a:picLocks noChangeAspect="1"/>
          </p:cNvPicPr>
          <p:nvPr/>
        </p:nvPicPr>
        <p:blipFill>
          <a:blip r:embed="rId3"/>
          <a:stretch>
            <a:fillRect/>
          </a:stretch>
        </p:blipFill>
        <p:spPr>
          <a:xfrm>
            <a:off x="4914900" y="4637088"/>
            <a:ext cx="304800" cy="304800"/>
          </a:xfrm>
          <a:prstGeom prst="rect">
            <a:avLst/>
          </a:prstGeom>
          <a:noFill/>
          <a:ln w="9525">
            <a:noFill/>
          </a:ln>
        </p:spPr>
      </p:pic>
      <p:pic>
        <p:nvPicPr>
          <p:cNvPr id="31781" name="图片 18468" descr="0418"/>
          <p:cNvPicPr>
            <a:picLocks noChangeAspect="1"/>
          </p:cNvPicPr>
          <p:nvPr/>
        </p:nvPicPr>
        <p:blipFill>
          <a:blip r:embed="rId3"/>
          <a:stretch>
            <a:fillRect/>
          </a:stretch>
        </p:blipFill>
        <p:spPr>
          <a:xfrm>
            <a:off x="4483100" y="3276600"/>
            <a:ext cx="304800" cy="304800"/>
          </a:xfrm>
          <a:prstGeom prst="rect">
            <a:avLst/>
          </a:prstGeom>
          <a:noFill/>
          <a:ln w="9525">
            <a:noFill/>
          </a:ln>
        </p:spPr>
      </p:pic>
      <p:pic>
        <p:nvPicPr>
          <p:cNvPr id="31782" name="图片 18469" descr="0418"/>
          <p:cNvPicPr>
            <a:picLocks noChangeAspect="1"/>
          </p:cNvPicPr>
          <p:nvPr/>
        </p:nvPicPr>
        <p:blipFill>
          <a:blip r:embed="rId3"/>
          <a:stretch>
            <a:fillRect/>
          </a:stretch>
        </p:blipFill>
        <p:spPr>
          <a:xfrm>
            <a:off x="6249988" y="2819400"/>
            <a:ext cx="304800" cy="304800"/>
          </a:xfrm>
          <a:prstGeom prst="rect">
            <a:avLst/>
          </a:prstGeom>
          <a:noFill/>
          <a:ln w="9525">
            <a:noFill/>
          </a:ln>
        </p:spPr>
      </p:pic>
      <p:pic>
        <p:nvPicPr>
          <p:cNvPr id="31783" name="图片 18470" descr="0418"/>
          <p:cNvPicPr>
            <a:picLocks noChangeAspect="1"/>
          </p:cNvPicPr>
          <p:nvPr/>
        </p:nvPicPr>
        <p:blipFill>
          <a:blip r:embed="rId3"/>
          <a:stretch>
            <a:fillRect/>
          </a:stretch>
        </p:blipFill>
        <p:spPr>
          <a:xfrm>
            <a:off x="4411663" y="2836863"/>
            <a:ext cx="304800" cy="304800"/>
          </a:xfrm>
          <a:prstGeom prst="rect">
            <a:avLst/>
          </a:prstGeom>
          <a:noFill/>
          <a:ln w="9525">
            <a:noFill/>
          </a:ln>
        </p:spPr>
      </p:pic>
      <p:pic>
        <p:nvPicPr>
          <p:cNvPr id="31784" name="图片 18471" descr="0418"/>
          <p:cNvPicPr>
            <a:picLocks noChangeAspect="1"/>
          </p:cNvPicPr>
          <p:nvPr/>
        </p:nvPicPr>
        <p:blipFill>
          <a:blip r:embed="rId3"/>
          <a:stretch>
            <a:fillRect/>
          </a:stretch>
        </p:blipFill>
        <p:spPr>
          <a:xfrm>
            <a:off x="4772025" y="2667000"/>
            <a:ext cx="304800" cy="304800"/>
          </a:xfrm>
          <a:prstGeom prst="rect">
            <a:avLst/>
          </a:prstGeom>
          <a:noFill/>
          <a:ln w="9525">
            <a:noFill/>
          </a:ln>
        </p:spPr>
      </p:pic>
      <p:pic>
        <p:nvPicPr>
          <p:cNvPr id="31785" name="图片 18472" descr="0418"/>
          <p:cNvPicPr>
            <a:picLocks noChangeAspect="1"/>
          </p:cNvPicPr>
          <p:nvPr/>
        </p:nvPicPr>
        <p:blipFill>
          <a:blip r:embed="rId3"/>
          <a:stretch>
            <a:fillRect/>
          </a:stretch>
        </p:blipFill>
        <p:spPr>
          <a:xfrm>
            <a:off x="7075488" y="2044700"/>
            <a:ext cx="304800" cy="304800"/>
          </a:xfrm>
          <a:prstGeom prst="rect">
            <a:avLst/>
          </a:prstGeom>
          <a:noFill/>
          <a:ln w="9525">
            <a:noFill/>
          </a:ln>
        </p:spPr>
      </p:pic>
      <p:pic>
        <p:nvPicPr>
          <p:cNvPr id="31786" name="图片 18473" descr="0418"/>
          <p:cNvPicPr>
            <a:picLocks noChangeAspect="1"/>
          </p:cNvPicPr>
          <p:nvPr/>
        </p:nvPicPr>
        <p:blipFill>
          <a:blip r:embed="rId3"/>
          <a:stretch>
            <a:fillRect/>
          </a:stretch>
        </p:blipFill>
        <p:spPr>
          <a:xfrm>
            <a:off x="7146925" y="1773238"/>
            <a:ext cx="304800" cy="304800"/>
          </a:xfrm>
          <a:prstGeom prst="rect">
            <a:avLst/>
          </a:prstGeom>
          <a:noFill/>
          <a:ln w="9525">
            <a:noFill/>
          </a:ln>
        </p:spPr>
      </p:pic>
      <p:pic>
        <p:nvPicPr>
          <p:cNvPr id="31787" name="图片 18474" descr="0418"/>
          <p:cNvPicPr>
            <a:picLocks noChangeAspect="1"/>
          </p:cNvPicPr>
          <p:nvPr/>
        </p:nvPicPr>
        <p:blipFill>
          <a:blip r:embed="rId3"/>
          <a:stretch>
            <a:fillRect/>
          </a:stretch>
        </p:blipFill>
        <p:spPr>
          <a:xfrm>
            <a:off x="7580313" y="1539875"/>
            <a:ext cx="304800" cy="304800"/>
          </a:xfrm>
          <a:prstGeom prst="rect">
            <a:avLst/>
          </a:prstGeom>
          <a:noFill/>
          <a:ln w="9525">
            <a:noFill/>
          </a:ln>
        </p:spPr>
      </p:pic>
      <p:pic>
        <p:nvPicPr>
          <p:cNvPr id="31788" name="图片 18475" descr="0418"/>
          <p:cNvPicPr>
            <a:picLocks noChangeAspect="1"/>
          </p:cNvPicPr>
          <p:nvPr/>
        </p:nvPicPr>
        <p:blipFill>
          <a:blip r:embed="rId3"/>
          <a:stretch>
            <a:fillRect/>
          </a:stretch>
        </p:blipFill>
        <p:spPr>
          <a:xfrm>
            <a:off x="4554538" y="3657600"/>
            <a:ext cx="304800" cy="304800"/>
          </a:xfrm>
          <a:prstGeom prst="rect">
            <a:avLst/>
          </a:prstGeom>
          <a:noFill/>
          <a:ln w="9525">
            <a:noFill/>
          </a:ln>
        </p:spPr>
      </p:pic>
      <p:pic>
        <p:nvPicPr>
          <p:cNvPr id="31789" name="图片 18476" descr="0418"/>
          <p:cNvPicPr>
            <a:picLocks noChangeAspect="1"/>
          </p:cNvPicPr>
          <p:nvPr/>
        </p:nvPicPr>
        <p:blipFill>
          <a:blip r:embed="rId3"/>
          <a:stretch>
            <a:fillRect/>
          </a:stretch>
        </p:blipFill>
        <p:spPr>
          <a:xfrm>
            <a:off x="4772025" y="3284538"/>
            <a:ext cx="304800" cy="304800"/>
          </a:xfrm>
          <a:prstGeom prst="rect">
            <a:avLst/>
          </a:prstGeom>
          <a:noFill/>
          <a:ln w="9525">
            <a:noFill/>
          </a:ln>
        </p:spPr>
      </p:pic>
      <p:pic>
        <p:nvPicPr>
          <p:cNvPr id="31790" name="图片 18477" descr="0418"/>
          <p:cNvPicPr>
            <a:picLocks noChangeAspect="1"/>
          </p:cNvPicPr>
          <p:nvPr/>
        </p:nvPicPr>
        <p:blipFill>
          <a:blip r:embed="rId3"/>
          <a:stretch>
            <a:fillRect/>
          </a:stretch>
        </p:blipFill>
        <p:spPr>
          <a:xfrm>
            <a:off x="5562600" y="2819400"/>
            <a:ext cx="304800" cy="304800"/>
          </a:xfrm>
          <a:prstGeom prst="rect">
            <a:avLst/>
          </a:prstGeom>
          <a:noFill/>
          <a:ln w="9525">
            <a:noFill/>
          </a:ln>
        </p:spPr>
      </p:pic>
      <p:pic>
        <p:nvPicPr>
          <p:cNvPr id="31791" name="图片 18478" descr="0418"/>
          <p:cNvPicPr>
            <a:picLocks noChangeAspect="1"/>
          </p:cNvPicPr>
          <p:nvPr/>
        </p:nvPicPr>
        <p:blipFill>
          <a:blip r:embed="rId3"/>
          <a:stretch>
            <a:fillRect/>
          </a:stretch>
        </p:blipFill>
        <p:spPr>
          <a:xfrm>
            <a:off x="3851275" y="1989138"/>
            <a:ext cx="304800" cy="304800"/>
          </a:xfrm>
          <a:prstGeom prst="rect">
            <a:avLst/>
          </a:prstGeom>
          <a:noFill/>
          <a:ln w="9525">
            <a:noFill/>
          </a:ln>
        </p:spPr>
      </p:pic>
      <p:pic>
        <p:nvPicPr>
          <p:cNvPr id="31792" name="图片 18479" descr="0418"/>
          <p:cNvPicPr>
            <a:picLocks noChangeAspect="1"/>
          </p:cNvPicPr>
          <p:nvPr/>
        </p:nvPicPr>
        <p:blipFill>
          <a:blip r:embed="rId3"/>
          <a:stretch>
            <a:fillRect/>
          </a:stretch>
        </p:blipFill>
        <p:spPr>
          <a:xfrm>
            <a:off x="4267200" y="1052513"/>
            <a:ext cx="304800" cy="304800"/>
          </a:xfrm>
          <a:prstGeom prst="rect">
            <a:avLst/>
          </a:prstGeom>
          <a:noFill/>
          <a:ln w="9525">
            <a:noFill/>
          </a:ln>
        </p:spPr>
      </p:pic>
      <p:pic>
        <p:nvPicPr>
          <p:cNvPr id="31793" name="图片 18480" descr="0418"/>
          <p:cNvPicPr>
            <a:picLocks noChangeAspect="1"/>
          </p:cNvPicPr>
          <p:nvPr/>
        </p:nvPicPr>
        <p:blipFill>
          <a:blip r:embed="rId3"/>
          <a:stretch>
            <a:fillRect/>
          </a:stretch>
        </p:blipFill>
        <p:spPr>
          <a:xfrm>
            <a:off x="4772025" y="1341438"/>
            <a:ext cx="304800" cy="304800"/>
          </a:xfrm>
          <a:prstGeom prst="rect">
            <a:avLst/>
          </a:prstGeom>
          <a:noFill/>
          <a:ln w="9525">
            <a:noFill/>
          </a:ln>
        </p:spPr>
      </p:pic>
      <p:pic>
        <p:nvPicPr>
          <p:cNvPr id="31794" name="图片 18481" descr="0418"/>
          <p:cNvPicPr>
            <a:picLocks noChangeAspect="1"/>
          </p:cNvPicPr>
          <p:nvPr/>
        </p:nvPicPr>
        <p:blipFill>
          <a:blip r:embed="rId3"/>
          <a:stretch>
            <a:fillRect/>
          </a:stretch>
        </p:blipFill>
        <p:spPr>
          <a:xfrm>
            <a:off x="3546475" y="1773238"/>
            <a:ext cx="304800" cy="304800"/>
          </a:xfrm>
          <a:prstGeom prst="rect">
            <a:avLst/>
          </a:prstGeom>
          <a:noFill/>
          <a:ln w="9525">
            <a:noFill/>
          </a:ln>
        </p:spPr>
      </p:pic>
      <p:pic>
        <p:nvPicPr>
          <p:cNvPr id="31795" name="图片 18482" descr="0418"/>
          <p:cNvPicPr>
            <a:picLocks noChangeAspect="1"/>
          </p:cNvPicPr>
          <p:nvPr/>
        </p:nvPicPr>
        <p:blipFill>
          <a:blip r:embed="rId3"/>
          <a:stretch>
            <a:fillRect/>
          </a:stretch>
        </p:blipFill>
        <p:spPr>
          <a:xfrm>
            <a:off x="2627313" y="620713"/>
            <a:ext cx="304800" cy="304800"/>
          </a:xfrm>
          <a:prstGeom prst="rect">
            <a:avLst/>
          </a:prstGeom>
          <a:noFill/>
          <a:ln w="9525">
            <a:noFill/>
          </a:ln>
        </p:spPr>
      </p:pic>
      <p:pic>
        <p:nvPicPr>
          <p:cNvPr id="31796" name="图片 18483" descr="0418"/>
          <p:cNvPicPr>
            <a:picLocks noChangeAspect="1"/>
          </p:cNvPicPr>
          <p:nvPr/>
        </p:nvPicPr>
        <p:blipFill>
          <a:blip r:embed="rId3"/>
          <a:stretch>
            <a:fillRect/>
          </a:stretch>
        </p:blipFill>
        <p:spPr>
          <a:xfrm>
            <a:off x="3330575" y="1252538"/>
            <a:ext cx="304800" cy="304800"/>
          </a:xfrm>
          <a:prstGeom prst="rect">
            <a:avLst/>
          </a:prstGeom>
          <a:noFill/>
          <a:ln w="9525">
            <a:noFill/>
          </a:ln>
        </p:spPr>
      </p:pic>
      <p:pic>
        <p:nvPicPr>
          <p:cNvPr id="31797" name="图片 18484" descr="0418"/>
          <p:cNvPicPr>
            <a:picLocks noChangeAspect="1"/>
          </p:cNvPicPr>
          <p:nvPr/>
        </p:nvPicPr>
        <p:blipFill>
          <a:blip r:embed="rId3"/>
          <a:stretch>
            <a:fillRect/>
          </a:stretch>
        </p:blipFill>
        <p:spPr>
          <a:xfrm>
            <a:off x="7164388" y="6381750"/>
            <a:ext cx="304800" cy="304800"/>
          </a:xfrm>
          <a:prstGeom prst="rect">
            <a:avLst/>
          </a:prstGeom>
          <a:noFill/>
          <a:ln w="9525">
            <a:noFill/>
          </a:ln>
        </p:spPr>
      </p:pic>
      <p:sp>
        <p:nvSpPr>
          <p:cNvPr id="31798" name="文本框 18485"/>
          <p:cNvSpPr txBox="1"/>
          <p:nvPr/>
        </p:nvSpPr>
        <p:spPr>
          <a:xfrm>
            <a:off x="7740650" y="6284913"/>
            <a:ext cx="1314450" cy="457200"/>
          </a:xfrm>
          <a:prstGeom prst="rect">
            <a:avLst/>
          </a:prstGeom>
          <a:solidFill>
            <a:srgbClr val="6666FF"/>
          </a:solidFill>
          <a:ln w="9525">
            <a:noFill/>
          </a:ln>
        </p:spPr>
        <p:txBody>
          <a:bodyPr>
            <a:spAutoFit/>
          </a:bodyPr>
          <a:p>
            <a:r>
              <a:rPr lang="zh-CN" altLang="en-US" dirty="0">
                <a:solidFill>
                  <a:srgbClr val="000099"/>
                </a:solidFill>
                <a:latin typeface="Arial" panose="020B0604020202020204" pitchFamily="34" charset="0"/>
              </a:rPr>
              <a:t>面粉业</a:t>
            </a:r>
            <a:endParaRPr lang="zh-CN" altLang="en-US" dirty="0">
              <a:solidFill>
                <a:srgbClr val="000099"/>
              </a:solidFill>
              <a:latin typeface="Arial" panose="020B0604020202020204" pitchFamily="34" charset="0"/>
            </a:endParaRPr>
          </a:p>
        </p:txBody>
      </p:sp>
      <p:sp>
        <p:nvSpPr>
          <p:cNvPr id="18487" name="文本框 18486"/>
          <p:cNvSpPr txBox="1"/>
          <p:nvPr/>
        </p:nvSpPr>
        <p:spPr>
          <a:xfrm>
            <a:off x="107950" y="2060575"/>
            <a:ext cx="1827213" cy="1066800"/>
          </a:xfrm>
          <a:prstGeom prst="rect">
            <a:avLst/>
          </a:prstGeom>
          <a:noFill/>
          <a:ln w="9525">
            <a:noFill/>
          </a:ln>
        </p:spPr>
        <p:txBody>
          <a:bodyPr>
            <a:spAutoFit/>
          </a:bodyPr>
          <a:p>
            <a:pPr marL="342900" indent="-342900" eaLnBrk="1" hangingPunct="1">
              <a:spcBef>
                <a:spcPct val="50000"/>
              </a:spcBef>
              <a:buClr>
                <a:schemeClr val="tx1"/>
              </a:buClr>
              <a:buSzPct val="85000"/>
            </a:pPr>
            <a:r>
              <a:rPr lang="zh-CN" altLang="en-US" sz="3200" dirty="0">
                <a:solidFill>
                  <a:srgbClr val="FF0066"/>
                </a:solidFill>
                <a:latin typeface="文鼎中隶P" pitchFamily="2" charset="-122"/>
                <a:ea typeface="文鼎中隶P" pitchFamily="2" charset="-122"/>
              </a:rPr>
              <a:t>地区分布特点</a:t>
            </a:r>
            <a:r>
              <a:rPr lang="en-US" altLang="zh-CN" sz="3200" dirty="0">
                <a:solidFill>
                  <a:srgbClr val="FF0066"/>
                </a:solidFill>
                <a:latin typeface="文鼎中隶P" pitchFamily="2" charset="-122"/>
                <a:ea typeface="文鼎中隶P" pitchFamily="2" charset="-122"/>
              </a:rPr>
              <a:t>:</a:t>
            </a:r>
            <a:endParaRPr lang="en-US" altLang="zh-CN" sz="3200" dirty="0">
              <a:solidFill>
                <a:srgbClr val="FF0066"/>
              </a:solidFill>
              <a:latin typeface="文鼎中隶P" pitchFamily="2" charset="-122"/>
              <a:ea typeface="文鼎中隶P" pitchFamily="2" charset="-122"/>
            </a:endParaRPr>
          </a:p>
        </p:txBody>
      </p:sp>
      <p:sp>
        <p:nvSpPr>
          <p:cNvPr id="31800" name="文本框 18487"/>
          <p:cNvSpPr txBox="1"/>
          <p:nvPr/>
        </p:nvSpPr>
        <p:spPr>
          <a:xfrm>
            <a:off x="152400" y="2667000"/>
            <a:ext cx="2317750" cy="579438"/>
          </a:xfrm>
          <a:prstGeom prst="rect">
            <a:avLst/>
          </a:prstGeom>
          <a:noFill/>
          <a:ln w="9525">
            <a:noFill/>
          </a:ln>
        </p:spPr>
        <p:txBody>
          <a:bodyPr>
            <a:spAutoFit/>
          </a:bodyPr>
          <a:p>
            <a:pPr eaLnBrk="1" hangingPunct="1"/>
            <a:endParaRPr lang="zh-CN" altLang="zh-CN" sz="3200" dirty="0">
              <a:solidFill>
                <a:srgbClr val="0000FF"/>
              </a:solidFill>
              <a:latin typeface="Arial" panose="020B0604020202020204" pitchFamily="34" charset="0"/>
              <a:ea typeface="文鼎中隶P" pitchFamily="2" charset="-122"/>
            </a:endParaRPr>
          </a:p>
        </p:txBody>
      </p:sp>
      <p:sp>
        <p:nvSpPr>
          <p:cNvPr id="31801" name="文本框 18488"/>
          <p:cNvSpPr txBox="1"/>
          <p:nvPr/>
        </p:nvSpPr>
        <p:spPr>
          <a:xfrm>
            <a:off x="0" y="0"/>
            <a:ext cx="7772400" cy="528638"/>
          </a:xfrm>
          <a:prstGeom prst="rect">
            <a:avLst/>
          </a:prstGeom>
          <a:solidFill>
            <a:srgbClr val="6666FF"/>
          </a:solidFill>
          <a:ln w="9525" cap="flat" cmpd="sng">
            <a:solidFill>
              <a:schemeClr val="bg1"/>
            </a:solidFill>
            <a:prstDash val="solid"/>
            <a:miter/>
            <a:headEnd type="none" w="med" len="med"/>
            <a:tailEnd type="none" w="med" len="med"/>
          </a:ln>
        </p:spPr>
        <p:txBody>
          <a:bodyPr>
            <a:spAutoFit/>
          </a:bodyPr>
          <a:p>
            <a:pPr eaLnBrk="1" hangingPunct="1">
              <a:spcBef>
                <a:spcPct val="50000"/>
              </a:spcBef>
            </a:pPr>
            <a:r>
              <a:rPr lang="zh-CN" altLang="en-US" sz="2800" dirty="0">
                <a:solidFill>
                  <a:schemeClr val="bg1"/>
                </a:solidFill>
                <a:latin typeface="Arial" panose="020B0604020202020204" pitchFamily="34" charset="0"/>
                <a:ea typeface="隶书" pitchFamily="49" charset="-122"/>
              </a:rPr>
              <a:t>中国民族资本主义企业分布图</a:t>
            </a:r>
            <a:endParaRPr lang="zh-CN" altLang="en-US" sz="2800" dirty="0">
              <a:solidFill>
                <a:schemeClr val="bg1"/>
              </a:solidFill>
              <a:latin typeface="Arial" panose="020B0604020202020204" pitchFamily="34" charset="0"/>
              <a:ea typeface="隶书" pitchFamily="49" charset="-122"/>
            </a:endParaRPr>
          </a:p>
        </p:txBody>
      </p:sp>
      <p:sp>
        <p:nvSpPr>
          <p:cNvPr id="18490" name="横卷形 18489"/>
          <p:cNvSpPr/>
          <p:nvPr/>
        </p:nvSpPr>
        <p:spPr>
          <a:xfrm>
            <a:off x="34925" y="3213100"/>
            <a:ext cx="2057400" cy="2187575"/>
          </a:xfrm>
          <a:prstGeom prst="horizontalScroll">
            <a:avLst>
              <a:gd name="adj" fmla="val 12500"/>
            </a:avLst>
          </a:prstGeom>
          <a:noFill/>
          <a:ln w="57150" cap="flat" cmpd="sng">
            <a:solidFill>
              <a:srgbClr val="8B791D"/>
            </a:solidFill>
            <a:prstDash val="solid"/>
            <a:headEnd type="none" w="med" len="med"/>
            <a:tailEnd type="none" w="med" len="med"/>
          </a:ln>
        </p:spPr>
        <p:txBody>
          <a:bodyPr wrap="none" anchor="ctr"/>
          <a:p>
            <a:pPr algn="ctr" eaLnBrk="1" hangingPunct="1"/>
            <a:r>
              <a:rPr lang="en-US" altLang="zh-CN" sz="3200" dirty="0">
                <a:solidFill>
                  <a:srgbClr val="0101FE"/>
                </a:solidFill>
                <a:latin typeface="Arial" panose="020B0604020202020204" pitchFamily="34" charset="0"/>
                <a:ea typeface="文鼎中隶P" pitchFamily="2" charset="-122"/>
              </a:rPr>
              <a:t> </a:t>
            </a:r>
            <a:r>
              <a:rPr lang="zh-CN" altLang="en-US" sz="3200" dirty="0">
                <a:solidFill>
                  <a:srgbClr val="000000"/>
                </a:solidFill>
                <a:latin typeface="Arial" panose="020B0604020202020204" pitchFamily="34" charset="0"/>
                <a:ea typeface="文鼎中隶P" pitchFamily="2" charset="-122"/>
              </a:rPr>
              <a:t>沿海、</a:t>
            </a:r>
            <a:endParaRPr lang="zh-CN" altLang="en-US" sz="3200" dirty="0">
              <a:solidFill>
                <a:srgbClr val="000000"/>
              </a:solidFill>
              <a:latin typeface="Arial" panose="020B0604020202020204" pitchFamily="34" charset="0"/>
              <a:ea typeface="文鼎中隶P" pitchFamily="2" charset="-122"/>
            </a:endParaRPr>
          </a:p>
          <a:p>
            <a:pPr algn="ctr" eaLnBrk="1" hangingPunct="1"/>
            <a:r>
              <a:rPr lang="zh-CN" altLang="en-US" sz="3200" dirty="0">
                <a:solidFill>
                  <a:srgbClr val="000000"/>
                </a:solidFill>
                <a:latin typeface="Arial" panose="020B0604020202020204" pitchFamily="34" charset="0"/>
                <a:ea typeface="文鼎中隶P" pitchFamily="2" charset="-122"/>
              </a:rPr>
              <a:t>沿江多，</a:t>
            </a:r>
            <a:endParaRPr lang="zh-CN" altLang="en-US" sz="3200" dirty="0">
              <a:solidFill>
                <a:srgbClr val="000000"/>
              </a:solidFill>
              <a:latin typeface="Arial" panose="020B0604020202020204" pitchFamily="34" charset="0"/>
              <a:ea typeface="文鼎中隶P" pitchFamily="2" charset="-122"/>
            </a:endParaRPr>
          </a:p>
          <a:p>
            <a:pPr algn="ctr" eaLnBrk="1" hangingPunct="1"/>
            <a:r>
              <a:rPr lang="zh-CN" altLang="en-US" sz="3200" dirty="0">
                <a:solidFill>
                  <a:srgbClr val="000000"/>
                </a:solidFill>
                <a:latin typeface="Arial" panose="020B0604020202020204" pitchFamily="34" charset="0"/>
                <a:ea typeface="文鼎中隶P" pitchFamily="2" charset="-122"/>
              </a:rPr>
              <a:t>内地少</a:t>
            </a:r>
            <a:endParaRPr lang="zh-CN" altLang="en-US" sz="3200" dirty="0">
              <a:solidFill>
                <a:srgbClr val="000000"/>
              </a:solidFill>
              <a:latin typeface="Arial" panose="020B0604020202020204" pitchFamily="34" charset="0"/>
              <a:ea typeface="文鼎中隶P" pitchFamily="2" charset="-122"/>
            </a:endParaRPr>
          </a:p>
          <a:p>
            <a:pPr algn="ctr" eaLnBrk="1" hangingPunct="1"/>
            <a:endParaRPr lang="zh-CN" altLang="en-US" dirty="0">
              <a:solidFill>
                <a:srgbClr val="0101FE"/>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87"/>
                                        </p:tgtEl>
                                        <p:attrNameLst>
                                          <p:attrName>style.visibility</p:attrName>
                                        </p:attrNameLst>
                                      </p:cBhvr>
                                      <p:to>
                                        <p:strVal val="visible"/>
                                      </p:to>
                                    </p:set>
                                    <p:anim calcmode="lin" valueType="num">
                                      <p:cBhvr>
                                        <p:cTn id="7" dur="500" fill="hold"/>
                                        <p:tgtEl>
                                          <p:spTgt spid="18487"/>
                                        </p:tgtEl>
                                        <p:attrNameLst>
                                          <p:attrName>ppt_x</p:attrName>
                                        </p:attrNameLst>
                                      </p:cBhvr>
                                      <p:tavLst>
                                        <p:tav tm="0">
                                          <p:val>
                                            <p:strVal val="0-#ppt_w/2"/>
                                          </p:val>
                                        </p:tav>
                                        <p:tav tm="100000">
                                          <p:val>
                                            <p:strVal val="#ppt_x"/>
                                          </p:val>
                                        </p:tav>
                                      </p:tavLst>
                                    </p:anim>
                                    <p:anim calcmode="lin" valueType="num">
                                      <p:cBhvr>
                                        <p:cTn id="8" dur="500" fill="hold"/>
                                        <p:tgtEl>
                                          <p:spTgt spid="184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90"/>
                                        </p:tgtEl>
                                        <p:attrNameLst>
                                          <p:attrName>style.visibility</p:attrName>
                                        </p:attrNameLst>
                                      </p:cBhvr>
                                      <p:to>
                                        <p:strVal val="visible"/>
                                      </p:to>
                                    </p:set>
                                    <p:anim calcmode="lin" valueType="num">
                                      <p:cBhvr>
                                        <p:cTn id="13" dur="500" fill="hold"/>
                                        <p:tgtEl>
                                          <p:spTgt spid="18490"/>
                                        </p:tgtEl>
                                        <p:attrNameLst>
                                          <p:attrName>ppt_x</p:attrName>
                                        </p:attrNameLst>
                                      </p:cBhvr>
                                      <p:tavLst>
                                        <p:tav tm="0">
                                          <p:val>
                                            <p:strVal val="#ppt_x"/>
                                          </p:val>
                                        </p:tav>
                                        <p:tav tm="100000">
                                          <p:val>
                                            <p:strVal val="#ppt_x"/>
                                          </p:val>
                                        </p:tav>
                                      </p:tavLst>
                                    </p:anim>
                                    <p:anim calcmode="lin" valueType="num">
                                      <p:cBhvr>
                                        <p:cTn id="14" dur="500" fill="hold"/>
                                        <p:tgtEl>
                                          <p:spTgt spid="18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7" grpId="0"/>
      <p:bldP spid="1849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Line 2"/>
          <p:cNvSpPr/>
          <p:nvPr/>
        </p:nvSpPr>
        <p:spPr>
          <a:xfrm flipV="1">
            <a:off x="5561013" y="5768975"/>
            <a:ext cx="0" cy="76200"/>
          </a:xfrm>
          <a:prstGeom prst="line">
            <a:avLst/>
          </a:prstGeom>
          <a:ln w="9525" cap="flat" cmpd="sng">
            <a:solidFill>
              <a:schemeClr val="tx1"/>
            </a:solidFill>
            <a:prstDash val="solid"/>
            <a:headEnd type="none" w="med" len="med"/>
            <a:tailEnd type="none" w="med" len="med"/>
          </a:ln>
        </p:spPr>
      </p:sp>
      <p:sp>
        <p:nvSpPr>
          <p:cNvPr id="32771" name="Line 4"/>
          <p:cNvSpPr/>
          <p:nvPr/>
        </p:nvSpPr>
        <p:spPr>
          <a:xfrm>
            <a:off x="912813" y="5845175"/>
            <a:ext cx="6553200" cy="0"/>
          </a:xfrm>
          <a:prstGeom prst="line">
            <a:avLst/>
          </a:prstGeom>
          <a:ln w="28575" cap="flat" cmpd="sng">
            <a:solidFill>
              <a:srgbClr val="0000FF"/>
            </a:solidFill>
            <a:prstDash val="solid"/>
            <a:headEnd type="none" w="med" len="med"/>
            <a:tailEnd type="triangle" w="med" len="med"/>
          </a:ln>
        </p:spPr>
      </p:sp>
      <p:sp>
        <p:nvSpPr>
          <p:cNvPr id="32772" name="Line 5"/>
          <p:cNvSpPr/>
          <p:nvPr/>
        </p:nvSpPr>
        <p:spPr>
          <a:xfrm flipV="1">
            <a:off x="912813" y="1730375"/>
            <a:ext cx="0" cy="4114800"/>
          </a:xfrm>
          <a:prstGeom prst="line">
            <a:avLst/>
          </a:prstGeom>
          <a:ln w="28575" cap="flat" cmpd="sng">
            <a:solidFill>
              <a:srgbClr val="0000FF"/>
            </a:solidFill>
            <a:prstDash val="solid"/>
            <a:headEnd type="none" w="med" len="med"/>
            <a:tailEnd type="triangle" w="med" len="med"/>
          </a:ln>
        </p:spPr>
      </p:sp>
      <p:sp>
        <p:nvSpPr>
          <p:cNvPr id="32773" name="Line 6"/>
          <p:cNvSpPr/>
          <p:nvPr/>
        </p:nvSpPr>
        <p:spPr>
          <a:xfrm flipV="1">
            <a:off x="1598613" y="5768975"/>
            <a:ext cx="0" cy="76200"/>
          </a:xfrm>
          <a:prstGeom prst="line">
            <a:avLst/>
          </a:prstGeom>
          <a:ln w="28575" cap="flat" cmpd="sng">
            <a:solidFill>
              <a:srgbClr val="0000FF"/>
            </a:solidFill>
            <a:prstDash val="solid"/>
            <a:headEnd type="none" w="med" len="med"/>
            <a:tailEnd type="none" w="med" len="med"/>
          </a:ln>
        </p:spPr>
      </p:sp>
      <p:sp>
        <p:nvSpPr>
          <p:cNvPr id="32774" name="Line 7"/>
          <p:cNvSpPr/>
          <p:nvPr/>
        </p:nvSpPr>
        <p:spPr>
          <a:xfrm flipV="1">
            <a:off x="2360613" y="5768975"/>
            <a:ext cx="0" cy="76200"/>
          </a:xfrm>
          <a:prstGeom prst="line">
            <a:avLst/>
          </a:prstGeom>
          <a:ln w="28575" cap="flat" cmpd="sng">
            <a:solidFill>
              <a:srgbClr val="0000FF"/>
            </a:solidFill>
            <a:prstDash val="solid"/>
            <a:headEnd type="none" w="med" len="med"/>
            <a:tailEnd type="none" w="med" len="med"/>
          </a:ln>
        </p:spPr>
      </p:sp>
      <p:sp>
        <p:nvSpPr>
          <p:cNvPr id="32775" name="Line 8"/>
          <p:cNvSpPr/>
          <p:nvPr/>
        </p:nvSpPr>
        <p:spPr>
          <a:xfrm flipV="1">
            <a:off x="3046413" y="5768975"/>
            <a:ext cx="0" cy="76200"/>
          </a:xfrm>
          <a:prstGeom prst="line">
            <a:avLst/>
          </a:prstGeom>
          <a:ln w="28575" cap="flat" cmpd="sng">
            <a:solidFill>
              <a:srgbClr val="0000FF"/>
            </a:solidFill>
            <a:prstDash val="solid"/>
            <a:headEnd type="none" w="med" len="med"/>
            <a:tailEnd type="none" w="med" len="med"/>
          </a:ln>
        </p:spPr>
      </p:sp>
      <p:sp>
        <p:nvSpPr>
          <p:cNvPr id="32776" name="Line 9"/>
          <p:cNvSpPr/>
          <p:nvPr/>
        </p:nvSpPr>
        <p:spPr>
          <a:xfrm flipV="1">
            <a:off x="3656013" y="5768975"/>
            <a:ext cx="0" cy="76200"/>
          </a:xfrm>
          <a:prstGeom prst="line">
            <a:avLst/>
          </a:prstGeom>
          <a:ln w="28575" cap="flat" cmpd="sng">
            <a:solidFill>
              <a:srgbClr val="0000FF"/>
            </a:solidFill>
            <a:prstDash val="solid"/>
            <a:headEnd type="none" w="med" len="med"/>
            <a:tailEnd type="none" w="med" len="med"/>
          </a:ln>
        </p:spPr>
      </p:sp>
      <p:sp>
        <p:nvSpPr>
          <p:cNvPr id="32777" name="Line 10"/>
          <p:cNvSpPr/>
          <p:nvPr/>
        </p:nvSpPr>
        <p:spPr>
          <a:xfrm flipV="1">
            <a:off x="4265613" y="5768975"/>
            <a:ext cx="0" cy="76200"/>
          </a:xfrm>
          <a:prstGeom prst="line">
            <a:avLst/>
          </a:prstGeom>
          <a:ln w="28575" cap="flat" cmpd="sng">
            <a:solidFill>
              <a:srgbClr val="0000FF"/>
            </a:solidFill>
            <a:prstDash val="solid"/>
            <a:headEnd type="none" w="med" len="med"/>
            <a:tailEnd type="none" w="med" len="med"/>
          </a:ln>
        </p:spPr>
      </p:sp>
      <p:sp>
        <p:nvSpPr>
          <p:cNvPr id="32778" name="Line 11"/>
          <p:cNvSpPr/>
          <p:nvPr/>
        </p:nvSpPr>
        <p:spPr>
          <a:xfrm flipV="1">
            <a:off x="4875213" y="5768975"/>
            <a:ext cx="0" cy="76200"/>
          </a:xfrm>
          <a:prstGeom prst="line">
            <a:avLst/>
          </a:prstGeom>
          <a:ln w="28575" cap="flat" cmpd="sng">
            <a:solidFill>
              <a:srgbClr val="0000FF"/>
            </a:solidFill>
            <a:prstDash val="solid"/>
            <a:headEnd type="none" w="med" len="med"/>
            <a:tailEnd type="none" w="med" len="med"/>
          </a:ln>
        </p:spPr>
      </p:sp>
      <p:sp>
        <p:nvSpPr>
          <p:cNvPr id="32779" name="Line 12"/>
          <p:cNvSpPr/>
          <p:nvPr/>
        </p:nvSpPr>
        <p:spPr>
          <a:xfrm flipV="1">
            <a:off x="6246813" y="5768975"/>
            <a:ext cx="0" cy="76200"/>
          </a:xfrm>
          <a:prstGeom prst="line">
            <a:avLst/>
          </a:prstGeom>
          <a:ln w="28575" cap="flat" cmpd="sng">
            <a:solidFill>
              <a:srgbClr val="0000FF"/>
            </a:solidFill>
            <a:prstDash val="solid"/>
            <a:headEnd type="none" w="med" len="med"/>
            <a:tailEnd type="none" w="med" len="med"/>
          </a:ln>
        </p:spPr>
      </p:sp>
      <p:sp>
        <p:nvSpPr>
          <p:cNvPr id="32780" name="Text Box 13"/>
          <p:cNvSpPr txBox="1"/>
          <p:nvPr/>
        </p:nvSpPr>
        <p:spPr>
          <a:xfrm>
            <a:off x="395288" y="5853113"/>
            <a:ext cx="1066800" cy="457200"/>
          </a:xfrm>
          <a:prstGeom prst="rect">
            <a:avLst/>
          </a:prstGeom>
          <a:noFill/>
          <a:ln w="9525">
            <a:noFill/>
          </a:ln>
        </p:spPr>
        <p:txBody>
          <a:bodyPr>
            <a:spAutoFit/>
          </a:bodyPr>
          <a:p>
            <a:pPr algn="ctr" eaLnBrk="1" hangingPunct="1">
              <a:spcBef>
                <a:spcPct val="50000"/>
              </a:spcBef>
            </a:pPr>
            <a:r>
              <a:rPr lang="en-US" altLang="zh-CN" sz="2400" b="1" dirty="0">
                <a:solidFill>
                  <a:srgbClr val="990033"/>
                </a:solidFill>
                <a:latin typeface="Times New Roman" panose="02020603050405020304" pitchFamily="18" charset="0"/>
              </a:rPr>
              <a:t>1840</a:t>
            </a:r>
            <a:endParaRPr lang="en-US" altLang="zh-CN" sz="2400" b="1" dirty="0">
              <a:solidFill>
                <a:srgbClr val="990033"/>
              </a:solidFill>
              <a:latin typeface="Times New Roman" panose="02020603050405020304" pitchFamily="18" charset="0"/>
            </a:endParaRPr>
          </a:p>
        </p:txBody>
      </p:sp>
      <p:sp>
        <p:nvSpPr>
          <p:cNvPr id="32781" name="Text Box 14"/>
          <p:cNvSpPr txBox="1"/>
          <p:nvPr/>
        </p:nvSpPr>
        <p:spPr>
          <a:xfrm>
            <a:off x="1827213" y="5853113"/>
            <a:ext cx="1066800" cy="457200"/>
          </a:xfrm>
          <a:prstGeom prst="rect">
            <a:avLst/>
          </a:prstGeom>
          <a:noFill/>
          <a:ln w="9525">
            <a:noFill/>
          </a:ln>
        </p:spPr>
        <p:txBody>
          <a:bodyPr>
            <a:spAutoFit/>
          </a:bodyPr>
          <a:p>
            <a:pPr algn="ctr" eaLnBrk="1" hangingPunct="1">
              <a:spcBef>
                <a:spcPct val="50000"/>
              </a:spcBef>
            </a:pPr>
            <a:r>
              <a:rPr lang="en-US" altLang="zh-CN" sz="2400" b="1" dirty="0">
                <a:solidFill>
                  <a:srgbClr val="990033"/>
                </a:solidFill>
                <a:latin typeface="Times New Roman" panose="02020603050405020304" pitchFamily="18" charset="0"/>
              </a:rPr>
              <a:t>1860</a:t>
            </a:r>
            <a:endParaRPr lang="en-US" altLang="zh-CN" sz="2400" b="1" dirty="0">
              <a:solidFill>
                <a:srgbClr val="990033"/>
              </a:solidFill>
              <a:latin typeface="Times New Roman" panose="02020603050405020304" pitchFamily="18" charset="0"/>
            </a:endParaRPr>
          </a:p>
        </p:txBody>
      </p:sp>
      <p:sp>
        <p:nvSpPr>
          <p:cNvPr id="32782" name="Text Box 15"/>
          <p:cNvSpPr txBox="1"/>
          <p:nvPr/>
        </p:nvSpPr>
        <p:spPr>
          <a:xfrm>
            <a:off x="3132138" y="5853113"/>
            <a:ext cx="1066800" cy="457200"/>
          </a:xfrm>
          <a:prstGeom prst="rect">
            <a:avLst/>
          </a:prstGeom>
          <a:noFill/>
          <a:ln w="9525">
            <a:noFill/>
          </a:ln>
        </p:spPr>
        <p:txBody>
          <a:bodyPr>
            <a:spAutoFit/>
          </a:bodyPr>
          <a:p>
            <a:pPr algn="ctr" eaLnBrk="1" hangingPunct="1">
              <a:spcBef>
                <a:spcPct val="50000"/>
              </a:spcBef>
            </a:pPr>
            <a:r>
              <a:rPr lang="en-US" altLang="zh-CN" sz="2400" b="1" dirty="0">
                <a:solidFill>
                  <a:srgbClr val="990033"/>
                </a:solidFill>
                <a:latin typeface="Times New Roman" panose="02020603050405020304" pitchFamily="18" charset="0"/>
              </a:rPr>
              <a:t>1880</a:t>
            </a:r>
            <a:endParaRPr lang="en-US" altLang="zh-CN" sz="2400" b="1" dirty="0">
              <a:solidFill>
                <a:srgbClr val="990033"/>
              </a:solidFill>
              <a:latin typeface="Times New Roman" panose="02020603050405020304" pitchFamily="18" charset="0"/>
            </a:endParaRPr>
          </a:p>
        </p:txBody>
      </p:sp>
      <p:sp>
        <p:nvSpPr>
          <p:cNvPr id="32783" name="Text Box 17"/>
          <p:cNvSpPr txBox="1"/>
          <p:nvPr/>
        </p:nvSpPr>
        <p:spPr>
          <a:xfrm>
            <a:off x="4356100" y="5853113"/>
            <a:ext cx="1066800" cy="457200"/>
          </a:xfrm>
          <a:prstGeom prst="rect">
            <a:avLst/>
          </a:prstGeom>
          <a:noFill/>
          <a:ln w="9525">
            <a:noFill/>
          </a:ln>
        </p:spPr>
        <p:txBody>
          <a:bodyPr>
            <a:spAutoFit/>
          </a:bodyPr>
          <a:p>
            <a:pPr algn="ctr" eaLnBrk="1" hangingPunct="1">
              <a:spcBef>
                <a:spcPct val="50000"/>
              </a:spcBef>
            </a:pPr>
            <a:r>
              <a:rPr lang="en-US" altLang="zh-CN" sz="2400" b="1" dirty="0">
                <a:solidFill>
                  <a:srgbClr val="990033"/>
                </a:solidFill>
                <a:latin typeface="Times New Roman" panose="02020603050405020304" pitchFamily="18" charset="0"/>
              </a:rPr>
              <a:t>1900</a:t>
            </a:r>
            <a:endParaRPr lang="en-US" altLang="zh-CN" sz="2400" b="1" dirty="0">
              <a:solidFill>
                <a:srgbClr val="990033"/>
              </a:solidFill>
              <a:latin typeface="Times New Roman" panose="02020603050405020304" pitchFamily="18" charset="0"/>
            </a:endParaRPr>
          </a:p>
        </p:txBody>
      </p:sp>
      <p:sp>
        <p:nvSpPr>
          <p:cNvPr id="32784" name="Text Box 19"/>
          <p:cNvSpPr txBox="1"/>
          <p:nvPr/>
        </p:nvSpPr>
        <p:spPr>
          <a:xfrm>
            <a:off x="5724525" y="5853113"/>
            <a:ext cx="1066800" cy="457200"/>
          </a:xfrm>
          <a:prstGeom prst="rect">
            <a:avLst/>
          </a:prstGeom>
          <a:noFill/>
          <a:ln w="9525">
            <a:noFill/>
          </a:ln>
        </p:spPr>
        <p:txBody>
          <a:bodyPr>
            <a:spAutoFit/>
          </a:bodyPr>
          <a:p>
            <a:pPr algn="ctr" eaLnBrk="1" hangingPunct="1">
              <a:spcBef>
                <a:spcPct val="50000"/>
              </a:spcBef>
            </a:pPr>
            <a:r>
              <a:rPr lang="en-US" altLang="zh-CN" sz="2400" b="1" dirty="0">
                <a:solidFill>
                  <a:srgbClr val="990033"/>
                </a:solidFill>
                <a:latin typeface="Times New Roman" panose="02020603050405020304" pitchFamily="18" charset="0"/>
              </a:rPr>
              <a:t>1920</a:t>
            </a:r>
            <a:endParaRPr lang="en-US" altLang="zh-CN" sz="2400" b="1" dirty="0">
              <a:solidFill>
                <a:srgbClr val="990033"/>
              </a:solidFill>
              <a:latin typeface="Times New Roman" panose="02020603050405020304" pitchFamily="18" charset="0"/>
            </a:endParaRPr>
          </a:p>
        </p:txBody>
      </p:sp>
      <p:sp>
        <p:nvSpPr>
          <p:cNvPr id="29713" name="Freeform 20"/>
          <p:cNvSpPr/>
          <p:nvPr/>
        </p:nvSpPr>
        <p:spPr>
          <a:xfrm>
            <a:off x="2916238" y="3254375"/>
            <a:ext cx="3733800" cy="2606675"/>
          </a:xfrm>
          <a:custGeom>
            <a:avLst/>
            <a:gdLst>
              <a:gd name="txL" fmla="*/ 0 w 2934"/>
              <a:gd name="txT" fmla="*/ 0 h 1306"/>
              <a:gd name="txR" fmla="*/ 2934 w 2934"/>
              <a:gd name="txB" fmla="*/ 1306 h 1306"/>
            </a:gdLst>
            <a:ahLst/>
            <a:cxnLst>
              <a:cxn ang="0">
                <a:pos x="0" y="1306"/>
              </a:cxn>
              <a:cxn ang="0">
                <a:pos x="36" y="1252"/>
              </a:cxn>
              <a:cxn ang="0">
                <a:pos x="90" y="1234"/>
              </a:cxn>
              <a:cxn ang="0">
                <a:pos x="117" y="1225"/>
              </a:cxn>
              <a:cxn ang="0">
                <a:pos x="144" y="1198"/>
              </a:cxn>
              <a:cxn ang="0">
                <a:pos x="198" y="1180"/>
              </a:cxn>
              <a:cxn ang="0">
                <a:pos x="387" y="1108"/>
              </a:cxn>
              <a:cxn ang="0">
                <a:pos x="576" y="1009"/>
              </a:cxn>
              <a:cxn ang="0">
                <a:pos x="594" y="982"/>
              </a:cxn>
              <a:cxn ang="0">
                <a:pos x="648" y="964"/>
              </a:cxn>
              <a:cxn ang="0">
                <a:pos x="738" y="928"/>
              </a:cxn>
              <a:cxn ang="0">
                <a:pos x="765" y="910"/>
              </a:cxn>
              <a:cxn ang="0">
                <a:pos x="783" y="883"/>
              </a:cxn>
              <a:cxn ang="0">
                <a:pos x="864" y="829"/>
              </a:cxn>
              <a:cxn ang="0">
                <a:pos x="999" y="784"/>
              </a:cxn>
              <a:cxn ang="0">
                <a:pos x="1053" y="748"/>
              </a:cxn>
              <a:cxn ang="0">
                <a:pos x="1197" y="694"/>
              </a:cxn>
              <a:cxn ang="0">
                <a:pos x="1224" y="640"/>
              </a:cxn>
              <a:cxn ang="0">
                <a:pos x="1278" y="622"/>
              </a:cxn>
              <a:cxn ang="0">
                <a:pos x="1359" y="550"/>
              </a:cxn>
              <a:cxn ang="0">
                <a:pos x="1386" y="532"/>
              </a:cxn>
              <a:cxn ang="0">
                <a:pos x="1440" y="514"/>
              </a:cxn>
              <a:cxn ang="0">
                <a:pos x="1467" y="505"/>
              </a:cxn>
              <a:cxn ang="0">
                <a:pos x="1512" y="451"/>
              </a:cxn>
              <a:cxn ang="0">
                <a:pos x="1548" y="397"/>
              </a:cxn>
              <a:cxn ang="0">
                <a:pos x="1602" y="379"/>
              </a:cxn>
              <a:cxn ang="0">
                <a:pos x="1665" y="361"/>
              </a:cxn>
              <a:cxn ang="0">
                <a:pos x="1719" y="343"/>
              </a:cxn>
              <a:cxn ang="0">
                <a:pos x="1755" y="352"/>
              </a:cxn>
              <a:cxn ang="0">
                <a:pos x="1782" y="406"/>
              </a:cxn>
              <a:cxn ang="0">
                <a:pos x="1809" y="415"/>
              </a:cxn>
              <a:cxn ang="0">
                <a:pos x="1836" y="433"/>
              </a:cxn>
              <a:cxn ang="0">
                <a:pos x="1917" y="460"/>
              </a:cxn>
              <a:cxn ang="0">
                <a:pos x="1944" y="469"/>
              </a:cxn>
              <a:cxn ang="0">
                <a:pos x="2079" y="460"/>
              </a:cxn>
              <a:cxn ang="0">
                <a:pos x="2097" y="433"/>
              </a:cxn>
              <a:cxn ang="0">
                <a:pos x="2169" y="370"/>
              </a:cxn>
              <a:cxn ang="0">
                <a:pos x="2241" y="316"/>
              </a:cxn>
              <a:cxn ang="0">
                <a:pos x="2295" y="271"/>
              </a:cxn>
              <a:cxn ang="0">
                <a:pos x="2439" y="136"/>
              </a:cxn>
              <a:cxn ang="0">
                <a:pos x="2466" y="109"/>
              </a:cxn>
              <a:cxn ang="0">
                <a:pos x="2493" y="100"/>
              </a:cxn>
              <a:cxn ang="0">
                <a:pos x="2511" y="73"/>
              </a:cxn>
              <a:cxn ang="0">
                <a:pos x="2538" y="55"/>
              </a:cxn>
              <a:cxn ang="0">
                <a:pos x="2664" y="37"/>
              </a:cxn>
              <a:cxn ang="0">
                <a:pos x="2673" y="64"/>
              </a:cxn>
              <a:cxn ang="0">
                <a:pos x="2727" y="100"/>
              </a:cxn>
              <a:cxn ang="0">
                <a:pos x="2763" y="145"/>
              </a:cxn>
              <a:cxn ang="0">
                <a:pos x="2799" y="181"/>
              </a:cxn>
              <a:cxn ang="0">
                <a:pos x="2835" y="217"/>
              </a:cxn>
              <a:cxn ang="0">
                <a:pos x="2862" y="235"/>
              </a:cxn>
              <a:cxn ang="0">
                <a:pos x="2916" y="253"/>
              </a:cxn>
              <a:cxn ang="0">
                <a:pos x="2934" y="298"/>
              </a:cxn>
            </a:cxnLst>
            <a:rect l="txL" t="txT" r="txR" b="txB"/>
            <a:pathLst>
              <a:path w="2934" h="1306">
                <a:moveTo>
                  <a:pt x="0" y="1306"/>
                </a:moveTo>
                <a:cubicBezTo>
                  <a:pt x="12" y="1288"/>
                  <a:pt x="24" y="1270"/>
                  <a:pt x="36" y="1252"/>
                </a:cubicBezTo>
                <a:cubicBezTo>
                  <a:pt x="47" y="1236"/>
                  <a:pt x="72" y="1240"/>
                  <a:pt x="90" y="1234"/>
                </a:cubicBezTo>
                <a:cubicBezTo>
                  <a:pt x="99" y="1231"/>
                  <a:pt x="117" y="1225"/>
                  <a:pt x="117" y="1225"/>
                </a:cubicBezTo>
                <a:cubicBezTo>
                  <a:pt x="126" y="1216"/>
                  <a:pt x="133" y="1204"/>
                  <a:pt x="144" y="1198"/>
                </a:cubicBezTo>
                <a:cubicBezTo>
                  <a:pt x="161" y="1189"/>
                  <a:pt x="198" y="1180"/>
                  <a:pt x="198" y="1180"/>
                </a:cubicBezTo>
                <a:cubicBezTo>
                  <a:pt x="251" y="1127"/>
                  <a:pt x="314" y="1118"/>
                  <a:pt x="387" y="1108"/>
                </a:cubicBezTo>
                <a:cubicBezTo>
                  <a:pt x="446" y="1068"/>
                  <a:pt x="517" y="1049"/>
                  <a:pt x="576" y="1009"/>
                </a:cubicBezTo>
                <a:cubicBezTo>
                  <a:pt x="582" y="1000"/>
                  <a:pt x="585" y="988"/>
                  <a:pt x="594" y="982"/>
                </a:cubicBezTo>
                <a:cubicBezTo>
                  <a:pt x="610" y="972"/>
                  <a:pt x="632" y="975"/>
                  <a:pt x="648" y="964"/>
                </a:cubicBezTo>
                <a:cubicBezTo>
                  <a:pt x="679" y="944"/>
                  <a:pt x="702" y="937"/>
                  <a:pt x="738" y="928"/>
                </a:cubicBezTo>
                <a:cubicBezTo>
                  <a:pt x="747" y="922"/>
                  <a:pt x="757" y="918"/>
                  <a:pt x="765" y="910"/>
                </a:cubicBezTo>
                <a:cubicBezTo>
                  <a:pt x="773" y="902"/>
                  <a:pt x="775" y="890"/>
                  <a:pt x="783" y="883"/>
                </a:cubicBezTo>
                <a:cubicBezTo>
                  <a:pt x="783" y="883"/>
                  <a:pt x="850" y="838"/>
                  <a:pt x="864" y="829"/>
                </a:cubicBezTo>
                <a:cubicBezTo>
                  <a:pt x="897" y="807"/>
                  <a:pt x="960" y="797"/>
                  <a:pt x="999" y="784"/>
                </a:cubicBezTo>
                <a:cubicBezTo>
                  <a:pt x="1020" y="777"/>
                  <a:pt x="1035" y="760"/>
                  <a:pt x="1053" y="748"/>
                </a:cubicBezTo>
                <a:cubicBezTo>
                  <a:pt x="1077" y="732"/>
                  <a:pt x="1169" y="703"/>
                  <a:pt x="1197" y="694"/>
                </a:cubicBezTo>
                <a:cubicBezTo>
                  <a:pt x="1202" y="679"/>
                  <a:pt x="1209" y="649"/>
                  <a:pt x="1224" y="640"/>
                </a:cubicBezTo>
                <a:cubicBezTo>
                  <a:pt x="1240" y="630"/>
                  <a:pt x="1278" y="622"/>
                  <a:pt x="1278" y="622"/>
                </a:cubicBezTo>
                <a:cubicBezTo>
                  <a:pt x="1295" y="570"/>
                  <a:pt x="1303" y="569"/>
                  <a:pt x="1359" y="550"/>
                </a:cubicBezTo>
                <a:cubicBezTo>
                  <a:pt x="1369" y="547"/>
                  <a:pt x="1376" y="536"/>
                  <a:pt x="1386" y="532"/>
                </a:cubicBezTo>
                <a:cubicBezTo>
                  <a:pt x="1403" y="524"/>
                  <a:pt x="1422" y="520"/>
                  <a:pt x="1440" y="514"/>
                </a:cubicBezTo>
                <a:cubicBezTo>
                  <a:pt x="1449" y="511"/>
                  <a:pt x="1467" y="505"/>
                  <a:pt x="1467" y="505"/>
                </a:cubicBezTo>
                <a:cubicBezTo>
                  <a:pt x="1531" y="409"/>
                  <a:pt x="1431" y="555"/>
                  <a:pt x="1512" y="451"/>
                </a:cubicBezTo>
                <a:cubicBezTo>
                  <a:pt x="1525" y="434"/>
                  <a:pt x="1527" y="404"/>
                  <a:pt x="1548" y="397"/>
                </a:cubicBezTo>
                <a:cubicBezTo>
                  <a:pt x="1566" y="391"/>
                  <a:pt x="1584" y="385"/>
                  <a:pt x="1602" y="379"/>
                </a:cubicBezTo>
                <a:cubicBezTo>
                  <a:pt x="1693" y="349"/>
                  <a:pt x="1552" y="395"/>
                  <a:pt x="1665" y="361"/>
                </a:cubicBezTo>
                <a:cubicBezTo>
                  <a:pt x="1683" y="356"/>
                  <a:pt x="1719" y="343"/>
                  <a:pt x="1719" y="343"/>
                </a:cubicBezTo>
                <a:cubicBezTo>
                  <a:pt x="1731" y="346"/>
                  <a:pt x="1745" y="345"/>
                  <a:pt x="1755" y="352"/>
                </a:cubicBezTo>
                <a:cubicBezTo>
                  <a:pt x="1805" y="385"/>
                  <a:pt x="1746" y="370"/>
                  <a:pt x="1782" y="406"/>
                </a:cubicBezTo>
                <a:cubicBezTo>
                  <a:pt x="1789" y="413"/>
                  <a:pt x="1801" y="411"/>
                  <a:pt x="1809" y="415"/>
                </a:cubicBezTo>
                <a:cubicBezTo>
                  <a:pt x="1819" y="420"/>
                  <a:pt x="1826" y="429"/>
                  <a:pt x="1836" y="433"/>
                </a:cubicBezTo>
                <a:cubicBezTo>
                  <a:pt x="1836" y="433"/>
                  <a:pt x="1903" y="455"/>
                  <a:pt x="1917" y="460"/>
                </a:cubicBezTo>
                <a:cubicBezTo>
                  <a:pt x="1926" y="463"/>
                  <a:pt x="1944" y="469"/>
                  <a:pt x="1944" y="469"/>
                </a:cubicBezTo>
                <a:cubicBezTo>
                  <a:pt x="1989" y="466"/>
                  <a:pt x="2035" y="470"/>
                  <a:pt x="2079" y="460"/>
                </a:cubicBezTo>
                <a:cubicBezTo>
                  <a:pt x="2090" y="458"/>
                  <a:pt x="2090" y="441"/>
                  <a:pt x="2097" y="433"/>
                </a:cubicBezTo>
                <a:cubicBezTo>
                  <a:pt x="2120" y="406"/>
                  <a:pt x="2136" y="381"/>
                  <a:pt x="2169" y="370"/>
                </a:cubicBezTo>
                <a:cubicBezTo>
                  <a:pt x="2196" y="330"/>
                  <a:pt x="2207" y="345"/>
                  <a:pt x="2241" y="316"/>
                </a:cubicBezTo>
                <a:cubicBezTo>
                  <a:pt x="2310" y="258"/>
                  <a:pt x="2228" y="316"/>
                  <a:pt x="2295" y="271"/>
                </a:cubicBezTo>
                <a:cubicBezTo>
                  <a:pt x="2329" y="220"/>
                  <a:pt x="2379" y="156"/>
                  <a:pt x="2439" y="136"/>
                </a:cubicBezTo>
                <a:cubicBezTo>
                  <a:pt x="2448" y="127"/>
                  <a:pt x="2455" y="116"/>
                  <a:pt x="2466" y="109"/>
                </a:cubicBezTo>
                <a:cubicBezTo>
                  <a:pt x="2474" y="104"/>
                  <a:pt x="2486" y="106"/>
                  <a:pt x="2493" y="100"/>
                </a:cubicBezTo>
                <a:cubicBezTo>
                  <a:pt x="2501" y="93"/>
                  <a:pt x="2503" y="81"/>
                  <a:pt x="2511" y="73"/>
                </a:cubicBezTo>
                <a:cubicBezTo>
                  <a:pt x="2519" y="65"/>
                  <a:pt x="2529" y="61"/>
                  <a:pt x="2538" y="55"/>
                </a:cubicBezTo>
                <a:cubicBezTo>
                  <a:pt x="2574" y="0"/>
                  <a:pt x="2606" y="18"/>
                  <a:pt x="2664" y="37"/>
                </a:cubicBezTo>
                <a:cubicBezTo>
                  <a:pt x="2667" y="46"/>
                  <a:pt x="2666" y="57"/>
                  <a:pt x="2673" y="64"/>
                </a:cubicBezTo>
                <a:cubicBezTo>
                  <a:pt x="2688" y="79"/>
                  <a:pt x="2727" y="100"/>
                  <a:pt x="2727" y="100"/>
                </a:cubicBezTo>
                <a:cubicBezTo>
                  <a:pt x="2750" y="168"/>
                  <a:pt x="2716" y="87"/>
                  <a:pt x="2763" y="145"/>
                </a:cubicBezTo>
                <a:cubicBezTo>
                  <a:pt x="2798" y="189"/>
                  <a:pt x="2740" y="161"/>
                  <a:pt x="2799" y="181"/>
                </a:cubicBezTo>
                <a:cubicBezTo>
                  <a:pt x="2813" y="224"/>
                  <a:pt x="2797" y="198"/>
                  <a:pt x="2835" y="217"/>
                </a:cubicBezTo>
                <a:cubicBezTo>
                  <a:pt x="2845" y="222"/>
                  <a:pt x="2852" y="231"/>
                  <a:pt x="2862" y="235"/>
                </a:cubicBezTo>
                <a:cubicBezTo>
                  <a:pt x="2879" y="243"/>
                  <a:pt x="2916" y="253"/>
                  <a:pt x="2916" y="253"/>
                </a:cubicBezTo>
                <a:cubicBezTo>
                  <a:pt x="2927" y="286"/>
                  <a:pt x="2921" y="272"/>
                  <a:pt x="2934" y="298"/>
                </a:cubicBezTo>
              </a:path>
            </a:pathLst>
          </a:custGeom>
          <a:noFill/>
          <a:ln w="53975" cap="flat" cmpd="sng">
            <a:solidFill>
              <a:srgbClr val="FF0000"/>
            </a:solidFill>
            <a:prstDash val="solid"/>
            <a:miter/>
            <a:headEnd type="none" w="med" len="med"/>
            <a:tailEnd type="non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400" b="1" i="0" u="none" strike="noStrike" kern="1200" cap="none" spc="0" normalizeH="0" baseline="0" noProof="1">
              <a:ln>
                <a:noFill/>
              </a:ln>
              <a:solidFill>
                <a:schemeClr val="hlink"/>
              </a:solidFill>
              <a:effectLst>
                <a:outerShdw blurRad="38100" dist="38100" dir="2700000">
                  <a:srgbClr val="000000"/>
                </a:outerShdw>
              </a:effectLst>
              <a:uLnTx/>
              <a:uFillTx/>
              <a:latin typeface="Tahoma" panose="020B0604030504040204" pitchFamily="34" charset="0"/>
              <a:ea typeface="华文彩云" pitchFamily="2" charset="-122"/>
              <a:cs typeface="+mn-cs"/>
            </a:endParaRPr>
          </a:p>
        </p:txBody>
      </p:sp>
      <p:sp>
        <p:nvSpPr>
          <p:cNvPr id="29714" name="Text Box 21"/>
          <p:cNvSpPr txBox="1"/>
          <p:nvPr/>
        </p:nvSpPr>
        <p:spPr>
          <a:xfrm>
            <a:off x="0" y="620713"/>
            <a:ext cx="9144000" cy="701675"/>
          </a:xfrm>
          <a:prstGeom prst="rect">
            <a:avLst/>
          </a:prstGeom>
          <a:noFill/>
          <a:ln w="9525">
            <a:noFill/>
          </a:ln>
        </p:spPr>
        <p:txBody>
          <a:bodyPr>
            <a:spAutoFit/>
          </a:bodyPr>
          <a:lstStyle/>
          <a:p>
            <a:pPr marR="0" algn="ctr" defTabSz="914400" eaLnBrk="1" hangingPunct="1">
              <a:spcBef>
                <a:spcPct val="50000"/>
              </a:spcBef>
              <a:buClrTx/>
              <a:buSzTx/>
              <a:buFontTx/>
              <a:defRPr/>
            </a:pPr>
            <a:r>
              <a:rPr kumimoji="0" lang="zh-CN" altLang="en-US" sz="4000" b="1" kern="1200" cap="none" spc="0" normalizeH="0" baseline="0" noProof="1">
                <a:solidFill>
                  <a:schemeClr val="tx2"/>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近代前期中国民族资本主义发展示意图</a:t>
            </a:r>
            <a:endParaRPr kumimoji="0" lang="zh-CN" altLang="en-US" sz="4000" b="1" kern="1200" cap="none" spc="0" normalizeH="0" baseline="0" noProof="1">
              <a:solidFill>
                <a:schemeClr val="tx2"/>
              </a:solidFill>
              <a:effectLst>
                <a:outerShdw blurRad="38100" dist="38100" dir="2700000">
                  <a:srgbClr val="000000"/>
                </a:outerShdw>
              </a:effectLst>
              <a:latin typeface="Times New Roman" panose="02020603050405020304" pitchFamily="18" charset="0"/>
              <a:ea typeface="宋体" panose="02010600030101010101" pitchFamily="2" charset="-122"/>
              <a:cs typeface="+mn-cs"/>
            </a:endParaRPr>
          </a:p>
        </p:txBody>
      </p:sp>
      <p:sp>
        <p:nvSpPr>
          <p:cNvPr id="29715" name="Line 43"/>
          <p:cNvSpPr/>
          <p:nvPr/>
        </p:nvSpPr>
        <p:spPr>
          <a:xfrm>
            <a:off x="6229350" y="2924175"/>
            <a:ext cx="0" cy="2954338"/>
          </a:xfrm>
          <a:prstGeom prst="line">
            <a:avLst/>
          </a:prstGeom>
          <a:ln w="63500" cap="flat" cmpd="sng">
            <a:solidFill>
              <a:schemeClr val="tx1"/>
            </a:solidFill>
            <a:prstDash val="solid"/>
            <a:headEnd type="none" w="med" len="med"/>
            <a:tailEnd type="none" w="med" len="med"/>
          </a:ln>
        </p:spPr>
      </p:sp>
      <p:sp>
        <p:nvSpPr>
          <p:cNvPr id="32788" name="Line 44"/>
          <p:cNvSpPr/>
          <p:nvPr/>
        </p:nvSpPr>
        <p:spPr>
          <a:xfrm>
            <a:off x="2916238" y="2924175"/>
            <a:ext cx="0" cy="2954338"/>
          </a:xfrm>
          <a:prstGeom prst="line">
            <a:avLst/>
          </a:prstGeom>
          <a:ln w="63500" cap="flat" cmpd="sng">
            <a:solidFill>
              <a:schemeClr val="tx1"/>
            </a:solidFill>
            <a:prstDash val="solid"/>
            <a:headEnd type="none" w="med" len="med"/>
            <a:tailEnd type="none" w="med" len="med"/>
          </a:ln>
        </p:spPr>
      </p:sp>
      <p:sp>
        <p:nvSpPr>
          <p:cNvPr id="29717" name="Line 45"/>
          <p:cNvSpPr/>
          <p:nvPr/>
        </p:nvSpPr>
        <p:spPr>
          <a:xfrm>
            <a:off x="5508625" y="2924175"/>
            <a:ext cx="0" cy="2954338"/>
          </a:xfrm>
          <a:prstGeom prst="line">
            <a:avLst/>
          </a:prstGeom>
          <a:ln w="63500" cap="flat" cmpd="sng">
            <a:solidFill>
              <a:schemeClr val="tx1"/>
            </a:solidFill>
            <a:prstDash val="solid"/>
            <a:headEnd type="none" w="med" len="med"/>
            <a:tailEnd type="none" w="med" len="med"/>
          </a:ln>
        </p:spPr>
      </p:sp>
      <p:sp>
        <p:nvSpPr>
          <p:cNvPr id="29718" name="AutoShape 48">
            <a:hlinkClick r:id="rId1" action="ppaction://hlinkfile"/>
          </p:cNvPr>
          <p:cNvSpPr/>
          <p:nvPr/>
        </p:nvSpPr>
        <p:spPr>
          <a:xfrm>
            <a:off x="1908175" y="3070225"/>
            <a:ext cx="1655763" cy="935038"/>
          </a:xfrm>
          <a:prstGeom prst="wedgeRoundRectCallout">
            <a:avLst>
              <a:gd name="adj1" fmla="val 85185"/>
              <a:gd name="adj2" fmla="val 105009"/>
              <a:gd name="adj3" fmla="val 16667"/>
            </a:avLst>
          </a:prstGeom>
          <a:solidFill>
            <a:srgbClr val="FFCC99"/>
          </a:solidFill>
          <a:ln w="9525" cap="flat" cmpd="sng">
            <a:solidFill>
              <a:schemeClr val="tx1"/>
            </a:solidFill>
            <a:prstDash val="solid"/>
            <a:miter/>
            <a:headEnd type="none" w="med" len="med"/>
            <a:tailEnd type="non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Tahoma" panose="020B0604030504040204" pitchFamily="34" charset="0"/>
                <a:ea typeface="宋体" panose="02010600030101010101" pitchFamily="2" charset="-122"/>
                <a:cs typeface="+mn-cs"/>
              </a:rPr>
              <a:t>萌芽和艰难发展</a:t>
            </a:r>
            <a:endPar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Tahoma" panose="020B0604030504040204" pitchFamily="34" charset="0"/>
              <a:ea typeface="宋体" panose="02010600030101010101" pitchFamily="2" charset="-122"/>
              <a:cs typeface="+mn-cs"/>
            </a:endParaRPr>
          </a:p>
        </p:txBody>
      </p:sp>
      <p:sp>
        <p:nvSpPr>
          <p:cNvPr id="29719" name="AutoShape 49"/>
          <p:cNvSpPr/>
          <p:nvPr/>
        </p:nvSpPr>
        <p:spPr>
          <a:xfrm>
            <a:off x="2555875" y="1557338"/>
            <a:ext cx="2016125" cy="935038"/>
          </a:xfrm>
          <a:prstGeom prst="wedgeRoundRectCallout">
            <a:avLst>
              <a:gd name="adj1" fmla="val 114565"/>
              <a:gd name="adj2" fmla="val 161884"/>
              <a:gd name="adj3" fmla="val 16667"/>
            </a:avLst>
          </a:prstGeom>
          <a:solidFill>
            <a:srgbClr val="FFCC99"/>
          </a:solidFill>
          <a:ln w="9525" cap="flat" cmpd="sng">
            <a:solidFill>
              <a:schemeClr val="tx1"/>
            </a:solidFill>
            <a:prstDash val="solid"/>
            <a:miter/>
            <a:headEnd type="none" w="med" len="med"/>
            <a:tailEnd type="non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rPr>
              <a:t>进入发展的</a:t>
            </a: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rPr>
              <a:t>黄金时代</a:t>
            </a: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rPr>
              <a:t>”</a:t>
            </a:r>
            <a:endPar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endParaRPr>
          </a:p>
        </p:txBody>
      </p:sp>
      <p:sp>
        <p:nvSpPr>
          <p:cNvPr id="29720" name="AutoShape 50"/>
          <p:cNvSpPr/>
          <p:nvPr/>
        </p:nvSpPr>
        <p:spPr>
          <a:xfrm>
            <a:off x="6877050" y="2206625"/>
            <a:ext cx="1655763" cy="935038"/>
          </a:xfrm>
          <a:prstGeom prst="wedgeRoundRectCallout">
            <a:avLst>
              <a:gd name="adj1" fmla="val -63421"/>
              <a:gd name="adj2" fmla="val 101611"/>
              <a:gd name="adj3" fmla="val 16667"/>
            </a:avLst>
          </a:prstGeom>
          <a:solidFill>
            <a:srgbClr val="FFCC99"/>
          </a:solidFill>
          <a:ln w="9525" cap="flat" cmpd="sng">
            <a:solidFill>
              <a:schemeClr val="tx1"/>
            </a:solidFill>
            <a:prstDash val="solid"/>
            <a:miter/>
            <a:headEnd type="none" w="med" len="med"/>
            <a:tailEnd type="non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rPr>
              <a:t>再度受挫</a:t>
            </a:r>
            <a:endPar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rPr>
              <a:t>凋谢萎缩</a:t>
            </a:r>
            <a:endPar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Comic Sans MS" panose="030F0702030302020204" pitchFamily="66"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strips(upRight)">
                                      <p:cBhvr>
                                        <p:cTn id="7" dur="5000"/>
                                        <p:tgtEl>
                                          <p:spTgt spid="297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717"/>
                                        </p:tgtEl>
                                        <p:attrNameLst>
                                          <p:attrName>style.visibility</p:attrName>
                                        </p:attrNameLst>
                                      </p:cBhvr>
                                      <p:to>
                                        <p:strVal val="visible"/>
                                      </p:to>
                                    </p:set>
                                    <p:animEffect transition="in" filter="slide(fromBottom)">
                                      <p:cBhvr>
                                        <p:cTn id="12" dur="500"/>
                                        <p:tgtEl>
                                          <p:spTgt spid="297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9715"/>
                                        </p:tgtEl>
                                        <p:attrNameLst>
                                          <p:attrName>style.visibility</p:attrName>
                                        </p:attrNameLst>
                                      </p:cBhvr>
                                      <p:to>
                                        <p:strVal val="visible"/>
                                      </p:to>
                                    </p:set>
                                    <p:animEffect transition="in" filter="slide(fromBottom)">
                                      <p:cBhvr>
                                        <p:cTn id="17" dur="500"/>
                                        <p:tgtEl>
                                          <p:spTgt spid="297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18"/>
                                        </p:tgtEl>
                                        <p:attrNameLst>
                                          <p:attrName>style.visibility</p:attrName>
                                        </p:attrNameLst>
                                      </p:cBhvr>
                                      <p:to>
                                        <p:strVal val="visible"/>
                                      </p:to>
                                    </p:set>
                                    <p:animEffect transition="in" filter="blinds(horizontal)">
                                      <p:cBhvr>
                                        <p:cTn id="22" dur="500"/>
                                        <p:tgtEl>
                                          <p:spTgt spid="297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19"/>
                                        </p:tgtEl>
                                        <p:attrNameLst>
                                          <p:attrName>style.visibility</p:attrName>
                                        </p:attrNameLst>
                                      </p:cBhvr>
                                      <p:to>
                                        <p:strVal val="visible"/>
                                      </p:to>
                                    </p:set>
                                    <p:animEffect transition="in" filter="blinds(horizontal)">
                                      <p:cBhvr>
                                        <p:cTn id="27" dur="500"/>
                                        <p:tgtEl>
                                          <p:spTgt spid="297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20"/>
                                        </p:tgtEl>
                                        <p:attrNameLst>
                                          <p:attrName>style.visibility</p:attrName>
                                        </p:attrNameLst>
                                      </p:cBhvr>
                                      <p:to>
                                        <p:strVal val="visible"/>
                                      </p:to>
                                    </p:set>
                                    <p:animEffect transition="in" filter="blinds(horizontal)">
                                      <p:cBhvr>
                                        <p:cTn id="32" dur="5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bldLvl="0" animBg="1"/>
      <p:bldP spid="29719" grpId="0" bldLvl="0" animBg="1"/>
      <p:bldP spid="297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7197"/>
          <p:cNvSpPr/>
          <p:nvPr/>
        </p:nvSpPr>
        <p:spPr>
          <a:xfrm>
            <a:off x="-3175" y="496888"/>
            <a:ext cx="4086225" cy="646112"/>
          </a:xfrm>
          <a:prstGeom prst="rect">
            <a:avLst/>
          </a:prstGeom>
          <a:noFill/>
          <a:ln w="9525">
            <a:noFill/>
          </a:ln>
        </p:spPr>
        <p:txBody>
          <a:bodyPr wrap="none">
            <a:spAutoFit/>
          </a:bodyPr>
          <a:p>
            <a:pPr eaLnBrk="1" hangingPunct="1"/>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二</a:t>
            </a:r>
            <a:r>
              <a:rPr lang="en-US" altLang="zh-CN"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社会生活的变化</a:t>
            </a:r>
            <a:endPar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33795" name="矩形 7174"/>
          <p:cNvSpPr/>
          <p:nvPr/>
        </p:nvSpPr>
        <p:spPr>
          <a:xfrm>
            <a:off x="377825" y="1266825"/>
            <a:ext cx="3795713" cy="477838"/>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近代交通事业的发展</a:t>
            </a:r>
            <a:endParaRPr lang="zh-CN" altLang="en-US" sz="2800" b="1" dirty="0">
              <a:latin typeface="黑体" panose="02010609060101010101" pitchFamily="49" charset="-122"/>
              <a:ea typeface="黑体" panose="02010609060101010101" pitchFamily="49" charset="-122"/>
            </a:endParaRPr>
          </a:p>
        </p:txBody>
      </p:sp>
      <p:pic>
        <p:nvPicPr>
          <p:cNvPr id="15363" name="Picture 12" descr="1807年美国富尔顿发明的世界第一艘投入运输的木壳明轮船“克莱蒙特”号1"/>
          <p:cNvPicPr>
            <a:picLocks noChangeAspect="1"/>
          </p:cNvPicPr>
          <p:nvPr/>
        </p:nvPicPr>
        <p:blipFill>
          <a:blip r:embed="rId1"/>
          <a:stretch>
            <a:fillRect/>
          </a:stretch>
        </p:blipFill>
        <p:spPr>
          <a:xfrm>
            <a:off x="514350" y="1931988"/>
            <a:ext cx="3816350" cy="2382837"/>
          </a:xfrm>
          <a:prstGeom prst="rect">
            <a:avLst/>
          </a:prstGeom>
          <a:noFill/>
          <a:ln w="9525">
            <a:noFill/>
          </a:ln>
        </p:spPr>
      </p:pic>
      <p:pic>
        <p:nvPicPr>
          <p:cNvPr id="15364" name="Picture 10" descr="英国早期的火车机车"/>
          <p:cNvPicPr>
            <a:picLocks noChangeAspect="1"/>
          </p:cNvPicPr>
          <p:nvPr/>
        </p:nvPicPr>
        <p:blipFill>
          <a:blip r:embed="rId2"/>
          <a:stretch>
            <a:fillRect/>
          </a:stretch>
        </p:blipFill>
        <p:spPr>
          <a:xfrm>
            <a:off x="4664075" y="1981200"/>
            <a:ext cx="3662363" cy="2441575"/>
          </a:xfrm>
          <a:prstGeom prst="rect">
            <a:avLst/>
          </a:prstGeom>
          <a:noFill/>
          <a:ln w="9525">
            <a:noFill/>
          </a:ln>
        </p:spPr>
      </p:pic>
      <p:sp>
        <p:nvSpPr>
          <p:cNvPr id="15365" name="标题 63489"/>
          <p:cNvSpPr>
            <a:spLocks noGrp="1"/>
          </p:cNvSpPr>
          <p:nvPr/>
        </p:nvSpPr>
        <p:spPr>
          <a:xfrm>
            <a:off x="549275" y="4354513"/>
            <a:ext cx="3587750" cy="352425"/>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美国人富尔顿发明的轮船</a:t>
            </a:r>
            <a:endParaRPr lang="zh-CN" altLang="en-US" sz="2000" b="1" dirty="0">
              <a:solidFill>
                <a:schemeClr val="tx2"/>
              </a:solidFill>
              <a:latin typeface="仿宋_GB2312" charset="-122"/>
              <a:ea typeface="仿宋_GB2312" charset="-122"/>
            </a:endParaRPr>
          </a:p>
        </p:txBody>
      </p:sp>
      <p:sp>
        <p:nvSpPr>
          <p:cNvPr id="15366" name="标题 63489"/>
          <p:cNvSpPr>
            <a:spLocks noGrp="1"/>
          </p:cNvSpPr>
          <p:nvPr/>
        </p:nvSpPr>
        <p:spPr>
          <a:xfrm>
            <a:off x="4676775" y="4445000"/>
            <a:ext cx="3589338" cy="352425"/>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英国人史蒂芬孙发明的火车</a:t>
            </a:r>
            <a:endParaRPr lang="zh-CN" altLang="en-US" sz="2000" b="1" dirty="0">
              <a:solidFill>
                <a:schemeClr val="tx2"/>
              </a:solidFill>
              <a:latin typeface="仿宋_GB2312" charset="-122"/>
              <a:ea typeface="仿宋_GB2312" charset="-122"/>
            </a:endParaRPr>
          </a:p>
        </p:txBody>
      </p:sp>
      <p:sp>
        <p:nvSpPr>
          <p:cNvPr id="11" name="文本框 26650"/>
          <p:cNvSpPr txBox="1"/>
          <p:nvPr/>
        </p:nvSpPr>
        <p:spPr>
          <a:xfrm>
            <a:off x="287338" y="4911725"/>
            <a:ext cx="8612187" cy="1382713"/>
          </a:xfrm>
          <a:prstGeom prst="rect">
            <a:avLst/>
          </a:prstGeom>
          <a:noFill/>
          <a:ln w="9525">
            <a:noFill/>
          </a:ln>
        </p:spPr>
        <p:txBody>
          <a:bodyPr>
            <a:spAutoFit/>
          </a:bodyPr>
          <a:p>
            <a:pPr eaLnBrk="1" hangingPunct="1">
              <a:spcBef>
                <a:spcPct val="50000"/>
              </a:spcBef>
            </a:pPr>
            <a:r>
              <a:rPr lang="en-US" altLang="zh-CN" sz="2800" b="1" dirty="0">
                <a:latin typeface="Arial" panose="020B0604020202020204" pitchFamily="34" charset="0"/>
                <a:ea typeface="楷体" panose="02010609060101010101" pitchFamily="49" charset="-122"/>
              </a:rPr>
              <a:t>     19</a:t>
            </a:r>
            <a:r>
              <a:rPr lang="zh-CN" altLang="en-US" sz="2800" b="1" dirty="0">
                <a:latin typeface="Arial" panose="020B0604020202020204" pitchFamily="34" charset="0"/>
                <a:ea typeface="楷体" panose="02010609060101010101" pitchFamily="49" charset="-122"/>
              </a:rPr>
              <a:t>世纪</a:t>
            </a:r>
            <a:r>
              <a:rPr lang="en-US" altLang="zh-CN" sz="2800" b="1" dirty="0">
                <a:latin typeface="Arial" panose="020B0604020202020204" pitchFamily="34" charset="0"/>
                <a:ea typeface="楷体" panose="02010609060101010101" pitchFamily="49" charset="-122"/>
              </a:rPr>
              <a:t>70</a:t>
            </a:r>
            <a:r>
              <a:rPr lang="zh-CN" altLang="en-US" sz="2800" b="1" dirty="0">
                <a:latin typeface="Arial" panose="020B0604020202020204" pitchFamily="34" charset="0"/>
                <a:ea typeface="楷体" panose="02010609060101010101" pitchFamily="49" charset="-122"/>
              </a:rPr>
              <a:t>年代以后，西方发明的火车、轮船、电车、汽车、飞机等新式交通工具相继传入中国，极大地方便了人们的出行，促进了商品的流通。</a:t>
            </a:r>
            <a:endParaRPr lang="zh-CN" altLang="en-US" sz="2800" b="1" dirty="0">
              <a:latin typeface="Arial" panose="020B0604020202020204" pitchFamily="34" charset="0"/>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800" decel="100000"/>
                                        <p:tgtEl>
                                          <p:spTgt spid="15363"/>
                                        </p:tgtEl>
                                      </p:cBhvr>
                                    </p:animEffect>
                                    <p:anim calcmode="lin" valueType="num">
                                      <p:cBhvr>
                                        <p:cTn id="8" dur="800" decel="100000" fill="hold"/>
                                        <p:tgtEl>
                                          <p:spTgt spid="1536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5363"/>
                                        </p:tgtEl>
                                        <p:attrNameLst>
                                          <p:attrName>ppt_x</p:attrName>
                                        </p:attrNameLst>
                                      </p:cBhvr>
                                      <p:tavLst>
                                        <p:tav tm="0">
                                          <p:val>
                                            <p:strVal val="#ppt_x+0.4"/>
                                          </p:val>
                                        </p:tav>
                                        <p:tav tm="100000">
                                          <p:val>
                                            <p:strVal val="#ppt_x-0.05"/>
                                          </p:val>
                                        </p:tav>
                                      </p:tavLst>
                                    </p:anim>
                                    <p:anim calcmode="lin" valueType="num">
                                      <p:cBhvr>
                                        <p:cTn id="10" dur="800" decel="100000" fill="hold"/>
                                        <p:tgtEl>
                                          <p:spTgt spid="1536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800" decel="100000"/>
                                        <p:tgtEl>
                                          <p:spTgt spid="15365"/>
                                        </p:tgtEl>
                                      </p:cBhvr>
                                    </p:animEffect>
                                    <p:anim calcmode="lin" valueType="num">
                                      <p:cBhvr>
                                        <p:cTn id="16" dur="800" decel="100000" fill="hold"/>
                                        <p:tgtEl>
                                          <p:spTgt spid="15365"/>
                                        </p:tgtEl>
                                        <p:attrNameLst>
                                          <p:attrName>style.rotation</p:attrName>
                                        </p:attrNameLst>
                                      </p:cBhvr>
                                      <p:tavLst>
                                        <p:tav tm="0">
                                          <p:val>
                                            <p:fltVal val="-90.000000"/>
                                          </p:val>
                                        </p:tav>
                                        <p:tav tm="100000">
                                          <p:val>
                                            <p:fltVal val="0.000000"/>
                                          </p:val>
                                        </p:tav>
                                      </p:tavLst>
                                    </p:anim>
                                    <p:anim calcmode="lin" valueType="num">
                                      <p:cBhvr>
                                        <p:cTn id="17" dur="800" decel="100000" fill="hold"/>
                                        <p:tgtEl>
                                          <p:spTgt spid="15365"/>
                                        </p:tgtEl>
                                        <p:attrNameLst>
                                          <p:attrName>ppt_x</p:attrName>
                                        </p:attrNameLst>
                                      </p:cBhvr>
                                      <p:tavLst>
                                        <p:tav tm="0">
                                          <p:val>
                                            <p:strVal val="#ppt_x+0.4"/>
                                          </p:val>
                                        </p:tav>
                                        <p:tav tm="100000">
                                          <p:val>
                                            <p:strVal val="#ppt_x-0.05"/>
                                          </p:val>
                                        </p:tav>
                                      </p:tavLst>
                                    </p:anim>
                                    <p:anim calcmode="lin" valueType="num">
                                      <p:cBhvr>
                                        <p:cTn id="18" dur="800" decel="100000" fill="hold"/>
                                        <p:tgtEl>
                                          <p:spTgt spid="1536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36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36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800" decel="100000"/>
                                        <p:tgtEl>
                                          <p:spTgt spid="15364"/>
                                        </p:tgtEl>
                                      </p:cBhvr>
                                    </p:animEffect>
                                    <p:anim calcmode="lin" valueType="num">
                                      <p:cBhvr>
                                        <p:cTn id="26" dur="800" decel="100000" fill="hold"/>
                                        <p:tgtEl>
                                          <p:spTgt spid="15364"/>
                                        </p:tgtEl>
                                        <p:attrNameLst>
                                          <p:attrName>style.rotation</p:attrName>
                                        </p:attrNameLst>
                                      </p:cBhvr>
                                      <p:tavLst>
                                        <p:tav tm="0">
                                          <p:val>
                                            <p:fltVal val="-90.000000"/>
                                          </p:val>
                                        </p:tav>
                                        <p:tav tm="100000">
                                          <p:val>
                                            <p:fltVal val="0.000000"/>
                                          </p:val>
                                        </p:tav>
                                      </p:tavLst>
                                    </p:anim>
                                    <p:anim calcmode="lin" valueType="num">
                                      <p:cBhvr>
                                        <p:cTn id="27" dur="800" decel="100000" fill="hold"/>
                                        <p:tgtEl>
                                          <p:spTgt spid="15364"/>
                                        </p:tgtEl>
                                        <p:attrNameLst>
                                          <p:attrName>ppt_x</p:attrName>
                                        </p:attrNameLst>
                                      </p:cBhvr>
                                      <p:tavLst>
                                        <p:tav tm="0">
                                          <p:val>
                                            <p:strVal val="#ppt_x+0.4"/>
                                          </p:val>
                                        </p:tav>
                                        <p:tav tm="100000">
                                          <p:val>
                                            <p:strVal val="#ppt_x-0.05"/>
                                          </p:val>
                                        </p:tav>
                                      </p:tavLst>
                                    </p:anim>
                                    <p:anim calcmode="lin" valueType="num">
                                      <p:cBhvr>
                                        <p:cTn id="28" dur="800" decel="100000" fill="hold"/>
                                        <p:tgtEl>
                                          <p:spTgt spid="1536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36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364"/>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fade">
                                      <p:cBhvr>
                                        <p:cTn id="33" dur="800" decel="100000"/>
                                        <p:tgtEl>
                                          <p:spTgt spid="15366"/>
                                        </p:tgtEl>
                                      </p:cBhvr>
                                    </p:animEffect>
                                    <p:anim calcmode="lin" valueType="num">
                                      <p:cBhvr>
                                        <p:cTn id="34" dur="800" decel="100000" fill="hold"/>
                                        <p:tgtEl>
                                          <p:spTgt spid="15366"/>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15366"/>
                                        </p:tgtEl>
                                        <p:attrNameLst>
                                          <p:attrName>ppt_x</p:attrName>
                                        </p:attrNameLst>
                                      </p:cBhvr>
                                      <p:tavLst>
                                        <p:tav tm="0">
                                          <p:val>
                                            <p:strVal val="#ppt_x+0.4"/>
                                          </p:val>
                                        </p:tav>
                                        <p:tav tm="100000">
                                          <p:val>
                                            <p:strVal val="#ppt_x-0.05"/>
                                          </p:val>
                                        </p:tav>
                                      </p:tavLst>
                                    </p:anim>
                                    <p:anim calcmode="lin" valueType="num">
                                      <p:cBhvr>
                                        <p:cTn id="36" dur="800" decel="100000" fill="hold"/>
                                        <p:tgtEl>
                                          <p:spTgt spid="1536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536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536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800" decel="100000"/>
                                        <p:tgtEl>
                                          <p:spTgt spid="11"/>
                                        </p:tgtEl>
                                      </p:cBhvr>
                                    </p:animEffect>
                                    <p:anim calcmode="lin" valueType="num">
                                      <p:cBhvr>
                                        <p:cTn id="44" dur="800" decel="100000" fill="hold"/>
                                        <p:tgtEl>
                                          <p:spTgt spid="11"/>
                                        </p:tgtEl>
                                        <p:attrNameLst>
                                          <p:attrName>style.rotation</p:attrName>
                                        </p:attrNameLst>
                                      </p:cBhvr>
                                      <p:tavLst>
                                        <p:tav tm="0">
                                          <p:val>
                                            <p:fltVal val="-90.000000"/>
                                          </p:val>
                                        </p:tav>
                                        <p:tav tm="100000">
                                          <p:val>
                                            <p:fltVal val="0.000000"/>
                                          </p:val>
                                        </p:tav>
                                      </p:tavLst>
                                    </p:anim>
                                    <p:anim calcmode="lin" valueType="num">
                                      <p:cBhvr>
                                        <p:cTn id="45" dur="800" decel="100000" fill="hold"/>
                                        <p:tgtEl>
                                          <p:spTgt spid="11"/>
                                        </p:tgtEl>
                                        <p:attrNameLst>
                                          <p:attrName>ppt_x</p:attrName>
                                        </p:attrNameLst>
                                      </p:cBhvr>
                                      <p:tavLst>
                                        <p:tav tm="0">
                                          <p:val>
                                            <p:strVal val="#ppt_x+0.4"/>
                                          </p:val>
                                        </p:tav>
                                        <p:tav tm="100000">
                                          <p:val>
                                            <p:strVal val="#ppt_x-0.05"/>
                                          </p:val>
                                        </p:tav>
                                      </p:tavLst>
                                    </p:anim>
                                    <p:anim calcmode="lin" valueType="num">
                                      <p:cBhvr>
                                        <p:cTn id="46" dur="800" decel="100000" fill="hold"/>
                                        <p:tgtEl>
                                          <p:spTgt spid="1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11"/>
          <p:cNvSpPr txBox="1"/>
          <p:nvPr/>
        </p:nvSpPr>
        <p:spPr>
          <a:xfrm>
            <a:off x="4763" y="523875"/>
            <a:ext cx="5130800" cy="584200"/>
          </a:xfrm>
          <a:prstGeom prst="rect">
            <a:avLst/>
          </a:prstGeom>
          <a:noFill/>
          <a:ln w="9525">
            <a:noFill/>
          </a:ln>
        </p:spPr>
        <p:txBody>
          <a:bodyPr>
            <a:spAutoFit/>
          </a:bodyPr>
          <a:p>
            <a:pPr eaLnBrk="1" hangingPunct="1">
              <a:spcBef>
                <a:spcPct val="50000"/>
              </a:spcBef>
            </a:pPr>
            <a:r>
              <a:rPr lang="zh-CN" altLang="en-US" sz="3200" b="1" dirty="0">
                <a:latin typeface="微软雅黑" panose="020B0503020204020204" charset="-122"/>
                <a:ea typeface="微软雅黑" panose="020B0503020204020204" charset="-122"/>
              </a:rPr>
              <a:t>  中国近代以前的交通工具</a:t>
            </a:r>
            <a:endParaRPr lang="zh-CN" altLang="en-US" sz="3200" b="1" dirty="0">
              <a:latin typeface="微软雅黑" panose="020B0503020204020204" charset="-122"/>
              <a:ea typeface="微软雅黑" panose="020B0503020204020204" charset="-122"/>
            </a:endParaRPr>
          </a:p>
        </p:txBody>
      </p:sp>
      <p:pic>
        <p:nvPicPr>
          <p:cNvPr id="16386" name="Picture 6" descr="p077a"/>
          <p:cNvPicPr>
            <a:picLocks noChangeAspect="1"/>
          </p:cNvPicPr>
          <p:nvPr/>
        </p:nvPicPr>
        <p:blipFill>
          <a:blip r:embed="rId1">
            <a:lum bright="-12000" contrast="30000"/>
          </a:blip>
          <a:stretch>
            <a:fillRect/>
          </a:stretch>
        </p:blipFill>
        <p:spPr>
          <a:xfrm>
            <a:off x="-31750" y="1084263"/>
            <a:ext cx="6864350" cy="4714875"/>
          </a:xfrm>
          <a:prstGeom prst="rect">
            <a:avLst/>
          </a:prstGeom>
          <a:noFill/>
          <a:ln w="9525">
            <a:noFill/>
          </a:ln>
        </p:spPr>
      </p:pic>
      <p:pic>
        <p:nvPicPr>
          <p:cNvPr id="16387" name="Picture 2" descr="p071a"/>
          <p:cNvPicPr>
            <a:picLocks noChangeAspect="1"/>
          </p:cNvPicPr>
          <p:nvPr/>
        </p:nvPicPr>
        <p:blipFill>
          <a:blip r:embed="rId2">
            <a:lum bright="-12000" contrast="18000"/>
          </a:blip>
          <a:stretch>
            <a:fillRect/>
          </a:stretch>
        </p:blipFill>
        <p:spPr>
          <a:xfrm>
            <a:off x="3849688" y="1692275"/>
            <a:ext cx="5256212" cy="4791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p:tgtEl>
                                          <p:spTgt spid="16387"/>
                                        </p:tgtEl>
                                        <p:attrNameLst>
                                          <p:attrName>ppt_y</p:attrName>
                                        </p:attrNameLst>
                                      </p:cBhvr>
                                      <p:tavLst>
                                        <p:tav tm="0">
                                          <p:val>
                                            <p:strVal val="#ppt_y+#ppt_h*1.125000"/>
                                          </p:val>
                                        </p:tav>
                                        <p:tav tm="100000">
                                          <p:val>
                                            <p:strVal val="#ppt_y"/>
                                          </p:val>
                                        </p:tav>
                                      </p:tavLst>
                                    </p:anim>
                                    <p:animEffect transition="in" filter="wipe(up)">
                                      <p:cBhvr>
                                        <p:cTn id="18"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2" descr="p071c"/>
          <p:cNvPicPr>
            <a:picLocks noChangeAspect="1"/>
          </p:cNvPicPr>
          <p:nvPr/>
        </p:nvPicPr>
        <p:blipFill>
          <a:blip r:embed="rId1">
            <a:lum bright="-17999" contrast="36000"/>
          </a:blip>
          <a:stretch>
            <a:fillRect/>
          </a:stretch>
        </p:blipFill>
        <p:spPr>
          <a:xfrm>
            <a:off x="15875" y="523875"/>
            <a:ext cx="6840538" cy="5008563"/>
          </a:xfrm>
          <a:prstGeom prst="rect">
            <a:avLst/>
          </a:prstGeom>
          <a:noFill/>
          <a:ln w="9525">
            <a:noFill/>
          </a:ln>
        </p:spPr>
      </p:pic>
      <p:pic>
        <p:nvPicPr>
          <p:cNvPr id="17410" name="Picture 8" descr="p075a"/>
          <p:cNvPicPr>
            <a:picLocks noChangeAspect="1"/>
          </p:cNvPicPr>
          <p:nvPr/>
        </p:nvPicPr>
        <p:blipFill>
          <a:blip r:embed="rId2">
            <a:lum bright="-12000" contrast="18000"/>
          </a:blip>
          <a:stretch>
            <a:fillRect/>
          </a:stretch>
        </p:blipFill>
        <p:spPr>
          <a:xfrm>
            <a:off x="2644775" y="1323975"/>
            <a:ext cx="6477000" cy="5181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800" decel="100000"/>
                                        <p:tgtEl>
                                          <p:spTgt spid="17409"/>
                                        </p:tgtEl>
                                      </p:cBhvr>
                                    </p:animEffect>
                                    <p:anim calcmode="lin" valueType="num">
                                      <p:cBhvr>
                                        <p:cTn id="8" dur="800" decel="100000" fill="hold"/>
                                        <p:tgtEl>
                                          <p:spTgt spid="17409"/>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7409"/>
                                        </p:tgtEl>
                                        <p:attrNameLst>
                                          <p:attrName>ppt_x</p:attrName>
                                        </p:attrNameLst>
                                      </p:cBhvr>
                                      <p:tavLst>
                                        <p:tav tm="0">
                                          <p:val>
                                            <p:strVal val="#ppt_x+0.4"/>
                                          </p:val>
                                        </p:tav>
                                        <p:tav tm="100000">
                                          <p:val>
                                            <p:strVal val="#ppt_x-0.05"/>
                                          </p:val>
                                        </p:tav>
                                      </p:tavLst>
                                    </p:anim>
                                    <p:anim calcmode="lin" valueType="num">
                                      <p:cBhvr>
                                        <p:cTn id="10" dur="800" decel="100000" fill="hold"/>
                                        <p:tgtEl>
                                          <p:spTgt spid="174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0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checkerboard(across)">
                                      <p:cBhvr>
                                        <p:cTn id="1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15" descr="p072b"/>
          <p:cNvPicPr>
            <a:picLocks noChangeAspect="1"/>
          </p:cNvPicPr>
          <p:nvPr/>
        </p:nvPicPr>
        <p:blipFill>
          <a:blip r:embed="rId1">
            <a:lum bright="-17999" contrast="30000"/>
          </a:blip>
          <a:stretch>
            <a:fillRect/>
          </a:stretch>
        </p:blipFill>
        <p:spPr>
          <a:xfrm>
            <a:off x="-34925" y="484188"/>
            <a:ext cx="7391400" cy="5561012"/>
          </a:xfrm>
          <a:prstGeom prst="rect">
            <a:avLst/>
          </a:prstGeom>
          <a:noFill/>
          <a:ln w="9525">
            <a:noFill/>
          </a:ln>
        </p:spPr>
      </p:pic>
      <p:pic>
        <p:nvPicPr>
          <p:cNvPr id="18434" name="Picture 2" descr="p085e"/>
          <p:cNvPicPr>
            <a:picLocks noChangeAspect="1"/>
          </p:cNvPicPr>
          <p:nvPr/>
        </p:nvPicPr>
        <p:blipFill>
          <a:blip r:embed="rId2">
            <a:lum bright="-17999" contrast="12000"/>
          </a:blip>
          <a:stretch>
            <a:fillRect/>
          </a:stretch>
        </p:blipFill>
        <p:spPr>
          <a:xfrm>
            <a:off x="1104900" y="1096963"/>
            <a:ext cx="8005763" cy="5410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800" decel="100000"/>
                                        <p:tgtEl>
                                          <p:spTgt spid="18433"/>
                                        </p:tgtEl>
                                      </p:cBhvr>
                                    </p:animEffect>
                                    <p:anim calcmode="lin" valueType="num">
                                      <p:cBhvr>
                                        <p:cTn id="8" dur="800" decel="100000" fill="hold"/>
                                        <p:tgtEl>
                                          <p:spTgt spid="1843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8433"/>
                                        </p:tgtEl>
                                        <p:attrNameLst>
                                          <p:attrName>ppt_x</p:attrName>
                                        </p:attrNameLst>
                                      </p:cBhvr>
                                      <p:tavLst>
                                        <p:tav tm="0">
                                          <p:val>
                                            <p:strVal val="#ppt_x+0.4"/>
                                          </p:val>
                                        </p:tav>
                                        <p:tav tm="100000">
                                          <p:val>
                                            <p:strVal val="#ppt_x-0.05"/>
                                          </p:val>
                                        </p:tav>
                                      </p:tavLst>
                                    </p:anim>
                                    <p:anim calcmode="lin" valueType="num">
                                      <p:cBhvr>
                                        <p:cTn id="10" dur="800" decel="100000" fill="hold"/>
                                        <p:tgtEl>
                                          <p:spTgt spid="184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fade">
                                      <p:cBhvr>
                                        <p:cTn id="17" dur="800" decel="100000"/>
                                        <p:tgtEl>
                                          <p:spTgt spid="18434"/>
                                        </p:tgtEl>
                                      </p:cBhvr>
                                    </p:animEffect>
                                    <p:anim calcmode="lin" valueType="num">
                                      <p:cBhvr>
                                        <p:cTn id="18" dur="800" decel="100000" fill="hold"/>
                                        <p:tgtEl>
                                          <p:spTgt spid="18434"/>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18434"/>
                                        </p:tgtEl>
                                        <p:attrNameLst>
                                          <p:attrName>ppt_x</p:attrName>
                                        </p:attrNameLst>
                                      </p:cBhvr>
                                      <p:tavLst>
                                        <p:tav tm="0">
                                          <p:val>
                                            <p:strVal val="#ppt_x+0.4"/>
                                          </p:val>
                                        </p:tav>
                                        <p:tav tm="100000">
                                          <p:val>
                                            <p:strVal val="#ppt_x-0.05"/>
                                          </p:val>
                                        </p:tav>
                                      </p:tavLst>
                                    </p:anim>
                                    <p:anim calcmode="lin" valueType="num">
                                      <p:cBhvr>
                                        <p:cTn id="20" dur="800" decel="100000" fill="hold"/>
                                        <p:tgtEl>
                                          <p:spTgt spid="1843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4" descr="13"/>
          <p:cNvPicPr>
            <a:picLocks noChangeAspect="1"/>
          </p:cNvPicPr>
          <p:nvPr/>
        </p:nvPicPr>
        <p:blipFill>
          <a:blip r:embed="rId1"/>
          <a:srcRect b="10515"/>
          <a:stretch>
            <a:fillRect/>
          </a:stretch>
        </p:blipFill>
        <p:spPr>
          <a:xfrm>
            <a:off x="1450975" y="2300288"/>
            <a:ext cx="2514600" cy="1412875"/>
          </a:xfrm>
          <a:prstGeom prst="rect">
            <a:avLst/>
          </a:prstGeom>
          <a:noFill/>
          <a:ln w="9525">
            <a:noFill/>
          </a:ln>
        </p:spPr>
      </p:pic>
      <p:pic>
        <p:nvPicPr>
          <p:cNvPr id="19458" name="Picture 5" descr="adler"/>
          <p:cNvPicPr>
            <a:picLocks noChangeAspect="1"/>
          </p:cNvPicPr>
          <p:nvPr/>
        </p:nvPicPr>
        <p:blipFill>
          <a:blip r:embed="rId2"/>
          <a:stretch>
            <a:fillRect/>
          </a:stretch>
        </p:blipFill>
        <p:spPr>
          <a:xfrm>
            <a:off x="5260975" y="2071688"/>
            <a:ext cx="2362200" cy="1560512"/>
          </a:xfrm>
          <a:prstGeom prst="rect">
            <a:avLst/>
          </a:prstGeom>
          <a:noFill/>
          <a:ln w="9525">
            <a:noFill/>
          </a:ln>
        </p:spPr>
      </p:pic>
      <p:pic>
        <p:nvPicPr>
          <p:cNvPr id="19459" name="Picture 8" descr="慈禧御用汽车亮相(图)"/>
          <p:cNvPicPr>
            <a:picLocks noChangeAspect="1"/>
          </p:cNvPicPr>
          <p:nvPr/>
        </p:nvPicPr>
        <p:blipFill>
          <a:blip r:embed="rId3"/>
          <a:stretch>
            <a:fillRect/>
          </a:stretch>
        </p:blipFill>
        <p:spPr>
          <a:xfrm>
            <a:off x="460375" y="4208463"/>
            <a:ext cx="2135188" cy="1600200"/>
          </a:xfrm>
          <a:prstGeom prst="rect">
            <a:avLst/>
          </a:prstGeom>
          <a:noFill/>
          <a:ln w="9525">
            <a:noFill/>
          </a:ln>
        </p:spPr>
      </p:pic>
      <p:pic>
        <p:nvPicPr>
          <p:cNvPr id="19460" name="Picture 9" descr="电车在上海试行"/>
          <p:cNvPicPr>
            <a:picLocks noChangeAspect="1"/>
          </p:cNvPicPr>
          <p:nvPr/>
        </p:nvPicPr>
        <p:blipFill>
          <a:blip r:embed="rId4"/>
          <a:srcRect l="18111" t="15535" r="21091" b="13002"/>
          <a:stretch>
            <a:fillRect/>
          </a:stretch>
        </p:blipFill>
        <p:spPr>
          <a:xfrm>
            <a:off x="3127375" y="4206875"/>
            <a:ext cx="2286000" cy="1612900"/>
          </a:xfrm>
          <a:prstGeom prst="rect">
            <a:avLst/>
          </a:prstGeom>
          <a:noFill/>
          <a:ln w="9525">
            <a:noFill/>
          </a:ln>
        </p:spPr>
      </p:pic>
      <p:pic>
        <p:nvPicPr>
          <p:cNvPr id="19461" name="Picture 18" descr="20038273045"/>
          <p:cNvPicPr>
            <a:picLocks noChangeAspect="1"/>
          </p:cNvPicPr>
          <p:nvPr/>
        </p:nvPicPr>
        <p:blipFill>
          <a:blip r:embed="rId5"/>
          <a:stretch>
            <a:fillRect/>
          </a:stretch>
        </p:blipFill>
        <p:spPr>
          <a:xfrm>
            <a:off x="5897563" y="4116388"/>
            <a:ext cx="2667000" cy="1795462"/>
          </a:xfrm>
          <a:prstGeom prst="rect">
            <a:avLst/>
          </a:prstGeom>
          <a:noFill/>
          <a:ln w="9525">
            <a:noFill/>
          </a:ln>
        </p:spPr>
      </p:pic>
      <p:sp>
        <p:nvSpPr>
          <p:cNvPr id="19462" name="Text Box 32"/>
          <p:cNvSpPr txBox="1"/>
          <p:nvPr/>
        </p:nvSpPr>
        <p:spPr>
          <a:xfrm>
            <a:off x="1984375" y="3671888"/>
            <a:ext cx="1371600" cy="457200"/>
          </a:xfrm>
          <a:prstGeom prst="rect">
            <a:avLst/>
          </a:prstGeom>
          <a:noFill/>
          <a:ln w="9525">
            <a:noFill/>
          </a:ln>
        </p:spPr>
        <p:txBody>
          <a:bodyPr>
            <a:spAutoFit/>
          </a:bodyPr>
          <a:p>
            <a:pPr eaLnBrk="1" hangingPunct="1">
              <a:spcBef>
                <a:spcPct val="50000"/>
              </a:spcBef>
            </a:pPr>
            <a:r>
              <a:rPr lang="zh-CN" altLang="en-US" sz="2400" b="1" dirty="0">
                <a:solidFill>
                  <a:srgbClr val="000000"/>
                </a:solidFill>
                <a:latin typeface="Verdana" panose="020B0604030504040204" pitchFamily="34" charset="0"/>
                <a:ea typeface="华文中宋" pitchFamily="2" charset="-122"/>
              </a:rPr>
              <a:t>轮船</a:t>
            </a:r>
            <a:endParaRPr lang="zh-CN" altLang="en-US" sz="2400" b="1" dirty="0">
              <a:solidFill>
                <a:srgbClr val="000000"/>
              </a:solidFill>
              <a:latin typeface="Verdana" panose="020B0604030504040204" pitchFamily="34" charset="0"/>
              <a:ea typeface="华文中宋" pitchFamily="2" charset="-122"/>
            </a:endParaRPr>
          </a:p>
        </p:txBody>
      </p:sp>
      <p:sp>
        <p:nvSpPr>
          <p:cNvPr id="19463" name="Text Box 33"/>
          <p:cNvSpPr txBox="1"/>
          <p:nvPr/>
        </p:nvSpPr>
        <p:spPr>
          <a:xfrm>
            <a:off x="6251575" y="3671888"/>
            <a:ext cx="1066800" cy="457200"/>
          </a:xfrm>
          <a:prstGeom prst="rect">
            <a:avLst/>
          </a:prstGeom>
          <a:noFill/>
          <a:ln w="9525">
            <a:noFill/>
          </a:ln>
        </p:spPr>
        <p:txBody>
          <a:bodyPr>
            <a:spAutoFit/>
          </a:bodyPr>
          <a:p>
            <a:pPr eaLnBrk="1" hangingPunct="1"/>
            <a:r>
              <a:rPr lang="zh-CN" altLang="en-US" sz="2400" b="1" dirty="0">
                <a:solidFill>
                  <a:srgbClr val="000000"/>
                </a:solidFill>
                <a:latin typeface="Verdana" panose="020B0604030504040204" pitchFamily="34" charset="0"/>
                <a:ea typeface="华文中宋" pitchFamily="2" charset="-122"/>
              </a:rPr>
              <a:t>火车</a:t>
            </a:r>
            <a:endParaRPr lang="zh-CN" altLang="en-US" sz="2400" b="1" dirty="0">
              <a:solidFill>
                <a:srgbClr val="000000"/>
              </a:solidFill>
              <a:latin typeface="Verdana" panose="020B0604030504040204" pitchFamily="34" charset="0"/>
              <a:ea typeface="华文中宋" pitchFamily="2" charset="-122"/>
            </a:endParaRPr>
          </a:p>
        </p:txBody>
      </p:sp>
      <p:sp>
        <p:nvSpPr>
          <p:cNvPr id="19464" name="Text Box 34"/>
          <p:cNvSpPr txBox="1"/>
          <p:nvPr/>
        </p:nvSpPr>
        <p:spPr>
          <a:xfrm>
            <a:off x="3736975" y="5808663"/>
            <a:ext cx="1219200" cy="457200"/>
          </a:xfrm>
          <a:prstGeom prst="rect">
            <a:avLst/>
          </a:prstGeom>
          <a:noFill/>
          <a:ln w="9525">
            <a:noFill/>
          </a:ln>
        </p:spPr>
        <p:txBody>
          <a:bodyPr>
            <a:spAutoFit/>
          </a:bodyPr>
          <a:p>
            <a:pPr eaLnBrk="1" hangingPunct="1"/>
            <a:r>
              <a:rPr lang="zh-CN" altLang="en-US" sz="2400" b="1" dirty="0">
                <a:solidFill>
                  <a:srgbClr val="000000"/>
                </a:solidFill>
                <a:latin typeface="Verdana" panose="020B0604030504040204" pitchFamily="34" charset="0"/>
                <a:ea typeface="华文中宋" pitchFamily="2" charset="-122"/>
              </a:rPr>
              <a:t>电车</a:t>
            </a:r>
            <a:endParaRPr lang="zh-CN" altLang="en-US" sz="2400" b="1" dirty="0">
              <a:solidFill>
                <a:srgbClr val="000000"/>
              </a:solidFill>
              <a:latin typeface="Verdana" panose="020B0604030504040204" pitchFamily="34" charset="0"/>
              <a:ea typeface="华文中宋" pitchFamily="2" charset="-122"/>
            </a:endParaRPr>
          </a:p>
        </p:txBody>
      </p:sp>
      <p:sp>
        <p:nvSpPr>
          <p:cNvPr id="19465" name="Text Box 35"/>
          <p:cNvSpPr txBox="1"/>
          <p:nvPr/>
        </p:nvSpPr>
        <p:spPr>
          <a:xfrm>
            <a:off x="1222375" y="5808663"/>
            <a:ext cx="1371600" cy="457200"/>
          </a:xfrm>
          <a:prstGeom prst="rect">
            <a:avLst/>
          </a:prstGeom>
          <a:noFill/>
          <a:ln w="9525">
            <a:noFill/>
          </a:ln>
        </p:spPr>
        <p:txBody>
          <a:bodyPr>
            <a:spAutoFit/>
          </a:bodyPr>
          <a:p>
            <a:pPr eaLnBrk="1" hangingPunct="1">
              <a:spcBef>
                <a:spcPct val="50000"/>
              </a:spcBef>
            </a:pPr>
            <a:r>
              <a:rPr lang="zh-CN" altLang="en-US" sz="2400" b="1" dirty="0">
                <a:solidFill>
                  <a:srgbClr val="000000"/>
                </a:solidFill>
                <a:latin typeface="Verdana" panose="020B0604030504040204" pitchFamily="34" charset="0"/>
                <a:ea typeface="华文中宋" pitchFamily="2" charset="-122"/>
              </a:rPr>
              <a:t>汽车</a:t>
            </a:r>
            <a:endParaRPr lang="zh-CN" altLang="en-US" sz="2400" b="1" dirty="0">
              <a:solidFill>
                <a:srgbClr val="000000"/>
              </a:solidFill>
              <a:latin typeface="Verdana" panose="020B0604030504040204" pitchFamily="34" charset="0"/>
              <a:ea typeface="华文中宋" pitchFamily="2" charset="-122"/>
            </a:endParaRPr>
          </a:p>
        </p:txBody>
      </p:sp>
      <p:sp>
        <p:nvSpPr>
          <p:cNvPr id="19466" name="Text Box 36"/>
          <p:cNvSpPr txBox="1"/>
          <p:nvPr/>
        </p:nvSpPr>
        <p:spPr>
          <a:xfrm>
            <a:off x="6708775" y="5808663"/>
            <a:ext cx="1447800" cy="457200"/>
          </a:xfrm>
          <a:prstGeom prst="rect">
            <a:avLst/>
          </a:prstGeom>
          <a:noFill/>
          <a:ln w="9525">
            <a:noFill/>
          </a:ln>
        </p:spPr>
        <p:txBody>
          <a:bodyPr>
            <a:spAutoFit/>
          </a:bodyPr>
          <a:p>
            <a:pPr eaLnBrk="1" hangingPunct="1"/>
            <a:r>
              <a:rPr lang="zh-CN" altLang="en-US" sz="2400" b="1" dirty="0">
                <a:solidFill>
                  <a:srgbClr val="000000"/>
                </a:solidFill>
                <a:latin typeface="Verdana" panose="020B0604030504040204" pitchFamily="34" charset="0"/>
                <a:ea typeface="华文中宋" pitchFamily="2" charset="-122"/>
              </a:rPr>
              <a:t>飞机</a:t>
            </a:r>
            <a:endParaRPr lang="zh-CN" altLang="en-US" sz="2400" b="1" dirty="0">
              <a:solidFill>
                <a:srgbClr val="000000"/>
              </a:solidFill>
              <a:latin typeface="Verdana" panose="020B0604030504040204" pitchFamily="34" charset="0"/>
              <a:ea typeface="华文中宋" pitchFamily="2" charset="-122"/>
            </a:endParaRPr>
          </a:p>
        </p:txBody>
      </p:sp>
      <p:sp>
        <p:nvSpPr>
          <p:cNvPr id="37900" name="WordArt 38"/>
          <p:cNvSpPr>
            <a:spLocks noTextEdit="1"/>
          </p:cNvSpPr>
          <p:nvPr/>
        </p:nvSpPr>
        <p:spPr>
          <a:xfrm>
            <a:off x="2401888" y="520700"/>
            <a:ext cx="4495800" cy="1498600"/>
          </a:xfrm>
          <a:prstGeom prst="rect">
            <a:avLst/>
          </a:prstGeom>
        </p:spPr>
        <p:txBody>
          <a:bodyPr wrap="none" fromWordArt="1">
            <a:prstTxWarp prst="textDeflate">
              <a:avLst>
                <a:gd name="adj" fmla="val 26227"/>
              </a:avLst>
            </a:prstTxWarp>
            <a:normAutofit/>
          </a:bodyPr>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近代交通工具的出现</a:t>
            </a:r>
            <a:endPar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7900"/>
                                        </p:tgtEl>
                                        <p:attrNameLst>
                                          <p:attrName>style.visibility</p:attrName>
                                        </p:attrNameLst>
                                      </p:cBhvr>
                                      <p:to>
                                        <p:strVal val="visible"/>
                                      </p:to>
                                    </p:set>
                                    <p:anim calcmode="discrete" valueType="clr">
                                      <p:cBhvr override="childStyle">
                                        <p:cTn id="7" dur="80"/>
                                        <p:tgtEl>
                                          <p:spTgt spid="379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00"/>
                                        </p:tgtEl>
                                        <p:attrNameLst>
                                          <p:attrName>fillcolor</p:attrName>
                                        </p:attrNameLst>
                                      </p:cBhvr>
                                      <p:tavLst>
                                        <p:tav tm="0">
                                          <p:val>
                                            <p:clrVal>
                                              <a:schemeClr val="accent2"/>
                                            </p:clrVal>
                                          </p:val>
                                        </p:tav>
                                        <p:tav tm="50000">
                                          <p:val>
                                            <p:clrVal>
                                              <a:schemeClr val="hlink"/>
                                            </p:clrVal>
                                          </p:val>
                                        </p:tav>
                                      </p:tavLst>
                                    </p:anim>
                                    <p:set>
                                      <p:cBhvr>
                                        <p:cTn id="9" dur="80"/>
                                        <p:tgtEl>
                                          <p:spTgt spid="3790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19457"/>
                                        </p:tgtEl>
                                        <p:attrNameLst>
                                          <p:attrName>style.visibility</p:attrName>
                                        </p:attrNameLst>
                                      </p:cBhvr>
                                      <p:to>
                                        <p:strVal val="visible"/>
                                      </p:to>
                                    </p:set>
                                    <p:anim calcmode="lin" valueType="num">
                                      <p:cBhvr additive="base">
                                        <p:cTn id="14" dur="5000" fill="hold"/>
                                        <p:tgtEl>
                                          <p:spTgt spid="19457"/>
                                        </p:tgtEl>
                                        <p:attrNameLst>
                                          <p:attrName>ppt_x</p:attrName>
                                        </p:attrNameLst>
                                      </p:cBhvr>
                                      <p:tavLst>
                                        <p:tav tm="0">
                                          <p:val>
                                            <p:strVal val="#ppt_x"/>
                                          </p:val>
                                        </p:tav>
                                        <p:tav tm="100000">
                                          <p:val>
                                            <p:strVal val="#ppt_x"/>
                                          </p:val>
                                        </p:tav>
                                      </p:tavLst>
                                    </p:anim>
                                    <p:anim calcmode="lin" valueType="num">
                                      <p:cBhvr additive="base">
                                        <p:cTn id="15" dur="5000" fill="hold"/>
                                        <p:tgtEl>
                                          <p:spTgt spid="19457"/>
                                        </p:tgtEl>
                                        <p:attrNameLst>
                                          <p:attrName>ppt_y</p:attrName>
                                        </p:attrNameLst>
                                      </p:cBhvr>
                                      <p:tavLst>
                                        <p:tav tm="0">
                                          <p:val>
                                            <p:strVal val="1+#ppt_h/2"/>
                                          </p:val>
                                        </p:tav>
                                        <p:tav tm="100000">
                                          <p:val>
                                            <p:strVal val="#ppt_y"/>
                                          </p:val>
                                        </p:tav>
                                      </p:tavLst>
                                    </p:anim>
                                  </p:childTnLst>
                                </p:cTn>
                              </p:par>
                              <p:par>
                                <p:cTn id="16" presetID="7" presetClass="entr" presetSubtype="4" fill="hold" grpId="0" nodeType="withEffect">
                                  <p:stCondLst>
                                    <p:cond delay="0"/>
                                  </p:stCondLst>
                                  <p:childTnLst>
                                    <p:set>
                                      <p:cBhvr>
                                        <p:cTn id="17" dur="1" fill="hold">
                                          <p:stCondLst>
                                            <p:cond delay="0"/>
                                          </p:stCondLst>
                                        </p:cTn>
                                        <p:tgtEl>
                                          <p:spTgt spid="19462"/>
                                        </p:tgtEl>
                                        <p:attrNameLst>
                                          <p:attrName>style.visibility</p:attrName>
                                        </p:attrNameLst>
                                      </p:cBhvr>
                                      <p:to>
                                        <p:strVal val="visible"/>
                                      </p:to>
                                    </p:set>
                                    <p:anim calcmode="lin" valueType="num">
                                      <p:cBhvr additive="base">
                                        <p:cTn id="18" dur="5000" fill="hold"/>
                                        <p:tgtEl>
                                          <p:spTgt spid="19462"/>
                                        </p:tgtEl>
                                        <p:attrNameLst>
                                          <p:attrName>ppt_x</p:attrName>
                                        </p:attrNameLst>
                                      </p:cBhvr>
                                      <p:tavLst>
                                        <p:tav tm="0">
                                          <p:val>
                                            <p:strVal val="#ppt_x"/>
                                          </p:val>
                                        </p:tav>
                                        <p:tav tm="100000">
                                          <p:val>
                                            <p:strVal val="#ppt_x"/>
                                          </p:val>
                                        </p:tav>
                                      </p:tavLst>
                                    </p:anim>
                                    <p:anim calcmode="lin" valueType="num">
                                      <p:cBhvr additive="base">
                                        <p:cTn id="19" dur="50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fade">
                                      <p:cBhvr>
                                        <p:cTn id="24" dur="800" decel="100000"/>
                                        <p:tgtEl>
                                          <p:spTgt spid="19458"/>
                                        </p:tgtEl>
                                      </p:cBhvr>
                                    </p:animEffect>
                                    <p:anim calcmode="lin" valueType="num">
                                      <p:cBhvr>
                                        <p:cTn id="25" dur="800" decel="100000" fill="hold"/>
                                        <p:tgtEl>
                                          <p:spTgt spid="19458"/>
                                        </p:tgtEl>
                                        <p:attrNameLst>
                                          <p:attrName>style.rotation</p:attrName>
                                        </p:attrNameLst>
                                      </p:cBhvr>
                                      <p:tavLst>
                                        <p:tav tm="0">
                                          <p:val>
                                            <p:fltVal val="-90.000000"/>
                                          </p:val>
                                        </p:tav>
                                        <p:tav tm="100000">
                                          <p:val>
                                            <p:fltVal val="0.000000"/>
                                          </p:val>
                                        </p:tav>
                                      </p:tavLst>
                                    </p:anim>
                                    <p:anim calcmode="lin" valueType="num">
                                      <p:cBhvr>
                                        <p:cTn id="26" dur="800" decel="100000" fill="hold"/>
                                        <p:tgtEl>
                                          <p:spTgt spid="19458"/>
                                        </p:tgtEl>
                                        <p:attrNameLst>
                                          <p:attrName>ppt_x</p:attrName>
                                        </p:attrNameLst>
                                      </p:cBhvr>
                                      <p:tavLst>
                                        <p:tav tm="0">
                                          <p:val>
                                            <p:strVal val="#ppt_x+0.4"/>
                                          </p:val>
                                        </p:tav>
                                        <p:tav tm="100000">
                                          <p:val>
                                            <p:strVal val="#ppt_x-0.05"/>
                                          </p:val>
                                        </p:tav>
                                      </p:tavLst>
                                    </p:anim>
                                    <p:anim calcmode="lin" valueType="num">
                                      <p:cBhvr>
                                        <p:cTn id="27" dur="800" decel="100000" fill="hold"/>
                                        <p:tgtEl>
                                          <p:spTgt spid="1945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945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9458"/>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9463"/>
                                        </p:tgtEl>
                                        <p:attrNameLst>
                                          <p:attrName>style.visibility</p:attrName>
                                        </p:attrNameLst>
                                      </p:cBhvr>
                                      <p:to>
                                        <p:strVal val="visible"/>
                                      </p:to>
                                    </p:set>
                                    <p:animEffect transition="in" filter="fade">
                                      <p:cBhvr>
                                        <p:cTn id="32" dur="800" decel="100000"/>
                                        <p:tgtEl>
                                          <p:spTgt spid="19463"/>
                                        </p:tgtEl>
                                      </p:cBhvr>
                                    </p:animEffect>
                                    <p:anim calcmode="lin" valueType="num">
                                      <p:cBhvr>
                                        <p:cTn id="33" dur="800" decel="100000" fill="hold"/>
                                        <p:tgtEl>
                                          <p:spTgt spid="19463"/>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19463"/>
                                        </p:tgtEl>
                                        <p:attrNameLst>
                                          <p:attrName>ppt_x</p:attrName>
                                        </p:attrNameLst>
                                      </p:cBhvr>
                                      <p:tavLst>
                                        <p:tav tm="0">
                                          <p:val>
                                            <p:strVal val="#ppt_x+0.4"/>
                                          </p:val>
                                        </p:tav>
                                        <p:tav tm="100000">
                                          <p:val>
                                            <p:strVal val="#ppt_x-0.05"/>
                                          </p:val>
                                        </p:tav>
                                      </p:tavLst>
                                    </p:anim>
                                    <p:anim calcmode="lin" valueType="num">
                                      <p:cBhvr>
                                        <p:cTn id="35" dur="800" decel="100000" fill="hold"/>
                                        <p:tgtEl>
                                          <p:spTgt spid="1946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946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9463"/>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gtEl>
                                        <p:attrNameLst>
                                          <p:attrName>style.visibility</p:attrName>
                                        </p:attrNameLst>
                                      </p:cBhvr>
                                      <p:to>
                                        <p:strVal val="visible"/>
                                      </p:to>
                                    </p:set>
                                    <p:animEffect transition="in" filter="checkerboard(across)">
                                      <p:cBhvr>
                                        <p:cTn id="42" dur="500"/>
                                        <p:tgtEl>
                                          <p:spTgt spid="1945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465"/>
                                        </p:tgtEl>
                                        <p:attrNameLst>
                                          <p:attrName>style.visibility</p:attrName>
                                        </p:attrNameLst>
                                      </p:cBhvr>
                                      <p:to>
                                        <p:strVal val="visible"/>
                                      </p:to>
                                    </p:set>
                                    <p:animEffect transition="in" filter="checkerboard(across)">
                                      <p:cBhvr>
                                        <p:cTn id="45" dur="500"/>
                                        <p:tgtEl>
                                          <p:spTgt spid="19465"/>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19460"/>
                                        </p:tgtEl>
                                        <p:attrNameLst>
                                          <p:attrName>style.visibility</p:attrName>
                                        </p:attrNameLst>
                                      </p:cBhvr>
                                      <p:to>
                                        <p:strVal val="visible"/>
                                      </p:to>
                                    </p:set>
                                    <p:anim calcmode="lin" valueType="num">
                                      <p:cBhvr additive="base">
                                        <p:cTn id="50" dur="5000" fill="hold"/>
                                        <p:tgtEl>
                                          <p:spTgt spid="19460"/>
                                        </p:tgtEl>
                                        <p:attrNameLst>
                                          <p:attrName>ppt_x</p:attrName>
                                        </p:attrNameLst>
                                      </p:cBhvr>
                                      <p:tavLst>
                                        <p:tav tm="0">
                                          <p:val>
                                            <p:strVal val="#ppt_x"/>
                                          </p:val>
                                        </p:tav>
                                        <p:tav tm="100000">
                                          <p:val>
                                            <p:strVal val="#ppt_x"/>
                                          </p:val>
                                        </p:tav>
                                      </p:tavLst>
                                    </p:anim>
                                    <p:anim calcmode="lin" valueType="num">
                                      <p:cBhvr additive="base">
                                        <p:cTn id="51" dur="5000" fill="hold"/>
                                        <p:tgtEl>
                                          <p:spTgt spid="19460"/>
                                        </p:tgtEl>
                                        <p:attrNameLst>
                                          <p:attrName>ppt_y</p:attrName>
                                        </p:attrNameLst>
                                      </p:cBhvr>
                                      <p:tavLst>
                                        <p:tav tm="0">
                                          <p:val>
                                            <p:strVal val="1+#ppt_h/2"/>
                                          </p:val>
                                        </p:tav>
                                        <p:tav tm="100000">
                                          <p:val>
                                            <p:strVal val="#ppt_y"/>
                                          </p:val>
                                        </p:tav>
                                      </p:tavLst>
                                    </p:anim>
                                  </p:childTnLst>
                                </p:cTn>
                              </p:par>
                              <p:par>
                                <p:cTn id="52" presetID="7" presetClass="entr" presetSubtype="4" fill="hold" grpId="0" nodeType="withEffect">
                                  <p:stCondLst>
                                    <p:cond delay="0"/>
                                  </p:stCondLst>
                                  <p:childTnLst>
                                    <p:set>
                                      <p:cBhvr>
                                        <p:cTn id="53" dur="1" fill="hold">
                                          <p:stCondLst>
                                            <p:cond delay="0"/>
                                          </p:stCondLst>
                                        </p:cTn>
                                        <p:tgtEl>
                                          <p:spTgt spid="19464"/>
                                        </p:tgtEl>
                                        <p:attrNameLst>
                                          <p:attrName>style.visibility</p:attrName>
                                        </p:attrNameLst>
                                      </p:cBhvr>
                                      <p:to>
                                        <p:strVal val="visible"/>
                                      </p:to>
                                    </p:set>
                                    <p:anim calcmode="lin" valueType="num">
                                      <p:cBhvr additive="base">
                                        <p:cTn id="54" dur="5000" fill="hold"/>
                                        <p:tgtEl>
                                          <p:spTgt spid="19464"/>
                                        </p:tgtEl>
                                        <p:attrNameLst>
                                          <p:attrName>ppt_x</p:attrName>
                                        </p:attrNameLst>
                                      </p:cBhvr>
                                      <p:tavLst>
                                        <p:tav tm="0">
                                          <p:val>
                                            <p:strVal val="#ppt_x"/>
                                          </p:val>
                                        </p:tav>
                                        <p:tav tm="100000">
                                          <p:val>
                                            <p:strVal val="#ppt_x"/>
                                          </p:val>
                                        </p:tav>
                                      </p:tavLst>
                                    </p:anim>
                                    <p:anim calcmode="lin" valueType="num">
                                      <p:cBhvr additive="base">
                                        <p:cTn id="55" dur="50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9461"/>
                                        </p:tgtEl>
                                        <p:attrNameLst>
                                          <p:attrName>style.visibility</p:attrName>
                                        </p:attrNameLst>
                                      </p:cBhvr>
                                      <p:to>
                                        <p:strVal val="visible"/>
                                      </p:to>
                                    </p:set>
                                    <p:animEffect transition="in" filter="checkerboard(across)">
                                      <p:cBhvr>
                                        <p:cTn id="60" dur="500"/>
                                        <p:tgtEl>
                                          <p:spTgt spid="19461"/>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9466"/>
                                        </p:tgtEl>
                                        <p:attrNameLst>
                                          <p:attrName>style.visibility</p:attrName>
                                        </p:attrNameLst>
                                      </p:cBhvr>
                                      <p:to>
                                        <p:strVal val="visible"/>
                                      </p:to>
                                    </p:set>
                                    <p:animEffect transition="in" filter="checkerboard(across)">
                                      <p:cBhvr>
                                        <p:cTn id="63"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P spid="194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2"/>
          <p:cNvGrpSpPr/>
          <p:nvPr/>
        </p:nvGrpSpPr>
        <p:grpSpPr>
          <a:xfrm>
            <a:off x="9525" y="517525"/>
            <a:ext cx="2065338" cy="536575"/>
            <a:chOff x="284" y="878"/>
            <a:chExt cx="3253" cy="844"/>
          </a:xfrm>
        </p:grpSpPr>
        <p:pic>
          <p:nvPicPr>
            <p:cNvPr id="20484"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20485" name="文本框 2"/>
            <p:cNvSpPr txBox="1"/>
            <p:nvPr/>
          </p:nvSpPr>
          <p:spPr>
            <a:xfrm>
              <a:off x="284" y="878"/>
              <a:ext cx="2700" cy="818"/>
            </a:xfrm>
            <a:prstGeom prst="rect">
              <a:avLst/>
            </a:prstGeom>
            <a:noFill/>
            <a:ln w="9525">
              <a:noFill/>
            </a:ln>
          </p:spPr>
          <p:txBody>
            <a:bodyPr>
              <a:spAutoFit/>
            </a:bodyPr>
            <a:p>
              <a:pPr algn="ctr" eaLnBrk="1" hangingPunct="1"/>
              <a:r>
                <a:rPr lang="zh-CN" altLang="en-US" sz="2800" b="1" dirty="0">
                  <a:solidFill>
                    <a:srgbClr val="FF0000"/>
                  </a:solidFill>
                  <a:latin typeface="黑体" panose="02010609060101010101" pitchFamily="49" charset="-122"/>
                  <a:ea typeface="黑体" panose="02010609060101010101" pitchFamily="49" charset="-122"/>
                </a:rPr>
                <a:t>新课导入</a:t>
              </a:r>
              <a:endParaRPr lang="zh-CN" altLang="en-US" sz="2800" b="1" dirty="0">
                <a:solidFill>
                  <a:srgbClr val="FF0000"/>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268288" y="1028700"/>
            <a:ext cx="8756650" cy="5508625"/>
          </a:xfrm>
          <a:prstGeom prst="rect">
            <a:avLst/>
          </a:prstGeom>
          <a:noFill/>
          <a:ln w="9525">
            <a:noFill/>
          </a:ln>
        </p:spPr>
        <p:txBody>
          <a:bodyPr>
            <a:spAutoFit/>
          </a:bodyPr>
          <a:lstStyle/>
          <a:p>
            <a:pPr marR="0" defTabSz="914400" eaLnBrk="1" hangingPunct="1">
              <a:buClrTx/>
              <a:buSzTx/>
              <a:buFontTx/>
              <a:defRPr/>
            </a:pPr>
            <a:r>
              <a:rPr kumimoji="0" lang="en-US" altLang="zh-CN" sz="1050" kern="1200" cap="none" spc="0" normalizeH="0" baseline="0" noProof="1">
                <a:latin typeface="宋体" panose="02010600030101010101" pitchFamily="2" charset="-122"/>
                <a:ea typeface="宋体" panose="02010600030101010101" pitchFamily="2" charset="-122"/>
                <a:cs typeface="宋体" panose="02010600030101010101" pitchFamily="2" charset="-122"/>
              </a:rPr>
              <a:t> </a:t>
            </a:r>
            <a:r>
              <a:rPr kumimoji="0" lang="en-US" altLang="zh-CN" sz="3200" kern="1200" cap="none" spc="0" normalizeH="0" baseline="0" noProof="1">
                <a:latin typeface="方正仿宋_GBK" charset="-122"/>
                <a:ea typeface="方正仿宋_GBK" charset="-122"/>
                <a:cs typeface="宋体" panose="02010600030101010101" pitchFamily="2" charset="-122"/>
              </a:rPr>
              <a:t>     </a:t>
            </a:r>
            <a:r>
              <a:rPr kumimoji="0" lang="zh-CN" altLang="en-US" sz="3200" kern="1200" cap="none" spc="0" normalizeH="0" baseline="0" noProof="1">
                <a:latin typeface="方正仿宋_GBK" charset="-122"/>
                <a:ea typeface="方正仿宋_GBK" charset="-122"/>
                <a:cs typeface="宋体" panose="02010600030101010101" pitchFamily="2" charset="-122"/>
              </a:rPr>
              <a:t>一曲中国梦把我们带回了跌宕起伏、波澜壮阔的难忘岁月。当鸦片战争开启中国近代史后，中华儿女就有一个梦想，一个民族复兴的梦想。习近平总书记在参观</a:t>
            </a:r>
            <a:r>
              <a:rPr kumimoji="0" lang="en-US" altLang="zh-CN" sz="3200" kern="1200" cap="none" spc="0" normalizeH="0" baseline="0" noProof="1">
                <a:latin typeface="方正仿宋_GBK" charset="-122"/>
                <a:ea typeface="方正仿宋_GBK" charset="-122"/>
                <a:cs typeface="宋体" panose="02010600030101010101" pitchFamily="2" charset="-122"/>
              </a:rPr>
              <a:t>《</a:t>
            </a:r>
            <a:r>
              <a:rPr kumimoji="0" lang="zh-CN" altLang="en-US" sz="3200" kern="1200" cap="none" spc="0" normalizeH="0" baseline="0" noProof="1">
                <a:latin typeface="方正仿宋_GBK" charset="-122"/>
                <a:ea typeface="方正仿宋_GBK" charset="-122"/>
                <a:cs typeface="宋体" panose="02010600030101010101" pitchFamily="2" charset="-122"/>
              </a:rPr>
              <a:t>民族复兴</a:t>
            </a:r>
            <a:r>
              <a:rPr kumimoji="0" lang="en-US" altLang="zh-CN" sz="3200" kern="1200" cap="none" spc="0" normalizeH="0" baseline="0" noProof="1">
                <a:latin typeface="方正仿宋_GBK" charset="-122"/>
                <a:ea typeface="方正仿宋_GBK" charset="-122"/>
                <a:cs typeface="宋体" panose="02010600030101010101" pitchFamily="2" charset="-122"/>
              </a:rPr>
              <a:t>》</a:t>
            </a:r>
            <a:r>
              <a:rPr kumimoji="0" lang="zh-CN" altLang="en-US" sz="3200" kern="1200" cap="none" spc="0" normalizeH="0" baseline="0" noProof="1">
                <a:latin typeface="方正仿宋_GBK" charset="-122"/>
                <a:ea typeface="方正仿宋_GBK" charset="-122"/>
                <a:cs typeface="宋体" panose="02010600030101010101" pitchFamily="2" charset="-122"/>
              </a:rPr>
              <a:t>展览时强调指出：“实现中华民族伟大复兴是一项光荣而艰巨的事业，需要一代又一代中国人共同为之努力。”实现民族独立，发展民族经济、振兴民族工业、改善人民生活是实现中国梦的关键所在。今天就让我们一起学习第</a:t>
            </a:r>
            <a:r>
              <a:rPr kumimoji="0" lang="en-US" altLang="zh-CN" sz="3200" kern="1200" cap="none" spc="0" normalizeH="0" baseline="0" noProof="1">
                <a:latin typeface="方正仿宋_GBK" charset="-122"/>
                <a:ea typeface="方正仿宋_GBK" charset="-122"/>
                <a:cs typeface="宋体" panose="02010600030101010101" pitchFamily="2" charset="-122"/>
              </a:rPr>
              <a:t>25</a:t>
            </a:r>
            <a:r>
              <a:rPr kumimoji="0" lang="zh-CN" altLang="en-US" sz="3200" kern="1200" cap="none" spc="0" normalizeH="0" baseline="0" noProof="1">
                <a:latin typeface="方正仿宋_GBK" charset="-122"/>
                <a:ea typeface="方正仿宋_GBK" charset="-122"/>
                <a:cs typeface="宋体" panose="02010600030101010101" pitchFamily="2" charset="-122"/>
              </a:rPr>
              <a:t>课：经济和社会生活的变化，去感受一下，近代以来中国民族工业的发展和社会生活的变化。</a:t>
            </a:r>
            <a:endParaRPr kumimoji="0" lang="zh-CN" altLang="en-US" sz="3200" kern="1200" cap="none" spc="0" normalizeH="0" baseline="0" noProof="1">
              <a:latin typeface="方正仿宋_GBK" charset="-122"/>
              <a:ea typeface="方正仿宋_GBK"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0"/>
                                        </p:tgtEl>
                                        <p:attrNameLst>
                                          <p:attrName>style.visibility</p:attrName>
                                        </p:attrNameLst>
                                      </p:cBhvr>
                                      <p:to>
                                        <p:strVal val="visible"/>
                                      </p:to>
                                    </p:set>
                                    <p:anim calcmode="discrete" valueType="clr">
                                      <p:cBhvr override="childStyle">
                                        <p:cTn id="7"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gtEl>
                                        <p:attrNameLst>
                                          <p:attrName>fillcolor</p:attrName>
                                        </p:attrNameLst>
                                      </p:cBhvr>
                                      <p:tavLst>
                                        <p:tav tm="0">
                                          <p:val>
                                            <p:clrVal>
                                              <a:schemeClr val="accent2"/>
                                            </p:clrVal>
                                          </p:val>
                                        </p:tav>
                                        <p:tav tm="50000">
                                          <p:val>
                                            <p:clrVal>
                                              <a:schemeClr val="hlink"/>
                                            </p:clrVal>
                                          </p:val>
                                        </p:tav>
                                      </p:tavLst>
                                    </p:anim>
                                    <p:set>
                                      <p:cBhvr>
                                        <p:cTn id="9" dur="80"/>
                                        <p:tgtEl>
                                          <p:spTgt spid="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7174"/>
          <p:cNvSpPr/>
          <p:nvPr/>
        </p:nvSpPr>
        <p:spPr>
          <a:xfrm>
            <a:off x="115888" y="595313"/>
            <a:ext cx="4889500" cy="477837"/>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生活方式和风俗习惯的变化</a:t>
            </a:r>
            <a:endParaRPr lang="zh-CN" altLang="en-US" sz="2800" b="1" dirty="0">
              <a:latin typeface="黑体" panose="02010609060101010101" pitchFamily="49" charset="-122"/>
              <a:ea typeface="黑体" panose="02010609060101010101" pitchFamily="49" charset="-122"/>
            </a:endParaRPr>
          </a:p>
        </p:txBody>
      </p:sp>
      <p:sp>
        <p:nvSpPr>
          <p:cNvPr id="7" name="文本框 26650"/>
          <p:cNvSpPr txBox="1"/>
          <p:nvPr/>
        </p:nvSpPr>
        <p:spPr>
          <a:xfrm>
            <a:off x="379413" y="1357313"/>
            <a:ext cx="3978275" cy="522287"/>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①强令男子剪掉辫子</a:t>
            </a:r>
            <a:endParaRPr lang="zh-CN" altLang="en-US" sz="2800" b="1" dirty="0">
              <a:latin typeface="Arial" panose="020B0604020202020204" pitchFamily="34" charset="0"/>
              <a:ea typeface="楷体" panose="02010609060101010101" pitchFamily="49" charset="-122"/>
            </a:endParaRPr>
          </a:p>
        </p:txBody>
      </p:sp>
      <p:pic>
        <p:nvPicPr>
          <p:cNvPr id="35843" name="Picture 6"/>
          <p:cNvPicPr>
            <a:picLocks noChangeAspect="1"/>
          </p:cNvPicPr>
          <p:nvPr/>
        </p:nvPicPr>
        <p:blipFill>
          <a:blip r:embed="rId1"/>
          <a:stretch>
            <a:fillRect/>
          </a:stretch>
        </p:blipFill>
        <p:spPr>
          <a:xfrm>
            <a:off x="1243013" y="1917700"/>
            <a:ext cx="2732087" cy="3455988"/>
          </a:xfrm>
          <a:prstGeom prst="rect">
            <a:avLst/>
          </a:prstGeom>
          <a:noFill/>
          <a:ln w="9525">
            <a:noFill/>
          </a:ln>
        </p:spPr>
      </p:pic>
      <p:pic>
        <p:nvPicPr>
          <p:cNvPr id="20484" name="Picture 7" descr="25030"/>
          <p:cNvPicPr>
            <a:picLocks noChangeAspect="1"/>
          </p:cNvPicPr>
          <p:nvPr/>
        </p:nvPicPr>
        <p:blipFill>
          <a:blip r:embed="rId2"/>
          <a:stretch>
            <a:fillRect/>
          </a:stretch>
        </p:blipFill>
        <p:spPr>
          <a:xfrm>
            <a:off x="4759325" y="2857500"/>
            <a:ext cx="3505200" cy="2449513"/>
          </a:xfrm>
          <a:prstGeom prst="rect">
            <a:avLst/>
          </a:prstGeom>
          <a:noFill/>
          <a:ln w="9525">
            <a:noFill/>
          </a:ln>
        </p:spPr>
      </p:pic>
      <p:sp>
        <p:nvSpPr>
          <p:cNvPr id="20485" name="Text Box 10"/>
          <p:cNvSpPr txBox="1"/>
          <p:nvPr/>
        </p:nvSpPr>
        <p:spPr>
          <a:xfrm>
            <a:off x="5794375" y="2241550"/>
            <a:ext cx="2362200" cy="519113"/>
          </a:xfrm>
          <a:prstGeom prst="rect">
            <a:avLst/>
          </a:prstGeom>
          <a:noFill/>
          <a:ln w="9525">
            <a:noFill/>
          </a:ln>
        </p:spPr>
        <p:txBody>
          <a:bodyPr>
            <a:spAutoFit/>
          </a:bodyPr>
          <a:p>
            <a:pPr eaLnBrk="1" hangingPunct="1">
              <a:spcBef>
                <a:spcPct val="50000"/>
              </a:spcBef>
            </a:pPr>
            <a:r>
              <a:rPr lang="zh-CN" altLang="en-US" sz="2800" b="1" dirty="0">
                <a:latin typeface="宋体" panose="02010600030101010101" pitchFamily="2" charset="-122"/>
              </a:rPr>
              <a:t>溥仪剪辫装</a:t>
            </a:r>
            <a:endParaRPr lang="zh-CN" altLang="en-US" sz="2800" b="1" dirty="0">
              <a:latin typeface="宋体" panose="02010600030101010101" pitchFamily="2" charset="-122"/>
            </a:endParaRPr>
          </a:p>
        </p:txBody>
      </p:sp>
      <p:sp>
        <p:nvSpPr>
          <p:cNvPr id="20486" name="Text Box 6"/>
          <p:cNvSpPr txBox="1"/>
          <p:nvPr/>
        </p:nvSpPr>
        <p:spPr>
          <a:xfrm>
            <a:off x="338138" y="5368925"/>
            <a:ext cx="8348662" cy="1076325"/>
          </a:xfrm>
          <a:prstGeom prst="rect">
            <a:avLst/>
          </a:prstGeom>
          <a:noFill/>
          <a:ln w="9525">
            <a:noFill/>
          </a:ln>
        </p:spPr>
        <p:txBody>
          <a:bodyPr>
            <a:spAutoFit/>
          </a:bodyPr>
          <a:p>
            <a:pPr eaLnBrk="1" hangingPunct="1">
              <a:spcBef>
                <a:spcPct val="50000"/>
              </a:spcBef>
            </a:pPr>
            <a:r>
              <a:rPr lang="en-US" altLang="zh-CN" sz="3600" b="1" dirty="0">
                <a:solidFill>
                  <a:srgbClr val="000000"/>
                </a:solidFill>
                <a:latin typeface="Times New Roman" panose="02020603050405020304" pitchFamily="18" charset="0"/>
                <a:ea typeface="华文行楷" pitchFamily="2" charset="-122"/>
              </a:rPr>
              <a:t>    </a:t>
            </a:r>
            <a:r>
              <a:rPr lang="zh-CN" altLang="en-US" sz="2800" b="1" dirty="0">
                <a:solidFill>
                  <a:srgbClr val="000000"/>
                </a:solidFill>
                <a:latin typeface="Times New Roman" panose="02020603050405020304" pitchFamily="18" charset="0"/>
                <a:ea typeface="华文行楷" pitchFamily="2" charset="-122"/>
              </a:rPr>
              <a:t>南京临时政府成立以后，孙中山通令全国各地男子掀起剪辫子</a:t>
            </a:r>
            <a:endParaRPr lang="zh-CN" altLang="en-US" sz="2800" b="1" dirty="0">
              <a:solidFill>
                <a:srgbClr val="000000"/>
              </a:solidFill>
              <a:latin typeface="Times New Roman" panose="02020603050405020304" pitchFamily="18" charset="0"/>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gtEl>
                                        <p:attrNameLst>
                                          <p:attrName>style.visibility</p:attrName>
                                        </p:attrNameLst>
                                      </p:cBhvr>
                                      <p:to>
                                        <p:strVal val="visible"/>
                                      </p:to>
                                    </p:set>
                                    <p:anim calcmode="lin" valueType="num">
                                      <p:cBhvr>
                                        <p:cTn id="17" dur="500" fill="hold"/>
                                        <p:tgtEl>
                                          <p:spTgt spid="35843"/>
                                        </p:tgtEl>
                                        <p:attrNameLst>
                                          <p:attrName>ppt_x</p:attrName>
                                        </p:attrNameLst>
                                      </p:cBhvr>
                                      <p:tavLst>
                                        <p:tav tm="0">
                                          <p:val>
                                            <p:strVal val="#ppt_x"/>
                                          </p:val>
                                        </p:tav>
                                        <p:tav tm="100000">
                                          <p:val>
                                            <p:strVal val="#ppt_x"/>
                                          </p:val>
                                        </p:tav>
                                      </p:tavLst>
                                    </p:anim>
                                    <p:anim calcmode="lin" valueType="num">
                                      <p:cBhvr>
                                        <p:cTn id="1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fade">
                                      <p:cBhvr>
                                        <p:cTn id="23" dur="800" decel="100000"/>
                                        <p:tgtEl>
                                          <p:spTgt spid="20485"/>
                                        </p:tgtEl>
                                      </p:cBhvr>
                                    </p:animEffect>
                                    <p:anim calcmode="lin" valueType="num">
                                      <p:cBhvr>
                                        <p:cTn id="24" dur="800" decel="100000" fill="hold"/>
                                        <p:tgtEl>
                                          <p:spTgt spid="20485"/>
                                        </p:tgtEl>
                                        <p:attrNameLst>
                                          <p:attrName>style.rotation</p:attrName>
                                        </p:attrNameLst>
                                      </p:cBhvr>
                                      <p:tavLst>
                                        <p:tav tm="0">
                                          <p:val>
                                            <p:fltVal val="-90.000000"/>
                                          </p:val>
                                        </p:tav>
                                        <p:tav tm="100000">
                                          <p:val>
                                            <p:fltVal val="0.000000"/>
                                          </p:val>
                                        </p:tav>
                                      </p:tavLst>
                                    </p:anim>
                                    <p:anim calcmode="lin" valueType="num">
                                      <p:cBhvr>
                                        <p:cTn id="25" dur="800" decel="100000" fill="hold"/>
                                        <p:tgtEl>
                                          <p:spTgt spid="20485"/>
                                        </p:tgtEl>
                                        <p:attrNameLst>
                                          <p:attrName>ppt_x</p:attrName>
                                        </p:attrNameLst>
                                      </p:cBhvr>
                                      <p:tavLst>
                                        <p:tav tm="0">
                                          <p:val>
                                            <p:strVal val="#ppt_x+0.4"/>
                                          </p:val>
                                        </p:tav>
                                        <p:tav tm="100000">
                                          <p:val>
                                            <p:strVal val="#ppt_x-0.05"/>
                                          </p:val>
                                        </p:tav>
                                      </p:tavLst>
                                    </p:anim>
                                    <p:anim calcmode="lin" valueType="num">
                                      <p:cBhvr>
                                        <p:cTn id="26" dur="800" decel="100000" fill="hold"/>
                                        <p:tgtEl>
                                          <p:spTgt spid="2048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048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048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0484"/>
                                        </p:tgtEl>
                                        <p:attrNameLst>
                                          <p:attrName>style.visibility</p:attrName>
                                        </p:attrNameLst>
                                      </p:cBhvr>
                                      <p:to>
                                        <p:strVal val="visible"/>
                                      </p:to>
                                    </p:set>
                                    <p:animEffect transition="in" filter="fade">
                                      <p:cBhvr>
                                        <p:cTn id="31" dur="800" decel="100000"/>
                                        <p:tgtEl>
                                          <p:spTgt spid="20484"/>
                                        </p:tgtEl>
                                      </p:cBhvr>
                                    </p:animEffect>
                                    <p:anim calcmode="lin" valueType="num">
                                      <p:cBhvr>
                                        <p:cTn id="32" dur="800" decel="100000" fill="hold"/>
                                        <p:tgtEl>
                                          <p:spTgt spid="20484"/>
                                        </p:tgtEl>
                                        <p:attrNameLst>
                                          <p:attrName>style.rotation</p:attrName>
                                        </p:attrNameLst>
                                      </p:cBhvr>
                                      <p:tavLst>
                                        <p:tav tm="0">
                                          <p:val>
                                            <p:fltVal val="-90.000000"/>
                                          </p:val>
                                        </p:tav>
                                        <p:tav tm="100000">
                                          <p:val>
                                            <p:fltVal val="0.000000"/>
                                          </p:val>
                                        </p:tav>
                                      </p:tavLst>
                                    </p:anim>
                                    <p:anim calcmode="lin" valueType="num">
                                      <p:cBhvr>
                                        <p:cTn id="33" dur="800" decel="100000" fill="hold"/>
                                        <p:tgtEl>
                                          <p:spTgt spid="20484"/>
                                        </p:tgtEl>
                                        <p:attrNameLst>
                                          <p:attrName>ppt_x</p:attrName>
                                        </p:attrNameLst>
                                      </p:cBhvr>
                                      <p:tavLst>
                                        <p:tav tm="0">
                                          <p:val>
                                            <p:strVal val="#ppt_x+0.4"/>
                                          </p:val>
                                        </p:tav>
                                        <p:tav tm="100000">
                                          <p:val>
                                            <p:strVal val="#ppt_x-0.05"/>
                                          </p:val>
                                        </p:tav>
                                      </p:tavLst>
                                    </p:anim>
                                    <p:anim calcmode="lin" valueType="num">
                                      <p:cBhvr>
                                        <p:cTn id="34" dur="800" decel="100000" fill="hold"/>
                                        <p:tgtEl>
                                          <p:spTgt spid="2048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20486"/>
                                        </p:tgtEl>
                                        <p:attrNameLst>
                                          <p:attrName>style.visibility</p:attrName>
                                        </p:attrNameLst>
                                      </p:cBhvr>
                                      <p:to>
                                        <p:strVal val="visible"/>
                                      </p:to>
                                    </p:set>
                                    <p:animEffect transition="in" filter="fade">
                                      <p:cBhvr>
                                        <p:cTn id="41" dur="800" decel="100000"/>
                                        <p:tgtEl>
                                          <p:spTgt spid="20486"/>
                                        </p:tgtEl>
                                      </p:cBhvr>
                                    </p:animEffect>
                                    <p:anim calcmode="lin" valueType="num">
                                      <p:cBhvr>
                                        <p:cTn id="42" dur="800" decel="100000" fill="hold"/>
                                        <p:tgtEl>
                                          <p:spTgt spid="20486"/>
                                        </p:tgtEl>
                                        <p:attrNameLst>
                                          <p:attrName>style.rotation</p:attrName>
                                        </p:attrNameLst>
                                      </p:cBhvr>
                                      <p:tavLst>
                                        <p:tav tm="0">
                                          <p:val>
                                            <p:fltVal val="-90.000000"/>
                                          </p:val>
                                        </p:tav>
                                        <p:tav tm="100000">
                                          <p:val>
                                            <p:fltVal val="0.000000"/>
                                          </p:val>
                                        </p:tav>
                                      </p:tavLst>
                                    </p:anim>
                                    <p:anim calcmode="lin" valueType="num">
                                      <p:cBhvr>
                                        <p:cTn id="43" dur="800" decel="100000" fill="hold"/>
                                        <p:tgtEl>
                                          <p:spTgt spid="20486"/>
                                        </p:tgtEl>
                                        <p:attrNameLst>
                                          <p:attrName>ppt_x</p:attrName>
                                        </p:attrNameLst>
                                      </p:cBhvr>
                                      <p:tavLst>
                                        <p:tav tm="0">
                                          <p:val>
                                            <p:strVal val="#ppt_x+0.4"/>
                                          </p:val>
                                        </p:tav>
                                        <p:tav tm="100000">
                                          <p:val>
                                            <p:strVal val="#ppt_x-0.05"/>
                                          </p:val>
                                        </p:tav>
                                      </p:tavLst>
                                    </p:anim>
                                    <p:anim calcmode="lin" valueType="num">
                                      <p:cBhvr>
                                        <p:cTn id="44" dur="800" decel="100000" fill="hold"/>
                                        <p:tgtEl>
                                          <p:spTgt spid="20486"/>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0486"/>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04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485" grpId="0"/>
      <p:bldP spid="204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26650"/>
          <p:cNvSpPr txBox="1"/>
          <p:nvPr/>
        </p:nvSpPr>
        <p:spPr>
          <a:xfrm>
            <a:off x="231775" y="698500"/>
            <a:ext cx="2711450" cy="522288"/>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②劝禁女子缠足</a:t>
            </a:r>
            <a:endParaRPr lang="zh-CN" altLang="en-US" sz="2800" b="1" dirty="0">
              <a:latin typeface="Arial" panose="020B0604020202020204" pitchFamily="34" charset="0"/>
              <a:ea typeface="楷体" panose="02010609060101010101" pitchFamily="49" charset="-122"/>
            </a:endParaRPr>
          </a:p>
        </p:txBody>
      </p:sp>
      <p:pic>
        <p:nvPicPr>
          <p:cNvPr id="21506" name="Picture 2" descr="main"/>
          <p:cNvPicPr>
            <a:picLocks noChangeAspect="1"/>
          </p:cNvPicPr>
          <p:nvPr/>
        </p:nvPicPr>
        <p:blipFill>
          <a:blip r:embed="rId1"/>
          <a:stretch>
            <a:fillRect/>
          </a:stretch>
        </p:blipFill>
        <p:spPr>
          <a:xfrm>
            <a:off x="763588" y="1346200"/>
            <a:ext cx="7607300" cy="4740275"/>
          </a:xfrm>
          <a:prstGeom prst="rect">
            <a:avLst/>
          </a:prstGeom>
          <a:noFill/>
          <a:ln w="9525">
            <a:noFill/>
          </a:ln>
        </p:spPr>
      </p:pic>
      <p:pic>
        <p:nvPicPr>
          <p:cNvPr id="21507" name="Picture 2" descr="小鞋5"/>
          <p:cNvPicPr>
            <a:picLocks noChangeAspect="1"/>
          </p:cNvPicPr>
          <p:nvPr/>
        </p:nvPicPr>
        <p:blipFill>
          <a:blip r:embed="rId2"/>
          <a:stretch>
            <a:fillRect/>
          </a:stretch>
        </p:blipFill>
        <p:spPr>
          <a:xfrm>
            <a:off x="1752600" y="1593850"/>
            <a:ext cx="5715000" cy="3305175"/>
          </a:xfrm>
          <a:prstGeom prst="rect">
            <a:avLst/>
          </a:prstGeom>
          <a:noFill/>
          <a:ln w="9525">
            <a:noFill/>
          </a:ln>
        </p:spPr>
      </p:pic>
      <p:pic>
        <p:nvPicPr>
          <p:cNvPr id="21508" name="Picture 4" descr="小鞋2"/>
          <p:cNvPicPr>
            <a:picLocks noChangeAspect="1"/>
          </p:cNvPicPr>
          <p:nvPr/>
        </p:nvPicPr>
        <p:blipFill>
          <a:blip r:embed="rId3"/>
          <a:stretch>
            <a:fillRect/>
          </a:stretch>
        </p:blipFill>
        <p:spPr>
          <a:xfrm>
            <a:off x="2755900" y="4087813"/>
            <a:ext cx="3048000" cy="18367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fade">
                                      <p:cBhvr>
                                        <p:cTn id="17" dur="800" decel="100000"/>
                                        <p:tgtEl>
                                          <p:spTgt spid="21506"/>
                                        </p:tgtEl>
                                      </p:cBhvr>
                                    </p:animEffect>
                                    <p:anim calcmode="lin" valueType="num">
                                      <p:cBhvr>
                                        <p:cTn id="18" dur="800" decel="100000" fill="hold"/>
                                        <p:tgtEl>
                                          <p:spTgt spid="21506"/>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1506"/>
                                        </p:tgtEl>
                                        <p:attrNameLst>
                                          <p:attrName>ppt_x</p:attrName>
                                        </p:attrNameLst>
                                      </p:cBhvr>
                                      <p:tavLst>
                                        <p:tav tm="0">
                                          <p:val>
                                            <p:strVal val="#ppt_x+0.4"/>
                                          </p:val>
                                        </p:tav>
                                        <p:tav tm="100000">
                                          <p:val>
                                            <p:strVal val="#ppt_x-0.05"/>
                                          </p:val>
                                        </p:tav>
                                      </p:tavLst>
                                    </p:anim>
                                    <p:anim calcmode="lin" valueType="num">
                                      <p:cBhvr>
                                        <p:cTn id="20" dur="800" decel="100000" fill="hold"/>
                                        <p:tgtEl>
                                          <p:spTgt spid="2150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1507"/>
                                        </p:tgtEl>
                                        <p:attrNameLst>
                                          <p:attrName>style.visibility</p:attrName>
                                        </p:attrNameLst>
                                      </p:cBhvr>
                                      <p:to>
                                        <p:strVal val="visible"/>
                                      </p:to>
                                    </p:set>
                                    <p:animEffect transition="in" filter="fade">
                                      <p:cBhvr>
                                        <p:cTn id="27" dur="800" decel="100000"/>
                                        <p:tgtEl>
                                          <p:spTgt spid="21507"/>
                                        </p:tgtEl>
                                      </p:cBhvr>
                                    </p:animEffect>
                                    <p:anim calcmode="lin" valueType="num">
                                      <p:cBhvr>
                                        <p:cTn id="28" dur="800" decel="100000" fill="hold"/>
                                        <p:tgtEl>
                                          <p:spTgt spid="21507"/>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21507"/>
                                        </p:tgtEl>
                                        <p:attrNameLst>
                                          <p:attrName>ppt_x</p:attrName>
                                        </p:attrNameLst>
                                      </p:cBhvr>
                                      <p:tavLst>
                                        <p:tav tm="0">
                                          <p:val>
                                            <p:strVal val="#ppt_x+0.4"/>
                                          </p:val>
                                        </p:tav>
                                        <p:tav tm="100000">
                                          <p:val>
                                            <p:strVal val="#ppt_x-0.05"/>
                                          </p:val>
                                        </p:tav>
                                      </p:tavLst>
                                    </p:anim>
                                    <p:anim calcmode="lin" valueType="num">
                                      <p:cBhvr>
                                        <p:cTn id="30" dur="800" decel="100000" fill="hold"/>
                                        <p:tgtEl>
                                          <p:spTgt spid="2150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150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150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1508"/>
                                        </p:tgtEl>
                                        <p:attrNameLst>
                                          <p:attrName>style.visibility</p:attrName>
                                        </p:attrNameLst>
                                      </p:cBhvr>
                                      <p:to>
                                        <p:strVal val="visible"/>
                                      </p:to>
                                    </p:set>
                                    <p:animEffect transition="in" filter="fade">
                                      <p:cBhvr>
                                        <p:cTn id="37" dur="800" decel="100000"/>
                                        <p:tgtEl>
                                          <p:spTgt spid="21508"/>
                                        </p:tgtEl>
                                      </p:cBhvr>
                                    </p:animEffect>
                                    <p:anim calcmode="lin" valueType="num">
                                      <p:cBhvr>
                                        <p:cTn id="38" dur="800" decel="100000" fill="hold"/>
                                        <p:tgtEl>
                                          <p:spTgt spid="21508"/>
                                        </p:tgtEl>
                                        <p:attrNameLst>
                                          <p:attrName>style.rotation</p:attrName>
                                        </p:attrNameLst>
                                      </p:cBhvr>
                                      <p:tavLst>
                                        <p:tav tm="0">
                                          <p:val>
                                            <p:fltVal val="-90.000000"/>
                                          </p:val>
                                        </p:tav>
                                        <p:tav tm="100000">
                                          <p:val>
                                            <p:fltVal val="0.000000"/>
                                          </p:val>
                                        </p:tav>
                                      </p:tavLst>
                                    </p:anim>
                                    <p:anim calcmode="lin" valueType="num">
                                      <p:cBhvr>
                                        <p:cTn id="39" dur="800" decel="100000" fill="hold"/>
                                        <p:tgtEl>
                                          <p:spTgt spid="21508"/>
                                        </p:tgtEl>
                                        <p:attrNameLst>
                                          <p:attrName>ppt_x</p:attrName>
                                        </p:attrNameLst>
                                      </p:cBhvr>
                                      <p:tavLst>
                                        <p:tav tm="0">
                                          <p:val>
                                            <p:strVal val="#ppt_x+0.4"/>
                                          </p:val>
                                        </p:tav>
                                        <p:tav tm="100000">
                                          <p:val>
                                            <p:strVal val="#ppt_x-0.05"/>
                                          </p:val>
                                        </p:tav>
                                      </p:tavLst>
                                    </p:anim>
                                    <p:anim calcmode="lin" valueType="num">
                                      <p:cBhvr>
                                        <p:cTn id="40" dur="800" decel="100000" fill="hold"/>
                                        <p:tgtEl>
                                          <p:spTgt spid="2150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150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15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26650"/>
          <p:cNvSpPr txBox="1"/>
          <p:nvPr/>
        </p:nvSpPr>
        <p:spPr>
          <a:xfrm>
            <a:off x="268288" y="623888"/>
            <a:ext cx="3867150" cy="522287"/>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③废除跪拜礼，改称谓</a:t>
            </a:r>
            <a:endParaRPr lang="zh-CN" altLang="en-US" sz="2800" b="1" dirty="0">
              <a:latin typeface="Arial" panose="020B0604020202020204" pitchFamily="34" charset="0"/>
              <a:ea typeface="楷体" panose="02010609060101010101" pitchFamily="49" charset="-122"/>
            </a:endParaRPr>
          </a:p>
        </p:txBody>
      </p:sp>
      <p:sp>
        <p:nvSpPr>
          <p:cNvPr id="22530" name="Text Box 15"/>
          <p:cNvSpPr txBox="1"/>
          <p:nvPr/>
        </p:nvSpPr>
        <p:spPr>
          <a:xfrm>
            <a:off x="1622425" y="1346200"/>
            <a:ext cx="7296150" cy="952500"/>
          </a:xfrm>
          <a:prstGeom prst="rect">
            <a:avLst/>
          </a:prstGeom>
          <a:noFill/>
          <a:ln w="9525">
            <a:noFill/>
          </a:ln>
        </p:spPr>
        <p:txBody>
          <a:bodyPr>
            <a:spAutoFit/>
          </a:bodyPr>
          <a:p>
            <a:pPr eaLnBrk="1" hangingPunct="1">
              <a:spcBef>
                <a:spcPct val="50000"/>
              </a:spcBef>
            </a:pPr>
            <a:r>
              <a:rPr lang="zh-CN" altLang="en-US" sz="2800" b="1" dirty="0">
                <a:solidFill>
                  <a:srgbClr val="2F0EF4"/>
                </a:solidFill>
                <a:latin typeface="华文新魏" pitchFamily="2" charset="-122"/>
                <a:ea typeface="华文新魏" pitchFamily="2" charset="-122"/>
              </a:rPr>
              <a:t>废除有损人格的跪拜礼，代之以简单的鞠躬、握手礼。</a:t>
            </a:r>
            <a:endParaRPr lang="zh-CN" altLang="en-US" sz="2800" b="1" dirty="0">
              <a:solidFill>
                <a:srgbClr val="2F0EF4"/>
              </a:solidFill>
              <a:latin typeface="华文新魏" pitchFamily="2" charset="-122"/>
              <a:ea typeface="华文新魏" pitchFamily="2" charset="-122"/>
            </a:endParaRPr>
          </a:p>
        </p:txBody>
      </p:sp>
      <p:sp>
        <p:nvSpPr>
          <p:cNvPr id="22531" name="Text Box 20"/>
          <p:cNvSpPr txBox="1"/>
          <p:nvPr/>
        </p:nvSpPr>
        <p:spPr>
          <a:xfrm>
            <a:off x="1587500" y="2365375"/>
            <a:ext cx="7367588" cy="522288"/>
          </a:xfrm>
          <a:prstGeom prst="rect">
            <a:avLst/>
          </a:prstGeom>
          <a:noFill/>
          <a:ln w="9525">
            <a:noFill/>
          </a:ln>
        </p:spPr>
        <p:txBody>
          <a:bodyPr>
            <a:spAutoFit/>
          </a:bodyPr>
          <a:p>
            <a:pPr eaLnBrk="1" hangingPunct="1">
              <a:spcBef>
                <a:spcPct val="50000"/>
              </a:spcBef>
            </a:pPr>
            <a:r>
              <a:rPr lang="zh-CN" altLang="en-US" sz="2800" b="1" dirty="0">
                <a:solidFill>
                  <a:srgbClr val="2F0EF4"/>
                </a:solidFill>
                <a:latin typeface="华文新魏" pitchFamily="2" charset="-122"/>
                <a:ea typeface="华文新魏" pitchFamily="2" charset="-122"/>
              </a:rPr>
              <a:t>取消</a:t>
            </a:r>
            <a:r>
              <a:rPr lang="en-US" altLang="zh-CN" sz="2800" b="1" dirty="0">
                <a:solidFill>
                  <a:srgbClr val="2F0EF4"/>
                </a:solidFill>
                <a:latin typeface="华文新魏" pitchFamily="2" charset="-122"/>
                <a:ea typeface="华文新魏" pitchFamily="2" charset="-122"/>
              </a:rPr>
              <a:t>“</a:t>
            </a:r>
            <a:r>
              <a:rPr lang="zh-CN" altLang="en-US" sz="2800" b="1" dirty="0">
                <a:solidFill>
                  <a:srgbClr val="2F0EF4"/>
                </a:solidFill>
                <a:latin typeface="华文新魏" pitchFamily="2" charset="-122"/>
                <a:ea typeface="华文新魏" pitchFamily="2" charset="-122"/>
              </a:rPr>
              <a:t>老爷</a:t>
            </a:r>
            <a:r>
              <a:rPr lang="en-US" altLang="zh-CN" sz="2800" b="1" dirty="0">
                <a:solidFill>
                  <a:srgbClr val="2F0EF4"/>
                </a:solidFill>
                <a:latin typeface="华文新魏" pitchFamily="2" charset="-122"/>
                <a:ea typeface="华文新魏" pitchFamily="2" charset="-122"/>
              </a:rPr>
              <a:t>”“</a:t>
            </a:r>
            <a:r>
              <a:rPr lang="zh-CN" altLang="en-US" sz="2800" b="1" dirty="0">
                <a:solidFill>
                  <a:srgbClr val="2F0EF4"/>
                </a:solidFill>
                <a:latin typeface="华文新魏" pitchFamily="2" charset="-122"/>
                <a:ea typeface="华文新魏" pitchFamily="2" charset="-122"/>
              </a:rPr>
              <a:t>大人</a:t>
            </a:r>
            <a:r>
              <a:rPr lang="en-US" altLang="zh-CN" sz="2800" b="1" dirty="0">
                <a:solidFill>
                  <a:srgbClr val="2F0EF4"/>
                </a:solidFill>
                <a:latin typeface="华文新魏" pitchFamily="2" charset="-122"/>
                <a:ea typeface="华文新魏" pitchFamily="2" charset="-122"/>
              </a:rPr>
              <a:t>”</a:t>
            </a:r>
            <a:r>
              <a:rPr lang="zh-CN" altLang="en-US" sz="2800" b="1" dirty="0">
                <a:solidFill>
                  <a:srgbClr val="2F0EF4"/>
                </a:solidFill>
                <a:latin typeface="华文新魏" pitchFamily="2" charset="-122"/>
                <a:ea typeface="华文新魏" pitchFamily="2" charset="-122"/>
              </a:rPr>
              <a:t>的称谓，代之以</a:t>
            </a:r>
            <a:r>
              <a:rPr lang="en-US" altLang="zh-CN" sz="2800" b="1" dirty="0">
                <a:solidFill>
                  <a:srgbClr val="2F0EF4"/>
                </a:solidFill>
                <a:latin typeface="华文新魏" pitchFamily="2" charset="-122"/>
                <a:ea typeface="华文新魏" pitchFamily="2" charset="-122"/>
              </a:rPr>
              <a:t>“</a:t>
            </a:r>
            <a:r>
              <a:rPr lang="zh-CN" altLang="en-US" sz="2800" b="1" dirty="0">
                <a:solidFill>
                  <a:srgbClr val="2F0EF4"/>
                </a:solidFill>
                <a:latin typeface="华文新魏" pitchFamily="2" charset="-122"/>
                <a:ea typeface="华文新魏" pitchFamily="2" charset="-122"/>
              </a:rPr>
              <a:t>先生</a:t>
            </a:r>
            <a:r>
              <a:rPr lang="en-US" altLang="zh-CN" sz="2800" b="1" dirty="0">
                <a:solidFill>
                  <a:srgbClr val="2F0EF4"/>
                </a:solidFill>
                <a:latin typeface="华文新魏" pitchFamily="2" charset="-122"/>
                <a:ea typeface="华文新魏" pitchFamily="2" charset="-122"/>
              </a:rPr>
              <a:t>”</a:t>
            </a:r>
            <a:endParaRPr lang="en-US" altLang="zh-CN" sz="2800" b="1" dirty="0">
              <a:solidFill>
                <a:srgbClr val="2F0EF4"/>
              </a:solidFill>
              <a:latin typeface="华文新魏" pitchFamily="2" charset="-122"/>
              <a:ea typeface="华文新魏" pitchFamily="2" charset="-122"/>
            </a:endParaRPr>
          </a:p>
        </p:txBody>
      </p:sp>
      <p:sp>
        <p:nvSpPr>
          <p:cNvPr id="22532" name="AutoShape 4"/>
          <p:cNvSpPr/>
          <p:nvPr/>
        </p:nvSpPr>
        <p:spPr>
          <a:xfrm>
            <a:off x="1468438" y="1584325"/>
            <a:ext cx="228600" cy="1143000"/>
          </a:xfrm>
          <a:prstGeom prst="leftBrace">
            <a:avLst>
              <a:gd name="adj1" fmla="val 41550"/>
              <a:gd name="adj2" fmla="val 50000"/>
            </a:avLst>
          </a:prstGeom>
          <a:noFill/>
          <a:ln w="38100" cap="flat" cmpd="sng">
            <a:solidFill>
              <a:srgbClr val="0000FF"/>
            </a:solidFill>
            <a:prstDash val="solid"/>
            <a:headEnd type="none" w="med" len="med"/>
            <a:tailEnd type="none" w="med" len="med"/>
          </a:ln>
        </p:spPr>
        <p:txBody>
          <a:bodyPr wrap="none" anchor="ctr"/>
          <a:p>
            <a:pPr eaLnBrk="1" hangingPunct="1"/>
            <a:endParaRPr lang="zh-CN" altLang="en-US" dirty="0">
              <a:latin typeface="Verdana" panose="020B0604030504040204" pitchFamily="34" charset="0"/>
            </a:endParaRPr>
          </a:p>
        </p:txBody>
      </p:sp>
      <p:pic>
        <p:nvPicPr>
          <p:cNvPr id="22533" name="图片 3"/>
          <p:cNvPicPr>
            <a:picLocks noChangeAspect="1"/>
          </p:cNvPicPr>
          <p:nvPr/>
        </p:nvPicPr>
        <p:blipFill>
          <a:blip r:embed="rId1"/>
          <a:stretch>
            <a:fillRect/>
          </a:stretch>
        </p:blipFill>
        <p:spPr>
          <a:xfrm>
            <a:off x="211138" y="3125788"/>
            <a:ext cx="3944937" cy="2867025"/>
          </a:xfrm>
          <a:prstGeom prst="rect">
            <a:avLst/>
          </a:prstGeom>
          <a:noFill/>
          <a:ln w="9525">
            <a:noFill/>
          </a:ln>
        </p:spPr>
      </p:pic>
      <p:pic>
        <p:nvPicPr>
          <p:cNvPr id="22534" name="图片 5"/>
          <p:cNvPicPr>
            <a:picLocks noChangeAspect="1"/>
          </p:cNvPicPr>
          <p:nvPr/>
        </p:nvPicPr>
        <p:blipFill>
          <a:blip r:embed="rId2"/>
          <a:stretch>
            <a:fillRect/>
          </a:stretch>
        </p:blipFill>
        <p:spPr>
          <a:xfrm>
            <a:off x="4621213" y="3089275"/>
            <a:ext cx="3856037" cy="3027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800" decel="100000"/>
                                        <p:tgtEl>
                                          <p:spTgt spid="22532"/>
                                        </p:tgtEl>
                                      </p:cBhvr>
                                    </p:animEffect>
                                    <p:anim calcmode="lin" valueType="num">
                                      <p:cBhvr>
                                        <p:cTn id="18" dur="800" decel="100000" fill="hold"/>
                                        <p:tgtEl>
                                          <p:spTgt spid="2253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2532"/>
                                        </p:tgtEl>
                                        <p:attrNameLst>
                                          <p:attrName>ppt_x</p:attrName>
                                        </p:attrNameLst>
                                      </p:cBhvr>
                                      <p:tavLst>
                                        <p:tav tm="0">
                                          <p:val>
                                            <p:strVal val="#ppt_x+0.4"/>
                                          </p:val>
                                        </p:tav>
                                        <p:tav tm="100000">
                                          <p:val>
                                            <p:strVal val="#ppt_x-0.05"/>
                                          </p:val>
                                        </p:tav>
                                      </p:tavLst>
                                    </p:anim>
                                    <p:anim calcmode="lin" valueType="num">
                                      <p:cBhvr>
                                        <p:cTn id="20" dur="800" decel="100000" fill="hold"/>
                                        <p:tgtEl>
                                          <p:spTgt spid="2253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22530"/>
                                        </p:tgtEl>
                                        <p:attrNameLst>
                                          <p:attrName>style.visibility</p:attrName>
                                        </p:attrNameLst>
                                      </p:cBhvr>
                                      <p:to>
                                        <p:strVal val="visible"/>
                                      </p:to>
                                    </p:set>
                                    <p:anim calcmode="lin" valueType="num">
                                      <p:cBhvr additive="base">
                                        <p:cTn id="27" dur="5000" fill="hold"/>
                                        <p:tgtEl>
                                          <p:spTgt spid="22530"/>
                                        </p:tgtEl>
                                        <p:attrNameLst>
                                          <p:attrName>ppt_x</p:attrName>
                                        </p:attrNameLst>
                                      </p:cBhvr>
                                      <p:tavLst>
                                        <p:tav tm="0">
                                          <p:val>
                                            <p:strVal val="#ppt_x"/>
                                          </p:val>
                                        </p:tav>
                                        <p:tav tm="100000">
                                          <p:val>
                                            <p:strVal val="#ppt_x"/>
                                          </p:val>
                                        </p:tav>
                                      </p:tavLst>
                                    </p:anim>
                                    <p:anim calcmode="lin" valueType="num">
                                      <p:cBhvr additive="base">
                                        <p:cTn id="28" dur="50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22531"/>
                                        </p:tgtEl>
                                        <p:attrNameLst>
                                          <p:attrName>style.visibility</p:attrName>
                                        </p:attrNameLst>
                                      </p:cBhvr>
                                      <p:to>
                                        <p:strVal val="visible"/>
                                      </p:to>
                                    </p:set>
                                    <p:animEffect transition="in" filter="fade">
                                      <p:cBhvr>
                                        <p:cTn id="33" dur="800" decel="100000"/>
                                        <p:tgtEl>
                                          <p:spTgt spid="22531"/>
                                        </p:tgtEl>
                                      </p:cBhvr>
                                    </p:animEffect>
                                    <p:anim calcmode="lin" valueType="num">
                                      <p:cBhvr>
                                        <p:cTn id="34" dur="800" decel="100000" fill="hold"/>
                                        <p:tgtEl>
                                          <p:spTgt spid="22531"/>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22531"/>
                                        </p:tgtEl>
                                        <p:attrNameLst>
                                          <p:attrName>ppt_x</p:attrName>
                                        </p:attrNameLst>
                                      </p:cBhvr>
                                      <p:tavLst>
                                        <p:tav tm="0">
                                          <p:val>
                                            <p:strVal val="#ppt_x+0.4"/>
                                          </p:val>
                                        </p:tav>
                                        <p:tav tm="100000">
                                          <p:val>
                                            <p:strVal val="#ppt_x-0.05"/>
                                          </p:val>
                                        </p:tav>
                                      </p:tavLst>
                                    </p:anim>
                                    <p:anim calcmode="lin" valueType="num">
                                      <p:cBhvr>
                                        <p:cTn id="36" dur="800" decel="100000" fill="hold"/>
                                        <p:tgtEl>
                                          <p:spTgt spid="2253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253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2531"/>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2533"/>
                                        </p:tgtEl>
                                        <p:attrNameLst>
                                          <p:attrName>style.visibility</p:attrName>
                                        </p:attrNameLst>
                                      </p:cBhvr>
                                      <p:to>
                                        <p:strVal val="visible"/>
                                      </p:to>
                                    </p:set>
                                    <p:anim calcmode="lin" valueType="num">
                                      <p:cBhvr>
                                        <p:cTn id="43" dur="500"/>
                                        <p:tgtEl>
                                          <p:spTgt spid="22533"/>
                                        </p:tgtEl>
                                        <p:attrNameLst>
                                          <p:attrName>ppt_y</p:attrName>
                                        </p:attrNameLst>
                                      </p:cBhvr>
                                      <p:tavLst>
                                        <p:tav tm="0">
                                          <p:val>
                                            <p:strVal val="#ppt_y+#ppt_h*1.125000"/>
                                          </p:val>
                                        </p:tav>
                                        <p:tav tm="100000">
                                          <p:val>
                                            <p:strVal val="#ppt_y"/>
                                          </p:val>
                                        </p:tav>
                                      </p:tavLst>
                                    </p:anim>
                                    <p:animEffect transition="in" filter="wipe(up)">
                                      <p:cBhvr>
                                        <p:cTn id="44" dur="500"/>
                                        <p:tgtEl>
                                          <p:spTgt spid="22533"/>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22534"/>
                                        </p:tgtEl>
                                        <p:attrNameLst>
                                          <p:attrName>style.visibility</p:attrName>
                                        </p:attrNameLst>
                                      </p:cBhvr>
                                      <p:to>
                                        <p:strVal val="visible"/>
                                      </p:to>
                                    </p:set>
                                    <p:animEffect transition="in" filter="fade">
                                      <p:cBhvr>
                                        <p:cTn id="49" dur="800" decel="100000"/>
                                        <p:tgtEl>
                                          <p:spTgt spid="22534"/>
                                        </p:tgtEl>
                                      </p:cBhvr>
                                    </p:animEffect>
                                    <p:anim calcmode="lin" valueType="num">
                                      <p:cBhvr>
                                        <p:cTn id="50" dur="800" decel="100000" fill="hold"/>
                                        <p:tgtEl>
                                          <p:spTgt spid="22534"/>
                                        </p:tgtEl>
                                        <p:attrNameLst>
                                          <p:attrName>style.rotation</p:attrName>
                                        </p:attrNameLst>
                                      </p:cBhvr>
                                      <p:tavLst>
                                        <p:tav tm="0">
                                          <p:val>
                                            <p:fltVal val="-90.000000"/>
                                          </p:val>
                                        </p:tav>
                                        <p:tav tm="100000">
                                          <p:val>
                                            <p:fltVal val="0.000000"/>
                                          </p:val>
                                        </p:tav>
                                      </p:tavLst>
                                    </p:anim>
                                    <p:anim calcmode="lin" valueType="num">
                                      <p:cBhvr>
                                        <p:cTn id="51" dur="800" decel="100000" fill="hold"/>
                                        <p:tgtEl>
                                          <p:spTgt spid="22534"/>
                                        </p:tgtEl>
                                        <p:attrNameLst>
                                          <p:attrName>ppt_x</p:attrName>
                                        </p:attrNameLst>
                                      </p:cBhvr>
                                      <p:tavLst>
                                        <p:tav tm="0">
                                          <p:val>
                                            <p:strVal val="#ppt_x+0.4"/>
                                          </p:val>
                                        </p:tav>
                                        <p:tav tm="100000">
                                          <p:val>
                                            <p:strVal val="#ppt_x-0.05"/>
                                          </p:val>
                                        </p:tav>
                                      </p:tavLst>
                                    </p:anim>
                                    <p:anim calcmode="lin" valueType="num">
                                      <p:cBhvr>
                                        <p:cTn id="52" dur="800" decel="100000" fill="hold"/>
                                        <p:tgtEl>
                                          <p:spTgt spid="22534"/>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2534"/>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25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530" grpId="0"/>
      <p:bldP spid="22531" grpId="0"/>
      <p:bldP spid="225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26650"/>
          <p:cNvSpPr txBox="1"/>
          <p:nvPr/>
        </p:nvSpPr>
        <p:spPr>
          <a:xfrm>
            <a:off x="268288" y="623888"/>
            <a:ext cx="1754187" cy="522287"/>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④易服饰</a:t>
            </a:r>
            <a:endParaRPr lang="zh-CN" altLang="en-US" sz="2800" b="1" dirty="0">
              <a:latin typeface="Arial" panose="020B0604020202020204" pitchFamily="34" charset="0"/>
              <a:ea typeface="楷体" panose="02010609060101010101" pitchFamily="49" charset="-122"/>
            </a:endParaRPr>
          </a:p>
        </p:txBody>
      </p:sp>
      <p:pic>
        <p:nvPicPr>
          <p:cNvPr id="36867" name="Picture 5"/>
          <p:cNvPicPr>
            <a:picLocks noChangeAspect="1"/>
          </p:cNvPicPr>
          <p:nvPr/>
        </p:nvPicPr>
        <p:blipFill>
          <a:blip r:embed="rId1"/>
          <a:stretch>
            <a:fillRect/>
          </a:stretch>
        </p:blipFill>
        <p:spPr>
          <a:xfrm>
            <a:off x="177800" y="1482725"/>
            <a:ext cx="1922463" cy="3524250"/>
          </a:xfrm>
          <a:prstGeom prst="rect">
            <a:avLst/>
          </a:prstGeom>
          <a:noFill/>
          <a:ln w="9525">
            <a:noFill/>
          </a:ln>
        </p:spPr>
      </p:pic>
      <p:sp>
        <p:nvSpPr>
          <p:cNvPr id="36868" name="AutoShape 6"/>
          <p:cNvSpPr/>
          <p:nvPr/>
        </p:nvSpPr>
        <p:spPr>
          <a:xfrm>
            <a:off x="4062413" y="3067050"/>
            <a:ext cx="992187" cy="641350"/>
          </a:xfrm>
          <a:prstGeom prst="rightArrow">
            <a:avLst>
              <a:gd name="adj1" fmla="val 50000"/>
              <a:gd name="adj2" fmla="val 38632"/>
            </a:avLst>
          </a:prstGeom>
          <a:solidFill>
            <a:schemeClr val="tx1"/>
          </a:solidFill>
          <a:ln w="9525">
            <a:noFill/>
          </a:ln>
        </p:spPr>
        <p:txBody>
          <a:bodyPr anchor="ctr">
            <a:spAutoFit/>
          </a:bodyPr>
          <a:p>
            <a:pPr algn="ctr" eaLnBrk="1" hangingPunct="1"/>
            <a:endParaRPr lang="zh-CN" altLang="en-US" dirty="0">
              <a:latin typeface="Calibri" panose="020F0502020204030204" pitchFamily="34" charset="0"/>
            </a:endParaRPr>
          </a:p>
        </p:txBody>
      </p:sp>
      <p:pic>
        <p:nvPicPr>
          <p:cNvPr id="36869" name="Picture 8"/>
          <p:cNvPicPr>
            <a:picLocks noChangeAspect="1"/>
          </p:cNvPicPr>
          <p:nvPr/>
        </p:nvPicPr>
        <p:blipFill>
          <a:blip r:embed="rId2"/>
          <a:stretch>
            <a:fillRect/>
          </a:stretch>
        </p:blipFill>
        <p:spPr>
          <a:xfrm>
            <a:off x="5130800" y="1558925"/>
            <a:ext cx="1752600" cy="3505200"/>
          </a:xfrm>
          <a:prstGeom prst="rect">
            <a:avLst/>
          </a:prstGeom>
          <a:noFill/>
          <a:ln w="9525">
            <a:noFill/>
          </a:ln>
        </p:spPr>
      </p:pic>
      <p:pic>
        <p:nvPicPr>
          <p:cNvPr id="36870" name="Picture 9"/>
          <p:cNvPicPr>
            <a:picLocks noChangeAspect="1"/>
          </p:cNvPicPr>
          <p:nvPr/>
        </p:nvPicPr>
        <p:blipFill>
          <a:blip r:embed="rId3"/>
          <a:stretch>
            <a:fillRect/>
          </a:stretch>
        </p:blipFill>
        <p:spPr>
          <a:xfrm>
            <a:off x="7102475" y="1558925"/>
            <a:ext cx="1914525" cy="3505200"/>
          </a:xfrm>
          <a:prstGeom prst="rect">
            <a:avLst/>
          </a:prstGeom>
          <a:noFill/>
          <a:ln w="9525">
            <a:noFill/>
          </a:ln>
        </p:spPr>
      </p:pic>
      <p:pic>
        <p:nvPicPr>
          <p:cNvPr id="36871" name="Picture 10"/>
          <p:cNvPicPr>
            <a:picLocks noChangeAspect="1"/>
          </p:cNvPicPr>
          <p:nvPr/>
        </p:nvPicPr>
        <p:blipFill>
          <a:blip r:embed="rId4"/>
          <a:stretch>
            <a:fillRect/>
          </a:stretch>
        </p:blipFill>
        <p:spPr>
          <a:xfrm>
            <a:off x="2235200" y="1482725"/>
            <a:ext cx="1800225" cy="3581400"/>
          </a:xfrm>
          <a:prstGeom prst="rect">
            <a:avLst/>
          </a:prstGeom>
          <a:noFill/>
          <a:ln w="9525">
            <a:noFill/>
          </a:ln>
        </p:spPr>
      </p:pic>
      <p:sp>
        <p:nvSpPr>
          <p:cNvPr id="36872" name="Text Box 11"/>
          <p:cNvSpPr txBox="1"/>
          <p:nvPr/>
        </p:nvSpPr>
        <p:spPr>
          <a:xfrm>
            <a:off x="406400" y="5216525"/>
            <a:ext cx="1676400" cy="366713"/>
          </a:xfrm>
          <a:prstGeom prst="rect">
            <a:avLst/>
          </a:prstGeom>
          <a:noFill/>
          <a:ln w="9525">
            <a:noFill/>
          </a:ln>
        </p:spPr>
        <p:txBody>
          <a:bodyPr>
            <a:spAutoFit/>
          </a:bodyPr>
          <a:p>
            <a:pPr eaLnBrk="1" hangingPunct="1">
              <a:spcBef>
                <a:spcPct val="50000"/>
              </a:spcBef>
            </a:pPr>
            <a:r>
              <a:rPr lang="zh-CN" altLang="en-US" b="1" dirty="0">
                <a:latin typeface="Calibri" panose="020F0502020204030204" pitchFamily="34" charset="0"/>
              </a:rPr>
              <a:t>马褂</a:t>
            </a:r>
            <a:endParaRPr lang="zh-CN" altLang="en-US" b="1" dirty="0">
              <a:latin typeface="Calibri" panose="020F0502020204030204" pitchFamily="34" charset="0"/>
            </a:endParaRPr>
          </a:p>
        </p:txBody>
      </p:sp>
      <p:sp>
        <p:nvSpPr>
          <p:cNvPr id="36873" name="Text Box 12"/>
          <p:cNvSpPr txBox="1"/>
          <p:nvPr/>
        </p:nvSpPr>
        <p:spPr>
          <a:xfrm>
            <a:off x="2463800" y="5216525"/>
            <a:ext cx="1447800" cy="366713"/>
          </a:xfrm>
          <a:prstGeom prst="rect">
            <a:avLst/>
          </a:prstGeom>
          <a:noFill/>
          <a:ln w="9525">
            <a:noFill/>
          </a:ln>
        </p:spPr>
        <p:txBody>
          <a:bodyPr>
            <a:spAutoFit/>
          </a:bodyPr>
          <a:p>
            <a:pPr eaLnBrk="1" hangingPunct="1">
              <a:spcBef>
                <a:spcPct val="50000"/>
              </a:spcBef>
            </a:pPr>
            <a:r>
              <a:rPr lang="zh-CN" altLang="en-US" b="1" dirty="0">
                <a:latin typeface="Calibri" panose="020F0502020204030204" pitchFamily="34" charset="0"/>
              </a:rPr>
              <a:t>清官服</a:t>
            </a:r>
            <a:endParaRPr lang="zh-CN" altLang="en-US" b="1" dirty="0">
              <a:latin typeface="Calibri" panose="020F0502020204030204" pitchFamily="34" charset="0"/>
            </a:endParaRPr>
          </a:p>
        </p:txBody>
      </p:sp>
      <p:sp>
        <p:nvSpPr>
          <p:cNvPr id="36874" name="Text Box 13"/>
          <p:cNvSpPr txBox="1"/>
          <p:nvPr/>
        </p:nvSpPr>
        <p:spPr>
          <a:xfrm>
            <a:off x="5359400" y="5216525"/>
            <a:ext cx="1219200" cy="366713"/>
          </a:xfrm>
          <a:prstGeom prst="rect">
            <a:avLst/>
          </a:prstGeom>
          <a:noFill/>
          <a:ln w="9525">
            <a:noFill/>
          </a:ln>
        </p:spPr>
        <p:txBody>
          <a:bodyPr>
            <a:spAutoFit/>
          </a:bodyPr>
          <a:p>
            <a:pPr eaLnBrk="1" hangingPunct="1">
              <a:spcBef>
                <a:spcPct val="50000"/>
              </a:spcBef>
            </a:pPr>
            <a:r>
              <a:rPr lang="zh-CN" altLang="en-US" b="1" dirty="0">
                <a:latin typeface="Calibri" panose="020F0502020204030204" pitchFamily="34" charset="0"/>
              </a:rPr>
              <a:t>西装</a:t>
            </a:r>
            <a:endParaRPr lang="zh-CN" altLang="en-US" b="1" dirty="0">
              <a:latin typeface="Calibri" panose="020F0502020204030204" pitchFamily="34" charset="0"/>
            </a:endParaRPr>
          </a:p>
        </p:txBody>
      </p:sp>
      <p:sp>
        <p:nvSpPr>
          <p:cNvPr id="36875" name="Text Box 14"/>
          <p:cNvSpPr txBox="1"/>
          <p:nvPr/>
        </p:nvSpPr>
        <p:spPr>
          <a:xfrm>
            <a:off x="7493000" y="5292725"/>
            <a:ext cx="1143000" cy="366713"/>
          </a:xfrm>
          <a:prstGeom prst="rect">
            <a:avLst/>
          </a:prstGeom>
          <a:noFill/>
          <a:ln w="9525">
            <a:noFill/>
          </a:ln>
        </p:spPr>
        <p:txBody>
          <a:bodyPr>
            <a:spAutoFit/>
          </a:bodyPr>
          <a:p>
            <a:pPr eaLnBrk="1" hangingPunct="1">
              <a:spcBef>
                <a:spcPct val="50000"/>
              </a:spcBef>
            </a:pPr>
            <a:r>
              <a:rPr lang="zh-CN" altLang="en-US" b="1" dirty="0">
                <a:latin typeface="Calibri" panose="020F0502020204030204" pitchFamily="34" charset="0"/>
                <a:hlinkClick r:id="rId5" action="ppaction://hlinksldjump"/>
              </a:rPr>
              <a:t>中山装</a:t>
            </a:r>
            <a:endParaRPr lang="zh-CN" altLang="en-US"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7"/>
                                        </p:tgtEl>
                                        <p:attrNameLst>
                                          <p:attrName>style.visibility</p:attrName>
                                        </p:attrNameLst>
                                      </p:cBhvr>
                                      <p:to>
                                        <p:strVal val="visible"/>
                                      </p:to>
                                    </p:set>
                                    <p:anim calcmode="lin" valueType="num">
                                      <p:cBhvr>
                                        <p:cTn id="17" dur="500" fill="hold"/>
                                        <p:tgtEl>
                                          <p:spTgt spid="36867"/>
                                        </p:tgtEl>
                                        <p:attrNameLst>
                                          <p:attrName>ppt_x</p:attrName>
                                        </p:attrNameLst>
                                      </p:cBhvr>
                                      <p:tavLst>
                                        <p:tav tm="0">
                                          <p:val>
                                            <p:strVal val="#ppt_x"/>
                                          </p:val>
                                        </p:tav>
                                        <p:tav tm="100000">
                                          <p:val>
                                            <p:strVal val="#ppt_x"/>
                                          </p:val>
                                        </p:tav>
                                      </p:tavLst>
                                    </p:anim>
                                    <p:anim calcmode="lin" valueType="num">
                                      <p:cBhvr>
                                        <p:cTn id="18" dur="500" fill="hold"/>
                                        <p:tgtEl>
                                          <p:spTgt spid="368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anim calcmode="lin" valueType="num">
                                      <p:cBhvr>
                                        <p:cTn id="21" dur="500" fill="hold"/>
                                        <p:tgtEl>
                                          <p:spTgt spid="36872"/>
                                        </p:tgtEl>
                                        <p:attrNameLst>
                                          <p:attrName>ppt_x</p:attrName>
                                        </p:attrNameLst>
                                      </p:cBhvr>
                                      <p:tavLst>
                                        <p:tav tm="0">
                                          <p:val>
                                            <p:strVal val="#ppt_x"/>
                                          </p:val>
                                        </p:tav>
                                        <p:tav tm="100000">
                                          <p:val>
                                            <p:strVal val="#ppt_x"/>
                                          </p:val>
                                        </p:tav>
                                      </p:tavLst>
                                    </p:anim>
                                    <p:anim calcmode="lin" valueType="num">
                                      <p:cBhvr>
                                        <p:cTn id="22"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71"/>
                                        </p:tgtEl>
                                        <p:attrNameLst>
                                          <p:attrName>style.visibility</p:attrName>
                                        </p:attrNameLst>
                                      </p:cBhvr>
                                      <p:to>
                                        <p:strVal val="visible"/>
                                      </p:to>
                                    </p:set>
                                    <p:anim calcmode="lin" valueType="num">
                                      <p:cBhvr>
                                        <p:cTn id="27" dur="500" fill="hold"/>
                                        <p:tgtEl>
                                          <p:spTgt spid="36871"/>
                                        </p:tgtEl>
                                        <p:attrNameLst>
                                          <p:attrName>ppt_x</p:attrName>
                                        </p:attrNameLst>
                                      </p:cBhvr>
                                      <p:tavLst>
                                        <p:tav tm="0">
                                          <p:val>
                                            <p:strVal val="#ppt_x"/>
                                          </p:val>
                                        </p:tav>
                                        <p:tav tm="100000">
                                          <p:val>
                                            <p:strVal val="#ppt_x"/>
                                          </p:val>
                                        </p:tav>
                                      </p:tavLst>
                                    </p:anim>
                                    <p:anim calcmode="lin" valueType="num">
                                      <p:cBhvr>
                                        <p:cTn id="28" dur="500" fill="hold"/>
                                        <p:tgtEl>
                                          <p:spTgt spid="368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873"/>
                                        </p:tgtEl>
                                        <p:attrNameLst>
                                          <p:attrName>style.visibility</p:attrName>
                                        </p:attrNameLst>
                                      </p:cBhvr>
                                      <p:to>
                                        <p:strVal val="visible"/>
                                      </p:to>
                                    </p:set>
                                    <p:anim calcmode="lin" valueType="num">
                                      <p:cBhvr>
                                        <p:cTn id="31" dur="500" fill="hold"/>
                                        <p:tgtEl>
                                          <p:spTgt spid="36873"/>
                                        </p:tgtEl>
                                        <p:attrNameLst>
                                          <p:attrName>ppt_x</p:attrName>
                                        </p:attrNameLst>
                                      </p:cBhvr>
                                      <p:tavLst>
                                        <p:tav tm="0">
                                          <p:val>
                                            <p:strVal val="#ppt_x"/>
                                          </p:val>
                                        </p:tav>
                                        <p:tav tm="100000">
                                          <p:val>
                                            <p:strVal val="#ppt_x"/>
                                          </p:val>
                                        </p:tav>
                                      </p:tavLst>
                                    </p:anim>
                                    <p:anim calcmode="lin" valueType="num">
                                      <p:cBhvr>
                                        <p:cTn id="32"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36868"/>
                                        </p:tgtEl>
                                        <p:attrNameLst>
                                          <p:attrName>style.visibility</p:attrName>
                                        </p:attrNameLst>
                                      </p:cBhvr>
                                      <p:to>
                                        <p:strVal val="visible"/>
                                      </p:to>
                                    </p:set>
                                    <p:animEffect transition="in" filter="randombar(vertical)">
                                      <p:cBhvr>
                                        <p:cTn id="37" dur="1000"/>
                                        <p:tgtEl>
                                          <p:spTgt spid="3686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869"/>
                                        </p:tgtEl>
                                        <p:attrNameLst>
                                          <p:attrName>style.visibility</p:attrName>
                                        </p:attrNameLst>
                                      </p:cBhvr>
                                      <p:to>
                                        <p:strVal val="visible"/>
                                      </p:to>
                                    </p:set>
                                    <p:anim calcmode="lin" valueType="num">
                                      <p:cBhvr>
                                        <p:cTn id="42" dur="500" fill="hold"/>
                                        <p:tgtEl>
                                          <p:spTgt spid="36869"/>
                                        </p:tgtEl>
                                        <p:attrNameLst>
                                          <p:attrName>ppt_x</p:attrName>
                                        </p:attrNameLst>
                                      </p:cBhvr>
                                      <p:tavLst>
                                        <p:tav tm="0">
                                          <p:val>
                                            <p:strVal val="#ppt_x"/>
                                          </p:val>
                                        </p:tav>
                                        <p:tav tm="100000">
                                          <p:val>
                                            <p:strVal val="#ppt_x"/>
                                          </p:val>
                                        </p:tav>
                                      </p:tavLst>
                                    </p:anim>
                                    <p:anim calcmode="lin" valueType="num">
                                      <p:cBhvr>
                                        <p:cTn id="43" dur="500" fill="hold"/>
                                        <p:tgtEl>
                                          <p:spTgt spid="368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6874"/>
                                        </p:tgtEl>
                                        <p:attrNameLst>
                                          <p:attrName>style.visibility</p:attrName>
                                        </p:attrNameLst>
                                      </p:cBhvr>
                                      <p:to>
                                        <p:strVal val="visible"/>
                                      </p:to>
                                    </p:set>
                                    <p:anim calcmode="lin" valueType="num">
                                      <p:cBhvr>
                                        <p:cTn id="46" dur="500" fill="hold"/>
                                        <p:tgtEl>
                                          <p:spTgt spid="36874"/>
                                        </p:tgtEl>
                                        <p:attrNameLst>
                                          <p:attrName>ppt_x</p:attrName>
                                        </p:attrNameLst>
                                      </p:cBhvr>
                                      <p:tavLst>
                                        <p:tav tm="0">
                                          <p:val>
                                            <p:strVal val="#ppt_x"/>
                                          </p:val>
                                        </p:tav>
                                        <p:tav tm="100000">
                                          <p:val>
                                            <p:strVal val="#ppt_x"/>
                                          </p:val>
                                        </p:tav>
                                      </p:tavLst>
                                    </p:anim>
                                    <p:anim calcmode="lin" valueType="num">
                                      <p:cBhvr>
                                        <p:cTn id="47"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6870"/>
                                        </p:tgtEl>
                                        <p:attrNameLst>
                                          <p:attrName>style.visibility</p:attrName>
                                        </p:attrNameLst>
                                      </p:cBhvr>
                                      <p:to>
                                        <p:strVal val="visible"/>
                                      </p:to>
                                    </p:set>
                                    <p:anim calcmode="lin" valueType="num">
                                      <p:cBhvr>
                                        <p:cTn id="52" dur="500" fill="hold"/>
                                        <p:tgtEl>
                                          <p:spTgt spid="36870"/>
                                        </p:tgtEl>
                                        <p:attrNameLst>
                                          <p:attrName>ppt_x</p:attrName>
                                        </p:attrNameLst>
                                      </p:cBhvr>
                                      <p:tavLst>
                                        <p:tav tm="0">
                                          <p:val>
                                            <p:strVal val="#ppt_x"/>
                                          </p:val>
                                        </p:tav>
                                        <p:tav tm="100000">
                                          <p:val>
                                            <p:strVal val="#ppt_x"/>
                                          </p:val>
                                        </p:tav>
                                      </p:tavLst>
                                    </p:anim>
                                    <p:anim calcmode="lin" valueType="num">
                                      <p:cBhvr>
                                        <p:cTn id="53" dur="500" fill="hold"/>
                                        <p:tgtEl>
                                          <p:spTgt spid="3687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875"/>
                                        </p:tgtEl>
                                        <p:attrNameLst>
                                          <p:attrName>style.visibility</p:attrName>
                                        </p:attrNameLst>
                                      </p:cBhvr>
                                      <p:to>
                                        <p:strVal val="visible"/>
                                      </p:to>
                                    </p:set>
                                    <p:anim calcmode="lin" valueType="num">
                                      <p:cBhvr>
                                        <p:cTn id="56" dur="500" fill="hold"/>
                                        <p:tgtEl>
                                          <p:spTgt spid="36875"/>
                                        </p:tgtEl>
                                        <p:attrNameLst>
                                          <p:attrName>ppt_x</p:attrName>
                                        </p:attrNameLst>
                                      </p:cBhvr>
                                      <p:tavLst>
                                        <p:tav tm="0">
                                          <p:val>
                                            <p:strVal val="#ppt_x"/>
                                          </p:val>
                                        </p:tav>
                                        <p:tav tm="100000">
                                          <p:val>
                                            <p:strVal val="#ppt_x"/>
                                          </p:val>
                                        </p:tav>
                                      </p:tavLst>
                                    </p:anim>
                                    <p:anim calcmode="lin" valueType="num">
                                      <p:cBhvr>
                                        <p:cTn id="57"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868" grpId="0" bldLvl="0" animBg="1"/>
      <p:bldP spid="36872" grpId="0"/>
      <p:bldP spid="36873" grpId="0"/>
      <p:bldP spid="36874" grpId="0"/>
      <p:bldP spid="368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descr="pa_303486"/>
          <p:cNvPicPr>
            <a:picLocks noChangeAspect="1"/>
          </p:cNvPicPr>
          <p:nvPr/>
        </p:nvPicPr>
        <p:blipFill>
          <a:blip r:embed="rId1">
            <a:clrChange>
              <a:clrFrom>
                <a:srgbClr val="CCCCCC"/>
              </a:clrFrom>
              <a:clrTo>
                <a:srgbClr val="CCCCCC">
                  <a:alpha val="0"/>
                </a:srgbClr>
              </a:clrTo>
            </a:clrChange>
          </a:blip>
          <a:stretch>
            <a:fillRect/>
          </a:stretch>
        </p:blipFill>
        <p:spPr>
          <a:xfrm>
            <a:off x="419100" y="1027113"/>
            <a:ext cx="2973388" cy="2122487"/>
          </a:xfrm>
          <a:prstGeom prst="rect">
            <a:avLst/>
          </a:prstGeom>
          <a:noFill/>
          <a:ln w="9525">
            <a:noFill/>
          </a:ln>
        </p:spPr>
      </p:pic>
      <p:pic>
        <p:nvPicPr>
          <p:cNvPr id="37891" name="Picture 3" descr="xf"/>
          <p:cNvPicPr>
            <a:picLocks noChangeAspect="1"/>
          </p:cNvPicPr>
          <p:nvPr/>
        </p:nvPicPr>
        <p:blipFill>
          <a:blip r:embed="rId2"/>
          <a:stretch>
            <a:fillRect/>
          </a:stretch>
        </p:blipFill>
        <p:spPr>
          <a:xfrm>
            <a:off x="922338" y="3114675"/>
            <a:ext cx="1836737" cy="2376488"/>
          </a:xfrm>
          <a:prstGeom prst="rect">
            <a:avLst/>
          </a:prstGeom>
          <a:noFill/>
          <a:ln w="9525">
            <a:noFill/>
          </a:ln>
        </p:spPr>
      </p:pic>
      <p:pic>
        <p:nvPicPr>
          <p:cNvPr id="37892" name="Picture 4" descr="013"/>
          <p:cNvPicPr>
            <a:picLocks noChangeAspect="1"/>
          </p:cNvPicPr>
          <p:nvPr/>
        </p:nvPicPr>
        <p:blipFill>
          <a:blip r:embed="rId3">
            <a:clrChange>
              <a:clrFrom>
                <a:srgbClr val="AC0606"/>
              </a:clrFrom>
              <a:clrTo>
                <a:srgbClr val="AC0606">
                  <a:alpha val="0"/>
                </a:srgbClr>
              </a:clrTo>
            </a:clrChange>
          </a:blip>
          <a:stretch>
            <a:fillRect/>
          </a:stretch>
        </p:blipFill>
        <p:spPr>
          <a:xfrm>
            <a:off x="4306888" y="1458913"/>
            <a:ext cx="1341437" cy="4041775"/>
          </a:xfrm>
          <a:prstGeom prst="rect">
            <a:avLst/>
          </a:prstGeom>
          <a:noFill/>
          <a:ln w="9525">
            <a:noFill/>
          </a:ln>
        </p:spPr>
      </p:pic>
      <p:pic>
        <p:nvPicPr>
          <p:cNvPr id="37893" name="Picture 5" descr="41-3-3687_p107"/>
          <p:cNvPicPr>
            <a:picLocks noChangeAspect="1"/>
          </p:cNvPicPr>
          <p:nvPr/>
        </p:nvPicPr>
        <p:blipFill>
          <a:blip r:embed="rId4"/>
          <a:stretch>
            <a:fillRect/>
          </a:stretch>
        </p:blipFill>
        <p:spPr>
          <a:xfrm>
            <a:off x="5602288" y="1243013"/>
            <a:ext cx="3097212" cy="4205287"/>
          </a:xfrm>
          <a:prstGeom prst="rect">
            <a:avLst/>
          </a:prstGeom>
          <a:noFill/>
          <a:ln w="9525">
            <a:noFill/>
          </a:ln>
        </p:spPr>
      </p:pic>
      <p:sp>
        <p:nvSpPr>
          <p:cNvPr id="37894" name="Text Box 6"/>
          <p:cNvSpPr txBox="1"/>
          <p:nvPr/>
        </p:nvSpPr>
        <p:spPr>
          <a:xfrm>
            <a:off x="130175" y="2682875"/>
            <a:ext cx="671513" cy="1692275"/>
          </a:xfrm>
          <a:prstGeom prst="rect">
            <a:avLst/>
          </a:prstGeom>
          <a:noFill/>
          <a:ln w="9525">
            <a:noFill/>
          </a:ln>
        </p:spPr>
        <p:txBody>
          <a:bodyPr vert="eaVert" wrap="none">
            <a:spAutoFit/>
          </a:bodyPr>
          <a:p>
            <a:pPr eaLnBrk="1" hangingPunct="1"/>
            <a:r>
              <a:rPr lang="zh-CN" altLang="en-US" sz="3200" b="1" dirty="0">
                <a:solidFill>
                  <a:schemeClr val="bg1"/>
                </a:solidFill>
                <a:latin typeface="Times New Roman" panose="02020603050405020304" pitchFamily="18" charset="0"/>
                <a:ea typeface="楷体_GB2312" pitchFamily="1" charset="-122"/>
              </a:rPr>
              <a:t>清朝旗袍</a:t>
            </a:r>
            <a:endParaRPr lang="zh-CN" altLang="en-US" sz="3200" b="1" dirty="0">
              <a:solidFill>
                <a:schemeClr val="bg1"/>
              </a:solidFill>
              <a:latin typeface="Times New Roman" panose="02020603050405020304" pitchFamily="18" charset="0"/>
              <a:ea typeface="楷体_GB2312" pitchFamily="1" charset="-122"/>
            </a:endParaRPr>
          </a:p>
        </p:txBody>
      </p:sp>
      <p:sp>
        <p:nvSpPr>
          <p:cNvPr id="37895" name="Text Box 7"/>
          <p:cNvSpPr txBox="1"/>
          <p:nvPr/>
        </p:nvSpPr>
        <p:spPr>
          <a:xfrm>
            <a:off x="3875088" y="2540000"/>
            <a:ext cx="671512" cy="1692275"/>
          </a:xfrm>
          <a:prstGeom prst="rect">
            <a:avLst/>
          </a:prstGeom>
          <a:noFill/>
          <a:ln w="9525">
            <a:noFill/>
          </a:ln>
        </p:spPr>
        <p:txBody>
          <a:bodyPr vert="eaVert" wrap="none">
            <a:spAutoFit/>
          </a:bodyPr>
          <a:p>
            <a:pPr eaLnBrk="1" hangingPunct="1"/>
            <a:r>
              <a:rPr lang="zh-CN" altLang="en-US" sz="3200" b="1" dirty="0">
                <a:solidFill>
                  <a:schemeClr val="bg1"/>
                </a:solidFill>
                <a:latin typeface="Times New Roman" panose="02020603050405020304" pitchFamily="18" charset="0"/>
                <a:ea typeface="楷体_GB2312" pitchFamily="1" charset="-122"/>
              </a:rPr>
              <a:t>民国旗袍</a:t>
            </a:r>
            <a:endParaRPr lang="zh-CN" altLang="en-US" sz="3200" b="1" dirty="0">
              <a:solidFill>
                <a:schemeClr val="bg1"/>
              </a:solidFill>
              <a:latin typeface="Times New Roman" panose="02020603050405020304" pitchFamily="18" charset="0"/>
              <a:ea typeface="楷体_GB2312" pitchFamily="1" charset="-122"/>
            </a:endParaRPr>
          </a:p>
        </p:txBody>
      </p:sp>
      <p:sp>
        <p:nvSpPr>
          <p:cNvPr id="37896" name="AutoShape 9"/>
          <p:cNvSpPr/>
          <p:nvPr/>
        </p:nvSpPr>
        <p:spPr>
          <a:xfrm>
            <a:off x="3154363" y="2898775"/>
            <a:ext cx="685800" cy="228600"/>
          </a:xfrm>
          <a:prstGeom prst="rightArrow">
            <a:avLst>
              <a:gd name="adj1" fmla="val 50000"/>
              <a:gd name="adj2" fmla="val 75000"/>
            </a:avLst>
          </a:prstGeom>
          <a:solidFill>
            <a:srgbClr val="FF00FF"/>
          </a:solidFill>
          <a:ln w="9525">
            <a:noFill/>
          </a:ln>
        </p:spPr>
        <p:txBody>
          <a:bodyPr anchor="ctr">
            <a:spAutoFit/>
          </a:bodyPr>
          <a:p>
            <a:pPr eaLnBrk="1" hangingPunct="1"/>
            <a:endParaRPr lang="zh-CN" altLang="en-US" dirty="0">
              <a:latin typeface="Calibri" panose="020F0502020204030204" pitchFamily="34" charset="0"/>
            </a:endParaRPr>
          </a:p>
        </p:txBody>
      </p:sp>
      <p:sp>
        <p:nvSpPr>
          <p:cNvPr id="43017" name="Text Box 4"/>
          <p:cNvSpPr txBox="1"/>
          <p:nvPr/>
        </p:nvSpPr>
        <p:spPr>
          <a:xfrm>
            <a:off x="3662363" y="468313"/>
            <a:ext cx="796925" cy="1752600"/>
          </a:xfrm>
          <a:prstGeom prst="rect">
            <a:avLst/>
          </a:prstGeom>
          <a:noFill/>
          <a:ln w="9525">
            <a:noFill/>
          </a:ln>
        </p:spPr>
        <p:txBody>
          <a:bodyPr vert="eaVert">
            <a:spAutoFit/>
          </a:bodyPr>
          <a:p>
            <a:pPr eaLnBrk="1" hangingPunct="1">
              <a:spcBef>
                <a:spcPct val="50000"/>
              </a:spcBef>
            </a:pPr>
            <a:r>
              <a:rPr lang="zh-CN" altLang="en-US" sz="4000" b="1" dirty="0">
                <a:solidFill>
                  <a:srgbClr val="FD0505"/>
                </a:solidFill>
                <a:latin typeface="Times New Roman" panose="02020603050405020304" pitchFamily="18" charset="0"/>
                <a:ea typeface="隶书" pitchFamily="49" charset="-122"/>
              </a:rPr>
              <a:t>旗袍</a:t>
            </a:r>
            <a:endParaRPr lang="zh-CN" altLang="en-US" sz="4000" b="1" dirty="0">
              <a:solidFill>
                <a:srgbClr val="FD0505"/>
              </a:solidFill>
              <a:latin typeface="Times New Roman" panose="02020603050405020304" pitchFamily="18" charset="0"/>
              <a:ea typeface="隶书" pitchFamily="49"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randombar(vertical)">
                                      <p:cBhvr>
                                        <p:cTn id="7" dur="1000"/>
                                        <p:tgtEl>
                                          <p:spTgt spid="37890"/>
                                        </p:tgtEl>
                                      </p:cBhvr>
                                    </p:animEffect>
                                  </p:childTnLst>
                                </p:cTn>
                              </p:par>
                              <p:par>
                                <p:cTn id="8" presetID="14" presetClass="entr" presetSubtype="5"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randombar(vertical)">
                                      <p:cBhvr>
                                        <p:cTn id="10" dur="1000"/>
                                        <p:tgtEl>
                                          <p:spTgt spid="37891"/>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7894"/>
                                        </p:tgtEl>
                                        <p:attrNameLst>
                                          <p:attrName>style.visibility</p:attrName>
                                        </p:attrNameLst>
                                      </p:cBhvr>
                                      <p:to>
                                        <p:strVal val="visible"/>
                                      </p:to>
                                    </p:set>
                                    <p:animEffect transition="in" filter="randombar(vertical)">
                                      <p:cBhvr>
                                        <p:cTn id="13" dur="1000"/>
                                        <p:tgtEl>
                                          <p:spTgt spid="3789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37896"/>
                                        </p:tgtEl>
                                        <p:attrNameLst>
                                          <p:attrName>style.visibility</p:attrName>
                                        </p:attrNameLst>
                                      </p:cBhvr>
                                      <p:to>
                                        <p:strVal val="visible"/>
                                      </p:to>
                                    </p:set>
                                    <p:animEffect transition="in" filter="randombar(vertical)">
                                      <p:cBhvr>
                                        <p:cTn id="18" dur="1000"/>
                                        <p:tgtEl>
                                          <p:spTgt spid="3789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37895"/>
                                        </p:tgtEl>
                                        <p:attrNameLst>
                                          <p:attrName>style.visibility</p:attrName>
                                        </p:attrNameLst>
                                      </p:cBhvr>
                                      <p:to>
                                        <p:strVal val="visible"/>
                                      </p:to>
                                    </p:set>
                                    <p:animEffect transition="in" filter="randombar(vertical)">
                                      <p:cBhvr>
                                        <p:cTn id="21" dur="1000"/>
                                        <p:tgtEl>
                                          <p:spTgt spid="37895"/>
                                        </p:tgtEl>
                                      </p:cBhvr>
                                    </p:animEffect>
                                  </p:childTnLst>
                                </p:cTn>
                              </p:par>
                              <p:par>
                                <p:cTn id="22" presetID="14" presetClass="entr" presetSubtype="5" fill="hold" nodeType="withEffect">
                                  <p:stCondLst>
                                    <p:cond delay="0"/>
                                  </p:stCondLst>
                                  <p:childTnLst>
                                    <p:set>
                                      <p:cBhvr>
                                        <p:cTn id="23" dur="1" fill="hold">
                                          <p:stCondLst>
                                            <p:cond delay="0"/>
                                          </p:stCondLst>
                                        </p:cTn>
                                        <p:tgtEl>
                                          <p:spTgt spid="37892"/>
                                        </p:tgtEl>
                                        <p:attrNameLst>
                                          <p:attrName>style.visibility</p:attrName>
                                        </p:attrNameLst>
                                      </p:cBhvr>
                                      <p:to>
                                        <p:strVal val="visible"/>
                                      </p:to>
                                    </p:set>
                                    <p:animEffect transition="in" filter="randombar(vertical)">
                                      <p:cBhvr>
                                        <p:cTn id="24" dur="1000"/>
                                        <p:tgtEl>
                                          <p:spTgt spid="37892"/>
                                        </p:tgtEl>
                                      </p:cBhvr>
                                    </p:animEffect>
                                  </p:childTnLst>
                                </p:cTn>
                              </p:par>
                              <p:par>
                                <p:cTn id="25" presetID="14" presetClass="entr" presetSubtype="5" fill="hold" nodeType="withEffect">
                                  <p:stCondLst>
                                    <p:cond delay="0"/>
                                  </p:stCondLst>
                                  <p:childTnLst>
                                    <p:set>
                                      <p:cBhvr>
                                        <p:cTn id="26" dur="1" fill="hold">
                                          <p:stCondLst>
                                            <p:cond delay="0"/>
                                          </p:stCondLst>
                                        </p:cTn>
                                        <p:tgtEl>
                                          <p:spTgt spid="37893"/>
                                        </p:tgtEl>
                                        <p:attrNameLst>
                                          <p:attrName>style.visibility</p:attrName>
                                        </p:attrNameLst>
                                      </p:cBhvr>
                                      <p:to>
                                        <p:strVal val="visible"/>
                                      </p:to>
                                    </p:set>
                                    <p:animEffect transition="in" filter="randombar(vertical)">
                                      <p:cBhvr>
                                        <p:cTn id="27" dur="1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nvSpPr>
        <p:spPr>
          <a:xfrm>
            <a:off x="825500" y="566738"/>
            <a:ext cx="8043863" cy="911225"/>
          </a:xfrm>
          <a:prstGeom prst="rect">
            <a:avLst/>
          </a:prstGeom>
          <a:noFill/>
          <a:ln w="9525">
            <a:noFill/>
          </a:ln>
        </p:spPr>
        <p:txBody>
          <a:bodyPr anchor="b"/>
          <a:lstStyle>
            <a:lvl1pPr marL="0" lvl="0" indent="0" algn="ctr" defTabSz="914400" eaLnBrk="0" fontAlgn="base" latinLnBrk="0" hangingPunct="0">
              <a:lnSpc>
                <a:spcPct val="9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x-none" sz="6000" b="1" i="0" u="none" strike="noStrike" kern="1200" cap="none" spc="0" normalizeH="0" baseline="0" noProof="1">
                <a:ln>
                  <a:noFill/>
                </a:ln>
                <a:solidFill>
                  <a:srgbClr val="FF0066"/>
                </a:solidFill>
                <a:effectLst>
                  <a:outerShdw blurRad="38100" dist="38100" dir="2700000">
                    <a:srgbClr val="000000"/>
                  </a:outerShdw>
                </a:effectLst>
                <a:uLnTx/>
                <a:uFillTx/>
                <a:latin typeface="+mj-lt"/>
                <a:ea typeface="华文彩云" pitchFamily="2" charset="-122"/>
                <a:cs typeface="+mj-cs"/>
              </a:rPr>
              <a:t> </a:t>
            </a:r>
            <a:r>
              <a:rPr kumimoji="0" lang="zh-CN" altLang="en-US" sz="6000" b="1" i="0" u="none" strike="noStrike" kern="1200" cap="none" spc="0" normalizeH="0" baseline="0" noProof="1">
                <a:ln>
                  <a:noFill/>
                </a:ln>
                <a:solidFill>
                  <a:srgbClr val="FF0066"/>
                </a:solidFill>
                <a:effectLst>
                  <a:outerShdw blurRad="38100" dist="38100" dir="2700000">
                    <a:srgbClr val="000000"/>
                  </a:outerShdw>
                </a:effectLst>
                <a:uLnTx/>
                <a:uFillTx/>
                <a:latin typeface="+mj-lt"/>
                <a:ea typeface="华文彩云" pitchFamily="2" charset="-122"/>
                <a:cs typeface="+mj-cs"/>
              </a:rPr>
              <a:t>你 知 道 吗 ？</a:t>
            </a:r>
            <a:endParaRPr kumimoji="0" lang="zh-CN" altLang="en-US" sz="6000" b="1" i="0" u="none" strike="noStrike" kern="1200" cap="none" spc="0" normalizeH="0" baseline="0" noProof="1">
              <a:ln>
                <a:noFill/>
              </a:ln>
              <a:solidFill>
                <a:srgbClr val="FF0066"/>
              </a:solidFill>
              <a:effectLst>
                <a:outerShdw blurRad="38100" dist="38100" dir="2700000">
                  <a:srgbClr val="000000"/>
                </a:outerShdw>
              </a:effectLst>
              <a:uLnTx/>
              <a:uFillTx/>
              <a:latin typeface="+mj-lt"/>
              <a:ea typeface="华文彩云" pitchFamily="2" charset="-122"/>
              <a:cs typeface="+mj-cs"/>
            </a:endParaRPr>
          </a:p>
        </p:txBody>
      </p:sp>
      <p:sp>
        <p:nvSpPr>
          <p:cNvPr id="25602" name="Rectangle 3"/>
          <p:cNvSpPr>
            <a:spLocks noGrp="1"/>
          </p:cNvSpPr>
          <p:nvPr/>
        </p:nvSpPr>
        <p:spPr>
          <a:xfrm>
            <a:off x="2820988" y="1782763"/>
            <a:ext cx="5872162" cy="4456112"/>
          </a:xfrm>
          <a:prstGeom prst="rect">
            <a:avLst/>
          </a:prstGeom>
          <a:noFill/>
          <a:ln w="9525">
            <a:noFill/>
          </a:ln>
        </p:spPr>
        <p:txBody>
          <a:bodyPr/>
          <a:p>
            <a:pPr marL="342900" indent="-342900" eaLnBrk="1" hangingPunct="1">
              <a:spcBef>
                <a:spcPct val="20000"/>
              </a:spcBef>
              <a:buChar char="•"/>
            </a:pPr>
            <a:r>
              <a:rPr lang="en-US" altLang="zh-CN" sz="2800" b="1" dirty="0">
                <a:solidFill>
                  <a:srgbClr val="0000FF"/>
                </a:solidFill>
                <a:latin typeface="Arial" panose="020B0604020202020204" pitchFamily="34" charset="0"/>
              </a:rPr>
              <a:t>20</a:t>
            </a:r>
            <a:r>
              <a:rPr lang="zh-CN" altLang="en-US" sz="2800" b="1" dirty="0">
                <a:solidFill>
                  <a:srgbClr val="0000FF"/>
                </a:solidFill>
                <a:latin typeface="Arial" panose="020B0604020202020204" pitchFamily="34" charset="0"/>
              </a:rPr>
              <a:t>世纪</a:t>
            </a:r>
            <a:r>
              <a:rPr lang="en-US" altLang="zh-CN" sz="2800" b="1" dirty="0">
                <a:solidFill>
                  <a:srgbClr val="0000FF"/>
                </a:solidFill>
                <a:latin typeface="Arial" panose="020B0604020202020204" pitchFamily="34" charset="0"/>
              </a:rPr>
              <a:t>30</a:t>
            </a:r>
            <a:r>
              <a:rPr lang="zh-CN" altLang="en-US" sz="2800" b="1" dirty="0">
                <a:solidFill>
                  <a:srgbClr val="0000FF"/>
                </a:solidFill>
                <a:latin typeface="Arial" panose="020B0604020202020204" pitchFamily="34" charset="0"/>
              </a:rPr>
              <a:t>年代，中山装的造型被赋予了革命及建国的含义：前襟的四个口袋代表礼，义，廉，耻；袋盖为倒笔架形，寓意以文治国；前襟的扣子改为五个，寓意国民党五权分立这有别于西方国家的三权分立；袖口的三个扣子代表三民主义；衣领为封闭竖领。表示“三省吾身”严谨治身的理念。</a:t>
            </a:r>
            <a:endParaRPr lang="zh-CN" altLang="en-US" sz="2800" b="1" dirty="0">
              <a:solidFill>
                <a:srgbClr val="0000FF"/>
              </a:solidFill>
              <a:latin typeface="Arial" panose="020B0604020202020204" pitchFamily="34" charset="0"/>
            </a:endParaRPr>
          </a:p>
        </p:txBody>
      </p:sp>
      <p:pic>
        <p:nvPicPr>
          <p:cNvPr id="25603" name="Picture 4" descr="穿着＂中山装＂的孙中山"/>
          <p:cNvPicPr>
            <a:picLocks noChangeAspect="1"/>
          </p:cNvPicPr>
          <p:nvPr/>
        </p:nvPicPr>
        <p:blipFill>
          <a:blip r:embed="rId1"/>
          <a:stretch>
            <a:fillRect/>
          </a:stretch>
        </p:blipFill>
        <p:spPr>
          <a:xfrm>
            <a:off x="306388" y="1706563"/>
            <a:ext cx="2474912" cy="41767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800" decel="100000"/>
                                        <p:tgtEl>
                                          <p:spTgt spid="25603"/>
                                        </p:tgtEl>
                                      </p:cBhvr>
                                    </p:animEffect>
                                    <p:anim calcmode="lin" valueType="num">
                                      <p:cBhvr>
                                        <p:cTn id="8" dur="800" decel="100000" fill="hold"/>
                                        <p:tgtEl>
                                          <p:spTgt spid="2560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5603"/>
                                        </p:tgtEl>
                                        <p:attrNameLst>
                                          <p:attrName>ppt_x</p:attrName>
                                        </p:attrNameLst>
                                      </p:cBhvr>
                                      <p:tavLst>
                                        <p:tav tm="0">
                                          <p:val>
                                            <p:strVal val="#ppt_x+0.4"/>
                                          </p:val>
                                        </p:tav>
                                        <p:tav tm="100000">
                                          <p:val>
                                            <p:strVal val="#ppt_x-0.05"/>
                                          </p:val>
                                        </p:tav>
                                      </p:tavLst>
                                    </p:anim>
                                    <p:anim calcmode="lin" valueType="num">
                                      <p:cBhvr>
                                        <p:cTn id="10" dur="800" decel="100000" fill="hold"/>
                                        <p:tgtEl>
                                          <p:spTgt spid="2560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800" decel="100000"/>
                                        <p:tgtEl>
                                          <p:spTgt spid="25602"/>
                                        </p:tgtEl>
                                      </p:cBhvr>
                                    </p:animEffect>
                                    <p:anim calcmode="lin" valueType="num">
                                      <p:cBhvr>
                                        <p:cTn id="18" dur="800" decel="100000" fill="hold"/>
                                        <p:tgtEl>
                                          <p:spTgt spid="2560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5602"/>
                                        </p:tgtEl>
                                        <p:attrNameLst>
                                          <p:attrName>ppt_x</p:attrName>
                                        </p:attrNameLst>
                                      </p:cBhvr>
                                      <p:tavLst>
                                        <p:tav tm="0">
                                          <p:val>
                                            <p:strVal val="#ppt_x+0.4"/>
                                          </p:val>
                                        </p:tav>
                                        <p:tav tm="100000">
                                          <p:val>
                                            <p:strVal val="#ppt_x-0.05"/>
                                          </p:val>
                                        </p:tav>
                                      </p:tavLst>
                                    </p:anim>
                                    <p:anim calcmode="lin" valueType="num">
                                      <p:cBhvr>
                                        <p:cTn id="20" dur="800" decel="100000" fill="hold"/>
                                        <p:tgtEl>
                                          <p:spTgt spid="2560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西装2"/>
          <p:cNvPicPr>
            <a:picLocks noChangeAspect="1"/>
          </p:cNvPicPr>
          <p:nvPr/>
        </p:nvPicPr>
        <p:blipFill>
          <a:blip r:embed="rId1"/>
          <a:stretch>
            <a:fillRect/>
          </a:stretch>
        </p:blipFill>
        <p:spPr>
          <a:xfrm>
            <a:off x="4949825" y="1220788"/>
            <a:ext cx="3187700" cy="4800600"/>
          </a:xfrm>
          <a:prstGeom prst="rect">
            <a:avLst/>
          </a:prstGeom>
          <a:noFill/>
          <a:ln w="9525">
            <a:noFill/>
          </a:ln>
        </p:spPr>
      </p:pic>
      <p:pic>
        <p:nvPicPr>
          <p:cNvPr id="26626" name="Picture 3" descr="西装"/>
          <p:cNvPicPr>
            <a:picLocks noChangeAspect="1"/>
          </p:cNvPicPr>
          <p:nvPr/>
        </p:nvPicPr>
        <p:blipFill>
          <a:blip r:embed="rId2"/>
          <a:stretch>
            <a:fillRect/>
          </a:stretch>
        </p:blipFill>
        <p:spPr>
          <a:xfrm>
            <a:off x="987425" y="1217613"/>
            <a:ext cx="3336925" cy="4876800"/>
          </a:xfrm>
          <a:prstGeom prst="rect">
            <a:avLst/>
          </a:prstGeom>
          <a:noFill/>
          <a:ln w="9525">
            <a:noFill/>
          </a:ln>
        </p:spPr>
      </p:pic>
      <p:sp>
        <p:nvSpPr>
          <p:cNvPr id="26627" name="Text Box 4"/>
          <p:cNvSpPr txBox="1"/>
          <p:nvPr/>
        </p:nvSpPr>
        <p:spPr>
          <a:xfrm>
            <a:off x="4287838" y="530225"/>
            <a:ext cx="793750" cy="1752600"/>
          </a:xfrm>
          <a:prstGeom prst="rect">
            <a:avLst/>
          </a:prstGeom>
          <a:noFill/>
          <a:ln w="9525">
            <a:noFill/>
          </a:ln>
        </p:spPr>
        <p:txBody>
          <a:bodyPr vert="eaVert">
            <a:spAutoFit/>
          </a:bodyPr>
          <a:p>
            <a:pPr eaLnBrk="1" hangingPunct="1">
              <a:spcBef>
                <a:spcPct val="50000"/>
              </a:spcBef>
            </a:pPr>
            <a:r>
              <a:rPr lang="zh-CN" altLang="en-US" sz="4000" b="1" dirty="0">
                <a:solidFill>
                  <a:srgbClr val="FD0505"/>
                </a:solidFill>
                <a:latin typeface="Times New Roman" panose="02020603050405020304" pitchFamily="18" charset="0"/>
                <a:ea typeface="隶书" pitchFamily="49" charset="-122"/>
              </a:rPr>
              <a:t>西装</a:t>
            </a:r>
            <a:endParaRPr lang="zh-CN" altLang="en-US" sz="4000" b="1" dirty="0">
              <a:solidFill>
                <a:srgbClr val="FD0505"/>
              </a:solidFill>
              <a:latin typeface="Times New Roman" panose="02020603050405020304" pitchFamily="18" charset="0"/>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p:tgtEl>
                                          <p:spTgt spid="26625"/>
                                        </p:tgtEl>
                                        <p:attrNameLst>
                                          <p:attrName>ppt_y</p:attrName>
                                        </p:attrNameLst>
                                      </p:cBhvr>
                                      <p:tavLst>
                                        <p:tav tm="0">
                                          <p:val>
                                            <p:strVal val="#ppt_y+#ppt_h*1.125000"/>
                                          </p:val>
                                        </p:tav>
                                        <p:tav tm="100000">
                                          <p:val>
                                            <p:strVal val="#ppt_y"/>
                                          </p:val>
                                        </p:tav>
                                      </p:tavLst>
                                    </p:anim>
                                    <p:animEffect transition="in" filter="wipe(up)">
                                      <p:cBhvr>
                                        <p:cTn id="8" dur="500"/>
                                        <p:tgtEl>
                                          <p:spTgt spid="26625"/>
                                        </p:tgtEl>
                                      </p:cBhvr>
                                    </p:animEffect>
                                  </p:childTnLst>
                                </p:cTn>
                              </p:par>
                              <p:par>
                                <p:cTn id="9" presetID="12" presetClass="entr" presetSubtype="4" fill="hold" nodeType="with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
                                        <p:tgtEl>
                                          <p:spTgt spid="26626"/>
                                        </p:tgtEl>
                                        <p:attrNameLst>
                                          <p:attrName>ppt_y</p:attrName>
                                        </p:attrNameLst>
                                      </p:cBhvr>
                                      <p:tavLst>
                                        <p:tav tm="0">
                                          <p:val>
                                            <p:strVal val="#ppt_y+#ppt_h*1.125000"/>
                                          </p:val>
                                        </p:tav>
                                        <p:tav tm="100000">
                                          <p:val>
                                            <p:strVal val="#ppt_y"/>
                                          </p:val>
                                        </p:tav>
                                      </p:tavLst>
                                    </p:anim>
                                    <p:animEffect transition="in" filter="wipe(up)">
                                      <p:cBhvr>
                                        <p:cTn id="12" dur="500"/>
                                        <p:tgtEl>
                                          <p:spTgt spid="2662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6627"/>
                                        </p:tgtEl>
                                        <p:attrNameLst>
                                          <p:attrName>style.visibility</p:attrName>
                                        </p:attrNameLst>
                                      </p:cBhvr>
                                      <p:to>
                                        <p:strVal val="visible"/>
                                      </p:to>
                                    </p:set>
                                    <p:anim calcmode="lin" valueType="num">
                                      <p:cBhvr>
                                        <p:cTn id="15" dur="500"/>
                                        <p:tgtEl>
                                          <p:spTgt spid="26627"/>
                                        </p:tgtEl>
                                        <p:attrNameLst>
                                          <p:attrName>ppt_y</p:attrName>
                                        </p:attrNameLst>
                                      </p:cBhvr>
                                      <p:tavLst>
                                        <p:tav tm="0">
                                          <p:val>
                                            <p:strVal val="#ppt_y+#ppt_h*1.125000"/>
                                          </p:val>
                                        </p:tav>
                                        <p:tav tm="100000">
                                          <p:val>
                                            <p:strVal val="#ppt_y"/>
                                          </p:val>
                                        </p:tav>
                                      </p:tavLst>
                                    </p:anim>
                                    <p:animEffect transition="in" filter="wipe(up)">
                                      <p:cBhvr>
                                        <p:cTn id="16"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26650"/>
          <p:cNvSpPr txBox="1"/>
          <p:nvPr/>
        </p:nvSpPr>
        <p:spPr>
          <a:xfrm>
            <a:off x="268288" y="623888"/>
            <a:ext cx="2003425" cy="522287"/>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⑤新式风俗</a:t>
            </a:r>
            <a:endParaRPr lang="zh-CN" altLang="en-US" sz="2800" b="1" dirty="0">
              <a:latin typeface="Arial" panose="020B0604020202020204" pitchFamily="34" charset="0"/>
              <a:ea typeface="楷体" panose="02010609060101010101" pitchFamily="49" charset="-122"/>
            </a:endParaRPr>
          </a:p>
        </p:txBody>
      </p:sp>
      <p:pic>
        <p:nvPicPr>
          <p:cNvPr id="27650" name="图片 1"/>
          <p:cNvPicPr>
            <a:picLocks noChangeAspect="1"/>
          </p:cNvPicPr>
          <p:nvPr/>
        </p:nvPicPr>
        <p:blipFill>
          <a:blip r:embed="rId1"/>
          <a:stretch>
            <a:fillRect/>
          </a:stretch>
        </p:blipFill>
        <p:spPr>
          <a:xfrm>
            <a:off x="409575" y="1217613"/>
            <a:ext cx="4535488" cy="2855912"/>
          </a:xfrm>
          <a:prstGeom prst="rect">
            <a:avLst/>
          </a:prstGeom>
          <a:noFill/>
          <a:ln w="9525">
            <a:noFill/>
          </a:ln>
        </p:spPr>
      </p:pic>
      <p:sp>
        <p:nvSpPr>
          <p:cNvPr id="27651" name="标题 63489"/>
          <p:cNvSpPr>
            <a:spLocks noGrp="1"/>
          </p:cNvSpPr>
          <p:nvPr/>
        </p:nvSpPr>
        <p:spPr>
          <a:xfrm>
            <a:off x="1865313" y="4043363"/>
            <a:ext cx="1501775" cy="352425"/>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西餐</a:t>
            </a:r>
            <a:endParaRPr lang="zh-CN" altLang="en-US" sz="2000" b="1" dirty="0">
              <a:solidFill>
                <a:schemeClr val="tx2"/>
              </a:solidFill>
              <a:latin typeface="仿宋_GB2312" charset="-122"/>
              <a:ea typeface="仿宋_GB2312" charset="-122"/>
            </a:endParaRPr>
          </a:p>
        </p:txBody>
      </p:sp>
      <p:pic>
        <p:nvPicPr>
          <p:cNvPr id="27652" name="图片 2"/>
          <p:cNvPicPr>
            <a:picLocks noChangeAspect="1"/>
          </p:cNvPicPr>
          <p:nvPr/>
        </p:nvPicPr>
        <p:blipFill>
          <a:blip r:embed="rId2"/>
          <a:stretch>
            <a:fillRect/>
          </a:stretch>
        </p:blipFill>
        <p:spPr>
          <a:xfrm>
            <a:off x="5095875" y="1214438"/>
            <a:ext cx="3711575" cy="2863850"/>
          </a:xfrm>
          <a:prstGeom prst="rect">
            <a:avLst/>
          </a:prstGeom>
          <a:noFill/>
          <a:ln w="9525">
            <a:noFill/>
          </a:ln>
        </p:spPr>
      </p:pic>
      <p:sp>
        <p:nvSpPr>
          <p:cNvPr id="27653" name="标题 63489"/>
          <p:cNvSpPr>
            <a:spLocks noGrp="1"/>
          </p:cNvSpPr>
          <p:nvPr/>
        </p:nvSpPr>
        <p:spPr>
          <a:xfrm>
            <a:off x="5930900" y="4084638"/>
            <a:ext cx="1500188" cy="352425"/>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西式蛋糕</a:t>
            </a:r>
            <a:endParaRPr lang="zh-CN" altLang="en-US" sz="2000" b="1" dirty="0">
              <a:solidFill>
                <a:schemeClr val="tx2"/>
              </a:solidFill>
              <a:latin typeface="仿宋_GB2312" charset="-122"/>
              <a:ea typeface="仿宋_GB2312" charset="-122"/>
            </a:endParaRPr>
          </a:p>
        </p:txBody>
      </p:sp>
      <p:pic>
        <p:nvPicPr>
          <p:cNvPr id="27654" name="图片 4"/>
          <p:cNvPicPr>
            <a:picLocks noChangeAspect="1"/>
          </p:cNvPicPr>
          <p:nvPr/>
        </p:nvPicPr>
        <p:blipFill>
          <a:blip r:embed="rId3"/>
          <a:stretch>
            <a:fillRect/>
          </a:stretch>
        </p:blipFill>
        <p:spPr>
          <a:xfrm>
            <a:off x="266700" y="3532188"/>
            <a:ext cx="4137025" cy="2974975"/>
          </a:xfrm>
          <a:prstGeom prst="rect">
            <a:avLst/>
          </a:prstGeom>
          <a:noFill/>
          <a:ln w="9525">
            <a:noFill/>
          </a:ln>
        </p:spPr>
      </p:pic>
      <p:sp>
        <p:nvSpPr>
          <p:cNvPr id="46088" name="标题 63489"/>
          <p:cNvSpPr>
            <a:spLocks noGrp="1"/>
          </p:cNvSpPr>
          <p:nvPr/>
        </p:nvSpPr>
        <p:spPr>
          <a:xfrm>
            <a:off x="4467225" y="4198938"/>
            <a:ext cx="606425" cy="1284287"/>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洋酒</a:t>
            </a:r>
            <a:endParaRPr lang="zh-CN" altLang="en-US" sz="2000" b="1" dirty="0">
              <a:solidFill>
                <a:schemeClr val="tx2"/>
              </a:solidFill>
              <a:latin typeface="仿宋_GB2312" charset="-122"/>
              <a:ea typeface="仿宋_GB2312" charset="-122"/>
            </a:endParaRPr>
          </a:p>
        </p:txBody>
      </p:sp>
      <p:pic>
        <p:nvPicPr>
          <p:cNvPr id="27656" name="图片 7"/>
          <p:cNvPicPr>
            <a:picLocks noChangeAspect="1"/>
          </p:cNvPicPr>
          <p:nvPr/>
        </p:nvPicPr>
        <p:blipFill>
          <a:blip r:embed="rId4"/>
          <a:stretch>
            <a:fillRect/>
          </a:stretch>
        </p:blipFill>
        <p:spPr>
          <a:xfrm>
            <a:off x="5149850" y="4422775"/>
            <a:ext cx="3390900" cy="1914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fade">
                                      <p:cBhvr>
                                        <p:cTn id="17" dur="800" decel="100000"/>
                                        <p:tgtEl>
                                          <p:spTgt spid="27651"/>
                                        </p:tgtEl>
                                      </p:cBhvr>
                                    </p:animEffect>
                                    <p:anim calcmode="lin" valueType="num">
                                      <p:cBhvr>
                                        <p:cTn id="18" dur="800" decel="100000" fill="hold"/>
                                        <p:tgtEl>
                                          <p:spTgt spid="27651"/>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7651"/>
                                        </p:tgtEl>
                                        <p:attrNameLst>
                                          <p:attrName>ppt_x</p:attrName>
                                        </p:attrNameLst>
                                      </p:cBhvr>
                                      <p:tavLst>
                                        <p:tav tm="0">
                                          <p:val>
                                            <p:strVal val="#ppt_x+0.4"/>
                                          </p:val>
                                        </p:tav>
                                        <p:tav tm="100000">
                                          <p:val>
                                            <p:strVal val="#ppt_x-0.05"/>
                                          </p:val>
                                        </p:tav>
                                      </p:tavLst>
                                    </p:anim>
                                    <p:anim calcmode="lin" valueType="num">
                                      <p:cBhvr>
                                        <p:cTn id="20" dur="800" decel="100000" fill="hold"/>
                                        <p:tgtEl>
                                          <p:spTgt spid="2765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fade">
                                      <p:cBhvr>
                                        <p:cTn id="25" dur="800" decel="100000"/>
                                        <p:tgtEl>
                                          <p:spTgt spid="27650"/>
                                        </p:tgtEl>
                                      </p:cBhvr>
                                    </p:animEffect>
                                    <p:anim calcmode="lin" valueType="num">
                                      <p:cBhvr>
                                        <p:cTn id="26" dur="800" decel="100000" fill="hold"/>
                                        <p:tgtEl>
                                          <p:spTgt spid="27650"/>
                                        </p:tgtEl>
                                        <p:attrNameLst>
                                          <p:attrName>style.rotation</p:attrName>
                                        </p:attrNameLst>
                                      </p:cBhvr>
                                      <p:tavLst>
                                        <p:tav tm="0">
                                          <p:val>
                                            <p:fltVal val="-90.000000"/>
                                          </p:val>
                                        </p:tav>
                                        <p:tav tm="100000">
                                          <p:val>
                                            <p:fltVal val="0.000000"/>
                                          </p:val>
                                        </p:tav>
                                      </p:tavLst>
                                    </p:anim>
                                    <p:anim calcmode="lin" valueType="num">
                                      <p:cBhvr>
                                        <p:cTn id="27" dur="800" decel="100000" fill="hold"/>
                                        <p:tgtEl>
                                          <p:spTgt spid="27650"/>
                                        </p:tgtEl>
                                        <p:attrNameLst>
                                          <p:attrName>ppt_x</p:attrName>
                                        </p:attrNameLst>
                                      </p:cBhvr>
                                      <p:tavLst>
                                        <p:tav tm="0">
                                          <p:val>
                                            <p:strVal val="#ppt_x+0.4"/>
                                          </p:val>
                                        </p:tav>
                                        <p:tav tm="100000">
                                          <p:val>
                                            <p:strVal val="#ppt_x-0.05"/>
                                          </p:val>
                                        </p:tav>
                                      </p:tavLst>
                                    </p:anim>
                                    <p:anim calcmode="lin" valueType="num">
                                      <p:cBhvr>
                                        <p:cTn id="28" dur="800" decel="100000" fill="hold"/>
                                        <p:tgtEl>
                                          <p:spTgt spid="2765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27652"/>
                                        </p:tgtEl>
                                        <p:attrNameLst>
                                          <p:attrName>style.visibility</p:attrName>
                                        </p:attrNameLst>
                                      </p:cBhvr>
                                      <p:to>
                                        <p:strVal val="visible"/>
                                      </p:to>
                                    </p:set>
                                    <p:animEffect transition="in" filter="fade">
                                      <p:cBhvr>
                                        <p:cTn id="35" dur="800" decel="100000"/>
                                        <p:tgtEl>
                                          <p:spTgt spid="27652"/>
                                        </p:tgtEl>
                                      </p:cBhvr>
                                    </p:animEffect>
                                    <p:anim calcmode="lin" valueType="num">
                                      <p:cBhvr>
                                        <p:cTn id="36" dur="800" decel="100000" fill="hold"/>
                                        <p:tgtEl>
                                          <p:spTgt spid="27652"/>
                                        </p:tgtEl>
                                        <p:attrNameLst>
                                          <p:attrName>style.rotation</p:attrName>
                                        </p:attrNameLst>
                                      </p:cBhvr>
                                      <p:tavLst>
                                        <p:tav tm="0">
                                          <p:val>
                                            <p:fltVal val="-90.000000"/>
                                          </p:val>
                                        </p:tav>
                                        <p:tav tm="100000">
                                          <p:val>
                                            <p:fltVal val="0.000000"/>
                                          </p:val>
                                        </p:tav>
                                      </p:tavLst>
                                    </p:anim>
                                    <p:anim calcmode="lin" valueType="num">
                                      <p:cBhvr>
                                        <p:cTn id="37" dur="800" decel="100000" fill="hold"/>
                                        <p:tgtEl>
                                          <p:spTgt spid="27652"/>
                                        </p:tgtEl>
                                        <p:attrNameLst>
                                          <p:attrName>ppt_x</p:attrName>
                                        </p:attrNameLst>
                                      </p:cBhvr>
                                      <p:tavLst>
                                        <p:tav tm="0">
                                          <p:val>
                                            <p:strVal val="#ppt_x+0.4"/>
                                          </p:val>
                                        </p:tav>
                                        <p:tav tm="100000">
                                          <p:val>
                                            <p:strVal val="#ppt_x-0.05"/>
                                          </p:val>
                                        </p:tav>
                                      </p:tavLst>
                                    </p:anim>
                                    <p:anim calcmode="lin" valueType="num">
                                      <p:cBhvr>
                                        <p:cTn id="38" dur="800" decel="100000" fill="hold"/>
                                        <p:tgtEl>
                                          <p:spTgt spid="2765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765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7652"/>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27653"/>
                                        </p:tgtEl>
                                        <p:attrNameLst>
                                          <p:attrName>style.visibility</p:attrName>
                                        </p:attrNameLst>
                                      </p:cBhvr>
                                      <p:to>
                                        <p:strVal val="visible"/>
                                      </p:to>
                                    </p:set>
                                    <p:animEffect transition="in" filter="fade">
                                      <p:cBhvr>
                                        <p:cTn id="43" dur="800" decel="100000"/>
                                        <p:tgtEl>
                                          <p:spTgt spid="27653"/>
                                        </p:tgtEl>
                                      </p:cBhvr>
                                    </p:animEffect>
                                    <p:anim calcmode="lin" valueType="num">
                                      <p:cBhvr>
                                        <p:cTn id="44" dur="800" decel="100000" fill="hold"/>
                                        <p:tgtEl>
                                          <p:spTgt spid="27653"/>
                                        </p:tgtEl>
                                        <p:attrNameLst>
                                          <p:attrName>style.rotation</p:attrName>
                                        </p:attrNameLst>
                                      </p:cBhvr>
                                      <p:tavLst>
                                        <p:tav tm="0">
                                          <p:val>
                                            <p:fltVal val="-90.000000"/>
                                          </p:val>
                                        </p:tav>
                                        <p:tav tm="100000">
                                          <p:val>
                                            <p:fltVal val="0.000000"/>
                                          </p:val>
                                        </p:tav>
                                      </p:tavLst>
                                    </p:anim>
                                    <p:anim calcmode="lin" valueType="num">
                                      <p:cBhvr>
                                        <p:cTn id="45" dur="800" decel="100000" fill="hold"/>
                                        <p:tgtEl>
                                          <p:spTgt spid="27653"/>
                                        </p:tgtEl>
                                        <p:attrNameLst>
                                          <p:attrName>ppt_x</p:attrName>
                                        </p:attrNameLst>
                                      </p:cBhvr>
                                      <p:tavLst>
                                        <p:tav tm="0">
                                          <p:val>
                                            <p:strVal val="#ppt_x+0.4"/>
                                          </p:val>
                                        </p:tav>
                                        <p:tav tm="100000">
                                          <p:val>
                                            <p:strVal val="#ppt_x-0.05"/>
                                          </p:val>
                                        </p:tav>
                                      </p:tavLst>
                                    </p:anim>
                                    <p:anim calcmode="lin" valueType="num">
                                      <p:cBhvr>
                                        <p:cTn id="46" dur="800" decel="100000" fill="hold"/>
                                        <p:tgtEl>
                                          <p:spTgt spid="2765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765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7653"/>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27654"/>
                                        </p:tgtEl>
                                        <p:attrNameLst>
                                          <p:attrName>style.visibility</p:attrName>
                                        </p:attrNameLst>
                                      </p:cBhvr>
                                      <p:to>
                                        <p:strVal val="visible"/>
                                      </p:to>
                                    </p:set>
                                    <p:animEffect transition="in" filter="fade">
                                      <p:cBhvr>
                                        <p:cTn id="53" dur="800" decel="100000"/>
                                        <p:tgtEl>
                                          <p:spTgt spid="27654"/>
                                        </p:tgtEl>
                                      </p:cBhvr>
                                    </p:animEffect>
                                    <p:anim calcmode="lin" valueType="num">
                                      <p:cBhvr>
                                        <p:cTn id="54" dur="800" decel="100000" fill="hold"/>
                                        <p:tgtEl>
                                          <p:spTgt spid="27654"/>
                                        </p:tgtEl>
                                        <p:attrNameLst>
                                          <p:attrName>style.rotation</p:attrName>
                                        </p:attrNameLst>
                                      </p:cBhvr>
                                      <p:tavLst>
                                        <p:tav tm="0">
                                          <p:val>
                                            <p:fltVal val="-90.000000"/>
                                          </p:val>
                                        </p:tav>
                                        <p:tav tm="100000">
                                          <p:val>
                                            <p:fltVal val="0.000000"/>
                                          </p:val>
                                        </p:tav>
                                      </p:tavLst>
                                    </p:anim>
                                    <p:anim calcmode="lin" valueType="num">
                                      <p:cBhvr>
                                        <p:cTn id="55" dur="800" decel="100000" fill="hold"/>
                                        <p:tgtEl>
                                          <p:spTgt spid="27654"/>
                                        </p:tgtEl>
                                        <p:attrNameLst>
                                          <p:attrName>ppt_x</p:attrName>
                                        </p:attrNameLst>
                                      </p:cBhvr>
                                      <p:tavLst>
                                        <p:tav tm="0">
                                          <p:val>
                                            <p:strVal val="#ppt_x+0.4"/>
                                          </p:val>
                                        </p:tav>
                                        <p:tav tm="100000">
                                          <p:val>
                                            <p:strVal val="#ppt_x-0.05"/>
                                          </p:val>
                                        </p:tav>
                                      </p:tavLst>
                                    </p:anim>
                                    <p:anim calcmode="lin" valueType="num">
                                      <p:cBhvr>
                                        <p:cTn id="56" dur="800" decel="100000" fill="hold"/>
                                        <p:tgtEl>
                                          <p:spTgt spid="27654"/>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7654"/>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7654"/>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27656"/>
                                        </p:tgtEl>
                                        <p:attrNameLst>
                                          <p:attrName>style.visibility</p:attrName>
                                        </p:attrNameLst>
                                      </p:cBhvr>
                                      <p:to>
                                        <p:strVal val="visible"/>
                                      </p:to>
                                    </p:set>
                                    <p:animEffect transition="in" filter="fade">
                                      <p:cBhvr>
                                        <p:cTn id="63" dur="800" decel="100000"/>
                                        <p:tgtEl>
                                          <p:spTgt spid="27656"/>
                                        </p:tgtEl>
                                      </p:cBhvr>
                                    </p:animEffect>
                                    <p:anim calcmode="lin" valueType="num">
                                      <p:cBhvr>
                                        <p:cTn id="64" dur="800" decel="100000" fill="hold"/>
                                        <p:tgtEl>
                                          <p:spTgt spid="27656"/>
                                        </p:tgtEl>
                                        <p:attrNameLst>
                                          <p:attrName>style.rotation</p:attrName>
                                        </p:attrNameLst>
                                      </p:cBhvr>
                                      <p:tavLst>
                                        <p:tav tm="0">
                                          <p:val>
                                            <p:fltVal val="-90.000000"/>
                                          </p:val>
                                        </p:tav>
                                        <p:tav tm="100000">
                                          <p:val>
                                            <p:fltVal val="0.000000"/>
                                          </p:val>
                                        </p:tav>
                                      </p:tavLst>
                                    </p:anim>
                                    <p:anim calcmode="lin" valueType="num">
                                      <p:cBhvr>
                                        <p:cTn id="65" dur="800" decel="100000" fill="hold"/>
                                        <p:tgtEl>
                                          <p:spTgt spid="27656"/>
                                        </p:tgtEl>
                                        <p:attrNameLst>
                                          <p:attrName>ppt_x</p:attrName>
                                        </p:attrNameLst>
                                      </p:cBhvr>
                                      <p:tavLst>
                                        <p:tav tm="0">
                                          <p:val>
                                            <p:strVal val="#ppt_x+0.4"/>
                                          </p:val>
                                        </p:tav>
                                        <p:tav tm="100000">
                                          <p:val>
                                            <p:strVal val="#ppt_x-0.05"/>
                                          </p:val>
                                        </p:tav>
                                      </p:tavLst>
                                    </p:anim>
                                    <p:anim calcmode="lin" valueType="num">
                                      <p:cBhvr>
                                        <p:cTn id="66" dur="800" decel="100000" fill="hold"/>
                                        <p:tgtEl>
                                          <p:spTgt spid="2765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65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6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1" grpId="0"/>
      <p:bldP spid="276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1"/>
          <p:cNvPicPr>
            <a:picLocks noChangeAspect="1"/>
          </p:cNvPicPr>
          <p:nvPr/>
        </p:nvPicPr>
        <p:blipFill>
          <a:blip r:embed="rId1"/>
          <a:stretch>
            <a:fillRect/>
          </a:stretch>
        </p:blipFill>
        <p:spPr>
          <a:xfrm>
            <a:off x="31750" y="527050"/>
            <a:ext cx="4633913" cy="3690938"/>
          </a:xfrm>
          <a:prstGeom prst="rect">
            <a:avLst/>
          </a:prstGeom>
          <a:noFill/>
          <a:ln w="9525">
            <a:noFill/>
          </a:ln>
        </p:spPr>
      </p:pic>
      <p:sp>
        <p:nvSpPr>
          <p:cNvPr id="28674" name="标题 63489"/>
          <p:cNvSpPr>
            <a:spLocks noGrp="1"/>
          </p:cNvSpPr>
          <p:nvPr/>
        </p:nvSpPr>
        <p:spPr>
          <a:xfrm>
            <a:off x="1233488" y="4221163"/>
            <a:ext cx="1501775" cy="352425"/>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文明结婚</a:t>
            </a:r>
            <a:endParaRPr lang="zh-CN" altLang="en-US" sz="2000" b="1" dirty="0">
              <a:solidFill>
                <a:schemeClr val="tx2"/>
              </a:solidFill>
              <a:latin typeface="仿宋_GB2312" charset="-122"/>
              <a:ea typeface="仿宋_GB2312" charset="-122"/>
            </a:endParaRPr>
          </a:p>
        </p:txBody>
      </p:sp>
      <p:pic>
        <p:nvPicPr>
          <p:cNvPr id="47108" name="图片 2"/>
          <p:cNvPicPr>
            <a:picLocks noChangeAspect="1"/>
          </p:cNvPicPr>
          <p:nvPr/>
        </p:nvPicPr>
        <p:blipFill>
          <a:blip r:embed="rId2"/>
          <a:stretch>
            <a:fillRect/>
          </a:stretch>
        </p:blipFill>
        <p:spPr>
          <a:xfrm>
            <a:off x="2655888" y="1784350"/>
            <a:ext cx="4265612" cy="3443288"/>
          </a:xfrm>
          <a:prstGeom prst="rect">
            <a:avLst/>
          </a:prstGeom>
          <a:noFill/>
          <a:ln w="9525">
            <a:noFill/>
          </a:ln>
        </p:spPr>
      </p:pic>
      <p:sp>
        <p:nvSpPr>
          <p:cNvPr id="28676" name="标题 63489"/>
          <p:cNvSpPr>
            <a:spLocks noGrp="1"/>
          </p:cNvSpPr>
          <p:nvPr/>
        </p:nvSpPr>
        <p:spPr>
          <a:xfrm>
            <a:off x="4006850" y="5205413"/>
            <a:ext cx="1501775" cy="352425"/>
          </a:xfrm>
          <a:prstGeom prst="rect">
            <a:avLst/>
          </a:prstGeom>
          <a:noFill/>
          <a:ln w="9525">
            <a:noFill/>
          </a:ln>
        </p:spPr>
        <p:txBody>
          <a:bodyPr anchor="b"/>
          <a:p>
            <a:pPr algn="ctr" eaLnBrk="1" hangingPunct="1"/>
            <a:r>
              <a:rPr lang="zh-CN" altLang="en-US" sz="2000" b="1" dirty="0">
                <a:solidFill>
                  <a:schemeClr val="tx2"/>
                </a:solidFill>
                <a:latin typeface="仿宋_GB2312" charset="-122"/>
                <a:ea typeface="仿宋_GB2312" charset="-122"/>
              </a:rPr>
              <a:t>集体婚礼</a:t>
            </a:r>
            <a:endParaRPr lang="zh-CN" altLang="en-US" sz="2000" b="1" dirty="0">
              <a:solidFill>
                <a:schemeClr val="tx2"/>
              </a:solidFill>
              <a:latin typeface="仿宋_GB2312" charset="-122"/>
              <a:ea typeface="仿宋_GB2312" charset="-122"/>
            </a:endParaRPr>
          </a:p>
        </p:txBody>
      </p:sp>
      <p:pic>
        <p:nvPicPr>
          <p:cNvPr id="28677" name="图片 5"/>
          <p:cNvPicPr>
            <a:picLocks noChangeAspect="1"/>
          </p:cNvPicPr>
          <p:nvPr/>
        </p:nvPicPr>
        <p:blipFill>
          <a:blip r:embed="rId3"/>
          <a:stretch>
            <a:fillRect/>
          </a:stretch>
        </p:blipFill>
        <p:spPr>
          <a:xfrm>
            <a:off x="5470525" y="3095625"/>
            <a:ext cx="3694113" cy="3448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fade">
                                      <p:cBhvr>
                                        <p:cTn id="7" dur="800" decel="100000"/>
                                        <p:tgtEl>
                                          <p:spTgt spid="28673"/>
                                        </p:tgtEl>
                                      </p:cBhvr>
                                    </p:animEffect>
                                    <p:anim calcmode="lin" valueType="num">
                                      <p:cBhvr>
                                        <p:cTn id="8" dur="800" decel="100000" fill="hold"/>
                                        <p:tgtEl>
                                          <p:spTgt spid="2867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8673"/>
                                        </p:tgtEl>
                                        <p:attrNameLst>
                                          <p:attrName>ppt_x</p:attrName>
                                        </p:attrNameLst>
                                      </p:cBhvr>
                                      <p:tavLst>
                                        <p:tav tm="0">
                                          <p:val>
                                            <p:strVal val="#ppt_x+0.4"/>
                                          </p:val>
                                        </p:tav>
                                        <p:tav tm="100000">
                                          <p:val>
                                            <p:strVal val="#ppt_x-0.05"/>
                                          </p:val>
                                        </p:tav>
                                      </p:tavLst>
                                    </p:anim>
                                    <p:anim calcmode="lin" valueType="num">
                                      <p:cBhvr>
                                        <p:cTn id="10" dur="800" decel="100000" fill="hold"/>
                                        <p:tgtEl>
                                          <p:spTgt spid="2867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7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7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800" decel="100000"/>
                                        <p:tgtEl>
                                          <p:spTgt spid="28674"/>
                                        </p:tgtEl>
                                      </p:cBhvr>
                                    </p:animEffect>
                                    <p:anim calcmode="lin" valueType="num">
                                      <p:cBhvr>
                                        <p:cTn id="16" dur="800" decel="100000" fill="hold"/>
                                        <p:tgtEl>
                                          <p:spTgt spid="28674"/>
                                        </p:tgtEl>
                                        <p:attrNameLst>
                                          <p:attrName>style.rotation</p:attrName>
                                        </p:attrNameLst>
                                      </p:cBhvr>
                                      <p:tavLst>
                                        <p:tav tm="0">
                                          <p:val>
                                            <p:fltVal val="-90.000000"/>
                                          </p:val>
                                        </p:tav>
                                        <p:tav tm="100000">
                                          <p:val>
                                            <p:fltVal val="0.000000"/>
                                          </p:val>
                                        </p:tav>
                                      </p:tavLst>
                                    </p:anim>
                                    <p:anim calcmode="lin" valueType="num">
                                      <p:cBhvr>
                                        <p:cTn id="17" dur="800" decel="100000" fill="hold"/>
                                        <p:tgtEl>
                                          <p:spTgt spid="28674"/>
                                        </p:tgtEl>
                                        <p:attrNameLst>
                                          <p:attrName>ppt_x</p:attrName>
                                        </p:attrNameLst>
                                      </p:cBhvr>
                                      <p:tavLst>
                                        <p:tav tm="0">
                                          <p:val>
                                            <p:strVal val="#ppt_x+0.4"/>
                                          </p:val>
                                        </p:tav>
                                        <p:tav tm="100000">
                                          <p:val>
                                            <p:strVal val="#ppt_x-0.05"/>
                                          </p:val>
                                        </p:tav>
                                      </p:tavLst>
                                    </p:anim>
                                    <p:anim calcmode="lin" valueType="num">
                                      <p:cBhvr>
                                        <p:cTn id="18" dur="800" decel="100000" fill="hold"/>
                                        <p:tgtEl>
                                          <p:spTgt spid="286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28676"/>
                                        </p:tgtEl>
                                        <p:attrNameLst>
                                          <p:attrName>style.visibility</p:attrName>
                                        </p:attrNameLst>
                                      </p:cBhvr>
                                      <p:to>
                                        <p:strVal val="visible"/>
                                      </p:to>
                                    </p:set>
                                    <p:animEffect transition="in" filter="fade">
                                      <p:cBhvr>
                                        <p:cTn id="25" dur="800" decel="100000"/>
                                        <p:tgtEl>
                                          <p:spTgt spid="28676"/>
                                        </p:tgtEl>
                                      </p:cBhvr>
                                    </p:animEffect>
                                    <p:anim calcmode="lin" valueType="num">
                                      <p:cBhvr>
                                        <p:cTn id="26" dur="800" decel="100000" fill="hold"/>
                                        <p:tgtEl>
                                          <p:spTgt spid="28676"/>
                                        </p:tgtEl>
                                        <p:attrNameLst>
                                          <p:attrName>style.rotation</p:attrName>
                                        </p:attrNameLst>
                                      </p:cBhvr>
                                      <p:tavLst>
                                        <p:tav tm="0">
                                          <p:val>
                                            <p:fltVal val="-90.000000"/>
                                          </p:val>
                                        </p:tav>
                                        <p:tav tm="100000">
                                          <p:val>
                                            <p:fltVal val="0.000000"/>
                                          </p:val>
                                        </p:tav>
                                      </p:tavLst>
                                    </p:anim>
                                    <p:anim calcmode="lin" valueType="num">
                                      <p:cBhvr>
                                        <p:cTn id="27" dur="800" decel="100000" fill="hold"/>
                                        <p:tgtEl>
                                          <p:spTgt spid="28676"/>
                                        </p:tgtEl>
                                        <p:attrNameLst>
                                          <p:attrName>ppt_x</p:attrName>
                                        </p:attrNameLst>
                                      </p:cBhvr>
                                      <p:tavLst>
                                        <p:tav tm="0">
                                          <p:val>
                                            <p:strVal val="#ppt_x+0.4"/>
                                          </p:val>
                                        </p:tav>
                                        <p:tav tm="100000">
                                          <p:val>
                                            <p:strVal val="#ppt_x-0.05"/>
                                          </p:val>
                                        </p:tav>
                                      </p:tavLst>
                                    </p:anim>
                                    <p:anim calcmode="lin" valueType="num">
                                      <p:cBhvr>
                                        <p:cTn id="28" dur="800" decel="100000" fill="hold"/>
                                        <p:tgtEl>
                                          <p:spTgt spid="2867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867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867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28677"/>
                                        </p:tgtEl>
                                        <p:attrNameLst>
                                          <p:attrName>style.visibility</p:attrName>
                                        </p:attrNameLst>
                                      </p:cBhvr>
                                      <p:to>
                                        <p:strVal val="visible"/>
                                      </p:to>
                                    </p:set>
                                    <p:animEffect transition="in" filter="fade">
                                      <p:cBhvr>
                                        <p:cTn id="35" dur="800" decel="100000"/>
                                        <p:tgtEl>
                                          <p:spTgt spid="28677"/>
                                        </p:tgtEl>
                                      </p:cBhvr>
                                    </p:animEffect>
                                    <p:anim calcmode="lin" valueType="num">
                                      <p:cBhvr>
                                        <p:cTn id="36" dur="800" decel="100000" fill="hold"/>
                                        <p:tgtEl>
                                          <p:spTgt spid="28677"/>
                                        </p:tgtEl>
                                        <p:attrNameLst>
                                          <p:attrName>style.rotation</p:attrName>
                                        </p:attrNameLst>
                                      </p:cBhvr>
                                      <p:tavLst>
                                        <p:tav tm="0">
                                          <p:val>
                                            <p:fltVal val="-90.000000"/>
                                          </p:val>
                                        </p:tav>
                                        <p:tav tm="100000">
                                          <p:val>
                                            <p:fltVal val="0.000000"/>
                                          </p:val>
                                        </p:tav>
                                      </p:tavLst>
                                    </p:anim>
                                    <p:anim calcmode="lin" valueType="num">
                                      <p:cBhvr>
                                        <p:cTn id="37" dur="800" decel="100000" fill="hold"/>
                                        <p:tgtEl>
                                          <p:spTgt spid="28677"/>
                                        </p:tgtEl>
                                        <p:attrNameLst>
                                          <p:attrName>ppt_x</p:attrName>
                                        </p:attrNameLst>
                                      </p:cBhvr>
                                      <p:tavLst>
                                        <p:tav tm="0">
                                          <p:val>
                                            <p:strVal val="#ppt_x+0.4"/>
                                          </p:val>
                                        </p:tav>
                                        <p:tav tm="100000">
                                          <p:val>
                                            <p:strVal val="#ppt_x-0.05"/>
                                          </p:val>
                                        </p:tav>
                                      </p:tavLst>
                                    </p:anim>
                                    <p:anim calcmode="lin" valueType="num">
                                      <p:cBhvr>
                                        <p:cTn id="38" dur="800" decel="100000" fill="hold"/>
                                        <p:tgtEl>
                                          <p:spTgt spid="2867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867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86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7174"/>
          <p:cNvSpPr/>
          <p:nvPr/>
        </p:nvSpPr>
        <p:spPr>
          <a:xfrm>
            <a:off x="115888" y="595313"/>
            <a:ext cx="4030662" cy="477837"/>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社会生活变化的特点</a:t>
            </a:r>
            <a:endParaRPr lang="zh-CN" altLang="en-US" sz="2800" b="1" dirty="0">
              <a:latin typeface="黑体" panose="02010609060101010101" pitchFamily="49" charset="-122"/>
              <a:ea typeface="黑体" panose="02010609060101010101" pitchFamily="49" charset="-122"/>
            </a:endParaRPr>
          </a:p>
        </p:txBody>
      </p:sp>
      <p:sp>
        <p:nvSpPr>
          <p:cNvPr id="40963" name="Text Box 4"/>
          <p:cNvSpPr txBox="1"/>
          <p:nvPr/>
        </p:nvSpPr>
        <p:spPr>
          <a:xfrm>
            <a:off x="674688" y="2247900"/>
            <a:ext cx="8431213" cy="2892425"/>
          </a:xfrm>
          <a:prstGeom prst="rect">
            <a:avLst/>
          </a:prstGeom>
          <a:noFill/>
          <a:ln w="9525">
            <a:noFill/>
          </a:ln>
        </p:spPr>
        <p:txBody>
          <a:bodyPr>
            <a:spAutoFit/>
          </a:bodyPr>
          <a:lstStyle/>
          <a:p>
            <a:pPr marR="0" defTabSz="914400" eaLnBrk="1" hangingPunct="1">
              <a:spcBef>
                <a:spcPct val="50000"/>
              </a:spcBef>
              <a:buClrTx/>
              <a:buSzTx/>
              <a:buFontTx/>
              <a:defRPr/>
            </a:pPr>
            <a:r>
              <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rPr>
              <a:t>沿海地区的变化大于内陆地区的变化；</a:t>
            </a:r>
            <a:endPar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endParaRPr>
          </a:p>
          <a:p>
            <a:pPr marR="0" defTabSz="914400" eaLnBrk="1" hangingPunct="1">
              <a:spcBef>
                <a:spcPct val="50000"/>
              </a:spcBef>
              <a:buClrTx/>
              <a:buSzTx/>
              <a:buFontTx/>
              <a:defRPr/>
            </a:pPr>
            <a:r>
              <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rPr>
              <a:t>东南各省的变化大于西北各省的变化；</a:t>
            </a:r>
            <a:endPar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endParaRPr>
          </a:p>
          <a:p>
            <a:pPr marR="0" defTabSz="914400" eaLnBrk="1" hangingPunct="1">
              <a:spcBef>
                <a:spcPct val="50000"/>
              </a:spcBef>
              <a:buClrTx/>
              <a:buSzTx/>
              <a:buFontTx/>
              <a:defRPr/>
            </a:pPr>
            <a:r>
              <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rPr>
              <a:t>大中城市的变化大于广大乡镇的变化；</a:t>
            </a:r>
            <a:endPar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endParaRPr>
          </a:p>
          <a:p>
            <a:pPr marR="0" defTabSz="914400" eaLnBrk="1" hangingPunct="1">
              <a:spcBef>
                <a:spcPct val="50000"/>
              </a:spcBef>
              <a:buClrTx/>
              <a:buSzTx/>
              <a:buFontTx/>
              <a:defRPr/>
            </a:pPr>
            <a:r>
              <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rPr>
              <a:t>受过教育和教育程度较高的民众变化大于没有受过教育或教育程度较低的民众变化。</a:t>
            </a:r>
            <a:endParaRPr kumimoji="0" lang="zh-CN" altLang="en-US" sz="2800" b="1" kern="1200" cap="none" spc="0" normalizeH="0" baseline="0" noProof="1">
              <a:solidFill>
                <a:srgbClr val="5C0000"/>
              </a:solidFill>
              <a:effectLst>
                <a:outerShdw blurRad="38100" dist="38100" dir="2700000">
                  <a:srgbClr val="000000"/>
                </a:outerShdw>
              </a:effectLst>
              <a:latin typeface="楷体_GB2312" pitchFamily="1" charset="-122"/>
              <a:ea typeface="楷体_GB2312" pitchFamily="1" charset="-122"/>
              <a:cs typeface="+mn-cs"/>
            </a:endParaRPr>
          </a:p>
        </p:txBody>
      </p:sp>
      <p:sp>
        <p:nvSpPr>
          <p:cNvPr id="5" name="矩形 4"/>
          <p:cNvSpPr/>
          <p:nvPr/>
        </p:nvSpPr>
        <p:spPr>
          <a:xfrm>
            <a:off x="2606040" y="1201419"/>
            <a:ext cx="2937510" cy="1198881"/>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1">
                <a:ln w="25400">
                  <a:solidFill>
                    <a:srgbClr val="861E1D">
                      <a:alpha val="94000"/>
                    </a:srgbClr>
                  </a:solidFill>
                  <a:prstDash val="solid"/>
                </a:ln>
                <a:solidFill>
                  <a:srgbClr val="FF0000"/>
                </a:solidFill>
                <a:effectLst>
                  <a:outerShdw blurRad="177800" dist="12700" dir="10200000" sx="102000" sy="102000" algn="bl" rotWithShape="0">
                    <a:srgbClr val="480F08"/>
                  </a:outerShdw>
                </a:effectLst>
                <a:uLnTx/>
                <a:uFillTx/>
                <a:latin typeface="隶书" pitchFamily="49" charset="-122"/>
                <a:ea typeface="隶书" pitchFamily="49" charset="-122"/>
                <a:cs typeface="+mn-cs"/>
              </a:rPr>
              <a:t>不平衡</a:t>
            </a:r>
            <a:endParaRPr kumimoji="0" lang="zh-CN" altLang="en-US" sz="7200" b="1" i="0" u="none" strike="noStrike" kern="1200" cap="none" spc="0" normalizeH="0" baseline="0" noProof="1">
              <a:ln w="25400">
                <a:solidFill>
                  <a:srgbClr val="861E1D">
                    <a:alpha val="94000"/>
                  </a:srgbClr>
                </a:solidFill>
                <a:prstDash val="solid"/>
              </a:ln>
              <a:solidFill>
                <a:srgbClr val="FF0000"/>
              </a:solidFill>
              <a:effectLst>
                <a:outerShdw blurRad="177800" dist="12700" dir="10200000" sx="102000" sy="102000" algn="bl" rotWithShape="0">
                  <a:srgbClr val="480F08"/>
                </a:outerShdw>
              </a:effectLst>
              <a:uLnTx/>
              <a:uFillTx/>
              <a:latin typeface="隶书" pitchFamily="49" charset="-122"/>
              <a:ea typeface="隶书" pitchFamily="49" charset="-122"/>
              <a:cs typeface="+mn-cs"/>
            </a:endParaRPr>
          </a:p>
        </p:txBody>
      </p:sp>
      <p:sp>
        <p:nvSpPr>
          <p:cNvPr id="6" name="文本框 5"/>
          <p:cNvSpPr txBox="1"/>
          <p:nvPr/>
        </p:nvSpPr>
        <p:spPr>
          <a:xfrm>
            <a:off x="-7937" y="5162550"/>
            <a:ext cx="9155113" cy="1200150"/>
          </a:xfrm>
          <a:prstGeom prst="rect">
            <a:avLst/>
          </a:prstGeom>
          <a:noFill/>
        </p:spPr>
        <p:txBody>
          <a:bodyPr>
            <a:spAutoFit/>
          </a:bodyPr>
          <a:lstStyle/>
          <a:p>
            <a:pPr marR="0" defTabSz="914400" eaLnBrk="1" hangingPunct="1">
              <a:buClrTx/>
              <a:buSzTx/>
              <a:buFontTx/>
              <a:defRPr/>
            </a:pPr>
            <a:r>
              <a:rPr kumimoji="0" lang="zh-CN" altLang="en-US" sz="3600" b="1" i="1" kern="1200" cap="none" spc="0" normalizeH="0" baseline="0" noProof="1">
                <a:solidFill>
                  <a:srgbClr val="FF0000"/>
                </a:solidFill>
                <a:effectLst>
                  <a:outerShdw blurRad="38100" dist="38100" dir="2700000">
                    <a:srgbClr val="000000"/>
                  </a:outerShdw>
                </a:effectLst>
                <a:latin typeface="方正仿宋_GBK" charset="-122"/>
                <a:ea typeface="方正仿宋_GBK" charset="-122"/>
                <a:cs typeface="+mn-cs"/>
                <a:sym typeface="+mn-ea"/>
              </a:rPr>
              <a:t>总体来看，近代社会生活的变化，呈现出新</a:t>
            </a:r>
            <a:endParaRPr kumimoji="0" lang="zh-CN" altLang="en-US" sz="3600" b="1" i="1" kern="1200" cap="none" spc="0" normalizeH="0" baseline="0" noProof="1">
              <a:solidFill>
                <a:srgbClr val="FF0000"/>
              </a:solidFill>
              <a:effectLst>
                <a:outerShdw blurRad="38100" dist="38100" dir="2700000">
                  <a:srgbClr val="000000"/>
                </a:outerShdw>
              </a:effectLst>
              <a:latin typeface="方正仿宋_GBK" charset="-122"/>
              <a:ea typeface="方正仿宋_GBK" charset="-122"/>
              <a:cs typeface="+mn-cs"/>
              <a:sym typeface="+mn-ea"/>
            </a:endParaRPr>
          </a:p>
          <a:p>
            <a:pPr marR="0" defTabSz="914400" eaLnBrk="1" hangingPunct="1">
              <a:buClrTx/>
              <a:buSzTx/>
              <a:buFontTx/>
              <a:defRPr/>
            </a:pPr>
            <a:r>
              <a:rPr kumimoji="0" lang="zh-CN" altLang="en-US" sz="3600" b="1" i="1" kern="1200" cap="none" spc="0" normalizeH="0" baseline="0" noProof="1">
                <a:solidFill>
                  <a:srgbClr val="FF0000"/>
                </a:solidFill>
                <a:effectLst>
                  <a:outerShdw blurRad="38100" dist="38100" dir="2700000">
                    <a:srgbClr val="000000"/>
                  </a:outerShdw>
                </a:effectLst>
                <a:latin typeface="方正仿宋_GBK" charset="-122"/>
                <a:ea typeface="方正仿宋_GBK" charset="-122"/>
                <a:cs typeface="+mn-cs"/>
                <a:sym typeface="+mn-ea"/>
              </a:rPr>
              <a:t>旧并呈、多元发展的特征。</a:t>
            </a:r>
            <a:endParaRPr kumimoji="0" lang="zh-CN" altLang="en-US" sz="3600" b="1" i="1" kern="1200" cap="none" spc="0" normalizeH="0" baseline="0" noProof="1">
              <a:solidFill>
                <a:srgbClr val="FF0000"/>
              </a:solidFill>
              <a:effectLst>
                <a:outerShdw blurRad="38100" dist="38100" dir="2700000">
                  <a:srgbClr val="000000"/>
                </a:outerShdw>
              </a:effectLst>
              <a:latin typeface="方正仿宋_GBK" charset="-122"/>
              <a:ea typeface="方正仿宋_GBK"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strips(downLeft)">
                                      <p:cBhvr>
                                        <p:cTn id="13" dur="500"/>
                                        <p:tgtEl>
                                          <p:spTgt spid="4096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2"/>
          <p:cNvGrpSpPr/>
          <p:nvPr/>
        </p:nvGrpSpPr>
        <p:grpSpPr>
          <a:xfrm>
            <a:off x="180975" y="569913"/>
            <a:ext cx="2065338" cy="536575"/>
            <a:chOff x="284" y="878"/>
            <a:chExt cx="3254" cy="845"/>
          </a:xfrm>
        </p:grpSpPr>
        <p:pic>
          <p:nvPicPr>
            <p:cNvPr id="21508"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21509" name="文本框 2"/>
            <p:cNvSpPr txBox="1"/>
            <p:nvPr/>
          </p:nvSpPr>
          <p:spPr>
            <a:xfrm>
              <a:off x="284" y="878"/>
              <a:ext cx="2700" cy="816"/>
            </a:xfrm>
            <a:prstGeom prst="rect">
              <a:avLst/>
            </a:prstGeom>
            <a:noFill/>
            <a:ln w="9525">
              <a:noFill/>
            </a:ln>
          </p:spPr>
          <p:txBody>
            <a:bodyPr>
              <a:spAutoFit/>
            </a:bodyPr>
            <a:p>
              <a:pPr algn="ctr" eaLnBrk="1" hangingPunct="1"/>
              <a:r>
                <a:rPr lang="zh-CN" altLang="zh-CN" sz="2800" b="1" dirty="0">
                  <a:solidFill>
                    <a:srgbClr val="FF0000"/>
                  </a:solidFill>
                  <a:latin typeface="黑体" panose="02010609060101010101" pitchFamily="49" charset="-122"/>
                  <a:ea typeface="黑体" panose="02010609060101010101" pitchFamily="49" charset="-122"/>
                </a:rPr>
                <a:t>学习目标</a:t>
              </a:r>
              <a:endParaRPr lang="zh-CN" altLang="zh-CN" sz="2800" b="1" dirty="0">
                <a:solidFill>
                  <a:srgbClr val="FF0000"/>
                </a:solidFill>
                <a:latin typeface="黑体" panose="02010609060101010101" pitchFamily="49" charset="-122"/>
                <a:ea typeface="黑体" panose="02010609060101010101" pitchFamily="49" charset="-122"/>
              </a:endParaRPr>
            </a:p>
          </p:txBody>
        </p:sp>
      </p:grpSp>
      <p:sp>
        <p:nvSpPr>
          <p:cNvPr id="2" name="Text Box 5"/>
          <p:cNvSpPr txBox="1"/>
          <p:nvPr/>
        </p:nvSpPr>
        <p:spPr>
          <a:xfrm>
            <a:off x="192088" y="1320800"/>
            <a:ext cx="8923337" cy="4248150"/>
          </a:xfrm>
          <a:prstGeom prst="rect">
            <a:avLst/>
          </a:prstGeom>
          <a:noFill/>
          <a:ln w="9525">
            <a:noFill/>
          </a:ln>
        </p:spPr>
        <p:txBody>
          <a:bodyPr lIns="90000" tIns="46800" rIns="90000" bIns="46800">
            <a:spAutoFit/>
          </a:bodyPr>
          <a:p>
            <a:pPr marL="457200" indent="-457200" eaLnBrk="1" hangingPunct="1">
              <a:lnSpc>
                <a:spcPct val="150000"/>
              </a:lnSpc>
            </a:pPr>
            <a:r>
              <a:rPr lang="en-US" altLang="zh-CN" sz="3600" b="1" dirty="0">
                <a:latin typeface="宋体" panose="02010600030101010101" pitchFamily="2" charset="-122"/>
                <a:sym typeface="宋体" panose="02010600030101010101" pitchFamily="2" charset="-122"/>
              </a:rPr>
              <a:t>1.知道中国民族资本主义的发展情况；</a:t>
            </a:r>
            <a:endParaRPr lang="en-US" altLang="zh-CN" sz="3600" b="1" dirty="0">
              <a:latin typeface="宋体" panose="02010600030101010101" pitchFamily="2" charset="-122"/>
              <a:sym typeface="宋体" panose="02010600030101010101" pitchFamily="2" charset="-122"/>
            </a:endParaRPr>
          </a:p>
          <a:p>
            <a:pPr marL="457200" indent="-457200" eaLnBrk="1" hangingPunct="1">
              <a:lnSpc>
                <a:spcPct val="150000"/>
              </a:lnSpc>
            </a:pPr>
            <a:r>
              <a:rPr lang="en-US" altLang="zh-CN" sz="3600" b="1" dirty="0">
                <a:latin typeface="宋体" panose="02010600030101010101" pitchFamily="2" charset="-122"/>
                <a:sym typeface="宋体" panose="02010600030101010101" pitchFamily="2" charset="-122"/>
              </a:rPr>
              <a:t>2.知道近代以来中国人在衣、食、住、行生活的变化；</a:t>
            </a:r>
            <a:endParaRPr lang="en-US" altLang="zh-CN" sz="3600" b="1" dirty="0">
              <a:latin typeface="宋体" panose="02010600030101010101" pitchFamily="2" charset="-122"/>
              <a:sym typeface="宋体" panose="02010600030101010101" pitchFamily="2" charset="-122"/>
            </a:endParaRPr>
          </a:p>
          <a:p>
            <a:pPr marL="457200" indent="-457200" eaLnBrk="1" hangingPunct="1">
              <a:lnSpc>
                <a:spcPct val="150000"/>
              </a:lnSpc>
            </a:pPr>
            <a:r>
              <a:rPr lang="en-US" altLang="zh-CN" sz="3600" b="1" dirty="0">
                <a:latin typeface="宋体" panose="02010600030101010101" pitchFamily="2" charset="-122"/>
                <a:sym typeface="宋体" panose="02010600030101010101" pitchFamily="2" charset="-122"/>
              </a:rPr>
              <a:t>3.分析理解中国民族工业的发展特点和社会生活变化的特点</a:t>
            </a:r>
            <a:r>
              <a:rPr lang="zh-CN" altLang="en-US" sz="3600" b="1" dirty="0">
                <a:latin typeface="宋体" panose="02010600030101010101" pitchFamily="2" charset="-122"/>
                <a:sym typeface="宋体" panose="02010600030101010101" pitchFamily="2" charset="-122"/>
              </a:rPr>
              <a:t>。</a:t>
            </a:r>
            <a:endParaRPr lang="zh-CN" altLang="en-US" sz="3600" b="1" dirty="0">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charRg st="0" end="19"/>
                                            </p:txEl>
                                          </p:spTgt>
                                        </p:tgtEl>
                                        <p:attrNameLst>
                                          <p:attrName>style.visibility</p:attrName>
                                        </p:attrNameLst>
                                      </p:cBhvr>
                                      <p:to>
                                        <p:strVal val="visible"/>
                                      </p:to>
                                    </p:set>
                                    <p:animEffect transition="in" filter="fade">
                                      <p:cBhvr>
                                        <p:cTn id="7" dur="800" decel="100000"/>
                                        <p:tgtEl>
                                          <p:spTgt spid="2">
                                            <p:txEl>
                                              <p:charRg st="0" end="19"/>
                                            </p:txEl>
                                          </p:spTgt>
                                        </p:tgtEl>
                                      </p:cBhvr>
                                    </p:animEffect>
                                    <p:anim calcmode="lin" valueType="num">
                                      <p:cBhvr>
                                        <p:cTn id="8" dur="800" decel="100000" fill="hold"/>
                                        <p:tgtEl>
                                          <p:spTgt spid="2">
                                            <p:txEl>
                                              <p:charRg st="0" end="19"/>
                                            </p:txEl>
                                          </p:spTgt>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
                                            <p:txEl>
                                              <p:charRg st="0" end="19"/>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charRg st="0" end="19"/>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charRg st="0" end="19"/>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charRg st="0" end="19"/>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charRg st="19" end="45"/>
                                            </p:txEl>
                                          </p:spTgt>
                                        </p:tgtEl>
                                        <p:attrNameLst>
                                          <p:attrName>style.visibility</p:attrName>
                                        </p:attrNameLst>
                                      </p:cBhvr>
                                      <p:to>
                                        <p:strVal val="visible"/>
                                      </p:to>
                                    </p:set>
                                    <p:animEffect transition="in" filter="fade">
                                      <p:cBhvr>
                                        <p:cTn id="17" dur="800" decel="100000"/>
                                        <p:tgtEl>
                                          <p:spTgt spid="2">
                                            <p:txEl>
                                              <p:charRg st="19" end="45"/>
                                            </p:txEl>
                                          </p:spTgt>
                                        </p:tgtEl>
                                      </p:cBhvr>
                                    </p:animEffect>
                                    <p:anim calcmode="lin" valueType="num">
                                      <p:cBhvr>
                                        <p:cTn id="18" dur="800" decel="100000" fill="hold"/>
                                        <p:tgtEl>
                                          <p:spTgt spid="2">
                                            <p:txEl>
                                              <p:charRg st="19" end="45"/>
                                            </p:txEl>
                                          </p:spTgt>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
                                            <p:txEl>
                                              <p:charRg st="19" end="45"/>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charRg st="19" end="45"/>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charRg st="19" end="45"/>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charRg st="19" end="45"/>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charRg st="45" end="74"/>
                                            </p:txEl>
                                          </p:spTgt>
                                        </p:tgtEl>
                                        <p:attrNameLst>
                                          <p:attrName>style.visibility</p:attrName>
                                        </p:attrNameLst>
                                      </p:cBhvr>
                                      <p:to>
                                        <p:strVal val="visible"/>
                                      </p:to>
                                    </p:set>
                                    <p:animEffect transition="in" filter="fade">
                                      <p:cBhvr>
                                        <p:cTn id="27" dur="800" decel="100000"/>
                                        <p:tgtEl>
                                          <p:spTgt spid="2">
                                            <p:txEl>
                                              <p:charRg st="45" end="74"/>
                                            </p:txEl>
                                          </p:spTgt>
                                        </p:tgtEl>
                                      </p:cBhvr>
                                    </p:animEffect>
                                    <p:anim calcmode="lin" valueType="num">
                                      <p:cBhvr>
                                        <p:cTn id="28" dur="800" decel="100000" fill="hold"/>
                                        <p:tgtEl>
                                          <p:spTgt spid="2">
                                            <p:txEl>
                                              <p:charRg st="45" end="74"/>
                                            </p:txEl>
                                          </p:spTgt>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2">
                                            <p:txEl>
                                              <p:charRg st="45" end="7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charRg st="45" end="7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charRg st="45" end="7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charRg st="45" end="7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154" name="组合 2"/>
          <p:cNvGrpSpPr/>
          <p:nvPr/>
        </p:nvGrpSpPr>
        <p:grpSpPr>
          <a:xfrm>
            <a:off x="195263" y="638175"/>
            <a:ext cx="2092325" cy="549275"/>
            <a:chOff x="242" y="858"/>
            <a:chExt cx="3296" cy="865"/>
          </a:xfrm>
        </p:grpSpPr>
        <p:pic>
          <p:nvPicPr>
            <p:cNvPr id="49170"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49171" name="文本框 2"/>
            <p:cNvSpPr txBox="1"/>
            <p:nvPr/>
          </p:nvSpPr>
          <p:spPr>
            <a:xfrm>
              <a:off x="242" y="858"/>
              <a:ext cx="2700" cy="816"/>
            </a:xfrm>
            <a:prstGeom prst="rect">
              <a:avLst/>
            </a:prstGeom>
            <a:noFill/>
            <a:ln w="9525">
              <a:noFill/>
            </a:ln>
          </p:spPr>
          <p:txBody>
            <a:bodyPr>
              <a:spAutoFit/>
            </a:bodyPr>
            <a:p>
              <a:pPr algn="ctr" eaLnBrk="1" hangingPunct="1"/>
              <a:r>
                <a:rPr lang="zh-CN" altLang="en-US" sz="2800" b="1" dirty="0">
                  <a:solidFill>
                    <a:srgbClr val="FF0000"/>
                  </a:solidFill>
                  <a:latin typeface="黑体" panose="02010609060101010101" pitchFamily="49" charset="-122"/>
                  <a:ea typeface="黑体" panose="02010609060101010101" pitchFamily="49" charset="-122"/>
                </a:rPr>
                <a:t>课堂小结</a:t>
              </a:r>
              <a:endParaRPr lang="zh-CN" altLang="en-US" sz="2800" b="1" dirty="0">
                <a:solidFill>
                  <a:srgbClr val="FF0000"/>
                </a:solidFill>
                <a:latin typeface="黑体" panose="02010609060101010101" pitchFamily="49" charset="-122"/>
                <a:ea typeface="黑体" panose="02010609060101010101" pitchFamily="49" charset="-122"/>
              </a:endParaRPr>
            </a:p>
          </p:txBody>
        </p:sp>
      </p:grpSp>
      <p:sp>
        <p:nvSpPr>
          <p:cNvPr id="24581" name="Rectangle 3"/>
          <p:cNvSpPr/>
          <p:nvPr/>
        </p:nvSpPr>
        <p:spPr>
          <a:xfrm>
            <a:off x="2130425" y="1798638"/>
            <a:ext cx="3251200" cy="522287"/>
          </a:xfrm>
          <a:prstGeom prst="rect">
            <a:avLst/>
          </a:prstGeom>
          <a:noFill/>
          <a:ln w="9525">
            <a:noFill/>
          </a:ln>
        </p:spPr>
        <p:txBody>
          <a:bodyPr>
            <a:spAutoFit/>
          </a:bodyPr>
          <a:p>
            <a:pPr eaLnBrk="1" hangingPunct="1"/>
            <a:r>
              <a:rPr lang="zh-CN" altLang="en-US" sz="2800" b="1" dirty="0">
                <a:solidFill>
                  <a:srgbClr val="000000"/>
                </a:solidFill>
                <a:latin typeface="Arial" panose="020B0604020202020204" pitchFamily="34" charset="0"/>
                <a:ea typeface="黑体" panose="02010609060101010101" pitchFamily="49" charset="-122"/>
              </a:rPr>
              <a:t>发展：甲午战争后</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24583" name="AutoShape 5"/>
          <p:cNvSpPr/>
          <p:nvPr/>
        </p:nvSpPr>
        <p:spPr>
          <a:xfrm>
            <a:off x="1858963" y="3816350"/>
            <a:ext cx="341312" cy="1966913"/>
          </a:xfrm>
          <a:prstGeom prst="leftBrace">
            <a:avLst>
              <a:gd name="adj1" fmla="val 28440"/>
              <a:gd name="adj2" fmla="val 50000"/>
            </a:avLst>
          </a:prstGeom>
          <a:noFill/>
          <a:ln w="38100" cap="flat" cmpd="sng">
            <a:solidFill>
              <a:schemeClr val="tx1"/>
            </a:solidFill>
            <a:prstDash val="solid"/>
            <a:headEnd type="none" w="med" len="med"/>
            <a:tailEnd type="none" w="med" len="med"/>
          </a:ln>
        </p:spPr>
        <p:txBody>
          <a:bodyPr wrap="none" anchor="ctr"/>
          <a:p>
            <a:pPr algn="ctr" eaLnBrk="1" hangingPunct="1"/>
            <a:endParaRPr lang="zh-CN" altLang="zh-CN" sz="4400" b="1" dirty="0">
              <a:latin typeface="Arial" panose="020B0604020202020204" pitchFamily="34" charset="0"/>
            </a:endParaRPr>
          </a:p>
        </p:txBody>
      </p:sp>
      <p:sp>
        <p:nvSpPr>
          <p:cNvPr id="24585" name="Text Box 8"/>
          <p:cNvSpPr txBox="1"/>
          <p:nvPr/>
        </p:nvSpPr>
        <p:spPr>
          <a:xfrm>
            <a:off x="146050" y="1671638"/>
            <a:ext cx="612775" cy="3956050"/>
          </a:xfrm>
          <a:prstGeom prst="rect">
            <a:avLst/>
          </a:prstGeom>
          <a:solidFill>
            <a:schemeClr val="bg1"/>
          </a:solidFill>
          <a:ln w="9525" cap="flat" cmpd="sng">
            <a:solidFill>
              <a:schemeClr val="bg1"/>
            </a:solidFill>
            <a:prstDash val="solid"/>
            <a:miter/>
            <a:headEnd type="none" w="med" len="med"/>
            <a:tailEnd type="none" w="med" len="med"/>
          </a:ln>
        </p:spPr>
        <p:txBody>
          <a:bodyPr vert="eaVert">
            <a:spAutoFit/>
          </a:bodyPr>
          <a:p>
            <a:pPr eaLnBrk="1" hangingPunct="1">
              <a:spcBef>
                <a:spcPct val="50000"/>
              </a:spcBef>
            </a:pPr>
            <a:r>
              <a:rPr lang="zh-CN" altLang="en-US" sz="2800" b="1" dirty="0">
                <a:latin typeface="黑体" panose="02010609060101010101" pitchFamily="49" charset="-122"/>
                <a:ea typeface="黑体" panose="02010609060101010101" pitchFamily="49" charset="-122"/>
              </a:rPr>
              <a:t>经济和社会生活的变化</a:t>
            </a:r>
            <a:endParaRPr lang="zh-CN" altLang="en-US" sz="2800" b="1" dirty="0">
              <a:latin typeface="黑体" panose="02010609060101010101" pitchFamily="49" charset="-122"/>
              <a:ea typeface="黑体" panose="02010609060101010101" pitchFamily="49" charset="-122"/>
            </a:endParaRPr>
          </a:p>
        </p:txBody>
      </p:sp>
      <p:grpSp>
        <p:nvGrpSpPr>
          <p:cNvPr id="24589" name="Group 12"/>
          <p:cNvGrpSpPr/>
          <p:nvPr/>
        </p:nvGrpSpPr>
        <p:grpSpPr>
          <a:xfrm>
            <a:off x="684213" y="1570038"/>
            <a:ext cx="1549400" cy="3838575"/>
            <a:chOff x="832" y="1148"/>
            <a:chExt cx="863" cy="2023"/>
          </a:xfrm>
        </p:grpSpPr>
        <p:sp>
          <p:nvSpPr>
            <p:cNvPr id="49167" name="Text Box 13"/>
            <p:cNvSpPr txBox="1"/>
            <p:nvPr/>
          </p:nvSpPr>
          <p:spPr>
            <a:xfrm>
              <a:off x="1060" y="1148"/>
              <a:ext cx="635" cy="729"/>
            </a:xfrm>
            <a:prstGeom prst="rect">
              <a:avLst/>
            </a:prstGeom>
            <a:noFill/>
            <a:ln w="9525">
              <a:noFill/>
            </a:ln>
          </p:spPr>
          <p:txBody>
            <a:bodyPr>
              <a:spAutoFit/>
            </a:bodyPr>
            <a:p>
              <a:pPr eaLnBrk="1" hangingPunct="1">
                <a:spcBef>
                  <a:spcPct val="50000"/>
                </a:spcBef>
              </a:pPr>
              <a:r>
                <a:rPr lang="zh-CN" altLang="en-US" sz="2800" b="1" dirty="0">
                  <a:solidFill>
                    <a:srgbClr val="0000FF"/>
                  </a:solidFill>
                  <a:latin typeface="Arial" panose="020B0604020202020204" pitchFamily="34" charset="0"/>
                  <a:ea typeface="黑体" panose="02010609060101010101" pitchFamily="49" charset="-122"/>
                </a:rPr>
                <a:t>民族工业发展</a:t>
              </a:r>
              <a:endParaRPr lang="zh-CN" altLang="en-US" sz="2800" b="1" dirty="0">
                <a:solidFill>
                  <a:srgbClr val="0000FF"/>
                </a:solidFill>
                <a:latin typeface="Arial" panose="020B0604020202020204" pitchFamily="34" charset="0"/>
                <a:ea typeface="黑体" panose="02010609060101010101" pitchFamily="49" charset="-122"/>
              </a:endParaRPr>
            </a:p>
          </p:txBody>
        </p:sp>
        <p:sp>
          <p:nvSpPr>
            <p:cNvPr id="49168" name="AutoShape 14"/>
            <p:cNvSpPr/>
            <p:nvPr/>
          </p:nvSpPr>
          <p:spPr>
            <a:xfrm>
              <a:off x="832" y="1346"/>
              <a:ext cx="266" cy="1627"/>
            </a:xfrm>
            <a:prstGeom prst="leftBrace">
              <a:avLst>
                <a:gd name="adj1" fmla="val 67451"/>
                <a:gd name="adj2" fmla="val 50000"/>
              </a:avLst>
            </a:prstGeom>
            <a:noFill/>
            <a:ln w="57150" cap="flat" cmpd="sng">
              <a:solidFill>
                <a:schemeClr val="tx1"/>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9169" name="Text Box 15"/>
            <p:cNvSpPr txBox="1"/>
            <p:nvPr/>
          </p:nvSpPr>
          <p:spPr>
            <a:xfrm>
              <a:off x="1005" y="2442"/>
              <a:ext cx="600" cy="729"/>
            </a:xfrm>
            <a:prstGeom prst="rect">
              <a:avLst/>
            </a:prstGeom>
            <a:noFill/>
            <a:ln w="9525">
              <a:noFill/>
            </a:ln>
          </p:spPr>
          <p:txBody>
            <a:bodyPr>
              <a:spAutoFit/>
            </a:bodyPr>
            <a:p>
              <a:pPr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社会生活变化</a:t>
              </a:r>
              <a:endParaRPr lang="zh-CN" altLang="en-US" sz="2800" b="1" dirty="0">
                <a:solidFill>
                  <a:srgbClr val="0000FF"/>
                </a:solidFill>
                <a:latin typeface="黑体" panose="02010609060101010101" pitchFamily="49" charset="-122"/>
                <a:ea typeface="黑体" panose="02010609060101010101" pitchFamily="49" charset="-122"/>
              </a:endParaRPr>
            </a:p>
          </p:txBody>
        </p:sp>
      </p:grpSp>
      <p:sp>
        <p:nvSpPr>
          <p:cNvPr id="5" name="Text Box 10"/>
          <p:cNvSpPr txBox="1"/>
          <p:nvPr/>
        </p:nvSpPr>
        <p:spPr>
          <a:xfrm>
            <a:off x="2120900" y="1276350"/>
            <a:ext cx="4194175" cy="520700"/>
          </a:xfrm>
          <a:prstGeom prst="rect">
            <a:avLst/>
          </a:prstGeom>
          <a:noFill/>
          <a:ln w="9525">
            <a:noFill/>
          </a:ln>
        </p:spPr>
        <p:txBody>
          <a:bodyPr>
            <a:spAutoFit/>
          </a:bodyPr>
          <a:p>
            <a:pPr eaLnBrk="1" hangingPunct="1"/>
            <a:r>
              <a:rPr lang="zh-CN" altLang="en-US" sz="2800" b="1" dirty="0">
                <a:solidFill>
                  <a:srgbClr val="000000"/>
                </a:solidFill>
                <a:latin typeface="Arial" panose="020B0604020202020204" pitchFamily="34" charset="0"/>
                <a:ea typeface="黑体" panose="02010609060101010101" pitchFamily="49" charset="-122"/>
              </a:rPr>
              <a:t>产生：</a:t>
            </a:r>
            <a:r>
              <a:rPr lang="en-US" altLang="zh-CN" sz="2800" b="1" dirty="0">
                <a:solidFill>
                  <a:srgbClr val="000000"/>
                </a:solidFill>
                <a:latin typeface="Arial" panose="020B0604020202020204" pitchFamily="34" charset="0"/>
                <a:ea typeface="黑体" panose="02010609060101010101" pitchFamily="49" charset="-122"/>
              </a:rPr>
              <a:t>19</a:t>
            </a:r>
            <a:r>
              <a:rPr lang="zh-CN" altLang="en-US" sz="2800" b="1" dirty="0">
                <a:solidFill>
                  <a:srgbClr val="000000"/>
                </a:solidFill>
                <a:latin typeface="Arial" panose="020B0604020202020204" pitchFamily="34" charset="0"/>
                <a:ea typeface="黑体" panose="02010609060101010101" pitchFamily="49" charset="-122"/>
              </a:rPr>
              <a:t>世纪六七十年代</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6" name="Text Box 6"/>
          <p:cNvSpPr txBox="1"/>
          <p:nvPr/>
        </p:nvSpPr>
        <p:spPr>
          <a:xfrm>
            <a:off x="2095500" y="2897188"/>
            <a:ext cx="4314825" cy="522287"/>
          </a:xfrm>
          <a:prstGeom prst="rect">
            <a:avLst/>
          </a:prstGeom>
          <a:noFill/>
          <a:ln w="9525">
            <a:noFill/>
          </a:ln>
        </p:spPr>
        <p:txBody>
          <a:bodyPr>
            <a:spAutoFit/>
          </a:bodyPr>
          <a:p>
            <a:pPr eaLnBrk="1" hangingPunct="1">
              <a:spcBef>
                <a:spcPct val="50000"/>
              </a:spcBef>
            </a:pPr>
            <a:r>
              <a:rPr lang="zh-CN" altLang="en-US" sz="2800" b="1" dirty="0">
                <a:solidFill>
                  <a:srgbClr val="000000"/>
                </a:solidFill>
                <a:latin typeface="Arial" panose="020B0604020202020204" pitchFamily="34" charset="0"/>
                <a:ea typeface="黑体" panose="02010609060101010101" pitchFamily="49" charset="-122"/>
              </a:rPr>
              <a:t>萧条：</a:t>
            </a:r>
            <a:r>
              <a:rPr lang="en-US" altLang="zh-CN" sz="2800" b="1" dirty="0">
                <a:solidFill>
                  <a:srgbClr val="000000"/>
                </a:solidFill>
                <a:latin typeface="Arial" panose="020B0604020202020204" pitchFamily="34" charset="0"/>
                <a:ea typeface="黑体" panose="02010609060101010101" pitchFamily="49" charset="-122"/>
              </a:rPr>
              <a:t>20</a:t>
            </a:r>
            <a:r>
              <a:rPr lang="zh-CN" altLang="en-US" sz="2800" b="1" dirty="0">
                <a:solidFill>
                  <a:srgbClr val="000000"/>
                </a:solidFill>
                <a:latin typeface="Arial" panose="020B0604020202020204" pitchFamily="34" charset="0"/>
                <a:ea typeface="黑体" panose="02010609060101010101" pitchFamily="49" charset="-122"/>
              </a:rPr>
              <a:t>世纪二三十年代</a:t>
            </a:r>
            <a:endParaRPr lang="en-US" altLang="zh-CN" sz="2800" b="1" dirty="0">
              <a:solidFill>
                <a:srgbClr val="000000"/>
              </a:solidFill>
              <a:latin typeface="Arial" panose="020B0604020202020204" pitchFamily="34" charset="0"/>
              <a:ea typeface="黑体" panose="02010609060101010101" pitchFamily="49" charset="-122"/>
            </a:endParaRPr>
          </a:p>
        </p:txBody>
      </p:sp>
      <p:sp>
        <p:nvSpPr>
          <p:cNvPr id="7" name="Text Box 6"/>
          <p:cNvSpPr txBox="1"/>
          <p:nvPr/>
        </p:nvSpPr>
        <p:spPr>
          <a:xfrm>
            <a:off x="2179638" y="4311650"/>
            <a:ext cx="3016250" cy="522288"/>
          </a:xfrm>
          <a:prstGeom prst="rect">
            <a:avLst/>
          </a:prstGeom>
          <a:noFill/>
          <a:ln w="9525">
            <a:noFill/>
          </a:ln>
        </p:spPr>
        <p:txBody>
          <a:bodyPr>
            <a:spAutoFit/>
          </a:bodyPr>
          <a:p>
            <a:pPr eaLnBrk="1" hangingPunct="1">
              <a:spcBef>
                <a:spcPct val="50000"/>
              </a:spcBef>
            </a:pPr>
            <a:r>
              <a:rPr lang="zh-CN" altLang="en-US" sz="2800" b="1" dirty="0">
                <a:solidFill>
                  <a:srgbClr val="000000"/>
                </a:solidFill>
                <a:latin typeface="Arial" panose="020B0604020202020204" pitchFamily="34" charset="0"/>
                <a:ea typeface="黑体" panose="02010609060101010101" pitchFamily="49" charset="-122"/>
              </a:rPr>
              <a:t>风俗习惯的改变</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8" name="AutoShape 5"/>
          <p:cNvSpPr/>
          <p:nvPr/>
        </p:nvSpPr>
        <p:spPr>
          <a:xfrm>
            <a:off x="1868488" y="1412875"/>
            <a:ext cx="325437" cy="1768475"/>
          </a:xfrm>
          <a:prstGeom prst="leftBrace">
            <a:avLst>
              <a:gd name="adj1" fmla="val 28705"/>
              <a:gd name="adj2" fmla="val 50000"/>
            </a:avLst>
          </a:prstGeom>
          <a:noFill/>
          <a:ln w="38100" cap="flat" cmpd="sng">
            <a:solidFill>
              <a:schemeClr val="tx1"/>
            </a:solidFill>
            <a:prstDash val="solid"/>
            <a:headEnd type="none" w="med" len="med"/>
            <a:tailEnd type="none" w="med" len="med"/>
          </a:ln>
        </p:spPr>
        <p:txBody>
          <a:bodyPr wrap="none" anchor="ctr"/>
          <a:p>
            <a:pPr algn="ctr" eaLnBrk="1" hangingPunct="1"/>
            <a:endParaRPr lang="zh-CN" altLang="zh-CN" sz="4400" b="1" dirty="0">
              <a:latin typeface="Arial" panose="020B0604020202020204" pitchFamily="34" charset="0"/>
            </a:endParaRPr>
          </a:p>
        </p:txBody>
      </p:sp>
      <p:sp>
        <p:nvSpPr>
          <p:cNvPr id="11" name="Text Box 6"/>
          <p:cNvSpPr txBox="1"/>
          <p:nvPr/>
        </p:nvSpPr>
        <p:spPr>
          <a:xfrm>
            <a:off x="2170113" y="3724275"/>
            <a:ext cx="2722562" cy="522288"/>
          </a:xfrm>
          <a:prstGeom prst="rect">
            <a:avLst/>
          </a:prstGeom>
          <a:noFill/>
          <a:ln w="9525">
            <a:noFill/>
          </a:ln>
        </p:spPr>
        <p:txBody>
          <a:bodyPr>
            <a:spAutoFit/>
          </a:bodyPr>
          <a:p>
            <a:pPr eaLnBrk="1" hangingPunct="1">
              <a:spcBef>
                <a:spcPct val="50000"/>
              </a:spcBef>
            </a:pPr>
            <a:r>
              <a:rPr lang="zh-CN" altLang="en-US" sz="2800" b="1" dirty="0">
                <a:solidFill>
                  <a:srgbClr val="000000"/>
                </a:solidFill>
                <a:latin typeface="Arial" panose="020B0604020202020204" pitchFamily="34" charset="0"/>
                <a:ea typeface="黑体" panose="02010609060101010101" pitchFamily="49" charset="-122"/>
              </a:rPr>
              <a:t>新式交通的出现</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4" name="Rectangle 3"/>
          <p:cNvSpPr/>
          <p:nvPr/>
        </p:nvSpPr>
        <p:spPr>
          <a:xfrm>
            <a:off x="2133600" y="2309813"/>
            <a:ext cx="5337175" cy="522287"/>
          </a:xfrm>
          <a:prstGeom prst="rect">
            <a:avLst/>
          </a:prstGeom>
          <a:noFill/>
          <a:ln w="9525">
            <a:noFill/>
          </a:ln>
        </p:spPr>
        <p:txBody>
          <a:bodyPr>
            <a:spAutoFit/>
          </a:bodyPr>
          <a:p>
            <a:pPr eaLnBrk="1" hangingPunct="1"/>
            <a:r>
              <a:rPr lang="zh-CN" altLang="en-US" sz="2800" b="1" dirty="0">
                <a:solidFill>
                  <a:srgbClr val="000000"/>
                </a:solidFill>
                <a:latin typeface="Arial" panose="020B0604020202020204" pitchFamily="34" charset="0"/>
                <a:ea typeface="黑体" panose="02010609060101010101" pitchFamily="49" charset="-122"/>
              </a:rPr>
              <a:t>短暂春天：第一次世界大战期间</a:t>
            </a:r>
            <a:endParaRPr lang="en-US" altLang="zh-CN" sz="2800" b="1" dirty="0">
              <a:solidFill>
                <a:srgbClr val="000000"/>
              </a:solidFill>
              <a:latin typeface="Arial" panose="020B0604020202020204" pitchFamily="34" charset="0"/>
              <a:ea typeface="黑体" panose="02010609060101010101" pitchFamily="49" charset="-122"/>
            </a:endParaRPr>
          </a:p>
        </p:txBody>
      </p:sp>
      <p:sp>
        <p:nvSpPr>
          <p:cNvPr id="9" name="Text Box 6"/>
          <p:cNvSpPr txBox="1"/>
          <p:nvPr/>
        </p:nvSpPr>
        <p:spPr>
          <a:xfrm>
            <a:off x="2170113" y="4922838"/>
            <a:ext cx="3538537" cy="522287"/>
          </a:xfrm>
          <a:prstGeom prst="rect">
            <a:avLst/>
          </a:prstGeom>
          <a:noFill/>
          <a:ln w="9525">
            <a:noFill/>
          </a:ln>
        </p:spPr>
        <p:txBody>
          <a:bodyPr>
            <a:spAutoFit/>
          </a:bodyPr>
          <a:p>
            <a:pPr eaLnBrk="1" hangingPunct="1">
              <a:spcBef>
                <a:spcPct val="50000"/>
              </a:spcBef>
            </a:pPr>
            <a:r>
              <a:rPr lang="zh-CN" altLang="en-US" sz="2800" b="1" dirty="0">
                <a:solidFill>
                  <a:srgbClr val="000000"/>
                </a:solidFill>
                <a:latin typeface="Arial" panose="020B0604020202020204" pitchFamily="34" charset="0"/>
                <a:ea typeface="黑体" panose="02010609060101010101" pitchFamily="49" charset="-122"/>
              </a:rPr>
              <a:t>新式婚丧礼节的出现</a:t>
            </a:r>
            <a:endParaRPr lang="zh-CN" altLang="en-US" sz="2800" b="1" dirty="0">
              <a:solidFill>
                <a:srgbClr val="000000"/>
              </a:solidFill>
              <a:latin typeface="Arial" panose="020B0604020202020204" pitchFamily="34" charset="0"/>
              <a:ea typeface="黑体" panose="02010609060101010101" pitchFamily="49" charset="-122"/>
            </a:endParaRPr>
          </a:p>
        </p:txBody>
      </p:sp>
      <p:sp>
        <p:nvSpPr>
          <p:cNvPr id="12" name="Text Box 6"/>
          <p:cNvSpPr txBox="1"/>
          <p:nvPr/>
        </p:nvSpPr>
        <p:spPr>
          <a:xfrm>
            <a:off x="2173288" y="5484813"/>
            <a:ext cx="3538537" cy="522287"/>
          </a:xfrm>
          <a:prstGeom prst="rect">
            <a:avLst/>
          </a:prstGeom>
          <a:noFill/>
          <a:ln w="9525">
            <a:noFill/>
          </a:ln>
        </p:spPr>
        <p:txBody>
          <a:bodyPr>
            <a:spAutoFit/>
          </a:bodyPr>
          <a:p>
            <a:pPr eaLnBrk="1" hangingPunct="1">
              <a:spcBef>
                <a:spcPct val="50000"/>
              </a:spcBef>
            </a:pPr>
            <a:r>
              <a:rPr lang="zh-CN" altLang="en-US" sz="2800" b="1" dirty="0">
                <a:solidFill>
                  <a:srgbClr val="000000"/>
                </a:solidFill>
                <a:latin typeface="Arial" panose="020B0604020202020204" pitchFamily="34" charset="0"/>
                <a:ea typeface="黑体" panose="02010609060101010101" pitchFamily="49" charset="-122"/>
              </a:rPr>
              <a:t>社会生活变化特点</a:t>
            </a:r>
            <a:endParaRPr lang="en-US" altLang="zh-CN" sz="2800" b="1" dirty="0">
              <a:solidFill>
                <a:srgbClr val="000000"/>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4589"/>
                                        </p:tgtEl>
                                        <p:attrNameLst>
                                          <p:attrName>style.visibility</p:attrName>
                                        </p:attrNameLst>
                                      </p:cBhvr>
                                      <p:to>
                                        <p:strVal val="visible"/>
                                      </p:to>
                                    </p:set>
                                    <p:animEffect transition="in" filter="fade">
                                      <p:cBhvr>
                                        <p:cTn id="12" dur="800" decel="100000"/>
                                        <p:tgtEl>
                                          <p:spTgt spid="24589"/>
                                        </p:tgtEl>
                                      </p:cBhvr>
                                    </p:animEffect>
                                    <p:anim calcmode="lin" valueType="num">
                                      <p:cBhvr>
                                        <p:cTn id="13" dur="800" decel="100000" fill="hold"/>
                                        <p:tgtEl>
                                          <p:spTgt spid="24589"/>
                                        </p:tgtEl>
                                        <p:attrNameLst>
                                          <p:attrName>style.rotation</p:attrName>
                                        </p:attrNameLst>
                                      </p:cBhvr>
                                      <p:tavLst>
                                        <p:tav tm="0">
                                          <p:val>
                                            <p:fltVal val="-90.000000"/>
                                          </p:val>
                                        </p:tav>
                                        <p:tav tm="100000">
                                          <p:val>
                                            <p:fltVal val="0.000000"/>
                                          </p:val>
                                        </p:tav>
                                      </p:tavLst>
                                    </p:anim>
                                    <p:anim calcmode="lin" valueType="num">
                                      <p:cBhvr>
                                        <p:cTn id="14" dur="800" decel="100000" fill="hold"/>
                                        <p:tgtEl>
                                          <p:spTgt spid="24589"/>
                                        </p:tgtEl>
                                        <p:attrNameLst>
                                          <p:attrName>ppt_x</p:attrName>
                                        </p:attrNameLst>
                                      </p:cBhvr>
                                      <p:tavLst>
                                        <p:tav tm="0">
                                          <p:val>
                                            <p:strVal val="#ppt_x+0.4"/>
                                          </p:val>
                                        </p:tav>
                                        <p:tav tm="100000">
                                          <p:val>
                                            <p:strVal val="#ppt_x-0.05"/>
                                          </p:val>
                                        </p:tav>
                                      </p:tavLst>
                                    </p:anim>
                                    <p:anim calcmode="lin" valueType="num">
                                      <p:cBhvr>
                                        <p:cTn id="15" dur="800" decel="100000" fill="hold"/>
                                        <p:tgtEl>
                                          <p:spTgt spid="2458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458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4589"/>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 decel="100000"/>
                                        <p:tgtEl>
                                          <p:spTgt spid="8"/>
                                        </p:tgtEl>
                                      </p:cBhvr>
                                    </p:animEffect>
                                    <p:anim calcmode="lin" valueType="num">
                                      <p:cBhvr>
                                        <p:cTn id="23" dur="800" decel="100000" fill="hold"/>
                                        <p:tgtEl>
                                          <p:spTgt spid="8"/>
                                        </p:tgtEl>
                                        <p:attrNameLst>
                                          <p:attrName>style.rotation</p:attrName>
                                        </p:attrNameLst>
                                      </p:cBhvr>
                                      <p:tavLst>
                                        <p:tav tm="0">
                                          <p:val>
                                            <p:fltVal val="-90.000000"/>
                                          </p:val>
                                        </p:tav>
                                        <p:tav tm="100000">
                                          <p:val>
                                            <p:fltVal val="0.000000"/>
                                          </p:val>
                                        </p:tav>
                                      </p:tavLst>
                                    </p:anim>
                                    <p:anim calcmode="lin" valueType="num">
                                      <p:cBhvr>
                                        <p:cTn id="24" dur="800" decel="100000" fill="hold"/>
                                        <p:tgtEl>
                                          <p:spTgt spid="8"/>
                                        </p:tgtEl>
                                        <p:attrNameLst>
                                          <p:attrName>ppt_x</p:attrName>
                                        </p:attrNameLst>
                                      </p:cBhvr>
                                      <p:tavLst>
                                        <p:tav tm="0">
                                          <p:val>
                                            <p:strVal val="#ppt_x+0.4"/>
                                          </p:val>
                                        </p:tav>
                                        <p:tav tm="100000">
                                          <p:val>
                                            <p:strVal val="#ppt_x-0.05"/>
                                          </p:val>
                                        </p:tav>
                                      </p:tavLst>
                                    </p:anim>
                                    <p:anim calcmode="lin" valueType="num">
                                      <p:cBhvr>
                                        <p:cTn id="25" dur="800" decel="100000" fill="hold"/>
                                        <p:tgtEl>
                                          <p:spTgt spid="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581"/>
                                        </p:tgtEl>
                                        <p:attrNameLst>
                                          <p:attrName>style.visibility</p:attrName>
                                        </p:attrNameLst>
                                      </p:cBhvr>
                                      <p:to>
                                        <p:strVal val="visible"/>
                                      </p:to>
                                    </p:set>
                                    <p:animEffect transition="in" filter="blinds(horizontal)">
                                      <p:cBhvr>
                                        <p:cTn id="42" dur="500"/>
                                        <p:tgtEl>
                                          <p:spTgt spid="2458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800" decel="100000"/>
                                        <p:tgtEl>
                                          <p:spTgt spid="6"/>
                                        </p:tgtEl>
                                      </p:cBhvr>
                                    </p:animEffect>
                                    <p:anim calcmode="lin" valueType="num">
                                      <p:cBhvr>
                                        <p:cTn id="53" dur="800" decel="100000" fill="hold"/>
                                        <p:tgtEl>
                                          <p:spTgt spid="6"/>
                                        </p:tgtEl>
                                        <p:attrNameLst>
                                          <p:attrName>style.rotation</p:attrName>
                                        </p:attrNameLst>
                                      </p:cBhvr>
                                      <p:tavLst>
                                        <p:tav tm="0">
                                          <p:val>
                                            <p:fltVal val="-90.000000"/>
                                          </p:val>
                                        </p:tav>
                                        <p:tav tm="100000">
                                          <p:val>
                                            <p:fltVal val="0.000000"/>
                                          </p:val>
                                        </p:tav>
                                      </p:tavLst>
                                    </p:anim>
                                    <p:anim calcmode="lin" valueType="num">
                                      <p:cBhvr>
                                        <p:cTn id="54" dur="800" decel="100000" fill="hold"/>
                                        <p:tgtEl>
                                          <p:spTgt spid="6"/>
                                        </p:tgtEl>
                                        <p:attrNameLst>
                                          <p:attrName>ppt_x</p:attrName>
                                        </p:attrNameLst>
                                      </p:cBhvr>
                                      <p:tavLst>
                                        <p:tav tm="0">
                                          <p:val>
                                            <p:strVal val="#ppt_x+0.4"/>
                                          </p:val>
                                        </p:tav>
                                        <p:tav tm="100000">
                                          <p:val>
                                            <p:strVal val="#ppt_x-0.05"/>
                                          </p:val>
                                        </p:tav>
                                      </p:tavLst>
                                    </p:anim>
                                    <p:anim calcmode="lin" valueType="num">
                                      <p:cBhvr>
                                        <p:cTn id="55" dur="800" decel="100000" fill="hold"/>
                                        <p:tgtEl>
                                          <p:spTgt spid="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24583"/>
                                        </p:tgtEl>
                                        <p:attrNameLst>
                                          <p:attrName>style.visibility</p:attrName>
                                        </p:attrNameLst>
                                      </p:cBhvr>
                                      <p:to>
                                        <p:strVal val="visible"/>
                                      </p:to>
                                    </p:set>
                                    <p:animEffect transition="in" filter="fade">
                                      <p:cBhvr>
                                        <p:cTn id="62" dur="800" decel="100000"/>
                                        <p:tgtEl>
                                          <p:spTgt spid="24583"/>
                                        </p:tgtEl>
                                      </p:cBhvr>
                                    </p:animEffect>
                                    <p:anim calcmode="lin" valueType="num">
                                      <p:cBhvr>
                                        <p:cTn id="63" dur="800" decel="100000" fill="hold"/>
                                        <p:tgtEl>
                                          <p:spTgt spid="24583"/>
                                        </p:tgtEl>
                                        <p:attrNameLst>
                                          <p:attrName>style.rotation</p:attrName>
                                        </p:attrNameLst>
                                      </p:cBhvr>
                                      <p:tavLst>
                                        <p:tav tm="0">
                                          <p:val>
                                            <p:fltVal val="-90.000000"/>
                                          </p:val>
                                        </p:tav>
                                        <p:tav tm="100000">
                                          <p:val>
                                            <p:fltVal val="0.000000"/>
                                          </p:val>
                                        </p:tav>
                                      </p:tavLst>
                                    </p:anim>
                                    <p:anim calcmode="lin" valueType="num">
                                      <p:cBhvr>
                                        <p:cTn id="64" dur="800" decel="100000" fill="hold"/>
                                        <p:tgtEl>
                                          <p:spTgt spid="24583"/>
                                        </p:tgtEl>
                                        <p:attrNameLst>
                                          <p:attrName>ppt_x</p:attrName>
                                        </p:attrNameLst>
                                      </p:cBhvr>
                                      <p:tavLst>
                                        <p:tav tm="0">
                                          <p:val>
                                            <p:strVal val="#ppt_x+0.4"/>
                                          </p:val>
                                        </p:tav>
                                        <p:tav tm="100000">
                                          <p:val>
                                            <p:strVal val="#ppt_x-0.05"/>
                                          </p:val>
                                        </p:tav>
                                      </p:tavLst>
                                    </p:anim>
                                    <p:anim calcmode="lin" valueType="num">
                                      <p:cBhvr>
                                        <p:cTn id="65" dur="800" decel="100000" fill="hold"/>
                                        <p:tgtEl>
                                          <p:spTgt spid="24583"/>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4583"/>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4583"/>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800" decel="100000"/>
                                        <p:tgtEl>
                                          <p:spTgt spid="11"/>
                                        </p:tgtEl>
                                      </p:cBhvr>
                                    </p:animEffect>
                                    <p:anim calcmode="lin" valueType="num">
                                      <p:cBhvr>
                                        <p:cTn id="73" dur="800" decel="100000" fill="hold"/>
                                        <p:tgtEl>
                                          <p:spTgt spid="11"/>
                                        </p:tgtEl>
                                        <p:attrNameLst>
                                          <p:attrName>style.rotation</p:attrName>
                                        </p:attrNameLst>
                                      </p:cBhvr>
                                      <p:tavLst>
                                        <p:tav tm="0">
                                          <p:val>
                                            <p:fltVal val="-90.000000"/>
                                          </p:val>
                                        </p:tav>
                                        <p:tav tm="100000">
                                          <p:val>
                                            <p:fltVal val="0.000000"/>
                                          </p:val>
                                        </p:tav>
                                      </p:tavLst>
                                    </p:anim>
                                    <p:anim calcmode="lin" valueType="num">
                                      <p:cBhvr>
                                        <p:cTn id="74" dur="800" decel="100000" fill="hold"/>
                                        <p:tgtEl>
                                          <p:spTgt spid="11"/>
                                        </p:tgtEl>
                                        <p:attrNameLst>
                                          <p:attrName>ppt_x</p:attrName>
                                        </p:attrNameLst>
                                      </p:cBhvr>
                                      <p:tavLst>
                                        <p:tav tm="0">
                                          <p:val>
                                            <p:strVal val="#ppt_x+0.4"/>
                                          </p:val>
                                        </p:tav>
                                        <p:tav tm="100000">
                                          <p:val>
                                            <p:strVal val="#ppt_x-0.05"/>
                                          </p:val>
                                        </p:tav>
                                      </p:tavLst>
                                    </p:anim>
                                    <p:anim calcmode="lin" valueType="num">
                                      <p:cBhvr>
                                        <p:cTn id="75" dur="800" decel="100000" fill="hold"/>
                                        <p:tgtEl>
                                          <p:spTgt spid="11"/>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800" decel="100000"/>
                                        <p:tgtEl>
                                          <p:spTgt spid="7"/>
                                        </p:tgtEl>
                                      </p:cBhvr>
                                    </p:animEffect>
                                    <p:anim calcmode="lin" valueType="num">
                                      <p:cBhvr>
                                        <p:cTn id="83"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84" dur="800" decel="100000" fill="hold"/>
                                        <p:tgtEl>
                                          <p:spTgt spid="7"/>
                                        </p:tgtEl>
                                        <p:attrNameLst>
                                          <p:attrName>ppt_x</p:attrName>
                                        </p:attrNameLst>
                                      </p:cBhvr>
                                      <p:tavLst>
                                        <p:tav tm="0">
                                          <p:val>
                                            <p:strVal val="#ppt_x+0.4"/>
                                          </p:val>
                                        </p:tav>
                                        <p:tav tm="100000">
                                          <p:val>
                                            <p:strVal val="#ppt_x-0.05"/>
                                          </p:val>
                                        </p:tav>
                                      </p:tavLst>
                                    </p:anim>
                                    <p:anim calcmode="lin" valueType="num">
                                      <p:cBhvr>
                                        <p:cTn id="85" dur="800" decel="100000" fill="hold"/>
                                        <p:tgtEl>
                                          <p:spTgt spid="7"/>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800" decel="100000"/>
                                        <p:tgtEl>
                                          <p:spTgt spid="9"/>
                                        </p:tgtEl>
                                      </p:cBhvr>
                                    </p:animEffect>
                                    <p:anim calcmode="lin" valueType="num">
                                      <p:cBhvr>
                                        <p:cTn id="93" dur="800" decel="100000" fill="hold"/>
                                        <p:tgtEl>
                                          <p:spTgt spid="9"/>
                                        </p:tgtEl>
                                        <p:attrNameLst>
                                          <p:attrName>style.rotation</p:attrName>
                                        </p:attrNameLst>
                                      </p:cBhvr>
                                      <p:tavLst>
                                        <p:tav tm="0">
                                          <p:val>
                                            <p:fltVal val="-90.000000"/>
                                          </p:val>
                                        </p:tav>
                                        <p:tav tm="100000">
                                          <p:val>
                                            <p:fltVal val="0.000000"/>
                                          </p:val>
                                        </p:tav>
                                      </p:tavLst>
                                    </p:anim>
                                    <p:anim calcmode="lin" valueType="num">
                                      <p:cBhvr>
                                        <p:cTn id="94" dur="800" decel="100000" fill="hold"/>
                                        <p:tgtEl>
                                          <p:spTgt spid="9"/>
                                        </p:tgtEl>
                                        <p:attrNameLst>
                                          <p:attrName>ppt_x</p:attrName>
                                        </p:attrNameLst>
                                      </p:cBhvr>
                                      <p:tavLst>
                                        <p:tav tm="0">
                                          <p:val>
                                            <p:strVal val="#ppt_x+0.4"/>
                                          </p:val>
                                        </p:tav>
                                        <p:tav tm="100000">
                                          <p:val>
                                            <p:strVal val="#ppt_x-0.05"/>
                                          </p:val>
                                        </p:tav>
                                      </p:tavLst>
                                    </p:anim>
                                    <p:anim calcmode="lin" valueType="num">
                                      <p:cBhvr>
                                        <p:cTn id="95" dur="800" decel="100000" fill="hold"/>
                                        <p:tgtEl>
                                          <p:spTgt spid="9"/>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800" decel="100000"/>
                                        <p:tgtEl>
                                          <p:spTgt spid="12"/>
                                        </p:tgtEl>
                                      </p:cBhvr>
                                    </p:animEffect>
                                    <p:anim calcmode="lin" valueType="num">
                                      <p:cBhvr>
                                        <p:cTn id="103" dur="800" decel="100000" fill="hold"/>
                                        <p:tgtEl>
                                          <p:spTgt spid="12"/>
                                        </p:tgtEl>
                                        <p:attrNameLst>
                                          <p:attrName>style.rotation</p:attrName>
                                        </p:attrNameLst>
                                      </p:cBhvr>
                                      <p:tavLst>
                                        <p:tav tm="0">
                                          <p:val>
                                            <p:fltVal val="-90.000000"/>
                                          </p:val>
                                        </p:tav>
                                        <p:tav tm="100000">
                                          <p:val>
                                            <p:fltVal val="0.000000"/>
                                          </p:val>
                                        </p:tav>
                                      </p:tavLst>
                                    </p:anim>
                                    <p:anim calcmode="lin" valueType="num">
                                      <p:cBhvr>
                                        <p:cTn id="104" dur="800" decel="100000" fill="hold"/>
                                        <p:tgtEl>
                                          <p:spTgt spid="12"/>
                                        </p:tgtEl>
                                        <p:attrNameLst>
                                          <p:attrName>ppt_x</p:attrName>
                                        </p:attrNameLst>
                                      </p:cBhvr>
                                      <p:tavLst>
                                        <p:tav tm="0">
                                          <p:val>
                                            <p:strVal val="#ppt_x+0.4"/>
                                          </p:val>
                                        </p:tav>
                                        <p:tav tm="100000">
                                          <p:val>
                                            <p:strVal val="#ppt_x-0.05"/>
                                          </p:val>
                                        </p:tav>
                                      </p:tavLst>
                                    </p:anim>
                                    <p:anim calcmode="lin" valueType="num">
                                      <p:cBhvr>
                                        <p:cTn id="105" dur="800" decel="100000" fill="hold"/>
                                        <p:tgtEl>
                                          <p:spTgt spid="12"/>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3" grpId="0" bldLvl="0" animBg="1"/>
      <p:bldP spid="24585" grpId="0" bldLvl="0" animBg="1"/>
      <p:bldP spid="5" grpId="0"/>
      <p:bldP spid="6" grpId="0"/>
      <p:bldP spid="7" grpId="0"/>
      <p:bldP spid="8" grpId="0" bldLvl="0" animBg="1"/>
      <p:bldP spid="11" grpId="0"/>
      <p:bldP spid="4" grpId="0"/>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78" name="组合 2"/>
          <p:cNvGrpSpPr/>
          <p:nvPr/>
        </p:nvGrpSpPr>
        <p:grpSpPr>
          <a:xfrm>
            <a:off x="74613" y="557213"/>
            <a:ext cx="2065337" cy="536575"/>
            <a:chOff x="284" y="878"/>
            <a:chExt cx="3254" cy="845"/>
          </a:xfrm>
        </p:grpSpPr>
        <p:pic>
          <p:nvPicPr>
            <p:cNvPr id="50182"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50183" name="文本框 2"/>
            <p:cNvSpPr txBox="1"/>
            <p:nvPr/>
          </p:nvSpPr>
          <p:spPr>
            <a:xfrm>
              <a:off x="284" y="878"/>
              <a:ext cx="2700" cy="822"/>
            </a:xfrm>
            <a:prstGeom prst="rect">
              <a:avLst/>
            </a:prstGeom>
            <a:noFill/>
            <a:ln w="9525">
              <a:noFill/>
            </a:ln>
          </p:spPr>
          <p:txBody>
            <a:bodyPr>
              <a:spAutoFit/>
            </a:bodyPr>
            <a:p>
              <a:pPr algn="ctr" eaLnBrk="1" hangingPunct="1"/>
              <a:r>
                <a:rPr lang="zh-CN" altLang="en-US" sz="2800" b="1" dirty="0">
                  <a:solidFill>
                    <a:srgbClr val="FF0000"/>
                  </a:solidFill>
                  <a:latin typeface="黑体" panose="02010609060101010101" pitchFamily="49" charset="-122"/>
                  <a:ea typeface="黑体" panose="02010609060101010101" pitchFamily="49" charset="-122"/>
                </a:rPr>
                <a:t>同步精练</a:t>
              </a:r>
              <a:endParaRPr lang="zh-CN" altLang="en-US" sz="2800" b="1" dirty="0">
                <a:solidFill>
                  <a:srgbClr val="FF0000"/>
                </a:solidFill>
                <a:latin typeface="黑体" panose="02010609060101010101" pitchFamily="49" charset="-122"/>
                <a:ea typeface="黑体" panose="02010609060101010101" pitchFamily="49" charset="-122"/>
              </a:endParaRPr>
            </a:p>
          </p:txBody>
        </p:sp>
      </p:grpSp>
      <p:sp>
        <p:nvSpPr>
          <p:cNvPr id="38914" name="文本框 38913"/>
          <p:cNvSpPr txBox="1"/>
          <p:nvPr/>
        </p:nvSpPr>
        <p:spPr>
          <a:xfrm>
            <a:off x="190500" y="1057275"/>
            <a:ext cx="8839200" cy="5129213"/>
          </a:xfrm>
          <a:prstGeom prst="rect">
            <a:avLst/>
          </a:prstGeom>
          <a:noFill/>
          <a:ln w="9525">
            <a:noFill/>
          </a:ln>
        </p:spPr>
        <p:txBody>
          <a:bodyPr>
            <a:spAutoFit/>
          </a:bodyPr>
          <a:lstStyle/>
          <a:p>
            <a:pPr marR="0" defTabSz="914400" eaLnBrk="1" hangingPunct="1">
              <a:lnSpc>
                <a:spcPct val="130000"/>
              </a:lnSpc>
              <a:buClrTx/>
              <a:buSzTx/>
              <a:buFontTx/>
              <a:defRPr/>
            </a:pPr>
            <a:r>
              <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1．甲午战争后，提出“实业救国”口号的人是(      )</a:t>
            </a:r>
            <a:endPar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30000"/>
              </a:lnSpc>
              <a:buClrTx/>
              <a:buSzTx/>
              <a:buFontTx/>
              <a:defRPr/>
            </a:pPr>
            <a:r>
              <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A．张之洞    B．张謇    C．荣宗敬   D．范旭东</a:t>
            </a:r>
            <a:endPar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30000"/>
              </a:lnSpc>
              <a:buClrTx/>
              <a:buSzTx/>
              <a:buFontTx/>
              <a:defRPr/>
            </a:pPr>
            <a:r>
              <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2．张謇在创办第一家工厂时，引起了轰动。原因是(      )</a:t>
            </a:r>
            <a:endPar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30000"/>
              </a:lnSpc>
              <a:buClrTx/>
              <a:buSzTx/>
              <a:buFontTx/>
              <a:defRPr/>
            </a:pPr>
            <a:r>
              <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①张謇的身份和他的举动按当时的社会观念看，反差太大  ②当时的社会环境下，开办工厂是风险很大的事情  ③具有资本主义性质的企业在当时是新生事物　④为了取得广告效应，张謇事先做了大量宣传</a:t>
            </a:r>
            <a:endPar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30000"/>
              </a:lnSpc>
              <a:buClrTx/>
              <a:buSzTx/>
              <a:buFontTx/>
              <a:defRPr/>
            </a:pPr>
            <a:r>
              <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A．①②	  B．②③      C．③④	  D．①④</a:t>
            </a:r>
            <a:endParaRPr kumimoji="0" lang="zh-CN" altLang="en-US" sz="28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p:txBody>
      </p:sp>
      <p:sp>
        <p:nvSpPr>
          <p:cNvPr id="38915" name="文本框 38914"/>
          <p:cNvSpPr txBox="1"/>
          <p:nvPr/>
        </p:nvSpPr>
        <p:spPr>
          <a:xfrm>
            <a:off x="7632700" y="1082675"/>
            <a:ext cx="879475" cy="708025"/>
          </a:xfrm>
          <a:prstGeom prst="rect">
            <a:avLst/>
          </a:prstGeom>
          <a:noFill/>
          <a:ln w="9525">
            <a:noFill/>
          </a:ln>
        </p:spPr>
        <p:txBody>
          <a:bodyPr>
            <a:spAutoFit/>
          </a:bodyPr>
          <a:p>
            <a:pPr eaLnBrk="1" hangingPunct="1"/>
            <a:r>
              <a:rPr lang="zh-CN" altLang="en-US" sz="4000" b="1" dirty="0">
                <a:solidFill>
                  <a:srgbClr val="FF0000"/>
                </a:solidFill>
                <a:latin typeface="Arial" panose="020B0604020202020204" pitchFamily="34" charset="0"/>
              </a:rPr>
              <a:t>B</a:t>
            </a:r>
            <a:endParaRPr lang="zh-CN" altLang="en-US" sz="4000" b="1" dirty="0">
              <a:solidFill>
                <a:srgbClr val="FF0000"/>
              </a:solidFill>
              <a:latin typeface="Arial" panose="020B0604020202020204" pitchFamily="34" charset="0"/>
            </a:endParaRPr>
          </a:p>
        </p:txBody>
      </p:sp>
      <p:sp>
        <p:nvSpPr>
          <p:cNvPr id="38916" name="文本框 38915"/>
          <p:cNvSpPr txBox="1"/>
          <p:nvPr/>
        </p:nvSpPr>
        <p:spPr>
          <a:xfrm>
            <a:off x="730250" y="2762250"/>
            <a:ext cx="879475" cy="708025"/>
          </a:xfrm>
          <a:prstGeom prst="rect">
            <a:avLst/>
          </a:prstGeom>
          <a:noFill/>
          <a:ln w="9525">
            <a:noFill/>
          </a:ln>
        </p:spPr>
        <p:txBody>
          <a:bodyPr>
            <a:spAutoFit/>
          </a:bodyPr>
          <a:p>
            <a:pPr eaLnBrk="1" hangingPunct="1"/>
            <a:r>
              <a:rPr lang="zh-CN" altLang="en-US" sz="4000" b="1" dirty="0">
                <a:solidFill>
                  <a:srgbClr val="FF0000"/>
                </a:solidFill>
                <a:latin typeface="Arial" panose="020B0604020202020204" pitchFamily="34" charset="0"/>
              </a:rPr>
              <a:t>A</a:t>
            </a:r>
            <a:endParaRPr lang="zh-CN" altLang="en-US" sz="40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linds(horizontal)">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p:bldP spid="38916"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文本框 40961"/>
          <p:cNvSpPr txBox="1"/>
          <p:nvPr/>
        </p:nvSpPr>
        <p:spPr>
          <a:xfrm>
            <a:off x="2170113" y="812800"/>
            <a:ext cx="184150" cy="366713"/>
          </a:xfrm>
          <a:prstGeom prst="rect">
            <a:avLst/>
          </a:prstGeom>
          <a:noFill/>
          <a:ln w="9525">
            <a:noFill/>
          </a:ln>
        </p:spPr>
        <p:txBody>
          <a:bodyPr wrap="none">
            <a:spAutoFit/>
          </a:bodyPr>
          <a:p>
            <a:pPr eaLnBrk="1" hangingPunct="1"/>
            <a:endParaRPr lang="zh-CN" altLang="zh-CN" b="1" dirty="0">
              <a:latin typeface="Tahoma" panose="020B0604030504040204" pitchFamily="34" charset="0"/>
            </a:endParaRPr>
          </a:p>
        </p:txBody>
      </p:sp>
      <p:sp>
        <p:nvSpPr>
          <p:cNvPr id="40963" name="文本框 40962"/>
          <p:cNvSpPr txBox="1"/>
          <p:nvPr/>
        </p:nvSpPr>
        <p:spPr>
          <a:xfrm>
            <a:off x="187325" y="468313"/>
            <a:ext cx="8605838" cy="5810250"/>
          </a:xfrm>
          <a:prstGeom prst="rect">
            <a:avLst/>
          </a:prstGeom>
          <a:noFill/>
          <a:ln w="9525">
            <a:noFill/>
          </a:ln>
        </p:spPr>
        <p:txBody>
          <a:bodyPr>
            <a:spAutoFit/>
          </a:bodyPr>
          <a:lstStyle/>
          <a:p>
            <a:pPr marR="0" defTabSz="914400" eaLnBrk="1" hangingPunct="1">
              <a:lnSpc>
                <a:spcPct val="110000"/>
              </a:lnSpc>
              <a:buClrTx/>
              <a:buSzTx/>
              <a:buFontTx/>
              <a:defRPr/>
            </a:pPr>
            <a:r>
              <a:rPr kumimoji="0" lang="en-US" altLang="zh-CN"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3</a:t>
            </a: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．下列关于中国民族工业发展历程的叙述，正确的是(      )</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A．我国民族工业的萌芽出现在明末清初</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B．中国近代民族工业的发展高潮出现在抗战期间</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C．抗战结束后，民族工业得到迅速的恢复</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D．辛亥革命后，国内出现了兴办民族工业的热潮</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en-US" altLang="zh-CN"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4</a:t>
            </a: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．第一次世界大战期间，中国民族工业得到短暂发展的主要原因是(      )</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①北洋政府加大了对民族工业的扶植力度  ②辛亥革命扫除了民族工业发展的一些障碍  ③帝国主义国家无暇顾及，暂时放松了对中国的掠夺  ④民族企业家找到了快速发展的途径  ⑤民族工业通过军火生意积累了发展的资本</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a:p>
            <a:pPr marR="0" defTabSz="914400" eaLnBrk="1" hangingPunct="1">
              <a:lnSpc>
                <a:spcPct val="110000"/>
              </a:lnSpc>
              <a:buClrTx/>
              <a:buSzTx/>
              <a:buFontTx/>
              <a:defRPr/>
            </a:pPr>
            <a:r>
              <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rPr>
              <a:t>A．①②③④    B．①③④⑤    C．②③    D．③④⑤</a:t>
            </a:r>
            <a:endParaRPr kumimoji="0" lang="zh-CN" altLang="en-US" sz="2600" b="1" kern="1200" cap="none" spc="0" normalizeH="0" baseline="0" noProof="1">
              <a:effectLst>
                <a:outerShdw blurRad="38100" dist="38100" dir="2700000">
                  <a:srgbClr val="FFFFFF"/>
                </a:outerShdw>
              </a:effectLst>
              <a:latin typeface="黑体" panose="02010609060101010101" pitchFamily="49" charset="-122"/>
              <a:ea typeface="黑体" panose="02010609060101010101" pitchFamily="49" charset="-122"/>
              <a:cs typeface="+mn-cs"/>
            </a:endParaRPr>
          </a:p>
        </p:txBody>
      </p:sp>
      <p:sp>
        <p:nvSpPr>
          <p:cNvPr id="40964" name="文本框 40963"/>
          <p:cNvSpPr txBox="1"/>
          <p:nvPr/>
        </p:nvSpPr>
        <p:spPr>
          <a:xfrm>
            <a:off x="654050" y="857250"/>
            <a:ext cx="881063" cy="706438"/>
          </a:xfrm>
          <a:prstGeom prst="rect">
            <a:avLst/>
          </a:prstGeom>
          <a:noFill/>
          <a:ln w="9525">
            <a:noFill/>
          </a:ln>
        </p:spPr>
        <p:txBody>
          <a:bodyPr>
            <a:spAutoFit/>
          </a:bodyPr>
          <a:p>
            <a:pPr eaLnBrk="1" hangingPunct="1"/>
            <a:r>
              <a:rPr lang="zh-CN" altLang="en-US" sz="4000" b="1" dirty="0">
                <a:solidFill>
                  <a:srgbClr val="FF0000"/>
                </a:solidFill>
                <a:latin typeface="Arial" panose="020B0604020202020204" pitchFamily="34" charset="0"/>
              </a:rPr>
              <a:t>D</a:t>
            </a:r>
            <a:endParaRPr lang="zh-CN" altLang="en-US" sz="4000" b="1" dirty="0">
              <a:solidFill>
                <a:srgbClr val="FF0000"/>
              </a:solidFill>
              <a:latin typeface="Arial" panose="020B0604020202020204" pitchFamily="34" charset="0"/>
            </a:endParaRPr>
          </a:p>
        </p:txBody>
      </p:sp>
      <p:sp>
        <p:nvSpPr>
          <p:cNvPr id="40965" name="文本框 40964"/>
          <p:cNvSpPr txBox="1"/>
          <p:nvPr/>
        </p:nvSpPr>
        <p:spPr>
          <a:xfrm>
            <a:off x="1952625" y="3449638"/>
            <a:ext cx="879475" cy="706437"/>
          </a:xfrm>
          <a:prstGeom prst="rect">
            <a:avLst/>
          </a:prstGeom>
          <a:noFill/>
          <a:ln w="9525">
            <a:noFill/>
          </a:ln>
        </p:spPr>
        <p:txBody>
          <a:bodyPr>
            <a:spAutoFit/>
          </a:bodyPr>
          <a:p>
            <a:pPr eaLnBrk="1" hangingPunct="1"/>
            <a:r>
              <a:rPr lang="zh-CN" altLang="en-US" sz="4000" b="1" dirty="0">
                <a:solidFill>
                  <a:srgbClr val="FF0000"/>
                </a:solidFill>
                <a:latin typeface="Arial" panose="020B0604020202020204" pitchFamily="34" charset="0"/>
              </a:rPr>
              <a:t>C</a:t>
            </a:r>
            <a:endParaRPr lang="zh-CN" altLang="en-US" sz="40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linds(horizontal)">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ldLvl="0"/>
      <p:bldP spid="40965"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文本框 47105"/>
          <p:cNvSpPr txBox="1"/>
          <p:nvPr/>
        </p:nvSpPr>
        <p:spPr>
          <a:xfrm>
            <a:off x="-26987" y="481013"/>
            <a:ext cx="8640762" cy="3192462"/>
          </a:xfrm>
          <a:prstGeom prst="rect">
            <a:avLst/>
          </a:prstGeom>
          <a:noFill/>
          <a:ln w="9525">
            <a:noFill/>
          </a:ln>
        </p:spPr>
        <p:txBody>
          <a:bodyPr>
            <a:spAutoFit/>
          </a:bodyPr>
          <a:p>
            <a:pPr eaLnBrk="1" hangingPunct="1">
              <a:lnSpc>
                <a:spcPct val="120000"/>
              </a:lnSpc>
            </a:pPr>
            <a:r>
              <a:rPr lang="en-US" altLang="zh-CN" sz="2800" b="1" dirty="0">
                <a:solidFill>
                  <a:srgbClr val="000000"/>
                </a:solidFill>
                <a:latin typeface="宋体" panose="02010600030101010101" pitchFamily="2" charset="-122"/>
                <a:sym typeface="宋体" panose="02010600030101010101" pitchFamily="2" charset="-122"/>
              </a:rPr>
              <a:t>5</a:t>
            </a:r>
            <a:r>
              <a:rPr lang="zh-CN" altLang="en-US" sz="2800" b="1" dirty="0">
                <a:solidFill>
                  <a:srgbClr val="000000"/>
                </a:solidFill>
                <a:latin typeface="宋体" panose="02010600030101010101" pitchFamily="2" charset="-122"/>
                <a:sym typeface="宋体" panose="02010600030101010101" pitchFamily="2" charset="-122"/>
              </a:rPr>
              <a:t>．下列哪项不是交通通讯变化带来的影响（    ）</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20000"/>
              </a:lnSpc>
            </a:pPr>
            <a:r>
              <a:rPr lang="zh-CN" altLang="en-US" sz="2800" b="1" dirty="0">
                <a:solidFill>
                  <a:srgbClr val="000000"/>
                </a:solidFill>
                <a:latin typeface="宋体" panose="02010600030101010101" pitchFamily="2" charset="-122"/>
                <a:sym typeface="宋体" panose="02010600030101010101" pitchFamily="2" charset="-122"/>
              </a:rPr>
              <a:t>A．促进了商品的流通     </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20000"/>
              </a:lnSpc>
            </a:pPr>
            <a:r>
              <a:rPr lang="zh-CN" altLang="en-US" sz="2800" b="1" dirty="0">
                <a:solidFill>
                  <a:srgbClr val="000000"/>
                </a:solidFill>
                <a:latin typeface="宋体" panose="02010600030101010101" pitchFamily="2" charset="-122"/>
                <a:sym typeface="宋体" panose="02010600030101010101" pitchFamily="2" charset="-122"/>
              </a:rPr>
              <a:t>B．便于百姓之间的沟通</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20000"/>
              </a:lnSpc>
            </a:pPr>
            <a:r>
              <a:rPr lang="zh-CN" altLang="en-US" sz="2800" b="1" dirty="0">
                <a:solidFill>
                  <a:srgbClr val="000000"/>
                </a:solidFill>
                <a:latin typeface="宋体" panose="02010600030101010101" pitchFamily="2" charset="-122"/>
                <a:sym typeface="宋体" panose="02010600030101010101" pitchFamily="2" charset="-122"/>
              </a:rPr>
              <a:t>C．利于信息的传达       </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20000"/>
              </a:lnSpc>
            </a:pPr>
            <a:r>
              <a:rPr lang="zh-CN" altLang="en-US" sz="2800" b="1" dirty="0">
                <a:solidFill>
                  <a:srgbClr val="000000"/>
                </a:solidFill>
                <a:latin typeface="宋体" panose="02010600030101010101" pitchFamily="2" charset="-122"/>
                <a:sym typeface="宋体" panose="02010600030101010101" pitchFamily="2" charset="-122"/>
              </a:rPr>
              <a:t>D．丰富了人们的精神生活</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20000"/>
              </a:lnSpc>
            </a:pPr>
            <a:endParaRPr lang="zh-CN" altLang="en-US" sz="2800" b="1" dirty="0">
              <a:solidFill>
                <a:srgbClr val="000000"/>
              </a:solidFill>
              <a:latin typeface="宋体" panose="02010600030101010101" pitchFamily="2" charset="-122"/>
              <a:sym typeface="宋体" panose="02010600030101010101" pitchFamily="2" charset="-122"/>
            </a:endParaRPr>
          </a:p>
        </p:txBody>
      </p:sp>
      <p:sp>
        <p:nvSpPr>
          <p:cNvPr id="47108" name="文本框 47107"/>
          <p:cNvSpPr txBox="1"/>
          <p:nvPr/>
        </p:nvSpPr>
        <p:spPr>
          <a:xfrm>
            <a:off x="7138988" y="514350"/>
            <a:ext cx="819150" cy="639763"/>
          </a:xfrm>
          <a:prstGeom prst="rect">
            <a:avLst/>
          </a:prstGeom>
          <a:noFill/>
          <a:ln w="9525">
            <a:noFill/>
          </a:ln>
        </p:spPr>
        <p:txBody>
          <a:bodyPr>
            <a:spAutoFit/>
          </a:bodyPr>
          <a:p>
            <a:pPr eaLnBrk="1" hangingPunct="1"/>
            <a:r>
              <a:rPr lang="zh-CN" altLang="en-US" sz="3600" b="1" dirty="0">
                <a:solidFill>
                  <a:srgbClr val="FF0000"/>
                </a:solidFill>
                <a:latin typeface="Arial" panose="020B0604020202020204" pitchFamily="34" charset="0"/>
                <a:ea typeface="黑体" panose="02010609060101010101" pitchFamily="49" charset="-122"/>
              </a:rPr>
              <a:t>D</a:t>
            </a:r>
            <a:endParaRPr lang="zh-CN" altLang="en-US" sz="3600" b="1" dirty="0">
              <a:solidFill>
                <a:srgbClr val="FF0000"/>
              </a:solidFill>
              <a:latin typeface="Arial" panose="020B0604020202020204" pitchFamily="34" charset="0"/>
              <a:ea typeface="黑体" panose="02010609060101010101" pitchFamily="49" charset="-122"/>
            </a:endParaRPr>
          </a:p>
        </p:txBody>
      </p:sp>
      <p:sp>
        <p:nvSpPr>
          <p:cNvPr id="52228" name="文本框 74753"/>
          <p:cNvSpPr txBox="1"/>
          <p:nvPr/>
        </p:nvSpPr>
        <p:spPr>
          <a:xfrm>
            <a:off x="90488" y="2928938"/>
            <a:ext cx="8404225" cy="4010025"/>
          </a:xfrm>
          <a:prstGeom prst="rect">
            <a:avLst/>
          </a:prstGeom>
          <a:noFill/>
          <a:ln w="9525">
            <a:noFill/>
          </a:ln>
        </p:spPr>
        <p:txBody>
          <a:bodyPr>
            <a:spAutoFit/>
          </a:bodyPr>
          <a:p>
            <a:pPr eaLnBrk="1" hangingPunct="1">
              <a:lnSpc>
                <a:spcPct val="130000"/>
              </a:lnSpc>
            </a:pPr>
            <a:r>
              <a:rPr lang="zh-CN" altLang="en-US" sz="2800" b="1" dirty="0">
                <a:solidFill>
                  <a:srgbClr val="000000"/>
                </a:solidFill>
                <a:latin typeface="宋体" panose="02010600030101010101" pitchFamily="2" charset="-122"/>
                <a:sym typeface="宋体" panose="02010600030101010101" pitchFamily="2" charset="-122"/>
              </a:rPr>
              <a:t>6．下列有关社会习俗的说法，不正确的是（     ）</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30000"/>
              </a:lnSpc>
            </a:pPr>
            <a:r>
              <a:rPr lang="zh-CN" altLang="en-US" sz="2800" b="1" dirty="0">
                <a:solidFill>
                  <a:srgbClr val="000000"/>
                </a:solidFill>
                <a:latin typeface="宋体" panose="02010600030101010101" pitchFamily="2" charset="-122"/>
                <a:sym typeface="宋体" panose="02010600030101010101" pitchFamily="2" charset="-122"/>
              </a:rPr>
              <a:t>A．辛亥革命后，国民政府颁布剪辫、易服和废止缠足等法令</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30000"/>
              </a:lnSpc>
            </a:pPr>
            <a:r>
              <a:rPr lang="zh-CN" altLang="en-US" sz="2800" b="1" dirty="0">
                <a:solidFill>
                  <a:srgbClr val="000000"/>
                </a:solidFill>
                <a:latin typeface="宋体" panose="02010600030101010101" pitchFamily="2" charset="-122"/>
                <a:sym typeface="宋体" panose="02010600030101010101" pitchFamily="2" charset="-122"/>
              </a:rPr>
              <a:t>B．取消“老爷”、“大人”之类的称呼，代之以“先生”、“君”等平等的称呼</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30000"/>
              </a:lnSpc>
            </a:pPr>
            <a:r>
              <a:rPr lang="zh-CN" altLang="en-US" sz="2800" b="1" dirty="0">
                <a:solidFill>
                  <a:srgbClr val="000000"/>
                </a:solidFill>
                <a:latin typeface="宋体" panose="02010600030101010101" pitchFamily="2" charset="-122"/>
                <a:sym typeface="宋体" panose="02010600030101010101" pitchFamily="2" charset="-122"/>
              </a:rPr>
              <a:t>C．在近代，中国社会生活的变化是有限的</a:t>
            </a:r>
            <a:endParaRPr lang="zh-CN" altLang="en-US" sz="2800" b="1" dirty="0">
              <a:solidFill>
                <a:srgbClr val="000000"/>
              </a:solidFill>
              <a:latin typeface="宋体" panose="02010600030101010101" pitchFamily="2" charset="-122"/>
              <a:sym typeface="宋体" panose="02010600030101010101" pitchFamily="2" charset="-122"/>
            </a:endParaRPr>
          </a:p>
          <a:p>
            <a:pPr eaLnBrk="1" hangingPunct="1">
              <a:lnSpc>
                <a:spcPct val="130000"/>
              </a:lnSpc>
            </a:pPr>
            <a:r>
              <a:rPr lang="zh-CN" altLang="en-US" sz="2800" b="1" dirty="0">
                <a:solidFill>
                  <a:srgbClr val="000000"/>
                </a:solidFill>
                <a:latin typeface="宋体" panose="02010600030101010101" pitchFamily="2" charset="-122"/>
                <a:sym typeface="宋体" panose="02010600030101010101" pitchFamily="2" charset="-122"/>
              </a:rPr>
              <a:t>D．在社会习俗方面，传统的习惯势力已经消失了</a:t>
            </a:r>
            <a:endParaRPr lang="zh-CN" altLang="en-US" sz="2800" b="1" dirty="0">
              <a:solidFill>
                <a:srgbClr val="000000"/>
              </a:solidFill>
              <a:latin typeface="宋体" panose="02010600030101010101" pitchFamily="2" charset="-122"/>
              <a:sym typeface="宋体" panose="02010600030101010101" pitchFamily="2" charset="-122"/>
            </a:endParaRPr>
          </a:p>
        </p:txBody>
      </p:sp>
      <p:sp>
        <p:nvSpPr>
          <p:cNvPr id="5" name="文本框 4"/>
          <p:cNvSpPr txBox="1"/>
          <p:nvPr/>
        </p:nvSpPr>
        <p:spPr>
          <a:xfrm>
            <a:off x="7323138" y="2962275"/>
            <a:ext cx="820737" cy="639763"/>
          </a:xfrm>
          <a:prstGeom prst="rect">
            <a:avLst/>
          </a:prstGeom>
          <a:noFill/>
          <a:ln w="9525">
            <a:noFill/>
          </a:ln>
        </p:spPr>
        <p:txBody>
          <a:bodyPr>
            <a:spAutoFit/>
          </a:bodyPr>
          <a:p>
            <a:pPr eaLnBrk="1" hangingPunct="1"/>
            <a:r>
              <a:rPr lang="zh-CN" altLang="en-US" sz="3600" b="1" dirty="0">
                <a:solidFill>
                  <a:srgbClr val="FF0000"/>
                </a:solidFill>
                <a:latin typeface="Verdana" panose="020B0604030504040204" pitchFamily="34" charset="0"/>
                <a:ea typeface="黑体" panose="02010609060101010101" pitchFamily="49" charset="-122"/>
              </a:rPr>
              <a:t>D</a:t>
            </a:r>
            <a:endParaRPr lang="zh-CN" altLang="en-US" dirty="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ldLvl="0"/>
      <p:bldP spid="5"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 name="椭圆 185"/>
          <p:cNvSpPr/>
          <p:nvPr/>
        </p:nvSpPr>
        <p:spPr>
          <a:xfrm rot="247877">
            <a:off x="3854450" y="2982913"/>
            <a:ext cx="66675" cy="68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187" name="椭圆 186"/>
          <p:cNvSpPr/>
          <p:nvPr/>
        </p:nvSpPr>
        <p:spPr>
          <a:xfrm rot="10800000">
            <a:off x="4090988" y="5527675"/>
            <a:ext cx="142875" cy="1444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188" name="椭圆 187"/>
          <p:cNvSpPr/>
          <p:nvPr/>
        </p:nvSpPr>
        <p:spPr>
          <a:xfrm rot="10800000">
            <a:off x="3806825" y="5078413"/>
            <a:ext cx="277813" cy="279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189" name="椭圆 188"/>
          <p:cNvSpPr/>
          <p:nvPr/>
        </p:nvSpPr>
        <p:spPr>
          <a:xfrm rot="10800000">
            <a:off x="4011613" y="3551238"/>
            <a:ext cx="144463"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191" name="椭圆 190"/>
          <p:cNvSpPr/>
          <p:nvPr/>
        </p:nvSpPr>
        <p:spPr>
          <a:xfrm rot="10800000">
            <a:off x="4540250" y="3052763"/>
            <a:ext cx="363538" cy="3635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192" name="椭圆 191"/>
          <p:cNvSpPr/>
          <p:nvPr/>
        </p:nvSpPr>
        <p:spPr>
          <a:xfrm rot="10800000">
            <a:off x="4005263" y="2919413"/>
            <a:ext cx="22860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193" name="椭圆 192"/>
          <p:cNvSpPr/>
          <p:nvPr/>
        </p:nvSpPr>
        <p:spPr>
          <a:xfrm rot="10800000">
            <a:off x="4737100" y="1819275"/>
            <a:ext cx="300038" cy="300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195" name="椭圆 194"/>
          <p:cNvSpPr/>
          <p:nvPr/>
        </p:nvSpPr>
        <p:spPr>
          <a:xfrm rot="10800000">
            <a:off x="5086350" y="3946525"/>
            <a:ext cx="303213" cy="3032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grpSp>
        <p:nvGrpSpPr>
          <p:cNvPr id="2" name="组合 16"/>
          <p:cNvGrpSpPr/>
          <p:nvPr/>
        </p:nvGrpSpPr>
        <p:grpSpPr>
          <a:xfrm>
            <a:off x="4300538" y="1808163"/>
            <a:ext cx="1116012" cy="1108075"/>
            <a:chOff x="5531444" y="2770428"/>
            <a:chExt cx="1488728" cy="1477955"/>
          </a:xfrm>
        </p:grpSpPr>
        <p:grpSp>
          <p:nvGrpSpPr>
            <p:cNvPr id="22573" name="组合 11"/>
            <p:cNvGrpSpPr/>
            <p:nvPr/>
          </p:nvGrpSpPr>
          <p:grpSpPr>
            <a:xfrm>
              <a:off x="5531444" y="2770428"/>
              <a:ext cx="1488728" cy="1368419"/>
              <a:chOff x="6048387" y="1504950"/>
              <a:chExt cx="1181082" cy="1085635"/>
            </a:xfrm>
          </p:grpSpPr>
          <p:sp>
            <p:nvSpPr>
              <p:cNvPr id="5" name="椭圆 4"/>
              <p:cNvSpPr/>
              <p:nvPr/>
            </p:nvSpPr>
            <p:spPr>
              <a:xfrm>
                <a:off x="6095429" y="1504950"/>
                <a:ext cx="1086999" cy="10851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7232" name="文本框 7"/>
              <p:cNvSpPr txBox="1">
                <a:spLocks noChangeArrowheads="1"/>
              </p:cNvSpPr>
              <p:nvPr/>
            </p:nvSpPr>
            <p:spPr bwMode="auto">
              <a:xfrm>
                <a:off x="6048387" y="1585583"/>
                <a:ext cx="1181082" cy="915518"/>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5025" b="0" i="0" u="none" strike="noStrike" kern="1200" cap="none" spc="0" normalizeH="0" baseline="0" noProof="1">
                    <a:ln>
                      <a:noFill/>
                    </a:ln>
                    <a:solidFill>
                      <a:prstClr val="white"/>
                    </a:solidFill>
                    <a:effectLst/>
                    <a:uLnTx/>
                    <a:uFillTx/>
                    <a:latin typeface="Century Gothic" pitchFamily="34" charset="0"/>
                    <a:ea typeface="微软雅黑 Light" pitchFamily="34" charset="-122"/>
                    <a:cs typeface="+mn-cs"/>
                  </a:rPr>
                  <a:t>02</a:t>
                </a:r>
                <a:endParaRPr kumimoji="0" lang="zh-CN" altLang="en-US" sz="5025" b="0" i="0" u="none" strike="noStrike" kern="1200" cap="none" spc="0" normalizeH="0" baseline="0" noProof="1">
                  <a:ln>
                    <a:noFill/>
                  </a:ln>
                  <a:solidFill>
                    <a:prstClr val="white"/>
                  </a:solidFill>
                  <a:effectLst/>
                  <a:uLnTx/>
                  <a:uFillTx/>
                  <a:latin typeface="Century Gothic" pitchFamily="34" charset="0"/>
                  <a:ea typeface="微软雅黑 Light" pitchFamily="34" charset="-122"/>
                  <a:cs typeface="+mn-cs"/>
                </a:endParaRPr>
              </a:p>
            </p:txBody>
          </p:sp>
        </p:grpSp>
        <p:pic>
          <p:nvPicPr>
            <p:cNvPr id="182" name="图片 181"/>
            <p:cNvPicPr>
              <a:picLocks noChangeAspect="1"/>
            </p:cNvPicPr>
            <p:nvPr/>
          </p:nvPicPr>
          <p:blipFill>
            <a:blip r:embed="rId1" cstate="print"/>
            <a:srcRect l="43447" t="18711" r="10242" b="14206"/>
            <a:stretch>
              <a:fillRect/>
            </a:stretch>
          </p:blipFill>
          <p:spPr>
            <a:xfrm rot="1293395">
              <a:off x="5652795" y="3032900"/>
              <a:ext cx="1215483" cy="1215483"/>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7" name="组合 15"/>
          <p:cNvGrpSpPr/>
          <p:nvPr/>
        </p:nvGrpSpPr>
        <p:grpSpPr>
          <a:xfrm>
            <a:off x="3879850" y="696913"/>
            <a:ext cx="950913" cy="814387"/>
            <a:chOff x="5231859" y="1684578"/>
            <a:chExt cx="1267199" cy="1085850"/>
          </a:xfrm>
        </p:grpSpPr>
        <p:grpSp>
          <p:nvGrpSpPr>
            <p:cNvPr id="22569" name="组合 10"/>
            <p:cNvGrpSpPr/>
            <p:nvPr/>
          </p:nvGrpSpPr>
          <p:grpSpPr>
            <a:xfrm>
              <a:off x="5233212" y="1684578"/>
              <a:ext cx="1265846" cy="1085850"/>
              <a:chOff x="1186353" y="1504950"/>
              <a:chExt cx="1265846" cy="1085850"/>
            </a:xfrm>
          </p:grpSpPr>
          <p:sp>
            <p:nvSpPr>
              <p:cNvPr id="3" name="椭圆 2"/>
              <p:cNvSpPr/>
              <p:nvPr/>
            </p:nvSpPr>
            <p:spPr>
              <a:xfrm>
                <a:off x="1278083" y="1504950"/>
                <a:ext cx="1083147" cy="1085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7228" name="文本框 6"/>
              <p:cNvSpPr txBox="1">
                <a:spLocks noChangeArrowheads="1"/>
              </p:cNvSpPr>
              <p:nvPr/>
            </p:nvSpPr>
            <p:spPr bwMode="auto">
              <a:xfrm>
                <a:off x="1187117" y="1585383"/>
                <a:ext cx="1265082" cy="969434"/>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itchFamily="34" charset="-122"/>
                    <a:ea typeface="微软雅黑 Light"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125" b="0" i="0" u="none" strike="noStrike" kern="1200" cap="none" spc="0" normalizeH="0" baseline="0" noProof="1">
                    <a:ln>
                      <a:noFill/>
                    </a:ln>
                    <a:solidFill>
                      <a:prstClr val="white"/>
                    </a:solidFill>
                    <a:effectLst/>
                    <a:uLnTx/>
                    <a:uFillTx/>
                    <a:latin typeface="Century Gothic" pitchFamily="34" charset="0"/>
                    <a:ea typeface="微软雅黑 Light" pitchFamily="34" charset="-122"/>
                    <a:cs typeface="+mn-cs"/>
                  </a:rPr>
                  <a:t>01</a:t>
                </a:r>
                <a:endParaRPr kumimoji="0" lang="zh-CN" altLang="en-US" sz="4125" b="0" i="0" u="none" strike="noStrike" kern="1200" cap="none" spc="0" normalizeH="0" baseline="0" noProof="1">
                  <a:ln>
                    <a:noFill/>
                  </a:ln>
                  <a:solidFill>
                    <a:prstClr val="white"/>
                  </a:solidFill>
                  <a:effectLst/>
                  <a:uLnTx/>
                  <a:uFillTx/>
                  <a:latin typeface="Century Gothic" pitchFamily="34" charset="0"/>
                  <a:ea typeface="微软雅黑 Light" pitchFamily="34" charset="-122"/>
                  <a:cs typeface="+mn-cs"/>
                </a:endParaRPr>
              </a:p>
            </p:txBody>
          </p:sp>
        </p:grpSp>
        <p:pic>
          <p:nvPicPr>
            <p:cNvPr id="183" name="图片 182"/>
            <p:cNvPicPr>
              <a:picLocks noChangeAspect="1"/>
            </p:cNvPicPr>
            <p:nvPr/>
          </p:nvPicPr>
          <p:blipFill>
            <a:blip r:embed="rId2" cstate="print"/>
            <a:srcRect l="43447" t="18711" r="10242" b="14206"/>
            <a:stretch>
              <a:fillRect/>
            </a:stretch>
          </p:blipFill>
          <p:spPr>
            <a:xfrm rot="19343822">
              <a:off x="5231859" y="1742018"/>
              <a:ext cx="1019877" cy="101987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9" name="组合 17"/>
          <p:cNvGrpSpPr/>
          <p:nvPr/>
        </p:nvGrpSpPr>
        <p:grpSpPr>
          <a:xfrm>
            <a:off x="3770313" y="3471863"/>
            <a:ext cx="1149350" cy="1149350"/>
            <a:chOff x="4905512" y="3916438"/>
            <a:chExt cx="1531210" cy="1531210"/>
          </a:xfrm>
        </p:grpSpPr>
        <p:grpSp>
          <p:nvGrpSpPr>
            <p:cNvPr id="22565" name="组合 13"/>
            <p:cNvGrpSpPr/>
            <p:nvPr/>
          </p:nvGrpSpPr>
          <p:grpSpPr>
            <a:xfrm>
              <a:off x="4905512" y="3916438"/>
              <a:ext cx="1531210" cy="1531210"/>
              <a:chOff x="1276350" y="4991100"/>
              <a:chExt cx="1085850" cy="1085850"/>
            </a:xfrm>
          </p:grpSpPr>
          <p:sp>
            <p:nvSpPr>
              <p:cNvPr id="4" name="椭圆 3"/>
              <p:cNvSpPr/>
              <p:nvPr/>
            </p:nvSpPr>
            <p:spPr>
              <a:xfrm>
                <a:off x="1276350" y="4991100"/>
                <a:ext cx="1085850" cy="1085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22568" name="文本框 8"/>
              <p:cNvSpPr txBox="1"/>
              <p:nvPr/>
            </p:nvSpPr>
            <p:spPr>
              <a:xfrm>
                <a:off x="1338573" y="5175970"/>
                <a:ext cx="961398" cy="740554"/>
              </a:xfrm>
              <a:prstGeom prst="rect">
                <a:avLst/>
              </a:prstGeom>
              <a:noFill/>
              <a:ln w="9525">
                <a:noFill/>
              </a:ln>
            </p:spPr>
            <p:txBody>
              <a:bodyPr wrap="none">
                <a:spAutoFit/>
              </a:bodyPr>
              <a:p>
                <a:pPr algn="ctr" eaLnBrk="1" hangingPunct="1"/>
                <a:r>
                  <a:rPr lang="en-US" altLang="zh-CN" sz="4500" dirty="0">
                    <a:solidFill>
                      <a:srgbClr val="FFFFFF"/>
                    </a:solidFill>
                    <a:latin typeface="Century Gothic" pitchFamily="34" charset="0"/>
                    <a:ea typeface="微软雅黑 Light" pitchFamily="34" charset="-122"/>
                  </a:rPr>
                  <a:t>03</a:t>
                </a:r>
                <a:endParaRPr lang="zh-CN" altLang="en-US" sz="4500" dirty="0">
                  <a:solidFill>
                    <a:srgbClr val="FFFFFF"/>
                  </a:solidFill>
                  <a:latin typeface="Century Gothic" pitchFamily="34" charset="0"/>
                  <a:ea typeface="微软雅黑 Light" pitchFamily="34" charset="-122"/>
                </a:endParaRPr>
              </a:p>
            </p:txBody>
          </p:sp>
        </p:grpSp>
        <p:pic>
          <p:nvPicPr>
            <p:cNvPr id="184" name="图片 183"/>
            <p:cNvPicPr>
              <a:picLocks noChangeAspect="1"/>
            </p:cNvPicPr>
            <p:nvPr/>
          </p:nvPicPr>
          <p:blipFill>
            <a:blip r:embed="rId1" cstate="print"/>
            <a:srcRect l="43447" t="18711" r="10242" b="14206"/>
            <a:stretch>
              <a:fillRect/>
            </a:stretch>
          </p:blipFill>
          <p:spPr>
            <a:xfrm rot="19161339">
              <a:off x="4923632" y="4154443"/>
              <a:ext cx="1152845" cy="1152845"/>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sp>
        <p:nvSpPr>
          <p:cNvPr id="198" name="椭圆 197"/>
          <p:cNvSpPr/>
          <p:nvPr/>
        </p:nvSpPr>
        <p:spPr>
          <a:xfrm rot="10800000">
            <a:off x="4827588" y="4562475"/>
            <a:ext cx="174625" cy="1746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grpSp>
        <p:nvGrpSpPr>
          <p:cNvPr id="11" name="组合 19"/>
          <p:cNvGrpSpPr/>
          <p:nvPr/>
        </p:nvGrpSpPr>
        <p:grpSpPr>
          <a:xfrm>
            <a:off x="150813" y="892175"/>
            <a:ext cx="8821737" cy="4932363"/>
            <a:chOff x="149471" y="1979400"/>
            <a:chExt cx="11761547" cy="3908237"/>
          </a:xfrm>
        </p:grpSpPr>
        <p:grpSp>
          <p:nvGrpSpPr>
            <p:cNvPr id="22553" name="组合 213"/>
            <p:cNvGrpSpPr/>
            <p:nvPr/>
          </p:nvGrpSpPr>
          <p:grpSpPr>
            <a:xfrm>
              <a:off x="411404" y="1979400"/>
              <a:ext cx="4886224" cy="972605"/>
              <a:chOff x="411404" y="1979400"/>
              <a:chExt cx="4886224" cy="972605"/>
            </a:xfrm>
          </p:grpSpPr>
          <p:cxnSp>
            <p:nvCxnSpPr>
              <p:cNvPr id="209" name="直接连接符 208"/>
              <p:cNvCxnSpPr/>
              <p:nvPr/>
            </p:nvCxnSpPr>
            <p:spPr>
              <a:xfrm>
                <a:off x="411920" y="2439785"/>
                <a:ext cx="476642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563" name="文本框 210"/>
              <p:cNvSpPr txBox="1"/>
              <p:nvPr/>
            </p:nvSpPr>
            <p:spPr>
              <a:xfrm>
                <a:off x="2313347" y="1979400"/>
                <a:ext cx="2908241" cy="364806"/>
              </a:xfrm>
              <a:prstGeom prst="rect">
                <a:avLst/>
              </a:prstGeom>
              <a:noFill/>
              <a:ln w="9525">
                <a:noFill/>
              </a:ln>
            </p:spPr>
            <p:txBody>
              <a:bodyPr>
                <a:spAutoFit/>
              </a:bodyPr>
              <a:p>
                <a:pPr algn="r" eaLnBrk="1" hangingPunct="1"/>
                <a:r>
                  <a:rPr lang="zh-CN" altLang="en-US" sz="2400" b="1" dirty="0">
                    <a:solidFill>
                      <a:srgbClr val="FF0000"/>
                    </a:solidFill>
                    <a:latin typeface="微软雅黑" panose="020B0503020204020204" charset="-122"/>
                    <a:ea typeface="微软雅黑" panose="020B0503020204020204" charset="-122"/>
                  </a:rPr>
                  <a:t>重点</a:t>
                </a:r>
                <a:endParaRPr lang="zh-CN" altLang="en-US" sz="2400" b="1" dirty="0">
                  <a:solidFill>
                    <a:srgbClr val="FF0000"/>
                  </a:solidFill>
                  <a:latin typeface="微软雅黑" panose="020B0503020204020204" charset="-122"/>
                  <a:ea typeface="微软雅黑" panose="020B0503020204020204" charset="-122"/>
                </a:endParaRPr>
              </a:p>
            </p:txBody>
          </p:sp>
          <p:sp>
            <p:nvSpPr>
              <p:cNvPr id="22564" name="文本框 212"/>
              <p:cNvSpPr txBox="1"/>
              <p:nvPr/>
            </p:nvSpPr>
            <p:spPr>
              <a:xfrm>
                <a:off x="478077" y="2430355"/>
                <a:ext cx="4819551" cy="521650"/>
              </a:xfrm>
              <a:prstGeom prst="rect">
                <a:avLst/>
              </a:prstGeom>
              <a:noFill/>
              <a:ln w="9525">
                <a:noFill/>
              </a:ln>
            </p:spPr>
            <p:txBody>
              <a:bodyPr>
                <a:spAutoFit/>
              </a:bodyPr>
              <a:p>
                <a:pPr eaLnBrk="1" hangingPunct="1"/>
                <a:r>
                  <a:rPr lang="zh-CN" altLang="en-US" sz="2000" b="1" dirty="0">
                    <a:solidFill>
                      <a:srgbClr val="000000"/>
                    </a:solidFill>
                    <a:latin typeface="微软雅黑" panose="020B0503020204020204" charset="-122"/>
                    <a:ea typeface="微软雅黑" panose="020B0503020204020204" charset="-122"/>
                  </a:rPr>
                  <a:t>了解近代著名实业家张謇、荣氏兄弟创办企业的经历，认识近代民族资本主义曲折发展的过程，分析发展缓慢的原因，提升学生读图、阅读史料、分析问题的能力。</a:t>
                </a:r>
                <a:endParaRPr lang="zh-CN" altLang="en-US" sz="2000" b="1" dirty="0">
                  <a:solidFill>
                    <a:srgbClr val="000000"/>
                  </a:solidFill>
                  <a:latin typeface="微软雅黑" panose="020B0503020204020204" charset="-122"/>
                  <a:ea typeface="微软雅黑" panose="020B0503020204020204" charset="-122"/>
                </a:endParaRPr>
              </a:p>
            </p:txBody>
          </p:sp>
        </p:grpSp>
        <p:grpSp>
          <p:nvGrpSpPr>
            <p:cNvPr id="22554" name="组合 214"/>
            <p:cNvGrpSpPr/>
            <p:nvPr/>
          </p:nvGrpSpPr>
          <p:grpSpPr>
            <a:xfrm>
              <a:off x="149471" y="4344644"/>
              <a:ext cx="4880733" cy="1542993"/>
              <a:chOff x="410332" y="2206331"/>
              <a:chExt cx="4880733" cy="1542993"/>
            </a:xfrm>
          </p:grpSpPr>
          <p:cxnSp>
            <p:nvCxnSpPr>
              <p:cNvPr id="216" name="直接连接符 215"/>
              <p:cNvCxnSpPr/>
              <p:nvPr/>
            </p:nvCxnSpPr>
            <p:spPr>
              <a:xfrm>
                <a:off x="410332" y="2205903"/>
                <a:ext cx="476642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560" name="文本框 216"/>
              <p:cNvSpPr txBox="1"/>
              <p:nvPr/>
            </p:nvSpPr>
            <p:spPr>
              <a:xfrm>
                <a:off x="2383548" y="2206331"/>
                <a:ext cx="2907517" cy="364806"/>
              </a:xfrm>
              <a:prstGeom prst="rect">
                <a:avLst/>
              </a:prstGeom>
              <a:noFill/>
              <a:ln w="9525">
                <a:noFill/>
              </a:ln>
            </p:spPr>
            <p:txBody>
              <a:bodyPr>
                <a:spAutoFit/>
              </a:bodyPr>
              <a:p>
                <a:pPr algn="r" eaLnBrk="1" hangingPunct="1"/>
                <a:r>
                  <a:rPr lang="zh-CN" altLang="en-US" sz="2400" b="1" dirty="0">
                    <a:solidFill>
                      <a:srgbClr val="FF0000"/>
                    </a:solidFill>
                    <a:latin typeface="微软雅黑" panose="020B0503020204020204" charset="-122"/>
                    <a:ea typeface="微软雅黑" panose="020B0503020204020204" charset="-122"/>
                  </a:rPr>
                  <a:t>难点</a:t>
                </a:r>
                <a:endParaRPr lang="zh-CN" altLang="en-US" sz="2400" b="1" dirty="0">
                  <a:solidFill>
                    <a:srgbClr val="FF0000"/>
                  </a:solidFill>
                  <a:latin typeface="微软雅黑" panose="020B0503020204020204" charset="-122"/>
                  <a:ea typeface="微软雅黑" panose="020B0503020204020204" charset="-122"/>
                </a:endParaRPr>
              </a:p>
            </p:txBody>
          </p:sp>
          <p:sp>
            <p:nvSpPr>
              <p:cNvPr id="22561" name="文本框 218"/>
              <p:cNvSpPr txBox="1"/>
              <p:nvPr/>
            </p:nvSpPr>
            <p:spPr>
              <a:xfrm>
                <a:off x="471079" y="2506468"/>
                <a:ext cx="4819551" cy="1242856"/>
              </a:xfrm>
              <a:prstGeom prst="rect">
                <a:avLst/>
              </a:prstGeom>
              <a:noFill/>
              <a:ln w="9525">
                <a:noFill/>
              </a:ln>
            </p:spPr>
            <p:txBody>
              <a:bodyPr>
                <a:spAutoFit/>
              </a:bodyPr>
              <a:p>
                <a:pPr eaLnBrk="1" hangingPunct="1"/>
                <a:r>
                  <a:rPr lang="zh-CN" altLang="en-US" sz="2400" b="1" dirty="0">
                    <a:solidFill>
                      <a:srgbClr val="000000"/>
                    </a:solidFill>
                    <a:latin typeface="微软雅黑" panose="020B0503020204020204" charset="-122"/>
                    <a:ea typeface="微软雅黑" panose="020B0503020204020204" charset="-122"/>
                  </a:rPr>
                  <a:t>民族资本主义发展状况产生的历史背景；引起社会生活变化的原因，变化背后蕴含的深层次意义。</a:t>
                </a:r>
                <a:endParaRPr lang="zh-CN" altLang="en-US" sz="2400" b="1" dirty="0">
                  <a:solidFill>
                    <a:srgbClr val="000000"/>
                  </a:solidFill>
                  <a:latin typeface="微软雅黑" panose="020B0503020204020204" charset="-122"/>
                  <a:ea typeface="微软雅黑" panose="020B0503020204020204" charset="-122"/>
                </a:endParaRPr>
              </a:p>
            </p:txBody>
          </p:sp>
        </p:grpSp>
        <p:grpSp>
          <p:nvGrpSpPr>
            <p:cNvPr id="22555" name="组合 219"/>
            <p:cNvGrpSpPr/>
            <p:nvPr/>
          </p:nvGrpSpPr>
          <p:grpSpPr>
            <a:xfrm>
              <a:off x="7143853" y="2854713"/>
              <a:ext cx="4767165" cy="2123895"/>
              <a:chOff x="410846" y="1591198"/>
              <a:chExt cx="4767165" cy="2123895"/>
            </a:xfrm>
          </p:grpSpPr>
          <p:cxnSp>
            <p:nvCxnSpPr>
              <p:cNvPr id="221" name="直接连接符 220"/>
              <p:cNvCxnSpPr/>
              <p:nvPr/>
            </p:nvCxnSpPr>
            <p:spPr>
              <a:xfrm>
                <a:off x="411590" y="2206474"/>
                <a:ext cx="476642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557" name="文本框 221"/>
              <p:cNvSpPr txBox="1"/>
              <p:nvPr/>
            </p:nvSpPr>
            <p:spPr>
              <a:xfrm>
                <a:off x="522166" y="1591198"/>
                <a:ext cx="2907517" cy="364806"/>
              </a:xfrm>
              <a:prstGeom prst="rect">
                <a:avLst/>
              </a:prstGeom>
              <a:noFill/>
              <a:ln w="9525">
                <a:noFill/>
              </a:ln>
            </p:spPr>
            <p:txBody>
              <a:bodyPr>
                <a:spAutoFit/>
              </a:bodyPr>
              <a:p>
                <a:pPr eaLnBrk="1" hangingPunct="1"/>
                <a:r>
                  <a:rPr lang="zh-CN" altLang="en-US" sz="2400" b="1" dirty="0">
                    <a:solidFill>
                      <a:srgbClr val="FF0000"/>
                    </a:solidFill>
                    <a:latin typeface="微软雅黑" panose="020B0503020204020204" charset="-122"/>
                    <a:ea typeface="微软雅黑" panose="020B0503020204020204" charset="-122"/>
                  </a:rPr>
                  <a:t>重点</a:t>
                </a:r>
                <a:endParaRPr lang="zh-CN" altLang="en-US" sz="2400" b="1" dirty="0">
                  <a:solidFill>
                    <a:srgbClr val="FF0000"/>
                  </a:solidFill>
                  <a:latin typeface="微软雅黑" panose="020B0503020204020204" charset="-122"/>
                  <a:ea typeface="微软雅黑" panose="020B0503020204020204" charset="-122"/>
                </a:endParaRPr>
              </a:p>
            </p:txBody>
          </p:sp>
          <p:sp>
            <p:nvSpPr>
              <p:cNvPr id="22558" name="文本框 223"/>
              <p:cNvSpPr txBox="1"/>
              <p:nvPr/>
            </p:nvSpPr>
            <p:spPr>
              <a:xfrm>
                <a:off x="540113" y="2179386"/>
                <a:ext cx="4508044" cy="1535707"/>
              </a:xfrm>
              <a:prstGeom prst="rect">
                <a:avLst/>
              </a:prstGeom>
              <a:noFill/>
              <a:ln w="9525">
                <a:noFill/>
              </a:ln>
            </p:spPr>
            <p:txBody>
              <a:bodyPr>
                <a:spAutoFit/>
              </a:bodyPr>
              <a:p>
                <a:pPr eaLnBrk="1" hangingPunct="1"/>
                <a:r>
                  <a:rPr lang="zh-CN" altLang="zh-CN" sz="2000" b="1" dirty="0">
                    <a:latin typeface="微软雅黑" panose="020B0503020204020204" charset="-122"/>
                    <a:ea typeface="微软雅黑" panose="020B0503020204020204" charset="-122"/>
                  </a:rPr>
                  <a:t>民族资本主义的曲折发展；社会生活变化的具体表现。通过呈现图表、数据、史料，培养学生分析能力、史料阅读能力；通过联想已学知识，进行知识迁移。</a:t>
                </a:r>
                <a:endParaRPr lang="zh-CN" altLang="zh-CN" sz="2000" b="1" dirty="0">
                  <a:latin typeface="微软雅黑" panose="020B0503020204020204" charset="-122"/>
                  <a:ea typeface="微软雅黑" panose="020B0503020204020204" charset="-122"/>
                </a:endParaRPr>
              </a:p>
            </p:txBody>
          </p:sp>
        </p:grpSp>
      </p:grpSp>
      <p:sp>
        <p:nvSpPr>
          <p:cNvPr id="230" name="椭圆 229"/>
          <p:cNvSpPr/>
          <p:nvPr/>
        </p:nvSpPr>
        <p:spPr>
          <a:xfrm rot="10800000">
            <a:off x="5141913" y="2559050"/>
            <a:ext cx="180975" cy="1825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231" name="椭圆 230"/>
          <p:cNvSpPr/>
          <p:nvPr/>
        </p:nvSpPr>
        <p:spPr>
          <a:xfrm rot="10800000">
            <a:off x="4814888" y="2174875"/>
            <a:ext cx="142875" cy="1428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232" name="椭圆 231"/>
          <p:cNvSpPr/>
          <p:nvPr/>
        </p:nvSpPr>
        <p:spPr>
          <a:xfrm rot="10800000">
            <a:off x="4903788" y="2582863"/>
            <a:ext cx="114300" cy="114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sp>
        <p:nvSpPr>
          <p:cNvPr id="233" name="椭圆 232"/>
          <p:cNvSpPr/>
          <p:nvPr/>
        </p:nvSpPr>
        <p:spPr>
          <a:xfrm rot="10800000">
            <a:off x="5300663" y="4468813"/>
            <a:ext cx="114300" cy="115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25" b="0" i="0" u="none" strike="noStrike" kern="1200" cap="none" spc="0" normalizeH="0" baseline="0" noProof="1">
              <a:ln>
                <a:noFill/>
              </a:ln>
              <a:solidFill>
                <a:prstClr val="white"/>
              </a:solidFill>
              <a:effectLst/>
              <a:uLnTx/>
              <a:uFillTx/>
              <a:latin typeface="Century Gothic" pitchFamily="34" charset="0"/>
              <a:ea typeface="宋体" panose="02010600030101010101" pitchFamily="2" charset="-122"/>
              <a:cs typeface="+mn-cs"/>
            </a:endParaRPr>
          </a:p>
        </p:txBody>
      </p:sp>
      <p:grpSp>
        <p:nvGrpSpPr>
          <p:cNvPr id="15" name="组合 65"/>
          <p:cNvGrpSpPr/>
          <p:nvPr/>
        </p:nvGrpSpPr>
        <p:grpSpPr>
          <a:xfrm>
            <a:off x="42863" y="236538"/>
            <a:ext cx="3068637" cy="536575"/>
            <a:chOff x="-131602" y="167594"/>
            <a:chExt cx="2139277" cy="536959"/>
          </a:xfrm>
        </p:grpSpPr>
        <p:sp>
          <p:nvSpPr>
            <p:cNvPr id="67" name="矩形 66"/>
            <p:cNvSpPr/>
            <p:nvPr/>
          </p:nvSpPr>
          <p:spPr>
            <a:xfrm>
              <a:off x="97" y="242259"/>
              <a:ext cx="401737" cy="462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22552" name="文本框 3"/>
            <p:cNvSpPr txBox="1"/>
            <p:nvPr/>
          </p:nvSpPr>
          <p:spPr>
            <a:xfrm>
              <a:off x="-131602" y="167594"/>
              <a:ext cx="2139277" cy="521634"/>
            </a:xfrm>
            <a:prstGeom prst="rect">
              <a:avLst/>
            </a:prstGeom>
            <a:noFill/>
            <a:ln w="9525">
              <a:noFill/>
            </a:ln>
          </p:spPr>
          <p:txBody>
            <a:bodyPr>
              <a:spAutoFit/>
            </a:bodyPr>
            <a:p>
              <a:pPr algn="ctr" eaLnBrk="1" hangingPunct="1"/>
              <a:r>
                <a:rPr lang="zh-CN" altLang="en-US" sz="2800" b="1" dirty="0">
                  <a:solidFill>
                    <a:srgbClr val="C00000"/>
                  </a:solidFill>
                  <a:latin typeface="微软雅黑" panose="020B0503020204020204" charset="-122"/>
                  <a:ea typeface="微软雅黑" panose="020B0503020204020204" charset="-122"/>
                </a:rPr>
                <a:t>教学重难点</a:t>
              </a:r>
              <a:endParaRPr lang="zh-CN" altLang="en-US" sz="2800" b="1" dirty="0">
                <a:solidFill>
                  <a:srgbClr val="C00000"/>
                </a:solidFill>
                <a:latin typeface="微软雅黑" panose="020B0503020204020204" charset="-122"/>
                <a:ea typeface="微软雅黑" panose="020B0503020204020204" charset="-122"/>
              </a:endParaRPr>
            </a:p>
          </p:txBody>
        </p:sp>
      </p:grpSp>
      <p:grpSp>
        <p:nvGrpSpPr>
          <p:cNvPr id="22548" name="组合 2"/>
          <p:cNvGrpSpPr/>
          <p:nvPr/>
        </p:nvGrpSpPr>
        <p:grpSpPr>
          <a:xfrm>
            <a:off x="231775" y="225425"/>
            <a:ext cx="2832100" cy="552450"/>
            <a:chOff x="405" y="854"/>
            <a:chExt cx="3133" cy="869"/>
          </a:xfrm>
        </p:grpSpPr>
        <p:pic>
          <p:nvPicPr>
            <p:cNvPr id="22549" name="图片 1"/>
            <p:cNvPicPr>
              <a:picLocks noChangeAspect="1"/>
            </p:cNvPicPr>
            <p:nvPr/>
          </p:nvPicPr>
          <p:blipFill>
            <a:blip r:embed="rId3">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22550" name="文本框 2"/>
            <p:cNvSpPr txBox="1"/>
            <p:nvPr/>
          </p:nvSpPr>
          <p:spPr>
            <a:xfrm>
              <a:off x="405" y="854"/>
              <a:ext cx="2700" cy="821"/>
            </a:xfrm>
            <a:prstGeom prst="rect">
              <a:avLst/>
            </a:prstGeom>
            <a:noFill/>
            <a:ln w="9525">
              <a:noFill/>
            </a:ln>
          </p:spPr>
          <p:txBody>
            <a:bodyPr>
              <a:spAutoFit/>
            </a:bodyPr>
            <a:p>
              <a:pPr algn="ctr" eaLnBrk="1" hangingPunct="1"/>
              <a:endParaRPr lang="zh-CN" altLang="en-US" sz="2800" b="1" dirty="0">
                <a:solidFill>
                  <a:srgbClr val="FF0000"/>
                </a:solidFill>
                <a:latin typeface="黑体" panose="02010609060101010101" pitchFamily="49" charset="-122"/>
                <a:ea typeface="黑体" panose="02010609060101010101" pitchFamily="49"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86"/>
                                        </p:tgtEl>
                                        <p:attrNameLst>
                                          <p:attrName>style.visibility</p:attrName>
                                        </p:attrNameLst>
                                      </p:cBhvr>
                                      <p:to>
                                        <p:strVal val="visible"/>
                                      </p:to>
                                    </p:set>
                                    <p:anim calcmode="lin" valueType="num">
                                      <p:cBhvr>
                                        <p:cTn id="10" dur="500" fill="hold"/>
                                        <p:tgtEl>
                                          <p:spTgt spid="186"/>
                                        </p:tgtEl>
                                        <p:attrNameLst>
                                          <p:attrName>ppt_w</p:attrName>
                                        </p:attrNameLst>
                                      </p:cBhvr>
                                      <p:tavLst>
                                        <p:tav tm="0">
                                          <p:val>
                                            <p:fltVal val="0.000000"/>
                                          </p:val>
                                        </p:tav>
                                        <p:tav tm="100000">
                                          <p:val>
                                            <p:strVal val="#ppt_w"/>
                                          </p:val>
                                        </p:tav>
                                      </p:tavLst>
                                    </p:anim>
                                    <p:anim calcmode="lin" valueType="num">
                                      <p:cBhvr>
                                        <p:cTn id="11" dur="500" fill="hold"/>
                                        <p:tgtEl>
                                          <p:spTgt spid="186"/>
                                        </p:tgtEl>
                                        <p:attrNameLst>
                                          <p:attrName>ppt_h</p:attrName>
                                        </p:attrNameLst>
                                      </p:cBhvr>
                                      <p:tavLst>
                                        <p:tav tm="0">
                                          <p:val>
                                            <p:fltVal val="0.00000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87"/>
                                        </p:tgtEl>
                                        <p:attrNameLst>
                                          <p:attrName>style.visibility</p:attrName>
                                        </p:attrNameLst>
                                      </p:cBhvr>
                                      <p:to>
                                        <p:strVal val="visible"/>
                                      </p:to>
                                    </p:set>
                                    <p:anim calcmode="lin" valueType="num">
                                      <p:cBhvr>
                                        <p:cTn id="14" dur="500" fill="hold"/>
                                        <p:tgtEl>
                                          <p:spTgt spid="187"/>
                                        </p:tgtEl>
                                        <p:attrNameLst>
                                          <p:attrName>ppt_w</p:attrName>
                                        </p:attrNameLst>
                                      </p:cBhvr>
                                      <p:tavLst>
                                        <p:tav tm="0">
                                          <p:val>
                                            <p:fltVal val="0.000000"/>
                                          </p:val>
                                        </p:tav>
                                        <p:tav tm="100000">
                                          <p:val>
                                            <p:strVal val="#ppt_w"/>
                                          </p:val>
                                        </p:tav>
                                      </p:tavLst>
                                    </p:anim>
                                    <p:anim calcmode="lin" valueType="num">
                                      <p:cBhvr>
                                        <p:cTn id="15" dur="500" fill="hold"/>
                                        <p:tgtEl>
                                          <p:spTgt spid="187"/>
                                        </p:tgtEl>
                                        <p:attrNameLst>
                                          <p:attrName>ppt_h</p:attrName>
                                        </p:attrNameLst>
                                      </p:cBhvr>
                                      <p:tavLst>
                                        <p:tav tm="0">
                                          <p:val>
                                            <p:fltVal val="0.00000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000000"/>
                                          </p:val>
                                        </p:tav>
                                        <p:tav tm="100000">
                                          <p:val>
                                            <p:strVal val="#ppt_w"/>
                                          </p:val>
                                        </p:tav>
                                      </p:tavLst>
                                    </p:anim>
                                    <p:anim calcmode="lin" valueType="num">
                                      <p:cBhvr>
                                        <p:cTn id="19" dur="500" fill="hold"/>
                                        <p:tgtEl>
                                          <p:spTgt spid="188"/>
                                        </p:tgtEl>
                                        <p:attrNameLst>
                                          <p:attrName>ppt_h</p:attrName>
                                        </p:attrNameLst>
                                      </p:cBhvr>
                                      <p:tavLst>
                                        <p:tav tm="0">
                                          <p:val>
                                            <p:fltVal val="0.00000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189"/>
                                        </p:tgtEl>
                                        <p:attrNameLst>
                                          <p:attrName>style.visibility</p:attrName>
                                        </p:attrNameLst>
                                      </p:cBhvr>
                                      <p:to>
                                        <p:strVal val="visible"/>
                                      </p:to>
                                    </p:set>
                                    <p:anim calcmode="lin" valueType="num">
                                      <p:cBhvr>
                                        <p:cTn id="22" dur="500" fill="hold"/>
                                        <p:tgtEl>
                                          <p:spTgt spid="189"/>
                                        </p:tgtEl>
                                        <p:attrNameLst>
                                          <p:attrName>ppt_w</p:attrName>
                                        </p:attrNameLst>
                                      </p:cBhvr>
                                      <p:tavLst>
                                        <p:tav tm="0">
                                          <p:val>
                                            <p:fltVal val="0.000000"/>
                                          </p:val>
                                        </p:tav>
                                        <p:tav tm="100000">
                                          <p:val>
                                            <p:strVal val="#ppt_w"/>
                                          </p:val>
                                        </p:tav>
                                      </p:tavLst>
                                    </p:anim>
                                    <p:anim calcmode="lin" valueType="num">
                                      <p:cBhvr>
                                        <p:cTn id="23" dur="500" fill="hold"/>
                                        <p:tgtEl>
                                          <p:spTgt spid="189"/>
                                        </p:tgtEl>
                                        <p:attrNameLst>
                                          <p:attrName>ppt_h</p:attrName>
                                        </p:attrNameLst>
                                      </p:cBhvr>
                                      <p:tavLst>
                                        <p:tav tm="0">
                                          <p:val>
                                            <p:fltVal val="0.00000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p:cTn id="26" dur="500" fill="hold"/>
                                        <p:tgtEl>
                                          <p:spTgt spid="191"/>
                                        </p:tgtEl>
                                        <p:attrNameLst>
                                          <p:attrName>ppt_w</p:attrName>
                                        </p:attrNameLst>
                                      </p:cBhvr>
                                      <p:tavLst>
                                        <p:tav tm="0">
                                          <p:val>
                                            <p:fltVal val="0.000000"/>
                                          </p:val>
                                        </p:tav>
                                        <p:tav tm="100000">
                                          <p:val>
                                            <p:strVal val="#ppt_w"/>
                                          </p:val>
                                        </p:tav>
                                      </p:tavLst>
                                    </p:anim>
                                    <p:anim calcmode="lin" valueType="num">
                                      <p:cBhvr>
                                        <p:cTn id="27" dur="500" fill="hold"/>
                                        <p:tgtEl>
                                          <p:spTgt spid="191"/>
                                        </p:tgtEl>
                                        <p:attrNameLst>
                                          <p:attrName>ppt_h</p:attrName>
                                        </p:attrNameLst>
                                      </p:cBhvr>
                                      <p:tavLst>
                                        <p:tav tm="0">
                                          <p:val>
                                            <p:fltVal val="0.00000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92"/>
                                        </p:tgtEl>
                                        <p:attrNameLst>
                                          <p:attrName>style.visibility</p:attrName>
                                        </p:attrNameLst>
                                      </p:cBhvr>
                                      <p:to>
                                        <p:strVal val="visible"/>
                                      </p:to>
                                    </p:set>
                                    <p:anim calcmode="lin" valueType="num">
                                      <p:cBhvr>
                                        <p:cTn id="30" dur="500" fill="hold"/>
                                        <p:tgtEl>
                                          <p:spTgt spid="192"/>
                                        </p:tgtEl>
                                        <p:attrNameLst>
                                          <p:attrName>ppt_w</p:attrName>
                                        </p:attrNameLst>
                                      </p:cBhvr>
                                      <p:tavLst>
                                        <p:tav tm="0">
                                          <p:val>
                                            <p:fltVal val="0.000000"/>
                                          </p:val>
                                        </p:tav>
                                        <p:tav tm="100000">
                                          <p:val>
                                            <p:strVal val="#ppt_w"/>
                                          </p:val>
                                        </p:tav>
                                      </p:tavLst>
                                    </p:anim>
                                    <p:anim calcmode="lin" valueType="num">
                                      <p:cBhvr>
                                        <p:cTn id="31" dur="500" fill="hold"/>
                                        <p:tgtEl>
                                          <p:spTgt spid="192"/>
                                        </p:tgtEl>
                                        <p:attrNameLst>
                                          <p:attrName>ppt_h</p:attrName>
                                        </p:attrNameLst>
                                      </p:cBhvr>
                                      <p:tavLst>
                                        <p:tav tm="0">
                                          <p:val>
                                            <p:fltVal val="0.00000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93"/>
                                        </p:tgtEl>
                                        <p:attrNameLst>
                                          <p:attrName>style.visibility</p:attrName>
                                        </p:attrNameLst>
                                      </p:cBhvr>
                                      <p:to>
                                        <p:strVal val="visible"/>
                                      </p:to>
                                    </p:set>
                                    <p:anim calcmode="lin" valueType="num">
                                      <p:cBhvr>
                                        <p:cTn id="34" dur="500" fill="hold"/>
                                        <p:tgtEl>
                                          <p:spTgt spid="193"/>
                                        </p:tgtEl>
                                        <p:attrNameLst>
                                          <p:attrName>ppt_w</p:attrName>
                                        </p:attrNameLst>
                                      </p:cBhvr>
                                      <p:tavLst>
                                        <p:tav tm="0">
                                          <p:val>
                                            <p:fltVal val="0.000000"/>
                                          </p:val>
                                        </p:tav>
                                        <p:tav tm="100000">
                                          <p:val>
                                            <p:strVal val="#ppt_w"/>
                                          </p:val>
                                        </p:tav>
                                      </p:tavLst>
                                    </p:anim>
                                    <p:anim calcmode="lin" valueType="num">
                                      <p:cBhvr>
                                        <p:cTn id="35" dur="500" fill="hold"/>
                                        <p:tgtEl>
                                          <p:spTgt spid="193"/>
                                        </p:tgtEl>
                                        <p:attrNameLst>
                                          <p:attrName>ppt_h</p:attrName>
                                        </p:attrNameLst>
                                      </p:cBhvr>
                                      <p:tavLst>
                                        <p:tav tm="0">
                                          <p:val>
                                            <p:fltVal val="0.000000"/>
                                          </p:val>
                                        </p:tav>
                                        <p:tav tm="100000">
                                          <p:val>
                                            <p:strVal val="#ppt_h"/>
                                          </p:val>
                                        </p:tav>
                                      </p:tavLst>
                                    </p:anim>
                                  </p:childTnLst>
                                </p:cTn>
                              </p:par>
                              <p:par>
                                <p:cTn id="36" presetID="23" presetClass="entr" presetSubtype="16" fill="hold" grpId="0" nodeType="withEffect">
                                  <p:stCondLst>
                                    <p:cond delay="200"/>
                                  </p:stCondLst>
                                  <p:childTnLst>
                                    <p:set>
                                      <p:cBhvr>
                                        <p:cTn id="37" dur="1" fill="hold">
                                          <p:stCondLst>
                                            <p:cond delay="0"/>
                                          </p:stCondLst>
                                        </p:cTn>
                                        <p:tgtEl>
                                          <p:spTgt spid="195"/>
                                        </p:tgtEl>
                                        <p:attrNameLst>
                                          <p:attrName>style.visibility</p:attrName>
                                        </p:attrNameLst>
                                      </p:cBhvr>
                                      <p:to>
                                        <p:strVal val="visible"/>
                                      </p:to>
                                    </p:set>
                                    <p:anim calcmode="lin" valueType="num">
                                      <p:cBhvr>
                                        <p:cTn id="38" dur="500" fill="hold"/>
                                        <p:tgtEl>
                                          <p:spTgt spid="195"/>
                                        </p:tgtEl>
                                        <p:attrNameLst>
                                          <p:attrName>ppt_w</p:attrName>
                                        </p:attrNameLst>
                                      </p:cBhvr>
                                      <p:tavLst>
                                        <p:tav tm="0">
                                          <p:val>
                                            <p:fltVal val="0.000000"/>
                                          </p:val>
                                        </p:tav>
                                        <p:tav tm="100000">
                                          <p:val>
                                            <p:strVal val="#ppt_w"/>
                                          </p:val>
                                        </p:tav>
                                      </p:tavLst>
                                    </p:anim>
                                    <p:anim calcmode="lin" valueType="num">
                                      <p:cBhvr>
                                        <p:cTn id="39" dur="500" fill="hold"/>
                                        <p:tgtEl>
                                          <p:spTgt spid="195"/>
                                        </p:tgtEl>
                                        <p:attrNameLst>
                                          <p:attrName>ppt_h</p:attrName>
                                        </p:attrNameLst>
                                      </p:cBhvr>
                                      <p:tavLst>
                                        <p:tav tm="0">
                                          <p:val>
                                            <p:fltVal val="0.000000"/>
                                          </p:val>
                                        </p:tav>
                                        <p:tav tm="100000">
                                          <p:val>
                                            <p:strVal val="#ppt_h"/>
                                          </p:val>
                                        </p:tav>
                                      </p:tavLst>
                                    </p:anim>
                                  </p:childTnLst>
                                </p:cTn>
                              </p:par>
                              <p:par>
                                <p:cTn id="40" presetID="23" presetClass="entr" presetSubtype="16" fill="hold" nodeType="withEffect">
                                  <p:stCondLst>
                                    <p:cond delay="2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000000"/>
                                          </p:val>
                                        </p:tav>
                                        <p:tav tm="100000">
                                          <p:val>
                                            <p:strVal val="#ppt_w"/>
                                          </p:val>
                                        </p:tav>
                                      </p:tavLst>
                                    </p:anim>
                                    <p:anim calcmode="lin" valueType="num">
                                      <p:cBhvr>
                                        <p:cTn id="43" dur="500" fill="hold"/>
                                        <p:tgtEl>
                                          <p:spTgt spid="2"/>
                                        </p:tgtEl>
                                        <p:attrNameLst>
                                          <p:attrName>ppt_h</p:attrName>
                                        </p:attrNameLst>
                                      </p:cBhvr>
                                      <p:tavLst>
                                        <p:tav tm="0">
                                          <p:val>
                                            <p:fltVal val="0.000000"/>
                                          </p:val>
                                        </p:tav>
                                        <p:tav tm="100000">
                                          <p:val>
                                            <p:strVal val="#ppt_h"/>
                                          </p:val>
                                        </p:tav>
                                      </p:tavLst>
                                    </p:anim>
                                  </p:childTnLst>
                                </p:cTn>
                              </p:par>
                              <p:par>
                                <p:cTn id="44" presetID="23" presetClass="entr" presetSubtype="16" fill="hold" nodeType="withEffect">
                                  <p:stCondLst>
                                    <p:cond delay="20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000000"/>
                                          </p:val>
                                        </p:tav>
                                        <p:tav tm="100000">
                                          <p:val>
                                            <p:strVal val="#ppt_w"/>
                                          </p:val>
                                        </p:tav>
                                      </p:tavLst>
                                    </p:anim>
                                    <p:anim calcmode="lin" valueType="num">
                                      <p:cBhvr>
                                        <p:cTn id="47" dur="500" fill="hold"/>
                                        <p:tgtEl>
                                          <p:spTgt spid="7"/>
                                        </p:tgtEl>
                                        <p:attrNameLst>
                                          <p:attrName>ppt_h</p:attrName>
                                        </p:attrNameLst>
                                      </p:cBhvr>
                                      <p:tavLst>
                                        <p:tav tm="0">
                                          <p:val>
                                            <p:fltVal val="0.000000"/>
                                          </p:val>
                                        </p:tav>
                                        <p:tav tm="100000">
                                          <p:val>
                                            <p:strVal val="#ppt_h"/>
                                          </p:val>
                                        </p:tav>
                                      </p:tavLst>
                                    </p:anim>
                                  </p:childTnLst>
                                </p:cTn>
                              </p:par>
                              <p:par>
                                <p:cTn id="48" presetID="23" presetClass="entr" presetSubtype="16" fill="hold"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98"/>
                                        </p:tgtEl>
                                        <p:attrNameLst>
                                          <p:attrName>style.visibility</p:attrName>
                                        </p:attrNameLst>
                                      </p:cBhvr>
                                      <p:to>
                                        <p:strVal val="visible"/>
                                      </p:to>
                                    </p:set>
                                    <p:anim calcmode="lin" valueType="num">
                                      <p:cBhvr>
                                        <p:cTn id="54" dur="500" fill="hold"/>
                                        <p:tgtEl>
                                          <p:spTgt spid="198"/>
                                        </p:tgtEl>
                                        <p:attrNameLst>
                                          <p:attrName>ppt_w</p:attrName>
                                        </p:attrNameLst>
                                      </p:cBhvr>
                                      <p:tavLst>
                                        <p:tav tm="0">
                                          <p:val>
                                            <p:fltVal val="0.000000"/>
                                          </p:val>
                                        </p:tav>
                                        <p:tav tm="100000">
                                          <p:val>
                                            <p:strVal val="#ppt_w"/>
                                          </p:val>
                                        </p:tav>
                                      </p:tavLst>
                                    </p:anim>
                                    <p:anim calcmode="lin" valueType="num">
                                      <p:cBhvr>
                                        <p:cTn id="55" dur="500" fill="hold"/>
                                        <p:tgtEl>
                                          <p:spTgt spid="198"/>
                                        </p:tgtEl>
                                        <p:attrNameLst>
                                          <p:attrName>ppt_h</p:attrName>
                                        </p:attrNameLst>
                                      </p:cBhvr>
                                      <p:tavLst>
                                        <p:tav tm="0">
                                          <p:val>
                                            <p:fltVal val="0.00000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230"/>
                                        </p:tgtEl>
                                        <p:attrNameLst>
                                          <p:attrName>style.visibility</p:attrName>
                                        </p:attrNameLst>
                                      </p:cBhvr>
                                      <p:to>
                                        <p:strVal val="visible"/>
                                      </p:to>
                                    </p:set>
                                    <p:anim calcmode="lin" valueType="num">
                                      <p:cBhvr>
                                        <p:cTn id="58" dur="500" fill="hold"/>
                                        <p:tgtEl>
                                          <p:spTgt spid="230"/>
                                        </p:tgtEl>
                                        <p:attrNameLst>
                                          <p:attrName>ppt_w</p:attrName>
                                        </p:attrNameLst>
                                      </p:cBhvr>
                                      <p:tavLst>
                                        <p:tav tm="0">
                                          <p:val>
                                            <p:fltVal val="0.000000"/>
                                          </p:val>
                                        </p:tav>
                                        <p:tav tm="100000">
                                          <p:val>
                                            <p:strVal val="#ppt_w"/>
                                          </p:val>
                                        </p:tav>
                                      </p:tavLst>
                                    </p:anim>
                                    <p:anim calcmode="lin" valueType="num">
                                      <p:cBhvr>
                                        <p:cTn id="59" dur="500" fill="hold"/>
                                        <p:tgtEl>
                                          <p:spTgt spid="230"/>
                                        </p:tgtEl>
                                        <p:attrNameLst>
                                          <p:attrName>ppt_h</p:attrName>
                                        </p:attrNameLst>
                                      </p:cBhvr>
                                      <p:tavLst>
                                        <p:tav tm="0">
                                          <p:val>
                                            <p:fltVal val="0.00000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231"/>
                                        </p:tgtEl>
                                        <p:attrNameLst>
                                          <p:attrName>style.visibility</p:attrName>
                                        </p:attrNameLst>
                                      </p:cBhvr>
                                      <p:to>
                                        <p:strVal val="visible"/>
                                      </p:to>
                                    </p:set>
                                    <p:anim calcmode="lin" valueType="num">
                                      <p:cBhvr>
                                        <p:cTn id="62" dur="500" fill="hold"/>
                                        <p:tgtEl>
                                          <p:spTgt spid="231"/>
                                        </p:tgtEl>
                                        <p:attrNameLst>
                                          <p:attrName>ppt_w</p:attrName>
                                        </p:attrNameLst>
                                      </p:cBhvr>
                                      <p:tavLst>
                                        <p:tav tm="0">
                                          <p:val>
                                            <p:fltVal val="0.000000"/>
                                          </p:val>
                                        </p:tav>
                                        <p:tav tm="100000">
                                          <p:val>
                                            <p:strVal val="#ppt_w"/>
                                          </p:val>
                                        </p:tav>
                                      </p:tavLst>
                                    </p:anim>
                                    <p:anim calcmode="lin" valueType="num">
                                      <p:cBhvr>
                                        <p:cTn id="63" dur="500" fill="hold"/>
                                        <p:tgtEl>
                                          <p:spTgt spid="231"/>
                                        </p:tgtEl>
                                        <p:attrNameLst>
                                          <p:attrName>ppt_h</p:attrName>
                                        </p:attrNameLst>
                                      </p:cBhvr>
                                      <p:tavLst>
                                        <p:tav tm="0">
                                          <p:val>
                                            <p:fltVal val="0.00000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232"/>
                                        </p:tgtEl>
                                        <p:attrNameLst>
                                          <p:attrName>style.visibility</p:attrName>
                                        </p:attrNameLst>
                                      </p:cBhvr>
                                      <p:to>
                                        <p:strVal val="visible"/>
                                      </p:to>
                                    </p:set>
                                    <p:anim calcmode="lin" valueType="num">
                                      <p:cBhvr>
                                        <p:cTn id="66" dur="500" fill="hold"/>
                                        <p:tgtEl>
                                          <p:spTgt spid="232"/>
                                        </p:tgtEl>
                                        <p:attrNameLst>
                                          <p:attrName>ppt_w</p:attrName>
                                        </p:attrNameLst>
                                      </p:cBhvr>
                                      <p:tavLst>
                                        <p:tav tm="0">
                                          <p:val>
                                            <p:fltVal val="0.000000"/>
                                          </p:val>
                                        </p:tav>
                                        <p:tav tm="100000">
                                          <p:val>
                                            <p:strVal val="#ppt_w"/>
                                          </p:val>
                                        </p:tav>
                                      </p:tavLst>
                                    </p:anim>
                                    <p:anim calcmode="lin" valueType="num">
                                      <p:cBhvr>
                                        <p:cTn id="67" dur="500" fill="hold"/>
                                        <p:tgtEl>
                                          <p:spTgt spid="232"/>
                                        </p:tgtEl>
                                        <p:attrNameLst>
                                          <p:attrName>ppt_h</p:attrName>
                                        </p:attrNameLst>
                                      </p:cBhvr>
                                      <p:tavLst>
                                        <p:tav tm="0">
                                          <p:val>
                                            <p:fltVal val="0.00000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233"/>
                                        </p:tgtEl>
                                        <p:attrNameLst>
                                          <p:attrName>style.visibility</p:attrName>
                                        </p:attrNameLst>
                                      </p:cBhvr>
                                      <p:to>
                                        <p:strVal val="visible"/>
                                      </p:to>
                                    </p:set>
                                    <p:anim calcmode="lin" valueType="num">
                                      <p:cBhvr>
                                        <p:cTn id="70" dur="500" fill="hold"/>
                                        <p:tgtEl>
                                          <p:spTgt spid="233"/>
                                        </p:tgtEl>
                                        <p:attrNameLst>
                                          <p:attrName>ppt_w</p:attrName>
                                        </p:attrNameLst>
                                      </p:cBhvr>
                                      <p:tavLst>
                                        <p:tav tm="0">
                                          <p:val>
                                            <p:fltVal val="0.000000"/>
                                          </p:val>
                                        </p:tav>
                                        <p:tav tm="100000">
                                          <p:val>
                                            <p:strVal val="#ppt_w"/>
                                          </p:val>
                                        </p:tav>
                                      </p:tavLst>
                                    </p:anim>
                                    <p:anim calcmode="lin" valueType="num">
                                      <p:cBhvr>
                                        <p:cTn id="71" dur="500" fill="hold"/>
                                        <p:tgtEl>
                                          <p:spTgt spid="233"/>
                                        </p:tgtEl>
                                        <p:attrNameLst>
                                          <p:attrName>ppt_h</p:attrName>
                                        </p:attrNameLst>
                                      </p:cBhvr>
                                      <p:tavLst>
                                        <p:tav tm="0">
                                          <p:val>
                                            <p:fltVal val="0.000000"/>
                                          </p:val>
                                        </p:tav>
                                        <p:tav tm="100000">
                                          <p:val>
                                            <p:strVal val="#ppt_h"/>
                                          </p:val>
                                        </p:tav>
                                      </p:tavLst>
                                    </p:anim>
                                  </p:childTnLst>
                                </p:cTn>
                              </p:par>
                              <p:par>
                                <p:cTn id="72" presetID="16" presetClass="entr" presetSubtype="37" fill="hold" nodeType="withEffect">
                                  <p:stCondLst>
                                    <p:cond delay="300"/>
                                  </p:stCondLst>
                                  <p:childTnLst>
                                    <p:set>
                                      <p:cBhvr>
                                        <p:cTn id="73" dur="1" fill="hold">
                                          <p:stCondLst>
                                            <p:cond delay="0"/>
                                          </p:stCondLst>
                                        </p:cTn>
                                        <p:tgtEl>
                                          <p:spTgt spid="11"/>
                                        </p:tgtEl>
                                        <p:attrNameLst>
                                          <p:attrName>style.visibility</p:attrName>
                                        </p:attrNameLst>
                                      </p:cBhvr>
                                      <p:to>
                                        <p:strVal val="visible"/>
                                      </p:to>
                                    </p:set>
                                    <p:animEffect transition="in" filter="barn(outVertical)">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ldLvl="0" animBg="1"/>
      <p:bldP spid="187" grpId="0" bldLvl="0" animBg="1"/>
      <p:bldP spid="188" grpId="0" bldLvl="0" animBg="1"/>
      <p:bldP spid="189" grpId="0" bldLvl="0" animBg="1"/>
      <p:bldP spid="191" grpId="0" bldLvl="0" animBg="1"/>
      <p:bldP spid="192" grpId="0" bldLvl="0" animBg="1"/>
      <p:bldP spid="193" grpId="0" bldLvl="0" animBg="1"/>
      <p:bldP spid="195" grpId="0" bldLvl="0" animBg="1"/>
      <p:bldP spid="198" grpId="0" bldLvl="0" animBg="1"/>
      <p:bldP spid="230" grpId="0" bldLvl="0" animBg="1"/>
      <p:bldP spid="231" grpId="0" bldLvl="0" animBg="1"/>
      <p:bldP spid="232" grpId="0" bldLvl="0" animBg="1"/>
      <p:bldP spid="23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2"/>
          <p:cNvGrpSpPr/>
          <p:nvPr/>
        </p:nvGrpSpPr>
        <p:grpSpPr>
          <a:xfrm>
            <a:off x="180975" y="557213"/>
            <a:ext cx="2065338" cy="536575"/>
            <a:chOff x="284" y="878"/>
            <a:chExt cx="3254" cy="845"/>
          </a:xfrm>
        </p:grpSpPr>
        <p:pic>
          <p:nvPicPr>
            <p:cNvPr id="23566" name="图片 1"/>
            <p:cNvPicPr>
              <a:picLocks noChangeAspect="1"/>
            </p:cNvPicPr>
            <p:nvPr/>
          </p:nvPicPr>
          <p:blipFill>
            <a:blip r:embed="rId1">
              <a:clrChange>
                <a:clrFrom>
                  <a:srgbClr val="FFFEFD"/>
                </a:clrFrom>
                <a:clrTo>
                  <a:srgbClr val="FFFEFD">
                    <a:alpha val="0"/>
                  </a:srgbClr>
                </a:clrTo>
              </a:clrChange>
            </a:blip>
            <a:stretch>
              <a:fillRect/>
            </a:stretch>
          </p:blipFill>
          <p:spPr>
            <a:xfrm>
              <a:off x="405" y="878"/>
              <a:ext cx="3133" cy="845"/>
            </a:xfrm>
            <a:prstGeom prst="rect">
              <a:avLst/>
            </a:prstGeom>
            <a:noFill/>
            <a:ln w="9525">
              <a:noFill/>
            </a:ln>
          </p:spPr>
        </p:pic>
        <p:sp>
          <p:nvSpPr>
            <p:cNvPr id="23567" name="文本框 2"/>
            <p:cNvSpPr txBox="1"/>
            <p:nvPr/>
          </p:nvSpPr>
          <p:spPr>
            <a:xfrm>
              <a:off x="284" y="878"/>
              <a:ext cx="2700" cy="816"/>
            </a:xfrm>
            <a:prstGeom prst="rect">
              <a:avLst/>
            </a:prstGeom>
            <a:noFill/>
            <a:ln w="9525">
              <a:noFill/>
            </a:ln>
          </p:spPr>
          <p:txBody>
            <a:bodyPr>
              <a:spAutoFit/>
            </a:bodyPr>
            <a:p>
              <a:pPr algn="ctr" eaLnBrk="1" hangingPunct="1"/>
              <a:r>
                <a:rPr lang="zh-CN" altLang="en-US" sz="2800" b="1" dirty="0">
                  <a:solidFill>
                    <a:srgbClr val="FF0000"/>
                  </a:solidFill>
                  <a:latin typeface="黑体" panose="02010609060101010101" pitchFamily="49" charset="-122"/>
                  <a:ea typeface="黑体" panose="02010609060101010101" pitchFamily="49" charset="-122"/>
                </a:rPr>
                <a:t>新课讲授</a:t>
              </a:r>
              <a:endParaRPr lang="zh-CN" altLang="en-US" sz="2800" b="1" dirty="0">
                <a:solidFill>
                  <a:srgbClr val="FF0000"/>
                </a:solidFill>
                <a:latin typeface="黑体" panose="02010609060101010101" pitchFamily="49" charset="-122"/>
                <a:ea typeface="黑体" panose="02010609060101010101" pitchFamily="49" charset="-122"/>
              </a:endParaRPr>
            </a:p>
          </p:txBody>
        </p:sp>
      </p:grpSp>
      <p:sp>
        <p:nvSpPr>
          <p:cNvPr id="23555" name="矩形 7197"/>
          <p:cNvSpPr/>
          <p:nvPr/>
        </p:nvSpPr>
        <p:spPr>
          <a:xfrm>
            <a:off x="20638" y="1089025"/>
            <a:ext cx="5003800" cy="644525"/>
          </a:xfrm>
          <a:prstGeom prst="rect">
            <a:avLst/>
          </a:prstGeom>
          <a:noFill/>
          <a:ln w="9525">
            <a:noFill/>
          </a:ln>
        </p:spPr>
        <p:txBody>
          <a:bodyPr wrap="none">
            <a:spAutoFit/>
          </a:bodyPr>
          <a:p>
            <a:pPr eaLnBrk="1" hangingPunct="1"/>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一</a:t>
            </a:r>
            <a:r>
              <a:rPr lang="en-US" altLang="zh-CN"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民族资本主义的发展</a:t>
            </a:r>
            <a:endPar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125" name="矩形 7174"/>
          <p:cNvSpPr/>
          <p:nvPr/>
        </p:nvSpPr>
        <p:spPr>
          <a:xfrm>
            <a:off x="388938" y="1936750"/>
            <a:ext cx="1354137" cy="479425"/>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产生</a:t>
            </a:r>
            <a:endParaRPr lang="zh-CN" altLang="en-US" sz="2800" b="1" dirty="0">
              <a:latin typeface="黑体" panose="02010609060101010101" pitchFamily="49" charset="-122"/>
              <a:ea typeface="黑体" panose="02010609060101010101" pitchFamily="49" charset="-122"/>
            </a:endParaRPr>
          </a:p>
        </p:txBody>
      </p:sp>
      <p:sp>
        <p:nvSpPr>
          <p:cNvPr id="12290" name="Rectangle 35"/>
          <p:cNvSpPr/>
          <p:nvPr/>
        </p:nvSpPr>
        <p:spPr>
          <a:xfrm>
            <a:off x="2071688" y="1917700"/>
            <a:ext cx="3192462" cy="522288"/>
          </a:xfrm>
          <a:prstGeom prst="rect">
            <a:avLst/>
          </a:prstGeom>
          <a:noFill/>
          <a:ln w="9525">
            <a:noFill/>
          </a:ln>
        </p:spPr>
        <p:txBody>
          <a:bodyPr lIns="92075" tIns="46038" rIns="92075" bIns="46038">
            <a:spAutoFit/>
          </a:bodyPr>
          <a:p>
            <a:pPr eaLnBrk="1" hangingPunct="1">
              <a:spcBef>
                <a:spcPct val="50000"/>
              </a:spcBef>
            </a:pPr>
            <a:r>
              <a:rPr lang="en-US" altLang="zh-CN" sz="2800" b="1" dirty="0">
                <a:latin typeface="黑体" panose="02010609060101010101" pitchFamily="49" charset="-122"/>
                <a:ea typeface="黑体" panose="02010609060101010101" pitchFamily="49" charset="-122"/>
              </a:rPr>
              <a:t>19</a:t>
            </a:r>
            <a:r>
              <a:rPr lang="zh-CN" altLang="en-US" sz="2800" b="1" dirty="0">
                <a:latin typeface="黑体" panose="02010609060101010101" pitchFamily="49" charset="-122"/>
                <a:ea typeface="黑体" panose="02010609060101010101" pitchFamily="49" charset="-122"/>
              </a:rPr>
              <a:t>世纪六七十年代</a:t>
            </a:r>
            <a:endParaRPr lang="zh-CN" altLang="en-US" sz="2800" b="1" dirty="0">
              <a:latin typeface="黑体" panose="02010609060101010101" pitchFamily="49" charset="-122"/>
              <a:ea typeface="黑体" panose="02010609060101010101" pitchFamily="49" charset="-122"/>
            </a:endParaRPr>
          </a:p>
        </p:txBody>
      </p:sp>
      <p:sp>
        <p:nvSpPr>
          <p:cNvPr id="5127" name="矩形 7174"/>
          <p:cNvSpPr/>
          <p:nvPr/>
        </p:nvSpPr>
        <p:spPr>
          <a:xfrm>
            <a:off x="415925" y="2611438"/>
            <a:ext cx="1355725" cy="477837"/>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发展</a:t>
            </a:r>
            <a:endParaRPr lang="zh-CN" altLang="en-US" sz="2800" b="1" dirty="0">
              <a:latin typeface="黑体" panose="02010609060101010101" pitchFamily="49" charset="-122"/>
              <a:ea typeface="黑体" panose="02010609060101010101" pitchFamily="49" charset="-122"/>
            </a:endParaRPr>
          </a:p>
        </p:txBody>
      </p:sp>
      <p:sp>
        <p:nvSpPr>
          <p:cNvPr id="3" name="Rectangle 35"/>
          <p:cNvSpPr/>
          <p:nvPr/>
        </p:nvSpPr>
        <p:spPr>
          <a:xfrm>
            <a:off x="2160588" y="2590800"/>
            <a:ext cx="4768850" cy="522288"/>
          </a:xfrm>
          <a:prstGeom prst="rect">
            <a:avLst/>
          </a:prstGeom>
          <a:noFill/>
          <a:ln w="9525">
            <a:noFill/>
          </a:ln>
        </p:spPr>
        <p:txBody>
          <a:bodyPr lIns="92075" tIns="46038" rIns="92075" bIns="46038">
            <a:spAutoFit/>
          </a:bodyPr>
          <a:p>
            <a:pPr eaLnBrk="1" hangingPunct="1">
              <a:spcBef>
                <a:spcPct val="50000"/>
              </a:spcBef>
            </a:pPr>
            <a:r>
              <a:rPr lang="zh-CN" altLang="en-US" sz="2800" b="1" dirty="0">
                <a:latin typeface="黑体" panose="02010609060101010101" pitchFamily="49" charset="-122"/>
                <a:ea typeface="黑体" panose="02010609060101010101" pitchFamily="49" charset="-122"/>
              </a:rPr>
              <a:t>甲午中日战争后（</a:t>
            </a:r>
            <a:r>
              <a:rPr lang="en-US" altLang="zh-CN" sz="2800" b="1" dirty="0">
                <a:latin typeface="黑体" panose="02010609060101010101" pitchFamily="49" charset="-122"/>
                <a:ea typeface="黑体" panose="02010609060101010101" pitchFamily="49" charset="-122"/>
              </a:rPr>
              <a:t>1895</a:t>
            </a:r>
            <a:r>
              <a:rPr lang="zh-CN" altLang="en-US" sz="2800" b="1" dirty="0">
                <a:latin typeface="黑体" panose="02010609060101010101" pitchFamily="49" charset="-122"/>
                <a:ea typeface="黑体" panose="02010609060101010101" pitchFamily="49" charset="-122"/>
              </a:rPr>
              <a:t>年后）</a:t>
            </a:r>
            <a:endParaRPr lang="zh-CN" altLang="en-US" sz="2800" b="1" dirty="0">
              <a:latin typeface="黑体" panose="02010609060101010101" pitchFamily="49" charset="-122"/>
              <a:ea typeface="黑体" panose="02010609060101010101" pitchFamily="49" charset="-122"/>
            </a:endParaRPr>
          </a:p>
        </p:txBody>
      </p:sp>
      <p:sp>
        <p:nvSpPr>
          <p:cNvPr id="5129" name="AutoShape 14"/>
          <p:cNvSpPr/>
          <p:nvPr/>
        </p:nvSpPr>
        <p:spPr>
          <a:xfrm>
            <a:off x="2132013" y="3262313"/>
            <a:ext cx="196850" cy="1128712"/>
          </a:xfrm>
          <a:prstGeom prst="leftBrace">
            <a:avLst>
              <a:gd name="adj1" fmla="val 67638"/>
              <a:gd name="adj2" fmla="val 50000"/>
            </a:avLst>
          </a:prstGeom>
          <a:noFill/>
          <a:ln w="57150" cap="flat" cmpd="sng">
            <a:solidFill>
              <a:schemeClr val="tx1"/>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5130" name="文本框 3"/>
          <p:cNvSpPr txBox="1"/>
          <p:nvPr/>
        </p:nvSpPr>
        <p:spPr>
          <a:xfrm>
            <a:off x="1401763" y="3290888"/>
            <a:ext cx="674687" cy="990600"/>
          </a:xfrm>
          <a:prstGeom prst="rect">
            <a:avLst/>
          </a:prstGeom>
          <a:blipFill rotWithShape="1">
            <a:blip r:embed="rId2"/>
          </a:blipFill>
          <a:ln w="9525">
            <a:noFill/>
          </a:ln>
        </p:spPr>
        <p:txBody>
          <a:bodyPr vert="eaVert">
            <a:spAutoFit/>
          </a:bodyPr>
          <a:p>
            <a:pPr eaLnBrk="1" hangingPunct="1"/>
            <a:r>
              <a:rPr lang="zh-CN" altLang="en-US" sz="3200" dirty="0">
                <a:solidFill>
                  <a:srgbClr val="FF0000"/>
                </a:solidFill>
                <a:latin typeface="隶书" pitchFamily="49" charset="-122"/>
                <a:ea typeface="隶书" pitchFamily="49" charset="-122"/>
              </a:rPr>
              <a:t>原因</a:t>
            </a:r>
            <a:endParaRPr lang="zh-CN" altLang="en-US" sz="3200" dirty="0">
              <a:solidFill>
                <a:srgbClr val="FF0000"/>
              </a:solidFill>
              <a:latin typeface="隶书" pitchFamily="49" charset="-122"/>
              <a:ea typeface="隶书" pitchFamily="49" charset="-122"/>
            </a:endParaRPr>
          </a:p>
        </p:txBody>
      </p:sp>
      <p:sp>
        <p:nvSpPr>
          <p:cNvPr id="7" name="文本框 26650"/>
          <p:cNvSpPr txBox="1"/>
          <p:nvPr/>
        </p:nvSpPr>
        <p:spPr>
          <a:xfrm>
            <a:off x="2243138" y="3159125"/>
            <a:ext cx="6326187" cy="522288"/>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外国人在华开办工厂、开采矿山的刺激</a:t>
            </a:r>
            <a:endParaRPr lang="zh-CN" altLang="en-US" sz="2800" b="1" dirty="0">
              <a:latin typeface="Arial" panose="020B0604020202020204" pitchFamily="34" charset="0"/>
              <a:ea typeface="楷体" panose="02010609060101010101" pitchFamily="49" charset="-122"/>
            </a:endParaRPr>
          </a:p>
        </p:txBody>
      </p:sp>
      <p:sp>
        <p:nvSpPr>
          <p:cNvPr id="5" name="文本框 26650"/>
          <p:cNvSpPr txBox="1"/>
          <p:nvPr/>
        </p:nvSpPr>
        <p:spPr>
          <a:xfrm>
            <a:off x="2244725" y="3721100"/>
            <a:ext cx="6699250" cy="954088"/>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状元实业家</a:t>
            </a:r>
            <a:r>
              <a:rPr lang="zh-CN" altLang="en-US" sz="2800" b="1" dirty="0">
                <a:solidFill>
                  <a:srgbClr val="FF0000"/>
                </a:solidFill>
                <a:latin typeface="Arial" panose="020B0604020202020204" pitchFamily="34" charset="0"/>
                <a:ea typeface="楷体" panose="02010609060101010101" pitchFamily="49" charset="-122"/>
              </a:rPr>
              <a:t>张謇</a:t>
            </a:r>
            <a:r>
              <a:rPr lang="zh-CN" altLang="en-US" sz="2800" b="1" dirty="0">
                <a:latin typeface="Arial" panose="020B0604020202020204" pitchFamily="34" charset="0"/>
                <a:ea typeface="楷体" panose="02010609060101010101" pitchFamily="49" charset="-122"/>
              </a:rPr>
              <a:t>回乡创办大生纱厂，带动了许多中国人走上了</a:t>
            </a:r>
            <a:r>
              <a:rPr lang="en-US" altLang="zh-CN" sz="2800" b="1" dirty="0">
                <a:latin typeface="Arial" panose="020B0604020202020204" pitchFamily="34" charset="0"/>
                <a:ea typeface="楷体" panose="02010609060101010101" pitchFamily="49" charset="-122"/>
              </a:rPr>
              <a:t>“</a:t>
            </a:r>
            <a:r>
              <a:rPr lang="zh-CN" altLang="en-US" sz="2800" b="1" dirty="0">
                <a:solidFill>
                  <a:srgbClr val="FF0000"/>
                </a:solidFill>
                <a:latin typeface="Arial" panose="020B0604020202020204" pitchFamily="34" charset="0"/>
                <a:ea typeface="楷体" panose="02010609060101010101" pitchFamily="49" charset="-122"/>
              </a:rPr>
              <a:t>实业救国</a:t>
            </a:r>
            <a:r>
              <a:rPr lang="en-US" altLang="zh-CN" sz="2800" b="1" dirty="0">
                <a:latin typeface="Arial" panose="020B0604020202020204" pitchFamily="34" charset="0"/>
                <a:ea typeface="楷体" panose="02010609060101010101" pitchFamily="49" charset="-122"/>
              </a:rPr>
              <a:t>”</a:t>
            </a:r>
            <a:r>
              <a:rPr lang="zh-CN" altLang="en-US" sz="2800" b="1" dirty="0">
                <a:latin typeface="Arial" panose="020B0604020202020204" pitchFamily="34" charset="0"/>
                <a:ea typeface="楷体" panose="02010609060101010101" pitchFamily="49" charset="-122"/>
              </a:rPr>
              <a:t>的道路。</a:t>
            </a:r>
            <a:endParaRPr lang="zh-CN" altLang="en-US" sz="2800" b="1" dirty="0">
              <a:latin typeface="Arial" panose="020B0604020202020204" pitchFamily="34" charset="0"/>
              <a:ea typeface="楷体" panose="02010609060101010101" pitchFamily="49" charset="-122"/>
            </a:endParaRPr>
          </a:p>
        </p:txBody>
      </p:sp>
      <p:pic>
        <p:nvPicPr>
          <p:cNvPr id="5133" name="图片 5"/>
          <p:cNvPicPr>
            <a:picLocks noChangeAspect="1"/>
          </p:cNvPicPr>
          <p:nvPr/>
        </p:nvPicPr>
        <p:blipFill>
          <a:blip r:embed="rId3">
            <a:lum bright="-6000" contrast="72000"/>
          </a:blip>
          <a:stretch>
            <a:fillRect/>
          </a:stretch>
        </p:blipFill>
        <p:spPr>
          <a:xfrm>
            <a:off x="171450" y="4457700"/>
            <a:ext cx="2138363" cy="1982788"/>
          </a:xfrm>
          <a:prstGeom prst="rect">
            <a:avLst/>
          </a:prstGeom>
          <a:noFill/>
          <a:ln w="9525">
            <a:noFill/>
          </a:ln>
        </p:spPr>
      </p:pic>
      <p:pic>
        <p:nvPicPr>
          <p:cNvPr id="5134" name="图片 7"/>
          <p:cNvPicPr>
            <a:picLocks noChangeAspect="1"/>
          </p:cNvPicPr>
          <p:nvPr/>
        </p:nvPicPr>
        <p:blipFill>
          <a:blip r:embed="rId4"/>
          <a:stretch>
            <a:fillRect/>
          </a:stretch>
        </p:blipFill>
        <p:spPr>
          <a:xfrm>
            <a:off x="3505200" y="4654550"/>
            <a:ext cx="4243388" cy="1784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800" decel="100000"/>
                                        <p:tgtEl>
                                          <p:spTgt spid="12290"/>
                                        </p:tgtEl>
                                      </p:cBhvr>
                                    </p:animEffect>
                                    <p:anim calcmode="lin" valueType="num">
                                      <p:cBhvr>
                                        <p:cTn id="13" dur="800" decel="100000" fill="hold"/>
                                        <p:tgtEl>
                                          <p:spTgt spid="12290"/>
                                        </p:tgtEl>
                                        <p:attrNameLst>
                                          <p:attrName>style.rotation</p:attrName>
                                        </p:attrNameLst>
                                      </p:cBhvr>
                                      <p:tavLst>
                                        <p:tav tm="0">
                                          <p:val>
                                            <p:fltVal val="-90.000000"/>
                                          </p:val>
                                        </p:tav>
                                        <p:tav tm="100000">
                                          <p:val>
                                            <p:fltVal val="0.000000"/>
                                          </p:val>
                                        </p:tav>
                                      </p:tavLst>
                                    </p:anim>
                                    <p:anim calcmode="lin" valueType="num">
                                      <p:cBhvr>
                                        <p:cTn id="14" dur="800" decel="100000" fill="hold"/>
                                        <p:tgtEl>
                                          <p:spTgt spid="12290"/>
                                        </p:tgtEl>
                                        <p:attrNameLst>
                                          <p:attrName>ppt_x</p:attrName>
                                        </p:attrNameLst>
                                      </p:cBhvr>
                                      <p:tavLst>
                                        <p:tav tm="0">
                                          <p:val>
                                            <p:strVal val="#ppt_x+0.4"/>
                                          </p:val>
                                        </p:tav>
                                        <p:tav tm="100000">
                                          <p:val>
                                            <p:strVal val="#ppt_x-0.05"/>
                                          </p:val>
                                        </p:tav>
                                      </p:tavLst>
                                    </p:anim>
                                    <p:anim calcmode="lin" valueType="num">
                                      <p:cBhvr>
                                        <p:cTn id="15" dur="800" decel="100000" fill="hold"/>
                                        <p:tgtEl>
                                          <p:spTgt spid="1229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fade">
                                      <p:cBhvr>
                                        <p:cTn id="22" dur="800" decel="100000"/>
                                        <p:tgtEl>
                                          <p:spTgt spid="5127"/>
                                        </p:tgtEl>
                                      </p:cBhvr>
                                    </p:animEffect>
                                    <p:anim calcmode="lin" valueType="num">
                                      <p:cBhvr>
                                        <p:cTn id="23" dur="800" decel="100000" fill="hold"/>
                                        <p:tgtEl>
                                          <p:spTgt spid="5127"/>
                                        </p:tgtEl>
                                        <p:attrNameLst>
                                          <p:attrName>style.rotation</p:attrName>
                                        </p:attrNameLst>
                                      </p:cBhvr>
                                      <p:tavLst>
                                        <p:tav tm="0">
                                          <p:val>
                                            <p:fltVal val="-90.000000"/>
                                          </p:val>
                                        </p:tav>
                                        <p:tav tm="100000">
                                          <p:val>
                                            <p:fltVal val="0.000000"/>
                                          </p:val>
                                        </p:tav>
                                      </p:tavLst>
                                    </p:anim>
                                    <p:anim calcmode="lin" valueType="num">
                                      <p:cBhvr>
                                        <p:cTn id="24" dur="800" decel="100000" fill="hold"/>
                                        <p:tgtEl>
                                          <p:spTgt spid="5127"/>
                                        </p:tgtEl>
                                        <p:attrNameLst>
                                          <p:attrName>ppt_x</p:attrName>
                                        </p:attrNameLst>
                                      </p:cBhvr>
                                      <p:tavLst>
                                        <p:tav tm="0">
                                          <p:val>
                                            <p:strVal val="#ppt_x+0.4"/>
                                          </p:val>
                                        </p:tav>
                                        <p:tav tm="100000">
                                          <p:val>
                                            <p:strVal val="#ppt_x-0.05"/>
                                          </p:val>
                                        </p:tav>
                                      </p:tavLst>
                                    </p:anim>
                                    <p:anim calcmode="lin" valueType="num">
                                      <p:cBhvr>
                                        <p:cTn id="25" dur="800" decel="100000" fill="hold"/>
                                        <p:tgtEl>
                                          <p:spTgt spid="512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12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127"/>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000000"/>
                                          </p:val>
                                        </p:tav>
                                        <p:tav tm="100000">
                                          <p:val>
                                            <p:fltVal val="0.00000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fade">
                                      <p:cBhvr>
                                        <p:cTn id="42" dur="800" decel="100000"/>
                                        <p:tgtEl>
                                          <p:spTgt spid="5130"/>
                                        </p:tgtEl>
                                      </p:cBhvr>
                                    </p:animEffect>
                                    <p:anim calcmode="lin" valueType="num">
                                      <p:cBhvr>
                                        <p:cTn id="43" dur="800" decel="100000" fill="hold"/>
                                        <p:tgtEl>
                                          <p:spTgt spid="5130"/>
                                        </p:tgtEl>
                                        <p:attrNameLst>
                                          <p:attrName>style.rotation</p:attrName>
                                        </p:attrNameLst>
                                      </p:cBhvr>
                                      <p:tavLst>
                                        <p:tav tm="0">
                                          <p:val>
                                            <p:fltVal val="-90.000000"/>
                                          </p:val>
                                        </p:tav>
                                        <p:tav tm="100000">
                                          <p:val>
                                            <p:fltVal val="0.000000"/>
                                          </p:val>
                                        </p:tav>
                                      </p:tavLst>
                                    </p:anim>
                                    <p:anim calcmode="lin" valueType="num">
                                      <p:cBhvr>
                                        <p:cTn id="44" dur="800" decel="100000" fill="hold"/>
                                        <p:tgtEl>
                                          <p:spTgt spid="5130"/>
                                        </p:tgtEl>
                                        <p:attrNameLst>
                                          <p:attrName>ppt_x</p:attrName>
                                        </p:attrNameLst>
                                      </p:cBhvr>
                                      <p:tavLst>
                                        <p:tav tm="0">
                                          <p:val>
                                            <p:strVal val="#ppt_x+0.4"/>
                                          </p:val>
                                        </p:tav>
                                        <p:tav tm="100000">
                                          <p:val>
                                            <p:strVal val="#ppt_x-0.05"/>
                                          </p:val>
                                        </p:tav>
                                      </p:tavLst>
                                    </p:anim>
                                    <p:anim calcmode="lin" valueType="num">
                                      <p:cBhvr>
                                        <p:cTn id="45" dur="800" decel="100000" fill="hold"/>
                                        <p:tgtEl>
                                          <p:spTgt spid="513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13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130"/>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129"/>
                                        </p:tgtEl>
                                        <p:attrNameLst>
                                          <p:attrName>style.visibility</p:attrName>
                                        </p:attrNameLst>
                                      </p:cBhvr>
                                      <p:to>
                                        <p:strVal val="visible"/>
                                      </p:to>
                                    </p:set>
                                    <p:animEffect transition="in" filter="checkerboard(across)">
                                      <p:cBhvr>
                                        <p:cTn id="52" dur="500"/>
                                        <p:tgtEl>
                                          <p:spTgt spid="5129"/>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800" decel="100000"/>
                                        <p:tgtEl>
                                          <p:spTgt spid="7"/>
                                        </p:tgtEl>
                                      </p:cBhvr>
                                    </p:animEffect>
                                    <p:anim calcmode="lin" valueType="num">
                                      <p:cBhvr>
                                        <p:cTn id="58"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59" dur="800" decel="100000" fill="hold"/>
                                        <p:tgtEl>
                                          <p:spTgt spid="7"/>
                                        </p:tgtEl>
                                        <p:attrNameLst>
                                          <p:attrName>ppt_x</p:attrName>
                                        </p:attrNameLst>
                                      </p:cBhvr>
                                      <p:tavLst>
                                        <p:tav tm="0">
                                          <p:val>
                                            <p:strVal val="#ppt_x+0.4"/>
                                          </p:val>
                                        </p:tav>
                                        <p:tav tm="100000">
                                          <p:val>
                                            <p:strVal val="#ppt_x-0.05"/>
                                          </p:val>
                                        </p:tav>
                                      </p:tavLst>
                                    </p:anim>
                                    <p:anim calcmode="lin" valueType="num">
                                      <p:cBhvr>
                                        <p:cTn id="60" dur="800" decel="100000" fill="hold"/>
                                        <p:tgtEl>
                                          <p:spTgt spid="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800" decel="100000"/>
                                        <p:tgtEl>
                                          <p:spTgt spid="5"/>
                                        </p:tgtEl>
                                      </p:cBhvr>
                                    </p:animEffect>
                                    <p:anim calcmode="lin" valueType="num">
                                      <p:cBhvr>
                                        <p:cTn id="68"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69" dur="800" decel="100000" fill="hold"/>
                                        <p:tgtEl>
                                          <p:spTgt spid="5"/>
                                        </p:tgtEl>
                                        <p:attrNameLst>
                                          <p:attrName>ppt_x</p:attrName>
                                        </p:attrNameLst>
                                      </p:cBhvr>
                                      <p:tavLst>
                                        <p:tav tm="0">
                                          <p:val>
                                            <p:strVal val="#ppt_x+0.4"/>
                                          </p:val>
                                        </p:tav>
                                        <p:tav tm="100000">
                                          <p:val>
                                            <p:strVal val="#ppt_x-0.05"/>
                                          </p:val>
                                        </p:tav>
                                      </p:tavLst>
                                    </p:anim>
                                    <p:anim calcmode="lin" valueType="num">
                                      <p:cBhvr>
                                        <p:cTn id="70" dur="800" decel="100000" fill="hold"/>
                                        <p:tgtEl>
                                          <p:spTgt spid="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5133"/>
                                        </p:tgtEl>
                                        <p:attrNameLst>
                                          <p:attrName>style.visibility</p:attrName>
                                        </p:attrNameLst>
                                      </p:cBhvr>
                                      <p:to>
                                        <p:strVal val="visible"/>
                                      </p:to>
                                    </p:set>
                                    <p:animEffect transition="in" filter="fade">
                                      <p:cBhvr>
                                        <p:cTn id="77" dur="800" decel="100000"/>
                                        <p:tgtEl>
                                          <p:spTgt spid="5133"/>
                                        </p:tgtEl>
                                      </p:cBhvr>
                                    </p:animEffect>
                                    <p:anim calcmode="lin" valueType="num">
                                      <p:cBhvr>
                                        <p:cTn id="78" dur="800" decel="100000" fill="hold"/>
                                        <p:tgtEl>
                                          <p:spTgt spid="5133"/>
                                        </p:tgtEl>
                                        <p:attrNameLst>
                                          <p:attrName>style.rotation</p:attrName>
                                        </p:attrNameLst>
                                      </p:cBhvr>
                                      <p:tavLst>
                                        <p:tav tm="0">
                                          <p:val>
                                            <p:fltVal val="-90.000000"/>
                                          </p:val>
                                        </p:tav>
                                        <p:tav tm="100000">
                                          <p:val>
                                            <p:fltVal val="0.000000"/>
                                          </p:val>
                                        </p:tav>
                                      </p:tavLst>
                                    </p:anim>
                                    <p:anim calcmode="lin" valueType="num">
                                      <p:cBhvr>
                                        <p:cTn id="79" dur="800" decel="100000" fill="hold"/>
                                        <p:tgtEl>
                                          <p:spTgt spid="5133"/>
                                        </p:tgtEl>
                                        <p:attrNameLst>
                                          <p:attrName>ppt_x</p:attrName>
                                        </p:attrNameLst>
                                      </p:cBhvr>
                                      <p:tavLst>
                                        <p:tav tm="0">
                                          <p:val>
                                            <p:strVal val="#ppt_x+0.4"/>
                                          </p:val>
                                        </p:tav>
                                        <p:tav tm="100000">
                                          <p:val>
                                            <p:strVal val="#ppt_x-0.05"/>
                                          </p:val>
                                        </p:tav>
                                      </p:tavLst>
                                    </p:anim>
                                    <p:anim calcmode="lin" valueType="num">
                                      <p:cBhvr>
                                        <p:cTn id="80" dur="800" decel="100000" fill="hold"/>
                                        <p:tgtEl>
                                          <p:spTgt spid="5133"/>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5133"/>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5133"/>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5134"/>
                                        </p:tgtEl>
                                        <p:attrNameLst>
                                          <p:attrName>style.visibility</p:attrName>
                                        </p:attrNameLst>
                                      </p:cBhvr>
                                      <p:to>
                                        <p:strVal val="visible"/>
                                      </p:to>
                                    </p:set>
                                    <p:anim calcmode="lin" valueType="num">
                                      <p:cBhvr>
                                        <p:cTn id="87" dur="500"/>
                                        <p:tgtEl>
                                          <p:spTgt spid="5134"/>
                                        </p:tgtEl>
                                        <p:attrNameLst>
                                          <p:attrName>ppt_y</p:attrName>
                                        </p:attrNameLst>
                                      </p:cBhvr>
                                      <p:tavLst>
                                        <p:tav tm="0">
                                          <p:val>
                                            <p:strVal val="#ppt_y+#ppt_h*1.125000"/>
                                          </p:val>
                                        </p:tav>
                                        <p:tav tm="100000">
                                          <p:val>
                                            <p:strVal val="#ppt_y"/>
                                          </p:val>
                                        </p:tav>
                                      </p:tavLst>
                                    </p:anim>
                                    <p:animEffect transition="in" filter="wipe(up)">
                                      <p:cBhvr>
                                        <p:cTn id="88"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12290" grpId="0"/>
      <p:bldP spid="5127" grpId="0" animBg="1"/>
      <p:bldP spid="3" grpId="0"/>
      <p:bldP spid="5129" grpId="0" animBg="1"/>
      <p:bldP spid="5130" grpId="0" animBg="1"/>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9" name="图片 6148" descr="zhj"/>
          <p:cNvPicPr>
            <a:picLocks noChangeAspect="1"/>
          </p:cNvPicPr>
          <p:nvPr/>
        </p:nvPicPr>
        <p:blipFill>
          <a:blip r:embed="rId1"/>
          <a:stretch>
            <a:fillRect/>
          </a:stretch>
        </p:blipFill>
        <p:spPr>
          <a:xfrm>
            <a:off x="293688" y="590550"/>
            <a:ext cx="3509962" cy="5559425"/>
          </a:xfrm>
          <a:prstGeom prst="rect">
            <a:avLst/>
          </a:prstGeom>
          <a:noFill/>
          <a:ln w="9525">
            <a:noFill/>
          </a:ln>
        </p:spPr>
      </p:pic>
      <p:sp>
        <p:nvSpPr>
          <p:cNvPr id="6146" name="文本框 6145"/>
          <p:cNvSpPr txBox="1"/>
          <p:nvPr/>
        </p:nvSpPr>
        <p:spPr>
          <a:xfrm>
            <a:off x="3956050" y="708025"/>
            <a:ext cx="4841875" cy="5246688"/>
          </a:xfrm>
          <a:prstGeom prst="rect">
            <a:avLst/>
          </a:prstGeom>
          <a:noFill/>
          <a:ln w="9525">
            <a:noFill/>
          </a:ln>
        </p:spPr>
        <p:txBody>
          <a:bodyPr anchor="b"/>
          <a:lstStyle/>
          <a:p>
            <a:pPr marR="0" defTabSz="914400" eaLnBrk="1" hangingPunct="1">
              <a:buClrTx/>
              <a:buSzTx/>
              <a:buFontTx/>
              <a:defRPr/>
            </a:pPr>
            <a:r>
              <a:rPr kumimoji="0" lang="en-US" altLang="zh-CN" sz="2400" kern="1200" cap="none" spc="0" normalizeH="0" baseline="0" noProof="1">
                <a:effectLst>
                  <a:outerShdw blurRad="38100" dist="38100" dir="2700000">
                    <a:srgbClr val="000000"/>
                  </a:outerShdw>
                </a:effectLst>
                <a:latin typeface="仿宋_GB2312" charset="-122"/>
                <a:ea typeface="仿宋_GB2312" charset="-122"/>
                <a:cs typeface="+mn-cs"/>
              </a:rPr>
              <a:t>    张謇，江苏南通人，1853年生于一个富裕的农民家庭。五岁入塾，十六岁中秀才。1885年张謇参加顺天府乡试，中举人。1894年4月，张謇再次赴京参加会试，考取一甲一名进士（状元），授翰林院修撰。创同年七月，中日甲午战争爆发，清军战败，边疆紧急，张曾上疏痛劾李鸿章奉行妥协政策。张謇目睹国事日非，京官疆吏不足为谋，虽科举成名，却不愿以此求官，而另走兴办实业和教育的新路。建大生集团，主营纺织和面粉。</a:t>
            </a:r>
            <a:endParaRPr kumimoji="0" lang="en-US" altLang="zh-CN" sz="2400" kern="1200" cap="none" spc="0" normalizeH="0" baseline="0" noProof="1">
              <a:effectLst>
                <a:outerShdw blurRad="38100" dist="38100" dir="2700000">
                  <a:srgbClr val="000000"/>
                </a:outerShdw>
              </a:effectLst>
              <a:latin typeface="仿宋_GB2312" charset="-122"/>
              <a:ea typeface="仿宋_GB231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in)">
                                      <p:cBhvr>
                                        <p:cTn id="7" dur="500"/>
                                        <p:tgtEl>
                                          <p:spTgt spid="6149"/>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ox(out)">
                                      <p:cBhvr>
                                        <p:cTn id="12" dur="500"/>
                                        <p:tgtEl>
                                          <p:spTgt spid="614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1"/>
          <p:cNvPicPr>
            <a:picLocks noChangeAspect="1"/>
          </p:cNvPicPr>
          <p:nvPr/>
        </p:nvPicPr>
        <p:blipFill>
          <a:blip r:embed="rId1"/>
          <a:stretch>
            <a:fillRect/>
          </a:stretch>
        </p:blipFill>
        <p:spPr>
          <a:xfrm>
            <a:off x="52388" y="533400"/>
            <a:ext cx="6119812" cy="3492500"/>
          </a:xfrm>
          <a:prstGeom prst="rect">
            <a:avLst/>
          </a:prstGeom>
          <a:noFill/>
          <a:ln w="9525">
            <a:noFill/>
          </a:ln>
        </p:spPr>
      </p:pic>
      <p:sp>
        <p:nvSpPr>
          <p:cNvPr id="5" name="文本框 4"/>
          <p:cNvSpPr txBox="1"/>
          <p:nvPr/>
        </p:nvSpPr>
        <p:spPr>
          <a:xfrm>
            <a:off x="244475" y="3978275"/>
            <a:ext cx="3441700" cy="522288"/>
          </a:xfrm>
          <a:prstGeom prst="rect">
            <a:avLst/>
          </a:prstGeom>
          <a:noFill/>
          <a:ln w="9525">
            <a:noFill/>
          </a:ln>
        </p:spPr>
        <p:txBody>
          <a:bodyPr>
            <a:spAutoFit/>
          </a:bodyPr>
          <a:p>
            <a:pPr eaLnBrk="1" hangingPunct="1"/>
            <a:r>
              <a:rPr lang="zh-CN" altLang="zh-CN" sz="2800" dirty="0">
                <a:latin typeface="隶书" pitchFamily="49" charset="-122"/>
                <a:ea typeface="隶书" pitchFamily="49" charset="-122"/>
              </a:rPr>
              <a:t>张謇创办的大生纱厂</a:t>
            </a:r>
            <a:endParaRPr lang="zh-CN" altLang="zh-CN" sz="2800" dirty="0">
              <a:latin typeface="隶书" pitchFamily="49" charset="-122"/>
              <a:ea typeface="隶书" pitchFamily="49" charset="-122"/>
            </a:endParaRPr>
          </a:p>
        </p:txBody>
      </p:sp>
      <p:pic>
        <p:nvPicPr>
          <p:cNvPr id="7171" name="Picture 2" descr="大生企业系统1 拷贝"/>
          <p:cNvPicPr>
            <a:picLocks noChangeAspect="1"/>
          </p:cNvPicPr>
          <p:nvPr/>
        </p:nvPicPr>
        <p:blipFill>
          <a:blip r:embed="rId2"/>
          <a:stretch>
            <a:fillRect/>
          </a:stretch>
        </p:blipFill>
        <p:spPr>
          <a:xfrm>
            <a:off x="3352800" y="2168525"/>
            <a:ext cx="5751513" cy="4314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800" decel="100000"/>
                                        <p:tgtEl>
                                          <p:spTgt spid="7169"/>
                                        </p:tgtEl>
                                      </p:cBhvr>
                                    </p:animEffect>
                                    <p:anim calcmode="lin" valueType="num">
                                      <p:cBhvr>
                                        <p:cTn id="8" dur="800" decel="100000" fill="hold"/>
                                        <p:tgtEl>
                                          <p:spTgt spid="7169"/>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169"/>
                                        </p:tgtEl>
                                        <p:attrNameLst>
                                          <p:attrName>ppt_x</p:attrName>
                                        </p:attrNameLst>
                                      </p:cBhvr>
                                      <p:tavLst>
                                        <p:tav tm="0">
                                          <p:val>
                                            <p:strVal val="#ppt_x+0.4"/>
                                          </p:val>
                                        </p:tav>
                                        <p:tav tm="100000">
                                          <p:val>
                                            <p:strVal val="#ppt_x-0.05"/>
                                          </p:val>
                                        </p:tav>
                                      </p:tavLst>
                                    </p:anim>
                                    <p:anim calcmode="lin" valueType="num">
                                      <p:cBhvr>
                                        <p:cTn id="10" dur="800" decel="100000" fill="hold"/>
                                        <p:tgtEl>
                                          <p:spTgt spid="71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800" decel="100000"/>
                                        <p:tgtEl>
                                          <p:spTgt spid="7171"/>
                                        </p:tgtEl>
                                      </p:cBhvr>
                                    </p:animEffect>
                                    <p:anim calcmode="lin" valueType="num">
                                      <p:cBhvr>
                                        <p:cTn id="23" dur="800" decel="100000" fill="hold"/>
                                        <p:tgtEl>
                                          <p:spTgt spid="7171"/>
                                        </p:tgtEl>
                                        <p:attrNameLst>
                                          <p:attrName>style.rotation</p:attrName>
                                        </p:attrNameLst>
                                      </p:cBhvr>
                                      <p:tavLst>
                                        <p:tav tm="0">
                                          <p:val>
                                            <p:fltVal val="-90.000000"/>
                                          </p:val>
                                        </p:tav>
                                        <p:tav tm="100000">
                                          <p:val>
                                            <p:fltVal val="0.000000"/>
                                          </p:val>
                                        </p:tav>
                                      </p:tavLst>
                                    </p:anim>
                                    <p:anim calcmode="lin" valueType="num">
                                      <p:cBhvr>
                                        <p:cTn id="24" dur="800" decel="100000" fill="hold"/>
                                        <p:tgtEl>
                                          <p:spTgt spid="7171"/>
                                        </p:tgtEl>
                                        <p:attrNameLst>
                                          <p:attrName>ppt_x</p:attrName>
                                        </p:attrNameLst>
                                      </p:cBhvr>
                                      <p:tavLst>
                                        <p:tav tm="0">
                                          <p:val>
                                            <p:strVal val="#ppt_x+0.4"/>
                                          </p:val>
                                        </p:tav>
                                        <p:tav tm="100000">
                                          <p:val>
                                            <p:strVal val="#ppt_x-0.05"/>
                                          </p:val>
                                        </p:tav>
                                      </p:tavLst>
                                    </p:anim>
                                    <p:anim calcmode="lin" valueType="num">
                                      <p:cBhvr>
                                        <p:cTn id="25" dur="800" decel="100000" fill="hold"/>
                                        <p:tgtEl>
                                          <p:spTgt spid="717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17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1"/>
          <p:cNvPicPr>
            <a:picLocks noChangeAspect="1"/>
          </p:cNvPicPr>
          <p:nvPr/>
        </p:nvPicPr>
        <p:blipFill>
          <a:blip r:embed="rId1"/>
          <a:stretch>
            <a:fillRect/>
          </a:stretch>
        </p:blipFill>
        <p:spPr>
          <a:xfrm>
            <a:off x="-6350" y="495300"/>
            <a:ext cx="3792538" cy="2724150"/>
          </a:xfrm>
          <a:prstGeom prst="rect">
            <a:avLst/>
          </a:prstGeom>
          <a:noFill/>
          <a:ln w="9525">
            <a:noFill/>
          </a:ln>
        </p:spPr>
      </p:pic>
      <p:pic>
        <p:nvPicPr>
          <p:cNvPr id="8194" name="图片 2"/>
          <p:cNvPicPr>
            <a:picLocks noChangeAspect="1"/>
          </p:cNvPicPr>
          <p:nvPr/>
        </p:nvPicPr>
        <p:blipFill>
          <a:blip r:embed="rId2"/>
          <a:stretch>
            <a:fillRect/>
          </a:stretch>
        </p:blipFill>
        <p:spPr>
          <a:xfrm>
            <a:off x="3810000" y="527050"/>
            <a:ext cx="5235575" cy="2717800"/>
          </a:xfrm>
          <a:prstGeom prst="rect">
            <a:avLst/>
          </a:prstGeom>
          <a:noFill/>
          <a:ln w="9525">
            <a:noFill/>
          </a:ln>
        </p:spPr>
      </p:pic>
      <p:pic>
        <p:nvPicPr>
          <p:cNvPr id="8195" name="图片 3"/>
          <p:cNvPicPr>
            <a:picLocks noChangeAspect="1"/>
          </p:cNvPicPr>
          <p:nvPr/>
        </p:nvPicPr>
        <p:blipFill>
          <a:blip r:embed="rId3"/>
          <a:stretch>
            <a:fillRect/>
          </a:stretch>
        </p:blipFill>
        <p:spPr>
          <a:xfrm>
            <a:off x="15875" y="3228975"/>
            <a:ext cx="5022850" cy="3268663"/>
          </a:xfrm>
          <a:prstGeom prst="rect">
            <a:avLst/>
          </a:prstGeom>
          <a:noFill/>
          <a:ln w="9525">
            <a:noFill/>
          </a:ln>
        </p:spPr>
      </p:pic>
      <p:pic>
        <p:nvPicPr>
          <p:cNvPr id="8196" name="图片 4"/>
          <p:cNvPicPr>
            <a:picLocks noChangeAspect="1"/>
          </p:cNvPicPr>
          <p:nvPr/>
        </p:nvPicPr>
        <p:blipFill>
          <a:blip r:embed="rId4"/>
          <a:stretch>
            <a:fillRect/>
          </a:stretch>
        </p:blipFill>
        <p:spPr>
          <a:xfrm>
            <a:off x="5064125" y="3232150"/>
            <a:ext cx="3971925" cy="3255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800" decel="100000"/>
                                        <p:tgtEl>
                                          <p:spTgt spid="8193"/>
                                        </p:tgtEl>
                                      </p:cBhvr>
                                    </p:animEffect>
                                    <p:anim calcmode="lin" valueType="num">
                                      <p:cBhvr>
                                        <p:cTn id="8" dur="800" decel="100000" fill="hold"/>
                                        <p:tgtEl>
                                          <p:spTgt spid="819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8193"/>
                                        </p:tgtEl>
                                        <p:attrNameLst>
                                          <p:attrName>ppt_x</p:attrName>
                                        </p:attrNameLst>
                                      </p:cBhvr>
                                      <p:tavLst>
                                        <p:tav tm="0">
                                          <p:val>
                                            <p:strVal val="#ppt_x+0.4"/>
                                          </p:val>
                                        </p:tav>
                                        <p:tav tm="100000">
                                          <p:val>
                                            <p:strVal val="#ppt_x-0.05"/>
                                          </p:val>
                                        </p:tav>
                                      </p:tavLst>
                                    </p:anim>
                                    <p:anim calcmode="lin" valueType="num">
                                      <p:cBhvr>
                                        <p:cTn id="10" dur="800" decel="100000" fill="hold"/>
                                        <p:tgtEl>
                                          <p:spTgt spid="819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800" decel="100000"/>
                                        <p:tgtEl>
                                          <p:spTgt spid="8194"/>
                                        </p:tgtEl>
                                      </p:cBhvr>
                                    </p:animEffect>
                                    <p:anim calcmode="lin" valueType="num">
                                      <p:cBhvr>
                                        <p:cTn id="18" dur="800" decel="100000" fill="hold"/>
                                        <p:tgtEl>
                                          <p:spTgt spid="8194"/>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8194"/>
                                        </p:tgtEl>
                                        <p:attrNameLst>
                                          <p:attrName>ppt_x</p:attrName>
                                        </p:attrNameLst>
                                      </p:cBhvr>
                                      <p:tavLst>
                                        <p:tav tm="0">
                                          <p:val>
                                            <p:strVal val="#ppt_x+0.4"/>
                                          </p:val>
                                        </p:tav>
                                        <p:tav tm="100000">
                                          <p:val>
                                            <p:strVal val="#ppt_x-0.05"/>
                                          </p:val>
                                        </p:tav>
                                      </p:tavLst>
                                    </p:anim>
                                    <p:anim calcmode="lin" valueType="num">
                                      <p:cBhvr>
                                        <p:cTn id="20" dur="800" decel="100000" fill="hold"/>
                                        <p:tgtEl>
                                          <p:spTgt spid="819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fade">
                                      <p:cBhvr>
                                        <p:cTn id="27" dur="800" decel="100000"/>
                                        <p:tgtEl>
                                          <p:spTgt spid="8195"/>
                                        </p:tgtEl>
                                      </p:cBhvr>
                                    </p:animEffect>
                                    <p:anim calcmode="lin" valueType="num">
                                      <p:cBhvr>
                                        <p:cTn id="28" dur="800" decel="100000" fill="hold"/>
                                        <p:tgtEl>
                                          <p:spTgt spid="8195"/>
                                        </p:tgtEl>
                                        <p:attrNameLst>
                                          <p:attrName>style.rotation</p:attrName>
                                        </p:attrNameLst>
                                      </p:cBhvr>
                                      <p:tavLst>
                                        <p:tav tm="0">
                                          <p:val>
                                            <p:fltVal val="-90.000000"/>
                                          </p:val>
                                        </p:tav>
                                        <p:tav tm="100000">
                                          <p:val>
                                            <p:fltVal val="0.000000"/>
                                          </p:val>
                                        </p:tav>
                                      </p:tavLst>
                                    </p:anim>
                                    <p:anim calcmode="lin" valueType="num">
                                      <p:cBhvr>
                                        <p:cTn id="29" dur="800" decel="100000" fill="hold"/>
                                        <p:tgtEl>
                                          <p:spTgt spid="8195"/>
                                        </p:tgtEl>
                                        <p:attrNameLst>
                                          <p:attrName>ppt_x</p:attrName>
                                        </p:attrNameLst>
                                      </p:cBhvr>
                                      <p:tavLst>
                                        <p:tav tm="0">
                                          <p:val>
                                            <p:strVal val="#ppt_x+0.4"/>
                                          </p:val>
                                        </p:tav>
                                        <p:tav tm="100000">
                                          <p:val>
                                            <p:strVal val="#ppt_x-0.05"/>
                                          </p:val>
                                        </p:tav>
                                      </p:tavLst>
                                    </p:anim>
                                    <p:anim calcmode="lin" valueType="num">
                                      <p:cBhvr>
                                        <p:cTn id="30" dur="800" decel="100000" fill="hold"/>
                                        <p:tgtEl>
                                          <p:spTgt spid="819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Effect transition="in" filter="fade">
                                      <p:cBhvr>
                                        <p:cTn id="37" dur="800" decel="100000"/>
                                        <p:tgtEl>
                                          <p:spTgt spid="8196"/>
                                        </p:tgtEl>
                                      </p:cBhvr>
                                    </p:animEffect>
                                    <p:anim calcmode="lin" valueType="num">
                                      <p:cBhvr>
                                        <p:cTn id="38" dur="800" decel="100000" fill="hold"/>
                                        <p:tgtEl>
                                          <p:spTgt spid="8196"/>
                                        </p:tgtEl>
                                        <p:attrNameLst>
                                          <p:attrName>style.rotation</p:attrName>
                                        </p:attrNameLst>
                                      </p:cBhvr>
                                      <p:tavLst>
                                        <p:tav tm="0">
                                          <p:val>
                                            <p:fltVal val="-90.000000"/>
                                          </p:val>
                                        </p:tav>
                                        <p:tav tm="100000">
                                          <p:val>
                                            <p:fltVal val="0.000000"/>
                                          </p:val>
                                        </p:tav>
                                      </p:tavLst>
                                    </p:anim>
                                    <p:anim calcmode="lin" valueType="num">
                                      <p:cBhvr>
                                        <p:cTn id="39" dur="800" decel="100000" fill="hold"/>
                                        <p:tgtEl>
                                          <p:spTgt spid="8196"/>
                                        </p:tgtEl>
                                        <p:attrNameLst>
                                          <p:attrName>ppt_x</p:attrName>
                                        </p:attrNameLst>
                                      </p:cBhvr>
                                      <p:tavLst>
                                        <p:tav tm="0">
                                          <p:val>
                                            <p:strVal val="#ppt_x+0.4"/>
                                          </p:val>
                                        </p:tav>
                                        <p:tav tm="100000">
                                          <p:val>
                                            <p:strVal val="#ppt_x-0.05"/>
                                          </p:val>
                                        </p:tav>
                                      </p:tavLst>
                                    </p:anim>
                                    <p:anim calcmode="lin" valueType="num">
                                      <p:cBhvr>
                                        <p:cTn id="40" dur="800" decel="100000" fill="hold"/>
                                        <p:tgtEl>
                                          <p:spTgt spid="8196"/>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196"/>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19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7174"/>
          <p:cNvSpPr/>
          <p:nvPr/>
        </p:nvSpPr>
        <p:spPr>
          <a:xfrm>
            <a:off x="155575" y="598488"/>
            <a:ext cx="2944813" cy="477837"/>
          </a:xfrm>
          <a:prstGeom prst="rect">
            <a:avLst/>
          </a:prstGeom>
          <a:noFill/>
          <a:ln w="38100" cap="flat" cmpd="sng">
            <a:solidFill>
              <a:srgbClr val="00CC00"/>
            </a:solidFill>
            <a:prstDash val="solid"/>
            <a:bevel/>
            <a:headEnd type="none" w="med" len="med"/>
            <a:tailEnd type="none" w="med" len="med"/>
          </a:ln>
        </p:spPr>
        <p:txBody>
          <a:bodyPr>
            <a:spAutoFit/>
          </a:bodyPr>
          <a:p>
            <a:pPr eaLnBrk="1" hangingPunct="1">
              <a:lnSpc>
                <a:spcPct val="90000"/>
              </a:lnSpc>
              <a:spcBef>
                <a:spcPct val="20000"/>
              </a:spcBef>
            </a:pP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短暂的春天</a:t>
            </a:r>
            <a:r>
              <a:rPr lang="en-US" altLang="zh-CN"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p:txBody>
      </p:sp>
      <p:sp>
        <p:nvSpPr>
          <p:cNvPr id="3" name="Rectangle 35"/>
          <p:cNvSpPr/>
          <p:nvPr/>
        </p:nvSpPr>
        <p:spPr>
          <a:xfrm>
            <a:off x="3254375" y="577850"/>
            <a:ext cx="5886450" cy="522288"/>
          </a:xfrm>
          <a:prstGeom prst="rect">
            <a:avLst/>
          </a:prstGeom>
          <a:noFill/>
          <a:ln w="9525">
            <a:noFill/>
          </a:ln>
        </p:spPr>
        <p:txBody>
          <a:bodyPr lIns="92075" tIns="46038" rIns="92075" bIns="46038">
            <a:spAutoFit/>
          </a:bodyPr>
          <a:p>
            <a:pPr eaLnBrk="1" hangingPunct="1">
              <a:spcBef>
                <a:spcPct val="50000"/>
              </a:spcBef>
            </a:pPr>
            <a:r>
              <a:rPr lang="zh-CN" altLang="en-US" sz="2800" b="1" dirty="0">
                <a:latin typeface="黑体" panose="02010609060101010101" pitchFamily="49" charset="-122"/>
                <a:ea typeface="黑体" panose="02010609060101010101" pitchFamily="49" charset="-122"/>
              </a:rPr>
              <a:t>第一次世界大战期间（</a:t>
            </a:r>
            <a:r>
              <a:rPr lang="en-US" altLang="zh-CN" sz="2800" b="1" dirty="0">
                <a:latin typeface="黑体" panose="02010609060101010101" pitchFamily="49" charset="-122"/>
                <a:ea typeface="黑体" panose="02010609060101010101" pitchFamily="49" charset="-122"/>
              </a:rPr>
              <a:t>1914—1918</a:t>
            </a:r>
            <a:r>
              <a:rPr lang="zh-CN" altLang="en-US"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9219" name="AutoShape 14"/>
          <p:cNvSpPr/>
          <p:nvPr/>
        </p:nvSpPr>
        <p:spPr>
          <a:xfrm>
            <a:off x="1101725" y="1460500"/>
            <a:ext cx="271463" cy="1738313"/>
          </a:xfrm>
          <a:prstGeom prst="leftBrace">
            <a:avLst>
              <a:gd name="adj1" fmla="val 67651"/>
              <a:gd name="adj2" fmla="val 50000"/>
            </a:avLst>
          </a:prstGeom>
          <a:noFill/>
          <a:ln w="57150" cap="flat" cmpd="sng">
            <a:solidFill>
              <a:schemeClr val="tx1"/>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9220" name="文本框 3"/>
          <p:cNvSpPr txBox="1"/>
          <p:nvPr/>
        </p:nvSpPr>
        <p:spPr>
          <a:xfrm>
            <a:off x="431800" y="1824038"/>
            <a:ext cx="676275" cy="992187"/>
          </a:xfrm>
          <a:prstGeom prst="rect">
            <a:avLst/>
          </a:prstGeom>
          <a:blipFill rotWithShape="1">
            <a:blip r:embed="rId1"/>
          </a:blipFill>
          <a:ln w="9525">
            <a:noFill/>
          </a:ln>
        </p:spPr>
        <p:txBody>
          <a:bodyPr vert="eaVert">
            <a:spAutoFit/>
          </a:bodyPr>
          <a:p>
            <a:pPr eaLnBrk="1" hangingPunct="1"/>
            <a:r>
              <a:rPr lang="zh-CN" altLang="en-US" sz="3200" dirty="0">
                <a:solidFill>
                  <a:srgbClr val="FF0000"/>
                </a:solidFill>
                <a:latin typeface="隶书" pitchFamily="49" charset="-122"/>
                <a:ea typeface="隶书" pitchFamily="49" charset="-122"/>
              </a:rPr>
              <a:t>原因</a:t>
            </a:r>
            <a:endParaRPr lang="zh-CN" altLang="en-US" sz="3200" dirty="0">
              <a:solidFill>
                <a:srgbClr val="FF0000"/>
              </a:solidFill>
              <a:latin typeface="隶书" pitchFamily="49" charset="-122"/>
              <a:ea typeface="隶书" pitchFamily="49" charset="-122"/>
            </a:endParaRPr>
          </a:p>
        </p:txBody>
      </p:sp>
      <p:sp>
        <p:nvSpPr>
          <p:cNvPr id="7" name="文本框 26650"/>
          <p:cNvSpPr txBox="1"/>
          <p:nvPr/>
        </p:nvSpPr>
        <p:spPr>
          <a:xfrm>
            <a:off x="2157413" y="1284288"/>
            <a:ext cx="6996112" cy="1382712"/>
          </a:xfrm>
          <a:prstGeom prst="rect">
            <a:avLst/>
          </a:prstGeom>
          <a:noFill/>
          <a:ln w="9525">
            <a:noFill/>
          </a:ln>
        </p:spPr>
        <p:txBody>
          <a:bodyPr>
            <a:spAutoFit/>
          </a:bodyPr>
          <a:p>
            <a:pPr eaLnBrk="1" hangingPunct="1">
              <a:spcBef>
                <a:spcPct val="50000"/>
              </a:spcBef>
            </a:pPr>
            <a:r>
              <a:rPr lang="zh-CN" altLang="zh-CN" sz="2800" b="1" dirty="0">
                <a:latin typeface="Arial" panose="020B0604020202020204" pitchFamily="34" charset="0"/>
                <a:ea typeface="楷体" panose="02010609060101010101" pitchFamily="49" charset="-122"/>
              </a:rPr>
              <a:t>中华民国临时政府颁布了一系列奖励</a:t>
            </a:r>
            <a:r>
              <a:rPr lang="zh-CN" altLang="zh-CN" sz="2800" b="1" dirty="0">
                <a:solidFill>
                  <a:srgbClr val="FF0000"/>
                </a:solidFill>
                <a:latin typeface="Arial" panose="020B0604020202020204" pitchFamily="34" charset="0"/>
                <a:ea typeface="楷体" panose="02010609060101010101" pitchFamily="49" charset="-122"/>
              </a:rPr>
              <a:t>发展实业</a:t>
            </a:r>
            <a:r>
              <a:rPr lang="zh-CN" altLang="zh-CN" sz="2800" b="1" dirty="0">
                <a:latin typeface="Arial" panose="020B0604020202020204" pitchFamily="34" charset="0"/>
                <a:ea typeface="楷体" panose="02010609060101010101" pitchFamily="49" charset="-122"/>
              </a:rPr>
              <a:t>的法令，各种</a:t>
            </a:r>
            <a:r>
              <a:rPr lang="zh-CN" altLang="zh-CN" sz="2800" b="1" dirty="0">
                <a:solidFill>
                  <a:srgbClr val="FF0000"/>
                </a:solidFill>
                <a:latin typeface="Arial" panose="020B0604020202020204" pitchFamily="34" charset="0"/>
                <a:ea typeface="楷体" panose="02010609060101010101" pitchFamily="49" charset="-122"/>
              </a:rPr>
              <a:t>实业团体</a:t>
            </a:r>
            <a:r>
              <a:rPr lang="zh-CN" altLang="zh-CN" sz="2800" b="1" dirty="0">
                <a:latin typeface="Arial" panose="020B0604020202020204" pitchFamily="34" charset="0"/>
                <a:ea typeface="楷体" panose="02010609060101010101" pitchFamily="49" charset="-122"/>
              </a:rPr>
              <a:t>纷纷出现，人们相继投资设厂，</a:t>
            </a:r>
            <a:r>
              <a:rPr lang="zh-CN" altLang="zh-CN" sz="2800" b="1" dirty="0">
                <a:solidFill>
                  <a:srgbClr val="FF0000"/>
                </a:solidFill>
                <a:latin typeface="Arial" panose="020B0604020202020204" pitchFamily="34" charset="0"/>
                <a:ea typeface="楷体" panose="02010609060101010101" pitchFamily="49" charset="-122"/>
              </a:rPr>
              <a:t>海外华侨</a:t>
            </a:r>
            <a:r>
              <a:rPr lang="zh-CN" altLang="zh-CN" sz="2800" b="1" dirty="0">
                <a:latin typeface="Arial" panose="020B0604020202020204" pitchFamily="34" charset="0"/>
                <a:ea typeface="楷体" panose="02010609060101010101" pitchFamily="49" charset="-122"/>
              </a:rPr>
              <a:t>也回国创业。</a:t>
            </a:r>
            <a:endParaRPr lang="zh-CN" altLang="zh-CN" sz="2800" b="1" dirty="0">
              <a:latin typeface="Arial" panose="020B0604020202020204" pitchFamily="34" charset="0"/>
              <a:ea typeface="楷体" panose="02010609060101010101" pitchFamily="49" charset="-122"/>
            </a:endParaRPr>
          </a:p>
        </p:txBody>
      </p:sp>
      <p:sp>
        <p:nvSpPr>
          <p:cNvPr id="5" name="文本框 26650"/>
          <p:cNvSpPr txBox="1"/>
          <p:nvPr/>
        </p:nvSpPr>
        <p:spPr>
          <a:xfrm>
            <a:off x="2135188" y="2767013"/>
            <a:ext cx="6994525" cy="954087"/>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ea typeface="楷体" panose="02010609060101010101" pitchFamily="49" charset="-122"/>
              </a:rPr>
              <a:t>第一次世界大战期间，西方列强忙于</a:t>
            </a:r>
            <a:r>
              <a:rPr lang="zh-CN" altLang="en-US" sz="2800" b="1" dirty="0">
                <a:solidFill>
                  <a:srgbClr val="FF0000"/>
                </a:solidFill>
                <a:latin typeface="Arial" panose="020B0604020202020204" pitchFamily="34" charset="0"/>
                <a:ea typeface="楷体" panose="02010609060101010101" pitchFamily="49" charset="-122"/>
              </a:rPr>
              <a:t>欧洲战事</a:t>
            </a:r>
            <a:r>
              <a:rPr lang="zh-CN" altLang="en-US" sz="2800" b="1" dirty="0">
                <a:latin typeface="Arial" panose="020B0604020202020204" pitchFamily="34" charset="0"/>
                <a:ea typeface="楷体" panose="02010609060101010101" pitchFamily="49" charset="-122"/>
              </a:rPr>
              <a:t>，暂时放松了对中国的经济侵略。</a:t>
            </a:r>
            <a:endParaRPr lang="zh-CN" altLang="en-US" sz="2800" b="1" dirty="0">
              <a:latin typeface="Arial" panose="020B0604020202020204" pitchFamily="34" charset="0"/>
              <a:ea typeface="楷体" panose="02010609060101010101" pitchFamily="49" charset="-122"/>
            </a:endParaRPr>
          </a:p>
        </p:txBody>
      </p:sp>
      <p:sp>
        <p:nvSpPr>
          <p:cNvPr id="9223" name="文本框 5"/>
          <p:cNvSpPr txBox="1"/>
          <p:nvPr/>
        </p:nvSpPr>
        <p:spPr>
          <a:xfrm>
            <a:off x="1295400" y="1254125"/>
            <a:ext cx="1006475" cy="582613"/>
          </a:xfrm>
          <a:prstGeom prst="rect">
            <a:avLst/>
          </a:prstGeom>
          <a:noFill/>
          <a:ln w="9525">
            <a:noFill/>
          </a:ln>
        </p:spPr>
        <p:txBody>
          <a:bodyPr>
            <a:spAutoFit/>
          </a:bodyPr>
          <a:p>
            <a:pPr eaLnBrk="1" hangingPunct="1"/>
            <a:r>
              <a:rPr lang="zh-CN" altLang="en-US" sz="3200" b="1" dirty="0">
                <a:solidFill>
                  <a:srgbClr val="FF0000"/>
                </a:solidFill>
                <a:latin typeface="微软雅黑" panose="020B0503020204020204" charset="-122"/>
                <a:ea typeface="微软雅黑" panose="020B0503020204020204" charset="-122"/>
              </a:rPr>
              <a:t>内因</a:t>
            </a:r>
            <a:endParaRPr lang="zh-CN" altLang="en-US" sz="3200" b="1" dirty="0">
              <a:solidFill>
                <a:srgbClr val="FF0000"/>
              </a:solidFill>
              <a:latin typeface="微软雅黑" panose="020B0503020204020204" charset="-122"/>
              <a:ea typeface="微软雅黑" panose="020B0503020204020204" charset="-122"/>
            </a:endParaRPr>
          </a:p>
        </p:txBody>
      </p:sp>
      <p:sp>
        <p:nvSpPr>
          <p:cNvPr id="9224" name="文本框 7"/>
          <p:cNvSpPr txBox="1"/>
          <p:nvPr/>
        </p:nvSpPr>
        <p:spPr>
          <a:xfrm>
            <a:off x="1260475" y="2844800"/>
            <a:ext cx="1006475" cy="584200"/>
          </a:xfrm>
          <a:prstGeom prst="rect">
            <a:avLst/>
          </a:prstGeom>
          <a:noFill/>
          <a:ln w="9525">
            <a:noFill/>
          </a:ln>
        </p:spPr>
        <p:txBody>
          <a:bodyPr>
            <a:spAutoFit/>
          </a:bodyPr>
          <a:p>
            <a:pPr eaLnBrk="1" hangingPunct="1"/>
            <a:r>
              <a:rPr lang="zh-CN" altLang="en-US" sz="3200" b="1" dirty="0">
                <a:solidFill>
                  <a:srgbClr val="FF0000"/>
                </a:solidFill>
                <a:latin typeface="微软雅黑" panose="020B0503020204020204" charset="-122"/>
                <a:ea typeface="微软雅黑" panose="020B0503020204020204" charset="-122"/>
              </a:rPr>
              <a:t>外因</a:t>
            </a:r>
            <a:endParaRPr lang="zh-CN" altLang="en-US" sz="3200" b="1" dirty="0">
              <a:solidFill>
                <a:srgbClr val="FF0000"/>
              </a:solidFill>
              <a:latin typeface="微软雅黑" panose="020B0503020204020204" charset="-122"/>
              <a:ea typeface="微软雅黑" panose="020B0503020204020204" charset="-122"/>
            </a:endParaRPr>
          </a:p>
        </p:txBody>
      </p:sp>
      <p:pic>
        <p:nvPicPr>
          <p:cNvPr id="9225" name="图片 1"/>
          <p:cNvPicPr>
            <a:picLocks noChangeAspect="1"/>
          </p:cNvPicPr>
          <p:nvPr/>
        </p:nvPicPr>
        <p:blipFill>
          <a:blip r:embed="rId2"/>
          <a:stretch>
            <a:fillRect/>
          </a:stretch>
        </p:blipFill>
        <p:spPr>
          <a:xfrm>
            <a:off x="274638" y="3700463"/>
            <a:ext cx="3848100" cy="2773362"/>
          </a:xfrm>
          <a:prstGeom prst="rect">
            <a:avLst/>
          </a:prstGeom>
          <a:noFill/>
          <a:ln w="9525">
            <a:noFill/>
          </a:ln>
        </p:spPr>
      </p:pic>
      <p:pic>
        <p:nvPicPr>
          <p:cNvPr id="9226" name="图片 3"/>
          <p:cNvPicPr>
            <a:picLocks noChangeAspect="1"/>
          </p:cNvPicPr>
          <p:nvPr/>
        </p:nvPicPr>
        <p:blipFill>
          <a:blip r:embed="rId3"/>
          <a:stretch>
            <a:fillRect/>
          </a:stretch>
        </p:blipFill>
        <p:spPr>
          <a:xfrm>
            <a:off x="4951413" y="3783013"/>
            <a:ext cx="4125912" cy="26749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800" decel="100000"/>
                                        <p:tgtEl>
                                          <p:spTgt spid="9220"/>
                                        </p:tgtEl>
                                      </p:cBhvr>
                                    </p:animEffect>
                                    <p:anim calcmode="lin" valueType="num">
                                      <p:cBhvr>
                                        <p:cTn id="18" dur="800" decel="100000" fill="hold"/>
                                        <p:tgtEl>
                                          <p:spTgt spid="9220"/>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9220"/>
                                        </p:tgtEl>
                                        <p:attrNameLst>
                                          <p:attrName>ppt_x</p:attrName>
                                        </p:attrNameLst>
                                      </p:cBhvr>
                                      <p:tavLst>
                                        <p:tav tm="0">
                                          <p:val>
                                            <p:strVal val="#ppt_x+0.4"/>
                                          </p:val>
                                        </p:tav>
                                        <p:tav tm="100000">
                                          <p:val>
                                            <p:strVal val="#ppt_x-0.05"/>
                                          </p:val>
                                        </p:tav>
                                      </p:tavLst>
                                    </p:anim>
                                    <p:anim calcmode="lin" valueType="num">
                                      <p:cBhvr>
                                        <p:cTn id="20" dur="800" decel="100000" fill="hold"/>
                                        <p:tgtEl>
                                          <p:spTgt spid="922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2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2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219"/>
                                        </p:tgtEl>
                                        <p:attrNameLst>
                                          <p:attrName>style.visibility</p:attrName>
                                        </p:attrNameLst>
                                      </p:cBhvr>
                                      <p:to>
                                        <p:strVal val="visible"/>
                                      </p:to>
                                    </p:set>
                                    <p:anim calcmode="lin" valueType="num">
                                      <p:cBhvr>
                                        <p:cTn id="27" dur="500"/>
                                        <p:tgtEl>
                                          <p:spTgt spid="9219"/>
                                        </p:tgtEl>
                                        <p:attrNameLst>
                                          <p:attrName>ppt_y</p:attrName>
                                        </p:attrNameLst>
                                      </p:cBhvr>
                                      <p:tavLst>
                                        <p:tav tm="0">
                                          <p:val>
                                            <p:strVal val="#ppt_y+#ppt_h*1.125000"/>
                                          </p:val>
                                        </p:tav>
                                        <p:tav tm="100000">
                                          <p:val>
                                            <p:strVal val="#ppt_y"/>
                                          </p:val>
                                        </p:tav>
                                      </p:tavLst>
                                    </p:anim>
                                    <p:animEffect transition="in" filter="wipe(up)">
                                      <p:cBhvr>
                                        <p:cTn id="28" dur="500"/>
                                        <p:tgtEl>
                                          <p:spTgt spid="9219"/>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fade">
                                      <p:cBhvr>
                                        <p:cTn id="33" dur="800" decel="100000"/>
                                        <p:tgtEl>
                                          <p:spTgt spid="9223"/>
                                        </p:tgtEl>
                                      </p:cBhvr>
                                    </p:animEffect>
                                    <p:anim calcmode="lin" valueType="num">
                                      <p:cBhvr>
                                        <p:cTn id="34" dur="800" decel="100000" fill="hold"/>
                                        <p:tgtEl>
                                          <p:spTgt spid="9223"/>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9223"/>
                                        </p:tgtEl>
                                        <p:attrNameLst>
                                          <p:attrName>ppt_x</p:attrName>
                                        </p:attrNameLst>
                                      </p:cBhvr>
                                      <p:tavLst>
                                        <p:tav tm="0">
                                          <p:val>
                                            <p:strVal val="#ppt_x+0.4"/>
                                          </p:val>
                                        </p:tav>
                                        <p:tav tm="100000">
                                          <p:val>
                                            <p:strVal val="#ppt_x-0.05"/>
                                          </p:val>
                                        </p:tav>
                                      </p:tavLst>
                                    </p:anim>
                                    <p:anim calcmode="lin" valueType="num">
                                      <p:cBhvr>
                                        <p:cTn id="36" dur="800" decel="100000" fill="hold"/>
                                        <p:tgtEl>
                                          <p:spTgt spid="9223"/>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223"/>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223"/>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9224"/>
                                        </p:tgtEl>
                                        <p:attrNameLst>
                                          <p:attrName>style.visibility</p:attrName>
                                        </p:attrNameLst>
                                      </p:cBhvr>
                                      <p:to>
                                        <p:strVal val="visible"/>
                                      </p:to>
                                    </p:set>
                                    <p:animEffect transition="in" filter="fade">
                                      <p:cBhvr>
                                        <p:cTn id="43" dur="800" decel="100000"/>
                                        <p:tgtEl>
                                          <p:spTgt spid="9224"/>
                                        </p:tgtEl>
                                      </p:cBhvr>
                                    </p:animEffect>
                                    <p:anim calcmode="lin" valueType="num">
                                      <p:cBhvr>
                                        <p:cTn id="44" dur="800" decel="100000" fill="hold"/>
                                        <p:tgtEl>
                                          <p:spTgt spid="9224"/>
                                        </p:tgtEl>
                                        <p:attrNameLst>
                                          <p:attrName>style.rotation</p:attrName>
                                        </p:attrNameLst>
                                      </p:cBhvr>
                                      <p:tavLst>
                                        <p:tav tm="0">
                                          <p:val>
                                            <p:fltVal val="-90.000000"/>
                                          </p:val>
                                        </p:tav>
                                        <p:tav tm="100000">
                                          <p:val>
                                            <p:fltVal val="0.000000"/>
                                          </p:val>
                                        </p:tav>
                                      </p:tavLst>
                                    </p:anim>
                                    <p:anim calcmode="lin" valueType="num">
                                      <p:cBhvr>
                                        <p:cTn id="45" dur="800" decel="100000" fill="hold"/>
                                        <p:tgtEl>
                                          <p:spTgt spid="9224"/>
                                        </p:tgtEl>
                                        <p:attrNameLst>
                                          <p:attrName>ppt_x</p:attrName>
                                        </p:attrNameLst>
                                      </p:cBhvr>
                                      <p:tavLst>
                                        <p:tav tm="0">
                                          <p:val>
                                            <p:strVal val="#ppt_x+0.4"/>
                                          </p:val>
                                        </p:tav>
                                        <p:tav tm="100000">
                                          <p:val>
                                            <p:strVal val="#ppt_x-0.05"/>
                                          </p:val>
                                        </p:tav>
                                      </p:tavLst>
                                    </p:anim>
                                    <p:anim calcmode="lin" valueType="num">
                                      <p:cBhvr>
                                        <p:cTn id="46" dur="800" decel="100000" fill="hold"/>
                                        <p:tgtEl>
                                          <p:spTgt spid="922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922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922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800" decel="100000"/>
                                        <p:tgtEl>
                                          <p:spTgt spid="7"/>
                                        </p:tgtEl>
                                      </p:cBhvr>
                                    </p:animEffect>
                                    <p:anim calcmode="lin" valueType="num">
                                      <p:cBhvr>
                                        <p:cTn id="54" dur="800" decel="100000" fill="hold"/>
                                        <p:tgtEl>
                                          <p:spTgt spid="7"/>
                                        </p:tgtEl>
                                        <p:attrNameLst>
                                          <p:attrName>style.rotation</p:attrName>
                                        </p:attrNameLst>
                                      </p:cBhvr>
                                      <p:tavLst>
                                        <p:tav tm="0">
                                          <p:val>
                                            <p:fltVal val="-90.000000"/>
                                          </p:val>
                                        </p:tav>
                                        <p:tav tm="100000">
                                          <p:val>
                                            <p:fltVal val="0.000000"/>
                                          </p:val>
                                        </p:tav>
                                      </p:tavLst>
                                    </p:anim>
                                    <p:anim calcmode="lin" valueType="num">
                                      <p:cBhvr>
                                        <p:cTn id="55" dur="800" decel="100000" fill="hold"/>
                                        <p:tgtEl>
                                          <p:spTgt spid="7"/>
                                        </p:tgtEl>
                                        <p:attrNameLst>
                                          <p:attrName>ppt_x</p:attrName>
                                        </p:attrNameLst>
                                      </p:cBhvr>
                                      <p:tavLst>
                                        <p:tav tm="0">
                                          <p:val>
                                            <p:strVal val="#ppt_x+0.4"/>
                                          </p:val>
                                        </p:tav>
                                        <p:tav tm="100000">
                                          <p:val>
                                            <p:strVal val="#ppt_x-0.05"/>
                                          </p:val>
                                        </p:tav>
                                      </p:tavLst>
                                    </p:anim>
                                    <p:anim calcmode="lin" valueType="num">
                                      <p:cBhvr>
                                        <p:cTn id="56" dur="800" decel="100000" fill="hold"/>
                                        <p:tgtEl>
                                          <p:spTgt spid="7"/>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800" decel="100000"/>
                                        <p:tgtEl>
                                          <p:spTgt spid="5"/>
                                        </p:tgtEl>
                                      </p:cBhvr>
                                    </p:animEffect>
                                    <p:anim calcmode="lin" valueType="num">
                                      <p:cBhvr>
                                        <p:cTn id="64"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65" dur="800" decel="100000" fill="hold"/>
                                        <p:tgtEl>
                                          <p:spTgt spid="5"/>
                                        </p:tgtEl>
                                        <p:attrNameLst>
                                          <p:attrName>ppt_x</p:attrName>
                                        </p:attrNameLst>
                                      </p:cBhvr>
                                      <p:tavLst>
                                        <p:tav tm="0">
                                          <p:val>
                                            <p:strVal val="#ppt_x+0.4"/>
                                          </p:val>
                                        </p:tav>
                                        <p:tav tm="100000">
                                          <p:val>
                                            <p:strVal val="#ppt_x-0.05"/>
                                          </p:val>
                                        </p:tav>
                                      </p:tavLst>
                                    </p:anim>
                                    <p:anim calcmode="lin" valueType="num">
                                      <p:cBhvr>
                                        <p:cTn id="66" dur="800" decel="100000" fill="hold"/>
                                        <p:tgtEl>
                                          <p:spTgt spid="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9225"/>
                                        </p:tgtEl>
                                        <p:attrNameLst>
                                          <p:attrName>style.visibility</p:attrName>
                                        </p:attrNameLst>
                                      </p:cBhvr>
                                      <p:to>
                                        <p:strVal val="visible"/>
                                      </p:to>
                                    </p:set>
                                    <p:animEffect transition="in" filter="fade">
                                      <p:cBhvr>
                                        <p:cTn id="73" dur="800" decel="100000"/>
                                        <p:tgtEl>
                                          <p:spTgt spid="9225"/>
                                        </p:tgtEl>
                                      </p:cBhvr>
                                    </p:animEffect>
                                    <p:anim calcmode="lin" valueType="num">
                                      <p:cBhvr>
                                        <p:cTn id="74" dur="800" decel="100000" fill="hold"/>
                                        <p:tgtEl>
                                          <p:spTgt spid="9225"/>
                                        </p:tgtEl>
                                        <p:attrNameLst>
                                          <p:attrName>style.rotation</p:attrName>
                                        </p:attrNameLst>
                                      </p:cBhvr>
                                      <p:tavLst>
                                        <p:tav tm="0">
                                          <p:val>
                                            <p:fltVal val="-90.000000"/>
                                          </p:val>
                                        </p:tav>
                                        <p:tav tm="100000">
                                          <p:val>
                                            <p:fltVal val="0.000000"/>
                                          </p:val>
                                        </p:tav>
                                      </p:tavLst>
                                    </p:anim>
                                    <p:anim calcmode="lin" valueType="num">
                                      <p:cBhvr>
                                        <p:cTn id="75" dur="800" decel="100000" fill="hold"/>
                                        <p:tgtEl>
                                          <p:spTgt spid="9225"/>
                                        </p:tgtEl>
                                        <p:attrNameLst>
                                          <p:attrName>ppt_x</p:attrName>
                                        </p:attrNameLst>
                                      </p:cBhvr>
                                      <p:tavLst>
                                        <p:tav tm="0">
                                          <p:val>
                                            <p:strVal val="#ppt_x+0.4"/>
                                          </p:val>
                                        </p:tav>
                                        <p:tav tm="100000">
                                          <p:val>
                                            <p:strVal val="#ppt_x-0.05"/>
                                          </p:val>
                                        </p:tav>
                                      </p:tavLst>
                                    </p:anim>
                                    <p:anim calcmode="lin" valueType="num">
                                      <p:cBhvr>
                                        <p:cTn id="76" dur="800" decel="100000" fill="hold"/>
                                        <p:tgtEl>
                                          <p:spTgt spid="9225"/>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9225"/>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9225"/>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9226"/>
                                        </p:tgtEl>
                                        <p:attrNameLst>
                                          <p:attrName>style.visibility</p:attrName>
                                        </p:attrNameLst>
                                      </p:cBhvr>
                                      <p:to>
                                        <p:strVal val="visible"/>
                                      </p:to>
                                    </p:set>
                                    <p:animEffect transition="in" filter="randombar(horizontal)">
                                      <p:cBhvr>
                                        <p:cTn id="83"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219" grpId="0" animBg="1"/>
      <p:bldP spid="9220" grpId="0" animBg="1"/>
      <p:bldP spid="7" grpId="0"/>
      <p:bldP spid="5" grpId="0"/>
      <p:bldP spid="9223" grpId="0"/>
      <p:bldP spid="92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2703</Words>
  <Application>WPS 演示</Application>
  <PresentationFormat/>
  <Paragraphs>289</Paragraphs>
  <Slides>33</Slides>
  <Notes>1</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33</vt:i4>
      </vt:variant>
    </vt:vector>
  </HeadingPairs>
  <TitlesOfParts>
    <vt:vector size="65" baseType="lpstr">
      <vt:lpstr>Arial</vt:lpstr>
      <vt:lpstr>宋体</vt:lpstr>
      <vt:lpstr>Wingdings</vt:lpstr>
      <vt:lpstr>等线 Light</vt:lpstr>
      <vt:lpstr>等线</vt:lpstr>
      <vt:lpstr>Calibri</vt:lpstr>
      <vt:lpstr>腾祥范笑歌楷书简繁合集</vt:lpstr>
      <vt:lpstr>黑体</vt:lpstr>
      <vt:lpstr>楷体</vt:lpstr>
      <vt:lpstr>+mn-ea</vt:lpstr>
      <vt:lpstr>Segoe Print</vt:lpstr>
      <vt:lpstr>仿宋_GB2312</vt:lpstr>
      <vt:lpstr>仿宋</vt:lpstr>
      <vt:lpstr>方正仿宋_GBK</vt:lpstr>
      <vt:lpstr>微软雅黑</vt:lpstr>
      <vt:lpstr>Century Gothic</vt:lpstr>
      <vt:lpstr>微软雅黑 Light</vt:lpstr>
      <vt:lpstr>隶书</vt:lpstr>
      <vt:lpstr>文鼎中隶P</vt:lpstr>
      <vt:lpstr>Times New Roman</vt:lpstr>
      <vt:lpstr>Tahoma</vt:lpstr>
      <vt:lpstr>Comic Sans MS</vt:lpstr>
      <vt:lpstr>Verdana</vt:lpstr>
      <vt:lpstr>华文中宋</vt:lpstr>
      <vt:lpstr>华文行楷</vt:lpstr>
      <vt:lpstr>华文新魏</vt:lpstr>
      <vt:lpstr>楷体_GB2312</vt:lpstr>
      <vt:lpstr>新宋体</vt:lpstr>
      <vt:lpstr>华文彩云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圓圓夢ʕ·͡ˑ·ཻʔ</cp:lastModifiedBy>
  <cp:revision>52</cp:revision>
  <dcterms:created xsi:type="dcterms:W3CDTF">2017-05-23T06:00:00Z</dcterms:created>
  <dcterms:modified xsi:type="dcterms:W3CDTF">2019-11-29T07:38:03Z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