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1"/>
  </p:notesMasterIdLst>
  <p:sldIdLst>
    <p:sldId id="359" r:id="rId3"/>
    <p:sldId id="361" r:id="rId4"/>
    <p:sldId id="360" r:id="rId5"/>
    <p:sldId id="258" r:id="rId6"/>
    <p:sldId id="268" r:id="rId7"/>
    <p:sldId id="363" r:id="rId8"/>
    <p:sldId id="269" r:id="rId9"/>
    <p:sldId id="364" r:id="rId10"/>
    <p:sldId id="365" r:id="rId11"/>
    <p:sldId id="377" r:id="rId12"/>
    <p:sldId id="375" r:id="rId13"/>
    <p:sldId id="310" r:id="rId14"/>
    <p:sldId id="369" r:id="rId15"/>
    <p:sldId id="339" r:id="rId16"/>
    <p:sldId id="371" r:id="rId17"/>
    <p:sldId id="311" r:id="rId18"/>
    <p:sldId id="378" r:id="rId19"/>
    <p:sldId id="372" r:id="rId20"/>
    <p:sldId id="373" r:id="rId21"/>
    <p:sldId id="380" r:id="rId22"/>
    <p:sldId id="328" r:id="rId23"/>
    <p:sldId id="381" r:id="rId24"/>
    <p:sldId id="382" r:id="rId25"/>
    <p:sldId id="383" r:id="rId26"/>
    <p:sldId id="330" r:id="rId27"/>
    <p:sldId id="384" r:id="rId28"/>
    <p:sldId id="385" r:id="rId29"/>
    <p:sldId id="386" r:id="rId3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2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416" y="72"/>
      </p:cViewPr>
      <p:guideLst>
        <p:guide orient="horz" pos="2142"/>
        <p:guide pos="2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页眉占位符 11265"/>
          <p:cNvSpPr>
            <a:spLocks noGrp="1"/>
          </p:cNvSpPr>
          <p:nvPr>
            <p:ph type="hdr" sz="quarter"/>
          </p:nvPr>
        </p:nvSpPr>
        <p:spPr>
          <a:xfrm>
            <a:off x="0" y="0"/>
            <a:ext cx="2971800" cy="457200"/>
          </a:xfrm>
          <a:prstGeom prst="rect">
            <a:avLst/>
          </a:prstGeom>
          <a:noFill/>
          <a:ln w="9525">
            <a:noFill/>
          </a:ln>
        </p:spPr>
        <p:txBody>
          <a:bodyPr/>
          <a:lstStyle/>
          <a:p>
            <a:pPr lvl="0" fontAlgn="base"/>
            <a:endParaRPr lang="zh-CN" altLang="en-US" sz="1200" strike="noStrike" noProof="1"/>
          </a:p>
        </p:txBody>
      </p:sp>
      <p:sp>
        <p:nvSpPr>
          <p:cNvPr id="11267" name="日期占位符 11266"/>
          <p:cNvSpPr>
            <a:spLocks noGrp="1"/>
          </p:cNvSpPr>
          <p:nvPr>
            <p:ph type="dt" idx="1"/>
          </p:nvPr>
        </p:nvSpPr>
        <p:spPr>
          <a:xfrm>
            <a:off x="3884613" y="0"/>
            <a:ext cx="2971800" cy="457200"/>
          </a:xfrm>
          <a:prstGeom prst="rect">
            <a:avLst/>
          </a:prstGeom>
          <a:noFill/>
          <a:ln w="9525">
            <a:noFill/>
          </a:ln>
        </p:spPr>
        <p:txBody>
          <a:bodyPr/>
          <a:lstStyle/>
          <a:p>
            <a:pPr lvl="0" algn="r" fontAlgn="base"/>
            <a:endParaRPr lang="zh-CN" altLang="en-US" sz="1200" strike="noStrike" noProof="1"/>
          </a:p>
        </p:txBody>
      </p:sp>
      <p:sp>
        <p:nvSpPr>
          <p:cNvPr id="2052" name="幻灯片图像占位符 11267"/>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053" name="文本占位符 11268"/>
          <p:cNvSpPr>
            <a:spLocks noGrp="1"/>
          </p:cNvSpPr>
          <p:nvPr>
            <p:ph type="body" sz="quarter"/>
          </p:nvPr>
        </p:nvSpPr>
        <p:spPr>
          <a:xfrm>
            <a:off x="685800" y="4343400"/>
            <a:ext cx="5486400" cy="4114800"/>
          </a:xfrm>
          <a:prstGeom prst="rect">
            <a:avLst/>
          </a:prstGeom>
          <a:noFill/>
          <a:ln w="9525">
            <a:noFill/>
          </a:ln>
        </p:spPr>
        <p:txBody>
          <a:bodyPr anchor="t"/>
          <a:lstStyle/>
          <a:p>
            <a:pPr lvl="0" indent="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11270" name="页脚占位符 11269"/>
          <p:cNvSpPr>
            <a:spLocks noGrp="1"/>
          </p:cNvSpPr>
          <p:nvPr>
            <p:ph type="ftr" sz="quarter" idx="4"/>
          </p:nvPr>
        </p:nvSpPr>
        <p:spPr>
          <a:xfrm>
            <a:off x="0" y="8685213"/>
            <a:ext cx="2971800" cy="457200"/>
          </a:xfrm>
          <a:prstGeom prst="rect">
            <a:avLst/>
          </a:prstGeom>
          <a:noFill/>
          <a:ln w="9525">
            <a:noFill/>
          </a:ln>
        </p:spPr>
        <p:txBody>
          <a:bodyPr anchor="b"/>
          <a:lstStyle/>
          <a:p>
            <a:pPr lvl="0" fontAlgn="base"/>
            <a:endParaRPr lang="zh-CN" altLang="en-US" sz="1200" strike="noStrike" noProof="1"/>
          </a:p>
        </p:txBody>
      </p:sp>
      <p:sp>
        <p:nvSpPr>
          <p:cNvPr id="11271" name="灯片编号占位符 11270"/>
          <p:cNvSpPr>
            <a:spLocks noGrp="1"/>
          </p:cNvSpPr>
          <p:nvPr>
            <p:ph type="sldNum" sz="quarter" idx="5"/>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3CADC61-A3B6-4C55-BBAF-9C85E05C2F92}"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D28FB1D-3D6A-4CD7-A59D-9D63F2A21024}" type="slidenum">
              <a:rPr lang="zh-CN" altLang="en-US">
                <a:ea typeface="等线" panose="02010600030101010101" charset="-122"/>
                <a:cs typeface="等线" panose="02010600030101010101" charset="-122"/>
              </a:rPr>
              <a:t>9</a:t>
            </a:fld>
            <a:endParaRPr lang="en-US" altLang="zh-CN">
              <a:ea typeface="等线" panose="02010600030101010101" charset="-122"/>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p:nvPr>
        </p:nvSpPr>
        <p:spPr bwMode="auto">
          <a:noFill/>
          <a:ln>
            <a:solidFill>
              <a:srgbClr val="000000"/>
            </a:solidFill>
            <a:miter lim="800000"/>
          </a:ln>
        </p:spPr>
      </p:sp>
      <p:sp>
        <p:nvSpPr>
          <p:cNvPr id="34818" name="备注占位符 2"/>
          <p:cNvSpPr>
            <a:spLocks noGrp="1" noChangeArrowheads="1"/>
          </p:cNvSpPr>
          <p:nvPr>
            <p:ph type="body" idx="1"/>
          </p:nvPr>
        </p:nvSpPr>
        <p:spPr bwMode="auto">
          <a:noFill/>
        </p:spPr>
        <p:txBody>
          <a:bodyPr wrap="square" numCol="1" anchor="t" anchorCtr="0" compatLnSpc="1"/>
          <a:lstStyle/>
          <a:p>
            <a:pPr>
              <a:spcBef>
                <a:spcPct val="0"/>
              </a:spcBef>
            </a:pPr>
            <a:r>
              <a:rPr lang="zh-CN" altLang="en-US" smtClean="0"/>
              <a:t>第一次世界大战爆发后</a:t>
            </a:r>
            <a:r>
              <a:rPr lang="en-US" altLang="zh-CN" smtClean="0"/>
              <a:t>,</a:t>
            </a:r>
            <a:r>
              <a:rPr lang="zh-CN" altLang="en-US" smtClean="0"/>
              <a:t>埃及成为英军在西亚、北非作战的基地和物资供应中心</a:t>
            </a:r>
            <a:r>
              <a:rPr lang="en-US" altLang="zh-CN" smtClean="0"/>
              <a:t>,</a:t>
            </a:r>
            <a:r>
              <a:rPr lang="zh-CN" altLang="en-US" smtClean="0"/>
              <a:t>成千上万吨的粮食、棉花、油料等以低于市场数倍的价格被英军强行征调</a:t>
            </a:r>
            <a:r>
              <a:rPr lang="en-US" altLang="zh-CN" smtClean="0"/>
              <a:t>,</a:t>
            </a:r>
            <a:r>
              <a:rPr lang="zh-CN" altLang="en-US" smtClean="0"/>
              <a:t>这样造成大批农民破产、工厂倒闭</a:t>
            </a:r>
            <a:r>
              <a:rPr lang="en-US" altLang="zh-CN" smtClean="0"/>
              <a:t>;</a:t>
            </a:r>
            <a:r>
              <a:rPr lang="zh-CN" altLang="en-US" smtClean="0"/>
              <a:t>为补充兵员的不足</a:t>
            </a:r>
            <a:r>
              <a:rPr lang="en-US" altLang="zh-CN" smtClean="0"/>
              <a:t>,</a:t>
            </a:r>
            <a:r>
              <a:rPr lang="zh-CN" altLang="en-US" smtClean="0"/>
              <a:t>英国殖民者征召了</a:t>
            </a:r>
            <a:r>
              <a:rPr lang="en-US" altLang="zh-CN" smtClean="0"/>
              <a:t>100</a:t>
            </a:r>
            <a:r>
              <a:rPr lang="zh-CN" altLang="en-US" smtClean="0"/>
              <a:t>多万埃及青年人伍</a:t>
            </a:r>
            <a:r>
              <a:rPr lang="en-US" altLang="zh-CN" smtClean="0"/>
              <a:t>,</a:t>
            </a:r>
            <a:r>
              <a:rPr lang="zh-CN" altLang="en-US" smtClean="0"/>
              <a:t>转战欧洲战场</a:t>
            </a:r>
            <a:r>
              <a:rPr lang="en-US" altLang="zh-CN" smtClean="0"/>
              <a:t>,</a:t>
            </a:r>
            <a:r>
              <a:rPr lang="zh-CN" altLang="en-US" smtClean="0"/>
              <a:t>结果绝大多数客死他乡。</a:t>
            </a:r>
          </a:p>
        </p:txBody>
      </p:sp>
      <p:sp>
        <p:nvSpPr>
          <p:cNvPr id="34819"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fld id="{BDCE9D4F-6CAD-4303-A872-864627598AB5}" type="slidenum">
              <a:rPr lang="zh-CN" altLang="en-US" sz="1200">
                <a:latin typeface="Calibri" panose="020F0502020204030204" pitchFamily="34" charset="0"/>
              </a:rPr>
              <a:t>19</a:t>
            </a:fld>
            <a:endParaRPr lang="en-US" altLang="zh-CN"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p:sp>
      <p:sp>
        <p:nvSpPr>
          <p:cNvPr id="24578" name="备注占位符 2"/>
          <p:cNvSpPr>
            <a:spLocks noGrp="1"/>
          </p:cNvSpPr>
          <p:nvPr>
            <p:ph type="body"/>
          </p:nvPr>
        </p:nvSpPr>
        <p:spPr/>
        <p:txBody>
          <a:bodyPr vert="horz" wrap="square" lIns="91440" tIns="45720" rIns="91440" bIns="45720" anchor="t"/>
          <a:lstStyle/>
          <a:p>
            <a:pPr lvl="0" indent="0">
              <a:spcBef>
                <a:spcPct val="0"/>
              </a:spcBef>
            </a:pPr>
            <a:endParaRPr lang="zh-CN" dirty="0"/>
          </a:p>
        </p:txBody>
      </p:sp>
      <p:sp>
        <p:nvSpPr>
          <p:cNvPr id="24579" name="灯片编号占位符 3"/>
          <p:cNvSpPr txBox="1">
            <a:spLocks noGrp="1"/>
          </p:cNvSpPr>
          <p:nvPr/>
        </p:nvSpPr>
        <p:spPr>
          <a:xfrm>
            <a:off x="3884613" y="8685213"/>
            <a:ext cx="2971800" cy="458787"/>
          </a:xfrm>
          <a:prstGeom prst="rect">
            <a:avLst/>
          </a:prstGeom>
          <a:noFill/>
          <a:ln w="9525">
            <a:noFill/>
          </a:ln>
        </p:spPr>
        <p:txBody>
          <a:bodyPr anchor="b"/>
          <a:lstStyle/>
          <a:p>
            <a:pPr lvl="0" indent="0" algn="r"/>
            <a:fld id="{9A0DB2DC-4C9A-4742-B13C-FB6460FD3503}" type="slidenum">
              <a:rPr lang="zh-CN" altLang="en-US" sz="1200" dirty="0">
                <a:latin typeface="等线" panose="02010600030101010101" charset="-122"/>
                <a:ea typeface="等线" panose="02010600030101010101" charset="-122"/>
              </a:rPr>
              <a:t>25</a:t>
            </a:fld>
            <a:endParaRPr lang="zh-CN" altLang="en-US" sz="1200" dirty="0">
              <a:latin typeface="等线" panose="02010600030101010101" charset="-122"/>
              <a:ea typeface="等线" panose="02010600030101010101" charset="-122"/>
            </a:endParaRPr>
          </a:p>
        </p:txBody>
      </p:sp>
      <p:sp>
        <p:nvSpPr>
          <p:cNvPr id="24580" name="灯片编号占位符 1"/>
          <p:cNvSpPr>
            <a:spLocks noGrp="1"/>
          </p:cNvSpPr>
          <p:nvPr>
            <p:ph type="sldNum" sz="quarter"/>
          </p:nvPr>
        </p:nvSpPr>
        <p:spPr>
          <a:xfrm>
            <a:off x="3884613" y="8685213"/>
            <a:ext cx="2971800" cy="457200"/>
          </a:xfrm>
          <a:prstGeom prst="rect">
            <a:avLst/>
          </a:prstGeom>
          <a:noFill/>
          <a:ln w="9525">
            <a:noFill/>
          </a:ln>
        </p:spPr>
        <p:txBody>
          <a:bodyPr anchor="b"/>
          <a:lstStyle/>
          <a:p>
            <a:pPr lvl="0" indent="0" algn="r"/>
            <a:fld id="{9A0DB2DC-4C9A-4742-B13C-FB6460FD3503}" type="slidenum">
              <a:rPr lang="zh-CN" altLang="en-US" sz="1200" dirty="0"/>
              <a:t>25</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ln>
            <a:miter/>
          </a:ln>
        </p:spPr>
      </p:sp>
      <p:sp>
        <p:nvSpPr>
          <p:cNvPr id="44034" name="备注占位符 2"/>
          <p:cNvSpPr>
            <a:spLocks noGrp="1"/>
          </p:cNvSpPr>
          <p:nvPr>
            <p:ph type="body"/>
          </p:nvPr>
        </p:nvSpPr>
        <p:spPr/>
        <p:txBody>
          <a:bodyPr wrap="square" lIns="91440" tIns="45720" rIns="91440" bIns="45720" anchor="t"/>
          <a:lstStyle/>
          <a:p>
            <a:pPr lvl="0"/>
            <a:endParaRPr lang="zh-CN" altLang="en-US" dirty="0"/>
          </a:p>
        </p:txBody>
      </p:sp>
      <p:sp>
        <p:nvSpPr>
          <p:cNvPr id="4403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t>28</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457200" y="1600201"/>
            <a:ext cx="8229600" cy="4525963"/>
          </a:xfrm>
        </p:spPr>
        <p:txBody>
          <a:bodyPr/>
          <a:lstStyle/>
          <a:p>
            <a:pPr lvl="0"/>
            <a:endParaRPr lang="zh-CN" altLang="en-US" noProof="0" smtClean="0"/>
          </a:p>
        </p:txBody>
      </p:sp>
      <p:sp>
        <p:nvSpPr>
          <p:cNvPr id="4" name="日期占位符 3"/>
          <p:cNvSpPr>
            <a:spLocks noGrp="1"/>
          </p:cNvSpPr>
          <p:nvPr>
            <p:ph type="dt" sz="half" idx="10"/>
          </p:nvPr>
        </p:nvSpPr>
        <p:spPr/>
        <p:txBody>
          <a:bodyPr/>
          <a:lstStyle>
            <a:lvl1pPr fontAlgn="base">
              <a:defRPr sz="1400" noProof="0">
                <a:solidFill>
                  <a:schemeClr val="tx1"/>
                </a:solidFill>
                <a:ea typeface="宋体" panose="02010600030101010101"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fontAlgn="base">
              <a:defRPr sz="1400" noProof="0">
                <a:solidFill>
                  <a:schemeClr val="tx1"/>
                </a:solidFill>
                <a:ea typeface="宋体" panose="02010600030101010101" pitchFamily="2"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F603A747-46A9-43F8-9B7F-A0F22E7277C6}"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4E777F31-36A9-4121-B17C-564715D3CBD5}" type="datetimeFigureOut">
              <a:rPr lang="zh-CN" altLang="en-US"/>
              <a:t>2019/12/5</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C66B6AAC-C28B-4194-B0BC-21DDC3E1E406}" type="slidenum">
              <a:rPr lang="zh-CN" altLang="en-US"/>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287C6C73-D772-483C-AF67-0758807A5352}" type="datetimeFigureOut">
              <a:rPr lang="zh-CN" altLang="en-US"/>
              <a:t>2019/12/5</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39E1855A-98DF-457F-A55E-C31CA1CF2DB2}" type="slidenum">
              <a:rPr lang="zh-CN" altLang="en-US"/>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6A44FA38-386F-40D7-8847-82D51D718CF2}" type="datetimeFigureOut">
              <a:rPr lang="zh-CN" altLang="en-US"/>
              <a:t>2019/12/5</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9AD3AEE2-3F92-45F3-BF47-DF7DE83C93DA}" type="slidenum">
              <a:rPr lang="zh-CN" altLang="en-US"/>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Date Placeholder 3"/>
          <p:cNvSpPr>
            <a:spLocks noGrp="1"/>
          </p:cNvSpPr>
          <p:nvPr>
            <p:ph type="dt" sz="half" idx="10"/>
          </p:nvPr>
        </p:nvSpPr>
        <p:spPr/>
        <p:txBody>
          <a:bodyPr/>
          <a:lstStyle>
            <a:lvl1pPr>
              <a:defRPr/>
            </a:lvl1pPr>
          </a:lstStyle>
          <a:p>
            <a:pPr>
              <a:defRPr/>
            </a:pPr>
            <a:fld id="{AFEDC167-40BB-4053-A106-A0F3038750B2}" type="datetimeFigureOut">
              <a:rPr lang="zh-CN" altLang="en-US">
                <a:solidFill>
                  <a:prstClr val="black">
                    <a:tint val="75000"/>
                  </a:prstClr>
                </a:solidFill>
              </a:rPr>
              <a:t>2019/12/5</a:t>
            </a:fld>
            <a:endParaRPr lang="zh-CN"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2870119-936C-4438-AD2A-EC3210040F0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457200" y="1600201"/>
            <a:ext cx="8229600" cy="4525963"/>
          </a:xfrm>
        </p:spPr>
        <p:txBody>
          <a:bodyPr/>
          <a:lstStyle/>
          <a:p>
            <a:pPr lvl="0"/>
            <a:endParaRPr lang="zh-CN" altLang="en-US" noProof="0" smtClean="0"/>
          </a:p>
        </p:txBody>
      </p:sp>
      <p:sp>
        <p:nvSpPr>
          <p:cNvPr id="4" name="日期占位符 3"/>
          <p:cNvSpPr>
            <a:spLocks noGrp="1"/>
          </p:cNvSpPr>
          <p:nvPr>
            <p:ph type="dt" sz="half" idx="10"/>
          </p:nvPr>
        </p:nvSpPr>
        <p:spPr/>
        <p:txBody>
          <a:bodyPr/>
          <a:lstStyle>
            <a:lvl1pPr fontAlgn="base">
              <a:defRPr sz="1400" noProof="0">
                <a:solidFill>
                  <a:schemeClr val="tx1"/>
                </a:solidFill>
                <a:ea typeface="宋体" panose="02010600030101010101"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fontAlgn="base">
              <a:defRPr sz="1400" noProof="0">
                <a:solidFill>
                  <a:schemeClr val="tx1"/>
                </a:solidFill>
                <a:ea typeface="宋体" panose="02010600030101010101" pitchFamily="2"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F603A747-46A9-43F8-9B7F-A0F22E7277C6}"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4E777F31-36A9-4121-B17C-564715D3CBD5}" type="datetimeFigureOut">
              <a:rPr lang="zh-CN" altLang="en-US"/>
              <a:t>2019/12/5</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C66B6AAC-C28B-4194-B0BC-21DDC3E1E406}" type="slidenum">
              <a:rPr lang="zh-CN" altLang="en-US"/>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indent="0"/>
            <a:r>
              <a:rPr lang="zh-CN" altLang="en-US" dirty="0"/>
              <a:t>单击此处编辑母版标题样式</a:t>
            </a:r>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indent="0"/>
            <a:r>
              <a:rPr lang="zh-CN" altLang="en-US" dirty="0"/>
              <a:t>单击此处编辑母版标题样式</a:t>
            </a:r>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3920" y="163194"/>
            <a:ext cx="1811020" cy="583566"/>
          </a:xfrm>
          <a:prstGeom prst="rect">
            <a:avLst/>
          </a:prstGeom>
          <a:noFill/>
        </p:spPr>
        <p:txBody>
          <a:bodyPr wrap="none">
            <a:spAutoFit/>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华文彩云" pitchFamily="2" charset="-122"/>
                <a:ea typeface="华文彩云" pitchFamily="2" charset="-122"/>
                <a:cs typeface="+mn-cs"/>
              </a:rPr>
              <a:t>历史回眸</a:t>
            </a:r>
          </a:p>
        </p:txBody>
      </p:sp>
      <p:sp>
        <p:nvSpPr>
          <p:cNvPr id="4" name="矩形 3"/>
          <p:cNvSpPr/>
          <p:nvPr/>
        </p:nvSpPr>
        <p:spPr>
          <a:xfrm>
            <a:off x="533917" y="5597505"/>
            <a:ext cx="7652502" cy="706752"/>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华文行楷" pitchFamily="2" charset="-122"/>
                <a:ea typeface="华文行楷" pitchFamily="2" charset="-122"/>
                <a:cs typeface="+mn-cs"/>
              </a:rPr>
              <a:t>请回忆第一次世界大战有何影响？</a:t>
            </a:r>
          </a:p>
        </p:txBody>
      </p:sp>
      <p:grpSp>
        <p:nvGrpSpPr>
          <p:cNvPr id="14339" name="组合 2"/>
          <p:cNvGrpSpPr/>
          <p:nvPr/>
        </p:nvGrpSpPr>
        <p:grpSpPr>
          <a:xfrm>
            <a:off x="661988" y="931863"/>
            <a:ext cx="7831137" cy="4221162"/>
            <a:chOff x="187" y="850"/>
            <a:chExt cx="14062" cy="7538"/>
          </a:xfrm>
        </p:grpSpPr>
        <p:pic>
          <p:nvPicPr>
            <p:cNvPr id="14340" name="图片 4" descr="t015e62b1d75c865f8b"/>
            <p:cNvPicPr>
              <a:picLocks noChangeAspect="1"/>
            </p:cNvPicPr>
            <p:nvPr/>
          </p:nvPicPr>
          <p:blipFill>
            <a:blip r:embed="rId2"/>
            <a:stretch>
              <a:fillRect/>
            </a:stretch>
          </p:blipFill>
          <p:spPr>
            <a:xfrm>
              <a:off x="187" y="850"/>
              <a:ext cx="6548" cy="7538"/>
            </a:xfrm>
            <a:prstGeom prst="rect">
              <a:avLst/>
            </a:prstGeom>
            <a:noFill/>
            <a:ln w="9525">
              <a:noFill/>
            </a:ln>
          </p:spPr>
        </p:pic>
        <p:pic>
          <p:nvPicPr>
            <p:cNvPr id="14341" name="图片 5" descr="t0127ea43dd9b13fc6a"/>
            <p:cNvPicPr>
              <a:picLocks noChangeAspect="1"/>
            </p:cNvPicPr>
            <p:nvPr/>
          </p:nvPicPr>
          <p:blipFill>
            <a:blip r:embed="rId3"/>
            <a:stretch>
              <a:fillRect/>
            </a:stretch>
          </p:blipFill>
          <p:spPr>
            <a:xfrm>
              <a:off x="6735" y="851"/>
              <a:ext cx="7514" cy="7537"/>
            </a:xfrm>
            <a:prstGeom prst="rect">
              <a:avLst/>
            </a:prstGeom>
            <a:noFill/>
            <a:ln w="9525">
              <a:noFill/>
            </a:ln>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100" y="378096"/>
            <a:ext cx="2103652" cy="521970"/>
          </a:xfrm>
          <a:prstGeom prst="rect">
            <a:avLst/>
          </a:prstGeom>
          <a:noFill/>
        </p:spPr>
        <p:txBody>
          <a:bodyPr wrap="square" rtlCol="0">
            <a:spAutoFit/>
          </a:bodyPr>
          <a:lstStyle/>
          <a:p>
            <a:r>
              <a:rPr lang="en-US" sz="2800" b="1" dirty="0" smtClean="0">
                <a:latin typeface="幼圆" panose="02010509060101010101" pitchFamily="49" charset="-122"/>
                <a:ea typeface="幼圆" panose="02010509060101010101" pitchFamily="49" charset="-122"/>
              </a:rPr>
              <a:t>5   </a:t>
            </a:r>
            <a:r>
              <a:rPr lang="zh-CN" altLang="en-US" sz="2800" b="1" dirty="0" smtClean="0">
                <a:latin typeface="幼圆" panose="02010509060101010101" pitchFamily="49" charset="-122"/>
                <a:ea typeface="幼圆" panose="02010509060101010101" pitchFamily="49" charset="-122"/>
              </a:rPr>
              <a:t>过程：</a:t>
            </a:r>
            <a:endParaRPr lang="zh-CN" altLang="en-US" sz="2800" b="1" dirty="0">
              <a:latin typeface="幼圆" panose="02010509060101010101" pitchFamily="49" charset="-122"/>
              <a:ea typeface="幼圆" panose="02010509060101010101" pitchFamily="49" charset="-122"/>
            </a:endParaRPr>
          </a:p>
        </p:txBody>
      </p:sp>
      <p:sp>
        <p:nvSpPr>
          <p:cNvPr id="3" name="TextBox 2"/>
          <p:cNvSpPr txBox="1"/>
          <p:nvPr/>
        </p:nvSpPr>
        <p:spPr>
          <a:xfrm>
            <a:off x="2195736" y="395085"/>
            <a:ext cx="4910004" cy="523220"/>
          </a:xfrm>
          <a:prstGeom prst="rect">
            <a:avLst/>
          </a:prstGeom>
          <a:noFill/>
        </p:spPr>
        <p:txBody>
          <a:bodyPr wrap="square" rtlCol="0">
            <a:spAutoFit/>
          </a:bodyPr>
          <a:lstStyle/>
          <a:p>
            <a:r>
              <a:rPr lang="zh-CN" altLang="en-US" sz="2800" b="1" dirty="0" smtClean="0">
                <a:solidFill>
                  <a:srgbClr val="C00000"/>
                </a:solidFill>
                <a:latin typeface="楷体" panose="02010609060101010101" pitchFamily="49" charset="-122"/>
                <a:ea typeface="楷体" panose="02010609060101010101" pitchFamily="49" charset="-122"/>
              </a:rPr>
              <a:t>第一次非暴力不合作运动</a:t>
            </a:r>
            <a:endParaRPr lang="zh-CN" altLang="en-US" sz="2800" b="1" dirty="0">
              <a:solidFill>
                <a:srgbClr val="C00000"/>
              </a:solidFill>
              <a:latin typeface="楷体" panose="02010609060101010101" pitchFamily="49" charset="-122"/>
              <a:ea typeface="楷体" panose="02010609060101010101" pitchFamily="49" charset="-122"/>
            </a:endParaRPr>
          </a:p>
        </p:txBody>
      </p:sp>
      <p:pic>
        <p:nvPicPr>
          <p:cNvPr id="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124744"/>
            <a:ext cx="3978348" cy="3816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2"/>
          <p:cNvSpPr>
            <a:spLocks noChangeArrowheads="1"/>
          </p:cNvSpPr>
          <p:nvPr/>
        </p:nvSpPr>
        <p:spPr bwMode="auto">
          <a:xfrm>
            <a:off x="4860032" y="4941168"/>
            <a:ext cx="3978348" cy="1200329"/>
          </a:xfrm>
          <a:prstGeom prst="rect">
            <a:avLst/>
          </a:prstGeom>
          <a:noFill/>
          <a:ln>
            <a:noFill/>
          </a:ln>
        </p:spPr>
        <p:txBody>
          <a:bodyPr wrap="square">
            <a:spAutoFit/>
          </a:bodyPr>
          <a:lstStyle/>
          <a:p>
            <a:r>
              <a:rPr lang="zh-CN" altLang="en-US" sz="2400" b="1" dirty="0">
                <a:latin typeface="隶书" pitchFamily="49" charset="-122"/>
                <a:ea typeface="隶书" pitchFamily="49" charset="-122"/>
              </a:rPr>
              <a:t>甘地在非暴力不合作运动中倡导“回到纺车去”以抵制西方的经济侵略</a:t>
            </a:r>
          </a:p>
        </p:txBody>
      </p:sp>
      <p:graphicFrame>
        <p:nvGraphicFramePr>
          <p:cNvPr id="9" name="表格 8"/>
          <p:cNvGraphicFramePr>
            <a:graphicFrameLocks noGrp="1"/>
          </p:cNvGraphicFramePr>
          <p:nvPr>
            <p:custDataLst>
              <p:tags r:id="rId1"/>
            </p:custDataLst>
          </p:nvPr>
        </p:nvGraphicFramePr>
        <p:xfrm>
          <a:off x="236100" y="1117001"/>
          <a:ext cx="4414638" cy="4936617"/>
        </p:xfrm>
        <a:graphic>
          <a:graphicData uri="http://schemas.openxmlformats.org/drawingml/2006/table">
            <a:tbl>
              <a:tblPr firstCol="1" bandRow="1">
                <a:tableStyleId>{7DF18680-E054-41AD-8BC1-D1AEF772440D}</a:tableStyleId>
              </a:tblPr>
              <a:tblGrid>
                <a:gridCol w="563880">
                  <a:extLst>
                    <a:ext uri="{9D8B030D-6E8A-4147-A177-3AD203B41FA5}">
                      <a16:colId xmlns:a16="http://schemas.microsoft.com/office/drawing/2014/main" val="20000"/>
                    </a:ext>
                  </a:extLst>
                </a:gridCol>
                <a:gridCol w="3850758">
                  <a:extLst>
                    <a:ext uri="{9D8B030D-6E8A-4147-A177-3AD203B41FA5}">
                      <a16:colId xmlns:a16="http://schemas.microsoft.com/office/drawing/2014/main" val="20001"/>
                    </a:ext>
                  </a:extLst>
                </a:gridCol>
              </a:tblGrid>
              <a:tr h="1015855">
                <a:tc>
                  <a:txBody>
                    <a:bodyPr/>
                    <a:lstStyle/>
                    <a:p>
                      <a:r>
                        <a:rPr lang="zh-CN" altLang="en-US" sz="2800" b="1" dirty="0" smtClean="0">
                          <a:solidFill>
                            <a:srgbClr val="FF0000"/>
                          </a:solidFill>
                          <a:latin typeface="幼圆" panose="02010509060101010101" pitchFamily="49" charset="-122"/>
                          <a:ea typeface="幼圆" panose="02010509060101010101" pitchFamily="49" charset="-122"/>
                        </a:rPr>
                        <a:t>时间</a:t>
                      </a:r>
                    </a:p>
                  </a:txBody>
                  <a:tcPr anchor="ctr"/>
                </a:tc>
                <a:tc>
                  <a:txBody>
                    <a:bodyPr/>
                    <a:lstStyle/>
                    <a:p>
                      <a:pPr algn="ctr"/>
                      <a:r>
                        <a:rPr lang="en-US" altLang="zh-CN" sz="2400" b="1" dirty="0" smtClean="0">
                          <a:latin typeface="楷体" panose="02010609060101010101" pitchFamily="49" charset="-122"/>
                          <a:ea typeface="楷体" panose="02010609060101010101" pitchFamily="49" charset="-122"/>
                        </a:rPr>
                        <a:t>1920</a:t>
                      </a:r>
                      <a:r>
                        <a:rPr lang="zh-CN" altLang="en-US" sz="2400" b="1" dirty="0" smtClean="0">
                          <a:latin typeface="楷体" panose="02010609060101010101" pitchFamily="49" charset="-122"/>
                          <a:ea typeface="楷体" panose="02010609060101010101" pitchFamily="49" charset="-122"/>
                        </a:rPr>
                        <a:t>年</a:t>
                      </a:r>
                      <a:r>
                        <a:rPr lang="en-US" altLang="zh-CN" sz="2400" b="1" dirty="0" smtClean="0">
                          <a:latin typeface="楷体" panose="02010609060101010101" pitchFamily="49" charset="-122"/>
                          <a:ea typeface="楷体" panose="02010609060101010101" pitchFamily="49" charset="-122"/>
                        </a:rPr>
                        <a:t>——1922</a:t>
                      </a:r>
                      <a:r>
                        <a:rPr lang="zh-CN" altLang="en-US" sz="2400" b="1" dirty="0" smtClean="0">
                          <a:latin typeface="楷体" panose="02010609060101010101" pitchFamily="49" charset="-122"/>
                          <a:ea typeface="楷体" panose="02010609060101010101" pitchFamily="49" charset="-122"/>
                        </a:rPr>
                        <a:t>年</a:t>
                      </a:r>
                      <a:endParaRPr lang="zh-CN" altLang="en-US" sz="2400" b="1" dirty="0">
                        <a:latin typeface="楷体" panose="02010609060101010101" pitchFamily="49" charset="-122"/>
                        <a:ea typeface="楷体" panose="02010609060101010101" pitchFamily="49" charset="-122"/>
                      </a:endParaRPr>
                    </a:p>
                  </a:txBody>
                  <a:tcPr anchor="ctr">
                    <a:solidFill>
                      <a:schemeClr val="accent4">
                        <a:lumMod val="40000"/>
                        <a:lumOff val="60000"/>
                      </a:schemeClr>
                    </a:solidFill>
                  </a:tcPr>
                </a:tc>
                <a:extLst>
                  <a:ext uri="{0D108BD9-81ED-4DB2-BD59-A6C34878D82A}">
                    <a16:rowId xmlns:a16="http://schemas.microsoft.com/office/drawing/2014/main" val="10000"/>
                  </a:ext>
                </a:extLst>
              </a:tr>
              <a:tr h="1634762">
                <a:tc>
                  <a:txBody>
                    <a:bodyPr/>
                    <a:lstStyle/>
                    <a:p>
                      <a:r>
                        <a:rPr lang="zh-CN" altLang="en-US" sz="2800" b="1" dirty="0" smtClean="0">
                          <a:solidFill>
                            <a:srgbClr val="FF0000"/>
                          </a:solidFill>
                          <a:latin typeface="幼圆" panose="02010509060101010101" pitchFamily="49" charset="-122"/>
                          <a:ea typeface="幼圆" panose="02010509060101010101" pitchFamily="49" charset="-122"/>
                        </a:rPr>
                        <a:t>内容</a:t>
                      </a:r>
                    </a:p>
                  </a:txBody>
                  <a:tcPr anchor="ctr"/>
                </a:tc>
                <a:tc>
                  <a:txBody>
                    <a:bodyPr/>
                    <a:lstStyle/>
                    <a:p>
                      <a:r>
                        <a:rPr lang="zh-CN" altLang="en-US" sz="2400" b="1" dirty="0" smtClean="0">
                          <a:latin typeface="楷体" panose="02010609060101010101" pitchFamily="49" charset="-122"/>
                          <a:ea typeface="楷体" panose="02010609060101010101" pitchFamily="49" charset="-122"/>
                        </a:rPr>
                        <a:t>①抵制在殖民政府和法院中工作；</a:t>
                      </a:r>
                    </a:p>
                    <a:p>
                      <a:r>
                        <a:rPr lang="zh-CN" altLang="en-US" sz="2400" b="1" dirty="0" smtClean="0">
                          <a:latin typeface="楷体" panose="02010609060101010101" pitchFamily="49" charset="-122"/>
                          <a:ea typeface="楷体" panose="02010609060101010101" pitchFamily="49" charset="-122"/>
                        </a:rPr>
                        <a:t>②拒绝在英国学校读书；</a:t>
                      </a:r>
                    </a:p>
                    <a:p>
                      <a:r>
                        <a:rPr lang="zh-CN" altLang="en-US" sz="2400" b="1" dirty="0" smtClean="0">
                          <a:latin typeface="楷体" panose="02010609060101010101" pitchFamily="49" charset="-122"/>
                          <a:ea typeface="楷体" panose="02010609060101010101" pitchFamily="49" charset="-122"/>
                        </a:rPr>
                        <a:t>③鼓励发展手工纺织业，抵制英国商品；</a:t>
                      </a:r>
                    </a:p>
                    <a:p>
                      <a:r>
                        <a:rPr lang="zh-CN" altLang="en-US" sz="2400" b="1" dirty="0" smtClean="0">
                          <a:latin typeface="楷体" panose="02010609060101010101" pitchFamily="49" charset="-122"/>
                          <a:ea typeface="楷体" panose="02010609060101010101" pitchFamily="49" charset="-122"/>
                        </a:rPr>
                        <a:t>④拒绝纳税。</a:t>
                      </a:r>
                    </a:p>
                  </a:txBody>
                  <a:tcPr anchor="ctr">
                    <a:solidFill>
                      <a:schemeClr val="accent4">
                        <a:lumMod val="20000"/>
                        <a:lumOff val="80000"/>
                      </a:schemeClr>
                    </a:solidFill>
                  </a:tcPr>
                </a:tc>
                <a:extLst>
                  <a:ext uri="{0D108BD9-81ED-4DB2-BD59-A6C34878D82A}">
                    <a16:rowId xmlns:a16="http://schemas.microsoft.com/office/drawing/2014/main" val="10001"/>
                  </a:ext>
                </a:extLst>
              </a:tr>
              <a:tr h="1634762">
                <a:tc>
                  <a:txBody>
                    <a:bodyPr/>
                    <a:lstStyle/>
                    <a:p>
                      <a:r>
                        <a:rPr lang="zh-CN" altLang="en-US" sz="2800" b="1" dirty="0" smtClean="0">
                          <a:solidFill>
                            <a:srgbClr val="FF0000"/>
                          </a:solidFill>
                          <a:latin typeface="幼圆" panose="02010509060101010101" pitchFamily="49" charset="-122"/>
                          <a:ea typeface="幼圆" panose="02010509060101010101" pitchFamily="49" charset="-122"/>
                        </a:rPr>
                        <a:t>结果</a:t>
                      </a:r>
                    </a:p>
                  </a:txBody>
                  <a:tcPr anchor="ctr"/>
                </a:tc>
                <a:tc>
                  <a:txBody>
                    <a:bodyPr/>
                    <a:lstStyle/>
                    <a:p>
                      <a:r>
                        <a:rPr lang="en-US" altLang="zh-CN" sz="2400" b="1" dirty="0" smtClean="0">
                          <a:gradFill>
                            <a:gsLst>
                              <a:gs pos="0">
                                <a:srgbClr val="007BD3"/>
                              </a:gs>
                              <a:gs pos="100000">
                                <a:srgbClr val="034373"/>
                              </a:gs>
                            </a:gsLst>
                            <a:lin scaled="0"/>
                          </a:gradFill>
                          <a:latin typeface="楷体" panose="02010609060101010101" pitchFamily="49" charset="-122"/>
                          <a:ea typeface="楷体" panose="02010609060101010101" pitchFamily="49" charset="-122"/>
                        </a:rPr>
                        <a:t>1922</a:t>
                      </a:r>
                      <a:r>
                        <a:rPr lang="zh-CN" altLang="en-US" sz="2400" b="1" dirty="0" smtClean="0">
                          <a:gradFill>
                            <a:gsLst>
                              <a:gs pos="0">
                                <a:srgbClr val="007BD3"/>
                              </a:gs>
                              <a:gs pos="100000">
                                <a:srgbClr val="034373"/>
                              </a:gs>
                            </a:gsLst>
                            <a:lin scaled="0"/>
                          </a:gradFill>
                          <a:latin typeface="楷体" panose="02010609060101010101" pitchFamily="49" charset="-122"/>
                          <a:ea typeface="楷体" panose="02010609060101010101" pitchFamily="49" charset="-122"/>
                        </a:rPr>
                        <a:t>年发生了</a:t>
                      </a:r>
                      <a:r>
                        <a:rPr lang="zh-CN" altLang="en-US" sz="2400" b="1" dirty="0" smtClean="0">
                          <a:solidFill>
                            <a:srgbClr val="FF0000"/>
                          </a:solidFill>
                          <a:latin typeface="楷体" panose="02010609060101010101" pitchFamily="49" charset="-122"/>
                          <a:ea typeface="楷体" panose="02010609060101010101" pitchFamily="49" charset="-122"/>
                        </a:rPr>
                        <a:t>农民焚烧警察局的事件，甘地认为这超出了非暴力不合作运动的范围</a:t>
                      </a:r>
                      <a:r>
                        <a:rPr lang="zh-CN" altLang="en-US" sz="2400" b="1" dirty="0" smtClean="0">
                          <a:gradFill>
                            <a:gsLst>
                              <a:gs pos="0">
                                <a:srgbClr val="007BD3"/>
                              </a:gs>
                              <a:gs pos="100000">
                                <a:srgbClr val="034373"/>
                              </a:gs>
                            </a:gsLst>
                            <a:lin scaled="0"/>
                          </a:gradFill>
                          <a:latin typeface="楷体" panose="02010609060101010101" pitchFamily="49" charset="-122"/>
                          <a:ea typeface="楷体" panose="02010609060101010101" pitchFamily="49" charset="-122"/>
                        </a:rPr>
                        <a:t>，</a:t>
                      </a:r>
                      <a:r>
                        <a:rPr lang="zh-CN" altLang="en-US" sz="2400" b="1" dirty="0" smtClean="0">
                          <a:gradFill>
                            <a:gsLst>
                              <a:gs pos="0">
                                <a:srgbClr val="7B32B2"/>
                              </a:gs>
                              <a:gs pos="100000">
                                <a:srgbClr val="401A5D"/>
                              </a:gs>
                            </a:gsLst>
                            <a:lin scaled="0"/>
                          </a:gradFill>
                          <a:latin typeface="楷体" panose="02010609060101010101" pitchFamily="49" charset="-122"/>
                          <a:ea typeface="楷体" panose="02010609060101010101" pitchFamily="49" charset="-122"/>
                        </a:rPr>
                        <a:t>决定停止运动。</a:t>
                      </a:r>
                    </a:p>
                  </a:txBody>
                  <a:tcPr anchor="ctr">
                    <a:solidFill>
                      <a:schemeClr val="accent4">
                        <a:lumMod val="40000"/>
                        <a:lumOff val="60000"/>
                      </a:schemeClr>
                    </a:solidFill>
                  </a:tcPr>
                </a:tc>
                <a:extLst>
                  <a:ext uri="{0D108BD9-81ED-4DB2-BD59-A6C34878D82A}">
                    <a16:rowId xmlns:a16="http://schemas.microsoft.com/office/drawing/2014/main" val="10002"/>
                  </a:ext>
                </a:extLst>
              </a:tr>
            </a:tbl>
          </a:graphicData>
        </a:graphic>
      </p:graphicFrame>
      <p:sp>
        <p:nvSpPr>
          <p:cNvPr id="10" name="矩形 9"/>
          <p:cNvSpPr/>
          <p:nvPr/>
        </p:nvSpPr>
        <p:spPr>
          <a:xfrm>
            <a:off x="971600" y="1196752"/>
            <a:ext cx="3528392" cy="86409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78380" y="4613895"/>
            <a:ext cx="3572741" cy="144016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27885" y="2195581"/>
            <a:ext cx="3572742" cy="21561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7"/>
          <p:cNvSpPr txBox="1"/>
          <p:nvPr/>
        </p:nvSpPr>
        <p:spPr>
          <a:xfrm>
            <a:off x="179388" y="4508500"/>
            <a:ext cx="8820150" cy="1836738"/>
          </a:xfrm>
          <a:prstGeom prst="rect">
            <a:avLst/>
          </a:prstGeom>
          <a:noFill/>
          <a:ln w="9525">
            <a:noFill/>
          </a:ln>
        </p:spPr>
        <p:txBody>
          <a:bodyPr anchor="t">
            <a:spAutoFit/>
          </a:bodyPr>
          <a:lstStyle/>
          <a:p>
            <a:pPr>
              <a:lnSpc>
                <a:spcPct val="130000"/>
              </a:lnSpc>
              <a:buFont typeface="Arial" panose="020B0604020202020204" pitchFamily="34" charset="0"/>
            </a:pPr>
            <a:r>
              <a:rPr lang="en-US" altLang="zh-CN" sz="3200" b="1" dirty="0">
                <a:latin typeface="Times New Roman" panose="02020603050405020304" pitchFamily="18" charset="0"/>
                <a:ea typeface="黑体" panose="02010609060101010101" pitchFamily="2" charset="-122"/>
              </a:rPr>
              <a:t>       </a:t>
            </a:r>
            <a:r>
              <a:rPr lang="zh-CN" altLang="en-US" sz="2800" b="1" dirty="0">
                <a:latin typeface="Times New Roman" panose="02020603050405020304" pitchFamily="18" charset="0"/>
                <a:ea typeface="黑体" panose="02010609060101010101" pitchFamily="2" charset="-122"/>
              </a:rPr>
              <a:t>甘地每天抽出半小时纺线，</a:t>
            </a:r>
            <a:r>
              <a:rPr lang="zh-CN" altLang="en-US" sz="2800" b="1" dirty="0">
                <a:solidFill>
                  <a:srgbClr val="FF0066"/>
                </a:solidFill>
                <a:latin typeface="Times New Roman" panose="02020603050405020304" pitchFamily="18" charset="0"/>
                <a:ea typeface="黑体" panose="02010609060101010101" pitchFamily="2" charset="-122"/>
              </a:rPr>
              <a:t>纺车</a:t>
            </a:r>
            <a:r>
              <a:rPr lang="zh-CN" altLang="en-US" sz="2800" b="1" dirty="0">
                <a:latin typeface="Times New Roman" panose="02020603050405020304" pitchFamily="18" charset="0"/>
                <a:ea typeface="黑体" panose="02010609060101010101" pitchFamily="2" charset="-122"/>
              </a:rPr>
              <a:t>因此成为甘地的象征。</a:t>
            </a:r>
            <a:r>
              <a:rPr lang="zh-CN" altLang="en-US" sz="2800" b="1" dirty="0">
                <a:latin typeface="Arial" panose="020B0604020202020204" pitchFamily="34" charset="0"/>
                <a:ea typeface="黑体" panose="02010609060101010101" pitchFamily="2" charset="-122"/>
              </a:rPr>
              <a:t>甘地号召所有印度人</a:t>
            </a:r>
            <a:r>
              <a:rPr lang="zh-CN" altLang="en-US" sz="2800" b="1" dirty="0">
                <a:solidFill>
                  <a:srgbClr val="FF0066"/>
                </a:solidFill>
                <a:latin typeface="Arial" panose="020B0604020202020204" pitchFamily="34" charset="0"/>
                <a:ea typeface="黑体" panose="02010609060101010101" pitchFamily="2" charset="-122"/>
              </a:rPr>
              <a:t>拒绝</a:t>
            </a:r>
            <a:r>
              <a:rPr lang="zh-CN" altLang="en-US" sz="2800" b="1" dirty="0">
                <a:latin typeface="Arial" panose="020B0604020202020204" pitchFamily="34" charset="0"/>
                <a:ea typeface="黑体" panose="02010609060101010101" pitchFamily="2" charset="-122"/>
              </a:rPr>
              <a:t>使用洋布，</a:t>
            </a:r>
            <a:r>
              <a:rPr lang="zh-CN" altLang="en-US" sz="2800" b="1" dirty="0">
                <a:solidFill>
                  <a:srgbClr val="FF0066"/>
                </a:solidFill>
                <a:latin typeface="Arial" panose="020B0604020202020204" pitchFamily="34" charset="0"/>
                <a:ea typeface="黑体" panose="02010609060101010101" pitchFamily="2" charset="-122"/>
              </a:rPr>
              <a:t>改穿</a:t>
            </a:r>
            <a:r>
              <a:rPr lang="zh-CN" altLang="en-US" sz="2800" b="1" dirty="0">
                <a:latin typeface="Arial" panose="020B0604020202020204" pitchFamily="34" charset="0"/>
                <a:ea typeface="黑体" panose="02010609060101010101" pitchFamily="2" charset="-122"/>
              </a:rPr>
              <a:t>土布衣服。甘地本人身体力行，他在后半生中一直穿着土布衣服。</a:t>
            </a:r>
            <a:endParaRPr lang="zh-CN" altLang="en-US" sz="2800" b="1">
              <a:latin typeface="Times New Roman" panose="02020603050405020304" pitchFamily="18" charset="0"/>
              <a:ea typeface="黑体" panose="02010609060101010101" pitchFamily="2" charset="-122"/>
            </a:endParaRPr>
          </a:p>
        </p:txBody>
      </p:sp>
      <p:pic>
        <p:nvPicPr>
          <p:cNvPr id="15362" name="Picture 8" descr="0"/>
          <p:cNvPicPr>
            <a:picLocks noChangeAspect="1"/>
          </p:cNvPicPr>
          <p:nvPr/>
        </p:nvPicPr>
        <p:blipFill>
          <a:blip r:embed="rId2"/>
          <a:stretch>
            <a:fillRect/>
          </a:stretch>
        </p:blipFill>
        <p:spPr>
          <a:xfrm>
            <a:off x="5219700" y="333375"/>
            <a:ext cx="3608388" cy="3878263"/>
          </a:xfrm>
          <a:prstGeom prst="rect">
            <a:avLst/>
          </a:prstGeom>
          <a:noFill/>
          <a:ln w="9525">
            <a:noFill/>
          </a:ln>
        </p:spPr>
      </p:pic>
      <p:sp>
        <p:nvSpPr>
          <p:cNvPr id="10" name="文本框 9"/>
          <p:cNvSpPr txBox="1"/>
          <p:nvPr/>
        </p:nvSpPr>
        <p:spPr>
          <a:xfrm>
            <a:off x="204788" y="111125"/>
            <a:ext cx="5102225" cy="3981450"/>
          </a:xfrm>
          <a:prstGeom prst="rect">
            <a:avLst/>
          </a:prstGeom>
          <a:noFill/>
          <a:ln w="9525">
            <a:noFill/>
          </a:ln>
        </p:spPr>
        <p:txBody>
          <a:bodyPr anchor="t">
            <a:spAutoFit/>
          </a:bodyPr>
          <a:lstStyle/>
          <a:p>
            <a:pPr>
              <a:lnSpc>
                <a:spcPct val="130000"/>
              </a:lnSpc>
              <a:buFont typeface="Arial" panose="020B0604020202020204" pitchFamily="34" charset="0"/>
            </a:pPr>
            <a:r>
              <a:rPr lang="en-US" altLang="zh-CN" sz="2800" b="1">
                <a:latin typeface="宋体" panose="02010600030101010101" pitchFamily="2" charset="-122"/>
                <a:ea typeface="宋体" panose="02010600030101010101" pitchFamily="2" charset="-122"/>
                <a:sym typeface="宋体" panose="02010600030101010101" pitchFamily="2" charset="-122"/>
              </a:rPr>
              <a:t>    </a:t>
            </a:r>
            <a:r>
              <a:rPr lang="zh-CN" altLang="en-US" sz="2800" b="1" dirty="0">
                <a:latin typeface="黑体" panose="02010609060101010101" pitchFamily="2" charset="-122"/>
                <a:ea typeface="黑体" panose="02010609060101010101" pitchFamily="2" charset="-122"/>
                <a:sym typeface="宋体" panose="02010600030101010101" pitchFamily="2" charset="-122"/>
              </a:rPr>
              <a:t>甘地采取</a:t>
            </a:r>
            <a:r>
              <a:rPr lang="zh-CN" altLang="en-US" sz="2800" b="1" dirty="0">
                <a:solidFill>
                  <a:srgbClr val="FF0000"/>
                </a:solidFill>
                <a:latin typeface="黑体" panose="02010609060101010101" pitchFamily="2" charset="-122"/>
                <a:ea typeface="黑体" panose="02010609060101010101" pitchFamily="2" charset="-122"/>
                <a:sym typeface="宋体" panose="02010600030101010101" pitchFamily="2" charset="-122"/>
              </a:rPr>
              <a:t>手纺车运动</a:t>
            </a:r>
            <a:r>
              <a:rPr lang="zh-CN" altLang="en-US" sz="2800" b="1" dirty="0">
                <a:latin typeface="黑体" panose="02010609060101010101" pitchFamily="2" charset="-122"/>
                <a:ea typeface="黑体" panose="02010609060101010101" pitchFamily="2" charset="-122"/>
                <a:sym typeface="宋体" panose="02010600030101010101" pitchFamily="2" charset="-122"/>
              </a:rPr>
              <a:t>使印度摆脱困境，他表示“手纺车象征着印度的</a:t>
            </a:r>
            <a:r>
              <a:rPr lang="zh-CN" altLang="en-US" sz="2800" b="1" dirty="0">
                <a:solidFill>
                  <a:srgbClr val="FF0000"/>
                </a:solidFill>
                <a:latin typeface="黑体" panose="02010609060101010101" pitchFamily="2" charset="-122"/>
                <a:ea typeface="黑体" panose="02010609060101010101" pitchFamily="2" charset="-122"/>
                <a:sym typeface="宋体" panose="02010600030101010101" pitchFamily="2" charset="-122"/>
              </a:rPr>
              <a:t>民族意识</a:t>
            </a:r>
            <a:r>
              <a:rPr lang="zh-CN" altLang="en-US" sz="2800" b="1" dirty="0">
                <a:latin typeface="黑体" panose="02010609060101010101" pitchFamily="2" charset="-122"/>
                <a:ea typeface="黑体" panose="02010609060101010101" pitchFamily="2" charset="-122"/>
                <a:sym typeface="宋体" panose="02010600030101010101" pitchFamily="2" charset="-122"/>
              </a:rPr>
              <a:t>，代表着每个人对整个国家的建设性工程所作出的献。”“</a:t>
            </a:r>
            <a:r>
              <a:rPr lang="zh-CN" altLang="en-US" sz="2800" b="1" dirty="0">
                <a:solidFill>
                  <a:srgbClr val="FF0066"/>
                </a:solidFill>
                <a:latin typeface="黑体" panose="02010609060101010101" pitchFamily="2" charset="-122"/>
                <a:ea typeface="黑体" panose="02010609060101010101" pitchFamily="2" charset="-122"/>
                <a:sym typeface="宋体" panose="02010600030101010101" pitchFamily="2" charset="-122"/>
              </a:rPr>
              <a:t>土布</a:t>
            </a:r>
            <a:r>
              <a:rPr lang="zh-CN" altLang="en-US" sz="2800" b="1" dirty="0">
                <a:latin typeface="黑体" panose="02010609060101010101" pitchFamily="2" charset="-122"/>
                <a:ea typeface="黑体" panose="02010609060101010101" pitchFamily="2" charset="-122"/>
                <a:sym typeface="宋体" panose="02010600030101010101" pitchFamily="2" charset="-122"/>
              </a:rPr>
              <a:t>是印度人民团结的象征，是印度经济自由和平等的象征。”</a:t>
            </a:r>
            <a:endParaRPr lang="zh-CN" altLang="en-US" sz="28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p:nvPr/>
        </p:nvSpPr>
        <p:spPr>
          <a:xfrm>
            <a:off x="755650" y="404813"/>
            <a:ext cx="8064500" cy="5584825"/>
          </a:xfrm>
          <a:prstGeom prst="rect">
            <a:avLst/>
          </a:prstGeom>
          <a:solidFill>
            <a:srgbClr val="FECDF5"/>
          </a:solidFill>
          <a:ln w="9525">
            <a:noFill/>
          </a:ln>
        </p:spPr>
        <p:txBody>
          <a:bodyPr anchor="t">
            <a:spAutoFit/>
          </a:bodyPr>
          <a:lstStyle/>
          <a:p>
            <a:pPr>
              <a:buFont typeface="Arial" panose="020B0604020202020204" pitchFamily="34" charset="0"/>
            </a:pPr>
            <a:r>
              <a:rPr lang="en-US" altLang="zh-CN" sz="2800" b="1" dirty="0">
                <a:latin typeface="Calibri" panose="020F0502020204030204" pitchFamily="34" charset="0"/>
                <a:ea typeface="宋体" panose="02010600030101010101" pitchFamily="2" charset="-122"/>
              </a:rPr>
              <a:t>      </a:t>
            </a:r>
            <a:r>
              <a:rPr lang="en-US" altLang="zh-CN" sz="2800" b="1" dirty="0">
                <a:solidFill>
                  <a:srgbClr val="0E1FFE"/>
                </a:solidFill>
                <a:latin typeface="Calibri" panose="020F0502020204030204" pitchFamily="34" charset="0"/>
                <a:ea typeface="宋体" panose="02010600030101010101" pitchFamily="2" charset="-122"/>
              </a:rPr>
              <a:t>    </a:t>
            </a:r>
            <a:r>
              <a:rPr lang="en-US" altLang="zh-CN" sz="3600" b="1" dirty="0">
                <a:solidFill>
                  <a:srgbClr val="0E1FFE"/>
                </a:solidFill>
                <a:latin typeface="黑体" panose="02010609060101010101" pitchFamily="2" charset="-122"/>
                <a:ea typeface="黑体" panose="02010609060101010101" pitchFamily="2" charset="-122"/>
              </a:rPr>
              <a:t>1922</a:t>
            </a:r>
            <a:r>
              <a:rPr lang="zh-CN" altLang="en-US" sz="3600" b="1" dirty="0">
                <a:solidFill>
                  <a:srgbClr val="0E1FFE"/>
                </a:solidFill>
                <a:latin typeface="黑体" panose="02010609060101010101" pitchFamily="2" charset="-122"/>
                <a:ea typeface="黑体" panose="02010609060101010101" pitchFamily="2" charset="-122"/>
              </a:rPr>
              <a:t>年</a:t>
            </a:r>
            <a:r>
              <a:rPr lang="en-US" altLang="zh-CN" sz="3600" b="1" dirty="0">
                <a:latin typeface="黑体" panose="02010609060101010101" pitchFamily="2" charset="-122"/>
                <a:ea typeface="黑体" panose="02010609060101010101" pitchFamily="2" charset="-122"/>
              </a:rPr>
              <a:t>2</a:t>
            </a:r>
            <a:r>
              <a:rPr lang="zh-CN" altLang="en-US" sz="3600" b="1" dirty="0">
                <a:latin typeface="黑体" panose="02010609060101010101" pitchFamily="2" charset="-122"/>
                <a:ea typeface="黑体" panose="02010609060101010101" pitchFamily="2" charset="-122"/>
              </a:rPr>
              <a:t>月</a:t>
            </a:r>
            <a:r>
              <a:rPr lang="en-US" altLang="zh-CN" sz="3600" b="1" dirty="0">
                <a:latin typeface="黑体" panose="02010609060101010101" pitchFamily="2" charset="-122"/>
                <a:ea typeface="黑体" panose="02010609060101010101" pitchFamily="2" charset="-122"/>
              </a:rPr>
              <a:t>4</a:t>
            </a:r>
            <a:r>
              <a:rPr lang="zh-CN" altLang="en-US" sz="3600" b="1" dirty="0">
                <a:latin typeface="黑体" panose="02010609060101010101" pitchFamily="2" charset="-122"/>
                <a:ea typeface="黑体" panose="02010609060101010101" pitchFamily="2" charset="-122"/>
              </a:rPr>
              <a:t>日，印度一个村庄的村民响应甘地进行非暴力不合作运动的号召，当天举行示威游行，警察</a:t>
            </a:r>
            <a:r>
              <a:rPr lang="zh-CN" altLang="en-US" sz="3600" b="1" dirty="0">
                <a:solidFill>
                  <a:srgbClr val="FF0066"/>
                </a:solidFill>
                <a:latin typeface="黑体" panose="02010609060101010101" pitchFamily="2" charset="-122"/>
                <a:ea typeface="黑体" panose="02010609060101010101" pitchFamily="2" charset="-122"/>
              </a:rPr>
              <a:t>开枪射击</a:t>
            </a:r>
            <a:r>
              <a:rPr lang="zh-CN" altLang="en-US" sz="3600" b="1" dirty="0">
                <a:latin typeface="黑体" panose="02010609060101010101" pitchFamily="2" charset="-122"/>
                <a:ea typeface="黑体" panose="02010609060101010101" pitchFamily="2" charset="-122"/>
              </a:rPr>
              <a:t>，直至子弹射完才撤回警察局：愤怒的</a:t>
            </a:r>
            <a:r>
              <a:rPr lang="zh-CN" altLang="en-US" sz="3600" b="1" dirty="0">
                <a:solidFill>
                  <a:srgbClr val="FF0066"/>
                </a:solidFill>
                <a:latin typeface="黑体" panose="02010609060101010101" pitchFamily="2" charset="-122"/>
                <a:ea typeface="黑体" panose="02010609060101010101" pitchFamily="2" charset="-122"/>
              </a:rPr>
              <a:t>农民纵火焚烧警察局</a:t>
            </a:r>
            <a:r>
              <a:rPr lang="zh-CN" altLang="en-US" sz="3600" b="1" dirty="0">
                <a:latin typeface="黑体" panose="02010609060101010101" pitchFamily="2" charset="-122"/>
                <a:ea typeface="黑体" panose="02010609060101010101" pitchFamily="2" charset="-122"/>
              </a:rPr>
              <a:t>，使</a:t>
            </a:r>
            <a:r>
              <a:rPr lang="en-US" altLang="zh-CN" sz="3600" b="1" dirty="0">
                <a:solidFill>
                  <a:srgbClr val="FF0066"/>
                </a:solidFill>
                <a:latin typeface="黑体" panose="02010609060101010101" pitchFamily="2" charset="-122"/>
                <a:ea typeface="黑体" panose="02010609060101010101" pitchFamily="2" charset="-122"/>
              </a:rPr>
              <a:t>22</a:t>
            </a:r>
            <a:r>
              <a:rPr lang="zh-CN" altLang="en-US" sz="3600" b="1" dirty="0">
                <a:solidFill>
                  <a:srgbClr val="FF0066"/>
                </a:solidFill>
                <a:latin typeface="黑体" panose="02010609060101010101" pitchFamily="2" charset="-122"/>
                <a:ea typeface="黑体" panose="02010609060101010101" pitchFamily="2" charset="-122"/>
              </a:rPr>
              <a:t>名</a:t>
            </a:r>
            <a:r>
              <a:rPr lang="zh-CN" altLang="en-US" sz="3600" b="1" dirty="0">
                <a:latin typeface="黑体" panose="02010609060101010101" pitchFamily="2" charset="-122"/>
                <a:ea typeface="黑体" panose="02010609060101010101" pitchFamily="2" charset="-122"/>
              </a:rPr>
              <a:t>警察丧命。殖民政府进行镇压，杀死</a:t>
            </a:r>
            <a:r>
              <a:rPr lang="en-US" altLang="zh-CN" sz="3600" b="1" dirty="0">
                <a:latin typeface="黑体" panose="02010609060101010101" pitchFamily="2" charset="-122"/>
                <a:ea typeface="黑体" panose="02010609060101010101" pitchFamily="2" charset="-122"/>
              </a:rPr>
              <a:t>44</a:t>
            </a:r>
            <a:r>
              <a:rPr lang="zh-CN" altLang="en-US" sz="3600" b="1" dirty="0">
                <a:latin typeface="黑体" panose="02010609060101010101" pitchFamily="2" charset="-122"/>
                <a:ea typeface="黑体" panose="02010609060101010101" pitchFamily="2" charset="-122"/>
              </a:rPr>
              <a:t>人，数百人被流放服苦役。</a:t>
            </a:r>
            <a:r>
              <a:rPr lang="zh-CN" altLang="en-US" sz="3600" b="1" dirty="0">
                <a:solidFill>
                  <a:srgbClr val="000000"/>
                </a:solidFill>
                <a:latin typeface="黑体" panose="02010609060101010101" pitchFamily="2" charset="-122"/>
                <a:ea typeface="黑体" panose="02010609060101010101" pitchFamily="2" charset="-122"/>
                <a:sym typeface="宋体" panose="02010600030101010101" pitchFamily="2" charset="-122"/>
              </a:rPr>
              <a:t>甘地痛心疾首，</a:t>
            </a:r>
            <a:r>
              <a:rPr lang="zh-CN" altLang="en-US" sz="3600" b="1" dirty="0">
                <a:solidFill>
                  <a:srgbClr val="FF0066"/>
                </a:solidFill>
                <a:latin typeface="黑体" panose="02010609060101010101" pitchFamily="2" charset="-122"/>
                <a:ea typeface="黑体" panose="02010609060101010101" pitchFamily="2" charset="-122"/>
                <a:sym typeface="宋体" panose="02010600030101010101" pitchFamily="2" charset="-122"/>
              </a:rPr>
              <a:t>绝食</a:t>
            </a:r>
            <a:r>
              <a:rPr lang="en-US" altLang="zh-CN" sz="3600" b="1" dirty="0">
                <a:solidFill>
                  <a:srgbClr val="FF0066"/>
                </a:solidFill>
                <a:latin typeface="黑体" panose="02010609060101010101" pitchFamily="2" charset="-122"/>
                <a:ea typeface="黑体" panose="02010609060101010101" pitchFamily="2" charset="-122"/>
                <a:sym typeface="宋体" panose="02010600030101010101" pitchFamily="2" charset="-122"/>
              </a:rPr>
              <a:t>5</a:t>
            </a:r>
            <a:r>
              <a:rPr lang="zh-CN" altLang="en-US" sz="3600" b="1" dirty="0">
                <a:solidFill>
                  <a:srgbClr val="FF0066"/>
                </a:solidFill>
                <a:latin typeface="黑体" panose="02010609060101010101" pitchFamily="2" charset="-122"/>
                <a:ea typeface="黑体" panose="02010609060101010101" pitchFamily="2" charset="-122"/>
                <a:sym typeface="宋体" panose="02010600030101010101" pitchFamily="2" charset="-122"/>
              </a:rPr>
              <a:t>天</a:t>
            </a:r>
            <a:r>
              <a:rPr lang="zh-CN" altLang="en-US" sz="3600" b="1" dirty="0">
                <a:solidFill>
                  <a:srgbClr val="000000"/>
                </a:solidFill>
                <a:latin typeface="黑体" panose="02010609060101010101" pitchFamily="2" charset="-122"/>
                <a:ea typeface="黑体" panose="02010609060101010101" pitchFamily="2" charset="-122"/>
                <a:sym typeface="宋体" panose="02010600030101010101" pitchFamily="2" charset="-122"/>
              </a:rPr>
              <a:t>，</a:t>
            </a:r>
            <a:r>
              <a:rPr lang="zh-CN" altLang="en-US" sz="3600" b="1" dirty="0">
                <a:solidFill>
                  <a:srgbClr val="0E1FFE"/>
                </a:solidFill>
                <a:latin typeface="黑体" panose="02010609060101010101" pitchFamily="2" charset="-122"/>
                <a:ea typeface="黑体" panose="02010609060101010101" pitchFamily="2" charset="-122"/>
              </a:rPr>
              <a:t>此事件后</a:t>
            </a:r>
            <a:r>
              <a:rPr lang="zh-CN" altLang="en-US" sz="3600" b="1" dirty="0">
                <a:solidFill>
                  <a:srgbClr val="000000"/>
                </a:solidFill>
                <a:latin typeface="黑体" panose="02010609060101010101" pitchFamily="2" charset="-122"/>
                <a:ea typeface="黑体" panose="02010609060101010101" pitchFamily="2" charset="-122"/>
                <a:sym typeface="宋体" panose="02010600030101010101" pitchFamily="2" charset="-122"/>
              </a:rPr>
              <a:t>并宣布停止非暴力运动。甘地的做法从本质上反映了印度资产阶级的妥协性与动摇性</a:t>
            </a:r>
            <a:r>
              <a:rPr lang="en-US" altLang="zh-CN" sz="3600" b="1" dirty="0">
                <a:solidFill>
                  <a:srgbClr val="000000"/>
                </a:solidFill>
                <a:latin typeface="黑体" panose="02010609060101010101" pitchFamily="2" charset="-122"/>
                <a:ea typeface="黑体" panose="02010609060101010101" pitchFamily="2" charset="-122"/>
                <a:sym typeface="宋体" panose="02010600030101010101" pitchFamily="2" charset="-122"/>
              </a:rPr>
              <a:t>.</a:t>
            </a:r>
            <a:r>
              <a:rPr lang="zh-CN" altLang="en-US" sz="3600" b="1" dirty="0">
                <a:solidFill>
                  <a:srgbClr val="000000"/>
                </a:solidFill>
                <a:latin typeface="黑体" panose="02010609060101010101" pitchFamily="2" charset="-122"/>
                <a:ea typeface="黑体" panose="02010609060101010101" pitchFamily="2" charset="-122"/>
                <a:sym typeface="宋体" panose="02010600030101010101" pitchFamily="2" charset="-122"/>
              </a:rPr>
              <a:t>　</a:t>
            </a:r>
            <a:endParaRPr lang="zh-CN" altLang="en-US" sz="3600" b="1" dirty="0">
              <a:solidFill>
                <a:srgbClr val="0E1FFE"/>
              </a:solidFill>
              <a:latin typeface="黑体" panose="02010609060101010101" pitchFamily="2" charset="-122"/>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100" y="378096"/>
            <a:ext cx="2103652" cy="521970"/>
          </a:xfrm>
          <a:prstGeom prst="rect">
            <a:avLst/>
          </a:prstGeom>
          <a:noFill/>
        </p:spPr>
        <p:txBody>
          <a:bodyPr wrap="square" rtlCol="0">
            <a:spAutoFit/>
          </a:bodyPr>
          <a:lstStyle/>
          <a:p>
            <a:r>
              <a:rPr lang="en-US" sz="2800" b="1" dirty="0" smtClean="0">
                <a:latin typeface="幼圆" panose="02010509060101010101" pitchFamily="49" charset="-122"/>
                <a:ea typeface="幼圆" panose="02010509060101010101" pitchFamily="49" charset="-122"/>
              </a:rPr>
              <a:t>5   </a:t>
            </a:r>
            <a:r>
              <a:rPr lang="zh-CN" altLang="en-US" sz="2800" b="1" dirty="0" smtClean="0">
                <a:latin typeface="幼圆" panose="02010509060101010101" pitchFamily="49" charset="-122"/>
                <a:ea typeface="幼圆" panose="02010509060101010101" pitchFamily="49" charset="-122"/>
              </a:rPr>
              <a:t>过程：</a:t>
            </a:r>
            <a:endParaRPr lang="zh-CN" altLang="en-US" sz="2800" b="1" dirty="0">
              <a:latin typeface="幼圆" panose="02010509060101010101" pitchFamily="49" charset="-122"/>
              <a:ea typeface="幼圆" panose="02010509060101010101" pitchFamily="49" charset="-122"/>
            </a:endParaRPr>
          </a:p>
        </p:txBody>
      </p:sp>
      <p:sp>
        <p:nvSpPr>
          <p:cNvPr id="3" name="TextBox 2"/>
          <p:cNvSpPr txBox="1"/>
          <p:nvPr/>
        </p:nvSpPr>
        <p:spPr>
          <a:xfrm>
            <a:off x="2195736" y="395085"/>
            <a:ext cx="4910004" cy="523220"/>
          </a:xfrm>
          <a:prstGeom prst="rect">
            <a:avLst/>
          </a:prstGeom>
          <a:noFill/>
        </p:spPr>
        <p:txBody>
          <a:bodyPr wrap="square" rtlCol="0">
            <a:spAutoFit/>
          </a:bodyPr>
          <a:lstStyle/>
          <a:p>
            <a:r>
              <a:rPr lang="zh-CN" altLang="en-US" sz="2800" b="1" dirty="0" smtClean="0">
                <a:solidFill>
                  <a:srgbClr val="C00000"/>
                </a:solidFill>
                <a:latin typeface="楷体" panose="02010609060101010101" pitchFamily="49" charset="-122"/>
                <a:ea typeface="楷体" panose="02010609060101010101" pitchFamily="49" charset="-122"/>
              </a:rPr>
              <a:t>第二次非暴力不合作运动</a:t>
            </a:r>
            <a:endParaRPr lang="zh-CN" altLang="en-US" sz="2800" b="1" dirty="0">
              <a:solidFill>
                <a:srgbClr val="C00000"/>
              </a:solidFill>
              <a:latin typeface="楷体" panose="02010609060101010101" pitchFamily="49" charset="-122"/>
              <a:ea typeface="楷体" panose="02010609060101010101" pitchFamily="49" charset="-122"/>
            </a:endParaRPr>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3672553605"/>
              </p:ext>
            </p:extLst>
          </p:nvPr>
        </p:nvGraphicFramePr>
        <p:xfrm>
          <a:off x="236100" y="1124746"/>
          <a:ext cx="8296340" cy="5071524"/>
        </p:xfrm>
        <a:graphic>
          <a:graphicData uri="http://schemas.openxmlformats.org/drawingml/2006/table">
            <a:tbl>
              <a:tblPr firstCol="1" bandRow="1">
                <a:tableStyleId>{7DF18680-E054-41AD-8BC1-D1AEF772440D}</a:tableStyleId>
              </a:tblPr>
              <a:tblGrid>
                <a:gridCol w="1578043">
                  <a:extLst>
                    <a:ext uri="{9D8B030D-6E8A-4147-A177-3AD203B41FA5}">
                      <a16:colId xmlns:a16="http://schemas.microsoft.com/office/drawing/2014/main" val="20000"/>
                    </a:ext>
                  </a:extLst>
                </a:gridCol>
                <a:gridCol w="6718297">
                  <a:extLst>
                    <a:ext uri="{9D8B030D-6E8A-4147-A177-3AD203B41FA5}">
                      <a16:colId xmlns:a16="http://schemas.microsoft.com/office/drawing/2014/main" val="20001"/>
                    </a:ext>
                  </a:extLst>
                </a:gridCol>
              </a:tblGrid>
              <a:tr h="979308">
                <a:tc>
                  <a:txBody>
                    <a:bodyPr/>
                    <a:lstStyle/>
                    <a:p>
                      <a:pPr algn="ctr"/>
                      <a:r>
                        <a:rPr lang="zh-CN" altLang="en-US" sz="2400" b="1" dirty="0" smtClean="0">
                          <a:solidFill>
                            <a:srgbClr val="FF0000"/>
                          </a:solidFill>
                          <a:latin typeface="幼圆" panose="02010509060101010101" pitchFamily="49" charset="-122"/>
                          <a:ea typeface="幼圆" panose="02010509060101010101" pitchFamily="49" charset="-122"/>
                        </a:rPr>
                        <a:t>时间</a:t>
                      </a:r>
                    </a:p>
                  </a:txBody>
                  <a:tcPr anchor="ctr"/>
                </a:tc>
                <a:tc>
                  <a:txBody>
                    <a:bodyPr/>
                    <a:lstStyle/>
                    <a:p>
                      <a:pPr algn="ctr"/>
                      <a:r>
                        <a:rPr lang="en-US" altLang="zh-CN" sz="2400" b="1" dirty="0" smtClean="0">
                          <a:latin typeface="楷体" panose="02010609060101010101" pitchFamily="49" charset="-122"/>
                          <a:ea typeface="楷体" panose="02010609060101010101" pitchFamily="49" charset="-122"/>
                        </a:rPr>
                        <a:t>1930</a:t>
                      </a:r>
                      <a:r>
                        <a:rPr lang="zh-CN" altLang="en-US" sz="2400" b="1" dirty="0" smtClean="0">
                          <a:latin typeface="楷体" panose="02010609060101010101" pitchFamily="49" charset="-122"/>
                          <a:ea typeface="楷体" panose="02010609060101010101" pitchFamily="49" charset="-122"/>
                        </a:rPr>
                        <a:t>年</a:t>
                      </a:r>
                      <a:endParaRPr lang="zh-CN" altLang="en-US" sz="2400" b="1" dirty="0">
                        <a:latin typeface="楷体" panose="02010609060101010101" pitchFamily="49" charset="-122"/>
                        <a:ea typeface="楷体" panose="02010609060101010101" pitchFamily="49" charset="-122"/>
                      </a:endParaRPr>
                    </a:p>
                  </a:txBody>
                  <a:tcPr anchor="ctr">
                    <a:solidFill>
                      <a:schemeClr val="accent4">
                        <a:lumMod val="40000"/>
                        <a:lumOff val="60000"/>
                      </a:schemeClr>
                    </a:solidFill>
                  </a:tcPr>
                </a:tc>
                <a:extLst>
                  <a:ext uri="{0D108BD9-81ED-4DB2-BD59-A6C34878D82A}">
                    <a16:rowId xmlns:a16="http://schemas.microsoft.com/office/drawing/2014/main" val="10000"/>
                  </a:ext>
                </a:extLst>
              </a:tr>
              <a:tr h="979308">
                <a:tc>
                  <a:txBody>
                    <a:bodyPr/>
                    <a:lstStyle/>
                    <a:p>
                      <a:pPr algn="ctr"/>
                      <a:r>
                        <a:rPr lang="zh-CN" altLang="en-US" sz="2400" b="1" dirty="0" smtClean="0">
                          <a:solidFill>
                            <a:srgbClr val="FF0000"/>
                          </a:solidFill>
                          <a:latin typeface="幼圆" panose="02010509060101010101" pitchFamily="49" charset="-122"/>
                          <a:ea typeface="幼圆" panose="02010509060101010101" pitchFamily="49" charset="-122"/>
                        </a:rPr>
                        <a:t>形式</a:t>
                      </a:r>
                    </a:p>
                  </a:txBody>
                  <a:tcPr anchor="ctr"/>
                </a:tc>
                <a:tc>
                  <a:txBody>
                    <a:bodyPr/>
                    <a:lstStyle/>
                    <a:p>
                      <a:r>
                        <a:rPr lang="zh-CN" altLang="en-US" sz="3200" b="1" dirty="0" smtClean="0">
                          <a:latin typeface="楷体" panose="02010609060101010101" pitchFamily="49" charset="-122"/>
                          <a:ea typeface="楷体" panose="02010609060101010101" pitchFamily="49" charset="-122"/>
                        </a:rPr>
                        <a:t>主要采取不服从形式，又被称为“文明不服从运动”</a:t>
                      </a:r>
                      <a:endParaRPr lang="zh-CN" altLang="en-US" sz="3200" b="1" dirty="0">
                        <a:latin typeface="楷体" panose="02010609060101010101" pitchFamily="49" charset="-122"/>
                        <a:ea typeface="楷体" panose="02010609060101010101" pitchFamily="49" charset="-122"/>
                      </a:endParaRPr>
                    </a:p>
                  </a:txBody>
                  <a:tcPr anchor="ctr">
                    <a:solidFill>
                      <a:schemeClr val="accent4">
                        <a:lumMod val="20000"/>
                        <a:lumOff val="80000"/>
                      </a:schemeClr>
                    </a:solidFill>
                  </a:tcPr>
                </a:tc>
                <a:extLst>
                  <a:ext uri="{0D108BD9-81ED-4DB2-BD59-A6C34878D82A}">
                    <a16:rowId xmlns:a16="http://schemas.microsoft.com/office/drawing/2014/main" val="10001"/>
                  </a:ext>
                </a:extLst>
              </a:tr>
              <a:tr h="979308">
                <a:tc>
                  <a:txBody>
                    <a:bodyPr/>
                    <a:lstStyle/>
                    <a:p>
                      <a:pPr algn="ctr"/>
                      <a:r>
                        <a:rPr lang="zh-CN" altLang="en-US" sz="2400" b="1" dirty="0" smtClean="0">
                          <a:solidFill>
                            <a:srgbClr val="FF0000"/>
                          </a:solidFill>
                          <a:latin typeface="幼圆" panose="02010509060101010101" pitchFamily="49" charset="-122"/>
                          <a:ea typeface="幼圆" panose="02010509060101010101" pitchFamily="49" charset="-122"/>
                        </a:rPr>
                        <a:t>内容</a:t>
                      </a:r>
                    </a:p>
                  </a:txBody>
                  <a:tcPr anchor="ctr"/>
                </a:tc>
                <a:tc>
                  <a:txBody>
                    <a:bodyPr/>
                    <a:lstStyle/>
                    <a:p>
                      <a:r>
                        <a:rPr lang="zh-CN" altLang="en-US" sz="3200" b="1" dirty="0" smtClean="0">
                          <a:latin typeface="楷体" panose="02010609060101010101" pitchFamily="49" charset="-122"/>
                          <a:ea typeface="楷体" panose="02010609060101010101" pitchFamily="49" charset="-122"/>
                        </a:rPr>
                        <a:t>降低田赋；释放政治犯；废除食盐专卖法等要求</a:t>
                      </a:r>
                      <a:endParaRPr lang="zh-CN" altLang="en-US" sz="3200" b="1" dirty="0">
                        <a:latin typeface="楷体" panose="02010609060101010101" pitchFamily="49" charset="-122"/>
                        <a:ea typeface="楷体" panose="02010609060101010101" pitchFamily="49" charset="-122"/>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979308">
                <a:tc>
                  <a:txBody>
                    <a:bodyPr/>
                    <a:lstStyle/>
                    <a:p>
                      <a:pPr algn="ctr"/>
                      <a:r>
                        <a:rPr lang="zh-CN" altLang="en-US" sz="2400" b="1" dirty="0" smtClean="0">
                          <a:solidFill>
                            <a:srgbClr val="FF0000"/>
                          </a:solidFill>
                          <a:latin typeface="幼圆" panose="02010509060101010101" pitchFamily="49" charset="-122"/>
                          <a:ea typeface="幼圆" panose="02010509060101010101" pitchFamily="49" charset="-122"/>
                        </a:rPr>
                        <a:t>代表</a:t>
                      </a:r>
                    </a:p>
                  </a:txBody>
                  <a:tcPr anchor="ctr"/>
                </a:tc>
                <a:tc>
                  <a:txBody>
                    <a:bodyPr/>
                    <a:lstStyle/>
                    <a:p>
                      <a:pPr algn="ctr"/>
                      <a:r>
                        <a:rPr lang="zh-CN" altLang="en-US" sz="3200" b="1" dirty="0" smtClean="0">
                          <a:latin typeface="楷体" panose="02010609060101010101" pitchFamily="49" charset="-122"/>
                          <a:ea typeface="楷体" panose="02010609060101010101" pitchFamily="49" charset="-122"/>
                        </a:rPr>
                        <a:t>自取海水制盐</a:t>
                      </a:r>
                      <a:endParaRPr lang="zh-CN" altLang="en-US" sz="3200" b="1" dirty="0">
                        <a:latin typeface="楷体" panose="02010609060101010101" pitchFamily="49" charset="-122"/>
                        <a:ea typeface="楷体" panose="02010609060101010101" pitchFamily="49" charset="-122"/>
                      </a:endParaRPr>
                    </a:p>
                  </a:txBody>
                  <a:tcPr anchor="ctr">
                    <a:solidFill>
                      <a:schemeClr val="accent4">
                        <a:lumMod val="20000"/>
                        <a:lumOff val="80000"/>
                      </a:schemeClr>
                    </a:solidFill>
                  </a:tcPr>
                </a:tc>
                <a:extLst>
                  <a:ext uri="{0D108BD9-81ED-4DB2-BD59-A6C34878D82A}">
                    <a16:rowId xmlns:a16="http://schemas.microsoft.com/office/drawing/2014/main" val="10003"/>
                  </a:ext>
                </a:extLst>
              </a:tr>
              <a:tr h="979308">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b="1" dirty="0" smtClean="0">
                          <a:solidFill>
                            <a:srgbClr val="FF0000"/>
                          </a:solidFill>
                          <a:latin typeface="幼圆" panose="02010509060101010101" pitchFamily="49" charset="-122"/>
                          <a:ea typeface="幼圆" panose="02010509060101010101" pitchFamily="49" charset="-122"/>
                        </a:rPr>
                        <a:t>结果</a:t>
                      </a:r>
                    </a:p>
                    <a:p>
                      <a:pPr algn="ctr"/>
                      <a:endParaRPr lang="zh-CN" altLang="en-US" sz="2400" b="1" dirty="0" smtClean="0">
                        <a:solidFill>
                          <a:srgbClr val="FF0000"/>
                        </a:solidFill>
                        <a:latin typeface="幼圆" panose="02010509060101010101" pitchFamily="49" charset="-122"/>
                        <a:ea typeface="幼圆" panose="02010509060101010101" pitchFamily="49" charset="-122"/>
                      </a:endParaRPr>
                    </a:p>
                  </a:txBody>
                  <a:tcPr anchor="ctr"/>
                </a:tc>
                <a:tc>
                  <a:txBody>
                    <a:bodyPr/>
                    <a:lstStyle/>
                    <a:p>
                      <a:r>
                        <a:rPr lang="zh-CN" altLang="en-US" sz="3200" b="1" dirty="0" smtClean="0">
                          <a:solidFill>
                            <a:srgbClr val="FF0000"/>
                          </a:solidFill>
                          <a:latin typeface="楷体" panose="02010609060101010101" pitchFamily="49" charset="-122"/>
                          <a:ea typeface="楷体" panose="02010609060101010101" pitchFamily="49" charset="-122"/>
                        </a:rPr>
                        <a:t>印度总督与甘地谈判，双方妥协</a:t>
                      </a:r>
                    </a:p>
                  </a:txBody>
                  <a:tcPr anchor="ctr">
                    <a:solidFill>
                      <a:schemeClr val="accent4">
                        <a:lumMod val="40000"/>
                        <a:lumOff val="60000"/>
                      </a:schemeClr>
                    </a:solidFill>
                  </a:tcPr>
                </a:tc>
                <a:extLst>
                  <a:ext uri="{0D108BD9-81ED-4DB2-BD59-A6C34878D82A}">
                    <a16:rowId xmlns:a16="http://schemas.microsoft.com/office/drawing/2014/main" val="10004"/>
                  </a:ext>
                </a:extLst>
              </a:tr>
            </a:tbl>
          </a:graphicData>
        </a:graphic>
      </p:graphicFrame>
      <p:sp>
        <p:nvSpPr>
          <p:cNvPr id="8" name="矩形 7"/>
          <p:cNvSpPr/>
          <p:nvPr/>
        </p:nvSpPr>
        <p:spPr>
          <a:xfrm>
            <a:off x="3491880" y="1180095"/>
            <a:ext cx="3428090" cy="7200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835696" y="3196161"/>
            <a:ext cx="6552728" cy="9286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850976" y="5276304"/>
            <a:ext cx="5961384" cy="7200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79712" y="2263389"/>
            <a:ext cx="6408712" cy="7860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329372" y="4445162"/>
            <a:ext cx="3565376" cy="7860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042988" y="260350"/>
            <a:ext cx="6913563" cy="48974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矩形 2"/>
          <p:cNvSpPr/>
          <p:nvPr/>
        </p:nvSpPr>
        <p:spPr>
          <a:xfrm>
            <a:off x="395288" y="5516563"/>
            <a:ext cx="8208962" cy="1066800"/>
          </a:xfrm>
          <a:prstGeom prst="rect">
            <a:avLst/>
          </a:prstGeom>
          <a:noFill/>
          <a:ln w="9525">
            <a:noFill/>
          </a:ln>
        </p:spPr>
        <p:txBody>
          <a:bodyPr anchor="t">
            <a:spAutoFit/>
          </a:bodyPr>
          <a:lstStyle/>
          <a:p>
            <a:r>
              <a:rPr lang="en-US" altLang="zh-CN" sz="3200" b="1" dirty="0">
                <a:latin typeface="隶书" pitchFamily="49" charset="-122"/>
                <a:ea typeface="隶书" pitchFamily="49" charset="-122"/>
              </a:rPr>
              <a:t>1930</a:t>
            </a:r>
            <a:r>
              <a:rPr lang="zh-CN" altLang="en-US" sz="3200" b="1" dirty="0">
                <a:latin typeface="隶书" pitchFamily="49" charset="-122"/>
                <a:ea typeface="隶书" pitchFamily="49" charset="-122"/>
              </a:rPr>
              <a:t>年</a:t>
            </a:r>
            <a:r>
              <a:rPr lang="en-US" altLang="zh-CN" sz="3200" b="1" dirty="0">
                <a:latin typeface="隶书" pitchFamily="49" charset="-122"/>
                <a:ea typeface="隶书" pitchFamily="49" charset="-122"/>
              </a:rPr>
              <a:t>3</a:t>
            </a:r>
            <a:r>
              <a:rPr lang="zh-CN" altLang="en-US" sz="3200" b="1" dirty="0">
                <a:latin typeface="隶书" pitchFamily="49" charset="-122"/>
                <a:ea typeface="隶书" pitchFamily="49" charset="-122"/>
              </a:rPr>
              <a:t>月</a:t>
            </a:r>
            <a:r>
              <a:rPr lang="en-US" altLang="zh-CN" sz="3200" b="1" dirty="0">
                <a:latin typeface="隶书" pitchFamily="49" charset="-122"/>
                <a:ea typeface="隶书" pitchFamily="49" charset="-122"/>
              </a:rPr>
              <a:t>12</a:t>
            </a:r>
            <a:r>
              <a:rPr lang="zh-CN" altLang="en-US" sz="3200" b="1" dirty="0">
                <a:latin typeface="隶书" pitchFamily="49" charset="-122"/>
                <a:ea typeface="隶书" pitchFamily="49" charset="-122"/>
              </a:rPr>
              <a:t>日起，甘地与支持者步行约</a:t>
            </a:r>
            <a:r>
              <a:rPr lang="en-US" altLang="zh-CN" sz="3200" b="1" dirty="0">
                <a:latin typeface="隶书" pitchFamily="49" charset="-122"/>
                <a:ea typeface="隶书" pitchFamily="49" charset="-122"/>
              </a:rPr>
              <a:t>390</a:t>
            </a:r>
            <a:r>
              <a:rPr lang="zh-CN" altLang="en-US" sz="3200" b="1" dirty="0">
                <a:latin typeface="隶书" pitchFamily="49" charset="-122"/>
                <a:ea typeface="隶书" pitchFamily="49" charset="-122"/>
              </a:rPr>
              <a:t>公里，在</a:t>
            </a:r>
            <a:r>
              <a:rPr lang="en-US" altLang="zh-CN" sz="3200" b="1" dirty="0">
                <a:latin typeface="隶书" pitchFamily="49" charset="-122"/>
                <a:ea typeface="隶书" pitchFamily="49" charset="-122"/>
              </a:rPr>
              <a:t>24</a:t>
            </a:r>
            <a:r>
              <a:rPr lang="zh-CN" altLang="en-US" sz="3200" b="1" dirty="0">
                <a:latin typeface="隶书" pitchFamily="49" charset="-122"/>
                <a:ea typeface="隶书" pitchFamily="49" charset="-122"/>
              </a:rPr>
              <a:t>天后走到海边，亲自煮海水取盐</a:t>
            </a:r>
          </a:p>
        </p:txBody>
      </p:sp>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55" y="76200"/>
            <a:ext cx="6334125" cy="583565"/>
          </a:xfrm>
          <a:prstGeom prst="rect">
            <a:avLst/>
          </a:prstGeom>
          <a:noFill/>
        </p:spPr>
        <p:txBody>
          <a:bodyPr wrap="square" rtlCol="0">
            <a:spAutoFit/>
          </a:bodyPr>
          <a:lstStyle/>
          <a:p>
            <a:r>
              <a:rPr lang="en-US" altLang="zh-CN" sz="32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6   </a:t>
            </a:r>
            <a:r>
              <a:rPr lang="zh-CN" altLang="en-US" sz="32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影响</a:t>
            </a:r>
          </a:p>
        </p:txBody>
      </p:sp>
      <p:sp>
        <p:nvSpPr>
          <p:cNvPr id="4" name="矩形 3"/>
          <p:cNvSpPr/>
          <p:nvPr/>
        </p:nvSpPr>
        <p:spPr>
          <a:xfrm>
            <a:off x="151130" y="570230"/>
            <a:ext cx="8955405" cy="37439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10000"/>
              </a:lnSpc>
            </a:pPr>
            <a:r>
              <a:rPr lang="zh-CN" altLang="en-US" sz="2400" b="1" dirty="0">
                <a:latin typeface="楷体" panose="02010609060101010101" pitchFamily="49" charset="-122"/>
                <a:ea typeface="楷体" panose="02010609060101010101" pitchFamily="49" charset="-122"/>
              </a:rPr>
              <a:t>史料1 “在我看来，土布是印度</a:t>
            </a:r>
            <a:r>
              <a:rPr lang="zh-CN" altLang="en-US" sz="2400" b="1" dirty="0">
                <a:solidFill>
                  <a:srgbClr val="FF0000"/>
                </a:solidFill>
                <a:latin typeface="楷体" panose="02010609060101010101" pitchFamily="49" charset="-122"/>
                <a:ea typeface="楷体" panose="02010609060101010101" pitchFamily="49" charset="-122"/>
              </a:rPr>
              <a:t>人民团结的象征</a:t>
            </a:r>
            <a:r>
              <a:rPr lang="zh-CN" altLang="en-US" sz="2400" b="1" dirty="0">
                <a:latin typeface="楷体" panose="02010609060101010101" pitchFamily="49" charset="-122"/>
                <a:ea typeface="楷体" panose="02010609060101010101" pitchFamily="49" charset="-122"/>
              </a:rPr>
              <a:t>，是印度经济自由和平等的象征。”            ——甘地 </a:t>
            </a:r>
          </a:p>
          <a:p>
            <a:pPr>
              <a:lnSpc>
                <a:spcPct val="110000"/>
              </a:lnSpc>
            </a:pPr>
            <a:r>
              <a:rPr lang="zh-CN" altLang="en-US" sz="2400" b="1" dirty="0">
                <a:latin typeface="楷体" panose="02010609060101010101" pitchFamily="49" charset="-122"/>
                <a:ea typeface="楷体" panose="02010609060101010101" pitchFamily="49" charset="-122"/>
              </a:rPr>
              <a:t>史料2  1930年甘地带领成千上万的信众来到丹地海岸自制食盐，导致5万人被捕入狱。事后，英国不仅放弃了食盐法，而且沮丧地认为，在这次事件中</a:t>
            </a:r>
            <a:r>
              <a:rPr lang="zh-CN" altLang="en-US" sz="2400" b="1" dirty="0">
                <a:solidFill>
                  <a:srgbClr val="FF0000"/>
                </a:solidFill>
                <a:latin typeface="楷体" panose="02010609060101010101" pitchFamily="49" charset="-122"/>
                <a:ea typeface="楷体" panose="02010609060101010101" pitchFamily="49" charset="-122"/>
              </a:rPr>
              <a:t>“丢尽了英国人的脸”。</a:t>
            </a:r>
          </a:p>
          <a:p>
            <a:pPr>
              <a:lnSpc>
                <a:spcPct val="110000"/>
              </a:lnSpc>
            </a:pPr>
            <a:r>
              <a:rPr lang="zh-CN" altLang="en-US" sz="2400" b="1" dirty="0">
                <a:latin typeface="楷体" panose="02010609060101010101" pitchFamily="49" charset="-122"/>
                <a:ea typeface="楷体" panose="02010609060101010101" pitchFamily="49" charset="-122"/>
              </a:rPr>
              <a:t>史料3  “不管我们如何谴责不合作运动，但假如我们</a:t>
            </a:r>
            <a:r>
              <a:rPr lang="zh-CN" altLang="en-US" sz="2400" b="1" dirty="0">
                <a:solidFill>
                  <a:srgbClr val="FF0000"/>
                </a:solidFill>
                <a:latin typeface="楷体" panose="02010609060101010101" pitchFamily="49" charset="-122"/>
                <a:ea typeface="楷体" panose="02010609060101010101" pitchFamily="49" charset="-122"/>
              </a:rPr>
              <a:t>低估了今天印度的民族意识</a:t>
            </a:r>
            <a:r>
              <a:rPr lang="zh-CN" altLang="en-US" sz="2400" b="1" dirty="0">
                <a:latin typeface="楷体" panose="02010609060101010101" pitchFamily="49" charset="-122"/>
                <a:ea typeface="楷体" panose="02010609060101010101" pitchFamily="49" charset="-122"/>
              </a:rPr>
              <a:t>，我们可能会产生严重的错误。一味采用高压，不可能永久地解决问题。”             ——印度总督欧文</a:t>
            </a:r>
          </a:p>
          <a:p>
            <a:pPr>
              <a:lnSpc>
                <a:spcPct val="110000"/>
              </a:lnSpc>
            </a:pPr>
            <a:endParaRPr lang="zh-CN" altLang="en-US" sz="2400" b="1" dirty="0">
              <a:latin typeface="楷体" panose="02010609060101010101" pitchFamily="49" charset="-122"/>
              <a:ea typeface="楷体" panose="02010609060101010101" pitchFamily="49" charset="-122"/>
              <a:sym typeface="+mn-ea"/>
            </a:endParaRPr>
          </a:p>
        </p:txBody>
      </p:sp>
      <p:sp>
        <p:nvSpPr>
          <p:cNvPr id="5" name="矩形 4"/>
          <p:cNvSpPr/>
          <p:nvPr/>
        </p:nvSpPr>
        <p:spPr>
          <a:xfrm>
            <a:off x="366395" y="3987800"/>
            <a:ext cx="8740140" cy="1308735"/>
          </a:xfrm>
          <a:prstGeom prst="rect">
            <a:avLst/>
          </a:prstGeom>
        </p:spPr>
        <p:txBody>
          <a:bodyPr wrap="square">
            <a:spAutoFit/>
          </a:bodyPr>
          <a:lstStyle/>
          <a:p>
            <a:pPr>
              <a:lnSpc>
                <a:spcPct val="110000"/>
              </a:lnSpc>
            </a:pPr>
            <a:r>
              <a:rPr lang="zh-CN" altLang="en-US" sz="2400" b="1" dirty="0" smtClean="0">
                <a:solidFill>
                  <a:srgbClr val="C00000"/>
                </a:solidFill>
                <a:latin typeface="楷体" panose="02010609060101010101" pitchFamily="49" charset="-122"/>
                <a:ea typeface="楷体" panose="02010609060101010101" pitchFamily="49" charset="-122"/>
              </a:rPr>
              <a:t>  （</a:t>
            </a:r>
            <a:r>
              <a:rPr lang="en-US" altLang="zh-CN" sz="2400" b="1" dirty="0" smtClean="0">
                <a:solidFill>
                  <a:srgbClr val="C00000"/>
                </a:solidFill>
                <a:latin typeface="楷体" panose="02010609060101010101" pitchFamily="49" charset="-122"/>
                <a:ea typeface="楷体" panose="02010609060101010101" pitchFamily="49" charset="-122"/>
              </a:rPr>
              <a:t>1</a:t>
            </a:r>
            <a:r>
              <a:rPr lang="zh-CN" altLang="en-US" sz="2400" b="1" dirty="0" smtClean="0">
                <a:solidFill>
                  <a:srgbClr val="C00000"/>
                </a:solidFill>
                <a:latin typeface="楷体" panose="02010609060101010101" pitchFamily="49" charset="-122"/>
                <a:ea typeface="楷体" panose="02010609060101010101" pitchFamily="49" charset="-122"/>
              </a:rPr>
              <a:t>）</a:t>
            </a:r>
            <a:r>
              <a:rPr lang="zh-CN" altLang="en-US" sz="2400" b="1" dirty="0" smtClean="0">
                <a:latin typeface="仿宋" panose="02010609060101010101" charset="-122"/>
                <a:ea typeface="仿宋" panose="02010609060101010101" charset="-122"/>
                <a:sym typeface="+mn-ea"/>
              </a:rPr>
              <a:t>①</a:t>
            </a:r>
            <a:r>
              <a:rPr lang="zh-CN" altLang="en-US" sz="2400" b="1" dirty="0">
                <a:solidFill>
                  <a:srgbClr val="FF0066"/>
                </a:solidFill>
                <a:latin typeface="黑体" panose="02010609060101010101" pitchFamily="2" charset="-122"/>
                <a:ea typeface="黑体" panose="02010609060101010101" pitchFamily="2" charset="-122"/>
                <a:sym typeface="+mn-ea"/>
              </a:rPr>
              <a:t>动员</a:t>
            </a:r>
            <a:r>
              <a:rPr lang="zh-CN" altLang="en-US" sz="2400" b="1" dirty="0">
                <a:solidFill>
                  <a:srgbClr val="0000CC"/>
                </a:solidFill>
                <a:latin typeface="黑体" panose="02010609060101010101" pitchFamily="2" charset="-122"/>
                <a:ea typeface="黑体" panose="02010609060101010101" pitchFamily="2" charset="-122"/>
                <a:sym typeface="+mn-ea"/>
              </a:rPr>
              <a:t>了广大人民群众</a:t>
            </a:r>
            <a:r>
              <a:rPr lang="zh-CN" altLang="en-US" sz="2400" b="1" dirty="0">
                <a:solidFill>
                  <a:schemeClr val="tx1"/>
                </a:solidFill>
                <a:latin typeface="黑体" panose="02010609060101010101" pitchFamily="2" charset="-122"/>
                <a:ea typeface="黑体" panose="02010609060101010101" pitchFamily="2" charset="-122"/>
                <a:sym typeface="+mn-ea"/>
              </a:rPr>
              <a:t>，</a:t>
            </a:r>
            <a:r>
              <a:rPr lang="zh-CN" altLang="en-US" sz="2400" b="1" dirty="0">
                <a:solidFill>
                  <a:srgbClr val="FF0066"/>
                </a:solidFill>
                <a:latin typeface="楷体" panose="02010609060101010101" pitchFamily="49" charset="-122"/>
                <a:ea typeface="楷体" panose="02010609060101010101" pitchFamily="49" charset="-122"/>
              </a:rPr>
              <a:t>打击</a:t>
            </a:r>
            <a:r>
              <a:rPr lang="zh-CN" altLang="en-US" sz="2400" b="1" dirty="0">
                <a:solidFill>
                  <a:schemeClr val="tx1"/>
                </a:solidFill>
                <a:latin typeface="楷体" panose="02010609060101010101" pitchFamily="49" charset="-122"/>
                <a:ea typeface="楷体" panose="02010609060101010101" pitchFamily="49" charset="-122"/>
              </a:rPr>
              <a:t>了</a:t>
            </a:r>
            <a:r>
              <a:rPr lang="zh-CN" altLang="en-US" sz="2400" b="1" dirty="0">
                <a:solidFill>
                  <a:srgbClr val="0000CC"/>
                </a:solidFill>
                <a:latin typeface="楷体" panose="02010609060101010101" pitchFamily="49" charset="-122"/>
                <a:ea typeface="楷体" panose="02010609060101010101" pitchFamily="49" charset="-122"/>
              </a:rPr>
              <a:t>英国殖民统治</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FF0066"/>
                </a:solidFill>
                <a:latin typeface="楷体" panose="02010609060101010101" pitchFamily="49" charset="-122"/>
                <a:ea typeface="楷体" panose="02010609060101010101" pitchFamily="49" charset="-122"/>
              </a:rPr>
              <a:t>增强</a:t>
            </a:r>
            <a:r>
              <a:rPr lang="zh-CN" altLang="en-US" sz="2400" b="1" dirty="0">
                <a:solidFill>
                  <a:schemeClr val="tx1"/>
                </a:solidFill>
                <a:latin typeface="楷体" panose="02010609060101010101" pitchFamily="49" charset="-122"/>
                <a:ea typeface="楷体" panose="02010609060101010101" pitchFamily="49" charset="-122"/>
              </a:rPr>
              <a:t>了</a:t>
            </a:r>
            <a:r>
              <a:rPr lang="zh-CN" altLang="en-US" sz="2400" b="1" dirty="0">
                <a:solidFill>
                  <a:srgbClr val="0000CC"/>
                </a:solidFill>
                <a:latin typeface="楷体" panose="02010609060101010101" pitchFamily="49" charset="-122"/>
                <a:ea typeface="楷体" panose="02010609060101010101" pitchFamily="49" charset="-122"/>
              </a:rPr>
              <a:t>印度人民的民族自尊心和自信心。</a:t>
            </a:r>
            <a:r>
              <a:rPr lang="zh-CN" altLang="en-US" sz="2400" b="1" dirty="0" smtClean="0">
                <a:latin typeface="仿宋" panose="02010609060101010101" charset="-122"/>
                <a:ea typeface="仿宋" panose="02010609060101010101" charset="-122"/>
                <a:sym typeface="+mn-ea"/>
              </a:rPr>
              <a:t>②</a:t>
            </a:r>
            <a:r>
              <a:rPr lang="zh-CN" altLang="en-US" sz="2400" b="1" dirty="0">
                <a:latin typeface="仿宋" panose="02010609060101010101" charset="-122"/>
                <a:ea typeface="仿宋" panose="02010609060101010101" charset="-122"/>
                <a:sym typeface="+mn-ea"/>
              </a:rPr>
              <a:t>运动具有</a:t>
            </a:r>
            <a:r>
              <a:rPr lang="zh-CN" altLang="en-US" sz="2400" b="1" dirty="0" smtClean="0">
                <a:latin typeface="仿宋" panose="02010609060101010101" charset="-122"/>
                <a:ea typeface="仿宋" panose="02010609060101010101" charset="-122"/>
                <a:sym typeface="+mn-ea"/>
              </a:rPr>
              <a:t>广泛的</a:t>
            </a:r>
            <a:r>
              <a:rPr lang="zh-CN" altLang="en-US" sz="2400" b="1" dirty="0">
                <a:latin typeface="仿宋" panose="02010609060101010101" charset="-122"/>
                <a:ea typeface="仿宋" panose="02010609060101010101" charset="-122"/>
                <a:sym typeface="+mn-ea"/>
              </a:rPr>
              <a:t>群众基础，为印度的独立奠定了基础。</a:t>
            </a:r>
            <a:endParaRPr lang="zh-CN" altLang="en-US" sz="2400" b="1" dirty="0">
              <a:solidFill>
                <a:srgbClr val="0000CC"/>
              </a:solidFill>
              <a:latin typeface="仿宋" panose="02010609060101010101" charset="-122"/>
              <a:ea typeface="仿宋" panose="02010609060101010101" charset="-122"/>
              <a:sym typeface="+mn-ea"/>
            </a:endParaRPr>
          </a:p>
        </p:txBody>
      </p:sp>
      <p:sp>
        <p:nvSpPr>
          <p:cNvPr id="7" name="文本框 6"/>
          <p:cNvSpPr txBox="1"/>
          <p:nvPr/>
        </p:nvSpPr>
        <p:spPr>
          <a:xfrm>
            <a:off x="344805" y="5296535"/>
            <a:ext cx="8454390" cy="1308735"/>
          </a:xfrm>
          <a:prstGeom prst="rect">
            <a:avLst/>
          </a:prstGeom>
          <a:noFill/>
        </p:spPr>
        <p:txBody>
          <a:bodyPr wrap="square" rtlCol="0">
            <a:spAutoFit/>
          </a:bodyPr>
          <a:lstStyle/>
          <a:p>
            <a:pPr>
              <a:lnSpc>
                <a:spcPct val="110000"/>
              </a:lnSpc>
            </a:pPr>
            <a:r>
              <a:rPr lang="zh-CN" altLang="en-US" sz="2400" b="1" dirty="0" smtClean="0">
                <a:solidFill>
                  <a:srgbClr val="C00000"/>
                </a:solidFill>
                <a:latin typeface="楷体" panose="02010609060101010101" pitchFamily="49" charset="-122"/>
                <a:ea typeface="楷体" panose="02010609060101010101" pitchFamily="49" charset="-122"/>
                <a:sym typeface="+mn-ea"/>
              </a:rPr>
              <a:t>（</a:t>
            </a:r>
            <a:r>
              <a:rPr lang="en-US" altLang="zh-CN" sz="2400" b="1" dirty="0" smtClean="0">
                <a:solidFill>
                  <a:srgbClr val="C00000"/>
                </a:solidFill>
                <a:latin typeface="楷体" panose="02010609060101010101" pitchFamily="49" charset="-122"/>
                <a:ea typeface="楷体" panose="02010609060101010101" pitchFamily="49" charset="-122"/>
                <a:sym typeface="+mn-ea"/>
              </a:rPr>
              <a:t>2</a:t>
            </a:r>
            <a:r>
              <a:rPr lang="zh-CN" altLang="en-US" sz="2400" b="1" dirty="0" smtClean="0">
                <a:solidFill>
                  <a:srgbClr val="C00000"/>
                </a:solidFill>
                <a:latin typeface="楷体" panose="02010609060101010101" pitchFamily="49" charset="-122"/>
                <a:ea typeface="楷体" panose="02010609060101010101" pitchFamily="49" charset="-122"/>
                <a:sym typeface="+mn-ea"/>
              </a:rPr>
              <a:t>）</a:t>
            </a:r>
            <a:r>
              <a:rPr lang="zh-CN" altLang="en-US" sz="2400" b="1" dirty="0" smtClean="0">
                <a:solidFill>
                  <a:srgbClr val="C00000"/>
                </a:solidFill>
                <a:latin typeface="新宋体" panose="02010609030101010101" charset="-122"/>
                <a:ea typeface="新宋体" panose="02010609030101010101" charset="-122"/>
                <a:sym typeface="+mn-ea"/>
              </a:rPr>
              <a:t>甘地为防止爆发革命，控制</a:t>
            </a:r>
            <a:r>
              <a:rPr lang="zh-CN" altLang="en-US" sz="2400" b="1" dirty="0">
                <a:solidFill>
                  <a:srgbClr val="C00000"/>
                </a:solidFill>
                <a:latin typeface="新宋体" panose="02010609030101010101" charset="-122"/>
                <a:ea typeface="新宋体" panose="02010609030101010101" charset="-122"/>
                <a:sym typeface="+mn-ea"/>
              </a:rPr>
              <a:t>了群众的斗争方式，保证了资产阶级对运动的</a:t>
            </a:r>
            <a:r>
              <a:rPr lang="zh-CN" altLang="en-US" sz="2400" b="1" dirty="0" smtClean="0">
                <a:solidFill>
                  <a:srgbClr val="C00000"/>
                </a:solidFill>
                <a:latin typeface="新宋体" panose="02010609030101010101" charset="-122"/>
                <a:ea typeface="新宋体" panose="02010609030101010101" charset="-122"/>
                <a:sym typeface="+mn-ea"/>
              </a:rPr>
              <a:t>领导权</a:t>
            </a:r>
            <a:r>
              <a:rPr lang="zh-CN" altLang="en-US" sz="2400" b="1" dirty="0">
                <a:solidFill>
                  <a:srgbClr val="C00000"/>
                </a:solidFill>
                <a:latin typeface="新宋体" panose="02010609030101010101" charset="-122"/>
                <a:ea typeface="新宋体" panose="02010609030101010101" charset="-122"/>
                <a:sym typeface="+mn-ea"/>
              </a:rPr>
              <a:t>，</a:t>
            </a:r>
            <a:r>
              <a:rPr lang="zh-CN" altLang="en-US" sz="2400" b="1" dirty="0" smtClean="0">
                <a:latin typeface="新宋体" panose="02010609030101010101" charset="-122"/>
                <a:ea typeface="新宋体" panose="02010609030101010101" charset="-122"/>
                <a:sym typeface="+mn-ea"/>
              </a:rPr>
              <a:t>挫伤</a:t>
            </a:r>
            <a:r>
              <a:rPr lang="zh-CN" altLang="en-US" sz="2400" b="1" dirty="0">
                <a:latin typeface="新宋体" panose="02010609030101010101" charset="-122"/>
                <a:ea typeface="新宋体" panose="02010609030101010101" charset="-122"/>
                <a:sym typeface="+mn-ea"/>
              </a:rPr>
              <a:t>群众斗争的积极性，也限制了</a:t>
            </a:r>
            <a:r>
              <a:rPr lang="zh-CN" altLang="en-US" sz="2400" b="1" dirty="0" smtClean="0">
                <a:latin typeface="新宋体" panose="02010609030101010101" charset="-122"/>
                <a:ea typeface="新宋体" panose="02010609030101010101" charset="-122"/>
                <a:sym typeface="+mn-ea"/>
              </a:rPr>
              <a:t>群众运动</a:t>
            </a:r>
            <a:r>
              <a:rPr lang="zh-CN" altLang="en-US" sz="2400" b="1" dirty="0">
                <a:latin typeface="新宋体" panose="02010609030101010101" charset="-122"/>
                <a:ea typeface="新宋体" panose="02010609030101010101" charset="-122"/>
                <a:sym typeface="+mn-ea"/>
              </a:rPr>
              <a:t>的发展</a:t>
            </a:r>
            <a:r>
              <a:rPr lang="zh-CN" altLang="en-US" sz="2400" b="1" dirty="0">
                <a:solidFill>
                  <a:srgbClr val="C00000"/>
                </a:solidFill>
                <a:latin typeface="新宋体" panose="02010609030101010101" charset="-122"/>
                <a:ea typeface="新宋体" panose="02010609030101010101" charset="-122"/>
                <a:sym typeface="+mn-ea"/>
              </a:rPr>
              <a:t>也体现了印度资产阶级的软弱性和妥协性</a:t>
            </a:r>
            <a:r>
              <a:rPr lang="zh-CN" altLang="en-US" sz="2400" b="1" dirty="0" smtClean="0">
                <a:solidFill>
                  <a:srgbClr val="C00000"/>
                </a:solidFill>
                <a:latin typeface="新宋体" panose="02010609030101010101" charset="-122"/>
                <a:ea typeface="新宋体" panose="02010609030101010101"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000"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文本框 88066"/>
          <p:cNvSpPr txBox="1"/>
          <p:nvPr/>
        </p:nvSpPr>
        <p:spPr>
          <a:xfrm>
            <a:off x="323850" y="692150"/>
            <a:ext cx="5616575" cy="3019425"/>
          </a:xfrm>
          <a:prstGeom prst="rect">
            <a:avLst/>
          </a:prstGeom>
          <a:noFill/>
          <a:ln w="12700">
            <a:noFill/>
          </a:ln>
        </p:spPr>
        <p:txBody>
          <a:bodyPr anchor="t">
            <a:spAutoFit/>
          </a:bodyPr>
          <a:lstStyle/>
          <a:p>
            <a:pPr>
              <a:lnSpc>
                <a:spcPct val="150000"/>
              </a:lnSpc>
              <a:spcBef>
                <a:spcPct val="50000"/>
              </a:spcBef>
            </a:pPr>
            <a:r>
              <a:rPr lang="en-US" altLang="zh-CN" sz="2800" b="1" dirty="0">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第</a:t>
            </a:r>
            <a:r>
              <a:rPr lang="zh-CN" altLang="en-US" sz="3200" b="1" dirty="0">
                <a:solidFill>
                  <a:srgbClr val="FF0066"/>
                </a:solidFill>
                <a:latin typeface="黑体" panose="02010609060101010101" pitchFamily="2" charset="-122"/>
                <a:ea typeface="黑体" panose="02010609060101010101" pitchFamily="2" charset="-122"/>
              </a:rPr>
              <a:t>６１</a:t>
            </a:r>
            <a:r>
              <a:rPr lang="zh-CN" altLang="en-US" sz="3200" b="1" dirty="0">
                <a:latin typeface="黑体" panose="02010609060101010101" pitchFamily="2" charset="-122"/>
                <a:ea typeface="黑体" panose="02010609060101010101" pitchFamily="2" charset="-122"/>
              </a:rPr>
              <a:t>届联合国大会通过决议，决定将每年的</a:t>
            </a:r>
            <a:r>
              <a:rPr lang="zh-CN" altLang="en-US" sz="3200" b="1" dirty="0">
                <a:solidFill>
                  <a:srgbClr val="FF0000"/>
                </a:solidFill>
                <a:latin typeface="黑体" panose="02010609060101010101" pitchFamily="2" charset="-122"/>
                <a:ea typeface="黑体" panose="02010609060101010101" pitchFamily="2" charset="-122"/>
              </a:rPr>
              <a:t>１０月２日</a:t>
            </a:r>
            <a:r>
              <a:rPr lang="zh-CN" altLang="en-US" sz="3200" b="1" dirty="0">
                <a:latin typeface="黑体" panose="02010609060101010101" pitchFamily="2" charset="-122"/>
                <a:ea typeface="黑体" panose="02010609060101010101" pitchFamily="2" charset="-122"/>
              </a:rPr>
              <a:t>，即印度</a:t>
            </a:r>
            <a:r>
              <a:rPr lang="zh-CN" altLang="en-US" sz="3200" b="1" dirty="0">
                <a:solidFill>
                  <a:srgbClr val="FF0000"/>
                </a:solidFill>
                <a:latin typeface="黑体" panose="02010609060101010101" pitchFamily="2" charset="-122"/>
                <a:ea typeface="黑体" panose="02010609060101010101" pitchFamily="2" charset="-122"/>
              </a:rPr>
              <a:t>圣雄甘地</a:t>
            </a:r>
            <a:r>
              <a:rPr lang="zh-CN" altLang="en-US" sz="3200" b="1" dirty="0">
                <a:latin typeface="黑体" panose="02010609060101010101" pitchFamily="2" charset="-122"/>
                <a:ea typeface="黑体" panose="02010609060101010101" pitchFamily="2" charset="-122"/>
              </a:rPr>
              <a:t>的诞辰，定为“</a:t>
            </a:r>
            <a:r>
              <a:rPr lang="zh-CN" altLang="en-US" sz="3200" b="1" dirty="0">
                <a:solidFill>
                  <a:srgbClr val="FF0000"/>
                </a:solidFill>
                <a:latin typeface="黑体" panose="02010609060101010101" pitchFamily="2" charset="-122"/>
                <a:ea typeface="黑体" panose="02010609060101010101" pitchFamily="2" charset="-122"/>
              </a:rPr>
              <a:t>国际非暴力日</a:t>
            </a:r>
            <a:r>
              <a:rPr lang="zh-CN" altLang="en-US" sz="3200" b="1" dirty="0">
                <a:latin typeface="黑体" panose="02010609060101010101" pitchFamily="2" charset="-122"/>
                <a:ea typeface="黑体" panose="02010609060101010101" pitchFamily="2" charset="-122"/>
              </a:rPr>
              <a:t>”</a:t>
            </a:r>
            <a:r>
              <a:rPr lang="zh-CN" altLang="en-US" sz="3200" dirty="0">
                <a:latin typeface="微软雅黑" panose="020B0503020204020204" charset="-122"/>
                <a:ea typeface="微软雅黑" panose="020B0503020204020204" charset="-122"/>
              </a:rPr>
              <a:t>。</a:t>
            </a:r>
          </a:p>
        </p:txBody>
      </p:sp>
      <p:sp>
        <p:nvSpPr>
          <p:cNvPr id="70659" name="矩形 1"/>
          <p:cNvSpPr/>
          <p:nvPr/>
        </p:nvSpPr>
        <p:spPr>
          <a:xfrm>
            <a:off x="755650" y="4005263"/>
            <a:ext cx="8064500" cy="2287587"/>
          </a:xfrm>
          <a:prstGeom prst="rect">
            <a:avLst/>
          </a:prstGeom>
          <a:noFill/>
          <a:ln w="9525">
            <a:noFill/>
          </a:ln>
        </p:spPr>
        <p:txBody>
          <a:bodyPr anchor="t">
            <a:spAutoFit/>
          </a:bodyPr>
          <a:lstStyle/>
          <a:p>
            <a:pPr>
              <a:lnSpc>
                <a:spcPct val="150000"/>
              </a:lnSpc>
            </a:pPr>
            <a:r>
              <a:rPr lang="en-US" altLang="zh-CN" sz="3200" b="1" dirty="0">
                <a:latin typeface="黑体" panose="02010609060101010101" pitchFamily="2" charset="-122"/>
                <a:ea typeface="黑体" panose="02010609060101010101" pitchFamily="2" charset="-122"/>
              </a:rPr>
              <a:t>     </a:t>
            </a:r>
            <a:r>
              <a:rPr lang="zh-CN" altLang="zh-CN" sz="3200" b="1" dirty="0">
                <a:latin typeface="黑体" panose="02010609060101010101" pitchFamily="2" charset="-122"/>
                <a:ea typeface="黑体" panose="02010609060101010101" pitchFamily="2" charset="-122"/>
              </a:rPr>
              <a:t>在1982年第</a:t>
            </a:r>
            <a:r>
              <a:rPr lang="zh-CN" altLang="zh-CN" sz="3200" b="1" dirty="0">
                <a:solidFill>
                  <a:srgbClr val="FF0066"/>
                </a:solidFill>
                <a:latin typeface="黑体" panose="02010609060101010101" pitchFamily="2" charset="-122"/>
                <a:ea typeface="黑体" panose="02010609060101010101" pitchFamily="2" charset="-122"/>
              </a:rPr>
              <a:t>55届</a:t>
            </a:r>
            <a:r>
              <a:rPr lang="zh-CN" altLang="zh-CN" sz="3200" b="1" dirty="0">
                <a:latin typeface="黑体" panose="02010609060101010101" pitchFamily="2" charset="-122"/>
                <a:ea typeface="黑体" panose="02010609060101010101" pitchFamily="2" charset="-122"/>
              </a:rPr>
              <a:t>奥斯卡颁奖典礼上，影片《甘地传》获得八项大奖，上台领奖的人强调说：“</a:t>
            </a:r>
            <a:r>
              <a:rPr lang="zh-CN" altLang="zh-CN" sz="3200" b="1" dirty="0">
                <a:solidFill>
                  <a:srgbClr val="FF0066"/>
                </a:solidFill>
                <a:latin typeface="黑体" panose="02010609060101010101" pitchFamily="2" charset="-122"/>
                <a:ea typeface="黑体" panose="02010609060101010101" pitchFamily="2" charset="-122"/>
              </a:rPr>
              <a:t>真正应该获奖的是甘地本人</a:t>
            </a:r>
            <a:r>
              <a:rPr lang="zh-CN" altLang="zh-CN" sz="3200" b="1" dirty="0">
                <a:latin typeface="黑体" panose="02010609060101010101" pitchFamily="2" charset="-122"/>
                <a:ea typeface="黑体" panose="02010609060101010101" pitchFamily="2" charset="-122"/>
              </a:rPr>
              <a:t>。”</a:t>
            </a:r>
          </a:p>
        </p:txBody>
      </p:sp>
      <p:pic>
        <p:nvPicPr>
          <p:cNvPr id="21507" name="Picture 2" descr="http://www.138top.com/UploadFiles/2011-07/admin/2011711139802337.jpg"/>
          <p:cNvPicPr>
            <a:picLocks noChangeAspect="1"/>
          </p:cNvPicPr>
          <p:nvPr/>
        </p:nvPicPr>
        <p:blipFill>
          <a:blip r:embed="rId3"/>
          <a:stretch>
            <a:fillRect/>
          </a:stretch>
        </p:blipFill>
        <p:spPr>
          <a:xfrm>
            <a:off x="6011863" y="115888"/>
            <a:ext cx="2808287" cy="3960812"/>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p:tgtEl>
                                          <p:spTgt spid="70658"/>
                                        </p:tgtEl>
                                        <p:attrNameLst>
                                          <p:attrName>ppt_x</p:attrName>
                                        </p:attrNameLst>
                                      </p:cBhvr>
                                      <p:tavLst>
                                        <p:tav tm="0">
                                          <p:val>
                                            <p:strVal val="#ppt_x+#ppt_w*1.125000"/>
                                          </p:val>
                                        </p:tav>
                                        <p:tav tm="100000">
                                          <p:val>
                                            <p:strVal val="#ppt_x"/>
                                          </p:val>
                                        </p:tav>
                                      </p:tavLst>
                                    </p:anim>
                                    <p:animEffect transition="in" filter="wipe(left)">
                                      <p:cBhvr>
                                        <p:cTn id="8" dur="500"/>
                                        <p:tgtEl>
                                          <p:spTgt spid="70658"/>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70659"/>
                                        </p:tgtEl>
                                        <p:attrNameLst>
                                          <p:attrName>style.visibility</p:attrName>
                                        </p:attrNameLst>
                                      </p:cBhvr>
                                      <p:to>
                                        <p:strVal val="visible"/>
                                      </p:to>
                                    </p:set>
                                    <p:anim calcmode="lin" valueType="num">
                                      <p:cBhvr additive="base">
                                        <p:cTn id="11" dur="500"/>
                                        <p:tgtEl>
                                          <p:spTgt spid="70659"/>
                                        </p:tgtEl>
                                        <p:attrNameLst>
                                          <p:attrName>ppt_x</p:attrName>
                                        </p:attrNameLst>
                                      </p:cBhvr>
                                      <p:tavLst>
                                        <p:tav tm="0">
                                          <p:val>
                                            <p:strVal val="#ppt_x+#ppt_w*1.125000"/>
                                          </p:val>
                                        </p:tav>
                                        <p:tav tm="100000">
                                          <p:val>
                                            <p:strVal val="#ppt_x"/>
                                          </p:val>
                                        </p:tav>
                                      </p:tavLst>
                                    </p:anim>
                                    <p:animEffect transition="in" filter="wipe(left)">
                                      <p:cBhvr>
                                        <p:cTn id="12" dur="500"/>
                                        <p:tgtEl>
                                          <p:spTgt spid="70659"/>
                                        </p:tgtEl>
                                      </p:cBhvr>
                                    </p:animEffect>
                                  </p:childTnLst>
                                </p:cTn>
                              </p:par>
                              <p:par>
                                <p:cTn id="13" presetID="12" presetClass="entr" presetSubtype="2" fill="hold" nodeType="withEffect">
                                  <p:stCondLst>
                                    <p:cond delay="0"/>
                                  </p:stCondLst>
                                  <p:childTnLst>
                                    <p:set>
                                      <p:cBhvr>
                                        <p:cTn id="14" dur="1" fill="hold">
                                          <p:stCondLst>
                                            <p:cond delay="0"/>
                                          </p:stCondLst>
                                        </p:cTn>
                                        <p:tgtEl>
                                          <p:spTgt spid="21507"/>
                                        </p:tgtEl>
                                        <p:attrNameLst>
                                          <p:attrName>style.visibility</p:attrName>
                                        </p:attrNameLst>
                                      </p:cBhvr>
                                      <p:to>
                                        <p:strVal val="visible"/>
                                      </p:to>
                                    </p:set>
                                    <p:anim calcmode="lin" valueType="num">
                                      <p:cBhvr additive="base">
                                        <p:cTn id="15" dur="500"/>
                                        <p:tgtEl>
                                          <p:spTgt spid="21507"/>
                                        </p:tgtEl>
                                        <p:attrNameLst>
                                          <p:attrName>ppt_x</p:attrName>
                                        </p:attrNameLst>
                                      </p:cBhvr>
                                      <p:tavLst>
                                        <p:tav tm="0">
                                          <p:val>
                                            <p:strVal val="#ppt_x+#ppt_w*1.125000"/>
                                          </p:val>
                                        </p:tav>
                                        <p:tav tm="100000">
                                          <p:val>
                                            <p:strVal val="#ppt_x"/>
                                          </p:val>
                                        </p:tav>
                                      </p:tavLst>
                                    </p:anim>
                                    <p:animEffect transition="in" filter="wipe(left)">
                                      <p:cBhvr>
                                        <p:cTn id="16"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ldLvl="0" animBg="1"/>
      <p:bldP spid="706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eacher.3xy.com.cn/sxyAdminData/images/resource/jpg/200805/200805281556248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34" t="2109" r="1994" b="1492"/>
          <a:stretch>
            <a:fillRect/>
          </a:stretch>
        </p:blipFill>
        <p:spPr bwMode="auto">
          <a:xfrm>
            <a:off x="755650" y="405130"/>
            <a:ext cx="7289165" cy="4032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83567" y="4437112"/>
            <a:ext cx="7704857" cy="855234"/>
          </a:xfrm>
          <a:prstGeom prst="rect">
            <a:avLst/>
          </a:prstGeom>
        </p:spPr>
        <p:txBody>
          <a:bodyPr wrap="square">
            <a:spAutoFit/>
          </a:bodyPr>
          <a:lstStyle/>
          <a:p>
            <a:pPr>
              <a:lnSpc>
                <a:spcPct val="110000"/>
              </a:lnSpc>
            </a:pPr>
            <a:r>
              <a:rPr lang="zh-CN" altLang="en-US" sz="2400" b="1" dirty="0" smtClean="0">
                <a:latin typeface="宋体" panose="02010600030101010101" pitchFamily="2" charset="-122"/>
                <a:ea typeface="宋体" panose="02010600030101010101" pitchFamily="2" charset="-122"/>
              </a:rPr>
              <a:t>    请</a:t>
            </a:r>
            <a:r>
              <a:rPr lang="zh-CN" altLang="en-US" sz="2400" b="1" dirty="0">
                <a:latin typeface="宋体" panose="02010600030101010101" pitchFamily="2" charset="-122"/>
                <a:ea typeface="宋体" panose="02010600030101010101" pitchFamily="2" charset="-122"/>
              </a:rPr>
              <a:t>在地图上找出埃及的位置</a:t>
            </a:r>
            <a:r>
              <a:rPr lang="zh-CN" altLang="en-US" sz="2400" b="1" dirty="0" smtClean="0">
                <a:latin typeface="宋体" panose="02010600030101010101" pitchFamily="2" charset="-122"/>
                <a:ea typeface="宋体" panose="02010600030101010101" pitchFamily="2" charset="-122"/>
              </a:rPr>
              <a:t>。埃及</a:t>
            </a:r>
            <a:r>
              <a:rPr lang="zh-CN" altLang="en-US" sz="2400" b="1" dirty="0">
                <a:latin typeface="宋体" panose="02010600030101010101" pitchFamily="2" charset="-122"/>
                <a:ea typeface="宋体" panose="02010600030101010101" pitchFamily="2" charset="-122"/>
              </a:rPr>
              <a:t>是哪个国家的殖民地</a:t>
            </a:r>
            <a:r>
              <a:rPr lang="zh-CN" altLang="en-US" sz="2400" b="1" dirty="0" smtClean="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sp>
        <p:nvSpPr>
          <p:cNvPr id="4" name="TextBox 3"/>
          <p:cNvSpPr txBox="1"/>
          <p:nvPr/>
        </p:nvSpPr>
        <p:spPr>
          <a:xfrm>
            <a:off x="755575" y="5275465"/>
            <a:ext cx="7560840" cy="1173480"/>
          </a:xfrm>
          <a:prstGeom prst="rect">
            <a:avLst/>
          </a:prstGeom>
          <a:noFill/>
        </p:spPr>
        <p:txBody>
          <a:bodyPr wrap="square" rtlCol="0">
            <a:spAutoFit/>
          </a:bodyPr>
          <a:lstStyle/>
          <a:p>
            <a:pPr>
              <a:lnSpc>
                <a:spcPct val="110000"/>
              </a:lnSpc>
            </a:pPr>
            <a:r>
              <a:rPr lang="zh-CN" altLang="en-US" sz="3200" b="1" dirty="0" smtClean="0">
                <a:latin typeface="楷体" panose="02010609060101010101" pitchFamily="49" charset="-122"/>
                <a:ea typeface="楷体" panose="02010609060101010101" pitchFamily="49" charset="-122"/>
              </a:rPr>
              <a:t>    </a:t>
            </a:r>
            <a:r>
              <a:rPr lang="zh-CN" altLang="en-US" sz="3200" b="1" dirty="0" smtClean="0">
                <a:solidFill>
                  <a:srgbClr val="C00000"/>
                </a:solidFill>
                <a:latin typeface="楷体" panose="02010609060101010101" pitchFamily="49" charset="-122"/>
                <a:ea typeface="楷体" panose="02010609060101010101" pitchFamily="49" charset="-122"/>
              </a:rPr>
              <a:t>第一次世界大战期间，埃及沦为英国的“保护国”，实际成为英国的殖民地。</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noChangeArrowheads="1"/>
          </p:cNvSpPr>
          <p:nvPr/>
        </p:nvSpPr>
        <p:spPr bwMode="auto">
          <a:xfrm>
            <a:off x="107950" y="96520"/>
            <a:ext cx="6011545" cy="517525"/>
          </a:xfrm>
          <a:prstGeom prst="rect">
            <a:avLst/>
          </a:prstGeom>
          <a:solidFill>
            <a:srgbClr val="008000"/>
          </a:solidFill>
          <a:ln w="9525">
            <a:noFill/>
            <a:miter lim="800000"/>
          </a:ln>
        </p:spPr>
        <p:txBody>
          <a:bodyPr anchor="ctr"/>
          <a:lstStyle/>
          <a:p>
            <a:pPr algn="ctr"/>
            <a:r>
              <a:rPr lang="zh-CN" altLang="en-US" sz="4400" b="1">
                <a:solidFill>
                  <a:schemeClr val="bg1"/>
                </a:solidFill>
                <a:latin typeface="微软雅黑" panose="020B0503020204020204" charset="-122"/>
              </a:rPr>
              <a:t>二、埃及华夫脱运动</a:t>
            </a:r>
            <a:endParaRPr lang="zh-CN" altLang="en-US" sz="4400" b="1">
              <a:solidFill>
                <a:schemeClr val="bg1"/>
              </a:solidFill>
              <a:latin typeface="微软雅黑" panose="020B0503020204020204" charset="-122"/>
              <a:sym typeface="微软雅黑" panose="020B0503020204020204" charset="-122"/>
            </a:endParaRPr>
          </a:p>
        </p:txBody>
      </p:sp>
      <p:sp>
        <p:nvSpPr>
          <p:cNvPr id="5" name="圆角矩形 2"/>
          <p:cNvSpPr/>
          <p:nvPr/>
        </p:nvSpPr>
        <p:spPr>
          <a:xfrm>
            <a:off x="5219700" y="526415"/>
            <a:ext cx="2593975" cy="95631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pPr>
            <a:r>
              <a:rPr lang="zh-CN" altLang="zh-CN" sz="3200" b="1" noProof="1">
                <a:solidFill>
                  <a:schemeClr val="bg1"/>
                </a:solidFill>
                <a:latin typeface="微软雅黑" panose="020B0503020204020204" charset="-122"/>
                <a:ea typeface="微软雅黑" panose="020B0503020204020204" charset="-122"/>
                <a:sym typeface="+mn-ea"/>
              </a:rPr>
              <a:t>1. </a:t>
            </a:r>
            <a:r>
              <a:rPr lang="zh-CN" altLang="en-US" sz="3200" b="1" noProof="1">
                <a:solidFill>
                  <a:schemeClr val="bg1"/>
                </a:solidFill>
                <a:latin typeface="微软雅黑" panose="020B0503020204020204" charset="-122"/>
                <a:ea typeface="微软雅黑" panose="020B0503020204020204" charset="-122"/>
                <a:sym typeface="+mn-ea"/>
              </a:rPr>
              <a:t>背景</a:t>
            </a:r>
            <a:r>
              <a:rPr lang="en-US" altLang="zh-CN" sz="3200" b="1">
                <a:solidFill>
                  <a:schemeClr val="bg1"/>
                </a:solidFill>
                <a:latin typeface="微软雅黑" panose="020B0503020204020204" charset="-122"/>
                <a:ea typeface="微软雅黑" panose="020B0503020204020204" charset="-122"/>
                <a:sym typeface="+mn-ea"/>
              </a:rPr>
              <a:t>、</a:t>
            </a:r>
            <a:r>
              <a:rPr lang="zh-CN" altLang="en-US" sz="3200" b="1">
                <a:solidFill>
                  <a:schemeClr val="bg1"/>
                </a:solidFill>
                <a:latin typeface="微软雅黑" panose="020B0503020204020204" charset="-122"/>
                <a:ea typeface="微软雅黑" panose="020B0503020204020204" charset="-122"/>
                <a:sym typeface="+mn-ea"/>
              </a:rPr>
              <a:t>原因</a:t>
            </a:r>
            <a:endParaRPr lang="en-US" sz="3200" b="1">
              <a:solidFill>
                <a:srgbClr val="FFFF00"/>
              </a:solidFill>
              <a:latin typeface="微软雅黑" panose="020B0503020204020204" charset="-122"/>
              <a:ea typeface="微软雅黑" panose="020B0503020204020204" charset="-122"/>
              <a:sym typeface="+mn-ea"/>
            </a:endParaRPr>
          </a:p>
        </p:txBody>
      </p:sp>
      <p:sp>
        <p:nvSpPr>
          <p:cNvPr id="6" name="矩形 5"/>
          <p:cNvSpPr>
            <a:spLocks noChangeArrowheads="1"/>
          </p:cNvSpPr>
          <p:nvPr/>
        </p:nvSpPr>
        <p:spPr bwMode="auto">
          <a:xfrm>
            <a:off x="5219700" y="1533525"/>
            <a:ext cx="3744913" cy="984250"/>
          </a:xfrm>
          <a:prstGeom prst="rect">
            <a:avLst/>
          </a:prstGeom>
          <a:solidFill>
            <a:srgbClr val="FFFFCC"/>
          </a:solidFill>
          <a:ln w="38100">
            <a:solidFill>
              <a:schemeClr val="accent6">
                <a:lumMod val="50000"/>
              </a:schemeClr>
            </a:solidFill>
            <a:miter lim="800000"/>
          </a:ln>
        </p:spPr>
        <p:txBody>
          <a:bodyPr>
            <a:spAutoFit/>
          </a:bodyPr>
          <a:lstStyle/>
          <a:p>
            <a:pPr fontAlgn="auto">
              <a:spcBef>
                <a:spcPts val="0"/>
              </a:spcBef>
              <a:spcAft>
                <a:spcPts val="0"/>
              </a:spcAft>
              <a:defRPr/>
            </a:pPr>
            <a:r>
              <a:rPr lang="zh-CN" altLang="en-US" sz="2800" b="1">
                <a:solidFill>
                  <a:srgbClr val="161645"/>
                </a:solidFill>
                <a:latin typeface="微软雅黑" panose="020B0503020204020204" charset="-122"/>
                <a:ea typeface="+mn-ea"/>
              </a:rPr>
              <a:t>①</a:t>
            </a:r>
            <a:r>
              <a:rPr lang="en-US" altLang="zh-CN" sz="2800" b="1">
                <a:solidFill>
                  <a:srgbClr val="161645"/>
                </a:solidFill>
                <a:latin typeface="微软雅黑" panose="020B0503020204020204" charset="-122"/>
                <a:ea typeface="+mn-ea"/>
              </a:rPr>
              <a:t>20</a:t>
            </a:r>
            <a:r>
              <a:rPr lang="zh-CN" altLang="en-US" sz="2800" b="1">
                <a:solidFill>
                  <a:srgbClr val="161645"/>
                </a:solidFill>
                <a:latin typeface="微软雅黑" panose="020B0503020204020204" charset="-122"/>
                <a:ea typeface="+mn-ea"/>
              </a:rPr>
              <a:t>世纪初，</a:t>
            </a:r>
            <a:r>
              <a:rPr lang="zh-CN" altLang="en-US" sz="2800" b="1">
                <a:solidFill>
                  <a:srgbClr val="FF0000"/>
                </a:solidFill>
                <a:latin typeface="微软雅黑" panose="020B0503020204020204" charset="-122"/>
                <a:ea typeface="+mn-ea"/>
              </a:rPr>
              <a:t>埃及</a:t>
            </a:r>
            <a:r>
              <a:rPr lang="zh-CN" altLang="en-US" sz="2800" b="1">
                <a:latin typeface="微软雅黑" panose="020B0503020204020204" charset="-122"/>
                <a:ea typeface="+mn-ea"/>
              </a:rPr>
              <a:t>沦为英国“</a:t>
            </a:r>
            <a:r>
              <a:rPr lang="zh-CN" altLang="en-US" sz="2800" b="1">
                <a:solidFill>
                  <a:srgbClr val="FF0000"/>
                </a:solidFill>
                <a:latin typeface="微软雅黑" panose="020B0503020204020204" charset="-122"/>
                <a:ea typeface="+mn-ea"/>
              </a:rPr>
              <a:t>保护国</a:t>
            </a:r>
            <a:r>
              <a:rPr lang="zh-CN" altLang="en-US" sz="2800" b="1">
                <a:latin typeface="微软雅黑" panose="020B0503020204020204" charset="-122"/>
                <a:ea typeface="+mn-ea"/>
              </a:rPr>
              <a:t>”</a:t>
            </a:r>
          </a:p>
        </p:txBody>
      </p:sp>
      <p:pic>
        <p:nvPicPr>
          <p:cNvPr id="32772" name="图片 1"/>
          <p:cNvPicPr>
            <a:picLocks noChangeAspect="1" noChangeArrowheads="1"/>
          </p:cNvPicPr>
          <p:nvPr/>
        </p:nvPicPr>
        <p:blipFill>
          <a:blip r:embed="rId2"/>
          <a:srcRect/>
          <a:stretch>
            <a:fillRect/>
          </a:stretch>
        </p:blipFill>
        <p:spPr bwMode="auto">
          <a:xfrm>
            <a:off x="107950" y="825500"/>
            <a:ext cx="5040313" cy="4087813"/>
          </a:xfrm>
          <a:prstGeom prst="rect">
            <a:avLst/>
          </a:prstGeom>
          <a:noFill/>
          <a:ln w="9525">
            <a:noFill/>
            <a:miter lim="800000"/>
            <a:headEnd/>
            <a:tailEnd/>
          </a:ln>
        </p:spPr>
      </p:pic>
      <p:pic>
        <p:nvPicPr>
          <p:cNvPr id="33798" name="图片 3"/>
          <p:cNvPicPr>
            <a:picLocks noChangeAspect="1" noChangeArrowheads="1"/>
          </p:cNvPicPr>
          <p:nvPr/>
        </p:nvPicPr>
        <p:blipFill>
          <a:blip r:embed="rId3"/>
          <a:srcRect l="1775" t="2171" r="2422" b="3151"/>
          <a:stretch>
            <a:fillRect/>
          </a:stretch>
        </p:blipFill>
        <p:spPr bwMode="auto">
          <a:xfrm>
            <a:off x="5219700" y="2554288"/>
            <a:ext cx="3794125" cy="3898900"/>
          </a:xfrm>
          <a:prstGeom prst="rect">
            <a:avLst/>
          </a:prstGeom>
          <a:noFill/>
          <a:ln w="9525">
            <a:noFill/>
            <a:miter lim="800000"/>
            <a:headEnd/>
            <a:tailEnd/>
          </a:ln>
        </p:spPr>
      </p:pic>
      <p:sp>
        <p:nvSpPr>
          <p:cNvPr id="32774" name="矩形 1"/>
          <p:cNvSpPr>
            <a:spLocks noChangeArrowheads="1"/>
          </p:cNvSpPr>
          <p:nvPr/>
        </p:nvSpPr>
        <p:spPr bwMode="auto">
          <a:xfrm>
            <a:off x="119063" y="4913313"/>
            <a:ext cx="5029200" cy="1816100"/>
          </a:xfrm>
          <a:prstGeom prst="rect">
            <a:avLst/>
          </a:prstGeom>
          <a:solidFill>
            <a:srgbClr val="CCFFCC"/>
          </a:solidFill>
          <a:ln w="9525">
            <a:noFill/>
            <a:miter lim="800000"/>
          </a:ln>
        </p:spPr>
        <p:txBody>
          <a:bodyPr>
            <a:spAutoFit/>
          </a:bodyPr>
          <a:lstStyle/>
          <a:p>
            <a:r>
              <a:rPr lang="zh-CN" altLang="en-US" sz="2800" b="1">
                <a:solidFill>
                  <a:srgbClr val="222222"/>
                </a:solidFill>
                <a:latin typeface="楷体" panose="02010609060101010101" pitchFamily="49" charset="-122"/>
                <a:ea typeface="楷体" panose="02010609060101010101" pitchFamily="49" charset="-122"/>
              </a:rPr>
              <a:t>法老时代结束后，埃及连续</a:t>
            </a:r>
            <a:r>
              <a:rPr lang="zh-CN" altLang="en-US" sz="2800" b="1">
                <a:solidFill>
                  <a:srgbClr val="FF0000"/>
                </a:solidFill>
                <a:latin typeface="楷体" panose="02010609060101010101" pitchFamily="49" charset="-122"/>
                <a:ea typeface="楷体" panose="02010609060101010101" pitchFamily="49" charset="-122"/>
              </a:rPr>
              <a:t>被外族统治长达</a:t>
            </a:r>
            <a:r>
              <a:rPr lang="en-US" altLang="zh-CN" sz="2800" b="1">
                <a:solidFill>
                  <a:srgbClr val="FF0000"/>
                </a:solidFill>
                <a:latin typeface="楷体" panose="02010609060101010101" pitchFamily="49" charset="-122"/>
                <a:ea typeface="楷体" panose="02010609060101010101" pitchFamily="49" charset="-122"/>
              </a:rPr>
              <a:t>2300</a:t>
            </a:r>
            <a:r>
              <a:rPr lang="zh-CN" altLang="en-US" sz="2800" b="1">
                <a:solidFill>
                  <a:srgbClr val="FF0000"/>
                </a:solidFill>
                <a:latin typeface="楷体" panose="02010609060101010101" pitchFamily="49" charset="-122"/>
                <a:ea typeface="楷体" panose="02010609060101010101" pitchFamily="49" charset="-122"/>
              </a:rPr>
              <a:t>年</a:t>
            </a:r>
            <a:r>
              <a:rPr lang="zh-CN" altLang="en-US" sz="2800" b="1">
                <a:solidFill>
                  <a:srgbClr val="222222"/>
                </a:solidFill>
                <a:latin typeface="楷体" panose="02010609060101010101" pitchFamily="49" charset="-122"/>
                <a:ea typeface="楷体" panose="02010609060101010101" pitchFamily="49" charset="-122"/>
              </a:rPr>
              <a:t>，逐渐演变为一个主要信仰</a:t>
            </a:r>
            <a:r>
              <a:rPr lang="zh-CN" altLang="en-US" sz="2800" b="1">
                <a:solidFill>
                  <a:srgbClr val="FF0000"/>
                </a:solidFill>
                <a:latin typeface="楷体" panose="02010609060101010101" pitchFamily="49" charset="-122"/>
                <a:ea typeface="楷体" panose="02010609060101010101" pitchFamily="49" charset="-122"/>
              </a:rPr>
              <a:t>伊斯兰教的阿拉伯国家</a:t>
            </a:r>
            <a:r>
              <a:rPr lang="zh-CN" altLang="en-US" sz="2800" b="1">
                <a:solidFill>
                  <a:srgbClr val="222222"/>
                </a:solidFill>
                <a:latin typeface="楷体" panose="02010609060101010101" pitchFamily="49" charset="-122"/>
                <a:ea typeface="楷体" panose="02010609060101010101" pitchFamily="49" charset="-122"/>
              </a:rPr>
              <a:t>。</a:t>
            </a:r>
            <a:endParaRPr lang="zh-CN" altLang="en-US" sz="28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barn(inVertical)">
                                      <p:cBhvr>
                                        <p:cTn id="12"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noChangeArrowheads="1"/>
          </p:cNvSpPr>
          <p:nvPr/>
        </p:nvSpPr>
        <p:spPr bwMode="auto">
          <a:xfrm>
            <a:off x="-6350" y="0"/>
            <a:ext cx="9150350" cy="765175"/>
          </a:xfrm>
          <a:prstGeom prst="rect">
            <a:avLst/>
          </a:prstGeom>
          <a:solidFill>
            <a:srgbClr val="008000"/>
          </a:solidFill>
          <a:ln w="9525">
            <a:noFill/>
            <a:miter lim="800000"/>
          </a:ln>
        </p:spPr>
        <p:txBody>
          <a:bodyPr anchor="ctr"/>
          <a:lstStyle/>
          <a:p>
            <a:pPr algn="ctr"/>
            <a:r>
              <a:rPr lang="zh-CN" altLang="en-US" sz="4000" b="1">
                <a:solidFill>
                  <a:schemeClr val="bg1"/>
                </a:solidFill>
                <a:latin typeface="微软雅黑" panose="020B0503020204020204" charset="-122"/>
              </a:rPr>
              <a:t>二、埃及华夫脱运动</a:t>
            </a:r>
            <a:endParaRPr lang="zh-CN" altLang="en-US" sz="4000" b="1">
              <a:solidFill>
                <a:schemeClr val="bg1"/>
              </a:solidFill>
              <a:latin typeface="微软雅黑" panose="020B0503020204020204" charset="-122"/>
              <a:sym typeface="微软雅黑" panose="020B0503020204020204" charset="-122"/>
            </a:endParaRPr>
          </a:p>
        </p:txBody>
      </p:sp>
      <p:sp>
        <p:nvSpPr>
          <p:cNvPr id="8" name="矩形 7"/>
          <p:cNvSpPr>
            <a:spLocks noChangeArrowheads="1"/>
          </p:cNvSpPr>
          <p:nvPr/>
        </p:nvSpPr>
        <p:spPr bwMode="auto">
          <a:xfrm>
            <a:off x="0" y="793750"/>
            <a:ext cx="5149850" cy="523875"/>
          </a:xfrm>
          <a:prstGeom prst="rect">
            <a:avLst/>
          </a:prstGeom>
          <a:solidFill>
            <a:srgbClr val="FFFFCC"/>
          </a:solidFill>
          <a:ln w="38100">
            <a:solidFill>
              <a:schemeClr val="accent6">
                <a:lumMod val="50000"/>
              </a:schemeClr>
            </a:solidFill>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FontTx/>
              <a:buNone/>
              <a:defRPr/>
            </a:pPr>
            <a:r>
              <a:rPr lang="zh-CN" altLang="en-US" sz="2800" b="1" dirty="0">
                <a:solidFill>
                  <a:srgbClr val="161645"/>
                </a:solidFill>
                <a:latin typeface="微软雅黑" panose="020B0503020204020204" charset="-122"/>
                <a:ea typeface="微软雅黑" panose="020B0503020204020204" charset="-122"/>
              </a:rPr>
              <a:t>（</a:t>
            </a:r>
            <a:r>
              <a:rPr lang="en-US" altLang="zh-CN" sz="2800" b="1" dirty="0">
                <a:solidFill>
                  <a:srgbClr val="161645"/>
                </a:solidFill>
                <a:latin typeface="微软雅黑" panose="020B0503020204020204" charset="-122"/>
                <a:ea typeface="微软雅黑" panose="020B0503020204020204" charset="-122"/>
              </a:rPr>
              <a:t>2</a:t>
            </a:r>
            <a:r>
              <a:rPr lang="zh-CN" altLang="en-US" sz="2800" b="1" dirty="0">
                <a:solidFill>
                  <a:srgbClr val="161645"/>
                </a:solidFill>
                <a:latin typeface="微软雅黑" panose="020B0503020204020204" charset="-122"/>
                <a:ea typeface="微软雅黑" panose="020B0503020204020204" charset="-122"/>
              </a:rPr>
              <a:t>）埃及</a:t>
            </a:r>
            <a:r>
              <a:rPr lang="zh-CN" altLang="en-US" sz="2800" b="1" dirty="0">
                <a:solidFill>
                  <a:srgbClr val="FF0000"/>
                </a:solidFill>
                <a:latin typeface="微软雅黑" panose="020B0503020204020204" charset="-122"/>
                <a:ea typeface="微软雅黑" panose="020B0503020204020204" charset="-122"/>
              </a:rPr>
              <a:t>民族资产阶级</a:t>
            </a:r>
            <a:r>
              <a:rPr lang="zh-CN" altLang="en-US" sz="2800" b="1" dirty="0">
                <a:solidFill>
                  <a:srgbClr val="161645"/>
                </a:solidFill>
                <a:latin typeface="微软雅黑" panose="020B0503020204020204" charset="-122"/>
                <a:ea typeface="微软雅黑" panose="020B0503020204020204" charset="-122"/>
              </a:rPr>
              <a:t>的兴起</a:t>
            </a:r>
            <a:endParaRPr lang="zh-CN" altLang="en-US" sz="2800" b="1" dirty="0">
              <a:latin typeface="微软雅黑" panose="020B0503020204020204" charset="-122"/>
              <a:ea typeface="微软雅黑" panose="020B0503020204020204" charset="-122"/>
            </a:endParaRPr>
          </a:p>
        </p:txBody>
      </p:sp>
      <p:sp>
        <p:nvSpPr>
          <p:cNvPr id="33795" name="矩形 3"/>
          <p:cNvSpPr>
            <a:spLocks noChangeArrowheads="1"/>
          </p:cNvSpPr>
          <p:nvPr/>
        </p:nvSpPr>
        <p:spPr bwMode="auto">
          <a:xfrm>
            <a:off x="5702935" y="5290820"/>
            <a:ext cx="3441700" cy="1198880"/>
          </a:xfrm>
          <a:prstGeom prst="rect">
            <a:avLst/>
          </a:prstGeom>
          <a:solidFill>
            <a:srgbClr val="CCFFCC"/>
          </a:solidFill>
          <a:ln w="9525">
            <a:noFill/>
            <a:miter lim="800000"/>
          </a:ln>
        </p:spPr>
        <p:txBody>
          <a:bodyPr wrap="square">
            <a:spAutoFit/>
          </a:bodyPr>
          <a:lstStyle/>
          <a:p>
            <a:pPr algn="ctr"/>
            <a:r>
              <a:rPr lang="zh-CN" altLang="en-US" sz="2400" b="1">
                <a:solidFill>
                  <a:srgbClr val="C00000"/>
                </a:solidFill>
                <a:latin typeface="楷体_GB2312" panose="02010609030101010101" pitchFamily="49" charset="-122"/>
                <a:ea typeface="楷体_GB2312" panose="02010609030101010101" pitchFamily="49" charset="-122"/>
                <a:cs typeface="楷体_GB2312" panose="02010609030101010101" pitchFamily="49" charset="-122"/>
              </a:rPr>
              <a:t>扎格鲁尔：</a:t>
            </a:r>
            <a:r>
              <a:rPr lang="zh-CN" altLang="en-US" sz="2400" b="1">
                <a:solidFill>
                  <a:srgbClr val="222222"/>
                </a:solidFill>
                <a:latin typeface="楷体_GB2312" panose="02010609030101010101" pitchFamily="49" charset="-122"/>
                <a:ea typeface="楷体_GB2312" panose="02010609030101010101" pitchFamily="49" charset="-122"/>
                <a:cs typeface="楷体" panose="02010609060101010101" pitchFamily="49" charset="-122"/>
              </a:rPr>
              <a:t>埃及政治家</a:t>
            </a:r>
            <a:endParaRPr lang="en-US" altLang="zh-CN" sz="2400" b="1">
              <a:solidFill>
                <a:srgbClr val="222222"/>
              </a:solidFill>
              <a:latin typeface="楷体_GB2312" panose="02010609030101010101" pitchFamily="49" charset="-122"/>
              <a:ea typeface="楷体_GB2312" panose="02010609030101010101" pitchFamily="49" charset="-122"/>
              <a:cs typeface="楷体" panose="02010609060101010101" pitchFamily="49" charset="-122"/>
            </a:endParaRPr>
          </a:p>
          <a:p>
            <a:r>
              <a:rPr lang="en-US" altLang="zh-CN" sz="2400" b="1">
                <a:solidFill>
                  <a:srgbClr val="222222"/>
                </a:solidFill>
                <a:latin typeface="楷体_GB2312" panose="02010609030101010101" pitchFamily="49" charset="-122"/>
                <a:ea typeface="楷体_GB2312" panose="02010609030101010101" pitchFamily="49" charset="-122"/>
                <a:cs typeface="楷体" panose="02010609060101010101" pitchFamily="49" charset="-122"/>
              </a:rPr>
              <a:t>1906</a:t>
            </a:r>
            <a:r>
              <a:rPr lang="en-US" altLang="zh-CN" sz="2400" b="1">
                <a:solidFill>
                  <a:srgbClr val="222222"/>
                </a:solidFill>
                <a:latin typeface="楷体" panose="02010609060101010101" pitchFamily="49" charset="-122"/>
                <a:ea typeface="楷体_GB2312" panose="02010609030101010101" pitchFamily="49" charset="-122"/>
                <a:cs typeface="楷体" panose="02010609060101010101" pitchFamily="49" charset="-122"/>
              </a:rPr>
              <a:t>—</a:t>
            </a:r>
            <a:r>
              <a:rPr lang="en-US" altLang="zh-CN" sz="2400" b="1">
                <a:solidFill>
                  <a:srgbClr val="222222"/>
                </a:solidFill>
                <a:latin typeface="楷体_GB2312" panose="02010609030101010101" pitchFamily="49" charset="-122"/>
                <a:ea typeface="楷体_GB2312" panose="02010609030101010101" pitchFamily="49" charset="-122"/>
                <a:cs typeface="楷体" panose="02010609060101010101" pitchFamily="49" charset="-122"/>
              </a:rPr>
              <a:t>1914</a:t>
            </a:r>
            <a:r>
              <a:rPr lang="zh-CN" altLang="en-US" sz="2400" b="1">
                <a:solidFill>
                  <a:srgbClr val="222222"/>
                </a:solidFill>
                <a:latin typeface="楷体_GB2312" panose="02010609030101010101" pitchFamily="49" charset="-122"/>
                <a:ea typeface="楷体_GB2312" panose="02010609030101010101" pitchFamily="49" charset="-122"/>
                <a:cs typeface="楷体" panose="02010609060101010101" pitchFamily="49" charset="-122"/>
              </a:rPr>
              <a:t>年历任教育大臣、司法大臣等职务。</a:t>
            </a:r>
          </a:p>
        </p:txBody>
      </p:sp>
      <p:sp>
        <p:nvSpPr>
          <p:cNvPr id="33796" name="文本框 2"/>
          <p:cNvSpPr txBox="1">
            <a:spLocks noChangeArrowheads="1"/>
          </p:cNvSpPr>
          <p:nvPr/>
        </p:nvSpPr>
        <p:spPr bwMode="auto">
          <a:xfrm>
            <a:off x="230505" y="1522730"/>
            <a:ext cx="5471795" cy="4523105"/>
          </a:xfrm>
          <a:prstGeom prst="rect">
            <a:avLst/>
          </a:prstGeom>
          <a:noFill/>
          <a:ln w="9525">
            <a:noFill/>
            <a:miter lim="800000"/>
          </a:ln>
        </p:spPr>
        <p:txBody>
          <a:bodyPr wrap="square">
            <a:spAutoFit/>
          </a:bodyPr>
          <a:lstStyle/>
          <a:p>
            <a:r>
              <a:rPr lang="zh-CN" altLang="en-US" sz="3200" b="1">
                <a:latin typeface="Calibri" panose="020F0502020204030204" pitchFamily="34" charset="0"/>
                <a:ea typeface="楷体_GB2312" panose="02010609030101010101" pitchFamily="49" charset="-122"/>
                <a:cs typeface="楷体_GB2312" panose="02010609030101010101" pitchFamily="49" charset="-122"/>
              </a:rPr>
              <a:t>材料一：</a:t>
            </a:r>
            <a:r>
              <a:rPr lang="zh-CN" altLang="en-US" sz="3200" b="1">
                <a:latin typeface="微软雅黑" panose="020B0503020204020204" charset="-122"/>
                <a:ea typeface="楷体_GB2312" panose="02010609030101010101" pitchFamily="49" charset="-122"/>
                <a:cs typeface="楷体_GB2312" panose="02010609030101010101" pitchFamily="49" charset="-122"/>
              </a:rPr>
              <a:t>由于埃及作为英帝国东方战场的中枢，英不得不让埃及发展一些与战争有关的工业，以支持战争，使</a:t>
            </a:r>
            <a:r>
              <a:rPr lang="zh-CN" altLang="en-US" sz="3200" b="1">
                <a:solidFill>
                  <a:srgbClr val="FF0000"/>
                </a:solidFill>
                <a:latin typeface="微软雅黑" panose="020B0503020204020204" charset="-122"/>
                <a:ea typeface="楷体_GB2312" panose="02010609030101010101" pitchFamily="49" charset="-122"/>
                <a:cs typeface="楷体_GB2312" panose="02010609030101010101" pitchFamily="49" charset="-122"/>
              </a:rPr>
              <a:t>埃及资本主义在一战时期得到较大发展。一战期间埃及民族资本主义的繁荣发展，</a:t>
            </a:r>
            <a:r>
              <a:rPr lang="zh-CN" altLang="en-US" sz="3200" b="1">
                <a:latin typeface="微软雅黑" panose="020B0503020204020204" charset="-122"/>
                <a:ea typeface="楷体_GB2312" panose="02010609030101010101" pitchFamily="49" charset="-122"/>
                <a:cs typeface="楷体_GB2312" panose="02010609030101010101" pitchFamily="49" charset="-122"/>
              </a:rPr>
              <a:t>壮大了埃及资产阶级和无产阶级的队伍。</a:t>
            </a:r>
          </a:p>
        </p:txBody>
      </p:sp>
      <p:pic>
        <p:nvPicPr>
          <p:cNvPr id="33799" name="Picture 18" descr="u=3893054339,2910392079&amp;fm=173&amp;app=49&amp;f=JPEG"/>
          <p:cNvPicPr>
            <a:picLocks noChangeAspect="1" noChangeArrowheads="1"/>
          </p:cNvPicPr>
          <p:nvPr/>
        </p:nvPicPr>
        <p:blipFill>
          <a:blip r:embed="rId3"/>
          <a:srcRect r="20012" b="23524"/>
          <a:stretch>
            <a:fillRect/>
          </a:stretch>
        </p:blipFill>
        <p:spPr bwMode="auto">
          <a:xfrm>
            <a:off x="5989955" y="1522730"/>
            <a:ext cx="2433638" cy="36401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4" descr="下载.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174" y="2636912"/>
            <a:ext cx="2514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5" descr="6d81800a19d8bc3ed79d7447828ba61ea9d345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9502" y="2565038"/>
            <a:ext cx="22098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10"/>
          <p:cNvSpPr>
            <a:spLocks noChangeArrowheads="1" noChangeShapeType="1" noTextEdit="1"/>
          </p:cNvSpPr>
          <p:nvPr/>
        </p:nvSpPr>
        <p:spPr bwMode="auto">
          <a:xfrm>
            <a:off x="611560" y="0"/>
            <a:ext cx="7715250" cy="24892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zh-CN" altLang="en-US" dirty="0" smtClean="0">
                <a:solidFill>
                  <a:srgbClr val="FF0000"/>
                </a:solidFill>
                <a:latin typeface="华文隶书" pitchFamily="2" charset="-122"/>
                <a:ea typeface="华文隶书" pitchFamily="2" charset="-122"/>
              </a:rPr>
              <a:t>第</a:t>
            </a:r>
            <a:r>
              <a:rPr lang="en-US" altLang="zh-CN" dirty="0" smtClean="0">
                <a:solidFill>
                  <a:srgbClr val="FF0000"/>
                </a:solidFill>
                <a:latin typeface="华文隶书" pitchFamily="2" charset="-122"/>
                <a:ea typeface="华文隶书" pitchFamily="2" charset="-122"/>
              </a:rPr>
              <a:t>12</a:t>
            </a:r>
            <a:r>
              <a:rPr lang="zh-CN" altLang="en-US" dirty="0" smtClean="0">
                <a:solidFill>
                  <a:srgbClr val="FF0000"/>
                </a:solidFill>
                <a:latin typeface="华文隶书" pitchFamily="2" charset="-122"/>
                <a:ea typeface="华文隶书" pitchFamily="2" charset="-122"/>
              </a:rPr>
              <a:t>课   亚非拉民族民主运动的高涨</a:t>
            </a:r>
            <a:endParaRPr lang="en-US" altLang="zh-CN" dirty="0" smtClean="0">
              <a:solidFill>
                <a:srgbClr val="FF0000"/>
              </a:solidFill>
              <a:latin typeface="华文隶书" pitchFamily="2" charset="-122"/>
              <a:ea typeface="华文隶书" pitchFamily="2" charset="-122"/>
            </a:endParaRPr>
          </a:p>
        </p:txBody>
      </p:sp>
      <p:pic>
        <p:nvPicPr>
          <p:cNvPr id="7" name="Picture 2" descr="md_bkbk411197"/>
          <p:cNvPicPr>
            <a:picLocks noChangeAspect="1" noChangeArrowheads="1"/>
          </p:cNvPicPr>
          <p:nvPr/>
        </p:nvPicPr>
        <p:blipFill>
          <a:blip r:embed="rId5" cstate="print"/>
          <a:srcRect/>
          <a:stretch>
            <a:fillRect/>
          </a:stretch>
        </p:blipFill>
        <p:spPr bwMode="auto">
          <a:xfrm>
            <a:off x="611560" y="2708920"/>
            <a:ext cx="2232248"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323528" y="1052736"/>
          <a:ext cx="8496944" cy="5699760"/>
        </p:xfrm>
        <a:graphic>
          <a:graphicData uri="http://schemas.openxmlformats.org/drawingml/2006/table">
            <a:tbl>
              <a:tblPr firstCol="1" bandRow="1">
                <a:tableStyleId>{7DF18680-E054-41AD-8BC1-D1AEF772440D}</a:tableStyleId>
              </a:tblPr>
              <a:tblGrid>
                <a:gridCol w="1008112">
                  <a:extLst>
                    <a:ext uri="{9D8B030D-6E8A-4147-A177-3AD203B41FA5}">
                      <a16:colId xmlns:a16="http://schemas.microsoft.com/office/drawing/2014/main" val="20000"/>
                    </a:ext>
                  </a:extLst>
                </a:gridCol>
                <a:gridCol w="7488832">
                  <a:extLst>
                    <a:ext uri="{9D8B030D-6E8A-4147-A177-3AD203B41FA5}">
                      <a16:colId xmlns:a16="http://schemas.microsoft.com/office/drawing/2014/main" val="20001"/>
                    </a:ext>
                  </a:extLst>
                </a:gridCol>
              </a:tblGrid>
              <a:tr h="504056">
                <a:tc>
                  <a:txBody>
                    <a:bodyPr/>
                    <a:lstStyle/>
                    <a:p>
                      <a:pPr algn="ctr"/>
                      <a:r>
                        <a:rPr lang="zh-CN" altLang="en-US" sz="3200" b="1" dirty="0" smtClean="0">
                          <a:solidFill>
                            <a:srgbClr val="C00000"/>
                          </a:solidFill>
                          <a:latin typeface="幼圆" panose="02010509060101010101" pitchFamily="49" charset="-122"/>
                          <a:ea typeface="幼圆" panose="02010509060101010101" pitchFamily="49" charset="-122"/>
                        </a:rPr>
                        <a:t>领导</a:t>
                      </a:r>
                    </a:p>
                  </a:txBody>
                  <a:tcPr anchor="ctr"/>
                </a:tc>
                <a:tc>
                  <a:txBody>
                    <a:bodyPr/>
                    <a:lstStyle/>
                    <a:p>
                      <a:pPr algn="ctr"/>
                      <a:r>
                        <a:rPr lang="zh-CN" altLang="en-US" sz="3200" b="1" dirty="0" smtClean="0">
                          <a:solidFill>
                            <a:srgbClr val="C00000"/>
                          </a:solidFill>
                          <a:latin typeface="楷体" panose="02010609060101010101" pitchFamily="49" charset="-122"/>
                          <a:ea typeface="楷体" panose="02010609060101010101" pitchFamily="49" charset="-122"/>
                        </a:rPr>
                        <a:t>扎格鲁尔（资产阶级代表）</a:t>
                      </a:r>
                    </a:p>
                  </a:txBody>
                  <a:tcPr anchor="ctr">
                    <a:solidFill>
                      <a:schemeClr val="accent4">
                        <a:lumMod val="40000"/>
                        <a:lumOff val="60000"/>
                      </a:schemeClr>
                    </a:solidFill>
                  </a:tcPr>
                </a:tc>
                <a:extLst>
                  <a:ext uri="{0D108BD9-81ED-4DB2-BD59-A6C34878D82A}">
                    <a16:rowId xmlns:a16="http://schemas.microsoft.com/office/drawing/2014/main" val="10000"/>
                  </a:ext>
                </a:extLst>
              </a:tr>
              <a:tr h="540385">
                <a:tc>
                  <a:txBody>
                    <a:bodyPr/>
                    <a:lstStyle/>
                    <a:p>
                      <a:pPr algn="ctr"/>
                      <a:r>
                        <a:rPr lang="zh-CN" altLang="en-US" sz="3200" b="1" dirty="0" smtClean="0">
                          <a:solidFill>
                            <a:srgbClr val="C00000"/>
                          </a:solidFill>
                          <a:latin typeface="幼圆" panose="02010509060101010101" pitchFamily="49" charset="-122"/>
                          <a:ea typeface="幼圆" panose="02010509060101010101" pitchFamily="49" charset="-122"/>
                        </a:rPr>
                        <a:t>目标</a:t>
                      </a:r>
                    </a:p>
                  </a:txBody>
                  <a:tcPr anchor="ctr"/>
                </a:tc>
                <a:tc>
                  <a:txBody>
                    <a:bodyPr/>
                    <a:lstStyle/>
                    <a:p>
                      <a:pPr algn="ctr"/>
                      <a:r>
                        <a:rPr lang="zh-CN" altLang="en-US" sz="3200" b="1" dirty="0" smtClean="0">
                          <a:latin typeface="楷体" panose="02010609060101010101" pitchFamily="49" charset="-122"/>
                          <a:ea typeface="楷体" panose="02010609060101010101" pitchFamily="49" charset="-122"/>
                        </a:rPr>
                        <a:t>要求埃及完全独立</a:t>
                      </a:r>
                    </a:p>
                  </a:txBody>
                  <a:tcPr anchor="ctr">
                    <a:solidFill>
                      <a:schemeClr val="accent4">
                        <a:lumMod val="20000"/>
                        <a:lumOff val="80000"/>
                      </a:schemeClr>
                    </a:solidFill>
                  </a:tcPr>
                </a:tc>
                <a:extLst>
                  <a:ext uri="{0D108BD9-81ED-4DB2-BD59-A6C34878D82A}">
                    <a16:rowId xmlns:a16="http://schemas.microsoft.com/office/drawing/2014/main" val="10001"/>
                  </a:ext>
                </a:extLst>
              </a:tr>
              <a:tr h="1094521">
                <a:tc>
                  <a:txBody>
                    <a:bodyPr/>
                    <a:lstStyle/>
                    <a:p>
                      <a:pPr algn="ctr"/>
                      <a:r>
                        <a:rPr lang="zh-CN" altLang="en-US" sz="2400" b="1" dirty="0" smtClean="0">
                          <a:solidFill>
                            <a:srgbClr val="C00000"/>
                          </a:solidFill>
                          <a:latin typeface="幼圆" panose="02010509060101010101" pitchFamily="49" charset="-122"/>
                          <a:ea typeface="幼圆" panose="02010509060101010101" pitchFamily="49" charset="-122"/>
                        </a:rPr>
                        <a:t>过程</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smtClean="0">
                          <a:latin typeface="楷体" panose="02010609060101010101" pitchFamily="49" charset="-122"/>
                          <a:ea typeface="楷体" panose="02010609060101010101" pitchFamily="49" charset="-122"/>
                        </a:rPr>
                        <a:t>①1918</a:t>
                      </a:r>
                      <a:r>
                        <a:rPr lang="zh-CN" altLang="en-US" sz="2800" b="1" dirty="0" smtClean="0">
                          <a:latin typeface="楷体" panose="02010609060101010101" pitchFamily="49" charset="-122"/>
                          <a:ea typeface="楷体" panose="02010609060101010101" pitchFamily="49" charset="-122"/>
                        </a:rPr>
                        <a:t>年，扎格鲁尔等人向英国政府提出让埃及完全独立的要求。</a:t>
                      </a:r>
                      <a:r>
                        <a:rPr lang="en-US" altLang="zh-CN" sz="2800" b="1" dirty="0" smtClean="0">
                          <a:latin typeface="楷体" panose="02010609060101010101" pitchFamily="49" charset="-122"/>
                          <a:ea typeface="楷体" panose="02010609060101010101" pitchFamily="49" charset="-122"/>
                        </a:rPr>
                        <a:t>②1919</a:t>
                      </a:r>
                      <a:r>
                        <a:rPr lang="zh-CN" altLang="en-US" sz="2800" b="1" dirty="0" smtClean="0">
                          <a:latin typeface="楷体" panose="02010609060101010101" pitchFamily="49" charset="-122"/>
                          <a:ea typeface="楷体" panose="02010609060101010101" pitchFamily="49" charset="-122"/>
                        </a:rPr>
                        <a:t>年，殖民政府逮捕了扎格鲁尔等人，点燃了埃及人民的反英情绪。</a:t>
                      </a:r>
                      <a:endParaRPr lang="en-US" altLang="zh-CN" sz="2800" b="1" dirty="0" smtClean="0">
                        <a:latin typeface="楷体" panose="02010609060101010101" pitchFamily="49" charset="-122"/>
                        <a:ea typeface="楷体" panose="02010609060101010101" pitchFamily="49" charset="-122"/>
                      </a:endParaRPr>
                    </a:p>
                    <a:p>
                      <a:r>
                        <a:rPr lang="en-US" altLang="zh-CN" sz="2800" b="1" dirty="0" smtClean="0">
                          <a:latin typeface="楷体" panose="02010609060101010101" pitchFamily="49" charset="-122"/>
                          <a:ea typeface="楷体" panose="02010609060101010101" pitchFamily="49" charset="-122"/>
                        </a:rPr>
                        <a:t>③</a:t>
                      </a:r>
                      <a:r>
                        <a:rPr lang="zh-CN" altLang="en-US" sz="2800" b="1" dirty="0" smtClean="0">
                          <a:latin typeface="楷体" panose="02010609060101010101" pitchFamily="49" charset="-122"/>
                          <a:ea typeface="楷体" panose="02010609060101010101" pitchFamily="49" charset="-122"/>
                        </a:rPr>
                        <a:t>埃及各大城市出现和平示威浪潮，部分地区爆发武装起义，规模逐渐扩大。</a:t>
                      </a:r>
                      <a:r>
                        <a:rPr lang="zh-CN" altLang="zh-CN" sz="2800" b="1" dirty="0" smtClean="0">
                          <a:latin typeface="楷体" panose="02010609060101010101" pitchFamily="49" charset="-122"/>
                          <a:ea typeface="楷体" panose="02010609060101010101" pitchFamily="49" charset="-122"/>
                        </a:rPr>
                        <a:t>④</a:t>
                      </a:r>
                      <a:r>
                        <a:rPr lang="zh-CN" altLang="en-US" sz="2800" b="1" dirty="0" smtClean="0">
                          <a:latin typeface="楷体" panose="02010609060101010101" pitchFamily="49" charset="-122"/>
                          <a:ea typeface="楷体" panose="02010609060101010101" pitchFamily="49" charset="-122"/>
                        </a:rPr>
                        <a:t>迫于压力，殖民政府释放了扎格鲁尔等人，但仍未承认埃及独立。</a:t>
                      </a:r>
                    </a:p>
                  </a:txBody>
                  <a:tcPr anchor="ctr">
                    <a:solidFill>
                      <a:schemeClr val="accent4">
                        <a:lumMod val="40000"/>
                        <a:lumOff val="60000"/>
                      </a:schemeClr>
                    </a:solidFill>
                  </a:tcPr>
                </a:tc>
                <a:extLst>
                  <a:ext uri="{0D108BD9-81ED-4DB2-BD59-A6C34878D82A}">
                    <a16:rowId xmlns:a16="http://schemas.microsoft.com/office/drawing/2014/main" val="10002"/>
                  </a:ext>
                </a:extLst>
              </a:tr>
              <a:tr h="510872">
                <a:tc>
                  <a:txBody>
                    <a:bodyPr/>
                    <a:lstStyle/>
                    <a:p>
                      <a:pPr algn="ctr"/>
                      <a:r>
                        <a:rPr lang="zh-CN" altLang="en-US" sz="2400" b="1" dirty="0" smtClean="0">
                          <a:solidFill>
                            <a:srgbClr val="C00000"/>
                          </a:solidFill>
                          <a:latin typeface="幼圆" panose="02010509060101010101" pitchFamily="49" charset="-122"/>
                          <a:ea typeface="幼圆" panose="02010509060101010101" pitchFamily="49" charset="-122"/>
                        </a:rPr>
                        <a:t>结果</a:t>
                      </a:r>
                    </a:p>
                  </a:txBody>
                  <a:tcPr anchor="ctr"/>
                </a:tc>
                <a:tc>
                  <a:txBody>
                    <a:bodyPr/>
                    <a:lstStyle/>
                    <a:p>
                      <a:pPr algn="ctr"/>
                      <a:r>
                        <a:rPr lang="en-US" altLang="zh-CN" sz="2800" b="1" dirty="0" smtClean="0">
                          <a:latin typeface="楷体" panose="02010609060101010101" pitchFamily="49" charset="-122"/>
                          <a:ea typeface="楷体" panose="02010609060101010101" pitchFamily="49" charset="-122"/>
                        </a:rPr>
                        <a:t>1922</a:t>
                      </a:r>
                      <a:r>
                        <a:rPr lang="zh-CN" altLang="en-US" sz="2800" b="1" dirty="0" smtClean="0">
                          <a:latin typeface="楷体" panose="02010609060101010101" pitchFamily="49" charset="-122"/>
                          <a:ea typeface="楷体" panose="02010609060101010101" pitchFamily="49" charset="-122"/>
                        </a:rPr>
                        <a:t>年，英国政府被迫有条件的承认埃及独立</a:t>
                      </a:r>
                    </a:p>
                  </a:txBody>
                  <a:tcPr anchor="ctr">
                    <a:solidFill>
                      <a:schemeClr val="accent4">
                        <a:lumMod val="20000"/>
                        <a:lumOff val="80000"/>
                      </a:schemeClr>
                    </a:solidFill>
                  </a:tcPr>
                </a:tc>
                <a:extLst>
                  <a:ext uri="{0D108BD9-81ED-4DB2-BD59-A6C34878D82A}">
                    <a16:rowId xmlns:a16="http://schemas.microsoft.com/office/drawing/2014/main" val="10003"/>
                  </a:ext>
                </a:extLst>
              </a:tr>
              <a:tr h="792088">
                <a:tc>
                  <a:txBody>
                    <a:bodyPr/>
                    <a:lstStyle/>
                    <a:p>
                      <a:pPr algn="ctr"/>
                      <a:r>
                        <a:rPr lang="zh-CN" altLang="en-US" sz="2400" b="1" dirty="0" smtClean="0">
                          <a:solidFill>
                            <a:srgbClr val="C00000"/>
                          </a:solidFill>
                          <a:latin typeface="幼圆" panose="02010509060101010101" pitchFamily="49" charset="-122"/>
                          <a:ea typeface="幼圆" panose="02010509060101010101" pitchFamily="49" charset="-122"/>
                        </a:rPr>
                        <a:t>意义</a:t>
                      </a:r>
                    </a:p>
                  </a:txBody>
                  <a:tcPr anchor="ctr"/>
                </a:tc>
                <a:tc>
                  <a:txBody>
                    <a:bodyPr/>
                    <a:lstStyle/>
                    <a:p>
                      <a:r>
                        <a:rPr lang="zh-CN" altLang="en-US" sz="2800" b="1" dirty="0" smtClean="0">
                          <a:latin typeface="楷体" panose="02010609060101010101" pitchFamily="49" charset="-122"/>
                          <a:ea typeface="楷体" panose="02010609060101010101" pitchFamily="49" charset="-122"/>
                        </a:rPr>
                        <a:t>华夫脱运动为埃及民族民主运动的进一步发展奠定了基础</a:t>
                      </a:r>
                    </a:p>
                  </a:txBody>
                  <a:tcPr anchor="ctr">
                    <a:solidFill>
                      <a:schemeClr val="accent4">
                        <a:lumMod val="40000"/>
                        <a:lumOff val="60000"/>
                      </a:schemeClr>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323528" y="404664"/>
            <a:ext cx="3096344" cy="646331"/>
          </a:xfrm>
          <a:prstGeom prst="rect">
            <a:avLst/>
          </a:prstGeom>
          <a:noFill/>
        </p:spPr>
        <p:txBody>
          <a:bodyPr wrap="square" rtlCol="0">
            <a:spAutoFit/>
          </a:bodyPr>
          <a:lstStyle/>
          <a:p>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charset="-122"/>
                <a:ea typeface="微软雅黑" panose="020B0503020204020204" charset="-122"/>
              </a:rPr>
              <a:t>华夫脱运动：</a:t>
            </a:r>
            <a:endParaRPr lang="zh-CN"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charset="-122"/>
              <a:ea typeface="微软雅黑" panose="020B0503020204020204" charset="-122"/>
            </a:endParaRPr>
          </a:p>
        </p:txBody>
      </p:sp>
      <p:sp>
        <p:nvSpPr>
          <p:cNvPr id="9" name="矩形 8"/>
          <p:cNvSpPr/>
          <p:nvPr/>
        </p:nvSpPr>
        <p:spPr>
          <a:xfrm>
            <a:off x="1419225" y="1105586"/>
            <a:ext cx="7200900" cy="5397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19225" y="2147570"/>
            <a:ext cx="7313930" cy="30099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18895" y="5883910"/>
            <a:ext cx="7258050" cy="78867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07490" y="1591945"/>
            <a:ext cx="7200900" cy="5416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19190" y="5326101"/>
            <a:ext cx="7500990" cy="5578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2987824" y="466219"/>
            <a:ext cx="5472608" cy="523220"/>
          </a:xfrm>
          <a:prstGeom prst="rect">
            <a:avLst/>
          </a:prstGeom>
          <a:noFill/>
        </p:spPr>
        <p:txBody>
          <a:bodyPr wrap="square" rtlCol="0">
            <a:spAutoFit/>
          </a:bodyPr>
          <a:lstStyle/>
          <a:p>
            <a:r>
              <a:rPr lang="zh-CN" altLang="en-US" sz="2800" b="1" dirty="0" smtClean="0">
                <a:latin typeface="宋体" panose="02010600030101010101" pitchFamily="2" charset="-122"/>
                <a:ea typeface="宋体" panose="02010600030101010101" pitchFamily="2" charset="-122"/>
              </a:rPr>
              <a:t>阅读教材，完成表格。</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p:nvPr/>
        </p:nvGrpSpPr>
        <p:grpSpPr>
          <a:xfrm>
            <a:off x="323850" y="836613"/>
            <a:ext cx="8424863" cy="5695950"/>
            <a:chOff x="107504" y="2943746"/>
            <a:chExt cx="5636912" cy="4864168"/>
          </a:xfrm>
        </p:grpSpPr>
        <p:grpSp>
          <p:nvGrpSpPr>
            <p:cNvPr id="21506" name="组合 17"/>
            <p:cNvGrpSpPr/>
            <p:nvPr/>
          </p:nvGrpSpPr>
          <p:grpSpPr>
            <a:xfrm>
              <a:off x="107504" y="2943746"/>
              <a:ext cx="5615305" cy="3888141"/>
              <a:chOff x="107504" y="2604881"/>
              <a:chExt cx="5615305" cy="4170049"/>
            </a:xfrm>
          </p:grpSpPr>
          <p:pic>
            <p:nvPicPr>
              <p:cNvPr id="21507" name="图片 1"/>
              <p:cNvPicPr>
                <a:picLocks noChangeAspect="1"/>
              </p:cNvPicPr>
              <p:nvPr/>
            </p:nvPicPr>
            <p:blipFill>
              <a:blip r:embed="rId2"/>
              <a:stretch>
                <a:fillRect/>
              </a:stretch>
            </p:blipFill>
            <p:spPr>
              <a:xfrm>
                <a:off x="107504" y="2604881"/>
                <a:ext cx="2592288" cy="4170049"/>
              </a:xfrm>
              <a:prstGeom prst="rect">
                <a:avLst/>
              </a:prstGeom>
              <a:noFill/>
              <a:ln w="9525">
                <a:noFill/>
              </a:ln>
            </p:spPr>
          </p:pic>
          <p:pic>
            <p:nvPicPr>
              <p:cNvPr id="21508" name="图片 15"/>
              <p:cNvPicPr>
                <a:picLocks noChangeAspect="1"/>
              </p:cNvPicPr>
              <p:nvPr/>
            </p:nvPicPr>
            <p:blipFill>
              <a:blip r:embed="rId3"/>
              <a:stretch>
                <a:fillRect/>
              </a:stretch>
            </p:blipFill>
            <p:spPr>
              <a:xfrm>
                <a:off x="2699792" y="2604881"/>
                <a:ext cx="3023017" cy="4170049"/>
              </a:xfrm>
              <a:prstGeom prst="rect">
                <a:avLst/>
              </a:prstGeom>
              <a:noFill/>
              <a:ln w="9525">
                <a:noFill/>
              </a:ln>
            </p:spPr>
          </p:pic>
        </p:grpSp>
        <p:sp>
          <p:nvSpPr>
            <p:cNvPr id="21509" name="矩形 20"/>
            <p:cNvSpPr/>
            <p:nvPr/>
          </p:nvSpPr>
          <p:spPr>
            <a:xfrm>
              <a:off x="128747" y="6896899"/>
              <a:ext cx="5615669" cy="911015"/>
            </a:xfrm>
            <a:prstGeom prst="rect">
              <a:avLst/>
            </a:prstGeom>
            <a:noFill/>
            <a:ln w="9525">
              <a:noFill/>
            </a:ln>
          </p:spPr>
          <p:txBody>
            <a:bodyPr anchor="t">
              <a:spAutoFit/>
            </a:bodyPr>
            <a:lstStyle/>
            <a:p>
              <a:pPr eaLnBrk="0" hangingPunct="0"/>
              <a:r>
                <a:rPr lang="en-US" altLang="zh-CN" sz="2400" b="1">
                  <a:solidFill>
                    <a:srgbClr val="222222"/>
                  </a:solidFill>
                  <a:latin typeface="隶书" pitchFamily="49" charset="-122"/>
                  <a:ea typeface="隶书" pitchFamily="49" charset="-122"/>
                </a:rPr>
                <a:t>    </a:t>
              </a:r>
              <a:r>
                <a:rPr lang="en-US" altLang="zh-CN" sz="3200" b="1" dirty="0">
                  <a:solidFill>
                    <a:srgbClr val="222222"/>
                  </a:solidFill>
                  <a:latin typeface="隶书" pitchFamily="49" charset="-122"/>
                  <a:ea typeface="隶书" pitchFamily="49" charset="-122"/>
                </a:rPr>
                <a:t>1919</a:t>
              </a:r>
              <a:r>
                <a:rPr lang="zh-CN" altLang="en-US" sz="3200" b="1" dirty="0">
                  <a:solidFill>
                    <a:srgbClr val="222222"/>
                  </a:solidFill>
                  <a:latin typeface="隶书" pitchFamily="49" charset="-122"/>
                  <a:ea typeface="隶书" pitchFamily="49" charset="-122"/>
                </a:rPr>
                <a:t>年</a:t>
              </a:r>
              <a:r>
                <a:rPr lang="en-US" altLang="zh-CN" sz="3200" b="1" dirty="0">
                  <a:solidFill>
                    <a:srgbClr val="222222"/>
                  </a:solidFill>
                  <a:latin typeface="隶书" pitchFamily="49" charset="-122"/>
                  <a:ea typeface="隶书" pitchFamily="49" charset="-122"/>
                </a:rPr>
                <a:t>3</a:t>
              </a:r>
              <a:r>
                <a:rPr lang="zh-CN" altLang="en-US" sz="3200" b="1" dirty="0">
                  <a:solidFill>
                    <a:srgbClr val="222222"/>
                  </a:solidFill>
                  <a:latin typeface="隶书" pitchFamily="49" charset="-122"/>
                  <a:ea typeface="隶书" pitchFamily="49" charset="-122"/>
                </a:rPr>
                <a:t>月，</a:t>
              </a:r>
              <a:r>
                <a:rPr lang="zh-CN" altLang="en-US" sz="3200" b="1" dirty="0">
                  <a:solidFill>
                    <a:srgbClr val="FF0066"/>
                  </a:solidFill>
                  <a:latin typeface="隶书" pitchFamily="49" charset="-122"/>
                  <a:ea typeface="隶书" pitchFamily="49" charset="-122"/>
                </a:rPr>
                <a:t>开罗</a:t>
              </a:r>
              <a:r>
                <a:rPr lang="zh-CN" altLang="en-US" sz="3200" b="1" dirty="0">
                  <a:solidFill>
                    <a:srgbClr val="222222"/>
                  </a:solidFill>
                  <a:latin typeface="隶书" pitchFamily="49" charset="-122"/>
                  <a:ea typeface="隶书" pitchFamily="49" charset="-122"/>
                </a:rPr>
                <a:t>学生发动</a:t>
              </a:r>
              <a:r>
                <a:rPr lang="zh-CN" altLang="en-US" sz="3200" b="1" dirty="0">
                  <a:solidFill>
                    <a:srgbClr val="FF0000"/>
                  </a:solidFill>
                  <a:latin typeface="隶书" pitchFamily="49" charset="-122"/>
                  <a:ea typeface="隶书" pitchFamily="49" charset="-122"/>
                </a:rPr>
                <a:t>总罢课</a:t>
              </a:r>
              <a:r>
                <a:rPr lang="zh-CN" altLang="en-US" sz="3200" b="1" dirty="0">
                  <a:solidFill>
                    <a:srgbClr val="222222"/>
                  </a:solidFill>
                  <a:latin typeface="隶书" pitchFamily="49" charset="-122"/>
                  <a:ea typeface="隶书" pitchFamily="49" charset="-122"/>
                </a:rPr>
                <a:t>，接着</a:t>
              </a:r>
              <a:r>
                <a:rPr lang="zh-CN" altLang="en-US" sz="3200" b="1" dirty="0">
                  <a:solidFill>
                    <a:srgbClr val="FF0000"/>
                  </a:solidFill>
                  <a:latin typeface="隶书" pitchFamily="49" charset="-122"/>
                  <a:ea typeface="隶书" pitchFamily="49" charset="-122"/>
                </a:rPr>
                <a:t>工人罢工、商人罢市</a:t>
              </a:r>
              <a:r>
                <a:rPr lang="zh-CN" altLang="en-US" sz="3200" b="1" dirty="0">
                  <a:solidFill>
                    <a:srgbClr val="222222"/>
                  </a:solidFill>
                  <a:latin typeface="隶书" pitchFamily="49" charset="-122"/>
                  <a:ea typeface="隶书" pitchFamily="49" charset="-122"/>
                </a:rPr>
                <a:t>并迅速席卷全国。</a:t>
              </a:r>
              <a:endParaRPr lang="zh-CN" altLang="en-US" sz="3200" b="1">
                <a:solidFill>
                  <a:srgbClr val="222222"/>
                </a:solidFill>
                <a:latin typeface="隶书" pitchFamily="49" charset="-122"/>
                <a:ea typeface="隶书" pitchFamily="49" charset="-122"/>
              </a:endParaRPr>
            </a:p>
          </p:txBody>
        </p:sp>
      </p:gr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51520" y="93855"/>
          <a:ext cx="8712956" cy="7078350"/>
        </p:xfrm>
        <a:graphic>
          <a:graphicData uri="http://schemas.openxmlformats.org/drawingml/2006/table">
            <a:tbl>
              <a:tblPr firstRow="1" firstCol="1" bandRow="1">
                <a:tableStyleId>{BC89EF96-8CEA-46FF-86C4-4CE0E7609802}</a:tableStyleId>
              </a:tblPr>
              <a:tblGrid>
                <a:gridCol w="936104">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4032436">
                  <a:extLst>
                    <a:ext uri="{9D8B030D-6E8A-4147-A177-3AD203B41FA5}">
                      <a16:colId xmlns:a16="http://schemas.microsoft.com/office/drawing/2014/main" val="20002"/>
                    </a:ext>
                  </a:extLst>
                </a:gridCol>
              </a:tblGrid>
              <a:tr h="0">
                <a:tc>
                  <a:txBody>
                    <a:bodyPr/>
                    <a:lstStyle/>
                    <a:p>
                      <a:pPr algn="just">
                        <a:spcAft>
                          <a:spcPts val="0"/>
                        </a:spcAft>
                      </a:pPr>
                      <a:r>
                        <a:rPr lang="zh-CN" sz="2800" kern="100" dirty="0">
                          <a:solidFill>
                            <a:srgbClr val="0000FF"/>
                          </a:solidFill>
                          <a:effectLst/>
                          <a:latin typeface="黑体" panose="02010609060101010101" pitchFamily="2" charset="-122"/>
                          <a:ea typeface="黑体" panose="02010609060101010101" pitchFamily="2" charset="-122"/>
                        </a:rPr>
                        <a:t>项目</a:t>
                      </a:r>
                      <a:endParaRPr lang="zh-CN" sz="2800" b="1" kern="100" dirty="0">
                        <a:solidFill>
                          <a:srgbClr val="0000FF"/>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nchor="ctr"/>
                </a:tc>
                <a:tc>
                  <a:txBody>
                    <a:bodyPr/>
                    <a:lstStyle/>
                    <a:p>
                      <a:pPr algn="l">
                        <a:spcAft>
                          <a:spcPts val="0"/>
                        </a:spcAft>
                      </a:pPr>
                      <a:r>
                        <a:rPr lang="en-US" sz="2800" kern="100" dirty="0">
                          <a:solidFill>
                            <a:srgbClr val="0000FF"/>
                          </a:solidFill>
                          <a:effectLst/>
                          <a:latin typeface="黑体" panose="02010609060101010101" pitchFamily="2" charset="-122"/>
                          <a:ea typeface="黑体" panose="02010609060101010101" pitchFamily="2" charset="-122"/>
                        </a:rPr>
                        <a:t>   </a:t>
                      </a:r>
                      <a:r>
                        <a:rPr lang="zh-CN" sz="2800" kern="100" dirty="0" smtClean="0">
                          <a:solidFill>
                            <a:srgbClr val="0000FF"/>
                          </a:solidFill>
                          <a:effectLst/>
                          <a:latin typeface="黑体" panose="02010609060101010101" pitchFamily="2" charset="-122"/>
                          <a:ea typeface="黑体" panose="02010609060101010101" pitchFamily="2" charset="-122"/>
                        </a:rPr>
                        <a:t>埃及</a:t>
                      </a:r>
                      <a:r>
                        <a:rPr lang="zh-CN" sz="2800" kern="100" dirty="0">
                          <a:solidFill>
                            <a:srgbClr val="0000FF"/>
                          </a:solidFill>
                          <a:effectLst/>
                          <a:latin typeface="黑体" panose="02010609060101010101" pitchFamily="2" charset="-122"/>
                          <a:ea typeface="黑体" panose="02010609060101010101" pitchFamily="2" charset="-122"/>
                        </a:rPr>
                        <a:t>华夫脱运动</a:t>
                      </a:r>
                      <a:endParaRPr lang="zh-CN" sz="2800" b="1" kern="100" dirty="0">
                        <a:solidFill>
                          <a:srgbClr val="0000FF"/>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nchor="ctr"/>
                </a:tc>
                <a:tc>
                  <a:txBody>
                    <a:bodyPr/>
                    <a:lstStyle/>
                    <a:p>
                      <a:pPr algn="just">
                        <a:spcAft>
                          <a:spcPts val="0"/>
                        </a:spcAft>
                      </a:pPr>
                      <a:r>
                        <a:rPr lang="en-US" sz="2800" kern="100" dirty="0">
                          <a:solidFill>
                            <a:srgbClr val="0000FF"/>
                          </a:solidFill>
                          <a:effectLst/>
                          <a:latin typeface="黑体" panose="02010609060101010101" pitchFamily="2" charset="-122"/>
                          <a:ea typeface="黑体" panose="02010609060101010101" pitchFamily="2" charset="-122"/>
                        </a:rPr>
                        <a:t>     </a:t>
                      </a:r>
                      <a:r>
                        <a:rPr lang="zh-CN" sz="2800" kern="100" dirty="0">
                          <a:solidFill>
                            <a:srgbClr val="0000FF"/>
                          </a:solidFill>
                          <a:effectLst/>
                          <a:latin typeface="黑体" panose="02010609060101010101" pitchFamily="2" charset="-122"/>
                          <a:ea typeface="黑体" panose="02010609060101010101" pitchFamily="2" charset="-122"/>
                        </a:rPr>
                        <a:t>五四运动</a:t>
                      </a:r>
                      <a:endParaRPr lang="zh-CN" sz="2800" b="1" kern="100" dirty="0">
                        <a:solidFill>
                          <a:srgbClr val="0000FF"/>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nchor="ctr"/>
                </a:tc>
                <a:extLst>
                  <a:ext uri="{0D108BD9-81ED-4DB2-BD59-A6C34878D82A}">
                    <a16:rowId xmlns:a16="http://schemas.microsoft.com/office/drawing/2014/main" val="10000"/>
                  </a:ext>
                </a:extLst>
              </a:tr>
              <a:tr h="1290361">
                <a:tc>
                  <a:txBody>
                    <a:bodyPr/>
                    <a:lstStyle/>
                    <a:p>
                      <a:pPr algn="just">
                        <a:spcAft>
                          <a:spcPts val="0"/>
                        </a:spcAft>
                      </a:pPr>
                      <a:r>
                        <a:rPr lang="zh-CN" sz="2800" kern="100" spc="-300" baseline="0" dirty="0" smtClean="0">
                          <a:solidFill>
                            <a:srgbClr val="0000FF"/>
                          </a:solidFill>
                          <a:effectLst/>
                          <a:latin typeface="黑体" panose="02010609060101010101" pitchFamily="2" charset="-122"/>
                          <a:ea typeface="黑体" panose="02010609060101010101" pitchFamily="2" charset="-122"/>
                        </a:rPr>
                        <a:t>直接</a:t>
                      </a:r>
                      <a:endParaRPr lang="en-US" altLang="zh-CN" sz="2800" kern="100" spc="-300" baseline="0" dirty="0" smtClean="0">
                        <a:solidFill>
                          <a:srgbClr val="0000FF"/>
                        </a:solidFill>
                        <a:effectLst/>
                        <a:latin typeface="黑体" panose="02010609060101010101" pitchFamily="2" charset="-122"/>
                        <a:ea typeface="黑体" panose="02010609060101010101" pitchFamily="2" charset="-122"/>
                      </a:endParaRPr>
                    </a:p>
                    <a:p>
                      <a:pPr algn="just">
                        <a:spcAft>
                          <a:spcPts val="0"/>
                        </a:spcAft>
                      </a:pPr>
                      <a:r>
                        <a:rPr lang="zh-CN" sz="2800" kern="100" spc="-300" baseline="0" dirty="0" smtClean="0">
                          <a:solidFill>
                            <a:srgbClr val="0000FF"/>
                          </a:solidFill>
                          <a:effectLst/>
                          <a:latin typeface="黑体" panose="02010609060101010101" pitchFamily="2" charset="-122"/>
                          <a:ea typeface="黑体" panose="02010609060101010101" pitchFamily="2" charset="-122"/>
                        </a:rPr>
                        <a:t>原因</a:t>
                      </a:r>
                      <a:endParaRPr lang="zh-CN" sz="2800" b="1" kern="100" spc="-300" baseline="0" dirty="0">
                        <a:solidFill>
                          <a:srgbClr val="0000FF"/>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nchor="ctr"/>
                </a:tc>
                <a:tc>
                  <a:txBody>
                    <a:bodyPr/>
                    <a:lstStyle/>
                    <a:p>
                      <a:pPr algn="just">
                        <a:spcAft>
                          <a:spcPts val="0"/>
                        </a:spcAft>
                      </a:pPr>
                      <a:endParaRPr lang="zh-CN" sz="2400" b="1" kern="100" dirty="0">
                        <a:solidFill>
                          <a:schemeClr val="tx1"/>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tc>
                  <a:txBody>
                    <a:bodyPr/>
                    <a:lstStyle/>
                    <a:p>
                      <a:pPr algn="just">
                        <a:spcAft>
                          <a:spcPts val="0"/>
                        </a:spcAft>
                      </a:pPr>
                      <a:endParaRPr lang="zh-CN" sz="2400" b="1" kern="100" dirty="0">
                        <a:solidFill>
                          <a:schemeClr val="tx1"/>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extLst>
                  <a:ext uri="{0D108BD9-81ED-4DB2-BD59-A6C34878D82A}">
                    <a16:rowId xmlns:a16="http://schemas.microsoft.com/office/drawing/2014/main" val="10001"/>
                  </a:ext>
                </a:extLst>
              </a:tr>
              <a:tr h="437746">
                <a:tc>
                  <a:txBody>
                    <a:bodyPr/>
                    <a:lstStyle/>
                    <a:p>
                      <a:pPr algn="ctr">
                        <a:spcAft>
                          <a:spcPts val="0"/>
                        </a:spcAft>
                      </a:pPr>
                      <a:r>
                        <a:rPr lang="zh-CN" sz="2800" kern="100" spc="-300" baseline="0" dirty="0">
                          <a:solidFill>
                            <a:srgbClr val="0000FF"/>
                          </a:solidFill>
                          <a:effectLst/>
                          <a:latin typeface="黑体" panose="02010609060101010101" pitchFamily="2" charset="-122"/>
                          <a:ea typeface="黑体" panose="02010609060101010101" pitchFamily="2" charset="-122"/>
                        </a:rPr>
                        <a:t>时间</a:t>
                      </a:r>
                      <a:endParaRPr lang="zh-CN" sz="2800" b="1" kern="100" spc="-300" baseline="0" dirty="0">
                        <a:solidFill>
                          <a:srgbClr val="0000FF"/>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nchor="ctr"/>
                </a:tc>
                <a:tc>
                  <a:txBody>
                    <a:bodyPr/>
                    <a:lstStyle/>
                    <a:p>
                      <a:pPr algn="just">
                        <a:spcAft>
                          <a:spcPts val="0"/>
                        </a:spcAft>
                      </a:pPr>
                      <a:endParaRPr lang="zh-CN" sz="2400" b="1" kern="100" dirty="0">
                        <a:solidFill>
                          <a:srgbClr val="FF0000"/>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tc>
                  <a:txBody>
                    <a:bodyPr/>
                    <a:lstStyle/>
                    <a:p>
                      <a:pPr algn="just">
                        <a:spcAft>
                          <a:spcPts val="0"/>
                        </a:spcAft>
                      </a:pPr>
                      <a:endParaRPr lang="zh-CN" sz="2400" b="1" kern="100" dirty="0">
                        <a:solidFill>
                          <a:srgbClr val="FF0000"/>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extLst>
                  <a:ext uri="{0D108BD9-81ED-4DB2-BD59-A6C34878D82A}">
                    <a16:rowId xmlns:a16="http://schemas.microsoft.com/office/drawing/2014/main" val="10002"/>
                  </a:ext>
                </a:extLst>
              </a:tr>
              <a:tr h="2059532">
                <a:tc>
                  <a:txBody>
                    <a:bodyPr/>
                    <a:lstStyle/>
                    <a:p>
                      <a:pPr algn="just">
                        <a:spcAft>
                          <a:spcPts val="0"/>
                        </a:spcAft>
                      </a:pPr>
                      <a:r>
                        <a:rPr lang="zh-CN" sz="2800" kern="100" spc="-300" baseline="0" dirty="0" smtClean="0">
                          <a:solidFill>
                            <a:srgbClr val="0000FF"/>
                          </a:solidFill>
                          <a:effectLst/>
                          <a:latin typeface="黑体" panose="02010609060101010101" pitchFamily="2" charset="-122"/>
                          <a:ea typeface="黑体" panose="02010609060101010101" pitchFamily="2" charset="-122"/>
                        </a:rPr>
                        <a:t>斗争</a:t>
                      </a:r>
                      <a:endParaRPr lang="en-US" altLang="zh-CN" sz="2800" kern="100" spc="-300" baseline="0" dirty="0" smtClean="0">
                        <a:solidFill>
                          <a:srgbClr val="0000FF"/>
                        </a:solidFill>
                        <a:effectLst/>
                        <a:latin typeface="黑体" panose="02010609060101010101" pitchFamily="2" charset="-122"/>
                        <a:ea typeface="黑体" panose="02010609060101010101" pitchFamily="2" charset="-122"/>
                      </a:endParaRPr>
                    </a:p>
                    <a:p>
                      <a:pPr algn="just">
                        <a:spcAft>
                          <a:spcPts val="0"/>
                        </a:spcAft>
                      </a:pPr>
                      <a:r>
                        <a:rPr lang="zh-CN" sz="2800" kern="100" spc="-300" baseline="0" dirty="0" smtClean="0">
                          <a:solidFill>
                            <a:srgbClr val="0000FF"/>
                          </a:solidFill>
                          <a:effectLst/>
                          <a:latin typeface="黑体" panose="02010609060101010101" pitchFamily="2" charset="-122"/>
                          <a:ea typeface="黑体" panose="02010609060101010101" pitchFamily="2" charset="-122"/>
                        </a:rPr>
                        <a:t>方式</a:t>
                      </a:r>
                      <a:endParaRPr lang="zh-CN" sz="2800" b="1" kern="100" spc="-300" baseline="0" dirty="0">
                        <a:solidFill>
                          <a:srgbClr val="0000FF"/>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nchor="ctr"/>
                </a:tc>
                <a:tc>
                  <a:txBody>
                    <a:bodyPr/>
                    <a:lstStyle/>
                    <a:p>
                      <a:pPr algn="just">
                        <a:spcAft>
                          <a:spcPts val="0"/>
                        </a:spcAft>
                      </a:pPr>
                      <a:endParaRPr lang="zh-CN" sz="2400" b="1" kern="100" dirty="0">
                        <a:solidFill>
                          <a:schemeClr val="tx1"/>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tc>
                  <a:txBody>
                    <a:bodyPr/>
                    <a:lstStyle/>
                    <a:p>
                      <a:pPr algn="just">
                        <a:spcAft>
                          <a:spcPts val="0"/>
                        </a:spcAft>
                      </a:pPr>
                      <a:endParaRPr lang="zh-CN" sz="2400" b="1" kern="100" dirty="0">
                        <a:solidFill>
                          <a:schemeClr val="tx1"/>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extLst>
                  <a:ext uri="{0D108BD9-81ED-4DB2-BD59-A6C34878D82A}">
                    <a16:rowId xmlns:a16="http://schemas.microsoft.com/office/drawing/2014/main" val="10003"/>
                  </a:ext>
                </a:extLst>
              </a:tr>
              <a:tr h="1371405">
                <a:tc>
                  <a:txBody>
                    <a:bodyPr/>
                    <a:lstStyle/>
                    <a:p>
                      <a:pPr algn="just">
                        <a:spcAft>
                          <a:spcPts val="0"/>
                        </a:spcAft>
                      </a:pPr>
                      <a:r>
                        <a:rPr lang="zh-CN" sz="2800" kern="100" spc="-300" baseline="0" dirty="0" smtClean="0">
                          <a:solidFill>
                            <a:srgbClr val="0000FF"/>
                          </a:solidFill>
                          <a:effectLst/>
                          <a:latin typeface="黑体" panose="02010609060101010101" pitchFamily="2" charset="-122"/>
                          <a:ea typeface="黑体" panose="02010609060101010101" pitchFamily="2" charset="-122"/>
                        </a:rPr>
                        <a:t>斗争</a:t>
                      </a:r>
                      <a:endParaRPr lang="en-US" altLang="zh-CN" sz="2800" kern="100" spc="-300" baseline="0" dirty="0" smtClean="0">
                        <a:solidFill>
                          <a:srgbClr val="0000FF"/>
                        </a:solidFill>
                        <a:effectLst/>
                        <a:latin typeface="黑体" panose="02010609060101010101" pitchFamily="2" charset="-122"/>
                        <a:ea typeface="黑体" panose="02010609060101010101" pitchFamily="2" charset="-122"/>
                      </a:endParaRPr>
                    </a:p>
                    <a:p>
                      <a:pPr algn="just">
                        <a:spcAft>
                          <a:spcPts val="0"/>
                        </a:spcAft>
                      </a:pPr>
                      <a:r>
                        <a:rPr lang="zh-CN" sz="2800" kern="100" spc="-300" baseline="0" dirty="0" smtClean="0">
                          <a:solidFill>
                            <a:srgbClr val="0000FF"/>
                          </a:solidFill>
                          <a:effectLst/>
                          <a:latin typeface="黑体" panose="02010609060101010101" pitchFamily="2" charset="-122"/>
                          <a:ea typeface="黑体" panose="02010609060101010101" pitchFamily="2" charset="-122"/>
                        </a:rPr>
                        <a:t>结果</a:t>
                      </a:r>
                      <a:endParaRPr lang="zh-CN" sz="2800" b="1" kern="100" spc="-300" baseline="0" dirty="0">
                        <a:solidFill>
                          <a:srgbClr val="0000FF"/>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nchor="ctr"/>
                </a:tc>
                <a:tc>
                  <a:txBody>
                    <a:bodyPr/>
                    <a:lstStyle/>
                    <a:p>
                      <a:pPr algn="just">
                        <a:spcAft>
                          <a:spcPts val="0"/>
                        </a:spcAft>
                      </a:pPr>
                      <a:endParaRPr lang="zh-CN" sz="2400" b="1" kern="100" dirty="0">
                        <a:solidFill>
                          <a:schemeClr val="tx1"/>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tc>
                  <a:txBody>
                    <a:bodyPr/>
                    <a:lstStyle/>
                    <a:p>
                      <a:pPr algn="just">
                        <a:spcAft>
                          <a:spcPts val="0"/>
                        </a:spcAft>
                      </a:pPr>
                      <a:endParaRPr lang="zh-CN" sz="2400" b="1" kern="100" dirty="0">
                        <a:solidFill>
                          <a:schemeClr val="tx1"/>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extLst>
                  <a:ext uri="{0D108BD9-81ED-4DB2-BD59-A6C34878D82A}">
                    <a16:rowId xmlns:a16="http://schemas.microsoft.com/office/drawing/2014/main" val="10004"/>
                  </a:ext>
                </a:extLst>
              </a:tr>
              <a:tr h="1492586">
                <a:tc>
                  <a:txBody>
                    <a:bodyPr/>
                    <a:lstStyle/>
                    <a:p>
                      <a:pPr algn="just">
                        <a:spcAft>
                          <a:spcPts val="0"/>
                        </a:spcAft>
                      </a:pPr>
                      <a:r>
                        <a:rPr lang="zh-CN" sz="2400" kern="100" spc="-300" baseline="0" dirty="0" smtClean="0">
                          <a:solidFill>
                            <a:srgbClr val="0000FF"/>
                          </a:solidFill>
                          <a:effectLst/>
                          <a:latin typeface="黑体" panose="02010609060101010101" pitchFamily="2" charset="-122"/>
                          <a:ea typeface="黑体" panose="02010609060101010101" pitchFamily="2" charset="-122"/>
                        </a:rPr>
                        <a:t>共同</a:t>
                      </a:r>
                      <a:endParaRPr lang="en-US" altLang="zh-CN" sz="2400" kern="100" spc="-300" baseline="0" dirty="0" smtClean="0">
                        <a:solidFill>
                          <a:srgbClr val="0000FF"/>
                        </a:solidFill>
                        <a:effectLst/>
                        <a:latin typeface="黑体" panose="02010609060101010101" pitchFamily="2" charset="-122"/>
                        <a:ea typeface="黑体" panose="02010609060101010101" pitchFamily="2" charset="-122"/>
                      </a:endParaRPr>
                    </a:p>
                    <a:p>
                      <a:pPr algn="just">
                        <a:spcAft>
                          <a:spcPts val="0"/>
                        </a:spcAft>
                      </a:pPr>
                      <a:r>
                        <a:rPr lang="zh-CN" sz="2400" kern="100" spc="-300" baseline="0" dirty="0" smtClean="0">
                          <a:solidFill>
                            <a:srgbClr val="0000FF"/>
                          </a:solidFill>
                          <a:effectLst/>
                          <a:latin typeface="黑体" panose="02010609060101010101" pitchFamily="2" charset="-122"/>
                          <a:ea typeface="黑体" panose="02010609060101010101" pitchFamily="2" charset="-122"/>
                        </a:rPr>
                        <a:t>之</a:t>
                      </a:r>
                      <a:r>
                        <a:rPr lang="zh-CN" sz="2400" kern="100" spc="-300" baseline="0" dirty="0">
                          <a:solidFill>
                            <a:srgbClr val="0000FF"/>
                          </a:solidFill>
                          <a:effectLst/>
                          <a:latin typeface="黑体" panose="02010609060101010101" pitchFamily="2" charset="-122"/>
                          <a:ea typeface="黑体" panose="02010609060101010101" pitchFamily="2" charset="-122"/>
                        </a:rPr>
                        <a:t>处</a:t>
                      </a:r>
                      <a:endParaRPr lang="zh-CN" sz="2400" b="1" kern="100" spc="-300" baseline="0" dirty="0">
                        <a:solidFill>
                          <a:srgbClr val="0000FF"/>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nchor="ctr"/>
                </a:tc>
                <a:tc gridSpan="2">
                  <a:txBody>
                    <a:bodyPr/>
                    <a:lstStyle/>
                    <a:p>
                      <a:pPr algn="just">
                        <a:spcAft>
                          <a:spcPts val="0"/>
                        </a:spcAft>
                      </a:pPr>
                      <a:endParaRPr lang="zh-CN" sz="2400" b="1" kern="100" dirty="0">
                        <a:solidFill>
                          <a:schemeClr val="tx1"/>
                        </a:solidFill>
                        <a:effectLst/>
                        <a:latin typeface="黑体" panose="02010609060101010101" pitchFamily="2" charset="-122"/>
                        <a:ea typeface="黑体" panose="02010609060101010101" pitchFamily="2" charset="-122"/>
                        <a:cs typeface="Times New Roman" panose="02020603050405020304"/>
                      </a:endParaRPr>
                    </a:p>
                  </a:txBody>
                  <a:tcPr marL="51437" marR="51437" marT="0" marB="0"/>
                </a:tc>
                <a:tc hMerge="1">
                  <a:txBody>
                    <a:bodyPr/>
                    <a:lstStyle/>
                    <a:p>
                      <a:endParaRPr lang="zh-CN"/>
                    </a:p>
                  </a:txBody>
                  <a:tcPr/>
                </a:tc>
                <a:extLst>
                  <a:ext uri="{0D108BD9-81ED-4DB2-BD59-A6C34878D82A}">
                    <a16:rowId xmlns:a16="http://schemas.microsoft.com/office/drawing/2014/main" val="10005"/>
                  </a:ext>
                </a:extLst>
              </a:tr>
            </a:tbl>
          </a:graphicData>
        </a:graphic>
      </p:graphicFrame>
      <p:sp>
        <p:nvSpPr>
          <p:cNvPr id="4" name="矩形 3"/>
          <p:cNvSpPr/>
          <p:nvPr/>
        </p:nvSpPr>
        <p:spPr>
          <a:xfrm>
            <a:off x="1331640" y="556864"/>
            <a:ext cx="3585105" cy="1200329"/>
          </a:xfrm>
          <a:prstGeom prst="rect">
            <a:avLst/>
          </a:prstGeom>
        </p:spPr>
        <p:txBody>
          <a:bodyPr wrap="square">
            <a:spAutoFit/>
          </a:bodyPr>
          <a:lstStyle/>
          <a:p>
            <a:pPr algn="just">
              <a:defRPr/>
            </a:pPr>
            <a:r>
              <a:rPr lang="zh-CN" altLang="en-US" sz="2400" b="1" kern="100" dirty="0">
                <a:solidFill>
                  <a:prstClr val="black"/>
                </a:solidFill>
              </a:rPr>
              <a:t>一战结束后，</a:t>
            </a:r>
            <a:r>
              <a:rPr lang="zh-CN" altLang="en-US" sz="2400" b="1" kern="100" dirty="0">
                <a:solidFill>
                  <a:srgbClr val="FF0000"/>
                </a:solidFill>
              </a:rPr>
              <a:t>扎格鲁尔</a:t>
            </a:r>
            <a:r>
              <a:rPr lang="zh-CN" altLang="en-US" sz="2400" b="1" kern="100" dirty="0">
                <a:solidFill>
                  <a:prstClr val="black"/>
                </a:solidFill>
              </a:rPr>
              <a:t>等人向</a:t>
            </a:r>
            <a:r>
              <a:rPr lang="zh-CN" altLang="en-US" sz="2400" b="1" kern="100" dirty="0">
                <a:solidFill>
                  <a:srgbClr val="FF0000"/>
                </a:solidFill>
              </a:rPr>
              <a:t>英国</a:t>
            </a:r>
            <a:r>
              <a:rPr lang="zh-CN" altLang="en-US" sz="2400" b="1" kern="100" dirty="0">
                <a:solidFill>
                  <a:prstClr val="black"/>
                </a:solidFill>
              </a:rPr>
              <a:t>政府提出让埃及完全独立的要求遭拒绝。</a:t>
            </a:r>
            <a:endParaRPr lang="zh-CN" altLang="en-US" sz="2400" b="1" kern="100" dirty="0">
              <a:solidFill>
                <a:prstClr val="black"/>
              </a:solidFill>
              <a:latin typeface="黑体" panose="02010609060101010101" pitchFamily="2" charset="-122"/>
              <a:ea typeface="黑体" panose="02010609060101010101" pitchFamily="2" charset="-122"/>
              <a:cs typeface="Times New Roman" panose="02020603050405020304"/>
            </a:endParaRPr>
          </a:p>
        </p:txBody>
      </p:sp>
      <p:sp>
        <p:nvSpPr>
          <p:cNvPr id="6" name="矩形 5"/>
          <p:cNvSpPr/>
          <p:nvPr/>
        </p:nvSpPr>
        <p:spPr>
          <a:xfrm>
            <a:off x="4916170" y="598805"/>
            <a:ext cx="3907790" cy="953135"/>
          </a:xfrm>
          <a:prstGeom prst="rect">
            <a:avLst/>
          </a:prstGeom>
        </p:spPr>
        <p:txBody>
          <a:bodyPr wrap="square">
            <a:spAutoFit/>
          </a:bodyPr>
          <a:lstStyle/>
          <a:p>
            <a:pPr algn="just">
              <a:defRPr/>
            </a:pPr>
            <a:r>
              <a:rPr lang="zh-CN" altLang="en-US" sz="2800" b="1" kern="100" dirty="0">
                <a:solidFill>
                  <a:prstClr val="black"/>
                </a:solidFill>
              </a:rPr>
              <a:t>巴黎和会外交的失败成为五四运动的导火线。</a:t>
            </a:r>
            <a:endParaRPr lang="zh-CN" altLang="en-US" sz="2800" b="1" kern="100" dirty="0">
              <a:solidFill>
                <a:prstClr val="black"/>
              </a:solidFill>
              <a:latin typeface="黑体" panose="02010609060101010101" pitchFamily="2" charset="-122"/>
              <a:ea typeface="黑体" panose="02010609060101010101" pitchFamily="2" charset="-122"/>
              <a:cs typeface="Times New Roman" panose="02020603050405020304"/>
            </a:endParaRPr>
          </a:p>
        </p:txBody>
      </p:sp>
      <p:sp>
        <p:nvSpPr>
          <p:cNvPr id="8" name="矩形 7"/>
          <p:cNvSpPr/>
          <p:nvPr/>
        </p:nvSpPr>
        <p:spPr>
          <a:xfrm>
            <a:off x="1912689" y="1757193"/>
            <a:ext cx="1580882" cy="461665"/>
          </a:xfrm>
          <a:prstGeom prst="rect">
            <a:avLst/>
          </a:prstGeom>
        </p:spPr>
        <p:txBody>
          <a:bodyPr wrap="none">
            <a:spAutoFit/>
          </a:bodyPr>
          <a:lstStyle/>
          <a:p>
            <a:pPr algn="just">
              <a:defRPr/>
            </a:pPr>
            <a:r>
              <a:rPr lang="en-US" altLang="zh-CN" sz="2400" b="1" kern="100" dirty="0">
                <a:solidFill>
                  <a:srgbClr val="FF0000"/>
                </a:solidFill>
              </a:rPr>
              <a:t>1919</a:t>
            </a:r>
            <a:r>
              <a:rPr lang="zh-CN" altLang="en-US" sz="2400" b="1" kern="100" dirty="0">
                <a:solidFill>
                  <a:srgbClr val="FF0000"/>
                </a:solidFill>
              </a:rPr>
              <a:t>年</a:t>
            </a:r>
            <a:r>
              <a:rPr lang="en-US" altLang="zh-CN" sz="2400" b="1" kern="100" dirty="0">
                <a:solidFill>
                  <a:srgbClr val="FF0000"/>
                </a:solidFill>
              </a:rPr>
              <a:t>3</a:t>
            </a:r>
            <a:r>
              <a:rPr lang="zh-CN" altLang="en-US" sz="2400" b="1" kern="100" dirty="0">
                <a:solidFill>
                  <a:srgbClr val="FF0000"/>
                </a:solidFill>
              </a:rPr>
              <a:t>月</a:t>
            </a:r>
            <a:endParaRPr lang="zh-CN" altLang="en-US" sz="2400" b="1" kern="100" dirty="0">
              <a:solidFill>
                <a:srgbClr val="FF0000"/>
              </a:solidFill>
              <a:latin typeface="黑体" panose="02010609060101010101" pitchFamily="2" charset="-122"/>
              <a:ea typeface="黑体" panose="02010609060101010101" pitchFamily="2" charset="-122"/>
              <a:cs typeface="Times New Roman" panose="02020603050405020304"/>
            </a:endParaRPr>
          </a:p>
        </p:txBody>
      </p:sp>
      <p:sp>
        <p:nvSpPr>
          <p:cNvPr id="10" name="矩形 9"/>
          <p:cNvSpPr/>
          <p:nvPr/>
        </p:nvSpPr>
        <p:spPr>
          <a:xfrm>
            <a:off x="5691919" y="1800589"/>
            <a:ext cx="1580882" cy="461665"/>
          </a:xfrm>
          <a:prstGeom prst="rect">
            <a:avLst/>
          </a:prstGeom>
        </p:spPr>
        <p:txBody>
          <a:bodyPr wrap="none">
            <a:spAutoFit/>
          </a:bodyPr>
          <a:lstStyle/>
          <a:p>
            <a:pPr algn="just">
              <a:defRPr/>
            </a:pPr>
            <a:r>
              <a:rPr lang="en-US" altLang="zh-CN" sz="2400" b="1" kern="100" dirty="0">
                <a:solidFill>
                  <a:srgbClr val="FF0000"/>
                </a:solidFill>
              </a:rPr>
              <a:t>1919</a:t>
            </a:r>
            <a:r>
              <a:rPr lang="zh-CN" altLang="en-US" sz="2400" b="1" kern="100" dirty="0">
                <a:solidFill>
                  <a:srgbClr val="FF0000"/>
                </a:solidFill>
              </a:rPr>
              <a:t>年</a:t>
            </a:r>
            <a:r>
              <a:rPr lang="en-US" altLang="zh-CN" sz="2400" b="1" kern="100" dirty="0">
                <a:solidFill>
                  <a:srgbClr val="FF0000"/>
                </a:solidFill>
              </a:rPr>
              <a:t>5</a:t>
            </a:r>
            <a:r>
              <a:rPr lang="zh-CN" altLang="en-US" sz="2400" b="1" kern="100" dirty="0">
                <a:solidFill>
                  <a:srgbClr val="FF0000"/>
                </a:solidFill>
              </a:rPr>
              <a:t>月</a:t>
            </a:r>
            <a:endParaRPr lang="zh-CN" altLang="en-US" sz="2400" b="1" kern="100" dirty="0">
              <a:solidFill>
                <a:srgbClr val="FF0000"/>
              </a:solidFill>
              <a:latin typeface="黑体" panose="02010609060101010101" pitchFamily="2" charset="-122"/>
              <a:ea typeface="黑体" panose="02010609060101010101" pitchFamily="2" charset="-122"/>
              <a:cs typeface="Times New Roman" panose="02020603050405020304"/>
            </a:endParaRPr>
          </a:p>
        </p:txBody>
      </p:sp>
      <p:sp>
        <p:nvSpPr>
          <p:cNvPr id="12" name="矩形 11"/>
          <p:cNvSpPr/>
          <p:nvPr/>
        </p:nvSpPr>
        <p:spPr>
          <a:xfrm>
            <a:off x="1331641" y="2262254"/>
            <a:ext cx="3585104" cy="1938020"/>
          </a:xfrm>
          <a:prstGeom prst="rect">
            <a:avLst/>
          </a:prstGeom>
        </p:spPr>
        <p:txBody>
          <a:bodyPr wrap="square">
            <a:spAutoFit/>
          </a:bodyPr>
          <a:lstStyle/>
          <a:p>
            <a:pPr algn="just">
              <a:defRPr/>
            </a:pPr>
            <a:r>
              <a:rPr lang="zh-CN" altLang="en-US" sz="2400" b="1" kern="100" dirty="0">
                <a:solidFill>
                  <a:prstClr val="black"/>
                </a:solidFill>
              </a:rPr>
              <a:t>以开罗学生的反英示威为起点，学生罢课、工人罢工、商人罢市的风潮。后来，和平示威又转变为自发性的武装起义</a:t>
            </a:r>
            <a:endParaRPr lang="zh-CN" altLang="en-US" sz="2400" b="1" kern="100" dirty="0">
              <a:solidFill>
                <a:prstClr val="black"/>
              </a:solidFill>
              <a:latin typeface="黑体" panose="02010609060101010101" pitchFamily="2" charset="-122"/>
              <a:ea typeface="黑体" panose="02010609060101010101" pitchFamily="2" charset="-122"/>
              <a:cs typeface="Times New Roman" panose="02020603050405020304"/>
            </a:endParaRPr>
          </a:p>
        </p:txBody>
      </p:sp>
      <p:sp>
        <p:nvSpPr>
          <p:cNvPr id="14" name="矩形 13"/>
          <p:cNvSpPr/>
          <p:nvPr/>
        </p:nvSpPr>
        <p:spPr>
          <a:xfrm>
            <a:off x="5207000" y="2446655"/>
            <a:ext cx="3227070" cy="1814830"/>
          </a:xfrm>
          <a:prstGeom prst="rect">
            <a:avLst/>
          </a:prstGeom>
        </p:spPr>
        <p:txBody>
          <a:bodyPr wrap="square">
            <a:spAutoFit/>
          </a:bodyPr>
          <a:lstStyle/>
          <a:p>
            <a:pPr algn="just">
              <a:defRPr/>
            </a:pPr>
            <a:r>
              <a:rPr lang="zh-CN" altLang="en-US" sz="2800" b="1" kern="100" dirty="0">
                <a:solidFill>
                  <a:prstClr val="black"/>
                </a:solidFill>
              </a:rPr>
              <a:t>广大青年学生举行了罢课、游行示威，后来得到上海等地工人阶级的声援</a:t>
            </a:r>
            <a:endParaRPr lang="zh-CN" altLang="en-US" sz="2800" b="1" kern="100" dirty="0">
              <a:solidFill>
                <a:prstClr val="black"/>
              </a:solidFill>
              <a:latin typeface="黑体" panose="02010609060101010101" pitchFamily="2" charset="-122"/>
              <a:ea typeface="黑体" panose="02010609060101010101" pitchFamily="2" charset="-122"/>
              <a:cs typeface="Times New Roman" panose="02020603050405020304"/>
            </a:endParaRPr>
          </a:p>
        </p:txBody>
      </p:sp>
      <p:sp>
        <p:nvSpPr>
          <p:cNvPr id="16" name="矩形 15"/>
          <p:cNvSpPr/>
          <p:nvPr/>
        </p:nvSpPr>
        <p:spPr>
          <a:xfrm>
            <a:off x="1403648" y="4464435"/>
            <a:ext cx="3312368" cy="830997"/>
          </a:xfrm>
          <a:prstGeom prst="rect">
            <a:avLst/>
          </a:prstGeom>
        </p:spPr>
        <p:txBody>
          <a:bodyPr wrap="square">
            <a:spAutoFit/>
          </a:bodyPr>
          <a:lstStyle/>
          <a:p>
            <a:pPr algn="just">
              <a:defRPr/>
            </a:pPr>
            <a:r>
              <a:rPr lang="zh-CN" altLang="en-US" sz="2400" b="1" kern="100" dirty="0">
                <a:solidFill>
                  <a:prstClr val="black"/>
                </a:solidFill>
              </a:rPr>
              <a:t>最终英国政府被迫有条件地承认埃及独立</a:t>
            </a:r>
            <a:endParaRPr lang="zh-CN" altLang="en-US" sz="2400" b="1" kern="100" dirty="0">
              <a:solidFill>
                <a:prstClr val="black"/>
              </a:solidFill>
              <a:latin typeface="黑体" panose="02010609060101010101" pitchFamily="2" charset="-122"/>
              <a:ea typeface="黑体" panose="02010609060101010101" pitchFamily="2" charset="-122"/>
              <a:cs typeface="Times New Roman" panose="02020603050405020304"/>
            </a:endParaRPr>
          </a:p>
        </p:txBody>
      </p:sp>
      <p:sp>
        <p:nvSpPr>
          <p:cNvPr id="18" name="矩形 17"/>
          <p:cNvSpPr/>
          <p:nvPr/>
        </p:nvSpPr>
        <p:spPr>
          <a:xfrm>
            <a:off x="4915535" y="4485005"/>
            <a:ext cx="3907790" cy="953135"/>
          </a:xfrm>
          <a:prstGeom prst="rect">
            <a:avLst/>
          </a:prstGeom>
        </p:spPr>
        <p:txBody>
          <a:bodyPr wrap="square">
            <a:spAutoFit/>
          </a:bodyPr>
          <a:lstStyle/>
          <a:p>
            <a:pPr algn="just">
              <a:defRPr/>
            </a:pPr>
            <a:r>
              <a:rPr lang="zh-CN" altLang="en-US" sz="2800" b="1" kern="100" dirty="0">
                <a:solidFill>
                  <a:prstClr val="black"/>
                </a:solidFill>
              </a:rPr>
              <a:t>五四运动取得初步胜利，中国代表拒签和约。</a:t>
            </a:r>
            <a:endParaRPr lang="zh-CN" altLang="en-US" sz="2800" b="1" kern="100" dirty="0">
              <a:solidFill>
                <a:prstClr val="black"/>
              </a:solidFill>
              <a:latin typeface="黑体" panose="02010609060101010101" pitchFamily="2" charset="-122"/>
              <a:ea typeface="黑体" panose="02010609060101010101" pitchFamily="2" charset="-122"/>
              <a:cs typeface="Times New Roman" panose="02020603050405020304"/>
            </a:endParaRPr>
          </a:p>
        </p:txBody>
      </p:sp>
      <p:sp>
        <p:nvSpPr>
          <p:cNvPr id="20" name="矩形 19"/>
          <p:cNvSpPr/>
          <p:nvPr/>
        </p:nvSpPr>
        <p:spPr>
          <a:xfrm>
            <a:off x="1169855" y="5877272"/>
            <a:ext cx="7276571" cy="953135"/>
          </a:xfrm>
          <a:prstGeom prst="rect">
            <a:avLst/>
          </a:prstGeom>
        </p:spPr>
        <p:txBody>
          <a:bodyPr wrap="square">
            <a:spAutoFit/>
          </a:bodyPr>
          <a:lstStyle/>
          <a:p>
            <a:pPr algn="just">
              <a:defRPr/>
            </a:pPr>
            <a:r>
              <a:rPr lang="zh-CN" altLang="en-US" sz="2800" b="1" kern="100" dirty="0">
                <a:solidFill>
                  <a:prstClr val="black"/>
                </a:solidFill>
              </a:rPr>
              <a:t>都属于反帝反封建的民主革命运动；又由学生和工人参与运动；斗争结局都取得胜利。</a:t>
            </a:r>
            <a:endParaRPr lang="zh-CN" altLang="en-US" sz="2800" b="1" kern="100" dirty="0">
              <a:solidFill>
                <a:prstClr val="black"/>
              </a:solidFill>
              <a:latin typeface="黑体" panose="02010609060101010101" pitchFamily="2" charset="-122"/>
              <a:ea typeface="黑体" panose="02010609060101010101" pitchFamily="2"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091" y="103804"/>
            <a:ext cx="2664296" cy="768350"/>
          </a:xfrm>
          <a:prstGeom prst="rect">
            <a:avLst/>
          </a:prstGeom>
          <a:noFill/>
        </p:spPr>
        <p:txBody>
          <a:bodyPr wrap="square" rtlCol="0">
            <a:spAutoFit/>
          </a:bodyPr>
          <a:lstStyle/>
          <a:p>
            <a:r>
              <a:rPr lang="zh-CN" altLang="en-US" sz="4400" b="1"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黑体" panose="02010609060101010101" pitchFamily="2" charset="-122"/>
                <a:ea typeface="黑体" panose="02010609060101010101" pitchFamily="2" charset="-122"/>
              </a:rPr>
              <a:t>知识拓展：</a:t>
            </a:r>
          </a:p>
        </p:txBody>
      </p:sp>
      <p:sp>
        <p:nvSpPr>
          <p:cNvPr id="3" name="TextBox 2"/>
          <p:cNvSpPr txBox="1"/>
          <p:nvPr/>
        </p:nvSpPr>
        <p:spPr>
          <a:xfrm>
            <a:off x="611054" y="871975"/>
            <a:ext cx="8280920" cy="523220"/>
          </a:xfrm>
          <a:prstGeom prst="rect">
            <a:avLst/>
          </a:prstGeom>
          <a:noFill/>
        </p:spPr>
        <p:txBody>
          <a:bodyPr wrap="square" rtlCol="0">
            <a:spAutoFit/>
          </a:bodyPr>
          <a:lstStyle/>
          <a:p>
            <a:pPr algn="ctr"/>
            <a:r>
              <a:rPr lang="zh-CN" altLang="en-US" sz="2800" b="1" dirty="0" smtClean="0">
                <a:latin typeface="微软雅黑" panose="020B0503020204020204" charset="-122"/>
                <a:ea typeface="微软雅黑" panose="020B0503020204020204" charset="-122"/>
              </a:rPr>
              <a:t>印度非暴力不合作运动与埃及华夫脱运动的异同</a:t>
            </a:r>
            <a:endParaRPr lang="zh-CN" altLang="en-US" sz="2800" b="1" dirty="0">
              <a:latin typeface="微软雅黑" panose="020B0503020204020204" charset="-122"/>
              <a:ea typeface="微软雅黑" panose="020B0503020204020204" charset="-122"/>
            </a:endParaRPr>
          </a:p>
        </p:txBody>
      </p:sp>
      <p:sp>
        <p:nvSpPr>
          <p:cNvPr id="4" name="TextBox 3"/>
          <p:cNvSpPr txBox="1"/>
          <p:nvPr/>
        </p:nvSpPr>
        <p:spPr>
          <a:xfrm>
            <a:off x="467673" y="1619146"/>
            <a:ext cx="8568952" cy="5140960"/>
          </a:xfrm>
          <a:prstGeom prst="rect">
            <a:avLst/>
          </a:prstGeom>
          <a:noFill/>
        </p:spPr>
        <p:txBody>
          <a:bodyPr wrap="square" rtlCol="0">
            <a:spAutoFit/>
          </a:bodyPr>
          <a:lstStyle/>
          <a:p>
            <a:pPr>
              <a:lnSpc>
                <a:spcPct val="114000"/>
              </a:lnSpc>
            </a:pPr>
            <a:r>
              <a:rPr lang="zh-CN" altLang="en-US" sz="3200" b="1" dirty="0">
                <a:solidFill>
                  <a:srgbClr val="FF0000"/>
                </a:solidFill>
                <a:latin typeface="宋体" panose="02010600030101010101" pitchFamily="2" charset="-122"/>
                <a:ea typeface="宋体" panose="02010600030101010101" pitchFamily="2" charset="-122"/>
              </a:rPr>
              <a:t>（</a:t>
            </a:r>
            <a:r>
              <a:rPr lang="en-US" altLang="zh-CN" sz="3200" b="1" dirty="0">
                <a:solidFill>
                  <a:srgbClr val="FF0000"/>
                </a:solidFill>
                <a:latin typeface="宋体" panose="02010600030101010101" pitchFamily="2" charset="-122"/>
                <a:ea typeface="宋体" panose="02010600030101010101" pitchFamily="2" charset="-122"/>
              </a:rPr>
              <a:t>1</a:t>
            </a:r>
            <a:r>
              <a:rPr lang="zh-CN" altLang="en-US" sz="3200" b="1" dirty="0">
                <a:solidFill>
                  <a:srgbClr val="FF0000"/>
                </a:solidFill>
                <a:latin typeface="宋体" panose="02010600030101010101" pitchFamily="2" charset="-122"/>
                <a:ea typeface="宋体" panose="02010600030101010101" pitchFamily="2" charset="-122"/>
              </a:rPr>
              <a:t>）不同点</a:t>
            </a:r>
            <a:r>
              <a:rPr lang="zh-CN" altLang="en-US" sz="3200" b="1" dirty="0" smtClean="0">
                <a:solidFill>
                  <a:srgbClr val="FF0000"/>
                </a:solidFill>
                <a:latin typeface="宋体" panose="02010600030101010101" pitchFamily="2" charset="-122"/>
                <a:ea typeface="宋体" panose="02010600030101010101" pitchFamily="2" charset="-122"/>
              </a:rPr>
              <a:t>：</a:t>
            </a:r>
            <a:endParaRPr lang="en-US" altLang="zh-CN" sz="3200" b="1" dirty="0" smtClean="0">
              <a:latin typeface="宋体" panose="02010600030101010101" pitchFamily="2" charset="-122"/>
              <a:ea typeface="宋体" panose="02010600030101010101" pitchFamily="2" charset="-122"/>
            </a:endParaRPr>
          </a:p>
          <a:p>
            <a:pPr>
              <a:lnSpc>
                <a:spcPct val="114000"/>
              </a:lnSpc>
            </a:pPr>
            <a:r>
              <a:rPr lang="en-US" altLang="zh-CN" sz="3200" b="1" dirty="0">
                <a:latin typeface="宋体" panose="02010600030101010101" pitchFamily="2" charset="-122"/>
                <a:ea typeface="宋体" panose="02010600030101010101" pitchFamily="2" charset="-122"/>
              </a:rPr>
              <a:t> </a:t>
            </a:r>
            <a:r>
              <a:rPr lang="en-US" altLang="zh-CN" sz="3200" b="1" dirty="0" smtClean="0">
                <a:latin typeface="宋体" panose="02010600030101010101" pitchFamily="2" charset="-122"/>
                <a:ea typeface="宋体" panose="02010600030101010101" pitchFamily="2" charset="-122"/>
              </a:rPr>
              <a:t>   </a:t>
            </a:r>
            <a:r>
              <a:rPr lang="zh-CN" altLang="en-US" sz="3200" b="1" dirty="0" smtClean="0">
                <a:latin typeface="宋体" panose="02010600030101010101" pitchFamily="2" charset="-122"/>
                <a:ea typeface="宋体" panose="02010600030101010101" pitchFamily="2" charset="-122"/>
              </a:rPr>
              <a:t>结果</a:t>
            </a:r>
            <a:r>
              <a:rPr lang="zh-CN" altLang="en-US" sz="3200" b="1" dirty="0">
                <a:latin typeface="宋体" panose="02010600030101010101" pitchFamily="2" charset="-122"/>
                <a:ea typeface="宋体" panose="02010600030101010101" pitchFamily="2" charset="-122"/>
              </a:rPr>
              <a:t>不同。印度的非暴力不合作运动由领导者决定</a:t>
            </a:r>
            <a:r>
              <a:rPr lang="zh-CN" altLang="en-US" sz="3200" b="1" dirty="0" smtClean="0">
                <a:latin typeface="宋体" panose="02010600030101010101" pitchFamily="2" charset="-122"/>
                <a:ea typeface="宋体" panose="02010600030101010101" pitchFamily="2" charset="-122"/>
              </a:rPr>
              <a:t>停止</a:t>
            </a:r>
            <a:r>
              <a:rPr lang="zh-CN" altLang="en-US" sz="3200" b="1" dirty="0">
                <a:latin typeface="宋体" panose="02010600030101010101" pitchFamily="2" charset="-122"/>
                <a:ea typeface="宋体" panose="02010600030101010101" pitchFamily="2" charset="-122"/>
              </a:rPr>
              <a:t>，致使印度的民族反帝运动走向低潮；埃及取得了有条件的独立。</a:t>
            </a:r>
          </a:p>
          <a:p>
            <a:pPr>
              <a:lnSpc>
                <a:spcPct val="114000"/>
              </a:lnSpc>
            </a:pPr>
            <a:r>
              <a:rPr lang="zh-CN" altLang="en-US" sz="3200" b="1" dirty="0">
                <a:solidFill>
                  <a:srgbClr val="FF0000"/>
                </a:solidFill>
                <a:latin typeface="宋体" panose="02010600030101010101" pitchFamily="2" charset="-122"/>
                <a:ea typeface="宋体" panose="02010600030101010101" pitchFamily="2" charset="-122"/>
              </a:rPr>
              <a:t>（</a:t>
            </a:r>
            <a:r>
              <a:rPr lang="en-US" altLang="zh-CN" sz="3200" b="1" dirty="0">
                <a:solidFill>
                  <a:srgbClr val="FF0000"/>
                </a:solidFill>
                <a:latin typeface="宋体" panose="02010600030101010101" pitchFamily="2" charset="-122"/>
                <a:ea typeface="宋体" panose="02010600030101010101" pitchFamily="2" charset="-122"/>
              </a:rPr>
              <a:t>2</a:t>
            </a:r>
            <a:r>
              <a:rPr lang="zh-CN" altLang="en-US" sz="3200" b="1" dirty="0">
                <a:solidFill>
                  <a:srgbClr val="FF0000"/>
                </a:solidFill>
                <a:latin typeface="宋体" panose="02010600030101010101" pitchFamily="2" charset="-122"/>
                <a:ea typeface="宋体" panose="02010600030101010101" pitchFamily="2" charset="-122"/>
              </a:rPr>
              <a:t>）共同点</a:t>
            </a:r>
            <a:r>
              <a:rPr lang="zh-CN" altLang="en-US" sz="3200" b="1" dirty="0" smtClean="0">
                <a:solidFill>
                  <a:srgbClr val="FF0000"/>
                </a:solidFill>
                <a:latin typeface="宋体" panose="02010600030101010101" pitchFamily="2" charset="-122"/>
                <a:ea typeface="宋体" panose="02010600030101010101" pitchFamily="2" charset="-122"/>
              </a:rPr>
              <a:t>：</a:t>
            </a:r>
            <a:endParaRPr lang="en-US" altLang="zh-CN" sz="3200" b="1" dirty="0" smtClean="0">
              <a:latin typeface="宋体" panose="02010600030101010101" pitchFamily="2" charset="-122"/>
              <a:ea typeface="宋体" panose="02010600030101010101" pitchFamily="2" charset="-122"/>
            </a:endParaRPr>
          </a:p>
          <a:p>
            <a:pPr>
              <a:lnSpc>
                <a:spcPct val="114000"/>
              </a:lnSpc>
            </a:pPr>
            <a:r>
              <a:rPr lang="zh-CN" altLang="en-US" sz="3200" b="1" dirty="0" smtClean="0">
                <a:latin typeface="宋体" panose="02010600030101010101" pitchFamily="2" charset="-122"/>
                <a:ea typeface="宋体" panose="02010600030101010101" pitchFamily="2" charset="-122"/>
              </a:rPr>
              <a:t>  ①</a:t>
            </a:r>
            <a:r>
              <a:rPr lang="zh-CN" altLang="en-US" sz="3200" b="1" dirty="0">
                <a:latin typeface="宋体" panose="02010600030101010101" pitchFamily="2" charset="-122"/>
                <a:ea typeface="宋体" panose="02010600030101010101" pitchFamily="2" charset="-122"/>
              </a:rPr>
              <a:t>都是在第一次世界大战影响下发生的，</a:t>
            </a:r>
            <a:r>
              <a:rPr lang="zh-CN" altLang="en-US" sz="3200" b="1" dirty="0" smtClean="0">
                <a:latin typeface="宋体" panose="02010600030101010101" pitchFamily="2" charset="-122"/>
                <a:ea typeface="宋体" panose="02010600030101010101" pitchFamily="2" charset="-122"/>
              </a:rPr>
              <a:t>爆发的</a:t>
            </a:r>
            <a:r>
              <a:rPr lang="zh-CN" altLang="en-US" sz="3200" b="1" dirty="0">
                <a:latin typeface="宋体" panose="02010600030101010101" pitchFamily="2" charset="-122"/>
                <a:ea typeface="宋体" panose="02010600030101010101" pitchFamily="2" charset="-122"/>
              </a:rPr>
              <a:t>原因都是帝国主义企图加强殖民统治</a:t>
            </a:r>
            <a:r>
              <a:rPr lang="zh-CN" altLang="en-US" sz="3200" b="1" dirty="0" smtClean="0">
                <a:latin typeface="宋体" panose="02010600030101010101" pitchFamily="2" charset="-122"/>
                <a:ea typeface="宋体" panose="02010600030101010101" pitchFamily="2" charset="-122"/>
              </a:rPr>
              <a:t>；</a:t>
            </a:r>
            <a:endParaRPr lang="en-US" altLang="zh-CN" sz="3200" b="1" dirty="0" smtClean="0">
              <a:latin typeface="宋体" panose="02010600030101010101" pitchFamily="2" charset="-122"/>
              <a:ea typeface="宋体" panose="02010600030101010101" pitchFamily="2" charset="-122"/>
            </a:endParaRPr>
          </a:p>
          <a:p>
            <a:pPr>
              <a:lnSpc>
                <a:spcPct val="114000"/>
              </a:lnSpc>
            </a:pPr>
            <a:r>
              <a:rPr lang="zh-CN" altLang="en-US" sz="3200" b="1" dirty="0" smtClean="0">
                <a:latin typeface="宋体" panose="02010600030101010101" pitchFamily="2" charset="-122"/>
                <a:ea typeface="宋体" panose="02010600030101010101" pitchFamily="2" charset="-122"/>
              </a:rPr>
              <a:t>  ②</a:t>
            </a:r>
            <a:r>
              <a:rPr lang="zh-CN" altLang="en-US" sz="3200" b="1" dirty="0">
                <a:latin typeface="宋体" panose="02010600030101010101" pitchFamily="2" charset="-122"/>
                <a:ea typeface="宋体" panose="02010600030101010101" pitchFamily="2" charset="-122"/>
              </a:rPr>
              <a:t>领导者都是本国的</a:t>
            </a:r>
            <a:r>
              <a:rPr lang="zh-CN" altLang="en-US" sz="3200" b="1" dirty="0" smtClean="0">
                <a:latin typeface="宋体" panose="02010600030101010101" pitchFamily="2" charset="-122"/>
                <a:ea typeface="宋体" panose="02010600030101010101" pitchFamily="2" charset="-122"/>
              </a:rPr>
              <a:t>民族资产阶级；</a:t>
            </a:r>
            <a:endParaRPr lang="en-US" altLang="zh-CN" sz="3200" b="1" dirty="0" smtClean="0">
              <a:latin typeface="宋体" panose="02010600030101010101" pitchFamily="2" charset="-122"/>
              <a:ea typeface="宋体" panose="02010600030101010101" pitchFamily="2" charset="-122"/>
            </a:endParaRPr>
          </a:p>
          <a:p>
            <a:pPr>
              <a:lnSpc>
                <a:spcPct val="114000"/>
              </a:lnSpc>
            </a:pPr>
            <a:r>
              <a:rPr lang="zh-CN" altLang="en-US" sz="3200" b="1" dirty="0" smtClean="0">
                <a:latin typeface="宋体" panose="02010600030101010101" pitchFamily="2" charset="-122"/>
                <a:ea typeface="宋体" panose="02010600030101010101" pitchFamily="2" charset="-122"/>
              </a:rPr>
              <a:t>  </a:t>
            </a:r>
            <a:r>
              <a:rPr lang="zh-CN" altLang="en-US" sz="3200" b="1" dirty="0" smtClean="0">
                <a:latin typeface="Calibri" panose="020F0502020204030204" pitchFamily="34" charset="0"/>
                <a:ea typeface="宋体" panose="02010600030101010101" pitchFamily="2" charset="-122"/>
              </a:rPr>
              <a:t>③</a:t>
            </a:r>
            <a:r>
              <a:rPr lang="zh-CN" altLang="en-US" sz="3200" b="1" dirty="0">
                <a:latin typeface="宋体" panose="02010600030101010101" pitchFamily="2" charset="-122"/>
                <a:ea typeface="宋体" panose="02010600030101010101" pitchFamily="2" charset="-122"/>
              </a:rPr>
              <a:t>都沉重地打击了帝国主义</a:t>
            </a:r>
            <a:r>
              <a:rPr lang="zh-CN" altLang="en-US" sz="3200" b="1" dirty="0" smtClean="0">
                <a:latin typeface="宋体" panose="02010600030101010101" pitchFamily="2" charset="-122"/>
                <a:ea typeface="宋体" panose="02010600030101010101" pitchFamily="2" charset="-122"/>
              </a:rPr>
              <a:t>殖民的统治。</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18870" y="1031875"/>
            <a:ext cx="6287135" cy="4575175"/>
            <a:chOff x="6013449" y="3894435"/>
            <a:chExt cx="3130551" cy="2963565"/>
          </a:xfrm>
        </p:grpSpPr>
        <p:pic>
          <p:nvPicPr>
            <p:cNvPr id="4106" name="Picture 4"/>
            <p:cNvPicPr>
              <a:picLocks noChangeAspect="1"/>
            </p:cNvPicPr>
            <p:nvPr/>
          </p:nvPicPr>
          <p:blipFill>
            <a:blip r:embed="rId2"/>
            <a:stretch>
              <a:fillRect/>
            </a:stretch>
          </p:blipFill>
          <p:spPr>
            <a:xfrm>
              <a:off x="6013450" y="4356100"/>
              <a:ext cx="3130550" cy="2501900"/>
            </a:xfrm>
            <a:prstGeom prst="rect">
              <a:avLst/>
            </a:prstGeom>
            <a:noFill/>
            <a:ln w="9525">
              <a:noFill/>
            </a:ln>
          </p:spPr>
        </p:pic>
        <p:sp>
          <p:nvSpPr>
            <p:cNvPr id="4107" name="矩形 12"/>
            <p:cNvSpPr/>
            <p:nvPr/>
          </p:nvSpPr>
          <p:spPr>
            <a:xfrm>
              <a:off x="6013449" y="3894435"/>
              <a:ext cx="3128963" cy="298207"/>
            </a:xfrm>
            <a:prstGeom prst="rect">
              <a:avLst/>
            </a:prstGeom>
            <a:solidFill>
              <a:srgbClr val="660033"/>
            </a:solidFill>
            <a:ln w="9525">
              <a:noFill/>
            </a:ln>
          </p:spPr>
          <p:txBody>
            <a:bodyPr>
              <a:spAutoFit/>
            </a:bodyPr>
            <a:lstStyle/>
            <a:p>
              <a:pPr algn="ctr" eaLnBrk="1" hangingPunct="1"/>
              <a:r>
                <a:rPr lang="zh-CN" altLang="en-US" sz="2400" b="1" dirty="0">
                  <a:solidFill>
                    <a:schemeClr val="bg1"/>
                  </a:solidFill>
                  <a:latin typeface="楷体" panose="02010609060101010101" pitchFamily="49" charset="-122"/>
                  <a:ea typeface="楷体" panose="02010609060101010101" pitchFamily="49" charset="-122"/>
                </a:rPr>
                <a:t>拉美的墨西哥</a:t>
              </a:r>
              <a:endParaRPr lang="zh-CN" altLang="en-US" sz="2400" dirty="0">
                <a:latin typeface="楷体" panose="02010609060101010101" pitchFamily="49" charset="-122"/>
                <a:ea typeface="楷体" panose="02010609060101010101" pitchFamily="49" charset="-122"/>
              </a:endParaRPr>
            </a:p>
          </p:txBody>
        </p:sp>
      </p:grpSp>
      <p:sp>
        <p:nvSpPr>
          <p:cNvPr id="2" name="文本框 1"/>
          <p:cNvSpPr txBox="1"/>
          <p:nvPr/>
        </p:nvSpPr>
        <p:spPr>
          <a:xfrm>
            <a:off x="93980" y="-52705"/>
            <a:ext cx="6677025" cy="768350"/>
          </a:xfrm>
          <a:prstGeom prst="rect">
            <a:avLst/>
          </a:prstGeom>
          <a:noFill/>
        </p:spPr>
        <p:txBody>
          <a:bodyPr wrap="square" rtlCol="0">
            <a:spAutoFit/>
          </a:bodyPr>
          <a:lstStyle/>
          <a:p>
            <a:pPr algn="ctr">
              <a:lnSpc>
                <a:spcPct val="110000"/>
              </a:lnSpc>
            </a:pPr>
            <a:r>
              <a:rPr lang="zh-CN" altLang="en-US" sz="4000" b="1" cap="all" dirty="0" smtClean="0">
                <a:ln w="0"/>
                <a:solidFill>
                  <a:srgbClr val="C00000"/>
                </a:solidFill>
                <a:effectLst>
                  <a:reflection blurRad="12700" stA="50000" endPos="50000" dist="5000" dir="5400000" sy="-100000" rotWithShape="0"/>
                </a:effectLst>
                <a:latin typeface="微软雅黑" panose="020B0503020204020204" charset="-122"/>
                <a:ea typeface="微软雅黑" panose="020B0503020204020204" charset="-122"/>
                <a:sym typeface="+mn-ea"/>
              </a:rPr>
              <a:t>三、墨西哥的卡德纳斯改革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5288" y="1268413"/>
            <a:ext cx="8443913" cy="5256213"/>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微软雅黑" panose="020B0503020204020204" charset="-122"/>
              <a:cs typeface="+mn-cs"/>
            </a:endParaRPr>
          </a:p>
        </p:txBody>
      </p:sp>
      <p:sp>
        <p:nvSpPr>
          <p:cNvPr id="26" name="任意多边形: 形状 25"/>
          <p:cNvSpPr/>
          <p:nvPr/>
        </p:nvSpPr>
        <p:spPr>
          <a:xfrm>
            <a:off x="6954838" y="4378325"/>
            <a:ext cx="3349625" cy="4467225"/>
          </a:xfrm>
          <a:custGeom>
            <a:avLst/>
            <a:gdLst>
              <a:gd name="connsiteX0" fmla="*/ 586946 w 1173892"/>
              <a:gd name="connsiteY0" fmla="*/ 128716 h 1173892"/>
              <a:gd name="connsiteX1" fmla="*/ 128716 w 1173892"/>
              <a:gd name="connsiteY1" fmla="*/ 586946 h 1173892"/>
              <a:gd name="connsiteX2" fmla="*/ 586946 w 1173892"/>
              <a:gd name="connsiteY2" fmla="*/ 1045176 h 1173892"/>
              <a:gd name="connsiteX3" fmla="*/ 1045176 w 1173892"/>
              <a:gd name="connsiteY3" fmla="*/ 586946 h 1173892"/>
              <a:gd name="connsiteX4" fmla="*/ 586946 w 1173892"/>
              <a:gd name="connsiteY4" fmla="*/ 128716 h 1173892"/>
              <a:gd name="connsiteX5" fmla="*/ 586946 w 1173892"/>
              <a:gd name="connsiteY5" fmla="*/ 0 h 1173892"/>
              <a:gd name="connsiteX6" fmla="*/ 1173892 w 1173892"/>
              <a:gd name="connsiteY6" fmla="*/ 586946 h 1173892"/>
              <a:gd name="connsiteX7" fmla="*/ 586946 w 1173892"/>
              <a:gd name="connsiteY7" fmla="*/ 1173892 h 1173892"/>
              <a:gd name="connsiteX8" fmla="*/ 0 w 1173892"/>
              <a:gd name="connsiteY8" fmla="*/ 586946 h 1173892"/>
              <a:gd name="connsiteX9" fmla="*/ 586946 w 1173892"/>
              <a:gd name="connsiteY9" fmla="*/ 0 h 1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892" h="1173892">
                <a:moveTo>
                  <a:pt x="586946" y="128716"/>
                </a:moveTo>
                <a:cubicBezTo>
                  <a:pt x="333873" y="128716"/>
                  <a:pt x="128716" y="333873"/>
                  <a:pt x="128716" y="586946"/>
                </a:cubicBezTo>
                <a:cubicBezTo>
                  <a:pt x="128716" y="840019"/>
                  <a:pt x="333873" y="1045176"/>
                  <a:pt x="586946" y="1045176"/>
                </a:cubicBezTo>
                <a:cubicBezTo>
                  <a:pt x="840019" y="1045176"/>
                  <a:pt x="1045176" y="840019"/>
                  <a:pt x="1045176" y="586946"/>
                </a:cubicBezTo>
                <a:cubicBezTo>
                  <a:pt x="1045176" y="333873"/>
                  <a:pt x="840019" y="128716"/>
                  <a:pt x="586946" y="128716"/>
                </a:cubicBezTo>
                <a:close/>
                <a:moveTo>
                  <a:pt x="586946" y="0"/>
                </a:moveTo>
                <a:cubicBezTo>
                  <a:pt x="911107" y="0"/>
                  <a:pt x="1173892" y="262785"/>
                  <a:pt x="1173892" y="586946"/>
                </a:cubicBezTo>
                <a:cubicBezTo>
                  <a:pt x="1173892" y="911107"/>
                  <a:pt x="911107" y="1173892"/>
                  <a:pt x="586946" y="1173892"/>
                </a:cubicBezTo>
                <a:cubicBezTo>
                  <a:pt x="262785" y="1173892"/>
                  <a:pt x="0" y="911107"/>
                  <a:pt x="0" y="586946"/>
                </a:cubicBezTo>
                <a:cubicBezTo>
                  <a:pt x="0" y="262785"/>
                  <a:pt x="262785" y="0"/>
                  <a:pt x="586946" y="0"/>
                </a:cubicBezTo>
                <a:close/>
              </a:path>
            </a:pathLst>
          </a:custGeom>
          <a:solidFill>
            <a:srgbClr val="FFE083">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3881438" y="-2085975"/>
            <a:ext cx="690563" cy="38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3556" name="图片 11" hidden="1"/>
          <p:cNvPicPr>
            <a:picLocks noChangeAspect="1"/>
          </p:cNvPicPr>
          <p:nvPr/>
        </p:nvPicPr>
        <p:blipFill>
          <a:blip r:embed="rId3"/>
          <a:srcRect t="38033" b="24200"/>
          <a:stretch>
            <a:fillRect/>
          </a:stretch>
        </p:blipFill>
        <p:spPr>
          <a:xfrm>
            <a:off x="1887538" y="-3175"/>
            <a:ext cx="4716462" cy="6861175"/>
          </a:xfrm>
          <a:prstGeom prst="rect">
            <a:avLst/>
          </a:prstGeom>
          <a:noFill/>
          <a:ln w="9525">
            <a:noFill/>
          </a:ln>
        </p:spPr>
      </p:pic>
      <p:sp>
        <p:nvSpPr>
          <p:cNvPr id="23557" name="TextBox 7"/>
          <p:cNvSpPr txBox="1"/>
          <p:nvPr/>
        </p:nvSpPr>
        <p:spPr>
          <a:xfrm>
            <a:off x="3563938" y="1341438"/>
            <a:ext cx="5256212" cy="4965700"/>
          </a:xfrm>
          <a:prstGeom prst="rect">
            <a:avLst/>
          </a:prstGeom>
          <a:noFill/>
          <a:ln w="9525">
            <a:noFill/>
          </a:ln>
        </p:spPr>
        <p:txBody>
          <a:bodyPr anchor="t">
            <a:spAutoFit/>
          </a:bodyPr>
          <a:lstStyle/>
          <a:p>
            <a:pPr>
              <a:buFont typeface="Arial" panose="020B0604020202020204" pitchFamily="34" charset="0"/>
            </a:pPr>
            <a:r>
              <a:rPr lang="en-US" altLang="zh-CN" sz="3200" b="1" dirty="0">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拉萨罗</a:t>
            </a:r>
            <a:r>
              <a:rPr lang="en-US" altLang="zh-CN" sz="3200" b="1">
                <a:latin typeface="Arial" panose="020B0604020202020204" pitchFamily="34" charset="0"/>
                <a:ea typeface="黑体" panose="02010609060101010101" pitchFamily="2" charset="-122"/>
              </a:rPr>
              <a:t>·</a:t>
            </a:r>
            <a:r>
              <a:rPr lang="zh-CN" altLang="en-US" sz="3200" b="1" dirty="0">
                <a:solidFill>
                  <a:srgbClr val="FF0000"/>
                </a:solidFill>
                <a:latin typeface="黑体" panose="02010609060101010101" pitchFamily="2" charset="-122"/>
                <a:ea typeface="黑体" panose="02010609060101010101" pitchFamily="2" charset="-122"/>
              </a:rPr>
              <a:t>卡德纳斯</a:t>
            </a:r>
            <a:r>
              <a:rPr lang="zh-CN" altLang="en-US" sz="3200" b="1" dirty="0">
                <a:latin typeface="黑体" panose="02010609060101010101" pitchFamily="2" charset="-122"/>
                <a:ea typeface="黑体" panose="02010609060101010101" pitchFamily="2" charset="-122"/>
              </a:rPr>
              <a:t>（</a:t>
            </a:r>
            <a:r>
              <a:rPr lang="en-US" altLang="zh-CN" sz="3200" b="1" dirty="0">
                <a:latin typeface="黑体" panose="02010609060101010101" pitchFamily="2" charset="-122"/>
                <a:ea typeface="黑体" panose="02010609060101010101" pitchFamily="2" charset="-122"/>
              </a:rPr>
              <a:t>1895</a:t>
            </a:r>
            <a:r>
              <a:rPr lang="zh-CN" altLang="en-US" sz="3200" b="1" dirty="0">
                <a:latin typeface="黑体" panose="02010609060101010101" pitchFamily="2" charset="-122"/>
                <a:ea typeface="黑体" panose="02010609060101010101" pitchFamily="2" charset="-122"/>
              </a:rPr>
              <a:t>年</a:t>
            </a:r>
            <a:r>
              <a:rPr lang="en-US" altLang="zh-CN" sz="3200" b="1" dirty="0">
                <a:latin typeface="黑体" panose="02010609060101010101" pitchFamily="2" charset="-122"/>
                <a:ea typeface="黑体" panose="02010609060101010101" pitchFamily="2" charset="-122"/>
              </a:rPr>
              <a:t>5</a:t>
            </a:r>
            <a:r>
              <a:rPr lang="zh-CN" altLang="en-US" sz="3200" b="1" dirty="0">
                <a:latin typeface="黑体" panose="02010609060101010101" pitchFamily="2" charset="-122"/>
                <a:ea typeface="黑体" panose="02010609060101010101" pitchFamily="2" charset="-122"/>
              </a:rPr>
              <a:t>月</a:t>
            </a:r>
            <a:r>
              <a:rPr lang="en-US" altLang="zh-CN" sz="3200" b="1" dirty="0">
                <a:latin typeface="黑体" panose="02010609060101010101" pitchFamily="2" charset="-122"/>
                <a:ea typeface="黑体" panose="02010609060101010101" pitchFamily="2" charset="-122"/>
              </a:rPr>
              <a:t>21</a:t>
            </a:r>
            <a:r>
              <a:rPr lang="zh-CN" altLang="en-US" sz="3200" b="1" dirty="0">
                <a:latin typeface="黑体" panose="02010609060101010101" pitchFamily="2" charset="-122"/>
                <a:ea typeface="黑体" panose="02010609060101010101" pitchFamily="2" charset="-122"/>
              </a:rPr>
              <a:t>日一</a:t>
            </a:r>
            <a:r>
              <a:rPr lang="en-US" altLang="zh-CN" sz="3200" b="1" dirty="0">
                <a:latin typeface="黑体" panose="02010609060101010101" pitchFamily="2" charset="-122"/>
                <a:ea typeface="黑体" panose="02010609060101010101" pitchFamily="2" charset="-122"/>
              </a:rPr>
              <a:t>1970</a:t>
            </a:r>
            <a:r>
              <a:rPr lang="zh-CN" altLang="en-US" sz="3200" b="1" dirty="0">
                <a:latin typeface="黑体" panose="02010609060101010101" pitchFamily="2" charset="-122"/>
                <a:ea typeface="黑体" panose="02010609060101010101" pitchFamily="2" charset="-122"/>
              </a:rPr>
              <a:t>年</a:t>
            </a:r>
            <a:r>
              <a:rPr lang="en-US" altLang="zh-CN" sz="3200" b="1" dirty="0">
                <a:latin typeface="黑体" panose="02010609060101010101" pitchFamily="2" charset="-122"/>
                <a:ea typeface="黑体" panose="02010609060101010101" pitchFamily="2" charset="-122"/>
              </a:rPr>
              <a:t>10</a:t>
            </a:r>
            <a:r>
              <a:rPr lang="zh-CN" altLang="en-US" sz="3200" b="1" dirty="0">
                <a:latin typeface="黑体" panose="02010609060101010101" pitchFamily="2" charset="-122"/>
                <a:ea typeface="黑体" panose="02010609060101010101" pitchFamily="2" charset="-122"/>
              </a:rPr>
              <a:t>月</a:t>
            </a:r>
            <a:r>
              <a:rPr lang="en-US" altLang="zh-CN" sz="3200" b="1" dirty="0">
                <a:latin typeface="黑体" panose="02010609060101010101" pitchFamily="2" charset="-122"/>
                <a:ea typeface="黑体" panose="02010609060101010101" pitchFamily="2" charset="-122"/>
              </a:rPr>
              <a:t>19</a:t>
            </a:r>
            <a:r>
              <a:rPr lang="zh-CN" altLang="en-US" sz="3200" b="1" dirty="0">
                <a:latin typeface="黑体" panose="02010609060101010101" pitchFamily="2" charset="-122"/>
                <a:ea typeface="黑体" panose="02010609060101010101" pitchFamily="2" charset="-122"/>
              </a:rPr>
              <a:t>日），墨西哥总统、少将。他领导了</a:t>
            </a:r>
            <a:r>
              <a:rPr lang="en-US" altLang="zh-CN" sz="3200" b="1" dirty="0">
                <a:solidFill>
                  <a:srgbClr val="FF0000"/>
                </a:solidFill>
                <a:latin typeface="黑体" panose="02010609060101010101" pitchFamily="2" charset="-122"/>
                <a:ea typeface="黑体" panose="02010609060101010101" pitchFamily="2" charset="-122"/>
              </a:rPr>
              <a:t>20</a:t>
            </a:r>
            <a:r>
              <a:rPr lang="zh-CN" altLang="en-US" sz="3200" b="1" dirty="0">
                <a:solidFill>
                  <a:srgbClr val="FF0000"/>
                </a:solidFill>
                <a:latin typeface="黑体" panose="02010609060101010101" pitchFamily="2" charset="-122"/>
                <a:ea typeface="黑体" panose="02010609060101010101" pitchFamily="2" charset="-122"/>
              </a:rPr>
              <a:t>世纪</a:t>
            </a:r>
            <a:r>
              <a:rPr lang="en-US" altLang="zh-CN" sz="3200" b="1" dirty="0">
                <a:solidFill>
                  <a:srgbClr val="FF0000"/>
                </a:solidFill>
                <a:latin typeface="黑体" panose="02010609060101010101" pitchFamily="2" charset="-122"/>
                <a:ea typeface="黑体" panose="02010609060101010101" pitchFamily="2" charset="-122"/>
              </a:rPr>
              <a:t>30</a:t>
            </a:r>
            <a:r>
              <a:rPr lang="zh-CN" altLang="en-US" sz="3200" b="1" dirty="0">
                <a:solidFill>
                  <a:srgbClr val="FF0000"/>
                </a:solidFill>
                <a:latin typeface="黑体" panose="02010609060101010101" pitchFamily="2" charset="-122"/>
                <a:ea typeface="黑体" panose="02010609060101010101" pitchFamily="2" charset="-122"/>
              </a:rPr>
              <a:t>年代的墨西哥改革</a:t>
            </a:r>
            <a:r>
              <a:rPr lang="zh-CN" altLang="en-US" sz="3200" b="1" dirty="0">
                <a:latin typeface="黑体" panose="02010609060101010101" pitchFamily="2" charset="-122"/>
                <a:ea typeface="黑体" panose="02010609060101010101" pitchFamily="2" charset="-122"/>
              </a:rPr>
              <a:t>（卡德纳斯改革），改革基本上摧毁了封建大庄园制，使民族资本家掌握了全国主要经济命脉，为墨西哥的资产阶级民主制度的确立奠定了基础。</a:t>
            </a:r>
            <a:r>
              <a:rPr lang="en-US" altLang="zh-CN" sz="3200" b="1" baseline="30000" dirty="0">
                <a:latin typeface="黑体" panose="02010609060101010101" pitchFamily="2" charset="-122"/>
                <a:ea typeface="黑体" panose="02010609060101010101" pitchFamily="2" charset="-122"/>
              </a:rPr>
              <a:t> </a:t>
            </a:r>
            <a:endParaRPr lang="en-US" altLang="zh-CN" sz="3200" b="1" dirty="0">
              <a:latin typeface="黑体" panose="02010609060101010101" pitchFamily="2" charset="-122"/>
              <a:ea typeface="黑体" panose="02010609060101010101" pitchFamily="2" charset="-122"/>
            </a:endParaRPr>
          </a:p>
        </p:txBody>
      </p:sp>
      <p:pic>
        <p:nvPicPr>
          <p:cNvPr id="23558" name="Picture 6" descr="http://a.hiphotos.baidu.com/baike/g=0;w=268/sign=1353b1c28501a18be0eb1744e912353e/9825bc315c6034a8c6588f6fc9134954082376a1.jpg"/>
          <p:cNvPicPr>
            <a:picLocks noChangeAspect="1"/>
          </p:cNvPicPr>
          <p:nvPr/>
        </p:nvPicPr>
        <p:blipFill>
          <a:blip r:embed="rId4"/>
          <a:stretch>
            <a:fillRect/>
          </a:stretch>
        </p:blipFill>
        <p:spPr>
          <a:xfrm>
            <a:off x="468313" y="1557338"/>
            <a:ext cx="2967037" cy="4540250"/>
          </a:xfrm>
          <a:prstGeom prst="rect">
            <a:avLst/>
          </a:prstGeom>
          <a:noFill/>
          <a:ln w="9525">
            <a:noFill/>
          </a:ln>
        </p:spPr>
      </p:pic>
      <p:sp>
        <p:nvSpPr>
          <p:cNvPr id="2" name="文本框 1"/>
          <p:cNvSpPr txBox="1"/>
          <p:nvPr/>
        </p:nvSpPr>
        <p:spPr>
          <a:xfrm>
            <a:off x="93980" y="-52705"/>
            <a:ext cx="6677025" cy="768350"/>
          </a:xfrm>
          <a:prstGeom prst="rect">
            <a:avLst/>
          </a:prstGeom>
          <a:noFill/>
        </p:spPr>
        <p:txBody>
          <a:bodyPr wrap="square" rtlCol="0">
            <a:spAutoFit/>
          </a:bodyPr>
          <a:lstStyle/>
          <a:p>
            <a:pPr algn="ctr">
              <a:lnSpc>
                <a:spcPct val="110000"/>
              </a:lnSpc>
            </a:pPr>
            <a:r>
              <a:rPr lang="zh-CN" altLang="en-US" sz="4000" b="1" cap="all" dirty="0" smtClean="0">
                <a:ln w="0"/>
                <a:solidFill>
                  <a:srgbClr val="C00000"/>
                </a:solidFill>
                <a:effectLst>
                  <a:reflection blurRad="12700" stA="50000" endPos="50000" dist="5000" dir="5400000" sy="-100000" rotWithShape="0"/>
                </a:effectLst>
                <a:latin typeface="微软雅黑" panose="020B0503020204020204" charset="-122"/>
                <a:ea typeface="微软雅黑" panose="020B0503020204020204" charset="-122"/>
                <a:sym typeface="+mn-ea"/>
              </a:rPr>
              <a:t>三、墨西哥的卡德纳斯改革</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74930" y="381000"/>
          <a:ext cx="8868410" cy="6040120"/>
        </p:xfrm>
        <a:graphic>
          <a:graphicData uri="http://schemas.openxmlformats.org/drawingml/2006/table">
            <a:tbl>
              <a:tblPr firstCol="1" bandRow="1">
                <a:tableStyleId>{7DF18680-E054-41AD-8BC1-D1AEF772440D}</a:tableStyleId>
              </a:tblPr>
              <a:tblGrid>
                <a:gridCol w="994410">
                  <a:extLst>
                    <a:ext uri="{9D8B030D-6E8A-4147-A177-3AD203B41FA5}">
                      <a16:colId xmlns:a16="http://schemas.microsoft.com/office/drawing/2014/main" val="20000"/>
                    </a:ext>
                  </a:extLst>
                </a:gridCol>
                <a:gridCol w="917575">
                  <a:extLst>
                    <a:ext uri="{9D8B030D-6E8A-4147-A177-3AD203B41FA5}">
                      <a16:colId xmlns:a16="http://schemas.microsoft.com/office/drawing/2014/main" val="20001"/>
                    </a:ext>
                  </a:extLst>
                </a:gridCol>
                <a:gridCol w="6956425">
                  <a:extLst>
                    <a:ext uri="{9D8B030D-6E8A-4147-A177-3AD203B41FA5}">
                      <a16:colId xmlns:a16="http://schemas.microsoft.com/office/drawing/2014/main" val="20002"/>
                    </a:ext>
                  </a:extLst>
                </a:gridCol>
              </a:tblGrid>
              <a:tr h="577215">
                <a:tc gridSpan="2">
                  <a:txBody>
                    <a:bodyPr/>
                    <a:lstStyle/>
                    <a:p>
                      <a:pPr algn="ctr"/>
                      <a:r>
                        <a:rPr lang="zh-CN" altLang="en-US" sz="2800" dirty="0" smtClean="0">
                          <a:solidFill>
                            <a:srgbClr val="C00000"/>
                          </a:solidFill>
                          <a:latin typeface="幼圆" panose="02010509060101010101" pitchFamily="49" charset="-122"/>
                          <a:ea typeface="幼圆" panose="02010509060101010101" pitchFamily="49" charset="-122"/>
                        </a:rPr>
                        <a:t>时间</a:t>
                      </a:r>
                    </a:p>
                  </a:txBody>
                  <a:tcPr anchor="ctr"/>
                </a:tc>
                <a:tc hMerge="1">
                  <a:txBody>
                    <a:bodyPr/>
                    <a:lstStyle/>
                    <a:p>
                      <a:endParaRPr lang="zh-CN"/>
                    </a:p>
                  </a:txBody>
                  <a:tcPr/>
                </a:tc>
                <a:tc>
                  <a:txBody>
                    <a:bodyPr/>
                    <a:lstStyle/>
                    <a:p>
                      <a:pPr algn="ctr"/>
                      <a:r>
                        <a:rPr lang="en-US" altLang="zh-CN" sz="3200" b="1" dirty="0" smtClean="0">
                          <a:latin typeface="楷体" panose="02010609060101010101" pitchFamily="49" charset="-122"/>
                          <a:ea typeface="楷体" panose="02010609060101010101" pitchFamily="49" charset="-122"/>
                        </a:rPr>
                        <a:t>1934</a:t>
                      </a:r>
                      <a:r>
                        <a:rPr lang="zh-CN" altLang="en-US" sz="3200" b="1" dirty="0" smtClean="0">
                          <a:latin typeface="楷体" panose="02010609060101010101" pitchFamily="49" charset="-122"/>
                          <a:ea typeface="楷体" panose="02010609060101010101" pitchFamily="49" charset="-122"/>
                        </a:rPr>
                        <a:t>年，卡德纳斯当选墨西哥总统</a:t>
                      </a:r>
                    </a:p>
                  </a:txBody>
                  <a:tcPr anchor="ctr">
                    <a:solidFill>
                      <a:schemeClr val="accent4">
                        <a:lumMod val="40000"/>
                        <a:lumOff val="60000"/>
                      </a:schemeClr>
                    </a:solidFill>
                  </a:tcPr>
                </a:tc>
                <a:extLst>
                  <a:ext uri="{0D108BD9-81ED-4DB2-BD59-A6C34878D82A}">
                    <a16:rowId xmlns:a16="http://schemas.microsoft.com/office/drawing/2014/main" val="10000"/>
                  </a:ext>
                </a:extLst>
              </a:tr>
              <a:tr h="575945">
                <a:tc gridSpan="2">
                  <a:txBody>
                    <a:bodyPr/>
                    <a:lstStyle/>
                    <a:p>
                      <a:pPr algn="ctr"/>
                      <a:r>
                        <a:rPr lang="zh-CN" altLang="en-US" sz="2800" dirty="0" smtClean="0">
                          <a:solidFill>
                            <a:srgbClr val="C00000"/>
                          </a:solidFill>
                          <a:latin typeface="幼圆" panose="02010509060101010101" pitchFamily="49" charset="-122"/>
                          <a:ea typeface="幼圆" panose="02010509060101010101" pitchFamily="49" charset="-122"/>
                        </a:rPr>
                        <a:t>目的</a:t>
                      </a:r>
                    </a:p>
                  </a:txBody>
                  <a:tcPr anchor="ctr"/>
                </a:tc>
                <a:tc hMerge="1">
                  <a:txBody>
                    <a:bodyPr/>
                    <a:lstStyle/>
                    <a:p>
                      <a:endParaRPr lang="zh-CN"/>
                    </a:p>
                  </a:txBody>
                  <a:tcPr/>
                </a:tc>
                <a:tc>
                  <a:txBody>
                    <a:bodyPr/>
                    <a:lstStyle/>
                    <a:p>
                      <a:pPr algn="ctr"/>
                      <a:r>
                        <a:rPr lang="zh-CN" altLang="en-US" sz="2800" b="1" dirty="0" smtClean="0">
                          <a:latin typeface="楷体" panose="02010609060101010101" pitchFamily="49" charset="-122"/>
                          <a:ea typeface="楷体" panose="02010609060101010101" pitchFamily="49" charset="-122"/>
                        </a:rPr>
                        <a:t>改变墨西哥的落后状态，保证宪法的施行</a:t>
                      </a:r>
                    </a:p>
                  </a:txBody>
                  <a:tcPr anchor="ctr">
                    <a:solidFill>
                      <a:schemeClr val="accent4">
                        <a:lumMod val="20000"/>
                        <a:lumOff val="80000"/>
                      </a:schemeClr>
                    </a:solidFill>
                  </a:tcPr>
                </a:tc>
                <a:extLst>
                  <a:ext uri="{0D108BD9-81ED-4DB2-BD59-A6C34878D82A}">
                    <a16:rowId xmlns:a16="http://schemas.microsoft.com/office/drawing/2014/main" val="10001"/>
                  </a:ext>
                </a:extLst>
              </a:tr>
              <a:tr h="822960">
                <a:tc rowSpan="3">
                  <a:txBody>
                    <a:bodyPr/>
                    <a:lstStyle/>
                    <a:p>
                      <a:pPr algn="ctr"/>
                      <a:r>
                        <a:rPr lang="zh-CN" altLang="en-US" sz="2800" dirty="0" smtClean="0">
                          <a:solidFill>
                            <a:srgbClr val="C00000"/>
                          </a:solidFill>
                          <a:latin typeface="幼圆" panose="02010509060101010101" pitchFamily="49" charset="-122"/>
                          <a:ea typeface="幼圆" panose="02010509060101010101" pitchFamily="49" charset="-122"/>
                        </a:rPr>
                        <a:t>内容</a:t>
                      </a:r>
                    </a:p>
                  </a:txBody>
                  <a:tcPr anchor="ctr"/>
                </a:tc>
                <a:tc>
                  <a:txBody>
                    <a:bodyPr/>
                    <a:lstStyle/>
                    <a:p>
                      <a:pPr algn="ctr"/>
                      <a:r>
                        <a:rPr lang="zh-CN" altLang="en-US" sz="2400" b="1" dirty="0" smtClean="0">
                          <a:latin typeface="幼圆" panose="02010509060101010101" pitchFamily="49" charset="-122"/>
                          <a:ea typeface="幼圆" panose="02010509060101010101" pitchFamily="49" charset="-122"/>
                        </a:rPr>
                        <a:t>政治</a:t>
                      </a:r>
                      <a:endParaRPr lang="zh-CN" altLang="en-US" sz="2400" b="1" dirty="0">
                        <a:latin typeface="幼圆" panose="02010509060101010101" pitchFamily="49" charset="-122"/>
                        <a:ea typeface="幼圆" panose="02010509060101010101" pitchFamily="49" charset="-122"/>
                      </a:endParaRPr>
                    </a:p>
                  </a:txBody>
                  <a:tcPr anchor="ctr">
                    <a:solidFill>
                      <a:schemeClr val="accent4">
                        <a:lumMod val="40000"/>
                        <a:lumOff val="60000"/>
                      </a:schemeClr>
                    </a:solidFill>
                  </a:tcPr>
                </a:tc>
                <a:tc>
                  <a:txBody>
                    <a:bodyPr/>
                    <a:lstStyle/>
                    <a:p>
                      <a:r>
                        <a:rPr lang="zh-CN" altLang="en-US" sz="2800" b="1" dirty="0" smtClean="0">
                          <a:latin typeface="楷体" panose="02010609060101010101" pitchFamily="49" charset="-122"/>
                          <a:ea typeface="楷体" panose="02010609060101010101" pitchFamily="49" charset="-122"/>
                        </a:rPr>
                        <a:t>打击寡头势力，确立中央集权的资产阶级民主政治体制</a:t>
                      </a:r>
                    </a:p>
                  </a:txBody>
                  <a:tcPr anchor="ctr">
                    <a:solidFill>
                      <a:schemeClr val="accent4">
                        <a:lumMod val="40000"/>
                        <a:lumOff val="60000"/>
                      </a:schemeClr>
                    </a:solidFill>
                  </a:tcPr>
                </a:tc>
                <a:extLst>
                  <a:ext uri="{0D108BD9-81ED-4DB2-BD59-A6C34878D82A}">
                    <a16:rowId xmlns:a16="http://schemas.microsoft.com/office/drawing/2014/main" val="10002"/>
                  </a:ext>
                </a:extLst>
              </a:tr>
              <a:tr h="803275">
                <a:tc vMerge="1">
                  <a:txBody>
                    <a:bodyPr/>
                    <a:lstStyle/>
                    <a:p>
                      <a:endParaRPr lang="zh-CN"/>
                    </a:p>
                  </a:txBody>
                  <a:tcPr/>
                </a:tc>
                <a:tc>
                  <a:txBody>
                    <a:bodyPr/>
                    <a:lstStyle/>
                    <a:p>
                      <a:pPr algn="ctr"/>
                      <a:r>
                        <a:rPr lang="zh-CN" altLang="en-US" sz="2400" b="1" dirty="0" smtClean="0">
                          <a:latin typeface="幼圆" panose="02010509060101010101" pitchFamily="49" charset="-122"/>
                          <a:ea typeface="幼圆" panose="02010509060101010101" pitchFamily="49" charset="-122"/>
                        </a:rPr>
                        <a:t>经济</a:t>
                      </a:r>
                      <a:endParaRPr lang="zh-CN" altLang="en-US" sz="2400" b="1" dirty="0">
                        <a:latin typeface="幼圆" panose="02010509060101010101" pitchFamily="49" charset="-122"/>
                        <a:ea typeface="幼圆" panose="02010509060101010101" pitchFamily="49" charset="-122"/>
                      </a:endParaRPr>
                    </a:p>
                  </a:txBody>
                  <a:tcPr anchor="ctr">
                    <a:solidFill>
                      <a:schemeClr val="accent4">
                        <a:lumMod val="20000"/>
                        <a:lumOff val="80000"/>
                      </a:schemeClr>
                    </a:solidFill>
                  </a:tcPr>
                </a:tc>
                <a:tc>
                  <a:txBody>
                    <a:bodyPr/>
                    <a:lstStyle/>
                    <a:p>
                      <a:r>
                        <a:rPr lang="zh-CN" altLang="en-US" sz="2800" b="1" dirty="0" smtClean="0">
                          <a:latin typeface="楷体" panose="02010609060101010101" pitchFamily="49" charset="-122"/>
                          <a:ea typeface="楷体" panose="02010609060101010101" pitchFamily="49" charset="-122"/>
                        </a:rPr>
                        <a:t>①推行土地改革，在全国范围内分配土地，打破少数人占有大量土地的局面；</a:t>
                      </a:r>
                      <a:endParaRPr lang="en-US" altLang="zh-CN" sz="2800" b="1" dirty="0" smtClean="0">
                        <a:latin typeface="楷体" panose="02010609060101010101" pitchFamily="49" charset="-122"/>
                        <a:ea typeface="楷体" panose="02010609060101010101" pitchFamily="49" charset="-122"/>
                      </a:endParaRPr>
                    </a:p>
                    <a:p>
                      <a:r>
                        <a:rPr lang="zh-CN" altLang="en-US" sz="2800" b="1" dirty="0" smtClean="0">
                          <a:latin typeface="楷体" panose="02010609060101010101" pitchFamily="49" charset="-122"/>
                          <a:ea typeface="楷体" panose="02010609060101010101" pitchFamily="49" charset="-122"/>
                        </a:rPr>
                        <a:t>②将服务业和大型工业收归国有，谋求民族经济的独立与发展；</a:t>
                      </a:r>
                    </a:p>
                  </a:txBody>
                  <a:tcPr anchor="ctr">
                    <a:solidFill>
                      <a:schemeClr val="accent4">
                        <a:lumMod val="20000"/>
                        <a:lumOff val="80000"/>
                      </a:schemeClr>
                    </a:solidFill>
                  </a:tcPr>
                </a:tc>
                <a:extLst>
                  <a:ext uri="{0D108BD9-81ED-4DB2-BD59-A6C34878D82A}">
                    <a16:rowId xmlns:a16="http://schemas.microsoft.com/office/drawing/2014/main" val="10003"/>
                  </a:ext>
                </a:extLst>
              </a:tr>
              <a:tr h="831215">
                <a:tc vMerge="1">
                  <a:txBody>
                    <a:bodyPr/>
                    <a:lstStyle/>
                    <a:p>
                      <a:endParaRPr lang="zh-CN"/>
                    </a:p>
                  </a:txBody>
                  <a:tcPr/>
                </a:tc>
                <a:tc>
                  <a:txBody>
                    <a:bodyPr/>
                    <a:lstStyle/>
                    <a:p>
                      <a:pPr algn="ctr"/>
                      <a:r>
                        <a:rPr lang="zh-CN" altLang="en-US" sz="2400" b="1" dirty="0" smtClean="0">
                          <a:latin typeface="幼圆" panose="02010509060101010101" pitchFamily="49" charset="-122"/>
                          <a:ea typeface="幼圆" panose="02010509060101010101" pitchFamily="49" charset="-122"/>
                        </a:rPr>
                        <a:t>文化教育</a:t>
                      </a:r>
                      <a:endParaRPr lang="zh-CN" altLang="en-US" sz="2400" b="1" dirty="0">
                        <a:latin typeface="幼圆" panose="02010509060101010101" pitchFamily="49" charset="-122"/>
                        <a:ea typeface="幼圆" panose="02010509060101010101" pitchFamily="49" charset="-122"/>
                      </a:endParaRPr>
                    </a:p>
                  </a:txBody>
                  <a:tcPr anchor="ctr">
                    <a:solidFill>
                      <a:schemeClr val="accent4">
                        <a:lumMod val="40000"/>
                        <a:lumOff val="60000"/>
                      </a:schemeClr>
                    </a:solidFill>
                  </a:tcPr>
                </a:tc>
                <a:tc>
                  <a:txBody>
                    <a:bodyPr/>
                    <a:lstStyle/>
                    <a:p>
                      <a:pPr algn="ctr"/>
                      <a:r>
                        <a:rPr lang="zh-CN" altLang="en-US" sz="2800" b="1" dirty="0" smtClean="0">
                          <a:latin typeface="楷体" panose="02010609060101010101" pitchFamily="49" charset="-122"/>
                          <a:ea typeface="楷体" panose="02010609060101010101" pitchFamily="49" charset="-122"/>
                        </a:rPr>
                        <a:t>发展教育，提高人民文化水平</a:t>
                      </a:r>
                    </a:p>
                  </a:txBody>
                  <a:tcPr anchor="ctr">
                    <a:solidFill>
                      <a:schemeClr val="accent4">
                        <a:lumMod val="40000"/>
                        <a:lumOff val="60000"/>
                      </a:schemeClr>
                    </a:solidFill>
                  </a:tcPr>
                </a:tc>
                <a:extLst>
                  <a:ext uri="{0D108BD9-81ED-4DB2-BD59-A6C34878D82A}">
                    <a16:rowId xmlns:a16="http://schemas.microsoft.com/office/drawing/2014/main" val="10004"/>
                  </a:ext>
                </a:extLst>
              </a:tr>
              <a:tr h="1188720">
                <a:tc gridSpan="2">
                  <a:txBody>
                    <a:bodyPr/>
                    <a:lstStyle/>
                    <a:p>
                      <a:pPr algn="ctr"/>
                      <a:r>
                        <a:rPr lang="zh-CN" altLang="en-US" sz="2800" dirty="0">
                          <a:solidFill>
                            <a:srgbClr val="C00000"/>
                          </a:solidFill>
                          <a:latin typeface="幼圆" panose="02010509060101010101" pitchFamily="49" charset="-122"/>
                          <a:ea typeface="幼圆" panose="02010509060101010101" pitchFamily="49" charset="-122"/>
                        </a:rPr>
                        <a:t>影响</a:t>
                      </a:r>
                    </a:p>
                  </a:txBody>
                  <a:tcPr anchor="ctr"/>
                </a:tc>
                <a:tc hMerge="1">
                  <a:txBody>
                    <a:bodyPr/>
                    <a:lstStyle/>
                    <a:p>
                      <a:endParaRPr lang="zh-CN"/>
                    </a:p>
                  </a:txBody>
                  <a:tcPr/>
                </a:tc>
                <a:tc>
                  <a:txBody>
                    <a:bodyPr/>
                    <a:lstStyle/>
                    <a:p>
                      <a:r>
                        <a:rPr lang="zh-CN" altLang="en-US" sz="2800" b="1" dirty="0" smtClean="0">
                          <a:latin typeface="楷体" panose="02010609060101010101" pitchFamily="49" charset="-122"/>
                          <a:ea typeface="楷体" panose="02010609060101010101" pitchFamily="49" charset="-122"/>
                          <a:sym typeface="+mn-ea"/>
                        </a:rPr>
                        <a:t>巩固资产阶级革命成果，为墨西哥经济社会发展打下基础</a:t>
                      </a:r>
                      <a:endParaRPr lang="zh-CN" altLang="en-US" sz="2400" b="1" dirty="0" smtClean="0">
                        <a:latin typeface="楷体" panose="02010609060101010101" pitchFamily="49" charset="-122"/>
                        <a:ea typeface="楷体" panose="02010609060101010101" pitchFamily="49" charset="-122"/>
                      </a:endParaRPr>
                    </a:p>
                    <a:p>
                      <a:endParaRPr lang="zh-CN" altLang="en-US" sz="2400" b="1" dirty="0" smtClean="0">
                        <a:latin typeface="楷体" panose="02010609060101010101" pitchFamily="49" charset="-122"/>
                        <a:ea typeface="楷体" panose="02010609060101010101" pitchFamily="49" charset="-122"/>
                      </a:endParaRPr>
                    </a:p>
                  </a:txBody>
                  <a:tcPr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a:off x="323505" y="-27961"/>
            <a:ext cx="3071834" cy="523220"/>
          </a:xfrm>
          <a:prstGeom prst="rect">
            <a:avLst/>
          </a:prstGeom>
          <a:noFill/>
        </p:spPr>
        <p:txBody>
          <a:bodyPr wrap="square" rtlCol="0">
            <a:spAutoFit/>
          </a:bodyPr>
          <a:lstStyle/>
          <a:p>
            <a:r>
              <a:rPr lang="zh-CN" altLang="en-US" sz="2800" b="1" dirty="0" smtClean="0">
                <a:solidFill>
                  <a:srgbClr val="C00000"/>
                </a:solidFill>
                <a:latin typeface="楷体" panose="02010609060101010101" pitchFamily="49" charset="-122"/>
                <a:ea typeface="楷体" panose="02010609060101010101" pitchFamily="49" charset="-122"/>
              </a:rPr>
              <a:t>卡德纳斯改革</a:t>
            </a:r>
          </a:p>
        </p:txBody>
      </p:sp>
      <p:sp>
        <p:nvSpPr>
          <p:cNvPr id="26627" name="TextBox 1"/>
          <p:cNvSpPr txBox="1"/>
          <p:nvPr/>
        </p:nvSpPr>
        <p:spPr>
          <a:xfrm>
            <a:off x="-36512" y="5931218"/>
            <a:ext cx="1871662" cy="645160"/>
          </a:xfrm>
          <a:prstGeom prst="rect">
            <a:avLst/>
          </a:prstGeom>
          <a:solidFill>
            <a:srgbClr val="FFFF00"/>
          </a:solidFill>
          <a:ln w="19050" cap="flat" cmpd="sng">
            <a:solidFill>
              <a:schemeClr val="bg1"/>
            </a:solidFill>
            <a:prstDash val="solid"/>
            <a:miter/>
            <a:headEnd type="none" w="med" len="med"/>
            <a:tailEnd type="none" w="med" len="med"/>
          </a:ln>
        </p:spPr>
        <p:txBody>
          <a:bodyPr anchor="t">
            <a:spAutoFit/>
          </a:bodyPr>
          <a:lstStyle/>
          <a:p>
            <a:pPr>
              <a:buFont typeface="Arial" panose="020B0604020202020204" pitchFamily="34" charset="0"/>
            </a:pPr>
            <a:r>
              <a:rPr lang="zh-CN" altLang="en-US" sz="3600" b="1" dirty="0">
                <a:latin typeface="黑体" panose="02010609060101010101" pitchFamily="2" charset="-122"/>
                <a:ea typeface="黑体" panose="02010609060101010101" pitchFamily="2" charset="-122"/>
              </a:rPr>
              <a:t>性质</a:t>
            </a:r>
          </a:p>
        </p:txBody>
      </p:sp>
      <p:sp>
        <p:nvSpPr>
          <p:cNvPr id="34823" name="矩形 93196"/>
          <p:cNvSpPr/>
          <p:nvPr/>
        </p:nvSpPr>
        <p:spPr>
          <a:xfrm>
            <a:off x="800735" y="5848350"/>
            <a:ext cx="8142605" cy="1138773"/>
          </a:xfrm>
          <a:prstGeom prst="rect">
            <a:avLst/>
          </a:prstGeom>
          <a:noFill/>
          <a:ln w="9525">
            <a:noFill/>
          </a:ln>
        </p:spPr>
        <p:txBody>
          <a:bodyPr wrap="square" anchor="t">
            <a:spAutoFit/>
          </a:bodyPr>
          <a:lstStyle/>
          <a:p>
            <a:r>
              <a:rPr lang="en-US" altLang="zh-CN" sz="4000" b="1" dirty="0">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墨西哥民族资产阶级领导的反帝反封建的改革 </a:t>
            </a:r>
            <a:r>
              <a:rPr lang="zh-CN" altLang="en-US" sz="2800" b="1" dirty="0">
                <a:solidFill>
                  <a:srgbClr val="0E1FFE"/>
                </a:solidFill>
                <a:latin typeface="黑体" panose="02010609060101010101" pitchFamily="2" charset="-122"/>
                <a:ea typeface="黑体" panose="02010609060101010101" pitchFamily="2" charset="-122"/>
              </a:rPr>
              <a:t>（</a:t>
            </a:r>
            <a:r>
              <a:rPr lang="zh-CN" altLang="en-US" sz="2800" b="1" dirty="0">
                <a:solidFill>
                  <a:srgbClr val="FF0000"/>
                </a:solidFill>
                <a:latin typeface="黑体" panose="02010609060101010101" pitchFamily="2" charset="-122"/>
                <a:ea typeface="黑体" panose="02010609060101010101" pitchFamily="2" charset="-122"/>
              </a:rPr>
              <a:t>资产阶级</a:t>
            </a:r>
            <a:r>
              <a:rPr lang="zh-CN" altLang="en-US" sz="2800" b="1" dirty="0">
                <a:solidFill>
                  <a:srgbClr val="000000"/>
                </a:solidFill>
                <a:latin typeface="黑体" panose="02010609060101010101" pitchFamily="2" charset="-122"/>
                <a:ea typeface="黑体" panose="02010609060101010101" pitchFamily="2" charset="-122"/>
              </a:rPr>
              <a:t>性质的改革</a:t>
            </a:r>
            <a:r>
              <a:rPr lang="zh-CN" altLang="en-US" sz="2800" b="1" dirty="0">
                <a:solidFill>
                  <a:srgbClr val="0E1FFE"/>
                </a:solidFill>
                <a:latin typeface="黑体" panose="02010609060101010101" pitchFamily="2" charset="-122"/>
                <a:ea typeface="黑体" panose="02010609060101010101" pitchFamily="2" charset="-122"/>
              </a:rPr>
              <a:t>）</a:t>
            </a:r>
          </a:p>
        </p:txBody>
      </p:sp>
      <p:sp>
        <p:nvSpPr>
          <p:cNvPr id="6" name="矩形 5"/>
          <p:cNvSpPr/>
          <p:nvPr/>
        </p:nvSpPr>
        <p:spPr>
          <a:xfrm>
            <a:off x="2003382" y="394467"/>
            <a:ext cx="6939958" cy="5397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42440" y="1628800"/>
            <a:ext cx="7200900" cy="7920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43100" y="1005775"/>
            <a:ext cx="7000240" cy="5397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03382" y="2559974"/>
            <a:ext cx="6939958" cy="166111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67744" y="4375146"/>
            <a:ext cx="6675596" cy="5397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005092" y="5154542"/>
            <a:ext cx="6938248" cy="7766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checkerboard(across)">
                                      <p:cBhvr>
                                        <p:cTn id="7" dur="500"/>
                                        <p:tgtEl>
                                          <p:spTgt spid="348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6" grpId="0" bldLvl="0" animBg="1"/>
      <p:bldP spid="7" grpId="0" bldLvl="0" animBg="1"/>
      <p:bldP spid="8" grpId="0" bldLvl="0" animBg="1"/>
      <p:bldP spid="9" grpId="0" bldLvl="0" animBg="1"/>
      <p:bldP spid="11" grpId="0" bldLvl="0" animBg="1"/>
      <p:bldP spid="1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3"/>
          <p:cNvSpPr txBox="1"/>
          <p:nvPr/>
        </p:nvSpPr>
        <p:spPr>
          <a:xfrm>
            <a:off x="131763" y="1601788"/>
            <a:ext cx="8880475" cy="5029200"/>
          </a:xfrm>
          <a:prstGeom prst="rect">
            <a:avLst/>
          </a:prstGeom>
          <a:noFill/>
          <a:ln w="9525">
            <a:noFill/>
          </a:ln>
        </p:spPr>
        <p:txBody>
          <a:bodyPr wrap="square" anchor="t">
            <a:spAutoFit/>
          </a:bodyPr>
          <a:lstStyle/>
          <a:p>
            <a:pPr>
              <a:lnSpc>
                <a:spcPts val="3500"/>
              </a:lnSpc>
            </a:pPr>
            <a:r>
              <a:rPr lang="en-US" altLang="zh-CN" sz="3200" b="1" dirty="0">
                <a:solidFill>
                  <a:srgbClr val="FF0000"/>
                </a:solidFill>
                <a:latin typeface="微软雅黑" panose="020B0503020204020204" charset="-122"/>
                <a:ea typeface="微软雅黑" panose="020B0503020204020204" charset="-122"/>
              </a:rPr>
              <a:t>1</a:t>
            </a:r>
            <a:r>
              <a:rPr lang="zh-CN" altLang="en-US" sz="3200" b="1" dirty="0">
                <a:solidFill>
                  <a:srgbClr val="FF0000"/>
                </a:solidFill>
                <a:latin typeface="微软雅黑" panose="020B0503020204020204" charset="-122"/>
                <a:ea typeface="微软雅黑" panose="020B0503020204020204" charset="-122"/>
              </a:rPr>
              <a:t>、</a:t>
            </a:r>
            <a:r>
              <a:rPr lang="zh-CN" altLang="en-US" sz="3200" b="1" dirty="0">
                <a:solidFill>
                  <a:srgbClr val="0E1FFE"/>
                </a:solidFill>
                <a:latin typeface="微软雅黑" panose="020B0503020204020204" charset="-122"/>
                <a:ea typeface="微软雅黑" panose="020B0503020204020204" charset="-122"/>
              </a:rPr>
              <a:t>一战期间，帝国主义宗主国对殖民地半殖民地国家加强掠夺和战后重新瓜分殖民地使民族矛盾更加激化。</a:t>
            </a:r>
            <a:endParaRPr lang="en-US" altLang="zh-CN" sz="3200" b="1" dirty="0">
              <a:solidFill>
                <a:srgbClr val="0E1FFE"/>
              </a:solidFill>
              <a:latin typeface="微软雅黑" panose="020B0503020204020204" charset="-122"/>
              <a:ea typeface="微软雅黑" panose="020B0503020204020204" charset="-122"/>
            </a:endParaRPr>
          </a:p>
          <a:p>
            <a:pPr>
              <a:lnSpc>
                <a:spcPts val="3500"/>
              </a:lnSpc>
            </a:pPr>
            <a:r>
              <a:rPr lang="en-US" altLang="zh-CN" sz="3200" b="1" dirty="0">
                <a:solidFill>
                  <a:srgbClr val="FF0000"/>
                </a:solidFill>
                <a:latin typeface="微软雅黑" panose="020B0503020204020204" charset="-122"/>
                <a:ea typeface="微软雅黑" panose="020B0503020204020204" charset="-122"/>
              </a:rPr>
              <a:t>2</a:t>
            </a:r>
            <a:r>
              <a:rPr lang="zh-CN" altLang="en-US" sz="3200" b="1" dirty="0">
                <a:solidFill>
                  <a:srgbClr val="FF0000"/>
                </a:solidFill>
                <a:latin typeface="微软雅黑" panose="020B0503020204020204" charset="-122"/>
                <a:ea typeface="微软雅黑" panose="020B0503020204020204" charset="-122"/>
              </a:rPr>
              <a:t>、</a:t>
            </a:r>
            <a:r>
              <a:rPr lang="zh-CN" altLang="en-US" sz="3200" b="1" dirty="0">
                <a:solidFill>
                  <a:srgbClr val="0E1FFE"/>
                </a:solidFill>
                <a:latin typeface="微软雅黑" panose="020B0503020204020204" charset="-122"/>
                <a:ea typeface="微软雅黑" panose="020B0503020204020204" charset="-122"/>
              </a:rPr>
              <a:t>一战期间宗主国经济控制的放松，使殖民地半殖民地国家民族资本主义得到一定程度的发展，使民族民主运动的阶级力量</a:t>
            </a:r>
            <a:r>
              <a:rPr lang="en-US" altLang="zh-CN" sz="3200" b="1" dirty="0">
                <a:solidFill>
                  <a:srgbClr val="0E1FFE"/>
                </a:solidFill>
                <a:latin typeface="微软雅黑" panose="020B0503020204020204" charset="-122"/>
                <a:ea typeface="微软雅黑" panose="020B0503020204020204" charset="-122"/>
              </a:rPr>
              <a:t>-----</a:t>
            </a:r>
            <a:r>
              <a:rPr lang="zh-CN" altLang="en-US" sz="3200" b="1" dirty="0">
                <a:solidFill>
                  <a:srgbClr val="0E1FFE"/>
                </a:solidFill>
                <a:latin typeface="微软雅黑" panose="020B0503020204020204" charset="-122"/>
                <a:ea typeface="微软雅黑" panose="020B0503020204020204" charset="-122"/>
              </a:rPr>
              <a:t>资产阶级和无产阶级的力量进一步壮大。</a:t>
            </a:r>
            <a:endParaRPr lang="en-US" altLang="zh-CN" sz="3200" b="1" dirty="0">
              <a:solidFill>
                <a:srgbClr val="0E1FFE"/>
              </a:solidFill>
              <a:latin typeface="微软雅黑" panose="020B0503020204020204" charset="-122"/>
              <a:ea typeface="微软雅黑" panose="020B0503020204020204" charset="-122"/>
            </a:endParaRPr>
          </a:p>
          <a:p>
            <a:pPr>
              <a:lnSpc>
                <a:spcPts val="3500"/>
              </a:lnSpc>
            </a:pPr>
            <a:r>
              <a:rPr lang="en-US" altLang="zh-CN" sz="3200" b="1" dirty="0">
                <a:solidFill>
                  <a:srgbClr val="FF0000"/>
                </a:solidFill>
                <a:latin typeface="微软雅黑" panose="020B0503020204020204" charset="-122"/>
                <a:ea typeface="微软雅黑" panose="020B0503020204020204" charset="-122"/>
              </a:rPr>
              <a:t>3</a:t>
            </a:r>
            <a:r>
              <a:rPr lang="zh-CN" altLang="en-US" sz="3200" b="1" dirty="0">
                <a:solidFill>
                  <a:srgbClr val="FF0000"/>
                </a:solidFill>
                <a:latin typeface="微软雅黑" panose="020B0503020204020204" charset="-122"/>
                <a:ea typeface="微软雅黑" panose="020B0503020204020204" charset="-122"/>
              </a:rPr>
              <a:t>、</a:t>
            </a:r>
            <a:r>
              <a:rPr lang="zh-CN" altLang="en-US" sz="3200" b="1" dirty="0">
                <a:solidFill>
                  <a:srgbClr val="0E1FFE"/>
                </a:solidFill>
                <a:latin typeface="微软雅黑" panose="020B0503020204020204" charset="-122"/>
                <a:ea typeface="微软雅黑" panose="020B0503020204020204" charset="-122"/>
              </a:rPr>
              <a:t>受俄国十月革命的鼓舞及苏联政府对世界民族民主运动的支持。</a:t>
            </a:r>
            <a:endParaRPr lang="en-US" altLang="zh-CN" sz="3200" b="1" dirty="0">
              <a:solidFill>
                <a:srgbClr val="0E1FFE"/>
              </a:solidFill>
              <a:latin typeface="微软雅黑" panose="020B0503020204020204" charset="-122"/>
              <a:ea typeface="微软雅黑" panose="020B0503020204020204" charset="-122"/>
            </a:endParaRPr>
          </a:p>
          <a:p>
            <a:pPr>
              <a:lnSpc>
                <a:spcPts val="3500"/>
              </a:lnSpc>
            </a:pPr>
            <a:r>
              <a:rPr lang="en-US" altLang="zh-CN" sz="3200" b="1" dirty="0">
                <a:solidFill>
                  <a:srgbClr val="FF0000"/>
                </a:solidFill>
                <a:latin typeface="微软雅黑" panose="020B0503020204020204" charset="-122"/>
                <a:ea typeface="微软雅黑" panose="020B0503020204020204" charset="-122"/>
              </a:rPr>
              <a:t>4</a:t>
            </a:r>
            <a:r>
              <a:rPr lang="zh-CN" altLang="en-US" sz="3200" b="1" dirty="0">
                <a:solidFill>
                  <a:srgbClr val="FF0000"/>
                </a:solidFill>
                <a:latin typeface="微软雅黑" panose="020B0503020204020204" charset="-122"/>
                <a:ea typeface="微软雅黑" panose="020B0503020204020204" charset="-122"/>
              </a:rPr>
              <a:t>、</a:t>
            </a:r>
            <a:r>
              <a:rPr lang="en-US" altLang="zh-CN" sz="3200" b="1" dirty="0">
                <a:solidFill>
                  <a:srgbClr val="0E1FFE"/>
                </a:solidFill>
                <a:latin typeface="微软雅黑" panose="020B0503020204020204" charset="-122"/>
                <a:ea typeface="微软雅黑" panose="020B0503020204020204" charset="-122"/>
              </a:rPr>
              <a:t>1929-1933</a:t>
            </a:r>
            <a:r>
              <a:rPr lang="zh-CN" altLang="en-US" sz="3200" b="1" dirty="0">
                <a:solidFill>
                  <a:srgbClr val="0E1FFE"/>
                </a:solidFill>
                <a:latin typeface="微软雅黑" panose="020B0503020204020204" charset="-122"/>
                <a:ea typeface="微软雅黑" panose="020B0503020204020204" charset="-122"/>
              </a:rPr>
              <a:t>年世界经济危机期间宗主国向殖民地半殖民地国家转嫁危机，加剧了民族矛盾。</a:t>
            </a:r>
          </a:p>
        </p:txBody>
      </p:sp>
      <p:sp>
        <p:nvSpPr>
          <p:cNvPr id="41986" name="矩形 4"/>
          <p:cNvSpPr/>
          <p:nvPr/>
        </p:nvSpPr>
        <p:spPr>
          <a:xfrm>
            <a:off x="755650" y="835025"/>
            <a:ext cx="7129463" cy="646113"/>
          </a:xfrm>
          <a:prstGeom prst="rect">
            <a:avLst/>
          </a:prstGeom>
          <a:noFill/>
          <a:ln w="9525">
            <a:noFill/>
          </a:ln>
        </p:spPr>
        <p:txBody>
          <a:bodyPr wrap="square" anchor="t">
            <a:spAutoFit/>
          </a:bodyPr>
          <a:lstStyle/>
          <a:p>
            <a:r>
              <a:rPr lang="zh-CN" altLang="en-US" sz="3600" b="1" dirty="0">
                <a:latin typeface="微软雅黑" panose="020B0503020204020204" charset="-122"/>
                <a:ea typeface="微软雅黑" panose="020B0503020204020204" charset="-122"/>
              </a:rPr>
              <a:t>亚非拉民族民主运动的高涨的原因？</a:t>
            </a:r>
          </a:p>
        </p:txBody>
      </p:sp>
      <p:sp>
        <p:nvSpPr>
          <p:cNvPr id="41987" name="内容占位符 2"/>
          <p:cNvSpPr>
            <a:spLocks noGrp="1"/>
          </p:cNvSpPr>
          <p:nvPr/>
        </p:nvSpPr>
        <p:spPr>
          <a:xfrm>
            <a:off x="361950" y="160338"/>
            <a:ext cx="2843213" cy="674687"/>
          </a:xfrm>
          <a:prstGeom prst="rect">
            <a:avLst/>
          </a:prstGeom>
          <a:noFill/>
          <a:ln w="9525">
            <a:noFill/>
          </a:ln>
        </p:spPr>
        <p:txBody>
          <a:bodyPr anchor="t"/>
          <a:lstStyle/>
          <a:p>
            <a:pPr>
              <a:lnSpc>
                <a:spcPct val="90000"/>
              </a:lnSpc>
              <a:spcBef>
                <a:spcPts val="1000"/>
              </a:spcBef>
            </a:pPr>
            <a:r>
              <a:rPr lang="zh-CN" altLang="en-US" sz="4800" b="1" dirty="0">
                <a:solidFill>
                  <a:srgbClr val="0E1FFE"/>
                </a:solidFill>
                <a:latin typeface="微软雅黑" panose="020B0503020204020204" charset="-122"/>
                <a:ea typeface="微软雅黑" panose="020B0503020204020204" charset="-122"/>
              </a:rPr>
              <a:t>合作探究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3"/>
          <p:cNvSpPr/>
          <p:nvPr/>
        </p:nvSpPr>
        <p:spPr>
          <a:xfrm>
            <a:off x="4116388" y="4649788"/>
            <a:ext cx="3984625" cy="461962"/>
          </a:xfrm>
          <a:prstGeom prst="rect">
            <a:avLst/>
          </a:prstGeom>
          <a:solidFill>
            <a:srgbClr val="003300"/>
          </a:solidFill>
          <a:ln w="38100" cap="flat" cmpd="sng">
            <a:solidFill>
              <a:schemeClr val="bg1"/>
            </a:solidFill>
            <a:prstDash val="solid"/>
            <a:miter/>
            <a:headEnd type="none" w="med" len="med"/>
            <a:tailEnd type="none" w="med" len="med"/>
          </a:ln>
        </p:spPr>
        <p:txBody>
          <a:bodyPr anchor="t">
            <a:spAutoFit/>
          </a:bodyPr>
          <a:lstStyle/>
          <a:p>
            <a:pPr>
              <a:spcBef>
                <a:spcPct val="50000"/>
              </a:spcBef>
            </a:pPr>
            <a:r>
              <a:rPr lang="zh-CN" altLang="en-US" sz="2400" b="1" dirty="0">
                <a:solidFill>
                  <a:schemeClr val="bg1"/>
                </a:solidFill>
                <a:latin typeface="微软雅黑" panose="020B0503020204020204" charset="-122"/>
                <a:ea typeface="微软雅黑" panose="020B0503020204020204" charset="-122"/>
              </a:rPr>
              <a:t>英国承认</a:t>
            </a:r>
            <a:r>
              <a:rPr lang="zh-CN" altLang="en-US" sz="2400" b="1" dirty="0">
                <a:solidFill>
                  <a:srgbClr val="FFFF00"/>
                </a:solidFill>
                <a:latin typeface="微软雅黑" panose="020B0503020204020204" charset="-122"/>
                <a:ea typeface="微软雅黑" panose="020B0503020204020204" charset="-122"/>
              </a:rPr>
              <a:t>埃及</a:t>
            </a:r>
            <a:r>
              <a:rPr lang="zh-CN" altLang="en-US" sz="2400" b="1" dirty="0">
                <a:solidFill>
                  <a:srgbClr val="FF0000"/>
                </a:solidFill>
                <a:latin typeface="微软雅黑" panose="020B0503020204020204" charset="-122"/>
                <a:ea typeface="微软雅黑" panose="020B0503020204020204" charset="-122"/>
              </a:rPr>
              <a:t>有条件</a:t>
            </a:r>
            <a:r>
              <a:rPr lang="zh-CN" altLang="en-US" sz="2400" b="1" dirty="0">
                <a:solidFill>
                  <a:srgbClr val="FFFF00"/>
                </a:solidFill>
                <a:latin typeface="微软雅黑" panose="020B0503020204020204" charset="-122"/>
                <a:ea typeface="微软雅黑" panose="020B0503020204020204" charset="-122"/>
              </a:rPr>
              <a:t>独立</a:t>
            </a:r>
          </a:p>
        </p:txBody>
      </p:sp>
      <p:sp>
        <p:nvSpPr>
          <p:cNvPr id="11" name="矩形 13"/>
          <p:cNvSpPr/>
          <p:nvPr/>
        </p:nvSpPr>
        <p:spPr>
          <a:xfrm>
            <a:off x="4116388" y="2320925"/>
            <a:ext cx="4200525" cy="460375"/>
          </a:xfrm>
          <a:prstGeom prst="rect">
            <a:avLst/>
          </a:prstGeom>
          <a:solidFill>
            <a:srgbClr val="003300"/>
          </a:solidFill>
          <a:ln w="38100" cap="flat" cmpd="sng">
            <a:solidFill>
              <a:schemeClr val="bg1"/>
            </a:solidFill>
            <a:prstDash val="solid"/>
            <a:miter/>
            <a:headEnd type="none" w="med" len="med"/>
            <a:tailEnd type="none" w="med" len="med"/>
          </a:ln>
        </p:spPr>
        <p:txBody>
          <a:bodyPr anchor="t">
            <a:spAutoFit/>
          </a:bodyPr>
          <a:lstStyle/>
          <a:p>
            <a:pPr>
              <a:spcBef>
                <a:spcPct val="50000"/>
              </a:spcBef>
            </a:pPr>
            <a:r>
              <a:rPr lang="zh-CN" altLang="en-US" sz="2400" b="1" dirty="0">
                <a:solidFill>
                  <a:schemeClr val="bg1"/>
                </a:solidFill>
                <a:latin typeface="微软雅黑" panose="020B0503020204020204" charset="-122"/>
                <a:ea typeface="微软雅黑" panose="020B0503020204020204" charset="-122"/>
              </a:rPr>
              <a:t>实现</a:t>
            </a:r>
            <a:r>
              <a:rPr lang="zh-CN" altLang="en-US" sz="2400" b="1" dirty="0">
                <a:solidFill>
                  <a:srgbClr val="FFFF00"/>
                </a:solidFill>
                <a:latin typeface="微软雅黑" panose="020B0503020204020204" charset="-122"/>
                <a:ea typeface="微软雅黑" panose="020B0503020204020204" charset="-122"/>
              </a:rPr>
              <a:t>印度自治与独立</a:t>
            </a:r>
          </a:p>
        </p:txBody>
      </p:sp>
      <p:sp>
        <p:nvSpPr>
          <p:cNvPr id="31749" name="矩形 13"/>
          <p:cNvSpPr/>
          <p:nvPr/>
        </p:nvSpPr>
        <p:spPr>
          <a:xfrm>
            <a:off x="4106863" y="3970338"/>
            <a:ext cx="2265362" cy="522287"/>
          </a:xfrm>
          <a:prstGeom prst="rect">
            <a:avLst/>
          </a:prstGeom>
          <a:solidFill>
            <a:srgbClr val="FF0000"/>
          </a:solidFill>
          <a:ln w="38100" cap="flat" cmpd="sng">
            <a:solidFill>
              <a:schemeClr val="bg1"/>
            </a:solidFill>
            <a:prstDash val="solid"/>
            <a:miter/>
            <a:headEnd type="none" w="med" len="med"/>
            <a:tailEnd type="none" w="med" len="med"/>
          </a:ln>
        </p:spPr>
        <p:txBody>
          <a:bodyPr anchor="t">
            <a:spAutoFit/>
          </a:bodyPr>
          <a:lstStyle/>
          <a:p>
            <a:pPr>
              <a:spcBef>
                <a:spcPct val="50000"/>
              </a:spcBef>
            </a:pPr>
            <a:r>
              <a:rPr lang="zh-CN" altLang="en-US" sz="2800" b="1" dirty="0">
                <a:solidFill>
                  <a:schemeClr val="bg1"/>
                </a:solidFill>
                <a:latin typeface="微软雅黑" panose="020B0503020204020204" charset="-122"/>
                <a:ea typeface="微软雅黑" panose="020B0503020204020204" charset="-122"/>
              </a:rPr>
              <a:t>资产阶级</a:t>
            </a:r>
            <a:endParaRPr lang="zh-CN" altLang="en-US" sz="2800" b="1" dirty="0">
              <a:solidFill>
                <a:srgbClr val="FFFF00"/>
              </a:solidFill>
              <a:latin typeface="微软雅黑" panose="020B0503020204020204" charset="-122"/>
              <a:ea typeface="微软雅黑" panose="020B0503020204020204" charset="-122"/>
            </a:endParaRPr>
          </a:p>
        </p:txBody>
      </p:sp>
      <p:sp>
        <p:nvSpPr>
          <p:cNvPr id="43012" name="Text Box 21"/>
          <p:cNvSpPr txBox="1"/>
          <p:nvPr/>
        </p:nvSpPr>
        <p:spPr>
          <a:xfrm>
            <a:off x="1044575" y="1073150"/>
            <a:ext cx="935038" cy="1816100"/>
          </a:xfrm>
          <a:prstGeom prst="rect">
            <a:avLst/>
          </a:prstGeom>
          <a:solidFill>
            <a:srgbClr val="800000"/>
          </a:solidFill>
          <a:ln w="50800">
            <a:noFill/>
          </a:ln>
        </p:spPr>
        <p:txBody>
          <a:bodyPr anchor="t">
            <a:spAutoFit/>
          </a:bodyPr>
          <a:lstStyle/>
          <a:p>
            <a:pPr algn="ctr">
              <a:spcBef>
                <a:spcPts val="50"/>
              </a:spcBef>
            </a:pPr>
            <a:r>
              <a:rPr lang="zh-CN" altLang="en-US" sz="2800" b="1" dirty="0">
                <a:solidFill>
                  <a:srgbClr val="FFFFCC"/>
                </a:solidFill>
                <a:latin typeface="微软雅黑" panose="020B0503020204020204" charset="-122"/>
                <a:ea typeface="微软雅黑" panose="020B0503020204020204" charset="-122"/>
              </a:rPr>
              <a:t>非暴力不合作运动</a:t>
            </a:r>
          </a:p>
        </p:txBody>
      </p:sp>
      <p:sp>
        <p:nvSpPr>
          <p:cNvPr id="19" name="AutoShape 12"/>
          <p:cNvSpPr/>
          <p:nvPr/>
        </p:nvSpPr>
        <p:spPr bwMode="auto">
          <a:xfrm>
            <a:off x="836613" y="1335088"/>
            <a:ext cx="134938" cy="5013325"/>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3200" b="0" i="0" u="none" strike="noStrike" kern="1200" cap="none" spc="0" normalizeH="0" baseline="0" noProof="1">
              <a:ln>
                <a:noFill/>
              </a:ln>
              <a:solidFill>
                <a:srgbClr val="760000"/>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43014" name="Rectangle 56"/>
          <p:cNvSpPr/>
          <p:nvPr/>
        </p:nvSpPr>
        <p:spPr>
          <a:xfrm>
            <a:off x="2243138" y="1073150"/>
            <a:ext cx="2473325" cy="523875"/>
          </a:xfrm>
          <a:prstGeom prst="rect">
            <a:avLst/>
          </a:prstGeom>
          <a:solidFill>
            <a:srgbClr val="FFC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rgbClr val="760000"/>
                </a:solidFill>
                <a:latin typeface="微软雅黑" panose="020B0503020204020204" charset="-122"/>
                <a:ea typeface="微软雅黑" panose="020B0503020204020204" charset="-122"/>
              </a:rPr>
              <a:t>地区与领导人</a:t>
            </a:r>
            <a:endParaRPr lang="zh-CN" altLang="zh-CN" sz="2800" b="1" dirty="0">
              <a:solidFill>
                <a:srgbClr val="760000"/>
              </a:solidFill>
              <a:latin typeface="微软雅黑" panose="020B0503020204020204" charset="-122"/>
              <a:ea typeface="微软雅黑" panose="020B0503020204020204" charset="-122"/>
              <a:sym typeface="宋体" panose="02010600030101010101" pitchFamily="2" charset="-122"/>
            </a:endParaRPr>
          </a:p>
        </p:txBody>
      </p:sp>
      <p:sp>
        <p:nvSpPr>
          <p:cNvPr id="21" name="AutoShape 12"/>
          <p:cNvSpPr/>
          <p:nvPr/>
        </p:nvSpPr>
        <p:spPr bwMode="auto">
          <a:xfrm>
            <a:off x="2051050" y="5468938"/>
            <a:ext cx="128588" cy="1152525"/>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3200" b="0" i="0" u="none" strike="noStrike" kern="1200" cap="none" spc="0" normalizeH="0" baseline="0" noProof="1">
              <a:ln>
                <a:noFill/>
              </a:ln>
              <a:solidFill>
                <a:srgbClr val="760000"/>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43016" name="Rectangle 56"/>
          <p:cNvSpPr/>
          <p:nvPr/>
        </p:nvSpPr>
        <p:spPr>
          <a:xfrm>
            <a:off x="2232025" y="2309813"/>
            <a:ext cx="1763713" cy="522287"/>
          </a:xfrm>
          <a:prstGeom prst="rect">
            <a:avLst/>
          </a:prstGeom>
          <a:solidFill>
            <a:srgbClr val="FFC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rgbClr val="760000"/>
                </a:solidFill>
                <a:latin typeface="微软雅黑" panose="020B0503020204020204" charset="-122"/>
                <a:ea typeface="微软雅黑" panose="020B0503020204020204" charset="-122"/>
              </a:rPr>
              <a:t>主要目的</a:t>
            </a:r>
            <a:endParaRPr lang="zh-CN" altLang="zh-CN" sz="2800" b="1" dirty="0">
              <a:solidFill>
                <a:srgbClr val="760000"/>
              </a:solidFill>
              <a:latin typeface="微软雅黑" panose="020B0503020204020204" charset="-122"/>
              <a:ea typeface="微软雅黑" panose="020B0503020204020204" charset="-122"/>
              <a:sym typeface="宋体" panose="02010600030101010101" pitchFamily="2" charset="-122"/>
            </a:endParaRPr>
          </a:p>
        </p:txBody>
      </p:sp>
      <p:sp>
        <p:nvSpPr>
          <p:cNvPr id="31756" name="Rectangle 56"/>
          <p:cNvSpPr/>
          <p:nvPr/>
        </p:nvSpPr>
        <p:spPr>
          <a:xfrm>
            <a:off x="4829175" y="1073150"/>
            <a:ext cx="3630613" cy="522288"/>
          </a:xfrm>
          <a:prstGeom prst="rect">
            <a:avLst/>
          </a:prstGeom>
          <a:solidFill>
            <a:srgbClr val="00206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chemeClr val="bg1"/>
                </a:solidFill>
                <a:latin typeface="微软雅黑" panose="020B0503020204020204" charset="-122"/>
                <a:ea typeface="微软雅黑" panose="020B0503020204020204" charset="-122"/>
              </a:rPr>
              <a:t>印度   </a:t>
            </a:r>
            <a:r>
              <a:rPr lang="zh-CN" altLang="en-US" sz="2800" b="1" dirty="0">
                <a:solidFill>
                  <a:srgbClr val="FFFF00"/>
                </a:solidFill>
                <a:latin typeface="微软雅黑" panose="020B0503020204020204" charset="-122"/>
                <a:ea typeface="微软雅黑" panose="020B0503020204020204" charset="-122"/>
              </a:rPr>
              <a:t>圣雄甘地</a:t>
            </a:r>
            <a:endParaRPr lang="zh-CN" altLang="zh-CN" sz="2800" b="1" dirty="0">
              <a:solidFill>
                <a:srgbClr val="FFFF00"/>
              </a:solidFill>
              <a:latin typeface="微软雅黑" panose="020B0503020204020204" charset="-122"/>
              <a:ea typeface="微软雅黑" panose="020B0503020204020204" charset="-122"/>
              <a:sym typeface="宋体" panose="02010600030101010101" pitchFamily="2" charset="-122"/>
            </a:endParaRPr>
          </a:p>
        </p:txBody>
      </p:sp>
      <p:sp>
        <p:nvSpPr>
          <p:cNvPr id="43018" name="Text Box 21"/>
          <p:cNvSpPr txBox="1"/>
          <p:nvPr/>
        </p:nvSpPr>
        <p:spPr>
          <a:xfrm>
            <a:off x="1044575" y="3381375"/>
            <a:ext cx="935038" cy="1384300"/>
          </a:xfrm>
          <a:prstGeom prst="rect">
            <a:avLst/>
          </a:prstGeom>
          <a:solidFill>
            <a:srgbClr val="800000"/>
          </a:solidFill>
          <a:ln w="50800">
            <a:noFill/>
          </a:ln>
        </p:spPr>
        <p:txBody>
          <a:bodyPr anchor="t">
            <a:spAutoFit/>
          </a:bodyPr>
          <a:lstStyle/>
          <a:p>
            <a:pPr algn="ctr">
              <a:spcBef>
                <a:spcPts val="50"/>
              </a:spcBef>
            </a:pPr>
            <a:r>
              <a:rPr lang="zh-CN" altLang="en-US" sz="2800" b="1" dirty="0">
                <a:solidFill>
                  <a:srgbClr val="FFFFCC"/>
                </a:solidFill>
                <a:latin typeface="微软雅黑" panose="020B0503020204020204" charset="-122"/>
                <a:ea typeface="微软雅黑" panose="020B0503020204020204" charset="-122"/>
              </a:rPr>
              <a:t>华夫脱运动</a:t>
            </a:r>
          </a:p>
        </p:txBody>
      </p:sp>
      <p:sp>
        <p:nvSpPr>
          <p:cNvPr id="31758" name="Rectangle 56"/>
          <p:cNvSpPr/>
          <p:nvPr/>
        </p:nvSpPr>
        <p:spPr>
          <a:xfrm>
            <a:off x="4787900" y="6097588"/>
            <a:ext cx="3600450" cy="522287"/>
          </a:xfrm>
          <a:prstGeom prst="rect">
            <a:avLst/>
          </a:prstGeom>
          <a:solidFill>
            <a:srgbClr val="00206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chemeClr val="bg1"/>
                </a:solidFill>
                <a:latin typeface="微软雅黑" panose="020B0503020204020204" charset="-122"/>
                <a:ea typeface="微软雅黑" panose="020B0503020204020204" charset="-122"/>
                <a:sym typeface="宋体" panose="02010600030101010101" pitchFamily="2" charset="-122"/>
              </a:rPr>
              <a:t>墨西哥  卡德纳斯</a:t>
            </a:r>
            <a:endParaRPr lang="zh-CN" altLang="zh-CN" sz="28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1760" name="Rectangle 56"/>
          <p:cNvSpPr/>
          <p:nvPr/>
        </p:nvSpPr>
        <p:spPr>
          <a:xfrm>
            <a:off x="4073525" y="1701800"/>
            <a:ext cx="2730500" cy="523875"/>
          </a:xfrm>
          <a:prstGeom prst="rect">
            <a:avLst/>
          </a:prstGeom>
          <a:solidFill>
            <a:srgbClr val="FF0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chemeClr val="bg1"/>
                </a:solidFill>
                <a:latin typeface="微软雅黑" panose="020B0503020204020204" charset="-122"/>
                <a:ea typeface="微软雅黑" panose="020B0503020204020204" charset="-122"/>
              </a:rPr>
              <a:t>资产阶级</a:t>
            </a:r>
            <a:endParaRPr lang="zh-CN" altLang="zh-CN" sz="28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43021" name="Rectangle 56"/>
          <p:cNvSpPr/>
          <p:nvPr/>
        </p:nvSpPr>
        <p:spPr>
          <a:xfrm>
            <a:off x="2243138" y="1704975"/>
            <a:ext cx="1752600" cy="523875"/>
          </a:xfrm>
          <a:prstGeom prst="rect">
            <a:avLst/>
          </a:prstGeom>
          <a:solidFill>
            <a:srgbClr val="FFC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rgbClr val="760000"/>
                </a:solidFill>
                <a:latin typeface="微软雅黑" panose="020B0503020204020204" charset="-122"/>
                <a:ea typeface="微软雅黑" panose="020B0503020204020204" charset="-122"/>
                <a:sym typeface="宋体" panose="02010600030101010101" pitchFamily="2" charset="-122"/>
              </a:rPr>
              <a:t>领导阶级</a:t>
            </a:r>
            <a:endParaRPr lang="zh-CN" altLang="zh-CN" sz="2800" b="1" dirty="0">
              <a:solidFill>
                <a:srgbClr val="760000"/>
              </a:solidFill>
              <a:latin typeface="微软雅黑" panose="020B0503020204020204" charset="-122"/>
              <a:ea typeface="微软雅黑" panose="020B0503020204020204" charset="-122"/>
              <a:sym typeface="宋体" panose="02010600030101010101" pitchFamily="2" charset="-122"/>
            </a:endParaRPr>
          </a:p>
        </p:txBody>
      </p:sp>
      <p:sp>
        <p:nvSpPr>
          <p:cNvPr id="43022" name="Text Box 21"/>
          <p:cNvSpPr txBox="1"/>
          <p:nvPr/>
        </p:nvSpPr>
        <p:spPr>
          <a:xfrm>
            <a:off x="1044575" y="5300663"/>
            <a:ext cx="935038" cy="1385887"/>
          </a:xfrm>
          <a:prstGeom prst="rect">
            <a:avLst/>
          </a:prstGeom>
          <a:solidFill>
            <a:srgbClr val="800000"/>
          </a:solidFill>
          <a:ln w="50800">
            <a:noFill/>
          </a:ln>
        </p:spPr>
        <p:txBody>
          <a:bodyPr anchor="t">
            <a:spAutoFit/>
          </a:bodyPr>
          <a:lstStyle/>
          <a:p>
            <a:pPr algn="ctr">
              <a:spcBef>
                <a:spcPts val="50"/>
              </a:spcBef>
            </a:pPr>
            <a:r>
              <a:rPr lang="zh-CN" altLang="en-US" sz="2800" b="1" dirty="0">
                <a:solidFill>
                  <a:srgbClr val="FFFFCC"/>
                </a:solidFill>
                <a:latin typeface="微软雅黑" panose="020B0503020204020204" charset="-122"/>
                <a:ea typeface="微软雅黑" panose="020B0503020204020204" charset="-122"/>
              </a:rPr>
              <a:t>卡德纳斯改革</a:t>
            </a:r>
          </a:p>
        </p:txBody>
      </p:sp>
      <p:sp>
        <p:nvSpPr>
          <p:cNvPr id="37" name="AutoShape 12"/>
          <p:cNvSpPr/>
          <p:nvPr/>
        </p:nvSpPr>
        <p:spPr bwMode="auto">
          <a:xfrm>
            <a:off x="2060575" y="3068638"/>
            <a:ext cx="134938" cy="2073275"/>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3200" b="0" i="0" u="none" strike="noStrike" kern="1200" cap="none" spc="0" normalizeH="0" baseline="0" noProof="1">
              <a:ln>
                <a:noFill/>
              </a:ln>
              <a:solidFill>
                <a:srgbClr val="760000"/>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41" name="AutoShape 12"/>
          <p:cNvSpPr/>
          <p:nvPr/>
        </p:nvSpPr>
        <p:spPr bwMode="auto">
          <a:xfrm>
            <a:off x="2060575" y="1173163"/>
            <a:ext cx="134938" cy="1658938"/>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3200" b="0" i="0" u="none" strike="noStrike" kern="1200" cap="none" spc="0" normalizeH="0" baseline="0" noProof="1">
              <a:ln>
                <a:noFill/>
              </a:ln>
              <a:solidFill>
                <a:srgbClr val="760000"/>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43025" name="Rectangle 56"/>
          <p:cNvSpPr/>
          <p:nvPr/>
        </p:nvSpPr>
        <p:spPr>
          <a:xfrm>
            <a:off x="2243138" y="2963863"/>
            <a:ext cx="3697287" cy="523875"/>
          </a:xfrm>
          <a:prstGeom prst="rect">
            <a:avLst/>
          </a:prstGeom>
          <a:solidFill>
            <a:srgbClr val="FFC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rgbClr val="760000"/>
                </a:solidFill>
                <a:latin typeface="微软雅黑" panose="020B0503020204020204" charset="-122"/>
                <a:ea typeface="微软雅黑" panose="020B0503020204020204" charset="-122"/>
              </a:rPr>
              <a:t>地区、领导人、政党</a:t>
            </a:r>
            <a:endParaRPr lang="zh-CN" altLang="zh-CN" sz="2800" b="1" dirty="0">
              <a:solidFill>
                <a:srgbClr val="760000"/>
              </a:solidFill>
              <a:latin typeface="微软雅黑" panose="020B0503020204020204" charset="-122"/>
              <a:ea typeface="微软雅黑" panose="020B0503020204020204" charset="-122"/>
              <a:sym typeface="宋体" panose="02010600030101010101" pitchFamily="2" charset="-122"/>
            </a:endParaRPr>
          </a:p>
        </p:txBody>
      </p:sp>
      <p:sp>
        <p:nvSpPr>
          <p:cNvPr id="28" name="Rectangle 56"/>
          <p:cNvSpPr/>
          <p:nvPr/>
        </p:nvSpPr>
        <p:spPr>
          <a:xfrm>
            <a:off x="6011863" y="2963863"/>
            <a:ext cx="2767012" cy="952500"/>
          </a:xfrm>
          <a:prstGeom prst="rect">
            <a:avLst/>
          </a:prstGeom>
          <a:solidFill>
            <a:srgbClr val="00206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chemeClr val="bg1"/>
                </a:solidFill>
                <a:latin typeface="微软雅黑" panose="020B0503020204020204" charset="-122"/>
                <a:ea typeface="微软雅黑" panose="020B0503020204020204" charset="-122"/>
              </a:rPr>
              <a:t>埃及  </a:t>
            </a:r>
            <a:r>
              <a:rPr lang="zh-CN" altLang="en-US" sz="2800" b="1" dirty="0">
                <a:solidFill>
                  <a:srgbClr val="FFFF00"/>
                </a:solidFill>
                <a:latin typeface="微软雅黑" panose="020B0503020204020204" charset="-122"/>
                <a:ea typeface="微软雅黑" panose="020B0503020204020204" charset="-122"/>
              </a:rPr>
              <a:t>扎格鲁尔</a:t>
            </a:r>
            <a:r>
              <a:rPr lang="zh-CN" altLang="en-US" sz="2800" b="1" dirty="0">
                <a:solidFill>
                  <a:schemeClr val="bg1"/>
                </a:solidFill>
                <a:latin typeface="微软雅黑" panose="020B0503020204020204" charset="-122"/>
                <a:ea typeface="微软雅黑" panose="020B0503020204020204" charset="-122"/>
              </a:rPr>
              <a:t>华夫脱党</a:t>
            </a:r>
            <a:endParaRPr lang="zh-CN" altLang="zh-CN" sz="2800" b="1" dirty="0">
              <a:solidFill>
                <a:srgbClr val="FFFF00"/>
              </a:solidFill>
              <a:latin typeface="微软雅黑" panose="020B0503020204020204" charset="-122"/>
              <a:ea typeface="微软雅黑" panose="020B0503020204020204" charset="-122"/>
              <a:sym typeface="宋体" panose="02010600030101010101" pitchFamily="2" charset="-122"/>
            </a:endParaRPr>
          </a:p>
        </p:txBody>
      </p:sp>
      <p:sp>
        <p:nvSpPr>
          <p:cNvPr id="43027" name="Rectangle 56"/>
          <p:cNvSpPr/>
          <p:nvPr/>
        </p:nvSpPr>
        <p:spPr>
          <a:xfrm>
            <a:off x="2243138" y="3959225"/>
            <a:ext cx="1752600" cy="522288"/>
          </a:xfrm>
          <a:prstGeom prst="rect">
            <a:avLst/>
          </a:prstGeom>
          <a:solidFill>
            <a:srgbClr val="FFC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rgbClr val="760000"/>
                </a:solidFill>
                <a:latin typeface="微软雅黑" panose="020B0503020204020204" charset="-122"/>
                <a:ea typeface="微软雅黑" panose="020B0503020204020204" charset="-122"/>
                <a:sym typeface="宋体" panose="02010600030101010101" pitchFamily="2" charset="-122"/>
              </a:rPr>
              <a:t>领导阶级</a:t>
            </a:r>
            <a:endParaRPr lang="zh-CN" altLang="zh-CN" sz="2800" b="1" dirty="0">
              <a:solidFill>
                <a:srgbClr val="760000"/>
              </a:solidFill>
              <a:latin typeface="微软雅黑" panose="020B0503020204020204" charset="-122"/>
              <a:ea typeface="微软雅黑" panose="020B0503020204020204" charset="-122"/>
              <a:sym typeface="宋体" panose="02010600030101010101" pitchFamily="2" charset="-122"/>
            </a:endParaRPr>
          </a:p>
        </p:txBody>
      </p:sp>
      <p:sp>
        <p:nvSpPr>
          <p:cNvPr id="43028" name="Rectangle 56"/>
          <p:cNvSpPr/>
          <p:nvPr/>
        </p:nvSpPr>
        <p:spPr>
          <a:xfrm>
            <a:off x="2243138" y="4618038"/>
            <a:ext cx="1752600" cy="523875"/>
          </a:xfrm>
          <a:prstGeom prst="rect">
            <a:avLst/>
          </a:prstGeom>
          <a:solidFill>
            <a:srgbClr val="FFC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rgbClr val="760000"/>
                </a:solidFill>
                <a:latin typeface="微软雅黑" panose="020B0503020204020204" charset="-122"/>
                <a:ea typeface="微软雅黑" panose="020B0503020204020204" charset="-122"/>
                <a:sym typeface="宋体" panose="02010600030101010101" pitchFamily="2" charset="-122"/>
              </a:rPr>
              <a:t>斗争结果</a:t>
            </a:r>
            <a:endParaRPr lang="zh-CN" altLang="zh-CN" sz="2800" b="1" dirty="0">
              <a:solidFill>
                <a:srgbClr val="760000"/>
              </a:solidFill>
              <a:latin typeface="微软雅黑" panose="020B0503020204020204" charset="-122"/>
              <a:ea typeface="微软雅黑" panose="020B0503020204020204" charset="-122"/>
              <a:sym typeface="宋体" panose="02010600030101010101" pitchFamily="2" charset="-122"/>
            </a:endParaRPr>
          </a:p>
        </p:txBody>
      </p:sp>
      <p:sp>
        <p:nvSpPr>
          <p:cNvPr id="43029" name="Rectangle 56"/>
          <p:cNvSpPr/>
          <p:nvPr/>
        </p:nvSpPr>
        <p:spPr>
          <a:xfrm>
            <a:off x="2243138" y="6099175"/>
            <a:ext cx="2473325" cy="523875"/>
          </a:xfrm>
          <a:prstGeom prst="rect">
            <a:avLst/>
          </a:prstGeom>
          <a:solidFill>
            <a:srgbClr val="FFC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rgbClr val="760000"/>
                </a:solidFill>
                <a:latin typeface="微软雅黑" panose="020B0503020204020204" charset="-122"/>
                <a:ea typeface="微软雅黑" panose="020B0503020204020204" charset="-122"/>
              </a:rPr>
              <a:t>地区与领导人</a:t>
            </a:r>
            <a:endParaRPr lang="zh-CN" altLang="zh-CN" sz="2800" b="1" dirty="0">
              <a:solidFill>
                <a:srgbClr val="760000"/>
              </a:solidFill>
              <a:latin typeface="微软雅黑" panose="020B0503020204020204" charset="-122"/>
              <a:ea typeface="微软雅黑" panose="020B0503020204020204" charset="-122"/>
              <a:sym typeface="宋体" panose="02010600030101010101" pitchFamily="2" charset="-122"/>
            </a:endParaRPr>
          </a:p>
        </p:txBody>
      </p:sp>
      <p:sp>
        <p:nvSpPr>
          <p:cNvPr id="43030" name="Rectangle 56"/>
          <p:cNvSpPr/>
          <p:nvPr/>
        </p:nvSpPr>
        <p:spPr>
          <a:xfrm>
            <a:off x="2243138" y="5354638"/>
            <a:ext cx="2041525" cy="523875"/>
          </a:xfrm>
          <a:prstGeom prst="rect">
            <a:avLst/>
          </a:prstGeom>
          <a:solidFill>
            <a:srgbClr val="FFC000"/>
          </a:solidFill>
          <a:ln w="28575" cap="flat" cmpd="sng">
            <a:solidFill>
              <a:srgbClr val="C00000"/>
            </a:solidFill>
            <a:prstDash val="solid"/>
            <a:miter/>
            <a:headEnd type="none" w="med" len="med"/>
            <a:tailEnd type="none" w="med" len="med"/>
          </a:ln>
        </p:spPr>
        <p:txBody>
          <a:bodyPr anchor="t">
            <a:spAutoFit/>
          </a:bodyPr>
          <a:lstStyle/>
          <a:p>
            <a:pPr algn="ctr"/>
            <a:r>
              <a:rPr lang="zh-CN" altLang="en-US" sz="2800" b="1" dirty="0">
                <a:solidFill>
                  <a:srgbClr val="760000"/>
                </a:solidFill>
                <a:latin typeface="微软雅黑" panose="020B0503020204020204" charset="-122"/>
                <a:ea typeface="微软雅黑" panose="020B0503020204020204" charset="-122"/>
              </a:rPr>
              <a:t>背景</a:t>
            </a:r>
            <a:r>
              <a:rPr lang="en-US" altLang="zh-CN" sz="2800" b="1" dirty="0">
                <a:solidFill>
                  <a:srgbClr val="760000"/>
                </a:solidFill>
                <a:latin typeface="微软雅黑" panose="020B0503020204020204" charset="-122"/>
                <a:ea typeface="微软雅黑" panose="020B0503020204020204" charset="-122"/>
              </a:rPr>
              <a:t>/</a:t>
            </a:r>
            <a:r>
              <a:rPr lang="zh-CN" altLang="en-US" sz="2800" b="1" dirty="0">
                <a:solidFill>
                  <a:srgbClr val="760000"/>
                </a:solidFill>
                <a:latin typeface="微软雅黑" panose="020B0503020204020204" charset="-122"/>
                <a:ea typeface="微软雅黑" panose="020B0503020204020204" charset="-122"/>
              </a:rPr>
              <a:t>前提</a:t>
            </a:r>
            <a:endParaRPr lang="zh-CN" altLang="zh-CN" sz="2800" b="1" dirty="0">
              <a:solidFill>
                <a:srgbClr val="760000"/>
              </a:solidFill>
              <a:latin typeface="微软雅黑" panose="020B0503020204020204" charset="-122"/>
              <a:ea typeface="微软雅黑" panose="020B0503020204020204" charset="-122"/>
              <a:sym typeface="宋体" panose="02010600030101010101" pitchFamily="2" charset="-122"/>
            </a:endParaRPr>
          </a:p>
        </p:txBody>
      </p:sp>
      <p:sp>
        <p:nvSpPr>
          <p:cNvPr id="33" name="矩形 13"/>
          <p:cNvSpPr/>
          <p:nvPr/>
        </p:nvSpPr>
        <p:spPr>
          <a:xfrm>
            <a:off x="4356100" y="5364163"/>
            <a:ext cx="4032250" cy="522287"/>
          </a:xfrm>
          <a:prstGeom prst="rect">
            <a:avLst/>
          </a:prstGeom>
          <a:solidFill>
            <a:srgbClr val="FF0000"/>
          </a:solidFill>
          <a:ln w="38100" cap="flat" cmpd="sng">
            <a:solidFill>
              <a:schemeClr val="bg1"/>
            </a:solidFill>
            <a:prstDash val="solid"/>
            <a:miter/>
            <a:headEnd type="none" w="med" len="med"/>
            <a:tailEnd type="none" w="med" len="med"/>
          </a:ln>
        </p:spPr>
        <p:txBody>
          <a:bodyPr anchor="t">
            <a:spAutoFit/>
          </a:bodyPr>
          <a:lstStyle/>
          <a:p>
            <a:pPr>
              <a:spcBef>
                <a:spcPct val="50000"/>
              </a:spcBef>
            </a:pPr>
            <a:r>
              <a:rPr lang="zh-CN" altLang="en-US" sz="2800" b="1" dirty="0">
                <a:solidFill>
                  <a:schemeClr val="bg1"/>
                </a:solidFill>
                <a:latin typeface="微软雅黑" panose="020B0503020204020204" charset="-122"/>
                <a:ea typeface="微软雅黑" panose="020B0503020204020204" charset="-122"/>
              </a:rPr>
              <a:t>墨西哥资产阶级革命</a:t>
            </a:r>
            <a:endParaRPr lang="zh-CN" altLang="en-US" sz="2800" b="1" dirty="0">
              <a:solidFill>
                <a:srgbClr val="FFFF00"/>
              </a:solidFill>
              <a:latin typeface="微软雅黑" panose="020B0503020204020204" charset="-122"/>
              <a:ea typeface="微软雅黑" panose="020B0503020204020204" charset="-122"/>
            </a:endParaRPr>
          </a:p>
        </p:txBody>
      </p:sp>
      <p:sp>
        <p:nvSpPr>
          <p:cNvPr id="43032" name="Text Box 21"/>
          <p:cNvSpPr txBox="1"/>
          <p:nvPr/>
        </p:nvSpPr>
        <p:spPr>
          <a:xfrm>
            <a:off x="179388" y="1125538"/>
            <a:ext cx="615950" cy="5262562"/>
          </a:xfrm>
          <a:prstGeom prst="rect">
            <a:avLst/>
          </a:prstGeom>
          <a:solidFill>
            <a:schemeClr val="bg1"/>
          </a:solidFill>
          <a:ln w="28575" cap="flat" cmpd="sng">
            <a:solidFill>
              <a:srgbClr val="FF0000"/>
            </a:solidFill>
            <a:prstDash val="solid"/>
            <a:miter/>
            <a:headEnd type="none" w="med" len="med"/>
            <a:tailEnd type="none" w="med" len="med"/>
          </a:ln>
        </p:spPr>
        <p:txBody>
          <a:bodyPr anchor="t">
            <a:spAutoFit/>
          </a:bodyPr>
          <a:lstStyle/>
          <a:p>
            <a:pPr algn="ctr">
              <a:spcBef>
                <a:spcPts val="50"/>
              </a:spcBef>
            </a:pPr>
            <a:r>
              <a:rPr lang="zh-CN" altLang="en-US" sz="2800" b="1" dirty="0">
                <a:solidFill>
                  <a:srgbClr val="FF0000"/>
                </a:solidFill>
                <a:latin typeface="微软雅黑" panose="020B0503020204020204" charset="-122"/>
                <a:ea typeface="微软雅黑" panose="020B0503020204020204" charset="-122"/>
              </a:rPr>
              <a:t>亚非拉民族民主运动的高涨</a:t>
            </a:r>
          </a:p>
        </p:txBody>
      </p:sp>
      <p:sp>
        <p:nvSpPr>
          <p:cNvPr id="43033" name="矩形 2"/>
          <p:cNvSpPr/>
          <p:nvPr/>
        </p:nvSpPr>
        <p:spPr>
          <a:xfrm>
            <a:off x="3214688" y="136525"/>
            <a:ext cx="2725737" cy="830263"/>
          </a:xfrm>
          <a:prstGeom prst="rect">
            <a:avLst/>
          </a:prstGeom>
          <a:solidFill>
            <a:srgbClr val="FFFFCC"/>
          </a:solidFill>
          <a:ln w="9525">
            <a:noFill/>
          </a:ln>
        </p:spPr>
        <p:txBody>
          <a:bodyPr wrap="square" anchor="t">
            <a:spAutoFit/>
          </a:bodyPr>
          <a:lstStyle/>
          <a:p>
            <a:r>
              <a:rPr lang="zh-CN" altLang="en-US" sz="4800" b="1" dirty="0">
                <a:solidFill>
                  <a:srgbClr val="0E1FFE"/>
                </a:solidFill>
                <a:latin typeface="微软雅黑" panose="020B0503020204020204" charset="-122"/>
                <a:ea typeface="微软雅黑" panose="020B0503020204020204" charset="-122"/>
              </a:rPr>
              <a:t>课堂小结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 calcmode="lin" valueType="num">
                                      <p:cBhvr>
                                        <p:cTn id="7" dur="500" fill="hold"/>
                                        <p:tgtEl>
                                          <p:spTgt spid="31756"/>
                                        </p:tgtEl>
                                        <p:attrNameLst>
                                          <p:attrName>ppt_x</p:attrName>
                                        </p:attrNameLst>
                                      </p:cBhvr>
                                      <p:tavLst>
                                        <p:tav tm="0">
                                          <p:val>
                                            <p:strVal val="#ppt_x"/>
                                          </p:val>
                                        </p:tav>
                                        <p:tav tm="100000">
                                          <p:val>
                                            <p:strVal val="#ppt_x"/>
                                          </p:val>
                                        </p:tav>
                                      </p:tavLst>
                                    </p:anim>
                                    <p:anim calcmode="lin" valueType="num">
                                      <p:cBhvr>
                                        <p:cTn id="8"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60"/>
                                        </p:tgtEl>
                                        <p:attrNameLst>
                                          <p:attrName>style.visibility</p:attrName>
                                        </p:attrNameLst>
                                      </p:cBhvr>
                                      <p:to>
                                        <p:strVal val="visible"/>
                                      </p:to>
                                    </p:set>
                                    <p:anim calcmode="lin" valueType="num">
                                      <p:cBhvr>
                                        <p:cTn id="13" dur="500" fill="hold"/>
                                        <p:tgtEl>
                                          <p:spTgt spid="31760"/>
                                        </p:tgtEl>
                                        <p:attrNameLst>
                                          <p:attrName>ppt_x</p:attrName>
                                        </p:attrNameLst>
                                      </p:cBhvr>
                                      <p:tavLst>
                                        <p:tav tm="0">
                                          <p:val>
                                            <p:strVal val="#ppt_x"/>
                                          </p:val>
                                        </p:tav>
                                        <p:tav tm="100000">
                                          <p:val>
                                            <p:strVal val="#ppt_x"/>
                                          </p:val>
                                        </p:tav>
                                      </p:tavLst>
                                    </p:anim>
                                    <p:anim calcmode="lin" valueType="num">
                                      <p:cBhvr>
                                        <p:cTn id="14" dur="500" fill="hold"/>
                                        <p:tgtEl>
                                          <p:spTgt spid="317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ppt_x</p:attrName>
                                        </p:attrNameLst>
                                      </p:cBhvr>
                                      <p:tavLst>
                                        <p:tav tm="0">
                                          <p:val>
                                            <p:strVal val="#ppt_x"/>
                                          </p:val>
                                        </p:tav>
                                        <p:tav tm="100000">
                                          <p:val>
                                            <p:strVal val="#ppt_x"/>
                                          </p:val>
                                        </p:tav>
                                      </p:tavLst>
                                    </p:anim>
                                    <p:anim calcmode="lin" valueType="num">
                                      <p:cBhvr>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9"/>
                                        </p:tgtEl>
                                        <p:attrNameLst>
                                          <p:attrName>style.visibility</p:attrName>
                                        </p:attrNameLst>
                                      </p:cBhvr>
                                      <p:to>
                                        <p:strVal val="visible"/>
                                      </p:to>
                                    </p:set>
                                    <p:anim calcmode="lin" valueType="num">
                                      <p:cBhvr>
                                        <p:cTn id="31" dur="500" fill="hold"/>
                                        <p:tgtEl>
                                          <p:spTgt spid="31749"/>
                                        </p:tgtEl>
                                        <p:attrNameLst>
                                          <p:attrName>ppt_x</p:attrName>
                                        </p:attrNameLst>
                                      </p:cBhvr>
                                      <p:tavLst>
                                        <p:tav tm="0">
                                          <p:val>
                                            <p:strVal val="#ppt_x"/>
                                          </p:val>
                                        </p:tav>
                                        <p:tav tm="100000">
                                          <p:val>
                                            <p:strVal val="#ppt_x"/>
                                          </p:val>
                                        </p:tav>
                                      </p:tavLst>
                                    </p:anim>
                                    <p:anim calcmode="lin" valueType="num">
                                      <p:cBhvr>
                                        <p:cTn id="32"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6"/>
                                        </p:tgtEl>
                                        <p:attrNameLst>
                                          <p:attrName>style.visibility</p:attrName>
                                        </p:attrNameLst>
                                      </p:cBhvr>
                                      <p:to>
                                        <p:strVal val="visible"/>
                                      </p:to>
                                    </p:set>
                                    <p:anim calcmode="lin" valueType="num">
                                      <p:cBhvr>
                                        <p:cTn id="37" dur="500" fill="hold"/>
                                        <p:tgtEl>
                                          <p:spTgt spid="31746"/>
                                        </p:tgtEl>
                                        <p:attrNameLst>
                                          <p:attrName>ppt_x</p:attrName>
                                        </p:attrNameLst>
                                      </p:cBhvr>
                                      <p:tavLst>
                                        <p:tav tm="0">
                                          <p:val>
                                            <p:strVal val="#ppt_x"/>
                                          </p:val>
                                        </p:tav>
                                        <p:tav tm="100000">
                                          <p:val>
                                            <p:strVal val="#ppt_x"/>
                                          </p:val>
                                        </p:tav>
                                      </p:tavLst>
                                    </p:anim>
                                    <p:anim calcmode="lin" valueType="num">
                                      <p:cBhvr>
                                        <p:cTn id="3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ppt_x</p:attrName>
                                        </p:attrNameLst>
                                      </p:cBhvr>
                                      <p:tavLst>
                                        <p:tav tm="0">
                                          <p:val>
                                            <p:strVal val="#ppt_x"/>
                                          </p:val>
                                        </p:tav>
                                        <p:tav tm="100000">
                                          <p:val>
                                            <p:strVal val="#ppt_x"/>
                                          </p:val>
                                        </p:tav>
                                      </p:tavLst>
                                    </p:anim>
                                    <p:anim calcmode="lin" valueType="num">
                                      <p:cBhvr>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758"/>
                                        </p:tgtEl>
                                        <p:attrNameLst>
                                          <p:attrName>style.visibility</p:attrName>
                                        </p:attrNameLst>
                                      </p:cBhvr>
                                      <p:to>
                                        <p:strVal val="visible"/>
                                      </p:to>
                                    </p:set>
                                    <p:anim calcmode="lin" valueType="num">
                                      <p:cBhvr>
                                        <p:cTn id="49" dur="500" fill="hold"/>
                                        <p:tgtEl>
                                          <p:spTgt spid="31758"/>
                                        </p:tgtEl>
                                        <p:attrNameLst>
                                          <p:attrName>ppt_x</p:attrName>
                                        </p:attrNameLst>
                                      </p:cBhvr>
                                      <p:tavLst>
                                        <p:tav tm="0">
                                          <p:val>
                                            <p:strVal val="#ppt_x"/>
                                          </p:val>
                                        </p:tav>
                                        <p:tav tm="100000">
                                          <p:val>
                                            <p:strVal val="#ppt_x"/>
                                          </p:val>
                                        </p:tav>
                                      </p:tavLst>
                                    </p:anim>
                                    <p:anim calcmode="lin" valueType="num">
                                      <p:cBhvr>
                                        <p:cTn id="50" dur="500" fill="hold"/>
                                        <p:tgtEl>
                                          <p:spTgt spid="31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ldLvl="0" animBg="1"/>
      <p:bldP spid="11" grpId="0" bldLvl="0" animBg="1"/>
      <p:bldP spid="31749" grpId="0" bldLvl="0" animBg="1"/>
      <p:bldP spid="31756" grpId="0" bldLvl="0" animBg="1"/>
      <p:bldP spid="31758" grpId="0" bldLvl="0" animBg="1"/>
      <p:bldP spid="31760" grpId="0" bldLvl="0" animBg="1"/>
      <p:bldP spid="28" grpId="0" bldLvl="0" animBg="1"/>
      <p:bldP spid="3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nvSpPr>
        <p:spPr>
          <a:xfrm>
            <a:off x="185738" y="765175"/>
            <a:ext cx="8959850" cy="1098550"/>
          </a:xfrm>
          <a:prstGeom prst="rect">
            <a:avLst/>
          </a:prstGeom>
          <a:solidFill>
            <a:srgbClr val="002060"/>
          </a:solidFill>
          <a:ln w="9525">
            <a:noFill/>
          </a:ln>
        </p:spPr>
        <p:txBody>
          <a:bodyPr anchor="ctr"/>
          <a:lstStyle/>
          <a:p>
            <a:pPr algn="ctr"/>
            <a:r>
              <a:rPr lang="zh-CN" altLang="en-US" sz="6000" b="1" dirty="0">
                <a:solidFill>
                  <a:schemeClr val="bg1"/>
                </a:solidFill>
                <a:latin typeface="微软雅黑" panose="020B0503020204020204" charset="-122"/>
                <a:ea typeface="微软雅黑" panose="020B0503020204020204" charset="-122"/>
                <a:sym typeface="微软雅黑" panose="020B0503020204020204" charset="-122"/>
              </a:rPr>
              <a:t>何谓“民族民主运动”？</a:t>
            </a:r>
          </a:p>
        </p:txBody>
      </p:sp>
      <p:sp>
        <p:nvSpPr>
          <p:cNvPr id="6" name="左大括号 5"/>
          <p:cNvSpPr/>
          <p:nvPr/>
        </p:nvSpPr>
        <p:spPr>
          <a:xfrm>
            <a:off x="442913" y="2419350"/>
            <a:ext cx="76200" cy="2976563"/>
          </a:xfrm>
          <a:prstGeom prst="leftBrace">
            <a:avLst>
              <a:gd name="adj1" fmla="val 66054"/>
              <a:gd name="adj2" fmla="val 5142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矩形 6"/>
          <p:cNvSpPr>
            <a:spLocks noChangeArrowheads="1"/>
          </p:cNvSpPr>
          <p:nvPr/>
        </p:nvSpPr>
        <p:spPr bwMode="auto">
          <a:xfrm>
            <a:off x="677863" y="2305050"/>
            <a:ext cx="8467725" cy="1444625"/>
          </a:xfrm>
          <a:prstGeom prst="rect">
            <a:avLst/>
          </a:prstGeom>
          <a:solidFill>
            <a:schemeClr val="bg1">
              <a:lumMod val="9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民族</a:t>
            </a:r>
            <a:r>
              <a:rPr kumimoji="0" lang="zh-CN" altLang="en-US" sz="44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运动：</a:t>
            </a:r>
            <a:r>
              <a:rPr kumimoji="0" lang="zh-CN" altLang="en-US" sz="44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对外</a:t>
            </a:r>
            <a:r>
              <a:rPr kumimoji="0" lang="zh-CN" altLang="en-US" sz="44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反对</a:t>
            </a:r>
            <a:r>
              <a:rPr kumimoji="0" lang="zh-CN" altLang="en-US" sz="44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帝国主义</a:t>
            </a:r>
            <a:r>
              <a:rPr kumimoji="0" lang="zh-CN" altLang="en-US" sz="44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，实现</a:t>
            </a:r>
            <a:r>
              <a:rPr kumimoji="0" lang="zh-CN" altLang="en-US" sz="44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民族解放</a:t>
            </a:r>
          </a:p>
        </p:txBody>
      </p:sp>
      <p:sp>
        <p:nvSpPr>
          <p:cNvPr id="30724" name="矩形 7"/>
          <p:cNvSpPr/>
          <p:nvPr/>
        </p:nvSpPr>
        <p:spPr>
          <a:xfrm>
            <a:off x="676275" y="4178300"/>
            <a:ext cx="8469313" cy="1444625"/>
          </a:xfrm>
          <a:prstGeom prst="rect">
            <a:avLst/>
          </a:prstGeom>
          <a:solidFill>
            <a:srgbClr val="D9D9D9"/>
          </a:solidFill>
          <a:ln w="9525">
            <a:noFill/>
          </a:ln>
        </p:spPr>
        <p:txBody>
          <a:bodyPr wrap="square" anchor="t">
            <a:spAutoFit/>
          </a:bodyPr>
          <a:lstStyle/>
          <a:p>
            <a:r>
              <a:rPr lang="zh-CN" altLang="en-US" sz="4400" b="1" dirty="0">
                <a:solidFill>
                  <a:srgbClr val="0E1FFE"/>
                </a:solidFill>
                <a:latin typeface="微软雅黑" panose="020B0503020204020204" charset="-122"/>
                <a:ea typeface="微软雅黑" panose="020B0503020204020204" charset="-122"/>
              </a:rPr>
              <a:t>民主</a:t>
            </a:r>
            <a:r>
              <a:rPr lang="zh-CN" altLang="en-US" sz="4400" b="1" dirty="0">
                <a:solidFill>
                  <a:srgbClr val="FF0000"/>
                </a:solidFill>
                <a:latin typeface="微软雅黑" panose="020B0503020204020204" charset="-122"/>
                <a:ea typeface="微软雅黑" panose="020B0503020204020204" charset="-122"/>
              </a:rPr>
              <a:t>运动</a:t>
            </a:r>
            <a:r>
              <a:rPr lang="zh-CN" altLang="en-US" sz="4400" b="1" dirty="0">
                <a:latin typeface="微软雅黑" panose="020B0503020204020204" charset="-122"/>
                <a:ea typeface="微软雅黑" panose="020B0503020204020204" charset="-122"/>
              </a:rPr>
              <a:t>：</a:t>
            </a:r>
            <a:r>
              <a:rPr lang="zh-CN" altLang="en-US" sz="4400" b="1" dirty="0">
                <a:solidFill>
                  <a:srgbClr val="FF0000"/>
                </a:solidFill>
                <a:latin typeface="微软雅黑" panose="020B0503020204020204" charset="-122"/>
                <a:ea typeface="微软雅黑" panose="020B0503020204020204" charset="-122"/>
              </a:rPr>
              <a:t>对内</a:t>
            </a:r>
            <a:r>
              <a:rPr lang="zh-CN" altLang="en-US" sz="4400" b="1" dirty="0">
                <a:solidFill>
                  <a:srgbClr val="0E1FFE"/>
                </a:solidFill>
                <a:latin typeface="微软雅黑" panose="020B0503020204020204" charset="-122"/>
                <a:ea typeface="微软雅黑" panose="020B0503020204020204" charset="-122"/>
              </a:rPr>
              <a:t>反对</a:t>
            </a:r>
            <a:r>
              <a:rPr lang="zh-CN" altLang="en-US" sz="4400" b="1" dirty="0">
                <a:solidFill>
                  <a:srgbClr val="FF0000"/>
                </a:solidFill>
                <a:latin typeface="微软雅黑" panose="020B0503020204020204" charset="-122"/>
                <a:ea typeface="微软雅黑" panose="020B0503020204020204" charset="-122"/>
              </a:rPr>
              <a:t>专制独裁</a:t>
            </a:r>
            <a:r>
              <a:rPr lang="zh-CN" altLang="en-US" sz="4400" b="1" dirty="0">
                <a:solidFill>
                  <a:schemeClr val="bg1"/>
                </a:solidFill>
                <a:latin typeface="微软雅黑" panose="020B0503020204020204" charset="-122"/>
                <a:ea typeface="微软雅黑" panose="020B0503020204020204" charset="-122"/>
              </a:rPr>
              <a:t>，</a:t>
            </a:r>
            <a:r>
              <a:rPr lang="zh-CN" altLang="en-US" sz="4400" b="1" dirty="0">
                <a:solidFill>
                  <a:srgbClr val="0E1FFE"/>
                </a:solidFill>
                <a:latin typeface="微软雅黑" panose="020B0503020204020204" charset="-122"/>
                <a:ea typeface="微软雅黑" panose="020B0503020204020204" charset="-122"/>
              </a:rPr>
              <a:t>实现</a:t>
            </a:r>
            <a:r>
              <a:rPr lang="zh-CN" altLang="en-US" sz="4400" b="1" dirty="0">
                <a:solidFill>
                  <a:srgbClr val="FF0000"/>
                </a:solidFill>
                <a:latin typeface="微软雅黑" panose="020B0503020204020204" charset="-122"/>
                <a:ea typeface="微软雅黑" panose="020B0503020204020204" charset="-122"/>
              </a:rPr>
              <a:t>民主自由</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checkerboard(across)">
                                      <p:cBhvr>
                                        <p:cTn id="15"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3072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矩形 3"/>
          <p:cNvSpPr/>
          <p:nvPr/>
        </p:nvSpPr>
        <p:spPr>
          <a:xfrm>
            <a:off x="207645" y="2643823"/>
            <a:ext cx="8194675" cy="3107690"/>
          </a:xfrm>
          <a:prstGeom prst="rect">
            <a:avLst/>
          </a:prstGeom>
          <a:solidFill>
            <a:schemeClr val="bg1">
              <a:alpha val="50194"/>
            </a:schemeClr>
          </a:solidFill>
          <a:ln w="9525">
            <a:noFill/>
          </a:ln>
        </p:spPr>
        <p:txBody>
          <a:bodyPr anchor="t">
            <a:spAutoFit/>
          </a:bodyPr>
          <a:lstStyle/>
          <a:p>
            <a:pPr eaLnBrk="0" hangingPunct="0"/>
            <a:r>
              <a:rPr lang="zh-CN" altLang="en-US" sz="2800" b="1" dirty="0">
                <a:solidFill>
                  <a:srgbClr val="FF0066"/>
                </a:solidFill>
                <a:latin typeface="黑体" panose="02010609060101010101" pitchFamily="2" charset="-122"/>
                <a:ea typeface="黑体" panose="02010609060101010101" pitchFamily="2" charset="-122"/>
              </a:rPr>
              <a:t>材料一：</a:t>
            </a:r>
            <a:r>
              <a:rPr lang="zh-CN" altLang="en-US" sz="2800" b="1" dirty="0">
                <a:latin typeface="黑体" panose="02010609060101010101" pitchFamily="2" charset="-122"/>
                <a:ea typeface="黑体" panose="02010609060101010101" pitchFamily="2" charset="-122"/>
              </a:rPr>
              <a:t>一战期间，英国从印度</a:t>
            </a:r>
            <a:r>
              <a:rPr lang="zh-CN" altLang="en-US" sz="2800" b="1" dirty="0">
                <a:solidFill>
                  <a:srgbClr val="FF0000"/>
                </a:solidFill>
                <a:latin typeface="黑体" panose="02010609060101010101" pitchFamily="2" charset="-122"/>
                <a:ea typeface="黑体" panose="02010609060101010101" pitchFamily="2" charset="-122"/>
              </a:rPr>
              <a:t>征募新兵</a:t>
            </a:r>
            <a:r>
              <a:rPr lang="en-US" altLang="zh-CN" sz="2800" b="1" dirty="0">
                <a:latin typeface="黑体" panose="02010609060101010101" pitchFamily="2" charset="-122"/>
                <a:ea typeface="黑体" panose="02010609060101010101" pitchFamily="2" charset="-122"/>
              </a:rPr>
              <a:t>1161789</a:t>
            </a:r>
            <a:r>
              <a:rPr lang="zh-CN" altLang="en-US" sz="2800" b="1" dirty="0">
                <a:latin typeface="黑体" panose="02010609060101010101" pitchFamily="2" charset="-122"/>
                <a:ea typeface="黑体" panose="02010609060101010101" pitchFamily="2" charset="-122"/>
              </a:rPr>
              <a:t>人，派出海外作战</a:t>
            </a:r>
            <a:r>
              <a:rPr lang="en-US" altLang="zh-CN" sz="2800" b="1" dirty="0">
                <a:latin typeface="黑体" panose="02010609060101010101" pitchFamily="2" charset="-122"/>
                <a:ea typeface="黑体" panose="02010609060101010101" pitchFamily="2" charset="-122"/>
              </a:rPr>
              <a:t>1215338</a:t>
            </a:r>
            <a:r>
              <a:rPr lang="zh-CN" altLang="en-US" sz="2800" b="1" dirty="0">
                <a:latin typeface="黑体" panose="02010609060101010101" pitchFamily="2" charset="-122"/>
                <a:ea typeface="黑体" panose="02010609060101010101" pitchFamily="2" charset="-122"/>
              </a:rPr>
              <a:t>人，死伤</a:t>
            </a:r>
            <a:r>
              <a:rPr lang="en-US" altLang="zh-CN" sz="2800" b="1" dirty="0">
                <a:latin typeface="黑体" panose="02010609060101010101" pitchFamily="2" charset="-122"/>
                <a:ea typeface="黑体" panose="02010609060101010101" pitchFamily="2" charset="-122"/>
              </a:rPr>
              <a:t>101439</a:t>
            </a:r>
            <a:r>
              <a:rPr lang="zh-CN" altLang="en-US" sz="2800" b="1" dirty="0">
                <a:latin typeface="黑体" panose="02010609060101010101" pitchFamily="2" charset="-122"/>
                <a:ea typeface="黑体" panose="02010609060101010101" pitchFamily="2" charset="-122"/>
              </a:rPr>
              <a:t>人。印度人还向英国政府捐赠了</a:t>
            </a:r>
            <a:r>
              <a:rPr lang="en-US" altLang="zh-CN" sz="2800" b="1" dirty="0">
                <a:latin typeface="黑体" panose="02010609060101010101" pitchFamily="2" charset="-122"/>
                <a:ea typeface="黑体" panose="02010609060101010101" pitchFamily="2" charset="-122"/>
              </a:rPr>
              <a:t>11550</a:t>
            </a:r>
            <a:r>
              <a:rPr lang="zh-CN" altLang="en-US" sz="2800" b="1" dirty="0">
                <a:latin typeface="黑体" panose="02010609060101010101" pitchFamily="2" charset="-122"/>
                <a:ea typeface="黑体" panose="02010609060101010101" pitchFamily="2" charset="-122"/>
              </a:rPr>
              <a:t>万镑的</a:t>
            </a:r>
            <a:r>
              <a:rPr lang="zh-CN" altLang="en-US" sz="2800" b="1" dirty="0">
                <a:solidFill>
                  <a:srgbClr val="FF0000"/>
                </a:solidFill>
                <a:latin typeface="黑体" panose="02010609060101010101" pitchFamily="2" charset="-122"/>
                <a:ea typeface="黑体" panose="02010609060101010101" pitchFamily="2" charset="-122"/>
              </a:rPr>
              <a:t>“战时贡献”</a:t>
            </a:r>
            <a:r>
              <a:rPr lang="zh-CN" altLang="en-US" sz="2800" b="1" dirty="0">
                <a:latin typeface="黑体" panose="02010609060101010101" pitchFamily="2" charset="-122"/>
                <a:ea typeface="黑体" panose="02010609060101010101" pitchFamily="2" charset="-122"/>
              </a:rPr>
              <a:t>，这个数字大大</a:t>
            </a:r>
            <a:r>
              <a:rPr lang="zh-CN" altLang="en-US" sz="2800" b="1" dirty="0">
                <a:solidFill>
                  <a:srgbClr val="FF0066"/>
                </a:solidFill>
                <a:latin typeface="黑体" panose="02010609060101010101" pitchFamily="2" charset="-122"/>
                <a:ea typeface="黑体" panose="02010609060101010101" pitchFamily="2" charset="-122"/>
              </a:rPr>
              <a:t>超过</a:t>
            </a:r>
            <a:r>
              <a:rPr lang="zh-CN" altLang="en-US" sz="2800" b="1" dirty="0">
                <a:latin typeface="黑体" panose="02010609060101010101" pitchFamily="2" charset="-122"/>
                <a:ea typeface="黑体" panose="02010609060101010101" pitchFamily="2" charset="-122"/>
              </a:rPr>
              <a:t>大战期间印度平均每年赋税收入</a:t>
            </a:r>
            <a:r>
              <a:rPr lang="zh-CN" altLang="en-US" sz="2800" b="1" dirty="0">
                <a:solidFill>
                  <a:srgbClr val="FF0066"/>
                </a:solidFill>
                <a:latin typeface="黑体" panose="02010609060101010101" pitchFamily="2" charset="-122"/>
                <a:ea typeface="黑体" panose="02010609060101010101" pitchFamily="2" charset="-122"/>
              </a:rPr>
              <a:t>总额</a:t>
            </a:r>
            <a:r>
              <a:rPr lang="zh-CN" altLang="en-US" sz="2800" b="1" dirty="0">
                <a:latin typeface="黑体" panose="02010609060101010101" pitchFamily="2" charset="-122"/>
                <a:ea typeface="黑体" panose="02010609060101010101" pitchFamily="2" charset="-122"/>
              </a:rPr>
              <a:t>。连总督哈定都不得不承认，整个印度都被英国作战部</a:t>
            </a:r>
            <a:r>
              <a:rPr lang="zh-CN" altLang="en-US" sz="2800" b="1" dirty="0">
                <a:solidFill>
                  <a:srgbClr val="FF0066"/>
                </a:solidFill>
                <a:latin typeface="黑体" panose="02010609060101010101" pitchFamily="2" charset="-122"/>
                <a:ea typeface="黑体" panose="02010609060101010101" pitchFamily="2" charset="-122"/>
              </a:rPr>
              <a:t>“搜罗一空”</a:t>
            </a:r>
            <a:r>
              <a:rPr lang="zh-CN" altLang="en-US" sz="2800" b="1" dirty="0">
                <a:latin typeface="黑体" panose="02010609060101010101" pitchFamily="2" charset="-122"/>
                <a:ea typeface="黑体" panose="02010609060101010101" pitchFamily="2" charset="-122"/>
              </a:rPr>
              <a:t>。  </a:t>
            </a:r>
            <a:r>
              <a:rPr lang="en-US" altLang="zh-CN" sz="2800" b="1">
                <a:latin typeface="楷体" panose="02010609060101010101" pitchFamily="49" charset="-122"/>
                <a:ea typeface="黑体" panose="02010609060101010101" pitchFamily="2" charset="-122"/>
                <a:sym typeface="黑体" panose="02010609060101010101" pitchFamily="2" charset="-122"/>
              </a:rPr>
              <a:t>——</a:t>
            </a:r>
            <a:r>
              <a:rPr lang="zh-CN" altLang="en-US" sz="2800" b="1" dirty="0">
                <a:latin typeface="黑体" panose="02010609060101010101" pitchFamily="2" charset="-122"/>
                <a:ea typeface="黑体" panose="02010609060101010101" pitchFamily="2" charset="-122"/>
                <a:sym typeface="黑体" panose="02010609060101010101" pitchFamily="2" charset="-122"/>
              </a:rPr>
              <a:t>林承节</a:t>
            </a:r>
            <a:r>
              <a:rPr lang="en-US" altLang="zh-CN" sz="2800" b="1" dirty="0">
                <a:latin typeface="黑体" panose="02010609060101010101" pitchFamily="2" charset="-122"/>
                <a:ea typeface="黑体" panose="02010609060101010101" pitchFamily="2" charset="-122"/>
                <a:sym typeface="黑体" panose="02010609060101010101" pitchFamily="2" charset="-122"/>
              </a:rPr>
              <a:t>《</a:t>
            </a:r>
            <a:r>
              <a:rPr lang="zh-CN" altLang="en-US" sz="2800" b="1" dirty="0">
                <a:latin typeface="黑体" panose="02010609060101010101" pitchFamily="2" charset="-122"/>
                <a:ea typeface="黑体" panose="02010609060101010101" pitchFamily="2" charset="-122"/>
                <a:sym typeface="黑体" panose="02010609060101010101" pitchFamily="2" charset="-122"/>
              </a:rPr>
              <a:t>印度史</a:t>
            </a:r>
            <a:r>
              <a:rPr lang="en-US" altLang="zh-CN" sz="2800" b="1">
                <a:latin typeface="黑体" panose="02010609060101010101" pitchFamily="2" charset="-122"/>
                <a:ea typeface="黑体" panose="02010609060101010101" pitchFamily="2" charset="-122"/>
                <a:sym typeface="黑体" panose="02010609060101010101" pitchFamily="2" charset="-122"/>
              </a:rPr>
              <a:t>》</a:t>
            </a:r>
            <a:endParaRPr lang="en-US" altLang="zh-CN" sz="2800" b="1">
              <a:latin typeface="黑体" panose="02010609060101010101" pitchFamily="2" charset="-122"/>
              <a:ea typeface="黑体" panose="02010609060101010101" pitchFamily="2" charset="-122"/>
            </a:endParaRPr>
          </a:p>
        </p:txBody>
      </p:sp>
      <p:sp>
        <p:nvSpPr>
          <p:cNvPr id="5122" name="文本框 1"/>
          <p:cNvSpPr txBox="1"/>
          <p:nvPr/>
        </p:nvSpPr>
        <p:spPr>
          <a:xfrm>
            <a:off x="305118" y="23178"/>
            <a:ext cx="6913562" cy="701675"/>
          </a:xfrm>
          <a:prstGeom prst="rect">
            <a:avLst/>
          </a:prstGeom>
          <a:solidFill>
            <a:srgbClr val="FF00FF"/>
          </a:solidFill>
          <a:ln w="9525">
            <a:noFill/>
          </a:ln>
        </p:spPr>
        <p:txBody>
          <a:bodyPr anchor="t">
            <a:spAutoFit/>
          </a:bodyPr>
          <a:lstStyle/>
          <a:p>
            <a:pPr eaLnBrk="0" hangingPunct="0"/>
            <a:r>
              <a:rPr lang="zh-CN" altLang="en-US" sz="4000" b="1" dirty="0">
                <a:latin typeface="黑体" panose="02010609060101010101" pitchFamily="2" charset="-122"/>
                <a:ea typeface="黑体" panose="02010609060101010101" pitchFamily="2" charset="-122"/>
              </a:rPr>
              <a:t>一、印度的非暴力不合作运动</a:t>
            </a:r>
          </a:p>
        </p:txBody>
      </p:sp>
      <p:sp>
        <p:nvSpPr>
          <p:cNvPr id="4102" name="TextBox 3"/>
          <p:cNvSpPr txBox="1"/>
          <p:nvPr/>
        </p:nvSpPr>
        <p:spPr>
          <a:xfrm>
            <a:off x="207645" y="724853"/>
            <a:ext cx="8137525" cy="1190625"/>
          </a:xfrm>
          <a:prstGeom prst="rect">
            <a:avLst/>
          </a:prstGeom>
          <a:solidFill>
            <a:srgbClr val="00CCFF"/>
          </a:solidFill>
          <a:ln w="9525">
            <a:noFill/>
          </a:ln>
        </p:spPr>
        <p:txBody>
          <a:bodyPr anchor="t">
            <a:spAutoFit/>
          </a:bodyPr>
          <a:lstStyle/>
          <a:p>
            <a:pPr eaLnBrk="0" hangingPunct="0"/>
            <a:r>
              <a:rPr lang="en-US" altLang="zh-CN" sz="3600" b="1" dirty="0">
                <a:solidFill>
                  <a:srgbClr val="FF0066"/>
                </a:solidFill>
                <a:latin typeface="楷体" panose="02010609060101010101" pitchFamily="49" charset="-122"/>
                <a:ea typeface="黑体" panose="02010609060101010101" pitchFamily="2" charset="-122"/>
              </a:rPr>
              <a:t>    </a:t>
            </a:r>
            <a:r>
              <a:rPr lang="zh-CN" altLang="en-US" sz="3600" b="1" dirty="0">
                <a:solidFill>
                  <a:srgbClr val="0000CC"/>
                </a:solidFill>
                <a:latin typeface="楷体" panose="02010609060101010101" pitchFamily="49" charset="-122"/>
                <a:ea typeface="黑体" panose="02010609060101010101" pitchFamily="2" charset="-122"/>
              </a:rPr>
              <a:t>含义：</a:t>
            </a:r>
            <a:r>
              <a:rPr lang="zh-CN" altLang="en-US" sz="3600" b="1" dirty="0">
                <a:latin typeface="黑体" panose="02010609060101010101" pitchFamily="2" charset="-122"/>
                <a:ea typeface="黑体" panose="02010609060101010101" pitchFamily="2" charset="-122"/>
              </a:rPr>
              <a:t>非暴力不合作，即采取</a:t>
            </a:r>
            <a:r>
              <a:rPr lang="zh-CN" altLang="en-US" sz="3600" b="1" dirty="0">
                <a:solidFill>
                  <a:srgbClr val="FF0066"/>
                </a:solidFill>
                <a:latin typeface="黑体" panose="02010609060101010101" pitchFamily="2" charset="-122"/>
                <a:ea typeface="黑体" panose="02010609060101010101" pitchFamily="2" charset="-122"/>
              </a:rPr>
              <a:t>和平</a:t>
            </a:r>
            <a:r>
              <a:rPr lang="zh-CN" altLang="en-US" sz="3600" b="1" dirty="0">
                <a:latin typeface="黑体" panose="02010609060101010101" pitchFamily="2" charset="-122"/>
                <a:ea typeface="黑体" panose="02010609060101010101" pitchFamily="2" charset="-122"/>
              </a:rPr>
              <a:t>与</a:t>
            </a:r>
            <a:r>
              <a:rPr lang="zh-CN" altLang="en-US" sz="3600" b="1" dirty="0">
                <a:solidFill>
                  <a:srgbClr val="FF0066"/>
                </a:solidFill>
                <a:latin typeface="黑体" panose="02010609060101010101" pitchFamily="2" charset="-122"/>
                <a:ea typeface="黑体" panose="02010609060101010101" pitchFamily="2" charset="-122"/>
              </a:rPr>
              <a:t>合法</a:t>
            </a:r>
            <a:r>
              <a:rPr lang="zh-CN" altLang="en-US" sz="3600" b="1" dirty="0">
                <a:latin typeface="黑体" panose="02010609060101010101" pitchFamily="2" charset="-122"/>
                <a:ea typeface="黑体" panose="02010609060101010101" pitchFamily="2" charset="-122"/>
              </a:rPr>
              <a:t>的手段取得印度的自治独立。</a:t>
            </a:r>
          </a:p>
        </p:txBody>
      </p:sp>
      <p:sp>
        <p:nvSpPr>
          <p:cNvPr id="4104" name="文本框 4103"/>
          <p:cNvSpPr txBox="1"/>
          <p:nvPr/>
        </p:nvSpPr>
        <p:spPr>
          <a:xfrm>
            <a:off x="207645" y="1915795"/>
            <a:ext cx="1800225" cy="641350"/>
          </a:xfrm>
          <a:prstGeom prst="rect">
            <a:avLst/>
          </a:prstGeom>
          <a:solidFill>
            <a:srgbClr val="FFFF00"/>
          </a:solidFill>
          <a:ln w="9525">
            <a:noFill/>
          </a:ln>
        </p:spPr>
        <p:txBody>
          <a:bodyPr anchor="t">
            <a:spAutoFit/>
          </a:bodyPr>
          <a:lstStyle/>
          <a:p>
            <a:pPr>
              <a:spcBef>
                <a:spcPct val="50000"/>
              </a:spcBef>
            </a:pPr>
            <a:r>
              <a:rPr lang="en-US" altLang="zh-CN" sz="3600" b="1" dirty="0">
                <a:latin typeface="黑体" panose="02010609060101010101" pitchFamily="2" charset="-122"/>
                <a:ea typeface="黑体" panose="02010609060101010101" pitchFamily="2" charset="-122"/>
              </a:rPr>
              <a:t>1.</a:t>
            </a:r>
            <a:r>
              <a:rPr lang="zh-CN" altLang="en-US" sz="3600" b="1" dirty="0">
                <a:latin typeface="黑体" panose="02010609060101010101" pitchFamily="2" charset="-122"/>
                <a:ea typeface="黑体" panose="02010609060101010101" pitchFamily="2" charset="-122"/>
              </a:rPr>
              <a:t>起因：</a:t>
            </a:r>
          </a:p>
        </p:txBody>
      </p:sp>
      <p:sp>
        <p:nvSpPr>
          <p:cNvPr id="17415" name="TextBox 2"/>
          <p:cNvSpPr txBox="1"/>
          <p:nvPr/>
        </p:nvSpPr>
        <p:spPr>
          <a:xfrm>
            <a:off x="188595" y="5570220"/>
            <a:ext cx="8766175" cy="645160"/>
          </a:xfrm>
          <a:prstGeom prst="rect">
            <a:avLst/>
          </a:prstGeom>
          <a:solidFill>
            <a:srgbClr val="00FFFF"/>
          </a:solidFill>
          <a:ln w="9525">
            <a:noFill/>
          </a:ln>
        </p:spPr>
        <p:txBody>
          <a:bodyPr wrap="square" anchor="t">
            <a:spAutoFit/>
          </a:bodyPr>
          <a:lstStyle/>
          <a:p>
            <a:pPr algn="ctr" eaLnBrk="0" hangingPunct="0"/>
            <a:r>
              <a:rPr lang="en-US" altLang="zh-CN" sz="3600" b="1" dirty="0">
                <a:solidFill>
                  <a:srgbClr val="0000CC"/>
                </a:solidFill>
                <a:latin typeface="黑体" panose="02010609060101010101" pitchFamily="2" charset="-122"/>
                <a:ea typeface="黑体" panose="02010609060101010101" pitchFamily="2" charset="-122"/>
              </a:rPr>
              <a:t>1</a:t>
            </a:r>
            <a:r>
              <a:rPr lang="zh-CN" altLang="en-US" sz="3600" b="1" dirty="0">
                <a:solidFill>
                  <a:srgbClr val="0000CC"/>
                </a:solidFill>
                <a:latin typeface="黑体" panose="02010609060101010101" pitchFamily="2" charset="-122"/>
                <a:ea typeface="黑体" panose="02010609060101010101" pitchFamily="2" charset="-122"/>
              </a:rPr>
              <a:t>）</a:t>
            </a:r>
            <a:r>
              <a:rPr lang="zh-CN" altLang="en-US" sz="3600" b="1" dirty="0">
                <a:solidFill>
                  <a:srgbClr val="0000FF"/>
                </a:solidFill>
                <a:latin typeface="华文中宋" pitchFamily="2" charset="-122"/>
                <a:ea typeface="华文中宋" pitchFamily="2" charset="-122"/>
                <a:sym typeface="+mn-ea"/>
              </a:rPr>
              <a:t>一战期间，英国对印度的</a:t>
            </a:r>
            <a:r>
              <a:rPr lang="zh-CN" altLang="en-US" sz="3600" b="1" dirty="0">
                <a:solidFill>
                  <a:srgbClr val="FF0000"/>
                </a:solidFill>
                <a:latin typeface="华文中宋" pitchFamily="2" charset="-122"/>
                <a:ea typeface="华文中宋" pitchFamily="2" charset="-122"/>
                <a:sym typeface="+mn-ea"/>
              </a:rPr>
              <a:t>掠夺加剧</a:t>
            </a:r>
            <a:r>
              <a:rPr lang="zh-CN" altLang="en-US" sz="3600" b="1" dirty="0">
                <a:solidFill>
                  <a:srgbClr val="0000FF"/>
                </a:solidFill>
                <a:latin typeface="华文中宋" pitchFamily="2" charset="-122"/>
                <a:ea typeface="华文中宋" pitchFamily="2" charset="-122"/>
                <a:sym typeface="+mn-ea"/>
              </a:rPr>
              <a:t>；</a:t>
            </a:r>
            <a:endParaRPr lang="zh-CN" altLang="en-US" sz="3600" b="1" dirty="0">
              <a:solidFill>
                <a:srgbClr val="FF0066"/>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104"/>
                                        </p:tgtEl>
                                        <p:attrNameLst>
                                          <p:attrName>style.visibility</p:attrName>
                                        </p:attrNameLst>
                                      </p:cBhvr>
                                      <p:to>
                                        <p:strVal val="visible"/>
                                      </p:to>
                                    </p:set>
                                    <p:anim calcmode="lin" valueType="num">
                                      <p:cBhvr additive="base">
                                        <p:cTn id="14" dur="500" fill="hold"/>
                                        <p:tgtEl>
                                          <p:spTgt spid="4104"/>
                                        </p:tgtEl>
                                        <p:attrNameLst>
                                          <p:attrName>ppt_x</p:attrName>
                                        </p:attrNameLst>
                                      </p:cBhvr>
                                      <p:tavLst>
                                        <p:tav tm="0">
                                          <p:val>
                                            <p:strVal val="#ppt_x"/>
                                          </p:val>
                                        </p:tav>
                                        <p:tav tm="100000">
                                          <p:val>
                                            <p:strVal val="#ppt_x"/>
                                          </p:val>
                                        </p:tav>
                                      </p:tavLst>
                                    </p:anim>
                                    <p:anim calcmode="lin" valueType="num">
                                      <p:cBhvr additive="base">
                                        <p:cTn id="15"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100"/>
                                        </p:tgtEl>
                                        <p:attrNameLst>
                                          <p:attrName>style.visibility</p:attrName>
                                        </p:attrNameLst>
                                      </p:cBhvr>
                                      <p:to>
                                        <p:strVal val="visible"/>
                                      </p:to>
                                    </p:set>
                                    <p:anim calcmode="lin" valueType="num">
                                      <p:cBhvr additive="base">
                                        <p:cTn id="20" dur="500" fill="hold"/>
                                        <p:tgtEl>
                                          <p:spTgt spid="4100"/>
                                        </p:tgtEl>
                                        <p:attrNameLst>
                                          <p:attrName>ppt_x</p:attrName>
                                        </p:attrNameLst>
                                      </p:cBhvr>
                                      <p:tavLst>
                                        <p:tav tm="0">
                                          <p:val>
                                            <p:strVal val="#ppt_x"/>
                                          </p:val>
                                        </p:tav>
                                        <p:tav tm="100000">
                                          <p:val>
                                            <p:strVal val="#ppt_x"/>
                                          </p:val>
                                        </p:tav>
                                      </p:tavLst>
                                    </p:anim>
                                    <p:anim calcmode="lin" valueType="num">
                                      <p:cBhvr additive="base">
                                        <p:cTn id="21"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415"/>
                                        </p:tgtEl>
                                        <p:attrNameLst>
                                          <p:attrName>style.visibility</p:attrName>
                                        </p:attrNameLst>
                                      </p:cBhvr>
                                      <p:to>
                                        <p:strVal val="visible"/>
                                      </p:to>
                                    </p:set>
                                    <p:anim calcmode="lin" valueType="num">
                                      <p:cBhvr additive="base">
                                        <p:cTn id="26" dur="500" fill="hold"/>
                                        <p:tgtEl>
                                          <p:spTgt spid="17415"/>
                                        </p:tgtEl>
                                        <p:attrNameLst>
                                          <p:attrName>ppt_x</p:attrName>
                                        </p:attrNameLst>
                                      </p:cBhvr>
                                      <p:tavLst>
                                        <p:tav tm="0">
                                          <p:val>
                                            <p:strVal val="#ppt_x"/>
                                          </p:val>
                                        </p:tav>
                                        <p:tav tm="100000">
                                          <p:val>
                                            <p:strVal val="#ppt_x"/>
                                          </p:val>
                                        </p:tav>
                                      </p:tavLst>
                                    </p:anim>
                                    <p:anim calcmode="lin" valueType="num">
                                      <p:cBhvr additive="base">
                                        <p:cTn id="27"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ldLvl="0" animBg="1"/>
      <p:bldP spid="4102" grpId="0" bldLvl="0" animBg="1"/>
      <p:bldP spid="4104" grpId="0" bldLvl="0" animBg="1"/>
      <p:bldP spid="174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58" y="774700"/>
            <a:ext cx="8686800" cy="2590800"/>
          </a:xfrm>
          <a:prstGeom prst="rect">
            <a:avLst/>
          </a:prstGeom>
          <a:noFill/>
          <a:ln w="9525">
            <a:noFill/>
          </a:ln>
        </p:spPr>
        <p:txBody>
          <a:bodyPr anchor="t">
            <a:spAutoFit/>
          </a:bodyPr>
          <a:lstStyle/>
          <a:p>
            <a:pPr defTabSz="914400" eaLnBrk="0" hangingPunct="0">
              <a:tabLst>
                <a:tab pos="6278880" algn="l"/>
              </a:tabLst>
            </a:pPr>
            <a:r>
              <a:rPr lang="zh-CN" altLang="en-US" sz="3600" b="1" dirty="0">
                <a:solidFill>
                  <a:srgbClr val="FF0066"/>
                </a:solidFill>
                <a:latin typeface="黑体" panose="02010609060101010101" pitchFamily="2" charset="-122"/>
                <a:ea typeface="黑体" panose="02010609060101010101" pitchFamily="2" charset="-122"/>
              </a:rPr>
              <a:t>材料二：</a:t>
            </a:r>
            <a:r>
              <a:rPr lang="zh-CN" altLang="en-US" sz="3200" b="1" dirty="0">
                <a:latin typeface="黑体" panose="02010609060101010101" pitchFamily="2" charset="-122"/>
                <a:ea typeface="黑体" panose="02010609060101010101" pitchFamily="2" charset="-122"/>
              </a:rPr>
              <a:t>一战期间，战乱和自然灾害使印度社会经济遭受了沉重打击。</a:t>
            </a:r>
            <a:r>
              <a:rPr lang="en-US" altLang="zh-CN" sz="3200" b="1" dirty="0">
                <a:latin typeface="黑体" panose="02010609060101010101" pitchFamily="2" charset="-122"/>
                <a:ea typeface="黑体" panose="02010609060101010101" pitchFamily="2" charset="-122"/>
              </a:rPr>
              <a:t>1917</a:t>
            </a:r>
            <a:r>
              <a:rPr lang="zh-CN" altLang="en-US" sz="3200" b="1" dirty="0">
                <a:latin typeface="黑体" panose="02010609060101010101" pitchFamily="2" charset="-122"/>
                <a:ea typeface="黑体" panose="02010609060101010101" pitchFamily="2" charset="-122"/>
              </a:rPr>
              <a:t>年的淋巴腺</a:t>
            </a:r>
            <a:r>
              <a:rPr lang="zh-CN" altLang="en-US" sz="3200" b="1" dirty="0">
                <a:solidFill>
                  <a:srgbClr val="FF0066"/>
                </a:solidFill>
                <a:latin typeface="黑体" panose="02010609060101010101" pitchFamily="2" charset="-122"/>
                <a:ea typeface="黑体" panose="02010609060101010101" pitchFamily="2" charset="-122"/>
              </a:rPr>
              <a:t>鼠疫</a:t>
            </a:r>
            <a:r>
              <a:rPr lang="zh-CN" altLang="en-US" sz="3200" b="1" dirty="0">
                <a:latin typeface="黑体" panose="02010609060101010101" pitchFamily="2" charset="-122"/>
                <a:ea typeface="黑体" panose="02010609060101010101" pitchFamily="2" charset="-122"/>
              </a:rPr>
              <a:t>夺去了许多人的生命，</a:t>
            </a:r>
            <a:r>
              <a:rPr lang="en-US" altLang="zh-CN" sz="3200" b="1" dirty="0">
                <a:latin typeface="黑体" panose="02010609060101010101" pitchFamily="2" charset="-122"/>
                <a:ea typeface="黑体" panose="02010609060101010101" pitchFamily="2" charset="-122"/>
              </a:rPr>
              <a:t>1918</a:t>
            </a:r>
            <a:r>
              <a:rPr lang="zh-CN" altLang="en-US" sz="3200" b="1" dirty="0">
                <a:latin typeface="黑体" panose="02010609060101010101" pitchFamily="2" charset="-122"/>
                <a:ea typeface="黑体" panose="02010609060101010101" pitchFamily="2" charset="-122"/>
              </a:rPr>
              <a:t>年</a:t>
            </a:r>
            <a:r>
              <a:rPr lang="zh-CN" altLang="en-US" sz="3200" b="1" dirty="0">
                <a:solidFill>
                  <a:srgbClr val="FF0066"/>
                </a:solidFill>
                <a:latin typeface="黑体" panose="02010609060101010101" pitchFamily="2" charset="-122"/>
                <a:ea typeface="黑体" panose="02010609060101010101" pitchFamily="2" charset="-122"/>
              </a:rPr>
              <a:t>季风</a:t>
            </a:r>
            <a:r>
              <a:rPr lang="zh-CN" altLang="en-US" sz="3200" b="1" dirty="0">
                <a:latin typeface="黑体" panose="02010609060101010101" pitchFamily="2" charset="-122"/>
                <a:ea typeface="黑体" panose="02010609060101010101" pitchFamily="2" charset="-122"/>
              </a:rPr>
              <a:t>使印度许多地区遭遇</a:t>
            </a:r>
            <a:r>
              <a:rPr lang="zh-CN" altLang="en-US" sz="3200" b="1" dirty="0">
                <a:solidFill>
                  <a:srgbClr val="FF0066"/>
                </a:solidFill>
                <a:latin typeface="黑体" panose="02010609060101010101" pitchFamily="2" charset="-122"/>
                <a:ea typeface="黑体" panose="02010609060101010101" pitchFamily="2" charset="-122"/>
              </a:rPr>
              <a:t>饥荒</a:t>
            </a:r>
            <a:r>
              <a:rPr lang="zh-CN" altLang="en-US" sz="3200" b="1" dirty="0">
                <a:latin typeface="黑体" panose="02010609060101010101" pitchFamily="2" charset="-122"/>
                <a:ea typeface="黑体" panose="02010609060101010101" pitchFamily="2" charset="-122"/>
              </a:rPr>
              <a:t>，</a:t>
            </a:r>
            <a:r>
              <a:rPr lang="en-US" altLang="zh-CN" sz="3200" b="1" dirty="0">
                <a:latin typeface="黑体" panose="02010609060101010101" pitchFamily="2" charset="-122"/>
                <a:ea typeface="黑体" panose="02010609060101010101" pitchFamily="2" charset="-122"/>
              </a:rPr>
              <a:t>1918--1919</a:t>
            </a:r>
            <a:r>
              <a:rPr lang="zh-CN" altLang="en-US" sz="3200" b="1" dirty="0">
                <a:latin typeface="黑体" panose="02010609060101010101" pitchFamily="2" charset="-122"/>
                <a:ea typeface="黑体" panose="02010609060101010101" pitchFamily="2" charset="-122"/>
              </a:rPr>
              <a:t>年的流行性</a:t>
            </a:r>
            <a:r>
              <a:rPr lang="zh-CN" altLang="en-US" sz="3200" b="1" dirty="0">
                <a:solidFill>
                  <a:srgbClr val="FF0066"/>
                </a:solidFill>
                <a:latin typeface="黑体" panose="02010609060101010101" pitchFamily="2" charset="-122"/>
                <a:ea typeface="黑体" panose="02010609060101010101" pitchFamily="2" charset="-122"/>
              </a:rPr>
              <a:t>感冒</a:t>
            </a:r>
            <a:r>
              <a:rPr lang="zh-CN" altLang="en-US" sz="3200" b="1" dirty="0">
                <a:latin typeface="黑体" panose="02010609060101010101" pitchFamily="2" charset="-122"/>
                <a:ea typeface="黑体" panose="02010609060101010101" pitchFamily="2" charset="-122"/>
              </a:rPr>
              <a:t>又造成了</a:t>
            </a:r>
            <a:r>
              <a:rPr lang="en-US" altLang="zh-CN" sz="3200" b="1" dirty="0">
                <a:latin typeface="黑体" panose="02010609060101010101" pitchFamily="2" charset="-122"/>
                <a:ea typeface="黑体" panose="02010609060101010101" pitchFamily="2" charset="-122"/>
              </a:rPr>
              <a:t>1300</a:t>
            </a:r>
            <a:r>
              <a:rPr lang="zh-CN" altLang="en-US" sz="3200" b="1" dirty="0">
                <a:latin typeface="黑体" panose="02010609060101010101" pitchFamily="2" charset="-122"/>
                <a:ea typeface="黑体" panose="02010609060101010101" pitchFamily="2" charset="-122"/>
              </a:rPr>
              <a:t>万人死亡。</a:t>
            </a:r>
          </a:p>
        </p:txBody>
      </p:sp>
      <p:sp>
        <p:nvSpPr>
          <p:cNvPr id="17414" name="TextBox 4"/>
          <p:cNvSpPr txBox="1"/>
          <p:nvPr/>
        </p:nvSpPr>
        <p:spPr>
          <a:xfrm>
            <a:off x="210503" y="97790"/>
            <a:ext cx="5534025" cy="645160"/>
          </a:xfrm>
          <a:prstGeom prst="rect">
            <a:avLst/>
          </a:prstGeom>
          <a:solidFill>
            <a:srgbClr val="00FFFF"/>
          </a:solidFill>
          <a:ln w="9525">
            <a:noFill/>
          </a:ln>
        </p:spPr>
        <p:txBody>
          <a:bodyPr anchor="t">
            <a:spAutoFit/>
          </a:bodyPr>
          <a:lstStyle/>
          <a:p>
            <a:pPr eaLnBrk="0" hangingPunct="0"/>
            <a:r>
              <a:rPr lang="en-US" altLang="zh-CN" sz="3600" b="1" dirty="0">
                <a:latin typeface="黑体" panose="02010609060101010101" pitchFamily="2" charset="-122"/>
                <a:ea typeface="黑体" panose="02010609060101010101" pitchFamily="2" charset="-122"/>
              </a:rPr>
              <a:t>2)</a:t>
            </a:r>
            <a:r>
              <a:rPr lang="zh-CN" altLang="en-US" sz="3600" b="1" dirty="0">
                <a:latin typeface="黑体" panose="02010609060101010101" pitchFamily="2" charset="-122"/>
                <a:ea typeface="黑体" panose="02010609060101010101" pitchFamily="2" charset="-122"/>
              </a:rPr>
              <a:t>自然灾害</a:t>
            </a:r>
            <a:r>
              <a:rPr lang="zh-CN" altLang="en-US" sz="3600" b="1" dirty="0">
                <a:solidFill>
                  <a:srgbClr val="FF0066"/>
                </a:solidFill>
                <a:latin typeface="黑体" panose="02010609060101010101" pitchFamily="2" charset="-122"/>
                <a:ea typeface="黑体" panose="02010609060101010101" pitchFamily="2" charset="-122"/>
              </a:rPr>
              <a:t>加剧</a:t>
            </a:r>
            <a:r>
              <a:rPr lang="zh-CN" altLang="en-US" sz="3600" b="1" dirty="0">
                <a:latin typeface="黑体" panose="02010609060101010101" pitchFamily="2" charset="-122"/>
                <a:ea typeface="黑体" panose="02010609060101010101" pitchFamily="2" charset="-122"/>
              </a:rPr>
              <a:t>矛盾。</a:t>
            </a:r>
          </a:p>
        </p:txBody>
      </p:sp>
      <p:sp>
        <p:nvSpPr>
          <p:cNvPr id="12291" name="矩形 2"/>
          <p:cNvSpPr>
            <a:spLocks noChangeArrowheads="1"/>
          </p:cNvSpPr>
          <p:nvPr/>
        </p:nvSpPr>
        <p:spPr bwMode="auto">
          <a:xfrm>
            <a:off x="-26297" y="4010690"/>
            <a:ext cx="856895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3200" b="1" dirty="0" smtClean="0">
                <a:solidFill>
                  <a:srgbClr val="000000"/>
                </a:solidFill>
                <a:latin typeface="宋体" panose="02010600030101010101" pitchFamily="2" charset="-122"/>
                <a:ea typeface="宋体" panose="02010600030101010101" pitchFamily="2" charset="-122"/>
              </a:rPr>
              <a:t>    </a:t>
            </a:r>
            <a:r>
              <a:rPr lang="en-US" altLang="zh-CN" sz="3200" b="1" dirty="0" smtClean="0">
                <a:solidFill>
                  <a:srgbClr val="FF0000"/>
                </a:solidFill>
                <a:latin typeface="黑体" panose="02010609060101010101" pitchFamily="2" charset="-122"/>
                <a:ea typeface="黑体" panose="02010609060101010101" pitchFamily="2" charset="-122"/>
              </a:rPr>
              <a:t>1919</a:t>
            </a:r>
            <a:r>
              <a:rPr lang="zh-CN" altLang="en-US" sz="3200" b="1" dirty="0" smtClean="0">
                <a:solidFill>
                  <a:srgbClr val="FF0000"/>
                </a:solidFill>
                <a:latin typeface="黑体" panose="02010609060101010101" pitchFamily="2" charset="-122"/>
                <a:ea typeface="黑体" panose="02010609060101010101" pitchFamily="2" charset="-122"/>
              </a:rPr>
              <a:t>年</a:t>
            </a:r>
            <a:r>
              <a:rPr lang="en-US" altLang="zh-CN" sz="3200" b="1" dirty="0" smtClean="0">
                <a:solidFill>
                  <a:srgbClr val="FF0000"/>
                </a:solidFill>
                <a:latin typeface="黑体" panose="02010609060101010101" pitchFamily="2" charset="-122"/>
                <a:ea typeface="黑体" panose="02010609060101010101" pitchFamily="2" charset="-122"/>
              </a:rPr>
              <a:t>2</a:t>
            </a:r>
            <a:r>
              <a:rPr lang="zh-CN" altLang="en-US" sz="3200" b="1" dirty="0" smtClean="0">
                <a:solidFill>
                  <a:srgbClr val="FF0000"/>
                </a:solidFill>
                <a:latin typeface="黑体" panose="02010609060101010101" pitchFamily="2" charset="-122"/>
                <a:ea typeface="黑体" panose="02010609060101010101" pitchFamily="2" charset="-122"/>
              </a:rPr>
              <a:t>月</a:t>
            </a:r>
            <a:r>
              <a:rPr lang="en-US" altLang="zh-CN" sz="3200" b="1" dirty="0" smtClean="0">
                <a:solidFill>
                  <a:srgbClr val="FF0000"/>
                </a:solidFill>
                <a:latin typeface="黑体" panose="02010609060101010101" pitchFamily="2" charset="-122"/>
                <a:ea typeface="黑体" panose="02010609060101010101" pitchFamily="2" charset="-122"/>
              </a:rPr>
              <a:t>6</a:t>
            </a:r>
            <a:r>
              <a:rPr lang="zh-CN" altLang="en-US" sz="3200" b="1" dirty="0" smtClean="0">
                <a:solidFill>
                  <a:srgbClr val="FF0000"/>
                </a:solidFill>
                <a:latin typeface="黑体" panose="02010609060101010101" pitchFamily="2" charset="-122"/>
                <a:ea typeface="黑体" panose="02010609060101010101" pitchFamily="2" charset="-122"/>
              </a:rPr>
              <a:t>日</a:t>
            </a:r>
            <a:r>
              <a:rPr lang="zh-CN" altLang="en-US" sz="3200" b="1" dirty="0" smtClean="0">
                <a:solidFill>
                  <a:srgbClr val="000000"/>
                </a:solidFill>
                <a:latin typeface="黑体" panose="02010609060101010101" pitchFamily="2" charset="-122"/>
                <a:ea typeface="黑体" panose="02010609060101010101" pitchFamily="2" charset="-122"/>
              </a:rPr>
              <a:t>，英印立法会议通过</a:t>
            </a:r>
            <a:r>
              <a:rPr lang="zh-CN" altLang="en-US" sz="3200" b="1" dirty="0" smtClean="0">
                <a:solidFill>
                  <a:srgbClr val="FF0000"/>
                </a:solidFill>
                <a:latin typeface="黑体" panose="02010609060101010101" pitchFamily="2" charset="-122"/>
                <a:ea typeface="黑体" panose="02010609060101010101" pitchFamily="2" charset="-122"/>
              </a:rPr>
              <a:t>罗拉特法案</a:t>
            </a:r>
            <a:r>
              <a:rPr lang="zh-CN" altLang="en-US" sz="3200" b="1" dirty="0" smtClean="0">
                <a:solidFill>
                  <a:srgbClr val="000000"/>
                </a:solidFill>
                <a:latin typeface="黑体" panose="02010609060101010101" pitchFamily="2" charset="-122"/>
                <a:ea typeface="黑体" panose="02010609060101010101" pitchFamily="2" charset="-122"/>
              </a:rPr>
              <a:t>。该法案规定警察可任意逮捕官方所怀疑的分子，不经公开审讯，可以长期监禁。印度人民完全失去政治自由，全国哗然，群起反对。由此引发了著名的“</a:t>
            </a:r>
            <a:r>
              <a:rPr lang="zh-CN" altLang="en-US" sz="3200" b="1" dirty="0" smtClean="0">
                <a:solidFill>
                  <a:srgbClr val="FF0000"/>
                </a:solidFill>
                <a:latin typeface="黑体" panose="02010609060101010101" pitchFamily="2" charset="-122"/>
                <a:ea typeface="黑体" panose="02010609060101010101" pitchFamily="2" charset="-122"/>
              </a:rPr>
              <a:t>阿姆利则惨案</a:t>
            </a:r>
            <a:r>
              <a:rPr lang="zh-CN" altLang="en-US" sz="3200" b="1" dirty="0" smtClean="0">
                <a:solidFill>
                  <a:srgbClr val="000000"/>
                </a:solidFill>
                <a:latin typeface="黑体" panose="02010609060101010101" pitchFamily="2" charset="-122"/>
                <a:ea typeface="黑体" panose="02010609060101010101" pitchFamily="2" charset="-122"/>
              </a:rPr>
              <a:t>”。</a:t>
            </a:r>
          </a:p>
        </p:txBody>
      </p:sp>
      <p:sp>
        <p:nvSpPr>
          <p:cNvPr id="3" name="TextBox 4"/>
          <p:cNvSpPr txBox="1"/>
          <p:nvPr/>
        </p:nvSpPr>
        <p:spPr>
          <a:xfrm>
            <a:off x="33655" y="3365500"/>
            <a:ext cx="8448675" cy="645160"/>
          </a:xfrm>
          <a:prstGeom prst="rect">
            <a:avLst/>
          </a:prstGeom>
          <a:solidFill>
            <a:srgbClr val="00FFFF"/>
          </a:solidFill>
          <a:ln w="9525">
            <a:noFill/>
          </a:ln>
        </p:spPr>
        <p:txBody>
          <a:bodyPr wrap="square" anchor="t">
            <a:spAutoFit/>
          </a:bodyPr>
          <a:lstStyle/>
          <a:p>
            <a:pPr eaLnBrk="0" hangingPunct="0"/>
            <a:r>
              <a:rPr lang="en-US" altLang="zh-CN" sz="3600" b="1" dirty="0">
                <a:latin typeface="黑体" panose="02010609060101010101" pitchFamily="2" charset="-122"/>
                <a:ea typeface="黑体" panose="02010609060101010101" pitchFamily="2" charset="-122"/>
              </a:rPr>
              <a:t>3)</a:t>
            </a:r>
            <a:r>
              <a:rPr lang="zh-CN" altLang="en-US" sz="3600" b="1" dirty="0">
                <a:solidFill>
                  <a:srgbClr val="000000"/>
                </a:solidFill>
                <a:effectLst>
                  <a:outerShdw blurRad="38100" dist="38100" dir="2700000" algn="tl">
                    <a:srgbClr val="C0C0C0"/>
                  </a:outerShdw>
                </a:effectLst>
                <a:latin typeface="黑体" panose="02010609060101010101" pitchFamily="2" charset="-122"/>
                <a:sym typeface="+mn-ea"/>
              </a:rPr>
              <a:t>印度人民与英国殖民者的矛盾激化。</a:t>
            </a:r>
            <a:endParaRPr lang="zh-CN" altLang="en-US" sz="36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additive="base">
                                        <p:cTn id="12" dur="500" fill="hold"/>
                                        <p:tgtEl>
                                          <p:spTgt spid="17414"/>
                                        </p:tgtEl>
                                        <p:attrNameLst>
                                          <p:attrName>ppt_x</p:attrName>
                                        </p:attrNameLst>
                                      </p:cBhvr>
                                      <p:tavLst>
                                        <p:tav tm="0">
                                          <p:val>
                                            <p:strVal val="#ppt_x"/>
                                          </p:val>
                                        </p:tav>
                                        <p:tav tm="100000">
                                          <p:val>
                                            <p:strVal val="#ppt_x"/>
                                          </p:val>
                                        </p:tav>
                                      </p:tavLst>
                                    </p:anim>
                                    <p:anim calcmode="lin" valueType="num">
                                      <p:cBhvr additive="base">
                                        <p:cTn id="13"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1"/>
                                        </p:tgtEl>
                                        <p:attrNameLst>
                                          <p:attrName>style.visibility</p:attrName>
                                        </p:attrNameLst>
                                      </p:cBhvr>
                                      <p:to>
                                        <p:strVal val="visible"/>
                                      </p:to>
                                    </p:set>
                                    <p:anim calcmode="lin" valueType="num">
                                      <p:cBhvr additive="base">
                                        <p:cTn id="18" dur="500" fill="hold"/>
                                        <p:tgtEl>
                                          <p:spTgt spid="12291"/>
                                        </p:tgtEl>
                                        <p:attrNameLst>
                                          <p:attrName>ppt_x</p:attrName>
                                        </p:attrNameLst>
                                      </p:cBhvr>
                                      <p:tavLst>
                                        <p:tav tm="0">
                                          <p:val>
                                            <p:strVal val="#ppt_x"/>
                                          </p:val>
                                        </p:tav>
                                        <p:tav tm="100000">
                                          <p:val>
                                            <p:strVal val="#ppt_x"/>
                                          </p:val>
                                        </p:tav>
                                      </p:tavLst>
                                    </p:anim>
                                    <p:anim calcmode="lin" valueType="num">
                                      <p:cBhvr additive="base">
                                        <p:cTn id="19"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414" grpId="0" bldLvl="0" animBg="1"/>
      <p:bldP spid="12291" grpId="0"/>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97282"/>
          <p:cNvSpPr txBox="1"/>
          <p:nvPr/>
        </p:nvSpPr>
        <p:spPr>
          <a:xfrm>
            <a:off x="3683000" y="192088"/>
            <a:ext cx="5129213" cy="6492875"/>
          </a:xfrm>
          <a:prstGeom prst="rect">
            <a:avLst/>
          </a:prstGeom>
          <a:noFill/>
          <a:ln w="9525">
            <a:noFill/>
          </a:ln>
        </p:spPr>
        <p:txBody>
          <a:bodyPr anchor="t">
            <a:spAutoFit/>
          </a:bodyPr>
          <a:lstStyle/>
          <a:p>
            <a:r>
              <a:rPr lang="en-US" altLang="zh-CN" sz="2400" b="1">
                <a:solidFill>
                  <a:srgbClr val="0000CC"/>
                </a:solidFill>
                <a:latin typeface="宋体" panose="02010600030101010101" pitchFamily="2" charset="-122"/>
                <a:ea typeface="宋体" panose="02010600030101010101" pitchFamily="2" charset="-122"/>
              </a:rPr>
              <a:t>   </a:t>
            </a:r>
            <a:r>
              <a:rPr lang="zh-CN" altLang="en-US" sz="3200" b="1" dirty="0">
                <a:solidFill>
                  <a:srgbClr val="0000CC"/>
                </a:solidFill>
                <a:latin typeface="微软雅黑" panose="020B0503020204020204" charset="-122"/>
                <a:ea typeface="微软雅黑" panose="020B0503020204020204" charset="-122"/>
              </a:rPr>
              <a:t>他没有办事处，没有兵卒，也没有正式权力，可是</a:t>
            </a:r>
            <a:r>
              <a:rPr lang="zh-CN" altLang="en-US" sz="3200" b="1" dirty="0">
                <a:solidFill>
                  <a:srgbClr val="FF0000"/>
                </a:solidFill>
                <a:latin typeface="微软雅黑" panose="020B0503020204020204" charset="-122"/>
                <a:ea typeface="微软雅黑" panose="020B0503020204020204" charset="-122"/>
              </a:rPr>
              <a:t>能使整个印度瘫痪</a:t>
            </a:r>
            <a:r>
              <a:rPr lang="zh-CN" altLang="en-US" sz="3200" b="1" dirty="0">
                <a:solidFill>
                  <a:srgbClr val="0000CC"/>
                </a:solidFill>
                <a:latin typeface="微软雅黑" panose="020B0503020204020204" charset="-122"/>
                <a:ea typeface="微软雅黑" panose="020B0503020204020204" charset="-122"/>
              </a:rPr>
              <a:t>，因为他一句话，成千上万的民众就会停工。</a:t>
            </a:r>
          </a:p>
          <a:p>
            <a:r>
              <a:rPr lang="zh-CN" altLang="en-US" sz="3200" b="1" dirty="0">
                <a:solidFill>
                  <a:srgbClr val="FF0000"/>
                </a:solidFill>
                <a:latin typeface="微软雅黑" panose="020B0503020204020204" charset="-122"/>
                <a:ea typeface="微软雅黑" panose="020B0503020204020204" charset="-122"/>
              </a:rPr>
              <a:t>    三种伟大：</a:t>
            </a:r>
            <a:r>
              <a:rPr lang="zh-CN" altLang="en-US" sz="3200" b="1" dirty="0">
                <a:solidFill>
                  <a:srgbClr val="000000"/>
                </a:solidFill>
                <a:latin typeface="微软雅黑" panose="020B0503020204020204" charset="-122"/>
                <a:ea typeface="微软雅黑" panose="020B0503020204020204" charset="-122"/>
              </a:rPr>
              <a:t>一种是</a:t>
            </a:r>
            <a:r>
              <a:rPr lang="zh-CN" altLang="en-US" sz="3200" b="1" dirty="0">
                <a:solidFill>
                  <a:srgbClr val="FF0000"/>
                </a:solidFill>
                <a:latin typeface="微软雅黑" panose="020B0503020204020204" charset="-122"/>
                <a:ea typeface="微软雅黑" panose="020B0503020204020204" charset="-122"/>
              </a:rPr>
              <a:t>帝王、首领</a:t>
            </a:r>
            <a:r>
              <a:rPr lang="zh-CN" altLang="en-US" sz="3200" b="1" dirty="0">
                <a:solidFill>
                  <a:srgbClr val="000000"/>
                </a:solidFill>
                <a:latin typeface="微软雅黑" panose="020B0503020204020204" charset="-122"/>
                <a:ea typeface="微软雅黑" panose="020B0503020204020204" charset="-122"/>
              </a:rPr>
              <a:t>的伟大；一种是</a:t>
            </a:r>
            <a:r>
              <a:rPr lang="zh-CN" altLang="en-US" sz="3200" b="1" dirty="0">
                <a:solidFill>
                  <a:srgbClr val="FF0000"/>
                </a:solidFill>
                <a:latin typeface="微软雅黑" panose="020B0503020204020204" charset="-122"/>
                <a:ea typeface="微软雅黑" panose="020B0503020204020204" charset="-122"/>
              </a:rPr>
              <a:t>精神、理智</a:t>
            </a:r>
            <a:r>
              <a:rPr lang="zh-CN" altLang="en-US" sz="3200" b="1" dirty="0">
                <a:solidFill>
                  <a:srgbClr val="000000"/>
                </a:solidFill>
                <a:latin typeface="微软雅黑" panose="020B0503020204020204" charset="-122"/>
                <a:ea typeface="微软雅黑" panose="020B0503020204020204" charset="-122"/>
              </a:rPr>
              <a:t>的伟大；还有一种是</a:t>
            </a:r>
            <a:r>
              <a:rPr lang="zh-CN" altLang="en-US" sz="3200" b="1" dirty="0">
                <a:solidFill>
                  <a:srgbClr val="FF0000"/>
                </a:solidFill>
                <a:latin typeface="微软雅黑" panose="020B0503020204020204" charset="-122"/>
                <a:ea typeface="微软雅黑" panose="020B0503020204020204" charset="-122"/>
              </a:rPr>
              <a:t>仁爱、心灵</a:t>
            </a:r>
            <a:r>
              <a:rPr lang="zh-CN" altLang="en-US" sz="3200" b="1" dirty="0">
                <a:solidFill>
                  <a:srgbClr val="000000"/>
                </a:solidFill>
                <a:latin typeface="微软雅黑" panose="020B0503020204020204" charset="-122"/>
                <a:ea typeface="微软雅黑" panose="020B0503020204020204" charset="-122"/>
              </a:rPr>
              <a:t>的伟大。这三种伟大一个比一个高，后者比前者高，最后者最高。而</a:t>
            </a:r>
            <a:r>
              <a:rPr lang="zh-CN" altLang="en-US" sz="3200" b="1" dirty="0">
                <a:solidFill>
                  <a:srgbClr val="FF0000"/>
                </a:solidFill>
                <a:latin typeface="微软雅黑" panose="020B0503020204020204" charset="-122"/>
                <a:ea typeface="微软雅黑" panose="020B0503020204020204" charset="-122"/>
              </a:rPr>
              <a:t>甘地就是最伟大的人</a:t>
            </a:r>
            <a:r>
              <a:rPr lang="en-US" altLang="zh-CN" sz="3200" b="1">
                <a:solidFill>
                  <a:srgbClr val="FF0000"/>
                </a:solidFill>
                <a:latin typeface="微软雅黑" panose="020B0503020204020204" charset="-122"/>
                <a:ea typeface="微软雅黑" panose="020B0503020204020204" charset="-122"/>
              </a:rPr>
              <a:t>,</a:t>
            </a:r>
            <a:r>
              <a:rPr lang="zh-CN" altLang="en-US" sz="3200" b="1" dirty="0">
                <a:solidFill>
                  <a:srgbClr val="FF0000"/>
                </a:solidFill>
                <a:latin typeface="微软雅黑" panose="020B0503020204020204" charset="-122"/>
                <a:ea typeface="微软雅黑" panose="020B0503020204020204" charset="-122"/>
              </a:rPr>
              <a:t>伟大的灵魂</a:t>
            </a:r>
            <a:r>
              <a:rPr lang="en-US" altLang="zh-CN" sz="3200" b="1">
                <a:solidFill>
                  <a:srgbClr val="FF0000"/>
                </a:solidFill>
                <a:latin typeface="微软雅黑" panose="020B0503020204020204" charset="-122"/>
                <a:ea typeface="微软雅黑" panose="020B0503020204020204" charset="-122"/>
              </a:rPr>
              <a:t>——</a:t>
            </a:r>
            <a:r>
              <a:rPr lang="zh-CN" altLang="en-US" sz="3200" b="1" dirty="0">
                <a:solidFill>
                  <a:srgbClr val="FF0000"/>
                </a:solidFill>
                <a:latin typeface="微软雅黑" panose="020B0503020204020204" charset="-122"/>
                <a:ea typeface="微软雅黑" panose="020B0503020204020204" charset="-122"/>
              </a:rPr>
              <a:t>圣雄</a:t>
            </a:r>
            <a:r>
              <a:rPr lang="zh-CN" altLang="en-US" sz="3200" b="1" dirty="0">
                <a:solidFill>
                  <a:srgbClr val="000000"/>
                </a:solidFill>
                <a:latin typeface="微软雅黑" panose="020B0503020204020204" charset="-122"/>
                <a:ea typeface="微软雅黑" panose="020B0503020204020204" charset="-122"/>
              </a:rPr>
              <a:t>。</a:t>
            </a:r>
            <a:r>
              <a:rPr lang="zh-CN" altLang="en-US" sz="3200" b="1" dirty="0">
                <a:solidFill>
                  <a:srgbClr val="FF0000"/>
                </a:solidFill>
                <a:latin typeface="微软雅黑" panose="020B0503020204020204" charset="-122"/>
                <a:ea typeface="微软雅黑" panose="020B0503020204020204" charset="-122"/>
              </a:rPr>
              <a:t> </a:t>
            </a:r>
            <a:endParaRPr lang="zh-CN" altLang="en-US" sz="3200" b="1" dirty="0">
              <a:solidFill>
                <a:srgbClr val="000000"/>
              </a:solidFill>
              <a:latin typeface="微软雅黑" panose="020B0503020204020204" charset="-122"/>
              <a:ea typeface="微软雅黑" panose="020B0503020204020204" charset="-122"/>
            </a:endParaRPr>
          </a:p>
        </p:txBody>
      </p:sp>
      <p:grpSp>
        <p:nvGrpSpPr>
          <p:cNvPr id="30722" name="组合 12"/>
          <p:cNvGrpSpPr/>
          <p:nvPr/>
        </p:nvGrpSpPr>
        <p:grpSpPr>
          <a:xfrm>
            <a:off x="12700" y="690563"/>
            <a:ext cx="3438525" cy="6040437"/>
            <a:chOff x="55336" y="1028960"/>
            <a:chExt cx="3439349" cy="5712408"/>
          </a:xfrm>
        </p:grpSpPr>
        <p:pic>
          <p:nvPicPr>
            <p:cNvPr id="30723" name="图片 11"/>
            <p:cNvPicPr>
              <a:picLocks noChangeAspect="1"/>
            </p:cNvPicPr>
            <p:nvPr/>
          </p:nvPicPr>
          <p:blipFill>
            <a:blip r:embed="rId3"/>
            <a:stretch>
              <a:fillRect/>
            </a:stretch>
          </p:blipFill>
          <p:spPr>
            <a:xfrm>
              <a:off x="55336" y="1556420"/>
              <a:ext cx="3439349" cy="5184948"/>
            </a:xfrm>
            <a:prstGeom prst="rect">
              <a:avLst/>
            </a:prstGeom>
            <a:noFill/>
            <a:ln w="9525">
              <a:noFill/>
            </a:ln>
          </p:spPr>
        </p:pic>
        <p:sp>
          <p:nvSpPr>
            <p:cNvPr id="30724" name="矩形 8"/>
            <p:cNvSpPr/>
            <p:nvPr/>
          </p:nvSpPr>
          <p:spPr>
            <a:xfrm>
              <a:off x="55336" y="1028960"/>
              <a:ext cx="3439348" cy="755449"/>
            </a:xfrm>
            <a:prstGeom prst="rect">
              <a:avLst/>
            </a:prstGeom>
            <a:solidFill>
              <a:srgbClr val="FFFF00"/>
            </a:solidFill>
            <a:ln w="9525">
              <a:noFill/>
            </a:ln>
          </p:spPr>
          <p:txBody>
            <a:bodyPr anchor="t">
              <a:spAutoFit/>
            </a:bodyPr>
            <a:lstStyle/>
            <a:p>
              <a:pPr algn="ctr"/>
              <a:r>
                <a:rPr lang="en-US" altLang="zh-CN" sz="1400" b="1">
                  <a:solidFill>
                    <a:srgbClr val="222222"/>
                  </a:solidFill>
                  <a:latin typeface="Times New Roman" panose="02020603050405020304" pitchFamily="18" charset="0"/>
                  <a:ea typeface="宋体" panose="02010600030101010101" pitchFamily="2" charset="-122"/>
                </a:rPr>
                <a:t>Mohandas </a:t>
              </a:r>
              <a:r>
                <a:rPr lang="en-US" altLang="zh-CN" sz="1400" b="1" err="1">
                  <a:solidFill>
                    <a:srgbClr val="222222"/>
                  </a:solidFill>
                  <a:latin typeface="Times New Roman" panose="02020603050405020304" pitchFamily="18" charset="0"/>
                  <a:ea typeface="宋体" panose="02010600030101010101" pitchFamily="2" charset="-122"/>
                </a:rPr>
                <a:t>Karamchand</a:t>
              </a:r>
              <a:r>
                <a:rPr lang="en-US" altLang="zh-CN" sz="1400" b="1">
                  <a:solidFill>
                    <a:srgbClr val="222222"/>
                  </a:solidFill>
                  <a:latin typeface="Times New Roman" panose="02020603050405020304" pitchFamily="18" charset="0"/>
                  <a:ea typeface="宋体" panose="02010600030101010101" pitchFamily="2" charset="-122"/>
                </a:rPr>
                <a:t> Gandhi</a:t>
              </a:r>
            </a:p>
            <a:p>
              <a:pPr algn="ctr"/>
              <a:r>
                <a:rPr lang="zh-CN" altLang="en-US" sz="3200" b="1" dirty="0">
                  <a:solidFill>
                    <a:srgbClr val="0E1FFE"/>
                  </a:solidFill>
                  <a:latin typeface="微软雅黑" panose="020B0503020204020204" charset="-122"/>
                  <a:ea typeface="微软雅黑" panose="020B0503020204020204" charset="-122"/>
                </a:rPr>
                <a:t>印度独立之父</a:t>
              </a:r>
            </a:p>
          </p:txBody>
        </p:sp>
      </p:grpSp>
      <p:sp>
        <p:nvSpPr>
          <p:cNvPr id="14347" name="矩形 13"/>
          <p:cNvSpPr>
            <a:spLocks noChangeArrowheads="1"/>
          </p:cNvSpPr>
          <p:nvPr/>
        </p:nvSpPr>
        <p:spPr bwMode="auto">
          <a:xfrm>
            <a:off x="179904" y="107343"/>
            <a:ext cx="497177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buFont typeface="Arial" panose="020B0604020202020204" pitchFamily="34" charset="0"/>
              <a:buNone/>
            </a:pPr>
            <a:r>
              <a:rPr lang="en-US" sz="3200" b="1" dirty="0" smtClean="0">
                <a:solidFill>
                  <a:srgbClr val="0000FF"/>
                </a:solidFill>
                <a:latin typeface="黑体" panose="02010609060101010101" pitchFamily="2" charset="-122"/>
                <a:ea typeface="黑体" panose="02010609060101010101" pitchFamily="2" charset="-122"/>
              </a:rPr>
              <a:t>2  </a:t>
            </a:r>
            <a:r>
              <a:rPr lang="zh-CN" altLang="en-US" sz="3200" b="1" dirty="0">
                <a:solidFill>
                  <a:srgbClr val="0000FF"/>
                </a:solidFill>
                <a:latin typeface="黑体" panose="02010609060101010101" pitchFamily="2" charset="-122"/>
                <a:ea typeface="黑体" panose="02010609060101010101" pitchFamily="2" charset="-122"/>
              </a:rPr>
              <a:t>运动的领袖</a:t>
            </a:r>
            <a:r>
              <a:rPr lang="zh-CN" altLang="en-US" sz="3200" b="1" dirty="0">
                <a:solidFill>
                  <a:srgbClr val="FF0000"/>
                </a:solidFill>
                <a:latin typeface="微软雅黑" panose="020B0503020204020204" charset="-122"/>
                <a:ea typeface="微软雅黑" panose="020B0503020204020204" charset="-122"/>
                <a:sym typeface="+mn-ea"/>
              </a:rPr>
              <a:t>甘地</a:t>
            </a:r>
            <a:endParaRPr lang="zh-CN" altLang="en-US" sz="3200" dirty="0" smtClean="0">
              <a:solidFill>
                <a:srgbClr val="0000FF"/>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3"/>
          <p:cNvSpPr txBox="1"/>
          <p:nvPr/>
        </p:nvSpPr>
        <p:spPr>
          <a:xfrm>
            <a:off x="3276600" y="188913"/>
            <a:ext cx="5545138" cy="6518275"/>
          </a:xfrm>
          <a:prstGeom prst="rect">
            <a:avLst/>
          </a:prstGeom>
          <a:noFill/>
          <a:ln w="9525">
            <a:noFill/>
          </a:ln>
        </p:spPr>
        <p:txBody>
          <a:bodyPr lIns="121917" tIns="60958" rIns="121917" bIns="60958" anchor="t">
            <a:spAutoFit/>
          </a:bodyPr>
          <a:lstStyle/>
          <a:p>
            <a:pPr defTabSz="1219200">
              <a:tabLst>
                <a:tab pos="4749800" algn="l"/>
              </a:tabLst>
            </a:pPr>
            <a:r>
              <a:rPr lang="en-US" altLang="zh-CN" sz="3200" b="1" dirty="0">
                <a:solidFill>
                  <a:srgbClr val="FF0000"/>
                </a:solidFill>
                <a:latin typeface="黑体" panose="02010609060101010101" pitchFamily="2" charset="-122"/>
                <a:ea typeface="黑体" panose="02010609060101010101" pitchFamily="2" charset="-122"/>
              </a:rPr>
              <a:t>    </a:t>
            </a:r>
            <a:r>
              <a:rPr lang="zh-CN" altLang="en-US" sz="3600" b="1" dirty="0">
                <a:solidFill>
                  <a:srgbClr val="FF0066"/>
                </a:solidFill>
                <a:latin typeface="黑体" panose="02010609060101010101" pitchFamily="2" charset="-122"/>
                <a:ea typeface="黑体" panose="02010609060101010101" pitchFamily="2" charset="-122"/>
              </a:rPr>
              <a:t>甘地：</a:t>
            </a:r>
            <a:r>
              <a:rPr lang="zh-CN" altLang="en-US" sz="3200" b="1" dirty="0">
                <a:latin typeface="黑体" panose="02010609060101010101" pitchFamily="2" charset="-122"/>
                <a:ea typeface="黑体" panose="02010609060101010101" pitchFamily="2" charset="-122"/>
              </a:rPr>
              <a:t>出生在一个印度教家庭，父亲是当地土邦首相。甘地</a:t>
            </a:r>
            <a:r>
              <a:rPr lang="en-US" altLang="zh-CN" sz="3200" b="1" dirty="0">
                <a:solidFill>
                  <a:srgbClr val="FF0066"/>
                </a:solidFill>
                <a:latin typeface="黑体" panose="02010609060101010101" pitchFamily="2" charset="-122"/>
                <a:ea typeface="黑体" panose="02010609060101010101" pitchFamily="2" charset="-122"/>
              </a:rPr>
              <a:t>19</a:t>
            </a:r>
            <a:r>
              <a:rPr lang="zh-CN" altLang="en-US" sz="3200" b="1" dirty="0">
                <a:solidFill>
                  <a:srgbClr val="FF0066"/>
                </a:solidFill>
                <a:latin typeface="黑体" panose="02010609060101010101" pitchFamily="2" charset="-122"/>
                <a:ea typeface="黑体" panose="02010609060101010101" pitchFamily="2" charset="-122"/>
              </a:rPr>
              <a:t>岁</a:t>
            </a:r>
            <a:r>
              <a:rPr lang="zh-CN" altLang="en-US" sz="3200" b="1" dirty="0">
                <a:latin typeface="黑体" panose="02010609060101010101" pitchFamily="2" charset="-122"/>
                <a:ea typeface="黑体" panose="02010609060101010101" pitchFamily="2" charset="-122"/>
              </a:rPr>
              <a:t>时远赴英国学习</a:t>
            </a:r>
            <a:r>
              <a:rPr lang="zh-CN" altLang="en-US" sz="3200" b="1" dirty="0">
                <a:solidFill>
                  <a:srgbClr val="FF0066"/>
                </a:solidFill>
                <a:latin typeface="黑体" panose="02010609060101010101" pitchFamily="2" charset="-122"/>
                <a:ea typeface="黑体" panose="02010609060101010101" pitchFamily="2" charset="-122"/>
              </a:rPr>
              <a:t>法律</a:t>
            </a:r>
            <a:r>
              <a:rPr lang="zh-CN" altLang="en-US" sz="3200" b="1" dirty="0">
                <a:latin typeface="黑体" panose="02010609060101010101" pitchFamily="2" charset="-122"/>
                <a:ea typeface="黑体" panose="02010609060101010101" pitchFamily="2" charset="-122"/>
              </a:rPr>
              <a:t>。 </a:t>
            </a:r>
            <a:r>
              <a:rPr lang="en-US" altLang="zh-CN" sz="3200" b="1" dirty="0">
                <a:latin typeface="黑体" panose="02010609060101010101" pitchFamily="2" charset="-122"/>
                <a:ea typeface="黑体" panose="02010609060101010101" pitchFamily="2" charset="-122"/>
              </a:rPr>
              <a:t>1915</a:t>
            </a:r>
            <a:r>
              <a:rPr lang="zh-CN" altLang="en-US" sz="3200" b="1" dirty="0">
                <a:latin typeface="黑体" panose="02010609060101010101" pitchFamily="2" charset="-122"/>
                <a:ea typeface="黑体" panose="02010609060101010101" pitchFamily="2" charset="-122"/>
              </a:rPr>
              <a:t>年，甘地回到印度，很快成为国大党的实际</a:t>
            </a:r>
            <a:r>
              <a:rPr lang="zh-CN" altLang="en-US" sz="3200" b="1" dirty="0">
                <a:solidFill>
                  <a:srgbClr val="FF0066"/>
                </a:solidFill>
                <a:latin typeface="黑体" panose="02010609060101010101" pitchFamily="2" charset="-122"/>
                <a:ea typeface="黑体" panose="02010609060101010101" pitchFamily="2" charset="-122"/>
              </a:rPr>
              <a:t>领袖</a:t>
            </a:r>
            <a:r>
              <a:rPr lang="zh-CN" altLang="en-US" sz="3200" b="1" dirty="0">
                <a:latin typeface="黑体" panose="02010609060101010101" pitchFamily="2" charset="-122"/>
                <a:ea typeface="黑体" panose="02010609060101010101" pitchFamily="2" charset="-122"/>
              </a:rPr>
              <a:t>，使“</a:t>
            </a:r>
            <a:r>
              <a:rPr lang="zh-CN" altLang="en-US" sz="3200" b="1" dirty="0">
                <a:solidFill>
                  <a:srgbClr val="FF0066"/>
                </a:solidFill>
                <a:latin typeface="黑体" panose="02010609060101010101" pitchFamily="2" charset="-122"/>
                <a:ea typeface="黑体" panose="02010609060101010101" pitchFamily="2" charset="-122"/>
              </a:rPr>
              <a:t>非暴力不合作</a:t>
            </a:r>
            <a:r>
              <a:rPr lang="zh-CN" altLang="en-US" sz="3200" b="1" dirty="0">
                <a:latin typeface="黑体" panose="02010609060101010101" pitchFamily="2" charset="-122"/>
                <a:ea typeface="黑体" panose="02010609060101010101" pitchFamily="2" charset="-122"/>
              </a:rPr>
              <a:t>”成为国大党的指导思想，开始为印度的独立而奔波。为争取</a:t>
            </a:r>
            <a:r>
              <a:rPr lang="zh-CN" altLang="en-US" sz="3200" b="1" dirty="0">
                <a:solidFill>
                  <a:srgbClr val="FF0066"/>
                </a:solidFill>
                <a:latin typeface="黑体" panose="02010609060101010101" pitchFamily="2" charset="-122"/>
                <a:ea typeface="黑体" panose="02010609060101010101" pitchFamily="2" charset="-122"/>
              </a:rPr>
              <a:t>民族独立</a:t>
            </a:r>
            <a:r>
              <a:rPr lang="zh-CN" altLang="en-US" sz="3200" b="1" dirty="0">
                <a:latin typeface="黑体" panose="02010609060101010101" pitchFamily="2" charset="-122"/>
                <a:ea typeface="黑体" panose="02010609060101010101" pitchFamily="2" charset="-122"/>
              </a:rPr>
              <a:t>和人间公正，他一生中曾</a:t>
            </a:r>
            <a:r>
              <a:rPr lang="en-US" altLang="zh-CN" sz="3200" b="1" dirty="0">
                <a:solidFill>
                  <a:srgbClr val="FF0066"/>
                </a:solidFill>
                <a:latin typeface="黑体" panose="02010609060101010101" pitchFamily="2" charset="-122"/>
                <a:ea typeface="黑体" panose="02010609060101010101" pitchFamily="2" charset="-122"/>
              </a:rPr>
              <a:t>17</a:t>
            </a:r>
            <a:r>
              <a:rPr lang="zh-CN" altLang="en-US" sz="3200" b="1" dirty="0">
                <a:solidFill>
                  <a:srgbClr val="FF0066"/>
                </a:solidFill>
                <a:latin typeface="黑体" panose="02010609060101010101" pitchFamily="2" charset="-122"/>
                <a:ea typeface="黑体" panose="02010609060101010101" pitchFamily="2" charset="-122"/>
              </a:rPr>
              <a:t>次</a:t>
            </a:r>
            <a:r>
              <a:rPr lang="zh-CN" altLang="en-US" sz="3200" b="1" dirty="0">
                <a:latin typeface="黑体" panose="02010609060101010101" pitchFamily="2" charset="-122"/>
                <a:ea typeface="黑体" panose="02010609060101010101" pitchFamily="2" charset="-122"/>
              </a:rPr>
              <a:t>绝食，</a:t>
            </a:r>
            <a:r>
              <a:rPr lang="en-US" altLang="zh-CN" sz="3200" b="1" dirty="0">
                <a:solidFill>
                  <a:srgbClr val="FF0066"/>
                </a:solidFill>
                <a:latin typeface="黑体" panose="02010609060101010101" pitchFamily="2" charset="-122"/>
                <a:ea typeface="黑体" panose="02010609060101010101" pitchFamily="2" charset="-122"/>
              </a:rPr>
              <a:t>18</a:t>
            </a:r>
            <a:r>
              <a:rPr lang="zh-CN" altLang="en-US" sz="3200" b="1" dirty="0">
                <a:solidFill>
                  <a:srgbClr val="FF0066"/>
                </a:solidFill>
                <a:latin typeface="黑体" panose="02010609060101010101" pitchFamily="2" charset="-122"/>
                <a:ea typeface="黑体" panose="02010609060101010101" pitchFamily="2" charset="-122"/>
              </a:rPr>
              <a:t>次</a:t>
            </a:r>
            <a:r>
              <a:rPr lang="zh-CN" altLang="en-US" sz="3200" b="1" dirty="0">
                <a:latin typeface="黑体" panose="02010609060101010101" pitchFamily="2" charset="-122"/>
                <a:ea typeface="黑体" panose="02010609060101010101" pitchFamily="2" charset="-122"/>
              </a:rPr>
              <a:t>进监狱，</a:t>
            </a:r>
            <a:r>
              <a:rPr lang="en-US" altLang="zh-CN" sz="3200" b="1" dirty="0">
                <a:solidFill>
                  <a:srgbClr val="FF0066"/>
                </a:solidFill>
                <a:latin typeface="黑体" panose="02010609060101010101" pitchFamily="2" charset="-122"/>
                <a:ea typeface="黑体" panose="02010609060101010101" pitchFamily="2" charset="-122"/>
              </a:rPr>
              <a:t>5</a:t>
            </a:r>
            <a:r>
              <a:rPr lang="zh-CN" altLang="en-US" sz="3200" b="1" dirty="0">
                <a:solidFill>
                  <a:srgbClr val="FF0066"/>
                </a:solidFill>
                <a:latin typeface="黑体" panose="02010609060101010101" pitchFamily="2" charset="-122"/>
                <a:ea typeface="黑体" panose="02010609060101010101" pitchFamily="2" charset="-122"/>
              </a:rPr>
              <a:t>次</a:t>
            </a:r>
            <a:r>
              <a:rPr lang="zh-CN" altLang="en-US" sz="3200" b="1" dirty="0">
                <a:latin typeface="黑体" panose="02010609060101010101" pitchFamily="2" charset="-122"/>
                <a:ea typeface="黑体" panose="02010609060101010101" pitchFamily="2" charset="-122"/>
              </a:rPr>
              <a:t>遇刺。</a:t>
            </a:r>
            <a:r>
              <a:rPr lang="en-US" altLang="zh-CN" sz="3200" b="1" dirty="0">
                <a:latin typeface="黑体" panose="02010609060101010101" pitchFamily="2" charset="-122"/>
                <a:ea typeface="黑体" panose="02010609060101010101" pitchFamily="2" charset="-122"/>
              </a:rPr>
              <a:t>1948</a:t>
            </a:r>
            <a:r>
              <a:rPr lang="zh-CN" altLang="en-US" sz="3200" b="1" dirty="0">
                <a:latin typeface="黑体" panose="02010609060101010101" pitchFamily="2" charset="-122"/>
                <a:ea typeface="黑体" panose="02010609060101010101" pitchFamily="2" charset="-122"/>
              </a:rPr>
              <a:t>年</a:t>
            </a:r>
            <a:r>
              <a:rPr lang="en-US" altLang="zh-CN" sz="3200" b="1" dirty="0">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月</a:t>
            </a:r>
            <a:r>
              <a:rPr lang="en-US" altLang="zh-CN" sz="3200" b="1" dirty="0">
                <a:latin typeface="黑体" panose="02010609060101010101" pitchFamily="2" charset="-122"/>
                <a:ea typeface="黑体" panose="02010609060101010101" pitchFamily="2" charset="-122"/>
              </a:rPr>
              <a:t>30</a:t>
            </a:r>
            <a:r>
              <a:rPr lang="zh-CN" altLang="en-US" sz="3200" b="1" dirty="0">
                <a:latin typeface="黑体" panose="02010609060101010101" pitchFamily="2" charset="-122"/>
                <a:ea typeface="黑体" panose="02010609060101010101" pitchFamily="2" charset="-122"/>
              </a:rPr>
              <a:t>日，甘地被极右分子刺杀身亡，时年</a:t>
            </a:r>
            <a:r>
              <a:rPr lang="en-US" altLang="zh-CN" sz="3200" b="1" dirty="0">
                <a:solidFill>
                  <a:srgbClr val="FF0066"/>
                </a:solidFill>
                <a:latin typeface="黑体" panose="02010609060101010101" pitchFamily="2" charset="-122"/>
                <a:ea typeface="黑体" panose="02010609060101010101" pitchFamily="2" charset="-122"/>
              </a:rPr>
              <a:t>79</a:t>
            </a:r>
            <a:r>
              <a:rPr lang="zh-CN" altLang="en-US" sz="3200" b="1" dirty="0">
                <a:solidFill>
                  <a:srgbClr val="FF0066"/>
                </a:solidFill>
                <a:latin typeface="黑体" panose="02010609060101010101" pitchFamily="2" charset="-122"/>
                <a:ea typeface="黑体" panose="02010609060101010101" pitchFamily="2" charset="-122"/>
              </a:rPr>
              <a:t>岁</a:t>
            </a:r>
            <a:r>
              <a:rPr lang="zh-CN" altLang="en-US" sz="3200" b="1" dirty="0">
                <a:latin typeface="黑体" panose="02010609060101010101" pitchFamily="2" charset="-122"/>
                <a:ea typeface="黑体" panose="02010609060101010101" pitchFamily="2" charset="-122"/>
              </a:rPr>
              <a:t>。</a:t>
            </a:r>
          </a:p>
        </p:txBody>
      </p:sp>
      <p:pic>
        <p:nvPicPr>
          <p:cNvPr id="7170" name="图片 129026" descr="4027143"/>
          <p:cNvPicPr>
            <a:picLocks noChangeAspect="1"/>
          </p:cNvPicPr>
          <p:nvPr/>
        </p:nvPicPr>
        <p:blipFill>
          <a:blip r:embed="rId2"/>
          <a:srcRect t="8824" b="13235"/>
          <a:stretch>
            <a:fillRect/>
          </a:stretch>
        </p:blipFill>
        <p:spPr>
          <a:xfrm>
            <a:off x="179388" y="908050"/>
            <a:ext cx="3097212" cy="3971925"/>
          </a:xfrm>
          <a:prstGeom prst="rect">
            <a:avLst/>
          </a:prstGeom>
          <a:noFill/>
          <a:ln w="9525" cap="flat" cmpd="sng">
            <a:solidFill>
              <a:schemeClr val="bg1"/>
            </a:solidFill>
            <a:prstDash val="solid"/>
            <a:miter/>
            <a:headEnd type="none" w="med" len="med"/>
            <a:tailEnd type="none" w="med" len="med"/>
          </a:ln>
        </p:spPr>
      </p:pic>
      <p:sp>
        <p:nvSpPr>
          <p:cNvPr id="7171" name="文本框 129027"/>
          <p:cNvSpPr txBox="1"/>
          <p:nvPr/>
        </p:nvSpPr>
        <p:spPr>
          <a:xfrm>
            <a:off x="468313" y="5157788"/>
            <a:ext cx="2376487" cy="641350"/>
          </a:xfrm>
          <a:prstGeom prst="rect">
            <a:avLst/>
          </a:prstGeom>
          <a:solidFill>
            <a:srgbClr val="FFFF00"/>
          </a:solidFill>
          <a:ln w="9525">
            <a:noFill/>
          </a:ln>
        </p:spPr>
        <p:txBody>
          <a:bodyPr anchor="t">
            <a:spAutoFit/>
          </a:bodyPr>
          <a:lstStyle/>
          <a:p>
            <a:pPr algn="ctr"/>
            <a:r>
              <a:rPr lang="zh-CN" altLang="en-US" sz="3600" b="1" dirty="0">
                <a:latin typeface="黑体" panose="02010609060101010101" pitchFamily="2" charset="-122"/>
                <a:ea typeface="黑体" panose="02010609060101010101" pitchFamily="2" charset="-122"/>
              </a:rPr>
              <a:t>圣雄甘地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01613"/>
            <a:ext cx="3492500" cy="765175"/>
          </a:xfrm>
          <a:solidFill>
            <a:srgbClr val="66FF33"/>
          </a:solidFill>
          <a:ln>
            <a:solidFill>
              <a:schemeClr val="folHlink"/>
            </a:solidFill>
          </a:ln>
        </p:spPr>
        <p:txBody>
          <a:bodyPr/>
          <a:lstStyle/>
          <a:p>
            <a:pPr eaLnBrk="1" hangingPunct="1"/>
            <a:r>
              <a:rPr lang="zh-CN" altLang="en-US" sz="3600" b="1" smtClean="0">
                <a:ea typeface="黑体" panose="02010609060101010101" pitchFamily="2" charset="-122"/>
              </a:rPr>
              <a:t>圣雄甘地之成长</a:t>
            </a:r>
          </a:p>
        </p:txBody>
      </p:sp>
      <p:graphicFrame>
        <p:nvGraphicFramePr>
          <p:cNvPr id="140331" name="Group 43"/>
          <p:cNvGraphicFramePr>
            <a:graphicFrameLocks noGrp="1"/>
          </p:cNvGraphicFramePr>
          <p:nvPr>
            <p:ph type="tbl" idx="1"/>
          </p:nvPr>
        </p:nvGraphicFramePr>
        <p:xfrm>
          <a:off x="468313" y="2636838"/>
          <a:ext cx="8424936" cy="3818245"/>
        </p:xfrm>
        <a:graphic>
          <a:graphicData uri="http://schemas.openxmlformats.org/drawingml/2006/table">
            <a:tbl>
              <a:tblPr/>
              <a:tblGrid>
                <a:gridCol w="1824233">
                  <a:extLst>
                    <a:ext uri="{9D8B030D-6E8A-4147-A177-3AD203B41FA5}">
                      <a16:colId xmlns:a16="http://schemas.microsoft.com/office/drawing/2014/main" val="20000"/>
                    </a:ext>
                  </a:extLst>
                </a:gridCol>
                <a:gridCol w="6600703">
                  <a:extLst>
                    <a:ext uri="{9D8B030D-6E8A-4147-A177-3AD203B41FA5}">
                      <a16:colId xmlns:a16="http://schemas.microsoft.com/office/drawing/2014/main" val="20001"/>
                    </a:ext>
                  </a:extLst>
                </a:gridCol>
              </a:tblGrid>
              <a:tr h="1030087">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早年熏陶</a:t>
                      </a:r>
                    </a:p>
                  </a:txBody>
                  <a:tcPr marL="68580" marR="6858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en-US" sz="2800" b="1" i="0" u="none" strike="noStrike" cap="none" normalizeH="0" baseline="0" smtClean="0">
                        <a:ln>
                          <a:noFill/>
                        </a:ln>
                        <a:solidFill>
                          <a:srgbClr val="FFFF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spcBef>
                          <a:spcPct val="20000"/>
                        </a:spcBef>
                        <a:spcAft>
                          <a:spcPct val="0"/>
                        </a:spcAft>
                        <a:buClrTx/>
                        <a:buSzTx/>
                        <a:buFontTx/>
                        <a:buNone/>
                      </a:pPr>
                      <a:endParaRPr kumimoji="0" lang="zh-CN" altLang="en-US" sz="2800" b="1" i="0" u="none" strike="noStrike" cap="none" normalizeH="0" baseline="0" smtClean="0">
                        <a:ln>
                          <a:noFill/>
                        </a:ln>
                        <a:solidFill>
                          <a:srgbClr val="FFFF00"/>
                        </a:solidFill>
                        <a:effectLst/>
                        <a:latin typeface="Arial" panose="020B0604020202020204" pitchFamily="34" charset="0"/>
                        <a:ea typeface="宋体" panose="02010600030101010101" pitchFamily="2" charset="-122"/>
                      </a:endParaRPr>
                    </a:p>
                  </a:txBody>
                  <a:tcPr marL="68580" marR="6858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030087">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英国求学</a:t>
                      </a:r>
                    </a:p>
                  </a:txBody>
                  <a:tcPr marL="68580" marR="6858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en-US" sz="2800" b="1" i="0" u="none" strike="noStrike" cap="none" normalizeH="0" baseline="0" smtClean="0">
                        <a:ln>
                          <a:noFill/>
                        </a:ln>
                        <a:solidFill>
                          <a:srgbClr val="FFFF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spcBef>
                          <a:spcPct val="20000"/>
                        </a:spcBef>
                        <a:spcAft>
                          <a:spcPct val="0"/>
                        </a:spcAft>
                        <a:buClrTx/>
                        <a:buSzTx/>
                        <a:buFontTx/>
                        <a:buNone/>
                      </a:pPr>
                      <a:endParaRPr kumimoji="0" lang="zh-CN" altLang="en-US" sz="2800" b="1" i="0" u="none" strike="noStrike" cap="none" normalizeH="0" baseline="0" smtClean="0">
                        <a:ln>
                          <a:noFill/>
                        </a:ln>
                        <a:solidFill>
                          <a:srgbClr val="FFFF00"/>
                        </a:solidFill>
                        <a:effectLst/>
                        <a:latin typeface="Arial" panose="020B0604020202020204" pitchFamily="34" charset="0"/>
                        <a:ea typeface="宋体" panose="02010600030101010101" pitchFamily="2" charset="-122"/>
                      </a:endParaRPr>
                    </a:p>
                  </a:txBody>
                  <a:tcPr marL="68580" marR="6858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39673">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南非工作</a:t>
                      </a: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0" marR="6858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en-US" sz="2800" b="1"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endParaRPr>
                    </a:p>
                  </a:txBody>
                  <a:tcPr marL="68580" marR="6858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091">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回国斗争</a:t>
                      </a:r>
                    </a:p>
                  </a:txBody>
                  <a:tcPr marL="68580" marR="6858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en-US" sz="2800" b="1"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endParaRPr>
                    </a:p>
                  </a:txBody>
                  <a:tcPr marL="68580" marR="6858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40314" name="Text Box 26"/>
          <p:cNvSpPr txBox="1">
            <a:spLocks noChangeArrowheads="1"/>
          </p:cNvSpPr>
          <p:nvPr/>
        </p:nvSpPr>
        <p:spPr bwMode="auto">
          <a:xfrm>
            <a:off x="2708275" y="2636838"/>
            <a:ext cx="5292725" cy="952500"/>
          </a:xfrm>
          <a:prstGeom prst="rect">
            <a:avLst/>
          </a:prstGeom>
          <a:solidFill>
            <a:schemeClr val="bg1"/>
          </a:solidFill>
          <a:ln w="9525">
            <a:noFill/>
            <a:miter lim="800000"/>
          </a:ln>
        </p:spPr>
        <p:txBody>
          <a:bodyPr>
            <a:spAutoFit/>
          </a:bodyPr>
          <a:lstStyle/>
          <a:p>
            <a:pPr>
              <a:spcBef>
                <a:spcPct val="20000"/>
              </a:spcBef>
            </a:pPr>
            <a:r>
              <a:rPr lang="zh-CN" altLang="en-US" sz="2800" b="1"/>
              <a:t>家庭及印度教“仁爱、素食、苦行、不杀生”的教育</a:t>
            </a:r>
            <a:endParaRPr lang="zh-CN" altLang="en-US" sz="2800"/>
          </a:p>
        </p:txBody>
      </p:sp>
      <p:sp>
        <p:nvSpPr>
          <p:cNvPr id="140317" name="Text Box 29"/>
          <p:cNvSpPr txBox="1">
            <a:spLocks noChangeArrowheads="1"/>
          </p:cNvSpPr>
          <p:nvPr/>
        </p:nvSpPr>
        <p:spPr bwMode="auto">
          <a:xfrm>
            <a:off x="2681288" y="3716338"/>
            <a:ext cx="4751387" cy="952500"/>
          </a:xfrm>
          <a:prstGeom prst="rect">
            <a:avLst/>
          </a:prstGeom>
          <a:solidFill>
            <a:schemeClr val="bg1"/>
          </a:solidFill>
          <a:ln w="9525">
            <a:noFill/>
            <a:miter lim="800000"/>
          </a:ln>
        </p:spPr>
        <p:txBody>
          <a:bodyPr>
            <a:spAutoFit/>
          </a:bodyPr>
          <a:lstStyle/>
          <a:p>
            <a:r>
              <a:rPr lang="zh-CN" altLang="en-US" sz="2800" b="1"/>
              <a:t>掌握丰富法律知识；</a:t>
            </a:r>
          </a:p>
          <a:p>
            <a:r>
              <a:rPr lang="zh-CN" altLang="en-US" sz="2800" b="1"/>
              <a:t>接触基督教文化；</a:t>
            </a:r>
            <a:endParaRPr lang="zh-CN" altLang="en-US" sz="2800"/>
          </a:p>
        </p:txBody>
      </p:sp>
      <p:sp>
        <p:nvSpPr>
          <p:cNvPr id="140321" name="Text Box 33"/>
          <p:cNvSpPr txBox="1">
            <a:spLocks noChangeArrowheads="1"/>
          </p:cNvSpPr>
          <p:nvPr/>
        </p:nvSpPr>
        <p:spPr bwMode="auto">
          <a:xfrm>
            <a:off x="2627313" y="4797425"/>
            <a:ext cx="5832475" cy="954088"/>
          </a:xfrm>
          <a:prstGeom prst="rect">
            <a:avLst/>
          </a:prstGeom>
          <a:noFill/>
          <a:ln w="9525">
            <a:noFill/>
            <a:miter lim="800000"/>
          </a:ln>
        </p:spPr>
        <p:txBody>
          <a:bodyPr>
            <a:spAutoFit/>
          </a:bodyPr>
          <a:lstStyle/>
          <a:p>
            <a:r>
              <a:rPr lang="zh-CN" altLang="en-US" sz="2800" b="1"/>
              <a:t>领导南非争取印侨权益斗争</a:t>
            </a:r>
          </a:p>
          <a:p>
            <a:r>
              <a:rPr lang="zh-CN" altLang="en-US" sz="2800" b="1"/>
              <a:t>大量阅读托尔斯泰等人的著作；</a:t>
            </a:r>
          </a:p>
        </p:txBody>
      </p:sp>
      <p:sp>
        <p:nvSpPr>
          <p:cNvPr id="140322" name="Text Box 34"/>
          <p:cNvSpPr txBox="1">
            <a:spLocks noChangeArrowheads="1"/>
          </p:cNvSpPr>
          <p:nvPr/>
        </p:nvSpPr>
        <p:spPr bwMode="auto">
          <a:xfrm>
            <a:off x="2268538" y="5949950"/>
            <a:ext cx="6875462" cy="523875"/>
          </a:xfrm>
          <a:prstGeom prst="rect">
            <a:avLst/>
          </a:prstGeom>
          <a:solidFill>
            <a:schemeClr val="bg1"/>
          </a:solidFill>
          <a:ln w="9525">
            <a:noFill/>
            <a:miter lim="800000"/>
          </a:ln>
        </p:spPr>
        <p:txBody>
          <a:bodyPr>
            <a:spAutoFit/>
          </a:bodyPr>
          <a:lstStyle/>
          <a:p>
            <a:pPr>
              <a:spcBef>
                <a:spcPct val="20000"/>
              </a:spcBef>
            </a:pPr>
            <a:r>
              <a:rPr lang="zh-CN" altLang="en-US" sz="2800" b="1"/>
              <a:t>印度国大党领袖，领导印度民族解放运动</a:t>
            </a:r>
            <a:endParaRPr lang="zh-CN" altLang="en-US" sz="2800"/>
          </a:p>
        </p:txBody>
      </p:sp>
      <p:pic>
        <p:nvPicPr>
          <p:cNvPr id="21508" name="Picture 4" descr="gdi2"/>
          <p:cNvPicPr>
            <a:picLocks noChangeAspect="1" noChangeArrowheads="1"/>
          </p:cNvPicPr>
          <p:nvPr/>
        </p:nvPicPr>
        <p:blipFill>
          <a:blip r:embed="rId2" cstate="print"/>
          <a:srcRect/>
          <a:stretch>
            <a:fillRect/>
          </a:stretch>
        </p:blipFill>
        <p:spPr bwMode="auto">
          <a:xfrm>
            <a:off x="6783388" y="65088"/>
            <a:ext cx="2112962" cy="2417762"/>
          </a:xfrm>
          <a:prstGeom prst="rect">
            <a:avLst/>
          </a:prstGeom>
          <a:noFill/>
          <a:ln w="9525">
            <a:noFill/>
            <a:miter lim="800000"/>
            <a:headEnd/>
            <a:tailEnd/>
          </a:ln>
        </p:spPr>
      </p:pic>
      <p:sp>
        <p:nvSpPr>
          <p:cNvPr id="2" name="文本框 1"/>
          <p:cNvSpPr txBox="1">
            <a:spLocks noChangeArrowheads="1"/>
          </p:cNvSpPr>
          <p:nvPr/>
        </p:nvSpPr>
        <p:spPr bwMode="auto">
          <a:xfrm>
            <a:off x="2932113" y="396875"/>
            <a:ext cx="3757612" cy="2862263"/>
          </a:xfrm>
          <a:prstGeom prst="rect">
            <a:avLst/>
          </a:prstGeom>
          <a:solidFill>
            <a:srgbClr val="FF0000"/>
          </a:solidFill>
          <a:ln w="9525">
            <a:noFill/>
            <a:miter lim="800000"/>
          </a:ln>
        </p:spPr>
        <p:txBody>
          <a:bodyPr>
            <a:spAutoFit/>
          </a:bodyPr>
          <a:lstStyle/>
          <a:p>
            <a:r>
              <a:rPr lang="zh-CN" altLang="en-US" sz="3600" b="1" dirty="0">
                <a:solidFill>
                  <a:srgbClr val="00B050"/>
                </a:solidFill>
                <a:latin typeface="楷体_GB2312" panose="02010609030101010101" pitchFamily="49" charset="-122"/>
                <a:ea typeface="楷体_GB2312" panose="02010609030101010101" pitchFamily="49" charset="-122"/>
              </a:rPr>
              <a:t>印度民族解放运动的领导人和印度国大党领袖、现代印度的</a:t>
            </a:r>
            <a:r>
              <a:rPr lang="en-US" altLang="zh-CN" sz="3600" b="1" dirty="0">
                <a:solidFill>
                  <a:srgbClr val="00B050"/>
                </a:solidFill>
                <a:latin typeface="楷体_GB2312" panose="02010609030101010101" pitchFamily="49" charset="-122"/>
                <a:ea typeface="楷体_GB2312" panose="02010609030101010101" pitchFamily="49" charset="-122"/>
              </a:rPr>
              <a:t>“</a:t>
            </a:r>
            <a:r>
              <a:rPr lang="zh-CN" altLang="en-US" sz="3600" b="1" dirty="0">
                <a:solidFill>
                  <a:srgbClr val="00B050"/>
                </a:solidFill>
                <a:latin typeface="楷体_GB2312" panose="02010609030101010101" pitchFamily="49" charset="-122"/>
                <a:ea typeface="楷体_GB2312" panose="02010609030101010101" pitchFamily="49" charset="-122"/>
              </a:rPr>
              <a:t>国父</a:t>
            </a:r>
            <a:r>
              <a:rPr lang="en-US" altLang="zh-CN" sz="3600" b="1" dirty="0">
                <a:solidFill>
                  <a:srgbClr val="00B050"/>
                </a:solidFill>
                <a:latin typeface="楷体_GB2312" panose="02010609030101010101" pitchFamily="49" charset="-122"/>
                <a:ea typeface="楷体_GB2312" panose="02010609030101010101" pitchFamily="49" charset="-122"/>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314"/>
                                        </p:tgtEl>
                                        <p:attrNameLst>
                                          <p:attrName>style.visibility</p:attrName>
                                        </p:attrNameLst>
                                      </p:cBhvr>
                                      <p:to>
                                        <p:strVal val="visible"/>
                                      </p:to>
                                    </p:set>
                                    <p:animEffect transition="in" filter="blinds(horizontal)">
                                      <p:cBhvr>
                                        <p:cTn id="7" dur="500"/>
                                        <p:tgtEl>
                                          <p:spTgt spid="140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0317"/>
                                        </p:tgtEl>
                                        <p:attrNameLst>
                                          <p:attrName>style.visibility</p:attrName>
                                        </p:attrNameLst>
                                      </p:cBhvr>
                                      <p:to>
                                        <p:strVal val="visible"/>
                                      </p:to>
                                    </p:set>
                                    <p:animEffect transition="in" filter="blinds(horizontal)">
                                      <p:cBhvr>
                                        <p:cTn id="12" dur="500"/>
                                        <p:tgtEl>
                                          <p:spTgt spid="1403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0321"/>
                                        </p:tgtEl>
                                        <p:attrNameLst>
                                          <p:attrName>style.visibility</p:attrName>
                                        </p:attrNameLst>
                                      </p:cBhvr>
                                      <p:to>
                                        <p:strVal val="visible"/>
                                      </p:to>
                                    </p:set>
                                    <p:animEffect transition="in" filter="blinds(horizontal)">
                                      <p:cBhvr>
                                        <p:cTn id="17" dur="500"/>
                                        <p:tgtEl>
                                          <p:spTgt spid="1403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0322"/>
                                        </p:tgtEl>
                                        <p:attrNameLst>
                                          <p:attrName>style.visibility</p:attrName>
                                        </p:attrNameLst>
                                      </p:cBhvr>
                                      <p:to>
                                        <p:strVal val="visible"/>
                                      </p:to>
                                    </p:set>
                                    <p:animEffect transition="in" filter="blinds(horizontal)">
                                      <p:cBhvr>
                                        <p:cTn id="22" dur="500"/>
                                        <p:tgtEl>
                                          <p:spTgt spid="1403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blinds(horizontal)">
                                      <p:cBhvr>
                                        <p:cTn id="27" dur="500"/>
                                        <p:tgtEl>
                                          <p:spTgt spid="2150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4" grpId="0" bldLvl="0" animBg="1"/>
      <p:bldP spid="140317" grpId="0" bldLvl="0" animBg="1"/>
      <p:bldP spid="140321" grpId="0"/>
      <p:bldP spid="140322" grpId="0" bldLvl="0" animBg="1"/>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0838" y="461963"/>
            <a:ext cx="8443912"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800">
              <a:cs typeface="+mn-ea"/>
              <a:sym typeface="+mn-lt"/>
            </a:endParaRPr>
          </a:p>
        </p:txBody>
      </p:sp>
      <p:sp>
        <p:nvSpPr>
          <p:cNvPr id="26" name="任意多边形: 形状 25"/>
          <p:cNvSpPr/>
          <p:nvPr/>
        </p:nvSpPr>
        <p:spPr>
          <a:xfrm>
            <a:off x="6954838" y="4378325"/>
            <a:ext cx="3349625" cy="4467225"/>
          </a:xfrm>
          <a:custGeom>
            <a:avLst/>
            <a:gdLst>
              <a:gd name="connsiteX0" fmla="*/ 586946 w 1173892"/>
              <a:gd name="connsiteY0" fmla="*/ 128716 h 1173892"/>
              <a:gd name="connsiteX1" fmla="*/ 128716 w 1173892"/>
              <a:gd name="connsiteY1" fmla="*/ 586946 h 1173892"/>
              <a:gd name="connsiteX2" fmla="*/ 586946 w 1173892"/>
              <a:gd name="connsiteY2" fmla="*/ 1045176 h 1173892"/>
              <a:gd name="connsiteX3" fmla="*/ 1045176 w 1173892"/>
              <a:gd name="connsiteY3" fmla="*/ 586946 h 1173892"/>
              <a:gd name="connsiteX4" fmla="*/ 586946 w 1173892"/>
              <a:gd name="connsiteY4" fmla="*/ 128716 h 1173892"/>
              <a:gd name="connsiteX5" fmla="*/ 586946 w 1173892"/>
              <a:gd name="connsiteY5" fmla="*/ 0 h 1173892"/>
              <a:gd name="connsiteX6" fmla="*/ 1173892 w 1173892"/>
              <a:gd name="connsiteY6" fmla="*/ 586946 h 1173892"/>
              <a:gd name="connsiteX7" fmla="*/ 586946 w 1173892"/>
              <a:gd name="connsiteY7" fmla="*/ 1173892 h 1173892"/>
              <a:gd name="connsiteX8" fmla="*/ 0 w 1173892"/>
              <a:gd name="connsiteY8" fmla="*/ 586946 h 1173892"/>
              <a:gd name="connsiteX9" fmla="*/ 586946 w 1173892"/>
              <a:gd name="connsiteY9" fmla="*/ 0 h 1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892" h="1173892">
                <a:moveTo>
                  <a:pt x="586946" y="128716"/>
                </a:moveTo>
                <a:cubicBezTo>
                  <a:pt x="333873" y="128716"/>
                  <a:pt x="128716" y="333873"/>
                  <a:pt x="128716" y="586946"/>
                </a:cubicBezTo>
                <a:cubicBezTo>
                  <a:pt x="128716" y="840019"/>
                  <a:pt x="333873" y="1045176"/>
                  <a:pt x="586946" y="1045176"/>
                </a:cubicBezTo>
                <a:cubicBezTo>
                  <a:pt x="840019" y="1045176"/>
                  <a:pt x="1045176" y="840019"/>
                  <a:pt x="1045176" y="586946"/>
                </a:cubicBezTo>
                <a:cubicBezTo>
                  <a:pt x="1045176" y="333873"/>
                  <a:pt x="840019" y="128716"/>
                  <a:pt x="586946" y="128716"/>
                </a:cubicBezTo>
                <a:close/>
                <a:moveTo>
                  <a:pt x="586946" y="0"/>
                </a:moveTo>
                <a:cubicBezTo>
                  <a:pt x="911107" y="0"/>
                  <a:pt x="1173892" y="262785"/>
                  <a:pt x="1173892" y="586946"/>
                </a:cubicBezTo>
                <a:cubicBezTo>
                  <a:pt x="1173892" y="911107"/>
                  <a:pt x="911107" y="1173892"/>
                  <a:pt x="586946" y="1173892"/>
                </a:cubicBezTo>
                <a:cubicBezTo>
                  <a:pt x="262785" y="1173892"/>
                  <a:pt x="0" y="911107"/>
                  <a:pt x="0" y="586946"/>
                </a:cubicBezTo>
                <a:cubicBezTo>
                  <a:pt x="0" y="262785"/>
                  <a:pt x="262785" y="0"/>
                  <a:pt x="586946" y="0"/>
                </a:cubicBezTo>
                <a:close/>
              </a:path>
            </a:pathLst>
          </a:custGeom>
          <a:solidFill>
            <a:srgbClr val="FFE083">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6627" name="图片 11" hidden="1"/>
          <p:cNvPicPr>
            <a:picLocks noChangeAspect="1"/>
          </p:cNvPicPr>
          <p:nvPr/>
        </p:nvPicPr>
        <p:blipFill>
          <a:blip r:embed="rId3"/>
          <a:srcRect t="38033" b="24200"/>
          <a:stretch>
            <a:fillRect/>
          </a:stretch>
        </p:blipFill>
        <p:spPr bwMode="auto">
          <a:xfrm>
            <a:off x="1887538" y="-3175"/>
            <a:ext cx="4716462" cy="6861175"/>
          </a:xfrm>
          <a:prstGeom prst="rect">
            <a:avLst/>
          </a:prstGeom>
          <a:noFill/>
          <a:ln w="9525">
            <a:noFill/>
            <a:miter lim="800000"/>
            <a:headEnd/>
            <a:tailEnd/>
          </a:ln>
        </p:spPr>
      </p:pic>
      <p:sp>
        <p:nvSpPr>
          <p:cNvPr id="26628" name="圆角矩形 2"/>
          <p:cNvSpPr>
            <a:spLocks noChangeArrowheads="1"/>
          </p:cNvSpPr>
          <p:nvPr/>
        </p:nvSpPr>
        <p:spPr bwMode="auto">
          <a:xfrm>
            <a:off x="368300" y="439738"/>
            <a:ext cx="2774950" cy="677862"/>
          </a:xfrm>
          <a:prstGeom prst="roundRect">
            <a:avLst>
              <a:gd name="adj" fmla="val 16667"/>
            </a:avLst>
          </a:prstGeom>
          <a:noFill/>
          <a:ln w="22225" algn="ctr">
            <a:noFill/>
            <a:round/>
          </a:ln>
        </p:spPr>
        <p:txBody>
          <a:bodyPr anchor="ctr"/>
          <a:lstStyle/>
          <a:p>
            <a:pPr>
              <a:buFont typeface="Arial" panose="020B0604020202020204" pitchFamily="34" charset="0"/>
              <a:buNone/>
            </a:pPr>
            <a:r>
              <a:rPr lang="zh-CN" altLang="zh-CN" sz="3200" b="1" noProof="1">
                <a:solidFill>
                  <a:srgbClr val="0000FF"/>
                </a:solidFill>
                <a:latin typeface="黑体" panose="02010609060101010101" pitchFamily="2" charset="-122"/>
                <a:ea typeface="黑体" panose="02010609060101010101" pitchFamily="2" charset="-122"/>
                <a:sym typeface="+mn-ea"/>
              </a:rPr>
              <a:t>3. </a:t>
            </a:r>
            <a:r>
              <a:rPr lang="zh-CN" altLang="en-US" sz="3200" b="1" noProof="1">
                <a:solidFill>
                  <a:srgbClr val="0000FF"/>
                </a:solidFill>
                <a:latin typeface="黑体" panose="02010609060101010101" pitchFamily="2" charset="-122"/>
                <a:ea typeface="黑体" panose="02010609060101010101" pitchFamily="2" charset="-122"/>
                <a:sym typeface="+mn-ea"/>
              </a:rPr>
              <a:t>方式与特点：</a:t>
            </a:r>
          </a:p>
        </p:txBody>
      </p:sp>
      <p:sp>
        <p:nvSpPr>
          <p:cNvPr id="9" name="矩形 5"/>
          <p:cNvSpPr>
            <a:spLocks noChangeArrowheads="1"/>
          </p:cNvSpPr>
          <p:nvPr/>
        </p:nvSpPr>
        <p:spPr bwMode="auto">
          <a:xfrm>
            <a:off x="2693988" y="384175"/>
            <a:ext cx="5795962" cy="579438"/>
          </a:xfrm>
          <a:prstGeom prst="rect">
            <a:avLst/>
          </a:prstGeom>
          <a:noFill/>
          <a:ln w="38100">
            <a:noFill/>
            <a:miter lim="800000"/>
          </a:ln>
        </p:spPr>
        <p:txBody>
          <a:bodyPr>
            <a:spAutoFit/>
          </a:bodyPr>
          <a:lstStyle/>
          <a:p>
            <a:r>
              <a:rPr lang="zh-CN" altLang="en-US" sz="3200" b="1">
                <a:solidFill>
                  <a:srgbClr val="0000FF"/>
                </a:solidFill>
                <a:latin typeface="黑体" panose="02010609060101010101" pitchFamily="2" charset="-122"/>
                <a:ea typeface="黑体" panose="02010609060101010101" pitchFamily="2" charset="-122"/>
              </a:rPr>
              <a:t>（</a:t>
            </a:r>
            <a:r>
              <a:rPr lang="en-US" altLang="zh-CN" sz="3200" b="1">
                <a:solidFill>
                  <a:srgbClr val="0000FF"/>
                </a:solidFill>
                <a:latin typeface="黑体" panose="02010609060101010101" pitchFamily="2" charset="-122"/>
                <a:ea typeface="黑体" panose="02010609060101010101" pitchFamily="2" charset="-122"/>
              </a:rPr>
              <a:t>1</a:t>
            </a:r>
            <a:r>
              <a:rPr lang="zh-CN" altLang="en-US" sz="3200" b="1">
                <a:solidFill>
                  <a:srgbClr val="0000FF"/>
                </a:solidFill>
                <a:latin typeface="黑体" panose="02010609060101010101" pitchFamily="2" charset="-122"/>
                <a:ea typeface="黑体" panose="02010609060101010101" pitchFamily="2" charset="-122"/>
              </a:rPr>
              <a:t>）特点：非暴力、和平合法</a:t>
            </a:r>
          </a:p>
        </p:txBody>
      </p:sp>
      <p:sp>
        <p:nvSpPr>
          <p:cNvPr id="13" name="左大括号 12"/>
          <p:cNvSpPr/>
          <p:nvPr/>
        </p:nvSpPr>
        <p:spPr>
          <a:xfrm>
            <a:off x="2555875" y="557213"/>
            <a:ext cx="188913" cy="2782887"/>
          </a:xfrm>
          <a:prstGeom prst="leftBrace">
            <a:avLst>
              <a:gd name="adj1" fmla="val 66054"/>
              <a:gd name="adj2" fmla="val 5142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 typeface="Arial" panose="020B0604020202020204" pitchFamily="34" charset="0"/>
              <a:buNone/>
              <a:defRPr/>
            </a:pPr>
            <a:endParaRPr lang="zh-CN" altLang="en-US"/>
          </a:p>
        </p:txBody>
      </p:sp>
      <p:sp>
        <p:nvSpPr>
          <p:cNvPr id="3" name="矩形 2"/>
          <p:cNvSpPr>
            <a:spLocks noChangeArrowheads="1"/>
          </p:cNvSpPr>
          <p:nvPr/>
        </p:nvSpPr>
        <p:spPr bwMode="auto">
          <a:xfrm>
            <a:off x="2916238" y="908050"/>
            <a:ext cx="5884862" cy="1201738"/>
          </a:xfrm>
          <a:prstGeom prst="rect">
            <a:avLst/>
          </a:prstGeom>
          <a:solidFill>
            <a:schemeClr val="bg1"/>
          </a:solidFill>
          <a:ln w="9525">
            <a:noFill/>
            <a:miter lim="800000"/>
          </a:ln>
        </p:spPr>
        <p:txBody>
          <a:bodyPr>
            <a:spAutoFit/>
          </a:bodyPr>
          <a:lstStyle/>
          <a:p>
            <a:pPr eaLnBrk="0" hangingPunct="0"/>
            <a:r>
              <a:rPr kumimoji="1" lang="zh-CN" altLang="en-US" sz="2400" b="1">
                <a:latin typeface="楷体" panose="02010609060101010101" pitchFamily="49" charset="-122"/>
                <a:ea typeface="楷体" panose="02010609060101010101" pitchFamily="49" charset="-122"/>
              </a:rPr>
              <a:t>“以眼还眼，世界只会</a:t>
            </a:r>
            <a:r>
              <a:rPr kumimoji="1" lang="zh-CN" altLang="en-US" sz="2400" b="1">
                <a:solidFill>
                  <a:srgbClr val="FF0000"/>
                </a:solidFill>
                <a:latin typeface="楷体" panose="02010609060101010101" pitchFamily="49" charset="-122"/>
                <a:ea typeface="楷体" panose="02010609060101010101" pitchFamily="49" charset="-122"/>
              </a:rPr>
              <a:t>更加盲目</a:t>
            </a:r>
            <a:r>
              <a:rPr kumimoji="1" lang="en-US" altLang="zh-CN" sz="2400" b="1">
                <a:latin typeface="楷体" panose="02010609060101010101" pitchFamily="49" charset="-122"/>
                <a:ea typeface="楷体" panose="02010609060101010101" pitchFamily="49" charset="-122"/>
              </a:rPr>
              <a:t>…</a:t>
            </a:r>
            <a:r>
              <a:rPr kumimoji="1" lang="zh-CN" altLang="en-US" sz="2400" b="1">
                <a:latin typeface="楷体" panose="02010609060101010101" pitchFamily="49" charset="-122"/>
                <a:ea typeface="楷体" panose="02010609060101010101" pitchFamily="49" charset="-122"/>
              </a:rPr>
              <a:t>报复的本质只是</a:t>
            </a:r>
            <a:r>
              <a:rPr kumimoji="1" lang="zh-CN" altLang="en-US" sz="2400" b="1">
                <a:solidFill>
                  <a:srgbClr val="FF0000"/>
                </a:solidFill>
                <a:latin typeface="楷体" panose="02010609060101010101" pitchFamily="49" charset="-122"/>
                <a:ea typeface="楷体" panose="02010609060101010101" pitchFamily="49" charset="-122"/>
              </a:rPr>
              <a:t>增加了邪恶</a:t>
            </a:r>
            <a:r>
              <a:rPr kumimoji="1" lang="zh-CN" altLang="en-US" sz="2400" b="1">
                <a:latin typeface="楷体" panose="02010609060101010101" pitchFamily="49" charset="-122"/>
                <a:ea typeface="楷体" panose="02010609060101010101" pitchFamily="49" charset="-122"/>
              </a:rPr>
              <a:t>，</a:t>
            </a:r>
            <a:r>
              <a:rPr kumimoji="1" lang="zh-CN" altLang="en-US" sz="2400" b="1">
                <a:solidFill>
                  <a:srgbClr val="FF0000"/>
                </a:solidFill>
                <a:latin typeface="楷体" panose="02010609060101010101" pitchFamily="49" charset="-122"/>
                <a:ea typeface="楷体" panose="02010609060101010101" pitchFamily="49" charset="-122"/>
              </a:rPr>
              <a:t>因剑得到</a:t>
            </a:r>
            <a:r>
              <a:rPr kumimoji="1" lang="zh-CN" altLang="en-US" sz="2400" b="1">
                <a:latin typeface="楷体" panose="02010609060101010101" pitchFamily="49" charset="-122"/>
                <a:ea typeface="楷体" panose="02010609060101010101" pitchFamily="49" charset="-122"/>
              </a:rPr>
              <a:t>的亦将</a:t>
            </a:r>
            <a:r>
              <a:rPr kumimoji="1" lang="zh-CN" altLang="en-US" sz="2400" b="1">
                <a:solidFill>
                  <a:srgbClr val="FF0000"/>
                </a:solidFill>
                <a:latin typeface="楷体" panose="02010609060101010101" pitchFamily="49" charset="-122"/>
                <a:ea typeface="楷体" panose="02010609060101010101" pitchFamily="49" charset="-122"/>
              </a:rPr>
              <a:t>因剑失去</a:t>
            </a:r>
            <a:r>
              <a:rPr kumimoji="1" lang="zh-CN" altLang="en-US" sz="2400" b="1">
                <a:latin typeface="楷体" panose="02010609060101010101" pitchFamily="49" charset="-122"/>
                <a:ea typeface="楷体" panose="02010609060101010101" pitchFamily="49" charset="-122"/>
              </a:rPr>
              <a:t>。”</a:t>
            </a:r>
          </a:p>
        </p:txBody>
      </p:sp>
      <p:sp>
        <p:nvSpPr>
          <p:cNvPr id="5" name="矩形 5"/>
          <p:cNvSpPr>
            <a:spLocks noChangeArrowheads="1"/>
          </p:cNvSpPr>
          <p:nvPr/>
        </p:nvSpPr>
        <p:spPr bwMode="auto">
          <a:xfrm>
            <a:off x="2770188" y="1885950"/>
            <a:ext cx="5775325" cy="579438"/>
          </a:xfrm>
          <a:prstGeom prst="rect">
            <a:avLst/>
          </a:prstGeom>
          <a:noFill/>
          <a:ln w="38100">
            <a:noFill/>
            <a:miter lim="800000"/>
          </a:ln>
        </p:spPr>
        <p:txBody>
          <a:bodyPr>
            <a:spAutoFit/>
          </a:bodyPr>
          <a:lstStyle/>
          <a:p>
            <a:r>
              <a:rPr lang="zh-CN" altLang="en-US" sz="3200" b="1">
                <a:solidFill>
                  <a:srgbClr val="0000FF"/>
                </a:solidFill>
                <a:latin typeface="黑体" panose="02010609060101010101" pitchFamily="2" charset="-122"/>
                <a:ea typeface="黑体" panose="02010609060101010101" pitchFamily="2" charset="-122"/>
              </a:rPr>
              <a:t>（</a:t>
            </a:r>
            <a:r>
              <a:rPr lang="en-US" altLang="zh-CN" sz="3200" b="1">
                <a:solidFill>
                  <a:srgbClr val="0000FF"/>
                </a:solidFill>
                <a:latin typeface="黑体" panose="02010609060101010101" pitchFamily="2" charset="-122"/>
                <a:ea typeface="黑体" panose="02010609060101010101" pitchFamily="2" charset="-122"/>
              </a:rPr>
              <a:t>2</a:t>
            </a:r>
            <a:r>
              <a:rPr lang="zh-CN" altLang="en-US" sz="3200" b="1">
                <a:solidFill>
                  <a:srgbClr val="0000FF"/>
                </a:solidFill>
                <a:latin typeface="黑体" panose="02010609060101010101" pitchFamily="2" charset="-122"/>
                <a:ea typeface="黑体" panose="02010609060101010101" pitchFamily="2" charset="-122"/>
              </a:rPr>
              <a:t>）方式：不合作、不服从</a:t>
            </a:r>
          </a:p>
        </p:txBody>
      </p:sp>
      <p:sp>
        <p:nvSpPr>
          <p:cNvPr id="2" name="矩形 1"/>
          <p:cNvSpPr>
            <a:spLocks noChangeArrowheads="1"/>
          </p:cNvSpPr>
          <p:nvPr/>
        </p:nvSpPr>
        <p:spPr bwMode="auto">
          <a:xfrm>
            <a:off x="2771775" y="2349500"/>
            <a:ext cx="5865813" cy="946150"/>
          </a:xfrm>
          <a:prstGeom prst="rect">
            <a:avLst/>
          </a:prstGeom>
          <a:solidFill>
            <a:schemeClr val="bg1"/>
          </a:solidFill>
          <a:ln w="9525">
            <a:noFill/>
            <a:miter lim="800000"/>
          </a:ln>
        </p:spPr>
        <p:txBody>
          <a:bodyPr>
            <a:spAutoFit/>
          </a:bodyPr>
          <a:lstStyle/>
          <a:p>
            <a:pPr eaLnBrk="0" hangingPunct="0"/>
            <a:r>
              <a:rPr kumimoji="1" lang="en-US" altLang="zh-CN" sz="2800" b="1">
                <a:latin typeface="楷体" panose="02010609060101010101" pitchFamily="49" charset="-122"/>
                <a:ea typeface="楷体" panose="02010609060101010101" pitchFamily="49" charset="-122"/>
              </a:rPr>
              <a:t>“</a:t>
            </a:r>
            <a:r>
              <a:rPr kumimoji="1" lang="zh-CN" altLang="en-US" sz="2800" b="1">
                <a:latin typeface="楷体" panose="02010609060101010101" pitchFamily="49" charset="-122"/>
                <a:ea typeface="楷体" panose="02010609060101010101" pitchFamily="49" charset="-122"/>
              </a:rPr>
              <a:t>即使最不义的统治，也必须</a:t>
            </a:r>
            <a:r>
              <a:rPr kumimoji="1" lang="zh-CN" altLang="en-US" sz="2800" b="1">
                <a:solidFill>
                  <a:srgbClr val="FF0000"/>
                </a:solidFill>
                <a:latin typeface="楷体" panose="02010609060101010101" pitchFamily="49" charset="-122"/>
                <a:ea typeface="楷体" panose="02010609060101010101" pitchFamily="49" charset="-122"/>
              </a:rPr>
              <a:t>依赖被统治者的合作</a:t>
            </a:r>
            <a:r>
              <a:rPr kumimoji="1" lang="zh-CN" altLang="en-US" sz="2800" b="1">
                <a:latin typeface="楷体" panose="02010609060101010101" pitchFamily="49" charset="-122"/>
                <a:ea typeface="楷体" panose="02010609060101010101" pitchFamily="49" charset="-122"/>
              </a:rPr>
              <a:t>而继续。</a:t>
            </a:r>
            <a:r>
              <a:rPr kumimoji="1" lang="en-US" altLang="zh-CN" sz="2800" b="1">
                <a:latin typeface="楷体" panose="02010609060101010101" pitchFamily="49" charset="-122"/>
                <a:ea typeface="楷体" panose="02010609060101010101" pitchFamily="49" charset="-122"/>
              </a:rPr>
              <a:t>”</a:t>
            </a:r>
            <a:endParaRPr lang="zh-CN" altLang="en-US" sz="2800">
              <a:latin typeface="楷体" panose="02010609060101010101" pitchFamily="49" charset="-122"/>
              <a:ea typeface="楷体" panose="02010609060101010101" pitchFamily="49" charset="-122"/>
            </a:endParaRPr>
          </a:p>
        </p:txBody>
      </p:sp>
      <p:sp>
        <p:nvSpPr>
          <p:cNvPr id="26634" name="圆角矩形 2"/>
          <p:cNvSpPr>
            <a:spLocks noChangeArrowheads="1"/>
          </p:cNvSpPr>
          <p:nvPr/>
        </p:nvSpPr>
        <p:spPr bwMode="auto">
          <a:xfrm>
            <a:off x="476250" y="3427413"/>
            <a:ext cx="2665413" cy="647700"/>
          </a:xfrm>
          <a:prstGeom prst="roundRect">
            <a:avLst>
              <a:gd name="adj" fmla="val 16667"/>
            </a:avLst>
          </a:prstGeom>
          <a:noFill/>
          <a:ln w="22225" algn="ctr">
            <a:noFill/>
            <a:round/>
          </a:ln>
        </p:spPr>
        <p:txBody>
          <a:bodyPr anchor="ctr"/>
          <a:lstStyle/>
          <a:p>
            <a:pPr>
              <a:buFont typeface="Arial" panose="020B0604020202020204" pitchFamily="34" charset="0"/>
              <a:buNone/>
            </a:pPr>
            <a:r>
              <a:rPr lang="zh-CN" altLang="zh-CN" sz="3200" b="1" noProof="1">
                <a:solidFill>
                  <a:srgbClr val="0000FF"/>
                </a:solidFill>
                <a:latin typeface="黑体" panose="02010609060101010101" pitchFamily="2" charset="-122"/>
                <a:ea typeface="黑体" panose="02010609060101010101" pitchFamily="2" charset="-122"/>
                <a:sym typeface="+mn-ea"/>
              </a:rPr>
              <a:t>4. </a:t>
            </a:r>
            <a:r>
              <a:rPr lang="zh-CN" altLang="en-US" sz="3200" b="1" noProof="1">
                <a:solidFill>
                  <a:srgbClr val="0000FF"/>
                </a:solidFill>
                <a:latin typeface="黑体" panose="02010609060101010101" pitchFamily="2" charset="-122"/>
                <a:ea typeface="黑体" panose="02010609060101010101" pitchFamily="2" charset="-122"/>
                <a:sym typeface="+mn-ea"/>
              </a:rPr>
              <a:t>最终目的：</a:t>
            </a:r>
          </a:p>
        </p:txBody>
      </p:sp>
      <p:sp>
        <p:nvSpPr>
          <p:cNvPr id="8" name="矩形 5"/>
          <p:cNvSpPr>
            <a:spLocks noChangeArrowheads="1"/>
          </p:cNvSpPr>
          <p:nvPr/>
        </p:nvSpPr>
        <p:spPr bwMode="auto">
          <a:xfrm>
            <a:off x="3062288" y="3429000"/>
            <a:ext cx="6081712" cy="579438"/>
          </a:xfrm>
          <a:prstGeom prst="rect">
            <a:avLst/>
          </a:prstGeom>
          <a:noFill/>
          <a:ln w="38100">
            <a:noFill/>
            <a:miter lim="800000"/>
          </a:ln>
        </p:spPr>
        <p:txBody>
          <a:bodyPr>
            <a:spAutoFit/>
          </a:bodyPr>
          <a:lstStyle/>
          <a:p>
            <a:r>
              <a:rPr lang="zh-CN" altLang="en-US" sz="3200" b="1">
                <a:solidFill>
                  <a:srgbClr val="0000FF"/>
                </a:solidFill>
                <a:latin typeface="黑体" panose="02010609060101010101" pitchFamily="2" charset="-122"/>
                <a:ea typeface="黑体" panose="02010609060101010101" pitchFamily="2" charset="-122"/>
              </a:rPr>
              <a:t>让印度实现自治乃至独立</a:t>
            </a:r>
          </a:p>
        </p:txBody>
      </p:sp>
      <p:pic>
        <p:nvPicPr>
          <p:cNvPr id="26636" name="Picture 5"/>
          <p:cNvPicPr>
            <a:picLocks noChangeAspect="1" noChangeArrowheads="1"/>
          </p:cNvPicPr>
          <p:nvPr/>
        </p:nvPicPr>
        <p:blipFill>
          <a:blip r:embed="rId4"/>
          <a:srcRect/>
          <a:stretch>
            <a:fillRect/>
          </a:stretch>
        </p:blipFill>
        <p:spPr bwMode="auto">
          <a:xfrm>
            <a:off x="720725" y="3990975"/>
            <a:ext cx="3130550" cy="2327275"/>
          </a:xfrm>
          <a:prstGeom prst="rect">
            <a:avLst/>
          </a:prstGeom>
          <a:noFill/>
          <a:ln w="9525">
            <a:noFill/>
            <a:miter lim="800000"/>
            <a:headEnd/>
            <a:tailEnd/>
          </a:ln>
        </p:spPr>
      </p:pic>
      <p:sp>
        <p:nvSpPr>
          <p:cNvPr id="26637" name="矩形 15"/>
          <p:cNvSpPr>
            <a:spLocks noChangeArrowheads="1"/>
          </p:cNvSpPr>
          <p:nvPr/>
        </p:nvSpPr>
        <p:spPr bwMode="auto">
          <a:xfrm>
            <a:off x="0" y="6400800"/>
            <a:ext cx="3930650" cy="461963"/>
          </a:xfrm>
          <a:prstGeom prst="rect">
            <a:avLst/>
          </a:prstGeom>
          <a:noFill/>
          <a:ln w="9525">
            <a:noFill/>
            <a:miter lim="800000"/>
          </a:ln>
        </p:spPr>
        <p:txBody>
          <a:bodyPr>
            <a:spAutoFit/>
          </a:bodyPr>
          <a:lstStyle/>
          <a:p>
            <a:pPr eaLnBrk="0" hangingPunct="0"/>
            <a:r>
              <a:rPr lang="zh-CN" altLang="en-US" sz="2400" b="1">
                <a:latin typeface="楷体_GB2312" panose="02010609030101010101" pitchFamily="49" charset="-122"/>
                <a:ea typeface="楷体_GB2312" panose="02010609030101010101" pitchFamily="49" charset="-122"/>
                <a:cs typeface="楷体" panose="02010609060101010101" pitchFamily="49" charset="-122"/>
              </a:rPr>
              <a:t>与英国</a:t>
            </a:r>
            <a:r>
              <a:rPr lang="zh-CN" altLang="en-US" sz="2400" b="1">
                <a:latin typeface="楷体" panose="02010609060101010101" pitchFamily="49" charset="-122"/>
                <a:ea typeface="楷体_GB2312" panose="02010609030101010101" pitchFamily="49" charset="-122"/>
                <a:cs typeface="楷体" panose="02010609060101010101" pitchFamily="49" charset="-122"/>
              </a:rPr>
              <a:t>“</a:t>
            </a:r>
            <a:r>
              <a:rPr lang="zh-CN" altLang="en-US" sz="2400" b="1">
                <a:latin typeface="楷体_GB2312" panose="02010609030101010101" pitchFamily="49" charset="-122"/>
                <a:ea typeface="楷体_GB2312" panose="02010609030101010101" pitchFamily="49" charset="-122"/>
                <a:cs typeface="楷体" panose="02010609060101010101" pitchFamily="49" charset="-122"/>
              </a:rPr>
              <a:t>合作</a:t>
            </a:r>
            <a:r>
              <a:rPr lang="zh-CN" altLang="en-US" sz="2400" b="1">
                <a:latin typeface="楷体" panose="02010609060101010101" pitchFamily="49" charset="-122"/>
                <a:ea typeface="楷体_GB2312" panose="02010609030101010101" pitchFamily="49" charset="-122"/>
                <a:cs typeface="楷体" panose="02010609060101010101" pitchFamily="49" charset="-122"/>
              </a:rPr>
              <a:t>”</a:t>
            </a:r>
            <a:r>
              <a:rPr lang="zh-CN" altLang="en-US" sz="2400" b="1">
                <a:latin typeface="楷体_GB2312" panose="02010609030101010101" pitchFamily="49" charset="-122"/>
                <a:ea typeface="楷体_GB2312" panose="02010609030101010101" pitchFamily="49" charset="-122"/>
                <a:cs typeface="楷体" panose="02010609060101010101" pitchFamily="49" charset="-122"/>
              </a:rPr>
              <a:t>的印度土兵</a:t>
            </a:r>
          </a:p>
        </p:txBody>
      </p:sp>
      <p:sp>
        <p:nvSpPr>
          <p:cNvPr id="26638" name="矩形 1"/>
          <p:cNvSpPr>
            <a:spLocks noChangeArrowheads="1"/>
          </p:cNvSpPr>
          <p:nvPr/>
        </p:nvSpPr>
        <p:spPr bwMode="auto">
          <a:xfrm>
            <a:off x="6065838" y="3719513"/>
            <a:ext cx="3033712" cy="1196975"/>
          </a:xfrm>
          <a:prstGeom prst="rect">
            <a:avLst/>
          </a:prstGeom>
          <a:noFill/>
          <a:ln w="9525">
            <a:solidFill>
              <a:srgbClr val="0000FF"/>
            </a:solidFill>
            <a:miter lim="800000"/>
          </a:ln>
        </p:spPr>
        <p:txBody>
          <a:bodyPr>
            <a:spAutoFit/>
          </a:bodyPr>
          <a:lstStyle/>
          <a:p>
            <a:pPr eaLnBrk="0" hangingPunct="0"/>
            <a:r>
              <a:rPr kumimoji="1" lang="zh-CN" altLang="en-US" sz="2400" b="1">
                <a:solidFill>
                  <a:srgbClr val="FF0000"/>
                </a:solidFill>
                <a:latin typeface="楷体" panose="02010609060101010101" pitchFamily="49" charset="-122"/>
                <a:ea typeface="楷体" panose="02010609060101010101" pitchFamily="49" charset="-122"/>
              </a:rPr>
              <a:t>“</a:t>
            </a:r>
            <a:r>
              <a:rPr kumimoji="1" lang="en-US" altLang="zh-CN" sz="2400" b="1">
                <a:solidFill>
                  <a:srgbClr val="FF0000"/>
                </a:solidFill>
                <a:latin typeface="楷体" panose="02010609060101010101" pitchFamily="49" charset="-122"/>
                <a:ea typeface="楷体" panose="02010609060101010101" pitchFamily="49" charset="-122"/>
              </a:rPr>
              <a:t>9000</a:t>
            </a:r>
            <a:r>
              <a:rPr kumimoji="1" lang="zh-CN" altLang="en-US" sz="2400" b="1">
                <a:solidFill>
                  <a:srgbClr val="FF0000"/>
                </a:solidFill>
                <a:latin typeface="楷体" panose="02010609060101010101" pitchFamily="49" charset="-122"/>
                <a:ea typeface="楷体" panose="02010609060101010101" pitchFamily="49" charset="-122"/>
              </a:rPr>
              <a:t>名英国官员</a:t>
            </a:r>
            <a:r>
              <a:rPr kumimoji="1" lang="zh-CN" altLang="en-US" sz="2400" b="1">
                <a:latin typeface="楷体" panose="02010609060101010101" pitchFamily="49" charset="-122"/>
                <a:ea typeface="楷体" panose="02010609060101010101" pitchFamily="49" charset="-122"/>
              </a:rPr>
              <a:t>不可能统治</a:t>
            </a:r>
            <a:r>
              <a:rPr kumimoji="1" lang="en-US" altLang="zh-CN" sz="2400" b="1">
                <a:solidFill>
                  <a:srgbClr val="FF0000"/>
                </a:solidFill>
                <a:latin typeface="楷体" panose="02010609060101010101" pitchFamily="49" charset="-122"/>
                <a:ea typeface="楷体" panose="02010609060101010101" pitchFamily="49" charset="-122"/>
              </a:rPr>
              <a:t>2.5</a:t>
            </a:r>
            <a:r>
              <a:rPr kumimoji="1" lang="zh-CN" altLang="en-US" sz="2400" b="1">
                <a:solidFill>
                  <a:srgbClr val="FF0000"/>
                </a:solidFill>
                <a:latin typeface="楷体" panose="02010609060101010101" pitchFamily="49" charset="-122"/>
                <a:ea typeface="楷体" panose="02010609060101010101" pitchFamily="49" charset="-122"/>
              </a:rPr>
              <a:t>亿不合作的印度人”</a:t>
            </a:r>
            <a:endParaRPr lang="zh-CN" altLang="en-US" sz="2400"/>
          </a:p>
        </p:txBody>
      </p:sp>
      <p:pic>
        <p:nvPicPr>
          <p:cNvPr id="26639" name="图片 2"/>
          <p:cNvPicPr>
            <a:picLocks noChangeAspect="1"/>
          </p:cNvPicPr>
          <p:nvPr/>
        </p:nvPicPr>
        <p:blipFill>
          <a:blip r:embed="rId5"/>
          <a:srcRect/>
          <a:stretch>
            <a:fillRect/>
          </a:stretch>
        </p:blipFill>
        <p:spPr bwMode="auto">
          <a:xfrm>
            <a:off x="4475163" y="4005263"/>
            <a:ext cx="1474787" cy="2668587"/>
          </a:xfrm>
          <a:prstGeom prst="rect">
            <a:avLst/>
          </a:prstGeom>
          <a:noFill/>
          <a:ln w="9525">
            <a:noFill/>
            <a:miter lim="800000"/>
            <a:headEnd/>
            <a:tailEnd/>
          </a:ln>
        </p:spPr>
      </p:pic>
      <p:sp>
        <p:nvSpPr>
          <p:cNvPr id="11" name="文本框 6"/>
          <p:cNvSpPr txBox="1">
            <a:spLocks noChangeArrowheads="1"/>
          </p:cNvSpPr>
          <p:nvPr/>
        </p:nvSpPr>
        <p:spPr bwMode="auto">
          <a:xfrm>
            <a:off x="6078538" y="5078413"/>
            <a:ext cx="3065462" cy="1938337"/>
          </a:xfrm>
          <a:prstGeom prst="rect">
            <a:avLst/>
          </a:prstGeom>
          <a:solidFill>
            <a:schemeClr val="bg1"/>
          </a:solidFill>
          <a:ln w="9525">
            <a:solidFill>
              <a:schemeClr val="accent1"/>
            </a:solidFill>
            <a:round/>
          </a:ln>
        </p:spPr>
        <p:txBody>
          <a:bodyPr>
            <a:spAutoFit/>
          </a:bodyPr>
          <a:lstStyle/>
          <a:p>
            <a:r>
              <a:rPr lang="zh-CN" altLang="zh-CN" sz="2400" b="1">
                <a:latin typeface="微软雅黑" panose="020B0503020204020204" charset="-122"/>
                <a:sym typeface="宋体" panose="02010600030101010101" pitchFamily="2" charset="-122"/>
              </a:rPr>
              <a:t>在坚持真理的同时，宁愿牺牲自己也不向敌人施加暴力。用不合作来发动群众，反抗英国殖民统治。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5" grpId="0"/>
      <p:bldP spid="2" grpId="0" bldLvl="0" animBg="1"/>
      <p:bldP spid="8" grpId="0"/>
      <p:bldP spid="11"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5039"/>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9163ffa-c1fa-49f7-9b45-5a0368a3d795}"/>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41cae9e0-5a8f-4a6c-8bde-c2af9dd4c898}"/>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2163498b-af59-439c-8a75-8581958577a5}"/>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af6f0089-84fc-4a49-b1a2-52591d72ce50}"/>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653c6257-63d5-448c-abeb-2e158acbd5d9}"/>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2247</Words>
  <Application>Microsoft Office PowerPoint</Application>
  <PresentationFormat>全屏显示(4:3)</PresentationFormat>
  <Paragraphs>189</Paragraphs>
  <Slides>28</Slides>
  <Notes>5</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28</vt:i4>
      </vt:variant>
    </vt:vector>
  </HeadingPairs>
  <TitlesOfParts>
    <vt:vector size="48" baseType="lpstr">
      <vt:lpstr>等线</vt:lpstr>
      <vt:lpstr>仿宋</vt:lpstr>
      <vt:lpstr>黑体</vt:lpstr>
      <vt:lpstr>华文彩云</vt:lpstr>
      <vt:lpstr>华文行楷</vt:lpstr>
      <vt:lpstr>华文隶书</vt:lpstr>
      <vt:lpstr>华文新魏</vt:lpstr>
      <vt:lpstr>华文中宋</vt:lpstr>
      <vt:lpstr>楷体</vt:lpstr>
      <vt:lpstr>楷体_GB2312</vt:lpstr>
      <vt:lpstr>隶书</vt:lpstr>
      <vt:lpstr>宋体</vt:lpstr>
      <vt:lpstr>微软雅黑</vt:lpstr>
      <vt:lpstr>新宋体</vt:lpstr>
      <vt:lpstr>幼圆</vt:lpstr>
      <vt:lpstr>Arial</vt:lpstr>
      <vt:lpstr>Calibri</vt:lpstr>
      <vt:lpstr>Times New Roman</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圣雄甘地之成长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陈 继明</cp:lastModifiedBy>
  <cp:revision>210</cp:revision>
  <dcterms:created xsi:type="dcterms:W3CDTF">2019-11-20T08:16:00Z</dcterms:created>
  <dcterms:modified xsi:type="dcterms:W3CDTF">2019-12-05T14:32:32Z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