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sldIdLst>
    <p:sldId id="405" r:id="rId4"/>
    <p:sldId id="257" r:id="rId5"/>
    <p:sldId id="367" r:id="rId6"/>
    <p:sldId id="259" r:id="rId7"/>
    <p:sldId id="330" r:id="rId8"/>
    <p:sldId id="347" r:id="rId9"/>
    <p:sldId id="348" r:id="rId10"/>
    <p:sldId id="350" r:id="rId11"/>
    <p:sldId id="351" r:id="rId12"/>
    <p:sldId id="369" r:id="rId13"/>
    <p:sldId id="332" r:id="rId14"/>
    <p:sldId id="353" r:id="rId15"/>
    <p:sldId id="403" r:id="rId16"/>
    <p:sldId id="401" r:id="rId17"/>
    <p:sldId id="406" r:id="rId18"/>
    <p:sldId id="407" r:id="rId19"/>
    <p:sldId id="408" r:id="rId20"/>
    <p:sldId id="409" r:id="rId21"/>
    <p:sldId id="410" r:id="rId22"/>
    <p:sldId id="412" r:id="rId23"/>
    <p:sldId id="428" r:id="rId24"/>
    <p:sldId id="430" r:id="rId25"/>
    <p:sldId id="429" r:id="rId26"/>
    <p:sldId id="431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354"/>
      </p:cViewPr>
      <p:guideLst>
        <p:guide orient="horz" pos="2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BF0F-62A6-416A-B09A-0FE7A9D3C3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C74F-AB86-4FEB-AAC5-BD99E9B4EF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slide" Target="slide15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slide" Target="slide18.xml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pic>
        <p:nvPicPr>
          <p:cNvPr id="8" name="图片 7" descr="e3b49ac821347449f6f4555a66af31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248285"/>
            <a:ext cx="11635105" cy="6340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4520" y="873125"/>
            <a:ext cx="3989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自我核对：</a:t>
            </a:r>
            <a:r>
              <a:rPr lang="en-US" altLang="zh-CN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、时间</a:t>
            </a:r>
            <a:endParaRPr lang="zh-CN" altLang="en-US" sz="3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86275" y="934720"/>
            <a:ext cx="5628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1894</a:t>
            </a:r>
            <a:r>
              <a:rPr lang="zh-CN" altLang="en-US" sz="2800" b="1">
                <a:solidFill>
                  <a:schemeClr val="bg1"/>
                </a:solidFill>
              </a:rPr>
              <a:t>年（农历甲午年）</a:t>
            </a:r>
            <a:r>
              <a:rPr lang="en-US" altLang="zh-CN" sz="2800" b="1">
                <a:solidFill>
                  <a:schemeClr val="bg1"/>
                </a:solidFill>
              </a:rPr>
              <a:t>——1895</a:t>
            </a:r>
            <a:r>
              <a:rPr lang="zh-CN" altLang="en-US" sz="2800" b="1">
                <a:solidFill>
                  <a:schemeClr val="bg1"/>
                </a:solidFill>
              </a:rPr>
              <a:t>年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5885" y="1456690"/>
            <a:ext cx="3989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、经过</a:t>
            </a:r>
            <a:endParaRPr lang="zh-CN" altLang="en-US" sz="3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2635885" y="2177415"/>
          <a:ext cx="8914130" cy="3291840"/>
        </p:xfrm>
        <a:graphic>
          <a:graphicData uri="http://schemas.openxmlformats.org/drawingml/2006/table">
            <a:tbl>
              <a:tblPr/>
              <a:tblGrid>
                <a:gridCol w="2407285"/>
                <a:gridCol w="4293870"/>
              </a:tblGrid>
              <a:tr h="47180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charset="-122"/>
                          <a:ea typeface="华文中宋" charset="-122"/>
                        </a:rPr>
                        <a:t>主要战役</a:t>
                      </a:r>
                      <a:endParaRPr lang="zh-CN" altLang="en-US" sz="2400" b="1" dirty="0">
                        <a:latin typeface="华文中宋" charset="-122"/>
                        <a:ea typeface="华文中宋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中宋" charset="-122"/>
                          <a:ea typeface="华文中宋" charset="-122"/>
                        </a:rPr>
                        <a:t>战  况</a:t>
                      </a:r>
                      <a:endParaRPr lang="zh-CN" altLang="en-US" sz="2400" b="1" dirty="0">
                        <a:latin typeface="华文中宋" charset="-122"/>
                        <a:ea typeface="华文中宋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CB"/>
                    </a:solidFill>
                  </a:tcPr>
                </a:tc>
              </a:tr>
              <a:tr h="50038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丰岛海战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1894.7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华文中宋" charset="-122"/>
                        <a:ea typeface="华文中宋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平壤战役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1894.9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平壤</a:t>
                      </a:r>
                      <a:r>
                        <a:rPr lang="zh-CN" altLang="en-US" sz="2800" b="1" u="sng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         </a:t>
                      </a:r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.</a:t>
                      </a:r>
                      <a:endParaRPr lang="en-US" altLang="zh-CN" sz="2800" b="1" dirty="0">
                        <a:solidFill>
                          <a:schemeClr val="bg1"/>
                        </a:solidFill>
                        <a:latin typeface="+mn-ea"/>
                        <a:cs typeface="+mn-ea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24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FFFF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黄海战役</a:t>
                      </a:r>
                      <a:r>
                        <a:rPr lang="en-US" altLang="zh-CN" sz="1400" b="1" dirty="0">
                          <a:solidFill>
                            <a:srgbClr val="FFFF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1894.9</a:t>
                      </a:r>
                      <a:endParaRPr lang="en-US" altLang="zh-CN" sz="1400" b="1" dirty="0">
                        <a:solidFill>
                          <a:srgbClr val="FFFF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日军</a:t>
                      </a:r>
                      <a:r>
                        <a:rPr lang="zh-CN" altLang="en-US" sz="2800" b="1" u="sng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       </a:t>
                      </a: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黄海制海权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n-ea"/>
                        <a:cs typeface="+mn-ea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辽东战役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1894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+mn-ea"/>
                          <a:cs typeface="+mn-ea"/>
                        </a:rPr>
                        <a:t>  </a:t>
                      </a:r>
                      <a:r>
                        <a:rPr lang="zh-CN" altLang="en-US" sz="2800" b="1" u="sng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       </a:t>
                      </a: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大屠杀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n-ea"/>
                        <a:cs typeface="+mn-ea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1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威海卫战役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1895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北洋舰队</a:t>
                      </a:r>
                      <a:r>
                        <a:rPr lang="zh-CN" altLang="en-US" sz="2800" b="1" u="sng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         </a:t>
                      </a:r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+mn-ea"/>
                          <a:cs typeface="+mn-ea"/>
                        </a:rPr>
                        <a:t>.</a:t>
                      </a:r>
                      <a:endParaRPr lang="en-US" altLang="zh-CN" sz="2800" b="1" dirty="0">
                        <a:solidFill>
                          <a:schemeClr val="bg1"/>
                        </a:solidFill>
                        <a:latin typeface="+mn-ea"/>
                        <a:cs typeface="+mn-ea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0" name="文本框 1"/>
          <p:cNvSpPr txBox="1"/>
          <p:nvPr/>
        </p:nvSpPr>
        <p:spPr>
          <a:xfrm>
            <a:off x="5203825" y="2670493"/>
            <a:ext cx="2363788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战争</a:t>
            </a:r>
            <a:r>
              <a:rPr lang="zh-CN" altLang="zh-CN" sz="2800" b="1" u="sng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    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.</a:t>
            </a:r>
            <a:endParaRPr lang="en-US" altLang="zh-CN" sz="28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4985" y="3157220"/>
            <a:ext cx="8953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华文中宋" charset="-122"/>
                <a:ea typeface="华文中宋" charset="-122"/>
                <a:sym typeface="宋体" panose="02010600030101010101" pitchFamily="2" charset="-122"/>
              </a:rPr>
              <a:t>陷落</a:t>
            </a:r>
            <a:endParaRPr lang="zh-CN" altLang="en-US" sz="2800" b="1" dirty="0">
              <a:solidFill>
                <a:srgbClr val="FFFF00"/>
              </a:solidFill>
              <a:latin typeface="华文中宋" charset="-122"/>
              <a:ea typeface="华文中宋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63018" y="2634615"/>
            <a:ext cx="8953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华文中宋" charset="-122"/>
                <a:ea typeface="华文中宋" charset="-122"/>
                <a:sym typeface="宋体" panose="02010600030101010101" pitchFamily="2" charset="-122"/>
              </a:rPr>
              <a:t>开始</a:t>
            </a:r>
            <a:endParaRPr lang="zh-CN" altLang="en-US" sz="2800" b="1" dirty="0">
              <a:solidFill>
                <a:srgbClr val="FFFF00"/>
              </a:solidFill>
              <a:latin typeface="华文中宋" charset="-122"/>
              <a:ea typeface="华文中宋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58560" y="367792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华文中宋" charset="-122"/>
                <a:ea typeface="华文中宋" charset="-122"/>
                <a:sym typeface="宋体" panose="02010600030101010101" pitchFamily="2" charset="-122"/>
              </a:rPr>
              <a:t>夺取</a:t>
            </a:r>
            <a:endParaRPr lang="zh-CN" altLang="en-US" sz="2800" b="1" dirty="0">
              <a:solidFill>
                <a:srgbClr val="FFFF00"/>
              </a:solidFill>
              <a:latin typeface="华文中宋" charset="-122"/>
              <a:ea typeface="华文中宋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63018" y="4322445"/>
            <a:ext cx="8953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华文中宋" charset="-122"/>
                <a:ea typeface="华文中宋" charset="-122"/>
                <a:sym typeface="宋体" panose="02010600030101010101" pitchFamily="2" charset="-122"/>
              </a:rPr>
              <a:t>旅顺</a:t>
            </a:r>
            <a:endParaRPr lang="zh-CN" altLang="en-US" sz="2800" b="1" dirty="0">
              <a:solidFill>
                <a:srgbClr val="FFFF00"/>
              </a:solidFill>
              <a:latin typeface="华文中宋" charset="-122"/>
              <a:ea typeface="华文中宋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5155" y="4843145"/>
            <a:ext cx="160813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华文中宋" charset="-122"/>
                <a:ea typeface="华文中宋" charset="-122"/>
                <a:sym typeface="宋体" panose="02010600030101010101" pitchFamily="2" charset="-122"/>
              </a:rPr>
              <a:t>全军覆没</a:t>
            </a:r>
            <a:endParaRPr lang="zh-CN" altLang="en-US" sz="2800" b="1" dirty="0">
              <a:solidFill>
                <a:srgbClr val="FFFF00"/>
              </a:solidFill>
              <a:latin typeface="华文中宋" charset="-122"/>
              <a:ea typeface="华文中宋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5240" y="5674995"/>
            <a:ext cx="3989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、结果</a:t>
            </a:r>
            <a:endParaRPr lang="en-US" altLang="zh-CN" sz="3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3105" y="5674995"/>
            <a:ext cx="5833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中国战败，签订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《马关条约》</a:t>
            </a:r>
            <a:endParaRPr lang="zh-CN" altLang="en-US" sz="3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  <p:bldP spid="10" grpId="0"/>
      <p:bldP spid="11" grpId="0"/>
      <p:bldP spid="12" grpId="0"/>
      <p:bldP spid="13" grpId="0"/>
      <p:bldP spid="2" grpId="1"/>
      <p:bldP spid="9250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8" y="49004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1581022" y="39776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43321" y="490091"/>
            <a:ext cx="12246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</a:t>
            </a:r>
            <a:endParaRPr lang="zh-CN" altLang="en-US" sz="6600" dirty="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6725" y="660400"/>
            <a:ext cx="7723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FF00"/>
                </a:solidFill>
              </a:rPr>
              <a:t>精讲重点一：</a:t>
            </a:r>
            <a:r>
              <a:rPr lang="zh-CN" altLang="en-US" sz="3600" b="1">
                <a:solidFill>
                  <a:schemeClr val="bg1"/>
                </a:solidFill>
              </a:rPr>
              <a:t>有一种精神叫</a:t>
            </a:r>
            <a:r>
              <a:rPr lang="en-US" altLang="zh-CN" sz="3600" b="1">
                <a:solidFill>
                  <a:schemeClr val="bg1"/>
                </a:solidFill>
              </a:rPr>
              <a:t>“</a:t>
            </a:r>
            <a:r>
              <a:rPr lang="zh-CN" altLang="en-US" sz="3600" b="1">
                <a:solidFill>
                  <a:schemeClr val="bg1"/>
                </a:solidFill>
              </a:rPr>
              <a:t>爱国</a:t>
            </a:r>
            <a:r>
              <a:rPr lang="en-US" altLang="zh-CN" sz="3600" b="1">
                <a:solidFill>
                  <a:schemeClr val="bg1"/>
                </a:solidFill>
              </a:rPr>
              <a:t>”</a:t>
            </a:r>
            <a:endParaRPr lang="en-US" altLang="zh-CN" sz="3600" b="1">
              <a:solidFill>
                <a:schemeClr val="bg1"/>
              </a:solidFill>
            </a:endParaRPr>
          </a:p>
        </p:txBody>
      </p:sp>
      <p:pic>
        <p:nvPicPr>
          <p:cNvPr id="16" name="Picture 5" descr="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06" y="1348740"/>
            <a:ext cx="2477416" cy="30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99085" y="1598295"/>
            <a:ext cx="5438140" cy="4020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376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邓世昌语录</a:t>
            </a:r>
            <a:endParaRPr lang="zh-CN" altLang="en-US" sz="2800" b="1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fontAlgn="auto">
              <a:lnSpc>
                <a:spcPts val="376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　</a:t>
            </a:r>
            <a:r>
              <a:rPr lang="zh-CN" altLang="en-US" sz="2400" dirty="0">
                <a:solidFill>
                  <a:schemeClr val="bg1"/>
                </a:solidFill>
                <a:ea typeface="华文隶书" panose="02010800040101010101" pitchFamily="2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吾辈从军卫国，早置生死于度外，今日之事，有死而已。</a:t>
            </a:r>
            <a:r>
              <a:rPr lang="zh-CN" altLang="en-US" sz="2400" dirty="0">
                <a:solidFill>
                  <a:schemeClr val="bg1"/>
                </a:solidFill>
                <a:ea typeface="华文隶书" panose="02010800040101010101" pitchFamily="2" charset="-122"/>
                <a:sym typeface="+mn-ea"/>
              </a:rPr>
              <a:t>”</a:t>
            </a:r>
            <a:endParaRPr lang="zh-CN" altLang="en-US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fontAlgn="auto">
              <a:lnSpc>
                <a:spcPts val="376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　</a:t>
            </a:r>
            <a:r>
              <a:rPr lang="zh-CN" altLang="en-US" sz="2400" dirty="0">
                <a:solidFill>
                  <a:schemeClr val="bg1"/>
                </a:solidFill>
                <a:ea typeface="华文隶书" panose="02010800040101010101" pitchFamily="2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倭舰专恃吉野，苟沉此舰，足以夺其气而成事。</a:t>
            </a:r>
            <a:r>
              <a:rPr lang="zh-CN" altLang="en-US" sz="2400" dirty="0">
                <a:solidFill>
                  <a:schemeClr val="bg1"/>
                </a:solidFill>
                <a:ea typeface="华文隶书" panose="02010800040101010101" pitchFamily="2" charset="-122"/>
                <a:sym typeface="+mn-ea"/>
              </a:rPr>
              <a:t>”</a:t>
            </a:r>
            <a:endParaRPr lang="zh-CN" altLang="en-US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fontAlgn="auto">
              <a:lnSpc>
                <a:spcPts val="376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　</a:t>
            </a:r>
            <a:r>
              <a:rPr lang="zh-CN" altLang="en-US" sz="2400" dirty="0">
                <a:solidFill>
                  <a:schemeClr val="bg1"/>
                </a:solidFill>
                <a:ea typeface="华文隶书" panose="02010800040101010101" pitchFamily="2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我立志杀敌报国，今死于海，义也，何求生为！</a:t>
            </a:r>
            <a:endParaRPr lang="zh-CN" altLang="en-US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30010" y="4626610"/>
            <a:ext cx="5178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Ctr="1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7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邓世昌（</a:t>
            </a:r>
            <a:r>
              <a:rPr lang="en-US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1849</a:t>
            </a:r>
            <a:r>
              <a:rPr lang="en-US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1894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），原名永昌，字正卿、广东番禹（今广州）人，清北洋舰队致远舰管带。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9374" y="1186375"/>
            <a:ext cx="4279392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    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黄海激战中，邓世昌带领致远舰官兵浴血奋战。在舰伤弹尽的情况下，邓世昌下令全速冲向敌冲锋舰“吉野”号，决心与敌同归于尽。不幸途中被鱼雷击中而沉没，邓世昌与全舰官兵</a:t>
            </a:r>
            <a:r>
              <a:rPr lang="en-US" altLang="zh-CN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250</a:t>
            </a:r>
            <a:r>
              <a:rPr lang="zh-CN" altLang="en-US" sz="2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多人殉难。</a:t>
            </a:r>
            <a:endParaRPr lang="zh-CN" altLang="en-US" sz="2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李鸿章下令避战保船，中国军舰驶入威海卫军港。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7095" y="474980"/>
            <a:ext cx="3971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>
                <a:solidFill>
                  <a:srgbClr val="FF0000"/>
                </a:solidFill>
              </a:rPr>
              <a:t>黄海海战战事回顾</a:t>
            </a:r>
            <a:endParaRPr lang="zh-CN" altLang="zh-CN" sz="32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76035" y="1024255"/>
            <a:ext cx="5219700" cy="4356100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此日漫挥天下泪，</a:t>
            </a:r>
            <a:endParaRPr lang="zh-CN" altLang="en-US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有公足壮海军威。</a:t>
            </a:r>
            <a:endParaRPr lang="en-US" altLang="zh-CN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—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光绪帝为邓世昌所写的挽联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伏波横海，具折冲千里之威；</a:t>
            </a:r>
            <a:endParaRPr lang="zh-CN" altLang="en-US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劲草疾风，标烈士百年之节。</a:t>
            </a:r>
            <a:endParaRPr lang="zh-CN" altLang="en-US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 eaLnBrk="1" hangingPunct="1">
              <a:lnSpc>
                <a:spcPct val="11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光绪帝为邓世昌御笔亲撰祭文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奋击则寡能敌众，</a:t>
            </a:r>
            <a:endParaRPr lang="zh-CN" altLang="en-US" sz="2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冲锋则义不顾身。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 eaLnBrk="1" hangingPunct="1">
              <a:lnSpc>
                <a:spcPct val="11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光绪帝为邓世昌御笔亲撰碑文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7095" y="5647690"/>
            <a:ext cx="105448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FF00"/>
                </a:solidFill>
              </a:rPr>
              <a:t>精神：</a:t>
            </a:r>
            <a:r>
              <a:rPr lang="zh-CN" altLang="zh-CN" sz="3200" b="1" dirty="0">
                <a:solidFill>
                  <a:schemeClr val="bg1"/>
                </a:solidFill>
                <a:sym typeface="+mn-ea"/>
              </a:rPr>
              <a:t>抗击外来侵略、捍卫民族尊严的爱国主义精神！</a:t>
            </a:r>
            <a:endParaRPr lang="zh-CN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8" y="49004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1581022" y="39776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43321" y="490091"/>
            <a:ext cx="12246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</a:t>
            </a:r>
            <a:endParaRPr lang="zh-CN" altLang="en-US" sz="6600" dirty="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26715" y="659765"/>
            <a:ext cx="7723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FF00"/>
                </a:solidFill>
              </a:rPr>
              <a:t>精讲重点二：</a:t>
            </a:r>
            <a:r>
              <a:rPr lang="zh-CN" altLang="en-US" sz="3600" b="1">
                <a:solidFill>
                  <a:schemeClr val="bg1"/>
                </a:solidFill>
              </a:rPr>
              <a:t>有一种教训叫</a:t>
            </a:r>
            <a:r>
              <a:rPr lang="en-US" altLang="zh-CN" sz="3600" b="1">
                <a:solidFill>
                  <a:schemeClr val="bg1"/>
                </a:solidFill>
              </a:rPr>
              <a:t>“</a:t>
            </a:r>
            <a:r>
              <a:rPr lang="zh-CN" altLang="en-US" sz="3600" b="1">
                <a:solidFill>
                  <a:schemeClr val="bg1"/>
                </a:solidFill>
              </a:rPr>
              <a:t>落后</a:t>
            </a:r>
            <a:r>
              <a:rPr lang="en-US" altLang="zh-CN" sz="3600" b="1">
                <a:solidFill>
                  <a:schemeClr val="bg1"/>
                </a:solidFill>
              </a:rPr>
              <a:t>”</a:t>
            </a:r>
            <a:endParaRPr lang="en-US" altLang="zh-CN" sz="3600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609" y="2479255"/>
            <a:ext cx="4210366" cy="341632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</a:rPr>
              <a:t>    材料</a:t>
            </a:r>
            <a:r>
              <a:rPr lang="zh-CN" altLang="en-US" sz="2400" dirty="0" smtClean="0">
                <a:solidFill>
                  <a:schemeClr val="bg1"/>
                </a:solidFill>
              </a:rPr>
              <a:t>一：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1874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年，明治天皇开始裁减内官开支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天皇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不要享受，不要排场，只要海军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1893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年，明治天皇又决定此后六年，每年从内库中拿出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万元帑银，用于海军建设。此举再次带动了日本政府议员主动献出四分之一薪俸用做造舰。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2924" y="2479255"/>
            <a:ext cx="3036900" cy="323421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    材料二</a:t>
            </a:r>
            <a:r>
              <a:rPr lang="zh-CN" altLang="en-US" sz="2400" dirty="0" smtClean="0">
                <a:solidFill>
                  <a:schemeClr val="bg1"/>
                </a:solidFill>
              </a:rPr>
              <a:t>：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光绪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大婚庆典（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1889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年），耗费银子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万两。为迎接慈禧六十大寿（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1894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年），修建颐和园，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挪用海军经费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，耗资三千万两白银。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8097774" y="2479255"/>
            <a:ext cx="3730751" cy="341632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dirty="0" smtClean="0">
                <a:solidFill>
                  <a:schemeClr val="bg1"/>
                </a:solidFill>
              </a:rPr>
              <a:t>    材料三</a:t>
            </a:r>
            <a:r>
              <a:rPr lang="zh-CN" altLang="en-US" sz="2400" dirty="0" smtClean="0">
                <a:solidFill>
                  <a:schemeClr val="bg1"/>
                </a:solidFill>
              </a:rPr>
              <a:t>：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日本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岁添巨舰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自十四年（光绪十四年，即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1888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年）北洋海军开办以后，迄今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未添一船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，仅能就现有大小二十余艘勤加训练，窃虑后难为继。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李鸿章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4215" y="1598295"/>
            <a:ext cx="8868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以小组为单位，分析甲午中日战争战败的原因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670" y="2702560"/>
            <a:ext cx="10966450" cy="34150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主观：清政府的统治腐朽落后；</a:t>
            </a:r>
            <a:endParaRPr lang="zh-CN" altLang="en-US" sz="3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李鸿章“避战求和”政策；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装备落后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客观：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日本先进的资本主义制度；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蓄谋已久，准备充分；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装备先进</a:t>
            </a:r>
            <a:endParaRPr lang="zh-CN" alt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7682230" y="3018790"/>
            <a:ext cx="878840" cy="2564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382000" y="3018790"/>
            <a:ext cx="31616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rgbClr val="FF0000"/>
                </a:solidFill>
              </a:rPr>
              <a:t>落后就要挨打</a:t>
            </a:r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铭记历史</a:t>
            </a:r>
            <a:endParaRPr lang="zh-CN" alt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勿忘国耻</a:t>
            </a:r>
            <a:endParaRPr lang="en-US" altLang="zh-C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发愤图强</a:t>
            </a:r>
            <a:endParaRPr lang="zh-CN" alt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振兴中华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1" grpId="0" bldLvl="0" animBg="1"/>
      <p:bldP spid="12" grpId="0" bldLvl="0" animBg="1"/>
      <p:bldP spid="13" grpId="0" bldLvl="0" animBg="1"/>
      <p:bldP spid="8" grpId="0" bldLvl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8" y="49004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1581022" y="39776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43321" y="490091"/>
            <a:ext cx="12246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</a:t>
            </a:r>
            <a:endParaRPr lang="zh-CN" altLang="en-US" sz="6600" dirty="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7965" y="644525"/>
            <a:ext cx="8796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FF00"/>
                </a:solidFill>
              </a:rPr>
              <a:t>精讲重点三：</a:t>
            </a:r>
            <a:r>
              <a:rPr lang="zh-CN" altLang="en-US" sz="3600" b="1">
                <a:solidFill>
                  <a:schemeClr val="bg1"/>
                </a:solidFill>
              </a:rPr>
              <a:t>有一种耻辱叫《马关条约》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5860" y="1741805"/>
            <a:ext cx="7092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想一想：马关条约的内容及其危害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24560" y="5634355"/>
            <a:ext cx="1076960" cy="59626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华文行楷" panose="02010800040101010101" pitchFamily="2" charset="-122"/>
                <a:ea typeface="华文琥珀" panose="02010800040101010101" pitchFamily="2" charset="-122"/>
                <a:hlinkClick r:id="rId4" action="ppaction://hlinksldjump"/>
              </a:rPr>
              <a:t>设厂</a:t>
            </a:r>
            <a:endParaRPr lang="zh-CN" altLang="en-US" sz="3600" b="1" dirty="0">
              <a:solidFill>
                <a:srgbClr val="FFFF00"/>
              </a:solidFill>
              <a:latin typeface="华文行楷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05180" y="4509770"/>
            <a:ext cx="1265555" cy="1125220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华文行楷" panose="02010800040101010101" pitchFamily="2" charset="-122"/>
                <a:ea typeface="华文琥珀" panose="02010800040101010101" pitchFamily="2" charset="-122"/>
                <a:hlinkClick r:id="rId5" action="ppaction://hlinksldjump"/>
              </a:rPr>
              <a:t>通商</a:t>
            </a:r>
            <a:endParaRPr lang="zh-CN" altLang="en-US" sz="3600" b="1" dirty="0">
              <a:solidFill>
                <a:srgbClr val="FFFF00"/>
              </a:solidFill>
              <a:latin typeface="华文行楷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24535" y="3381375"/>
            <a:ext cx="1346835" cy="157162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华文行楷" panose="02010800040101010101" pitchFamily="2" charset="-122"/>
                <a:ea typeface="华文琥珀" panose="02010800040101010101" pitchFamily="2" charset="-122"/>
                <a:hlinkClick r:id="rId6" action="ppaction://hlinksldjump"/>
              </a:rPr>
              <a:t>赔款</a:t>
            </a:r>
            <a:endParaRPr lang="zh-CN" altLang="en-US" sz="3600" b="1" dirty="0">
              <a:solidFill>
                <a:srgbClr val="FFFF00"/>
              </a:solidFill>
              <a:latin typeface="华文行楷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23925" y="2865120"/>
            <a:ext cx="1078230" cy="92900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华文行楷" panose="02010800040101010101" pitchFamily="2" charset="-122"/>
                <a:ea typeface="华文琥珀" panose="02010800040101010101" pitchFamily="2" charset="-122"/>
                <a:hlinkClick r:id="rId7" action="ppaction://hlinksldjump"/>
              </a:rPr>
              <a:t>割地</a:t>
            </a:r>
            <a:endParaRPr lang="zh-CN" altLang="en-US" sz="3600" b="1" dirty="0">
              <a:solidFill>
                <a:srgbClr val="FFFF00"/>
              </a:solidFill>
              <a:latin typeface="华文行楷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932562" y="2325245"/>
            <a:ext cx="3871913" cy="514449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危　　害</a:t>
            </a:r>
            <a:endParaRPr lang="zh-CN" altLang="en-US" sz="2800" b="1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059062" y="2325245"/>
            <a:ext cx="3594100" cy="515408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主  要  内  容</a:t>
            </a:r>
            <a:endParaRPr lang="zh-CN" altLang="en-US" sz="2800" b="1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371725" y="3105150"/>
            <a:ext cx="3952875" cy="64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割让辽东半岛、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台湾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及附属岛屿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、澎湖列岛给日本</a:t>
            </a:r>
            <a:endParaRPr lang="zh-CN" altLang="en-US" sz="24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115810" y="3105150"/>
            <a:ext cx="3872230" cy="7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4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进一步破坏了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领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土主权完整</a:t>
            </a:r>
            <a:endParaRPr lang="zh-CN" altLang="en-US" sz="2400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algn="ctr" eaLnBrk="1" hangingPunct="1">
              <a:lnSpc>
                <a:spcPts val="1500"/>
              </a:lnSpc>
              <a:spcBef>
                <a:spcPct val="4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刺激了列强瓜分中国的野心</a:t>
            </a:r>
            <a:endParaRPr lang="zh-CN" altLang="en-US" sz="2400" dirty="0">
              <a:solidFill>
                <a:schemeClr val="bg1"/>
              </a:solidFill>
              <a:latin typeface="华文行楷" panose="0201080004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453272" y="3981406"/>
            <a:ext cx="3594100" cy="37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赔偿日本军费白银二亿两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8740" y="3903345"/>
            <a:ext cx="5467350" cy="78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ts val="3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加剧人民负担　清政府举债赔款，便利列强进一步控制中国</a:t>
            </a:r>
            <a:endParaRPr lang="zh-CN" altLang="en-US" sz="24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138680" y="4805045"/>
            <a:ext cx="422338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40000"/>
              </a:spcBef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增开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苏州、杭州、沙市、重庆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为通商口岸</a:t>
            </a:r>
            <a:endParaRPr lang="zh-CN" altLang="en-US" sz="24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3145" y="4922520"/>
            <a:ext cx="384365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spcBef>
                <a:spcPct val="4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使侵略势力深入中国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内地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01520" y="5500370"/>
            <a:ext cx="4759960" cy="10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允许日本在中国通商口岸开设工厂</a:t>
            </a:r>
            <a:endParaRPr lang="zh-CN" altLang="en-US" sz="2400" dirty="0">
              <a:solidFill>
                <a:schemeClr val="bg1"/>
              </a:solidFill>
              <a:latin typeface="华文行楷" panose="0201080004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32295" y="5500370"/>
            <a:ext cx="4510405" cy="10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帝国主义对华经济侵略由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商品输出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为主转变为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资本输出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为主</a:t>
            </a:r>
            <a:endParaRPr lang="zh-CN" altLang="en-US" sz="24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bldLvl="0" animBg="1"/>
      <p:bldP spid="19" grpId="0" bldLvl="0" animBg="1"/>
      <p:bldP spid="9" grpId="0" bldLvl="0" animBg="1"/>
      <p:bldP spid="14" grpId="0" bldLvl="0" animBg="1"/>
      <p:bldP spid="25" grpId="0" animBg="1"/>
      <p:bldP spid="23" grpId="0" bldLvl="0" animBg="1"/>
      <p:bldP spid="20" grpId="0" bldLvl="0" animBg="1"/>
      <p:bldP spid="21" grpId="0" bldLvl="0" animBg="1"/>
      <p:bldP spid="18" grpId="0" bldLvl="0" animBg="1"/>
      <p:bldP spid="17" grpId="0" bldLvl="0" animBg="1"/>
      <p:bldP spid="10" grpId="0"/>
      <p:bldP spid="15" grpId="0" animBg="1"/>
      <p:bldP spid="11" grpId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921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38" y="39688"/>
            <a:ext cx="6883400" cy="6778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6"/>
          <p:cNvGrpSpPr/>
          <p:nvPr/>
        </p:nvGrpSpPr>
        <p:grpSpPr>
          <a:xfrm>
            <a:off x="7629525" y="258763"/>
            <a:ext cx="2454275" cy="1179512"/>
            <a:chOff x="9615" y="408"/>
            <a:chExt cx="3865" cy="1858"/>
          </a:xfrm>
        </p:grpSpPr>
        <p:sp>
          <p:nvSpPr>
            <p:cNvPr id="2" name="椭圆 1"/>
            <p:cNvSpPr/>
            <p:nvPr/>
          </p:nvSpPr>
          <p:spPr>
            <a:xfrm rot="1920000">
              <a:off x="9615" y="408"/>
              <a:ext cx="1133" cy="1858"/>
            </a:xfrm>
            <a:prstGeom prst="ellipse">
              <a:avLst/>
            </a:prstGeom>
            <a:noFill/>
            <a:ln w="38100">
              <a:solidFill>
                <a:srgbClr val="E929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0" name="文本框 3"/>
            <p:cNvSpPr txBox="1"/>
            <p:nvPr/>
          </p:nvSpPr>
          <p:spPr>
            <a:xfrm>
              <a:off x="10940" y="1212"/>
              <a:ext cx="254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辽东半岛</a:t>
              </a:r>
              <a:endParaRPr lang="zh-CN" altLang="zh-CN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7591425" y="4098925"/>
            <a:ext cx="2862263" cy="2509838"/>
            <a:chOff x="9555" y="6455"/>
            <a:chExt cx="4507" cy="3952"/>
          </a:xfrm>
        </p:grpSpPr>
        <p:sp>
          <p:nvSpPr>
            <p:cNvPr id="3" name="椭圆 2"/>
            <p:cNvSpPr/>
            <p:nvPr/>
          </p:nvSpPr>
          <p:spPr>
            <a:xfrm rot="1920000">
              <a:off x="9555" y="6455"/>
              <a:ext cx="1677" cy="3952"/>
            </a:xfrm>
            <a:prstGeom prst="ellipse">
              <a:avLst/>
            </a:prstGeom>
            <a:noFill/>
            <a:ln w="38100">
              <a:solidFill>
                <a:srgbClr val="E929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3" name="文本框 4"/>
            <p:cNvSpPr txBox="1"/>
            <p:nvPr/>
          </p:nvSpPr>
          <p:spPr>
            <a:xfrm>
              <a:off x="11522" y="7538"/>
              <a:ext cx="254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台湾</a:t>
              </a:r>
              <a:r>
                <a:rPr lang="zh-CN" altLang="en-US" sz="28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</a:rPr>
                <a:t>及其</a:t>
              </a:r>
              <a:endParaRPr lang="zh-CN" altLang="en-US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附属岛屿</a:t>
              </a:r>
              <a:endParaRPr lang="zh-CN" altLang="en-US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文本框 5"/>
            <p:cNvSpPr txBox="1"/>
            <p:nvPr/>
          </p:nvSpPr>
          <p:spPr>
            <a:xfrm>
              <a:off x="11522" y="9116"/>
              <a:ext cx="254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澎湖列岛</a:t>
              </a:r>
              <a:endParaRPr lang="zh-CN" altLang="en-US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51063" y="180975"/>
            <a:ext cx="596900" cy="645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97600" y="6229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43600" y="5975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70600" y="6102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324600" y="6356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51600" y="6483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67600" y="3381375"/>
            <a:ext cx="276225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05725" y="3046413"/>
            <a:ext cx="274638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35375" y="3716338"/>
            <a:ext cx="274638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254625" y="3565525"/>
            <a:ext cx="276225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左箭头 5">
            <a:hlinkClick r:id="rId2" action="ppaction://hlinksldjump"/>
          </p:cNvPr>
          <p:cNvSpPr/>
          <p:nvPr/>
        </p:nvSpPr>
        <p:spPr>
          <a:xfrm>
            <a:off x="10764520" y="5828030"/>
            <a:ext cx="908050" cy="688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0241" name="文本框 2"/>
          <p:cNvSpPr txBox="1"/>
          <p:nvPr/>
        </p:nvSpPr>
        <p:spPr>
          <a:xfrm>
            <a:off x="1549400" y="1260475"/>
            <a:ext cx="8928100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ts val="48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甲午海战使日本获得战争赔款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: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白银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亿两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，赎辽费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3000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万两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，加上日本掠夺的大量舰船、武器、物资，折合日元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5.1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亿元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，相当于日本全国一年财政收入的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4.5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ts val="48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利用这笔巨款，日本进一步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发展工业，扩军备战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，其中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85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被日本政府充作军费，日本迅速成为世界级的强国。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左箭头 5">
            <a:hlinkClick r:id="rId1" action="ppaction://hlinksldjump"/>
          </p:cNvPr>
          <p:cNvSpPr/>
          <p:nvPr/>
        </p:nvSpPr>
        <p:spPr>
          <a:xfrm>
            <a:off x="10764520" y="5828030"/>
            <a:ext cx="908050" cy="688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126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38" y="39688"/>
            <a:ext cx="6883400" cy="6778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6" name="组合 6"/>
          <p:cNvGrpSpPr/>
          <p:nvPr/>
        </p:nvGrpSpPr>
        <p:grpSpPr>
          <a:xfrm>
            <a:off x="7629525" y="258763"/>
            <a:ext cx="2454275" cy="1179512"/>
            <a:chOff x="9615" y="408"/>
            <a:chExt cx="3865" cy="1858"/>
          </a:xfrm>
        </p:grpSpPr>
        <p:sp>
          <p:nvSpPr>
            <p:cNvPr id="2" name="椭圆 1"/>
            <p:cNvSpPr/>
            <p:nvPr/>
          </p:nvSpPr>
          <p:spPr>
            <a:xfrm rot="1920000">
              <a:off x="9615" y="408"/>
              <a:ext cx="1133" cy="1858"/>
            </a:xfrm>
            <a:prstGeom prst="ellipse">
              <a:avLst/>
            </a:prstGeom>
            <a:noFill/>
            <a:ln w="38100">
              <a:solidFill>
                <a:srgbClr val="E929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68" name="文本框 3"/>
            <p:cNvSpPr txBox="1"/>
            <p:nvPr/>
          </p:nvSpPr>
          <p:spPr>
            <a:xfrm>
              <a:off x="10940" y="1212"/>
              <a:ext cx="254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辽东半岛</a:t>
              </a:r>
              <a:endParaRPr lang="zh-CN" altLang="zh-CN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69" name="组合 7"/>
          <p:cNvGrpSpPr/>
          <p:nvPr/>
        </p:nvGrpSpPr>
        <p:grpSpPr>
          <a:xfrm>
            <a:off x="7591425" y="4098925"/>
            <a:ext cx="2862263" cy="2509838"/>
            <a:chOff x="9555" y="6455"/>
            <a:chExt cx="4507" cy="3952"/>
          </a:xfrm>
        </p:grpSpPr>
        <p:sp>
          <p:nvSpPr>
            <p:cNvPr id="3" name="椭圆 2"/>
            <p:cNvSpPr/>
            <p:nvPr/>
          </p:nvSpPr>
          <p:spPr>
            <a:xfrm rot="1920000">
              <a:off x="9555" y="6455"/>
              <a:ext cx="1677" cy="3952"/>
            </a:xfrm>
            <a:prstGeom prst="ellipse">
              <a:avLst/>
            </a:prstGeom>
            <a:noFill/>
            <a:ln w="38100">
              <a:solidFill>
                <a:srgbClr val="E929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1" name="文本框 4"/>
            <p:cNvSpPr txBox="1"/>
            <p:nvPr/>
          </p:nvSpPr>
          <p:spPr>
            <a:xfrm>
              <a:off x="11522" y="7538"/>
              <a:ext cx="254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台湾</a:t>
              </a:r>
              <a:r>
                <a:rPr lang="zh-CN" altLang="en-US" sz="2800" b="1" dirty="0">
                  <a:solidFill>
                    <a:srgbClr val="00B050"/>
                  </a:solidFill>
                  <a:latin typeface="Calibri" panose="020F0502020204030204" charset="0"/>
                  <a:ea typeface="宋体" panose="02010600030101010101" pitchFamily="2" charset="-122"/>
                </a:rPr>
                <a:t>及其</a:t>
              </a:r>
              <a:endParaRPr lang="zh-CN" altLang="en-US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附属岛屿</a:t>
              </a:r>
              <a:endParaRPr lang="zh-CN" altLang="en-US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1272" name="文本框 5"/>
            <p:cNvSpPr txBox="1"/>
            <p:nvPr/>
          </p:nvSpPr>
          <p:spPr>
            <a:xfrm>
              <a:off x="11522" y="9116"/>
              <a:ext cx="254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E929DE"/>
                  </a:solidFill>
                  <a:latin typeface="Calibri" panose="020F0502020204030204" charset="0"/>
                  <a:ea typeface="宋体" panose="02010600030101010101" pitchFamily="2" charset="-122"/>
                </a:rPr>
                <a:t>澎湖列岛</a:t>
              </a:r>
              <a:endParaRPr lang="zh-CN" altLang="en-US" sz="2800" b="1" dirty="0">
                <a:solidFill>
                  <a:srgbClr val="E929DE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51063" y="180975"/>
            <a:ext cx="596900" cy="645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0" y="2159000"/>
            <a:ext cx="1243013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8" y="1914525"/>
            <a:ext cx="4146550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2381250"/>
            <a:ext cx="1243013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6197600" y="6229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43600" y="5975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70600" y="6102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324600" y="6356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51600" y="6483350"/>
            <a:ext cx="336550" cy="344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67600" y="3381375"/>
            <a:ext cx="276225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05725" y="3046413"/>
            <a:ext cx="274638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35375" y="3716338"/>
            <a:ext cx="274638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254625" y="3565525"/>
            <a:ext cx="276225" cy="377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组合 29"/>
          <p:cNvGrpSpPr/>
          <p:nvPr/>
        </p:nvGrpSpPr>
        <p:grpSpPr>
          <a:xfrm>
            <a:off x="7712075" y="2588577"/>
            <a:ext cx="936303" cy="811848"/>
            <a:chOff x="9746" y="4077"/>
            <a:chExt cx="1473" cy="1277"/>
          </a:xfrm>
        </p:grpSpPr>
        <p:sp>
          <p:nvSpPr>
            <p:cNvPr id="11287" name="Text Box 26"/>
            <p:cNvSpPr txBox="1"/>
            <p:nvPr/>
          </p:nvSpPr>
          <p:spPr>
            <a:xfrm>
              <a:off x="9812" y="4077"/>
              <a:ext cx="1407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苏州</a:t>
              </a:r>
              <a:endPara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9746" y="4797"/>
              <a:ext cx="422" cy="5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30"/>
          <p:cNvGrpSpPr/>
          <p:nvPr/>
        </p:nvGrpSpPr>
        <p:grpSpPr>
          <a:xfrm>
            <a:off x="7169150" y="3424238"/>
            <a:ext cx="894091" cy="779145"/>
            <a:chOff x="8890" y="5392"/>
            <a:chExt cx="1407" cy="1227"/>
          </a:xfrm>
        </p:grpSpPr>
        <p:sp>
          <p:nvSpPr>
            <p:cNvPr id="11290" name="Text Box 29"/>
            <p:cNvSpPr txBox="1"/>
            <p:nvPr/>
          </p:nvSpPr>
          <p:spPr>
            <a:xfrm>
              <a:off x="8890" y="5797"/>
              <a:ext cx="140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杭州</a:t>
              </a:r>
              <a:endPara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9325" y="5392"/>
              <a:ext cx="422" cy="5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组合 32"/>
          <p:cNvGrpSpPr/>
          <p:nvPr/>
        </p:nvGrpSpPr>
        <p:grpSpPr>
          <a:xfrm>
            <a:off x="3306127" y="3168650"/>
            <a:ext cx="1008698" cy="901700"/>
            <a:chOff x="2807" y="4990"/>
            <a:chExt cx="1587" cy="1419"/>
          </a:xfrm>
        </p:grpSpPr>
        <p:sp>
          <p:nvSpPr>
            <p:cNvPr id="11293" name="Text Box 20"/>
            <p:cNvSpPr txBox="1"/>
            <p:nvPr/>
          </p:nvSpPr>
          <p:spPr>
            <a:xfrm>
              <a:off x="2807" y="4990"/>
              <a:ext cx="1587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重庆</a:t>
              </a:r>
              <a:endPara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325" y="5852"/>
              <a:ext cx="420" cy="5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31"/>
          <p:cNvGrpSpPr/>
          <p:nvPr/>
        </p:nvGrpSpPr>
        <p:grpSpPr>
          <a:xfrm>
            <a:off x="4868228" y="3045778"/>
            <a:ext cx="914400" cy="834072"/>
            <a:chOff x="5267" y="4797"/>
            <a:chExt cx="1440" cy="1314"/>
          </a:xfrm>
        </p:grpSpPr>
        <p:sp>
          <p:nvSpPr>
            <p:cNvPr id="11296" name="Text Box 22"/>
            <p:cNvSpPr txBox="1"/>
            <p:nvPr/>
          </p:nvSpPr>
          <p:spPr>
            <a:xfrm>
              <a:off x="5267" y="4797"/>
              <a:ext cx="144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沙市</a:t>
              </a:r>
              <a:endPara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888" y="5556"/>
              <a:ext cx="420" cy="55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左箭头 5">
            <a:hlinkClick r:id="rId5" action="ppaction://hlinksldjump"/>
          </p:cNvPr>
          <p:cNvSpPr/>
          <p:nvPr/>
        </p:nvSpPr>
        <p:spPr>
          <a:xfrm>
            <a:off x="10764520" y="5828030"/>
            <a:ext cx="908050" cy="688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9466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855663"/>
            <a:ext cx="9004300" cy="378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左箭头 5">
            <a:hlinkClick r:id="rId2" action="ppaction://hlinksldjump"/>
          </p:cNvPr>
          <p:cNvSpPr/>
          <p:nvPr/>
        </p:nvSpPr>
        <p:spPr>
          <a:xfrm>
            <a:off x="10764520" y="5828030"/>
            <a:ext cx="908050" cy="688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8" y="49004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89430" y="695960"/>
            <a:ext cx="9040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FF00"/>
                </a:solidFill>
              </a:rPr>
              <a:t>合作探究：根据材料及</a:t>
            </a:r>
            <a:r>
              <a:rPr lang="en-US" altLang="zh-CN" sz="3600" b="1">
                <a:solidFill>
                  <a:srgbClr val="FFFF00"/>
                </a:solidFill>
              </a:rPr>
              <a:t>P27</a:t>
            </a:r>
            <a:r>
              <a:rPr lang="zh-CN" altLang="zh-CN" sz="3600" b="1">
                <a:solidFill>
                  <a:srgbClr val="FFFF00"/>
                </a:solidFill>
              </a:rPr>
              <a:t>回答下列问题</a:t>
            </a:r>
            <a:endParaRPr lang="zh-CN" altLang="zh-CN" sz="3600" b="1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53198" y="1565593"/>
            <a:ext cx="8907463" cy="193802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是日本人打开了世界的眼界，让人们看到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大清帝国真正的无能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清国政体是一个明显失败的政体。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——《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纽约时报》评论</a:t>
            </a:r>
            <a:endParaRPr kumimoji="0" lang="zh-CN" altLang="en-US" sz="2800" b="1" i="0" u="none" strike="noStrike" kern="1200" cap="none" spc="0" normalizeH="0" baseline="0" noProof="1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hlinkClick r:id="" action="ppaction://noaction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9430" y="3503930"/>
            <a:ext cx="7363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请回答</a:t>
            </a:r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：列强掀起瓜分中国狂潮的契机是什么？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9430" y="4609465"/>
            <a:ext cx="7363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请回答</a:t>
            </a:r>
            <a:r>
              <a:rPr lang="en-US" altLang="zh-CN" sz="2400">
                <a:solidFill>
                  <a:schemeClr val="bg1"/>
                </a:solidFill>
              </a:rPr>
              <a:t>2</a:t>
            </a:r>
            <a:r>
              <a:rPr lang="zh-CN" altLang="en-US" sz="2400">
                <a:solidFill>
                  <a:schemeClr val="bg1"/>
                </a:solidFill>
              </a:rPr>
              <a:t>：美国为什么要提出</a:t>
            </a:r>
            <a:r>
              <a:rPr lang="en-US" altLang="zh-CN" sz="2400">
                <a:solidFill>
                  <a:schemeClr val="bg1"/>
                </a:solidFill>
              </a:rPr>
              <a:t>“</a:t>
            </a:r>
            <a:r>
              <a:rPr lang="zh-CN" altLang="en-US" sz="2400">
                <a:solidFill>
                  <a:schemeClr val="bg1"/>
                </a:solidFill>
              </a:rPr>
              <a:t>门户开放</a:t>
            </a:r>
            <a:r>
              <a:rPr lang="en-US" altLang="zh-CN" sz="2400">
                <a:solidFill>
                  <a:schemeClr val="bg1"/>
                </a:solidFill>
              </a:rPr>
              <a:t>”</a:t>
            </a:r>
            <a:r>
              <a:rPr lang="zh-CN" altLang="en-US" sz="2400">
                <a:solidFill>
                  <a:schemeClr val="bg1"/>
                </a:solidFill>
              </a:rPr>
              <a:t>政策</a:t>
            </a:r>
            <a:r>
              <a:rPr lang="zh-CN" altLang="en-US" sz="2400">
                <a:solidFill>
                  <a:schemeClr val="bg1"/>
                </a:solidFill>
              </a:rPr>
              <a:t>？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9430" y="5542280"/>
            <a:ext cx="7363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请回答</a:t>
            </a:r>
            <a:r>
              <a:rPr lang="en-US" altLang="zh-CN" sz="2400">
                <a:solidFill>
                  <a:schemeClr val="bg1"/>
                </a:solidFill>
              </a:rPr>
              <a:t>3</a:t>
            </a:r>
            <a:r>
              <a:rPr lang="zh-CN" altLang="en-US" sz="2400">
                <a:solidFill>
                  <a:schemeClr val="bg1"/>
                </a:solidFill>
              </a:rPr>
              <a:t>：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门户开放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政策反映的实质是什么？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64410" y="3964305"/>
            <a:ext cx="5447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FF00"/>
                </a:solidFill>
              </a:rPr>
              <a:t>三国干涉还辽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4410" y="5007610"/>
            <a:ext cx="7222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FF00"/>
                </a:solidFill>
              </a:rPr>
              <a:t>与西班牙争夺殖民地，无暇东顾</a:t>
            </a:r>
            <a:endParaRPr lang="zh-CN" altLang="en-US" sz="3200">
              <a:solidFill>
                <a:srgbClr val="FFFF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9010" y="6002655"/>
            <a:ext cx="6464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FF00"/>
                </a:solidFill>
              </a:rPr>
              <a:t>帝国之间在侵华政策上的矛盾</a:t>
            </a:r>
            <a:endParaRPr lang="zh-CN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5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4" y="3965139"/>
            <a:ext cx="2510972" cy="25082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922" y="4343401"/>
            <a:ext cx="2816739" cy="212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73286" y="638375"/>
            <a:ext cx="824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第二单元  近代化的早期探索与民族危机的加剧</a:t>
            </a:r>
            <a:endParaRPr lang="en-US" altLang="zh-CN" sz="2400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8" y="256287"/>
            <a:ext cx="2413988" cy="3452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53715" y="1822450"/>
            <a:ext cx="5850890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</a:t>
            </a:r>
            <a:r>
              <a:rPr lang="en-US" altLang="zh-CN" sz="4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4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  甲午中日战争</a:t>
            </a:r>
            <a:endParaRPr lang="en-US" altLang="zh-CN" sz="4400" b="1" cap="none" spc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与列强瓜分中国狂潮</a:t>
            </a:r>
            <a:endParaRPr lang="zh-CN" altLang="en-US" sz="4400" b="1" cap="none" spc="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35" y="313690"/>
            <a:ext cx="2446020" cy="35413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43575" y="3698240"/>
            <a:ext cx="3731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</a:rPr>
              <a:t>   </a:t>
            </a:r>
            <a:r>
              <a:rPr lang="zh-CN" altLang="en-US" sz="3600" b="1">
                <a:solidFill>
                  <a:schemeClr val="bg1"/>
                </a:solidFill>
              </a:rPr>
              <a:t>文综组：黄莹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9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" y="983671"/>
            <a:ext cx="3903980" cy="54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0"/>
          <p:cNvSpPr/>
          <p:nvPr/>
        </p:nvSpPr>
        <p:spPr bwMode="auto">
          <a:xfrm>
            <a:off x="6560820" y="834390"/>
            <a:ext cx="3100705" cy="557530"/>
          </a:xfrm>
          <a:prstGeom prst="accentBorderCallout2">
            <a:avLst>
              <a:gd name="adj1" fmla="val 26472"/>
              <a:gd name="adj2" fmla="val -2653"/>
              <a:gd name="adj3" fmla="val 26472"/>
              <a:gd name="adj4" fmla="val -52954"/>
              <a:gd name="adj5" fmla="val 369178"/>
              <a:gd name="adj6" fmla="val -151787"/>
            </a:avLst>
          </a:prstGeom>
          <a:noFill/>
          <a:ln w="19050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" tIns="43200" rIns="43200" bIns="43200" anchor="ctr" anchorCtr="1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00"/>
                </a:solidFill>
                <a:ea typeface="黑体" panose="02010609060101010101" pitchFamily="49" charset="-122"/>
              </a:rPr>
              <a:t>熊代表俄国</a:t>
            </a:r>
            <a:endParaRPr lang="zh-CN" altLang="en-US" sz="28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7" name="AutoShape 14"/>
          <p:cNvSpPr/>
          <p:nvPr/>
        </p:nvSpPr>
        <p:spPr bwMode="auto">
          <a:xfrm>
            <a:off x="6560820" y="1465580"/>
            <a:ext cx="3100705" cy="557530"/>
          </a:xfrm>
          <a:prstGeom prst="accentBorderCallout2">
            <a:avLst>
              <a:gd name="adj1" fmla="val 26472"/>
              <a:gd name="adj2" fmla="val -2653"/>
              <a:gd name="adj3" fmla="val 124717"/>
              <a:gd name="adj4" fmla="val -64105"/>
              <a:gd name="adj5" fmla="val 356632"/>
              <a:gd name="adj6" fmla="val -119692"/>
            </a:avLst>
          </a:prstGeom>
          <a:noFill/>
          <a:ln w="19050" algn="ctr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" tIns="43200" rIns="43200" bIns="43200" anchor="ctr" anchorCtr="1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FF00"/>
                </a:solidFill>
                <a:ea typeface="黑体" panose="02010609060101010101" pitchFamily="49" charset="-122"/>
              </a:rPr>
              <a:t>太阳代表日本</a:t>
            </a:r>
            <a:endParaRPr lang="zh-CN" altLang="en-US" sz="280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5" name="AutoShape 12"/>
          <p:cNvSpPr/>
          <p:nvPr/>
        </p:nvSpPr>
        <p:spPr bwMode="auto">
          <a:xfrm>
            <a:off x="6620510" y="2113280"/>
            <a:ext cx="3041015" cy="557530"/>
          </a:xfrm>
          <a:prstGeom prst="accentBorderCallout2">
            <a:avLst>
              <a:gd name="adj1" fmla="val 26472"/>
              <a:gd name="adj2" fmla="val -2653"/>
              <a:gd name="adj3" fmla="val 129084"/>
              <a:gd name="adj4" fmla="val -54241"/>
              <a:gd name="adj5" fmla="val 301601"/>
              <a:gd name="adj6" fmla="val -142381"/>
            </a:avLst>
          </a:prstGeom>
          <a:noFill/>
          <a:ln w="19050" algn="ctr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" tIns="43200" rIns="43200" bIns="43200" anchor="ctr" anchorCtr="1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FF00"/>
                </a:solidFill>
                <a:ea typeface="黑体" panose="02010609060101010101" pitchFamily="49" charset="-122"/>
              </a:rPr>
              <a:t>肠（蛇）代表德国</a:t>
            </a:r>
            <a:endParaRPr lang="zh-CN" altLang="en-US" sz="280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AutoShape 11"/>
          <p:cNvSpPr/>
          <p:nvPr/>
        </p:nvSpPr>
        <p:spPr bwMode="auto">
          <a:xfrm>
            <a:off x="6620510" y="2854325"/>
            <a:ext cx="3041015" cy="557530"/>
          </a:xfrm>
          <a:prstGeom prst="accentBorderCallout2">
            <a:avLst>
              <a:gd name="adj1" fmla="val 26472"/>
              <a:gd name="adj2" fmla="val -2653"/>
              <a:gd name="adj3" fmla="val 26472"/>
              <a:gd name="adj4" fmla="val -58421"/>
              <a:gd name="adj5" fmla="val 272718"/>
              <a:gd name="adj6" fmla="val -159462"/>
            </a:avLst>
          </a:prstGeom>
          <a:noFill/>
          <a:ln w="19050" algn="ctr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" tIns="43200" rIns="43200" bIns="43200" anchor="ctr" anchorCtr="1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FF00"/>
                </a:solidFill>
                <a:ea typeface="黑体" panose="02010609060101010101" pitchFamily="49" charset="-122"/>
              </a:rPr>
              <a:t>虎代表英国</a:t>
            </a:r>
            <a:endParaRPr lang="zh-CN" altLang="en-US" sz="280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8" name="AutoShape 15"/>
          <p:cNvSpPr/>
          <p:nvPr/>
        </p:nvSpPr>
        <p:spPr bwMode="auto">
          <a:xfrm>
            <a:off x="6560820" y="3731260"/>
            <a:ext cx="3001010" cy="464820"/>
          </a:xfrm>
          <a:prstGeom prst="accentBorderCallout2">
            <a:avLst>
              <a:gd name="adj1" fmla="val 26472"/>
              <a:gd name="adj2" fmla="val -2653"/>
              <a:gd name="adj3" fmla="val 26472"/>
              <a:gd name="adj4" fmla="val -54389"/>
              <a:gd name="adj5" fmla="val 173651"/>
              <a:gd name="adj6" fmla="val -131877"/>
            </a:avLst>
          </a:prstGeom>
          <a:noFill/>
          <a:ln w="19050" algn="ctr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00"/>
                </a:solidFill>
                <a:ea typeface="黑体" panose="02010609060101010101" pitchFamily="49" charset="-122"/>
              </a:rPr>
              <a:t>鹰代表美国</a:t>
            </a:r>
            <a:endParaRPr lang="zh-CN" altLang="en-US" sz="28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6" name="AutoShape 13"/>
          <p:cNvSpPr/>
          <p:nvPr/>
        </p:nvSpPr>
        <p:spPr bwMode="auto">
          <a:xfrm>
            <a:off x="6720205" y="4293870"/>
            <a:ext cx="2841625" cy="557530"/>
          </a:xfrm>
          <a:prstGeom prst="accentBorderCallout2">
            <a:avLst>
              <a:gd name="adj1" fmla="val 26472"/>
              <a:gd name="adj2" fmla="val -2653"/>
              <a:gd name="adj3" fmla="val 26472"/>
              <a:gd name="adj4" fmla="val -52843"/>
              <a:gd name="adj5" fmla="val 131836"/>
              <a:gd name="adj6" fmla="val -175187"/>
            </a:avLst>
          </a:prstGeom>
          <a:noFill/>
          <a:ln w="19050" algn="ctr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" tIns="43200" rIns="43200" bIns="43200" anchor="ctr" anchorCtr="1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00"/>
                </a:solidFill>
                <a:ea typeface="黑体" panose="02010609060101010101" pitchFamily="49" charset="-122"/>
              </a:rPr>
              <a:t>蛙代表法国</a:t>
            </a:r>
            <a:endParaRPr lang="zh-CN" altLang="en-US" sz="28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15610" y="5133975"/>
            <a:ext cx="5756275" cy="14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Ctr="1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4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en-US" altLang="zh-CN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时局图</a:t>
            </a:r>
            <a:r>
              <a:rPr lang="en-US" altLang="zh-CN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1898</a:t>
            </a:r>
            <a:r>
              <a:rPr lang="zh-CN" altLang="en-US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年谢缵</a:t>
            </a:r>
            <a:r>
              <a:rPr lang="en-US" altLang="zh-CN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[</a:t>
            </a:r>
            <a:r>
              <a:rPr lang="en-US" altLang="en-US" sz="2400" dirty="0" err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zuǎn</a:t>
            </a:r>
            <a:r>
              <a:rPr lang="en-US" altLang="zh-CN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]</a:t>
            </a:r>
            <a:r>
              <a:rPr lang="zh-CN" altLang="en-US" sz="24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泰先生创制的一幅反映当时列强瓜分中国狂潮的漫画。原图上有黄遵宪的题诗。现在原件藏于美国华盛顿国立档案馆。</a:t>
            </a:r>
            <a:endParaRPr lang="zh-CN" altLang="en-US" sz="2400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15" grpId="0" bldLvl="0" animBg="1"/>
      <p:bldP spid="14" grpId="0" bldLvl="0" animBg="1"/>
      <p:bldP spid="18" grpId="0" bldLvl="0" animBg="1"/>
      <p:bldP spid="1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3" y="54973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1826132" y="50317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26531" y="549781"/>
            <a:ext cx="12246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03</a:t>
            </a:r>
            <a:endParaRPr lang="zh-CN" altLang="en-US" sz="660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3715" y="713105"/>
            <a:ext cx="6865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400" b="1">
                <a:solidFill>
                  <a:srgbClr val="FFFF00"/>
                </a:solidFill>
              </a:rPr>
              <a:t>课堂小结</a:t>
            </a:r>
            <a:endParaRPr lang="zh-CN" altLang="en-US" sz="3600" b="1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3905" y="1913890"/>
            <a:ext cx="79108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</a:rPr>
              <a:t>1894-1895</a:t>
            </a:r>
            <a:r>
              <a:rPr lang="zh-CN" altLang="en-US" sz="4000" b="1">
                <a:solidFill>
                  <a:schemeClr val="bg1"/>
                </a:solidFill>
              </a:rPr>
              <a:t>年发生了著名的甲午中日战争，由于清政府的腐败无能，最终战败，被迫签订了《马关条约》，大大加深了中国的半殖民地半封建程度。这一条约的签订，极大地刺激了帝国主义，开始了瓜分中国的狂潮。</a:t>
            </a:r>
            <a:endParaRPr lang="zh-CN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3" y="54973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1863597" y="37363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63996" y="373251"/>
            <a:ext cx="12246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04</a:t>
            </a:r>
            <a:endParaRPr lang="zh-CN" altLang="en-US" sz="660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6290" y="482600"/>
            <a:ext cx="2117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FF00"/>
                </a:solidFill>
              </a:rPr>
              <a:t>随堂练习</a:t>
            </a:r>
            <a:endParaRPr lang="zh-CN" altLang="en-US" sz="36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6805" y="1480185"/>
            <a:ext cx="1054608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、致远舰管带邓世昌曾对将士说：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设有不测，誓与日舰同沉！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这一不畏牺牲的誓言最终践行于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A.</a:t>
            </a:r>
            <a:r>
              <a:rPr lang="zh-CN" altLang="en-US" sz="2800" b="1">
                <a:solidFill>
                  <a:schemeClr val="bg1"/>
                </a:solidFill>
              </a:rPr>
              <a:t>鸦片战争     </a:t>
            </a:r>
            <a:r>
              <a:rPr lang="en-US" altLang="zh-CN" sz="2800" b="1">
                <a:solidFill>
                  <a:schemeClr val="bg1"/>
                </a:solidFill>
              </a:rPr>
              <a:t>B.</a:t>
            </a:r>
            <a:r>
              <a:rPr lang="zh-CN" altLang="en-US" sz="2800" b="1">
                <a:solidFill>
                  <a:schemeClr val="bg1"/>
                </a:solidFill>
              </a:rPr>
              <a:t>百团大战     </a:t>
            </a:r>
            <a:r>
              <a:rPr lang="en-US" altLang="zh-CN" sz="2800" b="1">
                <a:solidFill>
                  <a:schemeClr val="bg1"/>
                </a:solidFill>
              </a:rPr>
              <a:t>C.</a:t>
            </a:r>
            <a:r>
              <a:rPr lang="zh-CN" altLang="en-US" sz="2800" b="1">
                <a:solidFill>
                  <a:schemeClr val="bg1"/>
                </a:solidFill>
              </a:rPr>
              <a:t>黄海大战      </a:t>
            </a:r>
            <a:r>
              <a:rPr lang="en-US" altLang="zh-CN" sz="2800" b="1">
                <a:solidFill>
                  <a:schemeClr val="bg1"/>
                </a:solidFill>
              </a:rPr>
              <a:t>D.</a:t>
            </a:r>
            <a:r>
              <a:rPr lang="zh-CN" altLang="en-US" sz="2800" b="1">
                <a:solidFill>
                  <a:schemeClr val="bg1"/>
                </a:solidFill>
              </a:rPr>
              <a:t>解放战争</a:t>
            </a:r>
            <a:endParaRPr lang="en-US" altLang="zh-CN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、下列不平等条约中，使中国的半殖民地化程度大大加深的是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  <a:sym typeface="+mn-ea"/>
              </a:rPr>
              <a:t>A.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《辛丑条约》     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B.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《南京条约》     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C.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《马关条约》      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D.</a:t>
            </a:r>
            <a:r>
              <a:rPr lang="zh-CN" sz="2800" b="1">
                <a:solidFill>
                  <a:schemeClr val="bg1"/>
                </a:solidFill>
                <a:sym typeface="+mn-ea"/>
              </a:rPr>
              <a:t>《北京条约》</a:t>
            </a:r>
            <a:endParaRPr lang="zh-CN" altLang="zh-CN" sz="2800" b="1">
              <a:solidFill>
                <a:schemeClr val="bg1"/>
              </a:solidFill>
              <a:sym typeface="+mn-ea"/>
            </a:endParaRPr>
          </a:p>
          <a:p>
            <a:r>
              <a:rPr lang="en-US" altLang="zh-CN" sz="2800" b="1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、对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19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世纪末，帝国主义侵华特征的表述最准确的是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  <a:p>
            <a:r>
              <a:rPr lang="en-US" altLang="zh-CN" sz="2800" b="1">
                <a:solidFill>
                  <a:schemeClr val="bg1"/>
                </a:solidFill>
                <a:sym typeface="+mn-ea"/>
              </a:rPr>
              <a:t>A.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勒索战争赔款，增开通商口岸     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  <a:p>
            <a:r>
              <a:rPr lang="en-US" altLang="zh-CN" sz="2800" b="1">
                <a:solidFill>
                  <a:schemeClr val="bg1"/>
                </a:solidFill>
                <a:sym typeface="+mn-ea"/>
              </a:rPr>
              <a:t>B.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控制中国海关和内河航运    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C.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以商品输出为主    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D.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展开投资竞争和瓜分狂潮</a:t>
            </a:r>
            <a:endParaRPr lang="en-US" altLang="zh-CN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3" y="54973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1901697" y="414910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26531" y="508506"/>
            <a:ext cx="12246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05</a:t>
            </a:r>
            <a:endParaRPr lang="zh-CN" altLang="en-US" sz="660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6295" y="612140"/>
            <a:ext cx="2117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FF00"/>
                </a:solidFill>
              </a:rPr>
              <a:t>作业布置</a:t>
            </a:r>
            <a:endParaRPr lang="zh-CN" altLang="en-US" sz="36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7765" y="2310765"/>
            <a:ext cx="967041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1</a:t>
            </a:r>
            <a:r>
              <a:rPr lang="zh-CN" altLang="en-US" sz="4000"/>
              <a:t>、整理笔记，背诵知识点（返校组长检查）</a:t>
            </a:r>
            <a:endParaRPr lang="zh-CN" altLang="en-US" sz="4000"/>
          </a:p>
          <a:p>
            <a:endParaRPr lang="en-US" altLang="zh-CN" sz="4000"/>
          </a:p>
          <a:p>
            <a:r>
              <a:rPr lang="en-US" altLang="zh-CN" sz="4000"/>
              <a:t>2</a:t>
            </a:r>
            <a:r>
              <a:rPr lang="zh-CN" altLang="en-US" sz="4000"/>
              <a:t>、对比《南京条约》和《马关条约》的异同点（作业本，返校上交）</a:t>
            </a:r>
            <a:endParaRPr lang="zh-CN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3" y="54973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/>
          <a:stretch>
            <a:fillRect/>
          </a:stretch>
        </p:blipFill>
        <p:spPr bwMode="auto">
          <a:xfrm>
            <a:off x="3793211" y="335429"/>
            <a:ext cx="5788508" cy="527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909031" y="521194"/>
            <a:ext cx="1290320" cy="43488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7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谢谢</a:t>
            </a:r>
            <a:endParaRPr lang="en-US" altLang="zh-CN" sz="7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9" y="3965139"/>
            <a:ext cx="2510972" cy="25082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922" y="4343401"/>
            <a:ext cx="2816739" cy="212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89885" y="748030"/>
            <a:ext cx="624395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3780"/>
              </a:lnSpc>
            </a:pPr>
            <a:endParaRPr lang="en-US" altLang="zh-CN" sz="3600" b="1" dirty="0" smtClean="0">
              <a:solidFill>
                <a:schemeClr val="bg1"/>
              </a:solidFill>
            </a:endParaRPr>
          </a:p>
          <a:p>
            <a:pPr indent="0" fontAlgn="auto">
              <a:lnSpc>
                <a:spcPts val="378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   </a:t>
            </a:r>
            <a:r>
              <a:rPr lang="zh-CN" altLang="zh-CN" sz="2800" b="1" dirty="0">
                <a:solidFill>
                  <a:schemeClr val="bg1"/>
                </a:solidFill>
                <a:sym typeface="+mn-ea"/>
              </a:rPr>
              <a:t>了解</a:t>
            </a:r>
            <a:r>
              <a:rPr lang="zh-CN" altLang="zh-CN" sz="2800" b="1" dirty="0">
                <a:solidFill>
                  <a:srgbClr val="FFFF00"/>
                </a:solidFill>
                <a:sym typeface="+mn-ea"/>
              </a:rPr>
              <a:t>甲午中日战争</a:t>
            </a:r>
            <a:r>
              <a:rPr lang="zh-CN" altLang="zh-CN" sz="2800" b="1" dirty="0">
                <a:solidFill>
                  <a:schemeClr val="bg1"/>
                </a:solidFill>
                <a:sym typeface="+mn-ea"/>
              </a:rPr>
              <a:t>的概况；了解左宝贵、邓世昌等英雄人物的英雄事迹；掌握</a:t>
            </a:r>
            <a:r>
              <a:rPr lang="zh-CN" altLang="zh-CN" sz="2800" b="1" dirty="0">
                <a:solidFill>
                  <a:srgbClr val="FFFF00"/>
                </a:solidFill>
                <a:sym typeface="+mn-ea"/>
              </a:rPr>
              <a:t>《马关条约》的内容和影响</a:t>
            </a:r>
            <a:r>
              <a:rPr lang="zh-CN" altLang="zh-CN" sz="2800" b="1" dirty="0">
                <a:solidFill>
                  <a:schemeClr val="bg1"/>
                </a:solidFill>
                <a:sym typeface="+mn-ea"/>
              </a:rPr>
              <a:t>；掌握美国“门户开放”政策的实质和影响；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indent="0" fontAlgn="auto">
              <a:lnSpc>
                <a:spcPts val="378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zh-CN" sz="2800" b="1" dirty="0">
                <a:solidFill>
                  <a:schemeClr val="bg1"/>
                </a:solidFill>
                <a:sym typeface="+mn-ea"/>
              </a:rPr>
              <a:t>认识到抗击外来侵略、捍卫民族尊严是中华民族的优良传统，</a:t>
            </a:r>
            <a:r>
              <a:rPr lang="zh-CN" altLang="zh-CN" sz="2800" b="1" dirty="0">
                <a:solidFill>
                  <a:srgbClr val="FFFF00"/>
                </a:solidFill>
                <a:sym typeface="+mn-ea"/>
              </a:rPr>
              <a:t>从而树立民族自尊心和自信心</a:t>
            </a:r>
            <a:r>
              <a:rPr lang="zh-CN" altLang="zh-CN" sz="2800" b="1" dirty="0">
                <a:solidFill>
                  <a:schemeClr val="bg1"/>
                </a:solidFill>
                <a:sym typeface="+mn-ea"/>
              </a:rPr>
              <a:t>。认识到台湾自古以来就是我国领土不可分割的一部分，</a:t>
            </a:r>
            <a:r>
              <a:rPr lang="zh-CN" altLang="zh-CN" sz="2800" b="1" dirty="0">
                <a:solidFill>
                  <a:srgbClr val="FFFF00"/>
                </a:solidFill>
                <a:sym typeface="+mn-ea"/>
              </a:rPr>
              <a:t>维护国家统一，是每一个中华儿女义不容辞的责任。</a:t>
            </a:r>
            <a:endParaRPr lang="zh-CN" altLang="zh-C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笑脸 5"/>
          <p:cNvSpPr/>
          <p:nvPr/>
        </p:nvSpPr>
        <p:spPr>
          <a:xfrm>
            <a:off x="2981325" y="1334135"/>
            <a:ext cx="335915" cy="3346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笑脸 13"/>
          <p:cNvSpPr/>
          <p:nvPr/>
        </p:nvSpPr>
        <p:spPr>
          <a:xfrm>
            <a:off x="3041015" y="3787775"/>
            <a:ext cx="335915" cy="3346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489325" y="581025"/>
            <a:ext cx="372808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3780"/>
              </a:lnSpc>
            </a:pPr>
            <a:r>
              <a:rPr lang="zh-CN" altLang="en-US" sz="4000" b="1" dirty="0" smtClean="0">
                <a:solidFill>
                  <a:srgbClr val="FFFF00"/>
                </a:solidFill>
                <a:sym typeface="+mn-ea"/>
              </a:rPr>
              <a:t>核心素养</a:t>
            </a:r>
            <a:endParaRPr lang="zh-CN" altLang="en-US" sz="4000" b="1" dirty="0" smtClean="0">
              <a:solidFill>
                <a:srgbClr val="FFFF0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3" y="54973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1826132" y="713360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26531" y="806956"/>
            <a:ext cx="12246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01</a:t>
            </a:r>
            <a:endParaRPr lang="zh-CN" altLang="en-US" sz="660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5975" y="930275"/>
            <a:ext cx="6865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FF00"/>
                </a:solidFill>
              </a:rPr>
              <a:t>自主学习</a:t>
            </a:r>
            <a:r>
              <a:rPr lang="en-US" altLang="zh-CN" sz="4400" b="1">
                <a:solidFill>
                  <a:srgbClr val="FFFF00"/>
                </a:solidFill>
              </a:rPr>
              <a:t>——</a:t>
            </a:r>
            <a:r>
              <a:rPr lang="zh-CN" altLang="en-US" sz="3600" b="1">
                <a:solidFill>
                  <a:srgbClr val="FFFF00"/>
                </a:solidFill>
              </a:rPr>
              <a:t>战争基本要素</a:t>
            </a:r>
            <a:endParaRPr lang="zh-CN" altLang="en-US" sz="36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63415" y="2800350"/>
            <a:ext cx="66192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</a:rPr>
              <a:t>1</a:t>
            </a:r>
            <a:r>
              <a:rPr lang="zh-CN" altLang="en-US" sz="3600" b="1">
                <a:solidFill>
                  <a:schemeClr val="bg1"/>
                </a:solidFill>
              </a:rPr>
              <a:t>、背景</a:t>
            </a:r>
            <a:endParaRPr lang="zh-CN" altLang="en-US" sz="3600" b="1">
              <a:solidFill>
                <a:schemeClr val="bg1"/>
              </a:solidFill>
            </a:endParaRPr>
          </a:p>
          <a:p>
            <a:r>
              <a:rPr lang="en-US" altLang="zh-CN" sz="3600" b="1">
                <a:solidFill>
                  <a:schemeClr val="bg1"/>
                </a:solidFill>
              </a:rPr>
              <a:t>2</a:t>
            </a:r>
            <a:r>
              <a:rPr lang="zh-CN" altLang="en-US" sz="3600" b="1">
                <a:solidFill>
                  <a:schemeClr val="bg1"/>
                </a:solidFill>
              </a:rPr>
              <a:t>、时间</a:t>
            </a:r>
            <a:endParaRPr lang="zh-CN" altLang="en-US" sz="3600" b="1">
              <a:solidFill>
                <a:schemeClr val="bg1"/>
              </a:solidFill>
            </a:endParaRPr>
          </a:p>
          <a:p>
            <a:r>
              <a:rPr lang="en-US" altLang="zh-CN" sz="3600" b="1">
                <a:solidFill>
                  <a:schemeClr val="bg1"/>
                </a:solidFill>
              </a:rPr>
              <a:t>3</a:t>
            </a:r>
            <a:r>
              <a:rPr lang="zh-CN" altLang="en-US" sz="3600" b="1">
                <a:solidFill>
                  <a:schemeClr val="bg1"/>
                </a:solidFill>
              </a:rPr>
              <a:t>、经过（战役及战况）</a:t>
            </a:r>
            <a:endParaRPr lang="zh-CN" altLang="en-US" sz="3600" b="1">
              <a:solidFill>
                <a:schemeClr val="bg1"/>
              </a:solidFill>
            </a:endParaRPr>
          </a:p>
          <a:p>
            <a:r>
              <a:rPr lang="en-US" altLang="zh-CN" sz="3600" b="1">
                <a:solidFill>
                  <a:schemeClr val="bg1"/>
                </a:solidFill>
              </a:rPr>
              <a:t>4</a:t>
            </a:r>
            <a:r>
              <a:rPr lang="zh-CN" altLang="en-US" sz="3600" b="1">
                <a:solidFill>
                  <a:schemeClr val="bg1"/>
                </a:solidFill>
              </a:rPr>
              <a:t>、结果</a:t>
            </a:r>
            <a:endParaRPr lang="zh-CN" altLang="en-US" sz="3600" b="1">
              <a:solidFill>
                <a:schemeClr val="bg1"/>
              </a:solidFill>
            </a:endParaRPr>
          </a:p>
          <a:p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61180" y="2013585"/>
            <a:ext cx="6865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solidFill>
                  <a:srgbClr val="FFFF00"/>
                </a:solidFill>
              </a:rPr>
              <a:t>甲午中日战争</a:t>
            </a:r>
            <a:endParaRPr lang="zh-CN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自我核对：</a:t>
            </a:r>
            <a:r>
              <a:rPr lang="en-US" altLang="zh-CN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、背景</a:t>
            </a:r>
            <a:endParaRPr lang="zh-CN" altLang="en-US" sz="3200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（一）同是天涯沦落人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0163" y="1652859"/>
            <a:ext cx="5526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材料</a:t>
            </a:r>
            <a:r>
              <a:rPr lang="zh-CN" altLang="en-US" sz="2400" dirty="0">
                <a:solidFill>
                  <a:schemeClr val="bg1"/>
                </a:solidFill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</a:rPr>
              <a:t>：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清朝统治者认为天朝物产丰富，无所不有，不需要通外国进行经济交流。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1757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年，下令</a:t>
            </a:r>
            <a:r>
              <a:rPr lang="zh-CN" altLang="en-US" sz="2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关闭其他港口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，只开放广州一处作为对外通商口岸。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r"/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</a:rPr>
              <a:t>材料</a:t>
            </a:r>
            <a:r>
              <a:rPr lang="zh-CN" altLang="en-US" sz="2400" dirty="0" smtClean="0">
                <a:solidFill>
                  <a:schemeClr val="bg1"/>
                </a:solidFill>
              </a:rPr>
              <a:t>三</a:t>
            </a:r>
            <a:r>
              <a:rPr lang="zh-CN" altLang="zh-CN" sz="2400" dirty="0" smtClean="0">
                <a:solidFill>
                  <a:schemeClr val="bg1"/>
                </a:solidFill>
              </a:rPr>
              <a:t>：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为打开中国市场，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1840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年以来英国先后发动两次鸦片战争。中国战败，被迫</a:t>
            </a:r>
            <a:r>
              <a:rPr lang="zh-CN" altLang="en-US" sz="2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开放通商口岸、割地、赔款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，中国开始逐步沦为半殖民地半封建社会。</a:t>
            </a:r>
            <a:endParaRPr lang="zh-CN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20714" y="1640500"/>
            <a:ext cx="5787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</a:rPr>
              <a:t>材料二：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世纪中期，日本处于德川幕府统治下。德川幕府推行</a:t>
            </a:r>
            <a:r>
              <a:rPr lang="zh-CN" altLang="en-US" sz="2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锁国政策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，只允许日本同中国、荷兰进行有限的贸易。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endParaRPr lang="en-US" altLang="zh-CN" sz="2400" dirty="0" smtClean="0">
              <a:solidFill>
                <a:schemeClr val="bg1"/>
              </a:solidFill>
            </a:endParaRPr>
          </a:p>
          <a:p>
            <a:pPr algn="r"/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</a:rPr>
              <a:t>材料</a:t>
            </a:r>
            <a:r>
              <a:rPr lang="zh-CN" altLang="en-US" sz="2400" dirty="0" smtClean="0">
                <a:solidFill>
                  <a:schemeClr val="bg1"/>
                </a:solidFill>
              </a:rPr>
              <a:t>四</a:t>
            </a:r>
            <a:r>
              <a:rPr lang="zh-CN" altLang="zh-CN" sz="2400" dirty="0" smtClean="0">
                <a:solidFill>
                  <a:schemeClr val="bg1"/>
                </a:solidFill>
              </a:rPr>
              <a:t>：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1853—1854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年，美国海军舰队两次强行进入日本港口，要求日本打开国门，否则开战。日本被迫在不平等条约上签字，</a:t>
            </a:r>
            <a:r>
              <a:rPr lang="zh-CN" altLang="en-US" sz="2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开放通商口岸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842" y="5133052"/>
            <a:ext cx="1132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</a:rPr>
              <a:t>依据材料</a:t>
            </a:r>
            <a:r>
              <a:rPr lang="zh-CN" altLang="en-US" sz="2800" dirty="0" smtClean="0">
                <a:solidFill>
                  <a:schemeClr val="bg1"/>
                </a:solidFill>
              </a:rPr>
              <a:t>，历史上的中国和日本有什么相似的遭遇？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7380" y="5649488"/>
            <a:ext cx="8982652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都曾闭关锁国、都遭到列强的侵略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4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1905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7313" y="548220"/>
            <a:ext cx="94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（二）向西方学习进行改革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9" y="1762897"/>
            <a:ext cx="7111168" cy="48777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7" y="247023"/>
            <a:ext cx="4415482" cy="63936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4023" y="597750"/>
            <a:ext cx="94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（三）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制定大陆政策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占领中国、控制亚洲、称霸世界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9" y="1585789"/>
            <a:ext cx="5018783" cy="4293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2" y="1589904"/>
            <a:ext cx="6645862" cy="42893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42768" y="5734615"/>
            <a:ext cx="918713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转嫁国内矛盾，实行大陆政策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33548" y="686650"/>
            <a:ext cx="94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（四）隔岸观火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众小鬼各怀鬼胎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1647190"/>
            <a:ext cx="8349615" cy="4918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4" y="1647346"/>
            <a:ext cx="3631427" cy="2649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3483" y="1656489"/>
            <a:ext cx="3694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</a:rPr>
              <a:t>材料：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1894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年，朝鲜发生东学党起义。应朝鲜国王请求，清政府派兵帮助镇压。日本也乘机出兵朝鲜。东学党起义平息后，日本继续增兵朝鲜，蓄意挑起战争。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1647346"/>
            <a:ext cx="3997286" cy="29851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" y="4358862"/>
            <a:ext cx="2261394" cy="22613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02" y="4297306"/>
            <a:ext cx="2322950" cy="2322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6" y="4427008"/>
            <a:ext cx="2193248" cy="21932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62430" y="639445"/>
            <a:ext cx="78473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（五）导火索</a:t>
            </a:r>
            <a:r>
              <a:rPr lang="en-US" altLang="zh-CN" sz="3200" b="1" dirty="0" smtClean="0">
                <a:solidFill>
                  <a:schemeClr val="bg1"/>
                </a:solidFill>
                <a:sym typeface="+mn-ea"/>
              </a:rPr>
              <a:t>——1894</a:t>
            </a:r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年 </a:t>
            </a:r>
            <a:r>
              <a:rPr lang="zh-CN" altLang="en-US" sz="3200" b="1" dirty="0" smtClean="0">
                <a:solidFill>
                  <a:srgbClr val="FFFF00"/>
                </a:solidFill>
                <a:sym typeface="+mn-ea"/>
              </a:rPr>
              <a:t>朝鲜东学党起义</a:t>
            </a:r>
            <a:endParaRPr lang="zh-CN" altLang="en-US" sz="3200" b="1" dirty="0" smtClean="0">
              <a:solidFill>
                <a:schemeClr val="bg1"/>
              </a:solidFill>
            </a:endParaRPr>
          </a:p>
          <a:p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tags/tag1.xml><?xml version="1.0" encoding="utf-8"?>
<p:tagLst xmlns:p="http://schemas.openxmlformats.org/presentationml/2006/main">
  <p:tag name="AS_NET" val="2.0.50727.8662"/>
  <p:tag name="AS_OS" val="Microsoft Windows NT 6.2.9200.0"/>
  <p:tag name="AS_RELEASE_DATE" val="2018.07.12"/>
  <p:tag name="AS_TITLE" val="Aspose.Slides for .NET 2.0"/>
  <p:tag name="AS_VERSION" val="18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2857</Words>
  <Application>WPS 演示</Application>
  <PresentationFormat>宽屏</PresentationFormat>
  <Paragraphs>273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萝莉体 第二版</vt:lpstr>
      <vt:lpstr>黑体</vt:lpstr>
      <vt:lpstr>楷体</vt:lpstr>
      <vt:lpstr>华文中宋</vt:lpstr>
      <vt:lpstr>Calibri</vt:lpstr>
      <vt:lpstr>微软雅黑</vt:lpstr>
      <vt:lpstr>Arial Unicode MS</vt:lpstr>
      <vt:lpstr>等线 Light</vt:lpstr>
      <vt:lpstr>等线</vt:lpstr>
      <vt:lpstr>华文琥珀</vt:lpstr>
      <vt:lpstr>华文隶书</vt:lpstr>
      <vt:lpstr>Times New Roman</vt:lpstr>
      <vt:lpstr>华文楷体</vt:lpstr>
      <vt:lpstr>华文行楷</vt:lpstr>
      <vt:lpstr>华文新魏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彩虹办公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彩虹办公PPT模板</dc:title>
  <dc:creator>彩虹办公</dc:creator>
  <cp:keywords>彩虹办公</cp:keywords>
  <dc:description>彩虹办公 http://www.caihong8888.com</dc:description>
  <cp:lastModifiedBy>Administrator</cp:lastModifiedBy>
  <cp:revision>225</cp:revision>
  <dcterms:created xsi:type="dcterms:W3CDTF">2017-11-24T03:51:00Z</dcterms:created>
  <dcterms:modified xsi:type="dcterms:W3CDTF">2019-09-11T11:07:13Z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