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0" r:id="rId1"/>
  </p:sldMasterIdLst>
  <p:notesMasterIdLst>
    <p:notesMasterId r:id="rId48"/>
  </p:notesMasterIdLst>
  <p:sldIdLst>
    <p:sldId id="519" r:id="rId2"/>
    <p:sldId id="526" r:id="rId3"/>
    <p:sldId id="490" r:id="rId4"/>
    <p:sldId id="489" r:id="rId5"/>
    <p:sldId id="354" r:id="rId6"/>
    <p:sldId id="355" r:id="rId7"/>
    <p:sldId id="360" r:id="rId8"/>
    <p:sldId id="376" r:id="rId9"/>
    <p:sldId id="417" r:id="rId10"/>
    <p:sldId id="463" r:id="rId11"/>
    <p:sldId id="448" r:id="rId12"/>
    <p:sldId id="441" r:id="rId13"/>
    <p:sldId id="460" r:id="rId14"/>
    <p:sldId id="525" r:id="rId15"/>
    <p:sldId id="467" r:id="rId16"/>
    <p:sldId id="419" r:id="rId17"/>
    <p:sldId id="461" r:id="rId18"/>
    <p:sldId id="388" r:id="rId19"/>
    <p:sldId id="527" r:id="rId20"/>
    <p:sldId id="528" r:id="rId21"/>
    <p:sldId id="529" r:id="rId22"/>
    <p:sldId id="530" r:id="rId23"/>
    <p:sldId id="531" r:id="rId24"/>
    <p:sldId id="532" r:id="rId25"/>
    <p:sldId id="534" r:id="rId26"/>
    <p:sldId id="533" r:id="rId27"/>
    <p:sldId id="452" r:id="rId28"/>
    <p:sldId id="536" r:id="rId29"/>
    <p:sldId id="396" r:id="rId30"/>
    <p:sldId id="434" r:id="rId31"/>
    <p:sldId id="399" r:id="rId32"/>
    <p:sldId id="453" r:id="rId33"/>
    <p:sldId id="494" r:id="rId34"/>
    <p:sldId id="523" r:id="rId35"/>
    <p:sldId id="499" r:id="rId36"/>
    <p:sldId id="520" r:id="rId37"/>
    <p:sldId id="516" r:id="rId38"/>
    <p:sldId id="524" r:id="rId39"/>
    <p:sldId id="502" r:id="rId40"/>
    <p:sldId id="503" r:id="rId41"/>
    <p:sldId id="514" r:id="rId42"/>
    <p:sldId id="509" r:id="rId43"/>
    <p:sldId id="521" r:id="rId44"/>
    <p:sldId id="501" r:id="rId45"/>
    <p:sldId id="510" r:id="rId46"/>
    <p:sldId id="508" r:id="rId47"/>
  </p:sldIdLst>
  <p:sldSz cx="9144000" cy="5143500" type="screen16x9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3333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/>
    <p:restoredTop sz="94660"/>
  </p:normalViewPr>
  <p:slideViewPr>
    <p:cSldViewPr>
      <p:cViewPr varScale="1">
        <p:scale>
          <a:sx n="60" d="100"/>
          <a:sy n="60" d="100"/>
        </p:scale>
        <p:origin x="-90" y="-40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0ABB34-C757-446B-8ABE-CC2B78D79599}" type="datetimeFigureOut">
              <a:rPr lang="zh-CN" altLang="en-US" smtClean="0"/>
              <a:t>2019/12/13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A16FAE-FA95-4951-A14D-AF6691120C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32592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0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CCC2A16-A8DA-41BE-B8CD-C0EB0E1F470B}" type="slidenum">
              <a:rPr lang="en-US" altLang="zh-C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en-US" altLang="zh-CN" smtClean="0">
              <a:solidFill>
                <a:srgbClr val="000000"/>
              </a:solidFill>
            </a:endParaRPr>
          </a:p>
        </p:txBody>
      </p:sp>
      <p:sp>
        <p:nvSpPr>
          <p:cNvPr id="332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280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zh-CN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在整个第二次世界大战中，真正在战场上长期地、有组织地、大规模地进行违反国际法的化学战的国家只有日本。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A16FAE-FA95-4951-A14D-AF6691120C3A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5915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幻灯片图像占位符 62465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6386" name="文本占位符 62466"/>
          <p:cNvSpPr>
            <a:spLocks noGrp="1" noChangeArrowheads="1"/>
          </p:cNvSpPr>
          <p:nvPr>
            <p:ph type="body" idx="4294967295"/>
          </p:nvPr>
        </p:nvSpPr>
        <p:spPr>
          <a:ln/>
        </p:spPr>
        <p:txBody>
          <a:bodyPr/>
          <a:lstStyle/>
          <a:p>
            <a:endParaRPr lang="zh-CN" altLang="zh-CN" smtClean="0"/>
          </a:p>
        </p:txBody>
      </p:sp>
      <p:sp>
        <p:nvSpPr>
          <p:cNvPr id="16387" name="灯片编号占位符 1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58F40EEF-CE32-4351-9F8D-D2B27B0DA37F}" type="slidenum">
              <a:rPr lang="zh-CN" altLang="en-US"/>
              <a:pPr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2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25603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0DB87A3-BBF4-4716-BA68-A76BAFD1C159}" type="slidenum">
              <a:rPr lang="zh-CN" altLang="en-US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</a:t>
            </a:fld>
            <a:endParaRPr lang="en-US" altLang="zh-CN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fld id="{618A8E3A-5FEA-43C6-B3AB-C7D0528B67BE}" type="slidenum">
              <a:rPr lang="en-US" altLang="zh-CN"/>
              <a:pPr eaLnBrk="1" hangingPunct="1"/>
              <a:t>33</a:t>
            </a:fld>
            <a:endParaRPr lang="en-US" altLang="zh-CN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CN" altLang="zh-CN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副标题 8"/>
          <p:cNvSpPr>
            <a:spLocks noGrp="1"/>
          </p:cNvSpPr>
          <p:nvPr>
            <p:ph type="subTitle" idx="1"/>
          </p:nvPr>
        </p:nvSpPr>
        <p:spPr>
          <a:xfrm>
            <a:off x="457200" y="2774853"/>
            <a:ext cx="8305800" cy="85725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zh-CN" altLang="en-US" smtClean="0"/>
              <a:t>单击此处编辑母版副标题样式</a:t>
            </a:r>
            <a:endParaRPr kumimoji="0" lang="en-US"/>
          </a:p>
        </p:txBody>
      </p:sp>
      <p:sp>
        <p:nvSpPr>
          <p:cNvPr id="28" name="标题 27"/>
          <p:cNvSpPr>
            <a:spLocks noGrp="1"/>
          </p:cNvSpPr>
          <p:nvPr>
            <p:ph type="ctrTitle"/>
          </p:nvPr>
        </p:nvSpPr>
        <p:spPr>
          <a:xfrm>
            <a:off x="457200" y="1075299"/>
            <a:ext cx="8305800" cy="14859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cxnSp>
        <p:nvCxnSpPr>
          <p:cNvPr id="8" name="直接连接符 7"/>
          <p:cNvCxnSpPr/>
          <p:nvPr/>
        </p:nvCxnSpPr>
        <p:spPr>
          <a:xfrm>
            <a:off x="1463626" y="2662595"/>
            <a:ext cx="2971800" cy="1191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4708574" y="2662595"/>
            <a:ext cx="2971800" cy="1191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椭圆 13"/>
          <p:cNvSpPr/>
          <p:nvPr/>
        </p:nvSpPr>
        <p:spPr>
          <a:xfrm>
            <a:off x="4540348" y="2644727"/>
            <a:ext cx="45720" cy="3429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日期占位符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090B4-2FF8-475A-9053-E1B8BF6CE8EE}" type="datetimeFigureOut">
              <a:rPr lang="zh-CN" altLang="en-US" smtClean="0"/>
              <a:t>2019/12/13</a:t>
            </a:fld>
            <a:endParaRPr lang="zh-CN" altLang="en-US"/>
          </a:p>
        </p:txBody>
      </p:sp>
      <p:sp>
        <p:nvSpPr>
          <p:cNvPr id="16" name="灯片编号占位符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5F1F6A2-5B07-4785-838F-9B1ED269230D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090B4-2FF8-475A-9053-E1B8BF6CE8EE}" type="datetimeFigureOut">
              <a:rPr lang="zh-CN" altLang="en-US" smtClean="0"/>
              <a:t>2019/12/13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1F6A2-5B07-4785-838F-9B1ED269230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090B4-2FF8-475A-9053-E1B8BF6CE8EE}" type="datetimeFigureOut">
              <a:rPr lang="zh-CN" altLang="en-US" smtClean="0"/>
              <a:t>2019/12/13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1F6A2-5B07-4785-838F-9B1ED269230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内容占位符 8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3429000"/>
          </a:xfrm>
        </p:spPr>
        <p:txBody>
          <a:bodyPr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14" name="日期占位符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E1090B4-2FF8-475A-9053-E1B8BF6CE8EE}" type="datetimeFigureOut">
              <a:rPr lang="zh-CN" altLang="en-US" smtClean="0"/>
              <a:t>2019/12/13</a:t>
            </a:fld>
            <a:endParaRPr lang="zh-CN" altLang="en-US"/>
          </a:p>
        </p:txBody>
      </p:sp>
      <p:sp>
        <p:nvSpPr>
          <p:cNvPr id="15" name="灯片编号占位符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15F1F6A2-5B07-4785-838F-9B1ED269230D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6" name="页脚占位符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7" name="标题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090B4-2FF8-475A-9053-E1B8BF6CE8EE}" type="datetimeFigureOut">
              <a:rPr lang="zh-CN" altLang="en-US" smtClean="0"/>
              <a:t>2019/12/13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1F6A2-5B07-4785-838F-9B1ED269230D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85800" y="2628900"/>
            <a:ext cx="7924800" cy="10287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85800" y="3719148"/>
            <a:ext cx="7924800" cy="738552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cxnSp>
        <p:nvCxnSpPr>
          <p:cNvPr id="7" name="直接连接符 6"/>
          <p:cNvCxnSpPr/>
          <p:nvPr/>
        </p:nvCxnSpPr>
        <p:spPr>
          <a:xfrm>
            <a:off x="685800" y="3687744"/>
            <a:ext cx="7924800" cy="3226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090B4-2FF8-475A-9053-E1B8BF6CE8EE}" type="datetimeFigureOut">
              <a:rPr lang="zh-CN" altLang="en-US" smtClean="0"/>
              <a:t>2019/12/13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1F6A2-5B07-4785-838F-9B1ED269230D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11" name="内容占位符 10"/>
          <p:cNvSpPr>
            <a:spLocks noGrp="1"/>
          </p:cNvSpPr>
          <p:nvPr>
            <p:ph sz="half" idx="1"/>
          </p:nvPr>
        </p:nvSpPr>
        <p:spPr>
          <a:xfrm>
            <a:off x="457200" y="1143000"/>
            <a:ext cx="4059936" cy="3429000"/>
          </a:xfrm>
        </p:spPr>
        <p:txBody>
          <a:bodyPr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13" name="内容占位符 12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4059936" cy="3429000"/>
          </a:xfrm>
        </p:spPr>
        <p:txBody>
          <a:bodyPr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1F6A2-5B07-4785-838F-9B1ED269230D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090B4-2FF8-475A-9053-E1B8BF6CE8EE}" type="datetimeFigureOut">
              <a:rPr lang="zh-CN" altLang="en-US" smtClean="0"/>
              <a:t>2019/12/13</a:t>
            </a:fld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049695"/>
            <a:ext cx="4040188" cy="5715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32" name="内容占位符 31"/>
          <p:cNvSpPr>
            <a:spLocks noGrp="1"/>
          </p:cNvSpPr>
          <p:nvPr>
            <p:ph sz="half" idx="2"/>
          </p:nvPr>
        </p:nvSpPr>
        <p:spPr>
          <a:xfrm>
            <a:off x="457200" y="1651422"/>
            <a:ext cx="4038600" cy="2935224"/>
          </a:xfrm>
        </p:spPr>
        <p:txBody>
          <a:bodyPr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34" name="内容占位符 33"/>
          <p:cNvSpPr>
            <a:spLocks noGrp="1"/>
          </p:cNvSpPr>
          <p:nvPr>
            <p:ph sz="quarter" idx="4"/>
          </p:nvPr>
        </p:nvSpPr>
        <p:spPr>
          <a:xfrm>
            <a:off x="4649788" y="1651422"/>
            <a:ext cx="4038600" cy="2935224"/>
          </a:xfrm>
        </p:spPr>
        <p:txBody>
          <a:bodyPr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116586"/>
            <a:ext cx="8229600" cy="85725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12" name="文本占位符 11"/>
          <p:cNvSpPr>
            <a:spLocks noGrp="1"/>
          </p:cNvSpPr>
          <p:nvPr>
            <p:ph type="body" idx="3"/>
          </p:nvPr>
        </p:nvSpPr>
        <p:spPr>
          <a:xfrm>
            <a:off x="4648200" y="1049695"/>
            <a:ext cx="4040188" cy="5715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cxnSp>
        <p:nvCxnSpPr>
          <p:cNvPr id="10" name="直接连接符 9"/>
          <p:cNvCxnSpPr/>
          <p:nvPr/>
        </p:nvCxnSpPr>
        <p:spPr>
          <a:xfrm>
            <a:off x="562945" y="1635164"/>
            <a:ext cx="3749040" cy="1191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/>
        </p:nvCxnSpPr>
        <p:spPr>
          <a:xfrm>
            <a:off x="4754880" y="1635164"/>
            <a:ext cx="3749040" cy="1191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090B4-2FF8-475A-9053-E1B8BF6CE8EE}" type="datetimeFigureOut">
              <a:rPr lang="zh-CN" altLang="en-US" smtClean="0"/>
              <a:t>2019/12/13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1F6A2-5B07-4785-838F-9B1ED269230D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090B4-2FF8-475A-9053-E1B8BF6CE8EE}" type="datetimeFigureOut">
              <a:rPr lang="zh-CN" altLang="en-US" smtClean="0"/>
              <a:t>2019/12/13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1F6A2-5B07-4785-838F-9B1ED269230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内容占位符 28"/>
          <p:cNvSpPr>
            <a:spLocks noGrp="1"/>
          </p:cNvSpPr>
          <p:nvPr>
            <p:ph sz="quarter" idx="1"/>
          </p:nvPr>
        </p:nvSpPr>
        <p:spPr>
          <a:xfrm>
            <a:off x="457200" y="342900"/>
            <a:ext cx="6248400" cy="4286250"/>
          </a:xfrm>
        </p:spPr>
        <p:txBody>
          <a:bodyPr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2"/>
          </p:nvPr>
        </p:nvSpPr>
        <p:spPr>
          <a:xfrm>
            <a:off x="6781800" y="1200150"/>
            <a:ext cx="1984248" cy="280035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31" name="标题 30"/>
          <p:cNvSpPr>
            <a:spLocks noGrp="1"/>
          </p:cNvSpPr>
          <p:nvPr>
            <p:ph type="title"/>
          </p:nvPr>
        </p:nvSpPr>
        <p:spPr>
          <a:xfrm>
            <a:off x="6781800" y="342900"/>
            <a:ext cx="1981200" cy="8001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8" name="日期占位符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E1090B4-2FF8-475A-9053-E1B8BF6CE8EE}" type="datetimeFigureOut">
              <a:rPr lang="zh-CN" altLang="en-US" smtClean="0"/>
              <a:t>2019/12/13</a:t>
            </a:fld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5F1F6A2-5B07-4785-838F-9B1ED269230D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页脚占位符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29400" y="342900"/>
            <a:ext cx="2057400" cy="8001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57200" y="342900"/>
            <a:ext cx="6019800" cy="417195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zh-CN" altLang="en-US" smtClean="0"/>
              <a:t>单击图标添加图片</a:t>
            </a:r>
            <a:endParaRPr kumimoji="0" 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629400" y="1200150"/>
            <a:ext cx="2057400" cy="33147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8" name="日期占位符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090B4-2FF8-475A-9053-E1B8BF6CE8EE}" type="datetimeFigureOut">
              <a:rPr lang="zh-CN" altLang="en-US" smtClean="0"/>
              <a:t>2019/12/13</a:t>
            </a:fld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5F1F6A2-5B07-4785-838F-9B1ED269230D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页脚占位符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占位符 8"/>
          <p:cNvSpPr>
            <a:spLocks noGrp="1"/>
          </p:cNvSpPr>
          <p:nvPr>
            <p:ph type="body" idx="1"/>
          </p:nvPr>
        </p:nvSpPr>
        <p:spPr>
          <a:xfrm>
            <a:off x="457200" y="1085850"/>
            <a:ext cx="8229600" cy="350877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  <a:p>
            <a:pPr lvl="1" eaLnBrk="1" latinLnBrk="0" hangingPunct="1"/>
            <a:r>
              <a:rPr kumimoji="0" lang="zh-CN" altLang="en-US" smtClean="0"/>
              <a:t>第二级</a:t>
            </a:r>
          </a:p>
          <a:p>
            <a:pPr lvl="2" eaLnBrk="1" latinLnBrk="0" hangingPunct="1"/>
            <a:r>
              <a:rPr kumimoji="0" lang="zh-CN" altLang="en-US" smtClean="0"/>
              <a:t>第三级</a:t>
            </a:r>
          </a:p>
          <a:p>
            <a:pPr lvl="3" eaLnBrk="1" latinLnBrk="0" hangingPunct="1"/>
            <a:r>
              <a:rPr kumimoji="0" lang="zh-CN" altLang="en-US" smtClean="0"/>
              <a:t>第四级</a:t>
            </a:r>
          </a:p>
          <a:p>
            <a:pPr lvl="4" eaLnBrk="1" latinLnBrk="0" hangingPunct="1"/>
            <a:r>
              <a:rPr kumimoji="0" lang="zh-CN" altLang="en-US" smtClean="0"/>
              <a:t>第五级</a:t>
            </a:r>
            <a:endParaRPr kumimoji="0" lang="en-US"/>
          </a:p>
        </p:txBody>
      </p:sp>
      <p:sp>
        <p:nvSpPr>
          <p:cNvPr id="24" name="日期占位符 23"/>
          <p:cNvSpPr>
            <a:spLocks noGrp="1"/>
          </p:cNvSpPr>
          <p:nvPr>
            <p:ph type="dt" sz="half" idx="2"/>
          </p:nvPr>
        </p:nvSpPr>
        <p:spPr>
          <a:xfrm>
            <a:off x="5791200" y="4652750"/>
            <a:ext cx="2590800" cy="288036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8E1090B4-2FF8-475A-9053-E1B8BF6CE8EE}" type="datetimeFigureOut">
              <a:rPr lang="zh-CN" altLang="en-US" smtClean="0"/>
              <a:t>2019/12/13</a:t>
            </a:fld>
            <a:endParaRPr lang="zh-CN" altLang="en-US"/>
          </a:p>
        </p:txBody>
      </p:sp>
      <p:sp>
        <p:nvSpPr>
          <p:cNvPr id="10" name="页脚占位符 9"/>
          <p:cNvSpPr>
            <a:spLocks noGrp="1"/>
          </p:cNvSpPr>
          <p:nvPr>
            <p:ph type="ftr" sz="quarter" idx="3"/>
          </p:nvPr>
        </p:nvSpPr>
        <p:spPr>
          <a:xfrm>
            <a:off x="2133600" y="4652750"/>
            <a:ext cx="3581400" cy="288036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22" name="灯片编号占位符 21"/>
          <p:cNvSpPr>
            <a:spLocks noGrp="1"/>
          </p:cNvSpPr>
          <p:nvPr>
            <p:ph type="sldNum" sz="quarter" idx="4"/>
          </p:nvPr>
        </p:nvSpPr>
        <p:spPr>
          <a:xfrm>
            <a:off x="8410575" y="4636148"/>
            <a:ext cx="609600" cy="3429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15F1F6A2-5B07-4785-838F-9B1ED269230D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4"/>
          <p:cNvSpPr>
            <a:spLocks noGrp="1"/>
          </p:cNvSpPr>
          <p:nvPr>
            <p:ph type="title"/>
          </p:nvPr>
        </p:nvSpPr>
        <p:spPr>
          <a:xfrm>
            <a:off x="457200" y="114300"/>
            <a:ext cx="8229600" cy="9144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oleObject" Target="../embeddings/oleObject2.bin"/><Relationship Id="rId18" Type="http://schemas.openxmlformats.org/officeDocument/2006/relationships/image" Target="../media/image16.jpeg"/><Relationship Id="rId3" Type="http://schemas.openxmlformats.org/officeDocument/2006/relationships/image" Target="../media/image5.png"/><Relationship Id="rId7" Type="http://schemas.openxmlformats.org/officeDocument/2006/relationships/image" Target="../media/image9.emf"/><Relationship Id="rId12" Type="http://schemas.openxmlformats.org/officeDocument/2006/relationships/image" Target="../media/image12.jpeg"/><Relationship Id="rId17" Type="http://schemas.openxmlformats.org/officeDocument/2006/relationships/image" Target="../media/image15.jpe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4.jpeg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emf"/><Relationship Id="rId11" Type="http://schemas.openxmlformats.org/officeDocument/2006/relationships/image" Target="../media/image3.png"/><Relationship Id="rId5" Type="http://schemas.openxmlformats.org/officeDocument/2006/relationships/image" Target="../media/image7.emf"/><Relationship Id="rId15" Type="http://schemas.openxmlformats.org/officeDocument/2006/relationships/image" Target="../media/image13.jpeg"/><Relationship Id="rId10" Type="http://schemas.openxmlformats.org/officeDocument/2006/relationships/oleObject" Target="../embeddings/oleObject1.bin"/><Relationship Id="rId4" Type="http://schemas.openxmlformats.org/officeDocument/2006/relationships/image" Target="../media/image6.emf"/><Relationship Id="rId9" Type="http://schemas.openxmlformats.org/officeDocument/2006/relationships/image" Target="../media/image11.jpeg"/><Relationship Id="rId1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65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67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69.png"/><Relationship Id="rId4" Type="http://schemas.openxmlformats.org/officeDocument/2006/relationships/image" Target="../media/image68.jpeg"/><Relationship Id="rId9" Type="http://schemas.openxmlformats.org/officeDocument/2006/relationships/image" Target="../media/image71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hyperlink" Target="&#19996;&#20140;&#23457;&#21028;&#19996;&#26465;&#33521;&#26426;2.avi" TargetMode="Externa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hyperlink" Target="&#19996;&#20140;&#23457;&#21028;&#19996;&#26465;&#33521;&#26426;1.avi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9" name="Picture 3"/>
          <p:cNvPicPr>
            <a:picLocks noChangeAspect="1" noChangeArrowheads="1"/>
          </p:cNvPicPr>
          <p:nvPr/>
        </p:nvPicPr>
        <p:blipFill>
          <a:blip r:embed="rId3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1770"/>
            <a:ext cx="9144000" cy="80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2036" name="Text Box 4"/>
          <p:cNvSpPr txBox="1">
            <a:spLocks noChangeArrowheads="1"/>
          </p:cNvSpPr>
          <p:nvPr/>
        </p:nvSpPr>
        <p:spPr bwMode="auto">
          <a:xfrm>
            <a:off x="179388" y="141685"/>
            <a:ext cx="74168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4400">
                <a:solidFill>
                  <a:srgbClr val="FFFF00"/>
                </a:solidFill>
                <a:latin typeface="楷体_GB2312" charset="-122"/>
                <a:ea typeface="楷体_GB2312" charset="-122"/>
              </a:rPr>
              <a:t>请记住这些牺牲的英雄 </a:t>
            </a:r>
            <a:r>
              <a:rPr lang="en-US" altLang="zh-CN" sz="4400">
                <a:solidFill>
                  <a:srgbClr val="FFFF00"/>
                </a:solidFill>
                <a:ea typeface="楷体_GB2312" charset="-122"/>
              </a:rPr>
              <a:t>……</a:t>
            </a:r>
            <a:endParaRPr lang="en-US" altLang="zh-CN" sz="4400">
              <a:solidFill>
                <a:srgbClr val="FFFF00"/>
              </a:solidFill>
              <a:latin typeface="楷体_GB2312" charset="-122"/>
              <a:ea typeface="楷体_GB2312" charset="-122"/>
            </a:endParaRPr>
          </a:p>
        </p:txBody>
      </p:sp>
      <p:sp>
        <p:nvSpPr>
          <p:cNvPr id="172037" name="Rectangle 5" descr="ad"/>
          <p:cNvSpPr>
            <a:spLocks noChangeArrowheads="1"/>
          </p:cNvSpPr>
          <p:nvPr/>
        </p:nvSpPr>
        <p:spPr bwMode="auto">
          <a:xfrm>
            <a:off x="2268538" y="1383506"/>
            <a:ext cx="3168650" cy="3186113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38100" cmpd="dbl">
            <a:solidFill>
              <a:srgbClr val="FF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 b="0">
              <a:solidFill>
                <a:srgbClr val="000000"/>
              </a:solidFill>
            </a:endParaRPr>
          </a:p>
        </p:txBody>
      </p:sp>
      <p:sp>
        <p:nvSpPr>
          <p:cNvPr id="172038" name="Rectangle 6" descr="rt"/>
          <p:cNvSpPr>
            <a:spLocks noChangeArrowheads="1"/>
          </p:cNvSpPr>
          <p:nvPr/>
        </p:nvSpPr>
        <p:spPr bwMode="auto">
          <a:xfrm>
            <a:off x="2195514" y="1329928"/>
            <a:ext cx="3095625" cy="3186113"/>
          </a:xfrm>
          <a:prstGeom prst="rect">
            <a:avLst/>
          </a:prstGeom>
          <a:blipFill dpi="0" rotWithShape="0">
            <a:blip r:embed="rId5"/>
            <a:srcRect/>
            <a:stretch>
              <a:fillRect/>
            </a:stretch>
          </a:blipFill>
          <a:ln w="38100" cmpd="dbl">
            <a:solidFill>
              <a:srgbClr val="FF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 b="0">
              <a:solidFill>
                <a:srgbClr val="000000"/>
              </a:solidFill>
            </a:endParaRPr>
          </a:p>
        </p:txBody>
      </p:sp>
      <p:sp>
        <p:nvSpPr>
          <p:cNvPr id="172039" name="Rectangle 7" descr="sgzr"/>
          <p:cNvSpPr>
            <a:spLocks noChangeArrowheads="1"/>
          </p:cNvSpPr>
          <p:nvPr/>
        </p:nvSpPr>
        <p:spPr bwMode="auto">
          <a:xfrm>
            <a:off x="2195514" y="1383506"/>
            <a:ext cx="3240087" cy="3186113"/>
          </a:xfrm>
          <a:prstGeom prst="rect">
            <a:avLst/>
          </a:prstGeom>
          <a:blipFill dpi="0" rotWithShape="1">
            <a:blip r:embed="rId6"/>
            <a:srcRect/>
            <a:stretch>
              <a:fillRect/>
            </a:stretch>
          </a:blipFill>
          <a:ln w="38100" cmpd="dbl">
            <a:solidFill>
              <a:srgbClr val="FF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 b="0">
              <a:solidFill>
                <a:srgbClr val="000000"/>
              </a:solidFill>
            </a:endParaRPr>
          </a:p>
        </p:txBody>
      </p:sp>
      <p:sp>
        <p:nvSpPr>
          <p:cNvPr id="172040" name="Rectangle 8" descr="ff"/>
          <p:cNvSpPr>
            <a:spLocks noChangeArrowheads="1"/>
          </p:cNvSpPr>
          <p:nvPr/>
        </p:nvSpPr>
        <p:spPr bwMode="auto">
          <a:xfrm>
            <a:off x="2231247" y="1329480"/>
            <a:ext cx="3240087" cy="3186113"/>
          </a:xfrm>
          <a:prstGeom prst="rect">
            <a:avLst/>
          </a:prstGeom>
          <a:blipFill dpi="0" rotWithShape="1">
            <a:blip r:embed="rId7">
              <a:alphaModFix amt="90000"/>
            </a:blip>
            <a:srcRect/>
            <a:stretch>
              <a:fillRect/>
            </a:stretch>
          </a:blipFill>
          <a:ln w="38100" cmpd="dbl">
            <a:solidFill>
              <a:srgbClr val="FF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 b="0">
              <a:solidFill>
                <a:srgbClr val="000000"/>
              </a:solidFill>
            </a:endParaRPr>
          </a:p>
        </p:txBody>
      </p:sp>
      <p:pic>
        <p:nvPicPr>
          <p:cNvPr id="172041" name="Picture 9" descr="赵一曼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47"/>
          <a:stretch>
            <a:fillRect/>
          </a:stretch>
        </p:blipFill>
        <p:spPr bwMode="auto">
          <a:xfrm>
            <a:off x="2123282" y="1185122"/>
            <a:ext cx="3529012" cy="3294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2042" name="Text Box 10"/>
          <p:cNvSpPr txBox="1">
            <a:spLocks noChangeArrowheads="1"/>
          </p:cNvSpPr>
          <p:nvPr/>
        </p:nvSpPr>
        <p:spPr bwMode="auto">
          <a:xfrm>
            <a:off x="3329435" y="3838321"/>
            <a:ext cx="1600200" cy="58477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1" lang="zh-CN" altLang="en-US" sz="3200" dirty="0">
                <a:solidFill>
                  <a:srgbClr val="000000"/>
                </a:solidFill>
                <a:latin typeface="Times New Roman" pitchFamily="18" charset="0"/>
              </a:rPr>
              <a:t>赵一曼</a:t>
            </a:r>
          </a:p>
        </p:txBody>
      </p:sp>
      <p:pic>
        <p:nvPicPr>
          <p:cNvPr id="172043" name="Picture 11" descr="狼牙山五壮士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4239" y="989985"/>
            <a:ext cx="3594100" cy="3401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2044" name="Text Box 12"/>
          <p:cNvSpPr txBox="1">
            <a:spLocks noChangeArrowheads="1"/>
          </p:cNvSpPr>
          <p:nvPr/>
        </p:nvSpPr>
        <p:spPr bwMode="auto">
          <a:xfrm>
            <a:off x="2278590" y="4138612"/>
            <a:ext cx="3292475" cy="64633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1" lang="zh-CN" altLang="en-US" sz="3600" dirty="0">
                <a:solidFill>
                  <a:srgbClr val="000000"/>
                </a:solidFill>
                <a:latin typeface="Times New Roman" pitchFamily="18" charset="0"/>
                <a:ea typeface="黑体" pitchFamily="49" charset="-122"/>
              </a:rPr>
              <a:t>狼牙山五壮士</a:t>
            </a:r>
          </a:p>
        </p:txBody>
      </p:sp>
      <p:graphicFrame>
        <p:nvGraphicFramePr>
          <p:cNvPr id="172045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46668367"/>
              </p:ext>
            </p:extLst>
          </p:nvPr>
        </p:nvGraphicFramePr>
        <p:xfrm>
          <a:off x="2274095" y="1099981"/>
          <a:ext cx="3157537" cy="31658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08" name="BMP 图象" r:id="rId10" imgW="1533739" imgH="1905266" progId="Paint.Picture">
                  <p:embed/>
                </p:oleObj>
              </mc:Choice>
              <mc:Fallback>
                <p:oleObj name="BMP 图象" r:id="rId10" imgW="1533739" imgH="1905266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74095" y="1099981"/>
                        <a:ext cx="3157537" cy="316587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2046" name="Text Box 14"/>
          <p:cNvSpPr txBox="1">
            <a:spLocks noChangeArrowheads="1"/>
          </p:cNvSpPr>
          <p:nvPr/>
        </p:nvSpPr>
        <p:spPr bwMode="auto">
          <a:xfrm>
            <a:off x="3129410" y="3458171"/>
            <a:ext cx="1800225" cy="707886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1" lang="zh-CN" altLang="en-US" sz="4000" dirty="0">
                <a:solidFill>
                  <a:srgbClr val="000000"/>
                </a:solidFill>
              </a:rPr>
              <a:t>佟麟阁</a:t>
            </a:r>
          </a:p>
        </p:txBody>
      </p:sp>
      <p:sp>
        <p:nvSpPr>
          <p:cNvPr id="172047" name="Text Box 15"/>
          <p:cNvSpPr txBox="1">
            <a:spLocks noChangeArrowheads="1"/>
          </p:cNvSpPr>
          <p:nvPr/>
        </p:nvSpPr>
        <p:spPr bwMode="auto">
          <a:xfrm>
            <a:off x="179388" y="141685"/>
            <a:ext cx="59055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4400">
                <a:solidFill>
                  <a:srgbClr val="FFFF00"/>
                </a:solidFill>
                <a:ea typeface="楷体_GB2312" charset="-122"/>
              </a:rPr>
              <a:t>更有这些惊人的数字</a:t>
            </a:r>
          </a:p>
        </p:txBody>
      </p:sp>
      <p:sp>
        <p:nvSpPr>
          <p:cNvPr id="111632" name="Text Box 16"/>
          <p:cNvSpPr txBox="1">
            <a:spLocks noChangeArrowheads="1"/>
          </p:cNvSpPr>
          <p:nvPr/>
        </p:nvSpPr>
        <p:spPr bwMode="auto">
          <a:xfrm>
            <a:off x="6156325" y="2301479"/>
            <a:ext cx="223202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zh-CN" altLang="zh-CN" b="0">
              <a:solidFill>
                <a:srgbClr val="000000"/>
              </a:solidFill>
            </a:endParaRPr>
          </a:p>
        </p:txBody>
      </p:sp>
      <p:sp>
        <p:nvSpPr>
          <p:cNvPr id="172049" name="Text Box 17"/>
          <p:cNvSpPr txBox="1">
            <a:spLocks noChangeArrowheads="1"/>
          </p:cNvSpPr>
          <p:nvPr/>
        </p:nvSpPr>
        <p:spPr bwMode="auto">
          <a:xfrm>
            <a:off x="523431" y="2291358"/>
            <a:ext cx="7634287" cy="156966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CN" altLang="en-US" sz="96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华文行楷" pitchFamily="2" charset="-122"/>
                <a:ea typeface="华文行楷" pitchFamily="2" charset="-122"/>
              </a:rPr>
              <a:t>伤亡</a:t>
            </a:r>
            <a:r>
              <a:rPr lang="en-US" altLang="zh-CN" sz="96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华文行楷" pitchFamily="2" charset="-122"/>
                <a:ea typeface="华文行楷" pitchFamily="2" charset="-122"/>
              </a:rPr>
              <a:t>3500</a:t>
            </a:r>
            <a:r>
              <a:rPr lang="zh-CN" altLang="en-US" sz="96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华文行楷" pitchFamily="2" charset="-122"/>
                <a:ea typeface="华文行楷" pitchFamily="2" charset="-122"/>
              </a:rPr>
              <a:t>万人</a:t>
            </a:r>
          </a:p>
        </p:txBody>
      </p:sp>
      <p:sp>
        <p:nvSpPr>
          <p:cNvPr id="172050" name="Text Box 18"/>
          <p:cNvSpPr txBox="1">
            <a:spLocks noChangeArrowheads="1"/>
          </p:cNvSpPr>
          <p:nvPr/>
        </p:nvSpPr>
        <p:spPr bwMode="auto">
          <a:xfrm>
            <a:off x="74167" y="2273822"/>
            <a:ext cx="8532812" cy="15696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CN" altLang="en-US" sz="9600" dirty="0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华文行楷" pitchFamily="2" charset="-122"/>
                <a:ea typeface="华文行楷" pitchFamily="2" charset="-122"/>
              </a:rPr>
              <a:t>死亡</a:t>
            </a:r>
            <a:r>
              <a:rPr lang="en-US" altLang="zh-CN" sz="9600" dirty="0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华文行楷" pitchFamily="2" charset="-122"/>
                <a:ea typeface="华文行楷" pitchFamily="2" charset="-122"/>
              </a:rPr>
              <a:t>2000</a:t>
            </a:r>
            <a:r>
              <a:rPr lang="zh-CN" altLang="en-US" sz="9600" dirty="0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华文行楷" pitchFamily="2" charset="-122"/>
                <a:ea typeface="华文行楷" pitchFamily="2" charset="-122"/>
              </a:rPr>
              <a:t>多万人</a:t>
            </a:r>
          </a:p>
        </p:txBody>
      </p:sp>
      <p:sp>
        <p:nvSpPr>
          <p:cNvPr id="172051" name="Text Box 19"/>
          <p:cNvSpPr txBox="1">
            <a:spLocks noChangeArrowheads="1"/>
          </p:cNvSpPr>
          <p:nvPr/>
        </p:nvSpPr>
        <p:spPr bwMode="auto">
          <a:xfrm>
            <a:off x="700576" y="1806941"/>
            <a:ext cx="7099798" cy="280076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CN" altLang="en-US" sz="88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华文行楷" pitchFamily="2" charset="-122"/>
                <a:ea typeface="华文行楷" pitchFamily="2" charset="-122"/>
              </a:rPr>
              <a:t>直接经济</a:t>
            </a:r>
            <a:r>
              <a:rPr lang="zh-CN" altLang="en-US" sz="88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华文行楷" pitchFamily="2" charset="-122"/>
                <a:ea typeface="华文行楷" pitchFamily="2" charset="-122"/>
              </a:rPr>
              <a:t>损失</a:t>
            </a:r>
            <a:r>
              <a:rPr lang="en-US" altLang="zh-CN" sz="88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华文行楷" pitchFamily="2" charset="-122"/>
                <a:ea typeface="华文行楷" pitchFamily="2" charset="-122"/>
              </a:rPr>
              <a:t>1000</a:t>
            </a:r>
            <a:r>
              <a:rPr lang="zh-CN" altLang="en-US" sz="88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华文行楷" pitchFamily="2" charset="-122"/>
                <a:ea typeface="华文行楷" pitchFamily="2" charset="-122"/>
              </a:rPr>
              <a:t>亿</a:t>
            </a:r>
            <a:r>
              <a:rPr lang="zh-CN" altLang="en-US" sz="88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华文行楷" pitchFamily="2" charset="-122"/>
                <a:ea typeface="华文行楷" pitchFamily="2" charset="-122"/>
              </a:rPr>
              <a:t>美元</a:t>
            </a:r>
          </a:p>
        </p:txBody>
      </p:sp>
      <p:sp>
        <p:nvSpPr>
          <p:cNvPr id="172052" name="Text Box 20"/>
          <p:cNvSpPr txBox="1">
            <a:spLocks noChangeArrowheads="1"/>
          </p:cNvSpPr>
          <p:nvPr/>
        </p:nvSpPr>
        <p:spPr bwMode="auto">
          <a:xfrm>
            <a:off x="712325" y="1834158"/>
            <a:ext cx="7056437" cy="280076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CN" altLang="en-US" sz="88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方正舒体" pitchFamily="2" charset="-122"/>
                <a:ea typeface="方正舒体" pitchFamily="2" charset="-122"/>
              </a:rPr>
              <a:t>间接经济损失</a:t>
            </a:r>
            <a:r>
              <a:rPr lang="en-US" altLang="zh-CN" sz="88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方正舒体" pitchFamily="2" charset="-122"/>
                <a:ea typeface="方正舒体" pitchFamily="2" charset="-122"/>
              </a:rPr>
              <a:t>5000</a:t>
            </a:r>
            <a:r>
              <a:rPr lang="zh-CN" altLang="en-US" sz="88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方正舒体" pitchFamily="2" charset="-122"/>
                <a:ea typeface="方正舒体" pitchFamily="2" charset="-122"/>
              </a:rPr>
              <a:t>亿美元</a:t>
            </a:r>
          </a:p>
        </p:txBody>
      </p:sp>
      <p:grpSp>
        <p:nvGrpSpPr>
          <p:cNvPr id="172053" name="Group 21"/>
          <p:cNvGrpSpPr>
            <a:grpSpLocks/>
          </p:cNvGrpSpPr>
          <p:nvPr/>
        </p:nvGrpSpPr>
        <p:grpSpPr bwMode="auto">
          <a:xfrm>
            <a:off x="432702" y="881982"/>
            <a:ext cx="6634162" cy="4194572"/>
            <a:chOff x="839" y="527"/>
            <a:chExt cx="4179" cy="3523"/>
          </a:xfrm>
        </p:grpSpPr>
        <p:pic>
          <p:nvPicPr>
            <p:cNvPr id="111649" name="Picture 22" descr="白求恩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9" y="527"/>
              <a:ext cx="1542" cy="19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1650" name="Text Box 23"/>
            <p:cNvSpPr txBox="1">
              <a:spLocks noChangeArrowheads="1"/>
            </p:cNvSpPr>
            <p:nvPr/>
          </p:nvSpPr>
          <p:spPr bwMode="auto">
            <a:xfrm>
              <a:off x="1020" y="2432"/>
              <a:ext cx="1316" cy="69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kumimoji="1" lang="zh-CN" altLang="en-US" sz="2400" dirty="0">
                  <a:solidFill>
                    <a:srgbClr val="0000FF"/>
                  </a:solidFill>
                  <a:latin typeface="楷体_GB2312" charset="-122"/>
                  <a:ea typeface="楷体_GB2312" charset="-122"/>
                </a:rPr>
                <a:t>白求恩大夫在做手术</a:t>
              </a:r>
            </a:p>
          </p:txBody>
        </p:sp>
        <p:graphicFrame>
          <p:nvGraphicFramePr>
            <p:cNvPr id="111651" name="Object 2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850616368"/>
                </p:ext>
              </p:extLst>
            </p:nvPr>
          </p:nvGraphicFramePr>
          <p:xfrm>
            <a:off x="2432" y="887"/>
            <a:ext cx="2586" cy="159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609" name="BMP 图象" r:id="rId13" imgW="5266667" imgH="2866667" progId="Paint.Picture">
                    <p:embed/>
                  </p:oleObj>
                </mc:Choice>
                <mc:Fallback>
                  <p:oleObj name="BMP 图象" r:id="rId13" imgW="5266667" imgH="2866667" progId="Paint.Picture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32" y="887"/>
                          <a:ext cx="2586" cy="159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11652" name="Text Box 25"/>
            <p:cNvSpPr txBox="1">
              <a:spLocks noChangeArrowheads="1"/>
            </p:cNvSpPr>
            <p:nvPr/>
          </p:nvSpPr>
          <p:spPr bwMode="auto">
            <a:xfrm>
              <a:off x="2154" y="3249"/>
              <a:ext cx="2858" cy="80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kumimoji="1" lang="zh-CN" altLang="en-US" sz="2800" dirty="0">
                  <a:solidFill>
                    <a:srgbClr val="0000FF"/>
                  </a:solidFill>
                  <a:latin typeface="楷体_GB2312" charset="-122"/>
                  <a:ea typeface="楷体_GB2312" charset="-122"/>
                </a:rPr>
                <a:t>白求恩大夫在抢救八路军伤员时感染中毒，不幸殉职</a:t>
              </a:r>
              <a:r>
                <a:rPr kumimoji="1" lang="zh-CN" altLang="en-US" sz="2800" dirty="0">
                  <a:solidFill>
                    <a:srgbClr val="000000"/>
                  </a:solidFill>
                  <a:latin typeface="楷体_GB2312" charset="-122"/>
                  <a:ea typeface="楷体_GB2312" charset="-122"/>
                </a:rPr>
                <a:t> </a:t>
              </a:r>
            </a:p>
          </p:txBody>
        </p:sp>
      </p:grpSp>
      <p:sp>
        <p:nvSpPr>
          <p:cNvPr id="172058" name="Text Box 26"/>
          <p:cNvSpPr txBox="1">
            <a:spLocks noChangeArrowheads="1"/>
          </p:cNvSpPr>
          <p:nvPr/>
        </p:nvSpPr>
        <p:spPr bwMode="auto">
          <a:xfrm>
            <a:off x="323851" y="141685"/>
            <a:ext cx="5832475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4400">
                <a:solidFill>
                  <a:srgbClr val="FFFF00"/>
                </a:solidFill>
                <a:ea typeface="华文新魏" pitchFamily="2" charset="-122"/>
              </a:rPr>
              <a:t>还有这些感人的援助</a:t>
            </a:r>
          </a:p>
        </p:txBody>
      </p:sp>
      <p:grpSp>
        <p:nvGrpSpPr>
          <p:cNvPr id="172059" name="Group 27"/>
          <p:cNvGrpSpPr>
            <a:grpSpLocks/>
          </p:cNvGrpSpPr>
          <p:nvPr/>
        </p:nvGrpSpPr>
        <p:grpSpPr bwMode="auto">
          <a:xfrm>
            <a:off x="178269" y="838795"/>
            <a:ext cx="8532570" cy="4410011"/>
            <a:chOff x="688" y="527"/>
            <a:chExt cx="4587" cy="3345"/>
          </a:xfrm>
        </p:grpSpPr>
        <p:pic>
          <p:nvPicPr>
            <p:cNvPr id="111641" name="Picture 28" descr="苏联空军志愿队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167"/>
            <a:stretch>
              <a:fillRect/>
            </a:stretch>
          </p:blipFill>
          <p:spPr bwMode="auto">
            <a:xfrm>
              <a:off x="688" y="540"/>
              <a:ext cx="1920" cy="1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1642" name="Picture 29" descr="sulian dongbei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993"/>
            <a:stretch>
              <a:fillRect/>
            </a:stretch>
          </p:blipFill>
          <p:spPr bwMode="auto">
            <a:xfrm>
              <a:off x="2925" y="527"/>
              <a:ext cx="1920" cy="1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1643" name="Text Box 30"/>
            <p:cNvSpPr txBox="1">
              <a:spLocks noChangeArrowheads="1"/>
            </p:cNvSpPr>
            <p:nvPr/>
          </p:nvSpPr>
          <p:spPr bwMode="auto">
            <a:xfrm>
              <a:off x="930" y="1706"/>
              <a:ext cx="1724" cy="39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zh-CN" altLang="en-US" sz="2800" dirty="0">
                  <a:solidFill>
                    <a:srgbClr val="000000"/>
                  </a:solidFill>
                  <a:latin typeface="Garamond" pitchFamily="18" charset="0"/>
                  <a:ea typeface="楷体_GB2312" charset="-122"/>
                </a:rPr>
                <a:t>苏联空军志愿队</a:t>
              </a:r>
            </a:p>
          </p:txBody>
        </p:sp>
        <p:sp>
          <p:nvSpPr>
            <p:cNvPr id="111644" name="Text Box 31"/>
            <p:cNvSpPr txBox="1">
              <a:spLocks noChangeArrowheads="1"/>
            </p:cNvSpPr>
            <p:nvPr/>
          </p:nvSpPr>
          <p:spPr bwMode="auto">
            <a:xfrm>
              <a:off x="3152" y="1661"/>
              <a:ext cx="1497" cy="44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zh-CN" altLang="en-US" sz="2800" dirty="0">
                  <a:solidFill>
                    <a:srgbClr val="000000"/>
                  </a:solidFill>
                  <a:latin typeface="楷体_GB2312" charset="-122"/>
                  <a:ea typeface="楷体_GB2312" charset="-122"/>
                </a:rPr>
                <a:t>苏军挺进东北</a:t>
              </a:r>
              <a:r>
                <a:rPr lang="zh-CN" altLang="en-US" sz="3200" dirty="0">
                  <a:solidFill>
                    <a:srgbClr val="000000"/>
                  </a:solidFill>
                  <a:latin typeface="隶书" pitchFamily="49" charset="-122"/>
                  <a:ea typeface="隶书" pitchFamily="49" charset="-122"/>
                </a:rPr>
                <a:t> </a:t>
              </a:r>
            </a:p>
          </p:txBody>
        </p:sp>
        <p:pic>
          <p:nvPicPr>
            <p:cNvPr id="111645" name="Picture 32" descr="U28P27T1D247702F318DT20041201083948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1628"/>
            <a:stretch>
              <a:fillRect/>
            </a:stretch>
          </p:blipFill>
          <p:spPr bwMode="auto">
            <a:xfrm>
              <a:off x="930" y="2069"/>
              <a:ext cx="1678" cy="1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1646" name="Text Box 33"/>
            <p:cNvSpPr txBox="1">
              <a:spLocks noChangeArrowheads="1"/>
            </p:cNvSpPr>
            <p:nvPr/>
          </p:nvSpPr>
          <p:spPr bwMode="auto">
            <a:xfrm>
              <a:off x="839" y="3475"/>
              <a:ext cx="1769" cy="39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zh-CN" altLang="en-US" sz="2800" dirty="0">
                  <a:solidFill>
                    <a:srgbClr val="000000"/>
                  </a:solidFill>
                  <a:ea typeface="楷体_GB2312" charset="-122"/>
                </a:rPr>
                <a:t>美国陆军航空队</a:t>
              </a:r>
            </a:p>
          </p:txBody>
        </p:sp>
        <p:pic>
          <p:nvPicPr>
            <p:cNvPr id="111647" name="Picture 34" descr="原“飞虎队”飞行员赴港美国老兵缅怀“驼峰行动”(组图)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778" t="7368" r="1297" b="18596"/>
            <a:stretch>
              <a:fillRect/>
            </a:stretch>
          </p:blipFill>
          <p:spPr bwMode="auto">
            <a:xfrm>
              <a:off x="2835" y="2069"/>
              <a:ext cx="2040" cy="1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1648" name="Text Box 35"/>
            <p:cNvSpPr txBox="1">
              <a:spLocks noChangeArrowheads="1"/>
            </p:cNvSpPr>
            <p:nvPr/>
          </p:nvSpPr>
          <p:spPr bwMode="auto">
            <a:xfrm>
              <a:off x="2653" y="3475"/>
              <a:ext cx="2622" cy="39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zh-CN" altLang="en-US" sz="2400" dirty="0">
                  <a:solidFill>
                    <a:srgbClr val="000000"/>
                  </a:solidFill>
                  <a:ea typeface="楷体_GB2312" charset="-122"/>
                </a:rPr>
                <a:t>来华作战美国“飞虎队”成员照片</a:t>
              </a:r>
              <a:r>
                <a:rPr lang="zh-CN" altLang="en-US" sz="2800" b="0" dirty="0">
                  <a:solidFill>
                    <a:srgbClr val="000000"/>
                  </a:solidFill>
                  <a:ea typeface="楷体_GB2312" charset="-122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39639519"/>
      </p:ext>
    </p:extLst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2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172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72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" presetClass="exit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2000"/>
                                        <p:tgtEl>
                                          <p:spTgt spid="172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/>
                                        <p:tgtEl>
                                          <p:spTgt spid="172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2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72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72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2" presetID="2" presetClass="exit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2000"/>
                                        <p:tgtEl>
                                          <p:spTgt spid="172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/>
                                        <p:tgtEl>
                                          <p:spTgt spid="172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2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720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1720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1" presetID="2" presetClass="exit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2000"/>
                                        <p:tgtEl>
                                          <p:spTgt spid="1720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/>
                                        <p:tgtEl>
                                          <p:spTgt spid="1720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2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1720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172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40" presetID="2" presetClass="exit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2000"/>
                                        <p:tgtEl>
                                          <p:spTgt spid="1720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000"/>
                                        <p:tgtEl>
                                          <p:spTgt spid="172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2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2000" fill="hold"/>
                                        <p:tgtEl>
                                          <p:spTgt spid="1720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1720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2000" fill="hold"/>
                                        <p:tgtEl>
                                          <p:spTgt spid="172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2000" fill="hold"/>
                                        <p:tgtEl>
                                          <p:spTgt spid="172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53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2000"/>
                                        <p:tgtEl>
                                          <p:spTgt spid="1720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2000"/>
                                        <p:tgtEl>
                                          <p:spTgt spid="1720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2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2000"/>
                                        <p:tgtEl>
                                          <p:spTgt spid="172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2000"/>
                                        <p:tgtEl>
                                          <p:spTgt spid="172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2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2000" fill="hold"/>
                                        <p:tgtEl>
                                          <p:spTgt spid="1720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2000" fill="hold"/>
                                        <p:tgtEl>
                                          <p:spTgt spid="1720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2000" fill="hold"/>
                                        <p:tgtEl>
                                          <p:spTgt spid="1720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1720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70" presetID="2" presetClass="exit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" dur="2000"/>
                                        <p:tgtEl>
                                          <p:spTgt spid="1720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2000"/>
                                        <p:tgtEl>
                                          <p:spTgt spid="1720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2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" dur="2000"/>
                                        <p:tgtEl>
                                          <p:spTgt spid="1720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2000"/>
                                        <p:tgtEl>
                                          <p:spTgt spid="1720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2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2000" fill="hold"/>
                                        <p:tgtEl>
                                          <p:spTgt spid="1720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2000" fill="hold"/>
                                        <p:tgtEl>
                                          <p:spTgt spid="1720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2000" fill="hold"/>
                                        <p:tgtEl>
                                          <p:spTgt spid="172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2000" fill="hold"/>
                                        <p:tgtEl>
                                          <p:spTgt spid="172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87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8" dur="2000"/>
                                        <p:tgtEl>
                                          <p:spTgt spid="1720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2000"/>
                                        <p:tgtEl>
                                          <p:spTgt spid="1720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2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2" dur="2000"/>
                                        <p:tgtEl>
                                          <p:spTgt spid="172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2000"/>
                                        <p:tgtEl>
                                          <p:spTgt spid="172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2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1720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2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9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2000"/>
                                        <p:tgtEl>
                                          <p:spTgt spid="1720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0" fill="hold"/>
                                        <p:tgtEl>
                                          <p:spTgt spid="17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0" fill="hold"/>
                                        <p:tgtEl>
                                          <p:spTgt spid="17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107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3000"/>
                                        <p:tgtEl>
                                          <p:spTgt spid="17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3000"/>
                                        <p:tgtEl>
                                          <p:spTgt spid="17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7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3000" fill="hold"/>
                                        <p:tgtEl>
                                          <p:spTgt spid="172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3000" fill="hold"/>
                                        <p:tgtEl>
                                          <p:spTgt spid="172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24000"/>
                            </p:stCondLst>
                            <p:childTnLst>
                              <p:par>
                                <p:cTn id="116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7" dur="3000"/>
                                        <p:tgtEl>
                                          <p:spTgt spid="172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3000"/>
                                        <p:tgtEl>
                                          <p:spTgt spid="172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7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1" dur="2000"/>
                                        <p:tgtEl>
                                          <p:spTgt spid="1720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20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 nodeType="afterGroup">
                            <p:stCondLst>
                              <p:cond delay="27000"/>
                            </p:stCondLst>
                            <p:childTnLst>
                              <p:par>
                                <p:cTn id="124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6" dur="1000"/>
                                        <p:tgtEl>
                                          <p:spTgt spid="172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 nodeType="afterGroup">
                            <p:stCondLst>
                              <p:cond delay="28000"/>
                            </p:stCondLst>
                            <p:childTnLst>
                              <p:par>
                                <p:cTn id="1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2000"/>
                                        <p:tgtEl>
                                          <p:spTgt spid="172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 nodeType="afterGroup">
                            <p:stCondLst>
                              <p:cond delay="30000"/>
                            </p:stCondLst>
                            <p:childTnLst>
                              <p:par>
                                <p:cTn id="132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33" dur="3000"/>
                                        <p:tgtEl>
                                          <p:spTgt spid="1720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7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2000"/>
                                        <p:tgtEl>
                                          <p:spTgt spid="17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 nodeType="afterGroup">
                            <p:stCondLst>
                              <p:cond delay="33000"/>
                            </p:stCondLst>
                            <p:childTnLst>
                              <p:par>
                                <p:cTn id="139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0" dur="1000"/>
                                        <p:tgtEl>
                                          <p:spTgt spid="17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2000"/>
                                        <p:tgtEl>
                                          <p:spTgt spid="17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 nodeType="afterGroup">
                            <p:stCondLst>
                              <p:cond delay="35000"/>
                            </p:stCondLst>
                            <p:childTnLst>
                              <p:par>
                                <p:cTn id="1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2000"/>
                                        <p:tgtEl>
                                          <p:spTgt spid="17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2036" grpId="0"/>
      <p:bldP spid="172036" grpId="1"/>
      <p:bldP spid="172037" grpId="0" animBg="1"/>
      <p:bldP spid="172037" grpId="1" animBg="1"/>
      <p:bldP spid="172038" grpId="0" animBg="1"/>
      <p:bldP spid="172038" grpId="1" animBg="1"/>
      <p:bldP spid="172039" grpId="0" animBg="1"/>
      <p:bldP spid="172039" grpId="1" animBg="1"/>
      <p:bldP spid="172040" grpId="0" animBg="1"/>
      <p:bldP spid="172040" grpId="1" animBg="1"/>
      <p:bldP spid="172042" grpId="0" animBg="1"/>
      <p:bldP spid="172042" grpId="1" animBg="1"/>
      <p:bldP spid="172044" grpId="0" animBg="1" autoUpdateAnimBg="0"/>
      <p:bldP spid="172044" grpId="1" animBg="1"/>
      <p:bldP spid="172046" grpId="0" animBg="1"/>
      <p:bldP spid="172046" grpId="1" animBg="1"/>
      <p:bldP spid="172047" grpId="0"/>
      <p:bldP spid="172049" grpId="0" animBg="1"/>
      <p:bldP spid="172049" grpId="1" animBg="1"/>
      <p:bldP spid="172050" grpId="0" animBg="1"/>
      <p:bldP spid="172050" grpId="1" animBg="1"/>
      <p:bldP spid="172051" grpId="0" animBg="1"/>
      <p:bldP spid="172052" grpId="0" animBg="1"/>
      <p:bldP spid="172058" grpId="0" build="allAtOnce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3690" y="141480"/>
            <a:ext cx="792556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 smtClean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罪行二：</a:t>
            </a:r>
            <a:r>
              <a:rPr lang="zh-CN" altLang="en-US" sz="2400" b="1" dirty="0" smtClean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无视中国人民的基本生存权，违反国际人道法，</a:t>
            </a:r>
            <a:endParaRPr lang="en-US" altLang="zh-CN" sz="2400" b="1" dirty="0" smtClean="0">
              <a:solidFill>
                <a:schemeClr val="bg1"/>
              </a:solidFill>
              <a:latin typeface="楷体" pitchFamily="49" charset="-122"/>
              <a:ea typeface="楷体" pitchFamily="49" charset="-122"/>
            </a:endParaRPr>
          </a:p>
          <a:p>
            <a:r>
              <a:rPr lang="en-US" altLang="zh-CN" sz="2400" b="1" dirty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 </a:t>
            </a:r>
            <a:r>
              <a:rPr lang="en-US" altLang="zh-CN" sz="2400" b="1" dirty="0" smtClean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       </a:t>
            </a:r>
            <a:r>
              <a:rPr lang="zh-CN" altLang="en-US" sz="2400" b="1" dirty="0" smtClean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大量屠杀中国</a:t>
            </a:r>
            <a:r>
              <a:rPr lang="zh-CN" altLang="en-US" sz="2400" b="1" dirty="0" smtClean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军民、奸淫妇女</a:t>
            </a:r>
            <a:endParaRPr lang="zh-CN" altLang="en-US" sz="2400" b="1" dirty="0">
              <a:solidFill>
                <a:schemeClr val="bg1"/>
              </a:solidFill>
              <a:latin typeface="楷体" pitchFamily="49" charset="-122"/>
              <a:ea typeface="楷体" pitchFamily="49" charset="-122"/>
            </a:endParaRPr>
          </a:p>
        </p:txBody>
      </p:sp>
      <p:pic>
        <p:nvPicPr>
          <p:cNvPr id="13318" name="Picture 6" descr="http://img1.ph.126.net/Wc6GKVj3kUv6YIeWgT3QMA==/38359409827132726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1579" y="1172837"/>
            <a:ext cx="3636815" cy="3113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5270601" y="4337667"/>
            <a:ext cx="28587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1" dirty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抱小孩的</a:t>
            </a:r>
            <a:r>
              <a:rPr lang="zh-CN" altLang="en-US" sz="2000" b="1" dirty="0" smtClean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中国妇女</a:t>
            </a:r>
            <a:r>
              <a:rPr lang="zh-CN" altLang="en-US" sz="2000" b="1" dirty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被日军砍头的瞬间</a:t>
            </a:r>
          </a:p>
        </p:txBody>
      </p:sp>
      <p:sp>
        <p:nvSpPr>
          <p:cNvPr id="10" name="矩形 9"/>
          <p:cNvSpPr/>
          <p:nvPr/>
        </p:nvSpPr>
        <p:spPr>
          <a:xfrm>
            <a:off x="522446" y="4460778"/>
            <a:ext cx="26597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 smtClean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南京郊外尸横遍野</a:t>
            </a:r>
            <a:endParaRPr lang="zh-CN" altLang="en-US" sz="2400" b="1" dirty="0">
              <a:solidFill>
                <a:schemeClr val="bg1"/>
              </a:solidFill>
              <a:latin typeface="楷体" pitchFamily="49" charset="-122"/>
              <a:ea typeface="楷体" pitchFamily="49" charset="-122"/>
            </a:endParaRPr>
          </a:p>
        </p:txBody>
      </p:sp>
      <p:pic>
        <p:nvPicPr>
          <p:cNvPr id="20486" name="Picture 6" descr="http://p1.so.qhmsg.com/t015bb09712b48475f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88" y="1140325"/>
            <a:ext cx="4603268" cy="3247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33562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961" y="1109153"/>
            <a:ext cx="3528392" cy="2669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1281" y="116052"/>
            <a:ext cx="83406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罪行</a:t>
            </a:r>
            <a:r>
              <a:rPr lang="zh-CN" altLang="en-US" sz="2400" b="1" dirty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三</a:t>
            </a:r>
            <a:r>
              <a:rPr lang="zh-CN" altLang="en-US" sz="2400" b="1" dirty="0" smtClean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：违反人道主义，违反</a:t>
            </a:r>
            <a:r>
              <a:rPr lang="zh-CN" altLang="en-US" sz="2400" b="1" dirty="0" smtClean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国际公法，公然实施细菌战和毒气</a:t>
            </a:r>
            <a:r>
              <a:rPr lang="zh-CN" altLang="en-US" sz="2400" b="1" dirty="0" smtClean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战，推行</a:t>
            </a:r>
            <a:r>
              <a:rPr lang="en-US" altLang="zh-CN" sz="2400" b="1" dirty="0" smtClean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“</a:t>
            </a:r>
            <a:r>
              <a:rPr lang="zh-CN" altLang="en-US" sz="2400" b="1" dirty="0" smtClean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慰安妇</a:t>
            </a:r>
            <a:r>
              <a:rPr lang="en-US" altLang="zh-CN" sz="2400" b="1" dirty="0" smtClean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”</a:t>
            </a:r>
            <a:r>
              <a:rPr lang="zh-CN" altLang="en-US" sz="2400" b="1" dirty="0" smtClean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制度</a:t>
            </a:r>
            <a:endParaRPr lang="zh-CN" altLang="en-US" sz="2400" b="1" dirty="0">
              <a:solidFill>
                <a:schemeClr val="bg1"/>
              </a:solidFill>
              <a:latin typeface="楷体" pitchFamily="49" charset="-122"/>
              <a:ea typeface="楷体" pitchFamily="49" charset="-122"/>
            </a:endParaRPr>
          </a:p>
        </p:txBody>
      </p:sp>
      <p:pic>
        <p:nvPicPr>
          <p:cNvPr id="8" name="Picture 3" descr="毒气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203598"/>
            <a:ext cx="3816424" cy="1941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159254"/>
            <a:ext cx="3312366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74961" y="4191930"/>
            <a:ext cx="83014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1915</a:t>
            </a:r>
            <a:r>
              <a:rPr lang="zh-CN" altLang="en-US" sz="2400" b="1" dirty="0" smtClean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年，国际联盟在日内瓦通过</a:t>
            </a:r>
            <a:r>
              <a:rPr lang="en-US" altLang="zh-CN" sz="2400" b="1" dirty="0" smtClean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《</a:t>
            </a:r>
            <a:r>
              <a:rPr lang="zh-CN" altLang="en-US" sz="2400" b="1" dirty="0" smtClean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禁止在战争中使用窒息性、毒性或其他气体和细菌作战方法的议定书</a:t>
            </a:r>
            <a:r>
              <a:rPr lang="en-US" altLang="zh-CN" sz="2400" b="1" dirty="0" smtClean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》</a:t>
            </a:r>
            <a:r>
              <a:rPr lang="zh-CN" altLang="en-US" sz="2400" b="1" dirty="0" smtClean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日本也签字。</a:t>
            </a:r>
            <a:endParaRPr lang="zh-CN" altLang="en-US" sz="2400" b="1" dirty="0">
              <a:solidFill>
                <a:schemeClr val="bg1"/>
              </a:solidFill>
              <a:latin typeface="楷体" pitchFamily="49" charset="-122"/>
              <a:ea typeface="楷体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739135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http://image.club.china.com/twhb/2015/9/18/1011/1442550604833_145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35546"/>
            <a:ext cx="4572000" cy="3775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7544" y="4616135"/>
            <a:ext cx="32784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 smtClean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日本疯狂掠夺中国资源</a:t>
            </a:r>
            <a:endParaRPr lang="zh-CN" altLang="en-US" sz="2400" b="1" dirty="0">
              <a:solidFill>
                <a:schemeClr val="bg1"/>
              </a:solidFill>
              <a:latin typeface="楷体" pitchFamily="49" charset="-122"/>
              <a:ea typeface="楷体" pitchFamily="49" charset="-122"/>
            </a:endParaRPr>
          </a:p>
        </p:txBody>
      </p:sp>
      <p:pic>
        <p:nvPicPr>
          <p:cNvPr id="5" name="图片 1" descr="失去爹娘的儿童在哭泣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664732"/>
            <a:ext cx="4176464" cy="1937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2" descr="房子被烧父母被杀无家可归的儿童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735546"/>
            <a:ext cx="4176464" cy="1874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538235" y="4606433"/>
            <a:ext cx="45159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 smtClean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孩子父母被日军杀死，房屋烧毁</a:t>
            </a:r>
            <a:endParaRPr lang="zh-CN" altLang="en-US" sz="2400" b="1" dirty="0">
              <a:solidFill>
                <a:schemeClr val="bg1"/>
              </a:solidFill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45695" y="153041"/>
            <a:ext cx="48526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 smtClean="0">
                <a:solidFill>
                  <a:schemeClr val="bg1"/>
                </a:solidFill>
                <a:latin typeface="+mn-ea"/>
              </a:rPr>
              <a:t>日本侵略者实行</a:t>
            </a:r>
            <a:r>
              <a:rPr lang="en-US" altLang="zh-CN" sz="2800" b="1" dirty="0" smtClean="0">
                <a:solidFill>
                  <a:schemeClr val="bg1"/>
                </a:solidFill>
                <a:latin typeface="+mn-ea"/>
              </a:rPr>
              <a:t>“</a:t>
            </a:r>
            <a:r>
              <a:rPr lang="zh-CN" altLang="en-US" sz="2800" b="1" dirty="0" smtClean="0">
                <a:solidFill>
                  <a:schemeClr val="bg1"/>
                </a:solidFill>
                <a:latin typeface="+mn-ea"/>
              </a:rPr>
              <a:t>以战养战</a:t>
            </a:r>
            <a:r>
              <a:rPr lang="en-US" altLang="zh-CN" sz="2800" b="1" dirty="0" smtClean="0">
                <a:solidFill>
                  <a:schemeClr val="bg1"/>
                </a:solidFill>
                <a:latin typeface="+mn-ea"/>
              </a:rPr>
              <a:t>”</a:t>
            </a:r>
            <a:endParaRPr lang="zh-CN" altLang="en-US" sz="2800" b="1" dirty="0"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418083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 descr="t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1350156" y="681540"/>
            <a:ext cx="6380273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zh-CN" altLang="en-US" sz="9600" b="1" spc="50" dirty="0" smtClean="0">
                <a:ln w="11430"/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第二幕</a:t>
            </a:r>
            <a:endParaRPr lang="en-US" altLang="zh-CN" sz="9600" b="1" spc="50" dirty="0" smtClean="0">
              <a:ln w="11430"/>
              <a:solidFill>
                <a:srgbClr val="000099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zh-CN" altLang="en-US" sz="9600" b="1" spc="50" dirty="0" smtClean="0">
                <a:ln w="11430"/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正义的抗战</a:t>
            </a:r>
            <a:endParaRPr lang="zh-CN" altLang="en-US" sz="9600" b="1" cap="none" spc="50" dirty="0">
              <a:ln w="11430"/>
              <a:solidFill>
                <a:srgbClr val="000099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003931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未标题-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0"/>
            <a:ext cx="76962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5724526" y="1516054"/>
            <a:ext cx="752475" cy="33855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1" lang="zh-CN" altLang="en-US" sz="1600" b="1" dirty="0">
                <a:solidFill>
                  <a:schemeClr val="bg1"/>
                </a:solidFill>
                <a:latin typeface="宋体" pitchFamily="2" charset="-122"/>
              </a:rPr>
              <a:t>沈阳</a:t>
            </a:r>
          </a:p>
        </p:txBody>
      </p:sp>
      <p:sp>
        <p:nvSpPr>
          <p:cNvPr id="27652" name="Text Box 8"/>
          <p:cNvSpPr txBox="1">
            <a:spLocks noChangeArrowheads="1"/>
          </p:cNvSpPr>
          <p:nvPr/>
        </p:nvSpPr>
        <p:spPr bwMode="auto">
          <a:xfrm>
            <a:off x="3276600" y="1953816"/>
            <a:ext cx="990600" cy="33855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1" lang="zh-CN" altLang="en-US" sz="1600" b="1">
                <a:solidFill>
                  <a:schemeClr val="bg1"/>
                </a:solidFill>
                <a:latin typeface="宋体" pitchFamily="2" charset="-122"/>
              </a:rPr>
              <a:t>张家口</a:t>
            </a:r>
          </a:p>
        </p:txBody>
      </p:sp>
      <p:sp>
        <p:nvSpPr>
          <p:cNvPr id="27653" name="Text Box 12"/>
          <p:cNvSpPr txBox="1">
            <a:spLocks noChangeArrowheads="1"/>
          </p:cNvSpPr>
          <p:nvPr/>
        </p:nvSpPr>
        <p:spPr bwMode="auto">
          <a:xfrm>
            <a:off x="5795964" y="3813572"/>
            <a:ext cx="864393" cy="33855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1" lang="zh-CN" altLang="en-US" sz="1600" b="1" dirty="0">
                <a:solidFill>
                  <a:schemeClr val="bg1"/>
                </a:solidFill>
                <a:latin typeface="宋体" pitchFamily="2" charset="-122"/>
              </a:rPr>
              <a:t>上海</a:t>
            </a:r>
          </a:p>
        </p:txBody>
      </p:sp>
      <p:sp>
        <p:nvSpPr>
          <p:cNvPr id="27654" name="Text Box 13"/>
          <p:cNvSpPr txBox="1">
            <a:spLocks noChangeArrowheads="1"/>
          </p:cNvSpPr>
          <p:nvPr/>
        </p:nvSpPr>
        <p:spPr bwMode="auto">
          <a:xfrm>
            <a:off x="1547813" y="3339703"/>
            <a:ext cx="793750" cy="33855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1" lang="zh-CN" altLang="en-US" sz="1600" b="1">
                <a:solidFill>
                  <a:schemeClr val="bg1"/>
                </a:solidFill>
                <a:latin typeface="宋体" pitchFamily="2" charset="-122"/>
              </a:rPr>
              <a:t>西安</a:t>
            </a:r>
          </a:p>
        </p:txBody>
      </p:sp>
      <p:sp>
        <p:nvSpPr>
          <p:cNvPr id="27655" name="Text Box 14"/>
          <p:cNvSpPr txBox="1">
            <a:spLocks noChangeArrowheads="1"/>
          </p:cNvSpPr>
          <p:nvPr/>
        </p:nvSpPr>
        <p:spPr bwMode="auto">
          <a:xfrm>
            <a:off x="3778250" y="2228850"/>
            <a:ext cx="793750" cy="33855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1" lang="zh-CN" altLang="en-US" sz="1600" b="1" dirty="0">
                <a:solidFill>
                  <a:schemeClr val="bg1"/>
                </a:solidFill>
                <a:latin typeface="宋体" pitchFamily="2" charset="-122"/>
              </a:rPr>
              <a:t>北平</a:t>
            </a:r>
          </a:p>
        </p:txBody>
      </p:sp>
      <p:sp>
        <p:nvSpPr>
          <p:cNvPr id="27656" name="Text Box 15"/>
          <p:cNvSpPr txBox="1">
            <a:spLocks noChangeArrowheads="1"/>
          </p:cNvSpPr>
          <p:nvPr/>
        </p:nvSpPr>
        <p:spPr bwMode="auto">
          <a:xfrm>
            <a:off x="1331913" y="2800350"/>
            <a:ext cx="1167606" cy="33855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1" lang="zh-CN" altLang="en-US" sz="1600" b="1" dirty="0" smtClean="0">
                <a:solidFill>
                  <a:schemeClr val="bg1"/>
                </a:solidFill>
                <a:latin typeface="宋体" pitchFamily="2" charset="-122"/>
              </a:rPr>
              <a:t>瓦窑堡</a:t>
            </a:r>
            <a:endParaRPr kumimoji="1" lang="zh-CN" altLang="en-US" sz="1600" b="1" dirty="0">
              <a:solidFill>
                <a:schemeClr val="bg1"/>
              </a:solidFill>
              <a:latin typeface="宋体" pitchFamily="2" charset="-122"/>
            </a:endParaRPr>
          </a:p>
        </p:txBody>
      </p:sp>
      <p:sp>
        <p:nvSpPr>
          <p:cNvPr id="33811" name="AutoShape 19"/>
          <p:cNvSpPr>
            <a:spLocks noChangeArrowheads="1"/>
          </p:cNvSpPr>
          <p:nvPr/>
        </p:nvSpPr>
        <p:spPr bwMode="auto">
          <a:xfrm>
            <a:off x="5991564" y="3274219"/>
            <a:ext cx="1842171" cy="485775"/>
          </a:xfrm>
          <a:prstGeom prst="wedgeRectCallout">
            <a:avLst>
              <a:gd name="adj1" fmla="val -35931"/>
              <a:gd name="adj2" fmla="val 68870"/>
            </a:avLst>
          </a:prstGeom>
          <a:solidFill>
            <a:schemeClr val="accent2"/>
          </a:solidFill>
          <a:ln w="9525">
            <a:solidFill>
              <a:srgbClr val="00008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kumimoji="1" lang="en-US" altLang="zh-CN" sz="1600" b="1" dirty="0" smtClean="0">
                <a:solidFill>
                  <a:schemeClr val="bg1"/>
                </a:solidFill>
                <a:latin typeface="宋体" pitchFamily="2" charset="-122"/>
                <a:ea typeface="宋体" pitchFamily="2" charset="-122"/>
              </a:rPr>
              <a:t>1932</a:t>
            </a:r>
            <a:r>
              <a:rPr kumimoji="1" lang="zh-CN" altLang="en-US" sz="1600" b="1" dirty="0" smtClean="0">
                <a:solidFill>
                  <a:schemeClr val="bg1"/>
                </a:solidFill>
                <a:latin typeface="宋体" pitchFamily="2" charset="-122"/>
                <a:ea typeface="宋体" pitchFamily="2" charset="-122"/>
              </a:rPr>
              <a:t>十九</a:t>
            </a:r>
            <a:r>
              <a:rPr kumimoji="1" lang="zh-CN" altLang="en-US" sz="1600" b="1" dirty="0">
                <a:solidFill>
                  <a:schemeClr val="bg1"/>
                </a:solidFill>
                <a:latin typeface="宋体" pitchFamily="2" charset="-122"/>
                <a:ea typeface="宋体" pitchFamily="2" charset="-122"/>
              </a:rPr>
              <a:t>路军抗战</a:t>
            </a:r>
            <a:endParaRPr kumimoji="1" lang="en-US" altLang="zh-CN" sz="1600" b="1" dirty="0">
              <a:solidFill>
                <a:schemeClr val="bg1"/>
              </a:solidFill>
              <a:latin typeface="宋体" pitchFamily="2" charset="-122"/>
              <a:ea typeface="宋体" pitchFamily="2" charset="-122"/>
            </a:endParaRPr>
          </a:p>
        </p:txBody>
      </p:sp>
      <p:sp>
        <p:nvSpPr>
          <p:cNvPr id="33813" name="AutoShape 21"/>
          <p:cNvSpPr>
            <a:spLocks noChangeArrowheads="1"/>
          </p:cNvSpPr>
          <p:nvPr/>
        </p:nvSpPr>
        <p:spPr bwMode="auto">
          <a:xfrm>
            <a:off x="2499520" y="3100433"/>
            <a:ext cx="1424408" cy="416673"/>
          </a:xfrm>
          <a:prstGeom prst="wedgeRectCallout">
            <a:avLst>
              <a:gd name="adj1" fmla="val -81926"/>
              <a:gd name="adj2" fmla="val 33667"/>
            </a:avLst>
          </a:prstGeom>
          <a:solidFill>
            <a:schemeClr val="accent2"/>
          </a:solidFill>
          <a:ln w="9525">
            <a:solidFill>
              <a:srgbClr val="00008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kumimoji="1" lang="en-US" altLang="zh-CN" sz="1600" b="1" dirty="0" smtClean="0">
                <a:solidFill>
                  <a:schemeClr val="bg1"/>
                </a:solidFill>
                <a:latin typeface="宋体" pitchFamily="2" charset="-122"/>
                <a:ea typeface="宋体" pitchFamily="2" charset="-122"/>
              </a:rPr>
              <a:t>1936</a:t>
            </a:r>
            <a:r>
              <a:rPr kumimoji="1" lang="zh-CN" altLang="en-US" sz="1600" b="1" dirty="0" smtClean="0">
                <a:solidFill>
                  <a:schemeClr val="bg1"/>
                </a:solidFill>
                <a:latin typeface="宋体" pitchFamily="2" charset="-122"/>
                <a:ea typeface="宋体" pitchFamily="2" charset="-122"/>
              </a:rPr>
              <a:t>西安事变</a:t>
            </a:r>
            <a:endParaRPr kumimoji="1" lang="en-US" altLang="zh-CN" sz="1600" b="1" dirty="0">
              <a:solidFill>
                <a:schemeClr val="bg1"/>
              </a:solidFill>
              <a:latin typeface="宋体" pitchFamily="2" charset="-122"/>
              <a:ea typeface="宋体" pitchFamily="2" charset="-122"/>
            </a:endParaRPr>
          </a:p>
        </p:txBody>
      </p:sp>
      <p:sp>
        <p:nvSpPr>
          <p:cNvPr id="33815" name="AutoShape 23"/>
          <p:cNvSpPr>
            <a:spLocks noChangeArrowheads="1"/>
          </p:cNvSpPr>
          <p:nvPr/>
        </p:nvSpPr>
        <p:spPr bwMode="auto">
          <a:xfrm>
            <a:off x="1331913" y="2139553"/>
            <a:ext cx="1295871" cy="594122"/>
          </a:xfrm>
          <a:prstGeom prst="wedgeRectCallout">
            <a:avLst>
              <a:gd name="adj1" fmla="val 21227"/>
              <a:gd name="adj2" fmla="val 71042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kumimoji="1" lang="en-US" altLang="zh-CN" sz="1600" b="1" dirty="0" smtClean="0">
                <a:solidFill>
                  <a:schemeClr val="bg1"/>
                </a:solidFill>
                <a:latin typeface="宋体" pitchFamily="2" charset="-122"/>
                <a:ea typeface="宋体" pitchFamily="2" charset="-122"/>
              </a:rPr>
              <a:t>1935</a:t>
            </a:r>
            <a:r>
              <a:rPr kumimoji="1" lang="zh-CN" altLang="en-US" sz="1600" b="1" dirty="0" smtClean="0">
                <a:solidFill>
                  <a:schemeClr val="bg1"/>
                </a:solidFill>
                <a:latin typeface="宋体" pitchFamily="2" charset="-122"/>
                <a:ea typeface="宋体" pitchFamily="2" charset="-122"/>
              </a:rPr>
              <a:t>瓦窑堡</a:t>
            </a:r>
            <a:r>
              <a:rPr kumimoji="1" lang="zh-CN" altLang="en-US" sz="1600" b="1" dirty="0">
                <a:solidFill>
                  <a:schemeClr val="bg1"/>
                </a:solidFill>
                <a:latin typeface="宋体" pitchFamily="2" charset="-122"/>
                <a:ea typeface="宋体" pitchFamily="2" charset="-122"/>
              </a:rPr>
              <a:t>会议</a:t>
            </a:r>
            <a:endParaRPr kumimoji="1" lang="en-US" altLang="zh-CN" sz="1600" b="1" dirty="0">
              <a:solidFill>
                <a:schemeClr val="bg1"/>
              </a:solidFill>
              <a:latin typeface="宋体" pitchFamily="2" charset="-122"/>
              <a:ea typeface="宋体" pitchFamily="2" charset="-122"/>
            </a:endParaRPr>
          </a:p>
        </p:txBody>
      </p:sp>
      <p:sp>
        <p:nvSpPr>
          <p:cNvPr id="33816" name="Freeform 24"/>
          <p:cNvSpPr>
            <a:spLocks/>
          </p:cNvSpPr>
          <p:nvPr/>
        </p:nvSpPr>
        <p:spPr bwMode="auto">
          <a:xfrm>
            <a:off x="4021138" y="1"/>
            <a:ext cx="4437062" cy="2356247"/>
          </a:xfrm>
          <a:custGeom>
            <a:avLst/>
            <a:gdLst>
              <a:gd name="T0" fmla="*/ 576 w 2795"/>
              <a:gd name="T1" fmla="*/ 108 h 1979"/>
              <a:gd name="T2" fmla="*/ 336 w 2795"/>
              <a:gd name="T3" fmla="*/ 216 h 1979"/>
              <a:gd name="T4" fmla="*/ 48 w 2795"/>
              <a:gd name="T5" fmla="*/ 336 h 1979"/>
              <a:gd name="T6" fmla="*/ 0 w 2795"/>
              <a:gd name="T7" fmla="*/ 480 h 1979"/>
              <a:gd name="T8" fmla="*/ 240 w 2795"/>
              <a:gd name="T9" fmla="*/ 516 h 1979"/>
              <a:gd name="T10" fmla="*/ 384 w 2795"/>
              <a:gd name="T11" fmla="*/ 492 h 1979"/>
              <a:gd name="T12" fmla="*/ 672 w 2795"/>
              <a:gd name="T13" fmla="*/ 576 h 1979"/>
              <a:gd name="T14" fmla="*/ 744 w 2795"/>
              <a:gd name="T15" fmla="*/ 624 h 1979"/>
              <a:gd name="T16" fmla="*/ 804 w 2795"/>
              <a:gd name="T17" fmla="*/ 720 h 1979"/>
              <a:gd name="T18" fmla="*/ 744 w 2795"/>
              <a:gd name="T19" fmla="*/ 804 h 1979"/>
              <a:gd name="T20" fmla="*/ 672 w 2795"/>
              <a:gd name="T21" fmla="*/ 984 h 1979"/>
              <a:gd name="T22" fmla="*/ 288 w 2795"/>
              <a:gd name="T23" fmla="*/ 1116 h 1979"/>
              <a:gd name="T24" fmla="*/ 240 w 2795"/>
              <a:gd name="T25" fmla="*/ 1212 h 1979"/>
              <a:gd name="T26" fmla="*/ 204 w 2795"/>
              <a:gd name="T27" fmla="*/ 1536 h 1979"/>
              <a:gd name="T28" fmla="*/ 240 w 2795"/>
              <a:gd name="T29" fmla="*/ 1668 h 1979"/>
              <a:gd name="T30" fmla="*/ 576 w 2795"/>
              <a:gd name="T31" fmla="*/ 1740 h 1979"/>
              <a:gd name="T32" fmla="*/ 984 w 2795"/>
              <a:gd name="T33" fmla="*/ 1716 h 1979"/>
              <a:gd name="T34" fmla="*/ 1056 w 2795"/>
              <a:gd name="T35" fmla="*/ 1668 h 1979"/>
              <a:gd name="T36" fmla="*/ 1284 w 2795"/>
              <a:gd name="T37" fmla="*/ 1644 h 1979"/>
              <a:gd name="T38" fmla="*/ 1212 w 2795"/>
              <a:gd name="T39" fmla="*/ 1740 h 1979"/>
              <a:gd name="T40" fmla="*/ 1212 w 2795"/>
              <a:gd name="T41" fmla="*/ 1908 h 1979"/>
              <a:gd name="T42" fmla="*/ 1188 w 2795"/>
              <a:gd name="T43" fmla="*/ 1968 h 1979"/>
              <a:gd name="T44" fmla="*/ 1296 w 2795"/>
              <a:gd name="T45" fmla="*/ 1920 h 1979"/>
              <a:gd name="T46" fmla="*/ 1620 w 2795"/>
              <a:gd name="T47" fmla="*/ 1752 h 1979"/>
              <a:gd name="T48" fmla="*/ 1716 w 2795"/>
              <a:gd name="T49" fmla="*/ 1716 h 1979"/>
              <a:gd name="T50" fmla="*/ 1812 w 2795"/>
              <a:gd name="T51" fmla="*/ 1632 h 1979"/>
              <a:gd name="T52" fmla="*/ 2040 w 2795"/>
              <a:gd name="T53" fmla="*/ 1548 h 1979"/>
              <a:gd name="T54" fmla="*/ 2268 w 2795"/>
              <a:gd name="T55" fmla="*/ 1428 h 1979"/>
              <a:gd name="T56" fmla="*/ 2400 w 2795"/>
              <a:gd name="T57" fmla="*/ 1428 h 1979"/>
              <a:gd name="T58" fmla="*/ 2412 w 2795"/>
              <a:gd name="T59" fmla="*/ 1404 h 1979"/>
              <a:gd name="T60" fmla="*/ 2364 w 2795"/>
              <a:gd name="T61" fmla="*/ 1344 h 1979"/>
              <a:gd name="T62" fmla="*/ 2472 w 2795"/>
              <a:gd name="T63" fmla="*/ 1296 h 1979"/>
              <a:gd name="T64" fmla="*/ 2592 w 2795"/>
              <a:gd name="T65" fmla="*/ 1224 h 1979"/>
              <a:gd name="T66" fmla="*/ 2664 w 2795"/>
              <a:gd name="T67" fmla="*/ 1116 h 1979"/>
              <a:gd name="T68" fmla="*/ 2772 w 2795"/>
              <a:gd name="T69" fmla="*/ 1176 h 1979"/>
              <a:gd name="T70" fmla="*/ 2724 w 2795"/>
              <a:gd name="T71" fmla="*/ 1128 h 1979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2795"/>
              <a:gd name="T109" fmla="*/ 0 h 1979"/>
              <a:gd name="T110" fmla="*/ 2795 w 2795"/>
              <a:gd name="T111" fmla="*/ 1979 h 1979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2795" h="1979">
                <a:moveTo>
                  <a:pt x="600" y="0"/>
                </a:moveTo>
                <a:cubicBezTo>
                  <a:pt x="581" y="58"/>
                  <a:pt x="556" y="47"/>
                  <a:pt x="576" y="108"/>
                </a:cubicBezTo>
                <a:cubicBezTo>
                  <a:pt x="555" y="171"/>
                  <a:pt x="540" y="159"/>
                  <a:pt x="480" y="144"/>
                </a:cubicBezTo>
                <a:cubicBezTo>
                  <a:pt x="437" y="173"/>
                  <a:pt x="386" y="199"/>
                  <a:pt x="336" y="216"/>
                </a:cubicBezTo>
                <a:cubicBezTo>
                  <a:pt x="261" y="205"/>
                  <a:pt x="228" y="190"/>
                  <a:pt x="156" y="204"/>
                </a:cubicBezTo>
                <a:cubicBezTo>
                  <a:pt x="118" y="260"/>
                  <a:pt x="101" y="300"/>
                  <a:pt x="48" y="336"/>
                </a:cubicBezTo>
                <a:cubicBezTo>
                  <a:pt x="29" y="394"/>
                  <a:pt x="4" y="383"/>
                  <a:pt x="24" y="444"/>
                </a:cubicBezTo>
                <a:cubicBezTo>
                  <a:pt x="16" y="456"/>
                  <a:pt x="0" y="466"/>
                  <a:pt x="0" y="480"/>
                </a:cubicBezTo>
                <a:cubicBezTo>
                  <a:pt x="0" y="516"/>
                  <a:pt x="38" y="521"/>
                  <a:pt x="60" y="528"/>
                </a:cubicBezTo>
                <a:cubicBezTo>
                  <a:pt x="149" y="506"/>
                  <a:pt x="133" y="503"/>
                  <a:pt x="240" y="516"/>
                </a:cubicBezTo>
                <a:cubicBezTo>
                  <a:pt x="300" y="536"/>
                  <a:pt x="264" y="532"/>
                  <a:pt x="348" y="504"/>
                </a:cubicBezTo>
                <a:cubicBezTo>
                  <a:pt x="360" y="500"/>
                  <a:pt x="372" y="496"/>
                  <a:pt x="384" y="492"/>
                </a:cubicBezTo>
                <a:cubicBezTo>
                  <a:pt x="396" y="488"/>
                  <a:pt x="420" y="480"/>
                  <a:pt x="420" y="480"/>
                </a:cubicBezTo>
                <a:cubicBezTo>
                  <a:pt x="531" y="508"/>
                  <a:pt x="577" y="512"/>
                  <a:pt x="672" y="576"/>
                </a:cubicBezTo>
                <a:cubicBezTo>
                  <a:pt x="684" y="584"/>
                  <a:pt x="696" y="592"/>
                  <a:pt x="708" y="600"/>
                </a:cubicBezTo>
                <a:cubicBezTo>
                  <a:pt x="720" y="608"/>
                  <a:pt x="744" y="624"/>
                  <a:pt x="744" y="624"/>
                </a:cubicBezTo>
                <a:cubicBezTo>
                  <a:pt x="760" y="620"/>
                  <a:pt x="776" y="607"/>
                  <a:pt x="792" y="612"/>
                </a:cubicBezTo>
                <a:cubicBezTo>
                  <a:pt x="833" y="626"/>
                  <a:pt x="812" y="706"/>
                  <a:pt x="804" y="720"/>
                </a:cubicBezTo>
                <a:cubicBezTo>
                  <a:pt x="798" y="731"/>
                  <a:pt x="780" y="728"/>
                  <a:pt x="768" y="732"/>
                </a:cubicBezTo>
                <a:cubicBezTo>
                  <a:pt x="760" y="756"/>
                  <a:pt x="752" y="780"/>
                  <a:pt x="744" y="804"/>
                </a:cubicBezTo>
                <a:cubicBezTo>
                  <a:pt x="682" y="990"/>
                  <a:pt x="708" y="803"/>
                  <a:pt x="684" y="912"/>
                </a:cubicBezTo>
                <a:cubicBezTo>
                  <a:pt x="679" y="936"/>
                  <a:pt x="688" y="966"/>
                  <a:pt x="672" y="984"/>
                </a:cubicBezTo>
                <a:cubicBezTo>
                  <a:pt x="655" y="1003"/>
                  <a:pt x="621" y="994"/>
                  <a:pt x="600" y="1008"/>
                </a:cubicBezTo>
                <a:cubicBezTo>
                  <a:pt x="479" y="1088"/>
                  <a:pt x="422" y="1082"/>
                  <a:pt x="288" y="1116"/>
                </a:cubicBezTo>
                <a:cubicBezTo>
                  <a:pt x="296" y="1140"/>
                  <a:pt x="336" y="1180"/>
                  <a:pt x="312" y="1188"/>
                </a:cubicBezTo>
                <a:cubicBezTo>
                  <a:pt x="288" y="1196"/>
                  <a:pt x="240" y="1212"/>
                  <a:pt x="240" y="1212"/>
                </a:cubicBezTo>
                <a:cubicBezTo>
                  <a:pt x="217" y="1281"/>
                  <a:pt x="212" y="1325"/>
                  <a:pt x="276" y="1368"/>
                </a:cubicBezTo>
                <a:cubicBezTo>
                  <a:pt x="264" y="1429"/>
                  <a:pt x="239" y="1484"/>
                  <a:pt x="204" y="1536"/>
                </a:cubicBezTo>
                <a:cubicBezTo>
                  <a:pt x="212" y="1568"/>
                  <a:pt x="220" y="1600"/>
                  <a:pt x="228" y="1632"/>
                </a:cubicBezTo>
                <a:cubicBezTo>
                  <a:pt x="231" y="1644"/>
                  <a:pt x="230" y="1660"/>
                  <a:pt x="240" y="1668"/>
                </a:cubicBezTo>
                <a:cubicBezTo>
                  <a:pt x="254" y="1679"/>
                  <a:pt x="383" y="1692"/>
                  <a:pt x="384" y="1692"/>
                </a:cubicBezTo>
                <a:cubicBezTo>
                  <a:pt x="499" y="1769"/>
                  <a:pt x="369" y="1759"/>
                  <a:pt x="576" y="1740"/>
                </a:cubicBezTo>
                <a:cubicBezTo>
                  <a:pt x="841" y="1765"/>
                  <a:pt x="748" y="1737"/>
                  <a:pt x="864" y="1776"/>
                </a:cubicBezTo>
                <a:cubicBezTo>
                  <a:pt x="940" y="1757"/>
                  <a:pt x="898" y="1773"/>
                  <a:pt x="984" y="1716"/>
                </a:cubicBezTo>
                <a:cubicBezTo>
                  <a:pt x="996" y="1708"/>
                  <a:pt x="1008" y="1700"/>
                  <a:pt x="1020" y="1692"/>
                </a:cubicBezTo>
                <a:cubicBezTo>
                  <a:pt x="1032" y="1684"/>
                  <a:pt x="1056" y="1668"/>
                  <a:pt x="1056" y="1668"/>
                </a:cubicBezTo>
                <a:cubicBezTo>
                  <a:pt x="1095" y="1610"/>
                  <a:pt x="1094" y="1603"/>
                  <a:pt x="1164" y="1620"/>
                </a:cubicBezTo>
                <a:cubicBezTo>
                  <a:pt x="1215" y="1603"/>
                  <a:pt x="1240" y="1615"/>
                  <a:pt x="1284" y="1644"/>
                </a:cubicBezTo>
                <a:cubicBezTo>
                  <a:pt x="1290" y="1662"/>
                  <a:pt x="1310" y="1698"/>
                  <a:pt x="1284" y="1716"/>
                </a:cubicBezTo>
                <a:cubicBezTo>
                  <a:pt x="1263" y="1731"/>
                  <a:pt x="1212" y="1740"/>
                  <a:pt x="1212" y="1740"/>
                </a:cubicBezTo>
                <a:cubicBezTo>
                  <a:pt x="1192" y="1800"/>
                  <a:pt x="1172" y="1776"/>
                  <a:pt x="1152" y="1836"/>
                </a:cubicBezTo>
                <a:cubicBezTo>
                  <a:pt x="1191" y="1849"/>
                  <a:pt x="1262" y="1846"/>
                  <a:pt x="1212" y="1908"/>
                </a:cubicBezTo>
                <a:cubicBezTo>
                  <a:pt x="1204" y="1918"/>
                  <a:pt x="1188" y="1916"/>
                  <a:pt x="1176" y="1920"/>
                </a:cubicBezTo>
                <a:cubicBezTo>
                  <a:pt x="1166" y="1935"/>
                  <a:pt x="1120" y="1979"/>
                  <a:pt x="1188" y="1968"/>
                </a:cubicBezTo>
                <a:cubicBezTo>
                  <a:pt x="1202" y="1966"/>
                  <a:pt x="1211" y="1950"/>
                  <a:pt x="1224" y="1944"/>
                </a:cubicBezTo>
                <a:cubicBezTo>
                  <a:pt x="1247" y="1934"/>
                  <a:pt x="1296" y="1920"/>
                  <a:pt x="1296" y="1920"/>
                </a:cubicBezTo>
                <a:cubicBezTo>
                  <a:pt x="1370" y="1809"/>
                  <a:pt x="1448" y="1838"/>
                  <a:pt x="1548" y="1788"/>
                </a:cubicBezTo>
                <a:cubicBezTo>
                  <a:pt x="1641" y="1741"/>
                  <a:pt x="1530" y="1782"/>
                  <a:pt x="1620" y="1752"/>
                </a:cubicBezTo>
                <a:cubicBezTo>
                  <a:pt x="1648" y="1761"/>
                  <a:pt x="1664" y="1775"/>
                  <a:pt x="1692" y="1752"/>
                </a:cubicBezTo>
                <a:cubicBezTo>
                  <a:pt x="1703" y="1743"/>
                  <a:pt x="1705" y="1725"/>
                  <a:pt x="1716" y="1716"/>
                </a:cubicBezTo>
                <a:cubicBezTo>
                  <a:pt x="1738" y="1697"/>
                  <a:pt x="1788" y="1668"/>
                  <a:pt x="1788" y="1668"/>
                </a:cubicBezTo>
                <a:cubicBezTo>
                  <a:pt x="1796" y="1656"/>
                  <a:pt x="1800" y="1640"/>
                  <a:pt x="1812" y="1632"/>
                </a:cubicBezTo>
                <a:cubicBezTo>
                  <a:pt x="1844" y="1612"/>
                  <a:pt x="1888" y="1617"/>
                  <a:pt x="1920" y="1596"/>
                </a:cubicBezTo>
                <a:cubicBezTo>
                  <a:pt x="1959" y="1570"/>
                  <a:pt x="1996" y="1563"/>
                  <a:pt x="2040" y="1548"/>
                </a:cubicBezTo>
                <a:cubicBezTo>
                  <a:pt x="2060" y="1488"/>
                  <a:pt x="2101" y="1444"/>
                  <a:pt x="2136" y="1392"/>
                </a:cubicBezTo>
                <a:cubicBezTo>
                  <a:pt x="2221" y="1409"/>
                  <a:pt x="2177" y="1398"/>
                  <a:pt x="2268" y="1428"/>
                </a:cubicBezTo>
                <a:cubicBezTo>
                  <a:pt x="2280" y="1432"/>
                  <a:pt x="2304" y="1440"/>
                  <a:pt x="2304" y="1440"/>
                </a:cubicBezTo>
                <a:cubicBezTo>
                  <a:pt x="2336" y="1436"/>
                  <a:pt x="2370" y="1440"/>
                  <a:pt x="2400" y="1428"/>
                </a:cubicBezTo>
                <a:cubicBezTo>
                  <a:pt x="2412" y="1423"/>
                  <a:pt x="2352" y="1419"/>
                  <a:pt x="2364" y="1416"/>
                </a:cubicBezTo>
                <a:cubicBezTo>
                  <a:pt x="2380" y="1412"/>
                  <a:pt x="2396" y="1408"/>
                  <a:pt x="2412" y="1404"/>
                </a:cubicBezTo>
                <a:cubicBezTo>
                  <a:pt x="2408" y="1392"/>
                  <a:pt x="2408" y="1378"/>
                  <a:pt x="2400" y="1368"/>
                </a:cubicBezTo>
                <a:cubicBezTo>
                  <a:pt x="2391" y="1357"/>
                  <a:pt x="2364" y="1358"/>
                  <a:pt x="2364" y="1344"/>
                </a:cubicBezTo>
                <a:cubicBezTo>
                  <a:pt x="2364" y="1330"/>
                  <a:pt x="2387" y="1326"/>
                  <a:pt x="2400" y="1320"/>
                </a:cubicBezTo>
                <a:cubicBezTo>
                  <a:pt x="2423" y="1310"/>
                  <a:pt x="2472" y="1296"/>
                  <a:pt x="2472" y="1296"/>
                </a:cubicBezTo>
                <a:cubicBezTo>
                  <a:pt x="2500" y="1305"/>
                  <a:pt x="2539" y="1325"/>
                  <a:pt x="2568" y="1296"/>
                </a:cubicBezTo>
                <a:cubicBezTo>
                  <a:pt x="2586" y="1278"/>
                  <a:pt x="2578" y="1245"/>
                  <a:pt x="2592" y="1224"/>
                </a:cubicBezTo>
                <a:cubicBezTo>
                  <a:pt x="2608" y="1200"/>
                  <a:pt x="2624" y="1176"/>
                  <a:pt x="2640" y="1152"/>
                </a:cubicBezTo>
                <a:cubicBezTo>
                  <a:pt x="2648" y="1140"/>
                  <a:pt x="2664" y="1116"/>
                  <a:pt x="2664" y="1116"/>
                </a:cubicBezTo>
                <a:cubicBezTo>
                  <a:pt x="2703" y="1129"/>
                  <a:pt x="2750" y="1117"/>
                  <a:pt x="2784" y="1140"/>
                </a:cubicBezTo>
                <a:cubicBezTo>
                  <a:pt x="2795" y="1147"/>
                  <a:pt x="2776" y="1164"/>
                  <a:pt x="2772" y="1176"/>
                </a:cubicBezTo>
                <a:cubicBezTo>
                  <a:pt x="2768" y="1164"/>
                  <a:pt x="2769" y="1149"/>
                  <a:pt x="2760" y="1140"/>
                </a:cubicBezTo>
                <a:cubicBezTo>
                  <a:pt x="2751" y="1131"/>
                  <a:pt x="2722" y="1116"/>
                  <a:pt x="2724" y="1128"/>
                </a:cubicBezTo>
                <a:cubicBezTo>
                  <a:pt x="2730" y="1160"/>
                  <a:pt x="2760" y="1188"/>
                  <a:pt x="2784" y="1212"/>
                </a:cubicBezTo>
              </a:path>
            </a:pathLst>
          </a:cu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zh-CN" altLang="en-US" sz="1600" b="1">
              <a:solidFill>
                <a:schemeClr val="bg1"/>
              </a:solidFill>
              <a:latin typeface="宋体" pitchFamily="2" charset="-122"/>
              <a:ea typeface="宋体" pitchFamily="2" charset="-122"/>
            </a:endParaRPr>
          </a:p>
        </p:txBody>
      </p:sp>
      <p:sp>
        <p:nvSpPr>
          <p:cNvPr id="27663" name="Text Box 26"/>
          <p:cNvSpPr txBox="1">
            <a:spLocks noChangeArrowheads="1"/>
          </p:cNvSpPr>
          <p:nvPr/>
        </p:nvSpPr>
        <p:spPr bwMode="auto">
          <a:xfrm>
            <a:off x="5105400" y="2000251"/>
            <a:ext cx="990600" cy="33855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1" lang="zh-CN" altLang="en-US" sz="1600" b="1" dirty="0">
                <a:solidFill>
                  <a:schemeClr val="bg1"/>
                </a:solidFill>
                <a:latin typeface="宋体" pitchFamily="2" charset="-122"/>
              </a:rPr>
              <a:t>山海关</a:t>
            </a:r>
          </a:p>
        </p:txBody>
      </p:sp>
      <p:sp>
        <p:nvSpPr>
          <p:cNvPr id="33819" name="AutoShape 27"/>
          <p:cNvSpPr>
            <a:spLocks noChangeArrowheads="1"/>
          </p:cNvSpPr>
          <p:nvPr/>
        </p:nvSpPr>
        <p:spPr bwMode="auto">
          <a:xfrm>
            <a:off x="3797300" y="1714500"/>
            <a:ext cx="2679700" cy="285750"/>
          </a:xfrm>
          <a:prstGeom prst="wedgeRectCallout">
            <a:avLst>
              <a:gd name="adj1" fmla="val -24126"/>
              <a:gd name="adj2" fmla="val 121756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kumimoji="1" lang="en-US" altLang="zh-CN" sz="1600" b="1" dirty="0" smtClean="0">
                <a:solidFill>
                  <a:schemeClr val="bg1"/>
                </a:solidFill>
                <a:latin typeface="宋体" pitchFamily="2" charset="-122"/>
                <a:ea typeface="宋体" pitchFamily="2" charset="-122"/>
              </a:rPr>
              <a:t>1935</a:t>
            </a:r>
            <a:r>
              <a:rPr kumimoji="1" lang="zh-CN" altLang="en-US" sz="1600" b="1" dirty="0" smtClean="0">
                <a:solidFill>
                  <a:schemeClr val="bg1"/>
                </a:solidFill>
                <a:latin typeface="宋体" pitchFamily="2" charset="-122"/>
                <a:ea typeface="宋体" pitchFamily="2" charset="-122"/>
              </a:rPr>
              <a:t>一二</a:t>
            </a:r>
            <a:r>
              <a:rPr kumimoji="1" lang="zh-CN" altLang="en-US" sz="1600" b="1" dirty="0">
                <a:solidFill>
                  <a:schemeClr val="bg1"/>
                </a:solidFill>
                <a:latin typeface="宋体" pitchFamily="2" charset="-122"/>
                <a:ea typeface="宋体" pitchFamily="2" charset="-122"/>
              </a:rPr>
              <a:t>·九运动</a:t>
            </a:r>
          </a:p>
        </p:txBody>
      </p:sp>
      <p:sp>
        <p:nvSpPr>
          <p:cNvPr id="33820" name="AutoShape 28"/>
          <p:cNvSpPr>
            <a:spLocks noChangeArrowheads="1"/>
          </p:cNvSpPr>
          <p:nvPr/>
        </p:nvSpPr>
        <p:spPr bwMode="auto">
          <a:xfrm>
            <a:off x="1905000" y="1200150"/>
            <a:ext cx="1752600" cy="514350"/>
          </a:xfrm>
          <a:prstGeom prst="wedgeRectCallout">
            <a:avLst>
              <a:gd name="adj1" fmla="val 43750"/>
              <a:gd name="adj2" fmla="val 92130"/>
            </a:avLst>
          </a:prstGeom>
          <a:solidFill>
            <a:schemeClr val="accent2"/>
          </a:solidFill>
          <a:ln w="9525">
            <a:solidFill>
              <a:srgbClr val="2424A8"/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50000"/>
              </a:spcBef>
            </a:pPr>
            <a:r>
              <a:rPr kumimoji="1" lang="en-US" altLang="zh-CN" sz="1600" b="1" dirty="0" smtClean="0">
                <a:solidFill>
                  <a:schemeClr val="bg1"/>
                </a:solidFill>
                <a:latin typeface="宋体" pitchFamily="2" charset="-122"/>
                <a:ea typeface="宋体" pitchFamily="2" charset="-122"/>
              </a:rPr>
              <a:t>1933</a:t>
            </a:r>
            <a:r>
              <a:rPr kumimoji="1" lang="zh-CN" altLang="en-US" sz="1600" b="1" dirty="0" smtClean="0">
                <a:solidFill>
                  <a:schemeClr val="bg1"/>
                </a:solidFill>
                <a:latin typeface="宋体" pitchFamily="2" charset="-122"/>
                <a:ea typeface="宋体" pitchFamily="2" charset="-122"/>
              </a:rPr>
              <a:t>察哈尔</a:t>
            </a:r>
            <a:r>
              <a:rPr kumimoji="1" lang="zh-CN" altLang="en-US" sz="1600" b="1" dirty="0">
                <a:solidFill>
                  <a:schemeClr val="bg1"/>
                </a:solidFill>
                <a:latin typeface="宋体" pitchFamily="2" charset="-122"/>
                <a:ea typeface="宋体" pitchFamily="2" charset="-122"/>
              </a:rPr>
              <a:t>民众抗日同盟军</a:t>
            </a:r>
          </a:p>
        </p:txBody>
      </p:sp>
      <p:sp>
        <p:nvSpPr>
          <p:cNvPr id="18" name="矩形 17"/>
          <p:cNvSpPr/>
          <p:nvPr/>
        </p:nvSpPr>
        <p:spPr>
          <a:xfrm>
            <a:off x="6062663" y="712027"/>
            <a:ext cx="1635384" cy="338554"/>
          </a:xfrm>
          <a:prstGeom prst="rect">
            <a:avLst/>
          </a:prstGeom>
          <a:solidFill>
            <a:schemeClr val="accent2"/>
          </a:solidFill>
          <a:ln w="28575">
            <a:solidFill>
              <a:srgbClr val="3333FF"/>
            </a:solidFill>
          </a:ln>
        </p:spPr>
        <p:txBody>
          <a:bodyPr wrap="none">
            <a:spAutoFit/>
          </a:bodyPr>
          <a:lstStyle/>
          <a:p>
            <a:r>
              <a:rPr lang="en-US" altLang="zh-CN" sz="1600" b="1" dirty="0" smtClean="0">
                <a:solidFill>
                  <a:schemeClr val="bg1"/>
                </a:solidFill>
                <a:latin typeface="宋体" pitchFamily="2" charset="-122"/>
                <a:ea typeface="宋体" pitchFamily="2" charset="-122"/>
              </a:rPr>
              <a:t>1931</a:t>
            </a:r>
            <a:r>
              <a:rPr lang="zh-CN" altLang="en-US" sz="1600" b="1" dirty="0" smtClean="0">
                <a:solidFill>
                  <a:schemeClr val="bg1"/>
                </a:solidFill>
                <a:latin typeface="宋体" pitchFamily="2" charset="-122"/>
                <a:ea typeface="宋体" pitchFamily="2" charset="-122"/>
              </a:rPr>
              <a:t>抗日</a:t>
            </a:r>
            <a:r>
              <a:rPr lang="zh-CN" altLang="en-US" sz="1600" b="1" dirty="0">
                <a:solidFill>
                  <a:schemeClr val="bg1"/>
                </a:solidFill>
                <a:latin typeface="宋体" pitchFamily="2" charset="-122"/>
                <a:ea typeface="宋体" pitchFamily="2" charset="-122"/>
              </a:rPr>
              <a:t>义勇军</a:t>
            </a:r>
          </a:p>
        </p:txBody>
      </p:sp>
      <p:sp>
        <p:nvSpPr>
          <p:cNvPr id="19" name="矩形 18"/>
          <p:cNvSpPr/>
          <p:nvPr/>
        </p:nvSpPr>
        <p:spPr>
          <a:xfrm>
            <a:off x="5991564" y="1064116"/>
            <a:ext cx="1842171" cy="338554"/>
          </a:xfrm>
          <a:prstGeom prst="rect">
            <a:avLst/>
          </a:prstGeom>
          <a:solidFill>
            <a:schemeClr val="accent2"/>
          </a:solidFill>
          <a:ln w="28575">
            <a:solidFill>
              <a:srgbClr val="3333FF"/>
            </a:solidFill>
          </a:ln>
        </p:spPr>
        <p:txBody>
          <a:bodyPr wrap="none">
            <a:spAutoFit/>
          </a:bodyPr>
          <a:lstStyle/>
          <a:p>
            <a:r>
              <a:rPr lang="en-US" altLang="zh-CN" sz="1600" b="1" dirty="0" smtClean="0">
                <a:solidFill>
                  <a:schemeClr val="bg1"/>
                </a:solidFill>
                <a:latin typeface="宋体" pitchFamily="2" charset="-122"/>
                <a:ea typeface="宋体" pitchFamily="2" charset="-122"/>
              </a:rPr>
              <a:t>1936</a:t>
            </a:r>
            <a:r>
              <a:rPr lang="zh-CN" altLang="en-US" sz="1600" b="1" dirty="0" smtClean="0">
                <a:solidFill>
                  <a:schemeClr val="bg1"/>
                </a:solidFill>
                <a:latin typeface="宋体" pitchFamily="2" charset="-122"/>
                <a:ea typeface="宋体" pitchFamily="2" charset="-122"/>
              </a:rPr>
              <a:t>东北抗日联军</a:t>
            </a:r>
            <a:endParaRPr lang="zh-CN" altLang="en-US" sz="1600" b="1" dirty="0">
              <a:solidFill>
                <a:schemeClr val="bg1"/>
              </a:solidFill>
              <a:latin typeface="宋体" pitchFamily="2" charset="-122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74553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矩形 2053"/>
          <p:cNvSpPr>
            <a:spLocks noChangeArrowheads="1"/>
          </p:cNvSpPr>
          <p:nvPr/>
        </p:nvSpPr>
        <p:spPr bwMode="auto">
          <a:xfrm>
            <a:off x="233703" y="15338"/>
            <a:ext cx="8748712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r>
              <a:rPr lang="en-US" altLang="zh-CN" sz="2800" b="1" dirty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       </a:t>
            </a:r>
            <a:r>
              <a:rPr lang="zh-CN" altLang="en-US" sz="2800" b="1" dirty="0" smtClean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材料</a:t>
            </a:r>
            <a:r>
              <a:rPr lang="zh-CN" altLang="en-US" sz="2800" b="1" dirty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：</a:t>
            </a:r>
            <a:r>
              <a:rPr lang="zh-CN" altLang="en-US" sz="2800" b="1" dirty="0" smtClean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 </a:t>
            </a:r>
            <a:r>
              <a:rPr lang="zh-CN" altLang="en-US" sz="2800" b="1" dirty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全中国同胞，政府，与军队，团结起来，建筑民族统一战线的坚固长城，抵抗日寇的侵掠！国共两党亲密合作驱逐日寇出中国！      </a:t>
            </a:r>
          </a:p>
          <a:p>
            <a:r>
              <a:rPr lang="zh-CN" altLang="en-US" sz="2800" b="1" dirty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                     </a:t>
            </a:r>
            <a:r>
              <a:rPr lang="en-US" altLang="zh-CN" sz="2800" b="1" dirty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——</a:t>
            </a:r>
            <a:r>
              <a:rPr lang="zh-CN" altLang="en-US" sz="2800" b="1" dirty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中国共产党为日军进攻卢沟桥通电</a:t>
            </a:r>
          </a:p>
          <a:p>
            <a:r>
              <a:rPr lang="zh-CN" altLang="en-US" sz="2800" b="1" dirty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                                                 （</a:t>
            </a:r>
            <a:r>
              <a:rPr lang="en-US" altLang="zh-CN" sz="2800" b="1" dirty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1937</a:t>
            </a:r>
            <a:r>
              <a:rPr lang="zh-CN" altLang="en-US" sz="2800" b="1" dirty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年</a:t>
            </a:r>
            <a:r>
              <a:rPr lang="en-US" altLang="zh-CN" sz="2800" b="1" dirty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7</a:t>
            </a:r>
            <a:r>
              <a:rPr lang="zh-CN" altLang="en-US" sz="2800" b="1" dirty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月</a:t>
            </a:r>
            <a:r>
              <a:rPr lang="en-US" altLang="zh-CN" sz="2800" b="1" dirty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8</a:t>
            </a:r>
            <a:r>
              <a:rPr lang="zh-CN" altLang="en-US" sz="2800" b="1" dirty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日）</a:t>
            </a:r>
          </a:p>
        </p:txBody>
      </p:sp>
      <p:sp>
        <p:nvSpPr>
          <p:cNvPr id="15362" name="矩形 2054"/>
          <p:cNvSpPr>
            <a:spLocks noChangeArrowheads="1"/>
          </p:cNvSpPr>
          <p:nvPr/>
        </p:nvSpPr>
        <p:spPr bwMode="auto">
          <a:xfrm>
            <a:off x="233703" y="1960852"/>
            <a:ext cx="8748712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r>
              <a:rPr lang="en-US" altLang="zh-CN" sz="2800" b="1" dirty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        </a:t>
            </a:r>
            <a:r>
              <a:rPr lang="zh-CN" altLang="en-US" sz="2800" b="1" dirty="0" smtClean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材料</a:t>
            </a:r>
            <a:r>
              <a:rPr lang="zh-CN" altLang="en-US" sz="2800" b="1" dirty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：</a:t>
            </a:r>
            <a:r>
              <a:rPr lang="zh-CN" altLang="en-US" sz="2800" b="1" dirty="0" smtClean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   </a:t>
            </a:r>
            <a:r>
              <a:rPr lang="zh-CN" altLang="en-US" sz="2800" b="1" dirty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我们希望和平而不求苟安，</a:t>
            </a:r>
            <a:r>
              <a:rPr lang="en-US" altLang="zh-CN" sz="2800" b="1" dirty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……</a:t>
            </a:r>
            <a:r>
              <a:rPr lang="zh-CN" altLang="en-US" sz="2800" b="1" dirty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如果战端一开，就是地无分南北，年无分老幼，无论何人，皆有守土抗战之责任，皆应抱定牺牲一切之决心。</a:t>
            </a:r>
          </a:p>
          <a:p>
            <a:r>
              <a:rPr lang="zh-CN" altLang="en-US" sz="2800" b="1" dirty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                      </a:t>
            </a:r>
            <a:r>
              <a:rPr lang="en-US" altLang="zh-CN" sz="2800" b="1" dirty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——</a:t>
            </a:r>
            <a:r>
              <a:rPr lang="zh-CN" altLang="en-US" sz="2800" b="1" dirty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蒋介石庐山谈话（</a:t>
            </a:r>
            <a:r>
              <a:rPr lang="en-US" altLang="zh-CN" sz="2800" b="1" dirty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1937</a:t>
            </a:r>
            <a:r>
              <a:rPr lang="zh-CN" altLang="en-US" sz="2800" b="1" dirty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年</a:t>
            </a:r>
            <a:r>
              <a:rPr lang="en-US" altLang="zh-CN" sz="2800" b="1" dirty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7</a:t>
            </a:r>
            <a:r>
              <a:rPr lang="zh-CN" altLang="en-US" sz="2800" b="1" dirty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月</a:t>
            </a:r>
            <a:r>
              <a:rPr lang="en-US" altLang="zh-CN" sz="2800" b="1" dirty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17</a:t>
            </a:r>
            <a:r>
              <a:rPr lang="zh-CN" altLang="en-US" sz="2800" b="1" dirty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日）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65584" y="3885783"/>
            <a:ext cx="73661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 smtClean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从材料中可以看出国共两党怎样的共同心愿？</a:t>
            </a:r>
            <a:endParaRPr lang="zh-CN" altLang="en-US" sz="2800" b="1" dirty="0">
              <a:solidFill>
                <a:schemeClr val="bg1"/>
              </a:solidFill>
              <a:latin typeface="华文楷体" pitchFamily="2" charset="-122"/>
              <a:ea typeface="华文楷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368943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6652" y="527165"/>
            <a:ext cx="2891430" cy="2020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957" y="931329"/>
            <a:ext cx="2736304" cy="1616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 descr="http://fileimage.inewsweek.cn/fck_upload/20130918/137948725829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6424" y="1828155"/>
            <a:ext cx="3291227" cy="1575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2507858" y="931330"/>
            <a:ext cx="400835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 dirty="0" smtClean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 </a:t>
            </a:r>
            <a:r>
              <a:rPr lang="zh-CN" altLang="en-US" sz="2400" b="1" dirty="0" smtClean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标志：</a:t>
            </a:r>
            <a:r>
              <a:rPr lang="en-US" altLang="zh-CN" sz="2400" b="1" dirty="0" smtClean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1937</a:t>
            </a:r>
            <a:r>
              <a:rPr lang="zh-CN" altLang="en-US" sz="2400" b="1" dirty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年</a:t>
            </a:r>
            <a:r>
              <a:rPr lang="en-US" altLang="zh-CN" sz="2400" b="1" dirty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9</a:t>
            </a:r>
            <a:r>
              <a:rPr lang="zh-CN" altLang="en-US" sz="2400" b="1" dirty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月国民党公布中共提交的国共合作</a:t>
            </a:r>
            <a:r>
              <a:rPr lang="zh-CN" altLang="en-US" sz="2400" b="1" dirty="0" smtClean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宣言</a:t>
            </a:r>
            <a:endParaRPr lang="zh-CN" altLang="en-US" sz="2400" b="1" dirty="0">
              <a:solidFill>
                <a:schemeClr val="bg1"/>
              </a:solidFill>
              <a:latin typeface="华文楷体" pitchFamily="2" charset="-122"/>
              <a:ea typeface="华文楷体" pitchFamily="2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20282" y="141481"/>
            <a:ext cx="55194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dirty="0" smtClean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抗日民族统一战线的正式形成</a:t>
            </a:r>
            <a:endParaRPr lang="zh-CN" altLang="en-US" sz="3200" b="1" dirty="0">
              <a:solidFill>
                <a:schemeClr val="bg1"/>
              </a:solidFill>
              <a:latin typeface="华文楷体" pitchFamily="2" charset="-122"/>
              <a:ea typeface="华文楷体" pitchFamily="2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8248" y="3489853"/>
            <a:ext cx="82809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思考：</a:t>
            </a:r>
            <a:endParaRPr lang="en-US" altLang="zh-CN" sz="2800" b="1" dirty="0" smtClean="0">
              <a:solidFill>
                <a:schemeClr val="bg1"/>
              </a:solidFill>
              <a:latin typeface="华文楷体" pitchFamily="2" charset="-122"/>
              <a:ea typeface="华文楷体" pitchFamily="2" charset="-122"/>
            </a:endParaRPr>
          </a:p>
          <a:p>
            <a:r>
              <a:rPr lang="zh-CN" altLang="en-US" sz="2800" b="1" dirty="0" smtClean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国共两党为何能够尽弃前嫌，实现第二次合作？</a:t>
            </a:r>
            <a:endParaRPr lang="en-US" altLang="zh-CN" sz="2800" b="1" dirty="0" smtClean="0">
              <a:solidFill>
                <a:schemeClr val="bg1"/>
              </a:solidFill>
              <a:latin typeface="华文楷体" pitchFamily="2" charset="-122"/>
              <a:ea typeface="华文楷体" pitchFamily="2" charset="-122"/>
            </a:endParaRPr>
          </a:p>
          <a:p>
            <a:r>
              <a:rPr lang="zh-CN" altLang="en-US" sz="2800" b="1" dirty="0" smtClean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国共两党第二次合作对当时中国会产生怎样的影响？</a:t>
            </a:r>
            <a:endParaRPr lang="zh-CN" altLang="en-US" sz="2800" b="1" dirty="0">
              <a:solidFill>
                <a:schemeClr val="bg1"/>
              </a:solidFill>
              <a:latin typeface="华文楷体" pitchFamily="2" charset="-122"/>
              <a:ea typeface="华文楷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06520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9" name="Picture 3" descr="C:\Users\Administrator\Pictures\抗日战争时期被武装起来的农民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75" y="141480"/>
            <a:ext cx="2895600" cy="1733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0" name="Picture 4" descr="C:\Users\Administrator\Pictures\抗日战争时期的女兵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41481"/>
            <a:ext cx="3073400" cy="177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1" name="Picture 5" descr="C:\Users\Administrator\Pictures\抗日战争时期学生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3" y="2739161"/>
            <a:ext cx="2978150" cy="197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2" name="Picture 6" descr="C:\Users\Administrator\Pictures\华侨亦在抗战的丰碑上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1898" y="2561250"/>
            <a:ext cx="2930323" cy="2149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63" name="TextBox 2"/>
          <p:cNvSpPr txBox="1">
            <a:spLocks noChangeArrowheads="1"/>
          </p:cNvSpPr>
          <p:nvPr/>
        </p:nvSpPr>
        <p:spPr bwMode="auto">
          <a:xfrm>
            <a:off x="65525" y="2047280"/>
            <a:ext cx="1991251" cy="40011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sz="2000" dirty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抗战时期儿童团</a:t>
            </a:r>
          </a:p>
        </p:txBody>
      </p:sp>
      <p:sp>
        <p:nvSpPr>
          <p:cNvPr id="96264" name="TextBox 21"/>
          <p:cNvSpPr txBox="1">
            <a:spLocks noChangeArrowheads="1"/>
          </p:cNvSpPr>
          <p:nvPr/>
        </p:nvSpPr>
        <p:spPr bwMode="auto">
          <a:xfrm>
            <a:off x="2873375" y="2059697"/>
            <a:ext cx="2507418" cy="40011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sz="2000" dirty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抗战武装起来的农民</a:t>
            </a:r>
          </a:p>
        </p:txBody>
      </p:sp>
      <p:sp>
        <p:nvSpPr>
          <p:cNvPr id="96265" name="TextBox 22"/>
          <p:cNvSpPr txBox="1">
            <a:spLocks noChangeArrowheads="1"/>
          </p:cNvSpPr>
          <p:nvPr/>
        </p:nvSpPr>
        <p:spPr bwMode="auto">
          <a:xfrm>
            <a:off x="6253027" y="2072114"/>
            <a:ext cx="1991251" cy="40011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sz="200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抗战时期的女兵</a:t>
            </a:r>
          </a:p>
        </p:txBody>
      </p:sp>
      <p:sp>
        <p:nvSpPr>
          <p:cNvPr id="96266" name="TextBox 23"/>
          <p:cNvSpPr txBox="1">
            <a:spLocks noChangeArrowheads="1"/>
          </p:cNvSpPr>
          <p:nvPr/>
        </p:nvSpPr>
        <p:spPr bwMode="auto">
          <a:xfrm>
            <a:off x="133842" y="4740103"/>
            <a:ext cx="2249334" cy="40011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sz="2000" dirty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抗战时期学生运动</a:t>
            </a:r>
          </a:p>
        </p:txBody>
      </p:sp>
      <p:sp>
        <p:nvSpPr>
          <p:cNvPr id="96267" name="TextBox 24"/>
          <p:cNvSpPr txBox="1">
            <a:spLocks noChangeArrowheads="1"/>
          </p:cNvSpPr>
          <p:nvPr/>
        </p:nvSpPr>
        <p:spPr bwMode="auto">
          <a:xfrm>
            <a:off x="6382609" y="4788580"/>
            <a:ext cx="2507418" cy="40011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sz="2000" dirty="0" smtClean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华侨陈嘉庚支援抗战</a:t>
            </a:r>
            <a:endParaRPr lang="zh-CN" altLang="en-US" sz="2000" dirty="0">
              <a:solidFill>
                <a:schemeClr val="bg1"/>
              </a:solidFill>
              <a:latin typeface="楷体" pitchFamily="49" charset="-122"/>
              <a:ea typeface="楷体" pitchFamily="49" charset="-122"/>
            </a:endParaRPr>
          </a:p>
        </p:txBody>
      </p:sp>
      <p:pic>
        <p:nvPicPr>
          <p:cNvPr id="96268" name="Picture 8" descr="http://img3.imgtn.bdimg.com/it/u=3207139426,233336315&amp;fm=21&amp;gp=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41480"/>
            <a:ext cx="2560638" cy="1733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 descr="CIMG195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7031" y="2562545"/>
            <a:ext cx="2929942" cy="2127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3008314" y="4784008"/>
            <a:ext cx="3023585" cy="400110"/>
          </a:xfrm>
          <a:prstGeom prst="rect">
            <a:avLst/>
          </a:prstGeom>
          <a:solidFill>
            <a:srgbClr val="FF0000"/>
          </a:solidFill>
        </p:spPr>
        <p:txBody>
          <a:bodyPr wrap="none">
            <a:spAutoFit/>
          </a:bodyPr>
          <a:lstStyle/>
          <a:p>
            <a:r>
              <a:rPr lang="zh-CN" altLang="en-US" sz="2000" b="1" dirty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五台山上的</a:t>
            </a:r>
            <a:r>
              <a:rPr lang="zh-CN" altLang="en-US" sz="2000" b="1" dirty="0" smtClean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抗日僧</a:t>
            </a:r>
            <a:r>
              <a:rPr lang="zh-CN" altLang="en-US" sz="2000" b="1" dirty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人</a:t>
            </a:r>
            <a:r>
              <a:rPr lang="zh-CN" altLang="en-US" sz="2000" b="1" dirty="0" smtClean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队伍</a:t>
            </a:r>
            <a:endParaRPr lang="zh-CN" altLang="en-US" sz="2000" b="1" dirty="0">
              <a:solidFill>
                <a:schemeClr val="bg1"/>
              </a:solidFill>
              <a:latin typeface="楷体" pitchFamily="49" charset="-122"/>
              <a:ea typeface="楷体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641282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Line 3"/>
          <p:cNvSpPr>
            <a:spLocks noChangeShapeType="1"/>
          </p:cNvSpPr>
          <p:nvPr/>
        </p:nvSpPr>
        <p:spPr bwMode="auto">
          <a:xfrm>
            <a:off x="0" y="2196704"/>
            <a:ext cx="9144000" cy="0"/>
          </a:xfrm>
          <a:prstGeom prst="line">
            <a:avLst/>
          </a:prstGeom>
          <a:noFill/>
          <a:ln w="57150">
            <a:solidFill>
              <a:srgbClr val="0070C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zh-CN" altLang="en-US" sz="2000" b="1">
              <a:solidFill>
                <a:srgbClr val="FF0000"/>
              </a:solidFill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24579" name="Line 4"/>
          <p:cNvSpPr>
            <a:spLocks noChangeShapeType="1"/>
          </p:cNvSpPr>
          <p:nvPr/>
        </p:nvSpPr>
        <p:spPr bwMode="auto">
          <a:xfrm>
            <a:off x="468313" y="2088357"/>
            <a:ext cx="0" cy="215504"/>
          </a:xfrm>
          <a:prstGeom prst="line">
            <a:avLst/>
          </a:prstGeom>
          <a:noFill/>
          <a:ln w="76200">
            <a:solidFill>
              <a:srgbClr val="0070C0"/>
            </a:solidFill>
            <a:round/>
            <a:headEnd/>
            <a:tailEnd/>
          </a:ln>
        </p:spPr>
        <p:txBody>
          <a:bodyPr/>
          <a:lstStyle/>
          <a:p>
            <a:endParaRPr lang="zh-CN" altLang="en-US" sz="2000" b="1">
              <a:solidFill>
                <a:srgbClr val="FF0000"/>
              </a:solidFill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24580" name="Line 5"/>
          <p:cNvSpPr>
            <a:spLocks noChangeShapeType="1"/>
          </p:cNvSpPr>
          <p:nvPr/>
        </p:nvSpPr>
        <p:spPr bwMode="auto">
          <a:xfrm>
            <a:off x="4572000" y="2088357"/>
            <a:ext cx="0" cy="215504"/>
          </a:xfrm>
          <a:prstGeom prst="line">
            <a:avLst/>
          </a:prstGeom>
          <a:noFill/>
          <a:ln w="76200">
            <a:solidFill>
              <a:srgbClr val="0070C0"/>
            </a:solidFill>
            <a:round/>
            <a:headEnd/>
            <a:tailEnd/>
          </a:ln>
        </p:spPr>
        <p:txBody>
          <a:bodyPr/>
          <a:lstStyle/>
          <a:p>
            <a:endParaRPr lang="zh-CN" altLang="en-US" sz="2000" b="1">
              <a:solidFill>
                <a:srgbClr val="FF0000"/>
              </a:solidFill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24581" name="Line 6"/>
          <p:cNvSpPr>
            <a:spLocks noChangeShapeType="1"/>
          </p:cNvSpPr>
          <p:nvPr/>
        </p:nvSpPr>
        <p:spPr bwMode="auto">
          <a:xfrm>
            <a:off x="6588125" y="2088357"/>
            <a:ext cx="0" cy="215504"/>
          </a:xfrm>
          <a:prstGeom prst="line">
            <a:avLst/>
          </a:prstGeom>
          <a:noFill/>
          <a:ln w="76200">
            <a:solidFill>
              <a:srgbClr val="0070C0"/>
            </a:solidFill>
            <a:round/>
            <a:headEnd/>
            <a:tailEnd/>
          </a:ln>
        </p:spPr>
        <p:txBody>
          <a:bodyPr/>
          <a:lstStyle/>
          <a:p>
            <a:endParaRPr lang="zh-CN" altLang="en-US" sz="2000" b="1">
              <a:solidFill>
                <a:srgbClr val="FF0000"/>
              </a:solidFill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24582" name="Line 7"/>
          <p:cNvSpPr>
            <a:spLocks noChangeShapeType="1"/>
          </p:cNvSpPr>
          <p:nvPr/>
        </p:nvSpPr>
        <p:spPr bwMode="auto">
          <a:xfrm>
            <a:off x="8675688" y="2088357"/>
            <a:ext cx="0" cy="215504"/>
          </a:xfrm>
          <a:prstGeom prst="line">
            <a:avLst/>
          </a:prstGeom>
          <a:noFill/>
          <a:ln w="76200">
            <a:solidFill>
              <a:srgbClr val="0070C0"/>
            </a:solidFill>
            <a:round/>
            <a:headEnd/>
            <a:tailEnd/>
          </a:ln>
        </p:spPr>
        <p:txBody>
          <a:bodyPr/>
          <a:lstStyle/>
          <a:p>
            <a:endParaRPr lang="zh-CN" altLang="en-US" sz="2000" b="1">
              <a:solidFill>
                <a:srgbClr val="FF0000"/>
              </a:solidFill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24583" name="Line 8"/>
          <p:cNvSpPr>
            <a:spLocks noChangeShapeType="1"/>
          </p:cNvSpPr>
          <p:nvPr/>
        </p:nvSpPr>
        <p:spPr bwMode="auto">
          <a:xfrm>
            <a:off x="2555875" y="2088357"/>
            <a:ext cx="0" cy="215504"/>
          </a:xfrm>
          <a:prstGeom prst="line">
            <a:avLst/>
          </a:prstGeom>
          <a:noFill/>
          <a:ln w="76200">
            <a:solidFill>
              <a:srgbClr val="0070C0"/>
            </a:solidFill>
            <a:round/>
            <a:headEnd/>
            <a:tailEnd/>
          </a:ln>
        </p:spPr>
        <p:txBody>
          <a:bodyPr/>
          <a:lstStyle/>
          <a:p>
            <a:endParaRPr lang="zh-CN" altLang="en-US" sz="2000" b="1">
              <a:solidFill>
                <a:srgbClr val="FF0000"/>
              </a:solidFill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24584" name="Text Box 9"/>
          <p:cNvSpPr txBox="1">
            <a:spLocks noChangeArrowheads="1"/>
          </p:cNvSpPr>
          <p:nvPr/>
        </p:nvSpPr>
        <p:spPr bwMode="auto">
          <a:xfrm>
            <a:off x="-36513" y="2358629"/>
            <a:ext cx="1584326" cy="400110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000" b="1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1931.9.18</a:t>
            </a:r>
          </a:p>
        </p:txBody>
      </p:sp>
      <p:sp>
        <p:nvSpPr>
          <p:cNvPr id="24585" name="Text Box 10"/>
          <p:cNvSpPr txBox="1">
            <a:spLocks noChangeArrowheads="1"/>
          </p:cNvSpPr>
          <p:nvPr/>
        </p:nvSpPr>
        <p:spPr bwMode="auto">
          <a:xfrm>
            <a:off x="1908175" y="2358629"/>
            <a:ext cx="1511300" cy="400110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000" b="1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1937.7.7</a:t>
            </a:r>
          </a:p>
        </p:txBody>
      </p:sp>
      <p:sp>
        <p:nvSpPr>
          <p:cNvPr id="24586" name="Text Box 11"/>
          <p:cNvSpPr txBox="1">
            <a:spLocks noChangeArrowheads="1"/>
          </p:cNvSpPr>
          <p:nvPr/>
        </p:nvSpPr>
        <p:spPr bwMode="auto">
          <a:xfrm>
            <a:off x="7502044" y="2358630"/>
            <a:ext cx="1608714" cy="400110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000" b="1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1945.8.15</a:t>
            </a:r>
          </a:p>
        </p:txBody>
      </p:sp>
      <p:sp>
        <p:nvSpPr>
          <p:cNvPr id="24587" name="Text Box 12"/>
          <p:cNvSpPr txBox="1">
            <a:spLocks noChangeArrowheads="1"/>
          </p:cNvSpPr>
          <p:nvPr/>
        </p:nvSpPr>
        <p:spPr bwMode="auto">
          <a:xfrm>
            <a:off x="3995738" y="2358629"/>
            <a:ext cx="1439862" cy="400110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000" b="1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1938.10</a:t>
            </a:r>
          </a:p>
        </p:txBody>
      </p:sp>
      <p:sp>
        <p:nvSpPr>
          <p:cNvPr id="24588" name="Text Box 13"/>
          <p:cNvSpPr txBox="1">
            <a:spLocks noChangeArrowheads="1"/>
          </p:cNvSpPr>
          <p:nvPr/>
        </p:nvSpPr>
        <p:spPr bwMode="auto">
          <a:xfrm>
            <a:off x="5795964" y="2358629"/>
            <a:ext cx="1584325" cy="400110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0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1941.12.7</a:t>
            </a:r>
          </a:p>
        </p:txBody>
      </p:sp>
      <p:sp>
        <p:nvSpPr>
          <p:cNvPr id="24589" name="Text Box 14"/>
          <p:cNvSpPr txBox="1">
            <a:spLocks noChangeArrowheads="1"/>
          </p:cNvSpPr>
          <p:nvPr/>
        </p:nvSpPr>
        <p:spPr bwMode="auto">
          <a:xfrm>
            <a:off x="-43180" y="2798405"/>
            <a:ext cx="1902030" cy="400110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0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局部抗战开始</a:t>
            </a:r>
          </a:p>
        </p:txBody>
      </p:sp>
      <p:sp>
        <p:nvSpPr>
          <p:cNvPr id="24590" name="Text Box 15"/>
          <p:cNvSpPr txBox="1">
            <a:spLocks noChangeArrowheads="1"/>
          </p:cNvSpPr>
          <p:nvPr/>
        </p:nvSpPr>
        <p:spPr bwMode="auto">
          <a:xfrm>
            <a:off x="1837744" y="2798405"/>
            <a:ext cx="1742252" cy="400110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0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全面抗战开始</a:t>
            </a:r>
          </a:p>
        </p:txBody>
      </p:sp>
      <p:sp>
        <p:nvSpPr>
          <p:cNvPr id="24591" name="Text Box 16"/>
          <p:cNvSpPr txBox="1">
            <a:spLocks noChangeArrowheads="1"/>
          </p:cNvSpPr>
          <p:nvPr/>
        </p:nvSpPr>
        <p:spPr bwMode="auto">
          <a:xfrm>
            <a:off x="3723451" y="2774219"/>
            <a:ext cx="1876173" cy="400110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000" b="1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进入相持阶段</a:t>
            </a:r>
          </a:p>
        </p:txBody>
      </p:sp>
      <p:sp>
        <p:nvSpPr>
          <p:cNvPr id="24592" name="Text Box 17"/>
          <p:cNvSpPr txBox="1">
            <a:spLocks noChangeArrowheads="1"/>
          </p:cNvSpPr>
          <p:nvPr/>
        </p:nvSpPr>
        <p:spPr bwMode="auto">
          <a:xfrm>
            <a:off x="5661180" y="2774219"/>
            <a:ext cx="1840864" cy="707886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2000" b="1" dirty="0" smtClean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1942</a:t>
            </a:r>
            <a:r>
              <a:rPr lang="zh-CN" altLang="en-US" sz="2000" b="1" dirty="0" smtClean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年加入反法西斯</a:t>
            </a:r>
            <a:r>
              <a:rPr lang="zh-CN" altLang="en-US" sz="20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同盟</a:t>
            </a:r>
          </a:p>
        </p:txBody>
      </p:sp>
      <p:sp>
        <p:nvSpPr>
          <p:cNvPr id="24593" name="Text Box 18"/>
          <p:cNvSpPr txBox="1">
            <a:spLocks noChangeArrowheads="1"/>
          </p:cNvSpPr>
          <p:nvPr/>
        </p:nvSpPr>
        <p:spPr bwMode="auto">
          <a:xfrm>
            <a:off x="7914847" y="2798405"/>
            <a:ext cx="1238241" cy="400110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0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抗战胜利</a:t>
            </a:r>
          </a:p>
        </p:txBody>
      </p:sp>
      <p:sp>
        <p:nvSpPr>
          <p:cNvPr id="24594" name="Text Box 19"/>
          <p:cNvSpPr txBox="1">
            <a:spLocks noChangeArrowheads="1"/>
          </p:cNvSpPr>
          <p:nvPr/>
        </p:nvSpPr>
        <p:spPr bwMode="auto">
          <a:xfrm>
            <a:off x="0" y="1571776"/>
            <a:ext cx="1778684" cy="400110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000" b="1" dirty="0" smtClean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九一八事变</a:t>
            </a:r>
            <a:endParaRPr lang="zh-CN" altLang="en-US" sz="2000" b="1" dirty="0">
              <a:solidFill>
                <a:srgbClr val="FF0000"/>
              </a:solidFill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24595" name="Text Box 20"/>
          <p:cNvSpPr txBox="1">
            <a:spLocks noChangeArrowheads="1"/>
          </p:cNvSpPr>
          <p:nvPr/>
        </p:nvSpPr>
        <p:spPr bwMode="auto">
          <a:xfrm>
            <a:off x="1837744" y="1594545"/>
            <a:ext cx="1610740" cy="400110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0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卢沟桥事变</a:t>
            </a:r>
          </a:p>
        </p:txBody>
      </p:sp>
      <p:sp>
        <p:nvSpPr>
          <p:cNvPr id="24596" name="Text Box 21"/>
          <p:cNvSpPr txBox="1">
            <a:spLocks noChangeArrowheads="1"/>
          </p:cNvSpPr>
          <p:nvPr/>
        </p:nvSpPr>
        <p:spPr bwMode="auto">
          <a:xfrm>
            <a:off x="3631329" y="1600653"/>
            <a:ext cx="1881342" cy="400110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0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攻占广州武汉</a:t>
            </a:r>
          </a:p>
        </p:txBody>
      </p:sp>
      <p:sp>
        <p:nvSpPr>
          <p:cNvPr id="24597" name="Text Box 22"/>
          <p:cNvSpPr txBox="1">
            <a:spLocks noChangeArrowheads="1"/>
          </p:cNvSpPr>
          <p:nvPr/>
        </p:nvSpPr>
        <p:spPr bwMode="auto">
          <a:xfrm>
            <a:off x="5795964" y="1571776"/>
            <a:ext cx="1561618" cy="400110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0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偷袭珍珠港</a:t>
            </a:r>
          </a:p>
        </p:txBody>
      </p:sp>
      <p:sp>
        <p:nvSpPr>
          <p:cNvPr id="24598" name="Text Box 23"/>
          <p:cNvSpPr txBox="1">
            <a:spLocks noChangeArrowheads="1"/>
          </p:cNvSpPr>
          <p:nvPr/>
        </p:nvSpPr>
        <p:spPr bwMode="auto">
          <a:xfrm>
            <a:off x="7576305" y="1571776"/>
            <a:ext cx="1534453" cy="400110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0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无条件投降</a:t>
            </a:r>
          </a:p>
        </p:txBody>
      </p:sp>
      <p:sp>
        <p:nvSpPr>
          <p:cNvPr id="48151" name="矩形 3"/>
          <p:cNvSpPr>
            <a:spLocks noChangeArrowheads="1"/>
          </p:cNvSpPr>
          <p:nvPr/>
        </p:nvSpPr>
        <p:spPr bwMode="auto">
          <a:xfrm>
            <a:off x="133594" y="3871763"/>
            <a:ext cx="1008609" cy="584775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中国</a:t>
            </a:r>
          </a:p>
        </p:txBody>
      </p:sp>
      <p:sp>
        <p:nvSpPr>
          <p:cNvPr id="48152" name="矩形 3"/>
          <p:cNvSpPr>
            <a:spLocks noChangeArrowheads="1"/>
          </p:cNvSpPr>
          <p:nvPr/>
        </p:nvSpPr>
        <p:spPr bwMode="auto">
          <a:xfrm>
            <a:off x="133594" y="843559"/>
            <a:ext cx="1008609" cy="584775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日本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979345" y="3363242"/>
            <a:ext cx="19912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 smtClean="0">
                <a:solidFill>
                  <a:srgbClr val="000099"/>
                </a:solidFill>
                <a:latin typeface="楷体" pitchFamily="49" charset="-122"/>
                <a:ea typeface="楷体" pitchFamily="49" charset="-122"/>
              </a:rPr>
              <a:t>国民党正面战场</a:t>
            </a:r>
            <a:endParaRPr lang="zh-CN" altLang="en-US" sz="2000" b="1" dirty="0">
              <a:solidFill>
                <a:srgbClr val="000099"/>
              </a:solidFill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16858" y="4664700"/>
            <a:ext cx="25074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 smtClean="0">
                <a:solidFill>
                  <a:srgbClr val="000099"/>
                </a:solidFill>
                <a:latin typeface="楷体" pitchFamily="49" charset="-122"/>
                <a:ea typeface="楷体" pitchFamily="49" charset="-122"/>
              </a:rPr>
              <a:t>中国共产党敌后战场</a:t>
            </a:r>
            <a:endParaRPr lang="zh-CN" altLang="en-US" sz="2000" b="1" dirty="0">
              <a:solidFill>
                <a:srgbClr val="000099"/>
              </a:solidFill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4" name="上下箭头 3"/>
          <p:cNvSpPr/>
          <p:nvPr/>
        </p:nvSpPr>
        <p:spPr>
          <a:xfrm>
            <a:off x="2797177" y="3709491"/>
            <a:ext cx="397009" cy="955209"/>
          </a:xfrm>
          <a:prstGeom prst="upDownArrow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545843" y="161771"/>
            <a:ext cx="389241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>
                <a:solidFill>
                  <a:srgbClr val="C00000"/>
                </a:solidFill>
                <a:latin typeface="楷体" pitchFamily="49" charset="-122"/>
                <a:ea typeface="楷体" pitchFamily="49" charset="-122"/>
              </a:rPr>
              <a:t>中华民族的抗日战争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77690" y="3736972"/>
            <a:ext cx="5363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solidFill>
                  <a:srgbClr val="C00000"/>
                </a:solidFill>
                <a:latin typeface="楷体" pitchFamily="49" charset="-122"/>
                <a:ea typeface="楷体" pitchFamily="49" charset="-122"/>
              </a:rPr>
              <a:t>共同抗日</a:t>
            </a:r>
            <a:endParaRPr lang="zh-CN" altLang="en-US" b="1" dirty="0">
              <a:solidFill>
                <a:srgbClr val="C00000"/>
              </a:solidFill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88084" y="3772559"/>
            <a:ext cx="461665" cy="1002839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b="1" dirty="0" smtClean="0">
                <a:solidFill>
                  <a:srgbClr val="C00000"/>
                </a:solidFill>
                <a:latin typeface="楷体" pitchFamily="49" charset="-122"/>
                <a:ea typeface="楷体" pitchFamily="49" charset="-122"/>
              </a:rPr>
              <a:t>互相配合</a:t>
            </a:r>
            <a:endParaRPr lang="zh-CN" altLang="en-US" b="1" dirty="0">
              <a:solidFill>
                <a:srgbClr val="C00000"/>
              </a:solidFill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661180" y="3633564"/>
            <a:ext cx="492443" cy="1105431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2000" b="1" dirty="0" smtClean="0">
                <a:solidFill>
                  <a:srgbClr val="000099"/>
                </a:solidFill>
                <a:latin typeface="楷体" pitchFamily="49" charset="-122"/>
                <a:ea typeface="楷体" pitchFamily="49" charset="-122"/>
              </a:rPr>
              <a:t>国内战场</a:t>
            </a:r>
            <a:endParaRPr lang="zh-CN" altLang="en-US" sz="2000" b="1" dirty="0">
              <a:solidFill>
                <a:srgbClr val="000099"/>
              </a:solidFill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164845" y="3625060"/>
            <a:ext cx="492443" cy="1105431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2000" b="1" dirty="0" smtClean="0">
                <a:solidFill>
                  <a:srgbClr val="000099"/>
                </a:solidFill>
                <a:latin typeface="楷体" pitchFamily="49" charset="-122"/>
                <a:ea typeface="楷体" pitchFamily="49" charset="-122"/>
              </a:rPr>
              <a:t>国外战场</a:t>
            </a:r>
            <a:endParaRPr lang="zh-CN" altLang="en-US" sz="2000" b="1" dirty="0">
              <a:solidFill>
                <a:srgbClr val="000099"/>
              </a:solidFill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15" name="左右箭头 14"/>
          <p:cNvSpPr/>
          <p:nvPr/>
        </p:nvSpPr>
        <p:spPr>
          <a:xfrm>
            <a:off x="6104958" y="3938511"/>
            <a:ext cx="1059331" cy="248584"/>
          </a:xfrm>
          <a:prstGeom prst="leftRightArrow">
            <a:avLst/>
          </a:prstGeom>
          <a:solidFill>
            <a:srgbClr val="FFFF00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6076528" y="3625060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dirty="0" smtClean="0">
                <a:solidFill>
                  <a:srgbClr val="C00000"/>
                </a:solidFill>
              </a:rPr>
              <a:t>相互配合</a:t>
            </a:r>
            <a:endParaRPr lang="zh-CN" altLang="en-US" sz="1600" b="1" dirty="0">
              <a:solidFill>
                <a:srgbClr val="C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086772" y="4241121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dirty="0" smtClean="0">
                <a:solidFill>
                  <a:srgbClr val="C00000"/>
                </a:solidFill>
              </a:rPr>
              <a:t>反法西斯</a:t>
            </a:r>
            <a:endParaRPr lang="zh-CN" altLang="en-US" sz="1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4606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8" grpId="0"/>
      <p:bldP spid="9" grpId="0"/>
      <p:bldP spid="10" grpId="0"/>
      <p:bldP spid="11" grpId="0"/>
      <p:bldP spid="15" grpId="0" animBg="1"/>
      <p:bldP spid="16" grpId="0"/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249492"/>
            <a:ext cx="928181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5400" b="1" cap="none" spc="0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阻敌于前，正面战场血水横流</a:t>
            </a:r>
            <a:endParaRPr lang="zh-CN" altLang="en-US" sz="5400" b="1" cap="none" spc="0" dirty="0">
              <a:ln w="1905"/>
              <a:solidFill>
                <a:srgbClr val="FFFF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05576"/>
            <a:ext cx="9144000" cy="4137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239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39552" y="681541"/>
            <a:ext cx="475252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600" b="1" dirty="0">
                <a:latin typeface="黑体" panose="02010609060101010101" pitchFamily="49" charset="-122"/>
                <a:ea typeface="黑体" panose="02010609060101010101" pitchFamily="49" charset="-122"/>
              </a:rPr>
              <a:t>“我不是复仇主义者，我无意于把日本军国主义欠下我们的血债写在日本人民的账上。但是我相信，忘记过去的苦难可能招致未来的灾祸</a:t>
            </a:r>
            <a:r>
              <a:rPr lang="zh-CN" altLang="en-US" sz="36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。”</a:t>
            </a:r>
            <a:endParaRPr lang="en-US" altLang="zh-CN" sz="3600" b="1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sz="36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        ——</a:t>
            </a:r>
            <a:r>
              <a:rPr lang="zh-CN" altLang="en-US" sz="36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梅汝璈</a:t>
            </a:r>
            <a:endParaRPr lang="zh-CN" altLang="en-US" sz="36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751926"/>
            <a:ext cx="3600400" cy="3294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20959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7"/>
          <p:cNvPicPr>
            <a:picLocks noChangeAspect="1" noChangeArrowheads="1"/>
          </p:cNvPicPr>
          <p:nvPr/>
        </p:nvPicPr>
        <p:blipFill>
          <a:blip r:embed="rId2">
            <a:lum bright="12000" contrast="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54" y="0"/>
            <a:ext cx="9144000" cy="5130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0" name="Picture 20" descr="图片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44153"/>
            <a:ext cx="9144000" cy="4299347"/>
          </a:xfrm>
          <a:prstGeom prst="rect">
            <a:avLst/>
          </a:pr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61" name="Oval 21"/>
          <p:cNvSpPr>
            <a:spLocks noChangeArrowheads="1"/>
          </p:cNvSpPr>
          <p:nvPr/>
        </p:nvSpPr>
        <p:spPr bwMode="auto">
          <a:xfrm>
            <a:off x="5508625" y="2787254"/>
            <a:ext cx="1231900" cy="406003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>
              <a:spcBef>
                <a:spcPct val="0"/>
              </a:spcBef>
            </a:pPr>
            <a:r>
              <a:rPr lang="zh-CN" altLang="en-US" b="0">
                <a:solidFill>
                  <a:schemeClr val="bg1"/>
                </a:solidFill>
                <a:latin typeface="Arial" pitchFamily="34" charset="0"/>
              </a:rPr>
              <a:t>徐州会战</a:t>
            </a:r>
          </a:p>
        </p:txBody>
      </p:sp>
      <p:sp>
        <p:nvSpPr>
          <p:cNvPr id="10262" name="Oval 22"/>
          <p:cNvSpPr>
            <a:spLocks noChangeArrowheads="1"/>
          </p:cNvSpPr>
          <p:nvPr/>
        </p:nvSpPr>
        <p:spPr bwMode="auto">
          <a:xfrm>
            <a:off x="5076825" y="3381375"/>
            <a:ext cx="1169988" cy="4191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>
              <a:spcBef>
                <a:spcPct val="0"/>
              </a:spcBef>
            </a:pPr>
            <a:r>
              <a:rPr lang="zh-CN" altLang="en-US" b="0" dirty="0">
                <a:solidFill>
                  <a:schemeClr val="bg1"/>
                </a:solidFill>
                <a:latin typeface="Arial" pitchFamily="34" charset="0"/>
              </a:rPr>
              <a:t>武汉会战</a:t>
            </a:r>
          </a:p>
        </p:txBody>
      </p:sp>
      <p:sp>
        <p:nvSpPr>
          <p:cNvPr id="10263" name="Oval 23"/>
          <p:cNvSpPr>
            <a:spLocks noChangeArrowheads="1"/>
          </p:cNvSpPr>
          <p:nvPr/>
        </p:nvSpPr>
        <p:spPr bwMode="auto">
          <a:xfrm>
            <a:off x="5003801" y="2247900"/>
            <a:ext cx="1171575" cy="406004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>
              <a:spcBef>
                <a:spcPct val="0"/>
              </a:spcBef>
            </a:pPr>
            <a:r>
              <a:rPr lang="zh-CN" altLang="en-US" b="0" dirty="0">
                <a:solidFill>
                  <a:schemeClr val="bg1"/>
                </a:solidFill>
                <a:latin typeface="Arial" pitchFamily="34" charset="0"/>
              </a:rPr>
              <a:t>太原会战</a:t>
            </a:r>
          </a:p>
        </p:txBody>
      </p:sp>
      <p:sp>
        <p:nvSpPr>
          <p:cNvPr id="10264" name="Oval 24"/>
          <p:cNvSpPr>
            <a:spLocks noChangeArrowheads="1"/>
          </p:cNvSpPr>
          <p:nvPr/>
        </p:nvSpPr>
        <p:spPr bwMode="auto">
          <a:xfrm>
            <a:off x="6653213" y="3306536"/>
            <a:ext cx="1231900" cy="4191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>
              <a:spcBef>
                <a:spcPct val="0"/>
              </a:spcBef>
            </a:pPr>
            <a:r>
              <a:rPr lang="zh-CN" altLang="en-US" b="0">
                <a:solidFill>
                  <a:schemeClr val="bg1"/>
                </a:solidFill>
                <a:latin typeface="Arial" pitchFamily="34" charset="0"/>
              </a:rPr>
              <a:t>淞沪会战</a:t>
            </a:r>
          </a:p>
        </p:txBody>
      </p:sp>
      <p:sp>
        <p:nvSpPr>
          <p:cNvPr id="215049" name="Text Box 9"/>
          <p:cNvSpPr txBox="1">
            <a:spLocks noChangeArrowheads="1"/>
          </p:cNvSpPr>
          <p:nvPr/>
        </p:nvSpPr>
        <p:spPr bwMode="auto">
          <a:xfrm>
            <a:off x="3784601" y="4052647"/>
            <a:ext cx="4953000" cy="400110"/>
          </a:xfrm>
          <a:prstGeom prst="rect">
            <a:avLst/>
          </a:prstGeom>
          <a:solidFill>
            <a:srgbClr val="080808"/>
          </a:solidFill>
          <a:ln w="38100">
            <a:solidFill>
              <a:srgbClr val="080808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kumimoji="1" lang="en-US" altLang="zh-CN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宋体" pitchFamily="2" charset="-122"/>
              </a:rPr>
              <a:t> </a:t>
            </a:r>
            <a:r>
              <a:rPr kumimoji="1" lang="en-US" altLang="zh-CN" sz="2000" dirty="0">
                <a:solidFill>
                  <a:srgbClr val="66CC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宋体" pitchFamily="2" charset="-122"/>
              </a:rPr>
              <a:t>1937</a:t>
            </a:r>
            <a:r>
              <a:rPr kumimoji="1" lang="zh-CN" altLang="en-US" sz="2000" dirty="0">
                <a:solidFill>
                  <a:srgbClr val="66CC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宋体" pitchFamily="2" charset="-122"/>
              </a:rPr>
              <a:t>年</a:t>
            </a:r>
            <a:r>
              <a:rPr kumimoji="1" lang="en-US" altLang="zh-CN" sz="2000" dirty="0">
                <a:solidFill>
                  <a:srgbClr val="66CC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宋体" pitchFamily="2" charset="-122"/>
              </a:rPr>
              <a:t>8</a:t>
            </a:r>
            <a:r>
              <a:rPr kumimoji="1" lang="zh-CN" altLang="en-US" sz="2000" dirty="0">
                <a:solidFill>
                  <a:srgbClr val="66CC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宋体" pitchFamily="2" charset="-122"/>
              </a:rPr>
              <a:t>月</a:t>
            </a:r>
            <a:r>
              <a:rPr kumimoji="1" lang="en-US" altLang="zh-CN" sz="2000" dirty="0">
                <a:solidFill>
                  <a:srgbClr val="66CC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宋体" pitchFamily="2" charset="-122"/>
              </a:rPr>
              <a:t>13</a:t>
            </a:r>
            <a:r>
              <a:rPr kumimoji="1" lang="zh-CN" altLang="en-US" sz="2000" dirty="0">
                <a:solidFill>
                  <a:srgbClr val="66CC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宋体" pitchFamily="2" charset="-122"/>
              </a:rPr>
              <a:t>日</a:t>
            </a:r>
            <a:r>
              <a:rPr kumimoji="1" lang="en-US" altLang="zh-CN" sz="2000" dirty="0">
                <a:solidFill>
                  <a:srgbClr val="66CC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——</a:t>
            </a:r>
            <a:r>
              <a:rPr kumimoji="1" lang="en-US" altLang="zh-CN" sz="2000" dirty="0">
                <a:solidFill>
                  <a:srgbClr val="66CC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宋体" pitchFamily="2" charset="-122"/>
              </a:rPr>
              <a:t>11</a:t>
            </a:r>
            <a:r>
              <a:rPr kumimoji="1" lang="zh-CN" altLang="en-US" sz="2000" dirty="0">
                <a:solidFill>
                  <a:srgbClr val="66CC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宋体" pitchFamily="2" charset="-122"/>
              </a:rPr>
              <a:t>月</a:t>
            </a:r>
            <a:r>
              <a:rPr kumimoji="1" lang="en-US" altLang="zh-CN" sz="2000" dirty="0">
                <a:solidFill>
                  <a:srgbClr val="66CC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宋体" pitchFamily="2" charset="-122"/>
              </a:rPr>
              <a:t>12</a:t>
            </a:r>
            <a:r>
              <a:rPr kumimoji="1" lang="zh-CN" altLang="en-US" sz="2000" dirty="0">
                <a:solidFill>
                  <a:srgbClr val="66CC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宋体" pitchFamily="2" charset="-122"/>
              </a:rPr>
              <a:t>日，上海失守</a:t>
            </a:r>
          </a:p>
        </p:txBody>
      </p:sp>
      <p:sp>
        <p:nvSpPr>
          <p:cNvPr id="215053" name="Text Box 13"/>
          <p:cNvSpPr txBox="1">
            <a:spLocks noChangeArrowheads="1"/>
          </p:cNvSpPr>
          <p:nvPr/>
        </p:nvSpPr>
        <p:spPr bwMode="auto">
          <a:xfrm>
            <a:off x="2936387" y="4378878"/>
            <a:ext cx="6069012" cy="369332"/>
          </a:xfrm>
          <a:prstGeom prst="rect">
            <a:avLst/>
          </a:prstGeom>
          <a:solidFill>
            <a:srgbClr val="FFFF00"/>
          </a:solidFill>
          <a:ln w="38100">
            <a:solidFill>
              <a:srgbClr val="080808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dist">
              <a:spcBef>
                <a:spcPct val="50000"/>
              </a:spcBef>
            </a:pPr>
            <a:r>
              <a:rPr kumimoji="1" lang="zh-CN" altLang="en-US" dirty="0">
                <a:solidFill>
                  <a:srgbClr val="333399"/>
                </a:solidFill>
                <a:latin typeface="宋体" pitchFamily="2" charset="-122"/>
              </a:rPr>
              <a:t>粉碎了日本速战速决，三个月灭亡中国的计划</a:t>
            </a:r>
            <a:endParaRPr kumimoji="1" lang="zh-CN" altLang="en-US" dirty="0">
              <a:solidFill>
                <a:srgbClr val="333399"/>
              </a:solidFill>
              <a:latin typeface="仿宋_GB2312" pitchFamily="49" charset="-122"/>
              <a:ea typeface="仿宋_GB2312" pitchFamily="49" charset="-122"/>
            </a:endParaRPr>
          </a:p>
        </p:txBody>
      </p:sp>
      <p:sp>
        <p:nvSpPr>
          <p:cNvPr id="215050" name="Text Box 10"/>
          <p:cNvSpPr txBox="1">
            <a:spLocks noChangeArrowheads="1"/>
          </p:cNvSpPr>
          <p:nvPr/>
        </p:nvSpPr>
        <p:spPr bwMode="auto">
          <a:xfrm>
            <a:off x="2916239" y="1869282"/>
            <a:ext cx="5024437" cy="400110"/>
          </a:xfrm>
          <a:prstGeom prst="rect">
            <a:avLst/>
          </a:prstGeom>
          <a:solidFill>
            <a:srgbClr val="080808"/>
          </a:solidFill>
          <a:ln w="38100">
            <a:solidFill>
              <a:srgbClr val="080808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kumimoji="1" lang="en-US" altLang="zh-CN" sz="2000">
                <a:solidFill>
                  <a:srgbClr val="FF006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宋体" pitchFamily="2" charset="-122"/>
              </a:rPr>
              <a:t> </a:t>
            </a:r>
            <a:r>
              <a:rPr kumimoji="1" lang="en-US" altLang="zh-CN" sz="2000">
                <a:solidFill>
                  <a:srgbClr val="66CC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宋体" pitchFamily="2" charset="-122"/>
              </a:rPr>
              <a:t>1937</a:t>
            </a:r>
            <a:r>
              <a:rPr kumimoji="1" lang="zh-CN" altLang="en-US" sz="2000">
                <a:solidFill>
                  <a:srgbClr val="66CC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宋体" pitchFamily="2" charset="-122"/>
              </a:rPr>
              <a:t>年</a:t>
            </a:r>
            <a:r>
              <a:rPr kumimoji="1" lang="en-US" altLang="zh-CN" sz="2000">
                <a:solidFill>
                  <a:srgbClr val="66CC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宋体" pitchFamily="2" charset="-122"/>
              </a:rPr>
              <a:t>9</a:t>
            </a:r>
            <a:r>
              <a:rPr kumimoji="1" lang="zh-CN" altLang="en-US" sz="2000">
                <a:solidFill>
                  <a:srgbClr val="66CC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宋体" pitchFamily="2" charset="-122"/>
              </a:rPr>
              <a:t>月</a:t>
            </a:r>
            <a:r>
              <a:rPr kumimoji="1" lang="en-US" altLang="zh-CN" sz="2000">
                <a:solidFill>
                  <a:srgbClr val="66CC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宋体" pitchFamily="2" charset="-122"/>
              </a:rPr>
              <a:t>13</a:t>
            </a:r>
            <a:r>
              <a:rPr kumimoji="1" lang="zh-CN" altLang="en-US" sz="2000">
                <a:solidFill>
                  <a:srgbClr val="66CC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宋体" pitchFamily="2" charset="-122"/>
              </a:rPr>
              <a:t>日</a:t>
            </a:r>
            <a:r>
              <a:rPr kumimoji="1" lang="en-US" altLang="zh-CN" sz="2000">
                <a:solidFill>
                  <a:srgbClr val="66CC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——</a:t>
            </a:r>
            <a:r>
              <a:rPr kumimoji="1" lang="en-US" altLang="zh-CN" sz="2000">
                <a:solidFill>
                  <a:srgbClr val="66CC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宋体" pitchFamily="2" charset="-122"/>
              </a:rPr>
              <a:t>11</a:t>
            </a:r>
            <a:r>
              <a:rPr kumimoji="1" lang="zh-CN" altLang="en-US" sz="2000">
                <a:solidFill>
                  <a:srgbClr val="66CC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宋体" pitchFamily="2" charset="-122"/>
              </a:rPr>
              <a:t>月</a:t>
            </a:r>
            <a:r>
              <a:rPr kumimoji="1" lang="en-US" altLang="zh-CN" sz="2000">
                <a:solidFill>
                  <a:srgbClr val="66CC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宋体" pitchFamily="2" charset="-122"/>
              </a:rPr>
              <a:t>8</a:t>
            </a:r>
            <a:r>
              <a:rPr kumimoji="1" lang="zh-CN" altLang="en-US" sz="2000">
                <a:solidFill>
                  <a:srgbClr val="66CC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宋体" pitchFamily="2" charset="-122"/>
              </a:rPr>
              <a:t>日，太原失守</a:t>
            </a:r>
          </a:p>
        </p:txBody>
      </p:sp>
      <p:sp>
        <p:nvSpPr>
          <p:cNvPr id="215052" name="Text Box 12"/>
          <p:cNvSpPr txBox="1">
            <a:spLocks noChangeArrowheads="1"/>
          </p:cNvSpPr>
          <p:nvPr/>
        </p:nvSpPr>
        <p:spPr bwMode="auto">
          <a:xfrm>
            <a:off x="1746119" y="3320653"/>
            <a:ext cx="2952750" cy="400110"/>
          </a:xfrm>
          <a:prstGeom prst="rect">
            <a:avLst/>
          </a:prstGeom>
          <a:solidFill>
            <a:srgbClr val="080808"/>
          </a:solidFill>
          <a:ln w="38100">
            <a:solidFill>
              <a:srgbClr val="080808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kumimoji="1" lang="en-US" altLang="zh-CN" sz="2000" dirty="0">
                <a:solidFill>
                  <a:srgbClr val="FF006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宋体" pitchFamily="2" charset="-122"/>
              </a:rPr>
              <a:t> </a:t>
            </a:r>
            <a:r>
              <a:rPr kumimoji="1" lang="en-US" altLang="zh-CN" sz="2000" dirty="0">
                <a:solidFill>
                  <a:srgbClr val="66CC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宋体" pitchFamily="2" charset="-122"/>
              </a:rPr>
              <a:t>1938</a:t>
            </a:r>
            <a:r>
              <a:rPr kumimoji="1" lang="zh-CN" altLang="en-US" sz="2000" dirty="0">
                <a:solidFill>
                  <a:srgbClr val="66CC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宋体" pitchFamily="2" charset="-122"/>
              </a:rPr>
              <a:t>年</a:t>
            </a:r>
            <a:r>
              <a:rPr kumimoji="1" lang="en-US" altLang="zh-CN" sz="2000" dirty="0">
                <a:solidFill>
                  <a:srgbClr val="66CC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宋体" pitchFamily="2" charset="-122"/>
              </a:rPr>
              <a:t>10</a:t>
            </a:r>
            <a:r>
              <a:rPr kumimoji="1" lang="zh-CN" altLang="en-US" sz="2000" dirty="0">
                <a:solidFill>
                  <a:srgbClr val="66CC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宋体" pitchFamily="2" charset="-122"/>
              </a:rPr>
              <a:t>月，武汉失守</a:t>
            </a:r>
            <a:r>
              <a:rPr kumimoji="1" lang="zh-CN" altLang="en-US" sz="2000" dirty="0">
                <a:latin typeface="Times New Roman" pitchFamily="18" charset="0"/>
              </a:rPr>
              <a:t> </a:t>
            </a:r>
            <a:endParaRPr kumimoji="1" lang="zh-CN" altLang="en-US" sz="2000" dirty="0">
              <a:effectLst>
                <a:outerShdw blurRad="38100" dist="38100" dir="2700000" algn="tl">
                  <a:srgbClr val="FFFFFF"/>
                </a:outerShdw>
              </a:effectLst>
              <a:latin typeface="宋体" pitchFamily="2" charset="-122"/>
            </a:endParaRPr>
          </a:p>
        </p:txBody>
      </p:sp>
      <p:sp>
        <p:nvSpPr>
          <p:cNvPr id="215056" name="Text Box 16"/>
          <p:cNvSpPr txBox="1">
            <a:spLocks noChangeArrowheads="1"/>
          </p:cNvSpPr>
          <p:nvPr/>
        </p:nvSpPr>
        <p:spPr bwMode="auto">
          <a:xfrm>
            <a:off x="1276351" y="3683880"/>
            <a:ext cx="3800475" cy="369332"/>
          </a:xfrm>
          <a:prstGeom prst="rect">
            <a:avLst/>
          </a:prstGeom>
          <a:solidFill>
            <a:srgbClr val="FFFF00"/>
          </a:solidFill>
          <a:ln w="38100">
            <a:solidFill>
              <a:srgbClr val="080808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dist">
              <a:spcBef>
                <a:spcPct val="50000"/>
              </a:spcBef>
            </a:pPr>
            <a:r>
              <a:rPr kumimoji="1" lang="zh-CN" altLang="en-US">
                <a:solidFill>
                  <a:srgbClr val="333399"/>
                </a:solidFill>
                <a:latin typeface="宋体" pitchFamily="2" charset="-122"/>
              </a:rPr>
              <a:t>抗日战争进入相持阶段</a:t>
            </a:r>
          </a:p>
        </p:txBody>
      </p:sp>
      <p:sp>
        <p:nvSpPr>
          <p:cNvPr id="2" name="Text Box 16"/>
          <p:cNvSpPr txBox="1">
            <a:spLocks noChangeArrowheads="1"/>
          </p:cNvSpPr>
          <p:nvPr/>
        </p:nvSpPr>
        <p:spPr bwMode="auto">
          <a:xfrm>
            <a:off x="2987676" y="1545432"/>
            <a:ext cx="3152775" cy="369332"/>
          </a:xfrm>
          <a:prstGeom prst="rect">
            <a:avLst/>
          </a:prstGeom>
          <a:solidFill>
            <a:srgbClr val="FFFF00"/>
          </a:solidFill>
          <a:ln w="38100">
            <a:solidFill>
              <a:srgbClr val="080808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dist">
              <a:spcBef>
                <a:spcPct val="50000"/>
              </a:spcBef>
            </a:pPr>
            <a:r>
              <a:rPr kumimoji="1" lang="zh-CN" altLang="en-US">
                <a:solidFill>
                  <a:srgbClr val="333399"/>
                </a:solidFill>
                <a:latin typeface="宋体" pitchFamily="2" charset="-122"/>
              </a:rPr>
              <a:t>平型关大捷</a:t>
            </a:r>
            <a:r>
              <a:rPr kumimoji="1" lang="en-US" altLang="zh-CN">
                <a:solidFill>
                  <a:srgbClr val="333399"/>
                </a:solidFill>
                <a:latin typeface="宋体" pitchFamily="2" charset="-122"/>
              </a:rPr>
              <a:t>——</a:t>
            </a:r>
            <a:r>
              <a:rPr kumimoji="1" lang="zh-CN" altLang="en-US">
                <a:solidFill>
                  <a:srgbClr val="333399"/>
                </a:solidFill>
                <a:latin typeface="宋体" pitchFamily="2" charset="-122"/>
              </a:rPr>
              <a:t>首次胜利</a:t>
            </a:r>
          </a:p>
        </p:txBody>
      </p:sp>
      <p:sp>
        <p:nvSpPr>
          <p:cNvPr id="3" name="Text Box 16"/>
          <p:cNvSpPr txBox="1">
            <a:spLocks noChangeArrowheads="1"/>
          </p:cNvSpPr>
          <p:nvPr/>
        </p:nvSpPr>
        <p:spPr bwMode="auto">
          <a:xfrm>
            <a:off x="6084889" y="1545432"/>
            <a:ext cx="1800225" cy="369332"/>
          </a:xfrm>
          <a:prstGeom prst="rect">
            <a:avLst/>
          </a:prstGeom>
          <a:solidFill>
            <a:srgbClr val="FFFF00"/>
          </a:solidFill>
          <a:ln w="38100">
            <a:solidFill>
              <a:srgbClr val="080808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dist">
              <a:spcBef>
                <a:spcPct val="50000"/>
              </a:spcBef>
            </a:pPr>
            <a:r>
              <a:rPr kumimoji="1" lang="zh-CN" altLang="en-US">
                <a:solidFill>
                  <a:srgbClr val="333399"/>
                </a:solidFill>
                <a:latin typeface="宋体" pitchFamily="2" charset="-122"/>
              </a:rPr>
              <a:t>国共合作典范</a:t>
            </a:r>
          </a:p>
        </p:txBody>
      </p:sp>
      <p:sp>
        <p:nvSpPr>
          <p:cNvPr id="215051" name="Text Box 11"/>
          <p:cNvSpPr txBox="1">
            <a:spLocks noChangeArrowheads="1"/>
          </p:cNvSpPr>
          <p:nvPr/>
        </p:nvSpPr>
        <p:spPr bwMode="auto">
          <a:xfrm>
            <a:off x="506718" y="2667596"/>
            <a:ext cx="4681538" cy="400110"/>
          </a:xfrm>
          <a:prstGeom prst="rect">
            <a:avLst/>
          </a:prstGeom>
          <a:solidFill>
            <a:srgbClr val="080808"/>
          </a:solidFill>
          <a:ln w="38100">
            <a:solidFill>
              <a:srgbClr val="080808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kumimoji="1" lang="en-US" altLang="zh-CN" sz="2000">
                <a:solidFill>
                  <a:srgbClr val="FF006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宋体" pitchFamily="2" charset="-122"/>
              </a:rPr>
              <a:t> </a:t>
            </a:r>
            <a:r>
              <a:rPr kumimoji="1" lang="en-US" altLang="zh-CN" sz="2000">
                <a:solidFill>
                  <a:srgbClr val="66CC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宋体" pitchFamily="2" charset="-122"/>
              </a:rPr>
              <a:t>1937</a:t>
            </a:r>
            <a:r>
              <a:rPr kumimoji="1" lang="zh-CN" altLang="en-US" sz="2000">
                <a:solidFill>
                  <a:srgbClr val="66CC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宋体" pitchFamily="2" charset="-122"/>
              </a:rPr>
              <a:t>年</a:t>
            </a:r>
            <a:r>
              <a:rPr kumimoji="1" lang="en-US" altLang="zh-CN" sz="2000">
                <a:solidFill>
                  <a:srgbClr val="66CC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宋体" pitchFamily="2" charset="-122"/>
              </a:rPr>
              <a:t>12</a:t>
            </a:r>
            <a:r>
              <a:rPr kumimoji="1" lang="zh-CN" altLang="en-US" sz="2000">
                <a:solidFill>
                  <a:srgbClr val="66CC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宋体" pitchFamily="2" charset="-122"/>
              </a:rPr>
              <a:t>月</a:t>
            </a:r>
            <a:r>
              <a:rPr kumimoji="1" lang="en-US" altLang="zh-CN" sz="2000">
                <a:solidFill>
                  <a:srgbClr val="66CC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——</a:t>
            </a:r>
            <a:r>
              <a:rPr kumimoji="1" lang="en-US" altLang="zh-CN" sz="2000">
                <a:solidFill>
                  <a:srgbClr val="66CC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宋体" pitchFamily="2" charset="-122"/>
              </a:rPr>
              <a:t>1938</a:t>
            </a:r>
            <a:r>
              <a:rPr kumimoji="1" lang="zh-CN" altLang="en-US" sz="2000">
                <a:solidFill>
                  <a:srgbClr val="66CC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宋体" pitchFamily="2" charset="-122"/>
              </a:rPr>
              <a:t>年</a:t>
            </a:r>
            <a:r>
              <a:rPr kumimoji="1" lang="en-US" altLang="zh-CN" sz="2000">
                <a:solidFill>
                  <a:srgbClr val="66CC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宋体" pitchFamily="2" charset="-122"/>
              </a:rPr>
              <a:t>5</a:t>
            </a:r>
            <a:r>
              <a:rPr kumimoji="1" lang="zh-CN" altLang="en-US" sz="2000">
                <a:solidFill>
                  <a:srgbClr val="66CC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宋体" pitchFamily="2" charset="-122"/>
              </a:rPr>
              <a:t>月，徐州失守</a:t>
            </a:r>
          </a:p>
        </p:txBody>
      </p:sp>
      <p:sp>
        <p:nvSpPr>
          <p:cNvPr id="215055" name="Text Box 15"/>
          <p:cNvSpPr txBox="1">
            <a:spLocks noChangeArrowheads="1"/>
          </p:cNvSpPr>
          <p:nvPr/>
        </p:nvSpPr>
        <p:spPr bwMode="auto">
          <a:xfrm>
            <a:off x="506718" y="2990255"/>
            <a:ext cx="4859338" cy="369332"/>
          </a:xfrm>
          <a:prstGeom prst="rect">
            <a:avLst/>
          </a:prstGeom>
          <a:solidFill>
            <a:srgbClr val="FFFF00"/>
          </a:solidFill>
          <a:ln w="38100">
            <a:solidFill>
              <a:srgbClr val="080808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dist">
              <a:spcBef>
                <a:spcPct val="50000"/>
              </a:spcBef>
            </a:pPr>
            <a:r>
              <a:rPr kumimoji="1" lang="zh-CN" altLang="en-US">
                <a:solidFill>
                  <a:srgbClr val="333399"/>
                </a:solidFill>
                <a:latin typeface="宋体" pitchFamily="2" charset="-122"/>
              </a:rPr>
              <a:t>台儿庄战役</a:t>
            </a:r>
            <a:r>
              <a:rPr kumimoji="1" lang="en-US" altLang="zh-CN">
                <a:solidFill>
                  <a:srgbClr val="333399"/>
                </a:solidFill>
                <a:latin typeface="Times New Roman" pitchFamily="18" charset="0"/>
                <a:ea typeface="黑体" pitchFamily="49" charset="-122"/>
              </a:rPr>
              <a:t>——</a:t>
            </a:r>
            <a:r>
              <a:rPr kumimoji="1" lang="zh-CN" altLang="en-US">
                <a:solidFill>
                  <a:srgbClr val="333399"/>
                </a:solidFill>
                <a:latin typeface="宋体" pitchFamily="2" charset="-122"/>
              </a:rPr>
              <a:t>抗战初期正面战场的最大胜利</a:t>
            </a:r>
          </a:p>
        </p:txBody>
      </p:sp>
      <p:sp>
        <p:nvSpPr>
          <p:cNvPr id="10281" name="AutoShape 41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8783638" y="4512350"/>
            <a:ext cx="479513" cy="958691"/>
          </a:xfrm>
          <a:prstGeom prst="star5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zh-CN" altLang="en-US"/>
          </a:p>
        </p:txBody>
      </p:sp>
      <p:sp>
        <p:nvSpPr>
          <p:cNvPr id="19" name="AutoShape 17"/>
          <p:cNvSpPr>
            <a:spLocks noChangeArrowheads="1"/>
          </p:cNvSpPr>
          <p:nvPr/>
        </p:nvSpPr>
        <p:spPr bwMode="auto">
          <a:xfrm>
            <a:off x="8011716" y="175262"/>
            <a:ext cx="1299369" cy="4040501"/>
          </a:xfrm>
          <a:prstGeom prst="downArrow">
            <a:avLst>
              <a:gd name="adj1" fmla="val 50000"/>
              <a:gd name="adj2" fmla="val 57031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pPr algn="ctr"/>
            <a:r>
              <a:rPr lang="zh-CN" altLang="en-US" sz="2400" b="1" dirty="0">
                <a:solidFill>
                  <a:schemeClr val="bg1"/>
                </a:solidFill>
              </a:rPr>
              <a:t>失去了华北、华中、华南的大片</a:t>
            </a:r>
            <a:r>
              <a:rPr lang="zh-CN" altLang="en-US" sz="2400" b="1" dirty="0" smtClean="0">
                <a:solidFill>
                  <a:schemeClr val="bg1"/>
                </a:solidFill>
              </a:rPr>
              <a:t>领土 </a:t>
            </a:r>
            <a:endParaRPr lang="zh-CN" altLang="en-US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24015" y="161296"/>
            <a:ext cx="26468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dirty="0" smtClean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战略防御阶段</a:t>
            </a:r>
            <a:endParaRPr lang="zh-CN" altLang="en-US" sz="3200" b="1" dirty="0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65739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15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215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215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215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7" dur="500"/>
                                        <p:tgtEl>
                                          <p:spTgt spid="215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2" dur="500"/>
                                        <p:tgtEl>
                                          <p:spTgt spid="215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2" dur="500"/>
                                        <p:tgtEl>
                                          <p:spTgt spid="215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49" grpId="0" animBg="1"/>
      <p:bldP spid="215053" grpId="0" animBg="1"/>
      <p:bldP spid="215050" grpId="0" animBg="1"/>
      <p:bldP spid="215052" grpId="0" animBg="1" autoUpdateAnimBg="0"/>
      <p:bldP spid="215056" grpId="0" animBg="1" autoUpdateAnimBg="0"/>
      <p:bldP spid="2" grpId="0" animBg="1" autoUpdateAnimBg="0"/>
      <p:bldP spid="3" grpId="0" animBg="1" autoUpdateAnimBg="0"/>
      <p:bldP spid="215051" grpId="0" animBg="1" autoUpdateAnimBg="0"/>
      <p:bldP spid="215055" grpId="0" animBg="1" autoUpdateAnimBg="0"/>
      <p:bldP spid="1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789552"/>
            <a:ext cx="849694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latin typeface="华文细黑" panose="02010600040101010101" pitchFamily="2" charset="-122"/>
                <a:ea typeface="华文细黑" panose="02010600040101010101" pitchFamily="2" charset="-122"/>
              </a:rPr>
              <a:t>从七七事变到武汉失守，历时</a:t>
            </a:r>
            <a:r>
              <a:rPr lang="en-US" altLang="zh-CN" sz="2800" b="1" dirty="0" smtClean="0">
                <a:latin typeface="华文细黑" panose="02010600040101010101" pitchFamily="2" charset="-122"/>
                <a:ea typeface="华文细黑" panose="02010600040101010101" pitchFamily="2" charset="-122"/>
              </a:rPr>
              <a:t>1</a:t>
            </a:r>
            <a:r>
              <a:rPr lang="zh-CN" altLang="en-US" sz="2800" b="1" dirty="0" smtClean="0">
                <a:latin typeface="华文细黑" panose="02010600040101010101" pitchFamily="2" charset="-122"/>
                <a:ea typeface="华文细黑" panose="02010600040101010101" pitchFamily="2" charset="-122"/>
              </a:rPr>
              <a:t>年</a:t>
            </a:r>
            <a:r>
              <a:rPr lang="en-US" altLang="zh-CN" sz="2800" b="1" dirty="0" smtClean="0">
                <a:latin typeface="华文细黑" panose="02010600040101010101" pitchFamily="2" charset="-122"/>
                <a:ea typeface="华文细黑" panose="02010600040101010101" pitchFamily="2" charset="-122"/>
              </a:rPr>
              <a:t>4</a:t>
            </a:r>
            <a:r>
              <a:rPr lang="zh-CN" altLang="en-US" sz="2800" b="1" dirty="0" smtClean="0">
                <a:latin typeface="华文细黑" panose="02010600040101010101" pitchFamily="2" charset="-122"/>
                <a:ea typeface="华文细黑" panose="02010600040101010101" pitchFamily="2" charset="-122"/>
              </a:rPr>
              <a:t>个月，国民党军共毙伤俘日军</a:t>
            </a:r>
            <a:r>
              <a:rPr lang="en-US" altLang="zh-CN" sz="2800" b="1" dirty="0" smtClean="0">
                <a:latin typeface="华文细黑" panose="02010600040101010101" pitchFamily="2" charset="-122"/>
                <a:ea typeface="华文细黑" panose="02010600040101010101" pitchFamily="2" charset="-122"/>
              </a:rPr>
              <a:t>250730</a:t>
            </a:r>
            <a:r>
              <a:rPr lang="zh-CN" altLang="en-US" sz="2800" b="1" dirty="0" smtClean="0">
                <a:latin typeface="华文细黑" panose="02010600040101010101" pitchFamily="2" charset="-122"/>
                <a:ea typeface="华文细黑" panose="02010600040101010101" pitchFamily="2" charset="-122"/>
              </a:rPr>
              <a:t>人，牵制日军</a:t>
            </a:r>
            <a:r>
              <a:rPr lang="en-US" altLang="zh-CN" sz="2800" b="1" dirty="0" smtClean="0">
                <a:latin typeface="华文细黑" panose="02010600040101010101" pitchFamily="2" charset="-122"/>
                <a:ea typeface="华文细黑" panose="02010600040101010101" pitchFamily="2" charset="-122"/>
              </a:rPr>
              <a:t>70</a:t>
            </a:r>
            <a:r>
              <a:rPr lang="zh-CN" altLang="en-US" sz="2800" b="1" dirty="0" smtClean="0">
                <a:latin typeface="华文细黑" panose="02010600040101010101" pitchFamily="2" charset="-122"/>
                <a:ea typeface="华文细黑" panose="02010600040101010101" pitchFamily="2" charset="-122"/>
              </a:rPr>
              <a:t>万人以上.</a:t>
            </a:r>
            <a:r>
              <a:rPr lang="en-US" altLang="zh-CN" sz="2800" b="1" dirty="0" smtClean="0">
                <a:latin typeface="华文细黑" panose="02010600040101010101" pitchFamily="2" charset="-122"/>
                <a:ea typeface="华文细黑" panose="02010600040101010101" pitchFamily="2" charset="-122"/>
              </a:rPr>
              <a:t>.....</a:t>
            </a:r>
            <a:r>
              <a:rPr lang="zh-CN" altLang="en-US" sz="2800" b="1" dirty="0" smtClean="0">
                <a:latin typeface="华文细黑" panose="02010600040101010101" pitchFamily="2" charset="-122"/>
                <a:ea typeface="华文细黑" panose="02010600040101010101" pitchFamily="2" charset="-122"/>
              </a:rPr>
              <a:t>国民党军在正面战场的英勇作战，</a:t>
            </a:r>
            <a:r>
              <a:rPr lang="zh-CN" altLang="en-US" sz="2800" b="1" dirty="0" smtClean="0">
                <a:solidFill>
                  <a:srgbClr val="FFFF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粉碎了日军</a:t>
            </a:r>
            <a:r>
              <a:rPr lang="en-US" altLang="zh-CN" sz="2800" b="1" dirty="0" smtClean="0">
                <a:solidFill>
                  <a:srgbClr val="FFFF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3</a:t>
            </a:r>
            <a:r>
              <a:rPr lang="zh-CN" altLang="en-US" sz="2800" b="1" dirty="0" smtClean="0">
                <a:solidFill>
                  <a:srgbClr val="FFFF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个月灭亡中国的计划</a:t>
            </a:r>
            <a:r>
              <a:rPr lang="zh-CN" altLang="en-US" sz="2800" b="1" dirty="0" smtClean="0">
                <a:latin typeface="华文细黑" panose="02010600040101010101" pitchFamily="2" charset="-122"/>
                <a:ea typeface="华文细黑" panose="02010600040101010101" pitchFamily="2" charset="-122"/>
              </a:rPr>
              <a:t>，打击了日军的气焰，迫使日军停止战略进攻，放弃速战速决，采取保守占领区的策略，为战略相持阶段的到来，起了决定性作用。</a:t>
            </a:r>
            <a:endParaRPr lang="en-US" altLang="zh-CN" sz="2800" b="1" dirty="0" smtClean="0">
              <a:latin typeface="华文细黑" panose="02010600040101010101" pitchFamily="2" charset="-122"/>
              <a:ea typeface="华文细黑" panose="02010600040101010101" pitchFamily="2" charset="-122"/>
            </a:endParaRPr>
          </a:p>
          <a:p>
            <a:endParaRPr lang="en-US" altLang="zh-CN" sz="2800" b="1" dirty="0">
              <a:latin typeface="华文细黑" panose="02010600040101010101" pitchFamily="2" charset="-122"/>
              <a:ea typeface="华文细黑" panose="02010600040101010101" pitchFamily="2" charset="-122"/>
            </a:endParaRPr>
          </a:p>
          <a:p>
            <a:r>
              <a:rPr lang="en-US" altLang="zh-CN" sz="2800" b="1" dirty="0">
                <a:latin typeface="华文细黑" panose="02010600040101010101" pitchFamily="2" charset="-122"/>
                <a:ea typeface="华文细黑" panose="02010600040101010101" pitchFamily="2" charset="-122"/>
              </a:rPr>
              <a:t> </a:t>
            </a:r>
            <a:r>
              <a:rPr lang="en-US" altLang="zh-CN" sz="2800" b="1" dirty="0" smtClean="0">
                <a:latin typeface="华文细黑" panose="02010600040101010101" pitchFamily="2" charset="-122"/>
                <a:ea typeface="华文细黑" panose="02010600040101010101" pitchFamily="2" charset="-122"/>
              </a:rPr>
              <a:t>                                                    </a:t>
            </a:r>
          </a:p>
          <a:p>
            <a:r>
              <a:rPr lang="zh-CN" altLang="en-US" sz="2800" b="1" dirty="0">
                <a:latin typeface="华文细黑" panose="02010600040101010101" pitchFamily="2" charset="-122"/>
                <a:ea typeface="华文细黑" panose="02010600040101010101" pitchFamily="2" charset="-122"/>
              </a:rPr>
              <a:t> </a:t>
            </a:r>
            <a:r>
              <a:rPr lang="zh-CN" altLang="en-US" sz="2800" b="1" dirty="0" smtClean="0">
                <a:latin typeface="华文细黑" panose="02010600040101010101" pitchFamily="2" charset="-122"/>
                <a:ea typeface="华文细黑" panose="02010600040101010101" pitchFamily="2" charset="-122"/>
              </a:rPr>
              <a:t>           </a:t>
            </a:r>
            <a:r>
              <a:rPr lang="en-US" altLang="zh-CN" sz="2800" b="1" dirty="0" smtClean="0">
                <a:latin typeface="华文细黑" panose="02010600040101010101" pitchFamily="2" charset="-122"/>
                <a:ea typeface="华文细黑" panose="02010600040101010101" pitchFamily="2" charset="-122"/>
              </a:rPr>
              <a:t>——</a:t>
            </a:r>
            <a:r>
              <a:rPr lang="zh-CN" altLang="en-US" sz="2800" b="1" dirty="0" smtClean="0">
                <a:latin typeface="华文细黑" panose="02010600040101010101" pitchFamily="2" charset="-122"/>
                <a:ea typeface="华文细黑" panose="02010600040101010101" pitchFamily="2" charset="-122"/>
              </a:rPr>
              <a:t>步平    荣维木</a:t>
            </a:r>
            <a:r>
              <a:rPr lang="en-US" altLang="zh-CN" sz="2800" b="1" dirty="0" smtClean="0">
                <a:latin typeface="华文细黑" panose="02010600040101010101" pitchFamily="2" charset="-122"/>
                <a:ea typeface="华文细黑" panose="02010600040101010101" pitchFamily="2" charset="-122"/>
              </a:rPr>
              <a:t>《</a:t>
            </a:r>
            <a:r>
              <a:rPr lang="zh-CN" altLang="en-US" sz="2800" b="1" dirty="0" smtClean="0">
                <a:latin typeface="华文细黑" panose="02010600040101010101" pitchFamily="2" charset="-122"/>
                <a:ea typeface="华文细黑" panose="02010600040101010101" pitchFamily="2" charset="-122"/>
              </a:rPr>
              <a:t>中华民族抗日战争全史</a:t>
            </a:r>
            <a:r>
              <a:rPr lang="en-US" altLang="zh-CN" sz="2800" b="1" dirty="0" smtClean="0">
                <a:latin typeface="华文细黑" panose="02010600040101010101" pitchFamily="2" charset="-122"/>
                <a:ea typeface="华文细黑" panose="02010600040101010101" pitchFamily="2" charset="-122"/>
              </a:rPr>
              <a:t>》</a:t>
            </a:r>
            <a:endParaRPr lang="zh-CN" altLang="en-US" sz="2800" b="1" dirty="0"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87072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s://p0.ssl.qhimgs1.com/sdr/400__/t015ea8c877c3a2a4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188" y="627534"/>
            <a:ext cx="3752016" cy="3477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76553" y="87475"/>
            <a:ext cx="26468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dirty="0" smtClean="0"/>
              <a:t>战略相持阶段</a:t>
            </a:r>
            <a:endParaRPr lang="zh-CN" altLang="en-US" sz="32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703784" y="4294371"/>
            <a:ext cx="3165256" cy="707886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2000" b="1" dirty="0" smtClean="0">
                <a:latin typeface="华文细黑" panose="02010600040101010101" pitchFamily="2" charset="-122"/>
                <a:ea typeface="华文细黑" panose="02010600040101010101" pitchFamily="2" charset="-122"/>
              </a:rPr>
              <a:t>长沙会战歼灭大量日军，在国内外产生积极影响</a:t>
            </a:r>
            <a:endParaRPr lang="zh-CN" altLang="en-US" sz="2000" b="1" dirty="0"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pic>
        <p:nvPicPr>
          <p:cNvPr id="20484" name="Picture 4" descr="https://p0.ssl.qhimgs4.com/t01dcaa9c673129647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493" y="632118"/>
            <a:ext cx="3834105" cy="2916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822983" y="4294371"/>
            <a:ext cx="3541057" cy="707886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2000" dirty="0" smtClean="0">
                <a:latin typeface="华文中宋" panose="02010600040101010101" pitchFamily="2" charset="-122"/>
                <a:ea typeface="华文中宋" panose="02010600040101010101" pitchFamily="2" charset="-122"/>
              </a:rPr>
              <a:t>中国远征军入绚，救援英军，战绩名扬海外</a:t>
            </a:r>
            <a:endParaRPr lang="zh-CN" altLang="en-US" sz="2000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7524328" y="2731403"/>
            <a:ext cx="1322948" cy="1555803"/>
            <a:chOff x="4504892" y="3757682"/>
            <a:chExt cx="1610980" cy="2672663"/>
          </a:xfrm>
        </p:grpSpPr>
        <p:pic>
          <p:nvPicPr>
            <p:cNvPr id="8" name="Picture 13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510011" y="3757682"/>
              <a:ext cx="1595810" cy="20324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9" name="矩形 8"/>
            <p:cNvSpPr/>
            <p:nvPr/>
          </p:nvSpPr>
          <p:spPr>
            <a:xfrm>
              <a:off x="4504892" y="5795882"/>
              <a:ext cx="1610980" cy="63446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dirty="0" smtClean="0">
                  <a:latin typeface="微软雅黑" pitchFamily="34" charset="-122"/>
                  <a:ea typeface="微软雅黑" pitchFamily="34" charset="-122"/>
                </a:rPr>
                <a:t>戴安澜</a:t>
              </a:r>
              <a:endParaRPr lang="zh-CN" altLang="en-US" dirty="0">
                <a:latin typeface="微软雅黑" pitchFamily="34" charset="-122"/>
                <a:ea typeface="微软雅黑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6838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06229" y="141480"/>
            <a:ext cx="849463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制敌于后，敌后战场逞英豪</a:t>
            </a:r>
            <a:endParaRPr lang="zh-CN" altLang="en-US" sz="5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05577"/>
            <a:ext cx="9144000" cy="4137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4944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图片 1" descr="图片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06" y="26194"/>
            <a:ext cx="9144000" cy="5117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2"/>
          <p:cNvSpPr txBox="1"/>
          <p:nvPr/>
        </p:nvSpPr>
        <p:spPr>
          <a:xfrm>
            <a:off x="838200" y="285750"/>
            <a:ext cx="4419600" cy="769441"/>
          </a:xfrm>
          <a:prstGeom prst="rect">
            <a:avLst/>
          </a:prstGeom>
          <a:noFill/>
          <a:ln w="9525">
            <a:noFill/>
            <a:miter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4400" b="1" noProof="1">
                <a:solidFill>
                  <a:schemeClr val="bg1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itchFamily="2" charset="0"/>
                <a:ea typeface="宋体" charset="-122"/>
                <a:cs typeface="+mn-ea"/>
              </a:rPr>
              <a:t>工农红军的改编</a:t>
            </a:r>
            <a:endParaRPr lang="zh-CN" altLang="en-US" sz="4400" b="1" noProof="1">
              <a:solidFill>
                <a:schemeClr val="bg1"/>
              </a:solidFill>
              <a:effectLst>
                <a:outerShdw blurRad="38100" dist="38100" dir="2700000">
                  <a:srgbClr val="C0C0C0"/>
                </a:outerShdw>
              </a:effectLst>
              <a:latin typeface="Times New Roman" pitchFamily="2" charset="0"/>
              <a:ea typeface="宋体" charset="-122"/>
            </a:endParaRPr>
          </a:p>
        </p:txBody>
      </p:sp>
      <p:sp>
        <p:nvSpPr>
          <p:cNvPr id="47107" name="Text Box 3"/>
          <p:cNvSpPr txBox="1">
            <a:spLocks noChangeArrowheads="1"/>
          </p:cNvSpPr>
          <p:nvPr/>
        </p:nvSpPr>
        <p:spPr bwMode="auto">
          <a:xfrm>
            <a:off x="685800" y="1257300"/>
            <a:ext cx="12954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>
                <a:solidFill>
                  <a:schemeClr val="bg1"/>
                </a:solidFill>
                <a:latin typeface="Times New Roman" pitchFamily="18" charset="0"/>
              </a:rPr>
              <a:t>西北工农红军</a:t>
            </a:r>
          </a:p>
        </p:txBody>
      </p:sp>
      <p:sp>
        <p:nvSpPr>
          <p:cNvPr id="47108" name="Line 4"/>
          <p:cNvSpPr>
            <a:spLocks noChangeShapeType="1"/>
          </p:cNvSpPr>
          <p:nvPr/>
        </p:nvSpPr>
        <p:spPr bwMode="auto">
          <a:xfrm>
            <a:off x="2133600" y="1543050"/>
            <a:ext cx="533400" cy="0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2667000" y="1257300"/>
            <a:ext cx="1600200" cy="584775"/>
          </a:xfrm>
          <a:prstGeom prst="rect">
            <a:avLst/>
          </a:prstGeom>
          <a:noFill/>
          <a:ln w="9525">
            <a:noFill/>
            <a:miter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 b="1" noProof="1">
                <a:solidFill>
                  <a:schemeClr val="bg1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itchFamily="2" charset="0"/>
                <a:ea typeface="宋体" charset="-122"/>
                <a:cs typeface="+mn-ea"/>
              </a:rPr>
              <a:t>八路军</a:t>
            </a:r>
            <a:endParaRPr lang="zh-CN" altLang="en-US" sz="3200" b="1" noProof="1">
              <a:solidFill>
                <a:schemeClr val="bg1"/>
              </a:solidFill>
              <a:effectLst>
                <a:outerShdw blurRad="38100" dist="38100" dir="2700000">
                  <a:srgbClr val="C0C0C0"/>
                </a:outerShdw>
              </a:effectLst>
              <a:latin typeface="Times New Roman" pitchFamily="2" charset="0"/>
              <a:ea typeface="宋体" charset="-122"/>
            </a:endParaRPr>
          </a:p>
        </p:txBody>
      </p:sp>
      <p:sp>
        <p:nvSpPr>
          <p:cNvPr id="47110" name="Text Box 7"/>
          <p:cNvSpPr txBox="1">
            <a:spLocks noChangeArrowheads="1"/>
          </p:cNvSpPr>
          <p:nvPr/>
        </p:nvSpPr>
        <p:spPr bwMode="auto">
          <a:xfrm>
            <a:off x="2442344" y="2457450"/>
            <a:ext cx="2895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 dirty="0">
                <a:solidFill>
                  <a:schemeClr val="bg1"/>
                </a:solidFill>
                <a:latin typeface="Times New Roman" pitchFamily="18" charset="0"/>
              </a:rPr>
              <a:t>总  指  挥：朱    德</a:t>
            </a:r>
          </a:p>
        </p:txBody>
      </p:sp>
      <p:sp>
        <p:nvSpPr>
          <p:cNvPr id="47111" name="Text Box 8"/>
          <p:cNvSpPr txBox="1">
            <a:spLocks noChangeArrowheads="1"/>
          </p:cNvSpPr>
          <p:nvPr/>
        </p:nvSpPr>
        <p:spPr bwMode="auto">
          <a:xfrm>
            <a:off x="2456858" y="2843893"/>
            <a:ext cx="2895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 dirty="0">
                <a:solidFill>
                  <a:schemeClr val="bg1"/>
                </a:solidFill>
                <a:latin typeface="Times New Roman" pitchFamily="18" charset="0"/>
              </a:rPr>
              <a:t>副总指挥：彭德怀</a:t>
            </a:r>
          </a:p>
        </p:txBody>
      </p:sp>
      <p:sp>
        <p:nvSpPr>
          <p:cNvPr id="47112" name="Text Box 9"/>
          <p:cNvSpPr txBox="1">
            <a:spLocks noChangeArrowheads="1"/>
          </p:cNvSpPr>
          <p:nvPr/>
        </p:nvSpPr>
        <p:spPr bwMode="auto">
          <a:xfrm>
            <a:off x="2456858" y="3186793"/>
            <a:ext cx="2895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 dirty="0">
                <a:solidFill>
                  <a:schemeClr val="bg1"/>
                </a:solidFill>
                <a:latin typeface="Times New Roman" pitchFamily="18" charset="0"/>
              </a:rPr>
              <a:t>参  谋  长：叶剑英  </a:t>
            </a:r>
          </a:p>
        </p:txBody>
      </p:sp>
      <p:grpSp>
        <p:nvGrpSpPr>
          <p:cNvPr id="47113" name="组合 9"/>
          <p:cNvGrpSpPr>
            <a:grpSpLocks/>
          </p:cNvGrpSpPr>
          <p:nvPr/>
        </p:nvGrpSpPr>
        <p:grpSpPr bwMode="auto">
          <a:xfrm>
            <a:off x="4284663" y="1006079"/>
            <a:ext cx="1981200" cy="914400"/>
            <a:chOff x="0" y="0"/>
            <a:chExt cx="1181" cy="786"/>
          </a:xfrm>
        </p:grpSpPr>
        <p:sp>
          <p:nvSpPr>
            <p:cNvPr id="47114" name="Line 11"/>
            <p:cNvSpPr>
              <a:spLocks noChangeShapeType="1"/>
            </p:cNvSpPr>
            <p:nvPr/>
          </p:nvSpPr>
          <p:spPr bwMode="auto">
            <a:xfrm>
              <a:off x="0" y="400"/>
              <a:ext cx="912" cy="0"/>
            </a:xfrm>
            <a:prstGeom prst="line">
              <a:avLst/>
            </a:prstGeom>
            <a:noFill/>
            <a:ln w="762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7115" name="Freeform 12"/>
            <p:cNvSpPr>
              <a:spLocks noChangeArrowheads="1"/>
            </p:cNvSpPr>
            <p:nvPr/>
          </p:nvSpPr>
          <p:spPr bwMode="auto">
            <a:xfrm>
              <a:off x="943" y="0"/>
              <a:ext cx="238" cy="786"/>
            </a:xfrm>
            <a:custGeom>
              <a:avLst/>
              <a:gdLst>
                <a:gd name="T0" fmla="*/ 227 w 238"/>
                <a:gd name="T1" fmla="*/ 0 h 786"/>
                <a:gd name="T2" fmla="*/ 0 w 238"/>
                <a:gd name="T3" fmla="*/ 10 h 786"/>
                <a:gd name="T4" fmla="*/ 0 w 238"/>
                <a:gd name="T5" fmla="*/ 393 h 786"/>
                <a:gd name="T6" fmla="*/ 0 w 238"/>
                <a:gd name="T7" fmla="*/ 786 h 786"/>
                <a:gd name="T8" fmla="*/ 238 w 238"/>
                <a:gd name="T9" fmla="*/ 786 h 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8" h="786">
                  <a:moveTo>
                    <a:pt x="227" y="0"/>
                  </a:moveTo>
                  <a:lnTo>
                    <a:pt x="0" y="10"/>
                  </a:lnTo>
                  <a:lnTo>
                    <a:pt x="0" y="393"/>
                  </a:lnTo>
                  <a:lnTo>
                    <a:pt x="0" y="786"/>
                  </a:lnTo>
                  <a:lnTo>
                    <a:pt x="238" y="786"/>
                  </a:lnTo>
                </a:path>
              </a:pathLst>
            </a:custGeom>
            <a:noFill/>
            <a:ln w="76200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</p:grpSp>
      <p:sp>
        <p:nvSpPr>
          <p:cNvPr id="47116" name="Line 13"/>
          <p:cNvSpPr>
            <a:spLocks noChangeShapeType="1"/>
          </p:cNvSpPr>
          <p:nvPr/>
        </p:nvSpPr>
        <p:spPr bwMode="auto">
          <a:xfrm>
            <a:off x="5791200" y="1485900"/>
            <a:ext cx="381000" cy="0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47117" name="Text Box 14"/>
          <p:cNvSpPr txBox="1">
            <a:spLocks noChangeArrowheads="1"/>
          </p:cNvSpPr>
          <p:nvPr/>
        </p:nvSpPr>
        <p:spPr bwMode="auto">
          <a:xfrm>
            <a:off x="6172200" y="857250"/>
            <a:ext cx="1066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b="1">
                <a:solidFill>
                  <a:schemeClr val="bg1"/>
                </a:solidFill>
                <a:latin typeface="Times New Roman" pitchFamily="18" charset="0"/>
              </a:rPr>
              <a:t>115</a:t>
            </a:r>
            <a:r>
              <a:rPr lang="zh-CN" altLang="en-US" sz="2400" b="1">
                <a:solidFill>
                  <a:schemeClr val="bg1"/>
                </a:solidFill>
                <a:latin typeface="Times New Roman" pitchFamily="18" charset="0"/>
              </a:rPr>
              <a:t>师</a:t>
            </a:r>
          </a:p>
        </p:txBody>
      </p:sp>
      <p:sp>
        <p:nvSpPr>
          <p:cNvPr id="47118" name="Text Box 15"/>
          <p:cNvSpPr txBox="1">
            <a:spLocks noChangeArrowheads="1"/>
          </p:cNvSpPr>
          <p:nvPr/>
        </p:nvSpPr>
        <p:spPr bwMode="auto">
          <a:xfrm>
            <a:off x="6172200" y="1314450"/>
            <a:ext cx="1066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b="1">
                <a:solidFill>
                  <a:schemeClr val="bg1"/>
                </a:solidFill>
                <a:latin typeface="Times New Roman" pitchFamily="18" charset="0"/>
              </a:rPr>
              <a:t>120</a:t>
            </a:r>
            <a:r>
              <a:rPr lang="zh-CN" altLang="en-US" sz="2400" b="1">
                <a:solidFill>
                  <a:schemeClr val="bg1"/>
                </a:solidFill>
                <a:latin typeface="Times New Roman" pitchFamily="18" charset="0"/>
              </a:rPr>
              <a:t>师</a:t>
            </a:r>
          </a:p>
        </p:txBody>
      </p:sp>
      <p:sp>
        <p:nvSpPr>
          <p:cNvPr id="47119" name="Text Box 16"/>
          <p:cNvSpPr txBox="1">
            <a:spLocks noChangeArrowheads="1"/>
          </p:cNvSpPr>
          <p:nvPr/>
        </p:nvSpPr>
        <p:spPr bwMode="auto">
          <a:xfrm>
            <a:off x="6172200" y="1771650"/>
            <a:ext cx="1066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b="1">
                <a:solidFill>
                  <a:schemeClr val="bg1"/>
                </a:solidFill>
                <a:latin typeface="Times New Roman" pitchFamily="18" charset="0"/>
              </a:rPr>
              <a:t>129</a:t>
            </a:r>
            <a:r>
              <a:rPr lang="zh-CN" altLang="en-US" sz="2400" b="1">
                <a:solidFill>
                  <a:schemeClr val="bg1"/>
                </a:solidFill>
                <a:latin typeface="Times New Roman" pitchFamily="18" charset="0"/>
              </a:rPr>
              <a:t>师</a:t>
            </a:r>
          </a:p>
        </p:txBody>
      </p:sp>
      <p:sp>
        <p:nvSpPr>
          <p:cNvPr id="47120" name="Text Box 17"/>
          <p:cNvSpPr txBox="1">
            <a:spLocks noChangeArrowheads="1"/>
          </p:cNvSpPr>
          <p:nvPr/>
        </p:nvSpPr>
        <p:spPr bwMode="auto">
          <a:xfrm>
            <a:off x="7315200" y="857250"/>
            <a:ext cx="1828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>
                <a:solidFill>
                  <a:schemeClr val="bg1"/>
                </a:solidFill>
                <a:latin typeface="Times New Roman" pitchFamily="18" charset="0"/>
              </a:rPr>
              <a:t>师长 林  彪</a:t>
            </a:r>
          </a:p>
        </p:txBody>
      </p:sp>
      <p:sp>
        <p:nvSpPr>
          <p:cNvPr id="47121" name="Text Box 18"/>
          <p:cNvSpPr txBox="1">
            <a:spLocks noChangeArrowheads="1"/>
          </p:cNvSpPr>
          <p:nvPr/>
        </p:nvSpPr>
        <p:spPr bwMode="auto">
          <a:xfrm>
            <a:off x="7315200" y="1314450"/>
            <a:ext cx="1828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>
                <a:solidFill>
                  <a:schemeClr val="bg1"/>
                </a:solidFill>
                <a:latin typeface="Times New Roman" pitchFamily="18" charset="0"/>
              </a:rPr>
              <a:t>师长贺    龙</a:t>
            </a:r>
          </a:p>
        </p:txBody>
      </p:sp>
      <p:sp>
        <p:nvSpPr>
          <p:cNvPr id="47122" name="Text Box 19"/>
          <p:cNvSpPr txBox="1">
            <a:spLocks noChangeArrowheads="1"/>
          </p:cNvSpPr>
          <p:nvPr/>
        </p:nvSpPr>
        <p:spPr bwMode="auto">
          <a:xfrm>
            <a:off x="7315200" y="1771650"/>
            <a:ext cx="1752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>
                <a:solidFill>
                  <a:schemeClr val="bg1"/>
                </a:solidFill>
                <a:latin typeface="Times New Roman" pitchFamily="18" charset="0"/>
              </a:rPr>
              <a:t>师长刘伯承</a:t>
            </a:r>
          </a:p>
        </p:txBody>
      </p:sp>
      <p:sp>
        <p:nvSpPr>
          <p:cNvPr id="47123" name="Text Box 20"/>
          <p:cNvSpPr txBox="1">
            <a:spLocks noChangeArrowheads="1"/>
          </p:cNvSpPr>
          <p:nvPr/>
        </p:nvSpPr>
        <p:spPr bwMode="auto">
          <a:xfrm>
            <a:off x="685800" y="3697531"/>
            <a:ext cx="14478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 dirty="0">
                <a:solidFill>
                  <a:schemeClr val="bg1"/>
                </a:solidFill>
                <a:latin typeface="Times New Roman" pitchFamily="18" charset="0"/>
              </a:rPr>
              <a:t>南方八省游击队</a:t>
            </a:r>
          </a:p>
        </p:txBody>
      </p:sp>
      <p:sp>
        <p:nvSpPr>
          <p:cNvPr id="47124" name="Line 21"/>
          <p:cNvSpPr>
            <a:spLocks noChangeShapeType="1"/>
          </p:cNvSpPr>
          <p:nvPr/>
        </p:nvSpPr>
        <p:spPr bwMode="auto">
          <a:xfrm>
            <a:off x="2209800" y="4057650"/>
            <a:ext cx="457200" cy="0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22" name="Text Box 22"/>
          <p:cNvSpPr txBox="1"/>
          <p:nvPr/>
        </p:nvSpPr>
        <p:spPr>
          <a:xfrm>
            <a:off x="2819400" y="3886200"/>
            <a:ext cx="1524000" cy="584775"/>
          </a:xfrm>
          <a:prstGeom prst="rect">
            <a:avLst/>
          </a:prstGeom>
          <a:noFill/>
          <a:ln w="9525">
            <a:noFill/>
            <a:miter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 b="1" noProof="1">
                <a:solidFill>
                  <a:schemeClr val="bg1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itchFamily="2" charset="0"/>
                <a:ea typeface="宋体" charset="-122"/>
                <a:cs typeface="+mn-ea"/>
              </a:rPr>
              <a:t>新四军</a:t>
            </a:r>
            <a:endParaRPr lang="zh-CN" altLang="en-US" sz="3200" b="1" noProof="1">
              <a:solidFill>
                <a:schemeClr val="bg1"/>
              </a:solidFill>
              <a:effectLst>
                <a:outerShdw blurRad="38100" dist="38100" dir="2700000">
                  <a:srgbClr val="C0C0C0"/>
                </a:outerShdw>
              </a:effectLst>
              <a:latin typeface="Times New Roman" pitchFamily="2" charset="0"/>
              <a:ea typeface="宋体" charset="-122"/>
            </a:endParaRPr>
          </a:p>
        </p:txBody>
      </p:sp>
      <p:sp>
        <p:nvSpPr>
          <p:cNvPr id="47126" name="Line 23"/>
          <p:cNvSpPr>
            <a:spLocks noChangeShapeType="1"/>
          </p:cNvSpPr>
          <p:nvPr/>
        </p:nvSpPr>
        <p:spPr bwMode="auto">
          <a:xfrm>
            <a:off x="4343400" y="4114800"/>
            <a:ext cx="1219200" cy="0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47127" name="Text Box 24"/>
          <p:cNvSpPr txBox="1">
            <a:spLocks noChangeArrowheads="1"/>
          </p:cNvSpPr>
          <p:nvPr/>
        </p:nvSpPr>
        <p:spPr bwMode="auto">
          <a:xfrm>
            <a:off x="5580063" y="3759994"/>
            <a:ext cx="2590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>
                <a:solidFill>
                  <a:schemeClr val="bg1"/>
                </a:solidFill>
                <a:latin typeface="Times New Roman" pitchFamily="18" charset="0"/>
              </a:rPr>
              <a:t>军长 ：    叶   挺</a:t>
            </a:r>
          </a:p>
        </p:txBody>
      </p:sp>
      <p:sp>
        <p:nvSpPr>
          <p:cNvPr id="47128" name="Text Box 25"/>
          <p:cNvSpPr txBox="1">
            <a:spLocks noChangeArrowheads="1"/>
          </p:cNvSpPr>
          <p:nvPr/>
        </p:nvSpPr>
        <p:spPr bwMode="auto">
          <a:xfrm>
            <a:off x="5580063" y="4245769"/>
            <a:ext cx="2438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>
                <a:solidFill>
                  <a:schemeClr val="bg1"/>
                </a:solidFill>
                <a:latin typeface="Times New Roman" pitchFamily="18" charset="0"/>
              </a:rPr>
              <a:t>副军长 ：项   英</a:t>
            </a:r>
          </a:p>
        </p:txBody>
      </p:sp>
      <p:cxnSp>
        <p:nvCxnSpPr>
          <p:cNvPr id="4" name="直接箭头连接符 3"/>
          <p:cNvCxnSpPr>
            <a:stCxn id="6" idx="2"/>
          </p:cNvCxnSpPr>
          <p:nvPr/>
        </p:nvCxnSpPr>
        <p:spPr>
          <a:xfrm>
            <a:off x="3467100" y="1842075"/>
            <a:ext cx="0" cy="545128"/>
          </a:xfrm>
          <a:prstGeom prst="straightConnector1">
            <a:avLst/>
          </a:prstGeom>
          <a:ln w="762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3258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示意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28600"/>
            <a:ext cx="8077200" cy="3943350"/>
          </a:xfrm>
          <a:prstGeom prst="rect">
            <a:avLst/>
          </a:prstGeom>
          <a:noFill/>
          <a:ln w="76200" cmpd="sng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3048000" y="2743200"/>
            <a:ext cx="2133600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dist"/>
            <a:endParaRPr lang="zh-CN" altLang="zh-CN" sz="3200" b="1">
              <a:solidFill>
                <a:srgbClr val="FF66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4079876" y="2628900"/>
            <a:ext cx="200501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zh-CN" sz="3200" b="1">
                <a:solidFill>
                  <a:srgbClr val="FF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黄    河</a:t>
            </a:r>
          </a:p>
        </p:txBody>
      </p:sp>
      <p:sp>
        <p:nvSpPr>
          <p:cNvPr id="11269" name="Rectangle 5"/>
          <p:cNvSpPr>
            <a:spLocks noChangeArrowheads="1"/>
          </p:cNvSpPr>
          <p:nvPr/>
        </p:nvSpPr>
        <p:spPr bwMode="auto">
          <a:xfrm>
            <a:off x="1101725" y="1851423"/>
            <a:ext cx="167005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zh-CN" sz="3200" b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陕甘宁</a:t>
            </a:r>
          </a:p>
        </p:txBody>
      </p:sp>
      <p:sp>
        <p:nvSpPr>
          <p:cNvPr id="11270" name="Text Box 6"/>
          <p:cNvSpPr txBox="1">
            <a:spLocks noChangeArrowheads="1"/>
          </p:cNvSpPr>
          <p:nvPr/>
        </p:nvSpPr>
        <p:spPr bwMode="auto">
          <a:xfrm>
            <a:off x="2565838" y="514350"/>
            <a:ext cx="1169551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>
            <a:spAutoFit/>
          </a:bodyPr>
          <a:lstStyle/>
          <a:p>
            <a:pPr algn="dist">
              <a:spcBef>
                <a:spcPct val="50000"/>
              </a:spcBef>
            </a:pPr>
            <a:r>
              <a:rPr lang="zh-CN" sz="3200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晋绥</a:t>
            </a:r>
          </a:p>
        </p:txBody>
      </p:sp>
      <p:sp>
        <p:nvSpPr>
          <p:cNvPr id="11271" name="Text Box 7"/>
          <p:cNvSpPr txBox="1">
            <a:spLocks noChangeArrowheads="1"/>
          </p:cNvSpPr>
          <p:nvPr/>
        </p:nvSpPr>
        <p:spPr bwMode="auto">
          <a:xfrm>
            <a:off x="4457700" y="800100"/>
            <a:ext cx="16383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dist">
              <a:spcBef>
                <a:spcPct val="50000"/>
              </a:spcBef>
            </a:pPr>
            <a:r>
              <a:rPr lang="zh-CN" sz="3200" b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晋察冀</a:t>
            </a:r>
          </a:p>
        </p:txBody>
      </p:sp>
      <p:sp>
        <p:nvSpPr>
          <p:cNvPr id="11272" name="Text Box 8"/>
          <p:cNvSpPr txBox="1">
            <a:spLocks noChangeArrowheads="1"/>
          </p:cNvSpPr>
          <p:nvPr/>
        </p:nvSpPr>
        <p:spPr bwMode="auto">
          <a:xfrm>
            <a:off x="3486150" y="1771650"/>
            <a:ext cx="215265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dist">
              <a:spcBef>
                <a:spcPct val="50000"/>
              </a:spcBef>
            </a:pPr>
            <a:r>
              <a:rPr lang="zh-CN" sz="3200" b="1">
                <a:solidFill>
                  <a:srgbClr val="66FF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晋冀豫</a:t>
            </a:r>
          </a:p>
        </p:txBody>
      </p:sp>
      <p:sp>
        <p:nvSpPr>
          <p:cNvPr id="11273" name="Text Box 9"/>
          <p:cNvSpPr txBox="1">
            <a:spLocks noChangeArrowheads="1"/>
          </p:cNvSpPr>
          <p:nvPr/>
        </p:nvSpPr>
        <p:spPr bwMode="auto">
          <a:xfrm>
            <a:off x="5690038" y="2114550"/>
            <a:ext cx="1169551" cy="102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>
            <a:spAutoFit/>
          </a:bodyPr>
          <a:lstStyle/>
          <a:p>
            <a:pPr algn="dist">
              <a:spcBef>
                <a:spcPct val="50000"/>
              </a:spcBef>
            </a:pPr>
            <a:r>
              <a:rPr lang="zh-CN" sz="3200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冀鲁豫</a:t>
            </a:r>
          </a:p>
        </p:txBody>
      </p:sp>
      <p:sp>
        <p:nvSpPr>
          <p:cNvPr id="11274" name="Text Box 10"/>
          <p:cNvSpPr txBox="1">
            <a:spLocks noChangeArrowheads="1"/>
          </p:cNvSpPr>
          <p:nvPr/>
        </p:nvSpPr>
        <p:spPr bwMode="auto">
          <a:xfrm>
            <a:off x="1073125" y="4515966"/>
            <a:ext cx="7315200" cy="584775"/>
          </a:xfrm>
          <a:prstGeom prst="rect">
            <a:avLst/>
          </a:prstGeom>
          <a:noFill/>
          <a:ln w="38100" cmpd="sng">
            <a:noFill/>
            <a:miter lim="800000"/>
            <a:headEnd/>
            <a:tailEnd/>
          </a:ln>
          <a:effectLst/>
          <a:extLst/>
        </p:spPr>
        <p:txBody>
          <a:bodyPr>
            <a:spAutoFit/>
          </a:bodyPr>
          <a:lstStyle/>
          <a:p>
            <a:pPr algn="dist">
              <a:spcBef>
                <a:spcPct val="50000"/>
              </a:spcBef>
            </a:pPr>
            <a:r>
              <a:rPr lang="zh-CN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华北敌后抗日根据地形势示意图</a:t>
            </a:r>
          </a:p>
        </p:txBody>
      </p:sp>
      <p:grpSp>
        <p:nvGrpSpPr>
          <p:cNvPr id="11275" name="Group 11"/>
          <p:cNvGrpSpPr>
            <a:grpSpLocks/>
          </p:cNvGrpSpPr>
          <p:nvPr/>
        </p:nvGrpSpPr>
        <p:grpSpPr bwMode="auto">
          <a:xfrm>
            <a:off x="468313" y="1491854"/>
            <a:ext cx="3402012" cy="2800350"/>
            <a:chOff x="0" y="0"/>
            <a:chExt cx="2143" cy="2352"/>
          </a:xfrm>
        </p:grpSpPr>
        <p:sp>
          <p:nvSpPr>
            <p:cNvPr id="11276" name="AutoShape 12"/>
            <p:cNvSpPr>
              <a:spLocks noChangeArrowheads="1"/>
            </p:cNvSpPr>
            <p:nvPr/>
          </p:nvSpPr>
          <p:spPr bwMode="auto">
            <a:xfrm>
              <a:off x="480" y="0"/>
              <a:ext cx="768" cy="864"/>
            </a:xfrm>
            <a:prstGeom prst="star5">
              <a:avLst/>
            </a:prstGeom>
            <a:solidFill>
              <a:srgbClr val="FF0000"/>
            </a:solidFill>
            <a:ln w="9525" cmpd="sng">
              <a:solidFill>
                <a:srgbClr val="FFFF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zh-CN" sz="2400" b="1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itchFamily="18" charset="0"/>
                </a:rPr>
                <a:t>延安</a:t>
              </a:r>
              <a:endParaRPr lang="zh-CN" dirty="0">
                <a:latin typeface="Times New Roman" pitchFamily="18" charset="0"/>
              </a:endParaRPr>
            </a:p>
          </p:txBody>
        </p:sp>
        <p:pic>
          <p:nvPicPr>
            <p:cNvPr id="11277" name="Picture 13" descr="延安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864"/>
              <a:ext cx="2143" cy="1488"/>
            </a:xfrm>
            <a:prstGeom prst="rect">
              <a:avLst/>
            </a:prstGeom>
            <a:noFill/>
            <a:ln w="76200" cmpd="sng">
              <a:solidFill>
                <a:srgbClr val="00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706663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图片 2" descr="抗日战争全图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5665788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" name="椭圆 55"/>
          <p:cNvSpPr/>
          <p:nvPr/>
        </p:nvSpPr>
        <p:spPr>
          <a:xfrm>
            <a:off x="1214443" y="1553767"/>
            <a:ext cx="1214437" cy="80367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30974" y="843558"/>
            <a:ext cx="35283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prstClr val="black"/>
                </a:solidFill>
                <a:latin typeface="楷体" pitchFamily="49" charset="-122"/>
                <a:ea typeface="楷体" pitchFamily="49" charset="-122"/>
              </a:rPr>
              <a:t>1940</a:t>
            </a:r>
            <a:r>
              <a:rPr lang="zh-CN" altLang="en-US" sz="2400" b="1" dirty="0">
                <a:solidFill>
                  <a:prstClr val="black"/>
                </a:solidFill>
                <a:latin typeface="楷体" pitchFamily="49" charset="-122"/>
                <a:ea typeface="楷体" pitchFamily="49" charset="-122"/>
              </a:rPr>
              <a:t>下半年，彭德怀</a:t>
            </a:r>
            <a:r>
              <a:rPr lang="zh-CN" altLang="en-US" sz="2400" b="1" dirty="0" smtClean="0">
                <a:solidFill>
                  <a:prstClr val="black"/>
                </a:solidFill>
                <a:latin typeface="楷体" pitchFamily="49" charset="-122"/>
                <a:ea typeface="楷体" pitchFamily="49" charset="-122"/>
              </a:rPr>
              <a:t>，八路军参战部队</a:t>
            </a:r>
            <a:r>
              <a:rPr lang="en-US" altLang="zh-CN" sz="2400" b="1" dirty="0" smtClean="0">
                <a:solidFill>
                  <a:prstClr val="black"/>
                </a:solidFill>
                <a:latin typeface="楷体" pitchFamily="49" charset="-122"/>
                <a:ea typeface="楷体" pitchFamily="49" charset="-122"/>
              </a:rPr>
              <a:t>105</a:t>
            </a:r>
            <a:r>
              <a:rPr lang="zh-CN" altLang="en-US" sz="2400" b="1" dirty="0">
                <a:solidFill>
                  <a:prstClr val="black"/>
                </a:solidFill>
                <a:latin typeface="楷体" pitchFamily="49" charset="-122"/>
                <a:ea typeface="楷体" pitchFamily="49" charset="-122"/>
              </a:rPr>
              <a:t>个</a:t>
            </a:r>
            <a:r>
              <a:rPr lang="zh-CN" altLang="en-US" sz="2400" b="1" dirty="0" smtClean="0">
                <a:solidFill>
                  <a:prstClr val="black"/>
                </a:solidFill>
                <a:latin typeface="楷体" pitchFamily="49" charset="-122"/>
                <a:ea typeface="楷体" pitchFamily="49" charset="-122"/>
              </a:rPr>
              <a:t>团，约</a:t>
            </a:r>
            <a:r>
              <a:rPr lang="en-US" altLang="zh-CN" sz="2400" b="1" dirty="0" smtClean="0">
                <a:solidFill>
                  <a:prstClr val="black"/>
                </a:solidFill>
                <a:latin typeface="楷体" pitchFamily="49" charset="-122"/>
                <a:ea typeface="楷体" pitchFamily="49" charset="-122"/>
              </a:rPr>
              <a:t>20</a:t>
            </a:r>
            <a:r>
              <a:rPr lang="zh-CN" altLang="en-US" sz="2400" b="1" dirty="0" smtClean="0">
                <a:solidFill>
                  <a:prstClr val="black"/>
                </a:solidFill>
                <a:latin typeface="楷体" pitchFamily="49" charset="-122"/>
                <a:ea typeface="楷体" pitchFamily="49" charset="-122"/>
              </a:rPr>
              <a:t>余万人。</a:t>
            </a:r>
            <a:endParaRPr lang="zh-CN" altLang="en-US" sz="2400" b="1" dirty="0">
              <a:solidFill>
                <a:prstClr val="black"/>
              </a:solidFill>
              <a:latin typeface="楷体" pitchFamily="49" charset="-122"/>
              <a:ea typeface="楷体" pitchFamily="49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3190180" y="2355726"/>
            <a:ext cx="2389932" cy="2771659"/>
            <a:chOff x="3275856" y="3212976"/>
            <a:chExt cx="2389932" cy="3695546"/>
          </a:xfrm>
        </p:grpSpPr>
        <p:pic>
          <p:nvPicPr>
            <p:cNvPr id="13" name="Picture 2" descr="https://gss0.bdstatic.com/94o3dSag_xI4khGkpoWK1HF6hhy/baike/c0%3Dbaike80%2C5%2C5%2C80%2C26/sign=5181ee046709c93d13ff06a5fe5493b9/f3d3572c11dfa9ec1285f21d62d0f703918fc115.jp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275856" y="3212976"/>
              <a:ext cx="2357438" cy="3197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矩形 13"/>
            <p:cNvSpPr/>
            <p:nvPr/>
          </p:nvSpPr>
          <p:spPr>
            <a:xfrm>
              <a:off x="3308350" y="6416079"/>
              <a:ext cx="2357438" cy="492443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zh-CN" altLang="en-US" b="1" dirty="0">
                  <a:solidFill>
                    <a:schemeClr val="bg1"/>
                  </a:solidFill>
                </a:rPr>
                <a:t>彭德怀</a:t>
              </a:r>
            </a:p>
          </p:txBody>
        </p:sp>
      </p:grpSp>
      <p:sp>
        <p:nvSpPr>
          <p:cNvPr id="15" name="矩形标注 14"/>
          <p:cNvSpPr/>
          <p:nvPr/>
        </p:nvSpPr>
        <p:spPr>
          <a:xfrm>
            <a:off x="5993872" y="87474"/>
            <a:ext cx="2579218" cy="432048"/>
          </a:xfrm>
          <a:prstGeom prst="wedgeRectCallout">
            <a:avLst>
              <a:gd name="adj1" fmla="val -205794"/>
              <a:gd name="adj2" fmla="val 412618"/>
            </a:avLst>
          </a:prstGeom>
          <a:solidFill>
            <a:srgbClr val="1409F7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dirty="0" smtClean="0"/>
              <a:t> </a:t>
            </a:r>
            <a:r>
              <a:rPr lang="zh-CN" altLang="en-US" sz="2800" dirty="0"/>
              <a:t>百团大战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5689532" y="1869672"/>
            <a:ext cx="3411273" cy="3131913"/>
            <a:chOff x="5689531" y="2636912"/>
            <a:chExt cx="3411273" cy="4175884"/>
          </a:xfrm>
        </p:grpSpPr>
        <p:pic>
          <p:nvPicPr>
            <p:cNvPr id="11" name="Picture 2" descr="http://cpc.people.com.cn/mediafile/200406/01/F2004060108243900000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89531" y="2636912"/>
              <a:ext cx="3411273" cy="33015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矩形 11"/>
            <p:cNvSpPr/>
            <p:nvPr/>
          </p:nvSpPr>
          <p:spPr>
            <a:xfrm>
              <a:off x="5689531" y="5951021"/>
              <a:ext cx="3411273" cy="86177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b="1" dirty="0">
                  <a:solidFill>
                    <a:prstClr val="black"/>
                  </a:solidFill>
                  <a:latin typeface="楷体" pitchFamily="49" charset="-122"/>
                  <a:ea typeface="楷体" pitchFamily="49" charset="-122"/>
                </a:rPr>
                <a:t>百姓欢迎</a:t>
              </a:r>
              <a:r>
                <a:rPr lang="zh-CN" altLang="en-US" b="1" dirty="0" smtClean="0">
                  <a:solidFill>
                    <a:prstClr val="black"/>
                  </a:solidFill>
                  <a:latin typeface="楷体" pitchFamily="49" charset="-122"/>
                  <a:ea typeface="楷体" pitchFamily="49" charset="-122"/>
                </a:rPr>
                <a:t>“百团大战”</a:t>
              </a:r>
              <a:endParaRPr lang="en-US" altLang="zh-CN" b="1" dirty="0" smtClean="0">
                <a:solidFill>
                  <a:prstClr val="black"/>
                </a:solidFill>
                <a:latin typeface="楷体" pitchFamily="49" charset="-122"/>
                <a:ea typeface="楷体" pitchFamily="49" charset="-122"/>
              </a:endParaRPr>
            </a:p>
            <a:p>
              <a:pPr algn="ctr"/>
              <a:r>
                <a:rPr lang="zh-CN" altLang="en-US" b="1" dirty="0" smtClean="0">
                  <a:solidFill>
                    <a:prstClr val="black"/>
                  </a:solidFill>
                  <a:latin typeface="楷体" pitchFamily="49" charset="-122"/>
                  <a:ea typeface="楷体" pitchFamily="49" charset="-122"/>
                </a:rPr>
                <a:t>凯旋归来</a:t>
              </a:r>
              <a:r>
                <a:rPr lang="zh-CN" altLang="en-US" b="1" dirty="0">
                  <a:solidFill>
                    <a:prstClr val="black"/>
                  </a:solidFill>
                  <a:latin typeface="楷体" pitchFamily="49" charset="-122"/>
                  <a:ea typeface="楷体" pitchFamily="49" charset="-122"/>
                </a:rPr>
                <a:t>的八路军</a:t>
              </a: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989892" y="1561201"/>
            <a:ext cx="6894477" cy="193899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6000" b="1" dirty="0" smtClean="0">
                <a:solidFill>
                  <a:schemeClr val="bg1"/>
                </a:solidFill>
              </a:rPr>
              <a:t>敌后战场逐渐成为全国抗战的主战场</a:t>
            </a:r>
            <a:endParaRPr lang="zh-CN" altLang="en-US" sz="6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1339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8949" y="141480"/>
            <a:ext cx="835292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保证盟国顺利实施：</a:t>
            </a:r>
            <a:r>
              <a:rPr lang="en-US" altLang="zh-CN" sz="2400" b="1" dirty="0" smtClean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“</a:t>
            </a:r>
            <a:r>
              <a:rPr lang="zh-CN" altLang="en-US" sz="2400" b="1" dirty="0" smtClean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先欧后亚</a:t>
            </a:r>
            <a:r>
              <a:rPr lang="en-US" altLang="zh-CN" sz="2400" b="1" dirty="0" smtClean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”</a:t>
            </a:r>
            <a:r>
              <a:rPr lang="zh-CN" altLang="en-US" sz="2400" b="1" dirty="0" smtClean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战略另一个重要原因是中国人民抗日战争束缚了日本的手脚。首先是中国战场打破了日本北进的计划，牵制德意日法西斯的勾结，使美国能够顺利贯彻其作战方针。</a:t>
            </a:r>
            <a:r>
              <a:rPr lang="en-US" altLang="zh-CN" sz="2400" b="1" dirty="0" smtClean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.....</a:t>
            </a:r>
            <a:r>
              <a:rPr lang="zh-CN" altLang="en-US" sz="2400" b="1" dirty="0" smtClean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其次，中国战场大大削弱日本南进的力量，有力地支援了盟军在太平洋战场上的行动。</a:t>
            </a:r>
            <a:endParaRPr lang="en-US" altLang="zh-CN" sz="2400" b="1" dirty="0" smtClean="0">
              <a:solidFill>
                <a:schemeClr val="bg1"/>
              </a:solidFill>
              <a:latin typeface="楷体" pitchFamily="49" charset="-122"/>
              <a:ea typeface="楷体" pitchFamily="49" charset="-122"/>
            </a:endParaRPr>
          </a:p>
          <a:p>
            <a:r>
              <a:rPr lang="en-US" altLang="zh-CN" sz="2400" b="1" dirty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            </a:t>
            </a:r>
            <a:r>
              <a:rPr lang="en-US" altLang="zh-CN" sz="2400" b="1" dirty="0" smtClean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——</a:t>
            </a:r>
            <a:r>
              <a:rPr lang="zh-CN" altLang="en-US" sz="2400" b="1" dirty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荣维木   步平</a:t>
            </a:r>
            <a:r>
              <a:rPr lang="en-US" altLang="zh-CN" sz="2400" b="1" dirty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《</a:t>
            </a:r>
            <a:r>
              <a:rPr lang="zh-CN" altLang="en-US" sz="2400" b="1" dirty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中华民族抗日战争全史</a:t>
            </a:r>
            <a:r>
              <a:rPr lang="en-US" altLang="zh-CN" sz="2400" b="1" dirty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》</a:t>
            </a:r>
          </a:p>
          <a:p>
            <a:endParaRPr lang="zh-CN" altLang="en-US" sz="2400" b="1" dirty="0">
              <a:solidFill>
                <a:schemeClr val="bg1"/>
              </a:solidFill>
              <a:latin typeface="楷体" pitchFamily="49" charset="-122"/>
              <a:ea typeface="楷体" pitchFamily="49" charset="-122"/>
            </a:endParaRPr>
          </a:p>
        </p:txBody>
      </p:sp>
      <p:pic>
        <p:nvPicPr>
          <p:cNvPr id="13314" name="Picture 2" descr="http://n1.itc.cn/img8/wb/recom/2016/08/23/147193412339227010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950" y="2011152"/>
            <a:ext cx="5863211" cy="3132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699793" y="3300327"/>
            <a:ext cx="26981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 smtClean="0">
                <a:solidFill>
                  <a:srgbClr val="C00000"/>
                </a:solidFill>
                <a:latin typeface="华文新魏" pitchFamily="2" charset="-122"/>
                <a:ea typeface="华文新魏" pitchFamily="2" charset="-122"/>
              </a:rPr>
              <a:t>亚洲太平洋战场</a:t>
            </a:r>
            <a:endParaRPr lang="zh-CN" altLang="en-US" sz="2800" b="1" dirty="0">
              <a:solidFill>
                <a:srgbClr val="C00000"/>
              </a:solidFill>
              <a:latin typeface="华文新魏" pitchFamily="2" charset="-122"/>
              <a:ea typeface="华文新魏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54696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27"/>
          <p:cNvSpPr/>
          <p:nvPr/>
        </p:nvSpPr>
        <p:spPr>
          <a:xfrm>
            <a:off x="6115872" y="3266859"/>
            <a:ext cx="877163" cy="369332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>
            <a:spAutoFit/>
          </a:bodyPr>
          <a:lstStyle/>
          <a:p>
            <a:r>
              <a:rPr lang="en-US" altLang="zh-CN" dirty="0" smtClean="0">
                <a:solidFill>
                  <a:schemeClr val="bg1"/>
                </a:solidFill>
                <a:latin typeface="黑体" pitchFamily="2" charset="-122"/>
                <a:ea typeface="黑体" pitchFamily="2" charset="-122"/>
              </a:rPr>
              <a:t>1941</a:t>
            </a:r>
            <a:r>
              <a:rPr lang="zh-CN" altLang="en-US" dirty="0" smtClean="0">
                <a:solidFill>
                  <a:schemeClr val="bg1"/>
                </a:solidFill>
                <a:latin typeface="黑体" pitchFamily="2" charset="-122"/>
                <a:ea typeface="黑体" pitchFamily="2" charset="-122"/>
              </a:rPr>
              <a:t>年</a:t>
            </a:r>
            <a:endParaRPr lang="zh-CN" altLang="en-US" dirty="0">
              <a:solidFill>
                <a:schemeClr val="bg1"/>
              </a:solidFill>
              <a:latin typeface="黑体" pitchFamily="2" charset="-122"/>
              <a:ea typeface="黑体" pitchFamily="2" charset="-122"/>
            </a:endParaRPr>
          </a:p>
        </p:txBody>
      </p:sp>
      <p:cxnSp>
        <p:nvCxnSpPr>
          <p:cNvPr id="27" name="直接箭头连接符 26"/>
          <p:cNvCxnSpPr/>
          <p:nvPr/>
        </p:nvCxnSpPr>
        <p:spPr>
          <a:xfrm>
            <a:off x="6443404" y="209563"/>
            <a:ext cx="0" cy="4754684"/>
          </a:xfrm>
          <a:prstGeom prst="straightConnector1">
            <a:avLst/>
          </a:prstGeom>
          <a:ln w="4762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矩形 23"/>
          <p:cNvSpPr/>
          <p:nvPr/>
        </p:nvSpPr>
        <p:spPr>
          <a:xfrm>
            <a:off x="6991000" y="681543"/>
            <a:ext cx="20441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 smtClean="0">
                <a:solidFill>
                  <a:schemeClr val="bg1"/>
                </a:solidFill>
                <a:latin typeface="黑体" pitchFamily="2" charset="-122"/>
                <a:ea typeface="黑体" pitchFamily="2" charset="-122"/>
              </a:rPr>
              <a:t>东北</a:t>
            </a:r>
            <a:r>
              <a:rPr lang="zh-CN" altLang="en-US" b="1" dirty="0">
                <a:solidFill>
                  <a:schemeClr val="bg1"/>
                </a:solidFill>
                <a:latin typeface="黑体" pitchFamily="2" charset="-122"/>
                <a:ea typeface="黑体" pitchFamily="2" charset="-122"/>
              </a:rPr>
              <a:t>、</a:t>
            </a:r>
            <a:r>
              <a:rPr lang="zh-CN" altLang="en-US" b="1" dirty="0" smtClean="0">
                <a:solidFill>
                  <a:schemeClr val="bg1"/>
                </a:solidFill>
                <a:latin typeface="黑体" pitchFamily="2" charset="-122"/>
                <a:ea typeface="黑体" pitchFamily="2" charset="-122"/>
              </a:rPr>
              <a:t>华北的抗日</a:t>
            </a:r>
            <a:endParaRPr lang="en-US" altLang="zh-CN" b="1" dirty="0">
              <a:solidFill>
                <a:schemeClr val="bg1"/>
              </a:solidFill>
              <a:latin typeface="黑体" pitchFamily="2" charset="-122"/>
              <a:ea typeface="黑体" pitchFamily="2" charset="-122"/>
            </a:endParaRPr>
          </a:p>
          <a:p>
            <a:r>
              <a:rPr lang="en-US" altLang="zh-CN" b="1" dirty="0" smtClean="0">
                <a:solidFill>
                  <a:schemeClr val="bg1"/>
                </a:solidFill>
                <a:latin typeface="黑体" pitchFamily="2" charset="-122"/>
                <a:ea typeface="黑体" pitchFamily="2" charset="-122"/>
              </a:rPr>
              <a:t>     ……</a:t>
            </a:r>
          </a:p>
        </p:txBody>
      </p:sp>
      <p:sp>
        <p:nvSpPr>
          <p:cNvPr id="26" name="矩形 25"/>
          <p:cNvSpPr/>
          <p:nvPr/>
        </p:nvSpPr>
        <p:spPr>
          <a:xfrm>
            <a:off x="4504891" y="26499"/>
            <a:ext cx="1217000" cy="40011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zh-CN" altLang="en-US" sz="2000" b="1" dirty="0" smtClean="0">
                <a:latin typeface="黑体" pitchFamily="2" charset="-122"/>
                <a:ea typeface="黑体" pitchFamily="2" charset="-122"/>
              </a:rPr>
              <a:t>日本侵华</a:t>
            </a:r>
            <a:endParaRPr lang="zh-CN" altLang="en-US" sz="2000" b="1" dirty="0"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6948269" y="26499"/>
            <a:ext cx="1991251" cy="400110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zh-CN" altLang="en-US" sz="2000" b="1" dirty="0" smtClean="0">
                <a:solidFill>
                  <a:schemeClr val="bg1"/>
                </a:solidFill>
                <a:latin typeface="黑体" pitchFamily="2" charset="-122"/>
                <a:ea typeface="黑体" pitchFamily="2" charset="-122"/>
              </a:rPr>
              <a:t>中华民族的抗争</a:t>
            </a:r>
            <a:endParaRPr lang="zh-CN" altLang="en-US" sz="2000" b="1" dirty="0">
              <a:solidFill>
                <a:schemeClr val="bg1"/>
              </a:solidFill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6105821" y="1532774"/>
            <a:ext cx="885179" cy="369332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>
            <a:spAutoFit/>
          </a:bodyPr>
          <a:lstStyle/>
          <a:p>
            <a:r>
              <a:rPr lang="en-US" altLang="zh-CN" b="1" dirty="0" smtClean="0">
                <a:solidFill>
                  <a:schemeClr val="bg1"/>
                </a:solidFill>
                <a:latin typeface="黑体" pitchFamily="2" charset="-122"/>
                <a:ea typeface="黑体" pitchFamily="2" charset="-122"/>
              </a:rPr>
              <a:t>1937</a:t>
            </a:r>
            <a:r>
              <a:rPr lang="zh-CN" altLang="en-US" b="1" dirty="0" smtClean="0">
                <a:solidFill>
                  <a:schemeClr val="bg1"/>
                </a:solidFill>
                <a:latin typeface="黑体" pitchFamily="2" charset="-122"/>
                <a:ea typeface="黑体" pitchFamily="2" charset="-122"/>
              </a:rPr>
              <a:t>年</a:t>
            </a:r>
            <a:endParaRPr lang="zh-CN" altLang="en-US" b="1" dirty="0">
              <a:solidFill>
                <a:schemeClr val="bg1"/>
              </a:solidFill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6105822" y="1106619"/>
            <a:ext cx="885179" cy="369332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>
            <a:spAutoFit/>
          </a:bodyPr>
          <a:lstStyle/>
          <a:p>
            <a:r>
              <a:rPr lang="en-US" altLang="zh-CN" b="1" dirty="0" smtClean="0">
                <a:solidFill>
                  <a:schemeClr val="bg1"/>
                </a:solidFill>
                <a:latin typeface="黑体" pitchFamily="2" charset="-122"/>
                <a:ea typeface="黑体" pitchFamily="2" charset="-122"/>
              </a:rPr>
              <a:t>1935</a:t>
            </a:r>
            <a:r>
              <a:rPr lang="zh-CN" altLang="en-US" b="1" dirty="0" smtClean="0">
                <a:solidFill>
                  <a:schemeClr val="bg1"/>
                </a:solidFill>
                <a:latin typeface="黑体" pitchFamily="2" charset="-122"/>
                <a:ea typeface="黑体" pitchFamily="2" charset="-122"/>
              </a:rPr>
              <a:t>年</a:t>
            </a:r>
            <a:endParaRPr lang="zh-CN" altLang="en-US" b="1" dirty="0">
              <a:solidFill>
                <a:schemeClr val="bg1"/>
              </a:solidFill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6135104" y="458547"/>
            <a:ext cx="885179" cy="369332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>
            <a:spAutoFit/>
          </a:bodyPr>
          <a:lstStyle/>
          <a:p>
            <a:r>
              <a:rPr lang="en-US" altLang="zh-CN" b="1" dirty="0" smtClean="0">
                <a:solidFill>
                  <a:schemeClr val="bg1"/>
                </a:solidFill>
                <a:latin typeface="黑体" pitchFamily="2" charset="-122"/>
                <a:ea typeface="黑体" pitchFamily="2" charset="-122"/>
              </a:rPr>
              <a:t>1931</a:t>
            </a:r>
            <a:r>
              <a:rPr lang="zh-CN" altLang="en-US" b="1" dirty="0" smtClean="0">
                <a:solidFill>
                  <a:schemeClr val="bg1"/>
                </a:solidFill>
                <a:latin typeface="黑体" pitchFamily="2" charset="-122"/>
                <a:ea typeface="黑体" pitchFamily="2" charset="-122"/>
              </a:rPr>
              <a:t>年</a:t>
            </a:r>
            <a:endParaRPr lang="zh-CN" altLang="en-US" b="1" dirty="0">
              <a:solidFill>
                <a:schemeClr val="bg1"/>
              </a:solidFill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7088848" y="1281324"/>
            <a:ext cx="11144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 smtClean="0">
                <a:solidFill>
                  <a:schemeClr val="bg1"/>
                </a:solidFill>
                <a:latin typeface="黑体" pitchFamily="2" charset="-122"/>
                <a:ea typeface="黑体" pitchFamily="2" charset="-122"/>
              </a:rPr>
              <a:t>西安事变</a:t>
            </a:r>
            <a:endParaRPr lang="zh-CN" altLang="en-US" b="1" dirty="0">
              <a:solidFill>
                <a:schemeClr val="bg1"/>
              </a:solidFill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6948268" y="1554780"/>
            <a:ext cx="2195737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  <a:latin typeface="黑体" pitchFamily="2" charset="-122"/>
                <a:ea typeface="黑体" pitchFamily="2" charset="-122"/>
              </a:rPr>
              <a:t>8</a:t>
            </a:r>
            <a:r>
              <a:rPr lang="zh-CN" altLang="en-US" b="1" dirty="0">
                <a:solidFill>
                  <a:schemeClr val="bg1"/>
                </a:solidFill>
                <a:latin typeface="黑体" pitchFamily="2" charset="-122"/>
                <a:ea typeface="黑体" pitchFamily="2" charset="-122"/>
              </a:rPr>
              <a:t>月淞沪会战</a:t>
            </a:r>
            <a:endParaRPr lang="en-US" altLang="zh-CN" b="1" dirty="0">
              <a:solidFill>
                <a:schemeClr val="bg1"/>
              </a:solidFill>
              <a:latin typeface="黑体" pitchFamily="2" charset="-122"/>
              <a:ea typeface="黑体" pitchFamily="2" charset="-122"/>
            </a:endParaRPr>
          </a:p>
          <a:p>
            <a:r>
              <a:rPr lang="en-US" altLang="zh-CN" b="1" dirty="0">
                <a:solidFill>
                  <a:schemeClr val="bg1"/>
                </a:solidFill>
                <a:latin typeface="黑体" pitchFamily="2" charset="-122"/>
                <a:ea typeface="黑体" pitchFamily="2" charset="-122"/>
              </a:rPr>
              <a:t>9</a:t>
            </a:r>
            <a:r>
              <a:rPr lang="zh-CN" altLang="en-US" b="1" dirty="0" smtClean="0">
                <a:solidFill>
                  <a:schemeClr val="bg1"/>
                </a:solidFill>
                <a:latin typeface="黑体" pitchFamily="2" charset="-122"/>
                <a:ea typeface="黑体" pitchFamily="2" charset="-122"/>
              </a:rPr>
              <a:t>月</a:t>
            </a:r>
            <a:r>
              <a:rPr lang="zh-CN" altLang="en-US" sz="1600" b="1" dirty="0" smtClean="0">
                <a:solidFill>
                  <a:schemeClr val="bg1"/>
                </a:solidFill>
                <a:latin typeface="黑体" pitchFamily="2" charset="-122"/>
                <a:ea typeface="黑体" pitchFamily="2" charset="-122"/>
              </a:rPr>
              <a:t>抗日民族统一战线</a:t>
            </a:r>
            <a:endParaRPr lang="zh-CN" altLang="en-US" sz="1600" b="1" dirty="0">
              <a:solidFill>
                <a:schemeClr val="bg1"/>
              </a:solidFill>
              <a:latin typeface="黑体" pitchFamily="2" charset="-122"/>
              <a:ea typeface="黑体" pitchFamily="2" charset="-122"/>
            </a:endParaRPr>
          </a:p>
          <a:p>
            <a:r>
              <a:rPr lang="en-US" altLang="zh-CN" b="1" dirty="0">
                <a:solidFill>
                  <a:schemeClr val="bg1"/>
                </a:solidFill>
                <a:latin typeface="黑体" pitchFamily="2" charset="-122"/>
                <a:ea typeface="黑体" pitchFamily="2" charset="-122"/>
              </a:rPr>
              <a:t> </a:t>
            </a:r>
            <a:r>
              <a:rPr lang="en-US" altLang="zh-CN" b="1" dirty="0" smtClean="0">
                <a:solidFill>
                  <a:schemeClr val="bg1"/>
                </a:solidFill>
                <a:latin typeface="黑体" pitchFamily="2" charset="-122"/>
                <a:ea typeface="黑体" pitchFamily="2" charset="-122"/>
              </a:rPr>
              <a:t>  </a:t>
            </a:r>
            <a:r>
              <a:rPr lang="zh-CN" altLang="en-US" b="1" dirty="0" smtClean="0">
                <a:solidFill>
                  <a:schemeClr val="bg1"/>
                </a:solidFill>
                <a:latin typeface="黑体" pitchFamily="2" charset="-122"/>
                <a:ea typeface="黑体" pitchFamily="2" charset="-122"/>
              </a:rPr>
              <a:t>太原会战</a:t>
            </a:r>
            <a:endParaRPr lang="en-US" altLang="zh-CN" b="1" dirty="0" smtClean="0">
              <a:solidFill>
                <a:schemeClr val="bg1"/>
              </a:solidFill>
              <a:latin typeface="黑体" pitchFamily="2" charset="-122"/>
              <a:ea typeface="黑体" pitchFamily="2" charset="-122"/>
            </a:endParaRPr>
          </a:p>
          <a:p>
            <a:r>
              <a:rPr lang="en-US" altLang="zh-CN" b="1" dirty="0" smtClean="0">
                <a:solidFill>
                  <a:schemeClr val="bg1"/>
                </a:solidFill>
                <a:latin typeface="黑体" pitchFamily="2" charset="-122"/>
                <a:ea typeface="黑体" pitchFamily="2" charset="-122"/>
              </a:rPr>
              <a:t>1</a:t>
            </a:r>
            <a:r>
              <a:rPr lang="zh-CN" altLang="en-US" b="1" dirty="0" smtClean="0">
                <a:solidFill>
                  <a:schemeClr val="bg1"/>
                </a:solidFill>
                <a:latin typeface="黑体" pitchFamily="2" charset="-122"/>
                <a:ea typeface="黑体" pitchFamily="2" charset="-122"/>
              </a:rPr>
              <a:t>月</a:t>
            </a:r>
            <a:r>
              <a:rPr lang="zh-CN" altLang="en-US" b="1" dirty="0">
                <a:solidFill>
                  <a:schemeClr val="bg1"/>
                </a:solidFill>
                <a:latin typeface="黑体" pitchFamily="2" charset="-122"/>
                <a:ea typeface="黑体" pitchFamily="2" charset="-122"/>
              </a:rPr>
              <a:t>徐州会战</a:t>
            </a:r>
            <a:endParaRPr lang="en-US" altLang="zh-CN" b="1" dirty="0">
              <a:solidFill>
                <a:schemeClr val="bg1"/>
              </a:solidFill>
              <a:latin typeface="黑体" pitchFamily="2" charset="-122"/>
              <a:ea typeface="黑体" pitchFamily="2" charset="-122"/>
            </a:endParaRPr>
          </a:p>
          <a:p>
            <a:r>
              <a:rPr lang="en-US" altLang="zh-CN" b="1" dirty="0">
                <a:solidFill>
                  <a:schemeClr val="bg1"/>
                </a:solidFill>
                <a:latin typeface="黑体" pitchFamily="2" charset="-122"/>
                <a:ea typeface="黑体" pitchFamily="2" charset="-122"/>
              </a:rPr>
              <a:t>6</a:t>
            </a:r>
            <a:r>
              <a:rPr lang="zh-CN" altLang="en-US" b="1" dirty="0">
                <a:solidFill>
                  <a:schemeClr val="bg1"/>
                </a:solidFill>
                <a:latin typeface="黑体" pitchFamily="2" charset="-122"/>
                <a:ea typeface="黑体" pitchFamily="2" charset="-122"/>
              </a:rPr>
              <a:t>月武汉</a:t>
            </a:r>
            <a:r>
              <a:rPr lang="zh-CN" altLang="en-US" b="1" dirty="0" smtClean="0">
                <a:solidFill>
                  <a:schemeClr val="bg1"/>
                </a:solidFill>
                <a:latin typeface="黑体" pitchFamily="2" charset="-122"/>
                <a:ea typeface="黑体" pitchFamily="2" charset="-122"/>
              </a:rPr>
              <a:t>会战</a:t>
            </a:r>
            <a:endParaRPr lang="en-US" altLang="zh-CN" sz="600" b="1" dirty="0">
              <a:solidFill>
                <a:schemeClr val="bg1"/>
              </a:solidFill>
              <a:latin typeface="黑体" pitchFamily="2" charset="-122"/>
              <a:ea typeface="黑体" pitchFamily="2" charset="-122"/>
            </a:endParaRPr>
          </a:p>
          <a:p>
            <a:endParaRPr lang="en-US" altLang="zh-CN" sz="1000" b="1" dirty="0">
              <a:solidFill>
                <a:schemeClr val="bg1"/>
              </a:solidFill>
              <a:latin typeface="黑体" pitchFamily="2" charset="-122"/>
              <a:ea typeface="黑体" pitchFamily="2" charset="-122"/>
            </a:endParaRPr>
          </a:p>
          <a:p>
            <a:r>
              <a:rPr lang="zh-CN" altLang="en-US" b="1" dirty="0" smtClean="0">
                <a:solidFill>
                  <a:schemeClr val="bg1"/>
                </a:solidFill>
                <a:latin typeface="黑体" pitchFamily="2" charset="-122"/>
                <a:ea typeface="黑体" pitchFamily="2" charset="-122"/>
              </a:rPr>
              <a:t>     百团大战</a:t>
            </a:r>
            <a:endParaRPr lang="en-US" altLang="zh-CN" b="1" dirty="0">
              <a:solidFill>
                <a:schemeClr val="bg1"/>
              </a:solidFill>
              <a:latin typeface="黑体" pitchFamily="2" charset="-122"/>
              <a:ea typeface="黑体" pitchFamily="2" charset="-122"/>
            </a:endParaRPr>
          </a:p>
          <a:p>
            <a:r>
              <a:rPr lang="en-US" altLang="zh-CN" b="1" dirty="0">
                <a:solidFill>
                  <a:schemeClr val="bg1"/>
                </a:solidFill>
                <a:latin typeface="黑体" pitchFamily="2" charset="-122"/>
                <a:ea typeface="黑体" pitchFamily="2" charset="-122"/>
              </a:rPr>
              <a:t> </a:t>
            </a:r>
            <a:r>
              <a:rPr lang="en-US" altLang="zh-CN" b="1" dirty="0" smtClean="0">
                <a:solidFill>
                  <a:schemeClr val="bg1"/>
                </a:solidFill>
                <a:latin typeface="黑体" pitchFamily="2" charset="-122"/>
                <a:ea typeface="黑体" pitchFamily="2" charset="-122"/>
              </a:rPr>
              <a:t>  </a:t>
            </a:r>
            <a:r>
              <a:rPr lang="en-US" altLang="zh-CN" b="1" dirty="0">
                <a:solidFill>
                  <a:schemeClr val="bg1"/>
                </a:solidFill>
                <a:latin typeface="黑体" pitchFamily="2" charset="-122"/>
                <a:ea typeface="黑体" pitchFamily="2" charset="-122"/>
              </a:rPr>
              <a:t> </a:t>
            </a:r>
            <a:r>
              <a:rPr lang="en-US" altLang="zh-CN" b="1" dirty="0" smtClean="0">
                <a:solidFill>
                  <a:schemeClr val="bg1"/>
                </a:solidFill>
                <a:latin typeface="黑体" pitchFamily="2" charset="-122"/>
                <a:ea typeface="黑体" pitchFamily="2" charset="-122"/>
              </a:rPr>
              <a:t> </a:t>
            </a:r>
          </a:p>
          <a:p>
            <a:endParaRPr lang="en-US" altLang="zh-CN" b="1" dirty="0" smtClean="0">
              <a:solidFill>
                <a:schemeClr val="bg1"/>
              </a:solidFill>
              <a:latin typeface="黑体" pitchFamily="2" charset="-122"/>
              <a:ea typeface="黑体" pitchFamily="2" charset="-122"/>
            </a:endParaRPr>
          </a:p>
          <a:p>
            <a:r>
              <a:rPr lang="en-US" altLang="zh-CN" b="1" dirty="0">
                <a:solidFill>
                  <a:schemeClr val="bg1"/>
                </a:solidFill>
                <a:latin typeface="黑体" pitchFamily="2" charset="-122"/>
                <a:ea typeface="黑体" pitchFamily="2" charset="-122"/>
              </a:rPr>
              <a:t> </a:t>
            </a:r>
            <a:r>
              <a:rPr lang="en-US" altLang="zh-CN" b="1" dirty="0" smtClean="0">
                <a:solidFill>
                  <a:schemeClr val="bg1"/>
                </a:solidFill>
                <a:latin typeface="黑体" pitchFamily="2" charset="-122"/>
                <a:ea typeface="黑体" pitchFamily="2" charset="-122"/>
              </a:rPr>
              <a:t>    </a:t>
            </a:r>
            <a:r>
              <a:rPr lang="zh-CN" altLang="en-US" b="1" dirty="0" smtClean="0">
                <a:solidFill>
                  <a:schemeClr val="bg1"/>
                </a:solidFill>
                <a:latin typeface="黑体" pitchFamily="2" charset="-122"/>
                <a:ea typeface="黑体" pitchFamily="2" charset="-122"/>
              </a:rPr>
              <a:t>长沙会战</a:t>
            </a:r>
            <a:endParaRPr lang="en-US" altLang="zh-CN" b="1" dirty="0" smtClean="0">
              <a:solidFill>
                <a:schemeClr val="bg1"/>
              </a:solidFill>
              <a:latin typeface="黑体" pitchFamily="2" charset="-122"/>
              <a:ea typeface="黑体" pitchFamily="2" charset="-122"/>
            </a:endParaRPr>
          </a:p>
          <a:p>
            <a:r>
              <a:rPr lang="en-US" altLang="zh-CN" b="1" dirty="0" smtClean="0">
                <a:solidFill>
                  <a:schemeClr val="bg1"/>
                </a:solidFill>
                <a:latin typeface="黑体" pitchFamily="2" charset="-122"/>
                <a:ea typeface="黑体" pitchFamily="2" charset="-122"/>
              </a:rPr>
              <a:t>     </a:t>
            </a:r>
            <a:r>
              <a:rPr lang="zh-CN" altLang="en-US" b="1" dirty="0" smtClean="0">
                <a:solidFill>
                  <a:schemeClr val="bg1"/>
                </a:solidFill>
                <a:latin typeface="黑体" pitchFamily="2" charset="-122"/>
                <a:ea typeface="黑体" pitchFamily="2" charset="-122"/>
              </a:rPr>
              <a:t>入缅作战</a:t>
            </a:r>
            <a:endParaRPr lang="en-US" altLang="zh-CN" b="1" dirty="0" smtClean="0">
              <a:solidFill>
                <a:schemeClr val="bg1"/>
              </a:solidFill>
              <a:latin typeface="黑体" pitchFamily="2" charset="-122"/>
              <a:ea typeface="黑体" pitchFamily="2" charset="-122"/>
            </a:endParaRPr>
          </a:p>
          <a:p>
            <a:endParaRPr lang="en-US" altLang="zh-CN" b="1" dirty="0">
              <a:solidFill>
                <a:schemeClr val="bg1"/>
              </a:solidFill>
              <a:latin typeface="黑体" pitchFamily="2" charset="-122"/>
              <a:ea typeface="黑体" pitchFamily="2" charset="-122"/>
            </a:endParaRPr>
          </a:p>
          <a:p>
            <a:endParaRPr lang="en-US" altLang="zh-CN" b="1" dirty="0" smtClean="0">
              <a:solidFill>
                <a:schemeClr val="bg1"/>
              </a:solidFill>
              <a:latin typeface="黑体" pitchFamily="2" charset="-122"/>
              <a:ea typeface="黑体" pitchFamily="2" charset="-122"/>
            </a:endParaRPr>
          </a:p>
          <a:p>
            <a:endParaRPr lang="en-US" altLang="zh-CN" b="1" dirty="0">
              <a:solidFill>
                <a:schemeClr val="bg1"/>
              </a:solidFill>
              <a:latin typeface="黑体" pitchFamily="2" charset="-122"/>
              <a:ea typeface="黑体" pitchFamily="2" charset="-122"/>
            </a:endParaRPr>
          </a:p>
          <a:p>
            <a:r>
              <a:rPr lang="zh-CN" altLang="en-US" b="1" dirty="0" smtClean="0">
                <a:solidFill>
                  <a:schemeClr val="bg1"/>
                </a:solidFill>
                <a:latin typeface="黑体" pitchFamily="2" charset="-122"/>
                <a:ea typeface="黑体" pitchFamily="2" charset="-122"/>
              </a:rPr>
              <a:t>     </a:t>
            </a:r>
            <a:endParaRPr lang="en-US" altLang="zh-CN" b="1" dirty="0" smtClean="0">
              <a:solidFill>
                <a:schemeClr val="bg1"/>
              </a:solidFill>
              <a:latin typeface="黑体" pitchFamily="2" charset="-122"/>
              <a:ea typeface="黑体" pitchFamily="2" charset="-122"/>
            </a:endParaRPr>
          </a:p>
          <a:p>
            <a:r>
              <a:rPr lang="en-US" altLang="zh-CN" b="1" dirty="0">
                <a:solidFill>
                  <a:schemeClr val="bg1"/>
                </a:solidFill>
                <a:latin typeface="黑体" pitchFamily="2" charset="-122"/>
                <a:ea typeface="黑体" pitchFamily="2" charset="-122"/>
              </a:rPr>
              <a:t>8</a:t>
            </a:r>
            <a:r>
              <a:rPr lang="zh-CN" altLang="en-US" b="1" dirty="0" smtClean="0">
                <a:solidFill>
                  <a:schemeClr val="bg1"/>
                </a:solidFill>
                <a:latin typeface="黑体" pitchFamily="2" charset="-122"/>
                <a:ea typeface="黑体" pitchFamily="2" charset="-122"/>
              </a:rPr>
              <a:t>月 毛泽东发</a:t>
            </a:r>
            <a:r>
              <a:rPr lang="en-US" altLang="zh-CN" b="1" dirty="0" smtClean="0">
                <a:solidFill>
                  <a:schemeClr val="bg1"/>
                </a:solidFill>
                <a:latin typeface="黑体" pitchFamily="2" charset="-122"/>
                <a:ea typeface="黑体" pitchFamily="2" charset="-122"/>
              </a:rPr>
              <a:t>《</a:t>
            </a:r>
            <a:r>
              <a:rPr lang="zh-CN" altLang="en-US" b="1" dirty="0" smtClean="0">
                <a:solidFill>
                  <a:schemeClr val="bg1"/>
                </a:solidFill>
                <a:latin typeface="黑体" pitchFamily="2" charset="-122"/>
                <a:ea typeface="黑体" pitchFamily="2" charset="-122"/>
              </a:rPr>
              <a:t>对日寇的最后一战</a:t>
            </a:r>
            <a:r>
              <a:rPr lang="en-US" altLang="zh-CN" b="1" dirty="0" smtClean="0">
                <a:solidFill>
                  <a:schemeClr val="bg1"/>
                </a:solidFill>
                <a:latin typeface="黑体" pitchFamily="2" charset="-122"/>
                <a:ea typeface="黑体" pitchFamily="2" charset="-122"/>
              </a:rPr>
              <a:t>》</a:t>
            </a:r>
            <a:endParaRPr lang="en-US" altLang="zh-CN" dirty="0" smtClean="0">
              <a:solidFill>
                <a:schemeClr val="bg1"/>
              </a:solidFill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6143114" y="2186739"/>
            <a:ext cx="877163" cy="369332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>
            <a:spAutoFit/>
          </a:bodyPr>
          <a:lstStyle/>
          <a:p>
            <a:r>
              <a:rPr lang="en-US" altLang="zh-CN" dirty="0" smtClean="0">
                <a:solidFill>
                  <a:schemeClr val="bg1"/>
                </a:solidFill>
                <a:latin typeface="黑体" pitchFamily="2" charset="-122"/>
                <a:ea typeface="黑体" pitchFamily="2" charset="-122"/>
              </a:rPr>
              <a:t>1938</a:t>
            </a:r>
            <a:r>
              <a:rPr lang="zh-CN" altLang="en-US" dirty="0" smtClean="0">
                <a:solidFill>
                  <a:schemeClr val="bg1"/>
                </a:solidFill>
                <a:latin typeface="黑体" pitchFamily="2" charset="-122"/>
                <a:ea typeface="黑体" pitchFamily="2" charset="-122"/>
              </a:rPr>
              <a:t>年</a:t>
            </a:r>
            <a:endParaRPr lang="zh-CN" altLang="en-US" dirty="0">
              <a:solidFill>
                <a:schemeClr val="bg1"/>
              </a:solidFill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51" name="矩形 50"/>
          <p:cNvSpPr/>
          <p:nvPr/>
        </p:nvSpPr>
        <p:spPr>
          <a:xfrm>
            <a:off x="6115872" y="4130955"/>
            <a:ext cx="877163" cy="369332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>
            <a:spAutoFit/>
          </a:bodyPr>
          <a:lstStyle/>
          <a:p>
            <a:r>
              <a:rPr lang="en-US" altLang="zh-CN" dirty="0" smtClean="0">
                <a:solidFill>
                  <a:schemeClr val="bg1"/>
                </a:solidFill>
                <a:latin typeface="黑体" pitchFamily="2" charset="-122"/>
                <a:ea typeface="黑体" pitchFamily="2" charset="-122"/>
              </a:rPr>
              <a:t>1945</a:t>
            </a:r>
            <a:r>
              <a:rPr lang="zh-CN" altLang="en-US" dirty="0" smtClean="0">
                <a:solidFill>
                  <a:schemeClr val="bg1"/>
                </a:solidFill>
                <a:latin typeface="黑体" pitchFamily="2" charset="-122"/>
                <a:ea typeface="黑体" pitchFamily="2" charset="-122"/>
              </a:rPr>
              <a:t>年</a:t>
            </a:r>
            <a:endParaRPr lang="zh-CN" altLang="en-US" dirty="0">
              <a:solidFill>
                <a:schemeClr val="bg1"/>
              </a:solidFill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53" name="矩形 52"/>
          <p:cNvSpPr/>
          <p:nvPr/>
        </p:nvSpPr>
        <p:spPr>
          <a:xfrm>
            <a:off x="6925972" y="2679762"/>
            <a:ext cx="720080" cy="2339102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wrap="square">
            <a:spAutoFit/>
          </a:bodyPr>
          <a:lstStyle/>
          <a:p>
            <a:endParaRPr lang="en-US" altLang="zh-CN" sz="1400" b="1" dirty="0" smtClean="0">
              <a:solidFill>
                <a:schemeClr val="bg1"/>
              </a:solidFill>
              <a:latin typeface="黑体" pitchFamily="2" charset="-122"/>
              <a:ea typeface="黑体" pitchFamily="2" charset="-122"/>
            </a:endParaRPr>
          </a:p>
          <a:p>
            <a:endParaRPr lang="en-US" altLang="zh-CN" sz="1400" b="1" dirty="0" smtClean="0">
              <a:solidFill>
                <a:schemeClr val="bg1"/>
              </a:solidFill>
              <a:latin typeface="黑体" pitchFamily="2" charset="-122"/>
              <a:ea typeface="黑体" pitchFamily="2" charset="-122"/>
            </a:endParaRPr>
          </a:p>
          <a:p>
            <a:r>
              <a:rPr lang="zh-CN" altLang="en-US" sz="1400" b="1" dirty="0" smtClean="0">
                <a:solidFill>
                  <a:schemeClr val="bg1"/>
                </a:solidFill>
                <a:latin typeface="黑体" pitchFamily="2" charset="-122"/>
                <a:ea typeface="黑体" pitchFamily="2" charset="-122"/>
              </a:rPr>
              <a:t>（直到</a:t>
            </a:r>
            <a:endParaRPr lang="en-US" altLang="zh-CN" sz="1400" b="1" dirty="0" smtClean="0">
              <a:solidFill>
                <a:schemeClr val="bg1"/>
              </a:solidFill>
              <a:latin typeface="黑体" pitchFamily="2" charset="-122"/>
              <a:ea typeface="黑体" pitchFamily="2" charset="-122"/>
            </a:endParaRPr>
          </a:p>
          <a:p>
            <a:r>
              <a:rPr lang="en-US" altLang="zh-CN" sz="1400" b="1" dirty="0" smtClean="0">
                <a:solidFill>
                  <a:schemeClr val="bg1"/>
                </a:solidFill>
                <a:latin typeface="黑体" pitchFamily="2" charset="-122"/>
                <a:ea typeface="黑体" pitchFamily="2" charset="-122"/>
              </a:rPr>
              <a:t>1945</a:t>
            </a:r>
            <a:r>
              <a:rPr lang="zh-CN" altLang="en-US" sz="1400" b="1" dirty="0" smtClean="0">
                <a:solidFill>
                  <a:schemeClr val="bg1"/>
                </a:solidFill>
                <a:latin typeface="黑体" pitchFamily="2" charset="-122"/>
                <a:ea typeface="黑体" pitchFamily="2" charset="-122"/>
              </a:rPr>
              <a:t>年）</a:t>
            </a:r>
            <a:endParaRPr lang="en-US" altLang="zh-CN" sz="1400" b="1" dirty="0" smtClean="0">
              <a:solidFill>
                <a:schemeClr val="bg1"/>
              </a:solidFill>
              <a:latin typeface="黑体" pitchFamily="2" charset="-122"/>
              <a:ea typeface="黑体" pitchFamily="2" charset="-122"/>
            </a:endParaRPr>
          </a:p>
          <a:p>
            <a:r>
              <a:rPr lang="zh-CN" altLang="en-US" b="1" dirty="0" smtClean="0">
                <a:solidFill>
                  <a:schemeClr val="bg1"/>
                </a:solidFill>
                <a:latin typeface="黑体" pitchFamily="2" charset="-122"/>
                <a:ea typeface="黑体" pitchFamily="2" charset="-122"/>
              </a:rPr>
              <a:t>正面    战场</a:t>
            </a:r>
            <a:endParaRPr lang="en-US" altLang="zh-CN" b="1" dirty="0" smtClean="0">
              <a:solidFill>
                <a:schemeClr val="bg1"/>
              </a:solidFill>
              <a:latin typeface="黑体" pitchFamily="2" charset="-122"/>
              <a:ea typeface="黑体" pitchFamily="2" charset="-122"/>
            </a:endParaRPr>
          </a:p>
          <a:p>
            <a:r>
              <a:rPr lang="zh-CN" altLang="en-US" b="1" dirty="0" smtClean="0">
                <a:solidFill>
                  <a:schemeClr val="bg1"/>
                </a:solidFill>
                <a:latin typeface="黑体" pitchFamily="2" charset="-122"/>
                <a:ea typeface="黑体" pitchFamily="2" charset="-122"/>
              </a:rPr>
              <a:t>历次会战</a:t>
            </a:r>
            <a:endParaRPr lang="en-US" altLang="zh-CN" b="1" dirty="0" smtClean="0">
              <a:solidFill>
                <a:schemeClr val="bg1"/>
              </a:solidFill>
              <a:latin typeface="黑体" pitchFamily="2" charset="-122"/>
              <a:ea typeface="黑体" pitchFamily="2" charset="-122"/>
            </a:endParaRPr>
          </a:p>
          <a:p>
            <a:endParaRPr lang="en-US" altLang="zh-CN" b="1" dirty="0" smtClean="0">
              <a:solidFill>
                <a:schemeClr val="bg1"/>
              </a:solidFill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54" name="矩形 53"/>
          <p:cNvSpPr/>
          <p:nvPr/>
        </p:nvSpPr>
        <p:spPr>
          <a:xfrm>
            <a:off x="8460432" y="2269487"/>
            <a:ext cx="648072" cy="2862322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vert="horz" wrap="square">
            <a:spAutoFit/>
          </a:bodyPr>
          <a:lstStyle/>
          <a:p>
            <a:endParaRPr lang="en-US" altLang="zh-CN" b="1" dirty="0" smtClean="0">
              <a:solidFill>
                <a:schemeClr val="bg1"/>
              </a:solidFill>
              <a:latin typeface="黑体" pitchFamily="2" charset="-122"/>
              <a:ea typeface="黑体" pitchFamily="2" charset="-122"/>
            </a:endParaRPr>
          </a:p>
          <a:p>
            <a:endParaRPr lang="en-US" altLang="zh-CN" b="1" dirty="0" smtClean="0">
              <a:solidFill>
                <a:schemeClr val="bg1"/>
              </a:solidFill>
              <a:latin typeface="黑体" pitchFamily="2" charset="-122"/>
              <a:ea typeface="黑体" pitchFamily="2" charset="-122"/>
            </a:endParaRPr>
          </a:p>
          <a:p>
            <a:endParaRPr lang="en-US" altLang="zh-CN" b="1" dirty="0">
              <a:solidFill>
                <a:schemeClr val="bg1"/>
              </a:solidFill>
              <a:latin typeface="黑体" pitchFamily="2" charset="-122"/>
              <a:ea typeface="黑体" pitchFamily="2" charset="-122"/>
            </a:endParaRPr>
          </a:p>
          <a:p>
            <a:endParaRPr lang="en-US" altLang="zh-CN" b="1" dirty="0" smtClean="0">
              <a:solidFill>
                <a:schemeClr val="bg1"/>
              </a:solidFill>
              <a:latin typeface="黑体" pitchFamily="2" charset="-122"/>
              <a:ea typeface="黑体" pitchFamily="2" charset="-122"/>
            </a:endParaRPr>
          </a:p>
          <a:p>
            <a:r>
              <a:rPr lang="zh-CN" altLang="en-US" b="1" dirty="0" smtClean="0">
                <a:solidFill>
                  <a:schemeClr val="bg1"/>
                </a:solidFill>
                <a:latin typeface="黑体" pitchFamily="2" charset="-122"/>
                <a:ea typeface="黑体" pitchFamily="2" charset="-122"/>
              </a:rPr>
              <a:t>敌后战场</a:t>
            </a:r>
            <a:endParaRPr lang="en-US" altLang="zh-CN" b="1" dirty="0" smtClean="0">
              <a:solidFill>
                <a:schemeClr val="bg1"/>
              </a:solidFill>
              <a:latin typeface="黑体" pitchFamily="2" charset="-122"/>
              <a:ea typeface="黑体" pitchFamily="2" charset="-122"/>
            </a:endParaRPr>
          </a:p>
          <a:p>
            <a:r>
              <a:rPr lang="zh-CN" altLang="en-US" b="1" dirty="0">
                <a:solidFill>
                  <a:schemeClr val="bg1"/>
                </a:solidFill>
                <a:latin typeface="黑体" pitchFamily="2" charset="-122"/>
                <a:ea typeface="黑体" pitchFamily="2" charset="-122"/>
              </a:rPr>
              <a:t>游击</a:t>
            </a:r>
            <a:r>
              <a:rPr lang="zh-CN" altLang="en-US" b="1" dirty="0" smtClean="0">
                <a:solidFill>
                  <a:schemeClr val="bg1"/>
                </a:solidFill>
                <a:latin typeface="黑体" pitchFamily="2" charset="-122"/>
                <a:ea typeface="黑体" pitchFamily="2" charset="-122"/>
              </a:rPr>
              <a:t>战争</a:t>
            </a:r>
            <a:endParaRPr lang="en-US" altLang="zh-CN" b="1" dirty="0" smtClean="0">
              <a:solidFill>
                <a:schemeClr val="bg1"/>
              </a:solidFill>
              <a:latin typeface="黑体" pitchFamily="2" charset="-122"/>
              <a:ea typeface="黑体" pitchFamily="2" charset="-122"/>
            </a:endParaRPr>
          </a:p>
          <a:p>
            <a:endParaRPr lang="en-US" altLang="zh-CN" b="1" dirty="0" smtClean="0">
              <a:solidFill>
                <a:schemeClr val="bg1"/>
              </a:solidFill>
              <a:latin typeface="黑体" pitchFamily="2" charset="-122"/>
              <a:ea typeface="黑体" pitchFamily="2" charset="-122"/>
            </a:endParaRPr>
          </a:p>
          <a:p>
            <a:endParaRPr lang="en-US" altLang="zh-CN" b="1" dirty="0">
              <a:solidFill>
                <a:schemeClr val="bg1"/>
              </a:solidFill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58" name="矩形 57"/>
          <p:cNvSpPr/>
          <p:nvPr/>
        </p:nvSpPr>
        <p:spPr>
          <a:xfrm>
            <a:off x="6143114" y="2679762"/>
            <a:ext cx="877163" cy="369332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>
            <a:spAutoFit/>
          </a:bodyPr>
          <a:lstStyle/>
          <a:p>
            <a:r>
              <a:rPr lang="en-US" altLang="zh-CN" dirty="0" smtClean="0">
                <a:solidFill>
                  <a:schemeClr val="bg1"/>
                </a:solidFill>
                <a:latin typeface="黑体" pitchFamily="2" charset="-122"/>
                <a:ea typeface="黑体" pitchFamily="2" charset="-122"/>
              </a:rPr>
              <a:t>1940</a:t>
            </a:r>
            <a:r>
              <a:rPr lang="zh-CN" altLang="en-US" dirty="0" smtClean="0">
                <a:solidFill>
                  <a:schemeClr val="bg1"/>
                </a:solidFill>
                <a:latin typeface="黑体" pitchFamily="2" charset="-122"/>
                <a:ea typeface="黑体" pitchFamily="2" charset="-122"/>
              </a:rPr>
              <a:t>年</a:t>
            </a:r>
            <a:endParaRPr lang="zh-CN" altLang="en-US" dirty="0">
              <a:solidFill>
                <a:schemeClr val="bg1"/>
              </a:solidFill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71" name="矩形 70"/>
          <p:cNvSpPr/>
          <p:nvPr/>
        </p:nvSpPr>
        <p:spPr>
          <a:xfrm>
            <a:off x="323538" y="26499"/>
            <a:ext cx="3023585" cy="400110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zh-CN" altLang="en-US" sz="2000" b="1" dirty="0" smtClean="0">
                <a:solidFill>
                  <a:schemeClr val="bg1"/>
                </a:solidFill>
                <a:latin typeface="黑体" pitchFamily="2" charset="-122"/>
                <a:ea typeface="黑体" pitchFamily="2" charset="-122"/>
              </a:rPr>
              <a:t>世界反法西斯斗争大事件</a:t>
            </a:r>
            <a:endParaRPr lang="zh-CN" altLang="en-US" sz="2000" b="1" dirty="0">
              <a:solidFill>
                <a:schemeClr val="bg1"/>
              </a:solidFill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76" name="矩形 75"/>
          <p:cNvSpPr/>
          <p:nvPr/>
        </p:nvSpPr>
        <p:spPr>
          <a:xfrm>
            <a:off x="6135103" y="3536889"/>
            <a:ext cx="877163" cy="369332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>
            <a:spAutoFit/>
          </a:bodyPr>
          <a:lstStyle/>
          <a:p>
            <a:r>
              <a:rPr lang="en-US" altLang="zh-CN" dirty="0" smtClean="0">
                <a:solidFill>
                  <a:schemeClr val="bg1"/>
                </a:solidFill>
                <a:latin typeface="黑体" pitchFamily="2" charset="-122"/>
                <a:ea typeface="黑体" pitchFamily="2" charset="-122"/>
              </a:rPr>
              <a:t>1942</a:t>
            </a:r>
            <a:r>
              <a:rPr lang="zh-CN" altLang="en-US" dirty="0" smtClean="0">
                <a:solidFill>
                  <a:schemeClr val="bg1"/>
                </a:solidFill>
                <a:latin typeface="黑体" pitchFamily="2" charset="-122"/>
                <a:ea typeface="黑体" pitchFamily="2" charset="-122"/>
              </a:rPr>
              <a:t>年</a:t>
            </a:r>
            <a:endParaRPr lang="zh-CN" altLang="en-US" dirty="0">
              <a:solidFill>
                <a:schemeClr val="bg1"/>
              </a:solidFill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6105822" y="1278795"/>
            <a:ext cx="885179" cy="369332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>
            <a:spAutoFit/>
          </a:bodyPr>
          <a:lstStyle/>
          <a:p>
            <a:r>
              <a:rPr lang="en-US" altLang="zh-CN" b="1" dirty="0" smtClean="0">
                <a:solidFill>
                  <a:schemeClr val="bg1"/>
                </a:solidFill>
                <a:latin typeface="黑体" pitchFamily="2" charset="-122"/>
                <a:ea typeface="黑体" pitchFamily="2" charset="-122"/>
              </a:rPr>
              <a:t>1936</a:t>
            </a:r>
            <a:r>
              <a:rPr lang="zh-CN" altLang="en-US" b="1" dirty="0" smtClean="0">
                <a:solidFill>
                  <a:schemeClr val="bg1"/>
                </a:solidFill>
                <a:latin typeface="黑体" pitchFamily="2" charset="-122"/>
                <a:ea typeface="黑体" pitchFamily="2" charset="-122"/>
              </a:rPr>
              <a:t>年</a:t>
            </a:r>
            <a:endParaRPr lang="zh-CN" altLang="en-US" b="1" dirty="0">
              <a:solidFill>
                <a:schemeClr val="bg1"/>
              </a:solidFill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11965" y="456142"/>
            <a:ext cx="1952227" cy="597086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b="1" dirty="0" smtClean="0">
                <a:solidFill>
                  <a:schemeClr val="bg1"/>
                </a:solidFill>
                <a:latin typeface="黑体" pitchFamily="2" charset="-122"/>
                <a:ea typeface="黑体" pitchFamily="2" charset="-122"/>
              </a:rPr>
              <a:t>九</a:t>
            </a:r>
            <a:r>
              <a:rPr lang="en-US" altLang="zh-CN" b="1" dirty="0" smtClean="0">
                <a:solidFill>
                  <a:schemeClr val="bg1"/>
                </a:solidFill>
                <a:latin typeface="黑体" pitchFamily="2" charset="-122"/>
                <a:ea typeface="黑体" pitchFamily="2" charset="-122"/>
              </a:rPr>
              <a:t>·</a:t>
            </a:r>
            <a:r>
              <a:rPr lang="zh-CN" altLang="en-US" b="1" dirty="0" smtClean="0">
                <a:solidFill>
                  <a:schemeClr val="bg1"/>
                </a:solidFill>
                <a:latin typeface="黑体" pitchFamily="2" charset="-122"/>
                <a:ea typeface="黑体" pitchFamily="2" charset="-122"/>
              </a:rPr>
              <a:t>一八事变</a:t>
            </a:r>
            <a:endParaRPr lang="en-US" altLang="zh-CN" b="1" dirty="0" smtClean="0">
              <a:solidFill>
                <a:schemeClr val="bg1"/>
              </a:solidFill>
              <a:latin typeface="黑体" pitchFamily="2" charset="-122"/>
              <a:ea typeface="黑体" pitchFamily="2" charset="-122"/>
            </a:endParaRPr>
          </a:p>
          <a:p>
            <a:pPr algn="ctr"/>
            <a:endParaRPr lang="en-US" altLang="zh-CN" dirty="0" smtClean="0">
              <a:solidFill>
                <a:schemeClr val="bg1"/>
              </a:solidFill>
              <a:latin typeface="黑体" pitchFamily="2" charset="-122"/>
              <a:ea typeface="黑体" pitchFamily="2" charset="-122"/>
            </a:endParaRPr>
          </a:p>
          <a:p>
            <a:pPr algn="ctr"/>
            <a:r>
              <a:rPr lang="en-US" altLang="zh-CN" dirty="0" smtClean="0">
                <a:solidFill>
                  <a:schemeClr val="bg1"/>
                </a:solidFill>
                <a:latin typeface="黑体" pitchFamily="2" charset="-122"/>
                <a:ea typeface="黑体" pitchFamily="2" charset="-122"/>
              </a:rPr>
              <a:t>……</a:t>
            </a:r>
            <a:endParaRPr lang="en-US" altLang="zh-CN" dirty="0">
              <a:solidFill>
                <a:schemeClr val="bg1"/>
              </a:solidFill>
              <a:latin typeface="黑体" pitchFamily="2" charset="-122"/>
              <a:ea typeface="黑体" pitchFamily="2" charset="-122"/>
            </a:endParaRPr>
          </a:p>
          <a:p>
            <a:pPr algn="ctr"/>
            <a:r>
              <a:rPr lang="zh-CN" altLang="en-US" dirty="0" smtClean="0">
                <a:solidFill>
                  <a:schemeClr val="bg1"/>
                </a:solidFill>
                <a:latin typeface="黑体" pitchFamily="2" charset="-122"/>
                <a:ea typeface="黑体" pitchFamily="2" charset="-122"/>
              </a:rPr>
              <a:t>华北</a:t>
            </a:r>
            <a:r>
              <a:rPr lang="zh-CN" altLang="en-US" dirty="0">
                <a:solidFill>
                  <a:schemeClr val="bg1"/>
                </a:solidFill>
                <a:latin typeface="黑体" pitchFamily="2" charset="-122"/>
                <a:ea typeface="黑体" pitchFamily="2" charset="-122"/>
              </a:rPr>
              <a:t>事变</a:t>
            </a:r>
            <a:endParaRPr lang="en-US" altLang="zh-CN" dirty="0">
              <a:solidFill>
                <a:schemeClr val="bg1"/>
              </a:solidFill>
              <a:latin typeface="黑体" pitchFamily="2" charset="-122"/>
              <a:ea typeface="黑体" pitchFamily="2" charset="-122"/>
            </a:endParaRPr>
          </a:p>
          <a:p>
            <a:pPr algn="ctr"/>
            <a:r>
              <a:rPr lang="en-US" altLang="zh-CN" b="1" dirty="0" smtClean="0">
                <a:solidFill>
                  <a:schemeClr val="bg1"/>
                </a:solidFill>
                <a:latin typeface="黑体" pitchFamily="2" charset="-122"/>
                <a:ea typeface="黑体" pitchFamily="2" charset="-122"/>
              </a:rPr>
              <a:t>……</a:t>
            </a:r>
          </a:p>
          <a:p>
            <a:pPr algn="ctr"/>
            <a:r>
              <a:rPr lang="zh-CN" altLang="en-US" b="1" dirty="0" smtClean="0">
                <a:solidFill>
                  <a:schemeClr val="bg1"/>
                </a:solidFill>
                <a:latin typeface="黑体" pitchFamily="2" charset="-122"/>
                <a:ea typeface="黑体" pitchFamily="2" charset="-122"/>
              </a:rPr>
              <a:t>七</a:t>
            </a:r>
            <a:r>
              <a:rPr lang="en-US" altLang="zh-CN" b="1" dirty="0" smtClean="0">
                <a:solidFill>
                  <a:schemeClr val="bg1"/>
                </a:solidFill>
                <a:latin typeface="黑体" pitchFamily="2" charset="-122"/>
                <a:ea typeface="黑体" pitchFamily="2" charset="-122"/>
              </a:rPr>
              <a:t>·</a:t>
            </a:r>
            <a:r>
              <a:rPr lang="zh-CN" altLang="en-US" b="1" dirty="0" smtClean="0">
                <a:solidFill>
                  <a:schemeClr val="bg1"/>
                </a:solidFill>
                <a:latin typeface="黑体" pitchFamily="2" charset="-122"/>
                <a:ea typeface="黑体" pitchFamily="2" charset="-122"/>
              </a:rPr>
              <a:t>七事变</a:t>
            </a:r>
            <a:endParaRPr lang="en-US" altLang="zh-CN" b="1" dirty="0">
              <a:solidFill>
                <a:schemeClr val="bg1"/>
              </a:solidFill>
              <a:latin typeface="黑体" pitchFamily="2" charset="-122"/>
              <a:ea typeface="黑体" pitchFamily="2" charset="-122"/>
            </a:endParaRPr>
          </a:p>
          <a:p>
            <a:endParaRPr lang="en-US" altLang="zh-CN" sz="1600" b="1" dirty="0" smtClean="0">
              <a:solidFill>
                <a:schemeClr val="bg1"/>
              </a:solidFill>
              <a:latin typeface="黑体" pitchFamily="2" charset="-122"/>
              <a:ea typeface="黑体" pitchFamily="2" charset="-122"/>
            </a:endParaRPr>
          </a:p>
          <a:p>
            <a:endParaRPr lang="en-US" altLang="zh-CN" sz="1600" b="1" dirty="0">
              <a:solidFill>
                <a:schemeClr val="bg1"/>
              </a:solidFill>
              <a:latin typeface="黑体" pitchFamily="2" charset="-122"/>
              <a:ea typeface="黑体" pitchFamily="2" charset="-122"/>
            </a:endParaRPr>
          </a:p>
          <a:p>
            <a:endParaRPr lang="en-US" altLang="zh-CN" sz="1600" b="1" dirty="0" smtClean="0">
              <a:solidFill>
                <a:schemeClr val="bg1"/>
              </a:solidFill>
              <a:latin typeface="黑体" pitchFamily="2" charset="-122"/>
              <a:ea typeface="黑体" pitchFamily="2" charset="-122"/>
            </a:endParaRPr>
          </a:p>
          <a:p>
            <a:endParaRPr lang="en-US" altLang="zh-CN" sz="1600" b="1" dirty="0" smtClean="0">
              <a:solidFill>
                <a:schemeClr val="bg1"/>
              </a:solidFill>
              <a:latin typeface="黑体" pitchFamily="2" charset="-122"/>
              <a:ea typeface="黑体" pitchFamily="2" charset="-122"/>
            </a:endParaRPr>
          </a:p>
          <a:p>
            <a:pPr algn="ctr"/>
            <a:r>
              <a:rPr lang="zh-CN" altLang="en-US" sz="2000" b="1" dirty="0" smtClean="0">
                <a:solidFill>
                  <a:schemeClr val="bg1"/>
                </a:solidFill>
                <a:latin typeface="黑体" pitchFamily="2" charset="-122"/>
                <a:ea typeface="黑体" pitchFamily="2" charset="-122"/>
              </a:rPr>
              <a:t>日</a:t>
            </a:r>
            <a:endParaRPr lang="en-US" altLang="zh-CN" sz="2000" b="1" dirty="0" smtClean="0">
              <a:solidFill>
                <a:schemeClr val="bg1"/>
              </a:solidFill>
              <a:latin typeface="黑体" pitchFamily="2" charset="-122"/>
              <a:ea typeface="黑体" pitchFamily="2" charset="-122"/>
            </a:endParaRPr>
          </a:p>
          <a:p>
            <a:pPr algn="ctr"/>
            <a:r>
              <a:rPr lang="zh-CN" altLang="en-US" sz="2000" b="1" dirty="0" smtClean="0">
                <a:solidFill>
                  <a:schemeClr val="bg1"/>
                </a:solidFill>
                <a:latin typeface="黑体" pitchFamily="2" charset="-122"/>
                <a:ea typeface="黑体" pitchFamily="2" charset="-122"/>
              </a:rPr>
              <a:t>本</a:t>
            </a:r>
            <a:endParaRPr lang="en-US" altLang="zh-CN" sz="2000" b="1" dirty="0" smtClean="0">
              <a:solidFill>
                <a:schemeClr val="bg1"/>
              </a:solidFill>
              <a:latin typeface="黑体" pitchFamily="2" charset="-122"/>
              <a:ea typeface="黑体" pitchFamily="2" charset="-122"/>
            </a:endParaRPr>
          </a:p>
          <a:p>
            <a:pPr algn="ctr"/>
            <a:r>
              <a:rPr lang="zh-CN" altLang="en-US" sz="2000" b="1" dirty="0" smtClean="0">
                <a:solidFill>
                  <a:schemeClr val="bg1"/>
                </a:solidFill>
                <a:latin typeface="黑体" pitchFamily="2" charset="-122"/>
                <a:ea typeface="黑体" pitchFamily="2" charset="-122"/>
              </a:rPr>
              <a:t>全</a:t>
            </a:r>
            <a:endParaRPr lang="en-US" altLang="zh-CN" sz="2000" b="1" dirty="0" smtClean="0">
              <a:solidFill>
                <a:schemeClr val="bg1"/>
              </a:solidFill>
              <a:latin typeface="黑体" pitchFamily="2" charset="-122"/>
              <a:ea typeface="黑体" pitchFamily="2" charset="-122"/>
            </a:endParaRPr>
          </a:p>
          <a:p>
            <a:pPr algn="ctr"/>
            <a:r>
              <a:rPr lang="zh-CN" altLang="en-US" sz="2000" b="1" dirty="0" smtClean="0">
                <a:solidFill>
                  <a:schemeClr val="bg1"/>
                </a:solidFill>
                <a:latin typeface="黑体" pitchFamily="2" charset="-122"/>
                <a:ea typeface="黑体" pitchFamily="2" charset="-122"/>
              </a:rPr>
              <a:t>面</a:t>
            </a:r>
            <a:endParaRPr lang="en-US" altLang="zh-CN" sz="2000" b="1" dirty="0" smtClean="0">
              <a:solidFill>
                <a:schemeClr val="bg1"/>
              </a:solidFill>
              <a:latin typeface="黑体" pitchFamily="2" charset="-122"/>
              <a:ea typeface="黑体" pitchFamily="2" charset="-122"/>
            </a:endParaRPr>
          </a:p>
          <a:p>
            <a:pPr algn="ctr"/>
            <a:r>
              <a:rPr lang="zh-CN" altLang="en-US" sz="2000" b="1" dirty="0" smtClean="0">
                <a:solidFill>
                  <a:schemeClr val="bg1"/>
                </a:solidFill>
                <a:latin typeface="黑体" pitchFamily="2" charset="-122"/>
                <a:ea typeface="黑体" pitchFamily="2" charset="-122"/>
              </a:rPr>
              <a:t>侵</a:t>
            </a:r>
            <a:endParaRPr lang="en-US" altLang="zh-CN" sz="2000" b="1" dirty="0" smtClean="0">
              <a:solidFill>
                <a:schemeClr val="bg1"/>
              </a:solidFill>
              <a:latin typeface="黑体" pitchFamily="2" charset="-122"/>
              <a:ea typeface="黑体" pitchFamily="2" charset="-122"/>
            </a:endParaRPr>
          </a:p>
          <a:p>
            <a:pPr algn="ctr"/>
            <a:r>
              <a:rPr lang="zh-CN" altLang="en-US" sz="2000" b="1" dirty="0" smtClean="0">
                <a:solidFill>
                  <a:schemeClr val="bg1"/>
                </a:solidFill>
                <a:latin typeface="黑体" pitchFamily="2" charset="-122"/>
                <a:ea typeface="黑体" pitchFamily="2" charset="-122"/>
              </a:rPr>
              <a:t>华</a:t>
            </a:r>
            <a:endParaRPr lang="en-US" altLang="zh-CN" b="1" dirty="0" smtClean="0">
              <a:solidFill>
                <a:schemeClr val="bg1"/>
              </a:solidFill>
              <a:latin typeface="黑体" pitchFamily="2" charset="-122"/>
              <a:ea typeface="黑体" pitchFamily="2" charset="-122"/>
            </a:endParaRPr>
          </a:p>
          <a:p>
            <a:endParaRPr lang="en-US" altLang="zh-CN" b="1" dirty="0" smtClean="0">
              <a:solidFill>
                <a:schemeClr val="bg1"/>
              </a:solidFill>
              <a:latin typeface="黑体" pitchFamily="2" charset="-122"/>
              <a:ea typeface="黑体" pitchFamily="2" charset="-122"/>
            </a:endParaRPr>
          </a:p>
          <a:p>
            <a:endParaRPr lang="en-US" altLang="zh-CN" b="1" dirty="0">
              <a:solidFill>
                <a:schemeClr val="bg1"/>
              </a:solidFill>
              <a:latin typeface="黑体" pitchFamily="2" charset="-122"/>
              <a:ea typeface="黑体" pitchFamily="2" charset="-122"/>
            </a:endParaRPr>
          </a:p>
          <a:p>
            <a:endParaRPr lang="en-US" altLang="zh-CN" b="1" dirty="0" smtClean="0">
              <a:solidFill>
                <a:schemeClr val="bg1"/>
              </a:solidFill>
              <a:latin typeface="黑体" pitchFamily="2" charset="-122"/>
              <a:ea typeface="黑体" pitchFamily="2" charset="-122"/>
            </a:endParaRPr>
          </a:p>
          <a:p>
            <a:endParaRPr lang="en-US" altLang="zh-CN" b="1" dirty="0">
              <a:solidFill>
                <a:schemeClr val="bg1"/>
              </a:solidFill>
              <a:latin typeface="黑体" pitchFamily="2" charset="-122"/>
              <a:ea typeface="黑体" pitchFamily="2" charset="-122"/>
            </a:endParaRPr>
          </a:p>
          <a:p>
            <a:endParaRPr lang="zh-CN" altLang="en-US" b="1" dirty="0">
              <a:solidFill>
                <a:schemeClr val="bg1"/>
              </a:solidFill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6115872" y="3273828"/>
            <a:ext cx="877163" cy="369332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>
            <a:spAutoFit/>
          </a:bodyPr>
          <a:lstStyle/>
          <a:p>
            <a:r>
              <a:rPr lang="en-US" altLang="zh-CN" dirty="0" smtClean="0">
                <a:solidFill>
                  <a:schemeClr val="bg1"/>
                </a:solidFill>
                <a:latin typeface="黑体" pitchFamily="2" charset="-122"/>
                <a:ea typeface="黑体" pitchFamily="2" charset="-122"/>
              </a:rPr>
              <a:t>1941</a:t>
            </a:r>
            <a:r>
              <a:rPr lang="zh-CN" altLang="en-US" dirty="0" smtClean="0">
                <a:solidFill>
                  <a:schemeClr val="bg1"/>
                </a:solidFill>
                <a:latin typeface="黑体" pitchFamily="2" charset="-122"/>
                <a:ea typeface="黑体" pitchFamily="2" charset="-122"/>
              </a:rPr>
              <a:t>年</a:t>
            </a:r>
            <a:endParaRPr lang="zh-CN" altLang="en-US" dirty="0">
              <a:solidFill>
                <a:schemeClr val="bg1"/>
              </a:solidFill>
              <a:latin typeface="黑体" pitchFamily="2" charset="-122"/>
              <a:ea typeface="黑体" pitchFamily="2" charset="-122"/>
            </a:endParaRPr>
          </a:p>
        </p:txBody>
      </p:sp>
      <p:cxnSp>
        <p:nvCxnSpPr>
          <p:cNvPr id="30" name="直接箭头连接符 29"/>
          <p:cNvCxnSpPr/>
          <p:nvPr/>
        </p:nvCxnSpPr>
        <p:spPr>
          <a:xfrm>
            <a:off x="6443404" y="216532"/>
            <a:ext cx="0" cy="4754684"/>
          </a:xfrm>
          <a:prstGeom prst="straightConnector1">
            <a:avLst/>
          </a:prstGeom>
          <a:ln w="4762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矩形 32"/>
          <p:cNvSpPr/>
          <p:nvPr/>
        </p:nvSpPr>
        <p:spPr>
          <a:xfrm>
            <a:off x="6105821" y="1539743"/>
            <a:ext cx="885179" cy="369332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>
            <a:spAutoFit/>
          </a:bodyPr>
          <a:lstStyle/>
          <a:p>
            <a:r>
              <a:rPr lang="en-US" altLang="zh-CN" b="1" dirty="0" smtClean="0">
                <a:solidFill>
                  <a:schemeClr val="bg1"/>
                </a:solidFill>
                <a:latin typeface="黑体" pitchFamily="2" charset="-122"/>
                <a:ea typeface="黑体" pitchFamily="2" charset="-122"/>
              </a:rPr>
              <a:t>1937</a:t>
            </a:r>
            <a:r>
              <a:rPr lang="zh-CN" altLang="en-US" b="1" dirty="0" smtClean="0">
                <a:solidFill>
                  <a:schemeClr val="bg1"/>
                </a:solidFill>
                <a:latin typeface="黑体" pitchFamily="2" charset="-122"/>
                <a:ea typeface="黑体" pitchFamily="2" charset="-122"/>
              </a:rPr>
              <a:t>年</a:t>
            </a:r>
            <a:endParaRPr lang="zh-CN" altLang="en-US" b="1" dirty="0">
              <a:solidFill>
                <a:schemeClr val="bg1"/>
              </a:solidFill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6105822" y="1113588"/>
            <a:ext cx="885179" cy="369332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>
            <a:spAutoFit/>
          </a:bodyPr>
          <a:lstStyle/>
          <a:p>
            <a:r>
              <a:rPr lang="en-US" altLang="zh-CN" b="1" dirty="0" smtClean="0">
                <a:solidFill>
                  <a:schemeClr val="bg1"/>
                </a:solidFill>
                <a:latin typeface="黑体" pitchFamily="2" charset="-122"/>
                <a:ea typeface="黑体" pitchFamily="2" charset="-122"/>
              </a:rPr>
              <a:t>1935</a:t>
            </a:r>
            <a:r>
              <a:rPr lang="zh-CN" altLang="en-US" b="1" dirty="0" smtClean="0">
                <a:solidFill>
                  <a:schemeClr val="bg1"/>
                </a:solidFill>
                <a:latin typeface="黑体" pitchFamily="2" charset="-122"/>
                <a:ea typeface="黑体" pitchFamily="2" charset="-122"/>
              </a:rPr>
              <a:t>年</a:t>
            </a:r>
            <a:endParaRPr lang="zh-CN" altLang="en-US" b="1" dirty="0">
              <a:solidFill>
                <a:schemeClr val="bg1"/>
              </a:solidFill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6135104" y="465516"/>
            <a:ext cx="885179" cy="369332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>
            <a:spAutoFit/>
          </a:bodyPr>
          <a:lstStyle/>
          <a:p>
            <a:r>
              <a:rPr lang="en-US" altLang="zh-CN" b="1" dirty="0" smtClean="0">
                <a:solidFill>
                  <a:schemeClr val="bg1"/>
                </a:solidFill>
                <a:latin typeface="黑体" pitchFamily="2" charset="-122"/>
                <a:ea typeface="黑体" pitchFamily="2" charset="-122"/>
              </a:rPr>
              <a:t>1931</a:t>
            </a:r>
            <a:r>
              <a:rPr lang="zh-CN" altLang="en-US" b="1" dirty="0" smtClean="0">
                <a:solidFill>
                  <a:schemeClr val="bg1"/>
                </a:solidFill>
                <a:latin typeface="黑体" pitchFamily="2" charset="-122"/>
                <a:ea typeface="黑体" pitchFamily="2" charset="-122"/>
              </a:rPr>
              <a:t>年</a:t>
            </a:r>
            <a:endParaRPr lang="zh-CN" altLang="en-US" b="1" dirty="0">
              <a:solidFill>
                <a:schemeClr val="bg1"/>
              </a:solidFill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6143114" y="2193708"/>
            <a:ext cx="877163" cy="369332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>
            <a:spAutoFit/>
          </a:bodyPr>
          <a:lstStyle/>
          <a:p>
            <a:r>
              <a:rPr lang="en-US" altLang="zh-CN" dirty="0" smtClean="0">
                <a:solidFill>
                  <a:schemeClr val="bg1"/>
                </a:solidFill>
                <a:latin typeface="黑体" pitchFamily="2" charset="-122"/>
                <a:ea typeface="黑体" pitchFamily="2" charset="-122"/>
              </a:rPr>
              <a:t>1938</a:t>
            </a:r>
            <a:r>
              <a:rPr lang="zh-CN" altLang="en-US" dirty="0" smtClean="0">
                <a:solidFill>
                  <a:schemeClr val="bg1"/>
                </a:solidFill>
                <a:latin typeface="黑体" pitchFamily="2" charset="-122"/>
                <a:ea typeface="黑体" pitchFamily="2" charset="-122"/>
              </a:rPr>
              <a:t>年</a:t>
            </a:r>
            <a:endParaRPr lang="zh-CN" altLang="en-US" dirty="0">
              <a:solidFill>
                <a:schemeClr val="bg1"/>
              </a:solidFill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6143114" y="2686731"/>
            <a:ext cx="877163" cy="369332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>
            <a:spAutoFit/>
          </a:bodyPr>
          <a:lstStyle/>
          <a:p>
            <a:r>
              <a:rPr lang="en-US" altLang="zh-CN" dirty="0" smtClean="0">
                <a:solidFill>
                  <a:schemeClr val="bg1"/>
                </a:solidFill>
                <a:latin typeface="黑体" pitchFamily="2" charset="-122"/>
                <a:ea typeface="黑体" pitchFamily="2" charset="-122"/>
              </a:rPr>
              <a:t>1940</a:t>
            </a:r>
            <a:r>
              <a:rPr lang="zh-CN" altLang="en-US" dirty="0" smtClean="0">
                <a:solidFill>
                  <a:schemeClr val="bg1"/>
                </a:solidFill>
                <a:latin typeface="黑体" pitchFamily="2" charset="-122"/>
                <a:ea typeface="黑体" pitchFamily="2" charset="-122"/>
              </a:rPr>
              <a:t>年</a:t>
            </a:r>
            <a:endParaRPr lang="zh-CN" altLang="en-US" dirty="0">
              <a:solidFill>
                <a:schemeClr val="bg1"/>
              </a:solidFill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6135103" y="3543858"/>
            <a:ext cx="877163" cy="369332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>
            <a:spAutoFit/>
          </a:bodyPr>
          <a:lstStyle/>
          <a:p>
            <a:r>
              <a:rPr lang="en-US" altLang="zh-CN" dirty="0" smtClean="0">
                <a:solidFill>
                  <a:schemeClr val="bg1"/>
                </a:solidFill>
                <a:latin typeface="黑体" pitchFamily="2" charset="-122"/>
                <a:ea typeface="黑体" pitchFamily="2" charset="-122"/>
              </a:rPr>
              <a:t>1942</a:t>
            </a:r>
            <a:r>
              <a:rPr lang="zh-CN" altLang="en-US" dirty="0" smtClean="0">
                <a:solidFill>
                  <a:schemeClr val="bg1"/>
                </a:solidFill>
                <a:latin typeface="黑体" pitchFamily="2" charset="-122"/>
                <a:ea typeface="黑体" pitchFamily="2" charset="-122"/>
              </a:rPr>
              <a:t>年</a:t>
            </a:r>
            <a:endParaRPr lang="zh-CN" altLang="en-US" dirty="0">
              <a:solidFill>
                <a:schemeClr val="bg1"/>
              </a:solidFill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6105822" y="1285764"/>
            <a:ext cx="885179" cy="369332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>
            <a:spAutoFit/>
          </a:bodyPr>
          <a:lstStyle/>
          <a:p>
            <a:r>
              <a:rPr lang="en-US" altLang="zh-CN" b="1" dirty="0" smtClean="0">
                <a:solidFill>
                  <a:schemeClr val="bg1"/>
                </a:solidFill>
                <a:latin typeface="黑体" pitchFamily="2" charset="-122"/>
                <a:ea typeface="黑体" pitchFamily="2" charset="-122"/>
              </a:rPr>
              <a:t>1936</a:t>
            </a:r>
            <a:r>
              <a:rPr lang="zh-CN" altLang="en-US" b="1" dirty="0" smtClean="0">
                <a:solidFill>
                  <a:schemeClr val="bg1"/>
                </a:solidFill>
                <a:latin typeface="黑体" pitchFamily="2" charset="-122"/>
                <a:ea typeface="黑体" pitchFamily="2" charset="-122"/>
              </a:rPr>
              <a:t>年</a:t>
            </a:r>
            <a:endParaRPr lang="zh-CN" altLang="en-US" b="1" dirty="0">
              <a:solidFill>
                <a:schemeClr val="bg1"/>
              </a:solidFill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211965" y="463111"/>
            <a:ext cx="1952227" cy="597086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b="1" dirty="0" smtClean="0">
                <a:solidFill>
                  <a:schemeClr val="bg1"/>
                </a:solidFill>
                <a:latin typeface="黑体" pitchFamily="2" charset="-122"/>
                <a:ea typeface="黑体" pitchFamily="2" charset="-122"/>
              </a:rPr>
              <a:t>九</a:t>
            </a:r>
            <a:r>
              <a:rPr lang="en-US" altLang="zh-CN" b="1" dirty="0" smtClean="0">
                <a:solidFill>
                  <a:schemeClr val="bg1"/>
                </a:solidFill>
                <a:latin typeface="黑体" pitchFamily="2" charset="-122"/>
                <a:ea typeface="黑体" pitchFamily="2" charset="-122"/>
              </a:rPr>
              <a:t>·</a:t>
            </a:r>
            <a:r>
              <a:rPr lang="zh-CN" altLang="en-US" b="1" dirty="0" smtClean="0">
                <a:solidFill>
                  <a:schemeClr val="bg1"/>
                </a:solidFill>
                <a:latin typeface="黑体" pitchFamily="2" charset="-122"/>
                <a:ea typeface="黑体" pitchFamily="2" charset="-122"/>
              </a:rPr>
              <a:t>一八事变</a:t>
            </a:r>
            <a:endParaRPr lang="en-US" altLang="zh-CN" b="1" dirty="0" smtClean="0">
              <a:solidFill>
                <a:schemeClr val="bg1"/>
              </a:solidFill>
              <a:latin typeface="黑体" pitchFamily="2" charset="-122"/>
              <a:ea typeface="黑体" pitchFamily="2" charset="-122"/>
            </a:endParaRPr>
          </a:p>
          <a:p>
            <a:pPr algn="ctr"/>
            <a:endParaRPr lang="en-US" altLang="zh-CN" dirty="0" smtClean="0">
              <a:solidFill>
                <a:schemeClr val="bg1"/>
              </a:solidFill>
              <a:latin typeface="黑体" pitchFamily="2" charset="-122"/>
              <a:ea typeface="黑体" pitchFamily="2" charset="-122"/>
            </a:endParaRPr>
          </a:p>
          <a:p>
            <a:pPr algn="ctr"/>
            <a:r>
              <a:rPr lang="en-US" altLang="zh-CN" dirty="0" smtClean="0">
                <a:solidFill>
                  <a:schemeClr val="bg1"/>
                </a:solidFill>
                <a:latin typeface="黑体" pitchFamily="2" charset="-122"/>
                <a:ea typeface="黑体" pitchFamily="2" charset="-122"/>
              </a:rPr>
              <a:t>……</a:t>
            </a:r>
            <a:endParaRPr lang="en-US" altLang="zh-CN" dirty="0">
              <a:solidFill>
                <a:schemeClr val="bg1"/>
              </a:solidFill>
              <a:latin typeface="黑体" pitchFamily="2" charset="-122"/>
              <a:ea typeface="黑体" pitchFamily="2" charset="-122"/>
            </a:endParaRPr>
          </a:p>
          <a:p>
            <a:pPr algn="ctr"/>
            <a:r>
              <a:rPr lang="zh-CN" altLang="en-US" dirty="0" smtClean="0">
                <a:solidFill>
                  <a:schemeClr val="bg1"/>
                </a:solidFill>
                <a:latin typeface="黑体" pitchFamily="2" charset="-122"/>
                <a:ea typeface="黑体" pitchFamily="2" charset="-122"/>
              </a:rPr>
              <a:t>华北</a:t>
            </a:r>
            <a:r>
              <a:rPr lang="zh-CN" altLang="en-US" dirty="0">
                <a:solidFill>
                  <a:schemeClr val="bg1"/>
                </a:solidFill>
                <a:latin typeface="黑体" pitchFamily="2" charset="-122"/>
                <a:ea typeface="黑体" pitchFamily="2" charset="-122"/>
              </a:rPr>
              <a:t>事变</a:t>
            </a:r>
            <a:endParaRPr lang="en-US" altLang="zh-CN" dirty="0">
              <a:solidFill>
                <a:schemeClr val="bg1"/>
              </a:solidFill>
              <a:latin typeface="黑体" pitchFamily="2" charset="-122"/>
              <a:ea typeface="黑体" pitchFamily="2" charset="-122"/>
            </a:endParaRPr>
          </a:p>
          <a:p>
            <a:pPr algn="ctr"/>
            <a:r>
              <a:rPr lang="en-US" altLang="zh-CN" b="1" dirty="0" smtClean="0">
                <a:solidFill>
                  <a:schemeClr val="bg1"/>
                </a:solidFill>
                <a:latin typeface="黑体" pitchFamily="2" charset="-122"/>
                <a:ea typeface="黑体" pitchFamily="2" charset="-122"/>
              </a:rPr>
              <a:t>……</a:t>
            </a:r>
          </a:p>
          <a:p>
            <a:pPr algn="ctr"/>
            <a:r>
              <a:rPr lang="zh-CN" altLang="en-US" b="1" dirty="0" smtClean="0">
                <a:solidFill>
                  <a:schemeClr val="bg1"/>
                </a:solidFill>
                <a:latin typeface="黑体" pitchFamily="2" charset="-122"/>
                <a:ea typeface="黑体" pitchFamily="2" charset="-122"/>
              </a:rPr>
              <a:t>七</a:t>
            </a:r>
            <a:r>
              <a:rPr lang="en-US" altLang="zh-CN" b="1" dirty="0" smtClean="0">
                <a:solidFill>
                  <a:schemeClr val="bg1"/>
                </a:solidFill>
                <a:latin typeface="黑体" pitchFamily="2" charset="-122"/>
                <a:ea typeface="黑体" pitchFamily="2" charset="-122"/>
              </a:rPr>
              <a:t>·</a:t>
            </a:r>
            <a:r>
              <a:rPr lang="zh-CN" altLang="en-US" b="1" dirty="0" smtClean="0">
                <a:solidFill>
                  <a:schemeClr val="bg1"/>
                </a:solidFill>
                <a:latin typeface="黑体" pitchFamily="2" charset="-122"/>
                <a:ea typeface="黑体" pitchFamily="2" charset="-122"/>
              </a:rPr>
              <a:t>七事变</a:t>
            </a:r>
            <a:endParaRPr lang="en-US" altLang="zh-CN" b="1" dirty="0">
              <a:solidFill>
                <a:schemeClr val="bg1"/>
              </a:solidFill>
              <a:latin typeface="黑体" pitchFamily="2" charset="-122"/>
              <a:ea typeface="黑体" pitchFamily="2" charset="-122"/>
            </a:endParaRPr>
          </a:p>
          <a:p>
            <a:endParaRPr lang="en-US" altLang="zh-CN" sz="1600" b="1" dirty="0" smtClean="0">
              <a:solidFill>
                <a:schemeClr val="bg1"/>
              </a:solidFill>
              <a:latin typeface="黑体" pitchFamily="2" charset="-122"/>
              <a:ea typeface="黑体" pitchFamily="2" charset="-122"/>
            </a:endParaRPr>
          </a:p>
          <a:p>
            <a:endParaRPr lang="en-US" altLang="zh-CN" sz="1600" b="1" dirty="0">
              <a:solidFill>
                <a:schemeClr val="bg1"/>
              </a:solidFill>
              <a:latin typeface="黑体" pitchFamily="2" charset="-122"/>
              <a:ea typeface="黑体" pitchFamily="2" charset="-122"/>
            </a:endParaRPr>
          </a:p>
          <a:p>
            <a:endParaRPr lang="en-US" altLang="zh-CN" sz="1600" b="1" dirty="0" smtClean="0">
              <a:solidFill>
                <a:schemeClr val="bg1"/>
              </a:solidFill>
              <a:latin typeface="黑体" pitchFamily="2" charset="-122"/>
              <a:ea typeface="黑体" pitchFamily="2" charset="-122"/>
            </a:endParaRPr>
          </a:p>
          <a:p>
            <a:endParaRPr lang="en-US" altLang="zh-CN" sz="1600" b="1" dirty="0" smtClean="0">
              <a:solidFill>
                <a:schemeClr val="bg1"/>
              </a:solidFill>
              <a:latin typeface="黑体" pitchFamily="2" charset="-122"/>
              <a:ea typeface="黑体" pitchFamily="2" charset="-122"/>
            </a:endParaRPr>
          </a:p>
          <a:p>
            <a:pPr algn="ctr"/>
            <a:r>
              <a:rPr lang="zh-CN" altLang="en-US" sz="2000" b="1" dirty="0" smtClean="0">
                <a:solidFill>
                  <a:schemeClr val="bg1"/>
                </a:solidFill>
                <a:latin typeface="黑体" pitchFamily="2" charset="-122"/>
                <a:ea typeface="黑体" pitchFamily="2" charset="-122"/>
              </a:rPr>
              <a:t>日</a:t>
            </a:r>
            <a:endParaRPr lang="en-US" altLang="zh-CN" sz="2000" b="1" dirty="0" smtClean="0">
              <a:solidFill>
                <a:schemeClr val="bg1"/>
              </a:solidFill>
              <a:latin typeface="黑体" pitchFamily="2" charset="-122"/>
              <a:ea typeface="黑体" pitchFamily="2" charset="-122"/>
            </a:endParaRPr>
          </a:p>
          <a:p>
            <a:pPr algn="ctr"/>
            <a:r>
              <a:rPr lang="zh-CN" altLang="en-US" sz="2000" b="1" dirty="0" smtClean="0">
                <a:solidFill>
                  <a:schemeClr val="bg1"/>
                </a:solidFill>
                <a:latin typeface="黑体" pitchFamily="2" charset="-122"/>
                <a:ea typeface="黑体" pitchFamily="2" charset="-122"/>
              </a:rPr>
              <a:t>本</a:t>
            </a:r>
            <a:endParaRPr lang="en-US" altLang="zh-CN" sz="2000" b="1" dirty="0" smtClean="0">
              <a:solidFill>
                <a:schemeClr val="bg1"/>
              </a:solidFill>
              <a:latin typeface="黑体" pitchFamily="2" charset="-122"/>
              <a:ea typeface="黑体" pitchFamily="2" charset="-122"/>
            </a:endParaRPr>
          </a:p>
          <a:p>
            <a:pPr algn="ctr"/>
            <a:r>
              <a:rPr lang="zh-CN" altLang="en-US" sz="2000" b="1" dirty="0" smtClean="0">
                <a:solidFill>
                  <a:schemeClr val="bg1"/>
                </a:solidFill>
                <a:latin typeface="黑体" pitchFamily="2" charset="-122"/>
                <a:ea typeface="黑体" pitchFamily="2" charset="-122"/>
              </a:rPr>
              <a:t>全</a:t>
            </a:r>
            <a:endParaRPr lang="en-US" altLang="zh-CN" sz="2000" b="1" dirty="0" smtClean="0">
              <a:solidFill>
                <a:schemeClr val="bg1"/>
              </a:solidFill>
              <a:latin typeface="黑体" pitchFamily="2" charset="-122"/>
              <a:ea typeface="黑体" pitchFamily="2" charset="-122"/>
            </a:endParaRPr>
          </a:p>
          <a:p>
            <a:pPr algn="ctr"/>
            <a:r>
              <a:rPr lang="zh-CN" altLang="en-US" sz="2000" b="1" dirty="0" smtClean="0">
                <a:solidFill>
                  <a:schemeClr val="bg1"/>
                </a:solidFill>
                <a:latin typeface="黑体" pitchFamily="2" charset="-122"/>
                <a:ea typeface="黑体" pitchFamily="2" charset="-122"/>
              </a:rPr>
              <a:t>面</a:t>
            </a:r>
            <a:endParaRPr lang="en-US" altLang="zh-CN" sz="2000" b="1" dirty="0" smtClean="0">
              <a:solidFill>
                <a:schemeClr val="bg1"/>
              </a:solidFill>
              <a:latin typeface="黑体" pitchFamily="2" charset="-122"/>
              <a:ea typeface="黑体" pitchFamily="2" charset="-122"/>
            </a:endParaRPr>
          </a:p>
          <a:p>
            <a:pPr algn="ctr"/>
            <a:r>
              <a:rPr lang="zh-CN" altLang="en-US" sz="2000" b="1" dirty="0" smtClean="0">
                <a:solidFill>
                  <a:schemeClr val="bg1"/>
                </a:solidFill>
                <a:latin typeface="黑体" pitchFamily="2" charset="-122"/>
                <a:ea typeface="黑体" pitchFamily="2" charset="-122"/>
              </a:rPr>
              <a:t>侵</a:t>
            </a:r>
            <a:endParaRPr lang="en-US" altLang="zh-CN" sz="2000" b="1" dirty="0" smtClean="0">
              <a:solidFill>
                <a:schemeClr val="bg1"/>
              </a:solidFill>
              <a:latin typeface="黑体" pitchFamily="2" charset="-122"/>
              <a:ea typeface="黑体" pitchFamily="2" charset="-122"/>
            </a:endParaRPr>
          </a:p>
          <a:p>
            <a:pPr algn="ctr"/>
            <a:r>
              <a:rPr lang="zh-CN" altLang="en-US" sz="2000" b="1" dirty="0" smtClean="0">
                <a:solidFill>
                  <a:schemeClr val="bg1"/>
                </a:solidFill>
                <a:latin typeface="黑体" pitchFamily="2" charset="-122"/>
                <a:ea typeface="黑体" pitchFamily="2" charset="-122"/>
              </a:rPr>
              <a:t>华</a:t>
            </a:r>
            <a:endParaRPr lang="en-US" altLang="zh-CN" b="1" dirty="0" smtClean="0">
              <a:solidFill>
                <a:schemeClr val="bg1"/>
              </a:solidFill>
              <a:latin typeface="黑体" pitchFamily="2" charset="-122"/>
              <a:ea typeface="黑体" pitchFamily="2" charset="-122"/>
            </a:endParaRPr>
          </a:p>
          <a:p>
            <a:endParaRPr lang="en-US" altLang="zh-CN" b="1" dirty="0" smtClean="0">
              <a:solidFill>
                <a:schemeClr val="bg1"/>
              </a:solidFill>
              <a:latin typeface="黑体" pitchFamily="2" charset="-122"/>
              <a:ea typeface="黑体" pitchFamily="2" charset="-122"/>
            </a:endParaRPr>
          </a:p>
          <a:p>
            <a:endParaRPr lang="en-US" altLang="zh-CN" b="1" dirty="0">
              <a:solidFill>
                <a:schemeClr val="bg1"/>
              </a:solidFill>
              <a:latin typeface="黑体" pitchFamily="2" charset="-122"/>
              <a:ea typeface="黑体" pitchFamily="2" charset="-122"/>
            </a:endParaRPr>
          </a:p>
          <a:p>
            <a:endParaRPr lang="en-US" altLang="zh-CN" b="1" dirty="0" smtClean="0">
              <a:solidFill>
                <a:schemeClr val="bg1"/>
              </a:solidFill>
              <a:latin typeface="黑体" pitchFamily="2" charset="-122"/>
              <a:ea typeface="黑体" pitchFamily="2" charset="-122"/>
            </a:endParaRPr>
          </a:p>
          <a:p>
            <a:endParaRPr lang="en-US" altLang="zh-CN" b="1" dirty="0">
              <a:solidFill>
                <a:schemeClr val="bg1"/>
              </a:solidFill>
              <a:latin typeface="黑体" pitchFamily="2" charset="-122"/>
              <a:ea typeface="黑体" pitchFamily="2" charset="-122"/>
            </a:endParaRPr>
          </a:p>
          <a:p>
            <a:endParaRPr lang="en-US" altLang="zh-CN" b="1" dirty="0">
              <a:solidFill>
                <a:schemeClr val="bg1"/>
              </a:solidFill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70" name="矩形 69"/>
          <p:cNvSpPr/>
          <p:nvPr/>
        </p:nvSpPr>
        <p:spPr>
          <a:xfrm>
            <a:off x="-3" y="357505"/>
            <a:ext cx="4504893" cy="6186309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r>
              <a:rPr lang="en-US" altLang="zh-CN" b="1" dirty="0" smtClean="0">
                <a:solidFill>
                  <a:schemeClr val="bg1"/>
                </a:solidFill>
                <a:latin typeface="黑体" pitchFamily="2" charset="-122"/>
                <a:ea typeface="黑体" pitchFamily="2" charset="-122"/>
              </a:rPr>
              <a:t>1929-1933</a:t>
            </a:r>
            <a:r>
              <a:rPr lang="zh-CN" altLang="en-US" b="1" dirty="0" smtClean="0">
                <a:solidFill>
                  <a:schemeClr val="bg1"/>
                </a:solidFill>
                <a:latin typeface="黑体" pitchFamily="2" charset="-122"/>
                <a:ea typeface="黑体" pitchFamily="2" charset="-122"/>
              </a:rPr>
              <a:t>资本主义世界经济危机</a:t>
            </a:r>
            <a:endParaRPr lang="en-US" altLang="zh-CN" b="1" dirty="0">
              <a:solidFill>
                <a:schemeClr val="bg1"/>
              </a:solidFill>
              <a:latin typeface="黑体" pitchFamily="2" charset="-122"/>
              <a:ea typeface="黑体" pitchFamily="2" charset="-122"/>
            </a:endParaRPr>
          </a:p>
          <a:p>
            <a:endParaRPr lang="en-US" altLang="zh-CN" b="1" dirty="0" smtClean="0">
              <a:solidFill>
                <a:schemeClr val="bg1"/>
              </a:solidFill>
              <a:latin typeface="黑体" pitchFamily="2" charset="-122"/>
              <a:ea typeface="黑体" pitchFamily="2" charset="-122"/>
            </a:endParaRPr>
          </a:p>
          <a:p>
            <a:r>
              <a:rPr lang="en-US" altLang="zh-CN" b="1" dirty="0" smtClean="0">
                <a:solidFill>
                  <a:schemeClr val="bg1"/>
                </a:solidFill>
                <a:latin typeface="黑体" pitchFamily="2" charset="-122"/>
                <a:ea typeface="黑体" pitchFamily="2" charset="-122"/>
              </a:rPr>
              <a:t>1933.1 </a:t>
            </a:r>
            <a:r>
              <a:rPr lang="zh-CN" altLang="en-US" b="1" dirty="0" smtClean="0">
                <a:solidFill>
                  <a:schemeClr val="bg1"/>
                </a:solidFill>
                <a:latin typeface="黑体" pitchFamily="2" charset="-122"/>
                <a:ea typeface="黑体" pitchFamily="2" charset="-122"/>
              </a:rPr>
              <a:t>德国希特勒建立法西斯政权</a:t>
            </a:r>
            <a:endParaRPr lang="en-US" altLang="zh-CN" b="1" dirty="0" smtClean="0">
              <a:solidFill>
                <a:schemeClr val="bg1"/>
              </a:solidFill>
              <a:latin typeface="黑体" pitchFamily="2" charset="-122"/>
              <a:ea typeface="黑体" pitchFamily="2" charset="-122"/>
            </a:endParaRPr>
          </a:p>
          <a:p>
            <a:endParaRPr lang="en-US" altLang="zh-CN" b="1" dirty="0" smtClean="0">
              <a:solidFill>
                <a:schemeClr val="bg1"/>
              </a:solidFill>
              <a:latin typeface="黑体" pitchFamily="2" charset="-122"/>
              <a:ea typeface="黑体" pitchFamily="2" charset="-122"/>
            </a:endParaRPr>
          </a:p>
          <a:p>
            <a:endParaRPr lang="en-US" altLang="zh-CN" b="1" dirty="0" smtClean="0">
              <a:solidFill>
                <a:schemeClr val="bg1"/>
              </a:solidFill>
              <a:latin typeface="黑体" pitchFamily="2" charset="-122"/>
              <a:ea typeface="黑体" pitchFamily="2" charset="-122"/>
            </a:endParaRPr>
          </a:p>
          <a:p>
            <a:endParaRPr lang="en-US" altLang="zh-CN" b="1" dirty="0" smtClean="0">
              <a:solidFill>
                <a:schemeClr val="bg1"/>
              </a:solidFill>
              <a:latin typeface="黑体" pitchFamily="2" charset="-122"/>
              <a:ea typeface="黑体" pitchFamily="2" charset="-122"/>
            </a:endParaRPr>
          </a:p>
          <a:p>
            <a:r>
              <a:rPr lang="en-US" altLang="zh-CN" b="1" dirty="0" smtClean="0">
                <a:solidFill>
                  <a:schemeClr val="bg1"/>
                </a:solidFill>
                <a:latin typeface="黑体" pitchFamily="2" charset="-122"/>
                <a:ea typeface="黑体" pitchFamily="2" charset="-122"/>
              </a:rPr>
              <a:t>1937.11 </a:t>
            </a:r>
            <a:r>
              <a:rPr lang="zh-CN" altLang="en-US" b="1" dirty="0" smtClean="0">
                <a:solidFill>
                  <a:schemeClr val="bg1"/>
                </a:solidFill>
                <a:latin typeface="黑体" pitchFamily="2" charset="-122"/>
                <a:ea typeface="黑体" pitchFamily="2" charset="-122"/>
              </a:rPr>
              <a:t>德意日形成“轴心国”</a:t>
            </a:r>
            <a:endParaRPr lang="en-US" altLang="zh-CN" b="1" dirty="0" smtClean="0">
              <a:solidFill>
                <a:schemeClr val="bg1"/>
              </a:solidFill>
              <a:latin typeface="黑体" pitchFamily="2" charset="-122"/>
              <a:ea typeface="黑体" pitchFamily="2" charset="-122"/>
            </a:endParaRPr>
          </a:p>
          <a:p>
            <a:endParaRPr lang="en-US" altLang="zh-CN" b="1" dirty="0" smtClean="0">
              <a:solidFill>
                <a:schemeClr val="bg1"/>
              </a:solidFill>
              <a:latin typeface="黑体" pitchFamily="2" charset="-122"/>
              <a:ea typeface="黑体" pitchFamily="2" charset="-122"/>
            </a:endParaRPr>
          </a:p>
          <a:p>
            <a:endParaRPr lang="en-US" altLang="zh-CN" b="1" dirty="0">
              <a:solidFill>
                <a:schemeClr val="bg1"/>
              </a:solidFill>
              <a:latin typeface="黑体" pitchFamily="2" charset="-122"/>
              <a:ea typeface="黑体" pitchFamily="2" charset="-122"/>
            </a:endParaRPr>
          </a:p>
          <a:p>
            <a:endParaRPr lang="en-US" altLang="zh-CN" b="1" dirty="0" smtClean="0">
              <a:solidFill>
                <a:schemeClr val="bg1"/>
              </a:solidFill>
              <a:latin typeface="黑体" pitchFamily="2" charset="-122"/>
              <a:ea typeface="黑体" pitchFamily="2" charset="-122"/>
            </a:endParaRPr>
          </a:p>
          <a:p>
            <a:r>
              <a:rPr lang="en-US" altLang="zh-CN" b="1" dirty="0" smtClean="0">
                <a:solidFill>
                  <a:schemeClr val="bg1"/>
                </a:solidFill>
                <a:latin typeface="黑体" pitchFamily="2" charset="-122"/>
                <a:ea typeface="黑体" pitchFamily="2" charset="-122"/>
              </a:rPr>
              <a:t>1939.9 </a:t>
            </a:r>
            <a:r>
              <a:rPr lang="zh-CN" altLang="en-US" b="1" dirty="0" smtClean="0">
                <a:solidFill>
                  <a:schemeClr val="bg1"/>
                </a:solidFill>
                <a:latin typeface="黑体" pitchFamily="2" charset="-122"/>
                <a:ea typeface="黑体" pitchFamily="2" charset="-122"/>
              </a:rPr>
              <a:t>德国闪击波兰，二战爆发</a:t>
            </a:r>
            <a:endParaRPr lang="en-US" altLang="zh-CN" b="1" dirty="0" smtClean="0">
              <a:solidFill>
                <a:schemeClr val="bg1"/>
              </a:solidFill>
              <a:latin typeface="黑体" pitchFamily="2" charset="-122"/>
              <a:ea typeface="黑体" pitchFamily="2" charset="-122"/>
            </a:endParaRPr>
          </a:p>
          <a:p>
            <a:r>
              <a:rPr lang="en-US" altLang="zh-CN" b="1" dirty="0" smtClean="0">
                <a:solidFill>
                  <a:schemeClr val="bg1"/>
                </a:solidFill>
                <a:latin typeface="黑体" pitchFamily="2" charset="-122"/>
                <a:ea typeface="黑体" pitchFamily="2" charset="-122"/>
              </a:rPr>
              <a:t>1940.9《</a:t>
            </a:r>
            <a:r>
              <a:rPr lang="zh-CN" altLang="en-US" b="1" dirty="0" smtClean="0">
                <a:solidFill>
                  <a:schemeClr val="bg1"/>
                </a:solidFill>
                <a:latin typeface="黑体" pitchFamily="2" charset="-122"/>
                <a:ea typeface="黑体" pitchFamily="2" charset="-122"/>
              </a:rPr>
              <a:t>德意日三国同盟条约</a:t>
            </a:r>
            <a:r>
              <a:rPr lang="en-US" altLang="zh-CN" b="1" dirty="0" smtClean="0">
                <a:solidFill>
                  <a:schemeClr val="bg1"/>
                </a:solidFill>
                <a:latin typeface="黑体" pitchFamily="2" charset="-122"/>
                <a:ea typeface="黑体" pitchFamily="2" charset="-122"/>
              </a:rPr>
              <a:t>》</a:t>
            </a:r>
          </a:p>
          <a:p>
            <a:endParaRPr lang="en-US" altLang="zh-CN" b="1" dirty="0" smtClean="0">
              <a:solidFill>
                <a:schemeClr val="bg1"/>
              </a:solidFill>
              <a:latin typeface="黑体" pitchFamily="2" charset="-122"/>
              <a:ea typeface="黑体" pitchFamily="2" charset="-122"/>
            </a:endParaRPr>
          </a:p>
          <a:p>
            <a:r>
              <a:rPr lang="en-US" altLang="zh-CN" b="1" dirty="0" smtClean="0">
                <a:solidFill>
                  <a:schemeClr val="bg1"/>
                </a:solidFill>
                <a:latin typeface="黑体" pitchFamily="2" charset="-122"/>
                <a:ea typeface="黑体" pitchFamily="2" charset="-122"/>
              </a:rPr>
              <a:t>1941.6 </a:t>
            </a:r>
            <a:r>
              <a:rPr lang="zh-CN" altLang="en-US" b="1" dirty="0" smtClean="0">
                <a:solidFill>
                  <a:schemeClr val="bg1"/>
                </a:solidFill>
                <a:latin typeface="黑体" pitchFamily="2" charset="-122"/>
                <a:ea typeface="黑体" pitchFamily="2" charset="-122"/>
              </a:rPr>
              <a:t>苏、德战争爆发</a:t>
            </a:r>
            <a:endParaRPr lang="en-US" altLang="zh-CN" b="1" dirty="0" smtClean="0">
              <a:solidFill>
                <a:schemeClr val="bg1"/>
              </a:solidFill>
              <a:latin typeface="黑体" pitchFamily="2" charset="-122"/>
              <a:ea typeface="黑体" pitchFamily="2" charset="-122"/>
            </a:endParaRPr>
          </a:p>
          <a:p>
            <a:r>
              <a:rPr lang="en-US" altLang="zh-CN" b="1" dirty="0" smtClean="0">
                <a:solidFill>
                  <a:schemeClr val="bg1"/>
                </a:solidFill>
                <a:latin typeface="黑体" pitchFamily="2" charset="-122"/>
                <a:ea typeface="黑体" pitchFamily="2" charset="-122"/>
              </a:rPr>
              <a:t>1941.12</a:t>
            </a:r>
            <a:r>
              <a:rPr lang="zh-CN" altLang="en-US" b="1" dirty="0" smtClean="0">
                <a:solidFill>
                  <a:schemeClr val="bg1"/>
                </a:solidFill>
                <a:latin typeface="黑体" pitchFamily="2" charset="-122"/>
                <a:ea typeface="黑体" pitchFamily="2" charset="-122"/>
              </a:rPr>
              <a:t>太平洋战争爆发，美国参战</a:t>
            </a:r>
            <a:endParaRPr lang="en-US" altLang="zh-CN" b="1" dirty="0" smtClean="0">
              <a:solidFill>
                <a:schemeClr val="bg1"/>
              </a:solidFill>
              <a:latin typeface="黑体" pitchFamily="2" charset="-122"/>
              <a:ea typeface="黑体" pitchFamily="2" charset="-122"/>
            </a:endParaRPr>
          </a:p>
          <a:p>
            <a:r>
              <a:rPr lang="en-US" altLang="zh-CN" b="1" dirty="0" smtClean="0">
                <a:solidFill>
                  <a:schemeClr val="bg1"/>
                </a:solidFill>
                <a:latin typeface="黑体" pitchFamily="2" charset="-122"/>
                <a:ea typeface="黑体" pitchFamily="2" charset="-122"/>
              </a:rPr>
              <a:t>1942.1《</a:t>
            </a:r>
            <a:r>
              <a:rPr lang="zh-CN" altLang="en-US" b="1" dirty="0" smtClean="0">
                <a:solidFill>
                  <a:schemeClr val="bg1"/>
                </a:solidFill>
                <a:latin typeface="黑体" pitchFamily="2" charset="-122"/>
                <a:ea typeface="黑体" pitchFamily="2" charset="-122"/>
              </a:rPr>
              <a:t>联合国家宣言</a:t>
            </a:r>
            <a:r>
              <a:rPr lang="en-US" altLang="zh-CN" b="1" dirty="0" smtClean="0">
                <a:solidFill>
                  <a:schemeClr val="bg1"/>
                </a:solidFill>
                <a:latin typeface="黑体" pitchFamily="2" charset="-122"/>
                <a:ea typeface="黑体" pitchFamily="2" charset="-122"/>
              </a:rPr>
              <a:t>》</a:t>
            </a:r>
            <a:r>
              <a:rPr lang="zh-CN" altLang="en-US" b="1" dirty="0" smtClean="0">
                <a:solidFill>
                  <a:schemeClr val="bg1"/>
                </a:solidFill>
                <a:latin typeface="黑体" pitchFamily="2" charset="-122"/>
                <a:ea typeface="黑体" pitchFamily="2" charset="-122"/>
              </a:rPr>
              <a:t>反法战线形成</a:t>
            </a:r>
            <a:endParaRPr lang="en-US" altLang="zh-CN" b="1" dirty="0" smtClean="0">
              <a:solidFill>
                <a:schemeClr val="bg1"/>
              </a:solidFill>
              <a:latin typeface="黑体" pitchFamily="2" charset="-122"/>
              <a:ea typeface="黑体" pitchFamily="2" charset="-122"/>
            </a:endParaRPr>
          </a:p>
          <a:p>
            <a:r>
              <a:rPr lang="en-US" altLang="zh-CN" b="1" dirty="0" smtClean="0">
                <a:solidFill>
                  <a:schemeClr val="bg1"/>
                </a:solidFill>
                <a:latin typeface="黑体" pitchFamily="2" charset="-122"/>
                <a:ea typeface="黑体" pitchFamily="2" charset="-122"/>
              </a:rPr>
              <a:t>1943.9 </a:t>
            </a:r>
            <a:r>
              <a:rPr lang="zh-CN" altLang="en-US" b="1" dirty="0" smtClean="0">
                <a:solidFill>
                  <a:schemeClr val="bg1"/>
                </a:solidFill>
                <a:latin typeface="黑体" pitchFamily="2" charset="-122"/>
                <a:ea typeface="黑体" pitchFamily="2" charset="-122"/>
              </a:rPr>
              <a:t>意大利投降</a:t>
            </a:r>
            <a:endParaRPr lang="en-US" altLang="zh-CN" b="1" dirty="0" smtClean="0">
              <a:solidFill>
                <a:schemeClr val="bg1"/>
              </a:solidFill>
              <a:latin typeface="黑体" pitchFamily="2" charset="-122"/>
              <a:ea typeface="黑体" pitchFamily="2" charset="-122"/>
            </a:endParaRPr>
          </a:p>
          <a:p>
            <a:r>
              <a:rPr lang="en-US" altLang="zh-CN" b="1" dirty="0" smtClean="0">
                <a:solidFill>
                  <a:schemeClr val="bg1"/>
                </a:solidFill>
                <a:latin typeface="黑体" pitchFamily="2" charset="-122"/>
                <a:ea typeface="黑体" pitchFamily="2" charset="-122"/>
              </a:rPr>
              <a:t>1943.11《</a:t>
            </a:r>
            <a:r>
              <a:rPr lang="zh-CN" altLang="en-US" b="1" dirty="0" smtClean="0">
                <a:solidFill>
                  <a:schemeClr val="bg1"/>
                </a:solidFill>
                <a:latin typeface="黑体" pitchFamily="2" charset="-122"/>
                <a:ea typeface="黑体" pitchFamily="2" charset="-122"/>
              </a:rPr>
              <a:t>开罗宣言</a:t>
            </a:r>
            <a:r>
              <a:rPr lang="en-US" altLang="zh-CN" b="1" dirty="0" smtClean="0">
                <a:solidFill>
                  <a:schemeClr val="bg1"/>
                </a:solidFill>
                <a:latin typeface="黑体" pitchFamily="2" charset="-122"/>
                <a:ea typeface="黑体" pitchFamily="2" charset="-122"/>
              </a:rPr>
              <a:t>》</a:t>
            </a:r>
          </a:p>
          <a:p>
            <a:r>
              <a:rPr lang="en-US" altLang="zh-CN" b="1" dirty="0">
                <a:solidFill>
                  <a:schemeClr val="bg1"/>
                </a:solidFill>
                <a:latin typeface="黑体" pitchFamily="2" charset="-122"/>
                <a:ea typeface="黑体" pitchFamily="2" charset="-122"/>
              </a:rPr>
              <a:t>1945.5 </a:t>
            </a:r>
            <a:r>
              <a:rPr lang="zh-CN" altLang="en-US" b="1" dirty="0">
                <a:solidFill>
                  <a:schemeClr val="bg1"/>
                </a:solidFill>
                <a:latin typeface="黑体" pitchFamily="2" charset="-122"/>
                <a:ea typeface="黑体" pitchFamily="2" charset="-122"/>
              </a:rPr>
              <a:t>德国无条件投降</a:t>
            </a:r>
            <a:endParaRPr lang="en-US" altLang="zh-CN" b="1" dirty="0">
              <a:solidFill>
                <a:schemeClr val="bg1"/>
              </a:solidFill>
              <a:latin typeface="黑体" pitchFamily="2" charset="-122"/>
              <a:ea typeface="黑体" pitchFamily="2" charset="-122"/>
            </a:endParaRPr>
          </a:p>
          <a:p>
            <a:endParaRPr lang="en-US" altLang="zh-CN" b="1" dirty="0" smtClean="0">
              <a:solidFill>
                <a:schemeClr val="bg1"/>
              </a:solidFill>
              <a:latin typeface="黑体" pitchFamily="2" charset="-122"/>
              <a:ea typeface="黑体" pitchFamily="2" charset="-122"/>
            </a:endParaRPr>
          </a:p>
          <a:p>
            <a:r>
              <a:rPr lang="en-US" altLang="zh-CN" b="1" dirty="0" smtClean="0">
                <a:solidFill>
                  <a:schemeClr val="bg1"/>
                </a:solidFill>
                <a:latin typeface="黑体" pitchFamily="2" charset="-122"/>
                <a:ea typeface="黑体" pitchFamily="2" charset="-122"/>
              </a:rPr>
              <a:t>1945.8 </a:t>
            </a:r>
            <a:r>
              <a:rPr lang="zh-CN" altLang="en-US" b="1" dirty="0">
                <a:solidFill>
                  <a:schemeClr val="bg1"/>
                </a:solidFill>
                <a:latin typeface="黑体" pitchFamily="2" charset="-122"/>
                <a:ea typeface="黑体" pitchFamily="2" charset="-122"/>
              </a:rPr>
              <a:t>美国对日投放</a:t>
            </a:r>
            <a:r>
              <a:rPr lang="zh-CN" altLang="en-US" b="1" dirty="0" smtClean="0">
                <a:solidFill>
                  <a:schemeClr val="bg1"/>
                </a:solidFill>
                <a:latin typeface="黑体" pitchFamily="2" charset="-122"/>
                <a:ea typeface="黑体" pitchFamily="2" charset="-122"/>
              </a:rPr>
              <a:t>原子弹</a:t>
            </a:r>
            <a:endParaRPr lang="en-US" altLang="zh-CN" b="1" dirty="0" smtClean="0">
              <a:solidFill>
                <a:schemeClr val="bg1"/>
              </a:solidFill>
              <a:latin typeface="黑体" pitchFamily="2" charset="-122"/>
              <a:ea typeface="黑体" pitchFamily="2" charset="-122"/>
            </a:endParaRPr>
          </a:p>
          <a:p>
            <a:r>
              <a:rPr lang="en-US" altLang="zh-CN" b="1" dirty="0">
                <a:solidFill>
                  <a:schemeClr val="bg1"/>
                </a:solidFill>
                <a:latin typeface="黑体" pitchFamily="2" charset="-122"/>
                <a:ea typeface="黑体" pitchFamily="2" charset="-122"/>
              </a:rPr>
              <a:t> </a:t>
            </a:r>
            <a:r>
              <a:rPr lang="en-US" altLang="zh-CN" b="1" dirty="0" smtClean="0">
                <a:solidFill>
                  <a:schemeClr val="bg1"/>
                </a:solidFill>
                <a:latin typeface="黑体" pitchFamily="2" charset="-122"/>
                <a:ea typeface="黑体" pitchFamily="2" charset="-122"/>
              </a:rPr>
              <a:t>      </a:t>
            </a:r>
            <a:r>
              <a:rPr lang="zh-CN" altLang="en-US" b="1" dirty="0" smtClean="0">
                <a:solidFill>
                  <a:schemeClr val="bg1"/>
                </a:solidFill>
                <a:latin typeface="黑体" pitchFamily="2" charset="-122"/>
                <a:ea typeface="黑体" pitchFamily="2" charset="-122"/>
              </a:rPr>
              <a:t>苏军进入中国东北</a:t>
            </a:r>
            <a:endParaRPr lang="en-US" altLang="zh-CN" b="1" dirty="0">
              <a:solidFill>
                <a:schemeClr val="bg1"/>
              </a:solidFill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67" name="矩形 66"/>
          <p:cNvSpPr/>
          <p:nvPr/>
        </p:nvSpPr>
        <p:spPr>
          <a:xfrm>
            <a:off x="3383202" y="4130955"/>
            <a:ext cx="877163" cy="369332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>
            <a:spAutoFit/>
          </a:bodyPr>
          <a:lstStyle/>
          <a:p>
            <a:r>
              <a:rPr lang="en-US" altLang="zh-CN" dirty="0" smtClean="0">
                <a:solidFill>
                  <a:schemeClr val="bg1"/>
                </a:solidFill>
                <a:latin typeface="黑体" pitchFamily="2" charset="-122"/>
                <a:ea typeface="黑体" pitchFamily="2" charset="-122"/>
              </a:rPr>
              <a:t>1945</a:t>
            </a:r>
            <a:r>
              <a:rPr lang="zh-CN" altLang="en-US" dirty="0" smtClean="0">
                <a:solidFill>
                  <a:schemeClr val="bg1"/>
                </a:solidFill>
                <a:latin typeface="黑体" pitchFamily="2" charset="-122"/>
                <a:ea typeface="黑体" pitchFamily="2" charset="-122"/>
              </a:rPr>
              <a:t>年</a:t>
            </a:r>
            <a:endParaRPr lang="zh-CN" altLang="en-US" dirty="0">
              <a:solidFill>
                <a:schemeClr val="bg1"/>
              </a:solidFill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68" name="矩形 67"/>
          <p:cNvSpPr/>
          <p:nvPr/>
        </p:nvSpPr>
        <p:spPr>
          <a:xfrm>
            <a:off x="3410169" y="2679762"/>
            <a:ext cx="877163" cy="369332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>
            <a:spAutoFit/>
          </a:bodyPr>
          <a:lstStyle/>
          <a:p>
            <a:r>
              <a:rPr lang="en-US" altLang="zh-CN" dirty="0" smtClean="0">
                <a:solidFill>
                  <a:schemeClr val="bg1"/>
                </a:solidFill>
                <a:latin typeface="黑体" pitchFamily="2" charset="-122"/>
                <a:ea typeface="黑体" pitchFamily="2" charset="-122"/>
              </a:rPr>
              <a:t>1940</a:t>
            </a:r>
            <a:r>
              <a:rPr lang="zh-CN" altLang="en-US" dirty="0" smtClean="0">
                <a:solidFill>
                  <a:schemeClr val="bg1"/>
                </a:solidFill>
                <a:latin typeface="黑体" pitchFamily="2" charset="-122"/>
                <a:ea typeface="黑体" pitchFamily="2" charset="-122"/>
              </a:rPr>
              <a:t>年</a:t>
            </a:r>
            <a:endParaRPr lang="zh-CN" altLang="en-US" dirty="0">
              <a:solidFill>
                <a:schemeClr val="bg1"/>
              </a:solidFill>
              <a:latin typeface="黑体" pitchFamily="2" charset="-122"/>
              <a:ea typeface="黑体" pitchFamily="2" charset="-122"/>
            </a:endParaRPr>
          </a:p>
        </p:txBody>
      </p:sp>
      <p:cxnSp>
        <p:nvCxnSpPr>
          <p:cNvPr id="55" name="直接箭头连接符 54"/>
          <p:cNvCxnSpPr/>
          <p:nvPr/>
        </p:nvCxnSpPr>
        <p:spPr>
          <a:xfrm>
            <a:off x="3707904" y="209563"/>
            <a:ext cx="0" cy="4754684"/>
          </a:xfrm>
          <a:prstGeom prst="straightConnector1">
            <a:avLst/>
          </a:prstGeom>
          <a:ln w="4762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矩形 64"/>
          <p:cNvSpPr/>
          <p:nvPr/>
        </p:nvSpPr>
        <p:spPr>
          <a:xfrm>
            <a:off x="3398800" y="442315"/>
            <a:ext cx="885179" cy="369332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>
            <a:spAutoFit/>
          </a:bodyPr>
          <a:lstStyle/>
          <a:p>
            <a:r>
              <a:rPr lang="en-US" altLang="zh-CN" b="1" dirty="0" smtClean="0">
                <a:solidFill>
                  <a:schemeClr val="bg1"/>
                </a:solidFill>
                <a:latin typeface="黑体" pitchFamily="2" charset="-122"/>
                <a:ea typeface="黑体" pitchFamily="2" charset="-122"/>
              </a:rPr>
              <a:t>1931</a:t>
            </a:r>
            <a:r>
              <a:rPr lang="zh-CN" altLang="en-US" b="1" dirty="0" smtClean="0">
                <a:solidFill>
                  <a:schemeClr val="bg1"/>
                </a:solidFill>
                <a:latin typeface="黑体" pitchFamily="2" charset="-122"/>
                <a:ea typeface="黑体" pitchFamily="2" charset="-122"/>
              </a:rPr>
              <a:t>年</a:t>
            </a:r>
            <a:endParaRPr lang="zh-CN" altLang="en-US" b="1" dirty="0">
              <a:solidFill>
                <a:schemeClr val="bg1"/>
              </a:solidFill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60" name="矩形 59"/>
          <p:cNvSpPr/>
          <p:nvPr/>
        </p:nvSpPr>
        <p:spPr>
          <a:xfrm>
            <a:off x="3398800" y="1097356"/>
            <a:ext cx="885179" cy="369332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>
            <a:spAutoFit/>
          </a:bodyPr>
          <a:lstStyle/>
          <a:p>
            <a:r>
              <a:rPr lang="en-US" altLang="zh-CN" b="1" dirty="0" smtClean="0">
                <a:solidFill>
                  <a:schemeClr val="bg1"/>
                </a:solidFill>
                <a:latin typeface="黑体" pitchFamily="2" charset="-122"/>
                <a:ea typeface="黑体" pitchFamily="2" charset="-122"/>
              </a:rPr>
              <a:t>1935</a:t>
            </a:r>
            <a:r>
              <a:rPr lang="zh-CN" altLang="en-US" b="1" dirty="0" smtClean="0">
                <a:solidFill>
                  <a:schemeClr val="bg1"/>
                </a:solidFill>
                <a:latin typeface="黑体" pitchFamily="2" charset="-122"/>
                <a:ea typeface="黑体" pitchFamily="2" charset="-122"/>
              </a:rPr>
              <a:t>年</a:t>
            </a:r>
            <a:endParaRPr lang="zh-CN" altLang="en-US" b="1" dirty="0">
              <a:solidFill>
                <a:schemeClr val="bg1"/>
              </a:solidFill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56" name="矩形 55"/>
          <p:cNvSpPr/>
          <p:nvPr/>
        </p:nvSpPr>
        <p:spPr>
          <a:xfrm>
            <a:off x="3398800" y="1491630"/>
            <a:ext cx="885179" cy="369332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>
            <a:spAutoFit/>
          </a:bodyPr>
          <a:lstStyle/>
          <a:p>
            <a:r>
              <a:rPr lang="en-US" altLang="zh-CN" b="1" dirty="0" smtClean="0">
                <a:solidFill>
                  <a:schemeClr val="bg1"/>
                </a:solidFill>
                <a:latin typeface="黑体" pitchFamily="2" charset="-122"/>
                <a:ea typeface="黑体" pitchFamily="2" charset="-122"/>
              </a:rPr>
              <a:t>1937</a:t>
            </a:r>
            <a:r>
              <a:rPr lang="zh-CN" altLang="en-US" b="1" dirty="0" smtClean="0">
                <a:solidFill>
                  <a:schemeClr val="bg1"/>
                </a:solidFill>
                <a:latin typeface="黑体" pitchFamily="2" charset="-122"/>
                <a:ea typeface="黑体" pitchFamily="2" charset="-122"/>
              </a:rPr>
              <a:t>年</a:t>
            </a:r>
            <a:endParaRPr lang="zh-CN" altLang="en-US" b="1" dirty="0">
              <a:solidFill>
                <a:schemeClr val="bg1"/>
              </a:solidFill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66" name="矩形 65"/>
          <p:cNvSpPr/>
          <p:nvPr/>
        </p:nvSpPr>
        <p:spPr>
          <a:xfrm>
            <a:off x="3384397" y="2186739"/>
            <a:ext cx="877163" cy="369332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>
            <a:spAutoFit/>
          </a:bodyPr>
          <a:lstStyle/>
          <a:p>
            <a:r>
              <a:rPr lang="en-US" altLang="zh-CN" dirty="0" smtClean="0">
                <a:solidFill>
                  <a:schemeClr val="bg1"/>
                </a:solidFill>
                <a:latin typeface="黑体" pitchFamily="2" charset="-122"/>
                <a:ea typeface="黑体" pitchFamily="2" charset="-122"/>
              </a:rPr>
              <a:t>1938</a:t>
            </a:r>
            <a:r>
              <a:rPr lang="zh-CN" altLang="en-US" dirty="0" smtClean="0">
                <a:solidFill>
                  <a:schemeClr val="bg1"/>
                </a:solidFill>
                <a:latin typeface="黑体" pitchFamily="2" charset="-122"/>
                <a:ea typeface="黑体" pitchFamily="2" charset="-122"/>
              </a:rPr>
              <a:t>年</a:t>
            </a:r>
            <a:endParaRPr lang="zh-CN" altLang="en-US" dirty="0">
              <a:solidFill>
                <a:schemeClr val="bg1"/>
              </a:solidFill>
              <a:latin typeface="黑体" pitchFamily="2" charset="-122"/>
              <a:ea typeface="黑体" pitchFamily="2" charset="-122"/>
            </a:endParaRPr>
          </a:p>
        </p:txBody>
      </p:sp>
      <p:pic>
        <p:nvPicPr>
          <p:cNvPr id="69" name="Picture 10" descr="http://05.imgmini.eastday.com/mobile/20170830/43d2502294a6171ce32d7277aa8c962b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04891" y="3867894"/>
            <a:ext cx="1581734" cy="985947"/>
          </a:xfrm>
          <a:prstGeom prst="rect">
            <a:avLst/>
          </a:prstGeom>
          <a:noFill/>
        </p:spPr>
      </p:pic>
      <p:pic>
        <p:nvPicPr>
          <p:cNvPr id="72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75857" y="365017"/>
            <a:ext cx="2895881" cy="2210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3" name="Picture 12" descr="https://timgsa.baidu.com/timg?image&amp;quality=80&amp;size=b9999_10000&amp;sec=1511060857961&amp;di=918a503107b8c8ac1f49429322fc01a3&amp;imgtype=0&amp;src=http%3A%2F%2Fwww.cctv.com%2Fhistory%2F20050906%2Fimages%2F102915_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29039" y="350566"/>
            <a:ext cx="2665029" cy="43439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04226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0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0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70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79843" y="4170329"/>
            <a:ext cx="35048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smtClean="0">
                <a:latin typeface="楷体" pitchFamily="49" charset="-122"/>
                <a:ea typeface="楷体" pitchFamily="49" charset="-122"/>
              </a:rPr>
              <a:t>1945</a:t>
            </a:r>
            <a:r>
              <a:rPr lang="zh-CN" altLang="en-US" sz="2000" b="1" dirty="0" smtClean="0">
                <a:latin typeface="楷体" pitchFamily="49" charset="-122"/>
                <a:ea typeface="楷体" pitchFamily="49" charset="-122"/>
              </a:rPr>
              <a:t>年</a:t>
            </a:r>
            <a:r>
              <a:rPr lang="en-US" altLang="zh-CN" sz="2000" b="1" dirty="0" smtClean="0">
                <a:latin typeface="楷体" pitchFamily="49" charset="-122"/>
                <a:ea typeface="楷体" pitchFamily="49" charset="-122"/>
              </a:rPr>
              <a:t>8</a:t>
            </a:r>
            <a:r>
              <a:rPr lang="zh-CN" altLang="en-US" sz="2000" b="1" dirty="0" smtClean="0">
                <a:latin typeface="楷体" pitchFamily="49" charset="-122"/>
                <a:ea typeface="楷体" pitchFamily="49" charset="-122"/>
              </a:rPr>
              <a:t>月</a:t>
            </a:r>
            <a:r>
              <a:rPr lang="en-US" altLang="zh-CN" sz="2000" b="1" dirty="0" smtClean="0">
                <a:latin typeface="楷体" pitchFamily="49" charset="-122"/>
                <a:ea typeface="楷体" pitchFamily="49" charset="-122"/>
              </a:rPr>
              <a:t>15</a:t>
            </a:r>
            <a:r>
              <a:rPr lang="zh-CN" altLang="en-US" sz="2000" b="1" dirty="0" smtClean="0">
                <a:latin typeface="楷体" pitchFamily="49" charset="-122"/>
                <a:ea typeface="楷体" pitchFamily="49" charset="-122"/>
              </a:rPr>
              <a:t>日，日本天皇裕仁以广播</a:t>
            </a:r>
            <a:r>
              <a:rPr lang="en-US" altLang="zh-CN" sz="2000" b="1" dirty="0" smtClean="0">
                <a:latin typeface="楷体" pitchFamily="49" charset="-122"/>
                <a:ea typeface="楷体" pitchFamily="49" charset="-122"/>
              </a:rPr>
              <a:t>《</a:t>
            </a:r>
            <a:r>
              <a:rPr lang="zh-CN" altLang="en-US" sz="2000" b="1" dirty="0" smtClean="0">
                <a:latin typeface="楷体" pitchFamily="49" charset="-122"/>
                <a:ea typeface="楷体" pitchFamily="49" charset="-122"/>
              </a:rPr>
              <a:t>终战诏书</a:t>
            </a:r>
            <a:r>
              <a:rPr lang="en-US" altLang="zh-CN" sz="2000" b="1" dirty="0" smtClean="0">
                <a:latin typeface="楷体" pitchFamily="49" charset="-122"/>
                <a:ea typeface="楷体" pitchFamily="49" charset="-122"/>
              </a:rPr>
              <a:t>》</a:t>
            </a:r>
            <a:r>
              <a:rPr lang="zh-CN" altLang="en-US" sz="2000" b="1" dirty="0" smtClean="0">
                <a:latin typeface="楷体" pitchFamily="49" charset="-122"/>
                <a:ea typeface="楷体" pitchFamily="49" charset="-122"/>
              </a:rPr>
              <a:t>的形式，宣布无条件投降</a:t>
            </a:r>
            <a:endParaRPr lang="zh-CN" altLang="en-US" sz="2000" b="1" dirty="0">
              <a:latin typeface="楷体" pitchFamily="49" charset="-122"/>
              <a:ea typeface="楷体" pitchFamily="49" charset="-122"/>
            </a:endParaRPr>
          </a:p>
        </p:txBody>
      </p:sp>
      <p:pic>
        <p:nvPicPr>
          <p:cNvPr id="9218" name="Picture 2" descr="http://img1.gtimg.com/cul/pics/hv1/8/13/1893/12309564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512" y="532386"/>
            <a:ext cx="4223816" cy="3402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://military.china.com/zh_cn/history2/06/11027560/20050811/images/12561084_20050811092013212244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532387"/>
            <a:ext cx="4248472" cy="3402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064036" y="4191931"/>
            <a:ext cx="39004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smtClean="0">
                <a:latin typeface="楷体" pitchFamily="49" charset="-122"/>
                <a:ea typeface="楷体" pitchFamily="49" charset="-122"/>
              </a:rPr>
              <a:t>1945</a:t>
            </a:r>
            <a:r>
              <a:rPr lang="zh-CN" altLang="en-US" sz="2000" b="1" dirty="0" smtClean="0">
                <a:latin typeface="楷体" pitchFamily="49" charset="-122"/>
                <a:ea typeface="楷体" pitchFamily="49" charset="-122"/>
              </a:rPr>
              <a:t>年</a:t>
            </a:r>
            <a:r>
              <a:rPr lang="en-US" altLang="zh-CN" sz="2000" b="1" dirty="0" smtClean="0">
                <a:latin typeface="楷体" pitchFamily="49" charset="-122"/>
                <a:ea typeface="楷体" pitchFamily="49" charset="-122"/>
              </a:rPr>
              <a:t>9</a:t>
            </a:r>
            <a:r>
              <a:rPr lang="zh-CN" altLang="en-US" sz="2000" b="1" dirty="0" smtClean="0">
                <a:latin typeface="楷体" pitchFamily="49" charset="-122"/>
                <a:ea typeface="楷体" pitchFamily="49" charset="-122"/>
              </a:rPr>
              <a:t>月</a:t>
            </a:r>
            <a:r>
              <a:rPr lang="en-US" altLang="zh-CN" sz="2000" b="1" dirty="0" smtClean="0">
                <a:latin typeface="楷体" pitchFamily="49" charset="-122"/>
                <a:ea typeface="楷体" pitchFamily="49" charset="-122"/>
              </a:rPr>
              <a:t>2</a:t>
            </a:r>
            <a:r>
              <a:rPr lang="zh-CN" altLang="en-US" sz="2000" b="1" dirty="0" smtClean="0">
                <a:latin typeface="楷体" pitchFamily="49" charset="-122"/>
                <a:ea typeface="楷体" pitchFamily="49" charset="-122"/>
              </a:rPr>
              <a:t>在东京湾的美国</a:t>
            </a:r>
            <a:r>
              <a:rPr lang="en-US" altLang="zh-CN" sz="2000" b="1" dirty="0" smtClean="0">
                <a:latin typeface="楷体" pitchFamily="49" charset="-122"/>
                <a:ea typeface="楷体" pitchFamily="49" charset="-122"/>
              </a:rPr>
              <a:t>“</a:t>
            </a:r>
            <a:r>
              <a:rPr lang="zh-CN" altLang="en-US" sz="2000" b="1" dirty="0" smtClean="0">
                <a:latin typeface="楷体" pitchFamily="49" charset="-122"/>
                <a:ea typeface="楷体" pitchFamily="49" charset="-122"/>
              </a:rPr>
              <a:t>密苏里号</a:t>
            </a:r>
            <a:r>
              <a:rPr lang="en-US" altLang="zh-CN" sz="2000" b="1" dirty="0" smtClean="0">
                <a:latin typeface="楷体" pitchFamily="49" charset="-122"/>
                <a:ea typeface="楷体" pitchFamily="49" charset="-122"/>
              </a:rPr>
              <a:t>”</a:t>
            </a:r>
            <a:r>
              <a:rPr lang="zh-CN" altLang="en-US" sz="2000" b="1" dirty="0" smtClean="0">
                <a:latin typeface="楷体" pitchFamily="49" charset="-122"/>
                <a:ea typeface="楷体" pitchFamily="49" charset="-122"/>
              </a:rPr>
              <a:t>战列舰上，日本向盟国投降签字仪式</a:t>
            </a:r>
            <a:endParaRPr lang="zh-CN" altLang="en-US" sz="2000" b="1" dirty="0">
              <a:latin typeface="楷体" pitchFamily="49" charset="-122"/>
              <a:ea typeface="楷体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986291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2" name="Rectangle 2"/>
          <p:cNvSpPr>
            <a:spLocks noChangeArrowheads="1"/>
          </p:cNvSpPr>
          <p:nvPr/>
        </p:nvSpPr>
        <p:spPr bwMode="auto">
          <a:xfrm>
            <a:off x="4932040" y="-396472"/>
            <a:ext cx="4104456" cy="559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782" tIns="47891" rIns="95782" bIns="47891" anchor="ctr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400" b="1" dirty="0" smtClean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日本教科书： </a:t>
            </a:r>
            <a:endParaRPr lang="zh-CN" altLang="en-US" sz="2400" b="1" dirty="0">
              <a:solidFill>
                <a:schemeClr val="bg1"/>
              </a:solidFill>
              <a:latin typeface="华文楷体" pitchFamily="2" charset="-122"/>
              <a:ea typeface="华文楷体" pitchFamily="2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2400" b="1" dirty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 “</a:t>
            </a:r>
            <a:r>
              <a:rPr lang="zh-CN" altLang="en-US" sz="2400" b="1" dirty="0">
                <a:solidFill>
                  <a:srgbClr val="000099"/>
                </a:solidFill>
                <a:latin typeface="华文楷体" pitchFamily="2" charset="-122"/>
                <a:ea typeface="华文楷体" pitchFamily="2" charset="-122"/>
              </a:rPr>
              <a:t>抗日战争</a:t>
            </a:r>
            <a:r>
              <a:rPr lang="zh-CN" altLang="en-US" sz="2400" b="1" dirty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”</a:t>
            </a:r>
          </a:p>
          <a:p>
            <a:pPr>
              <a:lnSpc>
                <a:spcPct val="130000"/>
              </a:lnSpc>
            </a:pPr>
            <a:r>
              <a:rPr lang="zh-CN" altLang="en-US" sz="2400" b="1" dirty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  爆发的原因被描述为“两个日本官兵在上海被射杀，导致中日间的冲突扩大了”。</a:t>
            </a:r>
          </a:p>
          <a:p>
            <a:pPr>
              <a:lnSpc>
                <a:spcPct val="120000"/>
              </a:lnSpc>
            </a:pPr>
            <a:r>
              <a:rPr lang="en-US" altLang="zh-CN" sz="2400" b="1" dirty="0" smtClean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“</a:t>
            </a:r>
            <a:r>
              <a:rPr lang="zh-CN" altLang="en-US" sz="2400" b="1" dirty="0" smtClean="0">
                <a:solidFill>
                  <a:srgbClr val="000099"/>
                </a:solidFill>
                <a:latin typeface="华文楷体" pitchFamily="2" charset="-122"/>
                <a:ea typeface="华文楷体" pitchFamily="2" charset="-122"/>
              </a:rPr>
              <a:t>南京大屠杀</a:t>
            </a:r>
            <a:r>
              <a:rPr lang="en-US" altLang="zh-CN" sz="2400" b="1" dirty="0" smtClean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”</a:t>
            </a:r>
            <a:endParaRPr lang="zh-CN" altLang="en-US" sz="2400" b="1" dirty="0">
              <a:solidFill>
                <a:schemeClr val="bg1"/>
              </a:solidFill>
              <a:latin typeface="华文楷体" pitchFamily="2" charset="-122"/>
              <a:ea typeface="华文楷体" pitchFamily="2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2400" b="1" dirty="0" smtClean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称</a:t>
            </a:r>
            <a:r>
              <a:rPr lang="zh-CN" altLang="en-US" sz="2400" b="1" dirty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南京大屠杀为</a:t>
            </a:r>
            <a:r>
              <a:rPr lang="en-US" altLang="zh-CN" sz="2400" b="1" dirty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20</a:t>
            </a:r>
            <a:r>
              <a:rPr lang="zh-CN" altLang="en-US" sz="2400" b="1" dirty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世纪最大的</a:t>
            </a:r>
            <a:r>
              <a:rPr lang="zh-CN" altLang="en-US" sz="2400" b="1" dirty="0">
                <a:solidFill>
                  <a:srgbClr val="000099"/>
                </a:solidFill>
                <a:latin typeface="华文楷体" pitchFamily="2" charset="-122"/>
                <a:ea typeface="华文楷体" pitchFamily="2" charset="-122"/>
              </a:rPr>
              <a:t>谎言</a:t>
            </a:r>
            <a:r>
              <a:rPr lang="zh-CN" altLang="en-US" sz="2400" b="1" dirty="0" smtClean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，在</a:t>
            </a:r>
            <a:r>
              <a:rPr lang="zh-CN" altLang="en-US" sz="2400" b="1" dirty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教科书中对南京大屠杀只字不提或轻描淡写，日本大多数国民认为南京大屠杀不存在，而在侵华战争中牺牲的人是“</a:t>
            </a:r>
            <a:r>
              <a:rPr lang="zh-CN" altLang="en-US" sz="2400" b="1" dirty="0">
                <a:solidFill>
                  <a:srgbClr val="000099"/>
                </a:solidFill>
                <a:latin typeface="华文楷体" pitchFamily="2" charset="-122"/>
                <a:ea typeface="华文楷体" pitchFamily="2" charset="-122"/>
              </a:rPr>
              <a:t>英灵</a:t>
            </a:r>
            <a:r>
              <a:rPr lang="zh-CN" altLang="en-US" sz="2400" b="1" dirty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”</a:t>
            </a:r>
          </a:p>
        </p:txBody>
      </p:sp>
      <p:cxnSp>
        <p:nvCxnSpPr>
          <p:cNvPr id="3" name="直接连接符 2"/>
          <p:cNvCxnSpPr/>
          <p:nvPr/>
        </p:nvCxnSpPr>
        <p:spPr bwMode="auto">
          <a:xfrm>
            <a:off x="4932040" y="0"/>
            <a:ext cx="0" cy="514350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6" name="Picture 17" descr="91715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8147"/>
            <a:ext cx="426720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18"/>
          <p:cNvSpPr>
            <a:spLocks noChangeArrowheads="1"/>
          </p:cNvSpPr>
          <p:nvPr/>
        </p:nvSpPr>
        <p:spPr bwMode="auto">
          <a:xfrm>
            <a:off x="1723" y="2359866"/>
            <a:ext cx="4766794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zh-CN" altLang="en-US" sz="2400" b="1" dirty="0">
                <a:solidFill>
                  <a:srgbClr val="0000FF"/>
                </a:solidFill>
                <a:latin typeface="华文楷体" pitchFamily="2" charset="-122"/>
                <a:ea typeface="华文楷体" pitchFamily="2" charset="-122"/>
              </a:rPr>
              <a:t>日本军官在给中国小朋友分发糖果</a:t>
            </a:r>
          </a:p>
        </p:txBody>
      </p:sp>
      <p:pic>
        <p:nvPicPr>
          <p:cNvPr id="8" name="Picture 15" descr="91714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788820"/>
            <a:ext cx="42672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611560" y="4569972"/>
            <a:ext cx="32624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srgbClr val="000099"/>
                </a:solidFill>
                <a:latin typeface="华文楷体" pitchFamily="2" charset="-122"/>
                <a:ea typeface="华文楷体" pitchFamily="2" charset="-122"/>
              </a:rPr>
              <a:t>日本军医治疗中国伤员</a:t>
            </a:r>
          </a:p>
        </p:txBody>
      </p:sp>
    </p:spTree>
    <p:extLst>
      <p:ext uri="{BB962C8B-B14F-4D97-AF65-F5344CB8AC3E}">
        <p14:creationId xmlns:p14="http://schemas.microsoft.com/office/powerpoint/2010/main" val="8154457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0"/>
            <a:ext cx="6192688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21345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对象 1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1653814011"/>
              </p:ext>
            </p:extLst>
          </p:nvPr>
        </p:nvGraphicFramePr>
        <p:xfrm>
          <a:off x="0" y="87475"/>
          <a:ext cx="9036496" cy="4192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56" name="位图图像" r:id="rId3" imgW="8276190" imgH="3448531" progId="PBrush">
                  <p:embed/>
                </p:oleObj>
              </mc:Choice>
              <mc:Fallback>
                <p:oleObj name="位图图像" r:id="rId3" imgW="8276190" imgH="3448531" progId="PBrush">
                  <p:embed/>
                  <p:pic>
                    <p:nvPicPr>
                      <p:cNvPr id="0" name="Object 3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87475"/>
                        <a:ext cx="9036496" cy="419219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67545" y="4464553"/>
            <a:ext cx="81900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 smtClean="0">
                <a:latin typeface="楷体" pitchFamily="49" charset="-122"/>
                <a:ea typeface="楷体" pitchFamily="49" charset="-122"/>
              </a:rPr>
              <a:t>1945</a:t>
            </a:r>
            <a:r>
              <a:rPr lang="zh-CN" altLang="en-US" sz="2000" b="1" dirty="0" smtClean="0">
                <a:latin typeface="楷体" pitchFamily="49" charset="-122"/>
                <a:ea typeface="楷体" pitchFamily="49" charset="-122"/>
              </a:rPr>
              <a:t>年</a:t>
            </a:r>
            <a:r>
              <a:rPr lang="en-US" altLang="zh-CN" sz="2000" b="1" dirty="0" smtClean="0">
                <a:latin typeface="楷体" pitchFamily="49" charset="-122"/>
                <a:ea typeface="楷体" pitchFamily="49" charset="-122"/>
              </a:rPr>
              <a:t>9</a:t>
            </a:r>
            <a:r>
              <a:rPr lang="zh-CN" altLang="en-US" sz="2000" b="1" dirty="0" smtClean="0">
                <a:latin typeface="楷体" pitchFamily="49" charset="-122"/>
                <a:ea typeface="楷体" pitchFamily="49" charset="-122"/>
              </a:rPr>
              <a:t>月</a:t>
            </a:r>
            <a:r>
              <a:rPr lang="en-US" altLang="zh-CN" sz="2000" b="1" dirty="0" smtClean="0">
                <a:latin typeface="楷体" pitchFamily="49" charset="-122"/>
                <a:ea typeface="楷体" pitchFamily="49" charset="-122"/>
              </a:rPr>
              <a:t>9</a:t>
            </a:r>
            <a:r>
              <a:rPr lang="zh-CN" altLang="en-US" sz="2000" b="1" dirty="0" smtClean="0">
                <a:latin typeface="楷体" pitchFamily="49" charset="-122"/>
                <a:ea typeface="楷体" pitchFamily="49" charset="-122"/>
              </a:rPr>
              <a:t>日，中国战区受降仪式在南京中国陆军总司令部大礼堂举行</a:t>
            </a:r>
            <a:endParaRPr lang="zh-CN" altLang="en-US" sz="2000" b="1" dirty="0">
              <a:latin typeface="楷体" pitchFamily="49" charset="-122"/>
              <a:ea typeface="楷体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180613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4461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67851" y="4635908"/>
            <a:ext cx="41585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latin typeface="楷体" pitchFamily="49" charset="-122"/>
                <a:ea typeface="楷体" pitchFamily="49" charset="-122"/>
              </a:rPr>
              <a:t>1945</a:t>
            </a:r>
            <a:r>
              <a:rPr lang="zh-CN" altLang="en-US" sz="2800" b="1" dirty="0" smtClean="0">
                <a:latin typeface="楷体" pitchFamily="49" charset="-122"/>
                <a:ea typeface="楷体" pitchFamily="49" charset="-122"/>
              </a:rPr>
              <a:t>年</a:t>
            </a:r>
            <a:r>
              <a:rPr lang="en-US" altLang="zh-CN" sz="2800" b="1" dirty="0" smtClean="0">
                <a:latin typeface="楷体" pitchFamily="49" charset="-122"/>
                <a:ea typeface="楷体" pitchFamily="49" charset="-122"/>
              </a:rPr>
              <a:t>10</a:t>
            </a:r>
            <a:r>
              <a:rPr lang="zh-CN" altLang="en-US" sz="2800" b="1" dirty="0" smtClean="0">
                <a:latin typeface="楷体" pitchFamily="49" charset="-122"/>
                <a:ea typeface="楷体" pitchFamily="49" charset="-122"/>
              </a:rPr>
              <a:t>月</a:t>
            </a:r>
            <a:r>
              <a:rPr lang="en-US" altLang="zh-CN" sz="2800" b="1" dirty="0" smtClean="0">
                <a:latin typeface="楷体" pitchFamily="49" charset="-122"/>
                <a:ea typeface="楷体" pitchFamily="49" charset="-122"/>
              </a:rPr>
              <a:t>25</a:t>
            </a:r>
            <a:r>
              <a:rPr lang="zh-CN" altLang="en-US" sz="2800" b="1" dirty="0" smtClean="0">
                <a:latin typeface="楷体" pitchFamily="49" charset="-122"/>
                <a:ea typeface="楷体" pitchFamily="49" charset="-122"/>
              </a:rPr>
              <a:t>日台湾光复</a:t>
            </a:r>
            <a:endParaRPr lang="zh-CN" altLang="en-US" sz="2800" b="1" dirty="0">
              <a:latin typeface="楷体" pitchFamily="49" charset="-122"/>
              <a:ea typeface="楷体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804668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2" descr="20050214132121988"/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8964613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34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00" t="24667" r="23000" b="43333"/>
          <a:stretch>
            <a:fillRect/>
          </a:stretch>
        </p:blipFill>
        <p:spPr bwMode="auto">
          <a:xfrm>
            <a:off x="4391025" y="2645569"/>
            <a:ext cx="4578350" cy="2356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79389" y="53579"/>
            <a:ext cx="4027487" cy="2671762"/>
            <a:chOff x="113" y="45"/>
            <a:chExt cx="2537" cy="2244"/>
          </a:xfrm>
        </p:grpSpPr>
        <p:graphicFrame>
          <p:nvGraphicFramePr>
            <p:cNvPr id="1026" name="Object 5"/>
            <p:cNvGraphicFramePr>
              <a:graphicFrameLocks noChangeAspect="1"/>
            </p:cNvGraphicFramePr>
            <p:nvPr/>
          </p:nvGraphicFramePr>
          <p:xfrm>
            <a:off x="113" y="45"/>
            <a:ext cx="2537" cy="18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579" name="Photo Editor 照片" r:id="rId6" imgW="5238095" imgH="1809524" progId="MSPhotoEd.3">
                    <p:embed/>
                  </p:oleObj>
                </mc:Choice>
                <mc:Fallback>
                  <p:oleObj name="Photo Editor 照片" r:id="rId6" imgW="5238095" imgH="1809524" progId="MSPhotoEd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3" y="45"/>
                          <a:ext cx="2537" cy="188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35" name="Text Box 6"/>
            <p:cNvSpPr txBox="1">
              <a:spLocks noChangeArrowheads="1"/>
            </p:cNvSpPr>
            <p:nvPr/>
          </p:nvSpPr>
          <p:spPr bwMode="auto">
            <a:xfrm>
              <a:off x="476" y="1979"/>
              <a:ext cx="1980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zh-CN" altLang="en-US" b="1" dirty="0"/>
                <a:t>中英</a:t>
              </a:r>
              <a:r>
                <a:rPr lang="en-US" altLang="zh-CN" b="1" dirty="0">
                  <a:solidFill>
                    <a:schemeClr val="bg1"/>
                  </a:solidFill>
                </a:rPr>
                <a:t>《</a:t>
              </a:r>
              <a:r>
                <a:rPr lang="zh-CN" altLang="en-US" b="1" dirty="0">
                  <a:solidFill>
                    <a:schemeClr val="bg1"/>
                  </a:solidFill>
                </a:rPr>
                <a:t>南京条约</a:t>
              </a:r>
              <a:r>
                <a:rPr lang="en-US" altLang="zh-CN" b="1" dirty="0">
                  <a:solidFill>
                    <a:schemeClr val="bg1"/>
                  </a:solidFill>
                </a:rPr>
                <a:t>》</a:t>
              </a:r>
              <a:r>
                <a:rPr lang="zh-CN" altLang="en-US" b="1" dirty="0">
                  <a:solidFill>
                    <a:schemeClr val="bg1"/>
                  </a:solidFill>
                </a:rPr>
                <a:t>签字仪式</a:t>
              </a:r>
            </a:p>
          </p:txBody>
        </p:sp>
      </p:grpSp>
      <p:pic>
        <p:nvPicPr>
          <p:cNvPr id="233479" name="Picture 7" descr="maguantiaoyu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2616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0" y="2659857"/>
            <a:ext cx="4427538" cy="2483644"/>
            <a:chOff x="0" y="2234"/>
            <a:chExt cx="2789" cy="2086"/>
          </a:xfrm>
        </p:grpSpPr>
        <p:pic>
          <p:nvPicPr>
            <p:cNvPr id="1033" name="Picture 9" descr="034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234"/>
              <a:ext cx="2789" cy="20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34" name="Text Box 10"/>
            <p:cNvSpPr txBox="1">
              <a:spLocks noChangeArrowheads="1"/>
            </p:cNvSpPr>
            <p:nvPr/>
          </p:nvSpPr>
          <p:spPr bwMode="auto">
            <a:xfrm>
              <a:off x="0" y="3929"/>
              <a:ext cx="1338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zh-CN" b="1" dirty="0">
                  <a:solidFill>
                    <a:schemeClr val="bg1"/>
                  </a:solidFill>
                </a:rPr>
                <a:t>《</a:t>
              </a:r>
              <a:r>
                <a:rPr lang="zh-CN" altLang="en-US" b="1" dirty="0">
                  <a:solidFill>
                    <a:schemeClr val="bg1"/>
                  </a:solidFill>
                </a:rPr>
                <a:t>辛丑条约</a:t>
              </a:r>
              <a:r>
                <a:rPr lang="en-US" altLang="zh-CN" b="1" dirty="0">
                  <a:solidFill>
                    <a:schemeClr val="bg1"/>
                  </a:solidFill>
                </a:rPr>
                <a:t>》</a:t>
              </a:r>
              <a:r>
                <a:rPr lang="zh-CN" altLang="en-US" b="1" dirty="0">
                  <a:solidFill>
                    <a:schemeClr val="bg1"/>
                  </a:solidFill>
                </a:rPr>
                <a:t>签订</a:t>
              </a:r>
            </a:p>
          </p:txBody>
        </p:sp>
      </p:grpSp>
      <p:sp>
        <p:nvSpPr>
          <p:cNvPr id="233483" name="Text Box 11"/>
          <p:cNvSpPr txBox="1">
            <a:spLocks noChangeArrowheads="1"/>
          </p:cNvSpPr>
          <p:nvPr/>
        </p:nvSpPr>
        <p:spPr bwMode="auto">
          <a:xfrm>
            <a:off x="575593" y="1628143"/>
            <a:ext cx="7992814" cy="23083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sz="4800" b="1" dirty="0" smtClean="0">
                <a:latin typeface="华文楷体" pitchFamily="2" charset="-122"/>
                <a:ea typeface="华文楷体" pitchFamily="2" charset="-122"/>
              </a:rPr>
              <a:t>依据图片和所学知识思考：</a:t>
            </a:r>
            <a:endParaRPr lang="en-US" altLang="zh-CN" sz="4800" b="1" dirty="0" smtClean="0">
              <a:latin typeface="华文楷体" pitchFamily="2" charset="-122"/>
              <a:ea typeface="华文楷体" pitchFamily="2" charset="-122"/>
            </a:endParaRPr>
          </a:p>
          <a:p>
            <a:pPr eaLnBrk="1" hangingPunct="1"/>
            <a:r>
              <a:rPr lang="zh-CN" altLang="en-US" sz="4800" b="1" dirty="0" smtClean="0">
                <a:latin typeface="华文楷体" pitchFamily="2" charset="-122"/>
                <a:ea typeface="华文楷体" pitchFamily="2" charset="-122"/>
              </a:rPr>
              <a:t>抗日战争</a:t>
            </a:r>
            <a:r>
              <a:rPr lang="zh-CN" altLang="en-US" sz="4800" b="1" dirty="0">
                <a:latin typeface="华文楷体" pitchFamily="2" charset="-122"/>
                <a:ea typeface="华文楷体" pitchFamily="2" charset="-122"/>
              </a:rPr>
              <a:t>在中国近代反侵略斗争史上处于什么地位</a:t>
            </a:r>
            <a:r>
              <a:rPr lang="zh-CN" altLang="en-US" sz="4800" b="1" dirty="0" smtClean="0">
                <a:latin typeface="华文楷体" pitchFamily="2" charset="-122"/>
                <a:ea typeface="华文楷体" pitchFamily="2" charset="-122"/>
              </a:rPr>
              <a:t>？</a:t>
            </a:r>
            <a:endParaRPr lang="en-US" altLang="zh-CN" sz="4800" b="1" dirty="0" smtClean="0">
              <a:latin typeface="华文楷体" pitchFamily="2" charset="-122"/>
              <a:ea typeface="华文楷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608016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34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34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348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674213" y="843558"/>
            <a:ext cx="7705725" cy="3942437"/>
            <a:chOff x="0" y="0"/>
            <a:chExt cx="2839" cy="4612"/>
          </a:xfrm>
        </p:grpSpPr>
        <p:grpSp>
          <p:nvGrpSpPr>
            <p:cNvPr id="17414" name="Group 5"/>
            <p:cNvGrpSpPr>
              <a:grpSpLocks/>
            </p:cNvGrpSpPr>
            <p:nvPr/>
          </p:nvGrpSpPr>
          <p:grpSpPr bwMode="auto">
            <a:xfrm>
              <a:off x="2" y="2"/>
              <a:ext cx="2835" cy="4608"/>
              <a:chOff x="0" y="0"/>
              <a:chExt cx="2835" cy="4608"/>
            </a:xfrm>
          </p:grpSpPr>
          <p:grpSp>
            <p:nvGrpSpPr>
              <p:cNvPr id="17416" name="Group 6"/>
              <p:cNvGrpSpPr>
                <a:grpSpLocks/>
              </p:cNvGrpSpPr>
              <p:nvPr/>
            </p:nvGrpSpPr>
            <p:grpSpPr bwMode="auto">
              <a:xfrm>
                <a:off x="0" y="0"/>
                <a:ext cx="1295" cy="384"/>
                <a:chOff x="0" y="0"/>
                <a:chExt cx="1295" cy="384"/>
              </a:xfrm>
            </p:grpSpPr>
            <p:sp>
              <p:nvSpPr>
                <p:cNvPr id="17519" name="Rectangle 7"/>
                <p:cNvSpPr>
                  <a:spLocks noChangeArrowheads="1"/>
                </p:cNvSpPr>
                <p:nvPr/>
              </p:nvSpPr>
              <p:spPr bwMode="auto">
                <a:xfrm>
                  <a:off x="43" y="0"/>
                  <a:ext cx="1209" cy="3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/>
                  <a:r>
                    <a:rPr lang="zh-CN" sz="1600" b="1" dirty="0">
                      <a:solidFill>
                        <a:schemeClr val="bg1"/>
                      </a:solidFill>
                      <a:latin typeface="宋体" pitchFamily="2" charset="-122"/>
                      <a:ea typeface="宋体" pitchFamily="2" charset="-122"/>
                    </a:rPr>
                    <a:t>项    目</a:t>
                  </a:r>
                </a:p>
                <a:p>
                  <a:pPr algn="ctr" eaLnBrk="0" hangingPunct="0"/>
                  <a:endParaRPr lang="zh-CN" altLang="zh-CN" sz="1600" b="1" dirty="0">
                    <a:solidFill>
                      <a:schemeClr val="bg1"/>
                    </a:solidFill>
                    <a:latin typeface="宋体" pitchFamily="2" charset="-122"/>
                    <a:ea typeface="宋体" pitchFamily="2" charset="-122"/>
                  </a:endParaRPr>
                </a:p>
              </p:txBody>
            </p:sp>
            <p:sp>
              <p:nvSpPr>
                <p:cNvPr id="17520" name="Rectangle 8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1295" cy="38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1600">
                    <a:latin typeface="宋体" pitchFamily="2" charset="-122"/>
                    <a:ea typeface="宋体" pitchFamily="2" charset="-122"/>
                  </a:endParaRPr>
                </a:p>
              </p:txBody>
            </p:sp>
          </p:grpSp>
          <p:grpSp>
            <p:nvGrpSpPr>
              <p:cNvPr id="17417" name="Group 9"/>
              <p:cNvGrpSpPr>
                <a:grpSpLocks/>
              </p:cNvGrpSpPr>
              <p:nvPr/>
            </p:nvGrpSpPr>
            <p:grpSpPr bwMode="auto">
              <a:xfrm>
                <a:off x="1295" y="0"/>
                <a:ext cx="806" cy="384"/>
                <a:chOff x="0" y="0"/>
                <a:chExt cx="806" cy="384"/>
              </a:xfrm>
            </p:grpSpPr>
            <p:sp>
              <p:nvSpPr>
                <p:cNvPr id="17517" name="Rectangle 10"/>
                <p:cNvSpPr>
                  <a:spLocks noChangeArrowheads="1"/>
                </p:cNvSpPr>
                <p:nvPr/>
              </p:nvSpPr>
              <p:spPr bwMode="auto">
                <a:xfrm>
                  <a:off x="43" y="0"/>
                  <a:ext cx="720" cy="3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/>
                  <a:r>
                    <a:rPr lang="zh-CN" sz="1600" b="1">
                      <a:solidFill>
                        <a:schemeClr val="bg1"/>
                      </a:solidFill>
                      <a:latin typeface="宋体" pitchFamily="2" charset="-122"/>
                      <a:ea typeface="宋体" pitchFamily="2" charset="-122"/>
                    </a:rPr>
                    <a:t>中   国</a:t>
                  </a:r>
                </a:p>
                <a:p>
                  <a:pPr algn="ctr" eaLnBrk="0" hangingPunct="0"/>
                  <a:endParaRPr lang="zh-CN" altLang="zh-CN" sz="1600" b="1">
                    <a:solidFill>
                      <a:schemeClr val="bg1"/>
                    </a:solidFill>
                    <a:latin typeface="宋体" pitchFamily="2" charset="-122"/>
                    <a:ea typeface="宋体" pitchFamily="2" charset="-122"/>
                  </a:endParaRPr>
                </a:p>
              </p:txBody>
            </p:sp>
            <p:sp>
              <p:nvSpPr>
                <p:cNvPr id="17518" name="Rectangle 11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806" cy="38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1600">
                    <a:latin typeface="宋体" pitchFamily="2" charset="-122"/>
                    <a:ea typeface="宋体" pitchFamily="2" charset="-122"/>
                  </a:endParaRPr>
                </a:p>
              </p:txBody>
            </p:sp>
          </p:grpSp>
          <p:grpSp>
            <p:nvGrpSpPr>
              <p:cNvPr id="17418" name="Group 12"/>
              <p:cNvGrpSpPr>
                <a:grpSpLocks/>
              </p:cNvGrpSpPr>
              <p:nvPr/>
            </p:nvGrpSpPr>
            <p:grpSpPr bwMode="auto">
              <a:xfrm>
                <a:off x="2101" y="0"/>
                <a:ext cx="734" cy="384"/>
                <a:chOff x="0" y="0"/>
                <a:chExt cx="734" cy="384"/>
              </a:xfrm>
            </p:grpSpPr>
            <p:sp>
              <p:nvSpPr>
                <p:cNvPr id="17515" name="Rectangle 13"/>
                <p:cNvSpPr>
                  <a:spLocks noChangeArrowheads="1"/>
                </p:cNvSpPr>
                <p:nvPr/>
              </p:nvSpPr>
              <p:spPr bwMode="auto">
                <a:xfrm>
                  <a:off x="43" y="0"/>
                  <a:ext cx="648" cy="3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/>
                  <a:r>
                    <a:rPr lang="zh-CN" sz="1600" b="1">
                      <a:solidFill>
                        <a:schemeClr val="bg1"/>
                      </a:solidFill>
                      <a:latin typeface="宋体" pitchFamily="2" charset="-122"/>
                      <a:ea typeface="宋体" pitchFamily="2" charset="-122"/>
                    </a:rPr>
                    <a:t>日   本</a:t>
                  </a:r>
                </a:p>
                <a:p>
                  <a:pPr algn="ctr" eaLnBrk="0" hangingPunct="0"/>
                  <a:endParaRPr lang="zh-CN" altLang="zh-CN" sz="1600" b="1">
                    <a:solidFill>
                      <a:schemeClr val="bg1"/>
                    </a:solidFill>
                    <a:latin typeface="宋体" pitchFamily="2" charset="-122"/>
                    <a:ea typeface="宋体" pitchFamily="2" charset="-122"/>
                  </a:endParaRPr>
                </a:p>
              </p:txBody>
            </p:sp>
            <p:sp>
              <p:nvSpPr>
                <p:cNvPr id="17516" name="Rectangle 14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734" cy="38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1600">
                    <a:latin typeface="宋体" pitchFamily="2" charset="-122"/>
                    <a:ea typeface="宋体" pitchFamily="2" charset="-122"/>
                  </a:endParaRPr>
                </a:p>
              </p:txBody>
            </p:sp>
          </p:grpSp>
          <p:grpSp>
            <p:nvGrpSpPr>
              <p:cNvPr id="17419" name="Group 15"/>
              <p:cNvGrpSpPr>
                <a:grpSpLocks/>
              </p:cNvGrpSpPr>
              <p:nvPr/>
            </p:nvGrpSpPr>
            <p:grpSpPr bwMode="auto">
              <a:xfrm>
                <a:off x="0" y="384"/>
                <a:ext cx="273" cy="2208"/>
                <a:chOff x="0" y="0"/>
                <a:chExt cx="273" cy="2208"/>
              </a:xfrm>
            </p:grpSpPr>
            <p:sp>
              <p:nvSpPr>
                <p:cNvPr id="17513" name="Rectangle 16"/>
                <p:cNvSpPr>
                  <a:spLocks noChangeArrowheads="1"/>
                </p:cNvSpPr>
                <p:nvPr/>
              </p:nvSpPr>
              <p:spPr bwMode="auto">
                <a:xfrm>
                  <a:off x="43" y="0"/>
                  <a:ext cx="187" cy="220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/>
                  <a:r>
                    <a:rPr lang="zh-CN" altLang="zh-CN" sz="1600" b="1">
                      <a:latin typeface="宋体" pitchFamily="2" charset="-122"/>
                      <a:ea typeface="宋体" pitchFamily="2" charset="-122"/>
                    </a:rPr>
                    <a:t> </a:t>
                  </a:r>
                </a:p>
                <a:p>
                  <a:pPr algn="ctr" eaLnBrk="0" hangingPunct="0"/>
                  <a:r>
                    <a:rPr lang="zh-CN" altLang="zh-CN" sz="1600" b="1">
                      <a:solidFill>
                        <a:schemeClr val="bg1"/>
                      </a:solidFill>
                      <a:latin typeface="宋体" pitchFamily="2" charset="-122"/>
                      <a:ea typeface="宋体" pitchFamily="2" charset="-122"/>
                    </a:rPr>
                    <a:t> </a:t>
                  </a:r>
                </a:p>
                <a:p>
                  <a:pPr algn="ctr" eaLnBrk="0" hangingPunct="0"/>
                  <a:r>
                    <a:rPr lang="zh-CN" sz="1600" b="1">
                      <a:solidFill>
                        <a:schemeClr val="bg1"/>
                      </a:solidFill>
                      <a:latin typeface="宋体" pitchFamily="2" charset="-122"/>
                      <a:ea typeface="宋体" pitchFamily="2" charset="-122"/>
                    </a:rPr>
                    <a:t>国</a:t>
                  </a:r>
                </a:p>
                <a:p>
                  <a:pPr algn="ctr" eaLnBrk="0" hangingPunct="0"/>
                  <a:r>
                    <a:rPr lang="zh-CN" altLang="zh-CN" sz="1600" b="1">
                      <a:solidFill>
                        <a:schemeClr val="bg1"/>
                      </a:solidFill>
                      <a:latin typeface="宋体" pitchFamily="2" charset="-122"/>
                      <a:ea typeface="宋体" pitchFamily="2" charset="-122"/>
                    </a:rPr>
                    <a:t> </a:t>
                  </a:r>
                </a:p>
                <a:p>
                  <a:pPr algn="ctr" eaLnBrk="0" hangingPunct="0"/>
                  <a:r>
                    <a:rPr lang="zh-CN" sz="1600" b="1">
                      <a:solidFill>
                        <a:schemeClr val="bg1"/>
                      </a:solidFill>
                      <a:latin typeface="宋体" pitchFamily="2" charset="-122"/>
                      <a:ea typeface="宋体" pitchFamily="2" charset="-122"/>
                    </a:rPr>
                    <a:t>力</a:t>
                  </a:r>
                </a:p>
                <a:p>
                  <a:pPr algn="ctr" eaLnBrk="0" hangingPunct="0"/>
                  <a:endParaRPr lang="zh-CN" altLang="zh-CN" sz="1600" b="1">
                    <a:solidFill>
                      <a:schemeClr val="bg1"/>
                    </a:solidFill>
                    <a:latin typeface="宋体" pitchFamily="2" charset="-122"/>
                    <a:ea typeface="宋体" pitchFamily="2" charset="-122"/>
                  </a:endParaRPr>
                </a:p>
              </p:txBody>
            </p:sp>
            <p:sp>
              <p:nvSpPr>
                <p:cNvPr id="17514" name="Rectangle 17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273" cy="220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1600">
                    <a:latin typeface="宋体" pitchFamily="2" charset="-122"/>
                    <a:ea typeface="宋体" pitchFamily="2" charset="-122"/>
                  </a:endParaRPr>
                </a:p>
              </p:txBody>
            </p:sp>
          </p:grpSp>
          <p:grpSp>
            <p:nvGrpSpPr>
              <p:cNvPr id="17420" name="Group 18"/>
              <p:cNvGrpSpPr>
                <a:grpSpLocks/>
              </p:cNvGrpSpPr>
              <p:nvPr/>
            </p:nvGrpSpPr>
            <p:grpSpPr bwMode="auto">
              <a:xfrm>
                <a:off x="273" y="384"/>
                <a:ext cx="1022" cy="384"/>
                <a:chOff x="0" y="0"/>
                <a:chExt cx="1022" cy="384"/>
              </a:xfrm>
            </p:grpSpPr>
            <p:sp>
              <p:nvSpPr>
                <p:cNvPr id="17511" name="Rectangle 19"/>
                <p:cNvSpPr>
                  <a:spLocks noChangeArrowheads="1"/>
                </p:cNvSpPr>
                <p:nvPr/>
              </p:nvSpPr>
              <p:spPr bwMode="auto">
                <a:xfrm>
                  <a:off x="43" y="0"/>
                  <a:ext cx="936" cy="3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/>
                  <a:r>
                    <a:rPr lang="zh-CN" sz="1600" b="1" dirty="0">
                      <a:solidFill>
                        <a:schemeClr val="bg1"/>
                      </a:solidFill>
                      <a:latin typeface="宋体" pitchFamily="2" charset="-122"/>
                      <a:ea typeface="宋体" pitchFamily="2" charset="-122"/>
                    </a:rPr>
                    <a:t>工业总产值</a:t>
                  </a:r>
                </a:p>
                <a:p>
                  <a:pPr algn="ctr" eaLnBrk="0" hangingPunct="0"/>
                  <a:endParaRPr lang="zh-CN" altLang="zh-CN" sz="1600" b="1" dirty="0">
                    <a:solidFill>
                      <a:schemeClr val="bg1"/>
                    </a:solidFill>
                    <a:latin typeface="宋体" pitchFamily="2" charset="-122"/>
                    <a:ea typeface="宋体" pitchFamily="2" charset="-122"/>
                  </a:endParaRPr>
                </a:p>
              </p:txBody>
            </p:sp>
            <p:sp>
              <p:nvSpPr>
                <p:cNvPr id="17512" name="Rectangle 20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1022" cy="38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1600">
                    <a:latin typeface="宋体" pitchFamily="2" charset="-122"/>
                    <a:ea typeface="宋体" pitchFamily="2" charset="-122"/>
                  </a:endParaRPr>
                </a:p>
              </p:txBody>
            </p:sp>
          </p:grpSp>
          <p:grpSp>
            <p:nvGrpSpPr>
              <p:cNvPr id="17421" name="Group 21"/>
              <p:cNvGrpSpPr>
                <a:grpSpLocks/>
              </p:cNvGrpSpPr>
              <p:nvPr/>
            </p:nvGrpSpPr>
            <p:grpSpPr bwMode="auto">
              <a:xfrm>
                <a:off x="1295" y="384"/>
                <a:ext cx="806" cy="384"/>
                <a:chOff x="0" y="0"/>
                <a:chExt cx="806" cy="384"/>
              </a:xfrm>
            </p:grpSpPr>
            <p:sp>
              <p:nvSpPr>
                <p:cNvPr id="17509" name="Rectangle 22"/>
                <p:cNvSpPr>
                  <a:spLocks noChangeArrowheads="1"/>
                </p:cNvSpPr>
                <p:nvPr/>
              </p:nvSpPr>
              <p:spPr bwMode="auto">
                <a:xfrm>
                  <a:off x="43" y="0"/>
                  <a:ext cx="720" cy="3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/>
                  <a:r>
                    <a:rPr lang="zh-CN" altLang="zh-CN" sz="1600" b="1">
                      <a:solidFill>
                        <a:schemeClr val="bg1"/>
                      </a:solidFill>
                      <a:latin typeface="宋体" pitchFamily="2" charset="-122"/>
                      <a:ea typeface="宋体" pitchFamily="2" charset="-122"/>
                    </a:rPr>
                    <a:t>13.6</a:t>
                  </a:r>
                  <a:r>
                    <a:rPr lang="zh-CN" sz="1600" b="1">
                      <a:solidFill>
                        <a:schemeClr val="bg1"/>
                      </a:solidFill>
                      <a:latin typeface="宋体" pitchFamily="2" charset="-122"/>
                      <a:ea typeface="宋体" pitchFamily="2" charset="-122"/>
                    </a:rPr>
                    <a:t>亿美元</a:t>
                  </a:r>
                </a:p>
                <a:p>
                  <a:pPr algn="ctr" eaLnBrk="0" hangingPunct="0"/>
                  <a:endParaRPr lang="zh-CN" altLang="zh-CN" sz="1600" b="1">
                    <a:solidFill>
                      <a:schemeClr val="bg1"/>
                    </a:solidFill>
                    <a:latin typeface="宋体" pitchFamily="2" charset="-122"/>
                    <a:ea typeface="宋体" pitchFamily="2" charset="-122"/>
                  </a:endParaRPr>
                </a:p>
              </p:txBody>
            </p:sp>
            <p:sp>
              <p:nvSpPr>
                <p:cNvPr id="17510" name="Rectangle 23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806" cy="38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1600">
                    <a:latin typeface="宋体" pitchFamily="2" charset="-122"/>
                    <a:ea typeface="宋体" pitchFamily="2" charset="-122"/>
                  </a:endParaRPr>
                </a:p>
              </p:txBody>
            </p:sp>
          </p:grpSp>
          <p:grpSp>
            <p:nvGrpSpPr>
              <p:cNvPr id="17422" name="Group 24"/>
              <p:cNvGrpSpPr>
                <a:grpSpLocks/>
              </p:cNvGrpSpPr>
              <p:nvPr/>
            </p:nvGrpSpPr>
            <p:grpSpPr bwMode="auto">
              <a:xfrm>
                <a:off x="2101" y="384"/>
                <a:ext cx="734" cy="384"/>
                <a:chOff x="0" y="0"/>
                <a:chExt cx="734" cy="384"/>
              </a:xfrm>
            </p:grpSpPr>
            <p:sp>
              <p:nvSpPr>
                <p:cNvPr id="17507" name="Rectangle 25"/>
                <p:cNvSpPr>
                  <a:spLocks noChangeArrowheads="1"/>
                </p:cNvSpPr>
                <p:nvPr/>
              </p:nvSpPr>
              <p:spPr bwMode="auto">
                <a:xfrm>
                  <a:off x="43" y="0"/>
                  <a:ext cx="648" cy="3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/>
                  <a:r>
                    <a:rPr lang="zh-CN" altLang="zh-CN" sz="1600" b="1">
                      <a:solidFill>
                        <a:schemeClr val="bg1"/>
                      </a:solidFill>
                      <a:latin typeface="宋体" pitchFamily="2" charset="-122"/>
                      <a:ea typeface="宋体" pitchFamily="2" charset="-122"/>
                    </a:rPr>
                    <a:t>60</a:t>
                  </a:r>
                  <a:r>
                    <a:rPr lang="zh-CN" sz="1600" b="1">
                      <a:solidFill>
                        <a:schemeClr val="bg1"/>
                      </a:solidFill>
                      <a:latin typeface="宋体" pitchFamily="2" charset="-122"/>
                      <a:ea typeface="宋体" pitchFamily="2" charset="-122"/>
                    </a:rPr>
                    <a:t>亿美元</a:t>
                  </a:r>
                </a:p>
                <a:p>
                  <a:pPr algn="ctr" eaLnBrk="0" hangingPunct="0"/>
                  <a:endParaRPr lang="zh-CN" altLang="zh-CN" sz="1600" b="1">
                    <a:solidFill>
                      <a:schemeClr val="bg1"/>
                    </a:solidFill>
                    <a:latin typeface="宋体" pitchFamily="2" charset="-122"/>
                    <a:ea typeface="宋体" pitchFamily="2" charset="-122"/>
                  </a:endParaRPr>
                </a:p>
              </p:txBody>
            </p:sp>
            <p:sp>
              <p:nvSpPr>
                <p:cNvPr id="17508" name="Rectangle 26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734" cy="38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1600">
                    <a:latin typeface="宋体" pitchFamily="2" charset="-122"/>
                    <a:ea typeface="宋体" pitchFamily="2" charset="-122"/>
                  </a:endParaRPr>
                </a:p>
              </p:txBody>
            </p:sp>
          </p:grpSp>
          <p:grpSp>
            <p:nvGrpSpPr>
              <p:cNvPr id="17423" name="Group 27"/>
              <p:cNvGrpSpPr>
                <a:grpSpLocks/>
              </p:cNvGrpSpPr>
              <p:nvPr/>
            </p:nvGrpSpPr>
            <p:grpSpPr bwMode="auto">
              <a:xfrm>
                <a:off x="273" y="768"/>
                <a:ext cx="1022" cy="480"/>
                <a:chOff x="0" y="0"/>
                <a:chExt cx="1022" cy="480"/>
              </a:xfrm>
            </p:grpSpPr>
            <p:sp>
              <p:nvSpPr>
                <p:cNvPr id="17505" name="Rectangle 28"/>
                <p:cNvSpPr>
                  <a:spLocks noChangeArrowheads="1"/>
                </p:cNvSpPr>
                <p:nvPr/>
              </p:nvSpPr>
              <p:spPr bwMode="auto">
                <a:xfrm>
                  <a:off x="43" y="0"/>
                  <a:ext cx="936" cy="48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/>
                  <a:r>
                    <a:rPr lang="zh-CN" sz="1600" b="1">
                      <a:solidFill>
                        <a:schemeClr val="bg1"/>
                      </a:solidFill>
                      <a:latin typeface="宋体" pitchFamily="2" charset="-122"/>
                      <a:ea typeface="宋体" pitchFamily="2" charset="-122"/>
                    </a:rPr>
                    <a:t>生铁产量</a:t>
                  </a:r>
                </a:p>
                <a:p>
                  <a:pPr algn="ctr" eaLnBrk="0" hangingPunct="0"/>
                  <a:endParaRPr lang="zh-CN" altLang="zh-CN" sz="1600" b="1">
                    <a:solidFill>
                      <a:schemeClr val="bg1"/>
                    </a:solidFill>
                    <a:latin typeface="宋体" pitchFamily="2" charset="-122"/>
                    <a:ea typeface="宋体" pitchFamily="2" charset="-122"/>
                  </a:endParaRPr>
                </a:p>
              </p:txBody>
            </p:sp>
            <p:sp>
              <p:nvSpPr>
                <p:cNvPr id="17506" name="Rectangle 29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1022" cy="480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1600">
                    <a:latin typeface="宋体" pitchFamily="2" charset="-122"/>
                    <a:ea typeface="宋体" pitchFamily="2" charset="-122"/>
                  </a:endParaRPr>
                </a:p>
              </p:txBody>
            </p:sp>
          </p:grpSp>
          <p:grpSp>
            <p:nvGrpSpPr>
              <p:cNvPr id="17424" name="Group 30"/>
              <p:cNvGrpSpPr>
                <a:grpSpLocks/>
              </p:cNvGrpSpPr>
              <p:nvPr/>
            </p:nvGrpSpPr>
            <p:grpSpPr bwMode="auto">
              <a:xfrm>
                <a:off x="1295" y="768"/>
                <a:ext cx="806" cy="480"/>
                <a:chOff x="0" y="0"/>
                <a:chExt cx="806" cy="480"/>
              </a:xfrm>
            </p:grpSpPr>
            <p:sp>
              <p:nvSpPr>
                <p:cNvPr id="17503" name="Rectangle 31"/>
                <p:cNvSpPr>
                  <a:spLocks noChangeArrowheads="1"/>
                </p:cNvSpPr>
                <p:nvPr/>
              </p:nvSpPr>
              <p:spPr bwMode="auto">
                <a:xfrm>
                  <a:off x="43" y="0"/>
                  <a:ext cx="720" cy="48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/>
                  <a:r>
                    <a:rPr lang="zh-CN" altLang="zh-CN" sz="1600" b="1" dirty="0">
                      <a:solidFill>
                        <a:schemeClr val="bg1"/>
                      </a:solidFill>
                      <a:latin typeface="宋体" pitchFamily="2" charset="-122"/>
                      <a:ea typeface="宋体" pitchFamily="2" charset="-122"/>
                    </a:rPr>
                    <a:t>95.9</a:t>
                  </a:r>
                  <a:r>
                    <a:rPr lang="zh-CN" sz="1600" b="1" dirty="0">
                      <a:solidFill>
                        <a:schemeClr val="bg1"/>
                      </a:solidFill>
                      <a:latin typeface="宋体" pitchFamily="2" charset="-122"/>
                      <a:ea typeface="宋体" pitchFamily="2" charset="-122"/>
                    </a:rPr>
                    <a:t>万吨</a:t>
                  </a:r>
                </a:p>
                <a:p>
                  <a:pPr algn="ctr" eaLnBrk="0" hangingPunct="0"/>
                  <a:r>
                    <a:rPr lang="zh-CN" altLang="zh-CN" sz="1600" b="1" dirty="0">
                      <a:solidFill>
                        <a:schemeClr val="bg1"/>
                      </a:solidFill>
                      <a:latin typeface="宋体" pitchFamily="2" charset="-122"/>
                      <a:ea typeface="宋体" pitchFamily="2" charset="-122"/>
                    </a:rPr>
                    <a:t>(</a:t>
                  </a:r>
                  <a:r>
                    <a:rPr lang="zh-CN" sz="1600" b="1" dirty="0">
                      <a:solidFill>
                        <a:schemeClr val="bg1"/>
                      </a:solidFill>
                      <a:latin typeface="宋体" pitchFamily="2" charset="-122"/>
                      <a:ea typeface="宋体" pitchFamily="2" charset="-122"/>
                    </a:rPr>
                    <a:t>含东北</a:t>
                  </a:r>
                  <a:r>
                    <a:rPr lang="zh-CN" altLang="zh-CN" sz="1600" b="1" dirty="0">
                      <a:solidFill>
                        <a:schemeClr val="bg1"/>
                      </a:solidFill>
                      <a:latin typeface="宋体" pitchFamily="2" charset="-122"/>
                      <a:ea typeface="宋体" pitchFamily="2" charset="-122"/>
                    </a:rPr>
                    <a:t>)</a:t>
                  </a:r>
                </a:p>
                <a:p>
                  <a:pPr algn="ctr" eaLnBrk="0" hangingPunct="0"/>
                  <a:endParaRPr lang="zh-CN" altLang="zh-CN" sz="1600" b="1" dirty="0">
                    <a:solidFill>
                      <a:schemeClr val="bg1"/>
                    </a:solidFill>
                    <a:latin typeface="宋体" pitchFamily="2" charset="-122"/>
                    <a:ea typeface="宋体" pitchFamily="2" charset="-122"/>
                  </a:endParaRPr>
                </a:p>
              </p:txBody>
            </p:sp>
            <p:sp>
              <p:nvSpPr>
                <p:cNvPr id="17504" name="Rectangle 32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806" cy="480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1600">
                    <a:latin typeface="宋体" pitchFamily="2" charset="-122"/>
                    <a:ea typeface="宋体" pitchFamily="2" charset="-122"/>
                  </a:endParaRPr>
                </a:p>
              </p:txBody>
            </p:sp>
          </p:grpSp>
          <p:grpSp>
            <p:nvGrpSpPr>
              <p:cNvPr id="17425" name="Group 33"/>
              <p:cNvGrpSpPr>
                <a:grpSpLocks/>
              </p:cNvGrpSpPr>
              <p:nvPr/>
            </p:nvGrpSpPr>
            <p:grpSpPr bwMode="auto">
              <a:xfrm>
                <a:off x="2101" y="768"/>
                <a:ext cx="734" cy="480"/>
                <a:chOff x="0" y="0"/>
                <a:chExt cx="734" cy="480"/>
              </a:xfrm>
            </p:grpSpPr>
            <p:sp>
              <p:nvSpPr>
                <p:cNvPr id="17501" name="Rectangle 34"/>
                <p:cNvSpPr>
                  <a:spLocks noChangeArrowheads="1"/>
                </p:cNvSpPr>
                <p:nvPr/>
              </p:nvSpPr>
              <p:spPr bwMode="auto">
                <a:xfrm>
                  <a:off x="43" y="0"/>
                  <a:ext cx="648" cy="48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/>
                  <a:r>
                    <a:rPr lang="zh-CN" altLang="zh-CN" sz="1600" b="1" dirty="0">
                      <a:solidFill>
                        <a:schemeClr val="bg1"/>
                      </a:solidFill>
                      <a:latin typeface="宋体" pitchFamily="2" charset="-122"/>
                      <a:ea typeface="宋体" pitchFamily="2" charset="-122"/>
                    </a:rPr>
                    <a:t>239.7</a:t>
                  </a:r>
                  <a:r>
                    <a:rPr lang="zh-CN" sz="1600" b="1" dirty="0">
                      <a:solidFill>
                        <a:schemeClr val="bg1"/>
                      </a:solidFill>
                      <a:latin typeface="宋体" pitchFamily="2" charset="-122"/>
                      <a:ea typeface="宋体" pitchFamily="2" charset="-122"/>
                    </a:rPr>
                    <a:t>万吨</a:t>
                  </a:r>
                </a:p>
                <a:p>
                  <a:pPr algn="ctr" eaLnBrk="0" hangingPunct="0"/>
                  <a:endParaRPr lang="zh-CN" altLang="zh-CN" sz="1600" b="1" dirty="0">
                    <a:latin typeface="宋体" pitchFamily="2" charset="-122"/>
                    <a:ea typeface="宋体" pitchFamily="2" charset="-122"/>
                  </a:endParaRPr>
                </a:p>
              </p:txBody>
            </p:sp>
            <p:sp>
              <p:nvSpPr>
                <p:cNvPr id="17502" name="Rectangle 35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734" cy="480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1600">
                    <a:latin typeface="宋体" pitchFamily="2" charset="-122"/>
                    <a:ea typeface="宋体" pitchFamily="2" charset="-122"/>
                  </a:endParaRPr>
                </a:p>
              </p:txBody>
            </p:sp>
          </p:grpSp>
          <p:grpSp>
            <p:nvGrpSpPr>
              <p:cNvPr id="17426" name="Group 36"/>
              <p:cNvGrpSpPr>
                <a:grpSpLocks/>
              </p:cNvGrpSpPr>
              <p:nvPr/>
            </p:nvGrpSpPr>
            <p:grpSpPr bwMode="auto">
              <a:xfrm>
                <a:off x="273" y="1248"/>
                <a:ext cx="1022" cy="480"/>
                <a:chOff x="0" y="0"/>
                <a:chExt cx="1022" cy="480"/>
              </a:xfrm>
            </p:grpSpPr>
            <p:sp>
              <p:nvSpPr>
                <p:cNvPr id="17499" name="Rectangle 37"/>
                <p:cNvSpPr>
                  <a:spLocks noChangeArrowheads="1"/>
                </p:cNvSpPr>
                <p:nvPr/>
              </p:nvSpPr>
              <p:spPr bwMode="auto">
                <a:xfrm>
                  <a:off x="43" y="0"/>
                  <a:ext cx="936" cy="48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/>
                  <a:r>
                    <a:rPr lang="zh-CN" sz="1600" b="1">
                      <a:solidFill>
                        <a:schemeClr val="bg1"/>
                      </a:solidFill>
                      <a:latin typeface="宋体" pitchFamily="2" charset="-122"/>
                      <a:ea typeface="宋体" pitchFamily="2" charset="-122"/>
                    </a:rPr>
                    <a:t>钢产量</a:t>
                  </a:r>
                </a:p>
                <a:p>
                  <a:pPr algn="ctr" eaLnBrk="0" hangingPunct="0"/>
                  <a:endParaRPr lang="zh-CN" altLang="zh-CN" sz="1600" b="1">
                    <a:solidFill>
                      <a:schemeClr val="bg1"/>
                    </a:solidFill>
                    <a:latin typeface="宋体" pitchFamily="2" charset="-122"/>
                    <a:ea typeface="宋体" pitchFamily="2" charset="-122"/>
                  </a:endParaRPr>
                </a:p>
              </p:txBody>
            </p:sp>
            <p:sp>
              <p:nvSpPr>
                <p:cNvPr id="17500" name="Rectangle 38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1022" cy="480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1600">
                    <a:latin typeface="宋体" pitchFamily="2" charset="-122"/>
                    <a:ea typeface="宋体" pitchFamily="2" charset="-122"/>
                  </a:endParaRPr>
                </a:p>
              </p:txBody>
            </p:sp>
          </p:grpSp>
          <p:grpSp>
            <p:nvGrpSpPr>
              <p:cNvPr id="17427" name="Group 39"/>
              <p:cNvGrpSpPr>
                <a:grpSpLocks/>
              </p:cNvGrpSpPr>
              <p:nvPr/>
            </p:nvGrpSpPr>
            <p:grpSpPr bwMode="auto">
              <a:xfrm>
                <a:off x="1295" y="1248"/>
                <a:ext cx="806" cy="480"/>
                <a:chOff x="0" y="0"/>
                <a:chExt cx="806" cy="480"/>
              </a:xfrm>
            </p:grpSpPr>
            <p:sp>
              <p:nvSpPr>
                <p:cNvPr id="17497" name="Rectangle 40"/>
                <p:cNvSpPr>
                  <a:spLocks noChangeArrowheads="1"/>
                </p:cNvSpPr>
                <p:nvPr/>
              </p:nvSpPr>
              <p:spPr bwMode="auto">
                <a:xfrm>
                  <a:off x="43" y="0"/>
                  <a:ext cx="720" cy="48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/>
                  <a:r>
                    <a:rPr lang="zh-CN" altLang="zh-CN" sz="1600" b="1">
                      <a:solidFill>
                        <a:schemeClr val="bg1"/>
                      </a:solidFill>
                      <a:latin typeface="宋体" pitchFamily="2" charset="-122"/>
                      <a:ea typeface="宋体" pitchFamily="2" charset="-122"/>
                    </a:rPr>
                    <a:t>55.6</a:t>
                  </a:r>
                  <a:r>
                    <a:rPr lang="zh-CN" sz="1600" b="1">
                      <a:solidFill>
                        <a:schemeClr val="bg1"/>
                      </a:solidFill>
                      <a:latin typeface="宋体" pitchFamily="2" charset="-122"/>
                      <a:ea typeface="宋体" pitchFamily="2" charset="-122"/>
                    </a:rPr>
                    <a:t>万吨</a:t>
                  </a:r>
                </a:p>
                <a:p>
                  <a:pPr algn="ctr" eaLnBrk="0" hangingPunct="0"/>
                  <a:r>
                    <a:rPr lang="zh-CN" altLang="zh-CN" sz="1600" b="1">
                      <a:solidFill>
                        <a:schemeClr val="bg1"/>
                      </a:solidFill>
                      <a:latin typeface="宋体" pitchFamily="2" charset="-122"/>
                      <a:ea typeface="宋体" pitchFamily="2" charset="-122"/>
                    </a:rPr>
                    <a:t>(</a:t>
                  </a:r>
                  <a:r>
                    <a:rPr lang="zh-CN" sz="1600" b="1">
                      <a:solidFill>
                        <a:schemeClr val="bg1"/>
                      </a:solidFill>
                      <a:latin typeface="宋体" pitchFamily="2" charset="-122"/>
                      <a:ea typeface="宋体" pitchFamily="2" charset="-122"/>
                    </a:rPr>
                    <a:t>含东北</a:t>
                  </a:r>
                  <a:r>
                    <a:rPr lang="zh-CN" altLang="zh-CN" sz="1600" b="1">
                      <a:solidFill>
                        <a:schemeClr val="bg1"/>
                      </a:solidFill>
                      <a:latin typeface="宋体" pitchFamily="2" charset="-122"/>
                      <a:ea typeface="宋体" pitchFamily="2" charset="-122"/>
                    </a:rPr>
                    <a:t>)</a:t>
                  </a:r>
                </a:p>
                <a:p>
                  <a:pPr algn="ctr" eaLnBrk="0" hangingPunct="0"/>
                  <a:endParaRPr lang="zh-CN" altLang="zh-CN" sz="1600" b="1">
                    <a:solidFill>
                      <a:schemeClr val="bg1"/>
                    </a:solidFill>
                    <a:latin typeface="宋体" pitchFamily="2" charset="-122"/>
                    <a:ea typeface="宋体" pitchFamily="2" charset="-122"/>
                  </a:endParaRPr>
                </a:p>
              </p:txBody>
            </p:sp>
            <p:sp>
              <p:nvSpPr>
                <p:cNvPr id="17498" name="Rectangle 41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806" cy="480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1600">
                    <a:latin typeface="宋体" pitchFamily="2" charset="-122"/>
                    <a:ea typeface="宋体" pitchFamily="2" charset="-122"/>
                  </a:endParaRPr>
                </a:p>
              </p:txBody>
            </p:sp>
          </p:grpSp>
          <p:grpSp>
            <p:nvGrpSpPr>
              <p:cNvPr id="17428" name="Group 42"/>
              <p:cNvGrpSpPr>
                <a:grpSpLocks/>
              </p:cNvGrpSpPr>
              <p:nvPr/>
            </p:nvGrpSpPr>
            <p:grpSpPr bwMode="auto">
              <a:xfrm>
                <a:off x="2101" y="1248"/>
                <a:ext cx="734" cy="480"/>
                <a:chOff x="0" y="0"/>
                <a:chExt cx="734" cy="480"/>
              </a:xfrm>
            </p:grpSpPr>
            <p:sp>
              <p:nvSpPr>
                <p:cNvPr id="17495" name="Rectangle 43"/>
                <p:cNvSpPr>
                  <a:spLocks noChangeArrowheads="1"/>
                </p:cNvSpPr>
                <p:nvPr/>
              </p:nvSpPr>
              <p:spPr bwMode="auto">
                <a:xfrm>
                  <a:off x="43" y="0"/>
                  <a:ext cx="648" cy="48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/>
                  <a:r>
                    <a:rPr lang="zh-CN" altLang="zh-CN" sz="1600" b="1">
                      <a:solidFill>
                        <a:schemeClr val="bg1"/>
                      </a:solidFill>
                      <a:latin typeface="宋体" pitchFamily="2" charset="-122"/>
                      <a:ea typeface="宋体" pitchFamily="2" charset="-122"/>
                    </a:rPr>
                    <a:t>635</a:t>
                  </a:r>
                  <a:r>
                    <a:rPr lang="zh-CN" sz="1600" b="1">
                      <a:solidFill>
                        <a:schemeClr val="bg1"/>
                      </a:solidFill>
                      <a:latin typeface="宋体" pitchFamily="2" charset="-122"/>
                      <a:ea typeface="宋体" pitchFamily="2" charset="-122"/>
                    </a:rPr>
                    <a:t>万吨</a:t>
                  </a:r>
                </a:p>
                <a:p>
                  <a:pPr algn="ctr" eaLnBrk="0" hangingPunct="0"/>
                  <a:endParaRPr lang="zh-CN" altLang="zh-CN" sz="1600" b="1">
                    <a:solidFill>
                      <a:schemeClr val="bg1"/>
                    </a:solidFill>
                    <a:latin typeface="宋体" pitchFamily="2" charset="-122"/>
                    <a:ea typeface="宋体" pitchFamily="2" charset="-122"/>
                  </a:endParaRPr>
                </a:p>
              </p:txBody>
            </p:sp>
            <p:sp>
              <p:nvSpPr>
                <p:cNvPr id="17496" name="Rectangle 44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734" cy="480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1600">
                    <a:latin typeface="宋体" pitchFamily="2" charset="-122"/>
                    <a:ea typeface="宋体" pitchFamily="2" charset="-122"/>
                  </a:endParaRPr>
                </a:p>
              </p:txBody>
            </p:sp>
          </p:grpSp>
          <p:grpSp>
            <p:nvGrpSpPr>
              <p:cNvPr id="17429" name="Group 45"/>
              <p:cNvGrpSpPr>
                <a:grpSpLocks/>
              </p:cNvGrpSpPr>
              <p:nvPr/>
            </p:nvGrpSpPr>
            <p:grpSpPr bwMode="auto">
              <a:xfrm>
                <a:off x="273" y="1728"/>
                <a:ext cx="1022" cy="384"/>
                <a:chOff x="0" y="0"/>
                <a:chExt cx="1022" cy="384"/>
              </a:xfrm>
            </p:grpSpPr>
            <p:sp>
              <p:nvSpPr>
                <p:cNvPr id="17493" name="Rectangle 46"/>
                <p:cNvSpPr>
                  <a:spLocks noChangeArrowheads="1"/>
                </p:cNvSpPr>
                <p:nvPr/>
              </p:nvSpPr>
              <p:spPr bwMode="auto">
                <a:xfrm>
                  <a:off x="43" y="0"/>
                  <a:ext cx="936" cy="3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/>
                  <a:r>
                    <a:rPr lang="zh-CN" sz="1600" b="1" dirty="0">
                      <a:solidFill>
                        <a:schemeClr val="bg1"/>
                      </a:solidFill>
                      <a:latin typeface="宋体" pitchFamily="2" charset="-122"/>
                      <a:ea typeface="宋体" pitchFamily="2" charset="-122"/>
                    </a:rPr>
                    <a:t>石油产量</a:t>
                  </a:r>
                </a:p>
                <a:p>
                  <a:pPr algn="ctr" eaLnBrk="0" hangingPunct="0"/>
                  <a:endParaRPr lang="zh-CN" altLang="zh-CN" sz="1600" b="1" dirty="0">
                    <a:solidFill>
                      <a:schemeClr val="bg1"/>
                    </a:solidFill>
                    <a:latin typeface="宋体" pitchFamily="2" charset="-122"/>
                    <a:ea typeface="宋体" pitchFamily="2" charset="-122"/>
                  </a:endParaRPr>
                </a:p>
              </p:txBody>
            </p:sp>
            <p:sp>
              <p:nvSpPr>
                <p:cNvPr id="17494" name="Rectangle 47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1022" cy="38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1600">
                    <a:latin typeface="宋体" pitchFamily="2" charset="-122"/>
                    <a:ea typeface="宋体" pitchFamily="2" charset="-122"/>
                  </a:endParaRPr>
                </a:p>
              </p:txBody>
            </p:sp>
          </p:grpSp>
          <p:grpSp>
            <p:nvGrpSpPr>
              <p:cNvPr id="17430" name="Group 48"/>
              <p:cNvGrpSpPr>
                <a:grpSpLocks/>
              </p:cNvGrpSpPr>
              <p:nvPr/>
            </p:nvGrpSpPr>
            <p:grpSpPr bwMode="auto">
              <a:xfrm>
                <a:off x="1295" y="1728"/>
                <a:ext cx="806" cy="384"/>
                <a:chOff x="0" y="0"/>
                <a:chExt cx="806" cy="384"/>
              </a:xfrm>
            </p:grpSpPr>
            <p:sp>
              <p:nvSpPr>
                <p:cNvPr id="17491" name="Rectangle 49"/>
                <p:cNvSpPr>
                  <a:spLocks noChangeArrowheads="1"/>
                </p:cNvSpPr>
                <p:nvPr/>
              </p:nvSpPr>
              <p:spPr bwMode="auto">
                <a:xfrm>
                  <a:off x="43" y="0"/>
                  <a:ext cx="720" cy="3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/>
                  <a:r>
                    <a:rPr lang="zh-CN" altLang="zh-CN" sz="1600" b="1">
                      <a:solidFill>
                        <a:schemeClr val="bg1"/>
                      </a:solidFill>
                      <a:latin typeface="宋体" pitchFamily="2" charset="-122"/>
                      <a:ea typeface="宋体" pitchFamily="2" charset="-122"/>
                    </a:rPr>
                    <a:t>0.02</a:t>
                  </a:r>
                  <a:r>
                    <a:rPr lang="zh-CN" sz="1600" b="1">
                      <a:solidFill>
                        <a:schemeClr val="bg1"/>
                      </a:solidFill>
                      <a:latin typeface="宋体" pitchFamily="2" charset="-122"/>
                      <a:ea typeface="宋体" pitchFamily="2" charset="-122"/>
                    </a:rPr>
                    <a:t>万吨</a:t>
                  </a:r>
                </a:p>
                <a:p>
                  <a:pPr algn="ctr" eaLnBrk="0" hangingPunct="0"/>
                  <a:endParaRPr lang="zh-CN" altLang="zh-CN" sz="1600" b="1">
                    <a:solidFill>
                      <a:schemeClr val="bg1"/>
                    </a:solidFill>
                    <a:latin typeface="宋体" pitchFamily="2" charset="-122"/>
                    <a:ea typeface="宋体" pitchFamily="2" charset="-122"/>
                  </a:endParaRPr>
                </a:p>
              </p:txBody>
            </p:sp>
            <p:sp>
              <p:nvSpPr>
                <p:cNvPr id="17492" name="Rectangle 50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806" cy="38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1600">
                    <a:latin typeface="宋体" pitchFamily="2" charset="-122"/>
                    <a:ea typeface="宋体" pitchFamily="2" charset="-122"/>
                  </a:endParaRPr>
                </a:p>
              </p:txBody>
            </p:sp>
          </p:grpSp>
          <p:grpSp>
            <p:nvGrpSpPr>
              <p:cNvPr id="17431" name="Group 51"/>
              <p:cNvGrpSpPr>
                <a:grpSpLocks/>
              </p:cNvGrpSpPr>
              <p:nvPr/>
            </p:nvGrpSpPr>
            <p:grpSpPr bwMode="auto">
              <a:xfrm>
                <a:off x="2101" y="1728"/>
                <a:ext cx="734" cy="384"/>
                <a:chOff x="0" y="0"/>
                <a:chExt cx="734" cy="384"/>
              </a:xfrm>
            </p:grpSpPr>
            <p:sp>
              <p:nvSpPr>
                <p:cNvPr id="17489" name="Rectangle 52"/>
                <p:cNvSpPr>
                  <a:spLocks noChangeArrowheads="1"/>
                </p:cNvSpPr>
                <p:nvPr/>
              </p:nvSpPr>
              <p:spPr bwMode="auto">
                <a:xfrm>
                  <a:off x="43" y="0"/>
                  <a:ext cx="648" cy="3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/>
                  <a:r>
                    <a:rPr lang="zh-CN" altLang="zh-CN" sz="1600" b="1">
                      <a:solidFill>
                        <a:schemeClr val="bg1"/>
                      </a:solidFill>
                      <a:latin typeface="宋体" pitchFamily="2" charset="-122"/>
                      <a:ea typeface="宋体" pitchFamily="2" charset="-122"/>
                    </a:rPr>
                    <a:t>39.3</a:t>
                  </a:r>
                  <a:r>
                    <a:rPr lang="zh-CN" sz="1600" b="1">
                      <a:solidFill>
                        <a:schemeClr val="bg1"/>
                      </a:solidFill>
                      <a:latin typeface="宋体" pitchFamily="2" charset="-122"/>
                      <a:ea typeface="宋体" pitchFamily="2" charset="-122"/>
                    </a:rPr>
                    <a:t>万吨</a:t>
                  </a:r>
                </a:p>
                <a:p>
                  <a:pPr algn="ctr" eaLnBrk="0" hangingPunct="0"/>
                  <a:endParaRPr lang="zh-CN" altLang="zh-CN" sz="1600" b="1">
                    <a:solidFill>
                      <a:schemeClr val="bg1"/>
                    </a:solidFill>
                    <a:latin typeface="宋体" pitchFamily="2" charset="-122"/>
                    <a:ea typeface="宋体" pitchFamily="2" charset="-122"/>
                  </a:endParaRPr>
                </a:p>
              </p:txBody>
            </p:sp>
            <p:sp>
              <p:nvSpPr>
                <p:cNvPr id="17490" name="Rectangle 53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734" cy="38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1600">
                    <a:latin typeface="宋体" pitchFamily="2" charset="-122"/>
                    <a:ea typeface="宋体" pitchFamily="2" charset="-122"/>
                  </a:endParaRPr>
                </a:p>
              </p:txBody>
            </p:sp>
          </p:grpSp>
          <p:grpSp>
            <p:nvGrpSpPr>
              <p:cNvPr id="17432" name="Group 54"/>
              <p:cNvGrpSpPr>
                <a:grpSpLocks/>
              </p:cNvGrpSpPr>
              <p:nvPr/>
            </p:nvGrpSpPr>
            <p:grpSpPr bwMode="auto">
              <a:xfrm>
                <a:off x="273" y="2112"/>
                <a:ext cx="1022" cy="480"/>
                <a:chOff x="0" y="0"/>
                <a:chExt cx="1022" cy="480"/>
              </a:xfrm>
            </p:grpSpPr>
            <p:sp>
              <p:nvSpPr>
                <p:cNvPr id="17487" name="Rectangle 55"/>
                <p:cNvSpPr>
                  <a:spLocks noChangeArrowheads="1"/>
                </p:cNvSpPr>
                <p:nvPr/>
              </p:nvSpPr>
              <p:spPr bwMode="auto">
                <a:xfrm>
                  <a:off x="43" y="0"/>
                  <a:ext cx="936" cy="48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/>
                  <a:r>
                    <a:rPr lang="zh-CN" sz="1600" b="1" dirty="0">
                      <a:solidFill>
                        <a:schemeClr val="bg1"/>
                      </a:solidFill>
                      <a:latin typeface="宋体" pitchFamily="2" charset="-122"/>
                      <a:ea typeface="宋体" pitchFamily="2" charset="-122"/>
                    </a:rPr>
                    <a:t>现代工业产值在国民经济总产值中所占比重</a:t>
                  </a:r>
                </a:p>
                <a:p>
                  <a:pPr algn="ctr" eaLnBrk="0" hangingPunct="0"/>
                  <a:endParaRPr lang="zh-CN" altLang="zh-CN" sz="1600" b="1" dirty="0">
                    <a:solidFill>
                      <a:schemeClr val="bg1"/>
                    </a:solidFill>
                    <a:latin typeface="宋体" pitchFamily="2" charset="-122"/>
                    <a:ea typeface="宋体" pitchFamily="2" charset="-122"/>
                  </a:endParaRPr>
                </a:p>
              </p:txBody>
            </p:sp>
            <p:sp>
              <p:nvSpPr>
                <p:cNvPr id="17488" name="Rectangle 56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1022" cy="480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1600">
                    <a:latin typeface="宋体" pitchFamily="2" charset="-122"/>
                    <a:ea typeface="宋体" pitchFamily="2" charset="-122"/>
                  </a:endParaRPr>
                </a:p>
              </p:txBody>
            </p:sp>
          </p:grpSp>
          <p:grpSp>
            <p:nvGrpSpPr>
              <p:cNvPr id="17433" name="Group 57"/>
              <p:cNvGrpSpPr>
                <a:grpSpLocks/>
              </p:cNvGrpSpPr>
              <p:nvPr/>
            </p:nvGrpSpPr>
            <p:grpSpPr bwMode="auto">
              <a:xfrm>
                <a:off x="1295" y="2112"/>
                <a:ext cx="806" cy="480"/>
                <a:chOff x="0" y="0"/>
                <a:chExt cx="806" cy="480"/>
              </a:xfrm>
            </p:grpSpPr>
            <p:sp>
              <p:nvSpPr>
                <p:cNvPr id="17485" name="Rectangle 58"/>
                <p:cNvSpPr>
                  <a:spLocks noChangeArrowheads="1"/>
                </p:cNvSpPr>
                <p:nvPr/>
              </p:nvSpPr>
              <p:spPr bwMode="auto">
                <a:xfrm>
                  <a:off x="43" y="0"/>
                  <a:ext cx="720" cy="48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/>
                  <a:r>
                    <a:rPr lang="zh-CN" altLang="zh-CN" sz="1600" b="1">
                      <a:solidFill>
                        <a:schemeClr val="bg1"/>
                      </a:solidFill>
                      <a:latin typeface="宋体" pitchFamily="2" charset="-122"/>
                      <a:ea typeface="宋体" pitchFamily="2" charset="-122"/>
                    </a:rPr>
                    <a:t>10%</a:t>
                  </a:r>
                </a:p>
                <a:p>
                  <a:pPr algn="ctr" eaLnBrk="0" hangingPunct="0"/>
                  <a:endParaRPr lang="zh-CN" altLang="zh-CN" sz="1600" b="1">
                    <a:solidFill>
                      <a:schemeClr val="bg1"/>
                    </a:solidFill>
                    <a:latin typeface="宋体" pitchFamily="2" charset="-122"/>
                    <a:ea typeface="宋体" pitchFamily="2" charset="-122"/>
                  </a:endParaRPr>
                </a:p>
              </p:txBody>
            </p:sp>
            <p:sp>
              <p:nvSpPr>
                <p:cNvPr id="17486" name="Rectangle 59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806" cy="480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1600">
                    <a:latin typeface="宋体" pitchFamily="2" charset="-122"/>
                    <a:ea typeface="宋体" pitchFamily="2" charset="-122"/>
                  </a:endParaRPr>
                </a:p>
              </p:txBody>
            </p:sp>
          </p:grpSp>
          <p:grpSp>
            <p:nvGrpSpPr>
              <p:cNvPr id="17434" name="Group 60"/>
              <p:cNvGrpSpPr>
                <a:grpSpLocks/>
              </p:cNvGrpSpPr>
              <p:nvPr/>
            </p:nvGrpSpPr>
            <p:grpSpPr bwMode="auto">
              <a:xfrm>
                <a:off x="2101" y="2112"/>
                <a:ext cx="734" cy="480"/>
                <a:chOff x="0" y="0"/>
                <a:chExt cx="734" cy="480"/>
              </a:xfrm>
            </p:grpSpPr>
            <p:sp>
              <p:nvSpPr>
                <p:cNvPr id="17483" name="Rectangle 61"/>
                <p:cNvSpPr>
                  <a:spLocks noChangeArrowheads="1"/>
                </p:cNvSpPr>
                <p:nvPr/>
              </p:nvSpPr>
              <p:spPr bwMode="auto">
                <a:xfrm>
                  <a:off x="43" y="0"/>
                  <a:ext cx="648" cy="48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/>
                  <a:r>
                    <a:rPr lang="zh-CN" altLang="zh-CN" sz="1600" b="1">
                      <a:solidFill>
                        <a:schemeClr val="bg1"/>
                      </a:solidFill>
                      <a:latin typeface="宋体" pitchFamily="2" charset="-122"/>
                      <a:ea typeface="宋体" pitchFamily="2" charset="-122"/>
                    </a:rPr>
                    <a:t>80%</a:t>
                  </a:r>
                </a:p>
                <a:p>
                  <a:pPr algn="ctr" eaLnBrk="0" hangingPunct="0"/>
                  <a:endParaRPr lang="zh-CN" altLang="zh-CN" sz="1600" b="1">
                    <a:solidFill>
                      <a:schemeClr val="bg1"/>
                    </a:solidFill>
                    <a:latin typeface="宋体" pitchFamily="2" charset="-122"/>
                    <a:ea typeface="宋体" pitchFamily="2" charset="-122"/>
                  </a:endParaRPr>
                </a:p>
              </p:txBody>
            </p:sp>
            <p:sp>
              <p:nvSpPr>
                <p:cNvPr id="17484" name="Rectangle 62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734" cy="480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1600">
                    <a:latin typeface="宋体" pitchFamily="2" charset="-122"/>
                    <a:ea typeface="宋体" pitchFamily="2" charset="-122"/>
                  </a:endParaRPr>
                </a:p>
              </p:txBody>
            </p:sp>
          </p:grpSp>
          <p:grpSp>
            <p:nvGrpSpPr>
              <p:cNvPr id="17435" name="Group 63"/>
              <p:cNvGrpSpPr>
                <a:grpSpLocks/>
              </p:cNvGrpSpPr>
              <p:nvPr/>
            </p:nvGrpSpPr>
            <p:grpSpPr bwMode="auto">
              <a:xfrm>
                <a:off x="0" y="2592"/>
                <a:ext cx="273" cy="2016"/>
                <a:chOff x="0" y="0"/>
                <a:chExt cx="273" cy="2016"/>
              </a:xfrm>
            </p:grpSpPr>
            <p:sp>
              <p:nvSpPr>
                <p:cNvPr id="17481" name="Rectangle 64"/>
                <p:cNvSpPr>
                  <a:spLocks noChangeArrowheads="1"/>
                </p:cNvSpPr>
                <p:nvPr/>
              </p:nvSpPr>
              <p:spPr bwMode="auto">
                <a:xfrm>
                  <a:off x="43" y="0"/>
                  <a:ext cx="187" cy="201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/>
                  <a:r>
                    <a:rPr lang="zh-CN" altLang="zh-CN" sz="1600" b="1">
                      <a:latin typeface="宋体" pitchFamily="2" charset="-122"/>
                      <a:ea typeface="宋体" pitchFamily="2" charset="-122"/>
                    </a:rPr>
                    <a:t> </a:t>
                  </a:r>
                </a:p>
                <a:p>
                  <a:pPr algn="ctr" eaLnBrk="0" hangingPunct="0"/>
                  <a:r>
                    <a:rPr lang="zh-CN" sz="1600" b="1">
                      <a:solidFill>
                        <a:schemeClr val="bg1"/>
                      </a:solidFill>
                      <a:latin typeface="宋体" pitchFamily="2" charset="-122"/>
                      <a:ea typeface="宋体" pitchFamily="2" charset="-122"/>
                    </a:rPr>
                    <a:t>军</a:t>
                  </a:r>
                </a:p>
                <a:p>
                  <a:pPr algn="ctr" eaLnBrk="0" hangingPunct="0"/>
                  <a:r>
                    <a:rPr lang="zh-CN" altLang="zh-CN" sz="1600" b="1">
                      <a:solidFill>
                        <a:schemeClr val="bg1"/>
                      </a:solidFill>
                      <a:latin typeface="宋体" pitchFamily="2" charset="-122"/>
                      <a:ea typeface="宋体" pitchFamily="2" charset="-122"/>
                    </a:rPr>
                    <a:t> </a:t>
                  </a:r>
                </a:p>
                <a:p>
                  <a:pPr algn="ctr" eaLnBrk="0" hangingPunct="0"/>
                  <a:r>
                    <a:rPr lang="zh-CN" sz="1600" b="1">
                      <a:solidFill>
                        <a:schemeClr val="bg1"/>
                      </a:solidFill>
                      <a:latin typeface="宋体" pitchFamily="2" charset="-122"/>
                      <a:ea typeface="宋体" pitchFamily="2" charset="-122"/>
                    </a:rPr>
                    <a:t>力</a:t>
                  </a:r>
                </a:p>
                <a:p>
                  <a:pPr algn="ctr" eaLnBrk="0" hangingPunct="0"/>
                  <a:endParaRPr lang="zh-CN" altLang="zh-CN" sz="1600" b="1">
                    <a:solidFill>
                      <a:schemeClr val="bg1"/>
                    </a:solidFill>
                    <a:latin typeface="宋体" pitchFamily="2" charset="-122"/>
                    <a:ea typeface="宋体" pitchFamily="2" charset="-122"/>
                  </a:endParaRPr>
                </a:p>
              </p:txBody>
            </p:sp>
            <p:sp>
              <p:nvSpPr>
                <p:cNvPr id="17482" name="Rectangle 65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273" cy="2016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1600">
                    <a:latin typeface="宋体" pitchFamily="2" charset="-122"/>
                    <a:ea typeface="宋体" pitchFamily="2" charset="-122"/>
                  </a:endParaRPr>
                </a:p>
              </p:txBody>
            </p:sp>
          </p:grpSp>
          <p:grpSp>
            <p:nvGrpSpPr>
              <p:cNvPr id="17436" name="Group 66"/>
              <p:cNvGrpSpPr>
                <a:grpSpLocks/>
              </p:cNvGrpSpPr>
              <p:nvPr/>
            </p:nvGrpSpPr>
            <p:grpSpPr bwMode="auto">
              <a:xfrm>
                <a:off x="273" y="2592"/>
                <a:ext cx="1022" cy="384"/>
                <a:chOff x="0" y="0"/>
                <a:chExt cx="1022" cy="384"/>
              </a:xfrm>
            </p:grpSpPr>
            <p:sp>
              <p:nvSpPr>
                <p:cNvPr id="17479" name="Rectangle 67"/>
                <p:cNvSpPr>
                  <a:spLocks noChangeArrowheads="1"/>
                </p:cNvSpPr>
                <p:nvPr/>
              </p:nvSpPr>
              <p:spPr bwMode="auto">
                <a:xfrm>
                  <a:off x="43" y="0"/>
                  <a:ext cx="936" cy="3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/>
                  <a:r>
                    <a:rPr lang="zh-CN" sz="1600" b="1" dirty="0">
                      <a:solidFill>
                        <a:schemeClr val="bg1"/>
                      </a:solidFill>
                      <a:latin typeface="宋体" pitchFamily="2" charset="-122"/>
                      <a:ea typeface="宋体" pitchFamily="2" charset="-122"/>
                    </a:rPr>
                    <a:t>总兵力</a:t>
                  </a:r>
                </a:p>
                <a:p>
                  <a:pPr algn="ctr" eaLnBrk="0" hangingPunct="0"/>
                  <a:endParaRPr lang="zh-CN" altLang="zh-CN" sz="1600" b="1" dirty="0">
                    <a:solidFill>
                      <a:schemeClr val="bg1"/>
                    </a:solidFill>
                    <a:latin typeface="宋体" pitchFamily="2" charset="-122"/>
                    <a:ea typeface="宋体" pitchFamily="2" charset="-122"/>
                  </a:endParaRPr>
                </a:p>
              </p:txBody>
            </p:sp>
            <p:sp>
              <p:nvSpPr>
                <p:cNvPr id="17480" name="Rectangle 68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1022" cy="38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1600">
                    <a:latin typeface="宋体" pitchFamily="2" charset="-122"/>
                    <a:ea typeface="宋体" pitchFamily="2" charset="-122"/>
                  </a:endParaRPr>
                </a:p>
              </p:txBody>
            </p:sp>
          </p:grpSp>
          <p:grpSp>
            <p:nvGrpSpPr>
              <p:cNvPr id="17437" name="Group 69"/>
              <p:cNvGrpSpPr>
                <a:grpSpLocks/>
              </p:cNvGrpSpPr>
              <p:nvPr/>
            </p:nvGrpSpPr>
            <p:grpSpPr bwMode="auto">
              <a:xfrm>
                <a:off x="1295" y="2592"/>
                <a:ext cx="806" cy="384"/>
                <a:chOff x="0" y="0"/>
                <a:chExt cx="806" cy="384"/>
              </a:xfrm>
            </p:grpSpPr>
            <p:sp>
              <p:nvSpPr>
                <p:cNvPr id="17477" name="Rectangle 70"/>
                <p:cNvSpPr>
                  <a:spLocks noChangeArrowheads="1"/>
                </p:cNvSpPr>
                <p:nvPr/>
              </p:nvSpPr>
              <p:spPr bwMode="auto">
                <a:xfrm>
                  <a:off x="43" y="0"/>
                  <a:ext cx="720" cy="3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/>
                  <a:r>
                    <a:rPr lang="zh-CN" altLang="zh-CN" sz="1600" b="1">
                      <a:solidFill>
                        <a:schemeClr val="bg1"/>
                      </a:solidFill>
                      <a:latin typeface="宋体" pitchFamily="2" charset="-122"/>
                      <a:ea typeface="宋体" pitchFamily="2" charset="-122"/>
                    </a:rPr>
                    <a:t>202.9</a:t>
                  </a:r>
                  <a:r>
                    <a:rPr lang="zh-CN" sz="1600" b="1">
                      <a:solidFill>
                        <a:schemeClr val="bg1"/>
                      </a:solidFill>
                      <a:latin typeface="宋体" pitchFamily="2" charset="-122"/>
                      <a:ea typeface="宋体" pitchFamily="2" charset="-122"/>
                    </a:rPr>
                    <a:t>万人</a:t>
                  </a:r>
                </a:p>
                <a:p>
                  <a:pPr algn="ctr" eaLnBrk="0" hangingPunct="0"/>
                  <a:endParaRPr lang="zh-CN" altLang="zh-CN" sz="1600" b="1">
                    <a:solidFill>
                      <a:schemeClr val="bg1"/>
                    </a:solidFill>
                    <a:latin typeface="宋体" pitchFamily="2" charset="-122"/>
                    <a:ea typeface="宋体" pitchFamily="2" charset="-122"/>
                  </a:endParaRPr>
                </a:p>
              </p:txBody>
            </p:sp>
            <p:sp>
              <p:nvSpPr>
                <p:cNvPr id="17478" name="Rectangle 71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806" cy="38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1600">
                    <a:latin typeface="宋体" pitchFamily="2" charset="-122"/>
                    <a:ea typeface="宋体" pitchFamily="2" charset="-122"/>
                  </a:endParaRPr>
                </a:p>
              </p:txBody>
            </p:sp>
          </p:grpSp>
          <p:grpSp>
            <p:nvGrpSpPr>
              <p:cNvPr id="17438" name="Group 72"/>
              <p:cNvGrpSpPr>
                <a:grpSpLocks/>
              </p:cNvGrpSpPr>
              <p:nvPr/>
            </p:nvGrpSpPr>
            <p:grpSpPr bwMode="auto">
              <a:xfrm>
                <a:off x="2101" y="2592"/>
                <a:ext cx="734" cy="384"/>
                <a:chOff x="0" y="0"/>
                <a:chExt cx="734" cy="384"/>
              </a:xfrm>
            </p:grpSpPr>
            <p:sp>
              <p:nvSpPr>
                <p:cNvPr id="17475" name="Rectangle 73"/>
                <p:cNvSpPr>
                  <a:spLocks noChangeArrowheads="1"/>
                </p:cNvSpPr>
                <p:nvPr/>
              </p:nvSpPr>
              <p:spPr bwMode="auto">
                <a:xfrm>
                  <a:off x="43" y="0"/>
                  <a:ext cx="648" cy="3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/>
                  <a:r>
                    <a:rPr lang="zh-CN" altLang="zh-CN" sz="1600" b="1">
                      <a:solidFill>
                        <a:schemeClr val="bg1"/>
                      </a:solidFill>
                      <a:latin typeface="宋体" pitchFamily="2" charset="-122"/>
                      <a:ea typeface="宋体" pitchFamily="2" charset="-122"/>
                    </a:rPr>
                    <a:t>60</a:t>
                  </a:r>
                  <a:r>
                    <a:rPr lang="zh-CN" sz="1600" b="1">
                      <a:solidFill>
                        <a:schemeClr val="bg1"/>
                      </a:solidFill>
                      <a:latin typeface="宋体" pitchFamily="2" charset="-122"/>
                      <a:ea typeface="宋体" pitchFamily="2" charset="-122"/>
                    </a:rPr>
                    <a:t>余万人</a:t>
                  </a:r>
                </a:p>
                <a:p>
                  <a:pPr algn="ctr" eaLnBrk="0" hangingPunct="0"/>
                  <a:endParaRPr lang="zh-CN" altLang="zh-CN" sz="1600" b="1">
                    <a:latin typeface="宋体" pitchFamily="2" charset="-122"/>
                    <a:ea typeface="宋体" pitchFamily="2" charset="-122"/>
                  </a:endParaRPr>
                </a:p>
              </p:txBody>
            </p:sp>
            <p:sp>
              <p:nvSpPr>
                <p:cNvPr id="17476" name="Rectangle 74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734" cy="38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1600">
                    <a:latin typeface="宋体" pitchFamily="2" charset="-122"/>
                    <a:ea typeface="宋体" pitchFamily="2" charset="-122"/>
                  </a:endParaRPr>
                </a:p>
              </p:txBody>
            </p:sp>
          </p:grpSp>
          <p:grpSp>
            <p:nvGrpSpPr>
              <p:cNvPr id="17439" name="Group 75"/>
              <p:cNvGrpSpPr>
                <a:grpSpLocks/>
              </p:cNvGrpSpPr>
              <p:nvPr/>
            </p:nvGrpSpPr>
            <p:grpSpPr bwMode="auto">
              <a:xfrm>
                <a:off x="273" y="2976"/>
                <a:ext cx="1022" cy="384"/>
                <a:chOff x="0" y="0"/>
                <a:chExt cx="1022" cy="384"/>
              </a:xfrm>
            </p:grpSpPr>
            <p:sp>
              <p:nvSpPr>
                <p:cNvPr id="17473" name="Rectangle 76"/>
                <p:cNvSpPr>
                  <a:spLocks noChangeArrowheads="1"/>
                </p:cNvSpPr>
                <p:nvPr/>
              </p:nvSpPr>
              <p:spPr bwMode="auto">
                <a:xfrm>
                  <a:off x="43" y="0"/>
                  <a:ext cx="936" cy="3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/>
                  <a:r>
                    <a:rPr lang="zh-CN" sz="1600" b="1" dirty="0">
                      <a:solidFill>
                        <a:schemeClr val="bg1"/>
                      </a:solidFill>
                      <a:latin typeface="宋体" pitchFamily="2" charset="-122"/>
                      <a:ea typeface="宋体" pitchFamily="2" charset="-122"/>
                    </a:rPr>
                    <a:t>有训练的后备兵员</a:t>
                  </a:r>
                </a:p>
                <a:p>
                  <a:pPr algn="ctr" eaLnBrk="0" hangingPunct="0"/>
                  <a:endParaRPr lang="zh-CN" altLang="zh-CN" sz="1600" b="1" dirty="0">
                    <a:solidFill>
                      <a:schemeClr val="bg1"/>
                    </a:solidFill>
                    <a:latin typeface="宋体" pitchFamily="2" charset="-122"/>
                    <a:ea typeface="宋体" pitchFamily="2" charset="-122"/>
                  </a:endParaRPr>
                </a:p>
              </p:txBody>
            </p:sp>
            <p:sp>
              <p:nvSpPr>
                <p:cNvPr id="17474" name="Rectangle 77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1022" cy="38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1600">
                    <a:latin typeface="宋体" pitchFamily="2" charset="-122"/>
                    <a:ea typeface="宋体" pitchFamily="2" charset="-122"/>
                  </a:endParaRPr>
                </a:p>
              </p:txBody>
            </p:sp>
          </p:grpSp>
          <p:grpSp>
            <p:nvGrpSpPr>
              <p:cNvPr id="17440" name="Group 78"/>
              <p:cNvGrpSpPr>
                <a:grpSpLocks/>
              </p:cNvGrpSpPr>
              <p:nvPr/>
            </p:nvGrpSpPr>
            <p:grpSpPr bwMode="auto">
              <a:xfrm>
                <a:off x="1295" y="2976"/>
                <a:ext cx="806" cy="384"/>
                <a:chOff x="0" y="0"/>
                <a:chExt cx="806" cy="384"/>
              </a:xfrm>
            </p:grpSpPr>
            <p:sp>
              <p:nvSpPr>
                <p:cNvPr id="17471" name="Rectangle 79"/>
                <p:cNvSpPr>
                  <a:spLocks noChangeArrowheads="1"/>
                </p:cNvSpPr>
                <p:nvPr/>
              </p:nvSpPr>
              <p:spPr bwMode="auto">
                <a:xfrm>
                  <a:off x="43" y="0"/>
                  <a:ext cx="720" cy="3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/>
                  <a:r>
                    <a:rPr lang="zh-CN" altLang="zh-CN" sz="1600" b="1">
                      <a:solidFill>
                        <a:schemeClr val="bg1"/>
                      </a:solidFill>
                      <a:latin typeface="宋体" pitchFamily="2" charset="-122"/>
                      <a:ea typeface="宋体" pitchFamily="2" charset="-122"/>
                    </a:rPr>
                    <a:t>50</a:t>
                  </a:r>
                  <a:r>
                    <a:rPr lang="zh-CN" sz="1600" b="1">
                      <a:solidFill>
                        <a:schemeClr val="bg1"/>
                      </a:solidFill>
                      <a:latin typeface="宋体" pitchFamily="2" charset="-122"/>
                      <a:ea typeface="宋体" pitchFamily="2" charset="-122"/>
                    </a:rPr>
                    <a:t>万人</a:t>
                  </a:r>
                </a:p>
                <a:p>
                  <a:pPr algn="ctr" eaLnBrk="0" hangingPunct="0"/>
                  <a:endParaRPr lang="zh-CN" altLang="zh-CN" sz="1600" b="1">
                    <a:solidFill>
                      <a:schemeClr val="bg1"/>
                    </a:solidFill>
                    <a:latin typeface="宋体" pitchFamily="2" charset="-122"/>
                    <a:ea typeface="宋体" pitchFamily="2" charset="-122"/>
                  </a:endParaRPr>
                </a:p>
              </p:txBody>
            </p:sp>
            <p:sp>
              <p:nvSpPr>
                <p:cNvPr id="17472" name="Rectangle 80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806" cy="38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1600">
                    <a:latin typeface="宋体" pitchFamily="2" charset="-122"/>
                    <a:ea typeface="宋体" pitchFamily="2" charset="-122"/>
                  </a:endParaRPr>
                </a:p>
              </p:txBody>
            </p:sp>
          </p:grpSp>
          <p:grpSp>
            <p:nvGrpSpPr>
              <p:cNvPr id="17441" name="Group 81"/>
              <p:cNvGrpSpPr>
                <a:grpSpLocks/>
              </p:cNvGrpSpPr>
              <p:nvPr/>
            </p:nvGrpSpPr>
            <p:grpSpPr bwMode="auto">
              <a:xfrm>
                <a:off x="2101" y="2976"/>
                <a:ext cx="734" cy="384"/>
                <a:chOff x="0" y="0"/>
                <a:chExt cx="734" cy="384"/>
              </a:xfrm>
            </p:grpSpPr>
            <p:sp>
              <p:nvSpPr>
                <p:cNvPr id="17469" name="Rectangle 82"/>
                <p:cNvSpPr>
                  <a:spLocks noChangeArrowheads="1"/>
                </p:cNvSpPr>
                <p:nvPr/>
              </p:nvSpPr>
              <p:spPr bwMode="auto">
                <a:xfrm>
                  <a:off x="43" y="0"/>
                  <a:ext cx="648" cy="3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/>
                  <a:r>
                    <a:rPr lang="zh-CN" altLang="zh-CN" sz="1600" b="1">
                      <a:solidFill>
                        <a:schemeClr val="bg1"/>
                      </a:solidFill>
                      <a:latin typeface="宋体" pitchFamily="2" charset="-122"/>
                      <a:ea typeface="宋体" pitchFamily="2" charset="-122"/>
                    </a:rPr>
                    <a:t>409.7</a:t>
                  </a:r>
                  <a:r>
                    <a:rPr lang="zh-CN" sz="1600" b="1">
                      <a:solidFill>
                        <a:schemeClr val="bg1"/>
                      </a:solidFill>
                      <a:latin typeface="宋体" pitchFamily="2" charset="-122"/>
                      <a:ea typeface="宋体" pitchFamily="2" charset="-122"/>
                    </a:rPr>
                    <a:t>万人</a:t>
                  </a:r>
                </a:p>
                <a:p>
                  <a:pPr algn="ctr" eaLnBrk="0" hangingPunct="0"/>
                  <a:endParaRPr lang="zh-CN" altLang="zh-CN" sz="1600" b="1">
                    <a:latin typeface="宋体" pitchFamily="2" charset="-122"/>
                    <a:ea typeface="宋体" pitchFamily="2" charset="-122"/>
                  </a:endParaRPr>
                </a:p>
              </p:txBody>
            </p:sp>
            <p:sp>
              <p:nvSpPr>
                <p:cNvPr id="17470" name="Rectangle 83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734" cy="38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1600">
                    <a:latin typeface="宋体" pitchFamily="2" charset="-122"/>
                    <a:ea typeface="宋体" pitchFamily="2" charset="-122"/>
                  </a:endParaRPr>
                </a:p>
              </p:txBody>
            </p:sp>
          </p:grpSp>
          <p:grpSp>
            <p:nvGrpSpPr>
              <p:cNvPr id="17442" name="Group 84"/>
              <p:cNvGrpSpPr>
                <a:grpSpLocks/>
              </p:cNvGrpSpPr>
              <p:nvPr/>
            </p:nvGrpSpPr>
            <p:grpSpPr bwMode="auto">
              <a:xfrm>
                <a:off x="273" y="3360"/>
                <a:ext cx="1022" cy="384"/>
                <a:chOff x="0" y="0"/>
                <a:chExt cx="1022" cy="384"/>
              </a:xfrm>
            </p:grpSpPr>
            <p:sp>
              <p:nvSpPr>
                <p:cNvPr id="17467" name="Rectangle 85"/>
                <p:cNvSpPr>
                  <a:spLocks noChangeArrowheads="1"/>
                </p:cNvSpPr>
                <p:nvPr/>
              </p:nvSpPr>
              <p:spPr bwMode="auto">
                <a:xfrm>
                  <a:off x="43" y="0"/>
                  <a:ext cx="936" cy="3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/>
                  <a:r>
                    <a:rPr lang="zh-CN" sz="1600" b="1" dirty="0">
                      <a:solidFill>
                        <a:schemeClr val="bg1"/>
                      </a:solidFill>
                      <a:latin typeface="宋体" pitchFamily="2" charset="-122"/>
                      <a:ea typeface="宋体" pitchFamily="2" charset="-122"/>
                    </a:rPr>
                    <a:t>军舰</a:t>
                  </a:r>
                </a:p>
                <a:p>
                  <a:pPr algn="ctr" eaLnBrk="0" hangingPunct="0"/>
                  <a:endParaRPr lang="zh-CN" altLang="zh-CN" sz="1600" b="1" dirty="0">
                    <a:solidFill>
                      <a:schemeClr val="bg1"/>
                    </a:solidFill>
                    <a:latin typeface="宋体" pitchFamily="2" charset="-122"/>
                    <a:ea typeface="宋体" pitchFamily="2" charset="-122"/>
                  </a:endParaRPr>
                </a:p>
              </p:txBody>
            </p:sp>
            <p:sp>
              <p:nvSpPr>
                <p:cNvPr id="17468" name="Rectangle 86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1022" cy="38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1600">
                    <a:latin typeface="宋体" pitchFamily="2" charset="-122"/>
                    <a:ea typeface="宋体" pitchFamily="2" charset="-122"/>
                  </a:endParaRPr>
                </a:p>
              </p:txBody>
            </p:sp>
          </p:grpSp>
          <p:grpSp>
            <p:nvGrpSpPr>
              <p:cNvPr id="17443" name="Group 87"/>
              <p:cNvGrpSpPr>
                <a:grpSpLocks/>
              </p:cNvGrpSpPr>
              <p:nvPr/>
            </p:nvGrpSpPr>
            <p:grpSpPr bwMode="auto">
              <a:xfrm>
                <a:off x="1295" y="3360"/>
                <a:ext cx="806" cy="384"/>
                <a:chOff x="0" y="0"/>
                <a:chExt cx="806" cy="384"/>
              </a:xfrm>
            </p:grpSpPr>
            <p:sp>
              <p:nvSpPr>
                <p:cNvPr id="17465" name="Rectangle 88"/>
                <p:cNvSpPr>
                  <a:spLocks noChangeArrowheads="1"/>
                </p:cNvSpPr>
                <p:nvPr/>
              </p:nvSpPr>
              <p:spPr bwMode="auto">
                <a:xfrm>
                  <a:off x="43" y="0"/>
                  <a:ext cx="720" cy="3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/>
                  <a:r>
                    <a:rPr lang="zh-CN" altLang="zh-CN" sz="1600" b="1">
                      <a:solidFill>
                        <a:schemeClr val="bg1"/>
                      </a:solidFill>
                      <a:latin typeface="宋体" pitchFamily="2" charset="-122"/>
                      <a:ea typeface="宋体" pitchFamily="2" charset="-122"/>
                    </a:rPr>
                    <a:t>66</a:t>
                  </a:r>
                  <a:r>
                    <a:rPr lang="zh-CN" sz="1600" b="1">
                      <a:solidFill>
                        <a:schemeClr val="bg1"/>
                      </a:solidFill>
                      <a:latin typeface="宋体" pitchFamily="2" charset="-122"/>
                      <a:ea typeface="宋体" pitchFamily="2" charset="-122"/>
                    </a:rPr>
                    <a:t>艘</a:t>
                  </a:r>
                </a:p>
                <a:p>
                  <a:pPr algn="ctr" eaLnBrk="0" hangingPunct="0"/>
                  <a:endParaRPr lang="zh-CN" altLang="zh-CN" sz="1600" b="1">
                    <a:solidFill>
                      <a:schemeClr val="bg1"/>
                    </a:solidFill>
                    <a:latin typeface="宋体" pitchFamily="2" charset="-122"/>
                    <a:ea typeface="宋体" pitchFamily="2" charset="-122"/>
                  </a:endParaRPr>
                </a:p>
              </p:txBody>
            </p:sp>
            <p:sp>
              <p:nvSpPr>
                <p:cNvPr id="17466" name="Rectangle 89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806" cy="38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1600">
                    <a:latin typeface="宋体" pitchFamily="2" charset="-122"/>
                    <a:ea typeface="宋体" pitchFamily="2" charset="-122"/>
                  </a:endParaRPr>
                </a:p>
              </p:txBody>
            </p:sp>
          </p:grpSp>
          <p:grpSp>
            <p:nvGrpSpPr>
              <p:cNvPr id="17444" name="Group 90"/>
              <p:cNvGrpSpPr>
                <a:grpSpLocks/>
              </p:cNvGrpSpPr>
              <p:nvPr/>
            </p:nvGrpSpPr>
            <p:grpSpPr bwMode="auto">
              <a:xfrm>
                <a:off x="2101" y="3360"/>
                <a:ext cx="734" cy="384"/>
                <a:chOff x="0" y="0"/>
                <a:chExt cx="734" cy="384"/>
              </a:xfrm>
            </p:grpSpPr>
            <p:sp>
              <p:nvSpPr>
                <p:cNvPr id="17463" name="Rectangle 91"/>
                <p:cNvSpPr>
                  <a:spLocks noChangeArrowheads="1"/>
                </p:cNvSpPr>
                <p:nvPr/>
              </p:nvSpPr>
              <p:spPr bwMode="auto">
                <a:xfrm>
                  <a:off x="43" y="0"/>
                  <a:ext cx="648" cy="3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/>
                  <a:r>
                    <a:rPr lang="zh-CN" altLang="zh-CN" sz="1600" b="1">
                      <a:solidFill>
                        <a:schemeClr val="bg1"/>
                      </a:solidFill>
                      <a:latin typeface="宋体" pitchFamily="2" charset="-122"/>
                      <a:ea typeface="宋体" pitchFamily="2" charset="-122"/>
                    </a:rPr>
                    <a:t>200</a:t>
                  </a:r>
                  <a:r>
                    <a:rPr lang="zh-CN" sz="1600" b="1">
                      <a:solidFill>
                        <a:schemeClr val="bg1"/>
                      </a:solidFill>
                      <a:latin typeface="宋体" pitchFamily="2" charset="-122"/>
                      <a:ea typeface="宋体" pitchFamily="2" charset="-122"/>
                    </a:rPr>
                    <a:t>艘</a:t>
                  </a:r>
                </a:p>
                <a:p>
                  <a:pPr algn="ctr" eaLnBrk="0" hangingPunct="0"/>
                  <a:endParaRPr lang="zh-CN" altLang="zh-CN" sz="1600" b="1">
                    <a:solidFill>
                      <a:schemeClr val="bg1"/>
                    </a:solidFill>
                    <a:latin typeface="宋体" pitchFamily="2" charset="-122"/>
                    <a:ea typeface="宋体" pitchFamily="2" charset="-122"/>
                  </a:endParaRPr>
                </a:p>
              </p:txBody>
            </p:sp>
            <p:sp>
              <p:nvSpPr>
                <p:cNvPr id="17464" name="Rectangle 92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734" cy="38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1600">
                    <a:latin typeface="宋体" pitchFamily="2" charset="-122"/>
                    <a:ea typeface="宋体" pitchFamily="2" charset="-122"/>
                  </a:endParaRPr>
                </a:p>
              </p:txBody>
            </p:sp>
          </p:grpSp>
          <p:grpSp>
            <p:nvGrpSpPr>
              <p:cNvPr id="17445" name="Group 93"/>
              <p:cNvGrpSpPr>
                <a:grpSpLocks/>
              </p:cNvGrpSpPr>
              <p:nvPr/>
            </p:nvGrpSpPr>
            <p:grpSpPr bwMode="auto">
              <a:xfrm>
                <a:off x="273" y="3744"/>
                <a:ext cx="1022" cy="384"/>
                <a:chOff x="0" y="0"/>
                <a:chExt cx="1022" cy="384"/>
              </a:xfrm>
            </p:grpSpPr>
            <p:sp>
              <p:nvSpPr>
                <p:cNvPr id="17461" name="Rectangle 94"/>
                <p:cNvSpPr>
                  <a:spLocks noChangeArrowheads="1"/>
                </p:cNvSpPr>
                <p:nvPr/>
              </p:nvSpPr>
              <p:spPr bwMode="auto">
                <a:xfrm>
                  <a:off x="43" y="0"/>
                  <a:ext cx="936" cy="3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/>
                  <a:r>
                    <a:rPr lang="zh-CN" sz="1600" b="1">
                      <a:solidFill>
                        <a:schemeClr val="bg1"/>
                      </a:solidFill>
                      <a:latin typeface="宋体" pitchFamily="2" charset="-122"/>
                      <a:ea typeface="宋体" pitchFamily="2" charset="-122"/>
                    </a:rPr>
                    <a:t>军舰总吨位</a:t>
                  </a:r>
                </a:p>
                <a:p>
                  <a:pPr algn="ctr" eaLnBrk="0" hangingPunct="0"/>
                  <a:endParaRPr lang="zh-CN" altLang="zh-CN" sz="1600" b="1">
                    <a:solidFill>
                      <a:schemeClr val="bg1"/>
                    </a:solidFill>
                    <a:latin typeface="宋体" pitchFamily="2" charset="-122"/>
                    <a:ea typeface="宋体" pitchFamily="2" charset="-122"/>
                  </a:endParaRPr>
                </a:p>
              </p:txBody>
            </p:sp>
            <p:sp>
              <p:nvSpPr>
                <p:cNvPr id="17462" name="Rectangle 95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1022" cy="38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1600">
                    <a:latin typeface="宋体" pitchFamily="2" charset="-122"/>
                    <a:ea typeface="宋体" pitchFamily="2" charset="-122"/>
                  </a:endParaRPr>
                </a:p>
              </p:txBody>
            </p:sp>
          </p:grpSp>
          <p:grpSp>
            <p:nvGrpSpPr>
              <p:cNvPr id="17446" name="Group 96"/>
              <p:cNvGrpSpPr>
                <a:grpSpLocks/>
              </p:cNvGrpSpPr>
              <p:nvPr/>
            </p:nvGrpSpPr>
            <p:grpSpPr bwMode="auto">
              <a:xfrm>
                <a:off x="1295" y="3744"/>
                <a:ext cx="806" cy="384"/>
                <a:chOff x="0" y="0"/>
                <a:chExt cx="806" cy="384"/>
              </a:xfrm>
            </p:grpSpPr>
            <p:sp>
              <p:nvSpPr>
                <p:cNvPr id="17459" name="Rectangle 97"/>
                <p:cNvSpPr>
                  <a:spLocks noChangeArrowheads="1"/>
                </p:cNvSpPr>
                <p:nvPr/>
              </p:nvSpPr>
              <p:spPr bwMode="auto">
                <a:xfrm>
                  <a:off x="43" y="0"/>
                  <a:ext cx="720" cy="3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/>
                  <a:r>
                    <a:rPr lang="zh-CN" altLang="zh-CN" sz="1600" b="1">
                      <a:solidFill>
                        <a:schemeClr val="bg1"/>
                      </a:solidFill>
                      <a:latin typeface="宋体" pitchFamily="2" charset="-122"/>
                      <a:ea typeface="宋体" pitchFamily="2" charset="-122"/>
                    </a:rPr>
                    <a:t>5.9</a:t>
                  </a:r>
                  <a:r>
                    <a:rPr lang="zh-CN" sz="1600" b="1">
                      <a:solidFill>
                        <a:schemeClr val="bg1"/>
                      </a:solidFill>
                      <a:latin typeface="宋体" pitchFamily="2" charset="-122"/>
                      <a:ea typeface="宋体" pitchFamily="2" charset="-122"/>
                    </a:rPr>
                    <a:t>万吨</a:t>
                  </a:r>
                </a:p>
                <a:p>
                  <a:pPr algn="ctr" eaLnBrk="0" hangingPunct="0"/>
                  <a:endParaRPr lang="zh-CN" altLang="zh-CN" sz="1600" b="1">
                    <a:solidFill>
                      <a:schemeClr val="bg1"/>
                    </a:solidFill>
                    <a:latin typeface="宋体" pitchFamily="2" charset="-122"/>
                    <a:ea typeface="宋体" pitchFamily="2" charset="-122"/>
                  </a:endParaRPr>
                </a:p>
              </p:txBody>
            </p:sp>
            <p:sp>
              <p:nvSpPr>
                <p:cNvPr id="17460" name="Rectangle 98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806" cy="38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1600">
                    <a:latin typeface="宋体" pitchFamily="2" charset="-122"/>
                    <a:ea typeface="宋体" pitchFamily="2" charset="-122"/>
                  </a:endParaRPr>
                </a:p>
              </p:txBody>
            </p:sp>
          </p:grpSp>
          <p:grpSp>
            <p:nvGrpSpPr>
              <p:cNvPr id="17447" name="Group 99"/>
              <p:cNvGrpSpPr>
                <a:grpSpLocks/>
              </p:cNvGrpSpPr>
              <p:nvPr/>
            </p:nvGrpSpPr>
            <p:grpSpPr bwMode="auto">
              <a:xfrm>
                <a:off x="2101" y="3744"/>
                <a:ext cx="734" cy="384"/>
                <a:chOff x="0" y="0"/>
                <a:chExt cx="734" cy="384"/>
              </a:xfrm>
            </p:grpSpPr>
            <p:sp>
              <p:nvSpPr>
                <p:cNvPr id="17457" name="Rectangle 100"/>
                <p:cNvSpPr>
                  <a:spLocks noChangeArrowheads="1"/>
                </p:cNvSpPr>
                <p:nvPr/>
              </p:nvSpPr>
              <p:spPr bwMode="auto">
                <a:xfrm>
                  <a:off x="43" y="0"/>
                  <a:ext cx="648" cy="3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/>
                  <a:r>
                    <a:rPr lang="zh-CN" altLang="zh-CN" sz="1600" b="1">
                      <a:solidFill>
                        <a:schemeClr val="bg1"/>
                      </a:solidFill>
                      <a:latin typeface="宋体" pitchFamily="2" charset="-122"/>
                      <a:ea typeface="宋体" pitchFamily="2" charset="-122"/>
                    </a:rPr>
                    <a:t>77.1</a:t>
                  </a:r>
                  <a:r>
                    <a:rPr lang="zh-CN" sz="1600" b="1">
                      <a:solidFill>
                        <a:schemeClr val="bg1"/>
                      </a:solidFill>
                      <a:latin typeface="宋体" pitchFamily="2" charset="-122"/>
                      <a:ea typeface="宋体" pitchFamily="2" charset="-122"/>
                    </a:rPr>
                    <a:t>万吨</a:t>
                  </a:r>
                </a:p>
                <a:p>
                  <a:pPr algn="ctr" eaLnBrk="0" hangingPunct="0"/>
                  <a:endParaRPr lang="zh-CN" altLang="zh-CN" sz="1600" b="1">
                    <a:solidFill>
                      <a:schemeClr val="bg1"/>
                    </a:solidFill>
                    <a:latin typeface="宋体" pitchFamily="2" charset="-122"/>
                    <a:ea typeface="宋体" pitchFamily="2" charset="-122"/>
                  </a:endParaRPr>
                </a:p>
              </p:txBody>
            </p:sp>
            <p:sp>
              <p:nvSpPr>
                <p:cNvPr id="17458" name="Rectangle 101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734" cy="38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1600">
                    <a:latin typeface="宋体" pitchFamily="2" charset="-122"/>
                    <a:ea typeface="宋体" pitchFamily="2" charset="-122"/>
                  </a:endParaRPr>
                </a:p>
              </p:txBody>
            </p:sp>
          </p:grpSp>
          <p:grpSp>
            <p:nvGrpSpPr>
              <p:cNvPr id="17448" name="Group 102"/>
              <p:cNvGrpSpPr>
                <a:grpSpLocks/>
              </p:cNvGrpSpPr>
              <p:nvPr/>
            </p:nvGrpSpPr>
            <p:grpSpPr bwMode="auto">
              <a:xfrm>
                <a:off x="273" y="4128"/>
                <a:ext cx="1022" cy="480"/>
                <a:chOff x="0" y="0"/>
                <a:chExt cx="1022" cy="480"/>
              </a:xfrm>
            </p:grpSpPr>
            <p:sp>
              <p:nvSpPr>
                <p:cNvPr id="17455" name="Rectangle 103"/>
                <p:cNvSpPr>
                  <a:spLocks noChangeArrowheads="1"/>
                </p:cNvSpPr>
                <p:nvPr/>
              </p:nvSpPr>
              <p:spPr bwMode="auto">
                <a:xfrm>
                  <a:off x="43" y="0"/>
                  <a:ext cx="936" cy="48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/>
                  <a:r>
                    <a:rPr lang="zh-CN" sz="1600" b="1">
                      <a:solidFill>
                        <a:schemeClr val="bg1"/>
                      </a:solidFill>
                      <a:latin typeface="宋体" pitchFamily="2" charset="-122"/>
                      <a:ea typeface="宋体" pitchFamily="2" charset="-122"/>
                    </a:rPr>
                    <a:t>飞机</a:t>
                  </a:r>
                </a:p>
                <a:p>
                  <a:pPr algn="ctr" eaLnBrk="0" hangingPunct="0"/>
                  <a:endParaRPr lang="zh-CN" altLang="zh-CN" sz="1600" b="1">
                    <a:solidFill>
                      <a:schemeClr val="bg1"/>
                    </a:solidFill>
                    <a:latin typeface="宋体" pitchFamily="2" charset="-122"/>
                    <a:ea typeface="宋体" pitchFamily="2" charset="-122"/>
                  </a:endParaRPr>
                </a:p>
              </p:txBody>
            </p:sp>
            <p:sp>
              <p:nvSpPr>
                <p:cNvPr id="17456" name="Rectangle 104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1022" cy="480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1600">
                    <a:latin typeface="宋体" pitchFamily="2" charset="-122"/>
                    <a:ea typeface="宋体" pitchFamily="2" charset="-122"/>
                  </a:endParaRPr>
                </a:p>
              </p:txBody>
            </p:sp>
          </p:grpSp>
          <p:grpSp>
            <p:nvGrpSpPr>
              <p:cNvPr id="17449" name="Group 105"/>
              <p:cNvGrpSpPr>
                <a:grpSpLocks/>
              </p:cNvGrpSpPr>
              <p:nvPr/>
            </p:nvGrpSpPr>
            <p:grpSpPr bwMode="auto">
              <a:xfrm>
                <a:off x="1295" y="4128"/>
                <a:ext cx="806" cy="480"/>
                <a:chOff x="0" y="0"/>
                <a:chExt cx="806" cy="480"/>
              </a:xfrm>
            </p:grpSpPr>
            <p:sp>
              <p:nvSpPr>
                <p:cNvPr id="17453" name="Rectangle 106"/>
                <p:cNvSpPr>
                  <a:spLocks noChangeArrowheads="1"/>
                </p:cNvSpPr>
                <p:nvPr/>
              </p:nvSpPr>
              <p:spPr bwMode="auto">
                <a:xfrm>
                  <a:off x="43" y="0"/>
                  <a:ext cx="720" cy="48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/>
                  <a:r>
                    <a:rPr lang="zh-CN" altLang="zh-CN" sz="1600" b="1">
                      <a:solidFill>
                        <a:schemeClr val="bg1"/>
                      </a:solidFill>
                      <a:latin typeface="宋体" pitchFamily="2" charset="-122"/>
                      <a:ea typeface="宋体" pitchFamily="2" charset="-122"/>
                    </a:rPr>
                    <a:t>600</a:t>
                  </a:r>
                  <a:r>
                    <a:rPr lang="zh-CN" sz="1600" b="1">
                      <a:solidFill>
                        <a:schemeClr val="bg1"/>
                      </a:solidFill>
                      <a:latin typeface="宋体" pitchFamily="2" charset="-122"/>
                      <a:ea typeface="宋体" pitchFamily="2" charset="-122"/>
                    </a:rPr>
                    <a:t>架</a:t>
                  </a:r>
                  <a:r>
                    <a:rPr lang="zh-CN" altLang="zh-CN" sz="1600" b="1">
                      <a:solidFill>
                        <a:schemeClr val="bg1"/>
                      </a:solidFill>
                      <a:latin typeface="宋体" pitchFamily="2" charset="-122"/>
                      <a:ea typeface="宋体" pitchFamily="2" charset="-122"/>
                    </a:rPr>
                    <a:t>(</a:t>
                  </a:r>
                  <a:r>
                    <a:rPr lang="zh-CN" sz="1600" b="1">
                      <a:solidFill>
                        <a:schemeClr val="bg1"/>
                      </a:solidFill>
                      <a:latin typeface="宋体" pitchFamily="2" charset="-122"/>
                      <a:ea typeface="宋体" pitchFamily="2" charset="-122"/>
                    </a:rPr>
                    <a:t>作战飞机仅</a:t>
                  </a:r>
                  <a:r>
                    <a:rPr lang="zh-CN" altLang="zh-CN" sz="1600" b="1">
                      <a:solidFill>
                        <a:schemeClr val="bg1"/>
                      </a:solidFill>
                      <a:latin typeface="宋体" pitchFamily="2" charset="-122"/>
                      <a:ea typeface="宋体" pitchFamily="2" charset="-122"/>
                    </a:rPr>
                    <a:t>305</a:t>
                  </a:r>
                  <a:r>
                    <a:rPr lang="zh-CN" sz="1600" b="1">
                      <a:solidFill>
                        <a:schemeClr val="bg1"/>
                      </a:solidFill>
                      <a:latin typeface="宋体" pitchFamily="2" charset="-122"/>
                      <a:ea typeface="宋体" pitchFamily="2" charset="-122"/>
                    </a:rPr>
                    <a:t>架</a:t>
                  </a:r>
                  <a:r>
                    <a:rPr lang="zh-CN" altLang="zh-CN" sz="1600" b="1">
                      <a:solidFill>
                        <a:schemeClr val="bg1"/>
                      </a:solidFill>
                      <a:latin typeface="宋体" pitchFamily="2" charset="-122"/>
                      <a:ea typeface="宋体" pitchFamily="2" charset="-122"/>
                    </a:rPr>
                    <a:t>)</a:t>
                  </a:r>
                </a:p>
                <a:p>
                  <a:pPr algn="ctr" eaLnBrk="0" hangingPunct="0"/>
                  <a:endParaRPr lang="zh-CN" altLang="zh-CN" sz="1600" b="1">
                    <a:solidFill>
                      <a:schemeClr val="bg1"/>
                    </a:solidFill>
                    <a:latin typeface="宋体" pitchFamily="2" charset="-122"/>
                    <a:ea typeface="宋体" pitchFamily="2" charset="-122"/>
                  </a:endParaRPr>
                </a:p>
              </p:txBody>
            </p:sp>
            <p:sp>
              <p:nvSpPr>
                <p:cNvPr id="17454" name="Rectangle 107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806" cy="480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1600">
                    <a:latin typeface="宋体" pitchFamily="2" charset="-122"/>
                    <a:ea typeface="宋体" pitchFamily="2" charset="-122"/>
                  </a:endParaRPr>
                </a:p>
              </p:txBody>
            </p:sp>
          </p:grpSp>
          <p:grpSp>
            <p:nvGrpSpPr>
              <p:cNvPr id="17450" name="Group 108"/>
              <p:cNvGrpSpPr>
                <a:grpSpLocks/>
              </p:cNvGrpSpPr>
              <p:nvPr/>
            </p:nvGrpSpPr>
            <p:grpSpPr bwMode="auto">
              <a:xfrm>
                <a:off x="2101" y="4128"/>
                <a:ext cx="734" cy="480"/>
                <a:chOff x="0" y="0"/>
                <a:chExt cx="734" cy="480"/>
              </a:xfrm>
            </p:grpSpPr>
            <p:sp>
              <p:nvSpPr>
                <p:cNvPr id="17451" name="Rectangle 109"/>
                <p:cNvSpPr>
                  <a:spLocks noChangeArrowheads="1"/>
                </p:cNvSpPr>
                <p:nvPr/>
              </p:nvSpPr>
              <p:spPr bwMode="auto">
                <a:xfrm>
                  <a:off x="43" y="0"/>
                  <a:ext cx="648" cy="48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/>
                  <a:r>
                    <a:rPr lang="zh-CN" altLang="zh-CN" sz="1600" b="1">
                      <a:solidFill>
                        <a:schemeClr val="bg1"/>
                      </a:solidFill>
                      <a:latin typeface="宋体" pitchFamily="2" charset="-122"/>
                      <a:ea typeface="宋体" pitchFamily="2" charset="-122"/>
                    </a:rPr>
                    <a:t>2625</a:t>
                  </a:r>
                  <a:r>
                    <a:rPr lang="zh-CN" sz="1600" b="1">
                      <a:solidFill>
                        <a:schemeClr val="bg1"/>
                      </a:solidFill>
                      <a:latin typeface="宋体" pitchFamily="2" charset="-122"/>
                      <a:ea typeface="宋体" pitchFamily="2" charset="-122"/>
                    </a:rPr>
                    <a:t>架</a:t>
                  </a:r>
                </a:p>
                <a:p>
                  <a:pPr algn="ctr" eaLnBrk="0" hangingPunct="0"/>
                  <a:endParaRPr lang="zh-CN" altLang="zh-CN" sz="1600" b="1">
                    <a:solidFill>
                      <a:schemeClr val="bg1"/>
                    </a:solidFill>
                    <a:latin typeface="宋体" pitchFamily="2" charset="-122"/>
                    <a:ea typeface="宋体" pitchFamily="2" charset="-122"/>
                  </a:endParaRPr>
                </a:p>
              </p:txBody>
            </p:sp>
            <p:sp>
              <p:nvSpPr>
                <p:cNvPr id="17452" name="Rectangle 110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734" cy="480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1600">
                    <a:latin typeface="宋体" pitchFamily="2" charset="-122"/>
                    <a:ea typeface="宋体" pitchFamily="2" charset="-122"/>
                  </a:endParaRPr>
                </a:p>
              </p:txBody>
            </p:sp>
          </p:grpSp>
        </p:grpSp>
        <p:sp>
          <p:nvSpPr>
            <p:cNvPr id="17415" name="Rectangle 111"/>
            <p:cNvSpPr>
              <a:spLocks noChangeArrowheads="1"/>
            </p:cNvSpPr>
            <p:nvPr/>
          </p:nvSpPr>
          <p:spPr bwMode="auto">
            <a:xfrm>
              <a:off x="0" y="0"/>
              <a:ext cx="2839" cy="4612"/>
            </a:xfrm>
            <a:prstGeom prst="rect">
              <a:avLst/>
            </a:prstGeom>
            <a:noFill/>
            <a:ln w="6350">
              <a:solidFill>
                <a:srgbClr val="A0A0A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 sz="1600">
                <a:latin typeface="宋体" pitchFamily="2" charset="-122"/>
                <a:ea typeface="宋体" pitchFamily="2" charset="-122"/>
              </a:endParaRPr>
            </a:p>
          </p:txBody>
        </p:sp>
      </p:grpSp>
      <p:sp>
        <p:nvSpPr>
          <p:cNvPr id="18544" name="Text Box 112"/>
          <p:cNvSpPr txBox="1">
            <a:spLocks noChangeArrowheads="1"/>
          </p:cNvSpPr>
          <p:nvPr/>
        </p:nvSpPr>
        <p:spPr bwMode="auto">
          <a:xfrm>
            <a:off x="2051720" y="177894"/>
            <a:ext cx="5496225" cy="52322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CN" altLang="zh-CN" sz="2800" b="1" dirty="0">
                <a:solidFill>
                  <a:schemeClr val="bg1"/>
                </a:solidFill>
                <a:latin typeface="宋体" pitchFamily="2" charset="-122"/>
              </a:rPr>
              <a:t>1937</a:t>
            </a:r>
            <a:r>
              <a:rPr lang="zh-CN" sz="2800" b="1" dirty="0">
                <a:solidFill>
                  <a:schemeClr val="bg1"/>
                </a:solidFill>
                <a:latin typeface="宋体" pitchFamily="2" charset="-122"/>
              </a:rPr>
              <a:t>年中日国力、军力对比简表 </a:t>
            </a:r>
          </a:p>
        </p:txBody>
      </p:sp>
      <p:sp>
        <p:nvSpPr>
          <p:cNvPr id="113" name="TextBox 112"/>
          <p:cNvSpPr txBox="1"/>
          <p:nvPr/>
        </p:nvSpPr>
        <p:spPr>
          <a:xfrm>
            <a:off x="305225" y="2218112"/>
            <a:ext cx="8648521" cy="144655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zh-CN" altLang="en-US" sz="4400" b="1" dirty="0" smtClean="0">
                <a:solidFill>
                  <a:srgbClr val="C00000"/>
                </a:solidFill>
                <a:latin typeface="华文楷体" pitchFamily="2" charset="-122"/>
                <a:ea typeface="华文楷体" pitchFamily="2" charset="-122"/>
              </a:rPr>
              <a:t>讨论：</a:t>
            </a:r>
            <a:endParaRPr lang="en-US" altLang="zh-CN" sz="4400" b="1" dirty="0" smtClean="0">
              <a:solidFill>
                <a:srgbClr val="C00000"/>
              </a:solidFill>
              <a:latin typeface="华文楷体" pitchFamily="2" charset="-122"/>
              <a:ea typeface="华文楷体" pitchFamily="2" charset="-122"/>
            </a:endParaRPr>
          </a:p>
          <a:p>
            <a:r>
              <a:rPr lang="zh-CN" altLang="en-US" sz="4400" b="1" dirty="0" smtClean="0">
                <a:solidFill>
                  <a:srgbClr val="C00000"/>
                </a:solidFill>
                <a:latin typeface="华文楷体" pitchFamily="2" charset="-122"/>
                <a:ea typeface="华文楷体" pitchFamily="2" charset="-122"/>
              </a:rPr>
              <a:t>中国抗日战争胜利的原因有哪些？</a:t>
            </a:r>
            <a:endParaRPr lang="zh-CN" altLang="en-US" sz="4400" b="1" dirty="0">
              <a:solidFill>
                <a:srgbClr val="C00000"/>
              </a:solidFill>
              <a:latin typeface="华文楷体" pitchFamily="2" charset="-122"/>
              <a:ea typeface="华文楷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077600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92979" y="1005576"/>
            <a:ext cx="813690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 dirty="0" smtClean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⑴</a:t>
            </a:r>
            <a:r>
              <a:rPr lang="zh-CN" altLang="en-US" sz="2800" b="1" dirty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日本方面</a:t>
            </a:r>
            <a:r>
              <a:rPr lang="zh-CN" altLang="en-US" sz="2800" b="1" dirty="0" smtClean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：</a:t>
            </a:r>
            <a:endParaRPr lang="en-US" altLang="zh-CN" sz="2800" b="1" dirty="0" smtClean="0">
              <a:solidFill>
                <a:schemeClr val="bg1"/>
              </a:solidFill>
              <a:latin typeface="华文楷体" pitchFamily="2" charset="-122"/>
              <a:ea typeface="华文楷体" pitchFamily="2" charset="-122"/>
            </a:endParaRPr>
          </a:p>
          <a:p>
            <a:r>
              <a:rPr lang="zh-CN" altLang="en-US" sz="2800" b="1" dirty="0" smtClean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日本</a:t>
            </a:r>
            <a:r>
              <a:rPr lang="zh-CN" altLang="en-US" sz="2800" b="1" dirty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发动的战争是侵略的、非正义的法西斯战争，这种战争必然以失败告终；</a:t>
            </a:r>
          </a:p>
          <a:p>
            <a:r>
              <a:rPr lang="zh-CN" altLang="en-US" sz="2800" b="1" dirty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⑵中国方面</a:t>
            </a:r>
            <a:r>
              <a:rPr lang="zh-CN" altLang="en-US" sz="2800" b="1" dirty="0" smtClean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：</a:t>
            </a:r>
            <a:endParaRPr lang="en-US" altLang="zh-CN" sz="2800" b="1" dirty="0" smtClean="0">
              <a:solidFill>
                <a:schemeClr val="bg1"/>
              </a:solidFill>
              <a:latin typeface="华文楷体" pitchFamily="2" charset="-122"/>
              <a:ea typeface="华文楷体" pitchFamily="2" charset="-122"/>
            </a:endParaRPr>
          </a:p>
          <a:p>
            <a:r>
              <a:rPr lang="zh-CN" altLang="en-US" sz="2800" b="1" dirty="0" smtClean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抗日</a:t>
            </a:r>
            <a:r>
              <a:rPr lang="zh-CN" altLang="en-US" sz="2800" b="1" dirty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民族统一战线的建立、全民族的抗战，是抗战胜利的主要原因</a:t>
            </a:r>
            <a:r>
              <a:rPr lang="zh-CN" altLang="en-US" sz="2800" b="1" dirty="0" smtClean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；毛泽东思想的正确指导。</a:t>
            </a:r>
            <a:endParaRPr lang="zh-CN" altLang="en-US" sz="2800" b="1" dirty="0">
              <a:solidFill>
                <a:schemeClr val="bg1"/>
              </a:solidFill>
              <a:latin typeface="华文楷体" pitchFamily="2" charset="-122"/>
              <a:ea typeface="华文楷体" pitchFamily="2" charset="-122"/>
            </a:endParaRPr>
          </a:p>
          <a:p>
            <a:r>
              <a:rPr lang="zh-CN" altLang="en-US" sz="2800" b="1" dirty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⑶国际方面</a:t>
            </a:r>
            <a:r>
              <a:rPr lang="zh-CN" altLang="en-US" sz="2800" b="1" dirty="0" smtClean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：</a:t>
            </a:r>
            <a:endParaRPr lang="en-US" altLang="zh-CN" sz="2800" b="1" dirty="0" smtClean="0">
              <a:solidFill>
                <a:schemeClr val="bg1"/>
              </a:solidFill>
              <a:latin typeface="华文楷体" pitchFamily="2" charset="-122"/>
              <a:ea typeface="华文楷体" pitchFamily="2" charset="-122"/>
            </a:endParaRPr>
          </a:p>
          <a:p>
            <a:r>
              <a:rPr lang="zh-CN" altLang="en-US" sz="2800" b="1" dirty="0" smtClean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国际</a:t>
            </a:r>
            <a:r>
              <a:rPr lang="zh-CN" altLang="en-US" sz="2800" b="1" dirty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反法西斯联盟的有力配合和世界各国人民的支援，也是日本战败、中国抗战胜利的重要因素。</a:t>
            </a:r>
          </a:p>
        </p:txBody>
      </p:sp>
      <p:sp>
        <p:nvSpPr>
          <p:cNvPr id="3" name="矩形 2"/>
          <p:cNvSpPr/>
          <p:nvPr/>
        </p:nvSpPr>
        <p:spPr>
          <a:xfrm>
            <a:off x="2705014" y="158109"/>
            <a:ext cx="3416320" cy="646331"/>
          </a:xfrm>
          <a:prstGeom prst="rect">
            <a:avLst/>
          </a:prstGeom>
          <a:ln w="28575">
            <a:solidFill>
              <a:srgbClr val="C00000"/>
            </a:solidFill>
          </a:ln>
        </p:spPr>
        <p:txBody>
          <a:bodyPr wrap="none">
            <a:spAutoFit/>
          </a:bodyPr>
          <a:lstStyle/>
          <a:p>
            <a:r>
              <a:rPr lang="zh-CN" altLang="en-US" sz="3600" b="1" dirty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抗战胜利的</a:t>
            </a:r>
            <a:r>
              <a:rPr lang="zh-CN" altLang="en-US" sz="3600" b="1" dirty="0" smtClean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原因</a:t>
            </a:r>
            <a:endParaRPr lang="zh-CN" altLang="en-US" sz="3600" b="1" dirty="0">
              <a:solidFill>
                <a:schemeClr val="bg1"/>
              </a:solidFill>
              <a:latin typeface="华文楷体" pitchFamily="2" charset="-122"/>
              <a:ea typeface="华文楷体" pitchFamily="2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91880" y="2283718"/>
            <a:ext cx="23391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 smtClean="0">
                <a:solidFill>
                  <a:srgbClr val="C00000"/>
                </a:solidFill>
                <a:latin typeface="华文楷体" pitchFamily="2" charset="-122"/>
                <a:ea typeface="华文楷体" pitchFamily="2" charset="-122"/>
              </a:rPr>
              <a:t>（根本原因）</a:t>
            </a:r>
            <a:endParaRPr lang="zh-CN" altLang="en-US" sz="2800" b="1" dirty="0">
              <a:solidFill>
                <a:srgbClr val="C00000"/>
              </a:solidFill>
              <a:latin typeface="华文楷体" pitchFamily="2" charset="-122"/>
              <a:ea typeface="华文楷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09173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4209" y="897565"/>
            <a:ext cx="849694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“</a:t>
            </a:r>
            <a:r>
              <a:rPr lang="zh-CN" altLang="en-US" sz="3200" b="1" dirty="0" smtClean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中国的抗战不但为了</a:t>
            </a:r>
            <a:r>
              <a:rPr lang="zh-CN" altLang="en-US" sz="3200" b="1" dirty="0" smtClean="0">
                <a:solidFill>
                  <a:srgbClr val="C00000"/>
                </a:solidFill>
                <a:latin typeface="楷体" pitchFamily="49" charset="-122"/>
                <a:ea typeface="楷体" pitchFamily="49" charset="-122"/>
              </a:rPr>
              <a:t>自救</a:t>
            </a:r>
            <a:r>
              <a:rPr lang="zh-CN" altLang="en-US" sz="3200" b="1" dirty="0" smtClean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，且在全世界</a:t>
            </a:r>
            <a:r>
              <a:rPr lang="zh-CN" altLang="en-US" sz="3200" b="1" dirty="0" smtClean="0">
                <a:solidFill>
                  <a:srgbClr val="C00000"/>
                </a:solidFill>
                <a:latin typeface="楷体" pitchFamily="49" charset="-122"/>
                <a:ea typeface="楷体" pitchFamily="49" charset="-122"/>
              </a:rPr>
              <a:t>反法西斯</a:t>
            </a:r>
            <a:r>
              <a:rPr lang="zh-CN" altLang="en-US" sz="3200" b="1" dirty="0" smtClean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阵线中尽了它的伟大责任。</a:t>
            </a:r>
            <a:r>
              <a:rPr lang="en-US" altLang="zh-CN" sz="3200" b="1" dirty="0" smtClean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”</a:t>
            </a:r>
          </a:p>
          <a:p>
            <a:endParaRPr lang="en-US" altLang="zh-CN" sz="3200" b="1" dirty="0">
              <a:solidFill>
                <a:schemeClr val="bg1"/>
              </a:solidFill>
              <a:latin typeface="楷体" pitchFamily="49" charset="-122"/>
              <a:ea typeface="楷体" pitchFamily="49" charset="-122"/>
            </a:endParaRPr>
          </a:p>
          <a:p>
            <a:r>
              <a:rPr lang="en-US" altLang="zh-CN" sz="3200" b="1" dirty="0" smtClean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   —</a:t>
            </a:r>
            <a:r>
              <a:rPr lang="zh-CN" altLang="en-US" sz="3200" b="1" dirty="0" smtClean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步平  荣维木</a:t>
            </a:r>
            <a:r>
              <a:rPr lang="en-US" altLang="zh-CN" sz="3200" b="1" dirty="0" smtClean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《</a:t>
            </a:r>
            <a:r>
              <a:rPr lang="zh-CN" altLang="en-US" sz="3200" b="1" dirty="0" smtClean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中华民族抗日战争全史</a:t>
            </a:r>
            <a:r>
              <a:rPr lang="en-US" altLang="zh-CN" sz="3200" b="1" dirty="0" smtClean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》</a:t>
            </a:r>
            <a:endParaRPr lang="zh-CN" altLang="en-US" sz="3200" b="1" dirty="0">
              <a:solidFill>
                <a:schemeClr val="bg1"/>
              </a:solidFill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4523" y="3489853"/>
            <a:ext cx="59763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 smtClean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抗日战争的胜利有什么意义</a:t>
            </a:r>
            <a:r>
              <a:rPr lang="en-US" altLang="zh-CN" sz="3600" b="1" dirty="0" smtClean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?</a:t>
            </a:r>
            <a:endParaRPr lang="zh-CN" altLang="en-US" sz="3600" b="1" dirty="0">
              <a:solidFill>
                <a:schemeClr val="bg1"/>
              </a:solidFill>
              <a:latin typeface="楷体" pitchFamily="49" charset="-122"/>
              <a:ea typeface="楷体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078079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81778" y="246428"/>
            <a:ext cx="3892412" cy="58477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zh-CN" altLang="en-US" sz="3200" b="1" dirty="0" smtClean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抗日战争胜利的意义</a:t>
            </a:r>
            <a:endParaRPr lang="zh-CN" altLang="en-US" sz="3200" b="1" dirty="0">
              <a:solidFill>
                <a:schemeClr val="bg1"/>
              </a:solidFill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0143" y="975375"/>
            <a:ext cx="12666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 smtClean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国内：</a:t>
            </a:r>
            <a:endParaRPr lang="zh-CN" altLang="en-US" sz="2800" b="1" dirty="0">
              <a:solidFill>
                <a:schemeClr val="bg1"/>
              </a:solidFill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9112" y="2824919"/>
            <a:ext cx="12666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 smtClean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国际：</a:t>
            </a:r>
            <a:endParaRPr lang="zh-CN" altLang="en-US" sz="2800" b="1" dirty="0">
              <a:solidFill>
                <a:schemeClr val="bg1"/>
              </a:solidFill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0248" y="1491631"/>
            <a:ext cx="835292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近代以来中国抗击外敌入侵所取得第一次完全胜利。大大增强全国人民民族自尊心和自信心。促进中华民族的</a:t>
            </a:r>
            <a:r>
              <a:rPr lang="zh-CN" altLang="en-US" sz="2800" b="1" dirty="0" smtClean="0">
                <a:solidFill>
                  <a:srgbClr val="C00000"/>
                </a:solidFill>
                <a:latin typeface="楷体" pitchFamily="49" charset="-122"/>
                <a:ea typeface="楷体" pitchFamily="49" charset="-122"/>
              </a:rPr>
              <a:t>觉醒</a:t>
            </a:r>
            <a:r>
              <a:rPr lang="zh-CN" altLang="en-US" sz="2800" b="1" dirty="0" smtClean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，开辟中华民族伟大复兴的光明前景。</a:t>
            </a:r>
            <a:endParaRPr lang="zh-CN" altLang="en-US" sz="2800" b="1" dirty="0">
              <a:solidFill>
                <a:schemeClr val="bg1"/>
              </a:solidFill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9112" y="3222428"/>
            <a:ext cx="784887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中国战场是世界反法西斯战争东方主战场，中国人民的抗战，对世界反法西斯战争的胜利作出重大贡献。中国国际地位提高</a:t>
            </a:r>
            <a:endParaRPr lang="zh-CN" altLang="en-US" sz="2800" b="1" dirty="0">
              <a:solidFill>
                <a:schemeClr val="bg1"/>
              </a:solidFill>
              <a:latin typeface="楷体" pitchFamily="49" charset="-122"/>
              <a:ea typeface="楷体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244727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5" y="996662"/>
            <a:ext cx="5400599" cy="3071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矩形 1"/>
          <p:cNvSpPr/>
          <p:nvPr/>
        </p:nvSpPr>
        <p:spPr>
          <a:xfrm>
            <a:off x="252917" y="1205124"/>
            <a:ext cx="2806916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>
                <a:latin typeface="楷体" pitchFamily="49" charset="-122"/>
                <a:ea typeface="楷体" pitchFamily="49" charset="-122"/>
              </a:rPr>
              <a:t>1948</a:t>
            </a:r>
            <a:r>
              <a:rPr lang="zh-CN" altLang="en-US" sz="2800" b="1" dirty="0">
                <a:latin typeface="楷体" pitchFamily="49" charset="-122"/>
                <a:ea typeface="楷体" pitchFamily="49" charset="-122"/>
              </a:rPr>
              <a:t>年</a:t>
            </a:r>
            <a:r>
              <a:rPr lang="en-US" altLang="zh-CN" sz="2800" b="1" dirty="0">
                <a:latin typeface="楷体" pitchFamily="49" charset="-122"/>
                <a:ea typeface="楷体" pitchFamily="49" charset="-122"/>
              </a:rPr>
              <a:t>11</a:t>
            </a:r>
            <a:r>
              <a:rPr lang="zh-CN" altLang="en-US" sz="2800" b="1" dirty="0">
                <a:latin typeface="楷体" pitchFamily="49" charset="-122"/>
                <a:ea typeface="楷体" pitchFamily="49" charset="-122"/>
              </a:rPr>
              <a:t>月</a:t>
            </a:r>
            <a:r>
              <a:rPr lang="en-US" altLang="zh-CN" sz="2800" b="1" dirty="0">
                <a:latin typeface="楷体" pitchFamily="49" charset="-122"/>
                <a:ea typeface="楷体" pitchFamily="49" charset="-122"/>
              </a:rPr>
              <a:t>12</a:t>
            </a:r>
            <a:r>
              <a:rPr lang="zh-CN" altLang="en-US" sz="2800" b="1" dirty="0" smtClean="0">
                <a:latin typeface="楷体" pitchFamily="49" charset="-122"/>
                <a:ea typeface="楷体" pitchFamily="49" charset="-122"/>
              </a:rPr>
              <a:t>日东条英机被远东</a:t>
            </a:r>
            <a:r>
              <a:rPr lang="zh-CN" altLang="en-US" sz="2800" b="1" dirty="0">
                <a:latin typeface="楷体" pitchFamily="49" charset="-122"/>
                <a:ea typeface="楷体" pitchFamily="49" charset="-122"/>
              </a:rPr>
              <a:t>国际军事法庭以犯有发动战争、侵略别国、反人道罪等罪行</a:t>
            </a:r>
            <a:r>
              <a:rPr lang="zh-CN" altLang="en-US" sz="2800" b="1" dirty="0" smtClean="0">
                <a:latin typeface="楷体" pitchFamily="49" charset="-122"/>
                <a:ea typeface="楷体" pitchFamily="49" charset="-122"/>
              </a:rPr>
              <a:t>判处死刑</a:t>
            </a:r>
            <a:endParaRPr lang="zh-CN" altLang="en-US" sz="2800" b="1" dirty="0"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19540" y="4200460"/>
            <a:ext cx="30700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 smtClean="0">
                <a:latin typeface="楷体" pitchFamily="49" charset="-122"/>
                <a:ea typeface="楷体" pitchFamily="49" charset="-122"/>
              </a:rPr>
              <a:t>东条英机倾听宣判</a:t>
            </a:r>
            <a:endParaRPr lang="zh-CN" altLang="en-US" sz="2800" b="1" dirty="0">
              <a:latin typeface="楷体" pitchFamily="49" charset="-122"/>
              <a:ea typeface="楷体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173367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03649" y="897564"/>
            <a:ext cx="6348212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9600" b="1" dirty="0" smtClean="0">
                <a:latin typeface="华文楷体" pitchFamily="2" charset="-122"/>
                <a:ea typeface="华文楷体" pitchFamily="2" charset="-122"/>
              </a:rPr>
              <a:t>第三幕</a:t>
            </a:r>
            <a:endParaRPr lang="en-US" altLang="zh-CN" sz="9600" b="1" dirty="0" smtClean="0">
              <a:latin typeface="华文楷体" pitchFamily="2" charset="-122"/>
              <a:ea typeface="华文楷体" pitchFamily="2" charset="-122"/>
            </a:endParaRPr>
          </a:p>
          <a:p>
            <a:pPr algn="ctr"/>
            <a:r>
              <a:rPr lang="zh-CN" altLang="en-US" sz="9600" b="1" dirty="0" smtClean="0">
                <a:latin typeface="华文楷体" pitchFamily="2" charset="-122"/>
                <a:ea typeface="华文楷体" pitchFamily="2" charset="-122"/>
              </a:rPr>
              <a:t>历</a:t>
            </a:r>
            <a:r>
              <a:rPr lang="zh-CN" altLang="en-US" sz="9600" b="1" dirty="0">
                <a:latin typeface="华文楷体" pitchFamily="2" charset="-122"/>
                <a:ea typeface="华文楷体" pitchFamily="2" charset="-122"/>
              </a:rPr>
              <a:t>史</a:t>
            </a:r>
            <a:r>
              <a:rPr lang="zh-CN" altLang="en-US" sz="9600" b="1" dirty="0" smtClean="0">
                <a:latin typeface="华文楷体" pitchFamily="2" charset="-122"/>
                <a:ea typeface="华文楷体" pitchFamily="2" charset="-122"/>
              </a:rPr>
              <a:t>的反思</a:t>
            </a:r>
            <a:endParaRPr lang="zh-CN" altLang="en-US" sz="9600" b="1" dirty="0">
              <a:latin typeface="华文楷体" pitchFamily="2" charset="-122"/>
              <a:ea typeface="华文楷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391076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 descr="http://p1.so.qhmsg.com/bdr/_240_/t01c44f4effe2a073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501815" y="1486837"/>
            <a:ext cx="8140370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zh-CN" altLang="en-US" sz="8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华文隶书" pitchFamily="2" charset="-122"/>
                <a:ea typeface="华文隶书" pitchFamily="2" charset="-122"/>
              </a:rPr>
              <a:t>穿越时空的对</a:t>
            </a:r>
            <a:r>
              <a:rPr lang="zh-CN" altLang="en-US" sz="8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华文隶书" pitchFamily="2" charset="-122"/>
                <a:ea typeface="华文隶书" pitchFamily="2" charset="-122"/>
              </a:rPr>
              <a:t>质</a:t>
            </a:r>
            <a:endParaRPr lang="zh-CN" altLang="en-US" sz="8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华文隶书" pitchFamily="2" charset="-122"/>
              <a:ea typeface="华文隶书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34492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7" y="303666"/>
            <a:ext cx="188224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400" b="1" dirty="0" smtClean="0">
                <a:latin typeface="楷体" pitchFamily="49" charset="-122"/>
                <a:ea typeface="楷体" pitchFamily="49" charset="-122"/>
              </a:rPr>
              <a:t>探</a:t>
            </a:r>
            <a:r>
              <a:rPr lang="zh-CN" altLang="en-US" sz="4400" b="1" dirty="0">
                <a:latin typeface="楷体" pitchFamily="49" charset="-122"/>
                <a:ea typeface="楷体" pitchFamily="49" charset="-122"/>
              </a:rPr>
              <a:t>究</a:t>
            </a:r>
            <a:r>
              <a:rPr lang="zh-CN" altLang="en-US" sz="4400" b="1" dirty="0" smtClean="0">
                <a:latin typeface="楷体" pitchFamily="49" charset="-122"/>
                <a:ea typeface="楷体" pitchFamily="49" charset="-122"/>
              </a:rPr>
              <a:t>：</a:t>
            </a:r>
            <a:endParaRPr lang="zh-CN" altLang="en-US" sz="4400" b="1" dirty="0"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99592" y="1741092"/>
            <a:ext cx="711223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 smtClean="0">
                <a:latin typeface="楷体" pitchFamily="49" charset="-122"/>
                <a:ea typeface="楷体" pitchFamily="49" charset="-122"/>
              </a:rPr>
              <a:t>日本发动侵华战争的原因</a:t>
            </a:r>
            <a:endParaRPr lang="en-US" altLang="zh-CN" sz="4400" b="1" dirty="0" smtClean="0">
              <a:latin typeface="楷体" pitchFamily="49" charset="-122"/>
              <a:ea typeface="楷体" pitchFamily="49" charset="-122"/>
            </a:endParaRPr>
          </a:p>
          <a:p>
            <a:r>
              <a:rPr lang="zh-CN" altLang="en-US" sz="4400" b="1" dirty="0" smtClean="0">
                <a:latin typeface="楷体" pitchFamily="49" charset="-122"/>
                <a:ea typeface="楷体" pitchFamily="49" charset="-122"/>
              </a:rPr>
              <a:t>有哪些</a:t>
            </a:r>
            <a:r>
              <a:rPr lang="en-US" altLang="zh-CN" sz="4400" b="1" dirty="0" smtClean="0">
                <a:latin typeface="楷体" pitchFamily="49" charset="-122"/>
                <a:ea typeface="楷体" pitchFamily="49" charset="-122"/>
              </a:rPr>
              <a:t>?</a:t>
            </a:r>
            <a:endParaRPr lang="zh-CN" altLang="en-US" sz="4400" b="1" dirty="0">
              <a:latin typeface="楷体" pitchFamily="49" charset="-122"/>
              <a:ea typeface="楷体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090540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95238"/>
          <p:cNvSpPr txBox="1"/>
          <p:nvPr/>
        </p:nvSpPr>
        <p:spPr>
          <a:xfrm>
            <a:off x="2572512" y="171450"/>
            <a:ext cx="4112850" cy="58477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3200" b="1" noProof="1">
                <a:solidFill>
                  <a:schemeClr val="bg1"/>
                </a:solidFill>
                <a:effectLst>
                  <a:outerShdw blurRad="38100" dist="38100" dir="2700000">
                    <a:srgbClr val="FFFFFF"/>
                  </a:outerShdw>
                </a:effectLst>
                <a:latin typeface="楷体" pitchFamily="49" charset="-122"/>
                <a:ea typeface="楷体" pitchFamily="49" charset="-122"/>
              </a:rPr>
              <a:t>日本大举侵华的原因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9057" y="1657674"/>
            <a:ext cx="11128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 smtClean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日本：</a:t>
            </a:r>
            <a:endParaRPr lang="zh-CN" altLang="en-US" sz="2400" b="1" dirty="0">
              <a:solidFill>
                <a:schemeClr val="bg1"/>
              </a:solidFill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4" name="左大括号 3"/>
          <p:cNvSpPr/>
          <p:nvPr/>
        </p:nvSpPr>
        <p:spPr>
          <a:xfrm>
            <a:off x="1024768" y="1020708"/>
            <a:ext cx="394888" cy="1620180"/>
          </a:xfrm>
          <a:prstGeom prst="leftBrac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2400" b="1">
              <a:solidFill>
                <a:schemeClr val="bg1"/>
              </a:solidFill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54087" y="847583"/>
            <a:ext cx="17315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 smtClean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思想原因：</a:t>
            </a:r>
            <a:endParaRPr lang="zh-CN" altLang="en-US" sz="2400" b="1" dirty="0">
              <a:solidFill>
                <a:schemeClr val="bg1"/>
              </a:solidFill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53296" y="833100"/>
            <a:ext cx="35878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 smtClean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军国主义思想、忧患意识</a:t>
            </a:r>
            <a:endParaRPr lang="zh-CN" altLang="en-US" sz="2400" b="1" dirty="0">
              <a:solidFill>
                <a:schemeClr val="bg1"/>
              </a:solidFill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99546" y="1369247"/>
            <a:ext cx="17315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 smtClean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历史原因：</a:t>
            </a:r>
            <a:endParaRPr lang="zh-CN" altLang="en-US" sz="2400" b="1" dirty="0">
              <a:solidFill>
                <a:schemeClr val="bg1"/>
              </a:solidFill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87960" y="1325355"/>
            <a:ext cx="29706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 smtClean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大陆政策  蓄谋已久</a:t>
            </a:r>
            <a:endParaRPr lang="zh-CN" altLang="en-US" sz="2400" b="1" dirty="0">
              <a:solidFill>
                <a:schemeClr val="bg1"/>
              </a:solidFill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54088" y="1925578"/>
            <a:ext cx="17315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 smtClean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现实原因：</a:t>
            </a:r>
            <a:endParaRPr lang="zh-CN" altLang="en-US" sz="2400" b="1" dirty="0">
              <a:solidFill>
                <a:schemeClr val="bg1"/>
              </a:solidFill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55213" y="1925578"/>
            <a:ext cx="54441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 smtClean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经济危机</a:t>
            </a:r>
            <a:r>
              <a:rPr lang="zh-CN" altLang="en-US" sz="2400" b="1" dirty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的冲击和日本法西斯专政</a:t>
            </a:r>
            <a:r>
              <a:rPr lang="zh-CN" altLang="en-US" sz="2400" b="1" dirty="0" smtClean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建立</a:t>
            </a:r>
            <a:endParaRPr lang="zh-CN" altLang="en-US" sz="2400" b="1" dirty="0">
              <a:solidFill>
                <a:schemeClr val="bg1"/>
              </a:solidFill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211761" y="3411845"/>
            <a:ext cx="11874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zh-CN" altLang="en-US" sz="2400" b="1" dirty="0" smtClean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中国：</a:t>
            </a:r>
            <a:endParaRPr lang="zh-CN" altLang="en-US" sz="2400" b="1" dirty="0">
              <a:solidFill>
                <a:schemeClr val="bg1"/>
              </a:solidFill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275749" y="4114405"/>
            <a:ext cx="11128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 smtClean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国际：</a:t>
            </a:r>
            <a:endParaRPr lang="zh-CN" altLang="en-US" sz="2400" b="1" dirty="0">
              <a:solidFill>
                <a:schemeClr val="bg1"/>
              </a:solidFill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454087" y="2467764"/>
            <a:ext cx="1585064" cy="46166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endParaRPr lang="zh-CN" altLang="en-US" sz="2400" b="1" dirty="0">
              <a:solidFill>
                <a:schemeClr val="bg1"/>
              </a:solidFill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3239099" y="2448475"/>
            <a:ext cx="49685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解决资本主义发展过程中的原料和市场问题</a:t>
            </a:r>
          </a:p>
        </p:txBody>
      </p:sp>
      <p:sp>
        <p:nvSpPr>
          <p:cNvPr id="17" name="矩形 16"/>
          <p:cNvSpPr/>
          <p:nvPr/>
        </p:nvSpPr>
        <p:spPr>
          <a:xfrm>
            <a:off x="1370182" y="3411845"/>
            <a:ext cx="32816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 smtClean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弱国  资源丰</a:t>
            </a:r>
            <a:r>
              <a:rPr lang="zh-CN" altLang="en-US" sz="2400" b="1" dirty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富</a:t>
            </a:r>
            <a:r>
              <a:rPr lang="zh-CN" altLang="en-US" sz="2400" b="1" dirty="0" smtClean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  内战</a:t>
            </a:r>
            <a:endParaRPr lang="en-US" altLang="zh-CN" sz="2400" b="1" dirty="0">
              <a:solidFill>
                <a:schemeClr val="bg1"/>
              </a:solidFill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1392784" y="4114406"/>
            <a:ext cx="26597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英法美的</a:t>
            </a:r>
            <a:r>
              <a:rPr lang="zh-CN" altLang="en-US" sz="2400" b="1" dirty="0" smtClean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绥靖政</a:t>
            </a:r>
            <a:r>
              <a:rPr lang="zh-CN" altLang="en-US" sz="2400" b="1" dirty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策</a:t>
            </a:r>
          </a:p>
        </p:txBody>
      </p:sp>
      <p:sp>
        <p:nvSpPr>
          <p:cNvPr id="19" name="矩形 18"/>
          <p:cNvSpPr/>
          <p:nvPr/>
        </p:nvSpPr>
        <p:spPr>
          <a:xfrm>
            <a:off x="1454088" y="2467763"/>
            <a:ext cx="16530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根本原因</a:t>
            </a:r>
            <a:r>
              <a:rPr lang="zh-CN" altLang="en-US" dirty="0">
                <a:solidFill>
                  <a:schemeClr val="bg1"/>
                </a:solidFill>
              </a:rPr>
              <a:t>：</a:t>
            </a:r>
          </a:p>
        </p:txBody>
      </p:sp>
    </p:spTree>
    <p:extLst>
      <p:ext uri="{BB962C8B-B14F-4D97-AF65-F5344CB8AC3E}">
        <p14:creationId xmlns:p14="http://schemas.microsoft.com/office/powerpoint/2010/main" val="34382401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utoUpdateAnimBg="0"/>
      <p:bldP spid="1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573528"/>
            <a:ext cx="835292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>
                <a:latin typeface="华文楷体" pitchFamily="2" charset="-122"/>
                <a:ea typeface="华文楷体" pitchFamily="2" charset="-122"/>
              </a:rPr>
              <a:t>日本投降时，日本</a:t>
            </a:r>
            <a:r>
              <a:rPr lang="en-US" altLang="zh-CN" sz="3200" b="1" dirty="0" smtClean="0">
                <a:latin typeface="华文楷体" pitchFamily="2" charset="-122"/>
                <a:ea typeface="华文楷体" pitchFamily="2" charset="-122"/>
              </a:rPr>
              <a:t>310</a:t>
            </a:r>
            <a:r>
              <a:rPr lang="zh-CN" altLang="en-US" sz="3200" b="1" dirty="0" smtClean="0">
                <a:latin typeface="华文楷体" pitchFamily="2" charset="-122"/>
                <a:ea typeface="华文楷体" pitchFamily="2" charset="-122"/>
              </a:rPr>
              <a:t>万人死去，</a:t>
            </a:r>
            <a:r>
              <a:rPr lang="en-US" altLang="zh-CN" sz="3200" b="1" dirty="0" smtClean="0">
                <a:latin typeface="华文楷体" pitchFamily="2" charset="-122"/>
                <a:ea typeface="华文楷体" pitchFamily="2" charset="-122"/>
              </a:rPr>
              <a:t>650</a:t>
            </a:r>
            <a:r>
              <a:rPr lang="zh-CN" altLang="en-US" sz="3200" b="1" dirty="0" smtClean="0">
                <a:latin typeface="华文楷体" pitchFamily="2" charset="-122"/>
                <a:ea typeface="华文楷体" pitchFamily="2" charset="-122"/>
              </a:rPr>
              <a:t>万军民回国，</a:t>
            </a:r>
            <a:r>
              <a:rPr lang="en-US" altLang="zh-CN" sz="3200" b="1" dirty="0" smtClean="0">
                <a:latin typeface="华文楷体" pitchFamily="2" charset="-122"/>
                <a:ea typeface="华文楷体" pitchFamily="2" charset="-122"/>
              </a:rPr>
              <a:t>1300</a:t>
            </a:r>
            <a:r>
              <a:rPr lang="zh-CN" altLang="en-US" sz="3200" b="1" dirty="0" smtClean="0">
                <a:latin typeface="华文楷体" pitchFamily="2" charset="-122"/>
                <a:ea typeface="华文楷体" pitchFamily="2" charset="-122"/>
              </a:rPr>
              <a:t>万人失业，国民财富</a:t>
            </a:r>
            <a:r>
              <a:rPr lang="en-US" altLang="zh-CN" sz="3200" b="1" dirty="0" smtClean="0">
                <a:latin typeface="华文楷体" pitchFamily="2" charset="-122"/>
                <a:ea typeface="华文楷体" pitchFamily="2" charset="-122"/>
              </a:rPr>
              <a:t>40</a:t>
            </a:r>
            <a:r>
              <a:rPr lang="zh-CN" altLang="en-US" sz="3200" b="1" dirty="0" smtClean="0">
                <a:latin typeface="华文楷体" pitchFamily="2" charset="-122"/>
                <a:ea typeface="华文楷体" pitchFamily="2" charset="-122"/>
              </a:rPr>
              <a:t>％损失，工业生产仅为</a:t>
            </a:r>
            <a:r>
              <a:rPr lang="en-US" altLang="zh-CN" sz="3200" b="1" dirty="0" smtClean="0">
                <a:latin typeface="华文楷体" pitchFamily="2" charset="-122"/>
                <a:ea typeface="华文楷体" pitchFamily="2" charset="-122"/>
              </a:rPr>
              <a:t>1936</a:t>
            </a:r>
            <a:r>
              <a:rPr lang="zh-CN" altLang="en-US" sz="3200" b="1" dirty="0" smtClean="0">
                <a:latin typeface="华文楷体" pitchFamily="2" charset="-122"/>
                <a:ea typeface="华文楷体" pitchFamily="2" charset="-122"/>
              </a:rPr>
              <a:t>年的</a:t>
            </a:r>
            <a:r>
              <a:rPr lang="en-US" altLang="zh-CN" sz="3200" b="1" dirty="0" smtClean="0">
                <a:latin typeface="华文楷体" pitchFamily="2" charset="-122"/>
                <a:ea typeface="华文楷体" pitchFamily="2" charset="-122"/>
              </a:rPr>
              <a:t>28</a:t>
            </a:r>
            <a:r>
              <a:rPr lang="zh-CN" altLang="en-US" sz="3200" b="1" dirty="0" smtClean="0">
                <a:latin typeface="华文楷体" pitchFamily="2" charset="-122"/>
                <a:ea typeface="华文楷体" pitchFamily="2" charset="-122"/>
              </a:rPr>
              <a:t>％。</a:t>
            </a:r>
            <a:endParaRPr lang="en-US" altLang="zh-CN" sz="3200" b="1" dirty="0" smtClean="0">
              <a:latin typeface="华文楷体" pitchFamily="2" charset="-122"/>
              <a:ea typeface="华文楷体" pitchFamily="2" charset="-122"/>
            </a:endParaRPr>
          </a:p>
          <a:p>
            <a:endParaRPr lang="en-US" altLang="zh-CN" sz="3200" b="1" dirty="0">
              <a:latin typeface="华文楷体" pitchFamily="2" charset="-122"/>
              <a:ea typeface="华文楷体" pitchFamily="2" charset="-122"/>
            </a:endParaRPr>
          </a:p>
          <a:p>
            <a:r>
              <a:rPr lang="en-US" altLang="zh-CN" sz="3200" b="1" dirty="0" smtClean="0">
                <a:latin typeface="华文楷体" pitchFamily="2" charset="-122"/>
                <a:ea typeface="华文楷体" pitchFamily="2" charset="-122"/>
              </a:rPr>
              <a:t>         ——《</a:t>
            </a:r>
            <a:r>
              <a:rPr lang="zh-CN" altLang="en-US" sz="3200" b="1" dirty="0" smtClean="0">
                <a:latin typeface="华文楷体" pitchFamily="2" charset="-122"/>
                <a:ea typeface="华文楷体" pitchFamily="2" charset="-122"/>
              </a:rPr>
              <a:t>发现抗战</a:t>
            </a:r>
            <a:r>
              <a:rPr lang="en-US" altLang="zh-CN" sz="3200" b="1" dirty="0" smtClean="0">
                <a:latin typeface="华文楷体" pitchFamily="2" charset="-122"/>
                <a:ea typeface="华文楷体" pitchFamily="2" charset="-122"/>
              </a:rPr>
              <a:t>—</a:t>
            </a:r>
            <a:r>
              <a:rPr lang="zh-CN" altLang="en-US" sz="2800" b="1" dirty="0" smtClean="0">
                <a:latin typeface="华文楷体" pitchFamily="2" charset="-122"/>
                <a:ea typeface="华文楷体" pitchFamily="2" charset="-122"/>
              </a:rPr>
              <a:t>抗战，我们知道多少？</a:t>
            </a:r>
            <a:r>
              <a:rPr lang="en-US" altLang="zh-CN" sz="3200" b="1" dirty="0" smtClean="0">
                <a:latin typeface="华文楷体" pitchFamily="2" charset="-122"/>
                <a:ea typeface="华文楷体" pitchFamily="2" charset="-122"/>
              </a:rPr>
              <a:t>》</a:t>
            </a:r>
            <a:endParaRPr lang="zh-CN" altLang="en-US" sz="3200" b="1" dirty="0">
              <a:latin typeface="华文楷体" pitchFamily="2" charset="-122"/>
              <a:ea typeface="华文楷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829874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7176" y="843558"/>
            <a:ext cx="843371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dirty="0" smtClean="0">
                <a:solidFill>
                  <a:srgbClr val="C00000"/>
                </a:solidFill>
                <a:latin typeface="楷体" pitchFamily="49" charset="-122"/>
                <a:ea typeface="楷体" pitchFamily="49" charset="-122"/>
              </a:rPr>
              <a:t>如果我们不向历史学习，我们将被迫重演历史</a:t>
            </a:r>
            <a:endParaRPr lang="en-US" altLang="zh-CN" sz="3200" b="1" dirty="0" smtClean="0">
              <a:solidFill>
                <a:srgbClr val="C00000"/>
              </a:solidFill>
              <a:latin typeface="楷体" pitchFamily="49" charset="-122"/>
              <a:ea typeface="楷体" pitchFamily="49" charset="-122"/>
            </a:endParaRPr>
          </a:p>
          <a:p>
            <a:endParaRPr lang="en-US" altLang="zh-CN" sz="3200" b="1" dirty="0">
              <a:solidFill>
                <a:srgbClr val="C00000"/>
              </a:solidFill>
              <a:latin typeface="楷体" pitchFamily="49" charset="-122"/>
              <a:ea typeface="楷体" pitchFamily="49" charset="-122"/>
            </a:endParaRPr>
          </a:p>
          <a:p>
            <a:r>
              <a:rPr lang="zh-CN" altLang="en-US" sz="3200" b="1" dirty="0">
                <a:solidFill>
                  <a:srgbClr val="C00000"/>
                </a:solidFill>
                <a:latin typeface="楷体" pitchFamily="49" charset="-122"/>
                <a:ea typeface="楷体" pitchFamily="49" charset="-122"/>
              </a:rPr>
              <a:t> </a:t>
            </a:r>
            <a:r>
              <a:rPr lang="zh-CN" altLang="en-US" sz="3200" b="1" dirty="0" smtClean="0">
                <a:solidFill>
                  <a:srgbClr val="C00000"/>
                </a:solidFill>
                <a:latin typeface="楷体" pitchFamily="49" charset="-122"/>
                <a:ea typeface="楷体" pitchFamily="49" charset="-122"/>
              </a:rPr>
              <a:t>          </a:t>
            </a:r>
            <a:r>
              <a:rPr lang="en-US" altLang="zh-CN" sz="3200" b="1" dirty="0" smtClean="0">
                <a:solidFill>
                  <a:srgbClr val="C00000"/>
                </a:solidFill>
                <a:latin typeface="楷体" pitchFamily="49" charset="-122"/>
                <a:ea typeface="楷体" pitchFamily="49" charset="-122"/>
              </a:rPr>
              <a:t>——</a:t>
            </a:r>
            <a:r>
              <a:rPr lang="zh-CN" altLang="en-US" sz="3200" b="1" dirty="0" smtClean="0">
                <a:solidFill>
                  <a:srgbClr val="C00000"/>
                </a:solidFill>
                <a:latin typeface="楷体" pitchFamily="49" charset="-122"/>
                <a:ea typeface="楷体" pitchFamily="49" charset="-122"/>
              </a:rPr>
              <a:t>美国未来学家阿尔温</a:t>
            </a:r>
            <a:r>
              <a:rPr lang="en-US" altLang="zh-CN" sz="3200" b="1" dirty="0" smtClean="0">
                <a:solidFill>
                  <a:srgbClr val="C00000"/>
                </a:solidFill>
                <a:latin typeface="楷体" pitchFamily="49" charset="-122"/>
                <a:ea typeface="楷体" pitchFamily="49" charset="-122"/>
              </a:rPr>
              <a:t>.</a:t>
            </a:r>
            <a:r>
              <a:rPr lang="zh-CN" altLang="en-US" sz="3200" b="1" dirty="0" smtClean="0">
                <a:solidFill>
                  <a:srgbClr val="C00000"/>
                </a:solidFill>
                <a:latin typeface="楷体" pitchFamily="49" charset="-122"/>
                <a:ea typeface="楷体" pitchFamily="49" charset="-122"/>
              </a:rPr>
              <a:t>托夫勒</a:t>
            </a:r>
            <a:endParaRPr lang="zh-CN" altLang="en-US" sz="3200" b="1" dirty="0">
              <a:solidFill>
                <a:srgbClr val="C00000"/>
              </a:solidFill>
              <a:latin typeface="楷体" pitchFamily="49" charset="-122"/>
              <a:ea typeface="楷体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814136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403648" y="138398"/>
            <a:ext cx="698477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4000" b="1" dirty="0">
                <a:solidFill>
                  <a:srgbClr val="C00000"/>
                </a:solidFill>
                <a:latin typeface="黑体" pitchFamily="49" charset="-122"/>
                <a:ea typeface="黑体" pitchFamily="49" charset="-122"/>
              </a:rPr>
              <a:t>国虽大</a:t>
            </a:r>
            <a:r>
              <a:rPr lang="zh-CN" altLang="en-US" sz="4000" b="1" dirty="0" smtClean="0">
                <a:solidFill>
                  <a:srgbClr val="C00000"/>
                </a:solidFill>
                <a:latin typeface="黑体" pitchFamily="49" charset="-122"/>
                <a:ea typeface="黑体" pitchFamily="49" charset="-122"/>
              </a:rPr>
              <a:t>，  好战</a:t>
            </a:r>
            <a:r>
              <a:rPr lang="zh-CN" altLang="en-US" sz="4000" b="1" dirty="0">
                <a:solidFill>
                  <a:srgbClr val="C00000"/>
                </a:solidFill>
                <a:latin typeface="黑体" pitchFamily="49" charset="-122"/>
                <a:ea typeface="黑体" pitchFamily="49" charset="-122"/>
              </a:rPr>
              <a:t>必亡</a:t>
            </a:r>
            <a:r>
              <a:rPr lang="zh-CN" altLang="en-US" sz="4000" b="1" dirty="0" smtClean="0">
                <a:solidFill>
                  <a:srgbClr val="C00000"/>
                </a:solidFill>
                <a:latin typeface="黑体" pitchFamily="49" charset="-122"/>
                <a:ea typeface="黑体" pitchFamily="49" charset="-122"/>
              </a:rPr>
              <a:t>；</a:t>
            </a:r>
            <a:endParaRPr lang="en-US" altLang="zh-CN" sz="4000" b="1" dirty="0" smtClean="0">
              <a:solidFill>
                <a:srgbClr val="C00000"/>
              </a:solidFill>
              <a:latin typeface="黑体" pitchFamily="49" charset="-122"/>
              <a:ea typeface="黑体" pitchFamily="49" charset="-122"/>
            </a:endParaRPr>
          </a:p>
          <a:p>
            <a:r>
              <a:rPr lang="zh-CN" altLang="en-US" sz="4000" b="1" dirty="0" smtClean="0">
                <a:solidFill>
                  <a:srgbClr val="C00000"/>
                </a:solidFill>
                <a:latin typeface="黑体" pitchFamily="49" charset="-122"/>
                <a:ea typeface="黑体" pitchFamily="49" charset="-122"/>
              </a:rPr>
              <a:t>天下</a:t>
            </a:r>
            <a:r>
              <a:rPr lang="zh-CN" altLang="en-US" sz="4000" b="1" dirty="0">
                <a:solidFill>
                  <a:srgbClr val="C00000"/>
                </a:solidFill>
                <a:latin typeface="黑体" pitchFamily="49" charset="-122"/>
                <a:ea typeface="黑体" pitchFamily="49" charset="-122"/>
              </a:rPr>
              <a:t>虽平，忘战必危。</a:t>
            </a:r>
          </a:p>
          <a:p>
            <a:r>
              <a:rPr lang="zh-CN" altLang="en-US" sz="4000" b="1" dirty="0">
                <a:solidFill>
                  <a:srgbClr val="C00000"/>
                </a:solidFill>
                <a:latin typeface="黑体" pitchFamily="49" charset="-122"/>
                <a:ea typeface="黑体" pitchFamily="49" charset="-122"/>
              </a:rPr>
              <a:t>          </a:t>
            </a:r>
            <a:r>
              <a:rPr lang="en-US" altLang="zh-CN" sz="4000" b="1" dirty="0" smtClean="0">
                <a:solidFill>
                  <a:srgbClr val="C00000"/>
                </a:solidFill>
                <a:latin typeface="黑体" pitchFamily="49" charset="-122"/>
                <a:ea typeface="黑体" pitchFamily="49" charset="-122"/>
              </a:rPr>
              <a:t>——《</a:t>
            </a:r>
            <a:r>
              <a:rPr lang="zh-CN" altLang="en-US" sz="4000" b="1" dirty="0">
                <a:solidFill>
                  <a:srgbClr val="C00000"/>
                </a:solidFill>
                <a:latin typeface="黑体" pitchFamily="49" charset="-122"/>
                <a:ea typeface="黑体" pitchFamily="49" charset="-122"/>
              </a:rPr>
              <a:t>司马法</a:t>
            </a:r>
            <a:r>
              <a:rPr lang="en-US" altLang="zh-CN" sz="4000" b="1" dirty="0">
                <a:solidFill>
                  <a:srgbClr val="C00000"/>
                </a:solidFill>
                <a:latin typeface="黑体" pitchFamily="49" charset="-122"/>
                <a:ea typeface="黑体" pitchFamily="49" charset="-122"/>
              </a:rPr>
              <a:t>》</a:t>
            </a:r>
          </a:p>
        </p:txBody>
      </p:sp>
      <p:pic>
        <p:nvPicPr>
          <p:cNvPr id="21506" name="Picture 2" descr="http://www.xinhuanet.com/world/titlepic/111523/1115233265_title0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4964"/>
            <a:ext cx="9144000" cy="3415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71021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4192" y="200806"/>
            <a:ext cx="24929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 smtClean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课后延伸：</a:t>
            </a:r>
            <a:endParaRPr lang="zh-CN" altLang="en-US" sz="3600" b="1" dirty="0">
              <a:solidFill>
                <a:schemeClr val="bg1"/>
              </a:solidFill>
              <a:latin typeface="华文楷体" pitchFamily="2" charset="-122"/>
              <a:ea typeface="华文楷体" pitchFamily="2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3213" y="1085022"/>
            <a:ext cx="7725192" cy="2092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altLang="zh-CN" dirty="0" smtClean="0">
              <a:solidFill>
                <a:schemeClr val="bg1"/>
              </a:solidFill>
            </a:endParaRPr>
          </a:p>
          <a:p>
            <a:r>
              <a:rPr lang="zh-CN" altLang="en-US" sz="2800" b="1" dirty="0" smtClean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日本战</a:t>
            </a:r>
            <a:r>
              <a:rPr lang="zh-CN" altLang="en-US" sz="2800" b="1" dirty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败</a:t>
            </a:r>
            <a:r>
              <a:rPr lang="zh-CN" altLang="en-US" sz="2800" b="1" dirty="0" smtClean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，日本天皇为何没有受到审判和惩</a:t>
            </a:r>
            <a:r>
              <a:rPr lang="zh-CN" altLang="en-US" sz="2800" b="1" dirty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罚</a:t>
            </a:r>
            <a:r>
              <a:rPr lang="zh-CN" altLang="en-US" sz="2800" b="1" dirty="0" smtClean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？</a:t>
            </a:r>
            <a:endParaRPr lang="en-US" altLang="zh-CN" sz="2800" b="1" dirty="0" smtClean="0">
              <a:solidFill>
                <a:schemeClr val="bg1"/>
              </a:solidFill>
              <a:latin typeface="华文楷体" pitchFamily="2" charset="-122"/>
              <a:ea typeface="华文楷体" pitchFamily="2" charset="-122"/>
            </a:endParaRPr>
          </a:p>
          <a:p>
            <a:r>
              <a:rPr lang="zh-CN" altLang="en-US" sz="2800" b="1" dirty="0" smtClean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日本为何无法彻底反思二战罪</a:t>
            </a:r>
            <a:r>
              <a:rPr lang="zh-CN" altLang="en-US" sz="2800" b="1" dirty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行</a:t>
            </a:r>
            <a:r>
              <a:rPr lang="zh-CN" altLang="en-US" sz="2800" b="1" dirty="0" smtClean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？</a:t>
            </a:r>
            <a:endParaRPr lang="en-US" altLang="zh-CN" sz="2800" b="1" dirty="0">
              <a:solidFill>
                <a:schemeClr val="bg1"/>
              </a:solidFill>
              <a:latin typeface="华文楷体" pitchFamily="2" charset="-122"/>
              <a:ea typeface="华文楷体" pitchFamily="2" charset="-122"/>
            </a:endParaRPr>
          </a:p>
          <a:p>
            <a:r>
              <a:rPr lang="zh-CN" altLang="en-US" sz="2800" b="1" dirty="0" smtClean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如何应对日本政治右倾化的问题？</a:t>
            </a:r>
            <a:endParaRPr lang="en-US" altLang="zh-CN" sz="2800" b="1" dirty="0" smtClean="0">
              <a:solidFill>
                <a:schemeClr val="bg1"/>
              </a:solidFill>
              <a:latin typeface="华文楷体" pitchFamily="2" charset="-122"/>
              <a:ea typeface="华文楷体" pitchFamily="2" charset="-122"/>
            </a:endParaRPr>
          </a:p>
          <a:p>
            <a:r>
              <a:rPr lang="zh-CN" altLang="zh-CN" sz="2800" b="1" dirty="0" smtClean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.</a:t>
            </a:r>
            <a:r>
              <a:rPr lang="en-US" altLang="zh-CN" sz="2800" b="1" dirty="0" smtClean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.....</a:t>
            </a:r>
            <a:endParaRPr lang="zh-CN" altLang="en-US" sz="2800" b="1" dirty="0">
              <a:solidFill>
                <a:schemeClr val="bg1"/>
              </a:solidFill>
              <a:latin typeface="华文楷体" pitchFamily="2" charset="-122"/>
              <a:ea typeface="华文楷体" pitchFamily="2" charset="-122"/>
            </a:endParaRPr>
          </a:p>
        </p:txBody>
      </p:sp>
      <p:pic>
        <p:nvPicPr>
          <p:cNvPr id="19464" name="Picture 8" descr="http://a0.att.hudong.com/27/01/0130053437526613509201881508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4" y="3057804"/>
            <a:ext cx="3056879" cy="211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73530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3" name="Picture 5" descr="http://p0.so.qhmsg.com/bdr/_240_/t014238897ea5302b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51521" y="759716"/>
            <a:ext cx="8263993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rgbClr val="C00000"/>
                </a:solidFill>
                <a:latin typeface="楷体" pitchFamily="49" charset="-122"/>
                <a:ea typeface="楷体" pitchFamily="49" charset="-122"/>
              </a:rPr>
              <a:t>刘乐华等      </a:t>
            </a:r>
            <a:r>
              <a:rPr lang="en-US" altLang="zh-CN" sz="2800" b="1" dirty="0" smtClean="0">
                <a:solidFill>
                  <a:srgbClr val="C00000"/>
                </a:solidFill>
                <a:latin typeface="楷体" pitchFamily="49" charset="-122"/>
                <a:ea typeface="楷体" pitchFamily="49" charset="-122"/>
              </a:rPr>
              <a:t>《</a:t>
            </a:r>
            <a:r>
              <a:rPr lang="zh-CN" altLang="en-US" sz="2800" b="1" dirty="0" smtClean="0">
                <a:solidFill>
                  <a:srgbClr val="C00000"/>
                </a:solidFill>
                <a:latin typeface="楷体" pitchFamily="49" charset="-122"/>
                <a:ea typeface="楷体" pitchFamily="49" charset="-122"/>
              </a:rPr>
              <a:t>东条英机</a:t>
            </a:r>
            <a:r>
              <a:rPr lang="en-US" altLang="zh-CN" sz="2800" b="1" dirty="0" smtClean="0">
                <a:solidFill>
                  <a:srgbClr val="C00000"/>
                </a:solidFill>
                <a:latin typeface="楷体" pitchFamily="49" charset="-122"/>
                <a:ea typeface="楷体" pitchFamily="49" charset="-122"/>
              </a:rPr>
              <a:t>》</a:t>
            </a:r>
            <a:r>
              <a:rPr lang="zh-CN" altLang="en-US" sz="2800" b="1" dirty="0" smtClean="0">
                <a:solidFill>
                  <a:srgbClr val="C00000"/>
                </a:solidFill>
                <a:latin typeface="楷体" pitchFamily="49" charset="-122"/>
                <a:ea typeface="楷体" pitchFamily="49" charset="-122"/>
              </a:rPr>
              <a:t>上，</a:t>
            </a:r>
            <a:endParaRPr lang="en-US" altLang="zh-CN" sz="2800" b="1" dirty="0" smtClean="0">
              <a:solidFill>
                <a:srgbClr val="C00000"/>
              </a:solidFill>
              <a:latin typeface="楷体" pitchFamily="49" charset="-122"/>
              <a:ea typeface="楷体" pitchFamily="49" charset="-122"/>
            </a:endParaRPr>
          </a:p>
          <a:p>
            <a:r>
              <a:rPr lang="en-US" altLang="zh-CN" sz="2800" b="1" dirty="0">
                <a:solidFill>
                  <a:srgbClr val="C00000"/>
                </a:solidFill>
                <a:latin typeface="楷体" pitchFamily="49" charset="-122"/>
                <a:ea typeface="楷体" pitchFamily="49" charset="-122"/>
              </a:rPr>
              <a:t> </a:t>
            </a:r>
            <a:r>
              <a:rPr lang="en-US" altLang="zh-CN" sz="2800" b="1" dirty="0" smtClean="0">
                <a:solidFill>
                  <a:srgbClr val="C00000"/>
                </a:solidFill>
                <a:latin typeface="楷体" pitchFamily="49" charset="-122"/>
                <a:ea typeface="楷体" pitchFamily="49" charset="-122"/>
              </a:rPr>
              <a:t>             《</a:t>
            </a:r>
            <a:r>
              <a:rPr lang="zh-CN" altLang="en-US" sz="2800" b="1" dirty="0" smtClean="0">
                <a:solidFill>
                  <a:srgbClr val="C00000"/>
                </a:solidFill>
                <a:latin typeface="楷体" pitchFamily="49" charset="-122"/>
                <a:ea typeface="楷体" pitchFamily="49" charset="-122"/>
              </a:rPr>
              <a:t>东条英机</a:t>
            </a:r>
            <a:r>
              <a:rPr lang="en-US" altLang="zh-CN" sz="2800" b="1" dirty="0" smtClean="0">
                <a:solidFill>
                  <a:srgbClr val="C00000"/>
                </a:solidFill>
                <a:latin typeface="楷体" pitchFamily="49" charset="-122"/>
                <a:ea typeface="楷体" pitchFamily="49" charset="-122"/>
              </a:rPr>
              <a:t>》</a:t>
            </a:r>
            <a:r>
              <a:rPr lang="zh-CN" altLang="en-US" sz="2800" b="1" dirty="0" smtClean="0">
                <a:solidFill>
                  <a:srgbClr val="C00000"/>
                </a:solidFill>
                <a:latin typeface="楷体" pitchFamily="49" charset="-122"/>
                <a:ea typeface="楷体" pitchFamily="49" charset="-122"/>
              </a:rPr>
              <a:t>下</a:t>
            </a:r>
            <a:endParaRPr lang="en-US" altLang="zh-CN" sz="2800" b="1" dirty="0">
              <a:solidFill>
                <a:srgbClr val="C00000"/>
              </a:solidFill>
              <a:latin typeface="楷体" pitchFamily="49" charset="-122"/>
              <a:ea typeface="楷体" pitchFamily="49" charset="-122"/>
            </a:endParaRPr>
          </a:p>
          <a:p>
            <a:r>
              <a:rPr lang="zh-CN" altLang="en-US" sz="2800" b="1" dirty="0" smtClean="0">
                <a:solidFill>
                  <a:srgbClr val="C00000"/>
                </a:solidFill>
                <a:latin typeface="楷体" pitchFamily="49" charset="-122"/>
                <a:ea typeface="楷体" pitchFamily="49" charset="-122"/>
              </a:rPr>
              <a:t>荣维木 步平   </a:t>
            </a:r>
            <a:r>
              <a:rPr lang="en-US" altLang="zh-CN" sz="2800" b="1" dirty="0" smtClean="0">
                <a:solidFill>
                  <a:srgbClr val="C00000"/>
                </a:solidFill>
                <a:latin typeface="楷体" pitchFamily="49" charset="-122"/>
                <a:ea typeface="楷体" pitchFamily="49" charset="-122"/>
              </a:rPr>
              <a:t>《</a:t>
            </a:r>
            <a:r>
              <a:rPr lang="zh-CN" altLang="en-US" sz="2800" b="1" dirty="0" smtClean="0">
                <a:solidFill>
                  <a:srgbClr val="C00000"/>
                </a:solidFill>
                <a:latin typeface="楷体" pitchFamily="49" charset="-122"/>
                <a:ea typeface="楷体" pitchFamily="49" charset="-122"/>
              </a:rPr>
              <a:t>中华民族抗日战争全史</a:t>
            </a:r>
            <a:r>
              <a:rPr lang="en-US" altLang="zh-CN" sz="2800" b="1" dirty="0" smtClean="0">
                <a:solidFill>
                  <a:srgbClr val="C00000"/>
                </a:solidFill>
                <a:latin typeface="楷体" pitchFamily="49" charset="-122"/>
                <a:ea typeface="楷体" pitchFamily="49" charset="-122"/>
              </a:rPr>
              <a:t>》</a:t>
            </a:r>
            <a:endParaRPr lang="en-US" altLang="zh-CN" sz="2800" b="1" dirty="0">
              <a:solidFill>
                <a:srgbClr val="C00000"/>
              </a:solidFill>
              <a:latin typeface="楷体" pitchFamily="49" charset="-122"/>
              <a:ea typeface="楷体" pitchFamily="49" charset="-122"/>
            </a:endParaRPr>
          </a:p>
          <a:p>
            <a:r>
              <a:rPr lang="zh-CN" altLang="en-US" sz="2800" b="1" dirty="0" smtClean="0">
                <a:solidFill>
                  <a:srgbClr val="C00000"/>
                </a:solidFill>
                <a:latin typeface="楷体" pitchFamily="49" charset="-122"/>
                <a:ea typeface="楷体" pitchFamily="49" charset="-122"/>
              </a:rPr>
              <a:t>王锦思著      </a:t>
            </a:r>
            <a:r>
              <a:rPr lang="en-US" altLang="zh-CN" sz="2800" b="1" dirty="0" smtClean="0">
                <a:solidFill>
                  <a:srgbClr val="C00000"/>
                </a:solidFill>
                <a:latin typeface="楷体" pitchFamily="49" charset="-122"/>
                <a:ea typeface="楷体" pitchFamily="49" charset="-122"/>
              </a:rPr>
              <a:t>《</a:t>
            </a:r>
            <a:r>
              <a:rPr lang="zh-CN" altLang="en-US" sz="2800" b="1" dirty="0" smtClean="0">
                <a:solidFill>
                  <a:srgbClr val="C00000"/>
                </a:solidFill>
                <a:latin typeface="楷体" pitchFamily="49" charset="-122"/>
                <a:ea typeface="楷体" pitchFamily="49" charset="-122"/>
              </a:rPr>
              <a:t>发现抗战</a:t>
            </a:r>
            <a:r>
              <a:rPr lang="en-US" altLang="zh-CN" sz="2800" b="1" dirty="0" smtClean="0">
                <a:solidFill>
                  <a:srgbClr val="C00000"/>
                </a:solidFill>
                <a:latin typeface="楷体" pitchFamily="49" charset="-122"/>
                <a:ea typeface="楷体" pitchFamily="49" charset="-122"/>
              </a:rPr>
              <a:t>—</a:t>
            </a:r>
            <a:r>
              <a:rPr lang="zh-CN" altLang="en-US" sz="2800" b="1" dirty="0" smtClean="0">
                <a:solidFill>
                  <a:srgbClr val="C00000"/>
                </a:solidFill>
                <a:latin typeface="楷体" pitchFamily="49" charset="-122"/>
                <a:ea typeface="楷体" pitchFamily="49" charset="-122"/>
              </a:rPr>
              <a:t>抗战，我们知道多少</a:t>
            </a:r>
            <a:r>
              <a:rPr lang="en-US" altLang="zh-CN" sz="2800" b="1" dirty="0" smtClean="0">
                <a:solidFill>
                  <a:srgbClr val="C00000"/>
                </a:solidFill>
                <a:latin typeface="楷体" pitchFamily="49" charset="-122"/>
                <a:ea typeface="楷体" pitchFamily="49" charset="-122"/>
              </a:rPr>
              <a:t>》</a:t>
            </a:r>
            <a:endParaRPr lang="en-US" altLang="zh-CN" sz="2800" b="1" dirty="0">
              <a:solidFill>
                <a:srgbClr val="C00000"/>
              </a:solidFill>
              <a:latin typeface="楷体" pitchFamily="49" charset="-122"/>
              <a:ea typeface="楷体" pitchFamily="49" charset="-122"/>
            </a:endParaRPr>
          </a:p>
          <a:p>
            <a:r>
              <a:rPr lang="zh-CN" altLang="en-US" sz="2800" b="1" dirty="0" smtClean="0">
                <a:solidFill>
                  <a:srgbClr val="C00000"/>
                </a:solidFill>
                <a:latin typeface="楷体" pitchFamily="49" charset="-122"/>
                <a:ea typeface="楷体" pitchFamily="49" charset="-122"/>
              </a:rPr>
              <a:t>李蓉  叶成林著</a:t>
            </a:r>
            <a:r>
              <a:rPr lang="en-US" altLang="zh-CN" sz="2800" b="1" dirty="0" smtClean="0">
                <a:solidFill>
                  <a:srgbClr val="C00000"/>
                </a:solidFill>
                <a:latin typeface="楷体" pitchFamily="49" charset="-122"/>
                <a:ea typeface="楷体" pitchFamily="49" charset="-122"/>
              </a:rPr>
              <a:t>《</a:t>
            </a:r>
            <a:r>
              <a:rPr lang="zh-CN" altLang="en-US" sz="2800" b="1" dirty="0" smtClean="0">
                <a:solidFill>
                  <a:srgbClr val="C00000"/>
                </a:solidFill>
                <a:latin typeface="楷体" pitchFamily="49" charset="-122"/>
                <a:ea typeface="楷体" pitchFamily="49" charset="-122"/>
              </a:rPr>
              <a:t>抗日战争十四年全纪录</a:t>
            </a:r>
            <a:r>
              <a:rPr lang="en-US" altLang="zh-CN" sz="2800" b="1" dirty="0" smtClean="0">
                <a:solidFill>
                  <a:srgbClr val="C00000"/>
                </a:solidFill>
                <a:latin typeface="楷体" pitchFamily="49" charset="-122"/>
                <a:ea typeface="楷体" pitchFamily="49" charset="-122"/>
              </a:rPr>
              <a:t>》</a:t>
            </a:r>
            <a:r>
              <a:rPr lang="zh-CN" altLang="en-US" sz="2800" b="1" dirty="0" smtClean="0">
                <a:solidFill>
                  <a:srgbClr val="C00000"/>
                </a:solidFill>
                <a:latin typeface="楷体" pitchFamily="49" charset="-122"/>
                <a:ea typeface="楷体" pitchFamily="49" charset="-122"/>
              </a:rPr>
              <a:t>上册，</a:t>
            </a:r>
            <a:endParaRPr lang="en-US" altLang="zh-CN" sz="2800" b="1" dirty="0" smtClean="0">
              <a:solidFill>
                <a:srgbClr val="C00000"/>
              </a:solidFill>
              <a:latin typeface="楷体" pitchFamily="49" charset="-122"/>
              <a:ea typeface="楷体" pitchFamily="49" charset="-122"/>
            </a:endParaRPr>
          </a:p>
          <a:p>
            <a:r>
              <a:rPr lang="en-US" altLang="zh-CN" sz="2800" b="1" dirty="0">
                <a:solidFill>
                  <a:srgbClr val="C00000"/>
                </a:solidFill>
                <a:latin typeface="楷体" pitchFamily="49" charset="-122"/>
                <a:ea typeface="楷体" pitchFamily="49" charset="-122"/>
              </a:rPr>
              <a:t> </a:t>
            </a:r>
            <a:r>
              <a:rPr lang="en-US" altLang="zh-CN" sz="2800" b="1" dirty="0" smtClean="0">
                <a:solidFill>
                  <a:srgbClr val="C00000"/>
                </a:solidFill>
                <a:latin typeface="楷体" pitchFamily="49" charset="-122"/>
                <a:ea typeface="楷体" pitchFamily="49" charset="-122"/>
              </a:rPr>
              <a:t>             《</a:t>
            </a:r>
            <a:r>
              <a:rPr lang="zh-CN" altLang="en-US" sz="2800" b="1" dirty="0">
                <a:solidFill>
                  <a:srgbClr val="C00000"/>
                </a:solidFill>
                <a:latin typeface="楷体" pitchFamily="49" charset="-122"/>
                <a:ea typeface="楷体" pitchFamily="49" charset="-122"/>
              </a:rPr>
              <a:t>抗日战争十四年全纪录</a:t>
            </a:r>
            <a:r>
              <a:rPr lang="en-US" altLang="zh-CN" sz="2800" b="1" dirty="0" smtClean="0">
                <a:solidFill>
                  <a:srgbClr val="C00000"/>
                </a:solidFill>
                <a:latin typeface="楷体" pitchFamily="49" charset="-122"/>
                <a:ea typeface="楷体" pitchFamily="49" charset="-122"/>
              </a:rPr>
              <a:t>》</a:t>
            </a:r>
            <a:r>
              <a:rPr lang="zh-CN" altLang="en-US" sz="2800" b="1" dirty="0" smtClean="0">
                <a:solidFill>
                  <a:srgbClr val="C00000"/>
                </a:solidFill>
                <a:latin typeface="楷体" pitchFamily="49" charset="-122"/>
                <a:ea typeface="楷体" pitchFamily="49" charset="-122"/>
              </a:rPr>
              <a:t>下册</a:t>
            </a:r>
            <a:endParaRPr lang="en-US" altLang="zh-CN" sz="2800" b="1" dirty="0" smtClean="0">
              <a:solidFill>
                <a:srgbClr val="C00000"/>
              </a:solidFill>
              <a:latin typeface="楷体" pitchFamily="49" charset="-122"/>
              <a:ea typeface="楷体" pitchFamily="49" charset="-122"/>
            </a:endParaRPr>
          </a:p>
          <a:p>
            <a:r>
              <a:rPr lang="zh-CN" altLang="en-US" sz="2800" b="1" dirty="0" smtClean="0">
                <a:solidFill>
                  <a:srgbClr val="C00000"/>
                </a:solidFill>
                <a:latin typeface="楷体" pitchFamily="49" charset="-122"/>
                <a:ea typeface="楷体" pitchFamily="49" charset="-122"/>
              </a:rPr>
              <a:t>      东史郎著</a:t>
            </a:r>
            <a:r>
              <a:rPr lang="en-US" altLang="zh-CN" sz="2800" b="1" dirty="0" smtClean="0">
                <a:solidFill>
                  <a:srgbClr val="C00000"/>
                </a:solidFill>
                <a:latin typeface="楷体" pitchFamily="49" charset="-122"/>
                <a:ea typeface="楷体" pitchFamily="49" charset="-122"/>
              </a:rPr>
              <a:t>《</a:t>
            </a:r>
            <a:r>
              <a:rPr lang="zh-CN" altLang="en-US" sz="2800" b="1" dirty="0" smtClean="0">
                <a:solidFill>
                  <a:srgbClr val="C00000"/>
                </a:solidFill>
                <a:latin typeface="楷体" pitchFamily="49" charset="-122"/>
                <a:ea typeface="楷体" pitchFamily="49" charset="-122"/>
              </a:rPr>
              <a:t>东史郎日记</a:t>
            </a:r>
            <a:r>
              <a:rPr lang="en-US" altLang="zh-CN" sz="2800" b="1" dirty="0" smtClean="0">
                <a:solidFill>
                  <a:srgbClr val="C00000"/>
                </a:solidFill>
                <a:latin typeface="楷体" pitchFamily="49" charset="-122"/>
                <a:ea typeface="楷体" pitchFamily="49" charset="-122"/>
              </a:rPr>
              <a:t>》</a:t>
            </a:r>
            <a:endParaRPr lang="en-US" altLang="zh-CN" sz="2800" b="1" dirty="0">
              <a:solidFill>
                <a:srgbClr val="C00000"/>
              </a:solidFill>
              <a:latin typeface="楷体" pitchFamily="49" charset="-122"/>
              <a:ea typeface="楷体" pitchFamily="49" charset="-122"/>
            </a:endParaRPr>
          </a:p>
          <a:p>
            <a:endParaRPr lang="en-US" altLang="zh-CN" sz="2800" b="1" dirty="0" smtClean="0">
              <a:solidFill>
                <a:srgbClr val="C00000"/>
              </a:solidFill>
              <a:latin typeface="楷体" pitchFamily="49" charset="-122"/>
              <a:ea typeface="楷体" pitchFamily="49" charset="-122"/>
            </a:endParaRPr>
          </a:p>
          <a:p>
            <a:r>
              <a:rPr lang="zh-CN" altLang="en-US" sz="2800" b="1" dirty="0" smtClean="0">
                <a:solidFill>
                  <a:srgbClr val="C00000"/>
                </a:solidFill>
                <a:latin typeface="楷体" pitchFamily="49" charset="-122"/>
                <a:ea typeface="楷体" pitchFamily="49" charset="-122"/>
              </a:rPr>
              <a:t>推荐</a:t>
            </a:r>
            <a:r>
              <a:rPr lang="zh-CN" altLang="en-US" sz="2800" b="1" dirty="0">
                <a:solidFill>
                  <a:srgbClr val="C00000"/>
                </a:solidFill>
                <a:latin typeface="楷体" pitchFamily="49" charset="-122"/>
                <a:ea typeface="楷体" pitchFamily="49" charset="-122"/>
              </a:rPr>
              <a:t>电影：</a:t>
            </a:r>
          </a:p>
          <a:p>
            <a:r>
              <a:rPr lang="zh-CN" altLang="en-US" sz="2800" b="1" dirty="0">
                <a:solidFill>
                  <a:srgbClr val="C00000"/>
                </a:solidFill>
                <a:latin typeface="楷体" pitchFamily="49" charset="-122"/>
                <a:ea typeface="楷体" pitchFamily="49" charset="-122"/>
              </a:rPr>
              <a:t>        </a:t>
            </a:r>
            <a:r>
              <a:rPr lang="en-US" altLang="zh-CN" sz="2800" b="1" dirty="0">
                <a:solidFill>
                  <a:srgbClr val="C00000"/>
                </a:solidFill>
                <a:latin typeface="楷体" pitchFamily="49" charset="-122"/>
                <a:ea typeface="楷体" pitchFamily="49" charset="-122"/>
              </a:rPr>
              <a:t>《</a:t>
            </a:r>
            <a:r>
              <a:rPr lang="zh-CN" altLang="en-US" sz="2800" b="1" dirty="0">
                <a:solidFill>
                  <a:srgbClr val="C00000"/>
                </a:solidFill>
                <a:latin typeface="楷体" pitchFamily="49" charset="-122"/>
                <a:ea typeface="楷体" pitchFamily="49" charset="-122"/>
              </a:rPr>
              <a:t>东京审判</a:t>
            </a:r>
            <a:r>
              <a:rPr lang="en-US" altLang="zh-CN" sz="2800" b="1" dirty="0">
                <a:solidFill>
                  <a:srgbClr val="C00000"/>
                </a:solidFill>
                <a:latin typeface="楷体" pitchFamily="49" charset="-122"/>
                <a:ea typeface="楷体" pitchFamily="49" charset="-122"/>
              </a:rPr>
              <a:t>》</a:t>
            </a:r>
          </a:p>
          <a:p>
            <a:endParaRPr lang="en-US" altLang="zh-CN" sz="2800" b="1" dirty="0" smtClean="0">
              <a:solidFill>
                <a:srgbClr val="C00000"/>
              </a:solidFill>
              <a:latin typeface="楷体" pitchFamily="49" charset="-122"/>
              <a:ea typeface="楷体" pitchFamily="49" charset="-122"/>
            </a:endParaRPr>
          </a:p>
          <a:p>
            <a:endParaRPr lang="en-US" altLang="zh-CN" sz="2800" b="1" dirty="0">
              <a:solidFill>
                <a:srgbClr val="C00000"/>
              </a:solidFill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251521" y="206444"/>
            <a:ext cx="19880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rgbClr val="C00000"/>
                </a:solidFill>
                <a:latin typeface="楷体" pitchFamily="49" charset="-122"/>
                <a:ea typeface="楷体" pitchFamily="49" charset="-122"/>
              </a:rPr>
              <a:t>推荐书目：</a:t>
            </a:r>
          </a:p>
        </p:txBody>
      </p:sp>
    </p:spTree>
    <p:extLst>
      <p:ext uri="{BB962C8B-B14F-4D97-AF65-F5344CB8AC3E}">
        <p14:creationId xmlns:p14="http://schemas.microsoft.com/office/powerpoint/2010/main" val="15223389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58" y="241978"/>
            <a:ext cx="3286855" cy="3222971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直接连接符 4"/>
          <p:cNvCxnSpPr/>
          <p:nvPr/>
        </p:nvCxnSpPr>
        <p:spPr>
          <a:xfrm>
            <a:off x="5724128" y="0"/>
            <a:ext cx="0" cy="514350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/>
        </p:nvCxnSpPr>
        <p:spPr>
          <a:xfrm>
            <a:off x="5428208" y="210701"/>
            <a:ext cx="288032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790159" y="9480"/>
            <a:ext cx="1598531" cy="64633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1931</a:t>
            </a:r>
            <a:r>
              <a:rPr lang="zh-CN" altLang="en-US" b="1" dirty="0" smtClean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年任陆军参谋本部课长</a:t>
            </a:r>
            <a:endParaRPr lang="zh-CN" altLang="en-US" b="1" dirty="0">
              <a:solidFill>
                <a:schemeClr val="bg1"/>
              </a:solidFill>
              <a:latin typeface="楷体" pitchFamily="49" charset="-122"/>
              <a:ea typeface="楷体" pitchFamily="49" charset="-122"/>
            </a:endParaRPr>
          </a:p>
        </p:txBody>
      </p:sp>
      <p:cxnSp>
        <p:nvCxnSpPr>
          <p:cNvPr id="10" name="直接连接符 9"/>
          <p:cNvCxnSpPr/>
          <p:nvPr/>
        </p:nvCxnSpPr>
        <p:spPr>
          <a:xfrm>
            <a:off x="5430898" y="1005576"/>
            <a:ext cx="288032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420209" y="529846"/>
            <a:ext cx="1994331" cy="92333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1935</a:t>
            </a:r>
            <a:r>
              <a:rPr lang="zh-CN" altLang="en-US" b="1" dirty="0" smtClean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、</a:t>
            </a:r>
            <a:r>
              <a:rPr lang="en-US" altLang="zh-CN" b="1" dirty="0" smtClean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9、21</a:t>
            </a:r>
          </a:p>
          <a:p>
            <a:r>
              <a:rPr lang="zh-CN" altLang="en-US" b="1" dirty="0" smtClean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日本关东军宪兵司令官</a:t>
            </a:r>
            <a:endParaRPr lang="en-US" altLang="zh-CN" b="1" dirty="0" smtClean="0">
              <a:solidFill>
                <a:schemeClr val="bg1"/>
              </a:solidFill>
              <a:latin typeface="楷体" pitchFamily="49" charset="-122"/>
              <a:ea typeface="楷体" pitchFamily="49" charset="-122"/>
            </a:endParaRPr>
          </a:p>
        </p:txBody>
      </p:sp>
      <p:cxnSp>
        <p:nvCxnSpPr>
          <p:cNvPr id="15" name="直接连接符 14"/>
          <p:cNvCxnSpPr/>
          <p:nvPr/>
        </p:nvCxnSpPr>
        <p:spPr>
          <a:xfrm>
            <a:off x="5391910" y="1491630"/>
            <a:ext cx="313761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316844" y="1222344"/>
            <a:ext cx="2440384" cy="92333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1937、3、1</a:t>
            </a:r>
          </a:p>
          <a:p>
            <a:r>
              <a:rPr lang="zh-CN" altLang="en-US" b="1" dirty="0" smtClean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关东军参谋长</a:t>
            </a:r>
            <a:endParaRPr lang="en-US" altLang="zh-CN" b="1" dirty="0" smtClean="0">
              <a:solidFill>
                <a:schemeClr val="bg1"/>
              </a:solidFill>
              <a:latin typeface="楷体" pitchFamily="49" charset="-122"/>
              <a:ea typeface="楷体" pitchFamily="49" charset="-122"/>
            </a:endParaRPr>
          </a:p>
          <a:p>
            <a:r>
              <a:rPr lang="en-US" altLang="zh-CN" b="1" dirty="0" smtClean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“</a:t>
            </a:r>
            <a:r>
              <a:rPr lang="zh-CN" altLang="en-US" b="1" dirty="0" smtClean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察哈尔</a:t>
            </a:r>
            <a:r>
              <a:rPr lang="en-US" altLang="zh-CN" b="1" dirty="0" smtClean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”</a:t>
            </a:r>
            <a:r>
              <a:rPr lang="zh-CN" altLang="en-US" b="1" dirty="0" smtClean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兵团司令</a:t>
            </a:r>
            <a:endParaRPr lang="zh-CN" altLang="en-US" b="1" dirty="0">
              <a:solidFill>
                <a:schemeClr val="bg1"/>
              </a:solidFill>
              <a:latin typeface="楷体" pitchFamily="49" charset="-122"/>
              <a:ea typeface="楷体" pitchFamily="49" charset="-122"/>
            </a:endParaRPr>
          </a:p>
        </p:txBody>
      </p:sp>
      <p:cxnSp>
        <p:nvCxnSpPr>
          <p:cNvPr id="19" name="直接连接符 18"/>
          <p:cNvCxnSpPr/>
          <p:nvPr/>
        </p:nvCxnSpPr>
        <p:spPr>
          <a:xfrm>
            <a:off x="5391910" y="2168139"/>
            <a:ext cx="332219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3355650" y="2010590"/>
            <a:ext cx="2011785" cy="369332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1938、5</a:t>
            </a:r>
            <a:r>
              <a:rPr lang="zh-CN" altLang="en-US" b="1" dirty="0" smtClean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陆军次</a:t>
            </a:r>
            <a:r>
              <a:rPr lang="zh-CN" altLang="en-US" b="1" dirty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长</a:t>
            </a:r>
          </a:p>
        </p:txBody>
      </p:sp>
      <p:cxnSp>
        <p:nvCxnSpPr>
          <p:cNvPr id="24" name="直接连接符 23"/>
          <p:cNvCxnSpPr/>
          <p:nvPr/>
        </p:nvCxnSpPr>
        <p:spPr>
          <a:xfrm>
            <a:off x="5388689" y="2637213"/>
            <a:ext cx="342212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3591417" y="2328691"/>
            <a:ext cx="1811714" cy="92333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1938、12、10</a:t>
            </a:r>
          </a:p>
          <a:p>
            <a:r>
              <a:rPr lang="zh-CN" altLang="en-US" b="1" dirty="0" smtClean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陆军航空总监及</a:t>
            </a:r>
            <a:endParaRPr lang="en-US" altLang="zh-CN" b="1" dirty="0" smtClean="0">
              <a:solidFill>
                <a:schemeClr val="bg1"/>
              </a:solidFill>
              <a:latin typeface="楷体" pitchFamily="49" charset="-122"/>
              <a:ea typeface="楷体" pitchFamily="49" charset="-122"/>
            </a:endParaRPr>
          </a:p>
          <a:p>
            <a:r>
              <a:rPr lang="zh-CN" altLang="en-US" b="1" dirty="0" smtClean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航空部长</a:t>
            </a:r>
            <a:endParaRPr lang="zh-CN" altLang="en-US" b="1" dirty="0">
              <a:solidFill>
                <a:schemeClr val="bg1"/>
              </a:solidFill>
              <a:latin typeface="楷体" pitchFamily="49" charset="-122"/>
              <a:ea typeface="楷体" pitchFamily="49" charset="-122"/>
            </a:endParaRPr>
          </a:p>
        </p:txBody>
      </p:sp>
      <p:cxnSp>
        <p:nvCxnSpPr>
          <p:cNvPr id="29" name="直接连接符 28"/>
          <p:cNvCxnSpPr/>
          <p:nvPr/>
        </p:nvCxnSpPr>
        <p:spPr>
          <a:xfrm>
            <a:off x="5417638" y="3219821"/>
            <a:ext cx="299334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3530749" y="3005065"/>
            <a:ext cx="1857941" cy="64633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1940、7、22</a:t>
            </a:r>
          </a:p>
          <a:p>
            <a:r>
              <a:rPr lang="zh-CN" altLang="en-US" b="1" dirty="0" smtClean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陆军大臣</a:t>
            </a:r>
            <a:endParaRPr lang="zh-CN" altLang="en-US" b="1" dirty="0">
              <a:solidFill>
                <a:schemeClr val="bg1"/>
              </a:solidFill>
              <a:latin typeface="楷体" pitchFamily="49" charset="-122"/>
              <a:ea typeface="楷体" pitchFamily="49" charset="-122"/>
            </a:endParaRPr>
          </a:p>
        </p:txBody>
      </p:sp>
      <p:cxnSp>
        <p:nvCxnSpPr>
          <p:cNvPr id="8193" name="直接连接符 8192"/>
          <p:cNvCxnSpPr/>
          <p:nvPr/>
        </p:nvCxnSpPr>
        <p:spPr>
          <a:xfrm>
            <a:off x="5430899" y="3813496"/>
            <a:ext cx="311289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06" name="TextBox 8205"/>
          <p:cNvSpPr txBox="1"/>
          <p:nvPr/>
        </p:nvSpPr>
        <p:spPr>
          <a:xfrm>
            <a:off x="3047202" y="3497975"/>
            <a:ext cx="2539341" cy="92333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1941、10、18</a:t>
            </a:r>
          </a:p>
          <a:p>
            <a:r>
              <a:rPr lang="zh-CN" altLang="en-US" b="1" dirty="0" smtClean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日本首相、兼内务大臣</a:t>
            </a:r>
            <a:endParaRPr lang="en-US" altLang="zh-CN" b="1" dirty="0" smtClean="0">
              <a:solidFill>
                <a:schemeClr val="bg1"/>
              </a:solidFill>
              <a:latin typeface="楷体" pitchFamily="49" charset="-122"/>
              <a:ea typeface="楷体" pitchFamily="49" charset="-122"/>
            </a:endParaRPr>
          </a:p>
          <a:p>
            <a:r>
              <a:rPr lang="zh-CN" altLang="en-US" b="1" dirty="0" smtClean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陆军大臣、陆军大将</a:t>
            </a:r>
            <a:endParaRPr lang="zh-CN" altLang="en-US" b="1" dirty="0">
              <a:solidFill>
                <a:schemeClr val="bg1"/>
              </a:solidFill>
              <a:latin typeface="楷体" pitchFamily="49" charset="-122"/>
              <a:ea typeface="楷体" pitchFamily="49" charset="-122"/>
            </a:endParaRPr>
          </a:p>
        </p:txBody>
      </p:sp>
      <p:cxnSp>
        <p:nvCxnSpPr>
          <p:cNvPr id="47" name="直接连接符 46"/>
          <p:cNvCxnSpPr/>
          <p:nvPr/>
        </p:nvCxnSpPr>
        <p:spPr>
          <a:xfrm>
            <a:off x="5394382" y="4490983"/>
            <a:ext cx="311289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07" name="TextBox 8206"/>
          <p:cNvSpPr txBox="1"/>
          <p:nvPr/>
        </p:nvSpPr>
        <p:spPr>
          <a:xfrm>
            <a:off x="3357365" y="4190473"/>
            <a:ext cx="2044149" cy="64633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1944、、2、21</a:t>
            </a:r>
          </a:p>
          <a:p>
            <a:r>
              <a:rPr lang="zh-CN" altLang="en-US" b="1" dirty="0" smtClean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兼任陆军参谋总长</a:t>
            </a:r>
            <a:endParaRPr lang="zh-CN" altLang="en-US" b="1" dirty="0">
              <a:solidFill>
                <a:schemeClr val="bg1"/>
              </a:solidFill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2" name="TextBox 1"/>
          <p:cNvSpPr txBox="1"/>
          <p:nvPr/>
        </p:nvSpPr>
        <p:spPr>
          <a:xfrm flipH="1">
            <a:off x="539552" y="3746937"/>
            <a:ext cx="1800200" cy="52322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东条英机</a:t>
            </a:r>
            <a:endParaRPr lang="zh-CN" altLang="en-US" sz="2800" b="1" dirty="0">
              <a:solidFill>
                <a:schemeClr val="bg1"/>
              </a:solidFill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6030503" y="198489"/>
            <a:ext cx="2047355" cy="369332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1931</a:t>
            </a:r>
            <a:r>
              <a:rPr lang="zh-CN" altLang="en-US" b="1" dirty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年九一八事变</a:t>
            </a:r>
          </a:p>
        </p:txBody>
      </p:sp>
      <p:cxnSp>
        <p:nvCxnSpPr>
          <p:cNvPr id="20" name="直接连接符 19"/>
          <p:cNvCxnSpPr/>
          <p:nvPr/>
        </p:nvCxnSpPr>
        <p:spPr>
          <a:xfrm>
            <a:off x="5705671" y="336989"/>
            <a:ext cx="341981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矩形 20"/>
          <p:cNvSpPr/>
          <p:nvPr/>
        </p:nvSpPr>
        <p:spPr>
          <a:xfrm>
            <a:off x="6047651" y="467237"/>
            <a:ext cx="2047355" cy="369332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1932</a:t>
            </a:r>
            <a:r>
              <a:rPr lang="zh-CN" altLang="en-US" b="1" dirty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年一二八事变</a:t>
            </a:r>
          </a:p>
        </p:txBody>
      </p:sp>
      <p:cxnSp>
        <p:nvCxnSpPr>
          <p:cNvPr id="25" name="直接连接符 24"/>
          <p:cNvCxnSpPr/>
          <p:nvPr/>
        </p:nvCxnSpPr>
        <p:spPr>
          <a:xfrm>
            <a:off x="5730901" y="605737"/>
            <a:ext cx="299601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矩形 37"/>
          <p:cNvSpPr/>
          <p:nvPr/>
        </p:nvSpPr>
        <p:spPr>
          <a:xfrm>
            <a:off x="6145918" y="1561578"/>
            <a:ext cx="1814920" cy="369332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1937</a:t>
            </a:r>
            <a:r>
              <a:rPr lang="zh-CN" altLang="en-US" b="1" dirty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年七七事变</a:t>
            </a:r>
          </a:p>
        </p:txBody>
      </p:sp>
      <p:cxnSp>
        <p:nvCxnSpPr>
          <p:cNvPr id="40" name="直接连接符 39"/>
          <p:cNvCxnSpPr>
            <a:endCxn id="38" idx="1"/>
          </p:cNvCxnSpPr>
          <p:nvPr/>
        </p:nvCxnSpPr>
        <p:spPr>
          <a:xfrm>
            <a:off x="5730901" y="1700078"/>
            <a:ext cx="415017" cy="46166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右大括号 43"/>
          <p:cNvSpPr/>
          <p:nvPr/>
        </p:nvSpPr>
        <p:spPr>
          <a:xfrm>
            <a:off x="5742187" y="843558"/>
            <a:ext cx="403730" cy="324036"/>
          </a:xfrm>
          <a:prstGeom prst="rightBrac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 dirty="0">
              <a:solidFill>
                <a:schemeClr val="bg1"/>
              </a:solidFill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6163066" y="856837"/>
            <a:ext cx="1814920" cy="369332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1935</a:t>
            </a:r>
            <a:r>
              <a:rPr lang="zh-CN" altLang="en-US" b="1" dirty="0" smtClean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年华北事变</a:t>
            </a:r>
            <a:endParaRPr lang="zh-CN" altLang="en-US" b="1" dirty="0">
              <a:solidFill>
                <a:schemeClr val="bg1"/>
              </a:solidFill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46" name="矩形 45"/>
          <p:cNvSpPr/>
          <p:nvPr/>
        </p:nvSpPr>
        <p:spPr>
          <a:xfrm>
            <a:off x="6144656" y="1828747"/>
            <a:ext cx="2047355" cy="369332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1937</a:t>
            </a:r>
            <a:r>
              <a:rPr lang="zh-CN" altLang="en-US" b="1" dirty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年八一三事变</a:t>
            </a:r>
          </a:p>
        </p:txBody>
      </p:sp>
      <p:cxnSp>
        <p:nvCxnSpPr>
          <p:cNvPr id="49" name="直接连接符 48"/>
          <p:cNvCxnSpPr>
            <a:endCxn id="46" idx="1"/>
          </p:cNvCxnSpPr>
          <p:nvPr/>
        </p:nvCxnSpPr>
        <p:spPr>
          <a:xfrm>
            <a:off x="5754745" y="1967246"/>
            <a:ext cx="389911" cy="46167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矩形 49"/>
          <p:cNvSpPr/>
          <p:nvPr/>
        </p:nvSpPr>
        <p:spPr>
          <a:xfrm>
            <a:off x="6145918" y="2321834"/>
            <a:ext cx="2746265" cy="369332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1938</a:t>
            </a:r>
            <a:r>
              <a:rPr lang="zh-CN" altLang="en-US" b="1" dirty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年</a:t>
            </a:r>
            <a:r>
              <a:rPr lang="en-US" altLang="zh-CN" b="1" dirty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10</a:t>
            </a:r>
            <a:r>
              <a:rPr lang="zh-CN" altLang="en-US" b="1" dirty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月占领广州武汉</a:t>
            </a:r>
          </a:p>
        </p:txBody>
      </p:sp>
      <p:cxnSp>
        <p:nvCxnSpPr>
          <p:cNvPr id="52" name="直接连接符 51"/>
          <p:cNvCxnSpPr/>
          <p:nvPr/>
        </p:nvCxnSpPr>
        <p:spPr>
          <a:xfrm>
            <a:off x="5754745" y="2433251"/>
            <a:ext cx="389910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6047651" y="3811379"/>
            <a:ext cx="2276585" cy="92333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1941</a:t>
            </a:r>
            <a:r>
              <a:rPr lang="zh-CN" altLang="en-US" b="1" dirty="0" smtClean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年</a:t>
            </a:r>
            <a:r>
              <a:rPr lang="en-US" altLang="zh-CN" b="1" dirty="0" smtClean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12</a:t>
            </a:r>
            <a:r>
              <a:rPr lang="zh-CN" altLang="en-US" b="1" dirty="0" smtClean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月</a:t>
            </a:r>
            <a:r>
              <a:rPr lang="en-US" altLang="zh-CN" b="1" dirty="0" smtClean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7</a:t>
            </a:r>
            <a:r>
              <a:rPr lang="zh-CN" altLang="en-US" b="1" dirty="0" smtClean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日</a:t>
            </a:r>
            <a:endParaRPr lang="en-US" altLang="zh-CN" b="1" dirty="0" smtClean="0">
              <a:solidFill>
                <a:schemeClr val="bg1"/>
              </a:solidFill>
              <a:latin typeface="楷体" pitchFamily="49" charset="-122"/>
              <a:ea typeface="楷体" pitchFamily="49" charset="-122"/>
            </a:endParaRPr>
          </a:p>
          <a:p>
            <a:r>
              <a:rPr lang="zh-CN" altLang="en-US" b="1" dirty="0" smtClean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日本偷袭美国珍珠港</a:t>
            </a:r>
            <a:endParaRPr lang="en-US" altLang="zh-CN" b="1" dirty="0" smtClean="0">
              <a:solidFill>
                <a:schemeClr val="bg1"/>
              </a:solidFill>
              <a:latin typeface="楷体" pitchFamily="49" charset="-122"/>
              <a:ea typeface="楷体" pitchFamily="49" charset="-122"/>
            </a:endParaRPr>
          </a:p>
          <a:p>
            <a:r>
              <a:rPr lang="zh-CN" altLang="en-US" b="1" dirty="0" smtClean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太平洋战争爆</a:t>
            </a:r>
            <a:r>
              <a:rPr lang="zh-CN" altLang="en-US" b="1" dirty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发</a:t>
            </a:r>
          </a:p>
        </p:txBody>
      </p:sp>
      <p:cxnSp>
        <p:nvCxnSpPr>
          <p:cNvPr id="55" name="直接连接符 54"/>
          <p:cNvCxnSpPr/>
          <p:nvPr/>
        </p:nvCxnSpPr>
        <p:spPr>
          <a:xfrm>
            <a:off x="5718931" y="4159745"/>
            <a:ext cx="328721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接连接符 56"/>
          <p:cNvCxnSpPr/>
          <p:nvPr/>
        </p:nvCxnSpPr>
        <p:spPr>
          <a:xfrm>
            <a:off x="5388690" y="4840002"/>
            <a:ext cx="330241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3383790" y="4658752"/>
            <a:ext cx="2033849" cy="6463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1944、7、18</a:t>
            </a:r>
          </a:p>
          <a:p>
            <a:r>
              <a:rPr lang="zh-CN" altLang="en-US" b="1" dirty="0" smtClean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被迫下</a:t>
            </a:r>
            <a:r>
              <a:rPr lang="zh-CN" altLang="en-US" b="1" dirty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台</a:t>
            </a:r>
          </a:p>
        </p:txBody>
      </p:sp>
      <p:cxnSp>
        <p:nvCxnSpPr>
          <p:cNvPr id="4" name="直接连接符 3"/>
          <p:cNvCxnSpPr/>
          <p:nvPr/>
        </p:nvCxnSpPr>
        <p:spPr>
          <a:xfrm>
            <a:off x="5757229" y="3021188"/>
            <a:ext cx="387427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163065" y="2883296"/>
            <a:ext cx="2513830" cy="369332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1940</a:t>
            </a:r>
            <a:r>
              <a:rPr lang="zh-CN" altLang="en-US" b="1" dirty="0" smtClean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年</a:t>
            </a:r>
            <a:r>
              <a:rPr lang="en-US" altLang="zh-CN" b="1" dirty="0" smtClean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5</a:t>
            </a:r>
            <a:r>
              <a:rPr lang="zh-CN" altLang="en-US" b="1" dirty="0" smtClean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至</a:t>
            </a:r>
            <a:r>
              <a:rPr lang="en-US" altLang="zh-CN" b="1" dirty="0" smtClean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6</a:t>
            </a:r>
            <a:r>
              <a:rPr lang="zh-CN" altLang="en-US" b="1" dirty="0" smtClean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月枣宜会战</a:t>
            </a:r>
            <a:endParaRPr lang="zh-CN" altLang="en-US" b="1" dirty="0">
              <a:solidFill>
                <a:schemeClr val="bg1"/>
              </a:solidFill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17328" y="4536722"/>
            <a:ext cx="2396810" cy="369332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1944</a:t>
            </a:r>
            <a:r>
              <a:rPr lang="zh-CN" altLang="en-US" b="1" dirty="0" smtClean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年</a:t>
            </a:r>
            <a:r>
              <a:rPr lang="en-US" altLang="zh-CN" b="1" dirty="0" smtClean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4</a:t>
            </a:r>
            <a:r>
              <a:rPr lang="zh-CN" altLang="en-US" b="1" dirty="0" smtClean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月豫湘桂战役</a:t>
            </a:r>
            <a:endParaRPr lang="zh-CN" altLang="en-US" b="1" dirty="0">
              <a:solidFill>
                <a:schemeClr val="bg1"/>
              </a:solidFill>
              <a:latin typeface="楷体" pitchFamily="49" charset="-122"/>
              <a:ea typeface="楷体" pitchFamily="49" charset="-122"/>
            </a:endParaRPr>
          </a:p>
        </p:txBody>
      </p:sp>
      <p:cxnSp>
        <p:nvCxnSpPr>
          <p:cNvPr id="23" name="直接连接符 22"/>
          <p:cNvCxnSpPr/>
          <p:nvPr/>
        </p:nvCxnSpPr>
        <p:spPr>
          <a:xfrm>
            <a:off x="5688523" y="4658752"/>
            <a:ext cx="457395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44787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95536" y="4028605"/>
            <a:ext cx="80648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latin typeface="楷体" pitchFamily="49" charset="-122"/>
                <a:ea typeface="楷体" pitchFamily="49" charset="-122"/>
              </a:rPr>
              <a:t>1946</a:t>
            </a:r>
            <a:r>
              <a:rPr lang="zh-CN" altLang="en-US" sz="2400" b="1" dirty="0">
                <a:latin typeface="楷体" pitchFamily="49" charset="-122"/>
                <a:ea typeface="楷体" pitchFamily="49" charset="-122"/>
              </a:rPr>
              <a:t>～</a:t>
            </a:r>
            <a:r>
              <a:rPr lang="en-US" altLang="zh-CN" sz="2400" b="1" dirty="0">
                <a:latin typeface="楷体" pitchFamily="49" charset="-122"/>
                <a:ea typeface="楷体" pitchFamily="49" charset="-122"/>
              </a:rPr>
              <a:t>1948</a:t>
            </a:r>
            <a:r>
              <a:rPr lang="zh-CN" altLang="en-US" sz="2400" b="1" dirty="0" smtClean="0">
                <a:latin typeface="楷体" pitchFamily="49" charset="-122"/>
                <a:ea typeface="楷体" pitchFamily="49" charset="-122"/>
              </a:rPr>
              <a:t>年远东</a:t>
            </a:r>
            <a:r>
              <a:rPr lang="zh-CN" altLang="en-US" sz="2400" b="1" dirty="0">
                <a:latin typeface="楷体" pitchFamily="49" charset="-122"/>
                <a:ea typeface="楷体" pitchFamily="49" charset="-122"/>
              </a:rPr>
              <a:t>国际</a:t>
            </a:r>
            <a:r>
              <a:rPr lang="zh-CN" altLang="en-US" sz="2400" b="1" dirty="0" smtClean="0">
                <a:latin typeface="楷体" pitchFamily="49" charset="-122"/>
                <a:ea typeface="楷体" pitchFamily="49" charset="-122"/>
              </a:rPr>
              <a:t>军事法庭对</a:t>
            </a:r>
            <a:r>
              <a:rPr lang="en-US" altLang="zh-CN" sz="2400" b="1" dirty="0" smtClean="0">
                <a:latin typeface="楷体" pitchFamily="49" charset="-122"/>
                <a:ea typeface="楷体" pitchFamily="49" charset="-122"/>
              </a:rPr>
              <a:t>28</a:t>
            </a:r>
            <a:r>
              <a:rPr lang="zh-CN" altLang="en-US" sz="2400" b="1" dirty="0" smtClean="0">
                <a:latin typeface="楷体" pitchFamily="49" charset="-122"/>
                <a:ea typeface="楷体" pitchFamily="49" charset="-122"/>
              </a:rPr>
              <a:t>名甲级战犯共提出</a:t>
            </a:r>
            <a:r>
              <a:rPr lang="en-US" altLang="zh-CN" sz="2400" b="1" dirty="0" smtClean="0">
                <a:latin typeface="楷体" pitchFamily="49" charset="-122"/>
                <a:ea typeface="楷体" pitchFamily="49" charset="-122"/>
              </a:rPr>
              <a:t>55</a:t>
            </a:r>
            <a:r>
              <a:rPr lang="zh-CN" altLang="en-US" sz="2400" b="1" dirty="0" smtClean="0">
                <a:latin typeface="楷体" pitchFamily="49" charset="-122"/>
                <a:ea typeface="楷体" pitchFamily="49" charset="-122"/>
              </a:rPr>
              <a:t>项罪状，而东条英机占</a:t>
            </a:r>
            <a:r>
              <a:rPr lang="zh-CN" altLang="en-US" sz="2400" b="1" dirty="0">
                <a:latin typeface="楷体" pitchFamily="49" charset="-122"/>
                <a:ea typeface="楷体" pitchFamily="49" charset="-122"/>
              </a:rPr>
              <a:t>了</a:t>
            </a:r>
            <a:r>
              <a:rPr lang="en-US" altLang="zh-CN" sz="2400" b="1" dirty="0">
                <a:latin typeface="楷体" pitchFamily="49" charset="-122"/>
                <a:ea typeface="楷体" pitchFamily="49" charset="-122"/>
              </a:rPr>
              <a:t>54</a:t>
            </a:r>
            <a:r>
              <a:rPr lang="zh-CN" altLang="en-US" sz="2400" b="1" dirty="0">
                <a:latin typeface="楷体" pitchFamily="49" charset="-122"/>
                <a:ea typeface="楷体" pitchFamily="49" charset="-122"/>
              </a:rPr>
              <a:t>条之多，当数</a:t>
            </a:r>
            <a:r>
              <a:rPr lang="zh-CN" altLang="en-US" sz="2400" b="1" dirty="0" smtClean="0">
                <a:latin typeface="楷体" pitchFamily="49" charset="-122"/>
                <a:ea typeface="楷体" pitchFamily="49" charset="-122"/>
              </a:rPr>
              <a:t>首恶。</a:t>
            </a:r>
            <a:endParaRPr lang="zh-CN" altLang="en-US" sz="2400" b="1" dirty="0"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95507" y="3430420"/>
            <a:ext cx="20409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 smtClean="0">
                <a:latin typeface="楷体" pitchFamily="49" charset="-122"/>
                <a:ea typeface="楷体" pitchFamily="49" charset="-122"/>
              </a:rPr>
              <a:t>东京审判现场</a:t>
            </a:r>
            <a:endParaRPr lang="zh-CN" altLang="en-US" sz="2400" b="1" dirty="0"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6394266" y="3430420"/>
            <a:ext cx="14221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latin typeface="楷体" pitchFamily="49" charset="-122"/>
                <a:ea typeface="楷体" pitchFamily="49" charset="-122"/>
              </a:rPr>
              <a:t>东条英机</a:t>
            </a:r>
          </a:p>
        </p:txBody>
      </p:sp>
      <p:pic>
        <p:nvPicPr>
          <p:cNvPr id="6146" name="Picture 2" descr="https://p1.ssl.qhmsg.com/dr/220__/t0118ad79d0a33821cc.jpg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414" y="376651"/>
            <a:ext cx="4383082" cy="3009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2006090316115693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18"/>
          <a:stretch>
            <a:fillRect/>
          </a:stretch>
        </p:blipFill>
        <p:spPr bwMode="auto">
          <a:xfrm>
            <a:off x="27435" y="376651"/>
            <a:ext cx="4625978" cy="3009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631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81442" y="465516"/>
            <a:ext cx="79679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>
                <a:latin typeface="楷体" pitchFamily="49" charset="-122"/>
                <a:ea typeface="楷体" pitchFamily="49" charset="-122"/>
              </a:rPr>
              <a:t>东条英机否认侵略中国，辩称日本对外战争是</a:t>
            </a:r>
            <a:r>
              <a:rPr lang="en-US" altLang="zh-CN" sz="3200" b="1" dirty="0" smtClean="0">
                <a:latin typeface="楷体" pitchFamily="49" charset="-122"/>
                <a:ea typeface="楷体" pitchFamily="49" charset="-122"/>
              </a:rPr>
              <a:t>“</a:t>
            </a:r>
            <a:r>
              <a:rPr lang="zh-CN" altLang="en-US" sz="3200" b="1" dirty="0" smtClean="0">
                <a:latin typeface="楷体" pitchFamily="49" charset="-122"/>
                <a:ea typeface="楷体" pitchFamily="49" charset="-122"/>
              </a:rPr>
              <a:t>自卫自存</a:t>
            </a:r>
            <a:r>
              <a:rPr lang="en-US" altLang="zh-CN" sz="3200" b="1" dirty="0" smtClean="0">
                <a:latin typeface="楷体" pitchFamily="49" charset="-122"/>
                <a:ea typeface="楷体" pitchFamily="49" charset="-122"/>
              </a:rPr>
              <a:t>”。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55500" y="2085696"/>
            <a:ext cx="811840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>
                <a:latin typeface="楷体" pitchFamily="49" charset="-122"/>
                <a:ea typeface="楷体" pitchFamily="49" charset="-122"/>
              </a:rPr>
              <a:t>东条英机认为日本从</a:t>
            </a:r>
            <a:r>
              <a:rPr lang="en-US" altLang="zh-CN" sz="3200" b="1" dirty="0" smtClean="0">
                <a:latin typeface="楷体" pitchFamily="49" charset="-122"/>
                <a:ea typeface="楷体" pitchFamily="49" charset="-122"/>
              </a:rPr>
              <a:t>1937</a:t>
            </a:r>
            <a:r>
              <a:rPr lang="zh-CN" altLang="en-US" sz="3200" b="1" dirty="0" smtClean="0">
                <a:latin typeface="楷体" pitchFamily="49" charset="-122"/>
                <a:ea typeface="楷体" pitchFamily="49" charset="-122"/>
              </a:rPr>
              <a:t>年</a:t>
            </a:r>
            <a:r>
              <a:rPr lang="en-US" altLang="zh-CN" sz="3200" b="1" dirty="0" smtClean="0">
                <a:latin typeface="楷体" pitchFamily="49" charset="-122"/>
                <a:ea typeface="楷体" pitchFamily="49" charset="-122"/>
              </a:rPr>
              <a:t>7</a:t>
            </a:r>
            <a:r>
              <a:rPr lang="zh-CN" altLang="en-US" sz="3200" b="1" dirty="0" smtClean="0">
                <a:latin typeface="楷体" pitchFamily="49" charset="-122"/>
                <a:ea typeface="楷体" pitchFamily="49" charset="-122"/>
              </a:rPr>
              <a:t>月至</a:t>
            </a:r>
            <a:r>
              <a:rPr lang="en-US" altLang="zh-CN" sz="3200" b="1" dirty="0" smtClean="0">
                <a:latin typeface="楷体" pitchFamily="49" charset="-122"/>
                <a:ea typeface="楷体" pitchFamily="49" charset="-122"/>
              </a:rPr>
              <a:t>1941</a:t>
            </a:r>
            <a:r>
              <a:rPr lang="zh-CN" altLang="en-US" sz="3200" b="1" dirty="0">
                <a:latin typeface="楷体" pitchFamily="49" charset="-122"/>
                <a:ea typeface="楷体" pitchFamily="49" charset="-122"/>
              </a:rPr>
              <a:t>年</a:t>
            </a:r>
            <a:r>
              <a:rPr lang="en-US" altLang="zh-CN" sz="3200" b="1" dirty="0" smtClean="0">
                <a:latin typeface="楷体" pitchFamily="49" charset="-122"/>
                <a:ea typeface="楷体" pitchFamily="49" charset="-122"/>
              </a:rPr>
              <a:t>6</a:t>
            </a:r>
            <a:r>
              <a:rPr lang="zh-CN" altLang="en-US" sz="3200" b="1" dirty="0" smtClean="0">
                <a:latin typeface="楷体" pitchFamily="49" charset="-122"/>
                <a:ea typeface="楷体" pitchFamily="49" charset="-122"/>
              </a:rPr>
              <a:t>月日本军人共杀害中国人二百万以上，是由</a:t>
            </a:r>
            <a:r>
              <a:rPr lang="zh-CN" altLang="en-US" sz="3200" b="1" dirty="0">
                <a:latin typeface="楷体" pitchFamily="49" charset="-122"/>
                <a:ea typeface="楷体" pitchFamily="49" charset="-122"/>
              </a:rPr>
              <a:t>于</a:t>
            </a:r>
            <a:r>
              <a:rPr lang="zh-CN" altLang="en-US" sz="3200" b="1" dirty="0" smtClean="0">
                <a:latin typeface="楷体" pitchFamily="49" charset="-122"/>
                <a:ea typeface="楷体" pitchFamily="49" charset="-122"/>
              </a:rPr>
              <a:t>中国统帅指使民</a:t>
            </a:r>
            <a:r>
              <a:rPr lang="zh-CN" altLang="en-US" sz="3200" b="1" dirty="0">
                <a:latin typeface="楷体" pitchFamily="49" charset="-122"/>
                <a:ea typeface="楷体" pitchFamily="49" charset="-122"/>
              </a:rPr>
              <a:t>众</a:t>
            </a:r>
            <a:r>
              <a:rPr lang="zh-CN" altLang="en-US" sz="3200" b="1" dirty="0" smtClean="0">
                <a:latin typeface="楷体" pitchFamily="49" charset="-122"/>
                <a:ea typeface="楷体" pitchFamily="49" charset="-122"/>
              </a:rPr>
              <a:t>抗击和侮辱日本，与日本无关。</a:t>
            </a:r>
            <a:endParaRPr lang="en-US" altLang="zh-CN" sz="3200" b="1" dirty="0" smtClean="0">
              <a:latin typeface="楷体" pitchFamily="49" charset="-122"/>
              <a:ea typeface="楷体" pitchFamily="49" charset="-122"/>
            </a:endParaRPr>
          </a:p>
          <a:p>
            <a:endParaRPr lang="zh-CN" altLang="en-US" sz="3200" b="1" dirty="0">
              <a:latin typeface="楷体" pitchFamily="49" charset="-122"/>
              <a:ea typeface="楷体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566636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79399" y="735546"/>
            <a:ext cx="8278238" cy="33855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80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隶书" pitchFamily="49" charset="-122"/>
                <a:ea typeface="隶书" pitchFamily="49" charset="-122"/>
              </a:rPr>
              <a:t>第一幕</a:t>
            </a:r>
            <a:endParaRPr lang="en-US" altLang="zh-CN" sz="8000" b="1" dirty="0" smtClean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隶书" pitchFamily="49" charset="-122"/>
              <a:ea typeface="隶书" pitchFamily="49" charset="-122"/>
            </a:endParaRPr>
          </a:p>
          <a:p>
            <a:pPr algn="ctr"/>
            <a:r>
              <a:rPr lang="zh-CN" altLang="en-US" sz="80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隶书" pitchFamily="49" charset="-122"/>
                <a:ea typeface="隶书" pitchFamily="49" charset="-122"/>
              </a:rPr>
              <a:t>谎言的背后</a:t>
            </a:r>
            <a:endParaRPr lang="en-US" altLang="zh-CN" sz="8000" b="1" dirty="0" smtClean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隶书" pitchFamily="49" charset="-122"/>
              <a:ea typeface="隶书" pitchFamily="49" charset="-122"/>
            </a:endParaRPr>
          </a:p>
          <a:p>
            <a:pPr algn="ctr"/>
            <a:r>
              <a:rPr lang="zh-CN" altLang="en-US" sz="54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隶书" pitchFamily="49" charset="-122"/>
                <a:ea typeface="隶书" pitchFamily="49" charset="-122"/>
              </a:rPr>
              <a:t> </a:t>
            </a:r>
            <a:r>
              <a:rPr lang="zh-CN" altLang="en-US" sz="54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隶书" pitchFamily="49" charset="-122"/>
                <a:ea typeface="隶书" pitchFamily="49" charset="-122"/>
              </a:rPr>
              <a:t>      </a:t>
            </a:r>
            <a:endParaRPr lang="en-US" altLang="zh-CN" sz="5400" b="1" dirty="0" smtClean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隶书" pitchFamily="49" charset="-122"/>
              <a:ea typeface="隶书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632616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6" name="Rectangle 4"/>
          <p:cNvSpPr>
            <a:spLocks noChangeArrowheads="1"/>
          </p:cNvSpPr>
          <p:nvPr/>
        </p:nvSpPr>
        <p:spPr bwMode="auto">
          <a:xfrm>
            <a:off x="1078768" y="195486"/>
            <a:ext cx="712787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zh-CN" alt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华文楷体" pitchFamily="2" charset="-122"/>
                <a:ea typeface="华文楷体" pitchFamily="2" charset="-122"/>
              </a:rPr>
              <a:t>罪行一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华文楷体" pitchFamily="2" charset="-122"/>
                <a:ea typeface="华文楷体" pitchFamily="2" charset="-122"/>
              </a:rPr>
              <a:t>：</a:t>
            </a:r>
            <a:r>
              <a:rPr lang="zh-CN" alt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华文楷体" pitchFamily="2" charset="-122"/>
                <a:ea typeface="华文楷体" pitchFamily="2" charset="-122"/>
              </a:rPr>
              <a:t>发动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华文楷体" pitchFamily="2" charset="-122"/>
                <a:ea typeface="华文楷体" pitchFamily="2" charset="-122"/>
              </a:rPr>
              <a:t>侵略战争，占领中国大片领土</a:t>
            </a:r>
          </a:p>
        </p:txBody>
      </p:sp>
      <p:pic>
        <p:nvPicPr>
          <p:cNvPr id="5125" name="Picture 5" descr="2005032315263475184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86" t="1132"/>
          <a:stretch>
            <a:fillRect/>
          </a:stretch>
        </p:blipFill>
        <p:spPr bwMode="auto">
          <a:xfrm>
            <a:off x="4787168" y="873783"/>
            <a:ext cx="3767138" cy="3543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718406" y="742814"/>
            <a:ext cx="7848600" cy="1439466"/>
            <a:chOff x="605" y="1234"/>
            <a:chExt cx="4944" cy="1209"/>
          </a:xfrm>
        </p:grpSpPr>
        <p:grpSp>
          <p:nvGrpSpPr>
            <p:cNvPr id="5140" name="Group 6"/>
            <p:cNvGrpSpPr>
              <a:grpSpLocks/>
            </p:cNvGrpSpPr>
            <p:nvPr/>
          </p:nvGrpSpPr>
          <p:grpSpPr bwMode="auto">
            <a:xfrm>
              <a:off x="4571" y="1343"/>
              <a:ext cx="978" cy="1100"/>
              <a:chOff x="3107" y="0"/>
              <a:chExt cx="1385" cy="1625"/>
            </a:xfrm>
          </p:grpSpPr>
          <p:sp>
            <p:nvSpPr>
              <p:cNvPr id="5142" name="Freeform 7"/>
              <p:cNvSpPr>
                <a:spLocks/>
              </p:cNvSpPr>
              <p:nvPr/>
            </p:nvSpPr>
            <p:spPr bwMode="auto">
              <a:xfrm>
                <a:off x="3107" y="0"/>
                <a:ext cx="1385" cy="1625"/>
              </a:xfrm>
              <a:custGeom>
                <a:avLst/>
                <a:gdLst>
                  <a:gd name="T0" fmla="*/ 399 w 1385"/>
                  <a:gd name="T1" fmla="*/ 738 h 1625"/>
                  <a:gd name="T2" fmla="*/ 198 w 1385"/>
                  <a:gd name="T3" fmla="*/ 702 h 1625"/>
                  <a:gd name="T4" fmla="*/ 88 w 1385"/>
                  <a:gd name="T5" fmla="*/ 757 h 1625"/>
                  <a:gd name="T6" fmla="*/ 43 w 1385"/>
                  <a:gd name="T7" fmla="*/ 601 h 1625"/>
                  <a:gd name="T8" fmla="*/ 180 w 1385"/>
                  <a:gd name="T9" fmla="*/ 482 h 1625"/>
                  <a:gd name="T10" fmla="*/ 216 w 1385"/>
                  <a:gd name="T11" fmla="*/ 272 h 1625"/>
                  <a:gd name="T12" fmla="*/ 189 w 1385"/>
                  <a:gd name="T13" fmla="*/ 190 h 1625"/>
                  <a:gd name="T14" fmla="*/ 299 w 1385"/>
                  <a:gd name="T15" fmla="*/ 53 h 1625"/>
                  <a:gd name="T16" fmla="*/ 546 w 1385"/>
                  <a:gd name="T17" fmla="*/ 34 h 1625"/>
                  <a:gd name="T18" fmla="*/ 664 w 1385"/>
                  <a:gd name="T19" fmla="*/ 162 h 1625"/>
                  <a:gd name="T20" fmla="*/ 756 w 1385"/>
                  <a:gd name="T21" fmla="*/ 245 h 1625"/>
                  <a:gd name="T22" fmla="*/ 1039 w 1385"/>
                  <a:gd name="T23" fmla="*/ 300 h 1625"/>
                  <a:gd name="T24" fmla="*/ 1094 w 1385"/>
                  <a:gd name="T25" fmla="*/ 364 h 1625"/>
                  <a:gd name="T26" fmla="*/ 1167 w 1385"/>
                  <a:gd name="T27" fmla="*/ 364 h 1625"/>
                  <a:gd name="T28" fmla="*/ 1231 w 1385"/>
                  <a:gd name="T29" fmla="*/ 226 h 1625"/>
                  <a:gd name="T30" fmla="*/ 1268 w 1385"/>
                  <a:gd name="T31" fmla="*/ 190 h 1625"/>
                  <a:gd name="T32" fmla="*/ 1378 w 1385"/>
                  <a:gd name="T33" fmla="*/ 428 h 1625"/>
                  <a:gd name="T34" fmla="*/ 1359 w 1385"/>
                  <a:gd name="T35" fmla="*/ 629 h 1625"/>
                  <a:gd name="T36" fmla="*/ 1250 w 1385"/>
                  <a:gd name="T37" fmla="*/ 665 h 1625"/>
                  <a:gd name="T38" fmla="*/ 1350 w 1385"/>
                  <a:gd name="T39" fmla="*/ 912 h 1625"/>
                  <a:gd name="T40" fmla="*/ 1222 w 1385"/>
                  <a:gd name="T41" fmla="*/ 1040 h 1625"/>
                  <a:gd name="T42" fmla="*/ 1149 w 1385"/>
                  <a:gd name="T43" fmla="*/ 1168 h 1625"/>
                  <a:gd name="T44" fmla="*/ 1067 w 1385"/>
                  <a:gd name="T45" fmla="*/ 1141 h 1625"/>
                  <a:gd name="T46" fmla="*/ 1067 w 1385"/>
                  <a:gd name="T47" fmla="*/ 1223 h 1625"/>
                  <a:gd name="T48" fmla="*/ 911 w 1385"/>
                  <a:gd name="T49" fmla="*/ 1452 h 1625"/>
                  <a:gd name="T50" fmla="*/ 802 w 1385"/>
                  <a:gd name="T51" fmla="*/ 1607 h 1625"/>
                  <a:gd name="T52" fmla="*/ 728 w 1385"/>
                  <a:gd name="T53" fmla="*/ 1351 h 1625"/>
                  <a:gd name="T54" fmla="*/ 600 w 1385"/>
                  <a:gd name="T55" fmla="*/ 1442 h 1625"/>
                  <a:gd name="T56" fmla="*/ 646 w 1385"/>
                  <a:gd name="T57" fmla="*/ 1314 h 1625"/>
                  <a:gd name="T58" fmla="*/ 710 w 1385"/>
                  <a:gd name="T59" fmla="*/ 1269 h 1625"/>
                  <a:gd name="T60" fmla="*/ 783 w 1385"/>
                  <a:gd name="T61" fmla="*/ 1205 h 1625"/>
                  <a:gd name="T62" fmla="*/ 728 w 1385"/>
                  <a:gd name="T63" fmla="*/ 1159 h 1625"/>
                  <a:gd name="T64" fmla="*/ 674 w 1385"/>
                  <a:gd name="T65" fmla="*/ 1022 h 1625"/>
                  <a:gd name="T66" fmla="*/ 591 w 1385"/>
                  <a:gd name="T67" fmla="*/ 994 h 1625"/>
                  <a:gd name="T68" fmla="*/ 472 w 1385"/>
                  <a:gd name="T69" fmla="*/ 1013 h 1625"/>
                  <a:gd name="T70" fmla="*/ 372 w 1385"/>
                  <a:gd name="T71" fmla="*/ 738 h 1625"/>
                  <a:gd name="T72" fmla="*/ 180 w 1385"/>
                  <a:gd name="T73" fmla="*/ 757 h 1625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1385"/>
                  <a:gd name="T112" fmla="*/ 0 h 1625"/>
                  <a:gd name="T113" fmla="*/ 1385 w 1385"/>
                  <a:gd name="T114" fmla="*/ 1625 h 1625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1385" h="1625">
                    <a:moveTo>
                      <a:pt x="454" y="766"/>
                    </a:moveTo>
                    <a:cubicBezTo>
                      <a:pt x="368" y="744"/>
                      <a:pt x="457" y="773"/>
                      <a:pt x="399" y="738"/>
                    </a:cubicBezTo>
                    <a:cubicBezTo>
                      <a:pt x="377" y="725"/>
                      <a:pt x="308" y="721"/>
                      <a:pt x="299" y="720"/>
                    </a:cubicBezTo>
                    <a:cubicBezTo>
                      <a:pt x="244" y="702"/>
                      <a:pt x="263" y="689"/>
                      <a:pt x="198" y="702"/>
                    </a:cubicBezTo>
                    <a:cubicBezTo>
                      <a:pt x="195" y="717"/>
                      <a:pt x="203" y="741"/>
                      <a:pt x="189" y="748"/>
                    </a:cubicBezTo>
                    <a:cubicBezTo>
                      <a:pt x="159" y="763"/>
                      <a:pt x="121" y="750"/>
                      <a:pt x="88" y="757"/>
                    </a:cubicBezTo>
                    <a:cubicBezTo>
                      <a:pt x="77" y="759"/>
                      <a:pt x="70" y="769"/>
                      <a:pt x="61" y="775"/>
                    </a:cubicBezTo>
                    <a:cubicBezTo>
                      <a:pt x="0" y="734"/>
                      <a:pt x="22" y="666"/>
                      <a:pt x="43" y="601"/>
                    </a:cubicBezTo>
                    <a:cubicBezTo>
                      <a:pt x="58" y="460"/>
                      <a:pt x="21" y="551"/>
                      <a:pt x="162" y="510"/>
                    </a:cubicBezTo>
                    <a:cubicBezTo>
                      <a:pt x="173" y="507"/>
                      <a:pt x="171" y="489"/>
                      <a:pt x="180" y="482"/>
                    </a:cubicBezTo>
                    <a:cubicBezTo>
                      <a:pt x="187" y="476"/>
                      <a:pt x="198" y="476"/>
                      <a:pt x="207" y="473"/>
                    </a:cubicBezTo>
                    <a:cubicBezTo>
                      <a:pt x="210" y="406"/>
                      <a:pt x="210" y="339"/>
                      <a:pt x="216" y="272"/>
                    </a:cubicBezTo>
                    <a:cubicBezTo>
                      <a:pt x="219" y="235"/>
                      <a:pt x="248" y="247"/>
                      <a:pt x="216" y="199"/>
                    </a:cubicBezTo>
                    <a:cubicBezTo>
                      <a:pt x="211" y="191"/>
                      <a:pt x="198" y="193"/>
                      <a:pt x="189" y="190"/>
                    </a:cubicBezTo>
                    <a:cubicBezTo>
                      <a:pt x="176" y="150"/>
                      <a:pt x="181" y="140"/>
                      <a:pt x="216" y="117"/>
                    </a:cubicBezTo>
                    <a:cubicBezTo>
                      <a:pt x="235" y="63"/>
                      <a:pt x="238" y="63"/>
                      <a:pt x="299" y="53"/>
                    </a:cubicBezTo>
                    <a:cubicBezTo>
                      <a:pt x="377" y="0"/>
                      <a:pt x="327" y="16"/>
                      <a:pt x="418" y="25"/>
                    </a:cubicBezTo>
                    <a:cubicBezTo>
                      <a:pt x="461" y="29"/>
                      <a:pt x="503" y="31"/>
                      <a:pt x="546" y="34"/>
                    </a:cubicBezTo>
                    <a:cubicBezTo>
                      <a:pt x="558" y="72"/>
                      <a:pt x="573" y="77"/>
                      <a:pt x="610" y="89"/>
                    </a:cubicBezTo>
                    <a:cubicBezTo>
                      <a:pt x="631" y="111"/>
                      <a:pt x="643" y="141"/>
                      <a:pt x="664" y="162"/>
                    </a:cubicBezTo>
                    <a:cubicBezTo>
                      <a:pt x="739" y="237"/>
                      <a:pt x="617" y="117"/>
                      <a:pt x="710" y="199"/>
                    </a:cubicBezTo>
                    <a:cubicBezTo>
                      <a:pt x="726" y="213"/>
                      <a:pt x="756" y="245"/>
                      <a:pt x="756" y="245"/>
                    </a:cubicBezTo>
                    <a:cubicBezTo>
                      <a:pt x="780" y="316"/>
                      <a:pt x="888" y="285"/>
                      <a:pt x="948" y="290"/>
                    </a:cubicBezTo>
                    <a:cubicBezTo>
                      <a:pt x="978" y="292"/>
                      <a:pt x="1009" y="297"/>
                      <a:pt x="1039" y="300"/>
                    </a:cubicBezTo>
                    <a:cubicBezTo>
                      <a:pt x="1048" y="306"/>
                      <a:pt x="1060" y="309"/>
                      <a:pt x="1067" y="318"/>
                    </a:cubicBezTo>
                    <a:cubicBezTo>
                      <a:pt x="1085" y="339"/>
                      <a:pt x="1064" y="351"/>
                      <a:pt x="1094" y="364"/>
                    </a:cubicBezTo>
                    <a:cubicBezTo>
                      <a:pt x="1108" y="370"/>
                      <a:pt x="1125" y="370"/>
                      <a:pt x="1140" y="373"/>
                    </a:cubicBezTo>
                    <a:cubicBezTo>
                      <a:pt x="1149" y="370"/>
                      <a:pt x="1160" y="371"/>
                      <a:pt x="1167" y="364"/>
                    </a:cubicBezTo>
                    <a:cubicBezTo>
                      <a:pt x="1181" y="350"/>
                      <a:pt x="1180" y="327"/>
                      <a:pt x="1186" y="309"/>
                    </a:cubicBezTo>
                    <a:cubicBezTo>
                      <a:pt x="1196" y="279"/>
                      <a:pt x="1221" y="256"/>
                      <a:pt x="1231" y="226"/>
                    </a:cubicBezTo>
                    <a:cubicBezTo>
                      <a:pt x="1234" y="217"/>
                      <a:pt x="1233" y="206"/>
                      <a:pt x="1240" y="199"/>
                    </a:cubicBezTo>
                    <a:cubicBezTo>
                      <a:pt x="1247" y="192"/>
                      <a:pt x="1259" y="193"/>
                      <a:pt x="1268" y="190"/>
                    </a:cubicBezTo>
                    <a:cubicBezTo>
                      <a:pt x="1280" y="193"/>
                      <a:pt x="1300" y="187"/>
                      <a:pt x="1304" y="199"/>
                    </a:cubicBezTo>
                    <a:cubicBezTo>
                      <a:pt x="1331" y="270"/>
                      <a:pt x="1285" y="395"/>
                      <a:pt x="1378" y="428"/>
                    </a:cubicBezTo>
                    <a:cubicBezTo>
                      <a:pt x="1375" y="449"/>
                      <a:pt x="1370" y="471"/>
                      <a:pt x="1368" y="492"/>
                    </a:cubicBezTo>
                    <a:cubicBezTo>
                      <a:pt x="1364" y="538"/>
                      <a:pt x="1385" y="591"/>
                      <a:pt x="1359" y="629"/>
                    </a:cubicBezTo>
                    <a:cubicBezTo>
                      <a:pt x="1342" y="654"/>
                      <a:pt x="1298" y="635"/>
                      <a:pt x="1268" y="638"/>
                    </a:cubicBezTo>
                    <a:cubicBezTo>
                      <a:pt x="1262" y="647"/>
                      <a:pt x="1250" y="654"/>
                      <a:pt x="1250" y="665"/>
                    </a:cubicBezTo>
                    <a:cubicBezTo>
                      <a:pt x="1250" y="714"/>
                      <a:pt x="1289" y="758"/>
                      <a:pt x="1304" y="802"/>
                    </a:cubicBezTo>
                    <a:cubicBezTo>
                      <a:pt x="1316" y="882"/>
                      <a:pt x="1313" y="857"/>
                      <a:pt x="1350" y="912"/>
                    </a:cubicBezTo>
                    <a:cubicBezTo>
                      <a:pt x="1318" y="923"/>
                      <a:pt x="1292" y="924"/>
                      <a:pt x="1268" y="949"/>
                    </a:cubicBezTo>
                    <a:cubicBezTo>
                      <a:pt x="1257" y="1005"/>
                      <a:pt x="1251" y="997"/>
                      <a:pt x="1222" y="1040"/>
                    </a:cubicBezTo>
                    <a:cubicBezTo>
                      <a:pt x="1210" y="1077"/>
                      <a:pt x="1205" y="1092"/>
                      <a:pt x="1167" y="1104"/>
                    </a:cubicBezTo>
                    <a:cubicBezTo>
                      <a:pt x="1161" y="1125"/>
                      <a:pt x="1170" y="1160"/>
                      <a:pt x="1149" y="1168"/>
                    </a:cubicBezTo>
                    <a:cubicBezTo>
                      <a:pt x="1129" y="1176"/>
                      <a:pt x="1094" y="1132"/>
                      <a:pt x="1094" y="1132"/>
                    </a:cubicBezTo>
                    <a:cubicBezTo>
                      <a:pt x="1085" y="1135"/>
                      <a:pt x="1071" y="1133"/>
                      <a:pt x="1067" y="1141"/>
                    </a:cubicBezTo>
                    <a:cubicBezTo>
                      <a:pt x="1063" y="1149"/>
                      <a:pt x="1076" y="1159"/>
                      <a:pt x="1076" y="1168"/>
                    </a:cubicBezTo>
                    <a:cubicBezTo>
                      <a:pt x="1076" y="1187"/>
                      <a:pt x="1073" y="1205"/>
                      <a:pt x="1067" y="1223"/>
                    </a:cubicBezTo>
                    <a:cubicBezTo>
                      <a:pt x="1057" y="1253"/>
                      <a:pt x="1030" y="1269"/>
                      <a:pt x="1003" y="1278"/>
                    </a:cubicBezTo>
                    <a:cubicBezTo>
                      <a:pt x="954" y="1324"/>
                      <a:pt x="967" y="1396"/>
                      <a:pt x="911" y="1452"/>
                    </a:cubicBezTo>
                    <a:cubicBezTo>
                      <a:pt x="890" y="1515"/>
                      <a:pt x="911" y="1499"/>
                      <a:pt x="866" y="1516"/>
                    </a:cubicBezTo>
                    <a:cubicBezTo>
                      <a:pt x="857" y="1582"/>
                      <a:pt x="873" y="1625"/>
                      <a:pt x="802" y="1607"/>
                    </a:cubicBezTo>
                    <a:cubicBezTo>
                      <a:pt x="780" y="1547"/>
                      <a:pt x="802" y="1481"/>
                      <a:pt x="756" y="1433"/>
                    </a:cubicBezTo>
                    <a:cubicBezTo>
                      <a:pt x="735" y="1369"/>
                      <a:pt x="745" y="1396"/>
                      <a:pt x="728" y="1351"/>
                    </a:cubicBezTo>
                    <a:cubicBezTo>
                      <a:pt x="643" y="1379"/>
                      <a:pt x="720" y="1426"/>
                      <a:pt x="646" y="1452"/>
                    </a:cubicBezTo>
                    <a:cubicBezTo>
                      <a:pt x="631" y="1449"/>
                      <a:pt x="613" y="1451"/>
                      <a:pt x="600" y="1442"/>
                    </a:cubicBezTo>
                    <a:cubicBezTo>
                      <a:pt x="570" y="1422"/>
                      <a:pt x="606" y="1382"/>
                      <a:pt x="619" y="1369"/>
                    </a:cubicBezTo>
                    <a:cubicBezTo>
                      <a:pt x="641" y="1302"/>
                      <a:pt x="611" y="1385"/>
                      <a:pt x="646" y="1314"/>
                    </a:cubicBezTo>
                    <a:cubicBezTo>
                      <a:pt x="650" y="1305"/>
                      <a:pt x="647" y="1292"/>
                      <a:pt x="655" y="1287"/>
                    </a:cubicBezTo>
                    <a:cubicBezTo>
                      <a:pt x="671" y="1276"/>
                      <a:pt x="710" y="1269"/>
                      <a:pt x="710" y="1269"/>
                    </a:cubicBezTo>
                    <a:cubicBezTo>
                      <a:pt x="713" y="1260"/>
                      <a:pt x="711" y="1246"/>
                      <a:pt x="719" y="1241"/>
                    </a:cubicBezTo>
                    <a:cubicBezTo>
                      <a:pt x="794" y="1197"/>
                      <a:pt x="763" y="1266"/>
                      <a:pt x="783" y="1205"/>
                    </a:cubicBezTo>
                    <a:cubicBezTo>
                      <a:pt x="780" y="1193"/>
                      <a:pt x="784" y="1176"/>
                      <a:pt x="774" y="1168"/>
                    </a:cubicBezTo>
                    <a:cubicBezTo>
                      <a:pt x="762" y="1158"/>
                      <a:pt x="737" y="1171"/>
                      <a:pt x="728" y="1159"/>
                    </a:cubicBezTo>
                    <a:cubicBezTo>
                      <a:pt x="715" y="1142"/>
                      <a:pt x="723" y="1116"/>
                      <a:pt x="719" y="1095"/>
                    </a:cubicBezTo>
                    <a:cubicBezTo>
                      <a:pt x="715" y="1076"/>
                      <a:pt x="690" y="1032"/>
                      <a:pt x="674" y="1022"/>
                    </a:cubicBezTo>
                    <a:cubicBezTo>
                      <a:pt x="658" y="1012"/>
                      <a:pt x="637" y="1010"/>
                      <a:pt x="619" y="1004"/>
                    </a:cubicBezTo>
                    <a:cubicBezTo>
                      <a:pt x="610" y="1001"/>
                      <a:pt x="591" y="994"/>
                      <a:pt x="591" y="994"/>
                    </a:cubicBezTo>
                    <a:cubicBezTo>
                      <a:pt x="561" y="997"/>
                      <a:pt x="530" y="999"/>
                      <a:pt x="500" y="1004"/>
                    </a:cubicBezTo>
                    <a:cubicBezTo>
                      <a:pt x="490" y="1006"/>
                      <a:pt x="482" y="1015"/>
                      <a:pt x="472" y="1013"/>
                    </a:cubicBezTo>
                    <a:cubicBezTo>
                      <a:pt x="449" y="1008"/>
                      <a:pt x="433" y="958"/>
                      <a:pt x="427" y="940"/>
                    </a:cubicBezTo>
                    <a:cubicBezTo>
                      <a:pt x="421" y="817"/>
                      <a:pt x="462" y="771"/>
                      <a:pt x="372" y="738"/>
                    </a:cubicBezTo>
                    <a:cubicBezTo>
                      <a:pt x="309" y="678"/>
                      <a:pt x="287" y="704"/>
                      <a:pt x="180" y="711"/>
                    </a:cubicBezTo>
                    <a:cubicBezTo>
                      <a:pt x="169" y="745"/>
                      <a:pt x="167" y="729"/>
                      <a:pt x="180" y="757"/>
                    </a:cubicBezTo>
                  </a:path>
                </a:pathLst>
              </a:custGeom>
              <a:solidFill>
                <a:srgbClr val="FFFF66"/>
              </a:solidFill>
              <a:ln w="5715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b="1">
                  <a:solidFill>
                    <a:schemeClr val="bg1"/>
                  </a:solidFill>
                  <a:latin typeface="华文楷体" pitchFamily="2" charset="-122"/>
                  <a:ea typeface="华文楷体" pitchFamily="2" charset="-122"/>
                </a:endParaRPr>
              </a:p>
            </p:txBody>
          </p:sp>
          <p:sp>
            <p:nvSpPr>
              <p:cNvPr id="5143" name="Oval 8"/>
              <p:cNvSpPr>
                <a:spLocks noChangeArrowheads="1"/>
              </p:cNvSpPr>
              <p:nvPr/>
            </p:nvSpPr>
            <p:spPr bwMode="auto">
              <a:xfrm>
                <a:off x="3742" y="527"/>
                <a:ext cx="288" cy="288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zh-CN" altLang="en-US" b="1">
                  <a:solidFill>
                    <a:schemeClr val="bg1"/>
                  </a:solidFill>
                  <a:latin typeface="华文楷体" pitchFamily="2" charset="-122"/>
                  <a:ea typeface="华文楷体" pitchFamily="2" charset="-122"/>
                </a:endParaRPr>
              </a:p>
            </p:txBody>
          </p:sp>
        </p:grpSp>
        <p:sp>
          <p:nvSpPr>
            <p:cNvPr id="79885" name="Text Box 13"/>
            <p:cNvSpPr txBox="1">
              <a:spLocks noChangeArrowheads="1"/>
            </p:cNvSpPr>
            <p:nvPr/>
          </p:nvSpPr>
          <p:spPr bwMode="auto">
            <a:xfrm>
              <a:off x="605" y="1234"/>
              <a:ext cx="2184" cy="6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altLang="zh-CN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华文楷体" pitchFamily="2" charset="-122"/>
                  <a:ea typeface="华文楷体" pitchFamily="2" charset="-122"/>
                </a:rPr>
                <a:t>1.1931</a:t>
              </a:r>
              <a:r>
                <a:rPr lang="zh-CN" alt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华文楷体" pitchFamily="2" charset="-122"/>
                  <a:ea typeface="华文楷体" pitchFamily="2" charset="-122"/>
                </a:rPr>
                <a:t>年九一八事变</a:t>
              </a:r>
            </a:p>
            <a:p>
              <a:pPr>
                <a:defRPr/>
              </a:pPr>
              <a:r>
                <a:rPr lang="en-US" altLang="zh-CN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华文楷体" pitchFamily="2" charset="-122"/>
                  <a:ea typeface="华文楷体" pitchFamily="2" charset="-122"/>
                </a:rPr>
                <a:t>2.1932</a:t>
              </a:r>
              <a:r>
                <a:rPr lang="zh-CN" alt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华文楷体" pitchFamily="2" charset="-122"/>
                  <a:ea typeface="华文楷体" pitchFamily="2" charset="-122"/>
                </a:rPr>
                <a:t>年建伪满洲国</a:t>
              </a:r>
            </a:p>
          </p:txBody>
        </p:sp>
      </p:grpSp>
      <p:grpSp>
        <p:nvGrpSpPr>
          <p:cNvPr id="4" name="Group 20"/>
          <p:cNvGrpSpPr>
            <a:grpSpLocks/>
          </p:cNvGrpSpPr>
          <p:nvPr/>
        </p:nvGrpSpPr>
        <p:grpSpPr bwMode="auto">
          <a:xfrm>
            <a:off x="748568" y="1359558"/>
            <a:ext cx="7143750" cy="1634729"/>
            <a:chOff x="624" y="1752"/>
            <a:chExt cx="4500" cy="1373"/>
          </a:xfrm>
        </p:grpSpPr>
        <p:sp>
          <p:nvSpPr>
            <p:cNvPr id="5138" name="Freeform 9"/>
            <p:cNvSpPr>
              <a:spLocks/>
            </p:cNvSpPr>
            <p:nvPr/>
          </p:nvSpPr>
          <p:spPr bwMode="auto">
            <a:xfrm>
              <a:off x="4062" y="1983"/>
              <a:ext cx="1062" cy="1142"/>
            </a:xfrm>
            <a:custGeom>
              <a:avLst/>
              <a:gdLst>
                <a:gd name="T0" fmla="*/ 315 w 1561"/>
                <a:gd name="T1" fmla="*/ 0 h 1546"/>
                <a:gd name="T2" fmla="*/ 278 w 1561"/>
                <a:gd name="T3" fmla="*/ 18 h 1546"/>
                <a:gd name="T4" fmla="*/ 269 w 1561"/>
                <a:gd name="T5" fmla="*/ 22 h 1546"/>
                <a:gd name="T6" fmla="*/ 260 w 1561"/>
                <a:gd name="T7" fmla="*/ 44 h 1546"/>
                <a:gd name="T8" fmla="*/ 239 w 1561"/>
                <a:gd name="T9" fmla="*/ 48 h 1546"/>
                <a:gd name="T10" fmla="*/ 231 w 1561"/>
                <a:gd name="T11" fmla="*/ 59 h 1546"/>
                <a:gd name="T12" fmla="*/ 228 w 1561"/>
                <a:gd name="T13" fmla="*/ 96 h 1546"/>
                <a:gd name="T14" fmla="*/ 208 w 1561"/>
                <a:gd name="T15" fmla="*/ 99 h 1546"/>
                <a:gd name="T16" fmla="*/ 202 w 1561"/>
                <a:gd name="T17" fmla="*/ 110 h 1546"/>
                <a:gd name="T18" fmla="*/ 199 w 1561"/>
                <a:gd name="T19" fmla="*/ 132 h 1546"/>
                <a:gd name="T20" fmla="*/ 182 w 1561"/>
                <a:gd name="T21" fmla="*/ 144 h 1546"/>
                <a:gd name="T22" fmla="*/ 142 w 1561"/>
                <a:gd name="T23" fmla="*/ 147 h 1546"/>
                <a:gd name="T24" fmla="*/ 133 w 1561"/>
                <a:gd name="T25" fmla="*/ 151 h 1546"/>
                <a:gd name="T26" fmla="*/ 151 w 1561"/>
                <a:gd name="T27" fmla="*/ 191 h 1546"/>
                <a:gd name="T28" fmla="*/ 142 w 1561"/>
                <a:gd name="T29" fmla="*/ 222 h 1546"/>
                <a:gd name="T30" fmla="*/ 137 w 1561"/>
                <a:gd name="T31" fmla="*/ 232 h 1546"/>
                <a:gd name="T32" fmla="*/ 139 w 1561"/>
                <a:gd name="T33" fmla="*/ 243 h 1546"/>
                <a:gd name="T34" fmla="*/ 116 w 1561"/>
                <a:gd name="T35" fmla="*/ 247 h 1546"/>
                <a:gd name="T36" fmla="*/ 114 w 1561"/>
                <a:gd name="T37" fmla="*/ 258 h 1546"/>
                <a:gd name="T38" fmla="*/ 105 w 1561"/>
                <a:gd name="T39" fmla="*/ 261 h 1546"/>
                <a:gd name="T40" fmla="*/ 56 w 1561"/>
                <a:gd name="T41" fmla="*/ 287 h 1546"/>
                <a:gd name="T42" fmla="*/ 30 w 1561"/>
                <a:gd name="T43" fmla="*/ 306 h 1546"/>
                <a:gd name="T44" fmla="*/ 12 w 1561"/>
                <a:gd name="T45" fmla="*/ 313 h 1546"/>
                <a:gd name="T46" fmla="*/ 10 w 1561"/>
                <a:gd name="T47" fmla="*/ 365 h 1546"/>
                <a:gd name="T48" fmla="*/ 56 w 1561"/>
                <a:gd name="T49" fmla="*/ 346 h 1546"/>
                <a:gd name="T50" fmla="*/ 67 w 1561"/>
                <a:gd name="T51" fmla="*/ 350 h 1546"/>
                <a:gd name="T52" fmla="*/ 79 w 1561"/>
                <a:gd name="T53" fmla="*/ 394 h 1546"/>
                <a:gd name="T54" fmla="*/ 65 w 1561"/>
                <a:gd name="T55" fmla="*/ 420 h 1546"/>
                <a:gd name="T56" fmla="*/ 70 w 1561"/>
                <a:gd name="T57" fmla="*/ 468 h 1546"/>
                <a:gd name="T58" fmla="*/ 87 w 1561"/>
                <a:gd name="T59" fmla="*/ 475 h 1546"/>
                <a:gd name="T60" fmla="*/ 122 w 1561"/>
                <a:gd name="T61" fmla="*/ 471 h 1546"/>
                <a:gd name="T62" fmla="*/ 125 w 1561"/>
                <a:gd name="T63" fmla="*/ 442 h 1546"/>
                <a:gd name="T64" fmla="*/ 133 w 1561"/>
                <a:gd name="T65" fmla="*/ 439 h 1546"/>
                <a:gd name="T66" fmla="*/ 139 w 1561"/>
                <a:gd name="T67" fmla="*/ 417 h 1546"/>
                <a:gd name="T68" fmla="*/ 168 w 1561"/>
                <a:gd name="T69" fmla="*/ 387 h 1546"/>
                <a:gd name="T70" fmla="*/ 165 w 1561"/>
                <a:gd name="T71" fmla="*/ 417 h 1546"/>
                <a:gd name="T72" fmla="*/ 168 w 1561"/>
                <a:gd name="T73" fmla="*/ 457 h 1546"/>
                <a:gd name="T74" fmla="*/ 171 w 1561"/>
                <a:gd name="T75" fmla="*/ 468 h 1546"/>
                <a:gd name="T76" fmla="*/ 180 w 1561"/>
                <a:gd name="T77" fmla="*/ 571 h 1546"/>
                <a:gd name="T78" fmla="*/ 182 w 1561"/>
                <a:gd name="T79" fmla="*/ 604 h 1546"/>
                <a:gd name="T80" fmla="*/ 217 w 1561"/>
                <a:gd name="T81" fmla="*/ 590 h 1546"/>
                <a:gd name="T82" fmla="*/ 263 w 1561"/>
                <a:gd name="T83" fmla="*/ 545 h 1546"/>
                <a:gd name="T84" fmla="*/ 280 w 1561"/>
                <a:gd name="T85" fmla="*/ 501 h 1546"/>
                <a:gd name="T86" fmla="*/ 315 w 1561"/>
                <a:gd name="T87" fmla="*/ 519 h 1546"/>
                <a:gd name="T88" fmla="*/ 297 w 1561"/>
                <a:gd name="T89" fmla="*/ 545 h 1546"/>
                <a:gd name="T90" fmla="*/ 306 w 1561"/>
                <a:gd name="T91" fmla="*/ 553 h 1546"/>
                <a:gd name="T92" fmla="*/ 324 w 1561"/>
                <a:gd name="T93" fmla="*/ 561 h 1546"/>
                <a:gd name="T94" fmla="*/ 393 w 1561"/>
                <a:gd name="T95" fmla="*/ 549 h 1546"/>
                <a:gd name="T96" fmla="*/ 410 w 1561"/>
                <a:gd name="T97" fmla="*/ 519 h 1546"/>
                <a:gd name="T98" fmla="*/ 413 w 1561"/>
                <a:gd name="T99" fmla="*/ 508 h 1546"/>
                <a:gd name="T100" fmla="*/ 418 w 1561"/>
                <a:gd name="T101" fmla="*/ 487 h 1546"/>
                <a:gd name="T102" fmla="*/ 453 w 1561"/>
                <a:gd name="T103" fmla="*/ 423 h 1546"/>
                <a:gd name="T104" fmla="*/ 461 w 1561"/>
                <a:gd name="T105" fmla="*/ 394 h 1546"/>
                <a:gd name="T106" fmla="*/ 479 w 1561"/>
                <a:gd name="T107" fmla="*/ 387 h 1546"/>
                <a:gd name="T108" fmla="*/ 474 w 1561"/>
                <a:gd name="T109" fmla="*/ 350 h 1546"/>
                <a:gd name="T110" fmla="*/ 430 w 1561"/>
                <a:gd name="T111" fmla="*/ 354 h 1546"/>
                <a:gd name="T112" fmla="*/ 421 w 1561"/>
                <a:gd name="T113" fmla="*/ 376 h 1546"/>
                <a:gd name="T114" fmla="*/ 413 w 1561"/>
                <a:gd name="T115" fmla="*/ 383 h 1546"/>
                <a:gd name="T116" fmla="*/ 352 w 1561"/>
                <a:gd name="T117" fmla="*/ 358 h 1546"/>
                <a:gd name="T118" fmla="*/ 361 w 1561"/>
                <a:gd name="T119" fmla="*/ 339 h 1546"/>
                <a:gd name="T120" fmla="*/ 386 w 1561"/>
                <a:gd name="T121" fmla="*/ 295 h 1546"/>
                <a:gd name="T122" fmla="*/ 410 w 1561"/>
                <a:gd name="T123" fmla="*/ 258 h 1546"/>
                <a:gd name="T124" fmla="*/ 421 w 1561"/>
                <a:gd name="T125" fmla="*/ 232 h 154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561"/>
                <a:gd name="T190" fmla="*/ 0 h 1546"/>
                <a:gd name="T191" fmla="*/ 1561 w 1561"/>
                <a:gd name="T192" fmla="*/ 1546 h 154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561" h="1546">
                  <a:moveTo>
                    <a:pt x="1000" y="0"/>
                  </a:moveTo>
                  <a:cubicBezTo>
                    <a:pt x="952" y="45"/>
                    <a:pt x="969" y="36"/>
                    <a:pt x="881" y="46"/>
                  </a:cubicBezTo>
                  <a:cubicBezTo>
                    <a:pt x="872" y="49"/>
                    <a:pt x="860" y="48"/>
                    <a:pt x="853" y="55"/>
                  </a:cubicBezTo>
                  <a:cubicBezTo>
                    <a:pt x="834" y="74"/>
                    <a:pt x="857" y="96"/>
                    <a:pt x="826" y="110"/>
                  </a:cubicBezTo>
                  <a:cubicBezTo>
                    <a:pt x="806" y="119"/>
                    <a:pt x="783" y="116"/>
                    <a:pt x="762" y="119"/>
                  </a:cubicBezTo>
                  <a:cubicBezTo>
                    <a:pt x="753" y="128"/>
                    <a:pt x="739" y="134"/>
                    <a:pt x="735" y="146"/>
                  </a:cubicBezTo>
                  <a:cubicBezTo>
                    <a:pt x="726" y="175"/>
                    <a:pt x="743" y="213"/>
                    <a:pt x="725" y="238"/>
                  </a:cubicBezTo>
                  <a:cubicBezTo>
                    <a:pt x="712" y="255"/>
                    <a:pt x="682" y="244"/>
                    <a:pt x="661" y="247"/>
                  </a:cubicBezTo>
                  <a:cubicBezTo>
                    <a:pt x="655" y="256"/>
                    <a:pt x="646" y="264"/>
                    <a:pt x="643" y="274"/>
                  </a:cubicBezTo>
                  <a:cubicBezTo>
                    <a:pt x="637" y="292"/>
                    <a:pt x="642" y="312"/>
                    <a:pt x="634" y="329"/>
                  </a:cubicBezTo>
                  <a:cubicBezTo>
                    <a:pt x="629" y="339"/>
                    <a:pt x="589" y="356"/>
                    <a:pt x="579" y="357"/>
                  </a:cubicBezTo>
                  <a:cubicBezTo>
                    <a:pt x="537" y="362"/>
                    <a:pt x="494" y="363"/>
                    <a:pt x="451" y="366"/>
                  </a:cubicBezTo>
                  <a:cubicBezTo>
                    <a:pt x="442" y="369"/>
                    <a:pt x="426" y="366"/>
                    <a:pt x="424" y="375"/>
                  </a:cubicBezTo>
                  <a:cubicBezTo>
                    <a:pt x="408" y="439"/>
                    <a:pt x="445" y="443"/>
                    <a:pt x="479" y="475"/>
                  </a:cubicBezTo>
                  <a:cubicBezTo>
                    <a:pt x="492" y="516"/>
                    <a:pt x="486" y="525"/>
                    <a:pt x="451" y="549"/>
                  </a:cubicBezTo>
                  <a:cubicBezTo>
                    <a:pt x="445" y="558"/>
                    <a:pt x="435" y="565"/>
                    <a:pt x="433" y="576"/>
                  </a:cubicBezTo>
                  <a:cubicBezTo>
                    <a:pt x="431" y="585"/>
                    <a:pt x="450" y="598"/>
                    <a:pt x="442" y="603"/>
                  </a:cubicBezTo>
                  <a:cubicBezTo>
                    <a:pt x="421" y="615"/>
                    <a:pt x="393" y="610"/>
                    <a:pt x="369" y="613"/>
                  </a:cubicBezTo>
                  <a:cubicBezTo>
                    <a:pt x="366" y="622"/>
                    <a:pt x="367" y="633"/>
                    <a:pt x="360" y="640"/>
                  </a:cubicBezTo>
                  <a:cubicBezTo>
                    <a:pt x="353" y="647"/>
                    <a:pt x="341" y="645"/>
                    <a:pt x="332" y="649"/>
                  </a:cubicBezTo>
                  <a:cubicBezTo>
                    <a:pt x="278" y="676"/>
                    <a:pt x="238" y="701"/>
                    <a:pt x="177" y="713"/>
                  </a:cubicBezTo>
                  <a:cubicBezTo>
                    <a:pt x="152" y="729"/>
                    <a:pt x="122" y="747"/>
                    <a:pt x="95" y="759"/>
                  </a:cubicBezTo>
                  <a:cubicBezTo>
                    <a:pt x="77" y="767"/>
                    <a:pt x="40" y="777"/>
                    <a:pt x="40" y="777"/>
                  </a:cubicBezTo>
                  <a:cubicBezTo>
                    <a:pt x="0" y="815"/>
                    <a:pt x="13" y="856"/>
                    <a:pt x="31" y="905"/>
                  </a:cubicBezTo>
                  <a:cubicBezTo>
                    <a:pt x="138" y="896"/>
                    <a:pt x="125" y="914"/>
                    <a:pt x="177" y="859"/>
                  </a:cubicBezTo>
                  <a:cubicBezTo>
                    <a:pt x="189" y="862"/>
                    <a:pt x="208" y="858"/>
                    <a:pt x="213" y="869"/>
                  </a:cubicBezTo>
                  <a:cubicBezTo>
                    <a:pt x="264" y="992"/>
                    <a:pt x="180" y="955"/>
                    <a:pt x="250" y="978"/>
                  </a:cubicBezTo>
                  <a:cubicBezTo>
                    <a:pt x="232" y="1035"/>
                    <a:pt x="223" y="986"/>
                    <a:pt x="204" y="1042"/>
                  </a:cubicBezTo>
                  <a:cubicBezTo>
                    <a:pt x="213" y="1081"/>
                    <a:pt x="201" y="1127"/>
                    <a:pt x="223" y="1161"/>
                  </a:cubicBezTo>
                  <a:cubicBezTo>
                    <a:pt x="233" y="1177"/>
                    <a:pt x="277" y="1179"/>
                    <a:pt x="277" y="1179"/>
                  </a:cubicBezTo>
                  <a:cubicBezTo>
                    <a:pt x="300" y="1245"/>
                    <a:pt x="367" y="1231"/>
                    <a:pt x="387" y="1170"/>
                  </a:cubicBezTo>
                  <a:cubicBezTo>
                    <a:pt x="390" y="1146"/>
                    <a:pt x="386" y="1119"/>
                    <a:pt x="396" y="1097"/>
                  </a:cubicBezTo>
                  <a:cubicBezTo>
                    <a:pt x="400" y="1088"/>
                    <a:pt x="418" y="1096"/>
                    <a:pt x="424" y="1088"/>
                  </a:cubicBezTo>
                  <a:cubicBezTo>
                    <a:pt x="435" y="1072"/>
                    <a:pt x="426" y="1044"/>
                    <a:pt x="442" y="1033"/>
                  </a:cubicBezTo>
                  <a:cubicBezTo>
                    <a:pt x="475" y="1011"/>
                    <a:pt x="500" y="982"/>
                    <a:pt x="533" y="960"/>
                  </a:cubicBezTo>
                  <a:cubicBezTo>
                    <a:pt x="566" y="992"/>
                    <a:pt x="548" y="1000"/>
                    <a:pt x="524" y="1033"/>
                  </a:cubicBezTo>
                  <a:cubicBezTo>
                    <a:pt x="527" y="1067"/>
                    <a:pt x="528" y="1101"/>
                    <a:pt x="533" y="1134"/>
                  </a:cubicBezTo>
                  <a:cubicBezTo>
                    <a:pt x="534" y="1143"/>
                    <a:pt x="542" y="1151"/>
                    <a:pt x="543" y="1161"/>
                  </a:cubicBezTo>
                  <a:cubicBezTo>
                    <a:pt x="553" y="1247"/>
                    <a:pt x="549" y="1332"/>
                    <a:pt x="570" y="1417"/>
                  </a:cubicBezTo>
                  <a:cubicBezTo>
                    <a:pt x="573" y="1444"/>
                    <a:pt x="557" y="1483"/>
                    <a:pt x="579" y="1499"/>
                  </a:cubicBezTo>
                  <a:cubicBezTo>
                    <a:pt x="644" y="1546"/>
                    <a:pt x="667" y="1496"/>
                    <a:pt x="689" y="1463"/>
                  </a:cubicBezTo>
                  <a:cubicBezTo>
                    <a:pt x="709" y="1401"/>
                    <a:pt x="785" y="1386"/>
                    <a:pt x="835" y="1353"/>
                  </a:cubicBezTo>
                  <a:cubicBezTo>
                    <a:pt x="871" y="1298"/>
                    <a:pt x="828" y="1266"/>
                    <a:pt x="890" y="1243"/>
                  </a:cubicBezTo>
                  <a:cubicBezTo>
                    <a:pt x="939" y="1251"/>
                    <a:pt x="984" y="1240"/>
                    <a:pt x="1000" y="1289"/>
                  </a:cubicBezTo>
                  <a:cubicBezTo>
                    <a:pt x="988" y="1325"/>
                    <a:pt x="976" y="1332"/>
                    <a:pt x="945" y="1353"/>
                  </a:cubicBezTo>
                  <a:cubicBezTo>
                    <a:pt x="954" y="1359"/>
                    <a:pt x="962" y="1367"/>
                    <a:pt x="972" y="1371"/>
                  </a:cubicBezTo>
                  <a:cubicBezTo>
                    <a:pt x="990" y="1379"/>
                    <a:pt x="1027" y="1390"/>
                    <a:pt x="1027" y="1390"/>
                  </a:cubicBezTo>
                  <a:cubicBezTo>
                    <a:pt x="1115" y="1384"/>
                    <a:pt x="1166" y="1373"/>
                    <a:pt x="1247" y="1362"/>
                  </a:cubicBezTo>
                  <a:cubicBezTo>
                    <a:pt x="1265" y="1236"/>
                    <a:pt x="1230" y="1335"/>
                    <a:pt x="1301" y="1289"/>
                  </a:cubicBezTo>
                  <a:cubicBezTo>
                    <a:pt x="1309" y="1284"/>
                    <a:pt x="1308" y="1271"/>
                    <a:pt x="1311" y="1262"/>
                  </a:cubicBezTo>
                  <a:cubicBezTo>
                    <a:pt x="1317" y="1244"/>
                    <a:pt x="1323" y="1225"/>
                    <a:pt x="1329" y="1207"/>
                  </a:cubicBezTo>
                  <a:cubicBezTo>
                    <a:pt x="1355" y="1126"/>
                    <a:pt x="1351" y="1082"/>
                    <a:pt x="1439" y="1051"/>
                  </a:cubicBezTo>
                  <a:cubicBezTo>
                    <a:pt x="1443" y="1027"/>
                    <a:pt x="1439" y="992"/>
                    <a:pt x="1466" y="978"/>
                  </a:cubicBezTo>
                  <a:cubicBezTo>
                    <a:pt x="1483" y="969"/>
                    <a:pt x="1521" y="960"/>
                    <a:pt x="1521" y="960"/>
                  </a:cubicBezTo>
                  <a:cubicBezTo>
                    <a:pt x="1537" y="912"/>
                    <a:pt x="1561" y="888"/>
                    <a:pt x="1503" y="869"/>
                  </a:cubicBezTo>
                  <a:cubicBezTo>
                    <a:pt x="1457" y="872"/>
                    <a:pt x="1410" y="868"/>
                    <a:pt x="1365" y="878"/>
                  </a:cubicBezTo>
                  <a:cubicBezTo>
                    <a:pt x="1346" y="882"/>
                    <a:pt x="1346" y="923"/>
                    <a:pt x="1338" y="933"/>
                  </a:cubicBezTo>
                  <a:cubicBezTo>
                    <a:pt x="1331" y="942"/>
                    <a:pt x="1320" y="945"/>
                    <a:pt x="1311" y="951"/>
                  </a:cubicBezTo>
                  <a:cubicBezTo>
                    <a:pt x="1244" y="929"/>
                    <a:pt x="1188" y="899"/>
                    <a:pt x="1119" y="887"/>
                  </a:cubicBezTo>
                  <a:cubicBezTo>
                    <a:pt x="1083" y="853"/>
                    <a:pt x="1112" y="852"/>
                    <a:pt x="1146" y="841"/>
                  </a:cubicBezTo>
                  <a:cubicBezTo>
                    <a:pt x="1180" y="807"/>
                    <a:pt x="1194" y="766"/>
                    <a:pt x="1228" y="731"/>
                  </a:cubicBezTo>
                  <a:cubicBezTo>
                    <a:pt x="1240" y="694"/>
                    <a:pt x="1268" y="662"/>
                    <a:pt x="1301" y="640"/>
                  </a:cubicBezTo>
                  <a:cubicBezTo>
                    <a:pt x="1311" y="614"/>
                    <a:pt x="1326" y="600"/>
                    <a:pt x="1338" y="576"/>
                  </a:cubicBezTo>
                </a:path>
              </a:pathLst>
            </a:custGeom>
            <a:noFill/>
            <a:ln w="66675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 b="1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endParaRPr>
            </a:p>
          </p:txBody>
        </p:sp>
        <p:sp>
          <p:nvSpPr>
            <p:cNvPr id="79886" name="Text Box 14"/>
            <p:cNvSpPr txBox="1">
              <a:spLocks noChangeArrowheads="1"/>
            </p:cNvSpPr>
            <p:nvPr/>
          </p:nvSpPr>
          <p:spPr bwMode="auto">
            <a:xfrm>
              <a:off x="624" y="1752"/>
              <a:ext cx="1583" cy="3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zh-CN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华文楷体" pitchFamily="2" charset="-122"/>
                  <a:ea typeface="华文楷体" pitchFamily="2" charset="-122"/>
                </a:rPr>
                <a:t>3.1935</a:t>
              </a:r>
              <a:r>
                <a:rPr lang="zh-CN" alt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华文楷体" pitchFamily="2" charset="-122"/>
                  <a:ea typeface="华文楷体" pitchFamily="2" charset="-122"/>
                </a:rPr>
                <a:t>年华北事变</a:t>
              </a:r>
            </a:p>
          </p:txBody>
        </p:sp>
      </p:grpSp>
      <p:grpSp>
        <p:nvGrpSpPr>
          <p:cNvPr id="5" name="Group 21"/>
          <p:cNvGrpSpPr>
            <a:grpSpLocks/>
          </p:cNvGrpSpPr>
          <p:nvPr/>
        </p:nvGrpSpPr>
        <p:grpSpPr bwMode="auto">
          <a:xfrm>
            <a:off x="729518" y="1459094"/>
            <a:ext cx="7124700" cy="842963"/>
            <a:chOff x="607" y="1848"/>
            <a:chExt cx="4488" cy="708"/>
          </a:xfrm>
        </p:grpSpPr>
        <p:sp>
          <p:nvSpPr>
            <p:cNvPr id="5136" name="Freeform 10"/>
            <p:cNvSpPr>
              <a:spLocks/>
            </p:cNvSpPr>
            <p:nvPr/>
          </p:nvSpPr>
          <p:spPr bwMode="auto">
            <a:xfrm>
              <a:off x="4391" y="1848"/>
              <a:ext cx="704" cy="708"/>
            </a:xfrm>
            <a:custGeom>
              <a:avLst/>
              <a:gdLst>
                <a:gd name="T0" fmla="*/ 210 w 984"/>
                <a:gd name="T1" fmla="*/ 26 h 1046"/>
                <a:gd name="T2" fmla="*/ 207 w 984"/>
                <a:gd name="T3" fmla="*/ 46 h 1046"/>
                <a:gd name="T4" fmla="*/ 190 w 984"/>
                <a:gd name="T5" fmla="*/ 49 h 1046"/>
                <a:gd name="T6" fmla="*/ 152 w 984"/>
                <a:gd name="T7" fmla="*/ 55 h 1046"/>
                <a:gd name="T8" fmla="*/ 133 w 984"/>
                <a:gd name="T9" fmla="*/ 83 h 1046"/>
                <a:gd name="T10" fmla="*/ 129 w 984"/>
                <a:gd name="T11" fmla="*/ 97 h 1046"/>
                <a:gd name="T12" fmla="*/ 109 w 984"/>
                <a:gd name="T13" fmla="*/ 103 h 1046"/>
                <a:gd name="T14" fmla="*/ 86 w 984"/>
                <a:gd name="T15" fmla="*/ 111 h 1046"/>
                <a:gd name="T16" fmla="*/ 79 w 984"/>
                <a:gd name="T17" fmla="*/ 134 h 1046"/>
                <a:gd name="T18" fmla="*/ 16 w 984"/>
                <a:gd name="T19" fmla="*/ 143 h 1046"/>
                <a:gd name="T20" fmla="*/ 6 w 984"/>
                <a:gd name="T21" fmla="*/ 146 h 1046"/>
                <a:gd name="T22" fmla="*/ 26 w 984"/>
                <a:gd name="T23" fmla="*/ 174 h 1046"/>
                <a:gd name="T24" fmla="*/ 29 w 984"/>
                <a:gd name="T25" fmla="*/ 194 h 1046"/>
                <a:gd name="T26" fmla="*/ 35 w 984"/>
                <a:gd name="T27" fmla="*/ 202 h 1046"/>
                <a:gd name="T28" fmla="*/ 12 w 984"/>
                <a:gd name="T29" fmla="*/ 208 h 1046"/>
                <a:gd name="T30" fmla="*/ 19 w 984"/>
                <a:gd name="T31" fmla="*/ 219 h 1046"/>
                <a:gd name="T32" fmla="*/ 32 w 984"/>
                <a:gd name="T33" fmla="*/ 230 h 1046"/>
                <a:gd name="T34" fmla="*/ 39 w 984"/>
                <a:gd name="T35" fmla="*/ 236 h 1046"/>
                <a:gd name="T36" fmla="*/ 49 w 984"/>
                <a:gd name="T37" fmla="*/ 239 h 1046"/>
                <a:gd name="T38" fmla="*/ 59 w 984"/>
                <a:gd name="T39" fmla="*/ 265 h 1046"/>
                <a:gd name="T40" fmla="*/ 79 w 984"/>
                <a:gd name="T41" fmla="*/ 270 h 1046"/>
                <a:gd name="T42" fmla="*/ 92 w 984"/>
                <a:gd name="T43" fmla="*/ 284 h 1046"/>
                <a:gd name="T44" fmla="*/ 96 w 984"/>
                <a:gd name="T45" fmla="*/ 298 h 1046"/>
                <a:gd name="T46" fmla="*/ 109 w 984"/>
                <a:gd name="T47" fmla="*/ 301 h 1046"/>
                <a:gd name="T48" fmla="*/ 123 w 984"/>
                <a:gd name="T49" fmla="*/ 304 h 1046"/>
                <a:gd name="T50" fmla="*/ 140 w 984"/>
                <a:gd name="T51" fmla="*/ 324 h 1046"/>
                <a:gd name="T52" fmla="*/ 160 w 984"/>
                <a:gd name="T53" fmla="*/ 321 h 1046"/>
                <a:gd name="T54" fmla="*/ 163 w 984"/>
                <a:gd name="T55" fmla="*/ 310 h 1046"/>
                <a:gd name="T56" fmla="*/ 183 w 984"/>
                <a:gd name="T57" fmla="*/ 290 h 1046"/>
                <a:gd name="T58" fmla="*/ 193 w 984"/>
                <a:gd name="T59" fmla="*/ 282 h 1046"/>
                <a:gd name="T60" fmla="*/ 263 w 984"/>
                <a:gd name="T61" fmla="*/ 261 h 1046"/>
                <a:gd name="T62" fmla="*/ 300 w 984"/>
                <a:gd name="T63" fmla="*/ 242 h 1046"/>
                <a:gd name="T64" fmla="*/ 293 w 984"/>
                <a:gd name="T65" fmla="*/ 222 h 1046"/>
                <a:gd name="T66" fmla="*/ 311 w 984"/>
                <a:gd name="T67" fmla="*/ 202 h 1046"/>
                <a:gd name="T68" fmla="*/ 330 w 984"/>
                <a:gd name="T69" fmla="*/ 185 h 1046"/>
                <a:gd name="T70" fmla="*/ 361 w 984"/>
                <a:gd name="T71" fmla="*/ 162 h 1046"/>
                <a:gd name="T72" fmla="*/ 341 w 984"/>
                <a:gd name="T73" fmla="*/ 143 h 1046"/>
                <a:gd name="T74" fmla="*/ 337 w 984"/>
                <a:gd name="T75" fmla="*/ 123 h 1046"/>
                <a:gd name="T76" fmla="*/ 327 w 984"/>
                <a:gd name="T77" fmla="*/ 117 h 1046"/>
                <a:gd name="T78" fmla="*/ 313 w 984"/>
                <a:gd name="T79" fmla="*/ 103 h 1046"/>
                <a:gd name="T80" fmla="*/ 250 w 984"/>
                <a:gd name="T81" fmla="*/ 106 h 1046"/>
                <a:gd name="T82" fmla="*/ 227 w 984"/>
                <a:gd name="T83" fmla="*/ 74 h 1046"/>
                <a:gd name="T84" fmla="*/ 223 w 984"/>
                <a:gd name="T85" fmla="*/ 32 h 1046"/>
                <a:gd name="T86" fmla="*/ 210 w 984"/>
                <a:gd name="T87" fmla="*/ 26 h 104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984"/>
                <a:gd name="T133" fmla="*/ 0 h 1046"/>
                <a:gd name="T134" fmla="*/ 984 w 984"/>
                <a:gd name="T135" fmla="*/ 1046 h 104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984" h="1046">
                  <a:moveTo>
                    <a:pt x="573" y="85"/>
                  </a:moveTo>
                  <a:cubicBezTo>
                    <a:pt x="570" y="106"/>
                    <a:pt x="577" y="132"/>
                    <a:pt x="564" y="149"/>
                  </a:cubicBezTo>
                  <a:cubicBezTo>
                    <a:pt x="555" y="161"/>
                    <a:pt x="533" y="154"/>
                    <a:pt x="518" y="158"/>
                  </a:cubicBezTo>
                  <a:cubicBezTo>
                    <a:pt x="432" y="179"/>
                    <a:pt x="592" y="155"/>
                    <a:pt x="417" y="176"/>
                  </a:cubicBezTo>
                  <a:cubicBezTo>
                    <a:pt x="368" y="192"/>
                    <a:pt x="378" y="223"/>
                    <a:pt x="363" y="267"/>
                  </a:cubicBezTo>
                  <a:cubicBezTo>
                    <a:pt x="358" y="282"/>
                    <a:pt x="364" y="302"/>
                    <a:pt x="353" y="313"/>
                  </a:cubicBezTo>
                  <a:cubicBezTo>
                    <a:pt x="340" y="326"/>
                    <a:pt x="299" y="331"/>
                    <a:pt x="299" y="331"/>
                  </a:cubicBezTo>
                  <a:cubicBezTo>
                    <a:pt x="228" y="402"/>
                    <a:pt x="360" y="277"/>
                    <a:pt x="235" y="359"/>
                  </a:cubicBezTo>
                  <a:cubicBezTo>
                    <a:pt x="214" y="373"/>
                    <a:pt x="228" y="410"/>
                    <a:pt x="216" y="432"/>
                  </a:cubicBezTo>
                  <a:cubicBezTo>
                    <a:pt x="187" y="483"/>
                    <a:pt x="101" y="455"/>
                    <a:pt x="43" y="459"/>
                  </a:cubicBezTo>
                  <a:cubicBezTo>
                    <a:pt x="34" y="462"/>
                    <a:pt x="17" y="459"/>
                    <a:pt x="15" y="469"/>
                  </a:cubicBezTo>
                  <a:cubicBezTo>
                    <a:pt x="0" y="526"/>
                    <a:pt x="29" y="546"/>
                    <a:pt x="70" y="560"/>
                  </a:cubicBezTo>
                  <a:cubicBezTo>
                    <a:pt x="73" y="581"/>
                    <a:pt x="73" y="603"/>
                    <a:pt x="79" y="624"/>
                  </a:cubicBezTo>
                  <a:cubicBezTo>
                    <a:pt x="82" y="634"/>
                    <a:pt x="100" y="640"/>
                    <a:pt x="97" y="651"/>
                  </a:cubicBezTo>
                  <a:cubicBezTo>
                    <a:pt x="96" y="656"/>
                    <a:pt x="51" y="666"/>
                    <a:pt x="33" y="670"/>
                  </a:cubicBezTo>
                  <a:cubicBezTo>
                    <a:pt x="15" y="725"/>
                    <a:pt x="21" y="675"/>
                    <a:pt x="52" y="706"/>
                  </a:cubicBezTo>
                  <a:cubicBezTo>
                    <a:pt x="102" y="756"/>
                    <a:pt x="15" y="719"/>
                    <a:pt x="88" y="743"/>
                  </a:cubicBezTo>
                  <a:cubicBezTo>
                    <a:pt x="94" y="749"/>
                    <a:pt x="99" y="757"/>
                    <a:pt x="107" y="761"/>
                  </a:cubicBezTo>
                  <a:cubicBezTo>
                    <a:pt x="115" y="766"/>
                    <a:pt x="129" y="762"/>
                    <a:pt x="134" y="770"/>
                  </a:cubicBezTo>
                  <a:cubicBezTo>
                    <a:pt x="135" y="771"/>
                    <a:pt x="156" y="839"/>
                    <a:pt x="161" y="853"/>
                  </a:cubicBezTo>
                  <a:cubicBezTo>
                    <a:pt x="167" y="871"/>
                    <a:pt x="216" y="871"/>
                    <a:pt x="216" y="871"/>
                  </a:cubicBezTo>
                  <a:cubicBezTo>
                    <a:pt x="231" y="886"/>
                    <a:pt x="245" y="896"/>
                    <a:pt x="253" y="917"/>
                  </a:cubicBezTo>
                  <a:cubicBezTo>
                    <a:pt x="258" y="931"/>
                    <a:pt x="252" y="950"/>
                    <a:pt x="262" y="962"/>
                  </a:cubicBezTo>
                  <a:cubicBezTo>
                    <a:pt x="270" y="972"/>
                    <a:pt x="287" y="968"/>
                    <a:pt x="299" y="971"/>
                  </a:cubicBezTo>
                  <a:cubicBezTo>
                    <a:pt x="311" y="974"/>
                    <a:pt x="323" y="978"/>
                    <a:pt x="335" y="981"/>
                  </a:cubicBezTo>
                  <a:cubicBezTo>
                    <a:pt x="345" y="1012"/>
                    <a:pt x="359" y="1022"/>
                    <a:pt x="381" y="1045"/>
                  </a:cubicBezTo>
                  <a:cubicBezTo>
                    <a:pt x="399" y="1042"/>
                    <a:pt x="421" y="1046"/>
                    <a:pt x="436" y="1035"/>
                  </a:cubicBezTo>
                  <a:cubicBezTo>
                    <a:pt x="446" y="1028"/>
                    <a:pt x="440" y="1010"/>
                    <a:pt x="445" y="999"/>
                  </a:cubicBezTo>
                  <a:cubicBezTo>
                    <a:pt x="459" y="966"/>
                    <a:pt x="467" y="945"/>
                    <a:pt x="500" y="935"/>
                  </a:cubicBezTo>
                  <a:cubicBezTo>
                    <a:pt x="509" y="926"/>
                    <a:pt x="521" y="918"/>
                    <a:pt x="527" y="907"/>
                  </a:cubicBezTo>
                  <a:cubicBezTo>
                    <a:pt x="588" y="796"/>
                    <a:pt x="452" y="858"/>
                    <a:pt x="719" y="843"/>
                  </a:cubicBezTo>
                  <a:cubicBezTo>
                    <a:pt x="755" y="820"/>
                    <a:pt x="789" y="810"/>
                    <a:pt x="820" y="779"/>
                  </a:cubicBezTo>
                  <a:cubicBezTo>
                    <a:pt x="792" y="752"/>
                    <a:pt x="769" y="749"/>
                    <a:pt x="801" y="715"/>
                  </a:cubicBezTo>
                  <a:cubicBezTo>
                    <a:pt x="815" y="676"/>
                    <a:pt x="806" y="666"/>
                    <a:pt x="847" y="651"/>
                  </a:cubicBezTo>
                  <a:cubicBezTo>
                    <a:pt x="859" y="616"/>
                    <a:pt x="867" y="609"/>
                    <a:pt x="902" y="597"/>
                  </a:cubicBezTo>
                  <a:cubicBezTo>
                    <a:pt x="928" y="569"/>
                    <a:pt x="948" y="536"/>
                    <a:pt x="984" y="523"/>
                  </a:cubicBezTo>
                  <a:cubicBezTo>
                    <a:pt x="970" y="465"/>
                    <a:pt x="966" y="496"/>
                    <a:pt x="929" y="459"/>
                  </a:cubicBezTo>
                  <a:cubicBezTo>
                    <a:pt x="926" y="438"/>
                    <a:pt x="929" y="415"/>
                    <a:pt x="920" y="395"/>
                  </a:cubicBezTo>
                  <a:cubicBezTo>
                    <a:pt x="916" y="385"/>
                    <a:pt x="901" y="385"/>
                    <a:pt x="893" y="377"/>
                  </a:cubicBezTo>
                  <a:cubicBezTo>
                    <a:pt x="879" y="363"/>
                    <a:pt x="870" y="345"/>
                    <a:pt x="856" y="331"/>
                  </a:cubicBezTo>
                  <a:cubicBezTo>
                    <a:pt x="781" y="340"/>
                    <a:pt x="755" y="351"/>
                    <a:pt x="683" y="341"/>
                  </a:cubicBezTo>
                  <a:cubicBezTo>
                    <a:pt x="653" y="311"/>
                    <a:pt x="632" y="279"/>
                    <a:pt x="619" y="240"/>
                  </a:cubicBezTo>
                  <a:cubicBezTo>
                    <a:pt x="616" y="194"/>
                    <a:pt x="620" y="148"/>
                    <a:pt x="609" y="103"/>
                  </a:cubicBezTo>
                  <a:cubicBezTo>
                    <a:pt x="584" y="0"/>
                    <a:pt x="573" y="184"/>
                    <a:pt x="573" y="85"/>
                  </a:cubicBezTo>
                  <a:close/>
                </a:path>
              </a:pathLst>
            </a:custGeom>
            <a:solidFill>
              <a:srgbClr val="CCFFFF"/>
            </a:solidFill>
            <a:ln w="57150">
              <a:solidFill>
                <a:srgbClr val="3366FF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 b="1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endParaRPr>
            </a:p>
          </p:txBody>
        </p:sp>
        <p:sp>
          <p:nvSpPr>
            <p:cNvPr id="79887" name="Text Box 15"/>
            <p:cNvSpPr txBox="1">
              <a:spLocks noChangeArrowheads="1"/>
            </p:cNvSpPr>
            <p:nvPr/>
          </p:nvSpPr>
          <p:spPr bwMode="auto">
            <a:xfrm>
              <a:off x="607" y="2053"/>
              <a:ext cx="1937" cy="3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altLang="zh-CN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华文楷体" pitchFamily="2" charset="-122"/>
                  <a:ea typeface="华文楷体" pitchFamily="2" charset="-122"/>
                </a:rPr>
                <a:t>4.1937</a:t>
              </a:r>
              <a:r>
                <a:rPr lang="zh-CN" alt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华文楷体" pitchFamily="2" charset="-122"/>
                  <a:ea typeface="华文楷体" pitchFamily="2" charset="-122"/>
                </a:rPr>
                <a:t>年七七事变</a:t>
              </a:r>
            </a:p>
          </p:txBody>
        </p:sp>
      </p:grpSp>
      <p:grpSp>
        <p:nvGrpSpPr>
          <p:cNvPr id="6" name="Group 22"/>
          <p:cNvGrpSpPr>
            <a:grpSpLocks/>
          </p:cNvGrpSpPr>
          <p:nvPr/>
        </p:nvGrpSpPr>
        <p:grpSpPr bwMode="auto">
          <a:xfrm>
            <a:off x="729519" y="2060837"/>
            <a:ext cx="7477125" cy="1191815"/>
            <a:chOff x="612" y="2341"/>
            <a:chExt cx="4710" cy="1001"/>
          </a:xfrm>
        </p:grpSpPr>
        <p:sp>
          <p:nvSpPr>
            <p:cNvPr id="5133" name="Freeform 11"/>
            <p:cNvSpPr>
              <a:spLocks/>
            </p:cNvSpPr>
            <p:nvPr/>
          </p:nvSpPr>
          <p:spPr bwMode="auto">
            <a:xfrm>
              <a:off x="4332" y="2341"/>
              <a:ext cx="990" cy="1001"/>
            </a:xfrm>
            <a:custGeom>
              <a:avLst/>
              <a:gdLst>
                <a:gd name="T0" fmla="*/ 60 w 1406"/>
                <a:gd name="T1" fmla="*/ 24 h 1341"/>
                <a:gd name="T2" fmla="*/ 27 w 1406"/>
                <a:gd name="T3" fmla="*/ 35 h 1341"/>
                <a:gd name="T4" fmla="*/ 6 w 1406"/>
                <a:gd name="T5" fmla="*/ 78 h 1341"/>
                <a:gd name="T6" fmla="*/ 50 w 1406"/>
                <a:gd name="T7" fmla="*/ 107 h 1341"/>
                <a:gd name="T8" fmla="*/ 95 w 1406"/>
                <a:gd name="T9" fmla="*/ 165 h 1341"/>
                <a:gd name="T10" fmla="*/ 92 w 1406"/>
                <a:gd name="T11" fmla="*/ 218 h 1341"/>
                <a:gd name="T12" fmla="*/ 101 w 1406"/>
                <a:gd name="T13" fmla="*/ 321 h 1341"/>
                <a:gd name="T14" fmla="*/ 120 w 1406"/>
                <a:gd name="T15" fmla="*/ 359 h 1341"/>
                <a:gd name="T16" fmla="*/ 133 w 1406"/>
                <a:gd name="T17" fmla="*/ 450 h 1341"/>
                <a:gd name="T18" fmla="*/ 101 w 1406"/>
                <a:gd name="T19" fmla="*/ 546 h 1341"/>
                <a:gd name="T20" fmla="*/ 156 w 1406"/>
                <a:gd name="T21" fmla="*/ 514 h 1341"/>
                <a:gd name="T22" fmla="*/ 178 w 1406"/>
                <a:gd name="T23" fmla="*/ 511 h 1341"/>
                <a:gd name="T24" fmla="*/ 197 w 1406"/>
                <a:gd name="T25" fmla="*/ 511 h 1341"/>
                <a:gd name="T26" fmla="*/ 226 w 1406"/>
                <a:gd name="T27" fmla="*/ 488 h 1341"/>
                <a:gd name="T28" fmla="*/ 280 w 1406"/>
                <a:gd name="T29" fmla="*/ 480 h 1341"/>
                <a:gd name="T30" fmla="*/ 303 w 1406"/>
                <a:gd name="T31" fmla="*/ 465 h 1341"/>
                <a:gd name="T32" fmla="*/ 376 w 1406"/>
                <a:gd name="T33" fmla="*/ 526 h 1341"/>
                <a:gd name="T34" fmla="*/ 401 w 1406"/>
                <a:gd name="T35" fmla="*/ 511 h 1341"/>
                <a:gd name="T36" fmla="*/ 458 w 1406"/>
                <a:gd name="T37" fmla="*/ 458 h 1341"/>
                <a:gd name="T38" fmla="*/ 488 w 1406"/>
                <a:gd name="T39" fmla="*/ 396 h 1341"/>
                <a:gd name="T40" fmla="*/ 472 w 1406"/>
                <a:gd name="T41" fmla="*/ 370 h 1341"/>
                <a:gd name="T42" fmla="*/ 437 w 1406"/>
                <a:gd name="T43" fmla="*/ 324 h 1341"/>
                <a:gd name="T44" fmla="*/ 401 w 1406"/>
                <a:gd name="T45" fmla="*/ 283 h 1341"/>
                <a:gd name="T46" fmla="*/ 385 w 1406"/>
                <a:gd name="T47" fmla="*/ 211 h 1341"/>
                <a:gd name="T48" fmla="*/ 437 w 1406"/>
                <a:gd name="T49" fmla="*/ 123 h 1341"/>
                <a:gd name="T50" fmla="*/ 424 w 1406"/>
                <a:gd name="T51" fmla="*/ 93 h 1341"/>
                <a:gd name="T52" fmla="*/ 408 w 1406"/>
                <a:gd name="T53" fmla="*/ 107 h 1341"/>
                <a:gd name="T54" fmla="*/ 360 w 1406"/>
                <a:gd name="T55" fmla="*/ 150 h 1341"/>
                <a:gd name="T56" fmla="*/ 296 w 1406"/>
                <a:gd name="T57" fmla="*/ 107 h 1341"/>
                <a:gd name="T58" fmla="*/ 299 w 1406"/>
                <a:gd name="T59" fmla="*/ 89 h 1341"/>
                <a:gd name="T60" fmla="*/ 353 w 1406"/>
                <a:gd name="T61" fmla="*/ 5 h 1341"/>
                <a:gd name="T62" fmla="*/ 245 w 1406"/>
                <a:gd name="T63" fmla="*/ 28 h 1341"/>
                <a:gd name="T64" fmla="*/ 210 w 1406"/>
                <a:gd name="T65" fmla="*/ 78 h 1341"/>
                <a:gd name="T66" fmla="*/ 178 w 1406"/>
                <a:gd name="T67" fmla="*/ 111 h 1341"/>
                <a:gd name="T68" fmla="*/ 114 w 1406"/>
                <a:gd name="T69" fmla="*/ 51 h 1341"/>
                <a:gd name="T70" fmla="*/ 86 w 1406"/>
                <a:gd name="T71" fmla="*/ 21 h 1341"/>
                <a:gd name="T72" fmla="*/ 70 w 1406"/>
                <a:gd name="T73" fmla="*/ 21 h 1341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406"/>
                <a:gd name="T112" fmla="*/ 0 h 1341"/>
                <a:gd name="T113" fmla="*/ 1406 w 1406"/>
                <a:gd name="T114" fmla="*/ 1341 h 1341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406" h="1341">
                  <a:moveTo>
                    <a:pt x="254" y="40"/>
                  </a:moveTo>
                  <a:cubicBezTo>
                    <a:pt x="242" y="42"/>
                    <a:pt x="190" y="48"/>
                    <a:pt x="172" y="58"/>
                  </a:cubicBezTo>
                  <a:cubicBezTo>
                    <a:pt x="164" y="62"/>
                    <a:pt x="161" y="74"/>
                    <a:pt x="153" y="76"/>
                  </a:cubicBezTo>
                  <a:cubicBezTo>
                    <a:pt x="129" y="83"/>
                    <a:pt x="104" y="82"/>
                    <a:pt x="80" y="85"/>
                  </a:cubicBezTo>
                  <a:cubicBezTo>
                    <a:pt x="21" y="101"/>
                    <a:pt x="25" y="123"/>
                    <a:pt x="44" y="177"/>
                  </a:cubicBezTo>
                  <a:cubicBezTo>
                    <a:pt x="35" y="180"/>
                    <a:pt x="20" y="177"/>
                    <a:pt x="16" y="186"/>
                  </a:cubicBezTo>
                  <a:cubicBezTo>
                    <a:pt x="0" y="224"/>
                    <a:pt x="34" y="226"/>
                    <a:pt x="53" y="232"/>
                  </a:cubicBezTo>
                  <a:cubicBezTo>
                    <a:pt x="107" y="268"/>
                    <a:pt x="51" y="236"/>
                    <a:pt x="144" y="259"/>
                  </a:cubicBezTo>
                  <a:cubicBezTo>
                    <a:pt x="184" y="269"/>
                    <a:pt x="223" y="286"/>
                    <a:pt x="263" y="296"/>
                  </a:cubicBezTo>
                  <a:cubicBezTo>
                    <a:pt x="278" y="342"/>
                    <a:pt x="291" y="351"/>
                    <a:pt x="272" y="396"/>
                  </a:cubicBezTo>
                  <a:cubicBezTo>
                    <a:pt x="264" y="414"/>
                    <a:pt x="247" y="426"/>
                    <a:pt x="236" y="442"/>
                  </a:cubicBezTo>
                  <a:cubicBezTo>
                    <a:pt x="245" y="469"/>
                    <a:pt x="254" y="497"/>
                    <a:pt x="263" y="524"/>
                  </a:cubicBezTo>
                  <a:cubicBezTo>
                    <a:pt x="266" y="533"/>
                    <a:pt x="272" y="552"/>
                    <a:pt x="272" y="552"/>
                  </a:cubicBezTo>
                  <a:cubicBezTo>
                    <a:pt x="262" y="633"/>
                    <a:pt x="242" y="699"/>
                    <a:pt x="290" y="771"/>
                  </a:cubicBezTo>
                  <a:cubicBezTo>
                    <a:pt x="293" y="798"/>
                    <a:pt x="286" y="829"/>
                    <a:pt x="300" y="853"/>
                  </a:cubicBezTo>
                  <a:cubicBezTo>
                    <a:pt x="308" y="866"/>
                    <a:pt x="330" y="861"/>
                    <a:pt x="345" y="863"/>
                  </a:cubicBezTo>
                  <a:cubicBezTo>
                    <a:pt x="376" y="867"/>
                    <a:pt x="406" y="869"/>
                    <a:pt x="437" y="872"/>
                  </a:cubicBezTo>
                  <a:cubicBezTo>
                    <a:pt x="447" y="957"/>
                    <a:pt x="486" y="1056"/>
                    <a:pt x="382" y="1082"/>
                  </a:cubicBezTo>
                  <a:cubicBezTo>
                    <a:pt x="326" y="1118"/>
                    <a:pt x="327" y="1185"/>
                    <a:pt x="281" y="1228"/>
                  </a:cubicBezTo>
                  <a:cubicBezTo>
                    <a:pt x="284" y="1256"/>
                    <a:pt x="275" y="1287"/>
                    <a:pt x="290" y="1311"/>
                  </a:cubicBezTo>
                  <a:cubicBezTo>
                    <a:pt x="309" y="1341"/>
                    <a:pt x="344" y="1275"/>
                    <a:pt x="345" y="1274"/>
                  </a:cubicBezTo>
                  <a:cubicBezTo>
                    <a:pt x="369" y="1245"/>
                    <a:pt x="411" y="1246"/>
                    <a:pt x="446" y="1237"/>
                  </a:cubicBezTo>
                  <a:cubicBezTo>
                    <a:pt x="449" y="1228"/>
                    <a:pt x="446" y="1211"/>
                    <a:pt x="455" y="1210"/>
                  </a:cubicBezTo>
                  <a:cubicBezTo>
                    <a:pt x="474" y="1207"/>
                    <a:pt x="510" y="1228"/>
                    <a:pt x="510" y="1228"/>
                  </a:cubicBezTo>
                  <a:cubicBezTo>
                    <a:pt x="519" y="1225"/>
                    <a:pt x="528" y="1219"/>
                    <a:pt x="537" y="1219"/>
                  </a:cubicBezTo>
                  <a:cubicBezTo>
                    <a:pt x="547" y="1219"/>
                    <a:pt x="556" y="1232"/>
                    <a:pt x="565" y="1228"/>
                  </a:cubicBezTo>
                  <a:cubicBezTo>
                    <a:pt x="575" y="1224"/>
                    <a:pt x="575" y="1208"/>
                    <a:pt x="583" y="1201"/>
                  </a:cubicBezTo>
                  <a:cubicBezTo>
                    <a:pt x="595" y="1191"/>
                    <a:pt x="631" y="1179"/>
                    <a:pt x="647" y="1173"/>
                  </a:cubicBezTo>
                  <a:cubicBezTo>
                    <a:pt x="690" y="1219"/>
                    <a:pt x="691" y="1175"/>
                    <a:pt x="729" y="1164"/>
                  </a:cubicBezTo>
                  <a:cubicBezTo>
                    <a:pt x="753" y="1157"/>
                    <a:pt x="778" y="1158"/>
                    <a:pt x="802" y="1155"/>
                  </a:cubicBezTo>
                  <a:cubicBezTo>
                    <a:pt x="811" y="1149"/>
                    <a:pt x="823" y="1146"/>
                    <a:pt x="830" y="1137"/>
                  </a:cubicBezTo>
                  <a:cubicBezTo>
                    <a:pt x="856" y="1105"/>
                    <a:pt x="816" y="1101"/>
                    <a:pt x="866" y="1119"/>
                  </a:cubicBezTo>
                  <a:cubicBezTo>
                    <a:pt x="878" y="1150"/>
                    <a:pt x="868" y="1222"/>
                    <a:pt x="903" y="1237"/>
                  </a:cubicBezTo>
                  <a:cubicBezTo>
                    <a:pt x="941" y="1253"/>
                    <a:pt x="1035" y="1260"/>
                    <a:pt x="1077" y="1265"/>
                  </a:cubicBezTo>
                  <a:cubicBezTo>
                    <a:pt x="1098" y="1262"/>
                    <a:pt x="1122" y="1266"/>
                    <a:pt x="1141" y="1256"/>
                  </a:cubicBezTo>
                  <a:cubicBezTo>
                    <a:pt x="1150" y="1252"/>
                    <a:pt x="1148" y="1238"/>
                    <a:pt x="1150" y="1228"/>
                  </a:cubicBezTo>
                  <a:cubicBezTo>
                    <a:pt x="1153" y="1210"/>
                    <a:pt x="1151" y="1153"/>
                    <a:pt x="1177" y="1137"/>
                  </a:cubicBezTo>
                  <a:cubicBezTo>
                    <a:pt x="1212" y="1115"/>
                    <a:pt x="1273" y="1107"/>
                    <a:pt x="1314" y="1100"/>
                  </a:cubicBezTo>
                  <a:cubicBezTo>
                    <a:pt x="1335" y="1080"/>
                    <a:pt x="1349" y="1057"/>
                    <a:pt x="1369" y="1036"/>
                  </a:cubicBezTo>
                  <a:cubicBezTo>
                    <a:pt x="1391" y="972"/>
                    <a:pt x="1382" y="999"/>
                    <a:pt x="1397" y="954"/>
                  </a:cubicBezTo>
                  <a:cubicBezTo>
                    <a:pt x="1400" y="945"/>
                    <a:pt x="1406" y="927"/>
                    <a:pt x="1406" y="927"/>
                  </a:cubicBezTo>
                  <a:cubicBezTo>
                    <a:pt x="1393" y="886"/>
                    <a:pt x="1395" y="875"/>
                    <a:pt x="1351" y="890"/>
                  </a:cubicBezTo>
                  <a:cubicBezTo>
                    <a:pt x="1336" y="887"/>
                    <a:pt x="1319" y="889"/>
                    <a:pt x="1305" y="881"/>
                  </a:cubicBezTo>
                  <a:cubicBezTo>
                    <a:pt x="1279" y="866"/>
                    <a:pt x="1279" y="809"/>
                    <a:pt x="1250" y="780"/>
                  </a:cubicBezTo>
                  <a:cubicBezTo>
                    <a:pt x="1242" y="756"/>
                    <a:pt x="1228" y="705"/>
                    <a:pt x="1205" y="698"/>
                  </a:cubicBezTo>
                  <a:cubicBezTo>
                    <a:pt x="1187" y="692"/>
                    <a:pt x="1150" y="680"/>
                    <a:pt x="1150" y="680"/>
                  </a:cubicBezTo>
                  <a:cubicBezTo>
                    <a:pt x="1128" y="657"/>
                    <a:pt x="1104" y="652"/>
                    <a:pt x="1077" y="634"/>
                  </a:cubicBezTo>
                  <a:cubicBezTo>
                    <a:pt x="1059" y="581"/>
                    <a:pt x="1088" y="553"/>
                    <a:pt x="1104" y="506"/>
                  </a:cubicBezTo>
                  <a:cubicBezTo>
                    <a:pt x="1114" y="438"/>
                    <a:pt x="1106" y="430"/>
                    <a:pt x="1168" y="415"/>
                  </a:cubicBezTo>
                  <a:cubicBezTo>
                    <a:pt x="1178" y="333"/>
                    <a:pt x="1174" y="321"/>
                    <a:pt x="1250" y="296"/>
                  </a:cubicBezTo>
                  <a:cubicBezTo>
                    <a:pt x="1280" y="266"/>
                    <a:pt x="1279" y="255"/>
                    <a:pt x="1269" y="213"/>
                  </a:cubicBezTo>
                  <a:cubicBezTo>
                    <a:pt x="1251" y="216"/>
                    <a:pt x="1231" y="215"/>
                    <a:pt x="1214" y="223"/>
                  </a:cubicBezTo>
                  <a:cubicBezTo>
                    <a:pt x="1204" y="228"/>
                    <a:pt x="1205" y="243"/>
                    <a:pt x="1196" y="250"/>
                  </a:cubicBezTo>
                  <a:cubicBezTo>
                    <a:pt x="1188" y="256"/>
                    <a:pt x="1177" y="256"/>
                    <a:pt x="1168" y="259"/>
                  </a:cubicBezTo>
                  <a:cubicBezTo>
                    <a:pt x="1136" y="237"/>
                    <a:pt x="1123" y="229"/>
                    <a:pt x="1086" y="241"/>
                  </a:cubicBezTo>
                  <a:cubicBezTo>
                    <a:pt x="1060" y="280"/>
                    <a:pt x="1064" y="325"/>
                    <a:pt x="1031" y="360"/>
                  </a:cubicBezTo>
                  <a:cubicBezTo>
                    <a:pt x="1006" y="333"/>
                    <a:pt x="982" y="294"/>
                    <a:pt x="949" y="277"/>
                  </a:cubicBezTo>
                  <a:cubicBezTo>
                    <a:pt x="923" y="264"/>
                    <a:pt x="868" y="261"/>
                    <a:pt x="848" y="259"/>
                  </a:cubicBezTo>
                  <a:cubicBezTo>
                    <a:pt x="848" y="259"/>
                    <a:pt x="788" y="247"/>
                    <a:pt x="812" y="223"/>
                  </a:cubicBezTo>
                  <a:cubicBezTo>
                    <a:pt x="823" y="212"/>
                    <a:pt x="842" y="216"/>
                    <a:pt x="857" y="213"/>
                  </a:cubicBezTo>
                  <a:cubicBezTo>
                    <a:pt x="886" y="186"/>
                    <a:pt x="897" y="195"/>
                    <a:pt x="921" y="159"/>
                  </a:cubicBezTo>
                  <a:cubicBezTo>
                    <a:pt x="939" y="103"/>
                    <a:pt x="951" y="32"/>
                    <a:pt x="1013" y="12"/>
                  </a:cubicBezTo>
                  <a:cubicBezTo>
                    <a:pt x="975" y="0"/>
                    <a:pt x="949" y="9"/>
                    <a:pt x="912" y="21"/>
                  </a:cubicBezTo>
                  <a:cubicBezTo>
                    <a:pt x="863" y="73"/>
                    <a:pt x="702" y="67"/>
                    <a:pt x="702" y="67"/>
                  </a:cubicBezTo>
                  <a:cubicBezTo>
                    <a:pt x="659" y="131"/>
                    <a:pt x="683" y="110"/>
                    <a:pt x="638" y="140"/>
                  </a:cubicBezTo>
                  <a:cubicBezTo>
                    <a:pt x="627" y="157"/>
                    <a:pt x="611" y="169"/>
                    <a:pt x="601" y="186"/>
                  </a:cubicBezTo>
                  <a:cubicBezTo>
                    <a:pt x="569" y="237"/>
                    <a:pt x="622" y="192"/>
                    <a:pt x="565" y="232"/>
                  </a:cubicBezTo>
                  <a:cubicBezTo>
                    <a:pt x="552" y="272"/>
                    <a:pt x="553" y="282"/>
                    <a:pt x="510" y="268"/>
                  </a:cubicBezTo>
                  <a:cubicBezTo>
                    <a:pt x="480" y="223"/>
                    <a:pt x="432" y="212"/>
                    <a:pt x="382" y="195"/>
                  </a:cubicBezTo>
                  <a:cubicBezTo>
                    <a:pt x="370" y="159"/>
                    <a:pt x="359" y="143"/>
                    <a:pt x="327" y="122"/>
                  </a:cubicBezTo>
                  <a:cubicBezTo>
                    <a:pt x="308" y="64"/>
                    <a:pt x="334" y="121"/>
                    <a:pt x="290" y="85"/>
                  </a:cubicBezTo>
                  <a:cubicBezTo>
                    <a:pt x="232" y="39"/>
                    <a:pt x="312" y="71"/>
                    <a:pt x="245" y="49"/>
                  </a:cubicBezTo>
                  <a:cubicBezTo>
                    <a:pt x="239" y="43"/>
                    <a:pt x="235" y="31"/>
                    <a:pt x="226" y="31"/>
                  </a:cubicBezTo>
                  <a:cubicBezTo>
                    <a:pt x="215" y="31"/>
                    <a:pt x="199" y="49"/>
                    <a:pt x="199" y="49"/>
                  </a:cubicBezTo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b="1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endParaRPr>
            </a:p>
          </p:txBody>
        </p:sp>
        <p:sp>
          <p:nvSpPr>
            <p:cNvPr id="79888" name="Text Box 16"/>
            <p:cNvSpPr txBox="1">
              <a:spLocks noChangeArrowheads="1"/>
            </p:cNvSpPr>
            <p:nvPr/>
          </p:nvSpPr>
          <p:spPr bwMode="auto">
            <a:xfrm>
              <a:off x="612" y="2341"/>
              <a:ext cx="2370" cy="6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altLang="zh-CN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华文楷体" pitchFamily="2" charset="-122"/>
                  <a:ea typeface="华文楷体" pitchFamily="2" charset="-122"/>
                </a:rPr>
                <a:t>5.1937</a:t>
              </a:r>
              <a:r>
                <a:rPr lang="zh-CN" alt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华文楷体" pitchFamily="2" charset="-122"/>
                  <a:ea typeface="华文楷体" pitchFamily="2" charset="-122"/>
                </a:rPr>
                <a:t>年八一三事变</a:t>
              </a:r>
            </a:p>
            <a:p>
              <a:pPr>
                <a:defRPr/>
              </a:pPr>
              <a:r>
                <a:rPr lang="en-US" altLang="zh-CN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华文楷体" pitchFamily="2" charset="-122"/>
                  <a:ea typeface="华文楷体" pitchFamily="2" charset="-122"/>
                </a:rPr>
                <a:t>6.1937</a:t>
              </a:r>
              <a:r>
                <a:rPr lang="zh-CN" alt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华文楷体" pitchFamily="2" charset="-122"/>
                  <a:ea typeface="华文楷体" pitchFamily="2" charset="-122"/>
                </a:rPr>
                <a:t>年</a:t>
              </a:r>
              <a:r>
                <a:rPr lang="en-US" altLang="zh-CN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华文楷体" pitchFamily="2" charset="-122"/>
                  <a:ea typeface="华文楷体" pitchFamily="2" charset="-122"/>
                </a:rPr>
                <a:t>12</a:t>
              </a:r>
              <a:r>
                <a:rPr lang="zh-CN" alt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华文楷体" pitchFamily="2" charset="-122"/>
                  <a:ea typeface="华文楷体" pitchFamily="2" charset="-122"/>
                </a:rPr>
                <a:t>月南京沦陷</a:t>
              </a:r>
            </a:p>
          </p:txBody>
        </p:sp>
        <p:sp>
          <p:nvSpPr>
            <p:cNvPr id="79889" name="Text Box 17"/>
            <p:cNvSpPr txBox="1">
              <a:spLocks noChangeArrowheads="1"/>
            </p:cNvSpPr>
            <p:nvPr/>
          </p:nvSpPr>
          <p:spPr bwMode="auto">
            <a:xfrm>
              <a:off x="612" y="2870"/>
              <a:ext cx="1583" cy="3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zh-CN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华文楷体" pitchFamily="2" charset="-122"/>
                  <a:ea typeface="华文楷体" pitchFamily="2" charset="-122"/>
                </a:rPr>
                <a:t>7.1938</a:t>
              </a:r>
              <a:r>
                <a:rPr lang="zh-CN" alt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华文楷体" pitchFamily="2" charset="-122"/>
                  <a:ea typeface="华文楷体" pitchFamily="2" charset="-122"/>
                </a:rPr>
                <a:t>年占领徐州</a:t>
              </a:r>
            </a:p>
          </p:txBody>
        </p:sp>
      </p:grpSp>
      <p:grpSp>
        <p:nvGrpSpPr>
          <p:cNvPr id="7" name="Group 23"/>
          <p:cNvGrpSpPr>
            <a:grpSpLocks/>
          </p:cNvGrpSpPr>
          <p:nvPr/>
        </p:nvGrpSpPr>
        <p:grpSpPr bwMode="auto">
          <a:xfrm>
            <a:off x="748568" y="3087156"/>
            <a:ext cx="7035800" cy="1200151"/>
            <a:chOff x="624" y="3203"/>
            <a:chExt cx="4432" cy="1008"/>
          </a:xfrm>
        </p:grpSpPr>
        <p:sp>
          <p:nvSpPr>
            <p:cNvPr id="5131" name="Freeform 12"/>
            <p:cNvSpPr>
              <a:spLocks/>
            </p:cNvSpPr>
            <p:nvPr/>
          </p:nvSpPr>
          <p:spPr bwMode="auto">
            <a:xfrm>
              <a:off x="4777" y="3728"/>
              <a:ext cx="279" cy="155"/>
            </a:xfrm>
            <a:custGeom>
              <a:avLst/>
              <a:gdLst>
                <a:gd name="T0" fmla="*/ 0 w 369"/>
                <a:gd name="T1" fmla="*/ 44 h 283"/>
                <a:gd name="T2" fmla="*/ 8 w 369"/>
                <a:gd name="T3" fmla="*/ 39 h 283"/>
                <a:gd name="T4" fmla="*/ 16 w 369"/>
                <a:gd name="T5" fmla="*/ 37 h 283"/>
                <a:gd name="T6" fmla="*/ 8 w 369"/>
                <a:gd name="T7" fmla="*/ 25 h 283"/>
                <a:gd name="T8" fmla="*/ 24 w 369"/>
                <a:gd name="T9" fmla="*/ 23 h 283"/>
                <a:gd name="T10" fmla="*/ 12 w 369"/>
                <a:gd name="T11" fmla="*/ 13 h 283"/>
                <a:gd name="T12" fmla="*/ 43 w 369"/>
                <a:gd name="T13" fmla="*/ 5 h 283"/>
                <a:gd name="T14" fmla="*/ 32 w 369"/>
                <a:gd name="T15" fmla="*/ 4 h 283"/>
                <a:gd name="T16" fmla="*/ 72 w 369"/>
                <a:gd name="T17" fmla="*/ 4 h 283"/>
                <a:gd name="T18" fmla="*/ 135 w 369"/>
                <a:gd name="T19" fmla="*/ 5 h 283"/>
                <a:gd name="T20" fmla="*/ 150 w 369"/>
                <a:gd name="T21" fmla="*/ 14 h 283"/>
                <a:gd name="T22" fmla="*/ 138 w 369"/>
                <a:gd name="T23" fmla="*/ 13 h 283"/>
                <a:gd name="T24" fmla="*/ 114 w 369"/>
                <a:gd name="T25" fmla="*/ 14 h 283"/>
                <a:gd name="T26" fmla="*/ 111 w 369"/>
                <a:gd name="T27" fmla="*/ 21 h 283"/>
                <a:gd name="T28" fmla="*/ 67 w 369"/>
                <a:gd name="T29" fmla="*/ 26 h 283"/>
                <a:gd name="T30" fmla="*/ 60 w 369"/>
                <a:gd name="T31" fmla="*/ 29 h 283"/>
                <a:gd name="T32" fmla="*/ 83 w 369"/>
                <a:gd name="T33" fmla="*/ 29 h 283"/>
                <a:gd name="T34" fmla="*/ 51 w 369"/>
                <a:gd name="T35" fmla="*/ 32 h 283"/>
                <a:gd name="T36" fmla="*/ 0 w 369"/>
                <a:gd name="T37" fmla="*/ 44 h 28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369"/>
                <a:gd name="T58" fmla="*/ 0 h 283"/>
                <a:gd name="T59" fmla="*/ 369 w 369"/>
                <a:gd name="T60" fmla="*/ 283 h 283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369" h="283">
                  <a:moveTo>
                    <a:pt x="0" y="268"/>
                  </a:moveTo>
                  <a:cubicBezTo>
                    <a:pt x="6" y="259"/>
                    <a:pt x="11" y="249"/>
                    <a:pt x="18" y="240"/>
                  </a:cubicBezTo>
                  <a:cubicBezTo>
                    <a:pt x="23" y="233"/>
                    <a:pt x="36" y="231"/>
                    <a:pt x="37" y="222"/>
                  </a:cubicBezTo>
                  <a:cubicBezTo>
                    <a:pt x="40" y="204"/>
                    <a:pt x="25" y="168"/>
                    <a:pt x="18" y="149"/>
                  </a:cubicBezTo>
                  <a:cubicBezTo>
                    <a:pt x="30" y="146"/>
                    <a:pt x="48" y="151"/>
                    <a:pt x="55" y="140"/>
                  </a:cubicBezTo>
                  <a:cubicBezTo>
                    <a:pt x="65" y="124"/>
                    <a:pt x="35" y="87"/>
                    <a:pt x="28" y="76"/>
                  </a:cubicBezTo>
                  <a:cubicBezTo>
                    <a:pt x="54" y="59"/>
                    <a:pt x="79" y="51"/>
                    <a:pt x="101" y="30"/>
                  </a:cubicBezTo>
                  <a:cubicBezTo>
                    <a:pt x="92" y="27"/>
                    <a:pt x="69" y="30"/>
                    <a:pt x="73" y="21"/>
                  </a:cubicBezTo>
                  <a:cubicBezTo>
                    <a:pt x="83" y="0"/>
                    <a:pt x="163" y="21"/>
                    <a:pt x="165" y="21"/>
                  </a:cubicBezTo>
                  <a:cubicBezTo>
                    <a:pt x="214" y="25"/>
                    <a:pt x="262" y="27"/>
                    <a:pt x="311" y="30"/>
                  </a:cubicBezTo>
                  <a:cubicBezTo>
                    <a:pt x="333" y="37"/>
                    <a:pt x="369" y="41"/>
                    <a:pt x="348" y="85"/>
                  </a:cubicBezTo>
                  <a:cubicBezTo>
                    <a:pt x="344" y="94"/>
                    <a:pt x="329" y="79"/>
                    <a:pt x="320" y="76"/>
                  </a:cubicBezTo>
                  <a:cubicBezTo>
                    <a:pt x="302" y="79"/>
                    <a:pt x="279" y="73"/>
                    <a:pt x="265" y="85"/>
                  </a:cubicBezTo>
                  <a:cubicBezTo>
                    <a:pt x="253" y="95"/>
                    <a:pt x="267" y="120"/>
                    <a:pt x="256" y="131"/>
                  </a:cubicBezTo>
                  <a:cubicBezTo>
                    <a:pt x="245" y="142"/>
                    <a:pt x="174" y="154"/>
                    <a:pt x="156" y="158"/>
                  </a:cubicBezTo>
                  <a:cubicBezTo>
                    <a:pt x="150" y="164"/>
                    <a:pt x="134" y="168"/>
                    <a:pt x="137" y="176"/>
                  </a:cubicBezTo>
                  <a:cubicBezTo>
                    <a:pt x="145" y="200"/>
                    <a:pt x="184" y="179"/>
                    <a:pt x="192" y="176"/>
                  </a:cubicBezTo>
                  <a:cubicBezTo>
                    <a:pt x="157" y="164"/>
                    <a:pt x="144" y="168"/>
                    <a:pt x="119" y="195"/>
                  </a:cubicBezTo>
                  <a:cubicBezTo>
                    <a:pt x="90" y="283"/>
                    <a:pt x="120" y="247"/>
                    <a:pt x="0" y="268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b="1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endParaRPr>
            </a:p>
          </p:txBody>
        </p:sp>
        <p:sp>
          <p:nvSpPr>
            <p:cNvPr id="79890" name="Text Box 18"/>
            <p:cNvSpPr txBox="1">
              <a:spLocks noChangeArrowheads="1"/>
            </p:cNvSpPr>
            <p:nvPr/>
          </p:nvSpPr>
          <p:spPr bwMode="auto">
            <a:xfrm>
              <a:off x="624" y="3203"/>
              <a:ext cx="2086" cy="10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altLang="zh-CN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华文楷体" pitchFamily="2" charset="-122"/>
                  <a:ea typeface="华文楷体" pitchFamily="2" charset="-122"/>
                </a:rPr>
                <a:t>8.1938</a:t>
              </a:r>
              <a:r>
                <a:rPr lang="zh-CN" alt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华文楷体" pitchFamily="2" charset="-122"/>
                  <a:ea typeface="华文楷体" pitchFamily="2" charset="-122"/>
                </a:rPr>
                <a:t>年</a:t>
              </a:r>
              <a:r>
                <a:rPr lang="en-US" altLang="zh-CN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华文楷体" pitchFamily="2" charset="-122"/>
                  <a:ea typeface="华文楷体" pitchFamily="2" charset="-122"/>
                </a:rPr>
                <a:t>10</a:t>
              </a:r>
              <a:r>
                <a:rPr lang="zh-CN" alt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华文楷体" pitchFamily="2" charset="-122"/>
                  <a:ea typeface="华文楷体" pitchFamily="2" charset="-122"/>
                </a:rPr>
                <a:t>月占领广州、武汉</a:t>
              </a:r>
            </a:p>
            <a:p>
              <a:pPr>
                <a:defRPr/>
              </a:pPr>
              <a:r>
                <a:rPr lang="en-US" altLang="zh-CN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华文楷体" pitchFamily="2" charset="-122"/>
                  <a:ea typeface="华文楷体" pitchFamily="2" charset="-122"/>
                </a:rPr>
                <a:t>……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724347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9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76" grpId="0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纸张">
  <a:themeElements>
    <a:clrScheme name="纸张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纸张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纸张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6702</TotalTime>
  <Words>2322</Words>
  <Application>Microsoft Office PowerPoint</Application>
  <PresentationFormat>全屏显示(16:9)</PresentationFormat>
  <Paragraphs>443</Paragraphs>
  <Slides>46</Slides>
  <Notes>5</Notes>
  <HiddenSlides>0</HiddenSlides>
  <MMClips>0</MMClips>
  <ScaleCrop>false</ScaleCrop>
  <HeadingPairs>
    <vt:vector size="6" baseType="variant">
      <vt:variant>
        <vt:lpstr>主题</vt:lpstr>
      </vt:variant>
      <vt:variant>
        <vt:i4>1</vt:i4>
      </vt:variant>
      <vt:variant>
        <vt:lpstr>嵌入 OLE 服务器</vt:lpstr>
      </vt:variant>
      <vt:variant>
        <vt:i4>3</vt:i4>
      </vt:variant>
      <vt:variant>
        <vt:lpstr>幻灯片标题</vt:lpstr>
      </vt:variant>
      <vt:variant>
        <vt:i4>46</vt:i4>
      </vt:variant>
    </vt:vector>
  </HeadingPairs>
  <TitlesOfParts>
    <vt:vector size="50" baseType="lpstr">
      <vt:lpstr>纸张</vt:lpstr>
      <vt:lpstr>BMP 图象</vt:lpstr>
      <vt:lpstr>位图图像</vt:lpstr>
      <vt:lpstr>Photo Editor 照片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Lenovo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user</dc:creator>
  <cp:lastModifiedBy>user</cp:lastModifiedBy>
  <cp:revision>322</cp:revision>
  <dcterms:created xsi:type="dcterms:W3CDTF">2017-11-29T01:31:23Z</dcterms:created>
  <dcterms:modified xsi:type="dcterms:W3CDTF">2019-12-13T01:51:46Z</dcterms:modified>
</cp:coreProperties>
</file>