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304" r:id="rId4"/>
    <p:sldId id="257" r:id="rId6"/>
    <p:sldId id="258" r:id="rId7"/>
    <p:sldId id="261" r:id="rId8"/>
    <p:sldId id="259" r:id="rId9"/>
    <p:sldId id="306" r:id="rId10"/>
    <p:sldId id="262" r:id="rId11"/>
    <p:sldId id="264" r:id="rId12"/>
    <p:sldId id="265" r:id="rId13"/>
    <p:sldId id="305" r:id="rId14"/>
    <p:sldId id="291" r:id="rId15"/>
    <p:sldId id="280" r:id="rId16"/>
    <p:sldId id="281" r:id="rId17"/>
    <p:sldId id="285" r:id="rId18"/>
    <p:sldId id="292" r:id="rId19"/>
    <p:sldId id="288" r:id="rId20"/>
    <p:sldId id="325" r:id="rId21"/>
    <p:sldId id="289" r:id="rId22"/>
    <p:sldId id="290" r:id="rId23"/>
    <p:sldId id="293" r:id="rId2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用户" initials="W" lastIdx="1" clrIdx="0"/>
  <p:cmAuthor id="2" name="微软用户" initials="微" lastIdx="1" clrIdx="0"/>
  <p:cmAuthor id="3" name="新课标第一网" initials="新" lastIdx="2" clrIdx="0"/>
  <p:cmAuthor id="4" name="Administrator" initials="A" lastIdx="1" clrIdx="0"/>
  <p:cmAuthor id="0" name="pc"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876" y="-96"/>
      </p:cViewPr>
      <p:guideLst>
        <p:guide orient="horz" pos="1610"/>
        <p:guide pos="292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B31F43-1DA9-4AB4-9EC5-B92A4CF3B80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24F05E-BBCA-4E30-AE57-E12C789720F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p:cNvSpPr>
          <p:nvPr>
            <p:ph type="sldImg"/>
          </p:nvPr>
        </p:nvSpPr>
        <p:spPr/>
      </p:sp>
      <p:sp>
        <p:nvSpPr>
          <p:cNvPr id="14338" name="文本占位符 2"/>
          <p:cNvSpPr/>
          <p:nvPr>
            <p:ph type="body"/>
          </p:nvPr>
        </p:nvSpPr>
        <p:spPr/>
        <p:txBody>
          <a:bodyPr wrap="square" lIns="91440" tIns="45720" rIns="91440" bIns="45720" anchor="t"/>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57601D-BDA3-49BE-BB09-8C947FA9CB78}" type="slidenum">
              <a:rPr lang="en-US" altLang="zh-CN"/>
            </a:fld>
            <a:endParaRPr lang="en-US" altLang="zh-CN"/>
          </a:p>
        </p:txBody>
      </p:sp>
      <p:sp>
        <p:nvSpPr>
          <p:cNvPr id="28675"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altLang="zh-CN" smtClean="0"/>
              <a:t>21</a:t>
            </a:r>
            <a:r>
              <a:rPr lang="zh-CN" altLang="en-US" smtClean="0"/>
              <a:t>世纪教育网经纬社会思品工作室制作</a:t>
            </a:r>
            <a:endParaRPr lang="zh-CN" altLang="en-US" smtClean="0"/>
          </a:p>
          <a:p>
            <a:r>
              <a:rPr lang="zh-CN" altLang="en-US" smtClean="0"/>
              <a:t>版权所有，盗版必究</a:t>
            </a:r>
            <a:endParaRPr lang="zh-CN" altLang="en-US" smtClean="0"/>
          </a:p>
          <a:p>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B1BC858-D11B-4B4F-9116-6B3434D7F178}" type="slidenum">
              <a:rPr lang="en-US" altLang="zh-CN"/>
            </a:fld>
            <a:endParaRPr lang="en-US" altLang="zh-CN"/>
          </a:p>
        </p:txBody>
      </p:sp>
      <p:sp>
        <p:nvSpPr>
          <p:cNvPr id="29699"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altLang="zh-CN" smtClean="0"/>
              <a:t>21</a:t>
            </a:r>
            <a:r>
              <a:rPr lang="zh-CN" altLang="en-US" smtClean="0"/>
              <a:t>世纪教育网经纬社会思品工作室制作</a:t>
            </a:r>
            <a:endParaRPr lang="zh-CN" altLang="en-US" smtClean="0"/>
          </a:p>
          <a:p>
            <a:r>
              <a:rPr lang="zh-CN" altLang="en-US" smtClean="0"/>
              <a:t>版权所有，盗版必究</a:t>
            </a:r>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
        <p:nvSpPr>
          <p:cNvPr id="24578" name="Rectangle 2"/>
          <p:cNvSpPr>
            <a:spLocks noGrp="1" noRot="1" noChangeAspect="1" noTextEdit="1"/>
          </p:cNvSpPr>
          <p:nvPr>
            <p:ph type="sldImg"/>
          </p:nvPr>
        </p:nvSpPr>
        <p:spPr>
          <a:solidFill>
            <a:srgbClr val="FFFFFF"/>
          </a:solidFill>
        </p:spPr>
      </p:sp>
      <p:sp>
        <p:nvSpPr>
          <p:cNvPr id="24579" name="Rectangle 3"/>
          <p:cNvSpPr>
            <a:spLocks noGrp="1"/>
          </p:cNvSpPr>
          <p:nvPr>
            <p:ph type="body"/>
          </p:nvPr>
        </p:nvSpPr>
        <p:spPr>
          <a:solidFill>
            <a:srgbClr val="FFFFFF"/>
          </a:solidFill>
          <a:ln>
            <a:solidFill>
              <a:srgbClr val="000000"/>
            </a:solidFill>
            <a:miter/>
          </a:ln>
        </p:spPr>
        <p:txBody>
          <a:bodyPr wrap="square" lIns="91440" tIns="45720" rIns="91440" bIns="45720" anchor="t"/>
          <a:p>
            <a:pPr lvl="0" eaLnBrk="1" hangingPunct="1"/>
            <a:r>
              <a:rPr lang="zh-CN" altLang="en-US" dirty="0"/>
              <a:t>耐克运动鞋（美国）、雀巢咖啡（总部在瑞士）、宝马汽车（德国）、阿迪达斯运动鞋（德国）、肯德基快餐（美国）、梅赛德斯</a:t>
            </a:r>
            <a:r>
              <a:rPr lang="en-US" altLang="zh-CN" dirty="0"/>
              <a:t>-</a:t>
            </a:r>
            <a:r>
              <a:rPr lang="zh-CN" altLang="en-US" dirty="0"/>
              <a:t>奔驰（德国）、</a:t>
            </a:r>
            <a:endParaRPr lang="zh-CN" altLang="en-US" dirty="0"/>
          </a:p>
          <a:p>
            <a:pPr lvl="0" eaLnBrk="1" hangingPunct="1"/>
            <a:r>
              <a:rPr lang="zh-CN" altLang="en-US" dirty="0"/>
              <a:t>可口可乐饮料（美国）、麦当劳快餐（美国）、诺基亚手机（芬兰）、三星手机（韩国）、百事可乐饮料（美国）、宝洁日用品（美国）、摩托罗拉手机（美国）</a:t>
            </a: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00151"/>
            <a:ext cx="8229600" cy="3394472"/>
          </a:xfrm>
          <a:prstGeom prst="rect">
            <a:avLst/>
          </a:prstGeom>
        </p:spPr>
        <p:txBody>
          <a:bodyPr/>
          <a:lstStyle/>
          <a:p>
            <a:pPr lvl="0"/>
            <a:endParaRPr lang="zh-CN" altLang="en-US" noProof="0"/>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lvl1pPr>
          </a:lstStyle>
          <a:p>
            <a:pPr>
              <a:defRPr/>
            </a:pPr>
            <a:fld id="{45C45138-F4DD-4B46-9E0D-3B90C2FD2EF6}" type="datetimeFigureOut">
              <a:rPr lang="zh-CN" altLang="en-US"/>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FBC46BBF-E8B5-4935-91FB-32AE7B93C75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hyperlink" Target="http://www.southcn.com/news/china/zgkx/200302140824.htm" TargetMode="Externa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hyperlink" Target="http://news.anhuinews.com/system/2003/12/10/000513060.shtml" TargetMode="External"/></Relationships>
</file>

<file path=ppt/slides/_rels/slide11.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image" Target="../media/image24.jpeg"/><Relationship Id="rId7" Type="http://schemas.openxmlformats.org/officeDocument/2006/relationships/image" Target="../media/image23.jpeg"/><Relationship Id="rId6" Type="http://schemas.openxmlformats.org/officeDocument/2006/relationships/hyperlink" Target="http://images.google.cn/imgres?imgurl=http://www.whitelion.asn.au/web_images/KFC_logo_1.jpg&amp;imgrefurl=http://www.whitelion.asn.au/index.php?sectionID=47&amp;pageID=105&amp;h=249&amp;w=250&amp;sz=15&amp;hl=zh-CN&amp;start=2&amp;tbnid=yF6WPn_lXsR-QM:&amp;tbnh=111&amp;tbnw=111&amp;prev=/images?q=kfc+logo&amp;gbv=2&amp;complete=1&amp;hl=zh-CN&amp;newwindow=1" TargetMode="External"/><Relationship Id="rId5" Type="http://schemas.openxmlformats.org/officeDocument/2006/relationships/image" Target="../media/image22.jpeg"/><Relationship Id="rId4" Type="http://schemas.openxmlformats.org/officeDocument/2006/relationships/hyperlink" Target="http://images.google.cn/imgres?imgurl=http://www.runnersretreat.com/Photos/Logos%20for%20web%20page/adidas_logo.gif&amp;imgrefurl=http://www.runnersretreat.com/Apparel.html&amp;h=347&amp;w=480&amp;sz=25&amp;hl=zh-CN&amp;start=4&amp;tbnid=jsvytLVsHlLWQM:&amp;tbnh=93&amp;tbnw=129&amp;prev=/images?q=adidas+logo&amp;gbv=2&amp;complete=1&amp;hl=zh-CN&amp;newwindow=1" TargetMode="External"/><Relationship Id="rId3" Type="http://schemas.openxmlformats.org/officeDocument/2006/relationships/image" Target="../media/image21.jpeg"/><Relationship Id="rId2" Type="http://schemas.openxmlformats.org/officeDocument/2006/relationships/image" Target="../media/image20.jpeg"/><Relationship Id="rId14" Type="http://schemas.openxmlformats.org/officeDocument/2006/relationships/notesSlide" Target="../notesSlides/notesSlide4.xml"/><Relationship Id="rId13" Type="http://schemas.openxmlformats.org/officeDocument/2006/relationships/slideLayout" Target="../slideLayouts/slideLayout7.xml"/><Relationship Id="rId12" Type="http://schemas.openxmlformats.org/officeDocument/2006/relationships/image" Target="../media/image28.png"/><Relationship Id="rId11" Type="http://schemas.openxmlformats.org/officeDocument/2006/relationships/image" Target="../media/image27.png"/><Relationship Id="rId10" Type="http://schemas.openxmlformats.org/officeDocument/2006/relationships/image" Target="../media/image26.png"/><Relationship Id="rId1" Type="http://schemas.openxmlformats.org/officeDocument/2006/relationships/hyperlink" Target="http://baike.baidu.com/pic/1/11955587184634178.j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21580" y="0"/>
            <a:ext cx="7630616" cy="613891"/>
          </a:xfrm>
        </p:spPr>
        <p:txBody>
          <a:bodyPr>
            <a:normAutofit fontScale="90000"/>
          </a:bodyPr>
          <a:lstStyle/>
          <a:p>
            <a:r>
              <a:rPr lang="zh-CN" altLang="en-US" sz="3600" dirty="0" smtClean="0">
                <a:latin typeface="黑体" panose="02010609060101010101" pitchFamily="49" charset="-122"/>
                <a:ea typeface="黑体" panose="02010609060101010101" pitchFamily="49" charset="-122"/>
              </a:rPr>
              <a:t>第六单元 走向和平发展的世界</a:t>
            </a:r>
            <a:endParaRPr lang="zh-CN" altLang="en-US" sz="3600" dirty="0">
              <a:latin typeface="黑体" panose="02010609060101010101" pitchFamily="49" charset="-122"/>
              <a:ea typeface="黑体" panose="02010609060101010101" pitchFamily="49" charset="-122"/>
            </a:endParaRPr>
          </a:p>
        </p:txBody>
      </p:sp>
      <p:sp>
        <p:nvSpPr>
          <p:cNvPr id="4" name="矩形 3"/>
          <p:cNvSpPr/>
          <p:nvPr/>
        </p:nvSpPr>
        <p:spPr>
          <a:xfrm>
            <a:off x="647027" y="843558"/>
            <a:ext cx="7922362"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400" b="1" cap="none" spc="50" dirty="0" smtClean="0">
                <a:ln w="11430"/>
                <a:gradFill>
                  <a:gsLst>
                    <a:gs pos="25000">
                      <a:schemeClr val="accent2">
                        <a:satMod val="155000"/>
                      </a:schemeClr>
                    </a:gs>
                    <a:gs pos="100000">
                      <a:schemeClr val="accent2">
                        <a:shade val="45000"/>
                        <a:satMod val="165000"/>
                      </a:schemeClr>
                    </a:gs>
                  </a:gsLst>
                  <a:lin ang="5400000"/>
                </a:gradFill>
                <a:latin typeface="黑体" panose="02010609060101010101" pitchFamily="49" charset="-122"/>
                <a:ea typeface="黑体" panose="02010609060101010101" pitchFamily="49" charset="-122"/>
              </a:rPr>
              <a:t>第</a:t>
            </a:r>
            <a:r>
              <a:rPr lang="en-US" altLang="zh-CN" sz="4400" b="1" cap="none" spc="50" dirty="0" smtClean="0">
                <a:ln w="11430"/>
                <a:gradFill>
                  <a:gsLst>
                    <a:gs pos="25000">
                      <a:schemeClr val="accent2">
                        <a:satMod val="155000"/>
                      </a:schemeClr>
                    </a:gs>
                    <a:gs pos="100000">
                      <a:schemeClr val="accent2">
                        <a:shade val="45000"/>
                        <a:satMod val="165000"/>
                      </a:schemeClr>
                    </a:gs>
                  </a:gsLst>
                  <a:lin ang="5400000"/>
                </a:gradFill>
                <a:latin typeface="黑体" panose="02010609060101010101" pitchFamily="49" charset="-122"/>
                <a:ea typeface="黑体" panose="02010609060101010101" pitchFamily="49" charset="-122"/>
              </a:rPr>
              <a:t>20</a:t>
            </a:r>
            <a:r>
              <a:rPr lang="zh-CN" altLang="en-US" sz="4400" b="1" cap="none" spc="50" dirty="0" smtClean="0">
                <a:ln w="11430"/>
                <a:gradFill>
                  <a:gsLst>
                    <a:gs pos="25000">
                      <a:schemeClr val="accent2">
                        <a:satMod val="155000"/>
                      </a:schemeClr>
                    </a:gs>
                    <a:gs pos="100000">
                      <a:schemeClr val="accent2">
                        <a:shade val="45000"/>
                        <a:satMod val="165000"/>
                      </a:schemeClr>
                    </a:gs>
                  </a:gsLst>
                  <a:lin ang="5400000"/>
                </a:gradFill>
                <a:latin typeface="黑体" panose="02010609060101010101" pitchFamily="49" charset="-122"/>
                <a:ea typeface="黑体" panose="02010609060101010101" pitchFamily="49" charset="-122"/>
              </a:rPr>
              <a:t>课 联合国与世界贸易组织</a:t>
            </a:r>
            <a:endParaRPr lang="zh-CN" altLang="en-US" sz="4400" b="1" cap="none" spc="50" dirty="0">
              <a:ln w="11430"/>
              <a:gradFill>
                <a:gsLst>
                  <a:gs pos="25000">
                    <a:schemeClr val="accent2">
                      <a:satMod val="155000"/>
                    </a:schemeClr>
                  </a:gs>
                  <a:gs pos="100000">
                    <a:schemeClr val="accent2">
                      <a:shade val="45000"/>
                      <a:satMod val="165000"/>
                    </a:schemeClr>
                  </a:gs>
                </a:gsLst>
                <a:lin ang="5400000"/>
              </a:gradFill>
              <a:latin typeface="黑体" panose="02010609060101010101" pitchFamily="49" charset="-122"/>
              <a:ea typeface="黑体" panose="02010609060101010101" pitchFamily="49" charset="-122"/>
            </a:endParaRPr>
          </a:p>
        </p:txBody>
      </p:sp>
      <p:pic>
        <p:nvPicPr>
          <p:cNvPr id="5"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7027" y="2167697"/>
            <a:ext cx="3384376" cy="259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096" y="2139702"/>
            <a:ext cx="3599234" cy="26152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1071052108008">
            <a:hlinkClick r:id="rId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52539"/>
            <a:ext cx="3544677" cy="180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9" name="Rectangle 3"/>
          <p:cNvSpPr>
            <a:spLocks noChangeArrowheads="1"/>
          </p:cNvSpPr>
          <p:nvPr/>
        </p:nvSpPr>
        <p:spPr bwMode="auto">
          <a:xfrm>
            <a:off x="467544" y="2556088"/>
            <a:ext cx="3544677" cy="400110"/>
          </a:xfrm>
          <a:prstGeom prst="rect">
            <a:avLst/>
          </a:prstGeom>
          <a:solidFill>
            <a:schemeClr val="bg1"/>
          </a:solidFill>
          <a:ln w="9525">
            <a:noFill/>
            <a:miter lim="800000"/>
          </a:ln>
          <a:effectLst/>
        </p:spPr>
        <p:txBody>
          <a:bodyPr wrap="square">
            <a:spAutoFit/>
          </a:bodyPr>
          <a:lstStyle/>
          <a:p>
            <a:pPr fontAlgn="auto">
              <a:spcBef>
                <a:spcPts val="0"/>
              </a:spcBef>
              <a:spcAft>
                <a:spcPts val="0"/>
              </a:spcAft>
              <a:defRPr/>
            </a:pPr>
            <a:r>
              <a:rPr lang="zh-CN" altLang="en-US" sz="2000" b="1" dirty="0">
                <a:solidFill>
                  <a:srgbClr val="0000FF"/>
                </a:solidFill>
                <a:latin typeface="+mn-lt"/>
                <a:ea typeface="黑体" panose="02010609060101010101" pitchFamily="49" charset="-122"/>
              </a:rPr>
              <a:t>中国维和部队出发赴利比里亚</a:t>
            </a:r>
            <a:endParaRPr lang="zh-CN" altLang="en-US" sz="2000" b="1" dirty="0">
              <a:solidFill>
                <a:srgbClr val="0000FF"/>
              </a:solidFill>
              <a:latin typeface="+mn-lt"/>
              <a:ea typeface="黑体" panose="02010609060101010101" pitchFamily="49" charset="-122"/>
            </a:endParaRPr>
          </a:p>
        </p:txBody>
      </p:sp>
      <p:pic>
        <p:nvPicPr>
          <p:cNvPr id="46084" name="Picture 4" descr="xinsrc_18d5d7bfcbec48239f2058b14243be37_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728" y="1152539"/>
            <a:ext cx="3650704" cy="177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1" name="Rectangle 5"/>
          <p:cNvSpPr>
            <a:spLocks noChangeArrowheads="1"/>
          </p:cNvSpPr>
          <p:nvPr/>
        </p:nvSpPr>
        <p:spPr bwMode="auto">
          <a:xfrm>
            <a:off x="4427984" y="2531223"/>
            <a:ext cx="4572085" cy="400110"/>
          </a:xfrm>
          <a:prstGeom prst="rect">
            <a:avLst/>
          </a:prstGeom>
          <a:solidFill>
            <a:schemeClr val="bg1"/>
          </a:solidFill>
          <a:ln w="9525">
            <a:noFill/>
            <a:miter lim="800000"/>
          </a:ln>
          <a:effectLst/>
        </p:spPr>
        <p:txBody>
          <a:bodyPr wrap="none">
            <a:spAutoFit/>
          </a:bodyPr>
          <a:lstStyle/>
          <a:p>
            <a:pPr fontAlgn="auto">
              <a:spcBef>
                <a:spcPts val="0"/>
              </a:spcBef>
              <a:spcAft>
                <a:spcPts val="0"/>
              </a:spcAft>
              <a:defRPr/>
            </a:pPr>
            <a:r>
              <a:rPr lang="zh-CN" altLang="en-US" sz="2000" b="1" dirty="0">
                <a:solidFill>
                  <a:srgbClr val="0000FF"/>
                </a:solidFill>
                <a:latin typeface="+mn-lt"/>
                <a:ea typeface="黑体" panose="02010609060101010101" pitchFamily="49" charset="-122"/>
              </a:rPr>
              <a:t>中国第二批赴刚果（金）维和部队官兵</a:t>
            </a:r>
            <a:endParaRPr lang="zh-CN" altLang="en-US" sz="2000" b="1" dirty="0">
              <a:solidFill>
                <a:srgbClr val="0000FF"/>
              </a:solidFill>
              <a:latin typeface="+mn-lt"/>
              <a:ea typeface="黑体" panose="02010609060101010101" pitchFamily="49" charset="-122"/>
            </a:endParaRPr>
          </a:p>
        </p:txBody>
      </p:sp>
      <p:pic>
        <p:nvPicPr>
          <p:cNvPr id="46086" name="Picture 6" descr="xinsrc_4421001132005781253181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1" y="3148306"/>
            <a:ext cx="3421063" cy="183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3" name="Rectangle 7"/>
          <p:cNvSpPr>
            <a:spLocks noChangeArrowheads="1"/>
          </p:cNvSpPr>
          <p:nvPr/>
        </p:nvSpPr>
        <p:spPr bwMode="auto">
          <a:xfrm>
            <a:off x="533401" y="4585331"/>
            <a:ext cx="3421063" cy="400110"/>
          </a:xfrm>
          <a:prstGeom prst="rect">
            <a:avLst/>
          </a:prstGeom>
          <a:solidFill>
            <a:schemeClr val="bg1"/>
          </a:solidFill>
          <a:ln w="9525">
            <a:noFill/>
            <a:miter lim="800000"/>
          </a:ln>
          <a:effectLst/>
        </p:spPr>
        <p:txBody>
          <a:bodyPr wrap="square">
            <a:spAutoFit/>
          </a:bodyPr>
          <a:lstStyle/>
          <a:p>
            <a:pPr fontAlgn="auto">
              <a:spcBef>
                <a:spcPts val="0"/>
              </a:spcBef>
              <a:spcAft>
                <a:spcPts val="0"/>
              </a:spcAft>
              <a:defRPr/>
            </a:pPr>
            <a:r>
              <a:rPr lang="zh-CN" altLang="en-US" sz="2000" b="1" dirty="0">
                <a:solidFill>
                  <a:srgbClr val="0000FF"/>
                </a:solidFill>
                <a:latin typeface="+mn-lt"/>
                <a:ea typeface="黑体" panose="02010609060101010101" pitchFamily="49" charset="-122"/>
              </a:rPr>
              <a:t>中国维和警察防暴队赴海地</a:t>
            </a:r>
            <a:endParaRPr lang="zh-CN" altLang="en-US" sz="2000" b="1" dirty="0">
              <a:solidFill>
                <a:srgbClr val="0000FF"/>
              </a:solidFill>
              <a:latin typeface="+mn-lt"/>
              <a:ea typeface="黑体" panose="02010609060101010101" pitchFamily="49" charset="-122"/>
            </a:endParaRPr>
          </a:p>
        </p:txBody>
      </p:sp>
      <p:pic>
        <p:nvPicPr>
          <p:cNvPr id="46088" name="Picture 8" descr="200302140824_262680">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1868" y="3113544"/>
            <a:ext cx="3668563" cy="184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5" name="Rectangle 9"/>
          <p:cNvSpPr>
            <a:spLocks noChangeArrowheads="1"/>
          </p:cNvSpPr>
          <p:nvPr/>
        </p:nvSpPr>
        <p:spPr bwMode="auto">
          <a:xfrm>
            <a:off x="4791869" y="4560094"/>
            <a:ext cx="3668562" cy="400110"/>
          </a:xfrm>
          <a:prstGeom prst="rect">
            <a:avLst/>
          </a:prstGeom>
          <a:solidFill>
            <a:schemeClr val="bg1"/>
          </a:solidFill>
          <a:ln w="9525">
            <a:noFill/>
            <a:miter lim="800000"/>
          </a:ln>
          <a:effectLst/>
        </p:spPr>
        <p:txBody>
          <a:bodyPr wrap="square">
            <a:spAutoFit/>
          </a:bodyPr>
          <a:lstStyle/>
          <a:p>
            <a:pPr algn="ctr" fontAlgn="auto">
              <a:spcBef>
                <a:spcPts val="0"/>
              </a:spcBef>
              <a:spcAft>
                <a:spcPts val="0"/>
              </a:spcAft>
              <a:defRPr/>
            </a:pPr>
            <a:r>
              <a:rPr lang="zh-CN" altLang="en-US" sz="2000" b="1" dirty="0">
                <a:solidFill>
                  <a:srgbClr val="0000FF"/>
                </a:solidFill>
                <a:ea typeface="黑体" panose="02010609060101010101" pitchFamily="49" charset="-122"/>
              </a:rPr>
              <a:t>我国首批维和女军人</a:t>
            </a:r>
            <a:endParaRPr lang="zh-CN" altLang="en-US" sz="2000" b="1" dirty="0">
              <a:solidFill>
                <a:srgbClr val="0000FF"/>
              </a:solidFill>
              <a:ea typeface="黑体" panose="02010609060101010101" pitchFamily="49" charset="-122"/>
            </a:endParaRPr>
          </a:p>
        </p:txBody>
      </p:sp>
      <p:sp>
        <p:nvSpPr>
          <p:cNvPr id="2" name="TextBox 1"/>
          <p:cNvSpPr txBox="1"/>
          <p:nvPr/>
        </p:nvSpPr>
        <p:spPr>
          <a:xfrm>
            <a:off x="290217" y="123478"/>
            <a:ext cx="8568952" cy="830997"/>
          </a:xfrm>
          <a:prstGeom prst="rect">
            <a:avLst/>
          </a:prstGeom>
          <a:noFill/>
        </p:spPr>
        <p:txBody>
          <a:bodyPr wrap="square" rtlCol="0">
            <a:spAutoFit/>
          </a:bodyPr>
          <a:lstStyle/>
          <a:p>
            <a:r>
              <a:rPr lang="zh-CN" altLang="en-US" sz="2400" dirty="0" smtClean="0">
                <a:latin typeface="黑体" panose="02010609060101010101" pitchFamily="49" charset="-122"/>
                <a:ea typeface="黑体" panose="02010609060101010101" pitchFamily="49" charset="-122"/>
              </a:rPr>
              <a:t>联合国可以向冲突地区派出军事人员，以恢复或维持和平。以联合国名义派出的武装力量，称为“</a:t>
            </a:r>
            <a:r>
              <a:rPr lang="zh-CN" altLang="en-US" sz="2400" dirty="0" smtClean="0">
                <a:solidFill>
                  <a:srgbClr val="FF0000"/>
                </a:solidFill>
                <a:latin typeface="黑体" panose="02010609060101010101" pitchFamily="49" charset="-122"/>
                <a:ea typeface="黑体" panose="02010609060101010101" pitchFamily="49" charset="-122"/>
              </a:rPr>
              <a:t>联合国维持和平部队</a:t>
            </a:r>
            <a:r>
              <a:rPr lang="zh-CN" altLang="en-US" sz="2400" dirty="0" smtClean="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Picture 2" descr="11955587184634178_small">
            <a:hlinkClick r:id="rId1"/>
          </p:cNvPr>
          <p:cNvPicPr>
            <a:picLocks noChangeAspect="1"/>
          </p:cNvPicPr>
          <p:nvPr/>
        </p:nvPicPr>
        <p:blipFill>
          <a:blip r:embed="rId2"/>
          <a:stretch>
            <a:fillRect/>
          </a:stretch>
        </p:blipFill>
        <p:spPr>
          <a:xfrm>
            <a:off x="2430066" y="1020366"/>
            <a:ext cx="1152525" cy="864394"/>
          </a:xfrm>
          <a:prstGeom prst="rect">
            <a:avLst/>
          </a:prstGeom>
          <a:noFill/>
          <a:ln w="9525">
            <a:noFill/>
          </a:ln>
        </p:spPr>
      </p:pic>
      <p:pic>
        <p:nvPicPr>
          <p:cNvPr id="23554" name="Picture 7" descr="samsung-logo"/>
          <p:cNvPicPr>
            <a:picLocks noChangeAspect="1"/>
          </p:cNvPicPr>
          <p:nvPr/>
        </p:nvPicPr>
        <p:blipFill>
          <a:blip r:embed="rId3"/>
          <a:stretch>
            <a:fillRect/>
          </a:stretch>
        </p:blipFill>
        <p:spPr>
          <a:xfrm>
            <a:off x="4662488" y="1184672"/>
            <a:ext cx="1600200" cy="535781"/>
          </a:xfrm>
          <a:prstGeom prst="rect">
            <a:avLst/>
          </a:prstGeom>
          <a:noFill/>
          <a:ln w="9525">
            <a:noFill/>
          </a:ln>
        </p:spPr>
      </p:pic>
      <p:pic>
        <p:nvPicPr>
          <p:cNvPr id="23555" name="Picture 10">
            <a:hlinkClick r:id="rId4"/>
          </p:cNvPr>
          <p:cNvPicPr>
            <a:picLocks noChangeAspect="1"/>
          </p:cNvPicPr>
          <p:nvPr/>
        </p:nvPicPr>
        <p:blipFill>
          <a:blip r:embed="rId5"/>
          <a:stretch>
            <a:fillRect/>
          </a:stretch>
        </p:blipFill>
        <p:spPr>
          <a:xfrm>
            <a:off x="1337072" y="1020366"/>
            <a:ext cx="1092994" cy="788194"/>
          </a:xfrm>
          <a:prstGeom prst="rect">
            <a:avLst/>
          </a:prstGeom>
          <a:noFill/>
          <a:ln w="9525">
            <a:noFill/>
          </a:ln>
        </p:spPr>
      </p:pic>
      <p:pic>
        <p:nvPicPr>
          <p:cNvPr id="23556" name="Picture 11">
            <a:hlinkClick r:id="rId6"/>
          </p:cNvPr>
          <p:cNvPicPr>
            <a:picLocks noChangeAspect="1"/>
          </p:cNvPicPr>
          <p:nvPr/>
        </p:nvPicPr>
        <p:blipFill>
          <a:blip r:embed="rId7"/>
          <a:stretch>
            <a:fillRect/>
          </a:stretch>
        </p:blipFill>
        <p:spPr>
          <a:xfrm>
            <a:off x="3777854" y="1128713"/>
            <a:ext cx="757238" cy="756047"/>
          </a:xfrm>
          <a:prstGeom prst="rect">
            <a:avLst/>
          </a:prstGeom>
          <a:noFill/>
          <a:ln w="9525">
            <a:noFill/>
          </a:ln>
        </p:spPr>
      </p:pic>
      <p:pic>
        <p:nvPicPr>
          <p:cNvPr id="23557" name="Picture 15" descr="微软"/>
          <p:cNvPicPr>
            <a:picLocks noChangeAspect="1"/>
          </p:cNvPicPr>
          <p:nvPr/>
        </p:nvPicPr>
        <p:blipFill>
          <a:blip r:embed="rId8"/>
          <a:stretch>
            <a:fillRect/>
          </a:stretch>
        </p:blipFill>
        <p:spPr>
          <a:xfrm>
            <a:off x="6355556" y="1209675"/>
            <a:ext cx="1509713" cy="485775"/>
          </a:xfrm>
          <a:prstGeom prst="rect">
            <a:avLst/>
          </a:prstGeom>
          <a:noFill/>
          <a:ln w="9525">
            <a:noFill/>
          </a:ln>
        </p:spPr>
      </p:pic>
      <p:sp>
        <p:nvSpPr>
          <p:cNvPr id="3084" name="Rectangle 16"/>
          <p:cNvSpPr/>
          <p:nvPr/>
        </p:nvSpPr>
        <p:spPr>
          <a:xfrm>
            <a:off x="2000250" y="642938"/>
            <a:ext cx="4629150" cy="642938"/>
          </a:xfrm>
          <a:prstGeom prst="rect">
            <a:avLst/>
          </a:prstGeom>
          <a:noFill/>
          <a:ln w="9525">
            <a:noFill/>
          </a:ln>
        </p:spPr>
        <p:txBody>
          <a:bodyPr anchor="ctr"/>
          <a:lstStyle/>
          <a:p>
            <a:pPr fontAlgn="base"/>
            <a:endParaRPr lang="zh-CN" altLang="zh-CN" sz="2140" b="1" strike="noStrike" noProof="1" dirty="0">
              <a:solidFill>
                <a:schemeClr val="tx2"/>
              </a:solidFill>
              <a:latin typeface="Arial" panose="020B0604020202020204" pitchFamily="34" charset="0"/>
              <a:ea typeface="宋体" panose="02010600030101010101" pitchFamily="2" charset="-122"/>
            </a:endParaRPr>
          </a:p>
        </p:txBody>
      </p:sp>
      <p:sp>
        <p:nvSpPr>
          <p:cNvPr id="2" name="矩形 1"/>
          <p:cNvSpPr/>
          <p:nvPr/>
        </p:nvSpPr>
        <p:spPr>
          <a:xfrm>
            <a:off x="1277700" y="346591"/>
            <a:ext cx="2326640" cy="414020"/>
          </a:xfrm>
          <a:prstGeom prst="rect">
            <a:avLst/>
          </a:prstGeom>
          <a:solidFill>
            <a:srgbClr val="FFFF00"/>
          </a:solidFill>
          <a:ln>
            <a:noFill/>
          </a:ln>
        </p:spPr>
        <p:txBody>
          <a:bodyPr wrap="none" rtlCol="0" anchor="t">
            <a:spAutoFit/>
          </a:bodyPr>
          <a:p>
            <a:pPr marL="0" marR="0" indent="0" algn="ctr" defTabSz="914400" rtl="0" eaLnBrk="0" fontAlgn="base" latinLnBrk="0" hangingPunct="0">
              <a:lnSpc>
                <a:spcPct val="100000"/>
              </a:lnSpc>
              <a:spcBef>
                <a:spcPct val="0"/>
              </a:spcBef>
              <a:spcAft>
                <a:spcPct val="0"/>
              </a:spcAft>
              <a:buClrTx/>
              <a:buSzTx/>
              <a:buFontTx/>
              <a:buNone/>
            </a:pPr>
            <a:r>
              <a:rPr kumimoji="0" lang="zh-CN" altLang="en-US" sz="2100" b="1" i="0" u="none" strike="noStrike" kern="1200" cap="none" spc="0" normalizeH="0" baseline="0"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panose="020B0604020202020204" pitchFamily="34" charset="0"/>
                <a:ea typeface="宋体" panose="02010600030101010101" pitchFamily="2" charset="-122"/>
                <a:cs typeface="+mn-cs"/>
              </a:rPr>
              <a:t>在中国的外国品牌</a:t>
            </a:r>
            <a:endParaRPr kumimoji="0" lang="zh-CN" altLang="en-US" sz="2100" b="1" i="0" u="none" strike="noStrike" kern="1200" cap="none" spc="0" normalizeH="0" baseline="0"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panose="020B0604020202020204" pitchFamily="34" charset="0"/>
              <a:ea typeface="宋体" panose="02010600030101010101" pitchFamily="2" charset="-122"/>
              <a:cs typeface="+mn-cs"/>
            </a:endParaRPr>
          </a:p>
        </p:txBody>
      </p:sp>
      <p:sp>
        <p:nvSpPr>
          <p:cNvPr id="3" name="矩形 2"/>
          <p:cNvSpPr/>
          <p:nvPr/>
        </p:nvSpPr>
        <p:spPr>
          <a:xfrm>
            <a:off x="1277700" y="2213491"/>
            <a:ext cx="2326640" cy="414020"/>
          </a:xfrm>
          <a:prstGeom prst="rect">
            <a:avLst/>
          </a:prstGeom>
          <a:solidFill>
            <a:srgbClr val="FFFF00"/>
          </a:solidFill>
          <a:ln>
            <a:noFill/>
          </a:ln>
        </p:spPr>
        <p:txBody>
          <a:bodyPr wrap="none" rtlCol="0" anchor="t">
            <a:spAutoFit/>
          </a:bodyPr>
          <a:p>
            <a:pPr marL="0" marR="0" indent="0" algn="ctr" defTabSz="914400" rtl="0" eaLnBrk="0" fontAlgn="base" latinLnBrk="0" hangingPunct="0">
              <a:lnSpc>
                <a:spcPct val="100000"/>
              </a:lnSpc>
              <a:spcBef>
                <a:spcPct val="0"/>
              </a:spcBef>
              <a:spcAft>
                <a:spcPct val="0"/>
              </a:spcAft>
              <a:buClrTx/>
              <a:buSzTx/>
              <a:buFontTx/>
              <a:buNone/>
            </a:pPr>
            <a:r>
              <a:rPr kumimoji="0" lang="zh-CN" altLang="en-US" sz="2100" b="1" i="0" u="none" strike="noStrike" kern="1200" cap="none" spc="0" normalizeH="0" baseline="0"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panose="020B0604020202020204" pitchFamily="34" charset="0"/>
                <a:ea typeface="宋体" panose="02010600030101010101" pitchFamily="2" charset="-122"/>
                <a:cs typeface="+mn-cs"/>
              </a:rPr>
              <a:t>在外国的中国品牌</a:t>
            </a:r>
            <a:endParaRPr kumimoji="0" lang="zh-CN" altLang="en-US" sz="2100" b="1" i="0" u="none" strike="noStrike" kern="1200" cap="none" spc="0" normalizeH="0" baseline="0" noProof="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panose="020B0604020202020204" pitchFamily="34" charset="0"/>
              <a:ea typeface="宋体" panose="02010600030101010101" pitchFamily="2" charset="-122"/>
              <a:cs typeface="+mn-cs"/>
            </a:endParaRPr>
          </a:p>
        </p:txBody>
      </p:sp>
      <p:sp>
        <p:nvSpPr>
          <p:cNvPr id="5" name="Rectangle 2"/>
          <p:cNvSpPr>
            <a:spLocks noGrp="1"/>
          </p:cNvSpPr>
          <p:nvPr/>
        </p:nvSpPr>
        <p:spPr>
          <a:xfrm>
            <a:off x="1706166" y="879872"/>
            <a:ext cx="5730479" cy="840581"/>
          </a:xfrm>
          <a:prstGeom prst="rect">
            <a:avLst/>
          </a:prstGeom>
          <a:solidFill>
            <a:srgbClr val="FFFF00"/>
          </a:solidFill>
        </p:spPr>
        <p:txBody>
          <a:bodyPr vert="horz" wrap="square" lIns="51435" tIns="25717" rIns="51435" bIns="25717" rtlCol="0" anchor="ctr">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indent="0" algn="l" defTabSz="914400" rtl="0" eaLnBrk="1" fontAlgn="auto" latinLnBrk="0" hangingPunct="1">
              <a:lnSpc>
                <a:spcPct val="100000"/>
              </a:lnSpc>
              <a:spcBef>
                <a:spcPct val="0"/>
              </a:spcBef>
              <a:spcAft>
                <a:spcPct val="0"/>
              </a:spcAft>
              <a:buClrTx/>
              <a:buSzTx/>
              <a:buFontTx/>
              <a:buNone/>
            </a:pPr>
            <a:r>
              <a:rPr kumimoji="0" lang="en-US" altLang="zh-CN" sz="2475" b="0" i="0" u="none" strike="noStrike" kern="1200" cap="none" spc="0" normalizeH="0" baseline="0" noProof="1" dirty="0">
                <a:solidFill>
                  <a:schemeClr val="tx1"/>
                </a:solidFill>
                <a:latin typeface="+mj-lt"/>
                <a:ea typeface="+mj-ea"/>
                <a:cs typeface="+mj-cs"/>
              </a:rPr>
              <a:t>       </a:t>
            </a:r>
            <a:r>
              <a:rPr kumimoji="0" lang="en-US" altLang="zh-CN" sz="1800" b="0" i="0" u="none" strike="noStrike" kern="1200" cap="none" spc="0" normalizeH="0" baseline="0" noProof="1" dirty="0">
                <a:solidFill>
                  <a:schemeClr val="tx1"/>
                </a:solidFill>
                <a:latin typeface="+mj-lt"/>
                <a:ea typeface="+mj-ea"/>
                <a:cs typeface="+mj-cs"/>
              </a:rPr>
              <a:t>  </a:t>
            </a:r>
            <a:r>
              <a:rPr kumimoji="0" lang="zh-CN" altLang="en-US" sz="1800" b="0" i="0" u="none" strike="noStrike" kern="1200" cap="none" spc="0" normalizeH="0" baseline="0" noProof="1" dirty="0">
                <a:solidFill>
                  <a:schemeClr val="tx1"/>
                </a:solidFill>
                <a:latin typeface="黑体" panose="02010609060101010101" pitchFamily="49" charset="-122"/>
                <a:ea typeface="黑体" panose="02010609060101010101" pitchFamily="49" charset="-122"/>
                <a:cs typeface="黑体" panose="02010609060101010101" pitchFamily="49" charset="-122"/>
              </a:rPr>
              <a:t>外国的品牌商品在中国销售，中国的商品也进入了世界市场</a:t>
            </a:r>
            <a:r>
              <a:rPr kumimoji="0" lang="en-US" altLang="zh-CN" sz="1800" b="0" i="0" u="none" strike="noStrike" kern="1200" cap="none" spc="0" normalizeH="0" baseline="0" noProof="1"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kumimoji="0" lang="zh-CN" altLang="en-US" sz="1800" b="1" i="0" u="none" strike="noStrike" kern="1200" cap="none" spc="0" normalizeH="0" baseline="0" noProof="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这是一种什么现象？</a:t>
            </a:r>
            <a:r>
              <a:rPr kumimoji="0" lang="zh-CN" altLang="en-US" sz="1800" b="0" i="0" u="none" strike="noStrike" kern="1200" cap="none" spc="0" normalizeH="0" baseline="0" noProof="1" dirty="0">
                <a:solidFill>
                  <a:schemeClr val="tx1"/>
                </a:solidFill>
                <a:latin typeface="黑体" panose="02010609060101010101" pitchFamily="49" charset="-122"/>
                <a:ea typeface="黑体" panose="02010609060101010101" pitchFamily="49" charset="-122"/>
                <a:cs typeface="黑体" panose="02010609060101010101" pitchFamily="49" charset="-122"/>
              </a:rPr>
              <a:t>  </a:t>
            </a:r>
            <a:r>
              <a:rPr kumimoji="0" lang="zh-CN" altLang="en-US" sz="2475" b="0" i="0" u="none" strike="noStrike" kern="1200" cap="none" spc="0" normalizeH="0" baseline="0" noProof="1" dirty="0">
                <a:solidFill>
                  <a:schemeClr val="tx1"/>
                </a:solidFill>
                <a:latin typeface="黑体" panose="02010609060101010101" pitchFamily="49" charset="-122"/>
                <a:ea typeface="黑体" panose="02010609060101010101" pitchFamily="49" charset="-122"/>
                <a:cs typeface="黑体" panose="02010609060101010101" pitchFamily="49" charset="-122"/>
              </a:rPr>
              <a:t> </a:t>
            </a:r>
            <a:endParaRPr kumimoji="0" lang="zh-CN" altLang="en-US" sz="2475" b="0" i="0" u="none" strike="noStrike" kern="1200" cap="none" spc="0" normalizeH="0" baseline="0" noProof="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6" name="矩形 5"/>
          <p:cNvSpPr/>
          <p:nvPr/>
        </p:nvSpPr>
        <p:spPr>
          <a:xfrm>
            <a:off x="2834163" y="1884997"/>
            <a:ext cx="3475196" cy="852805"/>
          </a:xfrm>
          <a:prstGeom prst="rect">
            <a:avLst/>
          </a:prstGeom>
          <a:solidFill>
            <a:schemeClr val="tx1"/>
          </a:solidFill>
          <a:ln>
            <a:noFill/>
          </a:ln>
        </p:spPr>
        <p:txBody>
          <a:bodyPr wrap="square" rtlCol="0" anchor="t">
            <a:spAutoFit/>
          </a:bodyPr>
          <a:p>
            <a:pPr marL="0" marR="0" indent="0" algn="ctr" defTabSz="914400" rtl="0" eaLnBrk="0" fontAlgn="base" latinLnBrk="0" hangingPunct="0">
              <a:lnSpc>
                <a:spcPct val="100000"/>
              </a:lnSpc>
              <a:spcBef>
                <a:spcPct val="0"/>
              </a:spcBef>
              <a:spcAft>
                <a:spcPct val="0"/>
              </a:spcAft>
              <a:buClrTx/>
              <a:buSzTx/>
              <a:buFontTx/>
              <a:buNone/>
            </a:pPr>
            <a:r>
              <a:rPr kumimoji="0" lang="zh-CN" altLang="en-US" sz="4950" b="1" i="0" u="none" strike="noStrike" kern="1200" cap="none" spc="0" normalizeH="0" baseline="0" noProof="1">
                <a:ln w="19050" cmpd="sng">
                  <a:gradFill>
                    <a:gsLst>
                      <a:gs pos="30000">
                        <a:srgbClr val="DBEEC0"/>
                      </a:gs>
                      <a:gs pos="22000">
                        <a:srgbClr val="2F8B93">
                          <a:alpha val="100000"/>
                        </a:srgbClr>
                      </a:gs>
                      <a:gs pos="63000">
                        <a:srgbClr val="3088B5"/>
                      </a:gs>
                      <a:gs pos="81000">
                        <a:srgbClr val="2D8E70"/>
                      </a:gs>
                    </a:gsLst>
                    <a:lin ang="5400000"/>
                  </a:gradFill>
                  <a:prstDash val="solid"/>
                </a:ln>
                <a:solidFill>
                  <a:schemeClr val="bg1"/>
                </a:solidFill>
                <a:effectLst>
                  <a:glow rad="50800">
                    <a:srgbClr val="C5E499">
                      <a:alpha val="49000"/>
                    </a:srgbClr>
                  </a:glow>
                </a:effectLst>
                <a:latin typeface="方正粗黑宋简体" panose="02000000000000000000" charset="-122"/>
                <a:ea typeface="方正粗黑宋简体" panose="02000000000000000000" charset="-122"/>
                <a:cs typeface="+mn-cs"/>
              </a:rPr>
              <a:t>经济全球化</a:t>
            </a:r>
            <a:endParaRPr kumimoji="0" lang="zh-CN" altLang="en-US" sz="4950" b="1" i="0" u="none" strike="noStrike" kern="1200" cap="none" spc="0" normalizeH="0" baseline="0" noProof="1">
              <a:ln w="19050" cmpd="sng">
                <a:gradFill>
                  <a:gsLst>
                    <a:gs pos="30000">
                      <a:srgbClr val="DBEEC0"/>
                    </a:gs>
                    <a:gs pos="22000">
                      <a:srgbClr val="2F8B93">
                        <a:alpha val="100000"/>
                      </a:srgbClr>
                    </a:gs>
                    <a:gs pos="63000">
                      <a:srgbClr val="3088B5"/>
                    </a:gs>
                    <a:gs pos="81000">
                      <a:srgbClr val="2D8E70"/>
                    </a:gs>
                  </a:gsLst>
                  <a:lin ang="5400000"/>
                </a:gradFill>
                <a:prstDash val="solid"/>
              </a:ln>
              <a:solidFill>
                <a:schemeClr val="bg1"/>
              </a:solidFill>
              <a:effectLst>
                <a:glow rad="50800">
                  <a:srgbClr val="C5E499">
                    <a:alpha val="49000"/>
                  </a:srgbClr>
                </a:glow>
              </a:effectLst>
              <a:latin typeface="方正粗黑宋简体" panose="02000000000000000000" charset="-122"/>
              <a:ea typeface="方正粗黑宋简体" panose="02000000000000000000" charset="-122"/>
              <a:cs typeface="+mn-cs"/>
            </a:endParaRPr>
          </a:p>
        </p:txBody>
      </p:sp>
      <p:pic>
        <p:nvPicPr>
          <p:cNvPr id="23563" name="图片 7"/>
          <p:cNvPicPr>
            <a:picLocks noChangeAspect="1"/>
          </p:cNvPicPr>
          <p:nvPr/>
        </p:nvPicPr>
        <p:blipFill>
          <a:blip r:embed="rId9"/>
          <a:stretch>
            <a:fillRect/>
          </a:stretch>
        </p:blipFill>
        <p:spPr>
          <a:xfrm>
            <a:off x="1203722" y="2984897"/>
            <a:ext cx="1631156" cy="1264444"/>
          </a:xfrm>
          <a:prstGeom prst="rect">
            <a:avLst/>
          </a:prstGeom>
          <a:noFill/>
          <a:ln w="9525">
            <a:noFill/>
          </a:ln>
        </p:spPr>
      </p:pic>
      <p:pic>
        <p:nvPicPr>
          <p:cNvPr id="23564" name="图片 9"/>
          <p:cNvPicPr>
            <a:picLocks noChangeAspect="1"/>
          </p:cNvPicPr>
          <p:nvPr/>
        </p:nvPicPr>
        <p:blipFill>
          <a:blip r:embed="rId10"/>
          <a:stretch>
            <a:fillRect/>
          </a:stretch>
        </p:blipFill>
        <p:spPr>
          <a:xfrm>
            <a:off x="2728913" y="3140869"/>
            <a:ext cx="1398985" cy="952500"/>
          </a:xfrm>
          <a:prstGeom prst="rect">
            <a:avLst/>
          </a:prstGeom>
          <a:noFill/>
          <a:ln w="9525">
            <a:noFill/>
          </a:ln>
        </p:spPr>
      </p:pic>
      <p:pic>
        <p:nvPicPr>
          <p:cNvPr id="23565" name="图片 10"/>
          <p:cNvPicPr>
            <a:picLocks noChangeAspect="1"/>
          </p:cNvPicPr>
          <p:nvPr/>
        </p:nvPicPr>
        <p:blipFill>
          <a:blip r:embed="rId11"/>
          <a:stretch>
            <a:fillRect/>
          </a:stretch>
        </p:blipFill>
        <p:spPr>
          <a:xfrm>
            <a:off x="4354116" y="2714625"/>
            <a:ext cx="1674019" cy="1674019"/>
          </a:xfrm>
          <a:prstGeom prst="rect">
            <a:avLst/>
          </a:prstGeom>
          <a:noFill/>
          <a:ln w="9525">
            <a:noFill/>
          </a:ln>
        </p:spPr>
      </p:pic>
      <p:pic>
        <p:nvPicPr>
          <p:cNvPr id="23566" name="图片 12"/>
          <p:cNvPicPr>
            <a:picLocks noChangeAspect="1"/>
          </p:cNvPicPr>
          <p:nvPr/>
        </p:nvPicPr>
        <p:blipFill>
          <a:blip r:embed="rId12"/>
          <a:stretch>
            <a:fillRect/>
          </a:stretch>
        </p:blipFill>
        <p:spPr>
          <a:xfrm>
            <a:off x="5943600" y="3013472"/>
            <a:ext cx="1985963" cy="1207294"/>
          </a:xfrm>
          <a:prstGeom prst="rect">
            <a:avLst/>
          </a:prstGeom>
          <a:noFill/>
          <a:ln w="9525">
            <a:noFill/>
          </a:ln>
        </p:spPr>
      </p:pic>
      <p:sp>
        <p:nvSpPr>
          <p:cNvPr id="14" name="矩形 1"/>
          <p:cNvSpPr>
            <a:spLocks noChangeArrowheads="1"/>
          </p:cNvSpPr>
          <p:nvPr/>
        </p:nvSpPr>
        <p:spPr bwMode="auto">
          <a:xfrm>
            <a:off x="1497806" y="2928938"/>
            <a:ext cx="6367463" cy="1553210"/>
          </a:xfrm>
          <a:prstGeom prst="rect">
            <a:avLst/>
          </a:prstGeom>
          <a:solidFill>
            <a:schemeClr val="bg1">
              <a:lumMod val="85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marL="0" marR="0" lvl="0" indent="0" algn="l" defTabSz="914400" rtl="0" eaLnBrk="1" fontAlgn="base" latinLnBrk="0" hangingPunct="1">
              <a:lnSpc>
                <a:spcPts val="3800"/>
              </a:lnSpc>
              <a:spcBef>
                <a:spcPct val="0"/>
              </a:spcBef>
              <a:spcAft>
                <a:spcPct val="0"/>
              </a:spcAft>
              <a:buClrTx/>
              <a:buSzTx/>
              <a:buFont typeface="Arial" panose="020B0604020202020204" pitchFamily="34" charset="0"/>
              <a:buNone/>
              <a:defRPr/>
            </a:pPr>
            <a:r>
              <a:rPr kumimoji="0" lang="zh-CN" altLang="zh-CN" sz="2100" b="1" i="0" u="none" strike="noStrike" kern="1200" cap="none" spc="0" normalizeH="0" baseline="0" noProof="0" dirty="0">
                <a:ln>
                  <a:noFill/>
                </a:ln>
                <a:solidFill>
                  <a:schemeClr val="tx1"/>
                </a:solidFill>
                <a:effectLst/>
                <a:uLnTx/>
                <a:uFillTx/>
                <a:latin typeface="+mn-ea"/>
                <a:ea typeface="+mn-ea"/>
                <a:cs typeface="+mn-cs"/>
              </a:rPr>
              <a:t>   </a:t>
            </a:r>
            <a:r>
              <a:rPr kumimoji="0" lang="en-US" altLang="zh-CN" sz="2100" b="0" i="0" u="none" strike="noStrike" kern="1200" cap="none" spc="0" normalizeH="0" baseline="0" noProof="0" dirty="0">
                <a:ln>
                  <a:noFill/>
                </a:ln>
                <a:solidFill>
                  <a:schemeClr val="tx1"/>
                </a:solidFill>
                <a:effectLst/>
                <a:uLnTx/>
                <a:uFillTx/>
                <a:latin typeface="+mn-ea"/>
                <a:ea typeface="+mn-ea"/>
                <a:cs typeface="+mn-cs"/>
              </a:rPr>
              <a:t> </a:t>
            </a:r>
            <a:r>
              <a:rPr kumimoji="0" lang="zh-CN" altLang="zh-CN" sz="2100" b="0" i="0" u="none" strike="noStrike" kern="1200" cap="none" spc="0" normalizeH="0" baseline="0" noProof="0" dirty="0">
                <a:ln>
                  <a:noFill/>
                </a:ln>
                <a:solidFill>
                  <a:schemeClr val="tx1"/>
                </a:solidFill>
                <a:effectLst/>
                <a:uLnTx/>
                <a:uFillTx/>
                <a:latin typeface="方正粗黑宋简体" panose="02000000000000000000" charset="-122"/>
                <a:ea typeface="方正粗黑宋简体" panose="02000000000000000000" charset="-122"/>
                <a:cs typeface="方正粗黑宋简体" panose="02000000000000000000" charset="-122"/>
              </a:rPr>
              <a:t>随着世界经济的迅速发展，各国各地区之间的联系越来越密切，世界经济日益成为一个整体，这种现象被称为</a:t>
            </a:r>
            <a:r>
              <a:rPr kumimoji="0" lang="zh-CN" altLang="zh-CN" sz="2100" b="0" i="0" u="none" strike="noStrike" kern="1200" cap="none" spc="0" normalizeH="0" baseline="0" noProof="0" dirty="0">
                <a:ln>
                  <a:noFill/>
                </a:ln>
                <a:solidFill>
                  <a:srgbClr val="FF0000"/>
                </a:solidFill>
                <a:effectLst/>
                <a:uLnTx/>
                <a:uFillTx/>
                <a:latin typeface="方正粗黑宋简体" panose="02000000000000000000" charset="-122"/>
                <a:ea typeface="方正粗黑宋简体" panose="02000000000000000000" charset="-122"/>
                <a:cs typeface="方正粗黑宋简体" panose="02000000000000000000" charset="-122"/>
              </a:rPr>
              <a:t>“经济全球化”</a:t>
            </a:r>
            <a:r>
              <a:rPr kumimoji="0" lang="zh-CN" altLang="zh-CN" sz="2100" b="0" i="0" u="none" strike="noStrike" kern="1200" cap="none" spc="0" normalizeH="0" baseline="0" noProof="0" dirty="0">
                <a:ln>
                  <a:noFill/>
                </a:ln>
                <a:solidFill>
                  <a:schemeClr val="tx1"/>
                </a:solidFill>
                <a:effectLst/>
                <a:uLnTx/>
                <a:uFillTx/>
                <a:latin typeface="方正粗黑宋简体" panose="02000000000000000000" charset="-122"/>
                <a:ea typeface="方正粗黑宋简体" panose="02000000000000000000" charset="-122"/>
                <a:cs typeface="方正粗黑宋简体" panose="02000000000000000000" charset="-122"/>
              </a:rPr>
              <a:t>。</a:t>
            </a:r>
            <a:r>
              <a:rPr kumimoji="0" lang="zh-CN" altLang="zh-CN" sz="2100" b="1" i="0" u="none" strike="noStrike" kern="1200" cap="none" spc="0" normalizeH="0" baseline="0" noProof="0" dirty="0">
                <a:ln>
                  <a:noFill/>
                </a:ln>
                <a:solidFill>
                  <a:schemeClr val="tx1"/>
                </a:solidFill>
                <a:effectLst/>
                <a:uLnTx/>
                <a:uFillTx/>
                <a:latin typeface="方正粗黑宋简体" panose="02000000000000000000" charset="-122"/>
                <a:ea typeface="方正粗黑宋简体" panose="02000000000000000000" charset="-122"/>
                <a:cs typeface="方正粗黑宋简体" panose="02000000000000000000" charset="-122"/>
              </a:rPr>
              <a:t> </a:t>
            </a:r>
            <a:endParaRPr kumimoji="0" lang="zh-CN" altLang="zh-CN" sz="2100" b="1" i="0" u="none" strike="noStrike" kern="1200" cap="none" spc="0" normalizeH="0" baseline="0" noProof="0" dirty="0">
              <a:ln>
                <a:noFill/>
              </a:ln>
              <a:solidFill>
                <a:schemeClr val="tx1"/>
              </a:solidFill>
              <a:effectLst/>
              <a:uLnTx/>
              <a:uFillTx/>
              <a:latin typeface="方正粗黑宋简体" panose="02000000000000000000" charset="-122"/>
              <a:ea typeface="方正粗黑宋简体" panose="02000000000000000000" charset="-122"/>
              <a:cs typeface="方正粗黑宋简体" panose="02000000000000000000"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000000"/>
                                          </p:val>
                                        </p:tav>
                                        <p:tav tm="100000">
                                          <p:val>
                                            <p:strVal val="#ppt_w"/>
                                          </p:val>
                                        </p:tav>
                                      </p:tavLst>
                                    </p:anim>
                                    <p:anim calcmode="lin" valueType="num">
                                      <p:cBhvr>
                                        <p:cTn id="12" dur="500" fill="hold"/>
                                        <p:tgtEl>
                                          <p:spTgt spid="6"/>
                                        </p:tgtEl>
                                        <p:attrNameLst>
                                          <p:attrName>ppt_h</p:attrName>
                                        </p:attrNameLst>
                                      </p:cBhvr>
                                      <p:tavLst>
                                        <p:tav tm="0">
                                          <p:val>
                                            <p:fltVal val="0.00000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5"/>
          <p:cNvSpPr>
            <a:spLocks noChangeArrowheads="1"/>
          </p:cNvSpPr>
          <p:nvPr/>
        </p:nvSpPr>
        <p:spPr bwMode="auto">
          <a:xfrm>
            <a:off x="172085" y="575310"/>
            <a:ext cx="8427720" cy="4015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lnSpc>
                <a:spcPts val="3800"/>
              </a:lnSpc>
              <a:spcBef>
                <a:spcPct val="20000"/>
              </a:spcBef>
              <a:buFont typeface="Arial" panose="020B0604020202020204" pitchFamily="34" charset="0"/>
              <a:buNone/>
            </a:pPr>
            <a:r>
              <a:rPr lang="zh-CN" altLang="en-US" sz="3000" dirty="0" smtClean="0">
                <a:latin typeface="黑体" panose="02010609060101010101" pitchFamily="49" charset="-122"/>
                <a:ea typeface="黑体" panose="02010609060101010101" pitchFamily="49" charset="-122"/>
              </a:rPr>
              <a:t>（</a:t>
            </a:r>
            <a:r>
              <a:rPr lang="en-US" altLang="zh-CN" sz="2800" dirty="0" smtClean="0">
                <a:latin typeface="黑体" panose="02010609060101010101" pitchFamily="49" charset="-122"/>
                <a:ea typeface="黑体" panose="02010609060101010101" pitchFamily="49" charset="-122"/>
              </a:rPr>
              <a:t>1</a:t>
            </a:r>
            <a:r>
              <a:rPr lang="zh-CN" altLang="en-US" sz="2800" dirty="0" smtClean="0">
                <a:latin typeface="黑体" panose="02010609060101010101" pitchFamily="49" charset="-122"/>
                <a:ea typeface="黑体" panose="02010609060101010101" pitchFamily="49" charset="-122"/>
              </a:rPr>
              <a:t>）</a:t>
            </a:r>
            <a:r>
              <a:rPr lang="en-US" altLang="zh-CN" sz="2800" dirty="0">
                <a:latin typeface="黑体" panose="02010609060101010101" pitchFamily="49" charset="-122"/>
                <a:ea typeface="黑体" panose="02010609060101010101" pitchFamily="49" charset="-122"/>
              </a:rPr>
              <a:t>20</a:t>
            </a:r>
            <a:r>
              <a:rPr lang="zh-CN" altLang="en-US" sz="2800" dirty="0">
                <a:latin typeface="黑体" panose="02010609060101010101" pitchFamily="49" charset="-122"/>
                <a:ea typeface="黑体" panose="02010609060101010101" pitchFamily="49" charset="-122"/>
              </a:rPr>
              <a:t>世纪八九十年代，世界局势趋于缓和，和平与发展成为时代主题</a:t>
            </a:r>
            <a:r>
              <a:rPr lang="zh-CN" altLang="en-US" sz="2800" dirty="0" smtClean="0">
                <a:latin typeface="黑体" panose="02010609060101010101" pitchFamily="49" charset="-122"/>
                <a:ea typeface="黑体" panose="02010609060101010101" pitchFamily="49" charset="-122"/>
              </a:rPr>
              <a:t>。</a:t>
            </a:r>
            <a:endParaRPr lang="en-US" altLang="zh-CN" sz="2800" dirty="0" smtClean="0">
              <a:latin typeface="黑体" panose="02010609060101010101" pitchFamily="49" charset="-122"/>
              <a:ea typeface="黑体" panose="02010609060101010101" pitchFamily="49" charset="-122"/>
            </a:endParaRPr>
          </a:p>
          <a:p>
            <a:pPr marL="609600" indent="-609600" eaLnBrk="0" hangingPunct="0">
              <a:lnSpc>
                <a:spcPts val="3800"/>
              </a:lnSpc>
              <a:spcBef>
                <a:spcPct val="20000"/>
              </a:spcBef>
              <a:buFont typeface="Arial" panose="020B0604020202020204" pitchFamily="34" charset="0"/>
              <a:buNone/>
            </a:pPr>
            <a:r>
              <a:rPr lang="zh-CN" altLang="en-US" sz="2800" dirty="0">
                <a:latin typeface="黑体" panose="02010609060101010101" pitchFamily="49" charset="-122"/>
                <a:ea typeface="黑体" panose="02010609060101010101" pitchFamily="49" charset="-122"/>
              </a:rPr>
              <a:t>（</a:t>
            </a:r>
            <a:r>
              <a:rPr lang="en-US" altLang="zh-CN" sz="2800" dirty="0">
                <a:latin typeface="黑体" panose="02010609060101010101" pitchFamily="49" charset="-122"/>
                <a:ea typeface="黑体" panose="02010609060101010101" pitchFamily="49" charset="-122"/>
              </a:rPr>
              <a:t>2</a:t>
            </a:r>
            <a:r>
              <a:rPr lang="zh-CN" altLang="en-US" sz="2800" dirty="0">
                <a:latin typeface="黑体" panose="02010609060101010101" pitchFamily="49" charset="-122"/>
                <a:ea typeface="黑体" panose="02010609060101010101" pitchFamily="49" charset="-122"/>
              </a:rPr>
              <a:t>）各国把发展经济作为首要任务，生产力和科技水平有了新的提高。</a:t>
            </a:r>
            <a:endParaRPr lang="zh-CN" altLang="en-US" sz="2800" dirty="0">
              <a:latin typeface="黑体" panose="02010609060101010101" pitchFamily="49" charset="-122"/>
              <a:ea typeface="黑体" panose="02010609060101010101" pitchFamily="49" charset="-122"/>
            </a:endParaRPr>
          </a:p>
          <a:p>
            <a:pPr marL="609600" indent="-609600" eaLnBrk="0" hangingPunct="0">
              <a:lnSpc>
                <a:spcPts val="3800"/>
              </a:lnSpc>
              <a:spcBef>
                <a:spcPct val="20000"/>
              </a:spcBef>
              <a:buFont typeface="Arial" panose="020B0604020202020204" pitchFamily="34" charset="0"/>
              <a:buNone/>
            </a:pPr>
            <a:r>
              <a:rPr lang="en-US" altLang="zh-CN" sz="3000" b="1" dirty="0" smtClean="0">
                <a:solidFill>
                  <a:srgbClr val="C00000"/>
                </a:solidFill>
                <a:latin typeface="黑体" panose="02010609060101010101" pitchFamily="49" charset="-122"/>
                <a:ea typeface="黑体" panose="02010609060101010101" pitchFamily="49" charset="-122"/>
                <a:sym typeface="+mn-ea"/>
              </a:rPr>
              <a:t>3. </a:t>
            </a:r>
            <a:r>
              <a:rPr lang="zh-CN" altLang="en-US" sz="3000" b="1" dirty="0">
                <a:solidFill>
                  <a:srgbClr val="C00000"/>
                </a:solidFill>
                <a:latin typeface="黑体" panose="02010609060101010101" pitchFamily="49" charset="-122"/>
                <a:ea typeface="黑体" panose="02010609060101010101" pitchFamily="49" charset="-122"/>
                <a:sym typeface="+mn-ea"/>
              </a:rPr>
              <a:t>经济</a:t>
            </a:r>
            <a:r>
              <a:rPr lang="zh-CN" altLang="en-US" sz="3000" b="1" dirty="0" smtClean="0">
                <a:solidFill>
                  <a:srgbClr val="C00000"/>
                </a:solidFill>
                <a:latin typeface="黑体" panose="02010609060101010101" pitchFamily="49" charset="-122"/>
                <a:ea typeface="黑体" panose="02010609060101010101" pitchFamily="49" charset="-122"/>
                <a:sym typeface="+mn-ea"/>
              </a:rPr>
              <a:t>全球化的表现</a:t>
            </a:r>
            <a:endParaRPr lang="zh-CN" altLang="en-US" sz="3000" b="1" dirty="0">
              <a:solidFill>
                <a:srgbClr val="C00000"/>
              </a:solidFill>
              <a:latin typeface="黑体" panose="02010609060101010101" pitchFamily="49" charset="-122"/>
              <a:ea typeface="黑体" panose="02010609060101010101" pitchFamily="49" charset="-122"/>
            </a:endParaRPr>
          </a:p>
          <a:p>
            <a:pPr marL="609600" indent="-609600">
              <a:buFont typeface="+mj-ea"/>
              <a:buAutoNum type="circleNumDbPlain"/>
            </a:pPr>
            <a:r>
              <a:rPr lang="zh-CN" altLang="en-US" sz="2800" dirty="0" smtClean="0">
                <a:latin typeface="黑体" panose="02010609060101010101" pitchFamily="49" charset="-122"/>
                <a:ea typeface="黑体" panose="02010609060101010101" pitchFamily="49" charset="-122"/>
                <a:sym typeface="+mn-ea"/>
              </a:rPr>
              <a:t>国际投资和国际贸易迅速增长</a:t>
            </a:r>
            <a:endParaRPr lang="zh-CN" altLang="en-US" sz="2800" dirty="0" smtClean="0">
              <a:latin typeface="黑体" panose="02010609060101010101" pitchFamily="49" charset="-122"/>
              <a:ea typeface="黑体" panose="02010609060101010101" pitchFamily="49" charset="-122"/>
            </a:endParaRPr>
          </a:p>
          <a:p>
            <a:pPr marL="609600" indent="-609600">
              <a:buFont typeface="+mj-ea"/>
              <a:buAutoNum type="circleNumDbPlain"/>
            </a:pPr>
            <a:r>
              <a:rPr lang="zh-CN" altLang="en-US" sz="2800" dirty="0" smtClean="0">
                <a:latin typeface="黑体" panose="02010609060101010101" pitchFamily="49" charset="-122"/>
                <a:ea typeface="黑体" panose="02010609060101010101" pitchFamily="49" charset="-122"/>
                <a:sym typeface="+mn-ea"/>
              </a:rPr>
              <a:t>跨国公司的影响增大，生产活动的全球化趋势快</a:t>
            </a:r>
            <a:endParaRPr lang="zh-CN" altLang="en-US" sz="2800" dirty="0" smtClean="0">
              <a:latin typeface="黑体" panose="02010609060101010101" pitchFamily="49" charset="-122"/>
              <a:ea typeface="黑体" panose="02010609060101010101" pitchFamily="49" charset="-122"/>
            </a:endParaRPr>
          </a:p>
          <a:p>
            <a:pPr marL="609600" indent="-609600">
              <a:buFont typeface="+mj-ea"/>
              <a:buAutoNum type="circleNumDbPlain"/>
            </a:pPr>
            <a:r>
              <a:rPr lang="zh-CN" altLang="en-US" sz="2800" dirty="0" smtClean="0">
                <a:latin typeface="黑体" panose="02010609060101010101" pitchFamily="49" charset="-122"/>
                <a:ea typeface="黑体" panose="02010609060101010101" pitchFamily="49" charset="-122"/>
                <a:sym typeface="+mn-ea"/>
              </a:rPr>
              <a:t>世界贸易组织成立，是世界经济全球化发展的一个重要表现</a:t>
            </a:r>
            <a:endParaRPr lang="zh-CN" altLang="en-US" sz="2800" dirty="0" smtClean="0">
              <a:latin typeface="黑体" panose="02010609060101010101" pitchFamily="49" charset="-122"/>
              <a:ea typeface="黑体" panose="02010609060101010101" pitchFamily="49" charset="-122"/>
            </a:endParaRPr>
          </a:p>
          <a:p>
            <a:pPr marL="609600" indent="-609600" eaLnBrk="0" hangingPunct="0">
              <a:spcBef>
                <a:spcPct val="20000"/>
              </a:spcBef>
              <a:buFont typeface="Arial" panose="020B0604020202020204" pitchFamily="34" charset="0"/>
              <a:buNone/>
            </a:pPr>
            <a:endParaRPr lang="zh-CN" altLang="en-US" sz="3000" dirty="0">
              <a:latin typeface="黑体" panose="02010609060101010101" pitchFamily="49" charset="-122"/>
              <a:ea typeface="黑体" panose="02010609060101010101" pitchFamily="49" charset="-122"/>
            </a:endParaRPr>
          </a:p>
          <a:p>
            <a:pPr marL="609600" indent="-609600" eaLnBrk="0" hangingPunct="0">
              <a:spcBef>
                <a:spcPct val="20000"/>
              </a:spcBef>
              <a:buFont typeface="Arial" panose="020B0604020202020204" pitchFamily="34" charset="0"/>
              <a:buNone/>
            </a:pPr>
            <a:endParaRPr lang="zh-CN" altLang="en-US" sz="3000" dirty="0">
              <a:latin typeface="黑体" panose="02010609060101010101" pitchFamily="49" charset="-122"/>
              <a:ea typeface="黑体" panose="02010609060101010101" pitchFamily="49" charset="-122"/>
            </a:endParaRPr>
          </a:p>
          <a:p>
            <a:pPr marL="609600" indent="-609600" eaLnBrk="0" hangingPunct="0">
              <a:spcBef>
                <a:spcPct val="20000"/>
              </a:spcBef>
              <a:buFont typeface="Arial" panose="020B0604020202020204" pitchFamily="34" charset="0"/>
              <a:buNone/>
            </a:pPr>
            <a:endParaRPr lang="zh-CN" altLang="en-US" sz="3000" dirty="0">
              <a:latin typeface="黑体" panose="02010609060101010101" pitchFamily="49" charset="-122"/>
              <a:ea typeface="黑体" panose="02010609060101010101" pitchFamily="49" charset="-122"/>
            </a:endParaRPr>
          </a:p>
          <a:p>
            <a:pPr marL="609600" indent="-609600" eaLnBrk="0" hangingPunct="0">
              <a:spcBef>
                <a:spcPct val="20000"/>
              </a:spcBef>
              <a:buFont typeface="Arial" panose="020B0604020202020204" pitchFamily="34" charset="0"/>
              <a:buNone/>
            </a:pPr>
            <a:endParaRPr lang="zh-CN" altLang="en-US" sz="3200" b="1" dirty="0"/>
          </a:p>
          <a:p>
            <a:pPr marL="609600" indent="-609600" eaLnBrk="0" hangingPunct="0">
              <a:spcBef>
                <a:spcPct val="20000"/>
              </a:spcBef>
              <a:buFont typeface="Arial" panose="020B0604020202020204" pitchFamily="34" charset="0"/>
              <a:buNone/>
            </a:pPr>
            <a:endParaRPr lang="zh-CN" altLang="en-US" sz="3200" b="1" dirty="0"/>
          </a:p>
        </p:txBody>
      </p:sp>
      <p:sp>
        <p:nvSpPr>
          <p:cNvPr id="6" name="TextBox 5"/>
          <p:cNvSpPr txBox="1"/>
          <p:nvPr/>
        </p:nvSpPr>
        <p:spPr>
          <a:xfrm>
            <a:off x="8255" y="52705"/>
            <a:ext cx="5715635" cy="521970"/>
          </a:xfrm>
          <a:prstGeom prst="rect">
            <a:avLst/>
          </a:prstGeom>
          <a:noFill/>
        </p:spPr>
        <p:txBody>
          <a:bodyPr wrap="square" rtlCol="0">
            <a:spAutoFit/>
          </a:bodyPr>
          <a:lstStyle/>
          <a:p>
            <a:r>
              <a:rPr lang="en-US" altLang="zh-CN" sz="2800" b="1" dirty="0" smtClean="0">
                <a:solidFill>
                  <a:srgbClr val="C00000"/>
                </a:solidFill>
                <a:latin typeface="黑体" panose="02010609060101010101" pitchFamily="49" charset="-122"/>
                <a:ea typeface="黑体" panose="02010609060101010101" pitchFamily="49" charset="-122"/>
              </a:rPr>
              <a:t>2. </a:t>
            </a:r>
            <a:r>
              <a:rPr lang="zh-CN" altLang="en-US" sz="2800" b="1" dirty="0">
                <a:solidFill>
                  <a:srgbClr val="C00000"/>
                </a:solidFill>
                <a:latin typeface="黑体" panose="02010609060101010101" pitchFamily="49" charset="-122"/>
                <a:ea typeface="黑体" panose="02010609060101010101" pitchFamily="49" charset="-122"/>
              </a:rPr>
              <a:t>经济</a:t>
            </a:r>
            <a:r>
              <a:rPr lang="zh-CN" altLang="en-US" sz="2800" b="1" dirty="0" smtClean="0">
                <a:solidFill>
                  <a:srgbClr val="C00000"/>
                </a:solidFill>
                <a:latin typeface="黑体" panose="02010609060101010101" pitchFamily="49" charset="-122"/>
                <a:ea typeface="黑体" panose="02010609060101010101" pitchFamily="49" charset="-122"/>
              </a:rPr>
              <a:t>全球化形成的原因</a:t>
            </a:r>
            <a:endParaRPr lang="zh-CN" altLang="en-US" sz="2800" b="1" dirty="0">
              <a:solidFill>
                <a:srgbClr val="C00000"/>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fade">
                                      <p:cBhvr>
                                        <p:cTn id="7" dur="1000"/>
                                        <p:tgtEl>
                                          <p:spTgt spid="55301"/>
                                        </p:tgtEl>
                                      </p:cBhvr>
                                    </p:animEffect>
                                    <p:anim calcmode="lin" valueType="num">
                                      <p:cBhvr>
                                        <p:cTn id="8" dur="1000" fill="hold"/>
                                        <p:tgtEl>
                                          <p:spTgt spid="55301"/>
                                        </p:tgtEl>
                                        <p:attrNameLst>
                                          <p:attrName>ppt_x</p:attrName>
                                        </p:attrNameLst>
                                      </p:cBhvr>
                                      <p:tavLst>
                                        <p:tav tm="0">
                                          <p:val>
                                            <p:strVal val="#ppt_x"/>
                                          </p:val>
                                        </p:tav>
                                        <p:tav tm="100000">
                                          <p:val>
                                            <p:strVal val="#ppt_x"/>
                                          </p:val>
                                        </p:tav>
                                      </p:tavLst>
                                    </p:anim>
                                    <p:anim calcmode="lin" valueType="num">
                                      <p:cBhvr>
                                        <p:cTn id="9" dur="1000" fill="hold"/>
                                        <p:tgtEl>
                                          <p:spTgt spid="553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5301">
                                            <p:txEl>
                                              <p:pRg st="2" end="2"/>
                                            </p:txEl>
                                          </p:spTgt>
                                        </p:tgtEl>
                                        <p:attrNameLst>
                                          <p:attrName>style.visibility</p:attrName>
                                        </p:attrNameLst>
                                      </p:cBhvr>
                                      <p:to>
                                        <p:strVal val="visible"/>
                                      </p:to>
                                    </p:set>
                                    <p:anim calcmode="lin" valueType="num">
                                      <p:cBhvr additive="base">
                                        <p:cTn id="14" dur="500" fill="hold"/>
                                        <p:tgtEl>
                                          <p:spTgt spid="55301">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5301">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5301">
                                            <p:txEl>
                                              <p:pRg st="3" end="3"/>
                                            </p:txEl>
                                          </p:spTgt>
                                        </p:tgtEl>
                                        <p:attrNameLst>
                                          <p:attrName>style.visibility</p:attrName>
                                        </p:attrNameLst>
                                      </p:cBhvr>
                                      <p:to>
                                        <p:strVal val="visible"/>
                                      </p:to>
                                    </p:set>
                                    <p:anim calcmode="lin" valueType="num">
                                      <p:cBhvr additive="base">
                                        <p:cTn id="18" dur="500" fill="hold"/>
                                        <p:tgtEl>
                                          <p:spTgt spid="55301">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5301">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5301">
                                            <p:txEl>
                                              <p:pRg st="4" end="4"/>
                                            </p:txEl>
                                          </p:spTgt>
                                        </p:tgtEl>
                                        <p:attrNameLst>
                                          <p:attrName>style.visibility</p:attrName>
                                        </p:attrNameLst>
                                      </p:cBhvr>
                                      <p:to>
                                        <p:strVal val="visible"/>
                                      </p:to>
                                    </p:set>
                                    <p:anim calcmode="lin" valueType="num">
                                      <p:cBhvr additive="base">
                                        <p:cTn id="22" dur="500" fill="hold"/>
                                        <p:tgtEl>
                                          <p:spTgt spid="55301">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5301">
                                            <p:txEl>
                                              <p:pRg st="4" end="4"/>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5301">
                                            <p:txEl>
                                              <p:pRg st="5" end="5"/>
                                            </p:txEl>
                                          </p:spTgt>
                                        </p:tgtEl>
                                        <p:attrNameLst>
                                          <p:attrName>style.visibility</p:attrName>
                                        </p:attrNameLst>
                                      </p:cBhvr>
                                      <p:to>
                                        <p:strVal val="visible"/>
                                      </p:to>
                                    </p:set>
                                    <p:anim calcmode="lin" valueType="num">
                                      <p:cBhvr additive="base">
                                        <p:cTn id="26" dur="500" fill="hold"/>
                                        <p:tgtEl>
                                          <p:spTgt spid="55301">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530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additive="base">
                                        <p:cTn id="3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5301">
                                            <p:txEl>
                                              <p:pRg st="0" end="0"/>
                                            </p:txEl>
                                          </p:spTgt>
                                        </p:tgtEl>
                                        <p:attrNameLst>
                                          <p:attrName>style.visibility</p:attrName>
                                        </p:attrNameLst>
                                      </p:cBhvr>
                                      <p:to>
                                        <p:strVal val="visible"/>
                                      </p:to>
                                    </p:set>
                                    <p:anim calcmode="lin" valueType="num">
                                      <p:cBhvr additive="base">
                                        <p:cTn id="38" dur="500" fill="hold"/>
                                        <p:tgtEl>
                                          <p:spTgt spid="55301">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5301">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5301">
                                            <p:txEl>
                                              <p:pRg st="1" end="1"/>
                                            </p:txEl>
                                          </p:spTgt>
                                        </p:tgtEl>
                                        <p:attrNameLst>
                                          <p:attrName>style.visibility</p:attrName>
                                        </p:attrNameLst>
                                      </p:cBhvr>
                                      <p:to>
                                        <p:strVal val="visible"/>
                                      </p:to>
                                    </p:set>
                                    <p:anim calcmode="lin" valueType="num">
                                      <p:cBhvr additive="base">
                                        <p:cTn id="42" dur="500" fill="hold"/>
                                        <p:tgtEl>
                                          <p:spTgt spid="55301">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53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55301">
                                            <p:txEl>
                                              <p:pRg st="2" end="2"/>
                                            </p:txEl>
                                          </p:spTgt>
                                        </p:tgtEl>
                                        <p:attrNameLst>
                                          <p:attrName>style.visibility</p:attrName>
                                        </p:attrNameLst>
                                      </p:cBhvr>
                                      <p:to>
                                        <p:strVal val="visible"/>
                                      </p:to>
                                    </p:set>
                                    <p:anim calcmode="lin" valueType="num">
                                      <p:cBhvr additive="base">
                                        <p:cTn id="48" dur="500" fill="hold"/>
                                        <p:tgtEl>
                                          <p:spTgt spid="55301">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53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55301">
                                            <p:txEl>
                                              <p:pRg st="3" end="3"/>
                                            </p:txEl>
                                          </p:spTgt>
                                        </p:tgtEl>
                                        <p:attrNameLst>
                                          <p:attrName>style.visibility</p:attrName>
                                        </p:attrNameLst>
                                      </p:cBhvr>
                                      <p:to>
                                        <p:strVal val="visible"/>
                                      </p:to>
                                    </p:set>
                                    <p:anim calcmode="lin" valueType="num">
                                      <p:cBhvr additive="base">
                                        <p:cTn id="54" dur="500" fill="hold"/>
                                        <p:tgtEl>
                                          <p:spTgt spid="55301">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5301">
                                            <p:txEl>
                                              <p:pRg st="3" end="3"/>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55301">
                                            <p:txEl>
                                              <p:pRg st="4" end="4"/>
                                            </p:txEl>
                                          </p:spTgt>
                                        </p:tgtEl>
                                        <p:attrNameLst>
                                          <p:attrName>style.visibility</p:attrName>
                                        </p:attrNameLst>
                                      </p:cBhvr>
                                      <p:to>
                                        <p:strVal val="visible"/>
                                      </p:to>
                                    </p:set>
                                    <p:anim calcmode="lin" valueType="num">
                                      <p:cBhvr additive="base">
                                        <p:cTn id="58" dur="500" fill="hold"/>
                                        <p:tgtEl>
                                          <p:spTgt spid="55301">
                                            <p:txEl>
                                              <p:pRg st="4" end="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5301">
                                            <p:txEl>
                                              <p:pRg st="4" end="4"/>
                                            </p:txEl>
                                          </p:spTgt>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55301">
                                            <p:txEl>
                                              <p:pRg st="5" end="5"/>
                                            </p:txEl>
                                          </p:spTgt>
                                        </p:tgtEl>
                                        <p:attrNameLst>
                                          <p:attrName>style.visibility</p:attrName>
                                        </p:attrNameLst>
                                      </p:cBhvr>
                                      <p:to>
                                        <p:strVal val="visible"/>
                                      </p:to>
                                    </p:set>
                                    <p:anim calcmode="lin" valueType="num">
                                      <p:cBhvr additive="base">
                                        <p:cTn id="62" dur="500" fill="hold"/>
                                        <p:tgtEl>
                                          <p:spTgt spid="55301">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530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空中客车"/>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08832" y="806173"/>
            <a:ext cx="7200900" cy="3736181"/>
          </a:xfrm>
          <a:prstGeom prst="rect">
            <a:avLst/>
          </a:prstGeom>
          <a:noFill/>
          <a:extLst>
            <a:ext uri="{909E8E84-426E-40DD-AFC4-6F175D3DCCD1}">
              <a14:hiddenFill xmlns:a14="http://schemas.microsoft.com/office/drawing/2010/main">
                <a:solidFill>
                  <a:srgbClr val="FFFFFF"/>
                </a:solidFill>
              </a14:hiddenFill>
            </a:ext>
          </a:extLst>
        </p:spPr>
      </p:pic>
      <p:sp>
        <p:nvSpPr>
          <p:cNvPr id="62467" name="Text Box 3"/>
          <p:cNvSpPr txBox="1">
            <a:spLocks noChangeArrowheads="1"/>
          </p:cNvSpPr>
          <p:nvPr/>
        </p:nvSpPr>
        <p:spPr bwMode="auto">
          <a:xfrm>
            <a:off x="4767263" y="84772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latin typeface="Arial" panose="020B0604020202020204" pitchFamily="34" charset="0"/>
            </a:endParaRPr>
          </a:p>
        </p:txBody>
      </p:sp>
      <p:sp>
        <p:nvSpPr>
          <p:cNvPr id="62468" name="Text Box 4"/>
          <p:cNvSpPr txBox="1">
            <a:spLocks noChangeArrowheads="1"/>
          </p:cNvSpPr>
          <p:nvPr/>
        </p:nvSpPr>
        <p:spPr bwMode="auto">
          <a:xfrm>
            <a:off x="2195513" y="73580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latin typeface="Arial" panose="020B0604020202020204" pitchFamily="34" charset="0"/>
            </a:endParaRPr>
          </a:p>
        </p:txBody>
      </p:sp>
      <p:sp>
        <p:nvSpPr>
          <p:cNvPr id="62469" name="Text Box 5"/>
          <p:cNvSpPr txBox="1">
            <a:spLocks noChangeArrowheads="1"/>
          </p:cNvSpPr>
          <p:nvPr/>
        </p:nvSpPr>
        <p:spPr bwMode="auto">
          <a:xfrm>
            <a:off x="3759200" y="73937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latin typeface="Arial" panose="020B0604020202020204" pitchFamily="34" charset="0"/>
            </a:endParaRPr>
          </a:p>
        </p:txBody>
      </p:sp>
      <p:sp>
        <p:nvSpPr>
          <p:cNvPr id="62470" name="Rectangle 6"/>
          <p:cNvSpPr>
            <a:spLocks noChangeArrowheads="1"/>
          </p:cNvSpPr>
          <p:nvPr/>
        </p:nvSpPr>
        <p:spPr bwMode="auto">
          <a:xfrm>
            <a:off x="3510756" y="703783"/>
            <a:ext cx="1833563" cy="684486"/>
          </a:xfrm>
          <a:prstGeom prst="rect">
            <a:avLst/>
          </a:prstGeom>
          <a:solidFill>
            <a:srgbClr val="800000"/>
          </a:solidFill>
          <a:ln w="9525">
            <a:solidFill>
              <a:srgbClr val="FFFF99"/>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Arial" panose="020B0604020202020204" pitchFamily="34" charset="0"/>
            </a:endParaRPr>
          </a:p>
        </p:txBody>
      </p:sp>
      <p:sp>
        <p:nvSpPr>
          <p:cNvPr id="62471" name="Text Box 7"/>
          <p:cNvSpPr txBox="1">
            <a:spLocks noChangeArrowheads="1"/>
          </p:cNvSpPr>
          <p:nvPr/>
        </p:nvSpPr>
        <p:spPr bwMode="auto">
          <a:xfrm>
            <a:off x="5559425" y="73937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latin typeface="Arial" panose="020B0604020202020204" pitchFamily="34" charset="0"/>
            </a:endParaRPr>
          </a:p>
        </p:txBody>
      </p:sp>
      <p:sp>
        <p:nvSpPr>
          <p:cNvPr id="62472" name="Text Box 8"/>
          <p:cNvSpPr txBox="1">
            <a:spLocks noChangeArrowheads="1"/>
          </p:cNvSpPr>
          <p:nvPr/>
        </p:nvSpPr>
        <p:spPr bwMode="auto">
          <a:xfrm>
            <a:off x="7143750" y="6858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latin typeface="Arial" panose="020B0604020202020204" pitchFamily="34" charset="0"/>
            </a:endParaRPr>
          </a:p>
        </p:txBody>
      </p:sp>
      <p:sp>
        <p:nvSpPr>
          <p:cNvPr id="62473" name="Text Box 9"/>
          <p:cNvSpPr txBox="1">
            <a:spLocks noChangeArrowheads="1"/>
          </p:cNvSpPr>
          <p:nvPr/>
        </p:nvSpPr>
        <p:spPr bwMode="auto">
          <a:xfrm>
            <a:off x="231775" y="45196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latin typeface="Arial" panose="020B0604020202020204" pitchFamily="34" charset="0"/>
            </a:endParaRPr>
          </a:p>
        </p:txBody>
      </p:sp>
      <p:sp>
        <p:nvSpPr>
          <p:cNvPr id="62474" name="Text Box 10"/>
          <p:cNvSpPr txBox="1">
            <a:spLocks noChangeArrowheads="1"/>
          </p:cNvSpPr>
          <p:nvPr/>
        </p:nvSpPr>
        <p:spPr bwMode="auto">
          <a:xfrm>
            <a:off x="1671638" y="45196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latin typeface="Arial" panose="020B0604020202020204" pitchFamily="34" charset="0"/>
            </a:endParaRPr>
          </a:p>
        </p:txBody>
      </p:sp>
      <p:sp>
        <p:nvSpPr>
          <p:cNvPr id="62475" name="Rectangle 11"/>
          <p:cNvSpPr>
            <a:spLocks noChangeArrowheads="1"/>
          </p:cNvSpPr>
          <p:nvPr/>
        </p:nvSpPr>
        <p:spPr bwMode="auto">
          <a:xfrm>
            <a:off x="6804026" y="4083844"/>
            <a:ext cx="1584325" cy="756047"/>
          </a:xfrm>
          <a:prstGeom prst="rect">
            <a:avLst/>
          </a:prstGeom>
          <a:solidFill>
            <a:srgbClr val="00B050"/>
          </a:solidFill>
          <a:ln w="9525">
            <a:noFill/>
            <a:miter lim="800000"/>
          </a:ln>
          <a:effectLst/>
        </p:spPr>
        <p:txBody>
          <a:bodyPr wrap="none" anchor="ctr"/>
          <a:lstStyle/>
          <a:p>
            <a:pPr algn="ctr"/>
            <a:r>
              <a:rPr lang="zh-CN" altLang="en-US" sz="2400" b="1" dirty="0">
                <a:solidFill>
                  <a:schemeClr val="bg1"/>
                </a:solidFill>
                <a:latin typeface="Arial" panose="020B0604020202020204" pitchFamily="34" charset="0"/>
              </a:rPr>
              <a:t>发电机</a:t>
            </a:r>
            <a:endParaRPr lang="zh-CN" altLang="en-US" sz="2400" b="1" dirty="0">
              <a:solidFill>
                <a:schemeClr val="bg1"/>
              </a:solidFill>
              <a:latin typeface="Arial" panose="020B0604020202020204" pitchFamily="34" charset="0"/>
            </a:endParaRPr>
          </a:p>
          <a:p>
            <a:pPr algn="ctr"/>
            <a:r>
              <a:rPr lang="zh-CN" altLang="en-US" sz="2400" b="1" dirty="0">
                <a:solidFill>
                  <a:schemeClr val="bg1"/>
                </a:solidFill>
                <a:latin typeface="Arial" panose="020B0604020202020204" pitchFamily="34" charset="0"/>
              </a:rPr>
              <a:t>法 国</a:t>
            </a:r>
            <a:endParaRPr lang="zh-CN" altLang="en-US" sz="2400" b="1" dirty="0">
              <a:solidFill>
                <a:schemeClr val="bg1"/>
              </a:solidFill>
              <a:latin typeface="Arial" panose="020B0604020202020204" pitchFamily="34" charset="0"/>
            </a:endParaRPr>
          </a:p>
        </p:txBody>
      </p:sp>
      <p:sp>
        <p:nvSpPr>
          <p:cNvPr id="62476" name="Text Box 12"/>
          <p:cNvSpPr txBox="1">
            <a:spLocks noChangeArrowheads="1"/>
          </p:cNvSpPr>
          <p:nvPr/>
        </p:nvSpPr>
        <p:spPr bwMode="auto">
          <a:xfrm>
            <a:off x="3471863" y="43576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latin typeface="Arial" panose="020B0604020202020204" pitchFamily="34" charset="0"/>
            </a:endParaRPr>
          </a:p>
        </p:txBody>
      </p:sp>
      <p:sp>
        <p:nvSpPr>
          <p:cNvPr id="62477" name="Rectangle 13"/>
          <p:cNvSpPr>
            <a:spLocks noChangeArrowheads="1"/>
          </p:cNvSpPr>
          <p:nvPr/>
        </p:nvSpPr>
        <p:spPr bwMode="auto">
          <a:xfrm>
            <a:off x="4012649" y="4279107"/>
            <a:ext cx="1655763" cy="722709"/>
          </a:xfrm>
          <a:prstGeom prst="rect">
            <a:avLst/>
          </a:prstGeom>
          <a:solidFill>
            <a:srgbClr val="00B050"/>
          </a:solidFill>
          <a:ln w="9525">
            <a:noFill/>
            <a:miter lim="800000"/>
          </a:ln>
          <a:effectLst/>
        </p:spPr>
        <p:txBody>
          <a:bodyPr wrap="none" anchor="ctr"/>
          <a:lstStyle/>
          <a:p>
            <a:pPr algn="ctr"/>
            <a:r>
              <a:rPr lang="zh-CN" altLang="en-US" sz="2400" b="1" dirty="0">
                <a:solidFill>
                  <a:schemeClr val="bg1"/>
                </a:solidFill>
                <a:latin typeface="Arial" panose="020B0604020202020204" pitchFamily="34" charset="0"/>
              </a:rPr>
              <a:t>襟翼滑架 </a:t>
            </a:r>
            <a:endParaRPr lang="zh-CN" altLang="en-US" sz="2400" b="1" dirty="0">
              <a:solidFill>
                <a:schemeClr val="bg1"/>
              </a:solidFill>
              <a:latin typeface="Arial" panose="020B0604020202020204" pitchFamily="34" charset="0"/>
            </a:endParaRPr>
          </a:p>
          <a:p>
            <a:pPr algn="ctr"/>
            <a:r>
              <a:rPr lang="zh-CN" altLang="en-US" sz="2400" b="1" dirty="0">
                <a:solidFill>
                  <a:schemeClr val="bg1"/>
                </a:solidFill>
                <a:latin typeface="Arial" panose="020B0604020202020204" pitchFamily="34" charset="0"/>
              </a:rPr>
              <a:t>德国</a:t>
            </a:r>
            <a:endParaRPr lang="zh-CN" altLang="en-US" sz="2400" b="1" dirty="0">
              <a:solidFill>
                <a:schemeClr val="bg1"/>
              </a:solidFill>
              <a:latin typeface="Arial" panose="020B0604020202020204" pitchFamily="34" charset="0"/>
            </a:endParaRPr>
          </a:p>
        </p:txBody>
      </p:sp>
      <p:sp>
        <p:nvSpPr>
          <p:cNvPr id="62478" name="Text Box 14"/>
          <p:cNvSpPr txBox="1">
            <a:spLocks noChangeArrowheads="1"/>
          </p:cNvSpPr>
          <p:nvPr/>
        </p:nvSpPr>
        <p:spPr bwMode="auto">
          <a:xfrm>
            <a:off x="5272088" y="43576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latin typeface="Arial" panose="020B0604020202020204" pitchFamily="34" charset="0"/>
            </a:endParaRPr>
          </a:p>
        </p:txBody>
      </p:sp>
      <p:sp>
        <p:nvSpPr>
          <p:cNvPr id="62479" name="Text Box 15"/>
          <p:cNvSpPr txBox="1">
            <a:spLocks noChangeArrowheads="1"/>
          </p:cNvSpPr>
          <p:nvPr/>
        </p:nvSpPr>
        <p:spPr bwMode="auto">
          <a:xfrm>
            <a:off x="7504113" y="441245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latin typeface="Arial" panose="020B0604020202020204" pitchFamily="34" charset="0"/>
            </a:endParaRPr>
          </a:p>
        </p:txBody>
      </p:sp>
      <p:sp>
        <p:nvSpPr>
          <p:cNvPr id="62480" name="Rectangle 16"/>
          <p:cNvSpPr>
            <a:spLocks noChangeArrowheads="1"/>
          </p:cNvSpPr>
          <p:nvPr/>
        </p:nvSpPr>
        <p:spPr bwMode="auto">
          <a:xfrm>
            <a:off x="188688" y="897732"/>
            <a:ext cx="1871663" cy="756047"/>
          </a:xfrm>
          <a:prstGeom prst="rect">
            <a:avLst/>
          </a:prstGeom>
          <a:solidFill>
            <a:srgbClr val="00B050"/>
          </a:solidFill>
          <a:ln w="9525">
            <a:noFill/>
            <a:miter lim="800000"/>
          </a:ln>
          <a:effectLst/>
        </p:spPr>
        <p:txBody>
          <a:bodyPr wrap="none" anchor="ctr"/>
          <a:lstStyle/>
          <a:p>
            <a:pPr algn="ctr"/>
            <a:r>
              <a:rPr lang="zh-CN" altLang="en-US" sz="2400" b="1" dirty="0">
                <a:solidFill>
                  <a:schemeClr val="bg1"/>
                </a:solidFill>
                <a:latin typeface="Arial" panose="020B0604020202020204" pitchFamily="34" charset="0"/>
              </a:rPr>
              <a:t>电气配线</a:t>
            </a:r>
            <a:endParaRPr lang="zh-CN" altLang="en-US" sz="2400" b="1" dirty="0">
              <a:solidFill>
                <a:schemeClr val="bg1"/>
              </a:solidFill>
              <a:latin typeface="Arial" panose="020B0604020202020204" pitchFamily="34" charset="0"/>
            </a:endParaRPr>
          </a:p>
          <a:p>
            <a:pPr algn="ctr"/>
            <a:r>
              <a:rPr lang="zh-CN" altLang="en-US" sz="2400" b="1" dirty="0" smtClean="0">
                <a:solidFill>
                  <a:schemeClr val="bg1"/>
                </a:solidFill>
                <a:latin typeface="Arial" panose="020B0604020202020204" pitchFamily="34" charset="0"/>
              </a:rPr>
              <a:t>西班牙</a:t>
            </a:r>
            <a:endParaRPr lang="zh-CN" altLang="en-US" sz="2400" b="1" dirty="0">
              <a:solidFill>
                <a:schemeClr val="bg1"/>
              </a:solidFill>
              <a:latin typeface="Arial" panose="020B0604020202020204" pitchFamily="34" charset="0"/>
            </a:endParaRPr>
          </a:p>
        </p:txBody>
      </p:sp>
      <p:sp>
        <p:nvSpPr>
          <p:cNvPr id="62481" name="Text Box 17"/>
          <p:cNvSpPr txBox="1">
            <a:spLocks noChangeArrowheads="1"/>
          </p:cNvSpPr>
          <p:nvPr/>
        </p:nvSpPr>
        <p:spPr bwMode="auto">
          <a:xfrm>
            <a:off x="303213" y="14418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latin typeface="Arial" panose="020B0604020202020204" pitchFamily="34" charset="0"/>
            </a:endParaRPr>
          </a:p>
        </p:txBody>
      </p:sp>
      <p:sp>
        <p:nvSpPr>
          <p:cNvPr id="62482" name="Rectangle 18"/>
          <p:cNvSpPr>
            <a:spLocks noChangeArrowheads="1"/>
          </p:cNvSpPr>
          <p:nvPr/>
        </p:nvSpPr>
        <p:spPr bwMode="auto">
          <a:xfrm>
            <a:off x="179389" y="4279107"/>
            <a:ext cx="1908175" cy="722710"/>
          </a:xfrm>
          <a:prstGeom prst="rect">
            <a:avLst/>
          </a:prstGeom>
          <a:solidFill>
            <a:srgbClr val="00B050"/>
          </a:solidFill>
          <a:ln w="9525">
            <a:noFill/>
            <a:miter lim="800000"/>
          </a:ln>
          <a:effectLst/>
        </p:spPr>
        <p:txBody>
          <a:bodyPr wrap="none" anchor="ctr"/>
          <a:lstStyle/>
          <a:p>
            <a:pPr algn="ctr"/>
            <a:r>
              <a:rPr lang="zh-CN" altLang="en-US" sz="2400" b="1" dirty="0">
                <a:solidFill>
                  <a:schemeClr val="bg1"/>
                </a:solidFill>
                <a:latin typeface="Arial" panose="020B0604020202020204" pitchFamily="34" charset="0"/>
              </a:rPr>
              <a:t>加、散热器</a:t>
            </a:r>
            <a:endParaRPr lang="zh-CN" altLang="en-US" sz="2400" b="1" dirty="0">
              <a:solidFill>
                <a:schemeClr val="bg1"/>
              </a:solidFill>
              <a:latin typeface="Arial" panose="020B0604020202020204" pitchFamily="34" charset="0"/>
            </a:endParaRPr>
          </a:p>
          <a:p>
            <a:pPr algn="ctr"/>
            <a:r>
              <a:rPr lang="zh-CN" altLang="en-US" sz="2400" b="1" dirty="0">
                <a:solidFill>
                  <a:schemeClr val="bg1"/>
                </a:solidFill>
                <a:latin typeface="Arial" panose="020B0604020202020204" pitchFamily="34" charset="0"/>
              </a:rPr>
              <a:t>奥地利</a:t>
            </a:r>
            <a:endParaRPr lang="zh-CN" altLang="en-US" sz="2400" b="1" dirty="0">
              <a:solidFill>
                <a:schemeClr val="bg1"/>
              </a:solidFill>
              <a:latin typeface="Arial" panose="020B0604020202020204" pitchFamily="34" charset="0"/>
            </a:endParaRPr>
          </a:p>
        </p:txBody>
      </p:sp>
      <p:sp>
        <p:nvSpPr>
          <p:cNvPr id="62483" name="Text Box 19"/>
          <p:cNvSpPr txBox="1">
            <a:spLocks noChangeArrowheads="1"/>
          </p:cNvSpPr>
          <p:nvPr/>
        </p:nvSpPr>
        <p:spPr bwMode="auto">
          <a:xfrm>
            <a:off x="376238" y="268366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latin typeface="Arial" panose="020B0604020202020204" pitchFamily="34" charset="0"/>
            </a:endParaRPr>
          </a:p>
        </p:txBody>
      </p:sp>
      <p:sp>
        <p:nvSpPr>
          <p:cNvPr id="62484" name="Text Box 20"/>
          <p:cNvSpPr txBox="1">
            <a:spLocks noChangeArrowheads="1"/>
          </p:cNvSpPr>
          <p:nvPr/>
        </p:nvSpPr>
        <p:spPr bwMode="auto">
          <a:xfrm>
            <a:off x="7720013" y="138826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latin typeface="Arial" panose="020B0604020202020204" pitchFamily="34" charset="0"/>
            </a:endParaRPr>
          </a:p>
        </p:txBody>
      </p:sp>
      <p:sp>
        <p:nvSpPr>
          <p:cNvPr id="62485" name="Rectangle 21"/>
          <p:cNvSpPr>
            <a:spLocks noChangeArrowheads="1"/>
          </p:cNvSpPr>
          <p:nvPr/>
        </p:nvSpPr>
        <p:spPr bwMode="auto">
          <a:xfrm>
            <a:off x="7143750" y="924045"/>
            <a:ext cx="2000251" cy="833556"/>
          </a:xfrm>
          <a:prstGeom prst="rect">
            <a:avLst/>
          </a:prstGeom>
          <a:solidFill>
            <a:srgbClr val="00B050"/>
          </a:solidFill>
          <a:ln w="9525">
            <a:noFill/>
            <a:miter lim="800000"/>
          </a:ln>
          <a:effectLst/>
        </p:spPr>
        <p:txBody>
          <a:bodyPr wrap="none" anchor="t"/>
          <a:lstStyle/>
          <a:p>
            <a:pPr algn="ctr"/>
            <a:r>
              <a:rPr lang="zh-CN" altLang="en-US" sz="2400" b="1" dirty="0">
                <a:solidFill>
                  <a:schemeClr val="bg1"/>
                </a:solidFill>
                <a:latin typeface="Tahoma" panose="020B0604030504040204" pitchFamily="34" charset="0"/>
              </a:rPr>
              <a:t>下垂机头</a:t>
            </a:r>
            <a:endParaRPr lang="zh-CN" altLang="en-US" sz="2400" b="1" dirty="0">
              <a:solidFill>
                <a:schemeClr val="bg1"/>
              </a:solidFill>
              <a:latin typeface="Tahoma" panose="020B0604030504040204" pitchFamily="34" charset="0"/>
            </a:endParaRPr>
          </a:p>
          <a:p>
            <a:pPr algn="ctr"/>
            <a:r>
              <a:rPr lang="zh-CN" altLang="en-US" sz="2400" b="1" dirty="0">
                <a:solidFill>
                  <a:schemeClr val="bg1"/>
                </a:solidFill>
                <a:latin typeface="Tahoma" panose="020B0604030504040204" pitchFamily="34" charset="0"/>
              </a:rPr>
              <a:t>英国</a:t>
            </a:r>
            <a:endParaRPr lang="zh-CN" altLang="en-US" sz="2400" b="1" dirty="0">
              <a:solidFill>
                <a:schemeClr val="bg1"/>
              </a:solidFill>
              <a:latin typeface="Tahoma" panose="020B0604030504040204" pitchFamily="34" charset="0"/>
            </a:endParaRPr>
          </a:p>
          <a:p>
            <a:pPr algn="ctr"/>
            <a:r>
              <a:rPr lang="zh-CN" altLang="en-US" sz="2400" dirty="0">
                <a:solidFill>
                  <a:schemeClr val="bg1"/>
                </a:solidFill>
                <a:latin typeface="Tahoma" panose="020B0604030504040204" pitchFamily="34" charset="0"/>
              </a:rPr>
              <a:t> </a:t>
            </a:r>
            <a:endParaRPr lang="zh-CN" altLang="en-US" sz="2400" dirty="0">
              <a:solidFill>
                <a:schemeClr val="bg1"/>
              </a:solidFill>
              <a:latin typeface="Tahoma" panose="020B0604030504040204" pitchFamily="34" charset="0"/>
            </a:endParaRPr>
          </a:p>
        </p:txBody>
      </p:sp>
      <p:sp>
        <p:nvSpPr>
          <p:cNvPr id="62486" name="Text Box 22"/>
          <p:cNvSpPr txBox="1">
            <a:spLocks noChangeArrowheads="1"/>
          </p:cNvSpPr>
          <p:nvPr/>
        </p:nvSpPr>
        <p:spPr bwMode="auto">
          <a:xfrm>
            <a:off x="7720013" y="29003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latin typeface="Arial" panose="020B0604020202020204" pitchFamily="34" charset="0"/>
            </a:endParaRPr>
          </a:p>
        </p:txBody>
      </p:sp>
      <p:sp>
        <p:nvSpPr>
          <p:cNvPr id="62487" name="Text Box 23"/>
          <p:cNvSpPr txBox="1">
            <a:spLocks noChangeArrowheads="1"/>
          </p:cNvSpPr>
          <p:nvPr/>
        </p:nvSpPr>
        <p:spPr bwMode="auto">
          <a:xfrm>
            <a:off x="7720013" y="300751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latin typeface="Arial" panose="020B0604020202020204" pitchFamily="34" charset="0"/>
            </a:endParaRPr>
          </a:p>
        </p:txBody>
      </p:sp>
      <p:sp>
        <p:nvSpPr>
          <p:cNvPr id="62488" name="Text Box 24"/>
          <p:cNvSpPr txBox="1">
            <a:spLocks noChangeArrowheads="1"/>
          </p:cNvSpPr>
          <p:nvPr/>
        </p:nvSpPr>
        <p:spPr bwMode="auto">
          <a:xfrm>
            <a:off x="3832225" y="22514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latin typeface="Arial" panose="020B0604020202020204" pitchFamily="34" charset="0"/>
            </a:endParaRPr>
          </a:p>
        </p:txBody>
      </p:sp>
      <p:sp>
        <p:nvSpPr>
          <p:cNvPr id="62489" name="Line 25"/>
          <p:cNvSpPr>
            <a:spLocks noChangeShapeType="1"/>
          </p:cNvSpPr>
          <p:nvPr/>
        </p:nvSpPr>
        <p:spPr bwMode="auto">
          <a:xfrm flipH="1">
            <a:off x="7488528" y="1776260"/>
            <a:ext cx="647700" cy="917972"/>
          </a:xfrm>
          <a:prstGeom prst="line">
            <a:avLst/>
          </a:prstGeom>
          <a:noFill/>
          <a:ln w="53975">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2490" name="Line 26"/>
          <p:cNvSpPr>
            <a:spLocks noChangeShapeType="1"/>
          </p:cNvSpPr>
          <p:nvPr/>
        </p:nvSpPr>
        <p:spPr bwMode="auto">
          <a:xfrm>
            <a:off x="1043609" y="1757601"/>
            <a:ext cx="864568" cy="273607"/>
          </a:xfrm>
          <a:prstGeom prst="line">
            <a:avLst/>
          </a:prstGeom>
          <a:noFill/>
          <a:ln w="508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2491" name="Line 27"/>
          <p:cNvSpPr>
            <a:spLocks noChangeShapeType="1"/>
          </p:cNvSpPr>
          <p:nvPr/>
        </p:nvSpPr>
        <p:spPr bwMode="auto">
          <a:xfrm flipV="1">
            <a:off x="1908176" y="3376851"/>
            <a:ext cx="1079648" cy="868918"/>
          </a:xfrm>
          <a:prstGeom prst="line">
            <a:avLst/>
          </a:prstGeom>
          <a:noFill/>
          <a:ln w="508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2492" name="Line 28"/>
          <p:cNvSpPr>
            <a:spLocks noChangeShapeType="1"/>
          </p:cNvSpPr>
          <p:nvPr/>
        </p:nvSpPr>
        <p:spPr bwMode="auto">
          <a:xfrm flipH="1" flipV="1">
            <a:off x="4787900" y="3376850"/>
            <a:ext cx="71438" cy="868918"/>
          </a:xfrm>
          <a:prstGeom prst="line">
            <a:avLst/>
          </a:prstGeom>
          <a:noFill/>
          <a:ln w="5715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2493" name="Text Box 29"/>
          <p:cNvSpPr txBox="1">
            <a:spLocks noChangeArrowheads="1"/>
          </p:cNvSpPr>
          <p:nvPr/>
        </p:nvSpPr>
        <p:spPr bwMode="auto">
          <a:xfrm>
            <a:off x="3759200" y="-21193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latin typeface="Arial" panose="020B0604020202020204" pitchFamily="34" charset="0"/>
            </a:endParaRPr>
          </a:p>
        </p:txBody>
      </p:sp>
      <p:sp>
        <p:nvSpPr>
          <p:cNvPr id="62494" name="Text Box 30"/>
          <p:cNvSpPr txBox="1">
            <a:spLocks noChangeArrowheads="1"/>
          </p:cNvSpPr>
          <p:nvPr/>
        </p:nvSpPr>
        <p:spPr bwMode="auto">
          <a:xfrm>
            <a:off x="3528219" y="641364"/>
            <a:ext cx="1943100" cy="830997"/>
          </a:xfrm>
          <a:prstGeom prst="rect">
            <a:avLst/>
          </a:prstGeom>
          <a:solidFill>
            <a:srgbClr val="00B050"/>
          </a:solidFill>
          <a:ln>
            <a:noFill/>
          </a:ln>
          <a:effectLst/>
        </p:spPr>
        <p:txBody>
          <a:bodyPr>
            <a:spAutoFit/>
          </a:bodyPr>
          <a:lstStyle/>
          <a:p>
            <a:r>
              <a:rPr lang="zh-CN" altLang="en-US" sz="2400" b="1" dirty="0">
                <a:latin typeface="Tahoma" panose="020B0604030504040204" pitchFamily="34" charset="0"/>
              </a:rPr>
              <a:t>  </a:t>
            </a:r>
            <a:r>
              <a:rPr lang="zh-CN" altLang="en-US" sz="2400" b="1" dirty="0">
                <a:solidFill>
                  <a:schemeClr val="bg1"/>
                </a:solidFill>
                <a:latin typeface="Tahoma" panose="020B0604030504040204" pitchFamily="34" charset="0"/>
              </a:rPr>
              <a:t>金属部件</a:t>
            </a:r>
            <a:r>
              <a:rPr lang="zh-CN" altLang="en-US" sz="2400" dirty="0">
                <a:solidFill>
                  <a:schemeClr val="bg1"/>
                </a:solidFill>
                <a:latin typeface="Tahoma" panose="020B0604030504040204" pitchFamily="34" charset="0"/>
              </a:rPr>
              <a:t> </a:t>
            </a:r>
            <a:endParaRPr lang="zh-CN" altLang="en-US" sz="2400" b="1" dirty="0">
              <a:solidFill>
                <a:schemeClr val="bg1"/>
              </a:solidFill>
              <a:latin typeface="Arial" panose="020B0604020202020204" pitchFamily="34" charset="0"/>
            </a:endParaRPr>
          </a:p>
          <a:p>
            <a:r>
              <a:rPr lang="zh-CN" altLang="en-US" sz="2400" b="1" dirty="0">
                <a:solidFill>
                  <a:schemeClr val="bg1"/>
                </a:solidFill>
                <a:latin typeface="Tahoma" panose="020B0604030504040204" pitchFamily="34" charset="0"/>
              </a:rPr>
              <a:t>    比利时</a:t>
            </a:r>
            <a:r>
              <a:rPr lang="zh-CN" altLang="en-US" sz="2400" dirty="0">
                <a:solidFill>
                  <a:schemeClr val="bg1"/>
                </a:solidFill>
                <a:latin typeface="Tahoma" panose="020B0604030504040204" pitchFamily="34" charset="0"/>
              </a:rPr>
              <a:t> </a:t>
            </a:r>
            <a:endParaRPr lang="zh-CN" altLang="en-US" sz="2400" dirty="0">
              <a:solidFill>
                <a:schemeClr val="bg1"/>
              </a:solidFill>
              <a:latin typeface="Tahoma" panose="020B0604030504040204" pitchFamily="34" charset="0"/>
            </a:endParaRPr>
          </a:p>
        </p:txBody>
      </p:sp>
      <p:sp>
        <p:nvSpPr>
          <p:cNvPr id="62495" name="Line 31"/>
          <p:cNvSpPr>
            <a:spLocks noChangeShapeType="1"/>
          </p:cNvSpPr>
          <p:nvPr/>
        </p:nvSpPr>
        <p:spPr bwMode="auto">
          <a:xfrm>
            <a:off x="4427538" y="1441846"/>
            <a:ext cx="144462" cy="1075135"/>
          </a:xfrm>
          <a:prstGeom prst="line">
            <a:avLst/>
          </a:prstGeom>
          <a:noFill/>
          <a:ln w="5715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2496" name="Line 32"/>
          <p:cNvSpPr>
            <a:spLocks noChangeShapeType="1"/>
          </p:cNvSpPr>
          <p:nvPr/>
        </p:nvSpPr>
        <p:spPr bwMode="auto">
          <a:xfrm flipH="1" flipV="1">
            <a:off x="6047267" y="3269695"/>
            <a:ext cx="1224683" cy="706993"/>
          </a:xfrm>
          <a:prstGeom prst="line">
            <a:avLst/>
          </a:prstGeom>
          <a:noFill/>
          <a:ln w="508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2497" name="Text Box 33"/>
          <p:cNvSpPr txBox="1">
            <a:spLocks noChangeArrowheads="1"/>
          </p:cNvSpPr>
          <p:nvPr/>
        </p:nvSpPr>
        <p:spPr bwMode="auto">
          <a:xfrm>
            <a:off x="4119563" y="219789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latin typeface="Tahoma" panose="020B0604030504040204" pitchFamily="34" charset="0"/>
            </a:endParaRPr>
          </a:p>
        </p:txBody>
      </p:sp>
      <p:sp>
        <p:nvSpPr>
          <p:cNvPr id="62499" name="Text Box 35"/>
          <p:cNvSpPr txBox="1">
            <a:spLocks noChangeArrowheads="1"/>
          </p:cNvSpPr>
          <p:nvPr/>
        </p:nvSpPr>
        <p:spPr bwMode="auto">
          <a:xfrm>
            <a:off x="90488" y="0"/>
            <a:ext cx="3635375" cy="553998"/>
          </a:xfrm>
          <a:prstGeom prst="rect">
            <a:avLst/>
          </a:prstGeom>
          <a:noFill/>
          <a:ln>
            <a:noFill/>
          </a:ln>
          <a:effectLst/>
        </p:spPr>
        <p:txBody>
          <a:bodyPr>
            <a:spAutoFit/>
          </a:bodyPr>
          <a:lstStyle/>
          <a:p>
            <a:pPr>
              <a:spcBef>
                <a:spcPct val="50000"/>
              </a:spcBef>
            </a:pPr>
            <a:r>
              <a:rPr lang="zh-CN" altLang="en-US" sz="3000" b="1" dirty="0">
                <a:latin typeface="黑体" panose="02010609060101010101" pitchFamily="49" charset="-122"/>
                <a:ea typeface="黑体" panose="02010609060101010101" pitchFamily="49" charset="-122"/>
              </a:rPr>
              <a:t>生产活动全球化</a:t>
            </a:r>
            <a:endParaRPr lang="zh-CN" altLang="en-US" sz="3000" b="1"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251520" y="1124516"/>
            <a:ext cx="356393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zh-CN" altLang="en-US" sz="3200" dirty="0" smtClean="0">
                <a:latin typeface="黑体" panose="02010609060101010101" pitchFamily="49" charset="-122"/>
                <a:ea typeface="黑体" panose="02010609060101010101" pitchFamily="49" charset="-122"/>
              </a:rPr>
              <a:t>成立</a:t>
            </a:r>
            <a:r>
              <a:rPr lang="zh-CN" altLang="en-US" sz="3200" dirty="0">
                <a:latin typeface="黑体" panose="02010609060101010101" pitchFamily="49" charset="-122"/>
                <a:ea typeface="黑体" panose="02010609060101010101" pitchFamily="49" charset="-122"/>
              </a:rPr>
              <a:t>的</a:t>
            </a:r>
            <a:r>
              <a:rPr lang="zh-CN" altLang="en-US" sz="3200" dirty="0" smtClean="0">
                <a:latin typeface="黑体" panose="02010609060101010101" pitchFamily="49" charset="-122"/>
                <a:ea typeface="黑体" panose="02010609060101010101" pitchFamily="49" charset="-122"/>
              </a:rPr>
              <a:t>时间：</a:t>
            </a:r>
            <a:endParaRPr lang="en-US" altLang="zh-CN" sz="3200" dirty="0" smtClean="0">
              <a:latin typeface="黑体" panose="02010609060101010101" pitchFamily="49" charset="-122"/>
              <a:ea typeface="黑体" panose="02010609060101010101" pitchFamily="49" charset="-122"/>
            </a:endParaRPr>
          </a:p>
          <a:p>
            <a:pPr eaLnBrk="1" hangingPunct="1">
              <a:spcBef>
                <a:spcPct val="50000"/>
              </a:spcBef>
            </a:pPr>
            <a:r>
              <a:rPr lang="zh-CN" altLang="en-US" sz="3200" dirty="0" smtClean="0">
                <a:latin typeface="黑体" panose="02010609060101010101" pitchFamily="49" charset="-122"/>
                <a:ea typeface="黑体" panose="02010609060101010101" pitchFamily="49" charset="-122"/>
              </a:rPr>
              <a:t>前身：</a:t>
            </a:r>
            <a:endParaRPr lang="en-US" altLang="zh-CN" sz="3200" dirty="0" smtClean="0">
              <a:latin typeface="黑体" panose="02010609060101010101" pitchFamily="49" charset="-122"/>
              <a:ea typeface="黑体" panose="02010609060101010101" pitchFamily="49" charset="-122"/>
            </a:endParaRPr>
          </a:p>
          <a:p>
            <a:pPr eaLnBrk="1" hangingPunct="1">
              <a:spcBef>
                <a:spcPct val="50000"/>
              </a:spcBef>
            </a:pPr>
            <a:r>
              <a:rPr lang="zh-CN" altLang="en-US" sz="3200" dirty="0" smtClean="0">
                <a:latin typeface="黑体" panose="02010609060101010101" pitchFamily="49" charset="-122"/>
                <a:ea typeface="黑体" panose="02010609060101010101" pitchFamily="49" charset="-122"/>
              </a:rPr>
              <a:t>总部：</a:t>
            </a:r>
            <a:endParaRPr lang="en-US" altLang="zh-CN" sz="3200" dirty="0" smtClean="0">
              <a:latin typeface="黑体" panose="02010609060101010101" pitchFamily="49" charset="-122"/>
              <a:ea typeface="黑体" panose="02010609060101010101" pitchFamily="49" charset="-122"/>
            </a:endParaRPr>
          </a:p>
          <a:p>
            <a:pPr eaLnBrk="1" hangingPunct="1">
              <a:spcBef>
                <a:spcPct val="50000"/>
              </a:spcBef>
            </a:pPr>
            <a:r>
              <a:rPr lang="zh-CN" altLang="en-US" sz="3200" dirty="0" smtClean="0">
                <a:latin typeface="黑体" panose="02010609060101010101" pitchFamily="49" charset="-122"/>
                <a:ea typeface="黑体" panose="02010609060101010101" pitchFamily="49" charset="-122"/>
              </a:rPr>
              <a:t>最高权力机构：</a:t>
            </a:r>
            <a:endParaRPr lang="en-US" altLang="zh-CN" sz="3200" dirty="0" smtClean="0">
              <a:latin typeface="黑体" panose="02010609060101010101" pitchFamily="49" charset="-122"/>
              <a:ea typeface="黑体" panose="02010609060101010101" pitchFamily="49" charset="-122"/>
            </a:endParaRPr>
          </a:p>
          <a:p>
            <a:pPr eaLnBrk="1" hangingPunct="1">
              <a:spcBef>
                <a:spcPct val="50000"/>
              </a:spcBef>
            </a:pPr>
            <a:r>
              <a:rPr lang="zh-CN" altLang="en-US" sz="3200" dirty="0">
                <a:latin typeface="黑体" panose="02010609060101010101" pitchFamily="49" charset="-122"/>
                <a:ea typeface="黑体" panose="02010609060101010101" pitchFamily="49" charset="-122"/>
              </a:rPr>
              <a:t>中</a:t>
            </a:r>
            <a:r>
              <a:rPr lang="zh-CN" altLang="en-US" sz="3200" dirty="0" smtClean="0">
                <a:latin typeface="黑体" panose="02010609060101010101" pitchFamily="49" charset="-122"/>
                <a:ea typeface="黑体" panose="02010609060101010101" pitchFamily="49" charset="-122"/>
              </a:rPr>
              <a:t>国加入的时间：</a:t>
            </a:r>
            <a:endParaRPr lang="zh-CN" altLang="en-US" sz="3200" dirty="0">
              <a:latin typeface="黑体" panose="02010609060101010101" pitchFamily="49" charset="-122"/>
              <a:ea typeface="黑体" panose="02010609060101010101" pitchFamily="49" charset="-122"/>
            </a:endParaRPr>
          </a:p>
        </p:txBody>
      </p:sp>
      <p:sp>
        <p:nvSpPr>
          <p:cNvPr id="8" name="Text Box 11"/>
          <p:cNvSpPr txBox="1">
            <a:spLocks noChangeArrowheads="1"/>
          </p:cNvSpPr>
          <p:nvPr/>
        </p:nvSpPr>
        <p:spPr bwMode="auto">
          <a:xfrm>
            <a:off x="2916238" y="1121451"/>
            <a:ext cx="3384550" cy="584775"/>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zh-CN" altLang="en-US" sz="3200" dirty="0">
                <a:solidFill>
                  <a:srgbClr val="FF0000"/>
                </a:solidFill>
                <a:latin typeface="黑体" panose="02010609060101010101" pitchFamily="49" charset="-122"/>
                <a:ea typeface="黑体" panose="02010609060101010101" pitchFamily="49" charset="-122"/>
              </a:rPr>
              <a:t>1995年1月1日</a:t>
            </a:r>
            <a:endParaRPr lang="zh-CN" altLang="en-US" sz="3200" dirty="0">
              <a:solidFill>
                <a:srgbClr val="FF0000"/>
              </a:solidFill>
              <a:latin typeface="黑体" panose="02010609060101010101" pitchFamily="49" charset="-122"/>
              <a:ea typeface="黑体" panose="02010609060101010101" pitchFamily="49" charset="-122"/>
            </a:endParaRPr>
          </a:p>
        </p:txBody>
      </p:sp>
      <p:sp>
        <p:nvSpPr>
          <p:cNvPr id="11" name="Text Box 14"/>
          <p:cNvSpPr txBox="1">
            <a:spLocks noChangeArrowheads="1"/>
          </p:cNvSpPr>
          <p:nvPr/>
        </p:nvSpPr>
        <p:spPr bwMode="auto">
          <a:xfrm>
            <a:off x="5312410" y="2301875"/>
            <a:ext cx="3776980" cy="2553335"/>
          </a:xfrm>
          <a:prstGeom prst="rect">
            <a:avLst/>
          </a:prstGeom>
          <a:no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zh-CN" altLang="en-US" sz="2000" dirty="0">
                <a:solidFill>
                  <a:srgbClr val="FF0000"/>
                </a:solidFill>
                <a:latin typeface="黑体" panose="02010609060101010101" pitchFamily="49" charset="-122"/>
                <a:ea typeface="黑体" panose="02010609060101010101" pitchFamily="49" charset="-122"/>
              </a:rPr>
              <a:t>该标志由六道向上弯曲的弧线组成，上三道和下三道分别为红、蓝、绿三种颜色。标识意味着充满活力的世贸组织在持久和有序地扩大世界贸易方面将发挥关键作用。六道弧线组成的球形表示世贸组织是不同成员组成的国际机构。</a:t>
            </a:r>
            <a:endParaRPr lang="zh-CN" altLang="en-US" sz="2000" dirty="0">
              <a:solidFill>
                <a:srgbClr val="FF0000"/>
              </a:solidFill>
              <a:latin typeface="黑体" panose="02010609060101010101" pitchFamily="49" charset="-122"/>
              <a:ea typeface="黑体" panose="02010609060101010101" pitchFamily="49" charset="-122"/>
            </a:endParaRPr>
          </a:p>
        </p:txBody>
      </p:sp>
      <p:sp>
        <p:nvSpPr>
          <p:cNvPr id="13" name="Text Box 16"/>
          <p:cNvSpPr txBox="1">
            <a:spLocks noChangeArrowheads="1"/>
          </p:cNvSpPr>
          <p:nvPr/>
        </p:nvSpPr>
        <p:spPr bwMode="auto">
          <a:xfrm>
            <a:off x="1767601" y="2601843"/>
            <a:ext cx="3168650" cy="584775"/>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zh-CN" altLang="en-US" sz="3200" dirty="0">
                <a:solidFill>
                  <a:srgbClr val="FF0000"/>
                </a:solidFill>
                <a:latin typeface="黑体" panose="02010609060101010101" pitchFamily="49" charset="-122"/>
                <a:ea typeface="黑体" panose="02010609060101010101" pitchFamily="49" charset="-122"/>
              </a:rPr>
              <a:t>瑞士日内瓦</a:t>
            </a:r>
            <a:endParaRPr lang="zh-CN" altLang="en-US" sz="3200" dirty="0">
              <a:solidFill>
                <a:srgbClr val="FF0000"/>
              </a:solidFill>
              <a:latin typeface="黑体" panose="02010609060101010101" pitchFamily="49" charset="-122"/>
              <a:ea typeface="黑体" panose="02010609060101010101" pitchFamily="49" charset="-122"/>
            </a:endParaRPr>
          </a:p>
        </p:txBody>
      </p:sp>
      <p:sp>
        <p:nvSpPr>
          <p:cNvPr id="15" name="Text Box 19"/>
          <p:cNvSpPr txBox="1">
            <a:spLocks noChangeArrowheads="1"/>
          </p:cNvSpPr>
          <p:nvPr/>
        </p:nvSpPr>
        <p:spPr bwMode="auto">
          <a:xfrm>
            <a:off x="3635896" y="4028909"/>
            <a:ext cx="3600450" cy="584775"/>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zh-CN" altLang="en-US" sz="3200" dirty="0" smtClean="0">
                <a:solidFill>
                  <a:srgbClr val="FF0000"/>
                </a:solidFill>
                <a:latin typeface="黑体" panose="02010609060101010101" pitchFamily="49" charset="-122"/>
                <a:ea typeface="黑体" panose="02010609060101010101" pitchFamily="49" charset="-122"/>
              </a:rPr>
              <a:t>2001年</a:t>
            </a:r>
            <a:endParaRPr lang="zh-CN" altLang="en-US" sz="3200" dirty="0">
              <a:solidFill>
                <a:srgbClr val="FF0000"/>
              </a:solidFill>
              <a:latin typeface="黑体" panose="02010609060101010101" pitchFamily="49" charset="-122"/>
              <a:ea typeface="黑体" panose="02010609060101010101" pitchFamily="49" charset="-122"/>
            </a:endParaRPr>
          </a:p>
        </p:txBody>
      </p:sp>
      <p:sp>
        <p:nvSpPr>
          <p:cNvPr id="16408" name="Text Box 16"/>
          <p:cNvSpPr txBox="1">
            <a:spLocks noChangeArrowheads="1"/>
          </p:cNvSpPr>
          <p:nvPr/>
        </p:nvSpPr>
        <p:spPr bwMode="auto">
          <a:xfrm>
            <a:off x="3234222" y="3353914"/>
            <a:ext cx="2809679" cy="584775"/>
          </a:xfrm>
          <a:prstGeom prst="rect">
            <a:avLst/>
          </a:prstGeom>
          <a:no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zh-CN" altLang="en-US" sz="3200" dirty="0" smtClean="0">
                <a:solidFill>
                  <a:srgbClr val="FF0000"/>
                </a:solidFill>
                <a:latin typeface="黑体" panose="02010609060101010101" pitchFamily="49" charset="-122"/>
                <a:ea typeface="黑体" panose="02010609060101010101" pitchFamily="49" charset="-122"/>
              </a:rPr>
              <a:t>部长级会议</a:t>
            </a:r>
            <a:endParaRPr lang="zh-CN" altLang="en-US" sz="3200" dirty="0">
              <a:solidFill>
                <a:srgbClr val="FF0000"/>
              </a:solidFill>
              <a:latin typeface="黑体" panose="02010609060101010101" pitchFamily="49" charset="-122"/>
              <a:ea typeface="黑体" panose="02010609060101010101" pitchFamily="49" charset="-122"/>
            </a:endParaRPr>
          </a:p>
        </p:txBody>
      </p:sp>
      <p:sp>
        <p:nvSpPr>
          <p:cNvPr id="16" name="矩形 7197"/>
          <p:cNvSpPr>
            <a:spLocks noChangeArrowheads="1"/>
          </p:cNvSpPr>
          <p:nvPr/>
        </p:nvSpPr>
        <p:spPr bwMode="auto">
          <a:xfrm>
            <a:off x="11505" y="5953"/>
            <a:ext cx="49247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dirty="0" smtClean="0">
                <a:solidFill>
                  <a:srgbClr val="FF0000"/>
                </a:solidFill>
                <a:latin typeface="黑体" panose="02010609060101010101" pitchFamily="49" charset="-122"/>
                <a:ea typeface="黑体" panose="02010609060101010101" pitchFamily="49" charset="-122"/>
                <a:sym typeface="宋体" panose="02010600030101010101" pitchFamily="2" charset="-122"/>
              </a:rPr>
              <a:t>三、世界贸易组织（</a:t>
            </a:r>
            <a:r>
              <a:rPr lang="en-US" altLang="zh-CN" sz="3200" b="1" dirty="0" smtClean="0">
                <a:solidFill>
                  <a:srgbClr val="FF0000"/>
                </a:solidFill>
                <a:latin typeface="黑体" panose="02010609060101010101" pitchFamily="49" charset="-122"/>
                <a:ea typeface="黑体" panose="02010609060101010101" pitchFamily="49" charset="-122"/>
                <a:sym typeface="宋体" panose="02010600030101010101" pitchFamily="2" charset="-122"/>
              </a:rPr>
              <a:t>WTO</a:t>
            </a:r>
            <a:r>
              <a:rPr lang="zh-CN" altLang="en-US" sz="3200" b="1" dirty="0" smtClean="0">
                <a:solidFill>
                  <a:srgbClr val="FF0000"/>
                </a:solidFill>
                <a:latin typeface="黑体" panose="02010609060101010101" pitchFamily="49" charset="-122"/>
                <a:ea typeface="黑体" panose="02010609060101010101" pitchFamily="49" charset="-122"/>
                <a:sym typeface="宋体" panose="02010600030101010101" pitchFamily="2" charset="-122"/>
              </a:rPr>
              <a:t>）</a:t>
            </a:r>
            <a:endParaRPr lang="zh-CN" altLang="zh-CN" sz="3200" b="1" dirty="0">
              <a:solidFill>
                <a:srgbClr val="FF0000"/>
              </a:solidFill>
              <a:latin typeface="黑体" panose="02010609060101010101" pitchFamily="49" charset="-122"/>
              <a:ea typeface="黑体" panose="02010609060101010101" pitchFamily="49" charset="-122"/>
              <a:sym typeface="宋体" panose="02010600030101010101" pitchFamily="2" charset="-122"/>
            </a:endParaRPr>
          </a:p>
        </p:txBody>
      </p:sp>
      <p:pic>
        <p:nvPicPr>
          <p:cNvPr id="17" name="Picture 10" descr="tu2"/>
          <p:cNvPicPr>
            <a:picLocks noChangeAspect="1" noChangeArrowheads="1"/>
          </p:cNvPicPr>
          <p:nvPr/>
        </p:nvPicPr>
        <p:blipFill rotWithShape="1">
          <a:blip r:embed="rId1">
            <a:lum contrast="36000"/>
            <a:extLst>
              <a:ext uri="{28A0092B-C50C-407E-A947-70E740481C1C}">
                <a14:useLocalDpi xmlns:a14="http://schemas.microsoft.com/office/drawing/2010/main" val="0"/>
              </a:ext>
            </a:extLst>
          </a:blip>
          <a:srcRect l="69873" t="77872" r="1497" b="2754"/>
          <a:stretch>
            <a:fillRect/>
          </a:stretch>
        </p:blipFill>
        <p:spPr bwMode="auto">
          <a:xfrm>
            <a:off x="6043875" y="106332"/>
            <a:ext cx="2958184" cy="2007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408"/>
                                        </p:tgtEl>
                                        <p:attrNameLst>
                                          <p:attrName>style.visibility</p:attrName>
                                        </p:attrNameLst>
                                      </p:cBhvr>
                                      <p:to>
                                        <p:strVal val="visible"/>
                                      </p:to>
                                    </p:set>
                                    <p:anim calcmode="lin" valueType="num">
                                      <p:cBhvr additive="base">
                                        <p:cTn id="25" dur="500" fill="hold"/>
                                        <p:tgtEl>
                                          <p:spTgt spid="16408"/>
                                        </p:tgtEl>
                                        <p:attrNameLst>
                                          <p:attrName>ppt_x</p:attrName>
                                        </p:attrNameLst>
                                      </p:cBhvr>
                                      <p:tavLst>
                                        <p:tav tm="0">
                                          <p:val>
                                            <p:strVal val="0-#ppt_w/2"/>
                                          </p:val>
                                        </p:tav>
                                        <p:tav tm="100000">
                                          <p:val>
                                            <p:strVal val="#ppt_x"/>
                                          </p:val>
                                        </p:tav>
                                      </p:tavLst>
                                    </p:anim>
                                    <p:anim calcmode="lin" valueType="num">
                                      <p:cBhvr additive="base">
                                        <p:cTn id="26" dur="500" fill="hold"/>
                                        <p:tgtEl>
                                          <p:spTgt spid="1640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 calcmode="lin" valueType="num">
                                      <p:cBhvr additive="base">
                                        <p:cTn id="3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5" grpId="0"/>
      <p:bldP spid="1640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329294" y="960395"/>
            <a:ext cx="8524875" cy="1458516"/>
          </a:xfrm>
          <a:prstGeom prst="rect">
            <a:avLst/>
          </a:prstGeom>
          <a:noFill/>
          <a:ln>
            <a:noFill/>
          </a:ln>
        </p:spPr>
        <p:txBody>
          <a:bodyPr anchor="ctr"/>
          <a:lstStyle/>
          <a:p>
            <a:r>
              <a:rPr lang="zh-CN" altLang="en-US" sz="3200" dirty="0" smtClean="0">
                <a:latin typeface="黑体" panose="02010609060101010101" pitchFamily="49" charset="-122"/>
                <a:ea typeface="黑体" panose="02010609060101010101" pitchFamily="49" charset="-122"/>
              </a:rPr>
              <a:t>世界贸易组织与</a:t>
            </a:r>
            <a:r>
              <a:rPr lang="zh-CN" altLang="en-US" sz="3200" dirty="0">
                <a:latin typeface="黑体" panose="02010609060101010101" pitchFamily="49" charset="-122"/>
                <a:ea typeface="黑体" panose="02010609060101010101" pitchFamily="49" charset="-122"/>
              </a:rPr>
              <a:t>世界银行和国际货币基金组织并驾齐驱，成为当今世界经济体系的三大支柱之一。</a:t>
            </a:r>
            <a:endParaRPr lang="zh-CN" altLang="en-US" sz="3200" dirty="0">
              <a:latin typeface="黑体" panose="02010609060101010101" pitchFamily="49" charset="-122"/>
              <a:ea typeface="黑体" panose="02010609060101010101" pitchFamily="49" charset="-122"/>
            </a:endParaRPr>
          </a:p>
        </p:txBody>
      </p:sp>
      <p:sp>
        <p:nvSpPr>
          <p:cNvPr id="5" name="TextBox 4"/>
          <p:cNvSpPr txBox="1"/>
          <p:nvPr/>
        </p:nvSpPr>
        <p:spPr>
          <a:xfrm>
            <a:off x="179512" y="123478"/>
            <a:ext cx="5076056" cy="523220"/>
          </a:xfrm>
          <a:prstGeom prst="rect">
            <a:avLst/>
          </a:prstGeom>
          <a:noFill/>
        </p:spPr>
        <p:txBody>
          <a:bodyPr wrap="square" rtlCol="0">
            <a:spAutoFit/>
          </a:bodyPr>
          <a:lstStyle/>
          <a:p>
            <a:pPr marL="457200" indent="-457200">
              <a:buFont typeface="Wingdings" panose="05000000000000000000" pitchFamily="2" charset="2"/>
              <a:buChar char="Ø"/>
            </a:pPr>
            <a:r>
              <a:rPr lang="zh-CN" altLang="en-US" sz="2800" b="1" dirty="0" smtClean="0">
                <a:solidFill>
                  <a:srgbClr val="C00000"/>
                </a:solidFill>
                <a:latin typeface="黑体" panose="02010609060101010101" pitchFamily="49" charset="-122"/>
                <a:ea typeface="黑体" panose="02010609060101010101" pitchFamily="49" charset="-122"/>
              </a:rPr>
              <a:t>世界贸易组织的地位</a:t>
            </a:r>
            <a:endParaRPr lang="zh-CN" altLang="en-US" sz="2800" b="1" dirty="0">
              <a:solidFill>
                <a:srgbClr val="C00000"/>
              </a:solidFill>
              <a:latin typeface="黑体" panose="02010609060101010101" pitchFamily="49" charset="-122"/>
              <a:ea typeface="黑体" panose="02010609060101010101" pitchFamily="49" charset="-122"/>
            </a:endParaRPr>
          </a:p>
        </p:txBody>
      </p:sp>
      <p:pic>
        <p:nvPicPr>
          <p:cNvPr id="6" name="Picture 2" descr="C:\Users\Administrator\Desktop\t01622db132bb01a0c9.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33893" y="2387678"/>
            <a:ext cx="3724683" cy="255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1"/>
          <p:cNvSpPr>
            <a:spLocks noChangeArrowheads="1"/>
          </p:cNvSpPr>
          <p:nvPr/>
        </p:nvSpPr>
        <p:spPr bwMode="auto">
          <a:xfrm>
            <a:off x="4788024" y="4414624"/>
            <a:ext cx="3816424" cy="647700"/>
          </a:xfrm>
          <a:prstGeom prst="rect">
            <a:avLst/>
          </a:prstGeom>
          <a:solidFill>
            <a:schemeClr val="bg1"/>
          </a:solidFill>
          <a:ln>
            <a:noFill/>
          </a:ln>
        </p:spPr>
        <p:txBody>
          <a:bodyPr anchor="ctr"/>
          <a:lstStyle/>
          <a:p>
            <a:r>
              <a:rPr kumimoji="1" lang="zh-CN" altLang="en-US" sz="2000" dirty="0">
                <a:latin typeface="黑体" panose="02010609060101010101" pitchFamily="49" charset="-122"/>
                <a:ea typeface="黑体" panose="02010609060101010101" pitchFamily="49" charset="-122"/>
              </a:rPr>
              <a:t>瑞士日内瓦的世界贸易组织总部</a:t>
            </a:r>
            <a:endParaRPr kumimoji="1" lang="zh-CN" altLang="en-US" sz="2000" dirty="0">
              <a:latin typeface="黑体" panose="02010609060101010101" pitchFamily="49" charset="-122"/>
              <a:ea typeface="黑体" panose="02010609060101010101" pitchFamily="49" charset="-122"/>
            </a:endParaRPr>
          </a:p>
        </p:txBody>
      </p:sp>
      <p:sp>
        <p:nvSpPr>
          <p:cNvPr id="3" name="矩形 2"/>
          <p:cNvSpPr/>
          <p:nvPr/>
        </p:nvSpPr>
        <p:spPr>
          <a:xfrm>
            <a:off x="179705" y="2716530"/>
            <a:ext cx="4486910" cy="2399665"/>
          </a:xfrm>
          <a:prstGeom prst="rect">
            <a:avLst/>
          </a:prstGeom>
          <a:ln w="19050">
            <a:solidFill>
              <a:schemeClr val="tx1"/>
            </a:solidFill>
            <a:prstDash val="dash"/>
          </a:ln>
        </p:spPr>
        <p:txBody>
          <a:bodyPr wrap="square">
            <a:spAutoFit/>
          </a:bodyPr>
          <a:p>
            <a:pPr algn="just">
              <a:lnSpc>
                <a:spcPts val="3600"/>
              </a:lnSpc>
            </a:pPr>
            <a:r>
              <a:rPr lang="zh-CN" altLang="en-US" sz="2800" dirty="0" smtClean="0">
                <a:solidFill>
                  <a:srgbClr val="FF0000"/>
                </a:solidFill>
                <a:latin typeface="黑体" panose="02010609060101010101" pitchFamily="49" charset="-122"/>
                <a:ea typeface="黑体" panose="02010609060101010101" pitchFamily="49" charset="-122"/>
              </a:rPr>
              <a:t>宗旨：</a:t>
            </a:r>
            <a:r>
              <a:rPr lang="zh-CN" altLang="en-US" sz="2800" dirty="0" smtClean="0">
                <a:latin typeface="黑体" panose="02010609060101010101" pitchFamily="49" charset="-122"/>
                <a:ea typeface="黑体" panose="02010609060101010101" pitchFamily="49" charset="-122"/>
              </a:rPr>
              <a:t>以</a:t>
            </a:r>
            <a:r>
              <a:rPr lang="zh-CN" altLang="en-US" sz="2800" dirty="0">
                <a:latin typeface="黑体" panose="02010609060101010101" pitchFamily="49" charset="-122"/>
                <a:ea typeface="黑体" panose="02010609060101010101" pitchFamily="49" charset="-122"/>
              </a:rPr>
              <a:t>非歧视性、开放、公平为原则，促进全球贸易和经济发展，保证就业、收入与需求的增长，提高人类生活水平。</a:t>
            </a:r>
            <a:endParaRPr lang="zh-CN" altLang="en-US" sz="2800"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1000" fill="hold"/>
                                        <p:tgtEl>
                                          <p:spTgt spid="3077"/>
                                        </p:tgtEl>
                                        <p:attrNameLst>
                                          <p:attrName>ppt_w</p:attrName>
                                        </p:attrNameLst>
                                      </p:cBhvr>
                                      <p:tavLst>
                                        <p:tav tm="0">
                                          <p:val>
                                            <p:strVal val="#ppt_w*0.70"/>
                                          </p:val>
                                        </p:tav>
                                        <p:tav tm="100000">
                                          <p:val>
                                            <p:strVal val="#ppt_w"/>
                                          </p:val>
                                        </p:tav>
                                      </p:tavLst>
                                    </p:anim>
                                    <p:anim calcmode="lin" valueType="num">
                                      <p:cBhvr>
                                        <p:cTn id="8" dur="1000" fill="hold"/>
                                        <p:tgtEl>
                                          <p:spTgt spid="3077"/>
                                        </p:tgtEl>
                                        <p:attrNameLst>
                                          <p:attrName>ppt_h</p:attrName>
                                        </p:attrNameLst>
                                      </p:cBhvr>
                                      <p:tavLst>
                                        <p:tav tm="0">
                                          <p:val>
                                            <p:strVal val="#ppt_h"/>
                                          </p:val>
                                        </p:tav>
                                        <p:tav tm="100000">
                                          <p:val>
                                            <p:strVal val="#ppt_h"/>
                                          </p:val>
                                        </p:tav>
                                      </p:tavLst>
                                    </p:anim>
                                    <p:animEffect transition="in" filter="fade">
                                      <p:cBhvr>
                                        <p:cTn id="9" dur="1000"/>
                                        <p:tgtEl>
                                          <p:spTgt spid="307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123478"/>
            <a:ext cx="5076056" cy="521970"/>
          </a:xfrm>
          <a:prstGeom prst="rect">
            <a:avLst/>
          </a:prstGeom>
          <a:noFill/>
        </p:spPr>
        <p:txBody>
          <a:bodyPr wrap="square" rtlCol="0">
            <a:spAutoFit/>
          </a:bodyPr>
          <a:lstStyle/>
          <a:p>
            <a:pPr marL="457200" indent="-457200">
              <a:buFont typeface="Wingdings" panose="05000000000000000000" pitchFamily="2" charset="2"/>
              <a:buChar char="Ø"/>
            </a:pPr>
            <a:r>
              <a:rPr lang="zh-CN" altLang="en-US" sz="2800" b="1" dirty="0" smtClean="0">
                <a:solidFill>
                  <a:srgbClr val="C00000"/>
                </a:solidFill>
                <a:latin typeface="黑体" panose="02010609060101010101" pitchFamily="49" charset="-122"/>
                <a:ea typeface="黑体" panose="02010609060101010101" pitchFamily="49" charset="-122"/>
              </a:rPr>
              <a:t>世界贸易组织的职能</a:t>
            </a:r>
            <a:endParaRPr lang="zh-CN" altLang="en-US" sz="2800" b="1" dirty="0">
              <a:solidFill>
                <a:srgbClr val="C00000"/>
              </a:solidFill>
              <a:latin typeface="黑体" panose="02010609060101010101" pitchFamily="49" charset="-122"/>
              <a:ea typeface="黑体" panose="02010609060101010101" pitchFamily="49" charset="-122"/>
            </a:endParaRPr>
          </a:p>
        </p:txBody>
      </p:sp>
      <p:sp>
        <p:nvSpPr>
          <p:cNvPr id="7" name="矩形 6"/>
          <p:cNvSpPr/>
          <p:nvPr/>
        </p:nvSpPr>
        <p:spPr>
          <a:xfrm>
            <a:off x="388510" y="646296"/>
            <a:ext cx="7851104" cy="1066959"/>
          </a:xfrm>
          <a:prstGeom prst="rect">
            <a:avLst/>
          </a:prstGeom>
          <a:ln w="19050">
            <a:solidFill>
              <a:schemeClr val="tx1"/>
            </a:solidFill>
            <a:prstDash val="dash"/>
          </a:ln>
        </p:spPr>
        <p:txBody>
          <a:bodyPr wrap="square">
            <a:spAutoFit/>
          </a:bodyPr>
          <a:lstStyle/>
          <a:p>
            <a:pPr algn="just">
              <a:lnSpc>
                <a:spcPts val="3800"/>
              </a:lnSpc>
            </a:pPr>
            <a:r>
              <a:rPr lang="zh-CN" altLang="en-US" sz="2800" dirty="0">
                <a:solidFill>
                  <a:srgbClr val="FF0000"/>
                </a:solidFill>
                <a:latin typeface="黑体" panose="02010609060101010101" pitchFamily="49" charset="-122"/>
                <a:ea typeface="黑体" panose="02010609060101010101" pitchFamily="49" charset="-122"/>
              </a:rPr>
              <a:t>职能：</a:t>
            </a:r>
            <a:r>
              <a:rPr lang="zh-CN" altLang="en-US" sz="2800" dirty="0">
                <a:latin typeface="黑体" panose="02010609060101010101" pitchFamily="49" charset="-122"/>
                <a:ea typeface="黑体" panose="02010609060101010101" pitchFamily="49" charset="-122"/>
              </a:rPr>
              <a:t>制定和规范多边贸易协定，组织贸易谈判、解决贸易争端等</a:t>
            </a:r>
            <a:r>
              <a:rPr lang="zh-CN" altLang="en-US" sz="2800" dirty="0" smtClean="0">
                <a:latin typeface="黑体" panose="02010609060101010101" pitchFamily="49" charset="-122"/>
                <a:ea typeface="黑体" panose="02010609060101010101" pitchFamily="49" charset="-122"/>
              </a:rPr>
              <a:t>。</a:t>
            </a:r>
            <a:endParaRPr lang="zh-CN" altLang="en-US" sz="2800" dirty="0">
              <a:latin typeface="黑体" panose="02010609060101010101" pitchFamily="49" charset="-122"/>
              <a:ea typeface="黑体" panose="02010609060101010101" pitchFamily="49" charset="-122"/>
            </a:endParaRPr>
          </a:p>
        </p:txBody>
      </p:sp>
      <p:sp>
        <p:nvSpPr>
          <p:cNvPr id="2" name="文本框 1"/>
          <p:cNvSpPr txBox="1"/>
          <p:nvPr/>
        </p:nvSpPr>
        <p:spPr>
          <a:xfrm>
            <a:off x="107315" y="1713230"/>
            <a:ext cx="3857625" cy="521970"/>
          </a:xfrm>
          <a:prstGeom prst="rect">
            <a:avLst/>
          </a:prstGeom>
          <a:noFill/>
        </p:spPr>
        <p:txBody>
          <a:bodyPr wrap="none" rtlCol="0" anchor="t">
            <a:spAutoFit/>
          </a:bodyPr>
          <a:p>
            <a:pPr marL="457200" indent="-457200">
              <a:buFont typeface="Wingdings" panose="05000000000000000000" pitchFamily="2" charset="2"/>
              <a:buChar char="Ø"/>
            </a:pPr>
            <a:r>
              <a:rPr lang="zh-CN" altLang="en-US" sz="2800" b="1" dirty="0" smtClean="0">
                <a:solidFill>
                  <a:srgbClr val="C00000"/>
                </a:solidFill>
                <a:latin typeface="黑体" panose="02010609060101010101" pitchFamily="49" charset="-122"/>
                <a:ea typeface="黑体" panose="02010609060101010101" pitchFamily="49" charset="-122"/>
                <a:sym typeface="+mn-ea"/>
              </a:rPr>
              <a:t>世界贸易组织的作用</a:t>
            </a:r>
            <a:endParaRPr lang="zh-CN" altLang="en-US" sz="2800" b="1" dirty="0" smtClean="0">
              <a:solidFill>
                <a:srgbClr val="C00000"/>
              </a:solidFill>
              <a:latin typeface="黑体" panose="02010609060101010101" pitchFamily="49" charset="-122"/>
              <a:ea typeface="黑体" panose="02010609060101010101" pitchFamily="49" charset="-122"/>
              <a:sym typeface="+mn-ea"/>
            </a:endParaRPr>
          </a:p>
        </p:txBody>
      </p:sp>
      <p:sp>
        <p:nvSpPr>
          <p:cNvPr id="4" name="矩形 3"/>
          <p:cNvSpPr/>
          <p:nvPr/>
        </p:nvSpPr>
        <p:spPr>
          <a:xfrm>
            <a:off x="388821" y="2235473"/>
            <a:ext cx="7992888" cy="2400657"/>
          </a:xfrm>
          <a:prstGeom prst="rect">
            <a:avLst/>
          </a:prstGeom>
        </p:spPr>
        <p:txBody>
          <a:bodyPr wrap="square">
            <a:spAutoFit/>
          </a:bodyPr>
          <a:p>
            <a:pPr>
              <a:lnSpc>
                <a:spcPts val="3600"/>
              </a:lnSpc>
            </a:pPr>
            <a:r>
              <a:rPr lang="zh-CN" altLang="en-US" sz="2800" dirty="0" smtClean="0">
                <a:latin typeface="黑体" panose="02010609060101010101" pitchFamily="49" charset="-122"/>
                <a:ea typeface="黑体" panose="02010609060101010101" pitchFamily="49" charset="-122"/>
              </a:rPr>
              <a:t>①世贸成员的关税水平普遍降低，贸易壁垒进一步减少，促进</a:t>
            </a:r>
            <a:r>
              <a:rPr lang="zh-CN" altLang="en-US" sz="2800" dirty="0">
                <a:latin typeface="黑体" panose="02010609060101010101" pitchFamily="49" charset="-122"/>
                <a:ea typeface="黑体" panose="02010609060101010101" pitchFamily="49" charset="-122"/>
              </a:rPr>
              <a:t>了全球贸易和世界经济的发展</a:t>
            </a:r>
            <a:r>
              <a:rPr lang="zh-CN" altLang="en-US" sz="2800" dirty="0" smtClean="0">
                <a:latin typeface="黑体" panose="02010609060101010101" pitchFamily="49" charset="-122"/>
                <a:ea typeface="黑体" panose="02010609060101010101" pitchFamily="49" charset="-122"/>
              </a:rPr>
              <a:t>；</a:t>
            </a:r>
            <a:endParaRPr lang="en-US" altLang="zh-CN" sz="2800" dirty="0" smtClean="0">
              <a:latin typeface="黑体" panose="02010609060101010101" pitchFamily="49" charset="-122"/>
              <a:ea typeface="黑体" panose="02010609060101010101" pitchFamily="49" charset="-122"/>
            </a:endParaRPr>
          </a:p>
          <a:p>
            <a:pPr>
              <a:lnSpc>
                <a:spcPts val="3600"/>
              </a:lnSpc>
            </a:pPr>
            <a:endParaRPr lang="zh-CN" altLang="en-US" sz="2800" dirty="0">
              <a:latin typeface="黑体" panose="02010609060101010101" pitchFamily="49" charset="-122"/>
              <a:ea typeface="黑体" panose="02010609060101010101" pitchFamily="49" charset="-122"/>
            </a:endParaRPr>
          </a:p>
          <a:p>
            <a:pPr>
              <a:lnSpc>
                <a:spcPts val="3600"/>
              </a:lnSpc>
            </a:pPr>
            <a:r>
              <a:rPr lang="zh-CN" altLang="en-US" sz="2800" dirty="0">
                <a:latin typeface="黑体" panose="02010609060101010101" pitchFamily="49" charset="-122"/>
                <a:ea typeface="黑体" panose="02010609060101010101" pitchFamily="49" charset="-122"/>
              </a:rPr>
              <a:t>②与联合国一起成为支撑、协调世界经济和政治的两大支柱，推动着世界的和平与发展。</a:t>
            </a:r>
            <a:endParaRPr lang="zh-CN" altLang="en-US" sz="2800"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t010f74ed836d9d576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1560" y="1563638"/>
            <a:ext cx="7920880" cy="3394472"/>
          </a:xfrm>
          <a:prstGeom prst="rect">
            <a:avLst/>
          </a:prstGeom>
          <a:noFill/>
          <a:extLst>
            <a:ext uri="{909E8E84-426E-40DD-AFC4-6F175D3DCCD1}">
              <a14:hiddenFill xmlns:a14="http://schemas.microsoft.com/office/drawing/2010/main">
                <a:solidFill>
                  <a:srgbClr val="FFFFFF"/>
                </a:solidFill>
              </a14:hiddenFill>
            </a:ext>
          </a:extLst>
        </p:spPr>
      </p:pic>
      <p:sp>
        <p:nvSpPr>
          <p:cNvPr id="71685" name="Text Box 5"/>
          <p:cNvSpPr txBox="1">
            <a:spLocks noChangeArrowheads="1"/>
          </p:cNvSpPr>
          <p:nvPr/>
        </p:nvSpPr>
        <p:spPr bwMode="auto">
          <a:xfrm>
            <a:off x="396082" y="4496445"/>
            <a:ext cx="8280399" cy="461665"/>
          </a:xfrm>
          <a:prstGeom prst="rect">
            <a:avLst/>
          </a:prstGeom>
          <a:solidFill>
            <a:schemeClr val="bg1"/>
          </a:solidFill>
          <a:ln>
            <a:noFill/>
          </a:ln>
          <a:effectLst/>
        </p:spPr>
        <p:txBody>
          <a:bodyPr wrap="square">
            <a:spAutoFit/>
          </a:bodyPr>
          <a:lstStyle/>
          <a:p>
            <a:pPr algn="ctr">
              <a:spcBef>
                <a:spcPct val="50000"/>
              </a:spcBef>
            </a:pPr>
            <a:r>
              <a:rPr lang="en-US" altLang="zh-CN" sz="2400" dirty="0">
                <a:latin typeface="黑体" panose="02010609060101010101" pitchFamily="49" charset="-122"/>
                <a:ea typeface="黑体" panose="02010609060101010101" pitchFamily="49" charset="-122"/>
              </a:rPr>
              <a:t>2016</a:t>
            </a:r>
            <a:r>
              <a:rPr lang="zh-CN" altLang="en-US" sz="2400" dirty="0">
                <a:latin typeface="黑体" panose="02010609060101010101" pitchFamily="49" charset="-122"/>
                <a:ea typeface="黑体" panose="02010609060101010101" pitchFamily="49" charset="-122"/>
              </a:rPr>
              <a:t>年，二十国集团领导人杭州峰会举行</a:t>
            </a:r>
            <a:endParaRPr lang="zh-CN" altLang="en-US" sz="2400" dirty="0">
              <a:latin typeface="黑体" panose="02010609060101010101" pitchFamily="49" charset="-122"/>
              <a:ea typeface="黑体" panose="02010609060101010101" pitchFamily="49" charset="-122"/>
            </a:endParaRPr>
          </a:p>
        </p:txBody>
      </p:sp>
      <p:sp>
        <p:nvSpPr>
          <p:cNvPr id="71686" name="Text Box 6"/>
          <p:cNvSpPr txBox="1">
            <a:spLocks noChangeArrowheads="1"/>
          </p:cNvSpPr>
          <p:nvPr/>
        </p:nvSpPr>
        <p:spPr bwMode="auto">
          <a:xfrm>
            <a:off x="396082" y="195483"/>
            <a:ext cx="820928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400" dirty="0">
                <a:solidFill>
                  <a:srgbClr val="C00000"/>
                </a:solidFill>
                <a:latin typeface="黑体" panose="02010609060101010101" pitchFamily="49" charset="-122"/>
                <a:ea typeface="黑体" panose="02010609060101010101" pitchFamily="49" charset="-122"/>
              </a:rPr>
              <a:t>1999</a:t>
            </a:r>
            <a:r>
              <a:rPr lang="zh-CN" altLang="en-US" sz="2400" dirty="0">
                <a:solidFill>
                  <a:srgbClr val="C00000"/>
                </a:solidFill>
                <a:latin typeface="黑体" panose="02010609060101010101" pitchFamily="49" charset="-122"/>
                <a:ea typeface="黑体" panose="02010609060101010101" pitchFamily="49" charset="-122"/>
              </a:rPr>
              <a:t>年，美国、中国</a:t>
            </a:r>
            <a:r>
              <a:rPr lang="zh-CN" altLang="en-US" sz="2400" dirty="0" smtClean="0">
                <a:solidFill>
                  <a:srgbClr val="C00000"/>
                </a:solidFill>
                <a:latin typeface="黑体" panose="02010609060101010101" pitchFamily="49" charset="-122"/>
                <a:ea typeface="黑体" panose="02010609060101010101" pitchFamily="49" charset="-122"/>
              </a:rPr>
              <a:t>等国发起</a:t>
            </a:r>
            <a:r>
              <a:rPr lang="zh-CN" altLang="en-US" sz="2400" dirty="0">
                <a:solidFill>
                  <a:srgbClr val="C00000"/>
                </a:solidFill>
                <a:latin typeface="黑体" panose="02010609060101010101" pitchFamily="49" charset="-122"/>
                <a:ea typeface="黑体" panose="02010609060101010101" pitchFamily="49" charset="-122"/>
              </a:rPr>
              <a:t>成立了二十国集团</a:t>
            </a:r>
            <a:r>
              <a:rPr lang="zh-CN" altLang="en-US" sz="2400" dirty="0" smtClean="0">
                <a:solidFill>
                  <a:srgbClr val="C00000"/>
                </a:solidFill>
                <a:latin typeface="黑体" panose="02010609060101010101" pitchFamily="49" charset="-122"/>
                <a:ea typeface="黑体" panose="02010609060101010101" pitchFamily="49" charset="-122"/>
              </a:rPr>
              <a:t>。</a:t>
            </a:r>
            <a:r>
              <a:rPr lang="en-US" altLang="zh-CN" sz="2400" dirty="0" smtClean="0">
                <a:solidFill>
                  <a:srgbClr val="C00000"/>
                </a:solidFill>
                <a:latin typeface="黑体" panose="02010609060101010101" pitchFamily="49" charset="-122"/>
                <a:ea typeface="黑体" panose="02010609060101010101" pitchFamily="49" charset="-122"/>
              </a:rPr>
              <a:t>2008</a:t>
            </a:r>
            <a:r>
              <a:rPr lang="zh-CN" altLang="en-US" sz="2400" dirty="0" smtClean="0">
                <a:solidFill>
                  <a:srgbClr val="C00000"/>
                </a:solidFill>
                <a:latin typeface="黑体" panose="02010609060101010101" pitchFamily="49" charset="-122"/>
                <a:ea typeface="黑体" panose="02010609060101010101" pitchFamily="49" charset="-122"/>
              </a:rPr>
              <a:t>年金融危机发生后，二十国集团开始召开领导人峰会，在应对全球金融危机、重建国际金融新秩序等方面发挥了重要作用。</a:t>
            </a:r>
            <a:endParaRPr lang="zh-CN" altLang="en-US" sz="2400" dirty="0">
              <a:solidFill>
                <a:srgbClr val="C00000"/>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框 1"/>
          <p:cNvSpPr txBox="1"/>
          <p:nvPr/>
        </p:nvSpPr>
        <p:spPr>
          <a:xfrm>
            <a:off x="1143000" y="102394"/>
            <a:ext cx="6547247" cy="714375"/>
          </a:xfrm>
          <a:prstGeom prst="rect">
            <a:avLst/>
          </a:prstGeom>
          <a:noFill/>
          <a:ln w="9525">
            <a:noFill/>
          </a:ln>
        </p:spPr>
        <p:txBody>
          <a:bodyPr wrap="square" anchor="t">
            <a:spAutoFit/>
          </a:bodyPr>
          <a:p>
            <a:r>
              <a:rPr lang="en-US" altLang="zh-CN" sz="4050" dirty="0">
                <a:latin typeface="黑体" panose="02010609060101010101" pitchFamily="49" charset="-122"/>
                <a:ea typeface="黑体" panose="02010609060101010101" pitchFamily="49" charset="-122"/>
              </a:rPr>
              <a:t>(</a:t>
            </a:r>
            <a:r>
              <a:rPr lang="zh-CN" altLang="en-US" sz="4050" dirty="0">
                <a:latin typeface="黑体" panose="02010609060101010101" pitchFamily="49" charset="-122"/>
                <a:ea typeface="黑体" panose="02010609060101010101" pitchFamily="49" charset="-122"/>
              </a:rPr>
              <a:t>三</a:t>
            </a:r>
            <a:r>
              <a:rPr lang="en-US" altLang="zh-CN" sz="4050" dirty="0">
                <a:latin typeface="黑体" panose="02010609060101010101" pitchFamily="49" charset="-122"/>
                <a:ea typeface="黑体" panose="02010609060101010101" pitchFamily="49" charset="-122"/>
              </a:rPr>
              <a:t>)</a:t>
            </a:r>
            <a:r>
              <a:rPr lang="zh-CN" altLang="en-US" sz="4050" dirty="0">
                <a:latin typeface="黑体" panose="02010609060101010101" pitchFamily="49" charset="-122"/>
                <a:ea typeface="黑体" panose="02010609060101010101" pitchFamily="49" charset="-122"/>
              </a:rPr>
              <a:t>经济全球化的发展历程</a:t>
            </a:r>
            <a:endParaRPr lang="zh-CN" altLang="en-US" sz="4050" dirty="0">
              <a:latin typeface="黑体" panose="02010609060101010101" pitchFamily="49" charset="-122"/>
              <a:ea typeface="黑体" panose="02010609060101010101" pitchFamily="49" charset="-122"/>
            </a:endParaRPr>
          </a:p>
        </p:txBody>
      </p:sp>
      <p:grpSp>
        <p:nvGrpSpPr>
          <p:cNvPr id="23" name="组合 22"/>
          <p:cNvGrpSpPr/>
          <p:nvPr/>
        </p:nvGrpSpPr>
        <p:grpSpPr>
          <a:xfrm>
            <a:off x="1143000" y="983456"/>
            <a:ext cx="3121819" cy="457200"/>
            <a:chOff x="0" y="1311418"/>
            <a:chExt cx="4162568" cy="609600"/>
          </a:xfrm>
        </p:grpSpPr>
        <p:sp>
          <p:nvSpPr>
            <p:cNvPr id="30723" name="矩形 2"/>
            <p:cNvSpPr/>
            <p:nvPr/>
          </p:nvSpPr>
          <p:spPr>
            <a:xfrm>
              <a:off x="0" y="1311418"/>
              <a:ext cx="3633787" cy="609600"/>
            </a:xfrm>
            <a:prstGeom prst="rect">
              <a:avLst/>
            </a:prstGeom>
            <a:solidFill>
              <a:srgbClr val="FFFF00"/>
            </a:solidFill>
            <a:ln w="9525" cap="flat" cmpd="sng">
              <a:solidFill>
                <a:schemeClr val="bg1"/>
              </a:solidFill>
              <a:prstDash val="solid"/>
              <a:miter/>
              <a:headEnd type="none" w="med" len="med"/>
              <a:tailEnd type="none" w="med" len="med"/>
            </a:ln>
          </p:spPr>
          <p:txBody>
            <a:bodyPr wrap="none" anchor="ctr"/>
            <a:p>
              <a:pPr algn="ctr"/>
              <a:r>
                <a:rPr lang="zh-CN" altLang="en-US" sz="2100" b="1" dirty="0">
                  <a:solidFill>
                    <a:srgbClr val="0B1AA7"/>
                  </a:solidFill>
                  <a:latin typeface="Arial" panose="020B0604020202020204" pitchFamily="34" charset="0"/>
                  <a:ea typeface="黑体" panose="02010609060101010101" pitchFamily="49" charset="-122"/>
                </a:rPr>
                <a:t>新航路开辟</a:t>
              </a:r>
              <a:endParaRPr lang="zh-CN" altLang="en-US" sz="2100" b="1" dirty="0">
                <a:solidFill>
                  <a:srgbClr val="0B1AA7"/>
                </a:solidFill>
                <a:latin typeface="Arial" panose="020B0604020202020204" pitchFamily="34" charset="0"/>
                <a:ea typeface="黑体" panose="02010609060101010101" pitchFamily="49" charset="-122"/>
              </a:endParaRPr>
            </a:p>
          </p:txBody>
        </p:sp>
        <p:sp>
          <p:nvSpPr>
            <p:cNvPr id="30724" name="右箭头 3"/>
            <p:cNvSpPr/>
            <p:nvPr/>
          </p:nvSpPr>
          <p:spPr>
            <a:xfrm>
              <a:off x="3633788" y="1566418"/>
              <a:ext cx="528780" cy="171822"/>
            </a:xfrm>
            <a:prstGeom prst="rightArrow">
              <a:avLst>
                <a:gd name="adj1" fmla="val 49925"/>
                <a:gd name="adj2" fmla="val 69499"/>
              </a:avLst>
            </a:prstGeom>
            <a:solidFill>
              <a:srgbClr val="FFFF00"/>
            </a:solidFill>
            <a:ln w="9525" cap="flat" cmpd="sng">
              <a:solidFill>
                <a:srgbClr val="FF0000"/>
              </a:solidFill>
              <a:prstDash val="solid"/>
              <a:miter/>
              <a:headEnd type="none" w="med" len="med"/>
              <a:tailEnd type="none" w="med" len="med"/>
            </a:ln>
          </p:spPr>
          <p:txBody>
            <a:bodyPr anchor="t"/>
            <a:p>
              <a:endParaRPr lang="zh-CN" altLang="en-US" sz="975" dirty="0">
                <a:latin typeface="Arial" panose="020B0604020202020204" pitchFamily="34" charset="0"/>
                <a:ea typeface="宋体" panose="02010600030101010101" pitchFamily="2" charset="-122"/>
              </a:endParaRPr>
            </a:p>
          </p:txBody>
        </p:sp>
      </p:grpSp>
      <p:sp>
        <p:nvSpPr>
          <p:cNvPr id="5" name="文本框 4"/>
          <p:cNvSpPr txBox="1"/>
          <p:nvPr/>
        </p:nvSpPr>
        <p:spPr>
          <a:xfrm>
            <a:off x="4295775" y="1033463"/>
            <a:ext cx="3394472" cy="414020"/>
          </a:xfrm>
          <a:prstGeom prst="rect">
            <a:avLst/>
          </a:prstGeom>
          <a:solidFill>
            <a:srgbClr val="FFFF00"/>
          </a:solidFill>
          <a:ln w="9525" cap="flat" cmpd="sng">
            <a:solidFill>
              <a:srgbClr val="FF0000"/>
            </a:solidFill>
            <a:prstDash val="solid"/>
            <a:miter/>
            <a:headEnd type="none" w="med" len="med"/>
            <a:tailEnd type="none" w="med" len="med"/>
          </a:ln>
        </p:spPr>
        <p:txBody>
          <a:bodyPr wrap="square" anchor="t">
            <a:spAutoFit/>
          </a:bodyPr>
          <a:p>
            <a:pPr algn="ctr">
              <a:spcBef>
                <a:spcPct val="50000"/>
              </a:spcBef>
            </a:pPr>
            <a:r>
              <a:rPr lang="zh-CN" altLang="en-US" sz="2100" b="1" dirty="0">
                <a:solidFill>
                  <a:srgbClr val="10243F"/>
                </a:solidFill>
                <a:latin typeface="Arial" panose="020B0604020202020204" pitchFamily="34" charset="0"/>
                <a:ea typeface="华文细黑" pitchFamily="2" charset="-122"/>
              </a:rPr>
              <a:t>资本主义世界市场初具雏形</a:t>
            </a:r>
            <a:endParaRPr lang="zh-CN" altLang="en-US" sz="2100" b="1" dirty="0">
              <a:solidFill>
                <a:srgbClr val="10243F"/>
              </a:solidFill>
              <a:latin typeface="Arial" panose="020B0604020202020204" pitchFamily="34" charset="0"/>
              <a:ea typeface="华文细黑" pitchFamily="2" charset="-122"/>
            </a:endParaRPr>
          </a:p>
        </p:txBody>
      </p:sp>
      <p:sp>
        <p:nvSpPr>
          <p:cNvPr id="6" name="下箭头 5"/>
          <p:cNvSpPr/>
          <p:nvPr/>
        </p:nvSpPr>
        <p:spPr>
          <a:xfrm>
            <a:off x="2276475" y="1440656"/>
            <a:ext cx="228600" cy="329804"/>
          </a:xfrm>
          <a:prstGeom prst="downArrow">
            <a:avLst>
              <a:gd name="adj1" fmla="val 50000"/>
              <a:gd name="adj2" fmla="val 35940"/>
            </a:avLst>
          </a:prstGeom>
          <a:solidFill>
            <a:schemeClr val="accent1"/>
          </a:solidFill>
          <a:ln w="9525" cap="flat" cmpd="sng">
            <a:solidFill>
              <a:schemeClr val="tx1"/>
            </a:solidFill>
            <a:prstDash val="solid"/>
            <a:miter/>
            <a:headEnd type="none" w="med" len="med"/>
            <a:tailEnd type="none" w="med" len="med"/>
          </a:ln>
        </p:spPr>
        <p:txBody>
          <a:bodyPr anchor="t"/>
          <a:p>
            <a:endParaRPr lang="zh-CN" altLang="en-US" sz="975" dirty="0">
              <a:latin typeface="Arial" panose="020B0604020202020204" pitchFamily="34" charset="0"/>
              <a:ea typeface="宋体" panose="02010600030101010101" pitchFamily="2" charset="-122"/>
            </a:endParaRPr>
          </a:p>
        </p:txBody>
      </p:sp>
      <p:grpSp>
        <p:nvGrpSpPr>
          <p:cNvPr id="24" name="组合 23"/>
          <p:cNvGrpSpPr/>
          <p:nvPr/>
        </p:nvGrpSpPr>
        <p:grpSpPr>
          <a:xfrm>
            <a:off x="1115616" y="1770460"/>
            <a:ext cx="3134915" cy="457200"/>
            <a:chOff x="-36387" y="2361174"/>
            <a:chExt cx="4179306" cy="609600"/>
          </a:xfrm>
        </p:grpSpPr>
        <p:sp>
          <p:nvSpPr>
            <p:cNvPr id="30728" name="矩形 6"/>
            <p:cNvSpPr/>
            <p:nvPr/>
          </p:nvSpPr>
          <p:spPr>
            <a:xfrm>
              <a:off x="-36387" y="2361174"/>
              <a:ext cx="3633787" cy="609600"/>
            </a:xfrm>
            <a:prstGeom prst="rect">
              <a:avLst/>
            </a:prstGeom>
            <a:solidFill>
              <a:srgbClr val="FFFF00"/>
            </a:solidFill>
            <a:ln w="9525" cap="flat" cmpd="sng">
              <a:solidFill>
                <a:schemeClr val="bg1"/>
              </a:solidFill>
              <a:prstDash val="solid"/>
              <a:miter/>
              <a:headEnd type="none" w="med" len="med"/>
              <a:tailEnd type="none" w="med" len="med"/>
            </a:ln>
          </p:spPr>
          <p:txBody>
            <a:bodyPr wrap="none" anchor="ctr"/>
            <a:p>
              <a:pPr algn="ctr"/>
              <a:r>
                <a:rPr lang="zh-CN" altLang="en-US" sz="2100" b="1" dirty="0">
                  <a:solidFill>
                    <a:srgbClr val="0B1AA7"/>
                  </a:solidFill>
                  <a:latin typeface="Arial" panose="020B0604020202020204" pitchFamily="34" charset="0"/>
                  <a:ea typeface="黑体" panose="02010609060101010101" pitchFamily="49" charset="-122"/>
                </a:rPr>
                <a:t>西方早起的殖民扩张</a:t>
              </a:r>
              <a:endParaRPr lang="zh-CN" altLang="en-US" sz="2100" b="1" dirty="0">
                <a:solidFill>
                  <a:srgbClr val="0B1AA7"/>
                </a:solidFill>
                <a:latin typeface="Arial" panose="020B0604020202020204" pitchFamily="34" charset="0"/>
                <a:ea typeface="黑体" panose="02010609060101010101" pitchFamily="49" charset="-122"/>
              </a:endParaRPr>
            </a:p>
          </p:txBody>
        </p:sp>
        <p:sp>
          <p:nvSpPr>
            <p:cNvPr id="30729" name="右箭头 7"/>
            <p:cNvSpPr/>
            <p:nvPr/>
          </p:nvSpPr>
          <p:spPr>
            <a:xfrm>
              <a:off x="3614138" y="2624306"/>
              <a:ext cx="528781" cy="196850"/>
            </a:xfrm>
            <a:prstGeom prst="rightArrow">
              <a:avLst>
                <a:gd name="adj1" fmla="val 49925"/>
                <a:gd name="adj2" fmla="val 69505"/>
              </a:avLst>
            </a:prstGeom>
            <a:solidFill>
              <a:srgbClr val="FFFF00"/>
            </a:solidFill>
            <a:ln w="9525" cap="flat" cmpd="sng">
              <a:solidFill>
                <a:srgbClr val="FF0000"/>
              </a:solidFill>
              <a:prstDash val="solid"/>
              <a:miter/>
              <a:headEnd type="none" w="med" len="med"/>
              <a:tailEnd type="none" w="med" len="med"/>
            </a:ln>
          </p:spPr>
          <p:txBody>
            <a:bodyPr anchor="t"/>
            <a:p>
              <a:endParaRPr lang="zh-CN" altLang="en-US" sz="975" dirty="0">
                <a:latin typeface="Arial" panose="020B0604020202020204" pitchFamily="34" charset="0"/>
                <a:ea typeface="宋体" panose="02010600030101010101" pitchFamily="2" charset="-122"/>
              </a:endParaRPr>
            </a:p>
          </p:txBody>
        </p:sp>
      </p:grpSp>
      <p:sp>
        <p:nvSpPr>
          <p:cNvPr id="9" name="文本框 8"/>
          <p:cNvSpPr txBox="1"/>
          <p:nvPr/>
        </p:nvSpPr>
        <p:spPr>
          <a:xfrm>
            <a:off x="4275535" y="1859756"/>
            <a:ext cx="3725465" cy="414020"/>
          </a:xfrm>
          <a:prstGeom prst="rect">
            <a:avLst/>
          </a:prstGeom>
          <a:solidFill>
            <a:srgbClr val="FFFF00"/>
          </a:solidFill>
          <a:ln w="9525" cap="flat" cmpd="sng">
            <a:solidFill>
              <a:srgbClr val="FF0000"/>
            </a:solidFill>
            <a:prstDash val="solid"/>
            <a:miter/>
            <a:headEnd type="none" w="med" len="med"/>
            <a:tailEnd type="none" w="med" len="med"/>
          </a:ln>
        </p:spPr>
        <p:txBody>
          <a:bodyPr wrap="square" anchor="t">
            <a:spAutoFit/>
          </a:bodyPr>
          <a:p>
            <a:pPr algn="ctr">
              <a:spcBef>
                <a:spcPct val="50000"/>
              </a:spcBef>
            </a:pPr>
            <a:r>
              <a:rPr lang="zh-CN" altLang="en-US" sz="2100" b="1" dirty="0">
                <a:solidFill>
                  <a:srgbClr val="10243F"/>
                </a:solidFill>
                <a:latin typeface="Arial" panose="020B0604020202020204" pitchFamily="34" charset="0"/>
                <a:ea typeface="华文细黑" pitchFamily="2" charset="-122"/>
              </a:rPr>
              <a:t>资本主义世界市场初具规模</a:t>
            </a:r>
            <a:endParaRPr lang="zh-CN" altLang="en-US" sz="2100" b="1" dirty="0">
              <a:solidFill>
                <a:srgbClr val="10243F"/>
              </a:solidFill>
              <a:latin typeface="Arial" panose="020B0604020202020204" pitchFamily="34" charset="0"/>
              <a:ea typeface="华文细黑" pitchFamily="2" charset="-122"/>
            </a:endParaRPr>
          </a:p>
        </p:txBody>
      </p:sp>
      <p:sp>
        <p:nvSpPr>
          <p:cNvPr id="10" name="下箭头 9"/>
          <p:cNvSpPr/>
          <p:nvPr/>
        </p:nvSpPr>
        <p:spPr>
          <a:xfrm>
            <a:off x="2321719" y="2183606"/>
            <a:ext cx="228600" cy="329804"/>
          </a:xfrm>
          <a:prstGeom prst="downArrow">
            <a:avLst>
              <a:gd name="adj1" fmla="val 50000"/>
              <a:gd name="adj2" fmla="val 35940"/>
            </a:avLst>
          </a:prstGeom>
          <a:solidFill>
            <a:schemeClr val="accent1"/>
          </a:solidFill>
          <a:ln w="9525" cap="flat" cmpd="sng">
            <a:solidFill>
              <a:schemeClr val="tx1"/>
            </a:solidFill>
            <a:prstDash val="solid"/>
            <a:miter/>
            <a:headEnd type="none" w="med" len="med"/>
            <a:tailEnd type="none" w="med" len="med"/>
          </a:ln>
        </p:spPr>
        <p:txBody>
          <a:bodyPr anchor="t"/>
          <a:p>
            <a:endParaRPr lang="zh-CN" altLang="en-US" sz="975" dirty="0">
              <a:latin typeface="Arial" panose="020B0604020202020204" pitchFamily="34" charset="0"/>
              <a:ea typeface="宋体" panose="02010600030101010101" pitchFamily="2" charset="-122"/>
            </a:endParaRPr>
          </a:p>
        </p:txBody>
      </p:sp>
      <p:grpSp>
        <p:nvGrpSpPr>
          <p:cNvPr id="25" name="组合 24"/>
          <p:cNvGrpSpPr/>
          <p:nvPr/>
        </p:nvGrpSpPr>
        <p:grpSpPr>
          <a:xfrm>
            <a:off x="1495425" y="2538413"/>
            <a:ext cx="2599135" cy="432197"/>
            <a:chOff x="470693" y="3385290"/>
            <a:chExt cx="3464683" cy="576263"/>
          </a:xfrm>
        </p:grpSpPr>
        <p:sp>
          <p:nvSpPr>
            <p:cNvPr id="30733" name="矩形 10"/>
            <p:cNvSpPr/>
            <p:nvPr/>
          </p:nvSpPr>
          <p:spPr>
            <a:xfrm>
              <a:off x="470693" y="3385290"/>
              <a:ext cx="2692400" cy="576263"/>
            </a:xfrm>
            <a:prstGeom prst="rect">
              <a:avLst/>
            </a:prstGeom>
            <a:solidFill>
              <a:srgbClr val="FFFF00"/>
            </a:solidFill>
            <a:ln w="9525" cap="flat" cmpd="sng">
              <a:solidFill>
                <a:schemeClr val="bg1"/>
              </a:solidFill>
              <a:prstDash val="solid"/>
              <a:miter/>
              <a:headEnd type="none" w="med" len="med"/>
              <a:tailEnd type="none" w="med" len="med"/>
            </a:ln>
          </p:spPr>
          <p:txBody>
            <a:bodyPr wrap="none" anchor="ctr"/>
            <a:p>
              <a:pPr algn="ctr"/>
              <a:r>
                <a:rPr lang="zh-CN" altLang="en-US" sz="2100" b="1" dirty="0">
                  <a:solidFill>
                    <a:srgbClr val="0B1AA7"/>
                  </a:solidFill>
                  <a:latin typeface="Arial" panose="020B0604020202020204" pitchFamily="34" charset="0"/>
                  <a:ea typeface="黑体" panose="02010609060101010101" pitchFamily="49" charset="-122"/>
                </a:rPr>
                <a:t>第一次工业革命</a:t>
              </a:r>
              <a:endParaRPr lang="zh-CN" altLang="en-US" sz="2100" b="1" dirty="0">
                <a:solidFill>
                  <a:srgbClr val="0B1AA7"/>
                </a:solidFill>
                <a:latin typeface="Arial" panose="020B0604020202020204" pitchFamily="34" charset="0"/>
                <a:ea typeface="黑体" panose="02010609060101010101" pitchFamily="49" charset="-122"/>
              </a:endParaRPr>
            </a:p>
          </p:txBody>
        </p:sp>
        <p:sp>
          <p:nvSpPr>
            <p:cNvPr id="30734" name="右箭头 11"/>
            <p:cNvSpPr/>
            <p:nvPr/>
          </p:nvSpPr>
          <p:spPr>
            <a:xfrm>
              <a:off x="3406595" y="3627308"/>
              <a:ext cx="528781" cy="196850"/>
            </a:xfrm>
            <a:prstGeom prst="rightArrow">
              <a:avLst>
                <a:gd name="adj1" fmla="val 49925"/>
                <a:gd name="adj2" fmla="val 69505"/>
              </a:avLst>
            </a:prstGeom>
            <a:solidFill>
              <a:srgbClr val="FFFF00"/>
            </a:solidFill>
            <a:ln w="9525" cap="flat" cmpd="sng">
              <a:solidFill>
                <a:srgbClr val="FF0000"/>
              </a:solidFill>
              <a:prstDash val="solid"/>
              <a:miter/>
              <a:headEnd type="none" w="med" len="med"/>
              <a:tailEnd type="none" w="med" len="med"/>
            </a:ln>
          </p:spPr>
          <p:txBody>
            <a:bodyPr anchor="t"/>
            <a:p>
              <a:endParaRPr lang="zh-CN" altLang="en-US" sz="975" dirty="0">
                <a:latin typeface="Arial" panose="020B0604020202020204" pitchFamily="34" charset="0"/>
                <a:ea typeface="宋体" panose="02010600030101010101" pitchFamily="2" charset="-122"/>
              </a:endParaRPr>
            </a:p>
          </p:txBody>
        </p:sp>
      </p:grpSp>
      <p:sp>
        <p:nvSpPr>
          <p:cNvPr id="13" name="文本框 12"/>
          <p:cNvSpPr txBox="1"/>
          <p:nvPr/>
        </p:nvSpPr>
        <p:spPr>
          <a:xfrm>
            <a:off x="4295775" y="2514600"/>
            <a:ext cx="3712369" cy="414020"/>
          </a:xfrm>
          <a:prstGeom prst="rect">
            <a:avLst/>
          </a:prstGeom>
          <a:solidFill>
            <a:srgbClr val="FFFF00"/>
          </a:solidFill>
          <a:ln w="9525" cap="flat" cmpd="sng">
            <a:solidFill>
              <a:srgbClr val="FF0000"/>
            </a:solidFill>
            <a:prstDash val="solid"/>
            <a:miter/>
            <a:headEnd type="none" w="med" len="med"/>
            <a:tailEnd type="none" w="med" len="med"/>
          </a:ln>
        </p:spPr>
        <p:txBody>
          <a:bodyPr wrap="square" anchor="t">
            <a:spAutoFit/>
          </a:bodyPr>
          <a:p>
            <a:pPr algn="ctr">
              <a:spcBef>
                <a:spcPct val="50000"/>
              </a:spcBef>
            </a:pPr>
            <a:r>
              <a:rPr lang="zh-CN" altLang="en-US" sz="2100" b="1" dirty="0">
                <a:solidFill>
                  <a:srgbClr val="10243F"/>
                </a:solidFill>
                <a:latin typeface="Arial" panose="020B0604020202020204" pitchFamily="34" charset="0"/>
                <a:ea typeface="华文细黑" pitchFamily="2" charset="-122"/>
              </a:rPr>
              <a:t>资本主义世界市场初步形成</a:t>
            </a:r>
            <a:endParaRPr lang="zh-CN" altLang="en-US" sz="2100" b="1" dirty="0">
              <a:solidFill>
                <a:srgbClr val="10243F"/>
              </a:solidFill>
              <a:latin typeface="Arial" panose="020B0604020202020204" pitchFamily="34" charset="0"/>
              <a:ea typeface="华文细黑" pitchFamily="2" charset="-122"/>
            </a:endParaRPr>
          </a:p>
        </p:txBody>
      </p:sp>
      <p:sp>
        <p:nvSpPr>
          <p:cNvPr id="14" name="下箭头 13"/>
          <p:cNvSpPr/>
          <p:nvPr/>
        </p:nvSpPr>
        <p:spPr>
          <a:xfrm>
            <a:off x="2321719" y="3084910"/>
            <a:ext cx="228600" cy="285750"/>
          </a:xfrm>
          <a:prstGeom prst="downArrow">
            <a:avLst>
              <a:gd name="adj1" fmla="val 50000"/>
              <a:gd name="adj2" fmla="val 31250"/>
            </a:avLst>
          </a:prstGeom>
          <a:solidFill>
            <a:schemeClr val="accent1"/>
          </a:solidFill>
          <a:ln w="9525" cap="flat" cmpd="sng">
            <a:solidFill>
              <a:schemeClr val="tx1"/>
            </a:solidFill>
            <a:prstDash val="solid"/>
            <a:miter/>
            <a:headEnd type="none" w="med" len="med"/>
            <a:tailEnd type="none" w="med" len="med"/>
          </a:ln>
        </p:spPr>
        <p:txBody>
          <a:bodyPr anchor="t"/>
          <a:p>
            <a:endParaRPr lang="zh-CN" altLang="en-US" sz="975" dirty="0">
              <a:latin typeface="Arial" panose="020B0604020202020204" pitchFamily="34" charset="0"/>
              <a:ea typeface="宋体" panose="02010600030101010101" pitchFamily="2" charset="-122"/>
            </a:endParaRPr>
          </a:p>
        </p:txBody>
      </p:sp>
      <p:grpSp>
        <p:nvGrpSpPr>
          <p:cNvPr id="26" name="组合 25"/>
          <p:cNvGrpSpPr/>
          <p:nvPr/>
        </p:nvGrpSpPr>
        <p:grpSpPr>
          <a:xfrm>
            <a:off x="1439466" y="3494485"/>
            <a:ext cx="2772965" cy="313134"/>
            <a:chOff x="395910" y="4659975"/>
            <a:chExt cx="3697321" cy="417354"/>
          </a:xfrm>
        </p:grpSpPr>
        <p:sp>
          <p:nvSpPr>
            <p:cNvPr id="30738" name="矩形 14"/>
            <p:cNvSpPr/>
            <p:nvPr/>
          </p:nvSpPr>
          <p:spPr>
            <a:xfrm>
              <a:off x="395910" y="4659975"/>
              <a:ext cx="2962275" cy="417354"/>
            </a:xfrm>
            <a:prstGeom prst="rect">
              <a:avLst/>
            </a:prstGeom>
            <a:solidFill>
              <a:srgbClr val="FFFF00"/>
            </a:solidFill>
            <a:ln w="9525" cap="flat" cmpd="sng">
              <a:solidFill>
                <a:schemeClr val="bg1"/>
              </a:solidFill>
              <a:prstDash val="solid"/>
              <a:miter/>
              <a:headEnd type="none" w="med" len="med"/>
              <a:tailEnd type="none" w="med" len="med"/>
            </a:ln>
          </p:spPr>
          <p:txBody>
            <a:bodyPr wrap="none" anchor="ctr"/>
            <a:p>
              <a:pPr algn="ctr"/>
              <a:r>
                <a:rPr lang="zh-CN" altLang="en-US" sz="2100" b="1" dirty="0">
                  <a:solidFill>
                    <a:srgbClr val="0B1AA7"/>
                  </a:solidFill>
                  <a:latin typeface="Arial" panose="020B0604020202020204" pitchFamily="34" charset="0"/>
                  <a:ea typeface="黑体" panose="02010609060101010101" pitchFamily="49" charset="-122"/>
                </a:rPr>
                <a:t>第二次工业革命</a:t>
              </a:r>
              <a:endParaRPr lang="zh-CN" altLang="en-US" sz="2100" b="1" dirty="0">
                <a:solidFill>
                  <a:srgbClr val="0B1AA7"/>
                </a:solidFill>
                <a:latin typeface="Arial" panose="020B0604020202020204" pitchFamily="34" charset="0"/>
                <a:ea typeface="黑体" panose="02010609060101010101" pitchFamily="49" charset="-122"/>
              </a:endParaRPr>
            </a:p>
          </p:txBody>
        </p:sp>
        <p:sp>
          <p:nvSpPr>
            <p:cNvPr id="30739" name="右箭头 15"/>
            <p:cNvSpPr/>
            <p:nvPr/>
          </p:nvSpPr>
          <p:spPr>
            <a:xfrm>
              <a:off x="3564450" y="4773763"/>
              <a:ext cx="528781" cy="196850"/>
            </a:xfrm>
            <a:prstGeom prst="rightArrow">
              <a:avLst>
                <a:gd name="adj1" fmla="val 49925"/>
                <a:gd name="adj2" fmla="val 69505"/>
              </a:avLst>
            </a:prstGeom>
            <a:solidFill>
              <a:srgbClr val="FFFF00"/>
            </a:solidFill>
            <a:ln w="9525" cap="flat" cmpd="sng">
              <a:solidFill>
                <a:srgbClr val="FF0000"/>
              </a:solidFill>
              <a:prstDash val="solid"/>
              <a:miter/>
              <a:headEnd type="none" w="med" len="med"/>
              <a:tailEnd type="none" w="med" len="med"/>
            </a:ln>
          </p:spPr>
          <p:txBody>
            <a:bodyPr anchor="t"/>
            <a:p>
              <a:endParaRPr lang="zh-CN" altLang="en-US" sz="975" dirty="0">
                <a:latin typeface="Arial" panose="020B0604020202020204" pitchFamily="34" charset="0"/>
                <a:ea typeface="宋体" panose="02010600030101010101" pitchFamily="2" charset="-122"/>
              </a:endParaRPr>
            </a:p>
          </p:txBody>
        </p:sp>
      </p:grpSp>
      <p:sp>
        <p:nvSpPr>
          <p:cNvPr id="17" name="文本框 16"/>
          <p:cNvSpPr txBox="1"/>
          <p:nvPr/>
        </p:nvSpPr>
        <p:spPr>
          <a:xfrm>
            <a:off x="4295775" y="3346847"/>
            <a:ext cx="3738563" cy="414020"/>
          </a:xfrm>
          <a:prstGeom prst="rect">
            <a:avLst/>
          </a:prstGeom>
          <a:solidFill>
            <a:srgbClr val="FFFF00"/>
          </a:solidFill>
          <a:ln w="9525" cap="flat" cmpd="sng">
            <a:solidFill>
              <a:srgbClr val="FF0000"/>
            </a:solidFill>
            <a:prstDash val="solid"/>
            <a:miter/>
            <a:headEnd type="none" w="med" len="med"/>
            <a:tailEnd type="none" w="med" len="med"/>
          </a:ln>
        </p:spPr>
        <p:txBody>
          <a:bodyPr wrap="square" anchor="t">
            <a:spAutoFit/>
          </a:bodyPr>
          <a:p>
            <a:pPr algn="ctr">
              <a:spcBef>
                <a:spcPct val="50000"/>
              </a:spcBef>
            </a:pPr>
            <a:r>
              <a:rPr lang="zh-CN" altLang="en-US" sz="2100" b="1" dirty="0">
                <a:solidFill>
                  <a:srgbClr val="10243F"/>
                </a:solidFill>
                <a:latin typeface="Arial" panose="020B0604020202020204" pitchFamily="34" charset="0"/>
                <a:ea typeface="华文细黑" pitchFamily="2" charset="-122"/>
              </a:rPr>
              <a:t>资本主义世界市场最终形成</a:t>
            </a:r>
            <a:endParaRPr lang="zh-CN" altLang="en-US" sz="2100" b="1" dirty="0">
              <a:solidFill>
                <a:srgbClr val="10243F"/>
              </a:solidFill>
              <a:latin typeface="Arial" panose="020B0604020202020204" pitchFamily="34" charset="0"/>
              <a:ea typeface="华文细黑" pitchFamily="2" charset="-122"/>
            </a:endParaRPr>
          </a:p>
        </p:txBody>
      </p:sp>
      <p:sp>
        <p:nvSpPr>
          <p:cNvPr id="19" name="下箭头 18"/>
          <p:cNvSpPr/>
          <p:nvPr/>
        </p:nvSpPr>
        <p:spPr>
          <a:xfrm>
            <a:off x="2371725" y="3921919"/>
            <a:ext cx="228600" cy="329804"/>
          </a:xfrm>
          <a:prstGeom prst="downArrow">
            <a:avLst>
              <a:gd name="adj1" fmla="val 50000"/>
              <a:gd name="adj2" fmla="val 35940"/>
            </a:avLst>
          </a:prstGeom>
          <a:solidFill>
            <a:schemeClr val="accent1"/>
          </a:solidFill>
          <a:ln w="9525" cap="flat" cmpd="sng">
            <a:solidFill>
              <a:schemeClr val="tx1"/>
            </a:solidFill>
            <a:prstDash val="solid"/>
            <a:miter/>
            <a:headEnd type="none" w="med" len="med"/>
            <a:tailEnd type="none" w="med" len="med"/>
          </a:ln>
        </p:spPr>
        <p:txBody>
          <a:bodyPr anchor="t"/>
          <a:p>
            <a:endParaRPr lang="zh-CN" altLang="en-US" sz="975" dirty="0">
              <a:latin typeface="Arial" panose="020B0604020202020204" pitchFamily="34" charset="0"/>
              <a:ea typeface="宋体" panose="02010600030101010101" pitchFamily="2" charset="-122"/>
            </a:endParaRPr>
          </a:p>
        </p:txBody>
      </p:sp>
      <p:grpSp>
        <p:nvGrpSpPr>
          <p:cNvPr id="27" name="组合 26"/>
          <p:cNvGrpSpPr/>
          <p:nvPr/>
        </p:nvGrpSpPr>
        <p:grpSpPr>
          <a:xfrm>
            <a:off x="1647825" y="4391025"/>
            <a:ext cx="2647950" cy="422672"/>
            <a:chOff x="672320" y="5855071"/>
            <a:chExt cx="3532173" cy="563880"/>
          </a:xfrm>
        </p:grpSpPr>
        <p:sp>
          <p:nvSpPr>
            <p:cNvPr id="30743" name="矩形 17"/>
            <p:cNvSpPr/>
            <p:nvPr/>
          </p:nvSpPr>
          <p:spPr>
            <a:xfrm>
              <a:off x="672320" y="5855071"/>
              <a:ext cx="2657475" cy="563880"/>
            </a:xfrm>
            <a:prstGeom prst="rect">
              <a:avLst/>
            </a:prstGeom>
            <a:solidFill>
              <a:srgbClr val="FFFF00"/>
            </a:solidFill>
            <a:ln w="9525" cap="flat" cmpd="sng">
              <a:solidFill>
                <a:schemeClr val="bg1"/>
              </a:solidFill>
              <a:prstDash val="solid"/>
              <a:miter/>
              <a:headEnd type="none" w="med" len="med"/>
              <a:tailEnd type="none" w="med" len="med"/>
            </a:ln>
          </p:spPr>
          <p:txBody>
            <a:bodyPr wrap="none" anchor="ctr"/>
            <a:p>
              <a:pPr algn="ctr"/>
              <a:r>
                <a:rPr lang="en-US" altLang="zh-CN" sz="2100" b="1" dirty="0">
                  <a:solidFill>
                    <a:srgbClr val="0B1AA7"/>
                  </a:solidFill>
                  <a:latin typeface="Arial" panose="020B0604020202020204" pitchFamily="34" charset="0"/>
                  <a:ea typeface="黑体" panose="02010609060101010101" pitchFamily="49" charset="-122"/>
                </a:rPr>
                <a:t>2</a:t>
              </a:r>
              <a:r>
                <a:rPr lang="zh-CN" altLang="en-US" sz="2100" b="1" dirty="0">
                  <a:solidFill>
                    <a:srgbClr val="0B1AA7"/>
                  </a:solidFill>
                  <a:latin typeface="Arial" panose="020B0604020202020204" pitchFamily="34" charset="0"/>
                  <a:ea typeface="黑体" panose="02010609060101010101" pitchFamily="49" charset="-122"/>
                </a:rPr>
                <a:t>0世纪90年代后</a:t>
              </a:r>
              <a:endParaRPr lang="zh-CN" altLang="en-US" sz="2100" b="1" dirty="0">
                <a:solidFill>
                  <a:srgbClr val="0B1AA7"/>
                </a:solidFill>
                <a:latin typeface="Arial" panose="020B0604020202020204" pitchFamily="34" charset="0"/>
                <a:ea typeface="黑体" panose="02010609060101010101" pitchFamily="49" charset="-122"/>
              </a:endParaRPr>
            </a:p>
          </p:txBody>
        </p:sp>
        <p:sp>
          <p:nvSpPr>
            <p:cNvPr id="30744" name="右箭头 19"/>
            <p:cNvSpPr/>
            <p:nvPr/>
          </p:nvSpPr>
          <p:spPr>
            <a:xfrm>
              <a:off x="3675712" y="6042423"/>
              <a:ext cx="528781" cy="196850"/>
            </a:xfrm>
            <a:prstGeom prst="rightArrow">
              <a:avLst>
                <a:gd name="adj1" fmla="val 49925"/>
                <a:gd name="adj2" fmla="val 69505"/>
              </a:avLst>
            </a:prstGeom>
            <a:solidFill>
              <a:srgbClr val="FFFF00"/>
            </a:solidFill>
            <a:ln w="9525" cap="flat" cmpd="sng">
              <a:solidFill>
                <a:srgbClr val="FF0000"/>
              </a:solidFill>
              <a:prstDash val="solid"/>
              <a:miter/>
              <a:headEnd type="none" w="med" len="med"/>
              <a:tailEnd type="none" w="med" len="med"/>
            </a:ln>
          </p:spPr>
          <p:txBody>
            <a:bodyPr anchor="t"/>
            <a:p>
              <a:endParaRPr lang="zh-CN" altLang="en-US" sz="975" dirty="0">
                <a:latin typeface="Arial" panose="020B0604020202020204" pitchFamily="34" charset="0"/>
                <a:ea typeface="宋体" panose="02010600030101010101" pitchFamily="2" charset="-122"/>
              </a:endParaRPr>
            </a:p>
          </p:txBody>
        </p:sp>
      </p:grpSp>
      <p:sp>
        <p:nvSpPr>
          <p:cNvPr id="21" name="横卷形 20"/>
          <p:cNvSpPr/>
          <p:nvPr/>
        </p:nvSpPr>
        <p:spPr>
          <a:xfrm>
            <a:off x="4555331" y="3759994"/>
            <a:ext cx="3445669" cy="1383506"/>
          </a:xfrm>
          <a:prstGeom prst="horizontalScroll">
            <a:avLst>
              <a:gd name="adj" fmla="val 12500"/>
            </a:avLst>
          </a:prstGeom>
          <a:solidFill>
            <a:srgbClr val="FFFF00"/>
          </a:solidFill>
          <a:ln w="9525" cap="flat" cmpd="sng">
            <a:solidFill>
              <a:schemeClr val="tx1"/>
            </a:solidFill>
            <a:prstDash val="solid"/>
            <a:round/>
            <a:headEnd type="none" w="med" len="med"/>
            <a:tailEnd type="none" w="med" len="med"/>
          </a:ln>
        </p:spPr>
        <p:txBody>
          <a:bodyPr wrap="none" anchor="ctr"/>
          <a:p>
            <a:pPr algn="ctr"/>
            <a:r>
              <a:rPr lang="zh-CN" altLang="en-US" sz="2700" b="1" dirty="0">
                <a:solidFill>
                  <a:srgbClr val="0B1AA7"/>
                </a:solidFill>
                <a:latin typeface="Arial" panose="020B0604020202020204" pitchFamily="34" charset="0"/>
                <a:ea typeface="隶书" panose="02010509060101010101" pitchFamily="1" charset="-122"/>
              </a:rPr>
              <a:t>经济全球化大大加强</a:t>
            </a:r>
            <a:endParaRPr lang="zh-CN" altLang="en-US" sz="2700" b="1" dirty="0">
              <a:solidFill>
                <a:srgbClr val="0B1AA7"/>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
                                          </p:val>
                                        </p:tav>
                                        <p:tav tm="100000">
                                          <p:val>
                                            <p:strVal val="#ppt_x"/>
                                          </p:val>
                                        </p:tav>
                                      </p:tavLst>
                                    </p:anim>
                                    <p:anim calcmode="lin" valueType="num">
                                      <p:cBhvr>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ppt_x</p:attrName>
                                        </p:attrNameLst>
                                      </p:cBhvr>
                                      <p:tavLst>
                                        <p:tav tm="0">
                                          <p:val>
                                            <p:strVal val="#ppt_x"/>
                                          </p:val>
                                        </p:tav>
                                        <p:tav tm="100000">
                                          <p:val>
                                            <p:strVal val="#ppt_x"/>
                                          </p:val>
                                        </p:tav>
                                      </p:tavLst>
                                    </p:anim>
                                    <p:anim calcmode="lin" valueType="num">
                                      <p:cBhvr>
                                        <p:cTn id="2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ppt_x</p:attrName>
                                        </p:attrNameLst>
                                      </p:cBhvr>
                                      <p:tavLst>
                                        <p:tav tm="0">
                                          <p:val>
                                            <p:strVal val="#ppt_x"/>
                                          </p:val>
                                        </p:tav>
                                        <p:tav tm="100000">
                                          <p:val>
                                            <p:strVal val="#ppt_x"/>
                                          </p:val>
                                        </p:tav>
                                      </p:tavLst>
                                    </p:anim>
                                    <p:anim calcmode="lin" valueType="num">
                                      <p:cBhvr>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ppt_x</p:attrName>
                                        </p:attrNameLst>
                                      </p:cBhvr>
                                      <p:tavLst>
                                        <p:tav tm="0">
                                          <p:val>
                                            <p:strVal val="#ppt_x"/>
                                          </p:val>
                                        </p:tav>
                                        <p:tav tm="100000">
                                          <p:val>
                                            <p:strVal val="#ppt_x"/>
                                          </p:val>
                                        </p:tav>
                                      </p:tavLst>
                                    </p:anim>
                                    <p:anim calcmode="lin" valueType="num">
                                      <p:cBhvr>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ppt_x</p:attrName>
                                        </p:attrNameLst>
                                      </p:cBhvr>
                                      <p:tavLst>
                                        <p:tav tm="0">
                                          <p:val>
                                            <p:strVal val="#ppt_x"/>
                                          </p:val>
                                        </p:tav>
                                        <p:tav tm="100000">
                                          <p:val>
                                            <p:strVal val="#ppt_x"/>
                                          </p:val>
                                        </p:tav>
                                      </p:tavLst>
                                    </p:anim>
                                    <p:anim calcmode="lin" valueType="num">
                                      <p:cBhvr>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ppt_x</p:attrName>
                                        </p:attrNameLst>
                                      </p:cBhvr>
                                      <p:tavLst>
                                        <p:tav tm="0">
                                          <p:val>
                                            <p:strVal val="#ppt_x"/>
                                          </p:val>
                                        </p:tav>
                                        <p:tav tm="100000">
                                          <p:val>
                                            <p:strVal val="#ppt_x"/>
                                          </p:val>
                                        </p:tav>
                                      </p:tavLst>
                                    </p:anim>
                                    <p:anim calcmode="lin" valueType="num">
                                      <p:cBhvr>
                                        <p:cTn id="5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barn(inVertical)">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ppt_x</p:attrName>
                                        </p:attrNameLst>
                                      </p:cBhvr>
                                      <p:tavLst>
                                        <p:tav tm="0">
                                          <p:val>
                                            <p:strVal val="#ppt_x"/>
                                          </p:val>
                                        </p:tav>
                                        <p:tav tm="100000">
                                          <p:val>
                                            <p:strVal val="#ppt_x"/>
                                          </p:val>
                                        </p:tav>
                                      </p:tavLst>
                                    </p:anim>
                                    <p:anim calcmode="lin" valueType="num">
                                      <p:cBhvr>
                                        <p:cTn id="7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500" fill="hold"/>
                                        <p:tgtEl>
                                          <p:spTgt spid="27"/>
                                        </p:tgtEl>
                                        <p:attrNameLst>
                                          <p:attrName>ppt_x</p:attrName>
                                        </p:attrNameLst>
                                      </p:cBhvr>
                                      <p:tavLst>
                                        <p:tav tm="0">
                                          <p:val>
                                            <p:strVal val="#ppt_x"/>
                                          </p:val>
                                        </p:tav>
                                        <p:tav tm="100000">
                                          <p:val>
                                            <p:strVal val="#ppt_x"/>
                                          </p:val>
                                        </p:tav>
                                      </p:tavLst>
                                    </p:anim>
                                    <p:anim calcmode="lin" valueType="num">
                                      <p:cBhvr>
                                        <p:cTn id="7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barn(inVertical)">
                                      <p:cBhvr>
                                        <p:cTn id="8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9" grpId="0" bldLvl="0" animBg="1"/>
      <p:bldP spid="10" grpId="0" bldLvl="0" animBg="1"/>
      <p:bldP spid="13" grpId="0" bldLvl="0" animBg="1"/>
      <p:bldP spid="14" grpId="0" bldLvl="0" animBg="1"/>
      <p:bldP spid="17" grpId="0" bldLvl="0" animBg="1"/>
      <p:bldP spid="19" grpId="0" bldLvl="0" animBg="1"/>
      <p:bldP spid="2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Box 2"/>
          <p:cNvSpPr txBox="1">
            <a:spLocks noChangeArrowheads="1"/>
          </p:cNvSpPr>
          <p:nvPr/>
        </p:nvSpPr>
        <p:spPr bwMode="auto">
          <a:xfrm>
            <a:off x="1889282" y="722241"/>
            <a:ext cx="137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r>
              <a:rPr lang="zh-CN" altLang="en-US" sz="2400" b="1" dirty="0" smtClean="0">
                <a:latin typeface="宋体" panose="02010600030101010101" pitchFamily="2" charset="-122"/>
              </a:rPr>
              <a:t>联合国的成立</a:t>
            </a:r>
            <a:endParaRPr lang="zh-CN" altLang="en-US" sz="2400" dirty="0"/>
          </a:p>
        </p:txBody>
      </p:sp>
      <p:sp>
        <p:nvSpPr>
          <p:cNvPr id="4" name="TextBox 3"/>
          <p:cNvSpPr txBox="1">
            <a:spLocks noChangeArrowheads="1"/>
          </p:cNvSpPr>
          <p:nvPr/>
        </p:nvSpPr>
        <p:spPr bwMode="auto">
          <a:xfrm>
            <a:off x="1767745" y="3756540"/>
            <a:ext cx="137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algn="r">
              <a:buFont typeface="Arial" panose="020B0604020202020204" pitchFamily="34" charset="0"/>
              <a:buNone/>
            </a:pPr>
            <a:r>
              <a:rPr lang="zh-CN" altLang="en-US" sz="2400" b="1" dirty="0"/>
              <a:t>世界贸易组织</a:t>
            </a:r>
            <a:endParaRPr lang="zh-CN" altLang="en-US" sz="2400" b="1" dirty="0"/>
          </a:p>
        </p:txBody>
      </p:sp>
      <p:sp>
        <p:nvSpPr>
          <p:cNvPr id="68619" name="TextBox 11"/>
          <p:cNvSpPr txBox="1">
            <a:spLocks noChangeArrowheads="1"/>
          </p:cNvSpPr>
          <p:nvPr/>
        </p:nvSpPr>
        <p:spPr bwMode="auto">
          <a:xfrm>
            <a:off x="3884122" y="3240762"/>
            <a:ext cx="273115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200" b="1" dirty="0">
                <a:latin typeface="+mn-lt"/>
                <a:ea typeface="+mn-ea"/>
              </a:rPr>
              <a:t>背景</a:t>
            </a:r>
            <a:endParaRPr lang="en-US" altLang="zh-CN" sz="2200" b="1" dirty="0">
              <a:latin typeface="+mn-lt"/>
              <a:ea typeface="+mn-ea"/>
            </a:endParaRPr>
          </a:p>
          <a:p>
            <a:pPr>
              <a:buFont typeface="Arial" panose="020B0604020202020204" pitchFamily="34" charset="0"/>
              <a:buNone/>
            </a:pPr>
            <a:r>
              <a:rPr lang="zh-CN" altLang="en-US" sz="2200" b="1" dirty="0">
                <a:latin typeface="+mn-lt"/>
                <a:ea typeface="+mn-ea"/>
              </a:rPr>
              <a:t>时间</a:t>
            </a:r>
            <a:endParaRPr lang="en-US" altLang="zh-CN" sz="2200" b="1" dirty="0">
              <a:latin typeface="+mn-lt"/>
              <a:ea typeface="+mn-ea"/>
            </a:endParaRPr>
          </a:p>
          <a:p>
            <a:pPr>
              <a:buFont typeface="Arial" panose="020B0604020202020204" pitchFamily="34" charset="0"/>
              <a:buNone/>
            </a:pPr>
            <a:r>
              <a:rPr lang="zh-CN" altLang="en-US" sz="2200" b="1" dirty="0">
                <a:latin typeface="+mn-lt"/>
                <a:ea typeface="+mn-ea"/>
              </a:rPr>
              <a:t>总部</a:t>
            </a:r>
            <a:endParaRPr lang="en-US" altLang="zh-CN" sz="2200" b="1" dirty="0">
              <a:latin typeface="+mn-lt"/>
              <a:ea typeface="+mn-ea"/>
            </a:endParaRPr>
          </a:p>
          <a:p>
            <a:pPr>
              <a:buFont typeface="Arial" panose="020B0604020202020204" pitchFamily="34" charset="0"/>
              <a:buNone/>
            </a:pPr>
            <a:r>
              <a:rPr lang="zh-CN" altLang="en-US" sz="2200" b="1" dirty="0">
                <a:latin typeface="+mn-lt"/>
                <a:ea typeface="+mn-ea"/>
              </a:rPr>
              <a:t>地位</a:t>
            </a:r>
            <a:endParaRPr lang="zh-CN" altLang="en-US" sz="2200" b="1" dirty="0">
              <a:latin typeface="+mn-lt"/>
              <a:ea typeface="+mn-ea"/>
            </a:endParaRPr>
          </a:p>
          <a:p>
            <a:pPr>
              <a:buFont typeface="Arial" panose="020B0604020202020204" pitchFamily="34" charset="0"/>
              <a:buNone/>
            </a:pPr>
            <a:r>
              <a:rPr lang="zh-CN" altLang="en-US" sz="2200" b="1" dirty="0" smtClean="0">
                <a:latin typeface="+mn-lt"/>
                <a:ea typeface="+mn-ea"/>
              </a:rPr>
              <a:t>宗旨、职能、作用</a:t>
            </a:r>
            <a:endParaRPr lang="en-US" altLang="zh-CN" sz="2200" b="1" dirty="0">
              <a:latin typeface="+mn-lt"/>
              <a:ea typeface="+mn-ea"/>
            </a:endParaRPr>
          </a:p>
        </p:txBody>
      </p:sp>
      <p:sp>
        <p:nvSpPr>
          <p:cNvPr id="68626" name="AutoShape 18"/>
          <p:cNvSpPr/>
          <p:nvPr/>
        </p:nvSpPr>
        <p:spPr bwMode="auto">
          <a:xfrm>
            <a:off x="3383931" y="129628"/>
            <a:ext cx="792162" cy="2016224"/>
          </a:xfrm>
          <a:prstGeom prst="leftBrace">
            <a:avLst>
              <a:gd name="adj1" fmla="val 30294"/>
              <a:gd name="adj2" fmla="val 50000"/>
            </a:avLst>
          </a:prstGeom>
        </p:spPr>
        <p:style>
          <a:lnRef idx="2">
            <a:schemeClr val="dk1"/>
          </a:lnRef>
          <a:fillRef idx="0">
            <a:schemeClr val="dk1"/>
          </a:fillRef>
          <a:effectRef idx="1">
            <a:schemeClr val="dk1"/>
          </a:effectRef>
          <a:fontRef idx="minor">
            <a:schemeClr val="tx1"/>
          </a:fontRef>
        </p:style>
        <p:txBody>
          <a:bodyPr wrap="none" anchor="ctr"/>
          <a:lstStyle/>
          <a:p>
            <a:endParaRPr lang="zh-CN" altLang="en-US"/>
          </a:p>
        </p:txBody>
      </p:sp>
      <p:sp>
        <p:nvSpPr>
          <p:cNvPr id="68627" name="Text Box 19"/>
          <p:cNvSpPr txBox="1">
            <a:spLocks noChangeArrowheads="1"/>
          </p:cNvSpPr>
          <p:nvPr/>
        </p:nvSpPr>
        <p:spPr bwMode="auto">
          <a:xfrm>
            <a:off x="4176093" y="129628"/>
            <a:ext cx="3096344"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ts val="1200"/>
              </a:lnSpc>
              <a:spcBef>
                <a:spcPct val="50000"/>
              </a:spcBef>
            </a:pPr>
            <a:r>
              <a:rPr lang="zh-CN" altLang="en-US" sz="2200" b="1" dirty="0" smtClean="0"/>
              <a:t>时间</a:t>
            </a:r>
            <a:endParaRPr lang="en-US" altLang="zh-CN" sz="2200" b="1" dirty="0"/>
          </a:p>
          <a:p>
            <a:pPr>
              <a:lnSpc>
                <a:spcPts val="1200"/>
              </a:lnSpc>
              <a:spcBef>
                <a:spcPct val="50000"/>
              </a:spcBef>
            </a:pPr>
            <a:r>
              <a:rPr lang="zh-CN" altLang="en-US" sz="2200" b="1" dirty="0" smtClean="0"/>
              <a:t>总部</a:t>
            </a:r>
            <a:endParaRPr lang="zh-CN" altLang="en-US" sz="2200" b="1" dirty="0"/>
          </a:p>
          <a:p>
            <a:pPr>
              <a:lnSpc>
                <a:spcPts val="1200"/>
              </a:lnSpc>
              <a:spcBef>
                <a:spcPct val="50000"/>
              </a:spcBef>
            </a:pPr>
            <a:r>
              <a:rPr lang="zh-CN" altLang="en-US" sz="2200" b="1" dirty="0" smtClean="0"/>
              <a:t>地位</a:t>
            </a:r>
            <a:endParaRPr lang="zh-CN" altLang="en-US" sz="2200" b="1" dirty="0"/>
          </a:p>
          <a:p>
            <a:pPr>
              <a:lnSpc>
                <a:spcPts val="1200"/>
              </a:lnSpc>
              <a:spcBef>
                <a:spcPct val="50000"/>
              </a:spcBef>
            </a:pPr>
            <a:r>
              <a:rPr lang="zh-CN" altLang="en-US" sz="2200" b="1" dirty="0" smtClean="0"/>
              <a:t>主要机构</a:t>
            </a:r>
            <a:endParaRPr lang="en-US" altLang="zh-CN" sz="2200" b="1" dirty="0" smtClean="0"/>
          </a:p>
          <a:p>
            <a:pPr>
              <a:lnSpc>
                <a:spcPts val="1200"/>
              </a:lnSpc>
              <a:spcBef>
                <a:spcPct val="50000"/>
              </a:spcBef>
            </a:pPr>
            <a:r>
              <a:rPr lang="zh-CN" altLang="en-US" sz="2200" b="1" dirty="0" smtClean="0"/>
              <a:t>宗旨</a:t>
            </a:r>
            <a:endParaRPr lang="en-US" altLang="zh-CN" sz="2200" b="1" dirty="0" smtClean="0"/>
          </a:p>
          <a:p>
            <a:pPr>
              <a:lnSpc>
                <a:spcPts val="1200"/>
              </a:lnSpc>
              <a:spcBef>
                <a:spcPct val="50000"/>
              </a:spcBef>
            </a:pPr>
            <a:r>
              <a:rPr lang="zh-CN" altLang="en-US" sz="2200" b="1" dirty="0" smtClean="0"/>
              <a:t>主要活动</a:t>
            </a:r>
            <a:endParaRPr lang="en-US" altLang="zh-CN" sz="2200" b="1" dirty="0" smtClean="0"/>
          </a:p>
          <a:p>
            <a:pPr>
              <a:lnSpc>
                <a:spcPts val="1200"/>
              </a:lnSpc>
              <a:spcBef>
                <a:spcPct val="50000"/>
              </a:spcBef>
            </a:pPr>
            <a:r>
              <a:rPr lang="zh-CN" altLang="en-US" sz="2200" b="1" dirty="0" smtClean="0"/>
              <a:t>作用</a:t>
            </a:r>
            <a:endParaRPr lang="zh-CN" altLang="en-US" sz="2200" b="1" dirty="0"/>
          </a:p>
        </p:txBody>
      </p:sp>
      <p:sp>
        <p:nvSpPr>
          <p:cNvPr id="68628" name="AutoShape 20"/>
          <p:cNvSpPr/>
          <p:nvPr/>
        </p:nvSpPr>
        <p:spPr bwMode="auto">
          <a:xfrm>
            <a:off x="3203750" y="3318212"/>
            <a:ext cx="576262" cy="1707654"/>
          </a:xfrm>
          <a:prstGeom prst="leftBrace">
            <a:avLst>
              <a:gd name="adj1" fmla="val 38545"/>
              <a:gd name="adj2" fmla="val 50000"/>
            </a:avLst>
          </a:prstGeom>
        </p:spPr>
        <p:style>
          <a:lnRef idx="2">
            <a:schemeClr val="dk1"/>
          </a:lnRef>
          <a:fillRef idx="0">
            <a:schemeClr val="dk1"/>
          </a:fillRef>
          <a:effectRef idx="1">
            <a:schemeClr val="dk1"/>
          </a:effectRef>
          <a:fontRef idx="minor">
            <a:schemeClr val="tx1"/>
          </a:fontRef>
        </p:style>
        <p:txBody>
          <a:bodyPr wrap="none" anchor="ctr"/>
          <a:lstStyle/>
          <a:p>
            <a:endParaRPr lang="zh-CN" altLang="en-US"/>
          </a:p>
        </p:txBody>
      </p:sp>
      <p:sp>
        <p:nvSpPr>
          <p:cNvPr id="15" name="TextBox 14"/>
          <p:cNvSpPr txBox="1">
            <a:spLocks noChangeArrowheads="1"/>
          </p:cNvSpPr>
          <p:nvPr/>
        </p:nvSpPr>
        <p:spPr bwMode="auto">
          <a:xfrm>
            <a:off x="2008949" y="2425142"/>
            <a:ext cx="53714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smtClean="0"/>
              <a:t>经济全球化（概念、原因、表现）</a:t>
            </a:r>
            <a:endParaRPr lang="zh-CN" altLang="en-US" sz="2400" b="1" dirty="0"/>
          </a:p>
        </p:txBody>
      </p:sp>
      <p:sp>
        <p:nvSpPr>
          <p:cNvPr id="2" name="TextBox 1"/>
          <p:cNvSpPr txBox="1"/>
          <p:nvPr/>
        </p:nvSpPr>
        <p:spPr>
          <a:xfrm>
            <a:off x="467544" y="683710"/>
            <a:ext cx="615553" cy="3760248"/>
          </a:xfrm>
          <a:prstGeom prst="rect">
            <a:avLst/>
          </a:prstGeom>
          <a:solidFill>
            <a:schemeClr val="accent6">
              <a:lumMod val="40000"/>
              <a:lumOff val="60000"/>
            </a:schemeClr>
          </a:solidFill>
        </p:spPr>
        <p:txBody>
          <a:bodyPr vert="eaVert" wrap="square" rtlCol="0">
            <a:spAutoFit/>
          </a:bodyPr>
          <a:lstStyle/>
          <a:p>
            <a:r>
              <a:rPr lang="zh-CN" altLang="en-US" sz="2800" dirty="0" smtClean="0">
                <a:latin typeface="黑体" panose="02010609060101010101" pitchFamily="49" charset="-122"/>
                <a:ea typeface="黑体" panose="02010609060101010101" pitchFamily="49" charset="-122"/>
              </a:rPr>
              <a:t>联合国与世界贸易组织</a:t>
            </a:r>
            <a:endParaRPr lang="zh-CN" altLang="en-US" sz="2800" dirty="0">
              <a:latin typeface="黑体" panose="02010609060101010101" pitchFamily="49" charset="-122"/>
              <a:ea typeface="黑体" panose="02010609060101010101" pitchFamily="49" charset="-122"/>
            </a:endParaRPr>
          </a:p>
        </p:txBody>
      </p:sp>
      <p:sp>
        <p:nvSpPr>
          <p:cNvPr id="10" name="AutoShape 18"/>
          <p:cNvSpPr/>
          <p:nvPr/>
        </p:nvSpPr>
        <p:spPr bwMode="auto">
          <a:xfrm>
            <a:off x="1231170" y="585647"/>
            <a:ext cx="536575" cy="4140654"/>
          </a:xfrm>
          <a:prstGeom prst="leftBrace">
            <a:avLst>
              <a:gd name="adj1" fmla="val 30294"/>
              <a:gd name="adj2" fmla="val 50000"/>
            </a:avLst>
          </a:prstGeom>
        </p:spPr>
        <p:style>
          <a:lnRef idx="2">
            <a:schemeClr val="dk1"/>
          </a:lnRef>
          <a:fillRef idx="0">
            <a:schemeClr val="dk1"/>
          </a:fillRef>
          <a:effectRef idx="1">
            <a:schemeClr val="dk1"/>
          </a:effectRef>
          <a:fontRef idx="minor">
            <a:schemeClr val="tx1"/>
          </a:fontRef>
        </p:style>
        <p:txBody>
          <a:bodyPr wrap="none" anchor="ct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extBox 14"/>
          <p:cNvSpPr txBox="1"/>
          <p:nvPr/>
        </p:nvSpPr>
        <p:spPr>
          <a:xfrm>
            <a:off x="3314700" y="436960"/>
            <a:ext cx="2513410" cy="783590"/>
          </a:xfrm>
          <a:prstGeom prst="rect">
            <a:avLst/>
          </a:prstGeom>
          <a:noFill/>
          <a:ln w="9525">
            <a:noFill/>
          </a:ln>
        </p:spPr>
        <p:txBody>
          <a:bodyPr wrap="square" anchor="t">
            <a:spAutoFit/>
          </a:bodyPr>
          <a:p>
            <a:pPr eaLnBrk="0" hangingPunct="0"/>
            <a:r>
              <a:rPr lang="zh-CN" altLang="en-US" sz="4500" b="1" dirty="0">
                <a:solidFill>
                  <a:srgbClr val="FF0000"/>
                </a:solidFill>
                <a:latin typeface="黑体" panose="02010609060101010101" pitchFamily="49" charset="-122"/>
                <a:ea typeface="黑体" panose="02010609060101010101" pitchFamily="49" charset="-122"/>
              </a:rPr>
              <a:t>学习目标</a:t>
            </a:r>
            <a:endParaRPr lang="zh-CN" altLang="en-US" sz="4500" b="1" dirty="0">
              <a:solidFill>
                <a:srgbClr val="FF0000"/>
              </a:solidFill>
              <a:latin typeface="黑体" panose="02010609060101010101" pitchFamily="49" charset="-122"/>
              <a:ea typeface="黑体" panose="02010609060101010101" pitchFamily="49" charset="-122"/>
            </a:endParaRPr>
          </a:p>
        </p:txBody>
      </p:sp>
      <p:pic>
        <p:nvPicPr>
          <p:cNvPr id="13314" name="Picture 4" descr="c:\users\administrator\appdata\roaming\360se6\User Data\temp\t01af057eabdd6f97a6.jpg"/>
          <p:cNvPicPr>
            <a:picLocks noChangeAspect="1"/>
          </p:cNvPicPr>
          <p:nvPr/>
        </p:nvPicPr>
        <p:blipFill>
          <a:blip r:embed="rId1"/>
          <a:stretch>
            <a:fillRect/>
          </a:stretch>
        </p:blipFill>
        <p:spPr>
          <a:xfrm>
            <a:off x="1633538" y="3468291"/>
            <a:ext cx="815579" cy="625078"/>
          </a:xfrm>
          <a:prstGeom prst="rect">
            <a:avLst/>
          </a:prstGeom>
          <a:noFill/>
          <a:ln w="9525">
            <a:noFill/>
          </a:ln>
        </p:spPr>
      </p:pic>
      <p:sp>
        <p:nvSpPr>
          <p:cNvPr id="18436" name="文本框 1"/>
          <p:cNvSpPr txBox="1"/>
          <p:nvPr/>
        </p:nvSpPr>
        <p:spPr>
          <a:xfrm>
            <a:off x="1527572" y="1197769"/>
            <a:ext cx="6087666" cy="1899285"/>
          </a:xfrm>
          <a:prstGeom prst="rect">
            <a:avLst/>
          </a:prstGeom>
          <a:noFill/>
          <a:ln w="38100">
            <a:solidFill>
              <a:srgbClr val="0000FF"/>
            </a:solidFill>
            <a:prstDash val="dash"/>
          </a:ln>
          <a:extLst>
            <a:ext uri="{909E8E84-426E-40DD-AFC4-6F175D3DCCD1}">
              <a14:hiddenFill xmlns:a14="http://schemas.microsoft.com/office/drawing/2010/main">
                <a:solidFill>
                  <a:srgbClr val="33CCFF"/>
                </a:solidFill>
              </a14:hiddenFill>
            </a:ext>
          </a:extLst>
        </p:spPr>
        <p:style>
          <a:lnRef idx="1">
            <a:schemeClr val="accent5"/>
          </a:lnRef>
          <a:fillRef idx="3">
            <a:schemeClr val="accent5"/>
          </a:fillRef>
          <a:effectRef idx="2">
            <a:schemeClr val="accent5"/>
          </a:effectRef>
          <a:fontRef idx="minor">
            <a:schemeClr val="lt1"/>
          </a:fontRef>
        </p:style>
        <p:txBody>
          <a:bodyPr wrap="square" anchor="t">
            <a:spAutoFit/>
          </a:bodyPr>
          <a:p>
            <a:pPr marL="0" marR="0" lvl="0" indent="0" algn="l" defTabSz="914400" rtl="0" eaLnBrk="1" fontAlgn="base" latinLnBrk="0" hangingPunct="1">
              <a:lnSpc>
                <a:spcPct val="140000"/>
              </a:lnSpc>
              <a:spcBef>
                <a:spcPct val="0"/>
              </a:spcBef>
              <a:spcAft>
                <a:spcPct val="0"/>
              </a:spcAft>
              <a:buClrTx/>
              <a:buSzTx/>
              <a:buFontTx/>
              <a:buNone/>
            </a:pPr>
            <a:r>
              <a:rPr kumimoji="0" lang="en-US" sz="2100" b="1" i="0" u="none" strike="noStrike" kern="1200" cap="none" spc="0" normalizeH="0" baseline="0" noProof="1" dirty="0">
                <a:solidFill>
                  <a:schemeClr val="tx1"/>
                </a:solidFill>
                <a:latin typeface="楷体" panose="02010609060101010101" charset="-122"/>
                <a:ea typeface="楷体" panose="02010609060101010101" charset="-122"/>
                <a:cs typeface="楷体" panose="02010609060101010101" charset="-122"/>
                <a:sym typeface="+mn-ea"/>
              </a:rPr>
              <a:t>1.</a:t>
            </a:r>
            <a:r>
              <a:rPr kumimoji="0" lang="zh-CN" altLang="en-US" sz="2100" b="1" i="0" u="none" strike="noStrike" kern="1200" cap="none" spc="0" normalizeH="0" baseline="0" noProof="1" dirty="0">
                <a:solidFill>
                  <a:schemeClr val="tx1"/>
                </a:solidFill>
                <a:latin typeface="楷体" panose="02010609060101010101" charset="-122"/>
                <a:ea typeface="楷体" panose="02010609060101010101" charset="-122"/>
                <a:cs typeface="楷体" panose="02010609060101010101" charset="-122"/>
                <a:sym typeface="+mn-ea"/>
              </a:rPr>
              <a:t>理解联合国的宗旨和作用</a:t>
            </a:r>
            <a:endParaRPr kumimoji="0" lang="zh-CN" altLang="en-US" sz="2100" b="1" i="0" u="none" strike="noStrike" kern="1200" cap="none" spc="0" normalizeH="0" baseline="0" noProof="1" dirty="0">
              <a:solidFill>
                <a:schemeClr val="tx1"/>
              </a:solidFill>
              <a:latin typeface="楷体" panose="02010609060101010101" charset="-122"/>
              <a:ea typeface="楷体" panose="02010609060101010101" charset="-122"/>
              <a:cs typeface="楷体" panose="02010609060101010101" charset="-122"/>
              <a:sym typeface="+mn-ea"/>
            </a:endParaRPr>
          </a:p>
          <a:p>
            <a:pPr marL="0" marR="0" lvl="0" indent="0" algn="l" defTabSz="914400" rtl="0" eaLnBrk="1" fontAlgn="base" latinLnBrk="0" hangingPunct="1">
              <a:lnSpc>
                <a:spcPct val="140000"/>
              </a:lnSpc>
              <a:spcBef>
                <a:spcPct val="0"/>
              </a:spcBef>
              <a:spcAft>
                <a:spcPct val="0"/>
              </a:spcAft>
              <a:buClrTx/>
              <a:buSzTx/>
              <a:buFontTx/>
              <a:buNone/>
            </a:pPr>
            <a:r>
              <a:rPr kumimoji="0" lang="en-US" altLang="zh-CN" sz="2100" b="1" i="0" u="none" strike="noStrike" kern="1200" cap="none" spc="0" normalizeH="0" baseline="0" noProof="1" dirty="0">
                <a:solidFill>
                  <a:schemeClr val="tx1"/>
                </a:solidFill>
                <a:latin typeface="楷体" panose="02010609060101010101" charset="-122"/>
                <a:ea typeface="楷体" panose="02010609060101010101" charset="-122"/>
                <a:cs typeface="楷体" panose="02010609060101010101" charset="-122"/>
                <a:sym typeface="+mn-ea"/>
              </a:rPr>
              <a:t>2.</a:t>
            </a:r>
            <a:r>
              <a:rPr kumimoji="0" lang="zh-CN" altLang="en-US" sz="2100" b="1" i="0" u="none" strike="noStrike" kern="1200" cap="none" spc="0" normalizeH="0" baseline="0" noProof="1" dirty="0">
                <a:solidFill>
                  <a:schemeClr val="tx1"/>
                </a:solidFill>
                <a:latin typeface="楷体" panose="02010609060101010101" charset="-122"/>
                <a:ea typeface="楷体" panose="02010609060101010101" charset="-122"/>
                <a:cs typeface="楷体" panose="02010609060101010101" charset="-122"/>
                <a:sym typeface="+mn-ea"/>
              </a:rPr>
              <a:t>认识世界贸易组织的宗旨和作用</a:t>
            </a:r>
            <a:endParaRPr kumimoji="0" lang="zh-CN" altLang="en-US" sz="2100" b="1" i="0" u="none" strike="noStrike" kern="1200" cap="none" spc="0" normalizeH="0" baseline="0" noProof="1" dirty="0">
              <a:solidFill>
                <a:schemeClr val="tx1"/>
              </a:solidFill>
              <a:latin typeface="楷体" panose="02010609060101010101" charset="-122"/>
              <a:ea typeface="楷体" panose="02010609060101010101" charset="-122"/>
              <a:cs typeface="楷体" panose="02010609060101010101" charset="-122"/>
              <a:sym typeface="+mn-ea"/>
            </a:endParaRPr>
          </a:p>
          <a:p>
            <a:pPr marL="0" marR="0" lvl="0" indent="0" algn="l" defTabSz="914400" rtl="0" eaLnBrk="1" fontAlgn="base" latinLnBrk="0" hangingPunct="1">
              <a:lnSpc>
                <a:spcPct val="140000"/>
              </a:lnSpc>
              <a:spcBef>
                <a:spcPct val="0"/>
              </a:spcBef>
              <a:spcAft>
                <a:spcPct val="0"/>
              </a:spcAft>
              <a:buClrTx/>
              <a:buSzTx/>
              <a:buFontTx/>
              <a:buNone/>
            </a:pPr>
            <a:r>
              <a:rPr kumimoji="0" lang="en-US" altLang="zh-CN" sz="2100" b="1" i="0" u="none" strike="noStrike" kern="1200" cap="none" spc="0" normalizeH="0" baseline="0" noProof="1" dirty="0">
                <a:solidFill>
                  <a:schemeClr val="tx1"/>
                </a:solidFill>
                <a:latin typeface="楷体" panose="02010609060101010101" charset="-122"/>
                <a:ea typeface="楷体" panose="02010609060101010101" charset="-122"/>
                <a:cs typeface="楷体" panose="02010609060101010101" charset="-122"/>
                <a:sym typeface="+mn-ea"/>
              </a:rPr>
              <a:t>3.</a:t>
            </a:r>
            <a:r>
              <a:rPr kumimoji="0" lang="zh-CN" altLang="en-US" sz="2100" b="1" i="0" u="none" strike="noStrike" kern="1200" cap="none" spc="0" normalizeH="0" baseline="0" noProof="1" dirty="0">
                <a:solidFill>
                  <a:schemeClr val="tx1"/>
                </a:solidFill>
                <a:latin typeface="楷体" panose="02010609060101010101" charset="-122"/>
                <a:ea typeface="楷体" panose="02010609060101010101" charset="-122"/>
                <a:cs typeface="楷体" panose="02010609060101010101" charset="-122"/>
                <a:sym typeface="+mn-ea"/>
              </a:rPr>
              <a:t>掌握经济全球化趋势出现的主要原因、具体表现及影响。</a:t>
            </a:r>
            <a:endParaRPr kumimoji="0" lang="zh-CN" altLang="en-US" sz="2100" b="1" i="0" u="none" strike="noStrike" kern="1200" cap="none" spc="0" normalizeH="0" baseline="0" noProof="1" dirty="0">
              <a:solidFill>
                <a:schemeClr val="tx1"/>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组合 1"/>
          <p:cNvGrpSpPr/>
          <p:nvPr/>
        </p:nvGrpSpPr>
        <p:grpSpPr bwMode="auto">
          <a:xfrm>
            <a:off x="6350" y="71599"/>
            <a:ext cx="1685330" cy="833562"/>
            <a:chOff x="6524" y="16049"/>
            <a:chExt cx="1295400" cy="1111417"/>
          </a:xfrm>
        </p:grpSpPr>
        <p:sp>
          <p:nvSpPr>
            <p:cNvPr id="24581" name="文本框 4103"/>
            <p:cNvSpPr txBox="1">
              <a:spLocks noChangeArrowheads="1"/>
            </p:cNvSpPr>
            <p:nvPr/>
          </p:nvSpPr>
          <p:spPr bwMode="auto">
            <a:xfrm>
              <a:off x="6524" y="16049"/>
              <a:ext cx="1295400" cy="111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2E6CB8"/>
                  </a:solidFill>
                  <a:latin typeface="华文行楷" pitchFamily="2" charset="-122"/>
                  <a:ea typeface="华文行楷" pitchFamily="2" charset="-122"/>
                </a:rPr>
                <a:t>随堂训练</a:t>
              </a:r>
              <a:endParaRPr lang="zh-CN" altLang="zh-CN" sz="2400" b="1" dirty="0">
                <a:solidFill>
                  <a:srgbClr val="2E6CB8"/>
                </a:solidFill>
                <a:latin typeface="华文行楷" pitchFamily="2" charset="-122"/>
                <a:ea typeface="华文行楷" pitchFamily="2" charset="-122"/>
              </a:endParaRPr>
            </a:p>
          </p:txBody>
        </p:sp>
        <p:pic>
          <p:nvPicPr>
            <p:cNvPr id="24582" name="Picture 3" descr="C:\Users\Administrator\Desktop\Redocn_2013102516062741.jpg"/>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72501" t="2817" r="10249" b="94366"/>
            <a:stretch>
              <a:fillRect/>
            </a:stretch>
          </p:blipFill>
          <p:spPr bwMode="auto">
            <a:xfrm>
              <a:off x="6524" y="425815"/>
              <a:ext cx="1095375" cy="29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8" name="文本框 56321"/>
          <p:cNvSpPr txBox="1">
            <a:spLocks noChangeArrowheads="1"/>
          </p:cNvSpPr>
          <p:nvPr/>
        </p:nvSpPr>
        <p:spPr bwMode="auto">
          <a:xfrm>
            <a:off x="406487" y="699542"/>
            <a:ext cx="834197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pPr>
            <a:r>
              <a:rPr lang="en-US" altLang="zh-CN" sz="3000" b="1" dirty="0" smtClean="0">
                <a:latin typeface="宋体" panose="02010600030101010101" pitchFamily="2" charset="-122"/>
                <a:sym typeface="宋体" panose="02010600030101010101" pitchFamily="2" charset="-122"/>
              </a:rPr>
              <a:t>1.</a:t>
            </a:r>
            <a:r>
              <a:rPr lang="zh-CN" altLang="en-US" sz="3000" b="1" dirty="0" smtClean="0">
                <a:latin typeface="宋体" panose="02010600030101010101" pitchFamily="2" charset="-122"/>
                <a:sym typeface="宋体" panose="02010600030101010101" pitchFamily="2" charset="-122"/>
              </a:rPr>
              <a:t>它是第二次世界大战胜利的产物，是战时反法西斯同盟国为巩固反法西斯战争胜利成果，为维护战后和平而共同创建的一个全球性国际组织。这个组织是（    ）</a:t>
            </a:r>
            <a:r>
              <a:rPr lang="en-US" altLang="zh-CN" sz="3000" b="1" dirty="0">
                <a:latin typeface="宋体" panose="02010600030101010101" pitchFamily="2" charset="-122"/>
                <a:sym typeface="宋体" panose="02010600030101010101" pitchFamily="2" charset="-122"/>
              </a:rPr>
              <a:t>     </a:t>
            </a:r>
            <a:endParaRPr lang="en-US" altLang="zh-CN" sz="3000" b="1" dirty="0">
              <a:latin typeface="宋体" panose="02010600030101010101" pitchFamily="2" charset="-122"/>
              <a:sym typeface="宋体" panose="02010600030101010101" pitchFamily="2" charset="-122"/>
            </a:endParaRPr>
          </a:p>
          <a:p>
            <a:pPr eaLnBrk="1" hangingPunct="1">
              <a:lnSpc>
                <a:spcPct val="110000"/>
              </a:lnSpc>
            </a:pPr>
            <a:r>
              <a:rPr lang="en-US" altLang="zh-CN" sz="3000" b="1" dirty="0">
                <a:latin typeface="宋体" panose="02010600030101010101" pitchFamily="2" charset="-122"/>
                <a:sym typeface="宋体" panose="02010600030101010101" pitchFamily="2" charset="-122"/>
              </a:rPr>
              <a:t>A</a:t>
            </a:r>
            <a:r>
              <a:rPr lang="zh-CN" altLang="en-US" sz="3000" b="1" dirty="0" smtClean="0">
                <a:latin typeface="宋体" panose="02010600030101010101" pitchFamily="2" charset="-122"/>
                <a:sym typeface="宋体" panose="02010600030101010101" pitchFamily="2" charset="-122"/>
              </a:rPr>
              <a:t>．国际联盟</a:t>
            </a:r>
            <a:r>
              <a:rPr lang="zh-CN" altLang="en-US" sz="3000" b="1" dirty="0">
                <a:latin typeface="宋体" panose="02010600030101010101" pitchFamily="2" charset="-122"/>
                <a:sym typeface="宋体" panose="02010600030101010101" pitchFamily="2" charset="-122"/>
              </a:rPr>
              <a:t>    </a:t>
            </a:r>
            <a:endParaRPr lang="en-US" altLang="zh-CN" sz="3000" b="1" dirty="0">
              <a:latin typeface="宋体" panose="02010600030101010101" pitchFamily="2" charset="-122"/>
              <a:sym typeface="宋体" panose="02010600030101010101" pitchFamily="2" charset="-122"/>
            </a:endParaRPr>
          </a:p>
          <a:p>
            <a:pPr eaLnBrk="1" hangingPunct="1">
              <a:lnSpc>
                <a:spcPct val="110000"/>
              </a:lnSpc>
            </a:pPr>
            <a:r>
              <a:rPr lang="en-US" altLang="zh-CN" sz="3000" b="1" dirty="0">
                <a:latin typeface="宋体" panose="02010600030101010101" pitchFamily="2" charset="-122"/>
                <a:sym typeface="宋体" panose="02010600030101010101" pitchFamily="2" charset="-122"/>
              </a:rPr>
              <a:t>B</a:t>
            </a:r>
            <a:r>
              <a:rPr lang="zh-CN" altLang="en-US" sz="3000" b="1" dirty="0" smtClean="0">
                <a:latin typeface="宋体" panose="02010600030101010101" pitchFamily="2" charset="-122"/>
                <a:sym typeface="宋体" panose="02010600030101010101" pitchFamily="2" charset="-122"/>
              </a:rPr>
              <a:t>．欧共体</a:t>
            </a:r>
            <a:r>
              <a:rPr lang="zh-CN" altLang="en-US" sz="3000" b="1" dirty="0">
                <a:latin typeface="宋体" panose="02010600030101010101" pitchFamily="2" charset="-122"/>
                <a:sym typeface="宋体" panose="02010600030101010101" pitchFamily="2" charset="-122"/>
              </a:rPr>
              <a:t>    </a:t>
            </a:r>
            <a:endParaRPr lang="en-US" altLang="zh-CN" sz="3000" b="1" dirty="0">
              <a:latin typeface="宋体" panose="02010600030101010101" pitchFamily="2" charset="-122"/>
              <a:sym typeface="宋体" panose="02010600030101010101" pitchFamily="2" charset="-122"/>
            </a:endParaRPr>
          </a:p>
          <a:p>
            <a:pPr eaLnBrk="1" hangingPunct="1">
              <a:lnSpc>
                <a:spcPct val="110000"/>
              </a:lnSpc>
            </a:pPr>
            <a:r>
              <a:rPr lang="en-US" altLang="zh-CN" sz="3000" b="1" dirty="0">
                <a:latin typeface="宋体" panose="02010600030101010101" pitchFamily="2" charset="-122"/>
                <a:sym typeface="宋体" panose="02010600030101010101" pitchFamily="2" charset="-122"/>
              </a:rPr>
              <a:t>C</a:t>
            </a:r>
            <a:r>
              <a:rPr lang="zh-CN" altLang="en-US" sz="3000" b="1" dirty="0" smtClean="0">
                <a:latin typeface="宋体" panose="02010600030101010101" pitchFamily="2" charset="-122"/>
                <a:sym typeface="宋体" panose="02010600030101010101" pitchFamily="2" charset="-122"/>
              </a:rPr>
              <a:t>．联合国</a:t>
            </a:r>
            <a:r>
              <a:rPr lang="zh-CN" altLang="en-US" sz="3000" b="1" dirty="0">
                <a:latin typeface="宋体" panose="02010600030101010101" pitchFamily="2" charset="-122"/>
                <a:sym typeface="宋体" panose="02010600030101010101" pitchFamily="2" charset="-122"/>
              </a:rPr>
              <a:t>   </a:t>
            </a:r>
            <a:endParaRPr lang="en-US" altLang="zh-CN" sz="3000" b="1" dirty="0">
              <a:latin typeface="宋体" panose="02010600030101010101" pitchFamily="2" charset="-122"/>
              <a:sym typeface="宋体" panose="02010600030101010101" pitchFamily="2" charset="-122"/>
            </a:endParaRPr>
          </a:p>
          <a:p>
            <a:pPr eaLnBrk="1" hangingPunct="1">
              <a:lnSpc>
                <a:spcPct val="110000"/>
              </a:lnSpc>
            </a:pPr>
            <a:r>
              <a:rPr lang="en-US" altLang="zh-CN" sz="3000" b="1" dirty="0">
                <a:latin typeface="宋体" panose="02010600030101010101" pitchFamily="2" charset="-122"/>
                <a:sym typeface="宋体" panose="02010600030101010101" pitchFamily="2" charset="-122"/>
              </a:rPr>
              <a:t>D</a:t>
            </a:r>
            <a:r>
              <a:rPr lang="zh-CN" altLang="en-US" sz="3000" b="1" dirty="0" smtClean="0">
                <a:latin typeface="宋体" panose="02010600030101010101" pitchFamily="2" charset="-122"/>
                <a:sym typeface="宋体" panose="02010600030101010101" pitchFamily="2" charset="-122"/>
              </a:rPr>
              <a:t>．世界贸易组织</a:t>
            </a:r>
            <a:endParaRPr lang="zh-CN" altLang="en-US" sz="3000" b="1" dirty="0">
              <a:latin typeface="宋体" panose="02010600030101010101" pitchFamily="2" charset="-122"/>
              <a:sym typeface="宋体" panose="02010600030101010101" pitchFamily="2" charset="-122"/>
            </a:endParaRPr>
          </a:p>
        </p:txBody>
      </p:sp>
      <p:sp>
        <p:nvSpPr>
          <p:cNvPr id="3" name="矩形 2"/>
          <p:cNvSpPr>
            <a:spLocks noChangeArrowheads="1"/>
          </p:cNvSpPr>
          <p:nvPr/>
        </p:nvSpPr>
        <p:spPr bwMode="auto">
          <a:xfrm>
            <a:off x="2843807" y="1923678"/>
            <a:ext cx="7651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6000" b="1" noProof="1">
                <a:solidFill>
                  <a:srgbClr val="FF0000"/>
                </a:solidFill>
                <a:latin typeface="宋体" panose="02010600030101010101" pitchFamily="2" charset="-122"/>
                <a:sym typeface="宋体" panose="02010600030101010101" pitchFamily="2" charset="-122"/>
              </a:rPr>
              <a:t>C</a:t>
            </a:r>
            <a:r>
              <a:rPr lang="en-US" altLang="en-US" sz="6000" b="1" noProof="1">
                <a:solidFill>
                  <a:srgbClr val="0000FF"/>
                </a:solidFill>
                <a:latin typeface="宋体" panose="02010600030101010101" pitchFamily="2" charset="-122"/>
                <a:sym typeface="宋体" panose="02010600030101010101" pitchFamily="2" charset="-122"/>
              </a:rPr>
              <a:t>   </a:t>
            </a:r>
            <a:endParaRPr lang="en-US" altLang="en-US" sz="6000" b="1" noProof="1">
              <a:solidFill>
                <a:srgbClr val="0000FF"/>
              </a:solidFill>
              <a:latin typeface="宋体" panose="0201060003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组合 1"/>
          <p:cNvGrpSpPr/>
          <p:nvPr/>
        </p:nvGrpSpPr>
        <p:grpSpPr bwMode="auto">
          <a:xfrm>
            <a:off x="6350" y="71599"/>
            <a:ext cx="1685330" cy="833562"/>
            <a:chOff x="6524" y="16049"/>
            <a:chExt cx="1295400" cy="1111417"/>
          </a:xfrm>
        </p:grpSpPr>
        <p:sp>
          <p:nvSpPr>
            <p:cNvPr id="24581" name="文本框 4103"/>
            <p:cNvSpPr txBox="1">
              <a:spLocks noChangeArrowheads="1"/>
            </p:cNvSpPr>
            <p:nvPr/>
          </p:nvSpPr>
          <p:spPr bwMode="auto">
            <a:xfrm>
              <a:off x="6524" y="16049"/>
              <a:ext cx="1295400" cy="111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2E6CB8"/>
                  </a:solidFill>
                  <a:latin typeface="华文行楷" pitchFamily="2" charset="-122"/>
                  <a:ea typeface="华文行楷" pitchFamily="2" charset="-122"/>
                </a:rPr>
                <a:t>随堂训练</a:t>
              </a:r>
              <a:endParaRPr lang="zh-CN" altLang="zh-CN" sz="2400" b="1" dirty="0">
                <a:solidFill>
                  <a:srgbClr val="2E6CB8"/>
                </a:solidFill>
                <a:latin typeface="华文行楷" pitchFamily="2" charset="-122"/>
                <a:ea typeface="华文行楷" pitchFamily="2" charset="-122"/>
              </a:endParaRPr>
            </a:p>
          </p:txBody>
        </p:sp>
        <p:pic>
          <p:nvPicPr>
            <p:cNvPr id="24582" name="Picture 3" descr="C:\Users\Administrator\Desktop\Redocn_2013102516062741.jpg"/>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72501" t="2817" r="10249" b="94366"/>
            <a:stretch>
              <a:fillRect/>
            </a:stretch>
          </p:blipFill>
          <p:spPr bwMode="auto">
            <a:xfrm>
              <a:off x="6524" y="425815"/>
              <a:ext cx="1095375" cy="29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8" name="文本框 56321"/>
          <p:cNvSpPr txBox="1">
            <a:spLocks noChangeArrowheads="1"/>
          </p:cNvSpPr>
          <p:nvPr/>
        </p:nvSpPr>
        <p:spPr bwMode="auto">
          <a:xfrm>
            <a:off x="467544" y="771550"/>
            <a:ext cx="8066272"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pPr>
            <a:r>
              <a:rPr lang="en-US" altLang="zh-CN" sz="3000" b="1" dirty="0">
                <a:latin typeface="宋体" panose="02010600030101010101" pitchFamily="2" charset="-122"/>
                <a:sym typeface="宋体" panose="02010600030101010101" pitchFamily="2" charset="-122"/>
              </a:rPr>
              <a:t>2</a:t>
            </a:r>
            <a:r>
              <a:rPr lang="en-US" altLang="zh-CN" sz="3000" b="1" dirty="0" smtClean="0">
                <a:latin typeface="宋体" panose="02010600030101010101" pitchFamily="2" charset="-122"/>
                <a:sym typeface="宋体" panose="02010600030101010101" pitchFamily="2" charset="-122"/>
              </a:rPr>
              <a:t>.</a:t>
            </a:r>
            <a:r>
              <a:rPr lang="zh-CN" altLang="en-US" sz="3000" b="1" dirty="0" smtClean="0">
                <a:latin typeface="宋体" panose="02010600030101010101" pitchFamily="2" charset="-122"/>
                <a:sym typeface="宋体" panose="02010600030101010101" pitchFamily="2" charset="-122"/>
              </a:rPr>
              <a:t>目前，海尔在全球拥有</a:t>
            </a:r>
            <a:r>
              <a:rPr lang="en-US" altLang="zh-CN" sz="3000" b="1" dirty="0" smtClean="0">
                <a:latin typeface="宋体" panose="02010600030101010101" pitchFamily="2" charset="-122"/>
                <a:sym typeface="宋体" panose="02010600030101010101" pitchFamily="2" charset="-122"/>
              </a:rPr>
              <a:t>10</a:t>
            </a:r>
            <a:r>
              <a:rPr lang="zh-CN" altLang="en-US" sz="3000" b="1" dirty="0" smtClean="0">
                <a:latin typeface="宋体" panose="02010600030101010101" pitchFamily="2" charset="-122"/>
                <a:sym typeface="宋体" panose="02010600030101010101" pitchFamily="2" charset="-122"/>
              </a:rPr>
              <a:t>大研发中心、</a:t>
            </a:r>
            <a:r>
              <a:rPr lang="en-US" altLang="zh-CN" sz="3000" b="1" dirty="0" smtClean="0">
                <a:latin typeface="宋体" panose="02010600030101010101" pitchFamily="2" charset="-122"/>
                <a:sym typeface="宋体" panose="02010600030101010101" pitchFamily="2" charset="-122"/>
              </a:rPr>
              <a:t>25</a:t>
            </a:r>
            <a:r>
              <a:rPr lang="zh-CN" altLang="en-US" sz="3000" b="1" dirty="0" smtClean="0">
                <a:latin typeface="宋体" panose="02010600030101010101" pitchFamily="2" charset="-122"/>
                <a:sym typeface="宋体" panose="02010600030101010101" pitchFamily="2" charset="-122"/>
              </a:rPr>
              <a:t>个工业园，</a:t>
            </a:r>
            <a:r>
              <a:rPr lang="en-US" altLang="zh-CN" sz="3000" b="1" dirty="0" smtClean="0">
                <a:latin typeface="宋体" panose="02010600030101010101" pitchFamily="2" charset="-122"/>
                <a:sym typeface="宋体" panose="02010600030101010101" pitchFamily="2" charset="-122"/>
              </a:rPr>
              <a:t>122</a:t>
            </a:r>
            <a:r>
              <a:rPr lang="zh-CN" altLang="en-US" sz="3000" b="1" dirty="0" smtClean="0">
                <a:latin typeface="宋体" panose="02010600030101010101" pitchFamily="2" charset="-122"/>
                <a:sym typeface="宋体" panose="02010600030101010101" pitchFamily="2" charset="-122"/>
              </a:rPr>
              <a:t>个制造中心，</a:t>
            </a:r>
            <a:r>
              <a:rPr lang="en-US" altLang="zh-CN" sz="3000" b="1" dirty="0" smtClean="0">
                <a:latin typeface="宋体" panose="02010600030101010101" pitchFamily="2" charset="-122"/>
                <a:sym typeface="宋体" panose="02010600030101010101" pitchFamily="2" charset="-122"/>
              </a:rPr>
              <a:t>106</a:t>
            </a:r>
            <a:r>
              <a:rPr lang="zh-CN" altLang="en-US" sz="3000" b="1" dirty="0" smtClean="0">
                <a:latin typeface="宋体" panose="02010600030101010101" pitchFamily="2" charset="-122"/>
                <a:sym typeface="宋体" panose="02010600030101010101" pitchFamily="2" charset="-122"/>
              </a:rPr>
              <a:t>个营销中心。这体现了（   ） </a:t>
            </a:r>
            <a:r>
              <a:rPr lang="en-US" altLang="zh-CN" sz="3000" b="1" dirty="0">
                <a:latin typeface="宋体" panose="02010600030101010101" pitchFamily="2" charset="-122"/>
                <a:sym typeface="宋体" panose="02010600030101010101" pitchFamily="2" charset="-122"/>
              </a:rPr>
              <a:t>     </a:t>
            </a:r>
            <a:endParaRPr lang="en-US" altLang="zh-CN" sz="3000" b="1" dirty="0">
              <a:latin typeface="宋体" panose="02010600030101010101" pitchFamily="2" charset="-122"/>
              <a:sym typeface="宋体" panose="02010600030101010101" pitchFamily="2" charset="-122"/>
            </a:endParaRPr>
          </a:p>
          <a:p>
            <a:pPr eaLnBrk="1" hangingPunct="1">
              <a:lnSpc>
                <a:spcPct val="110000"/>
              </a:lnSpc>
            </a:pPr>
            <a:r>
              <a:rPr lang="en-US" altLang="zh-CN" sz="3000" b="1" dirty="0">
                <a:latin typeface="宋体" panose="02010600030101010101" pitchFamily="2" charset="-122"/>
                <a:sym typeface="宋体" panose="02010600030101010101" pitchFamily="2" charset="-122"/>
              </a:rPr>
              <a:t>A</a:t>
            </a:r>
            <a:r>
              <a:rPr lang="zh-CN" altLang="en-US" sz="3000" b="1" dirty="0" smtClean="0">
                <a:latin typeface="宋体" panose="02010600030101010101" pitchFamily="2" charset="-122"/>
                <a:sym typeface="宋体" panose="02010600030101010101" pitchFamily="2" charset="-122"/>
              </a:rPr>
              <a:t>．世界经济全球化</a:t>
            </a:r>
            <a:r>
              <a:rPr lang="zh-CN" altLang="en-US" sz="3000" b="1" dirty="0">
                <a:latin typeface="宋体" panose="02010600030101010101" pitchFamily="2" charset="-122"/>
                <a:sym typeface="宋体" panose="02010600030101010101" pitchFamily="2" charset="-122"/>
              </a:rPr>
              <a:t>    </a:t>
            </a:r>
            <a:endParaRPr lang="en-US" altLang="zh-CN" sz="3000" b="1" dirty="0">
              <a:latin typeface="宋体" panose="02010600030101010101" pitchFamily="2" charset="-122"/>
              <a:sym typeface="宋体" panose="02010600030101010101" pitchFamily="2" charset="-122"/>
            </a:endParaRPr>
          </a:p>
          <a:p>
            <a:pPr eaLnBrk="1" hangingPunct="1">
              <a:lnSpc>
                <a:spcPct val="110000"/>
              </a:lnSpc>
            </a:pPr>
            <a:r>
              <a:rPr lang="en-US" altLang="zh-CN" sz="3000" b="1" dirty="0">
                <a:latin typeface="宋体" panose="02010600030101010101" pitchFamily="2" charset="-122"/>
                <a:sym typeface="宋体" panose="02010600030101010101" pitchFamily="2" charset="-122"/>
              </a:rPr>
              <a:t>B</a:t>
            </a:r>
            <a:r>
              <a:rPr lang="zh-CN" altLang="en-US" sz="3000" b="1" dirty="0" smtClean="0">
                <a:latin typeface="宋体" panose="02010600030101010101" pitchFamily="2" charset="-122"/>
                <a:sym typeface="宋体" panose="02010600030101010101" pitchFamily="2" charset="-122"/>
              </a:rPr>
              <a:t>．国际经济秩序公平合理</a:t>
            </a:r>
            <a:r>
              <a:rPr lang="zh-CN" altLang="en-US" sz="3000" b="1" dirty="0">
                <a:latin typeface="宋体" panose="02010600030101010101" pitchFamily="2" charset="-122"/>
                <a:sym typeface="宋体" panose="02010600030101010101" pitchFamily="2" charset="-122"/>
              </a:rPr>
              <a:t>    </a:t>
            </a:r>
            <a:endParaRPr lang="en-US" altLang="zh-CN" sz="3000" b="1" dirty="0">
              <a:latin typeface="宋体" panose="02010600030101010101" pitchFamily="2" charset="-122"/>
              <a:sym typeface="宋体" panose="02010600030101010101" pitchFamily="2" charset="-122"/>
            </a:endParaRPr>
          </a:p>
          <a:p>
            <a:pPr eaLnBrk="1" hangingPunct="1">
              <a:lnSpc>
                <a:spcPct val="110000"/>
              </a:lnSpc>
            </a:pPr>
            <a:r>
              <a:rPr lang="en-US" altLang="zh-CN" sz="3000" b="1" dirty="0">
                <a:latin typeface="宋体" panose="02010600030101010101" pitchFamily="2" charset="-122"/>
                <a:sym typeface="宋体" panose="02010600030101010101" pitchFamily="2" charset="-122"/>
              </a:rPr>
              <a:t>C</a:t>
            </a:r>
            <a:r>
              <a:rPr lang="zh-CN" altLang="en-US" sz="3000" b="1" dirty="0" smtClean="0">
                <a:latin typeface="宋体" panose="02010600030101010101" pitchFamily="2" charset="-122"/>
                <a:sym typeface="宋体" panose="02010600030101010101" pitchFamily="2" charset="-122"/>
              </a:rPr>
              <a:t>．世界格局的多极化发展</a:t>
            </a:r>
            <a:r>
              <a:rPr lang="zh-CN" altLang="en-US" sz="3000" b="1" dirty="0">
                <a:latin typeface="宋体" panose="02010600030101010101" pitchFamily="2" charset="-122"/>
                <a:sym typeface="宋体" panose="02010600030101010101" pitchFamily="2" charset="-122"/>
              </a:rPr>
              <a:t>   </a:t>
            </a:r>
            <a:endParaRPr lang="en-US" altLang="zh-CN" sz="3000" b="1" dirty="0">
              <a:latin typeface="宋体" panose="02010600030101010101" pitchFamily="2" charset="-122"/>
              <a:sym typeface="宋体" panose="02010600030101010101" pitchFamily="2" charset="-122"/>
            </a:endParaRPr>
          </a:p>
          <a:p>
            <a:pPr eaLnBrk="1" hangingPunct="1">
              <a:lnSpc>
                <a:spcPct val="110000"/>
              </a:lnSpc>
            </a:pPr>
            <a:r>
              <a:rPr lang="en-US" altLang="zh-CN" sz="3000" b="1" dirty="0">
                <a:latin typeface="宋体" panose="02010600030101010101" pitchFamily="2" charset="-122"/>
                <a:sym typeface="宋体" panose="02010600030101010101" pitchFamily="2" charset="-122"/>
              </a:rPr>
              <a:t>D</a:t>
            </a:r>
            <a:r>
              <a:rPr lang="zh-CN" altLang="en-US" sz="3000" b="1" dirty="0" smtClean="0">
                <a:latin typeface="宋体" panose="02010600030101010101" pitchFamily="2" charset="-122"/>
                <a:sym typeface="宋体" panose="02010600030101010101" pitchFamily="2" charset="-122"/>
              </a:rPr>
              <a:t>．两极格局的瓦解</a:t>
            </a:r>
            <a:endParaRPr lang="zh-CN" altLang="en-US" sz="3000" b="1" dirty="0">
              <a:latin typeface="宋体" panose="02010600030101010101" pitchFamily="2" charset="-122"/>
              <a:sym typeface="宋体" panose="02010600030101010101" pitchFamily="2" charset="-122"/>
            </a:endParaRPr>
          </a:p>
        </p:txBody>
      </p:sp>
      <p:sp>
        <p:nvSpPr>
          <p:cNvPr id="3" name="矩形 2"/>
          <p:cNvSpPr>
            <a:spLocks noChangeArrowheads="1"/>
          </p:cNvSpPr>
          <p:nvPr/>
        </p:nvSpPr>
        <p:spPr bwMode="auto">
          <a:xfrm>
            <a:off x="2056926" y="1491630"/>
            <a:ext cx="7651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6000" b="1" noProof="1">
                <a:solidFill>
                  <a:srgbClr val="FF0000"/>
                </a:solidFill>
                <a:latin typeface="宋体" panose="02010600030101010101" pitchFamily="2" charset="-122"/>
                <a:sym typeface="宋体" panose="02010600030101010101" pitchFamily="2" charset="-122"/>
              </a:rPr>
              <a:t>A</a:t>
            </a:r>
            <a:r>
              <a:rPr lang="en-US" altLang="en-US" sz="6000" b="1" noProof="1" smtClean="0">
                <a:solidFill>
                  <a:srgbClr val="0000FF"/>
                </a:solidFill>
                <a:latin typeface="宋体" panose="02010600030101010101" pitchFamily="2" charset="-122"/>
                <a:sym typeface="宋体" panose="02010600030101010101" pitchFamily="2" charset="-122"/>
              </a:rPr>
              <a:t>   </a:t>
            </a:r>
            <a:endParaRPr lang="en-US" altLang="en-US" sz="6000" b="1" noProof="1">
              <a:solidFill>
                <a:srgbClr val="0000FF"/>
              </a:solidFill>
              <a:latin typeface="宋体" panose="02010600030101010101"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矩形 7197"/>
          <p:cNvSpPr>
            <a:spLocks noChangeArrowheads="1"/>
          </p:cNvSpPr>
          <p:nvPr/>
        </p:nvSpPr>
        <p:spPr bwMode="auto">
          <a:xfrm>
            <a:off x="11505" y="5953"/>
            <a:ext cx="42883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dirty="0" smtClean="0">
                <a:solidFill>
                  <a:srgbClr val="FF0000"/>
                </a:solidFill>
                <a:latin typeface="黑体" panose="02010609060101010101" pitchFamily="49" charset="-122"/>
                <a:ea typeface="黑体" panose="02010609060101010101" pitchFamily="49" charset="-122"/>
                <a:sym typeface="宋体" panose="02010600030101010101" pitchFamily="2" charset="-122"/>
              </a:rPr>
              <a:t>一、联合国</a:t>
            </a:r>
            <a:r>
              <a:rPr lang="zh-CN" altLang="en-US" sz="3200" b="1" dirty="0">
                <a:solidFill>
                  <a:srgbClr val="FF0000"/>
                </a:solidFill>
                <a:latin typeface="黑体" panose="02010609060101010101" pitchFamily="49" charset="-122"/>
                <a:ea typeface="黑体" panose="02010609060101010101" pitchFamily="49" charset="-122"/>
                <a:sym typeface="宋体" panose="02010600030101010101" pitchFamily="2" charset="-122"/>
              </a:rPr>
              <a:t>与国际安全</a:t>
            </a:r>
            <a:endParaRPr lang="zh-CN" altLang="zh-CN" sz="3200" b="1" dirty="0">
              <a:solidFill>
                <a:srgbClr val="FF0000"/>
              </a:solidFill>
              <a:latin typeface="黑体" panose="02010609060101010101" pitchFamily="49" charset="-122"/>
              <a:ea typeface="黑体" panose="02010609060101010101" pitchFamily="49" charset="-122"/>
              <a:sym typeface="宋体" panose="02010600030101010101" pitchFamily="2" charset="-122"/>
            </a:endParaRPr>
          </a:p>
        </p:txBody>
      </p:sp>
      <p:pic>
        <p:nvPicPr>
          <p:cNvPr id="9222" name="Picture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3528" y="1851670"/>
            <a:ext cx="4392935" cy="2808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7" name="Rectangle 10"/>
          <p:cNvSpPr>
            <a:spLocks noChangeArrowheads="1"/>
          </p:cNvSpPr>
          <p:nvPr/>
        </p:nvSpPr>
        <p:spPr bwMode="auto">
          <a:xfrm>
            <a:off x="467544" y="771550"/>
            <a:ext cx="837454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ts val="3000"/>
              </a:lnSpc>
            </a:pPr>
            <a:r>
              <a:rPr lang="zh-CN" altLang="en-US" sz="2300" b="1" dirty="0" smtClean="0">
                <a:latin typeface="宋体" panose="02010600030101010101" pitchFamily="2" charset="-122"/>
              </a:rPr>
              <a:t>    </a:t>
            </a:r>
            <a:r>
              <a:rPr lang="zh-CN" altLang="en-US" sz="2400" dirty="0" smtClean="0">
                <a:latin typeface="黑体" panose="02010609060101010101" pitchFamily="49" charset="-122"/>
                <a:ea typeface="黑体" panose="02010609060101010101" pitchFamily="49" charset="-122"/>
              </a:rPr>
              <a:t>联合国</a:t>
            </a:r>
            <a:r>
              <a:rPr lang="zh-CN" altLang="en-US" sz="2400" dirty="0">
                <a:latin typeface="黑体" panose="02010609060101010101" pitchFamily="49" charset="-122"/>
                <a:ea typeface="黑体" panose="02010609060101010101" pitchFamily="49" charset="-122"/>
              </a:rPr>
              <a:t>是世界人民反法西斯战争胜利的产物。</a:t>
            </a:r>
            <a:r>
              <a:rPr lang="zh-CN" altLang="en-US" sz="2400" dirty="0" smtClean="0">
                <a:latin typeface="黑体" panose="02010609060101010101" pitchFamily="49" charset="-122"/>
                <a:ea typeface="黑体" panose="02010609060101010101" pitchFamily="49" charset="-122"/>
              </a:rPr>
              <a:t>在</a:t>
            </a:r>
            <a:r>
              <a:rPr lang="zh-CN" altLang="en-US" sz="2400" dirty="0" smtClean="0">
                <a:solidFill>
                  <a:srgbClr val="3333FF"/>
                </a:solidFill>
                <a:latin typeface="黑体" panose="02010609060101010101" pitchFamily="49" charset="-122"/>
                <a:ea typeface="黑体" panose="02010609060101010101" pitchFamily="49" charset="-122"/>
              </a:rPr>
              <a:t>雅尔塔会议</a:t>
            </a:r>
            <a:r>
              <a:rPr lang="zh-CN" altLang="en-US" sz="2400" dirty="0" smtClean="0">
                <a:latin typeface="黑体" panose="02010609060101010101" pitchFamily="49" charset="-122"/>
                <a:ea typeface="黑体" panose="02010609060101010101" pitchFamily="49" charset="-122"/>
              </a:rPr>
              <a:t>中</a:t>
            </a:r>
            <a:r>
              <a:rPr lang="zh-CN" altLang="en-US" sz="2400" dirty="0">
                <a:latin typeface="黑体" panose="02010609060101010101" pitchFamily="49" charset="-122"/>
                <a:ea typeface="黑体" panose="02010609060101010101" pitchFamily="49" charset="-122"/>
              </a:rPr>
              <a:t>，成立联合国是重要内容之一。</a:t>
            </a:r>
            <a:endParaRPr lang="zh-CN" altLang="en-US" sz="2400" dirty="0">
              <a:latin typeface="黑体" panose="02010609060101010101" pitchFamily="49" charset="-122"/>
              <a:ea typeface="黑体" panose="02010609060101010101" pitchFamily="49" charset="-122"/>
            </a:endParaRPr>
          </a:p>
        </p:txBody>
      </p:sp>
      <p:sp>
        <p:nvSpPr>
          <p:cNvPr id="9228" name="Text Box 12"/>
          <p:cNvSpPr txBox="1">
            <a:spLocks noChangeArrowheads="1"/>
          </p:cNvSpPr>
          <p:nvPr/>
        </p:nvSpPr>
        <p:spPr bwMode="auto">
          <a:xfrm>
            <a:off x="5094559" y="1957132"/>
            <a:ext cx="349188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400" b="1" dirty="0" smtClean="0"/>
              <a:t>         </a:t>
            </a:r>
            <a:r>
              <a:rPr lang="en-US" altLang="zh-CN" sz="2800" dirty="0" smtClean="0">
                <a:latin typeface="黑体" panose="02010609060101010101" pitchFamily="49" charset="-122"/>
                <a:ea typeface="黑体" panose="02010609060101010101" pitchFamily="49" charset="-122"/>
              </a:rPr>
              <a:t>1945</a:t>
            </a:r>
            <a:r>
              <a:rPr lang="zh-CN" altLang="en-US" sz="2800" dirty="0">
                <a:latin typeface="黑体" panose="02010609060101010101" pitchFamily="49" charset="-122"/>
                <a:ea typeface="黑体" panose="02010609060101010101" pitchFamily="49" charset="-122"/>
              </a:rPr>
              <a:t>年</a:t>
            </a:r>
            <a:r>
              <a:rPr lang="en-US" altLang="zh-CN" sz="2800" dirty="0">
                <a:latin typeface="黑体" panose="02010609060101010101" pitchFamily="49" charset="-122"/>
                <a:ea typeface="黑体" panose="02010609060101010101" pitchFamily="49" charset="-122"/>
              </a:rPr>
              <a:t>4</a:t>
            </a:r>
            <a:r>
              <a:rPr lang="zh-CN" altLang="en-US" sz="2800" dirty="0">
                <a:latin typeface="黑体" panose="02010609060101010101" pitchFamily="49" charset="-122"/>
                <a:ea typeface="黑体" panose="02010609060101010101" pitchFamily="49" charset="-122"/>
              </a:rPr>
              <a:t>月，</a:t>
            </a:r>
            <a:r>
              <a:rPr lang="en-US" altLang="zh-CN" sz="2800" dirty="0">
                <a:latin typeface="黑体" panose="02010609060101010101" pitchFamily="49" charset="-122"/>
                <a:ea typeface="黑体" panose="02010609060101010101" pitchFamily="49" charset="-122"/>
              </a:rPr>
              <a:t>50</a:t>
            </a:r>
            <a:r>
              <a:rPr lang="zh-CN" altLang="en-US" sz="2800" dirty="0">
                <a:latin typeface="黑体" panose="02010609060101010101" pitchFamily="49" charset="-122"/>
                <a:ea typeface="黑体" panose="02010609060101010101" pitchFamily="49" charset="-122"/>
              </a:rPr>
              <a:t>个国家的代表在美国旧金山举行“联合国国际组织会议”，</a:t>
            </a:r>
            <a:r>
              <a:rPr lang="en-US" altLang="zh-CN" sz="2800" dirty="0">
                <a:latin typeface="黑体" panose="02010609060101010101" pitchFamily="49" charset="-122"/>
                <a:ea typeface="黑体" panose="02010609060101010101" pitchFamily="49" charset="-122"/>
              </a:rPr>
              <a:t>6</a:t>
            </a:r>
            <a:r>
              <a:rPr lang="zh-CN" altLang="en-US" sz="2800" dirty="0">
                <a:latin typeface="黑体" panose="02010609060101010101" pitchFamily="49" charset="-122"/>
                <a:ea typeface="黑体" panose="02010609060101010101" pitchFamily="49" charset="-122"/>
              </a:rPr>
              <a:t>月签署了</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联合国宪章</a:t>
            </a:r>
            <a:r>
              <a:rPr lang="en-US" altLang="zh-CN" sz="2800" dirty="0">
                <a:latin typeface="黑体" panose="02010609060101010101" pitchFamily="49" charset="-122"/>
                <a:ea typeface="黑体" panose="02010609060101010101" pitchFamily="49" charset="-122"/>
              </a:rPr>
              <a:t>》</a:t>
            </a:r>
            <a:endParaRPr lang="en-US" altLang="zh-CN" sz="2800"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59" name="文本框 2"/>
          <p:cNvSpPr txBox="1">
            <a:spLocks noChangeArrowheads="1"/>
          </p:cNvSpPr>
          <p:nvPr/>
        </p:nvSpPr>
        <p:spPr bwMode="auto">
          <a:xfrm>
            <a:off x="320675" y="696128"/>
            <a:ext cx="284638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800" dirty="0" smtClean="0">
                <a:latin typeface="黑体" panose="02010609060101010101" pitchFamily="49" charset="-122"/>
                <a:ea typeface="黑体" panose="02010609060101010101" pitchFamily="49" charset="-122"/>
              </a:rPr>
              <a:t>成立</a:t>
            </a:r>
            <a:r>
              <a:rPr lang="zh-CN" altLang="en-US" sz="2800" dirty="0">
                <a:latin typeface="黑体" panose="02010609060101010101" pitchFamily="49" charset="-122"/>
                <a:ea typeface="黑体" panose="02010609060101010101" pitchFamily="49" charset="-122"/>
              </a:rPr>
              <a:t>的</a:t>
            </a:r>
            <a:r>
              <a:rPr lang="zh-CN" altLang="en-US" sz="2800" dirty="0" smtClean="0">
                <a:latin typeface="黑体" panose="02010609060101010101" pitchFamily="49" charset="-122"/>
                <a:ea typeface="黑体" panose="02010609060101010101" pitchFamily="49" charset="-122"/>
              </a:rPr>
              <a:t>时间：</a:t>
            </a:r>
            <a:endParaRPr lang="zh-CN" altLang="en-US" sz="2800" dirty="0">
              <a:latin typeface="黑体" panose="02010609060101010101" pitchFamily="49" charset="-122"/>
              <a:ea typeface="黑体" panose="02010609060101010101" pitchFamily="49" charset="-122"/>
            </a:endParaRPr>
          </a:p>
          <a:p>
            <a:pPr>
              <a:buFont typeface="Arial" panose="020B0604020202020204" pitchFamily="34" charset="0"/>
              <a:buNone/>
            </a:pPr>
            <a:endParaRPr lang="en-US" altLang="zh-CN" sz="2800" dirty="0">
              <a:latin typeface="黑体" panose="02010609060101010101" pitchFamily="49" charset="-122"/>
              <a:ea typeface="黑体" panose="02010609060101010101" pitchFamily="49" charset="-122"/>
            </a:endParaRPr>
          </a:p>
          <a:p>
            <a:pPr>
              <a:buFont typeface="Arial" panose="020B0604020202020204" pitchFamily="34" charset="0"/>
              <a:buNone/>
            </a:pPr>
            <a:r>
              <a:rPr lang="zh-CN" altLang="en-US" sz="2800" dirty="0" smtClean="0">
                <a:latin typeface="黑体" panose="02010609060101010101" pitchFamily="49" charset="-122"/>
                <a:ea typeface="黑体" panose="02010609060101010101" pitchFamily="49" charset="-122"/>
              </a:rPr>
              <a:t>地位</a:t>
            </a:r>
            <a:r>
              <a:rPr lang="zh-CN" altLang="en-US" sz="2800" dirty="0">
                <a:latin typeface="黑体" panose="02010609060101010101" pitchFamily="49" charset="-122"/>
                <a:ea typeface="黑体" panose="02010609060101010101" pitchFamily="49" charset="-122"/>
              </a:rPr>
              <a:t>：</a:t>
            </a:r>
            <a:endParaRPr lang="zh-CN" altLang="en-US" sz="2800" dirty="0">
              <a:latin typeface="黑体" panose="02010609060101010101" pitchFamily="49" charset="-122"/>
              <a:ea typeface="黑体" panose="02010609060101010101" pitchFamily="49" charset="-122"/>
            </a:endParaRPr>
          </a:p>
          <a:p>
            <a:pPr>
              <a:buFont typeface="Arial" panose="020B0604020202020204" pitchFamily="34" charset="0"/>
              <a:buNone/>
            </a:pPr>
            <a:endParaRPr lang="en-US" altLang="zh-CN" sz="2800" dirty="0">
              <a:latin typeface="黑体" panose="02010609060101010101" pitchFamily="49" charset="-122"/>
              <a:ea typeface="黑体" panose="02010609060101010101" pitchFamily="49" charset="-122"/>
            </a:endParaRPr>
          </a:p>
          <a:p>
            <a:pPr>
              <a:buFont typeface="Arial" panose="020B0604020202020204" pitchFamily="34" charset="0"/>
              <a:buNone/>
            </a:pPr>
            <a:r>
              <a:rPr lang="zh-CN" altLang="en-US" sz="2800" dirty="0" smtClean="0">
                <a:latin typeface="黑体" panose="02010609060101010101" pitchFamily="49" charset="-122"/>
                <a:ea typeface="黑体" panose="02010609060101010101" pitchFamily="49" charset="-122"/>
              </a:rPr>
              <a:t>总部</a:t>
            </a:r>
            <a:r>
              <a:rPr lang="zh-CN" altLang="en-US" sz="2800" dirty="0">
                <a:latin typeface="黑体" panose="02010609060101010101" pitchFamily="49" charset="-122"/>
                <a:ea typeface="黑体" panose="02010609060101010101" pitchFamily="49" charset="-122"/>
              </a:rPr>
              <a:t>：</a:t>
            </a:r>
            <a:endParaRPr lang="zh-CN" altLang="en-US" sz="2800" dirty="0">
              <a:latin typeface="黑体" panose="02010609060101010101" pitchFamily="49" charset="-122"/>
              <a:ea typeface="黑体" panose="02010609060101010101" pitchFamily="49" charset="-122"/>
            </a:endParaRPr>
          </a:p>
          <a:p>
            <a:pPr>
              <a:buFont typeface="Arial" panose="020B0604020202020204" pitchFamily="34" charset="0"/>
              <a:buNone/>
            </a:pPr>
            <a:endParaRPr lang="en-US" altLang="zh-CN" sz="2800" dirty="0">
              <a:latin typeface="黑体" panose="02010609060101010101" pitchFamily="49" charset="-122"/>
              <a:ea typeface="黑体" panose="02010609060101010101" pitchFamily="49" charset="-122"/>
            </a:endParaRPr>
          </a:p>
          <a:p>
            <a:pPr>
              <a:buFont typeface="Arial" panose="020B0604020202020204" pitchFamily="34" charset="0"/>
              <a:buNone/>
            </a:pPr>
            <a:r>
              <a:rPr lang="zh-CN" altLang="en-US" sz="2800" dirty="0" smtClean="0">
                <a:latin typeface="黑体" panose="02010609060101010101" pitchFamily="49" charset="-122"/>
                <a:ea typeface="黑体" panose="02010609060101010101" pitchFamily="49" charset="-122"/>
              </a:rPr>
              <a:t>成员国</a:t>
            </a:r>
            <a:r>
              <a:rPr lang="zh-CN" altLang="en-US" sz="2800" dirty="0">
                <a:latin typeface="黑体" panose="02010609060101010101" pitchFamily="49" charset="-122"/>
                <a:ea typeface="黑体" panose="02010609060101010101" pitchFamily="49" charset="-122"/>
              </a:rPr>
              <a:t>：</a:t>
            </a:r>
            <a:endParaRPr lang="zh-CN" altLang="en-US" sz="2800" dirty="0">
              <a:latin typeface="黑体" panose="02010609060101010101" pitchFamily="49" charset="-122"/>
              <a:ea typeface="黑体" panose="02010609060101010101" pitchFamily="49" charset="-122"/>
            </a:endParaRPr>
          </a:p>
          <a:p>
            <a:pPr>
              <a:buFont typeface="Arial" panose="020B0604020202020204" pitchFamily="34" charset="0"/>
              <a:buNone/>
            </a:pPr>
            <a:endParaRPr lang="en-US" altLang="zh-CN" sz="2800" dirty="0">
              <a:latin typeface="黑体" panose="02010609060101010101" pitchFamily="49" charset="-122"/>
              <a:ea typeface="黑体" panose="02010609060101010101" pitchFamily="49" charset="-122"/>
            </a:endParaRPr>
          </a:p>
          <a:p>
            <a:pPr>
              <a:buFont typeface="Arial" panose="020B0604020202020204" pitchFamily="34" charset="0"/>
              <a:buNone/>
            </a:pPr>
            <a:r>
              <a:rPr lang="zh-CN" altLang="en-US" sz="2800" dirty="0" smtClean="0">
                <a:latin typeface="黑体" panose="02010609060101010101" pitchFamily="49" charset="-122"/>
                <a:ea typeface="黑体" panose="02010609060101010101" pitchFamily="49" charset="-122"/>
              </a:rPr>
              <a:t>主要</a:t>
            </a:r>
            <a:r>
              <a:rPr lang="zh-CN" altLang="en-US" sz="2800" dirty="0">
                <a:latin typeface="黑体" panose="02010609060101010101" pitchFamily="49" charset="-122"/>
                <a:ea typeface="黑体" panose="02010609060101010101" pitchFamily="49" charset="-122"/>
              </a:rPr>
              <a:t>机构：</a:t>
            </a:r>
            <a:endParaRPr lang="zh-CN" altLang="en-US" sz="2800" dirty="0">
              <a:latin typeface="黑体" panose="02010609060101010101" pitchFamily="49" charset="-122"/>
              <a:ea typeface="黑体" panose="02010609060101010101" pitchFamily="49" charset="-122"/>
            </a:endParaRPr>
          </a:p>
        </p:txBody>
      </p:sp>
      <p:sp>
        <p:nvSpPr>
          <p:cNvPr id="10260" name="Text Box 20"/>
          <p:cNvSpPr txBox="1">
            <a:spLocks noChangeArrowheads="1"/>
          </p:cNvSpPr>
          <p:nvPr/>
        </p:nvSpPr>
        <p:spPr bwMode="auto">
          <a:xfrm>
            <a:off x="2484438" y="696128"/>
            <a:ext cx="37433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dirty="0">
                <a:solidFill>
                  <a:srgbClr val="FF0000"/>
                </a:solidFill>
                <a:latin typeface="黑体" panose="02010609060101010101" pitchFamily="49" charset="-122"/>
                <a:ea typeface="黑体" panose="02010609060101010101" pitchFamily="49" charset="-122"/>
              </a:rPr>
              <a:t>1945</a:t>
            </a:r>
            <a:r>
              <a:rPr lang="zh-CN" altLang="en-US" sz="2800" dirty="0">
                <a:solidFill>
                  <a:srgbClr val="FF0000"/>
                </a:solidFill>
                <a:latin typeface="黑体" panose="02010609060101010101" pitchFamily="49" charset="-122"/>
                <a:ea typeface="黑体" panose="02010609060101010101" pitchFamily="49" charset="-122"/>
              </a:rPr>
              <a:t>年</a:t>
            </a:r>
            <a:r>
              <a:rPr lang="en-US" altLang="zh-CN" sz="2800" dirty="0">
                <a:solidFill>
                  <a:srgbClr val="FF0000"/>
                </a:solidFill>
                <a:latin typeface="黑体" panose="02010609060101010101" pitchFamily="49" charset="-122"/>
                <a:ea typeface="黑体" panose="02010609060101010101" pitchFamily="49" charset="-122"/>
              </a:rPr>
              <a:t>10</a:t>
            </a:r>
            <a:r>
              <a:rPr lang="zh-CN" altLang="en-US" sz="2800" dirty="0" smtClean="0">
                <a:solidFill>
                  <a:srgbClr val="FF0000"/>
                </a:solidFill>
                <a:latin typeface="黑体" panose="02010609060101010101" pitchFamily="49" charset="-122"/>
                <a:ea typeface="黑体" panose="02010609060101010101" pitchFamily="49" charset="-122"/>
              </a:rPr>
              <a:t>月</a:t>
            </a:r>
            <a:endParaRPr lang="zh-CN" altLang="en-US" sz="2800" dirty="0">
              <a:solidFill>
                <a:srgbClr val="FF0000"/>
              </a:solidFill>
              <a:latin typeface="黑体" panose="02010609060101010101" pitchFamily="49" charset="-122"/>
              <a:ea typeface="黑体" panose="02010609060101010101" pitchFamily="49" charset="-122"/>
            </a:endParaRPr>
          </a:p>
        </p:txBody>
      </p:sp>
      <p:sp>
        <p:nvSpPr>
          <p:cNvPr id="10261" name="Text Box 21"/>
          <p:cNvSpPr txBox="1">
            <a:spLocks noChangeArrowheads="1"/>
          </p:cNvSpPr>
          <p:nvPr/>
        </p:nvSpPr>
        <p:spPr bwMode="auto">
          <a:xfrm>
            <a:off x="1475656" y="1430014"/>
            <a:ext cx="734481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2800" dirty="0">
                <a:solidFill>
                  <a:srgbClr val="FF0000"/>
                </a:solidFill>
                <a:latin typeface="黑体" panose="02010609060101010101" pitchFamily="49" charset="-122"/>
                <a:ea typeface="黑体" panose="02010609060101010101" pitchFamily="49" charset="-122"/>
              </a:rPr>
              <a:t>人类构建和平发展的成果，是影响最大的国际组织</a:t>
            </a:r>
            <a:endParaRPr lang="zh-CN" altLang="en-US" sz="2800" dirty="0">
              <a:solidFill>
                <a:srgbClr val="FF0000"/>
              </a:solidFill>
              <a:latin typeface="黑体" panose="02010609060101010101" pitchFamily="49" charset="-122"/>
              <a:ea typeface="黑体" panose="02010609060101010101" pitchFamily="49" charset="-122"/>
            </a:endParaRPr>
          </a:p>
        </p:txBody>
      </p:sp>
      <p:sp>
        <p:nvSpPr>
          <p:cNvPr id="10262" name="Text Box 22"/>
          <p:cNvSpPr txBox="1">
            <a:spLocks noChangeArrowheads="1"/>
          </p:cNvSpPr>
          <p:nvPr/>
        </p:nvSpPr>
        <p:spPr bwMode="auto">
          <a:xfrm>
            <a:off x="1511301" y="2419677"/>
            <a:ext cx="16557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dirty="0">
                <a:solidFill>
                  <a:srgbClr val="FF0000"/>
                </a:solidFill>
                <a:latin typeface="黑体" panose="02010609060101010101" pitchFamily="49" charset="-122"/>
                <a:ea typeface="黑体" panose="02010609060101010101" pitchFamily="49" charset="-122"/>
              </a:rPr>
              <a:t>纽约</a:t>
            </a:r>
            <a:endParaRPr lang="zh-CN" altLang="en-US" sz="2800" dirty="0">
              <a:solidFill>
                <a:srgbClr val="FF0000"/>
              </a:solidFill>
              <a:latin typeface="黑体" panose="02010609060101010101" pitchFamily="49" charset="-122"/>
              <a:ea typeface="黑体" panose="02010609060101010101" pitchFamily="49" charset="-122"/>
            </a:endParaRPr>
          </a:p>
        </p:txBody>
      </p:sp>
      <p:sp>
        <p:nvSpPr>
          <p:cNvPr id="10263" name="Text Box 23"/>
          <p:cNvSpPr txBox="1">
            <a:spLocks noChangeArrowheads="1"/>
          </p:cNvSpPr>
          <p:nvPr/>
        </p:nvSpPr>
        <p:spPr bwMode="auto">
          <a:xfrm>
            <a:off x="1835696" y="3219822"/>
            <a:ext cx="1511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dirty="0">
                <a:solidFill>
                  <a:srgbClr val="FF0000"/>
                </a:solidFill>
                <a:latin typeface="黑体" panose="02010609060101010101" pitchFamily="49" charset="-122"/>
                <a:ea typeface="黑体" panose="02010609060101010101" pitchFamily="49" charset="-122"/>
              </a:rPr>
              <a:t>193</a:t>
            </a:r>
            <a:r>
              <a:rPr lang="zh-CN" altLang="en-US" sz="2800" dirty="0">
                <a:solidFill>
                  <a:srgbClr val="FF0000"/>
                </a:solidFill>
                <a:latin typeface="黑体" panose="02010609060101010101" pitchFamily="49" charset="-122"/>
                <a:ea typeface="黑体" panose="02010609060101010101" pitchFamily="49" charset="-122"/>
              </a:rPr>
              <a:t>个</a:t>
            </a:r>
            <a:endParaRPr lang="zh-CN" altLang="en-US" sz="2800" dirty="0">
              <a:solidFill>
                <a:srgbClr val="FF0000"/>
              </a:solidFill>
              <a:latin typeface="黑体" panose="02010609060101010101" pitchFamily="49" charset="-122"/>
              <a:ea typeface="黑体" panose="02010609060101010101" pitchFamily="49" charset="-122"/>
            </a:endParaRPr>
          </a:p>
        </p:txBody>
      </p:sp>
      <p:sp>
        <p:nvSpPr>
          <p:cNvPr id="10264" name="Text Box 24"/>
          <p:cNvSpPr txBox="1">
            <a:spLocks noChangeArrowheads="1"/>
          </p:cNvSpPr>
          <p:nvPr/>
        </p:nvSpPr>
        <p:spPr bwMode="auto">
          <a:xfrm>
            <a:off x="2081941" y="4012577"/>
            <a:ext cx="67385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2800" dirty="0">
                <a:solidFill>
                  <a:srgbClr val="FF0000"/>
                </a:solidFill>
                <a:latin typeface="黑体" panose="02010609060101010101" pitchFamily="49" charset="-122"/>
                <a:ea typeface="黑体" panose="02010609060101010101" pitchFamily="49" charset="-122"/>
              </a:rPr>
              <a:t>联合国大会、联合国安全理事会、联合国秘书处等</a:t>
            </a:r>
            <a:endParaRPr lang="zh-CN" altLang="en-US" sz="2800" dirty="0">
              <a:solidFill>
                <a:srgbClr val="FF0000"/>
              </a:solidFill>
              <a:latin typeface="黑体" panose="02010609060101010101" pitchFamily="49" charset="-122"/>
              <a:ea typeface="黑体" panose="02010609060101010101" pitchFamily="49" charset="-122"/>
            </a:endParaRPr>
          </a:p>
        </p:txBody>
      </p:sp>
      <p:sp>
        <p:nvSpPr>
          <p:cNvPr id="2" name="TextBox 1"/>
          <p:cNvSpPr txBox="1"/>
          <p:nvPr/>
        </p:nvSpPr>
        <p:spPr>
          <a:xfrm>
            <a:off x="0" y="0"/>
            <a:ext cx="4176588" cy="523220"/>
          </a:xfrm>
          <a:prstGeom prst="rect">
            <a:avLst/>
          </a:prstGeom>
          <a:noFill/>
        </p:spPr>
        <p:txBody>
          <a:bodyPr wrap="square" rtlCol="0">
            <a:spAutoFit/>
          </a:bodyPr>
          <a:lstStyle/>
          <a:p>
            <a:r>
              <a:rPr lang="en-US" altLang="zh-CN" sz="2800" b="1" dirty="0" smtClean="0">
                <a:solidFill>
                  <a:srgbClr val="C00000"/>
                </a:solidFill>
                <a:latin typeface="黑体" panose="02010609060101010101" pitchFamily="49" charset="-122"/>
                <a:ea typeface="黑体" panose="02010609060101010101" pitchFamily="49" charset="-122"/>
              </a:rPr>
              <a:t>1. </a:t>
            </a:r>
            <a:r>
              <a:rPr lang="zh-CN" altLang="en-US" sz="2800" b="1" dirty="0" smtClean="0">
                <a:solidFill>
                  <a:srgbClr val="C00000"/>
                </a:solidFill>
                <a:latin typeface="黑体" panose="02010609060101010101" pitchFamily="49" charset="-122"/>
                <a:ea typeface="黑体" panose="02010609060101010101" pitchFamily="49" charset="-122"/>
              </a:rPr>
              <a:t>联合国的成立</a:t>
            </a:r>
            <a:endParaRPr lang="zh-CN" altLang="en-US" sz="2800" b="1" dirty="0">
              <a:solidFill>
                <a:srgbClr val="C00000"/>
              </a:solidFill>
              <a:latin typeface="黑体" panose="02010609060101010101" pitchFamily="49" charset="-122"/>
              <a:ea typeface="黑体" panose="02010609060101010101" pitchFamily="49" charset="-122"/>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31509" y="2122131"/>
            <a:ext cx="2740682" cy="164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60"/>
                                        </p:tgtEl>
                                        <p:attrNameLst>
                                          <p:attrName>style.visibility</p:attrName>
                                        </p:attrNameLst>
                                      </p:cBhvr>
                                      <p:to>
                                        <p:strVal val="visible"/>
                                      </p:to>
                                    </p:set>
                                    <p:anim calcmode="lin" valueType="num">
                                      <p:cBhvr additive="base">
                                        <p:cTn id="7" dur="500" fill="hold"/>
                                        <p:tgtEl>
                                          <p:spTgt spid="10260"/>
                                        </p:tgtEl>
                                        <p:attrNameLst>
                                          <p:attrName>ppt_x</p:attrName>
                                        </p:attrNameLst>
                                      </p:cBhvr>
                                      <p:tavLst>
                                        <p:tav tm="0">
                                          <p:val>
                                            <p:strVal val="0-#ppt_w/2"/>
                                          </p:val>
                                        </p:tav>
                                        <p:tav tm="100000">
                                          <p:val>
                                            <p:strVal val="#ppt_x"/>
                                          </p:val>
                                        </p:tav>
                                      </p:tavLst>
                                    </p:anim>
                                    <p:anim calcmode="lin" valueType="num">
                                      <p:cBhvr additive="base">
                                        <p:cTn id="8" dur="500" fill="hold"/>
                                        <p:tgtEl>
                                          <p:spTgt spid="1026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61"/>
                                        </p:tgtEl>
                                        <p:attrNameLst>
                                          <p:attrName>style.visibility</p:attrName>
                                        </p:attrNameLst>
                                      </p:cBhvr>
                                      <p:to>
                                        <p:strVal val="visible"/>
                                      </p:to>
                                    </p:set>
                                    <p:anim calcmode="lin" valueType="num">
                                      <p:cBhvr additive="base">
                                        <p:cTn id="13" dur="500" fill="hold"/>
                                        <p:tgtEl>
                                          <p:spTgt spid="10261"/>
                                        </p:tgtEl>
                                        <p:attrNameLst>
                                          <p:attrName>ppt_x</p:attrName>
                                        </p:attrNameLst>
                                      </p:cBhvr>
                                      <p:tavLst>
                                        <p:tav tm="0">
                                          <p:val>
                                            <p:strVal val="0-#ppt_w/2"/>
                                          </p:val>
                                        </p:tav>
                                        <p:tav tm="100000">
                                          <p:val>
                                            <p:strVal val="#ppt_x"/>
                                          </p:val>
                                        </p:tav>
                                      </p:tavLst>
                                    </p:anim>
                                    <p:anim calcmode="lin" valueType="num">
                                      <p:cBhvr additive="base">
                                        <p:cTn id="14" dur="500" fill="hold"/>
                                        <p:tgtEl>
                                          <p:spTgt spid="1026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62"/>
                                        </p:tgtEl>
                                        <p:attrNameLst>
                                          <p:attrName>style.visibility</p:attrName>
                                        </p:attrNameLst>
                                      </p:cBhvr>
                                      <p:to>
                                        <p:strVal val="visible"/>
                                      </p:to>
                                    </p:set>
                                    <p:anim calcmode="lin" valueType="num">
                                      <p:cBhvr additive="base">
                                        <p:cTn id="19" dur="500" fill="hold"/>
                                        <p:tgtEl>
                                          <p:spTgt spid="10262"/>
                                        </p:tgtEl>
                                        <p:attrNameLst>
                                          <p:attrName>ppt_x</p:attrName>
                                        </p:attrNameLst>
                                      </p:cBhvr>
                                      <p:tavLst>
                                        <p:tav tm="0">
                                          <p:val>
                                            <p:strVal val="0-#ppt_w/2"/>
                                          </p:val>
                                        </p:tav>
                                        <p:tav tm="100000">
                                          <p:val>
                                            <p:strVal val="#ppt_x"/>
                                          </p:val>
                                        </p:tav>
                                      </p:tavLst>
                                    </p:anim>
                                    <p:anim calcmode="lin" valueType="num">
                                      <p:cBhvr additive="base">
                                        <p:cTn id="20" dur="500" fill="hold"/>
                                        <p:tgtEl>
                                          <p:spTgt spid="1026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63"/>
                                        </p:tgtEl>
                                        <p:attrNameLst>
                                          <p:attrName>style.visibility</p:attrName>
                                        </p:attrNameLst>
                                      </p:cBhvr>
                                      <p:to>
                                        <p:strVal val="visible"/>
                                      </p:to>
                                    </p:set>
                                    <p:anim calcmode="lin" valueType="num">
                                      <p:cBhvr additive="base">
                                        <p:cTn id="25" dur="500" fill="hold"/>
                                        <p:tgtEl>
                                          <p:spTgt spid="10263"/>
                                        </p:tgtEl>
                                        <p:attrNameLst>
                                          <p:attrName>ppt_x</p:attrName>
                                        </p:attrNameLst>
                                      </p:cBhvr>
                                      <p:tavLst>
                                        <p:tav tm="0">
                                          <p:val>
                                            <p:strVal val="0-#ppt_w/2"/>
                                          </p:val>
                                        </p:tav>
                                        <p:tav tm="100000">
                                          <p:val>
                                            <p:strVal val="#ppt_x"/>
                                          </p:val>
                                        </p:tav>
                                      </p:tavLst>
                                    </p:anim>
                                    <p:anim calcmode="lin" valueType="num">
                                      <p:cBhvr additive="base">
                                        <p:cTn id="26" dur="500" fill="hold"/>
                                        <p:tgtEl>
                                          <p:spTgt spid="1026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64"/>
                                        </p:tgtEl>
                                        <p:attrNameLst>
                                          <p:attrName>style.visibility</p:attrName>
                                        </p:attrNameLst>
                                      </p:cBhvr>
                                      <p:to>
                                        <p:strVal val="visible"/>
                                      </p:to>
                                    </p:set>
                                    <p:anim calcmode="lin" valueType="num">
                                      <p:cBhvr additive="base">
                                        <p:cTn id="31" dur="500" fill="hold"/>
                                        <p:tgtEl>
                                          <p:spTgt spid="10264"/>
                                        </p:tgtEl>
                                        <p:attrNameLst>
                                          <p:attrName>ppt_x</p:attrName>
                                        </p:attrNameLst>
                                      </p:cBhvr>
                                      <p:tavLst>
                                        <p:tav tm="0">
                                          <p:val>
                                            <p:strVal val="0-#ppt_w/2"/>
                                          </p:val>
                                        </p:tav>
                                        <p:tav tm="100000">
                                          <p:val>
                                            <p:strVal val="#ppt_x"/>
                                          </p:val>
                                        </p:tav>
                                      </p:tavLst>
                                    </p:anim>
                                    <p:anim calcmode="lin" valueType="num">
                                      <p:cBhvr additive="base">
                                        <p:cTn id="32" dur="500" fill="hold"/>
                                        <p:tgtEl>
                                          <p:spTgt spid="102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0" grpId="0"/>
      <p:bldP spid="10261" grpId="0"/>
      <p:bldP spid="10262" grpId="0"/>
      <p:bldP spid="10263" grpId="0"/>
      <p:bldP spid="10264"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9" name="Picture 3" descr="70_413_11971年10月25日，五星红旗在纽约联合国总部前升起"/>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1039" y="2355726"/>
            <a:ext cx="3516178" cy="23790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9940" name="Text Box 4"/>
          <p:cNvSpPr txBox="1">
            <a:spLocks noChangeArrowheads="1"/>
          </p:cNvSpPr>
          <p:nvPr/>
        </p:nvSpPr>
        <p:spPr bwMode="auto">
          <a:xfrm>
            <a:off x="4479107" y="2715766"/>
            <a:ext cx="4230894" cy="1493037"/>
          </a:xfrm>
          <a:prstGeom prst="rect">
            <a:avLst/>
          </a:prstGeom>
          <a:noFill/>
          <a:ln w="28575">
            <a:solidFill>
              <a:srgbClr val="000000"/>
            </a:solidFill>
            <a:prstDash val="dashDot"/>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ts val="3800"/>
              </a:lnSpc>
              <a:spcBef>
                <a:spcPct val="50000"/>
              </a:spcBef>
            </a:pPr>
            <a:r>
              <a:rPr lang="en-US" sz="2800" dirty="0" smtClean="0">
                <a:latin typeface="黑体" panose="02010609060101010101" pitchFamily="49" charset="-122"/>
                <a:ea typeface="黑体" panose="02010609060101010101" pitchFamily="49" charset="-122"/>
              </a:rPr>
              <a:t>    197</a:t>
            </a:r>
            <a:r>
              <a:rPr lang="en-US" altLang="zh-CN" sz="2800" dirty="0" smtClean="0">
                <a:latin typeface="黑体" panose="02010609060101010101" pitchFamily="49" charset="-122"/>
                <a:ea typeface="黑体" panose="02010609060101010101" pitchFamily="49" charset="-122"/>
              </a:rPr>
              <a:t>1</a:t>
            </a:r>
            <a:r>
              <a:rPr lang="zh-CN" altLang="en-US" sz="2800" dirty="0">
                <a:latin typeface="黑体" panose="02010609060101010101" pitchFamily="49" charset="-122"/>
                <a:ea typeface="黑体" panose="02010609060101010101" pitchFamily="49" charset="-122"/>
              </a:rPr>
              <a:t>年</a:t>
            </a:r>
            <a:r>
              <a:rPr lang="en-US" sz="2800" dirty="0">
                <a:latin typeface="黑体" panose="02010609060101010101" pitchFamily="49" charset="-122"/>
                <a:ea typeface="黑体" panose="02010609060101010101" pitchFamily="49" charset="-122"/>
              </a:rPr>
              <a:t>10</a:t>
            </a:r>
            <a:r>
              <a:rPr lang="zh-CN" altLang="en-US" sz="2800" dirty="0">
                <a:latin typeface="黑体" panose="02010609060101010101" pitchFamily="49" charset="-122"/>
                <a:ea typeface="黑体" panose="02010609060101010101" pitchFamily="49" charset="-122"/>
              </a:rPr>
              <a:t>月</a:t>
            </a:r>
            <a:r>
              <a:rPr lang="en-US" sz="2800" dirty="0">
                <a:latin typeface="黑体" panose="02010609060101010101" pitchFamily="49" charset="-122"/>
                <a:ea typeface="黑体" panose="02010609060101010101" pitchFamily="49" charset="-122"/>
              </a:rPr>
              <a:t>25</a:t>
            </a:r>
            <a:r>
              <a:rPr lang="zh-CN" altLang="en-US" sz="2800" dirty="0">
                <a:latin typeface="黑体" panose="02010609060101010101" pitchFamily="49" charset="-122"/>
                <a:ea typeface="黑体" panose="02010609060101010101" pitchFamily="49" charset="-122"/>
              </a:rPr>
              <a:t>日，第</a:t>
            </a:r>
            <a:r>
              <a:rPr lang="en-US" sz="2800" dirty="0">
                <a:latin typeface="黑体" panose="02010609060101010101" pitchFamily="49" charset="-122"/>
                <a:ea typeface="黑体" panose="02010609060101010101" pitchFamily="49" charset="-122"/>
              </a:rPr>
              <a:t>26</a:t>
            </a:r>
            <a:r>
              <a:rPr lang="zh-CN" altLang="en-US" sz="2800" dirty="0">
                <a:latin typeface="黑体" panose="02010609060101010101" pitchFamily="49" charset="-122"/>
                <a:ea typeface="黑体" panose="02010609060101010101" pitchFamily="49" charset="-122"/>
              </a:rPr>
              <a:t>届联合国大会恢复了新中国在联合国的合法席位。</a:t>
            </a:r>
            <a:endParaRPr lang="zh-CN" altLang="en-US" sz="2800" dirty="0">
              <a:latin typeface="黑体" panose="02010609060101010101" pitchFamily="49" charset="-122"/>
              <a:ea typeface="黑体" panose="02010609060101010101" pitchFamily="49" charset="-122"/>
            </a:endParaRPr>
          </a:p>
        </p:txBody>
      </p:sp>
      <p:sp>
        <p:nvSpPr>
          <p:cNvPr id="39942" name="Text Box 6"/>
          <p:cNvSpPr txBox="1">
            <a:spLocks noChangeArrowheads="1"/>
          </p:cNvSpPr>
          <p:nvPr/>
        </p:nvSpPr>
        <p:spPr bwMode="auto">
          <a:xfrm>
            <a:off x="468314" y="195263"/>
            <a:ext cx="792003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ts val="3600"/>
              </a:lnSpc>
              <a:spcBef>
                <a:spcPct val="50000"/>
              </a:spcBef>
            </a:pPr>
            <a:r>
              <a:rPr lang="zh-CN" altLang="en-US" sz="2800" dirty="0" smtClean="0">
                <a:solidFill>
                  <a:srgbClr val="FF0000"/>
                </a:solidFill>
                <a:latin typeface="黑体" panose="02010609060101010101" pitchFamily="49" charset="-122"/>
                <a:ea typeface="黑体" panose="02010609060101010101" pitchFamily="49" charset="-122"/>
              </a:rPr>
              <a:t>    </a:t>
            </a:r>
            <a:r>
              <a:rPr lang="zh-CN" altLang="en-US" sz="2800" dirty="0" smtClean="0">
                <a:latin typeface="黑体" panose="02010609060101010101" pitchFamily="49" charset="-122"/>
                <a:ea typeface="黑体" panose="02010609060101010101" pitchFamily="49" charset="-122"/>
              </a:rPr>
              <a:t>联合国大会</a:t>
            </a:r>
            <a:r>
              <a:rPr lang="zh-CN" altLang="en-US" sz="2800" dirty="0">
                <a:latin typeface="黑体" panose="02010609060101010101" pitchFamily="49" charset="-122"/>
                <a:ea typeface="黑体" panose="02010609060101010101" pitchFamily="49" charset="-122"/>
              </a:rPr>
              <a:t>，简称“联大”，由全体成员国组成，每年举行一届</a:t>
            </a:r>
            <a:r>
              <a:rPr lang="zh-CN" altLang="en-US" sz="2800" dirty="0" smtClean="0">
                <a:latin typeface="黑体" panose="02010609060101010101" pitchFamily="49" charset="-122"/>
                <a:ea typeface="黑体" panose="02010609060101010101" pitchFamily="49" charset="-122"/>
              </a:rPr>
              <a:t>大会。</a:t>
            </a:r>
            <a:endParaRPr lang="zh-CN" altLang="en-US" sz="2800" dirty="0">
              <a:latin typeface="黑体" panose="02010609060101010101" pitchFamily="49" charset="-122"/>
              <a:ea typeface="黑体" panose="02010609060101010101" pitchFamily="49" charset="-122"/>
            </a:endParaRPr>
          </a:p>
        </p:txBody>
      </p:sp>
      <p:sp>
        <p:nvSpPr>
          <p:cNvPr id="39943" name="Text Box 7"/>
          <p:cNvSpPr txBox="1">
            <a:spLocks noChangeArrowheads="1"/>
          </p:cNvSpPr>
          <p:nvPr/>
        </p:nvSpPr>
        <p:spPr bwMode="auto">
          <a:xfrm>
            <a:off x="501039" y="1515108"/>
            <a:ext cx="82089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dirty="0">
                <a:solidFill>
                  <a:srgbClr val="FF0000"/>
                </a:solidFill>
                <a:latin typeface="黑体" panose="02010609060101010101" pitchFamily="49" charset="-122"/>
                <a:ea typeface="黑体" panose="02010609060101010101" pitchFamily="49" charset="-122"/>
              </a:rPr>
              <a:t>你知道中</a:t>
            </a:r>
            <a:r>
              <a:rPr lang="zh-CN" altLang="en-US" sz="2800" dirty="0" smtClean="0">
                <a:solidFill>
                  <a:srgbClr val="FF0000"/>
                </a:solidFill>
                <a:latin typeface="黑体" panose="02010609060101010101" pitchFamily="49" charset="-122"/>
                <a:ea typeface="黑体" panose="02010609060101010101" pitchFamily="49" charset="-122"/>
              </a:rPr>
              <a:t>国是</a:t>
            </a:r>
            <a:r>
              <a:rPr lang="zh-CN" altLang="en-US" sz="2800" dirty="0">
                <a:solidFill>
                  <a:srgbClr val="FF0000"/>
                </a:solidFill>
                <a:latin typeface="黑体" panose="02010609060101010101" pitchFamily="49" charset="-122"/>
                <a:ea typeface="黑体" panose="02010609060101010101" pitchFamily="49" charset="-122"/>
              </a:rPr>
              <a:t>什么时候</a:t>
            </a:r>
            <a:r>
              <a:rPr lang="zh-CN" altLang="en-US" sz="2800" dirty="0" smtClean="0">
                <a:solidFill>
                  <a:srgbClr val="FF0000"/>
                </a:solidFill>
                <a:latin typeface="黑体" panose="02010609060101010101" pitchFamily="49" charset="-122"/>
                <a:ea typeface="黑体" panose="02010609060101010101" pitchFamily="49" charset="-122"/>
              </a:rPr>
              <a:t>恢复在联合国</a:t>
            </a:r>
            <a:r>
              <a:rPr lang="zh-CN" altLang="en-US" sz="2800" dirty="0">
                <a:solidFill>
                  <a:srgbClr val="FF0000"/>
                </a:solidFill>
                <a:latin typeface="黑体" panose="02010609060101010101" pitchFamily="49" charset="-122"/>
                <a:ea typeface="黑体" panose="02010609060101010101" pitchFamily="49" charset="-122"/>
              </a:rPr>
              <a:t>的合法席位吗？</a:t>
            </a:r>
            <a:endParaRPr lang="zh-CN" altLang="en-US" sz="2800" dirty="0">
              <a:solidFill>
                <a:srgbClr val="FF0000"/>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9943"/>
                                        </p:tgtEl>
                                        <p:attrNameLst>
                                          <p:attrName>style.visibility</p:attrName>
                                        </p:attrNameLst>
                                      </p:cBhvr>
                                      <p:to>
                                        <p:strVal val="visible"/>
                                      </p:to>
                                    </p:set>
                                    <p:animEffect transition="in" filter="wipe(down)">
                                      <p:cBhvr>
                                        <p:cTn id="7" dur="580">
                                          <p:stCondLst>
                                            <p:cond delay="0"/>
                                          </p:stCondLst>
                                        </p:cTn>
                                        <p:tgtEl>
                                          <p:spTgt spid="39943"/>
                                        </p:tgtEl>
                                      </p:cBhvr>
                                    </p:animEffect>
                                    <p:anim calcmode="lin" valueType="num">
                                      <p:cBhvr>
                                        <p:cTn id="8" dur="1822" tmFilter="0,0; 0.14,0.36; 0.43,0.73; 0.71,0.91; 1.0,1.0">
                                          <p:stCondLst>
                                            <p:cond delay="0"/>
                                          </p:stCondLst>
                                        </p:cTn>
                                        <p:tgtEl>
                                          <p:spTgt spid="3994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94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94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94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943"/>
                                        </p:tgtEl>
                                        <p:attrNameLst>
                                          <p:attrName>ppt_y</p:attrName>
                                        </p:attrNameLst>
                                      </p:cBhvr>
                                      <p:tavLst>
                                        <p:tav tm="0" fmla="#ppt_y-sin(pi*$)/81">
                                          <p:val>
                                            <p:fltVal val="0"/>
                                          </p:val>
                                        </p:tav>
                                        <p:tav tm="100000">
                                          <p:val>
                                            <p:fltVal val="1"/>
                                          </p:val>
                                        </p:tav>
                                      </p:tavLst>
                                    </p:anim>
                                    <p:animScale>
                                      <p:cBhvr>
                                        <p:cTn id="13" dur="26">
                                          <p:stCondLst>
                                            <p:cond delay="650"/>
                                          </p:stCondLst>
                                        </p:cTn>
                                        <p:tgtEl>
                                          <p:spTgt spid="39943"/>
                                        </p:tgtEl>
                                      </p:cBhvr>
                                      <p:to x="100000" y="60000"/>
                                    </p:animScale>
                                    <p:animScale>
                                      <p:cBhvr>
                                        <p:cTn id="14" dur="166" decel="50000">
                                          <p:stCondLst>
                                            <p:cond delay="676"/>
                                          </p:stCondLst>
                                        </p:cTn>
                                        <p:tgtEl>
                                          <p:spTgt spid="39943"/>
                                        </p:tgtEl>
                                      </p:cBhvr>
                                      <p:to x="100000" y="100000"/>
                                    </p:animScale>
                                    <p:animScale>
                                      <p:cBhvr>
                                        <p:cTn id="15" dur="26">
                                          <p:stCondLst>
                                            <p:cond delay="1312"/>
                                          </p:stCondLst>
                                        </p:cTn>
                                        <p:tgtEl>
                                          <p:spTgt spid="39943"/>
                                        </p:tgtEl>
                                      </p:cBhvr>
                                      <p:to x="100000" y="80000"/>
                                    </p:animScale>
                                    <p:animScale>
                                      <p:cBhvr>
                                        <p:cTn id="16" dur="166" decel="50000">
                                          <p:stCondLst>
                                            <p:cond delay="1338"/>
                                          </p:stCondLst>
                                        </p:cTn>
                                        <p:tgtEl>
                                          <p:spTgt spid="39943"/>
                                        </p:tgtEl>
                                      </p:cBhvr>
                                      <p:to x="100000" y="100000"/>
                                    </p:animScale>
                                    <p:animScale>
                                      <p:cBhvr>
                                        <p:cTn id="17" dur="26">
                                          <p:stCondLst>
                                            <p:cond delay="1642"/>
                                          </p:stCondLst>
                                        </p:cTn>
                                        <p:tgtEl>
                                          <p:spTgt spid="39943"/>
                                        </p:tgtEl>
                                      </p:cBhvr>
                                      <p:to x="100000" y="90000"/>
                                    </p:animScale>
                                    <p:animScale>
                                      <p:cBhvr>
                                        <p:cTn id="18" dur="166" decel="50000">
                                          <p:stCondLst>
                                            <p:cond delay="1668"/>
                                          </p:stCondLst>
                                        </p:cTn>
                                        <p:tgtEl>
                                          <p:spTgt spid="39943"/>
                                        </p:tgtEl>
                                      </p:cBhvr>
                                      <p:to x="100000" y="100000"/>
                                    </p:animScale>
                                    <p:animScale>
                                      <p:cBhvr>
                                        <p:cTn id="19" dur="26">
                                          <p:stCondLst>
                                            <p:cond delay="1808"/>
                                          </p:stCondLst>
                                        </p:cTn>
                                        <p:tgtEl>
                                          <p:spTgt spid="39943"/>
                                        </p:tgtEl>
                                      </p:cBhvr>
                                      <p:to x="100000" y="95000"/>
                                    </p:animScale>
                                    <p:animScale>
                                      <p:cBhvr>
                                        <p:cTn id="20" dur="166" decel="50000">
                                          <p:stCondLst>
                                            <p:cond delay="1834"/>
                                          </p:stCondLst>
                                        </p:cTn>
                                        <p:tgtEl>
                                          <p:spTgt spid="3994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940"/>
                                        </p:tgtEl>
                                        <p:attrNameLst>
                                          <p:attrName>style.visibility</p:attrName>
                                        </p:attrNameLst>
                                      </p:cBhvr>
                                      <p:to>
                                        <p:strVal val="visible"/>
                                      </p:to>
                                    </p:set>
                                    <p:anim calcmode="lin" valueType="num">
                                      <p:cBhvr additive="base">
                                        <p:cTn id="25" dur="500" fill="hold"/>
                                        <p:tgtEl>
                                          <p:spTgt spid="39940"/>
                                        </p:tgtEl>
                                        <p:attrNameLst>
                                          <p:attrName>ppt_x</p:attrName>
                                        </p:attrNameLst>
                                      </p:cBhvr>
                                      <p:tavLst>
                                        <p:tav tm="0">
                                          <p:val>
                                            <p:strVal val="#ppt_x"/>
                                          </p:val>
                                        </p:tav>
                                        <p:tav tm="100000">
                                          <p:val>
                                            <p:strVal val="#ppt_x"/>
                                          </p:val>
                                        </p:tav>
                                      </p:tavLst>
                                    </p:anim>
                                    <p:anim calcmode="lin" valueType="num">
                                      <p:cBhvr additive="base">
                                        <p:cTn id="26" dur="500" fill="hold"/>
                                        <p:tgtEl>
                                          <p:spTgt spid="399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P spid="399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6748" y="2571750"/>
            <a:ext cx="3390404" cy="2229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Rectangle 62"/>
          <p:cNvSpPr>
            <a:spLocks noChangeArrowheads="1"/>
          </p:cNvSpPr>
          <p:nvPr/>
        </p:nvSpPr>
        <p:spPr bwMode="auto">
          <a:xfrm>
            <a:off x="250825" y="483518"/>
            <a:ext cx="864235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b="1" dirty="0">
                <a:latin typeface="宋体" panose="02010600030101010101" pitchFamily="2" charset="-122"/>
              </a:rPr>
              <a:t>    </a:t>
            </a:r>
            <a:r>
              <a:rPr lang="en-US" altLang="zh-CN" sz="2600" dirty="0">
                <a:latin typeface="黑体" panose="02010609060101010101" pitchFamily="49" charset="-122"/>
                <a:ea typeface="黑体" panose="02010609060101010101" pitchFamily="49" charset="-122"/>
              </a:rPr>
              <a:t>1947</a:t>
            </a:r>
            <a:r>
              <a:rPr lang="zh-CN" altLang="en-US" sz="2600" dirty="0">
                <a:latin typeface="黑体" panose="02010609060101010101" pitchFamily="49" charset="-122"/>
                <a:ea typeface="黑体" panose="02010609060101010101" pitchFamily="49" charset="-122"/>
              </a:rPr>
              <a:t>年，联合国大会通过了联合国旗帜的决议。旗帜是一个白色的联合国徽记置于浅蓝色底旗的正中。徽记是</a:t>
            </a:r>
            <a:r>
              <a:rPr lang="zh-CN" altLang="en-US" sz="2600" dirty="0" smtClean="0">
                <a:latin typeface="黑体" panose="02010609060101010101" pitchFamily="49" charset="-122"/>
                <a:ea typeface="黑体" panose="02010609060101010101" pitchFamily="49" charset="-122"/>
              </a:rPr>
              <a:t>一张以北极为中心的世界地图等距离方位投影，两侧由橄榄枝环相托。</a:t>
            </a:r>
            <a:endParaRPr lang="zh-CN" altLang="en-US" sz="2600" dirty="0">
              <a:latin typeface="黑体" panose="02010609060101010101" pitchFamily="49" charset="-122"/>
              <a:ea typeface="黑体" panose="02010609060101010101" pitchFamily="49" charset="-122"/>
            </a:endParaRPr>
          </a:p>
        </p:txBody>
      </p:sp>
      <p:sp>
        <p:nvSpPr>
          <p:cNvPr id="11275" name="文本框 3"/>
          <p:cNvSpPr txBox="1">
            <a:spLocks noChangeArrowheads="1"/>
          </p:cNvSpPr>
          <p:nvPr/>
        </p:nvSpPr>
        <p:spPr bwMode="auto">
          <a:xfrm>
            <a:off x="4232920" y="2130035"/>
            <a:ext cx="4554537" cy="2954655"/>
          </a:xfrm>
          <a:prstGeom prst="rect">
            <a:avLst/>
          </a:prstGeom>
          <a:noFill/>
          <a:ln w="19050">
            <a:solidFill>
              <a:srgbClr val="FF0000"/>
            </a:solidFill>
            <a:prstDash val="dashDot"/>
            <a:miter lim="800000"/>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buFont typeface="Arial" panose="020B0604020202020204" pitchFamily="34" charset="0"/>
              <a:buNone/>
            </a:pPr>
            <a:r>
              <a:rPr lang="zh-CN" altLang="en-US" sz="2400" dirty="0">
                <a:latin typeface="黑体" panose="02010609060101010101" pitchFamily="49" charset="-122"/>
                <a:ea typeface="黑体" panose="02010609060101010101" pitchFamily="49" charset="-122"/>
              </a:rPr>
              <a:t>世界地图象征联合国是一个世界性的国际</a:t>
            </a:r>
            <a:r>
              <a:rPr lang="zh-CN" altLang="en-US" sz="2400" dirty="0" smtClean="0">
                <a:latin typeface="黑体" panose="02010609060101010101" pitchFamily="49" charset="-122"/>
                <a:ea typeface="黑体" panose="02010609060101010101" pitchFamily="49" charset="-122"/>
              </a:rPr>
              <a:t>组织；</a:t>
            </a:r>
            <a:endParaRPr lang="zh-CN" altLang="en-US" sz="2400" dirty="0">
              <a:latin typeface="黑体" panose="02010609060101010101" pitchFamily="49" charset="-122"/>
              <a:ea typeface="黑体" panose="02010609060101010101" pitchFamily="49" charset="-122"/>
            </a:endParaRPr>
          </a:p>
          <a:p>
            <a:pPr>
              <a:lnSpc>
                <a:spcPct val="150000"/>
              </a:lnSpc>
              <a:buFont typeface="Arial" panose="020B0604020202020204" pitchFamily="34" charset="0"/>
              <a:buNone/>
            </a:pPr>
            <a:r>
              <a:rPr lang="zh-CN" altLang="en-US" sz="2400" dirty="0">
                <a:latin typeface="黑体" panose="02010609060101010101" pitchFamily="49" charset="-122"/>
                <a:ea typeface="黑体" panose="02010609060101010101" pitchFamily="49" charset="-122"/>
              </a:rPr>
              <a:t>浅蓝色及橄榄枝代表</a:t>
            </a:r>
            <a:r>
              <a:rPr lang="zh-CN" altLang="en-US" sz="2400" dirty="0" smtClean="0">
                <a:latin typeface="黑体" panose="02010609060101010101" pitchFamily="49" charset="-122"/>
                <a:ea typeface="黑体" panose="02010609060101010101" pitchFamily="49" charset="-122"/>
              </a:rPr>
              <a:t>和平，象征联合国</a:t>
            </a:r>
            <a:r>
              <a:rPr lang="zh-CN" altLang="en-US" sz="2400" dirty="0">
                <a:latin typeface="黑体" panose="02010609060101010101" pitchFamily="49" charset="-122"/>
                <a:ea typeface="黑体" panose="02010609060101010101" pitchFamily="49" charset="-122"/>
              </a:rPr>
              <a:t>的</a:t>
            </a:r>
            <a:r>
              <a:rPr lang="zh-CN" altLang="en-US" sz="2800" b="1" dirty="0">
                <a:latin typeface="黑体" panose="02010609060101010101" pitchFamily="49" charset="-122"/>
                <a:ea typeface="黑体" panose="02010609060101010101" pitchFamily="49" charset="-122"/>
              </a:rPr>
              <a:t>宗旨</a:t>
            </a:r>
            <a:r>
              <a:rPr lang="zh-CN" altLang="en-US" sz="2400" dirty="0">
                <a:latin typeface="黑体" panose="02010609060101010101" pitchFamily="49" charset="-122"/>
                <a:ea typeface="黑体" panose="02010609060101010101" pitchFamily="49" charset="-122"/>
              </a:rPr>
              <a:t>是</a:t>
            </a:r>
            <a:r>
              <a:rPr lang="zh-CN" altLang="en-US" sz="2400" dirty="0">
                <a:solidFill>
                  <a:srgbClr val="FF0000"/>
                </a:solidFill>
                <a:latin typeface="黑体" panose="02010609060101010101" pitchFamily="49" charset="-122"/>
                <a:ea typeface="黑体" panose="02010609060101010101" pitchFamily="49" charset="-122"/>
              </a:rPr>
              <a:t>维护世界和平与安全</a:t>
            </a:r>
            <a:r>
              <a:rPr lang="zh-CN" altLang="en-US" sz="2400" dirty="0" smtClean="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p:txBody>
      </p:sp>
      <p:sp>
        <p:nvSpPr>
          <p:cNvPr id="2" name="矩形 1"/>
          <p:cNvSpPr/>
          <p:nvPr/>
        </p:nvSpPr>
        <p:spPr>
          <a:xfrm>
            <a:off x="1384295" y="4388654"/>
            <a:ext cx="1595309" cy="430887"/>
          </a:xfrm>
          <a:prstGeom prst="rect">
            <a:avLst/>
          </a:prstGeom>
        </p:spPr>
        <p:txBody>
          <a:bodyPr wrap="none">
            <a:spAutoFit/>
          </a:bodyPr>
          <a:lstStyle/>
          <a:p>
            <a:r>
              <a:rPr lang="zh-CN" altLang="en-US" sz="2200" dirty="0">
                <a:latin typeface="黑体" panose="02010609060101010101" pitchFamily="49" charset="-122"/>
                <a:ea typeface="黑体" panose="02010609060101010101" pitchFamily="49" charset="-122"/>
              </a:rPr>
              <a:t>联合国旗帜</a:t>
            </a:r>
            <a:endParaRPr lang="zh-CN" altLang="en-US" sz="2200" dirty="0">
              <a:latin typeface="黑体" panose="02010609060101010101" pitchFamily="49" charset="-122"/>
              <a:ea typeface="黑体" panose="02010609060101010101" pitchFamily="49" charset="-122"/>
            </a:endParaRPr>
          </a:p>
        </p:txBody>
      </p:sp>
      <p:sp>
        <p:nvSpPr>
          <p:cNvPr id="8" name="TextBox 7"/>
          <p:cNvSpPr txBox="1"/>
          <p:nvPr/>
        </p:nvSpPr>
        <p:spPr>
          <a:xfrm>
            <a:off x="0" y="0"/>
            <a:ext cx="4176588" cy="523220"/>
          </a:xfrm>
          <a:prstGeom prst="rect">
            <a:avLst/>
          </a:prstGeom>
          <a:noFill/>
        </p:spPr>
        <p:txBody>
          <a:bodyPr wrap="square" rtlCol="0">
            <a:spAutoFit/>
          </a:bodyPr>
          <a:lstStyle/>
          <a:p>
            <a:pPr marL="457200" indent="-457200">
              <a:buFont typeface="Wingdings" panose="05000000000000000000" pitchFamily="2" charset="2"/>
              <a:buChar char="Ø"/>
            </a:pPr>
            <a:r>
              <a:rPr lang="zh-CN" altLang="en-US" sz="2800" b="1" dirty="0" smtClean="0">
                <a:solidFill>
                  <a:srgbClr val="C00000"/>
                </a:solidFill>
                <a:latin typeface="黑体" panose="02010609060101010101" pitchFamily="49" charset="-122"/>
                <a:ea typeface="黑体" panose="02010609060101010101" pitchFamily="49" charset="-122"/>
              </a:rPr>
              <a:t>联合国旗帜</a:t>
            </a:r>
            <a:endParaRPr lang="zh-CN" altLang="en-US" sz="2800" b="1" dirty="0">
              <a:solidFill>
                <a:srgbClr val="C00000"/>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5"/>
                                        </p:tgtEl>
                                        <p:attrNameLst>
                                          <p:attrName>style.visibility</p:attrName>
                                        </p:attrNameLst>
                                      </p:cBhvr>
                                      <p:to>
                                        <p:strVal val="visible"/>
                                      </p:to>
                                    </p:set>
                                    <p:anim calcmode="lin" valueType="num">
                                      <p:cBhvr additive="base">
                                        <p:cTn id="7" dur="500" fill="hold"/>
                                        <p:tgtEl>
                                          <p:spTgt spid="11275"/>
                                        </p:tgtEl>
                                        <p:attrNameLst>
                                          <p:attrName>ppt_x</p:attrName>
                                        </p:attrNameLst>
                                      </p:cBhvr>
                                      <p:tavLst>
                                        <p:tav tm="0">
                                          <p:val>
                                            <p:strVal val="#ppt_x"/>
                                          </p:val>
                                        </p:tav>
                                        <p:tav tm="100000">
                                          <p:val>
                                            <p:strVal val="#ppt_x"/>
                                          </p:val>
                                        </p:tav>
                                      </p:tavLst>
                                    </p:anim>
                                    <p:anim calcmode="lin" valueType="num">
                                      <p:cBhvr additive="base">
                                        <p:cTn id="8"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5" name="Text Box 4"/>
          <p:cNvSpPr txBox="1"/>
          <p:nvPr/>
        </p:nvSpPr>
        <p:spPr>
          <a:xfrm>
            <a:off x="2870597" y="533400"/>
            <a:ext cx="3402806" cy="460375"/>
          </a:xfrm>
          <a:prstGeom prst="rect">
            <a:avLst/>
          </a:prstGeom>
          <a:noFill/>
          <a:ln w="9525">
            <a:noFill/>
          </a:ln>
        </p:spPr>
        <p:txBody>
          <a:bodyPr anchor="t">
            <a:spAutoFit/>
          </a:bodyPr>
          <a:p>
            <a:pPr algn="ctr"/>
            <a:r>
              <a:rPr lang="zh-CN" altLang="en-US" sz="2400" b="1" dirty="0">
                <a:solidFill>
                  <a:srgbClr val="0000FF"/>
                </a:solidFill>
                <a:latin typeface="Arial" panose="020B0604020202020204" pitchFamily="34" charset="0"/>
              </a:rPr>
              <a:t>联合国的主要机构</a:t>
            </a:r>
            <a:endParaRPr lang="zh-CN" altLang="en-US" sz="2400" b="1" dirty="0">
              <a:solidFill>
                <a:srgbClr val="0000FF"/>
              </a:solidFill>
              <a:latin typeface="Arial" panose="020B0604020202020204" pitchFamily="34" charset="0"/>
            </a:endParaRPr>
          </a:p>
        </p:txBody>
      </p:sp>
      <p:pic>
        <p:nvPicPr>
          <p:cNvPr id="118786" name="Picture 5" descr="betworld"/>
          <p:cNvPicPr>
            <a:picLocks noChangeAspect="1"/>
          </p:cNvPicPr>
          <p:nvPr/>
        </p:nvPicPr>
        <p:blipFill>
          <a:blip r:embed="rId1"/>
          <a:stretch>
            <a:fillRect/>
          </a:stretch>
        </p:blipFill>
        <p:spPr>
          <a:xfrm>
            <a:off x="3523060" y="1306116"/>
            <a:ext cx="2064544" cy="2971800"/>
          </a:xfrm>
          <a:prstGeom prst="rect">
            <a:avLst/>
          </a:prstGeom>
          <a:noFill/>
          <a:ln w="9525">
            <a:noFill/>
          </a:ln>
        </p:spPr>
      </p:pic>
      <p:sp>
        <p:nvSpPr>
          <p:cNvPr id="118787" name="Oval 6" descr="charter"/>
          <p:cNvSpPr/>
          <p:nvPr/>
        </p:nvSpPr>
        <p:spPr>
          <a:xfrm>
            <a:off x="1547813" y="735806"/>
            <a:ext cx="1771650" cy="971550"/>
          </a:xfrm>
          <a:prstGeom prst="ellipse">
            <a:avLst/>
          </a:prstGeom>
          <a:blipFill rotWithShape="0">
            <a:blip r:embed="rId2"/>
            <a:stretch>
              <a:fillRect/>
            </a:stretch>
          </a:blipFill>
          <a:ln w="12700" cap="sq" cmpd="sng">
            <a:solidFill>
              <a:schemeClr val="bg1"/>
            </a:solidFill>
            <a:prstDash val="solid"/>
            <a:round/>
            <a:headEnd type="none" w="sm" len="sm"/>
            <a:tailEnd type="none" w="sm" len="sm"/>
          </a:ln>
        </p:spPr>
        <p:txBody>
          <a:bodyPr wrap="none" lIns="69056" tIns="34528" rIns="69056" bIns="34528" anchor="ctr"/>
          <a:p>
            <a:pPr algn="ctr">
              <a:spcBef>
                <a:spcPct val="20000"/>
              </a:spcBef>
              <a:buClr>
                <a:srgbClr val="333399"/>
              </a:buClr>
              <a:buSzPct val="75000"/>
              <a:buFont typeface="Monotype Sorts"/>
              <a:buNone/>
            </a:pPr>
            <a:endParaRPr lang="zh-CN" altLang="zh-CN" sz="2400" b="1" dirty="0">
              <a:solidFill>
                <a:srgbClr val="FF0000"/>
              </a:solidFill>
              <a:latin typeface="Times New Roman" panose="02020603050405020304" pitchFamily="18" charset="0"/>
            </a:endParaRPr>
          </a:p>
        </p:txBody>
      </p:sp>
      <p:sp>
        <p:nvSpPr>
          <p:cNvPr id="118788" name="Oval 7" descr="league3"/>
          <p:cNvSpPr/>
          <p:nvPr/>
        </p:nvSpPr>
        <p:spPr>
          <a:xfrm>
            <a:off x="1544241" y="2241947"/>
            <a:ext cx="1828800" cy="1200150"/>
          </a:xfrm>
          <a:prstGeom prst="ellipse">
            <a:avLst/>
          </a:prstGeom>
          <a:blipFill rotWithShape="0">
            <a:blip r:embed="rId3"/>
            <a:stretch>
              <a:fillRect/>
            </a:stretch>
          </a:blipFill>
          <a:ln w="12700" cap="sq" cmpd="sng">
            <a:solidFill>
              <a:srgbClr val="FFFF99"/>
            </a:solidFill>
            <a:prstDash val="solid"/>
            <a:round/>
            <a:headEnd type="none" w="sm" len="sm"/>
            <a:tailEnd type="none" w="sm" len="sm"/>
          </a:ln>
        </p:spPr>
        <p:txBody>
          <a:bodyPr wrap="none" lIns="69056" tIns="34528" rIns="69056" bIns="34528" anchor="ctr"/>
          <a:p>
            <a:pPr algn="ctr">
              <a:spcBef>
                <a:spcPct val="20000"/>
              </a:spcBef>
              <a:buClr>
                <a:srgbClr val="333399"/>
              </a:buClr>
              <a:buSzPct val="75000"/>
              <a:buFont typeface="Monotype Sorts"/>
              <a:buNone/>
            </a:pPr>
            <a:endParaRPr lang="zh-CN" altLang="zh-CN" sz="2400" b="1" dirty="0">
              <a:solidFill>
                <a:srgbClr val="FF0000"/>
              </a:solidFill>
              <a:latin typeface="Times New Roman" panose="02020603050405020304" pitchFamily="18" charset="0"/>
            </a:endParaRPr>
          </a:p>
        </p:txBody>
      </p:sp>
      <p:sp>
        <p:nvSpPr>
          <p:cNvPr id="118789" name="Oval 8" descr="signing"/>
          <p:cNvSpPr/>
          <p:nvPr/>
        </p:nvSpPr>
        <p:spPr>
          <a:xfrm>
            <a:off x="5807869" y="3219450"/>
            <a:ext cx="1943100" cy="1257300"/>
          </a:xfrm>
          <a:prstGeom prst="ellipse">
            <a:avLst/>
          </a:prstGeom>
          <a:blipFill rotWithShape="0">
            <a:blip r:embed="rId4"/>
            <a:stretch>
              <a:fillRect/>
            </a:stretch>
          </a:blipFill>
          <a:ln w="12700" cap="sq" cmpd="sng">
            <a:solidFill>
              <a:srgbClr val="FFFF99"/>
            </a:solidFill>
            <a:prstDash val="solid"/>
            <a:round/>
            <a:headEnd type="none" w="sm" len="sm"/>
            <a:tailEnd type="none" w="sm" len="sm"/>
          </a:ln>
        </p:spPr>
        <p:txBody>
          <a:bodyPr wrap="none" lIns="69056" tIns="34528" rIns="69056" bIns="34528" anchor="ctr"/>
          <a:p>
            <a:pPr algn="ctr">
              <a:spcBef>
                <a:spcPct val="20000"/>
              </a:spcBef>
              <a:buClr>
                <a:srgbClr val="333399"/>
              </a:buClr>
              <a:buSzPct val="75000"/>
              <a:buFont typeface="Monotype Sorts"/>
              <a:buNone/>
            </a:pPr>
            <a:endParaRPr lang="zh-CN" altLang="zh-CN" sz="2100" b="1" dirty="0">
              <a:solidFill>
                <a:srgbClr val="FF0000"/>
              </a:solidFill>
              <a:latin typeface="Times New Roman" panose="02020603050405020304" pitchFamily="18" charset="0"/>
            </a:endParaRPr>
          </a:p>
        </p:txBody>
      </p:sp>
      <p:sp>
        <p:nvSpPr>
          <p:cNvPr id="118790" name="Oval 9" descr="riosign2"/>
          <p:cNvSpPr/>
          <p:nvPr/>
        </p:nvSpPr>
        <p:spPr>
          <a:xfrm>
            <a:off x="5829300" y="514350"/>
            <a:ext cx="1885950" cy="1200150"/>
          </a:xfrm>
          <a:prstGeom prst="ellipse">
            <a:avLst/>
          </a:prstGeom>
          <a:blipFill rotWithShape="0">
            <a:blip r:embed="rId5"/>
            <a:stretch>
              <a:fillRect/>
            </a:stretch>
          </a:blipFill>
          <a:ln w="12700" cap="sq" cmpd="sng">
            <a:solidFill>
              <a:srgbClr val="FFFF99"/>
            </a:solidFill>
            <a:prstDash val="solid"/>
            <a:round/>
            <a:headEnd type="none" w="sm" len="sm"/>
            <a:tailEnd type="none" w="sm" len="sm"/>
          </a:ln>
        </p:spPr>
        <p:txBody>
          <a:bodyPr wrap="none" lIns="69056" tIns="34528" rIns="69056" bIns="34528" anchor="ctr"/>
          <a:p>
            <a:pPr algn="ctr">
              <a:spcBef>
                <a:spcPct val="20000"/>
              </a:spcBef>
              <a:buClr>
                <a:srgbClr val="333399"/>
              </a:buClr>
              <a:buSzPct val="75000"/>
              <a:buFont typeface="Monotype Sorts"/>
              <a:buNone/>
            </a:pPr>
            <a:endParaRPr lang="zh-CN" altLang="zh-CN" sz="2400" b="1" dirty="0">
              <a:solidFill>
                <a:srgbClr val="FF0000"/>
              </a:solidFill>
              <a:latin typeface="Times New Roman" panose="02020603050405020304" pitchFamily="18" charset="0"/>
            </a:endParaRPr>
          </a:p>
        </p:txBody>
      </p:sp>
      <p:sp>
        <p:nvSpPr>
          <p:cNvPr id="118791" name="Oval 10" descr="sanfran2"/>
          <p:cNvSpPr/>
          <p:nvPr/>
        </p:nvSpPr>
        <p:spPr>
          <a:xfrm>
            <a:off x="5922169" y="1815704"/>
            <a:ext cx="1828800" cy="1200150"/>
          </a:xfrm>
          <a:prstGeom prst="ellipse">
            <a:avLst/>
          </a:prstGeom>
          <a:blipFill rotWithShape="0">
            <a:blip r:embed="rId6"/>
            <a:stretch>
              <a:fillRect/>
            </a:stretch>
          </a:blipFill>
          <a:ln w="12700" cap="sq" cmpd="sng">
            <a:solidFill>
              <a:srgbClr val="FFFF99"/>
            </a:solidFill>
            <a:prstDash val="solid"/>
            <a:round/>
            <a:headEnd type="none" w="sm" len="sm"/>
            <a:tailEnd type="none" w="sm" len="sm"/>
          </a:ln>
        </p:spPr>
        <p:txBody>
          <a:bodyPr wrap="none" lIns="69056" tIns="34528" rIns="69056" bIns="34528" anchor="ctr"/>
          <a:p>
            <a:pPr algn="ctr">
              <a:spcBef>
                <a:spcPct val="20000"/>
              </a:spcBef>
              <a:buClr>
                <a:srgbClr val="333399"/>
              </a:buClr>
              <a:buSzPct val="75000"/>
              <a:buFont typeface="Monotype Sorts"/>
              <a:buNone/>
            </a:pPr>
            <a:endParaRPr lang="zh-CN" altLang="zh-CN" sz="2400" b="1" dirty="0">
              <a:solidFill>
                <a:srgbClr val="FF0000"/>
              </a:solidFill>
              <a:latin typeface="Times New Roman" panose="02020603050405020304" pitchFamily="18" charset="0"/>
            </a:endParaRPr>
          </a:p>
        </p:txBody>
      </p:sp>
      <p:sp>
        <p:nvSpPr>
          <p:cNvPr id="118792" name="Oval 11" descr="charter2"/>
          <p:cNvSpPr/>
          <p:nvPr/>
        </p:nvSpPr>
        <p:spPr>
          <a:xfrm>
            <a:off x="1551385" y="3611166"/>
            <a:ext cx="1771650" cy="1143000"/>
          </a:xfrm>
          <a:prstGeom prst="ellipse">
            <a:avLst/>
          </a:prstGeom>
          <a:blipFill rotWithShape="0">
            <a:blip r:embed="rId7"/>
            <a:stretch>
              <a:fillRect/>
            </a:stretch>
          </a:blipFill>
          <a:ln w="12700" cap="sq" cmpd="sng">
            <a:solidFill>
              <a:srgbClr val="FFFF99"/>
            </a:solidFill>
            <a:prstDash val="solid"/>
            <a:round/>
            <a:headEnd type="none" w="sm" len="sm"/>
            <a:tailEnd type="none" w="sm" len="sm"/>
          </a:ln>
        </p:spPr>
        <p:txBody>
          <a:bodyPr wrap="none" lIns="69056" tIns="34528" rIns="69056" bIns="34528" anchor="ctr"/>
          <a:p>
            <a:pPr algn="ctr">
              <a:spcBef>
                <a:spcPct val="20000"/>
              </a:spcBef>
              <a:buClr>
                <a:srgbClr val="333399"/>
              </a:buClr>
              <a:buSzPct val="75000"/>
              <a:buFont typeface="Monotype Sorts"/>
              <a:buNone/>
            </a:pPr>
            <a:endParaRPr lang="zh-CN" altLang="zh-CN" sz="2400" b="1" dirty="0">
              <a:solidFill>
                <a:srgbClr val="FF0000"/>
              </a:solidFill>
              <a:latin typeface="Times New Roman" panose="02020603050405020304" pitchFamily="18" charset="0"/>
            </a:endParaRPr>
          </a:p>
        </p:txBody>
      </p:sp>
      <p:sp>
        <p:nvSpPr>
          <p:cNvPr id="54285" name="Text Box 13"/>
          <p:cNvSpPr txBox="1"/>
          <p:nvPr/>
        </p:nvSpPr>
        <p:spPr>
          <a:xfrm>
            <a:off x="1547813" y="1784747"/>
            <a:ext cx="1835944" cy="368300"/>
          </a:xfrm>
          <a:prstGeom prst="rect">
            <a:avLst/>
          </a:prstGeom>
          <a:solidFill>
            <a:schemeClr val="bg1">
              <a:alpha val="89803"/>
            </a:schemeClr>
          </a:solidFill>
          <a:ln w="9525">
            <a:noFill/>
          </a:ln>
        </p:spPr>
        <p:txBody>
          <a:bodyPr anchor="t">
            <a:spAutoFit/>
          </a:bodyPr>
          <a:p>
            <a:pPr algn="ctr">
              <a:spcBef>
                <a:spcPct val="50000"/>
              </a:spcBef>
            </a:pPr>
            <a:r>
              <a:rPr lang="zh-CN" altLang="en-US" b="1" dirty="0">
                <a:solidFill>
                  <a:srgbClr val="0000CC"/>
                </a:solidFill>
                <a:latin typeface="Verdana" panose="020B0604030504040204" pitchFamily="34" charset="0"/>
                <a:ea typeface="楷体_GB2312" pitchFamily="49" charset="-122"/>
              </a:rPr>
              <a:t>联合国大会</a:t>
            </a:r>
            <a:endParaRPr lang="zh-CN" altLang="en-US" b="1" dirty="0">
              <a:solidFill>
                <a:srgbClr val="0000CC"/>
              </a:solidFill>
              <a:latin typeface="Verdana" panose="020B0604030504040204" pitchFamily="34" charset="0"/>
              <a:ea typeface="楷体_GB2312" pitchFamily="49" charset="-122"/>
            </a:endParaRPr>
          </a:p>
        </p:txBody>
      </p:sp>
      <p:sp>
        <p:nvSpPr>
          <p:cNvPr id="54286" name="Text Box 14"/>
          <p:cNvSpPr txBox="1"/>
          <p:nvPr/>
        </p:nvSpPr>
        <p:spPr>
          <a:xfrm>
            <a:off x="1331119" y="3219450"/>
            <a:ext cx="2106216" cy="368300"/>
          </a:xfrm>
          <a:prstGeom prst="rect">
            <a:avLst/>
          </a:prstGeom>
          <a:solidFill>
            <a:schemeClr val="bg1">
              <a:alpha val="89803"/>
            </a:schemeClr>
          </a:solidFill>
          <a:ln w="9525">
            <a:noFill/>
          </a:ln>
        </p:spPr>
        <p:txBody>
          <a:bodyPr anchor="t">
            <a:spAutoFit/>
          </a:bodyPr>
          <a:p>
            <a:pPr algn="ctr">
              <a:spcBef>
                <a:spcPct val="50000"/>
              </a:spcBef>
            </a:pPr>
            <a:r>
              <a:rPr lang="zh-CN" altLang="en-US" b="1" dirty="0">
                <a:solidFill>
                  <a:srgbClr val="0000FF"/>
                </a:solidFill>
                <a:latin typeface="Verdana" panose="020B0604030504040204" pitchFamily="34" charset="0"/>
                <a:ea typeface="楷体_GB2312" pitchFamily="49" charset="-122"/>
              </a:rPr>
              <a:t>安全理事会</a:t>
            </a:r>
            <a:endParaRPr lang="zh-CN" altLang="en-US" b="1" dirty="0">
              <a:solidFill>
                <a:srgbClr val="0000FF"/>
              </a:solidFill>
              <a:latin typeface="Verdana" panose="020B0604030504040204" pitchFamily="34" charset="0"/>
              <a:ea typeface="楷体_GB2312" pitchFamily="49" charset="-122"/>
            </a:endParaRPr>
          </a:p>
        </p:txBody>
      </p:sp>
      <p:sp>
        <p:nvSpPr>
          <p:cNvPr id="54287" name="Text Box 15"/>
          <p:cNvSpPr txBox="1"/>
          <p:nvPr/>
        </p:nvSpPr>
        <p:spPr>
          <a:xfrm>
            <a:off x="5382816" y="4616054"/>
            <a:ext cx="2538413" cy="368300"/>
          </a:xfrm>
          <a:prstGeom prst="rect">
            <a:avLst/>
          </a:prstGeom>
          <a:solidFill>
            <a:schemeClr val="bg1">
              <a:alpha val="89803"/>
            </a:schemeClr>
          </a:solidFill>
          <a:ln w="9525">
            <a:noFill/>
          </a:ln>
        </p:spPr>
        <p:txBody>
          <a:bodyPr anchor="t">
            <a:spAutoFit/>
          </a:bodyPr>
          <a:p>
            <a:pPr algn="ctr">
              <a:spcBef>
                <a:spcPct val="50000"/>
              </a:spcBef>
            </a:pPr>
            <a:r>
              <a:rPr lang="zh-CN" altLang="en-US" b="1" dirty="0">
                <a:solidFill>
                  <a:srgbClr val="000000"/>
                </a:solidFill>
                <a:latin typeface="Verdana" panose="020B0604030504040204" pitchFamily="34" charset="0"/>
                <a:ea typeface="楷体_GB2312" pitchFamily="49" charset="-122"/>
              </a:rPr>
              <a:t>经济及社会理事会</a:t>
            </a:r>
            <a:endParaRPr lang="zh-CN" altLang="en-US" b="1" dirty="0">
              <a:solidFill>
                <a:srgbClr val="000000"/>
              </a:solidFill>
              <a:latin typeface="Verdana" panose="020B0604030504040204" pitchFamily="34" charset="0"/>
              <a:ea typeface="楷体_GB2312" pitchFamily="49" charset="-122"/>
            </a:endParaRPr>
          </a:p>
        </p:txBody>
      </p:sp>
      <p:sp>
        <p:nvSpPr>
          <p:cNvPr id="54288" name="Text Box 16"/>
          <p:cNvSpPr txBox="1"/>
          <p:nvPr/>
        </p:nvSpPr>
        <p:spPr>
          <a:xfrm>
            <a:off x="5760244" y="1329929"/>
            <a:ext cx="2078831" cy="368300"/>
          </a:xfrm>
          <a:prstGeom prst="rect">
            <a:avLst/>
          </a:prstGeom>
          <a:solidFill>
            <a:schemeClr val="bg1">
              <a:alpha val="89803"/>
            </a:schemeClr>
          </a:solidFill>
          <a:ln w="9525">
            <a:noFill/>
          </a:ln>
        </p:spPr>
        <p:txBody>
          <a:bodyPr anchor="t">
            <a:spAutoFit/>
          </a:bodyPr>
          <a:p>
            <a:pPr algn="ctr">
              <a:spcBef>
                <a:spcPct val="50000"/>
              </a:spcBef>
            </a:pPr>
            <a:r>
              <a:rPr lang="zh-CN" altLang="en-US" b="1" dirty="0">
                <a:solidFill>
                  <a:srgbClr val="000000"/>
                </a:solidFill>
                <a:latin typeface="Verdana" panose="020B0604030504040204" pitchFamily="34" charset="0"/>
                <a:ea typeface="楷体_GB2312" pitchFamily="49" charset="-122"/>
              </a:rPr>
              <a:t>托管理事会</a:t>
            </a:r>
            <a:endParaRPr lang="zh-CN" altLang="en-US" b="1" dirty="0">
              <a:solidFill>
                <a:srgbClr val="000000"/>
              </a:solidFill>
              <a:latin typeface="Verdana" panose="020B0604030504040204" pitchFamily="34" charset="0"/>
              <a:ea typeface="楷体_GB2312" pitchFamily="49" charset="-122"/>
            </a:endParaRPr>
          </a:p>
        </p:txBody>
      </p:sp>
      <p:sp>
        <p:nvSpPr>
          <p:cNvPr id="54289" name="Text Box 17"/>
          <p:cNvSpPr txBox="1"/>
          <p:nvPr/>
        </p:nvSpPr>
        <p:spPr>
          <a:xfrm>
            <a:off x="5922169" y="2842022"/>
            <a:ext cx="1835944" cy="368300"/>
          </a:xfrm>
          <a:prstGeom prst="rect">
            <a:avLst/>
          </a:prstGeom>
          <a:solidFill>
            <a:schemeClr val="bg1">
              <a:alpha val="89803"/>
            </a:schemeClr>
          </a:solidFill>
          <a:ln w="9525">
            <a:noFill/>
          </a:ln>
        </p:spPr>
        <p:txBody>
          <a:bodyPr anchor="t">
            <a:spAutoFit/>
          </a:bodyPr>
          <a:p>
            <a:pPr algn="ctr">
              <a:spcBef>
                <a:spcPct val="50000"/>
              </a:spcBef>
            </a:pPr>
            <a:r>
              <a:rPr lang="zh-CN" altLang="en-US" b="1" dirty="0">
                <a:solidFill>
                  <a:srgbClr val="000000"/>
                </a:solidFill>
                <a:latin typeface="Verdana" panose="020B0604030504040204" pitchFamily="34" charset="0"/>
                <a:ea typeface="楷体_GB2312" pitchFamily="49" charset="-122"/>
              </a:rPr>
              <a:t>国际法院</a:t>
            </a:r>
            <a:endParaRPr lang="zh-CN" altLang="en-US" b="1" dirty="0">
              <a:solidFill>
                <a:srgbClr val="000000"/>
              </a:solidFill>
              <a:latin typeface="Verdana" panose="020B0604030504040204" pitchFamily="34" charset="0"/>
              <a:ea typeface="楷体_GB2312" pitchFamily="49" charset="-122"/>
            </a:endParaRPr>
          </a:p>
        </p:txBody>
      </p:sp>
      <p:sp>
        <p:nvSpPr>
          <p:cNvPr id="54290" name="Text Box 18"/>
          <p:cNvSpPr txBox="1"/>
          <p:nvPr/>
        </p:nvSpPr>
        <p:spPr>
          <a:xfrm>
            <a:off x="1483519" y="4689872"/>
            <a:ext cx="1835944" cy="368300"/>
          </a:xfrm>
          <a:prstGeom prst="rect">
            <a:avLst/>
          </a:prstGeom>
          <a:solidFill>
            <a:schemeClr val="bg1">
              <a:alpha val="89803"/>
            </a:schemeClr>
          </a:solidFill>
          <a:ln w="9525">
            <a:noFill/>
          </a:ln>
        </p:spPr>
        <p:txBody>
          <a:bodyPr anchor="t">
            <a:spAutoFit/>
          </a:bodyPr>
          <a:p>
            <a:pPr algn="ctr">
              <a:spcBef>
                <a:spcPct val="50000"/>
              </a:spcBef>
            </a:pPr>
            <a:r>
              <a:rPr lang="zh-CN" altLang="en-US" b="1" dirty="0">
                <a:solidFill>
                  <a:srgbClr val="0000FF"/>
                </a:solidFill>
                <a:latin typeface="Verdana" panose="020B0604030504040204" pitchFamily="34" charset="0"/>
                <a:ea typeface="楷体_GB2312" pitchFamily="49" charset="-122"/>
              </a:rPr>
              <a:t>秘书处</a:t>
            </a:r>
            <a:endParaRPr lang="zh-CN" altLang="en-US" b="1" dirty="0">
              <a:solidFill>
                <a:srgbClr val="0000FF"/>
              </a:solidFill>
              <a:latin typeface="Verdana" panose="020B0604030504040204" pitchFamily="34" charset="0"/>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4286"/>
                                        </p:tgtEl>
                                        <p:attrNameLst>
                                          <p:attrName>style.visibility</p:attrName>
                                        </p:attrNameLst>
                                      </p:cBhvr>
                                      <p:to>
                                        <p:strVal val="visible"/>
                                      </p:to>
                                    </p:set>
                                    <p:animEffect transition="in" filter="box(in)">
                                      <p:cBhvr>
                                        <p:cTn id="7" dur="500"/>
                                        <p:tgtEl>
                                          <p:spTgt spid="5428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4285"/>
                                        </p:tgtEl>
                                        <p:attrNameLst>
                                          <p:attrName>style.visibility</p:attrName>
                                        </p:attrNameLst>
                                      </p:cBhvr>
                                      <p:to>
                                        <p:strVal val="visible"/>
                                      </p:to>
                                    </p:set>
                                    <p:animEffect transition="in" filter="box(in)">
                                      <p:cBhvr>
                                        <p:cTn id="10" dur="500"/>
                                        <p:tgtEl>
                                          <p:spTgt spid="5428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4287"/>
                                        </p:tgtEl>
                                        <p:attrNameLst>
                                          <p:attrName>style.visibility</p:attrName>
                                        </p:attrNameLst>
                                      </p:cBhvr>
                                      <p:to>
                                        <p:strVal val="visible"/>
                                      </p:to>
                                    </p:set>
                                    <p:animEffect transition="in" filter="box(in)">
                                      <p:cBhvr>
                                        <p:cTn id="13" dur="500"/>
                                        <p:tgtEl>
                                          <p:spTgt spid="5428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4290"/>
                                        </p:tgtEl>
                                        <p:attrNameLst>
                                          <p:attrName>style.visibility</p:attrName>
                                        </p:attrNameLst>
                                      </p:cBhvr>
                                      <p:to>
                                        <p:strVal val="visible"/>
                                      </p:to>
                                    </p:set>
                                    <p:animEffect transition="in" filter="box(in)">
                                      <p:cBhvr>
                                        <p:cTn id="16" dur="500"/>
                                        <p:tgtEl>
                                          <p:spTgt spid="5429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54289"/>
                                        </p:tgtEl>
                                        <p:attrNameLst>
                                          <p:attrName>style.visibility</p:attrName>
                                        </p:attrNameLst>
                                      </p:cBhvr>
                                      <p:to>
                                        <p:strVal val="visible"/>
                                      </p:to>
                                    </p:set>
                                    <p:animEffect transition="in" filter="box(in)">
                                      <p:cBhvr>
                                        <p:cTn id="19" dur="500"/>
                                        <p:tgtEl>
                                          <p:spTgt spid="54289"/>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54288"/>
                                        </p:tgtEl>
                                        <p:attrNameLst>
                                          <p:attrName>style.visibility</p:attrName>
                                        </p:attrNameLst>
                                      </p:cBhvr>
                                      <p:to>
                                        <p:strVal val="visible"/>
                                      </p:to>
                                    </p:set>
                                    <p:animEffect transition="in" filter="box(in)">
                                      <p:cBhvr>
                                        <p:cTn id="22" dur="500"/>
                                        <p:tgtEl>
                                          <p:spTgt spid="54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5" grpId="0" bldLvl="0" animBg="1"/>
      <p:bldP spid="54286" grpId="0" bldLvl="0" animBg="1"/>
      <p:bldP spid="54287" grpId="0" bldLvl="0" animBg="1"/>
      <p:bldP spid="54288" grpId="0" bldLvl="0" animBg="1"/>
      <p:bldP spid="54289" grpId="0" bldLvl="0" animBg="1"/>
      <p:bldP spid="5429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4"/>
          <p:cNvSpPr txBox="1">
            <a:spLocks noChangeArrowheads="1"/>
          </p:cNvSpPr>
          <p:nvPr/>
        </p:nvSpPr>
        <p:spPr bwMode="auto">
          <a:xfrm>
            <a:off x="485130" y="998856"/>
            <a:ext cx="3581400"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a:lnSpc>
                <a:spcPts val="3300"/>
              </a:lnSpc>
              <a:buFont typeface="Arial" panose="020B0604020202020204" pitchFamily="34" charset="0"/>
              <a:buNone/>
            </a:pPr>
            <a:r>
              <a:rPr lang="zh-CN" altLang="en-US" sz="2800" b="1" dirty="0"/>
              <a:t>5个常任理事国是</a:t>
            </a:r>
            <a:r>
              <a:rPr lang="zh-CN" altLang="en-US" sz="2800" b="1" dirty="0" smtClean="0"/>
              <a:t>:</a:t>
            </a:r>
            <a:endParaRPr lang="en-US" altLang="zh-CN" sz="2800" b="1" dirty="0" smtClean="0"/>
          </a:p>
          <a:p>
            <a:pPr>
              <a:lnSpc>
                <a:spcPts val="3300"/>
              </a:lnSpc>
              <a:buFont typeface="Arial" panose="020B0604020202020204" pitchFamily="34" charset="0"/>
              <a:buNone/>
            </a:pPr>
            <a:endParaRPr lang="en-US" altLang="zh-CN" sz="2800" b="1" dirty="0">
              <a:solidFill>
                <a:srgbClr val="FF0000"/>
              </a:solidFill>
            </a:endParaRPr>
          </a:p>
          <a:p>
            <a:pPr>
              <a:lnSpc>
                <a:spcPts val="3300"/>
              </a:lnSpc>
              <a:buFont typeface="Arial" panose="020B0604020202020204" pitchFamily="34" charset="0"/>
              <a:buNone/>
            </a:pPr>
            <a:endParaRPr lang="zh-CN" altLang="en-US" sz="2800" b="1" dirty="0">
              <a:solidFill>
                <a:srgbClr val="FF0000"/>
              </a:solidFill>
            </a:endParaRPr>
          </a:p>
          <a:p>
            <a:pPr>
              <a:lnSpc>
                <a:spcPts val="3300"/>
              </a:lnSpc>
              <a:buFont typeface="Arial" panose="020B0604020202020204" pitchFamily="34" charset="0"/>
              <a:buNone/>
            </a:pPr>
            <a:endParaRPr lang="en-US" altLang="zh-CN" sz="2800" b="1" dirty="0" smtClean="0">
              <a:solidFill>
                <a:srgbClr val="FF0000"/>
              </a:solidFill>
            </a:endParaRPr>
          </a:p>
          <a:p>
            <a:pPr>
              <a:lnSpc>
                <a:spcPts val="3300"/>
              </a:lnSpc>
              <a:buFont typeface="Arial" panose="020B0604020202020204" pitchFamily="34" charset="0"/>
              <a:buNone/>
            </a:pPr>
            <a:endParaRPr lang="zh-CN" altLang="en-US" sz="2800" b="1" dirty="0">
              <a:solidFill>
                <a:srgbClr val="FF0000"/>
              </a:solidFill>
            </a:endParaRPr>
          </a:p>
          <a:p>
            <a:pPr>
              <a:lnSpc>
                <a:spcPts val="3300"/>
              </a:lnSpc>
              <a:buFont typeface="Arial" panose="020B0604020202020204" pitchFamily="34" charset="0"/>
              <a:buNone/>
            </a:pPr>
            <a:r>
              <a:rPr lang="zh-CN" altLang="en-US" sz="2800" b="1" dirty="0"/>
              <a:t>10个非</a:t>
            </a:r>
            <a:r>
              <a:rPr lang="zh-CN" altLang="en-US" sz="2800" b="1" dirty="0" smtClean="0"/>
              <a:t>常任理事国</a:t>
            </a:r>
            <a:r>
              <a:rPr lang="zh-CN" altLang="en-US" sz="2800" b="1" dirty="0"/>
              <a:t>：</a:t>
            </a:r>
            <a:endParaRPr lang="zh-CN" altLang="en-US" sz="2800" b="1" dirty="0"/>
          </a:p>
        </p:txBody>
      </p:sp>
      <p:sp>
        <p:nvSpPr>
          <p:cNvPr id="12291" name="文本框 6"/>
          <p:cNvSpPr txBox="1">
            <a:spLocks noChangeArrowheads="1"/>
          </p:cNvSpPr>
          <p:nvPr/>
        </p:nvSpPr>
        <p:spPr bwMode="auto">
          <a:xfrm>
            <a:off x="5076056" y="522714"/>
            <a:ext cx="3829745" cy="4324261"/>
          </a:xfrm>
          <a:prstGeom prst="rect">
            <a:avLst/>
          </a:prstGeom>
          <a:solidFill>
            <a:schemeClr val="accent6">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buFont typeface="Arial" panose="020B0604020202020204" pitchFamily="34" charset="0"/>
              <a:buNone/>
            </a:pPr>
            <a:r>
              <a:rPr lang="zh-CN" altLang="en-US" sz="2500" dirty="0">
                <a:solidFill>
                  <a:srgbClr val="000000"/>
                </a:solidFill>
                <a:latin typeface="黑体" panose="02010609060101010101" pitchFamily="49" charset="-122"/>
                <a:ea typeface="黑体" panose="02010609060101010101" pitchFamily="49" charset="-122"/>
              </a:rPr>
              <a:t>根据联合国宪章的宗旨及原则，安理会担负着</a:t>
            </a:r>
            <a:r>
              <a:rPr lang="zh-CN" altLang="en-US" sz="2500" dirty="0">
                <a:solidFill>
                  <a:srgbClr val="FF0000"/>
                </a:solidFill>
                <a:latin typeface="黑体" panose="02010609060101010101" pitchFamily="49" charset="-122"/>
                <a:ea typeface="黑体" panose="02010609060101010101" pitchFamily="49" charset="-122"/>
              </a:rPr>
              <a:t>维护国际和平与安全</a:t>
            </a:r>
            <a:r>
              <a:rPr lang="zh-CN" altLang="en-US" sz="2500" dirty="0">
                <a:solidFill>
                  <a:srgbClr val="000000"/>
                </a:solidFill>
                <a:latin typeface="黑体" panose="02010609060101010101" pitchFamily="49" charset="-122"/>
                <a:ea typeface="黑体" panose="02010609060101010101" pitchFamily="49" charset="-122"/>
              </a:rPr>
              <a:t>的主要责任，是唯一有权采取强制行动的联合国机构。</a:t>
            </a:r>
            <a:r>
              <a:rPr lang="zh-CN" altLang="en-US" sz="2500" dirty="0">
                <a:solidFill>
                  <a:srgbClr val="FF0000"/>
                </a:solidFill>
                <a:latin typeface="黑体" panose="02010609060101010101" pitchFamily="49" charset="-122"/>
                <a:ea typeface="黑体" panose="02010609060101010101" pitchFamily="49" charset="-122"/>
              </a:rPr>
              <a:t>实行五大国一致</a:t>
            </a:r>
            <a:r>
              <a:rPr lang="zh-CN" altLang="en-US" sz="2500" dirty="0" smtClean="0">
                <a:solidFill>
                  <a:srgbClr val="FF0000"/>
                </a:solidFill>
                <a:latin typeface="黑体" panose="02010609060101010101" pitchFamily="49" charset="-122"/>
                <a:ea typeface="黑体" panose="02010609060101010101" pitchFamily="49" charset="-122"/>
              </a:rPr>
              <a:t>原则，</a:t>
            </a:r>
            <a:r>
              <a:rPr lang="zh-CN" altLang="en-US" sz="2500" dirty="0" smtClean="0">
                <a:solidFill>
                  <a:srgbClr val="000000"/>
                </a:solidFill>
                <a:latin typeface="黑体" panose="02010609060101010101" pitchFamily="49" charset="-122"/>
                <a:ea typeface="黑体" panose="02010609060101010101" pitchFamily="49" charset="-122"/>
              </a:rPr>
              <a:t>这</a:t>
            </a:r>
            <a:r>
              <a:rPr lang="zh-CN" altLang="en-US" sz="2500" dirty="0">
                <a:solidFill>
                  <a:srgbClr val="000000"/>
                </a:solidFill>
                <a:latin typeface="黑体" panose="02010609060101010101" pitchFamily="49" charset="-122"/>
                <a:ea typeface="黑体" panose="02010609060101010101" pitchFamily="49" charset="-122"/>
              </a:rPr>
              <a:t>一原则集中表现在五个常任理事国的“</a:t>
            </a:r>
            <a:r>
              <a:rPr lang="zh-CN" altLang="en-US" sz="2500" u="sng" dirty="0">
                <a:solidFill>
                  <a:srgbClr val="000000"/>
                </a:solidFill>
                <a:latin typeface="黑体" panose="02010609060101010101" pitchFamily="49" charset="-122"/>
                <a:ea typeface="黑体" panose="02010609060101010101" pitchFamily="49" charset="-122"/>
              </a:rPr>
              <a:t>否决权</a:t>
            </a:r>
            <a:r>
              <a:rPr lang="zh-CN" altLang="en-US" sz="2500" dirty="0">
                <a:solidFill>
                  <a:srgbClr val="000000"/>
                </a:solidFill>
                <a:latin typeface="黑体" panose="02010609060101010101" pitchFamily="49" charset="-122"/>
                <a:ea typeface="黑体" panose="02010609060101010101" pitchFamily="49" charset="-122"/>
              </a:rPr>
              <a:t>”上。（</a:t>
            </a:r>
            <a:r>
              <a:rPr lang="zh-CN" altLang="en-US" sz="2500" dirty="0">
                <a:latin typeface="黑体" panose="02010609060101010101" pitchFamily="49" charset="-122"/>
                <a:ea typeface="黑体" panose="02010609060101010101" pitchFamily="49" charset="-122"/>
              </a:rPr>
              <a:t>只要其中任何一个常任理事国反对</a:t>
            </a:r>
            <a:r>
              <a:rPr lang="zh-CN" altLang="en-US" sz="2500" dirty="0" smtClean="0">
                <a:latin typeface="黑体" panose="02010609060101010101" pitchFamily="49" charset="-122"/>
                <a:ea typeface="黑体" panose="02010609060101010101" pitchFamily="49" charset="-122"/>
              </a:rPr>
              <a:t>，提案</a:t>
            </a:r>
            <a:r>
              <a:rPr lang="zh-CN" altLang="en-US" sz="2500" dirty="0">
                <a:latin typeface="黑体" panose="02010609060101010101" pitchFamily="49" charset="-122"/>
                <a:ea typeface="黑体" panose="02010609060101010101" pitchFamily="49" charset="-122"/>
              </a:rPr>
              <a:t>就</a:t>
            </a:r>
            <a:r>
              <a:rPr lang="zh-CN" altLang="en-US" sz="2500" dirty="0" smtClean="0">
                <a:latin typeface="黑体" panose="02010609060101010101" pitchFamily="49" charset="-122"/>
                <a:ea typeface="黑体" panose="02010609060101010101" pitchFamily="49" charset="-122"/>
              </a:rPr>
              <a:t>无法</a:t>
            </a:r>
            <a:r>
              <a:rPr lang="zh-CN" altLang="en-US" sz="2500" dirty="0">
                <a:latin typeface="黑体" panose="02010609060101010101" pitchFamily="49" charset="-122"/>
                <a:ea typeface="黑体" panose="02010609060101010101" pitchFamily="49" charset="-122"/>
              </a:rPr>
              <a:t>在安理会</a:t>
            </a:r>
            <a:r>
              <a:rPr lang="zh-CN" altLang="en-US" sz="2500" dirty="0" smtClean="0">
                <a:latin typeface="黑体" panose="02010609060101010101" pitchFamily="49" charset="-122"/>
                <a:ea typeface="黑体" panose="02010609060101010101" pitchFamily="49" charset="-122"/>
              </a:rPr>
              <a:t>通过</a:t>
            </a:r>
            <a:r>
              <a:rPr lang="zh-CN" altLang="en-US" sz="2500" dirty="0" smtClean="0">
                <a:solidFill>
                  <a:srgbClr val="000000"/>
                </a:solidFill>
                <a:latin typeface="黑体" panose="02010609060101010101" pitchFamily="49" charset="-122"/>
                <a:ea typeface="黑体" panose="02010609060101010101" pitchFamily="49" charset="-122"/>
              </a:rPr>
              <a:t>）</a:t>
            </a:r>
            <a:endParaRPr lang="zh-CN" altLang="en-US" sz="2500" dirty="0">
              <a:solidFill>
                <a:srgbClr val="000000"/>
              </a:solidFill>
              <a:latin typeface="黑体" panose="02010609060101010101" pitchFamily="49" charset="-122"/>
              <a:ea typeface="黑体" panose="02010609060101010101" pitchFamily="49" charset="-122"/>
            </a:endParaRPr>
          </a:p>
        </p:txBody>
      </p:sp>
      <p:sp>
        <p:nvSpPr>
          <p:cNvPr id="6" name="TextBox 5"/>
          <p:cNvSpPr txBox="1"/>
          <p:nvPr/>
        </p:nvSpPr>
        <p:spPr>
          <a:xfrm>
            <a:off x="0" y="0"/>
            <a:ext cx="5076056" cy="523220"/>
          </a:xfrm>
          <a:prstGeom prst="rect">
            <a:avLst/>
          </a:prstGeom>
          <a:noFill/>
        </p:spPr>
        <p:txBody>
          <a:bodyPr wrap="square" rtlCol="0">
            <a:spAutoFit/>
          </a:bodyPr>
          <a:lstStyle/>
          <a:p>
            <a:pPr marL="457200" indent="-457200">
              <a:buFont typeface="Wingdings" panose="05000000000000000000" pitchFamily="2" charset="2"/>
              <a:buChar char="Ø"/>
            </a:pPr>
            <a:r>
              <a:rPr lang="zh-CN" altLang="en-US" sz="2800" b="1" dirty="0" smtClean="0">
                <a:solidFill>
                  <a:srgbClr val="C00000"/>
                </a:solidFill>
                <a:latin typeface="黑体" panose="02010609060101010101" pitchFamily="49" charset="-122"/>
                <a:ea typeface="黑体" panose="02010609060101010101" pitchFamily="49" charset="-122"/>
              </a:rPr>
              <a:t>安全理事会</a:t>
            </a:r>
            <a:r>
              <a:rPr lang="en-US" altLang="zh-CN" sz="2800" b="1" dirty="0" smtClean="0">
                <a:solidFill>
                  <a:srgbClr val="C00000"/>
                </a:solidFill>
                <a:latin typeface="黑体" panose="02010609060101010101" pitchFamily="49" charset="-122"/>
                <a:ea typeface="黑体" panose="02010609060101010101" pitchFamily="49" charset="-122"/>
              </a:rPr>
              <a:t>——</a:t>
            </a:r>
            <a:r>
              <a:rPr lang="zh-CN" altLang="en-US" sz="2800" b="1" dirty="0" smtClean="0">
                <a:solidFill>
                  <a:srgbClr val="C00000"/>
                </a:solidFill>
                <a:latin typeface="黑体" panose="02010609060101010101" pitchFamily="49" charset="-122"/>
                <a:ea typeface="黑体" panose="02010609060101010101" pitchFamily="49" charset="-122"/>
              </a:rPr>
              <a:t>“安理会”</a:t>
            </a:r>
            <a:endParaRPr lang="zh-CN" altLang="en-US" sz="2800" b="1" dirty="0">
              <a:solidFill>
                <a:srgbClr val="C00000"/>
              </a:solidFill>
              <a:latin typeface="黑体" panose="02010609060101010101" pitchFamily="49" charset="-122"/>
              <a:ea typeface="黑体" panose="02010609060101010101" pitchFamily="49" charset="-122"/>
            </a:endParaRPr>
          </a:p>
        </p:txBody>
      </p:sp>
      <p:sp>
        <p:nvSpPr>
          <p:cNvPr id="2" name="矩形 1"/>
          <p:cNvSpPr/>
          <p:nvPr/>
        </p:nvSpPr>
        <p:spPr>
          <a:xfrm>
            <a:off x="642316" y="1707654"/>
            <a:ext cx="3791423" cy="954107"/>
          </a:xfrm>
          <a:prstGeom prst="rect">
            <a:avLst/>
          </a:prstGeom>
        </p:spPr>
        <p:txBody>
          <a:bodyPr wrap="none">
            <a:spAutoFit/>
          </a:bodyPr>
          <a:lstStyle/>
          <a:p>
            <a:r>
              <a:rPr lang="zh-CN" altLang="en-US" sz="2800" b="1" dirty="0">
                <a:solidFill>
                  <a:srgbClr val="FF0000"/>
                </a:solidFill>
                <a:latin typeface="Calibri" panose="020F0502020204030204" pitchFamily="34" charset="0"/>
                <a:ea typeface="宋体" panose="02010600030101010101" pitchFamily="2" charset="-122"/>
              </a:rPr>
              <a:t>中国、法国、俄罗斯</a:t>
            </a:r>
            <a:r>
              <a:rPr lang="zh-CN" altLang="en-US" sz="2800" b="1" dirty="0" smtClean="0">
                <a:solidFill>
                  <a:srgbClr val="FF0000"/>
                </a:solidFill>
                <a:latin typeface="Calibri" panose="020F0502020204030204" pitchFamily="34" charset="0"/>
                <a:ea typeface="宋体" panose="02010600030101010101" pitchFamily="2" charset="-122"/>
              </a:rPr>
              <a:t>、</a:t>
            </a:r>
            <a:endParaRPr lang="en-US" altLang="zh-CN" sz="2800" b="1" dirty="0" smtClean="0">
              <a:solidFill>
                <a:srgbClr val="FF0000"/>
              </a:solidFill>
              <a:latin typeface="Calibri" panose="020F0502020204030204" pitchFamily="34" charset="0"/>
              <a:ea typeface="宋体" panose="02010600030101010101" pitchFamily="2" charset="-122"/>
            </a:endParaRPr>
          </a:p>
          <a:p>
            <a:r>
              <a:rPr lang="zh-CN" altLang="en-US" sz="2800" b="1" dirty="0" smtClean="0">
                <a:solidFill>
                  <a:srgbClr val="FF0000"/>
                </a:solidFill>
                <a:latin typeface="Calibri" panose="020F0502020204030204" pitchFamily="34" charset="0"/>
                <a:ea typeface="宋体" panose="02010600030101010101" pitchFamily="2" charset="-122"/>
              </a:rPr>
              <a:t>英国</a:t>
            </a:r>
            <a:r>
              <a:rPr lang="zh-CN" altLang="en-US" sz="2800" b="1" dirty="0">
                <a:solidFill>
                  <a:srgbClr val="FF0000"/>
                </a:solidFill>
                <a:latin typeface="Calibri" panose="020F0502020204030204" pitchFamily="34" charset="0"/>
                <a:ea typeface="宋体" panose="02010600030101010101" pitchFamily="2" charset="-122"/>
              </a:rPr>
              <a:t>、</a:t>
            </a:r>
            <a:r>
              <a:rPr lang="zh-CN" altLang="en-US" sz="2800" b="1" dirty="0" smtClean="0">
                <a:solidFill>
                  <a:srgbClr val="FF0000"/>
                </a:solidFill>
                <a:latin typeface="Calibri" panose="020F0502020204030204" pitchFamily="34" charset="0"/>
                <a:ea typeface="宋体" panose="02010600030101010101" pitchFamily="2" charset="-122"/>
              </a:rPr>
              <a:t>美国</a:t>
            </a:r>
            <a:endParaRPr lang="zh-CN" altLang="en-US" sz="2800" b="1" dirty="0">
              <a:solidFill>
                <a:srgbClr val="FF0000"/>
              </a:solidFill>
              <a:latin typeface="Calibri" panose="020F0502020204030204" pitchFamily="34" charset="0"/>
              <a:ea typeface="宋体" panose="02010600030101010101" pitchFamily="2" charset="-122"/>
            </a:endParaRPr>
          </a:p>
        </p:txBody>
      </p:sp>
      <p:sp>
        <p:nvSpPr>
          <p:cNvPr id="3" name="矩形 2"/>
          <p:cNvSpPr/>
          <p:nvPr/>
        </p:nvSpPr>
        <p:spPr>
          <a:xfrm>
            <a:off x="389628" y="3867894"/>
            <a:ext cx="4873450" cy="523220"/>
          </a:xfrm>
          <a:prstGeom prst="rect">
            <a:avLst/>
          </a:prstGeom>
        </p:spPr>
        <p:txBody>
          <a:bodyPr wrap="none">
            <a:spAutoFit/>
          </a:bodyPr>
          <a:lstStyle/>
          <a:p>
            <a:r>
              <a:rPr lang="zh-CN" altLang="en-US" sz="2800" b="1" dirty="0">
                <a:solidFill>
                  <a:srgbClr val="FF0000"/>
                </a:solidFill>
                <a:latin typeface="Calibri" panose="020F0502020204030204" pitchFamily="34" charset="0"/>
                <a:ea typeface="宋体" panose="02010600030101010101" pitchFamily="2" charset="-122"/>
              </a:rPr>
              <a:t>由大会选举产生，任期两年。</a:t>
            </a:r>
            <a:endParaRPr lang="zh-CN" altLang="en-US" sz="2800" b="1" dirty="0">
              <a:solidFill>
                <a:srgbClr val="FF0000"/>
              </a:solidFill>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Text Box 5"/>
          <p:cNvSpPr txBox="1">
            <a:spLocks noChangeArrowheads="1"/>
          </p:cNvSpPr>
          <p:nvPr/>
        </p:nvSpPr>
        <p:spPr bwMode="auto">
          <a:xfrm>
            <a:off x="395287" y="627534"/>
            <a:ext cx="8413751" cy="2246769"/>
          </a:xfrm>
          <a:prstGeom prst="rect">
            <a:avLst/>
          </a:prstGeom>
          <a:noFill/>
          <a:ln w="19050">
            <a:solidFill>
              <a:schemeClr val="tx1"/>
            </a:solidFill>
            <a:prstDash val="dashDot"/>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000" dirty="0" smtClean="0">
                <a:latin typeface="黑体" panose="02010609060101010101" pitchFamily="49" charset="-122"/>
                <a:ea typeface="黑体" panose="02010609060101010101" pitchFamily="49" charset="-122"/>
              </a:rPr>
              <a:t>    </a:t>
            </a:r>
            <a:r>
              <a:rPr lang="zh-CN" altLang="en-US" sz="2000" dirty="0" smtClean="0">
                <a:solidFill>
                  <a:srgbClr val="FF0000"/>
                </a:solidFill>
                <a:latin typeface="黑体" panose="02010609060101010101" pitchFamily="49" charset="-122"/>
                <a:ea typeface="黑体" panose="02010609060101010101" pitchFamily="49" charset="-122"/>
              </a:rPr>
              <a:t>联合国秘书处</a:t>
            </a:r>
            <a:r>
              <a:rPr lang="zh-CN" altLang="en-US" sz="2000" dirty="0" smtClean="0">
                <a:latin typeface="黑体" panose="02010609060101010101" pitchFamily="49" charset="-122"/>
                <a:ea typeface="黑体" panose="02010609060101010101" pitchFamily="49" charset="-122"/>
              </a:rPr>
              <a:t>是联合国的行政秘书事务机构，由</a:t>
            </a:r>
            <a:r>
              <a:rPr lang="zh-CN" altLang="en-US" sz="2000" dirty="0">
                <a:latin typeface="黑体" panose="02010609060101010101" pitchFamily="49" charset="-122"/>
                <a:ea typeface="黑体" panose="02010609060101010101" pitchFamily="49" charset="-122"/>
              </a:rPr>
              <a:t>秘书长和联合国工作人员组成，其职责</a:t>
            </a:r>
            <a:r>
              <a:rPr lang="zh-CN" altLang="en-US" sz="2000" dirty="0">
                <a:solidFill>
                  <a:srgbClr val="FF0000"/>
                </a:solidFill>
                <a:latin typeface="黑体" panose="02010609060101010101" pitchFamily="49" charset="-122"/>
                <a:ea typeface="黑体" panose="02010609060101010101" pitchFamily="49" charset="-122"/>
              </a:rPr>
              <a:t>是为联合国及其所属机构服务，并负责执行这些机构所制定的方案和政策。</a:t>
            </a:r>
            <a:endParaRPr lang="zh-CN" altLang="en-US" sz="2000" dirty="0">
              <a:solidFill>
                <a:srgbClr val="FF0000"/>
              </a:solidFill>
              <a:latin typeface="黑体" panose="02010609060101010101" pitchFamily="49" charset="-122"/>
              <a:ea typeface="黑体" panose="02010609060101010101" pitchFamily="49" charset="-122"/>
            </a:endParaRPr>
          </a:p>
          <a:p>
            <a:r>
              <a:rPr lang="zh-CN" altLang="en-US" sz="2000" dirty="0" smtClean="0">
                <a:latin typeface="黑体" panose="02010609060101010101" pitchFamily="49" charset="-122"/>
                <a:ea typeface="黑体" panose="02010609060101010101" pitchFamily="49" charset="-122"/>
              </a:rPr>
              <a:t>    </a:t>
            </a:r>
            <a:r>
              <a:rPr lang="zh-CN" altLang="en-US" sz="2000" dirty="0" smtClean="0">
                <a:solidFill>
                  <a:srgbClr val="FF0000"/>
                </a:solidFill>
                <a:latin typeface="黑体" panose="02010609060101010101" pitchFamily="49" charset="-122"/>
                <a:ea typeface="黑体" panose="02010609060101010101" pitchFamily="49" charset="-122"/>
              </a:rPr>
              <a:t>秘书长</a:t>
            </a:r>
            <a:r>
              <a:rPr lang="zh-CN" altLang="en-US" sz="2000" dirty="0">
                <a:latin typeface="黑体" panose="02010609060101010101" pitchFamily="49" charset="-122"/>
                <a:ea typeface="黑体" panose="02010609060101010101" pitchFamily="49" charset="-122"/>
              </a:rPr>
              <a:t>是秘书处和联合国的最高行政首长，由安理会推荐，联合国大会指定的。</a:t>
            </a:r>
            <a:r>
              <a:rPr lang="zh-CN" altLang="en-US" sz="2000" dirty="0">
                <a:solidFill>
                  <a:srgbClr val="FF0000"/>
                </a:solidFill>
                <a:latin typeface="黑体" panose="02010609060101010101" pitchFamily="49" charset="-122"/>
                <a:ea typeface="黑体" panose="02010609060101010101" pitchFamily="49" charset="-122"/>
              </a:rPr>
              <a:t>在世界各国面前，联合国秘书长往往被看作联合国的象征</a:t>
            </a:r>
            <a:r>
              <a:rPr lang="zh-CN" altLang="en-US" sz="2000" dirty="0">
                <a:latin typeface="黑体" panose="02010609060101010101" pitchFamily="49" charset="-122"/>
                <a:ea typeface="黑体" panose="02010609060101010101" pitchFamily="49" charset="-122"/>
              </a:rPr>
              <a:t>，同时也利用这一身份对争端的各方进行调停。联合国秘书长的任期为五年，可以连任</a:t>
            </a:r>
            <a:r>
              <a:rPr lang="zh-CN" altLang="en-US" sz="2000" dirty="0" smtClean="0">
                <a:latin typeface="黑体" panose="02010609060101010101" pitchFamily="49" charset="-122"/>
                <a:ea typeface="黑体" panose="02010609060101010101" pitchFamily="49" charset="-122"/>
              </a:rPr>
              <a:t>。</a:t>
            </a:r>
            <a:endParaRPr lang="zh-CN" altLang="en-US" sz="2000" dirty="0">
              <a:latin typeface="黑体" panose="02010609060101010101" pitchFamily="49" charset="-122"/>
              <a:ea typeface="黑体" panose="02010609060101010101" pitchFamily="49" charset="-122"/>
            </a:endParaRPr>
          </a:p>
        </p:txBody>
      </p:sp>
      <p:pic>
        <p:nvPicPr>
          <p:cNvPr id="69639" name="Picture 7" descr="t01dff766ec2cb9054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71600" y="3003798"/>
            <a:ext cx="2088232" cy="1944841"/>
          </a:xfrm>
          <a:prstGeom prst="rect">
            <a:avLst/>
          </a:prstGeom>
          <a:noFill/>
          <a:extLst>
            <a:ext uri="{909E8E84-426E-40DD-AFC4-6F175D3DCCD1}">
              <a14:hiddenFill xmlns:a14="http://schemas.microsoft.com/office/drawing/2010/main">
                <a:solidFill>
                  <a:srgbClr val="FFFFFF"/>
                </a:solidFill>
              </a14:hiddenFill>
            </a:ext>
          </a:extLst>
        </p:spPr>
      </p:pic>
      <p:sp>
        <p:nvSpPr>
          <p:cNvPr id="69641" name="Text Box 9"/>
          <p:cNvSpPr txBox="1">
            <a:spLocks noChangeArrowheads="1"/>
          </p:cNvSpPr>
          <p:nvPr/>
        </p:nvSpPr>
        <p:spPr bwMode="auto">
          <a:xfrm>
            <a:off x="3923928" y="3147814"/>
            <a:ext cx="4679950" cy="1260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ts val="3100"/>
              </a:lnSpc>
              <a:spcBef>
                <a:spcPct val="50000"/>
              </a:spcBef>
            </a:pPr>
            <a:r>
              <a:rPr lang="zh-CN" altLang="en-US" sz="2400" b="1" dirty="0"/>
              <a:t>现任联合国秘书长是葡萄牙前总理、联合国前难民事务高级专员</a:t>
            </a:r>
            <a:r>
              <a:rPr lang="zh-CN" altLang="en-US" sz="2400" b="1" dirty="0">
                <a:solidFill>
                  <a:srgbClr val="FF0000"/>
                </a:solidFill>
              </a:rPr>
              <a:t>安东尼奥</a:t>
            </a:r>
            <a:r>
              <a:rPr lang="en-US" altLang="zh-CN" sz="2400" b="1" dirty="0">
                <a:solidFill>
                  <a:srgbClr val="FF0000"/>
                </a:solidFill>
              </a:rPr>
              <a:t>·</a:t>
            </a:r>
            <a:r>
              <a:rPr lang="zh-CN" altLang="en-US" sz="2400" b="1" dirty="0">
                <a:solidFill>
                  <a:srgbClr val="FF0000"/>
                </a:solidFill>
              </a:rPr>
              <a:t>古特雷斯 </a:t>
            </a:r>
            <a:endParaRPr lang="zh-CN" altLang="en-US" sz="2400" b="1" dirty="0">
              <a:solidFill>
                <a:srgbClr val="FF0000"/>
              </a:solidFill>
            </a:endParaRPr>
          </a:p>
        </p:txBody>
      </p:sp>
      <p:sp>
        <p:nvSpPr>
          <p:cNvPr id="7" name="TextBox 6"/>
          <p:cNvSpPr txBox="1"/>
          <p:nvPr/>
        </p:nvSpPr>
        <p:spPr>
          <a:xfrm>
            <a:off x="0" y="0"/>
            <a:ext cx="5076056" cy="523220"/>
          </a:xfrm>
          <a:prstGeom prst="rect">
            <a:avLst/>
          </a:prstGeom>
          <a:noFill/>
        </p:spPr>
        <p:txBody>
          <a:bodyPr wrap="square" rtlCol="0">
            <a:spAutoFit/>
          </a:bodyPr>
          <a:lstStyle/>
          <a:p>
            <a:pPr marL="457200" indent="-457200">
              <a:buFont typeface="Wingdings" panose="05000000000000000000" pitchFamily="2" charset="2"/>
              <a:buChar char="Ø"/>
            </a:pPr>
            <a:r>
              <a:rPr lang="zh-CN" altLang="en-US" sz="2800" b="1" dirty="0" smtClean="0">
                <a:solidFill>
                  <a:srgbClr val="C00000"/>
                </a:solidFill>
                <a:latin typeface="黑体" panose="02010609060101010101" pitchFamily="49" charset="-122"/>
                <a:ea typeface="黑体" panose="02010609060101010101" pitchFamily="49" charset="-122"/>
              </a:rPr>
              <a:t>联合国秘书处</a:t>
            </a:r>
            <a:endParaRPr lang="zh-CN" altLang="en-US" sz="2800" b="1" dirty="0">
              <a:solidFill>
                <a:srgbClr val="C00000"/>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41"/>
                                        </p:tgtEl>
                                        <p:attrNameLst>
                                          <p:attrName>style.visibility</p:attrName>
                                        </p:attrNameLst>
                                      </p:cBhvr>
                                      <p:to>
                                        <p:strVal val="visible"/>
                                      </p:to>
                                    </p:set>
                                    <p:anim calcmode="lin" valueType="num">
                                      <p:cBhvr additive="base">
                                        <p:cTn id="7" dur="500" fill="hold"/>
                                        <p:tgtEl>
                                          <p:spTgt spid="69641"/>
                                        </p:tgtEl>
                                        <p:attrNameLst>
                                          <p:attrName>ppt_x</p:attrName>
                                        </p:attrNameLst>
                                      </p:cBhvr>
                                      <p:tavLst>
                                        <p:tav tm="0">
                                          <p:val>
                                            <p:strVal val="#ppt_x"/>
                                          </p:val>
                                        </p:tav>
                                        <p:tav tm="100000">
                                          <p:val>
                                            <p:strVal val="#ppt_x"/>
                                          </p:val>
                                        </p:tav>
                                      </p:tavLst>
                                    </p:anim>
                                    <p:anim calcmode="lin" valueType="num">
                                      <p:cBhvr additive="base">
                                        <p:cTn id="8" dur="500" fill="hold"/>
                                        <p:tgtEl>
                                          <p:spTgt spid="6964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9639"/>
                                        </p:tgtEl>
                                        <p:attrNameLst>
                                          <p:attrName>style.visibility</p:attrName>
                                        </p:attrNameLst>
                                      </p:cBhvr>
                                      <p:to>
                                        <p:strVal val="visible"/>
                                      </p:to>
                                    </p:set>
                                    <p:anim calcmode="lin" valueType="num">
                                      <p:cBhvr additive="base">
                                        <p:cTn id="12" dur="500" fill="hold"/>
                                        <p:tgtEl>
                                          <p:spTgt spid="69639"/>
                                        </p:tgtEl>
                                        <p:attrNameLst>
                                          <p:attrName>ppt_x</p:attrName>
                                        </p:attrNameLst>
                                      </p:cBhvr>
                                      <p:tavLst>
                                        <p:tav tm="0">
                                          <p:val>
                                            <p:strVal val="#ppt_x"/>
                                          </p:val>
                                        </p:tav>
                                        <p:tav tm="100000">
                                          <p:val>
                                            <p:strVal val="#ppt_x"/>
                                          </p:val>
                                        </p:tav>
                                      </p:tavLst>
                                    </p:anim>
                                    <p:anim calcmode="lin" valueType="num">
                                      <p:cBhvr additive="base">
                                        <p:cTn id="13" dur="500" fill="hold"/>
                                        <p:tgtEl>
                                          <p:spTgt spid="696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2348</Words>
  <Application>WPS 演示</Application>
  <PresentationFormat>全屏显示(16:9)</PresentationFormat>
  <Paragraphs>249</Paragraphs>
  <Slides>21</Slides>
  <Notes>4</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21</vt:i4>
      </vt:variant>
    </vt:vector>
  </HeadingPairs>
  <TitlesOfParts>
    <vt:vector size="41" baseType="lpstr">
      <vt:lpstr>Arial</vt:lpstr>
      <vt:lpstr>宋体</vt:lpstr>
      <vt:lpstr>Wingdings</vt:lpstr>
      <vt:lpstr>黑体</vt:lpstr>
      <vt:lpstr>楷体</vt:lpstr>
      <vt:lpstr>Calibri</vt:lpstr>
      <vt:lpstr>Monotype Sorts</vt:lpstr>
      <vt:lpstr>Times New Roman</vt:lpstr>
      <vt:lpstr>Verdana</vt:lpstr>
      <vt:lpstr>楷体_GB2312</vt:lpstr>
      <vt:lpstr>微软雅黑</vt:lpstr>
      <vt:lpstr>Arial Unicode MS</vt:lpstr>
      <vt:lpstr>方正粗黑宋简体</vt:lpstr>
      <vt:lpstr>Tahoma</vt:lpstr>
      <vt:lpstr>华文细黑</vt:lpstr>
      <vt:lpstr>隶书</vt:lpstr>
      <vt:lpstr>华文行楷</vt:lpstr>
      <vt:lpstr>新宋体</vt:lpstr>
      <vt:lpstr>Wingdings</vt:lpstr>
      <vt:lpstr>Office 主题</vt:lpstr>
      <vt:lpstr>第六单元 走向和平发展的世界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第六单元 走向和平发展的世界</dc:title>
  <dc:creator>Administrator</dc:creator>
  <cp:lastModifiedBy>刘瑞婷</cp:lastModifiedBy>
  <cp:revision>57</cp:revision>
  <dcterms:created xsi:type="dcterms:W3CDTF">2019-12-16T12:10:00Z</dcterms:created>
  <dcterms:modified xsi:type="dcterms:W3CDTF">2019-12-25T06:24:59Z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